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334" r:id="rId2"/>
    <p:sldId id="382" r:id="rId3"/>
    <p:sldId id="383" r:id="rId4"/>
    <p:sldId id="384" r:id="rId5"/>
    <p:sldId id="385" r:id="rId6"/>
    <p:sldId id="386" r:id="rId7"/>
    <p:sldId id="342" r:id="rId8"/>
    <p:sldId id="343" r:id="rId9"/>
    <p:sldId id="344" r:id="rId10"/>
    <p:sldId id="345" r:id="rId11"/>
    <p:sldId id="377" r:id="rId12"/>
    <p:sldId id="346" r:id="rId13"/>
    <p:sldId id="379" r:id="rId14"/>
    <p:sldId id="380" r:id="rId15"/>
    <p:sldId id="387" r:id="rId16"/>
    <p:sldId id="390" r:id="rId17"/>
    <p:sldId id="391" r:id="rId18"/>
    <p:sldId id="392" r:id="rId19"/>
    <p:sldId id="393" r:id="rId20"/>
    <p:sldId id="347" r:id="rId21"/>
    <p:sldId id="374" r:id="rId22"/>
    <p:sldId id="348" r:id="rId23"/>
    <p:sldId id="407" r:id="rId24"/>
    <p:sldId id="349" r:id="rId25"/>
    <p:sldId id="350" r:id="rId26"/>
    <p:sldId id="351" r:id="rId27"/>
    <p:sldId id="352" r:id="rId28"/>
    <p:sldId id="353" r:id="rId29"/>
    <p:sldId id="354" r:id="rId30"/>
    <p:sldId id="355" r:id="rId31"/>
    <p:sldId id="389" r:id="rId32"/>
    <p:sldId id="396" r:id="rId33"/>
    <p:sldId id="404" r:id="rId34"/>
    <p:sldId id="408" r:id="rId35"/>
    <p:sldId id="370" r:id="rId36"/>
    <p:sldId id="371" r:id="rId37"/>
    <p:sldId id="394" r:id="rId38"/>
    <p:sldId id="395" r:id="rId39"/>
    <p:sldId id="397" r:id="rId40"/>
    <p:sldId id="398" r:id="rId41"/>
    <p:sldId id="420" r:id="rId42"/>
    <p:sldId id="421" r:id="rId43"/>
    <p:sldId id="399" r:id="rId44"/>
    <p:sldId id="400" r:id="rId45"/>
    <p:sldId id="401"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4">
          <p15:clr>
            <a:srgbClr val="A4A3A4"/>
          </p15:clr>
        </p15:guide>
        <p15:guide id="2" pos="6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6254" autoAdjust="0"/>
  </p:normalViewPr>
  <p:slideViewPr>
    <p:cSldViewPr snapToGrid="0" snapToObjects="1">
      <p:cViewPr varScale="1">
        <p:scale>
          <a:sx n="80" d="100"/>
          <a:sy n="80" d="100"/>
        </p:scale>
        <p:origin x="64" y="396"/>
      </p:cViewPr>
      <p:guideLst>
        <p:guide orient="horz" pos="944"/>
        <p:guide pos="683"/>
      </p:guideLst>
    </p:cSldViewPr>
  </p:slideViewPr>
  <p:notesTextViewPr>
    <p:cViewPr>
      <p:scale>
        <a:sx n="100" d="100"/>
        <a:sy n="100" d="100"/>
      </p:scale>
      <p:origin x="0" y="0"/>
    </p:cViewPr>
  </p:notesTextViewPr>
  <p:sorterViewPr>
    <p:cViewPr varScale="1">
      <p:scale>
        <a:sx n="1" d="1"/>
        <a:sy n="1" d="1"/>
      </p:scale>
      <p:origin x="0" y="-7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B226C-E263-334F-A451-A1B8F7ABBE9E}" type="datetimeFigureOut">
              <a:rPr lang="en-US" smtClean="0"/>
              <a:t>1/18/2015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8050B5-266D-F045-96EB-A8F4DF4C1637}" type="slidenum">
              <a:rPr lang="en-US" smtClean="0"/>
              <a:t>‹#›</a:t>
            </a:fld>
            <a:endParaRPr lang="en-US"/>
          </a:p>
        </p:txBody>
      </p:sp>
    </p:spTree>
    <p:extLst>
      <p:ext uri="{BB962C8B-B14F-4D97-AF65-F5344CB8AC3E}">
        <p14:creationId xmlns:p14="http://schemas.microsoft.com/office/powerpoint/2010/main" val="40454437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can compute the number of clusters for a variety of diameters.</a:t>
            </a:r>
          </a:p>
          <a:p>
            <a:r>
              <a:rPr lang="en-US" baseline="0" dirty="0" smtClean="0"/>
              <a:t>We start with 17 data points, so if the diameter is 0, we have 17 clusters.  Increasing the diameter, these 2 balls intersect so I now have 16 clusters.</a:t>
            </a:r>
          </a:p>
          <a:p>
            <a:r>
              <a:rPr lang="en-US" baseline="0" dirty="0" smtClean="0"/>
              <a:t>If we continue to increase the diameter, we will eventually create the complex we saw before with 5 clusters, </a:t>
            </a:r>
            <a:r>
              <a:rPr lang="en-US" baseline="0" dirty="0" err="1" smtClean="0"/>
              <a:t>etc</a:t>
            </a:r>
            <a:r>
              <a:rPr lang="en-US" baseline="0" dirty="0" smtClean="0"/>
              <a:t> until we only have one cluster left.  </a:t>
            </a:r>
          </a:p>
          <a:p>
            <a:r>
              <a:rPr lang="en-US" baseline="0" dirty="0" smtClean="0"/>
              <a:t>Eventually this entire page will be purple, but right now, we know have one component.  </a:t>
            </a:r>
          </a:p>
          <a:p>
            <a:endParaRPr lang="en-US" baseline="0" dirty="0" smtClean="0"/>
          </a:p>
          <a:p>
            <a:r>
              <a:rPr lang="en-US" baseline="0" dirty="0" smtClean="0"/>
              <a:t>To choose the threshold, one can determine how long a particular number of clusters lasts, for example for what set of radii do we have five clusters.  If we have five clusters for the largest set of radii, then have gives us  a good idea where to set the threshold and which </a:t>
            </a:r>
            <a:r>
              <a:rPr lang="en-US" sz="1200" dirty="0" smtClean="0">
                <a:solidFill>
                  <a:schemeClr val="tx1"/>
                </a:solidFill>
              </a:rPr>
              <a:t>simplicial </a:t>
            </a:r>
            <a:r>
              <a:rPr lang="en-US" baseline="0" dirty="0" smtClean="0"/>
              <a:t>complex best models our data.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have put links to better animations on my on my YouTube site which may better illustrate this persistence concept.  Next month, we will also talk much more about persistence during the live lectures for this course.  This is just a preliminary introduction.</a:t>
            </a:r>
          </a:p>
        </p:txBody>
      </p:sp>
      <p:sp>
        <p:nvSpPr>
          <p:cNvPr id="4" name="Slide Number Placeholder 3"/>
          <p:cNvSpPr>
            <a:spLocks noGrp="1"/>
          </p:cNvSpPr>
          <p:nvPr>
            <p:ph type="sldNum" sz="quarter" idx="10"/>
          </p:nvPr>
        </p:nvSpPr>
        <p:spPr/>
        <p:txBody>
          <a:bodyPr/>
          <a:lstStyle/>
          <a:p>
            <a:fld id="{D69E9DB7-993A-C643-9AA4-1235EAC7C65C}" type="slidenum">
              <a:rPr lang="en-US" smtClean="0"/>
              <a:t>16</a:t>
            </a:fld>
            <a:endParaRPr lang="en-US"/>
          </a:p>
        </p:txBody>
      </p:sp>
    </p:spTree>
    <p:extLst>
      <p:ext uri="{BB962C8B-B14F-4D97-AF65-F5344CB8AC3E}">
        <p14:creationId xmlns:p14="http://schemas.microsoft.com/office/powerpoint/2010/main" val="133011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one dimensional simplicial complex.  Note that we have clustered</a:t>
            </a:r>
            <a:r>
              <a:rPr lang="en-US" baseline="0" dirty="0" smtClean="0"/>
              <a:t> </a:t>
            </a:r>
            <a:r>
              <a:rPr lang="en-US" dirty="0" smtClean="0"/>
              <a:t> our data into five disjoint</a:t>
            </a:r>
            <a:r>
              <a:rPr lang="en-US" baseline="0" dirty="0" smtClean="0"/>
              <a:t> </a:t>
            </a:r>
            <a:r>
              <a:rPr lang="en-US" dirty="0" smtClean="0"/>
              <a:t>connected sets.  So this is one way to cluster our data – that is grouping our data points</a:t>
            </a:r>
            <a:r>
              <a:rPr lang="en-US" baseline="0" dirty="0" smtClean="0"/>
              <a:t> into disjoint sets based on some definition of similarity.  In this case, we have 5 clusters.</a:t>
            </a:r>
            <a:endParaRPr lang="en-US" dirty="0" smtClean="0"/>
          </a:p>
          <a:p>
            <a:endParaRPr lang="en-US" dirty="0" smtClean="0"/>
          </a:p>
          <a:p>
            <a:r>
              <a:rPr lang="en-US" dirty="0" smtClean="0"/>
              <a:t>We can now add higher dimensional simplices.</a:t>
            </a:r>
          </a:p>
        </p:txBody>
      </p:sp>
      <p:sp>
        <p:nvSpPr>
          <p:cNvPr id="4" name="Slide Number Placeholder 3"/>
          <p:cNvSpPr>
            <a:spLocks noGrp="1"/>
          </p:cNvSpPr>
          <p:nvPr>
            <p:ph type="sldNum" sz="quarter" idx="10"/>
          </p:nvPr>
        </p:nvSpPr>
        <p:spPr/>
        <p:txBody>
          <a:bodyPr/>
          <a:lstStyle/>
          <a:p>
            <a:fld id="{D69E9DB7-993A-C643-9AA4-1235EAC7C65C}" type="slidenum">
              <a:rPr lang="en-US" smtClean="0"/>
              <a:t>17</a:t>
            </a:fld>
            <a:endParaRPr lang="en-US"/>
          </a:p>
        </p:txBody>
      </p:sp>
    </p:spTree>
    <p:extLst>
      <p:ext uri="{BB962C8B-B14F-4D97-AF65-F5344CB8AC3E}">
        <p14:creationId xmlns:p14="http://schemas.microsoft.com/office/powerpoint/2010/main" val="2752953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18</a:t>
            </a:fld>
            <a:endParaRPr lang="en-US"/>
          </a:p>
        </p:txBody>
      </p:sp>
    </p:spTree>
    <p:extLst>
      <p:ext uri="{BB962C8B-B14F-4D97-AF65-F5344CB8AC3E}">
        <p14:creationId xmlns:p14="http://schemas.microsoft.com/office/powerpoint/2010/main" val="283433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19</a:t>
            </a:fld>
            <a:endParaRPr lang="en-US"/>
          </a:p>
        </p:txBody>
      </p:sp>
    </p:spTree>
    <p:extLst>
      <p:ext uri="{BB962C8B-B14F-4D97-AF65-F5344CB8AC3E}">
        <p14:creationId xmlns:p14="http://schemas.microsoft.com/office/powerpoint/2010/main" val="2650624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31</a:t>
            </a:fld>
            <a:endParaRPr lang="en-US"/>
          </a:p>
        </p:txBody>
      </p:sp>
    </p:spTree>
    <p:extLst>
      <p:ext uri="{BB962C8B-B14F-4D97-AF65-F5344CB8AC3E}">
        <p14:creationId xmlns:p14="http://schemas.microsoft.com/office/powerpoint/2010/main" val="1739524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50B5-266D-F045-96EB-A8F4DF4C1637}" type="slidenum">
              <a:rPr lang="en-US" smtClean="0"/>
              <a:t>36</a:t>
            </a:fld>
            <a:endParaRPr lang="en-US"/>
          </a:p>
        </p:txBody>
      </p:sp>
    </p:spTree>
    <p:extLst>
      <p:ext uri="{BB962C8B-B14F-4D97-AF65-F5344CB8AC3E}">
        <p14:creationId xmlns:p14="http://schemas.microsoft.com/office/powerpoint/2010/main" val="3455551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A99D72-DB42-6A41-86C2-62490CB7FC6C}"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031263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99D72-DB42-6A41-86C2-62490CB7FC6C}"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23818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99D72-DB42-6A41-86C2-62490CB7FC6C}"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87198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99D72-DB42-6A41-86C2-62490CB7FC6C}"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35373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A99D72-DB42-6A41-86C2-62490CB7FC6C}"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620783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A99D72-DB42-6A41-86C2-62490CB7FC6C}" type="datetimeFigureOut">
              <a:rPr lang="en-US" smtClean="0"/>
              <a:t>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302634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A99D72-DB42-6A41-86C2-62490CB7FC6C}" type="datetimeFigureOut">
              <a:rPr lang="en-US" smtClean="0"/>
              <a:t>1/18/2015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09205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A99D72-DB42-6A41-86C2-62490CB7FC6C}" type="datetimeFigureOut">
              <a:rPr lang="en-US" smtClean="0"/>
              <a:t>1/18/2015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755409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99D72-DB42-6A41-86C2-62490CB7FC6C}" type="datetimeFigureOut">
              <a:rPr lang="en-US" smtClean="0"/>
              <a:t>1/18/2015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1149909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99D72-DB42-6A41-86C2-62490CB7FC6C}" type="datetimeFigureOut">
              <a:rPr lang="en-US" smtClean="0"/>
              <a:t>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2208065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99D72-DB42-6A41-86C2-62490CB7FC6C}" type="datetimeFigureOut">
              <a:rPr lang="en-US" smtClean="0"/>
              <a:t>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2829A3-DFD4-2E42-A963-0BE92544345A}" type="slidenum">
              <a:rPr lang="en-US" smtClean="0"/>
              <a:t>‹#›</a:t>
            </a:fld>
            <a:endParaRPr lang="en-US"/>
          </a:p>
        </p:txBody>
      </p:sp>
    </p:spTree>
    <p:extLst>
      <p:ext uri="{BB962C8B-B14F-4D97-AF65-F5344CB8AC3E}">
        <p14:creationId xmlns:p14="http://schemas.microsoft.com/office/powerpoint/2010/main" val="359467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99D72-DB42-6A41-86C2-62490CB7FC6C}" type="datetimeFigureOut">
              <a:rPr lang="en-US" smtClean="0"/>
              <a:t>1/18/2015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2829A3-DFD4-2E42-A963-0BE92544345A}" type="slidenum">
              <a:rPr lang="en-US" smtClean="0"/>
              <a:t>‹#›</a:t>
            </a:fld>
            <a:endParaRPr lang="en-US"/>
          </a:p>
        </p:txBody>
      </p:sp>
    </p:spTree>
    <p:extLst>
      <p:ext uri="{BB962C8B-B14F-4D97-AF65-F5344CB8AC3E}">
        <p14:creationId xmlns:p14="http://schemas.microsoft.com/office/powerpoint/2010/main" val="2999131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www.kyb.mpg.de/de/forschung/fg/bethgegroup/downloads/van-hateren-dataset.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hyperlink" Target="http://www.maths.ed.ac.uk/~aar/papers/ghristeat.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maths.ed.ac.uk/~aar/papers/ghristeat.pdf"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www.nytimes.com/2006/08/09/technology/09aol.html" TargetMode="External"/><Relationship Id="rId3" Type="http://schemas.openxmlformats.org/officeDocument/2006/relationships/image" Target="../media/image13.png"/><Relationship Id="rId7" Type="http://schemas.openxmlformats.org/officeDocument/2006/relationships/hyperlink" Target="http://www.nytimes.com/2014/10/17/opinion/the-dark-market-for-personal-data.html"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www.theguardian.com/science/2005/nov/03/genetics.news" TargetMode="External"/><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s://www.sciencemag.org/content/339/6117/26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ima.umn.edu/2008-2009/ND6.15-26.09/activities/Carlsson-Gunnar/imafive-handout4up.pdf" TargetMode="External"/><Relationship Id="rId4" Type="http://schemas.openxmlformats.org/officeDocument/2006/relationships/hyperlink" Target="http://www.ima.umn.edu/videos/?id=85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ima.umn.edu/videos/?id=1846"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www.ima.umn.edu/2011-2012/W3.26-30.12/activities/Carlsson-Gunnar/imamachinefinal.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6" descr="KPS-title3"/>
          <p:cNvPicPr>
            <a:picLocks noChangeAspect="1" noChangeArrowheads="1"/>
          </p:cNvPicPr>
          <p:nvPr/>
        </p:nvPicPr>
        <p:blipFill>
          <a:blip r:embed="rId2" cstate="print"/>
          <a:srcRect/>
          <a:stretch>
            <a:fillRect/>
          </a:stretch>
        </p:blipFill>
        <p:spPr bwMode="auto">
          <a:xfrm>
            <a:off x="152400" y="2362200"/>
            <a:ext cx="2667000" cy="2667000"/>
          </a:xfrm>
          <a:prstGeom prst="rect">
            <a:avLst/>
          </a:prstGeom>
          <a:noFill/>
          <a:ln w="9525">
            <a:noFill/>
            <a:miter lim="800000"/>
            <a:headEnd/>
            <a:tailEnd/>
          </a:ln>
        </p:spPr>
      </p:pic>
      <p:sp>
        <p:nvSpPr>
          <p:cNvPr id="13316" name="WordArt 11"/>
          <p:cNvSpPr>
            <a:spLocks noChangeArrowheads="1" noChangeShapeType="1" noTextEdit="1"/>
          </p:cNvSpPr>
          <p:nvPr/>
        </p:nvSpPr>
        <p:spPr bwMode="auto">
          <a:xfrm>
            <a:off x="533400" y="347140"/>
            <a:ext cx="8153400" cy="1371600"/>
          </a:xfrm>
          <a:prstGeom prst="rect">
            <a:avLst/>
          </a:prstGeom>
        </p:spPr>
        <p:txBody>
          <a:bodyPr wrap="none" fromWordArt="1">
            <a:prstTxWarp prst="textPlain">
              <a:avLst>
                <a:gd name="adj" fmla="val 50000"/>
              </a:avLst>
            </a:prstTxWarp>
          </a:bodyPr>
          <a:lstStyle/>
          <a:p>
            <a:pPr algn="ctr"/>
            <a:r>
              <a:rPr lang="en-US" sz="4000" dirty="0" smtClean="0">
                <a:latin typeface="+mj-lt"/>
              </a:rPr>
              <a:t>Topological Data Analysis  </a:t>
            </a:r>
          </a:p>
          <a:p>
            <a:pPr algn="ctr"/>
            <a:r>
              <a:rPr lang="en-US" sz="4000" dirty="0" smtClean="0">
                <a:latin typeface="+mj-lt"/>
              </a:rPr>
              <a:t>Applications III</a:t>
            </a:r>
          </a:p>
        </p:txBody>
      </p:sp>
      <p:pic>
        <p:nvPicPr>
          <p:cNvPr id="13317" name="Picture 12"/>
          <p:cNvPicPr>
            <a:picLocks noChangeAspect="1" noChangeArrowheads="1"/>
          </p:cNvPicPr>
          <p:nvPr/>
        </p:nvPicPr>
        <p:blipFill>
          <a:blip r:embed="rId3" cstate="print"/>
          <a:srcRect/>
          <a:stretch>
            <a:fillRect/>
          </a:stretch>
        </p:blipFill>
        <p:spPr bwMode="auto">
          <a:xfrm>
            <a:off x="457200" y="1981194"/>
            <a:ext cx="8191500" cy="241300"/>
          </a:xfrm>
          <a:prstGeom prst="rect">
            <a:avLst/>
          </a:prstGeom>
          <a:noFill/>
          <a:ln w="9525">
            <a:noFill/>
            <a:miter lim="800000"/>
            <a:headEnd/>
            <a:tailEnd/>
          </a:ln>
        </p:spPr>
      </p:pic>
      <p:sp>
        <p:nvSpPr>
          <p:cNvPr id="13319" name="Rectangle 6"/>
          <p:cNvSpPr>
            <a:spLocks noChangeArrowheads="1"/>
          </p:cNvSpPr>
          <p:nvPr/>
        </p:nvSpPr>
        <p:spPr bwMode="auto">
          <a:xfrm>
            <a:off x="152401" y="6087523"/>
            <a:ext cx="8856132" cy="707886"/>
          </a:xfrm>
          <a:prstGeom prst="rect">
            <a:avLst/>
          </a:prstGeom>
          <a:noFill/>
          <a:ln w="9525">
            <a:noFill/>
            <a:miter lim="800000"/>
            <a:headEnd/>
            <a:tailEnd/>
          </a:ln>
        </p:spPr>
        <p:txBody>
          <a:bodyPr wrap="square">
            <a:spAutoFit/>
          </a:bodyPr>
          <a:lstStyle/>
          <a:p>
            <a:r>
              <a:rPr lang="en-US" sz="2000" dirty="0"/>
              <a:t>This work was partially supported by  the Joint DMS/NIGMS Initiative to Support Research in the Area of Mathematical Biology (NSF 0800285).</a:t>
            </a:r>
          </a:p>
        </p:txBody>
      </p:sp>
      <p:sp>
        <p:nvSpPr>
          <p:cNvPr id="2" name="Rectangle 1"/>
          <p:cNvSpPr/>
          <p:nvPr/>
        </p:nvSpPr>
        <p:spPr>
          <a:xfrm>
            <a:off x="2958509" y="2456535"/>
            <a:ext cx="6050024" cy="2970044"/>
          </a:xfrm>
          <a:prstGeom prst="rect">
            <a:avLst/>
          </a:prstGeom>
        </p:spPr>
        <p:txBody>
          <a:bodyPr wrap="square">
            <a:spAutoFit/>
          </a:bodyPr>
          <a:lstStyle/>
          <a:p>
            <a:pPr>
              <a:lnSpc>
                <a:spcPct val="110000"/>
              </a:lnSpc>
              <a:defRPr/>
            </a:pPr>
            <a:r>
              <a:rPr lang="en-US" sz="4000" dirty="0">
                <a:solidFill>
                  <a:schemeClr val="accent4">
                    <a:lumMod val="50000"/>
                  </a:schemeClr>
                </a:solidFill>
              </a:rPr>
              <a:t>Isabel K. Darcy</a:t>
            </a:r>
          </a:p>
          <a:p>
            <a:pPr>
              <a:lnSpc>
                <a:spcPct val="110000"/>
              </a:lnSpc>
              <a:defRPr/>
            </a:pPr>
            <a:endParaRPr lang="en-US" sz="1000" dirty="0">
              <a:solidFill>
                <a:schemeClr val="accent4">
                  <a:lumMod val="50000"/>
                </a:schemeClr>
              </a:solidFill>
            </a:endParaRPr>
          </a:p>
          <a:p>
            <a:pPr>
              <a:lnSpc>
                <a:spcPct val="110000"/>
              </a:lnSpc>
              <a:defRPr/>
            </a:pPr>
            <a:r>
              <a:rPr lang="en-US" sz="2400" dirty="0">
                <a:solidFill>
                  <a:schemeClr val="accent4">
                    <a:lumMod val="50000"/>
                  </a:schemeClr>
                </a:solidFill>
              </a:rPr>
              <a:t>Mathematics Department </a:t>
            </a:r>
          </a:p>
          <a:p>
            <a:pPr>
              <a:lnSpc>
                <a:spcPct val="110000"/>
              </a:lnSpc>
              <a:defRPr/>
            </a:pPr>
            <a:r>
              <a:rPr lang="en-US" sz="2400" dirty="0">
                <a:solidFill>
                  <a:schemeClr val="accent4">
                    <a:lumMod val="50000"/>
                  </a:schemeClr>
                </a:solidFill>
              </a:rPr>
              <a:t>Applied Mathematical and </a:t>
            </a:r>
            <a:endParaRPr lang="en-US" sz="2400" dirty="0" smtClean="0">
              <a:solidFill>
                <a:schemeClr val="accent4">
                  <a:lumMod val="50000"/>
                </a:schemeClr>
              </a:solidFill>
            </a:endParaRPr>
          </a:p>
          <a:p>
            <a:pPr>
              <a:lnSpc>
                <a:spcPct val="110000"/>
              </a:lnSpc>
              <a:defRPr/>
            </a:pPr>
            <a:r>
              <a:rPr lang="en-US" sz="2400" dirty="0" smtClean="0">
                <a:solidFill>
                  <a:schemeClr val="accent4">
                    <a:lumMod val="50000"/>
                  </a:schemeClr>
                </a:solidFill>
              </a:rPr>
              <a:t>Computational </a:t>
            </a:r>
            <a:r>
              <a:rPr lang="en-US" sz="2400" dirty="0">
                <a:solidFill>
                  <a:schemeClr val="accent4">
                    <a:lumMod val="50000"/>
                  </a:schemeClr>
                </a:solidFill>
              </a:rPr>
              <a:t>Sciences (AMCS)</a:t>
            </a:r>
          </a:p>
          <a:p>
            <a:pPr>
              <a:lnSpc>
                <a:spcPct val="110000"/>
              </a:lnSpc>
              <a:defRPr/>
            </a:pPr>
            <a:r>
              <a:rPr lang="en-US" sz="2400" dirty="0">
                <a:solidFill>
                  <a:schemeClr val="accent4">
                    <a:lumMod val="50000"/>
                  </a:schemeClr>
                </a:solidFill>
              </a:rPr>
              <a:t>University of Iowa</a:t>
            </a:r>
          </a:p>
          <a:p>
            <a:pPr>
              <a:lnSpc>
                <a:spcPct val="110000"/>
              </a:lnSpc>
              <a:defRPr/>
            </a:pPr>
            <a:r>
              <a:rPr lang="en-US" sz="2400" dirty="0">
                <a:solidFill>
                  <a:schemeClr val="accent4">
                    <a:lumMod val="50000"/>
                  </a:schemeClr>
                </a:solidFill>
              </a:rPr>
              <a:t>http://www.math.uiowa.edu/~idarcy </a:t>
            </a:r>
          </a:p>
        </p:txBody>
      </p:sp>
    </p:spTree>
    <p:extLst>
      <p:ext uri="{BB962C8B-B14F-4D97-AF65-F5344CB8AC3E}">
        <p14:creationId xmlns:p14="http://schemas.microsoft.com/office/powerpoint/2010/main" val="1329045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7720" y="-548946"/>
            <a:ext cx="4622800" cy="3606800"/>
          </a:xfrm>
          <a:prstGeom prst="rect">
            <a:avLst/>
          </a:prstGeom>
        </p:spPr>
      </p:pic>
      <p:pic>
        <p:nvPicPr>
          <p:cNvPr id="3" name="Picture 2"/>
          <p:cNvPicPr>
            <a:picLocks noChangeAspect="1"/>
          </p:cNvPicPr>
          <p:nvPr/>
        </p:nvPicPr>
        <p:blipFill>
          <a:blip r:embed="rId3"/>
          <a:stretch>
            <a:fillRect/>
          </a:stretch>
        </p:blipFill>
        <p:spPr>
          <a:xfrm>
            <a:off x="2755710" y="-1"/>
            <a:ext cx="6480386" cy="3931920"/>
          </a:xfrm>
          <a:prstGeom prst="rect">
            <a:avLst/>
          </a:prstGeom>
        </p:spPr>
      </p:pic>
      <p:sp>
        <p:nvSpPr>
          <p:cNvPr id="7" name="Rectangle 6"/>
          <p:cNvSpPr/>
          <p:nvPr/>
        </p:nvSpPr>
        <p:spPr>
          <a:xfrm>
            <a:off x="516819" y="3919698"/>
            <a:ext cx="7885177" cy="369332"/>
          </a:xfrm>
          <a:prstGeom prst="rect">
            <a:avLst/>
          </a:prstGeom>
        </p:spPr>
        <p:txBody>
          <a:bodyPr wrap="square">
            <a:spAutoFit/>
          </a:bodyPr>
          <a:lstStyle/>
          <a:p>
            <a:endParaRPr lang="en-US" dirty="0"/>
          </a:p>
        </p:txBody>
      </p:sp>
      <p:sp>
        <p:nvSpPr>
          <p:cNvPr id="8" name="Rectangle 7"/>
          <p:cNvSpPr/>
          <p:nvPr/>
        </p:nvSpPr>
        <p:spPr>
          <a:xfrm>
            <a:off x="251026" y="3778259"/>
            <a:ext cx="8892974" cy="3354765"/>
          </a:xfrm>
          <a:prstGeom prst="rect">
            <a:avLst/>
          </a:prstGeom>
        </p:spPr>
        <p:txBody>
          <a:bodyPr wrap="square">
            <a:spAutoFit/>
          </a:bodyPr>
          <a:lstStyle/>
          <a:p>
            <a:r>
              <a:rPr lang="en-US" sz="3200" dirty="0" smtClean="0"/>
              <a:t>Lee</a:t>
            </a:r>
            <a:r>
              <a:rPr lang="en-US" sz="3200" dirty="0"/>
              <a:t>-Mumford-Pedersen [LMP] study only high </a:t>
            </a:r>
            <a:r>
              <a:rPr lang="en-US" sz="3200" dirty="0" smtClean="0"/>
              <a:t>contrast patches.</a:t>
            </a:r>
          </a:p>
          <a:p>
            <a:endParaRPr lang="en-US" sz="1600" dirty="0"/>
          </a:p>
          <a:p>
            <a:r>
              <a:rPr lang="en-US" sz="3200" dirty="0" smtClean="0"/>
              <a:t>Collection:  4.5 x 10</a:t>
            </a:r>
            <a:r>
              <a:rPr lang="en-US" sz="3200" baseline="30000" dirty="0" smtClean="0"/>
              <a:t>6</a:t>
            </a:r>
            <a:r>
              <a:rPr lang="en-US" sz="3200" dirty="0" smtClean="0"/>
              <a:t> </a:t>
            </a:r>
            <a:r>
              <a:rPr lang="en-US" sz="3200" dirty="0"/>
              <a:t>high contrast patches from a</a:t>
            </a:r>
          </a:p>
          <a:p>
            <a:r>
              <a:rPr lang="en-US" sz="3200" dirty="0"/>
              <a:t>collection of images obtained by van </a:t>
            </a:r>
            <a:r>
              <a:rPr lang="en-US" sz="3200" dirty="0" err="1"/>
              <a:t>Hateren</a:t>
            </a:r>
            <a:r>
              <a:rPr lang="en-US" sz="3200" dirty="0"/>
              <a:t> and van </a:t>
            </a:r>
            <a:r>
              <a:rPr lang="en-US" sz="3200" dirty="0" smtClean="0"/>
              <a:t>der </a:t>
            </a:r>
            <a:r>
              <a:rPr lang="en-US" sz="3200" dirty="0" err="1" smtClean="0"/>
              <a:t>Schaaf</a:t>
            </a:r>
            <a:endParaRPr lang="en-US" sz="3200" dirty="0" smtClean="0"/>
          </a:p>
          <a:p>
            <a:endParaRPr lang="en-US" dirty="0" smtClean="0"/>
          </a:p>
          <a:p>
            <a:endParaRPr lang="en-US" dirty="0"/>
          </a:p>
        </p:txBody>
      </p:sp>
      <p:sp>
        <p:nvSpPr>
          <p:cNvPr id="5" name="Rectangle 4"/>
          <p:cNvSpPr/>
          <p:nvPr/>
        </p:nvSpPr>
        <p:spPr>
          <a:xfrm>
            <a:off x="94940" y="6466782"/>
            <a:ext cx="9049060" cy="369332"/>
          </a:xfrm>
          <a:prstGeom prst="rect">
            <a:avLst/>
          </a:prstGeom>
        </p:spPr>
        <p:txBody>
          <a:bodyPr wrap="square">
            <a:spAutoFit/>
          </a:bodyPr>
          <a:lstStyle/>
          <a:p>
            <a:r>
              <a:rPr lang="en-US" dirty="0">
                <a:hlinkClick r:id="rId4"/>
              </a:rPr>
              <a:t>http://www.kyb.mpg.de/de/forschung/fg/bethgegroup/downloads/van-hateren-dataset.html</a:t>
            </a:r>
            <a:endParaRPr lang="en-US" dirty="0"/>
          </a:p>
        </p:txBody>
      </p:sp>
    </p:spTree>
    <p:extLst>
      <p:ext uri="{BB962C8B-B14F-4D97-AF65-F5344CB8AC3E}">
        <p14:creationId xmlns:p14="http://schemas.microsoft.com/office/powerpoint/2010/main" val="2828785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7720" y="-548946"/>
            <a:ext cx="4622800" cy="3606800"/>
          </a:xfrm>
          <a:prstGeom prst="rect">
            <a:avLst/>
          </a:prstGeom>
        </p:spPr>
      </p:pic>
      <p:pic>
        <p:nvPicPr>
          <p:cNvPr id="3" name="Picture 2"/>
          <p:cNvPicPr>
            <a:picLocks noChangeAspect="1"/>
          </p:cNvPicPr>
          <p:nvPr/>
        </p:nvPicPr>
        <p:blipFill>
          <a:blip r:embed="rId3"/>
          <a:stretch>
            <a:fillRect/>
          </a:stretch>
        </p:blipFill>
        <p:spPr>
          <a:xfrm>
            <a:off x="2755710" y="-1"/>
            <a:ext cx="6480386" cy="3931920"/>
          </a:xfrm>
          <a:prstGeom prst="rect">
            <a:avLst/>
          </a:prstGeom>
        </p:spPr>
      </p:pic>
      <p:sp>
        <p:nvSpPr>
          <p:cNvPr id="7" name="Rectangle 6"/>
          <p:cNvSpPr/>
          <p:nvPr/>
        </p:nvSpPr>
        <p:spPr>
          <a:xfrm>
            <a:off x="516819" y="3919698"/>
            <a:ext cx="7885177" cy="369332"/>
          </a:xfrm>
          <a:prstGeom prst="rect">
            <a:avLst/>
          </a:prstGeom>
        </p:spPr>
        <p:txBody>
          <a:bodyPr wrap="square">
            <a:spAutoFit/>
          </a:bodyPr>
          <a:lstStyle/>
          <a:p>
            <a:endParaRPr lang="en-US" dirty="0"/>
          </a:p>
        </p:txBody>
      </p:sp>
      <p:sp>
        <p:nvSpPr>
          <p:cNvPr id="8" name="Rectangle 7"/>
          <p:cNvSpPr/>
          <p:nvPr/>
        </p:nvSpPr>
        <p:spPr>
          <a:xfrm>
            <a:off x="251026" y="3778259"/>
            <a:ext cx="8892974" cy="2800766"/>
          </a:xfrm>
          <a:prstGeom prst="rect">
            <a:avLst/>
          </a:prstGeom>
        </p:spPr>
        <p:txBody>
          <a:bodyPr wrap="square">
            <a:spAutoFit/>
          </a:bodyPr>
          <a:lstStyle/>
          <a:p>
            <a:r>
              <a:rPr lang="en-US" sz="3200" dirty="0" smtClean="0"/>
              <a:t>Lee</a:t>
            </a:r>
            <a:r>
              <a:rPr lang="en-US" sz="3200" dirty="0"/>
              <a:t>-Mumford-Pedersen [LMP] study only high </a:t>
            </a:r>
            <a:r>
              <a:rPr lang="en-US" sz="3200" dirty="0" smtClean="0"/>
              <a:t>contrast patches.</a:t>
            </a:r>
          </a:p>
          <a:p>
            <a:endParaRPr lang="en-US" sz="1600" dirty="0"/>
          </a:p>
          <a:p>
            <a:r>
              <a:rPr lang="en-US" sz="3200" dirty="0" smtClean="0"/>
              <a:t>Collection:  4.5 x 10</a:t>
            </a:r>
            <a:r>
              <a:rPr lang="en-US" sz="3200" baseline="30000" dirty="0" smtClean="0"/>
              <a:t>6</a:t>
            </a:r>
            <a:r>
              <a:rPr lang="en-US" sz="3200" dirty="0" smtClean="0"/>
              <a:t> </a:t>
            </a:r>
            <a:r>
              <a:rPr lang="en-US" sz="3200" dirty="0"/>
              <a:t>high contrast patches from a</a:t>
            </a:r>
          </a:p>
          <a:p>
            <a:r>
              <a:rPr lang="en-US" sz="3200" dirty="0"/>
              <a:t>collection of images obtained by van </a:t>
            </a:r>
            <a:r>
              <a:rPr lang="en-US" sz="3200" dirty="0" err="1"/>
              <a:t>Hateren</a:t>
            </a:r>
            <a:r>
              <a:rPr lang="en-US" sz="3200" dirty="0"/>
              <a:t> and van </a:t>
            </a:r>
            <a:r>
              <a:rPr lang="en-US" sz="3200" dirty="0" smtClean="0"/>
              <a:t>der </a:t>
            </a:r>
            <a:r>
              <a:rPr lang="en-US" sz="3200" dirty="0" err="1" smtClean="0"/>
              <a:t>Schaaf</a:t>
            </a:r>
            <a:endParaRPr lang="en-US" sz="3200" dirty="0"/>
          </a:p>
        </p:txBody>
      </p:sp>
      <p:sp>
        <p:nvSpPr>
          <p:cNvPr id="5" name="TextBox 4"/>
          <p:cNvSpPr txBox="1"/>
          <p:nvPr/>
        </p:nvSpPr>
        <p:spPr>
          <a:xfrm>
            <a:off x="246741" y="5106346"/>
            <a:ext cx="8650519"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Choose how to model your data</a:t>
            </a:r>
          </a:p>
          <a:p>
            <a:pPr algn="ctr"/>
            <a:endParaRPr lang="en-US" sz="2400" dirty="0" smtClean="0">
              <a:solidFill>
                <a:srgbClr val="FFFF00"/>
              </a:solidFill>
            </a:endParaRPr>
          </a:p>
        </p:txBody>
      </p:sp>
    </p:spTree>
    <p:extLst>
      <p:ext uri="{BB962C8B-B14F-4D97-AF65-F5344CB8AC3E}">
        <p14:creationId xmlns:p14="http://schemas.microsoft.com/office/powerpoint/2010/main" val="1185926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1441" y="3864608"/>
            <a:ext cx="5656580" cy="1347597"/>
          </a:xfrm>
          <a:prstGeom prst="rect">
            <a:avLst/>
          </a:prstGeom>
          <a:ln>
            <a:solidFill>
              <a:srgbClr val="0000FF"/>
            </a:solidFill>
          </a:ln>
        </p:spPr>
      </p:pic>
      <p:pic>
        <p:nvPicPr>
          <p:cNvPr id="4" name="Picture 3"/>
          <p:cNvPicPr>
            <a:picLocks noChangeAspect="1"/>
          </p:cNvPicPr>
          <p:nvPr/>
        </p:nvPicPr>
        <p:blipFill>
          <a:blip r:embed="rId3"/>
          <a:stretch>
            <a:fillRect/>
          </a:stretch>
        </p:blipFill>
        <p:spPr>
          <a:xfrm>
            <a:off x="94113" y="917261"/>
            <a:ext cx="5723128" cy="2478913"/>
          </a:xfrm>
          <a:prstGeom prst="rect">
            <a:avLst/>
          </a:prstGeom>
          <a:ln>
            <a:solidFill>
              <a:srgbClr val="0000FF"/>
            </a:solidFill>
          </a:ln>
        </p:spPr>
      </p:pic>
      <p:pic>
        <p:nvPicPr>
          <p:cNvPr id="5" name="Picture 4"/>
          <p:cNvPicPr>
            <a:picLocks noChangeAspect="1"/>
          </p:cNvPicPr>
          <p:nvPr/>
        </p:nvPicPr>
        <p:blipFill>
          <a:blip r:embed="rId4"/>
          <a:stretch>
            <a:fillRect/>
          </a:stretch>
        </p:blipFill>
        <p:spPr>
          <a:xfrm>
            <a:off x="5891071" y="1784362"/>
            <a:ext cx="3117640" cy="3282696"/>
          </a:xfrm>
          <a:prstGeom prst="rect">
            <a:avLst/>
          </a:prstGeom>
        </p:spPr>
      </p:pic>
      <p:sp>
        <p:nvSpPr>
          <p:cNvPr id="8" name="TextBox 7"/>
          <p:cNvSpPr txBox="1"/>
          <p:nvPr/>
        </p:nvSpPr>
        <p:spPr>
          <a:xfrm>
            <a:off x="246741" y="5244894"/>
            <a:ext cx="8650519" cy="1569660"/>
          </a:xfrm>
          <a:prstGeom prst="rect">
            <a:avLst/>
          </a:prstGeom>
          <a:solidFill>
            <a:srgbClr val="002060"/>
          </a:solidFill>
        </p:spPr>
        <p:txBody>
          <a:bodyPr wrap="square" rtlCol="0">
            <a:spAutoFit/>
          </a:bodyPr>
          <a:lstStyle/>
          <a:p>
            <a:pPr algn="ctr"/>
            <a:endParaRPr lang="en-US" sz="1600" dirty="0" smtClean="0"/>
          </a:p>
          <a:p>
            <a:pPr algn="ctr"/>
            <a:r>
              <a:rPr lang="en-US" sz="3200" dirty="0" smtClean="0">
                <a:solidFill>
                  <a:srgbClr val="FFFF00"/>
                </a:solidFill>
              </a:rPr>
              <a:t>Choose how to model your data</a:t>
            </a:r>
          </a:p>
          <a:p>
            <a:pPr algn="ctr"/>
            <a:r>
              <a:rPr lang="en-US" sz="3200" dirty="0" smtClean="0">
                <a:solidFill>
                  <a:srgbClr val="FFFF00"/>
                </a:solidFill>
              </a:rPr>
              <a:t>Consult previous methods.</a:t>
            </a:r>
          </a:p>
          <a:p>
            <a:pPr algn="ctr"/>
            <a:endParaRPr lang="en-US" sz="1600" dirty="0" smtClean="0">
              <a:solidFill>
                <a:srgbClr val="FFFF00"/>
              </a:solidFill>
            </a:endParaRPr>
          </a:p>
        </p:txBody>
      </p:sp>
    </p:spTree>
    <p:extLst>
      <p:ext uri="{BB962C8B-B14F-4D97-AF65-F5344CB8AC3E}">
        <p14:creationId xmlns:p14="http://schemas.microsoft.com/office/powerpoint/2010/main" val="1516170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6305" y="318654"/>
            <a:ext cx="8631381" cy="6586418"/>
          </a:xfrm>
          <a:prstGeom prst="rect">
            <a:avLst/>
          </a:prstGeom>
          <a:noFill/>
        </p:spPr>
        <p:txBody>
          <a:bodyPr wrap="square" rtlCol="0">
            <a:spAutoFit/>
          </a:bodyPr>
          <a:lstStyle/>
          <a:p>
            <a:r>
              <a:rPr lang="en-US" sz="4400" dirty="0" smtClean="0"/>
              <a:t>What to do if you are overwhelmed by the number of possible ways to model your data (or if you have no ideas):</a:t>
            </a:r>
          </a:p>
          <a:p>
            <a:endParaRPr lang="en-US" sz="3200" dirty="0"/>
          </a:p>
          <a:p>
            <a:pPr algn="ctr"/>
            <a:r>
              <a:rPr lang="en-US" sz="5400" dirty="0" smtClean="0">
                <a:solidFill>
                  <a:srgbClr val="7030A0"/>
                </a:solidFill>
              </a:rPr>
              <a:t>Do what the experts do.</a:t>
            </a:r>
          </a:p>
          <a:p>
            <a:endParaRPr lang="en-US" sz="3200" dirty="0" smtClean="0"/>
          </a:p>
          <a:p>
            <a:r>
              <a:rPr lang="en-US" sz="4800" dirty="0" smtClean="0"/>
              <a:t>Borrow ideas.  </a:t>
            </a:r>
          </a:p>
          <a:p>
            <a:r>
              <a:rPr lang="en-US" sz="4800" dirty="0" smtClean="0"/>
              <a:t>Use what others have done</a:t>
            </a:r>
            <a:r>
              <a:rPr lang="en-US" sz="3200" dirty="0" smtClean="0"/>
              <a:t>.</a:t>
            </a:r>
            <a:endParaRPr lang="en-US" sz="3200" dirty="0"/>
          </a:p>
          <a:p>
            <a:endParaRPr lang="en-US" sz="3200" dirty="0" smtClean="0"/>
          </a:p>
        </p:txBody>
      </p:sp>
    </p:spTree>
    <p:extLst>
      <p:ext uri="{BB962C8B-B14F-4D97-AF65-F5344CB8AC3E}">
        <p14:creationId xmlns:p14="http://schemas.microsoft.com/office/powerpoint/2010/main" val="1647123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41" y="48489"/>
            <a:ext cx="7460672" cy="461665"/>
          </a:xfrm>
          <a:prstGeom prst="rect">
            <a:avLst/>
          </a:prstGeom>
          <a:noFill/>
        </p:spPr>
        <p:txBody>
          <a:bodyPr wrap="square" rtlCol="0">
            <a:spAutoFit/>
          </a:bodyPr>
          <a:lstStyle/>
          <a:p>
            <a:r>
              <a:rPr lang="en-US" sz="2400" dirty="0" err="1" smtClean="0">
                <a:solidFill>
                  <a:srgbClr val="7030A0"/>
                </a:solidFill>
              </a:rPr>
              <a:t>Carlsson</a:t>
            </a:r>
            <a:r>
              <a:rPr lang="en-US" sz="2400" dirty="0" smtClean="0">
                <a:solidFill>
                  <a:srgbClr val="7030A0"/>
                </a:solidFill>
              </a:rPr>
              <a:t> et al used</a:t>
            </a:r>
          </a:p>
        </p:txBody>
      </p:sp>
      <p:pic>
        <p:nvPicPr>
          <p:cNvPr id="5" name="Picture 4"/>
          <p:cNvPicPr>
            <a:picLocks noChangeAspect="1"/>
          </p:cNvPicPr>
          <p:nvPr/>
        </p:nvPicPr>
        <p:blipFill>
          <a:blip r:embed="rId2"/>
          <a:stretch>
            <a:fillRect/>
          </a:stretch>
        </p:blipFill>
        <p:spPr>
          <a:xfrm>
            <a:off x="49878" y="600892"/>
            <a:ext cx="9052560" cy="3838509"/>
          </a:xfrm>
          <a:prstGeom prst="rect">
            <a:avLst/>
          </a:prstGeom>
        </p:spPr>
      </p:pic>
      <p:pic>
        <p:nvPicPr>
          <p:cNvPr id="2" name="Picture 1"/>
          <p:cNvPicPr>
            <a:picLocks noChangeAspect="1"/>
          </p:cNvPicPr>
          <p:nvPr/>
        </p:nvPicPr>
        <p:blipFill>
          <a:blip r:embed="rId3"/>
          <a:stretch>
            <a:fillRect/>
          </a:stretch>
        </p:blipFill>
        <p:spPr>
          <a:xfrm>
            <a:off x="339000" y="4011511"/>
            <a:ext cx="8412480" cy="5734552"/>
          </a:xfrm>
          <a:prstGeom prst="rect">
            <a:avLst/>
          </a:prstGeom>
        </p:spPr>
      </p:pic>
      <p:pic>
        <p:nvPicPr>
          <p:cNvPr id="3" name="Picture 2"/>
          <p:cNvPicPr>
            <a:picLocks noChangeAspect="1"/>
          </p:cNvPicPr>
          <p:nvPr/>
        </p:nvPicPr>
        <p:blipFill>
          <a:blip r:embed="rId4"/>
          <a:stretch>
            <a:fillRect/>
          </a:stretch>
        </p:blipFill>
        <p:spPr>
          <a:xfrm>
            <a:off x="2463894" y="-8369"/>
            <a:ext cx="6638544" cy="632535"/>
          </a:xfrm>
          <a:prstGeom prst="rect">
            <a:avLst/>
          </a:prstGeom>
        </p:spPr>
      </p:pic>
    </p:spTree>
    <p:extLst>
      <p:ext uri="{BB962C8B-B14F-4D97-AF65-F5344CB8AC3E}">
        <p14:creationId xmlns:p14="http://schemas.microsoft.com/office/powerpoint/2010/main" val="2543357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41" y="48489"/>
            <a:ext cx="7460672" cy="461665"/>
          </a:xfrm>
          <a:prstGeom prst="rect">
            <a:avLst/>
          </a:prstGeom>
          <a:noFill/>
        </p:spPr>
        <p:txBody>
          <a:bodyPr wrap="square" rtlCol="0">
            <a:spAutoFit/>
          </a:bodyPr>
          <a:lstStyle/>
          <a:p>
            <a:r>
              <a:rPr lang="en-US" sz="2400" dirty="0" err="1" smtClean="0">
                <a:solidFill>
                  <a:srgbClr val="7030A0"/>
                </a:solidFill>
              </a:rPr>
              <a:t>Carlsson</a:t>
            </a:r>
            <a:r>
              <a:rPr lang="en-US" sz="2400" dirty="0" smtClean="0">
                <a:solidFill>
                  <a:srgbClr val="7030A0"/>
                </a:solidFill>
              </a:rPr>
              <a:t> et al used</a:t>
            </a:r>
          </a:p>
        </p:txBody>
      </p:sp>
      <p:pic>
        <p:nvPicPr>
          <p:cNvPr id="5" name="Picture 4"/>
          <p:cNvPicPr>
            <a:picLocks noChangeAspect="1"/>
          </p:cNvPicPr>
          <p:nvPr/>
        </p:nvPicPr>
        <p:blipFill>
          <a:blip r:embed="rId2"/>
          <a:stretch>
            <a:fillRect/>
          </a:stretch>
        </p:blipFill>
        <p:spPr>
          <a:xfrm>
            <a:off x="49878" y="600892"/>
            <a:ext cx="9052560" cy="3838509"/>
          </a:xfrm>
          <a:prstGeom prst="rect">
            <a:avLst/>
          </a:prstGeom>
        </p:spPr>
      </p:pic>
      <p:pic>
        <p:nvPicPr>
          <p:cNvPr id="2" name="Picture 1"/>
          <p:cNvPicPr>
            <a:picLocks noChangeAspect="1"/>
          </p:cNvPicPr>
          <p:nvPr/>
        </p:nvPicPr>
        <p:blipFill>
          <a:blip r:embed="rId3"/>
          <a:stretch>
            <a:fillRect/>
          </a:stretch>
        </p:blipFill>
        <p:spPr>
          <a:xfrm>
            <a:off x="339000" y="4011511"/>
            <a:ext cx="8412480" cy="5734552"/>
          </a:xfrm>
          <a:prstGeom prst="rect">
            <a:avLst/>
          </a:prstGeom>
        </p:spPr>
      </p:pic>
      <p:pic>
        <p:nvPicPr>
          <p:cNvPr id="3" name="Picture 2"/>
          <p:cNvPicPr>
            <a:picLocks noChangeAspect="1"/>
          </p:cNvPicPr>
          <p:nvPr/>
        </p:nvPicPr>
        <p:blipFill>
          <a:blip r:embed="rId4"/>
          <a:stretch>
            <a:fillRect/>
          </a:stretch>
        </p:blipFill>
        <p:spPr>
          <a:xfrm>
            <a:off x="2463894" y="-8369"/>
            <a:ext cx="6638544" cy="632535"/>
          </a:xfrm>
          <a:prstGeom prst="rect">
            <a:avLst/>
          </a:prstGeom>
        </p:spPr>
      </p:pic>
      <p:sp>
        <p:nvSpPr>
          <p:cNvPr id="9" name="Rectangle 8"/>
          <p:cNvSpPr/>
          <p:nvPr/>
        </p:nvSpPr>
        <p:spPr>
          <a:xfrm>
            <a:off x="-5540" y="4022368"/>
            <a:ext cx="9149540" cy="1477328"/>
          </a:xfrm>
          <a:prstGeom prst="rect">
            <a:avLst/>
          </a:prstGeom>
          <a:solidFill>
            <a:srgbClr val="002060"/>
          </a:solidFill>
        </p:spPr>
        <p:txBody>
          <a:bodyPr wrap="square">
            <a:spAutoFit/>
          </a:bodyPr>
          <a:lstStyle/>
          <a:p>
            <a:r>
              <a:rPr lang="en-US" sz="3000" dirty="0" smtClean="0">
                <a:solidFill>
                  <a:srgbClr val="FFFF00"/>
                </a:solidFill>
                <a:latin typeface="Times-Roman"/>
              </a:rPr>
              <a:t> The </a:t>
            </a:r>
            <a:r>
              <a:rPr lang="en-US" sz="3000" dirty="0">
                <a:solidFill>
                  <a:srgbClr val="FFFF00"/>
                </a:solidFill>
                <a:latin typeface="Times-Roman"/>
              </a:rPr>
              <a:t>majority of high-contrast </a:t>
            </a:r>
            <a:r>
              <a:rPr lang="en-US" sz="3000" dirty="0" smtClean="0">
                <a:solidFill>
                  <a:srgbClr val="FFFF00"/>
                </a:solidFill>
                <a:latin typeface="Times-Roman"/>
              </a:rPr>
              <a:t>optical patches are </a:t>
            </a:r>
            <a:r>
              <a:rPr lang="en-US" sz="3000" dirty="0">
                <a:solidFill>
                  <a:srgbClr val="FFFF00"/>
                </a:solidFill>
                <a:latin typeface="Times-Roman"/>
              </a:rPr>
              <a:t>concentrated around a 2-dimensional </a:t>
            </a:r>
            <a:r>
              <a:rPr lang="en-US" sz="3000" i="1" dirty="0">
                <a:solidFill>
                  <a:srgbClr val="FFFF00"/>
                </a:solidFill>
                <a:latin typeface="Times-Italic"/>
              </a:rPr>
              <a:t>C</a:t>
            </a:r>
            <a:r>
              <a:rPr lang="en-US" sz="3000" baseline="-25000" dirty="0">
                <a:solidFill>
                  <a:srgbClr val="FFFF00"/>
                </a:solidFill>
                <a:latin typeface="Times-Roman"/>
              </a:rPr>
              <a:t>1</a:t>
            </a:r>
            <a:r>
              <a:rPr lang="en-US" sz="3000" dirty="0">
                <a:solidFill>
                  <a:srgbClr val="FFFF00"/>
                </a:solidFill>
                <a:latin typeface="Times-Roman"/>
              </a:rPr>
              <a:t> </a:t>
            </a:r>
            <a:r>
              <a:rPr lang="en-US" sz="3000" i="1" dirty="0" err="1" smtClean="0">
                <a:solidFill>
                  <a:srgbClr val="FFFF00"/>
                </a:solidFill>
                <a:latin typeface="Times-Italic"/>
              </a:rPr>
              <a:t>submanifold</a:t>
            </a:r>
            <a:r>
              <a:rPr lang="en-US" sz="3000" i="1" dirty="0" smtClean="0">
                <a:solidFill>
                  <a:srgbClr val="FFFF00"/>
                </a:solidFill>
                <a:latin typeface="Times-Italic"/>
              </a:rPr>
              <a:t>   </a:t>
            </a:r>
          </a:p>
          <a:p>
            <a:r>
              <a:rPr lang="en-US" sz="3000" i="1" dirty="0">
                <a:solidFill>
                  <a:srgbClr val="FFFF00"/>
                </a:solidFill>
                <a:latin typeface="Times-Italic"/>
              </a:rPr>
              <a:t> </a:t>
            </a:r>
            <a:r>
              <a:rPr lang="en-US" sz="3000" dirty="0" smtClean="0">
                <a:solidFill>
                  <a:srgbClr val="FFFF00"/>
                </a:solidFill>
                <a:latin typeface="Times-Roman"/>
              </a:rPr>
              <a:t>embedded </a:t>
            </a:r>
            <a:r>
              <a:rPr lang="en-US" sz="3000" dirty="0">
                <a:solidFill>
                  <a:srgbClr val="FFFF00"/>
                </a:solidFill>
                <a:latin typeface="Times-Roman"/>
              </a:rPr>
              <a:t>in the </a:t>
            </a:r>
            <a:r>
              <a:rPr lang="en-US" sz="3000" dirty="0" smtClean="0">
                <a:solidFill>
                  <a:srgbClr val="FFFF00"/>
                </a:solidFill>
                <a:latin typeface="Times-Roman"/>
              </a:rPr>
              <a:t>7-dimensional </a:t>
            </a:r>
            <a:r>
              <a:rPr lang="en-US" sz="3000" dirty="0">
                <a:solidFill>
                  <a:srgbClr val="FFFF00"/>
                </a:solidFill>
                <a:latin typeface="Times-Roman"/>
              </a:rPr>
              <a:t>sphere.</a:t>
            </a:r>
            <a:endParaRPr lang="en-US" sz="3000" dirty="0">
              <a:solidFill>
                <a:srgbClr val="FFFF00"/>
              </a:solidFill>
            </a:endParaRPr>
          </a:p>
        </p:txBody>
      </p:sp>
    </p:spTree>
    <p:extLst>
      <p:ext uri="{BB962C8B-B14F-4D97-AF65-F5344CB8AC3E}">
        <p14:creationId xmlns:p14="http://schemas.microsoft.com/office/powerpoint/2010/main" val="2342867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325627" y="4585971"/>
            <a:ext cx="8961395" cy="1569660"/>
          </a:xfrm>
          <a:prstGeom prst="rect">
            <a:avLst/>
          </a:prstGeom>
          <a:noFill/>
        </p:spPr>
        <p:txBody>
          <a:bodyPr wrap="square" rtlCol="0">
            <a:spAutoFit/>
          </a:bodyPr>
          <a:lstStyle/>
          <a:p>
            <a:r>
              <a:rPr lang="en-US" sz="3200" dirty="0" smtClean="0"/>
              <a:t>0.)  Start by adding 0-dimensional data points</a:t>
            </a:r>
          </a:p>
          <a:p>
            <a:endParaRPr lang="en-US" sz="3200" dirty="0"/>
          </a:p>
          <a:p>
            <a:r>
              <a:rPr lang="en-US" sz="3200" dirty="0" smtClean="0"/>
              <a:t>                                 </a:t>
            </a:r>
            <a:endParaRPr lang="en-US" sz="800" dirty="0" smtClean="0"/>
          </a:p>
        </p:txBody>
      </p:sp>
      <p:sp>
        <p:nvSpPr>
          <p:cNvPr id="3" name="Oval 2"/>
          <p:cNvSpPr>
            <a:spLocks noChangeAspect="1"/>
          </p:cNvSpPr>
          <p:nvPr/>
        </p:nvSpPr>
        <p:spPr>
          <a:xfrm>
            <a:off x="1122356" y="26536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1974839" y="20734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128227" y="1617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934466"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786962"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4413794" y="151873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4397653" y="2024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178046" y="17222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7229764"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6579568"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7013481" y="136529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361376" y="394372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4182231" y="375427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983309" y="438756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6582534" y="390316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993501" y="3546046"/>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7229764" y="390465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Persistent Homology: Create the Rips complex</a:t>
            </a:r>
            <a:endParaRPr lang="en-US" sz="3200" dirty="0">
              <a:solidFill>
                <a:schemeClr val="tx1"/>
              </a:solidFill>
            </a:endParaRPr>
          </a:p>
        </p:txBody>
      </p:sp>
      <p:grpSp>
        <p:nvGrpSpPr>
          <p:cNvPr id="10" name="Group 9"/>
          <p:cNvGrpSpPr/>
          <p:nvPr/>
        </p:nvGrpSpPr>
        <p:grpSpPr>
          <a:xfrm>
            <a:off x="2468252" y="5129340"/>
            <a:ext cx="4173832" cy="1552612"/>
            <a:chOff x="1871958" y="5129340"/>
            <a:chExt cx="4173832" cy="1552612"/>
          </a:xfrm>
        </p:grpSpPr>
        <p:pic>
          <p:nvPicPr>
            <p:cNvPr id="30" name="Picture 29"/>
            <p:cNvPicPr>
              <a:picLocks noChangeAspect="1"/>
            </p:cNvPicPr>
            <p:nvPr/>
          </p:nvPicPr>
          <p:blipFill rotWithShape="1">
            <a:blip r:embed="rId3"/>
            <a:srcRect l="64364" t="4243" r="3699" b="63569"/>
            <a:stretch/>
          </p:blipFill>
          <p:spPr>
            <a:xfrm>
              <a:off x="1871958" y="5129340"/>
              <a:ext cx="1463040" cy="1552612"/>
            </a:xfrm>
            <a:prstGeom prst="rect">
              <a:avLst/>
            </a:prstGeom>
          </p:spPr>
        </p:pic>
        <p:sp>
          <p:nvSpPr>
            <p:cNvPr id="9" name="Rectangle 8"/>
            <p:cNvSpPr/>
            <p:nvPr/>
          </p:nvSpPr>
          <p:spPr>
            <a:xfrm>
              <a:off x="3426740" y="5442880"/>
              <a:ext cx="2619050" cy="584775"/>
            </a:xfrm>
            <a:prstGeom prst="rect">
              <a:avLst/>
            </a:prstGeom>
          </p:spPr>
          <p:txBody>
            <a:bodyPr wrap="none">
              <a:spAutoFit/>
            </a:bodyPr>
            <a:lstStyle/>
            <a:p>
              <a:r>
                <a:rPr lang="en-US" sz="3200" dirty="0"/>
                <a:t>is a point in S</a:t>
              </a:r>
              <a:r>
                <a:rPr lang="en-US" sz="3200" baseline="30000" dirty="0" smtClean="0"/>
                <a:t>7</a:t>
              </a:r>
              <a:r>
                <a:rPr lang="en-US" sz="3200" dirty="0" smtClean="0"/>
                <a:t> </a:t>
              </a:r>
              <a:endParaRPr lang="en-US" sz="3200" dirty="0"/>
            </a:p>
          </p:txBody>
        </p:sp>
      </p:grpSp>
    </p:spTree>
    <p:extLst>
      <p:ext uri="{BB962C8B-B14F-4D97-AF65-F5344CB8AC3E}">
        <p14:creationId xmlns:p14="http://schemas.microsoft.com/office/powerpoint/2010/main" val="400325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par>
                                <p:cTn id="7" presetID="6" presetClass="emph" presetSubtype="0" fill="hold" grpId="0" nodeType="withEffect">
                                  <p:stCondLst>
                                    <p:cond delay="0"/>
                                  </p:stCondLst>
                                  <p:childTnLst>
                                    <p:animScale>
                                      <p:cBhvr>
                                        <p:cTn id="8" dur="2000" fill="hold"/>
                                        <p:tgtEl>
                                          <p:spTgt spid="11"/>
                                        </p:tgtEl>
                                      </p:cBhvr>
                                      <p:by x="150000" y="150000"/>
                                    </p:animScale>
                                  </p:childTnLst>
                                </p:cTn>
                              </p:par>
                              <p:par>
                                <p:cTn id="9" presetID="6" presetClass="emph" presetSubtype="0" fill="hold" grpId="0" nodeType="withEffect">
                                  <p:stCondLst>
                                    <p:cond delay="0"/>
                                  </p:stCondLst>
                                  <p:childTnLst>
                                    <p:animScale>
                                      <p:cBhvr>
                                        <p:cTn id="10" dur="2000" fill="hold"/>
                                        <p:tgtEl>
                                          <p:spTgt spid="12"/>
                                        </p:tgtEl>
                                      </p:cBhvr>
                                      <p:by x="150000" y="150000"/>
                                    </p:animScale>
                                  </p:childTnLst>
                                </p:cTn>
                              </p:par>
                              <p:par>
                                <p:cTn id="11" presetID="6" presetClass="emph" presetSubtype="0" fill="hold" grpId="0" nodeType="withEffect">
                                  <p:stCondLst>
                                    <p:cond delay="0"/>
                                  </p:stCondLst>
                                  <p:childTnLst>
                                    <p:animScale>
                                      <p:cBhvr>
                                        <p:cTn id="12" dur="2000" fill="hold"/>
                                        <p:tgtEl>
                                          <p:spTgt spid="13"/>
                                        </p:tgtEl>
                                      </p:cBhvr>
                                      <p:by x="150000" y="150000"/>
                                    </p:animScale>
                                  </p:childTnLst>
                                </p:cTn>
                              </p:par>
                              <p:par>
                                <p:cTn id="13" presetID="6" presetClass="emph" presetSubtype="0" fill="hold" grpId="0" nodeType="withEffect">
                                  <p:stCondLst>
                                    <p:cond delay="0"/>
                                  </p:stCondLst>
                                  <p:childTnLst>
                                    <p:animScale>
                                      <p:cBhvr>
                                        <p:cTn id="14" dur="2000" fill="hold"/>
                                        <p:tgtEl>
                                          <p:spTgt spid="14"/>
                                        </p:tgtEl>
                                      </p:cBhvr>
                                      <p:by x="150000" y="150000"/>
                                    </p:animScale>
                                  </p:childTnLst>
                                </p:cTn>
                              </p:par>
                              <p:par>
                                <p:cTn id="15" presetID="6" presetClass="emph" presetSubtype="0" fill="hold" grpId="0" nodeType="withEffect">
                                  <p:stCondLst>
                                    <p:cond delay="0"/>
                                  </p:stCondLst>
                                  <p:childTnLst>
                                    <p:animScale>
                                      <p:cBhvr>
                                        <p:cTn id="16" dur="2000" fill="hold"/>
                                        <p:tgtEl>
                                          <p:spTgt spid="15"/>
                                        </p:tgtEl>
                                      </p:cBhvr>
                                      <p:by x="150000" y="150000"/>
                                    </p:animScale>
                                  </p:childTnLst>
                                </p:cTn>
                              </p:par>
                              <p:par>
                                <p:cTn id="17" presetID="6" presetClass="emph" presetSubtype="0" fill="hold" grpId="0" nodeType="withEffect">
                                  <p:stCondLst>
                                    <p:cond delay="0"/>
                                  </p:stCondLst>
                                  <p:childTnLst>
                                    <p:animScale>
                                      <p:cBhvr>
                                        <p:cTn id="18" dur="2000" fill="hold"/>
                                        <p:tgtEl>
                                          <p:spTgt spid="16"/>
                                        </p:tgtEl>
                                      </p:cBhvr>
                                      <p:by x="150000" y="150000"/>
                                    </p:animScale>
                                  </p:childTnLst>
                                </p:cTn>
                              </p:par>
                              <p:par>
                                <p:cTn id="19" presetID="6" presetClass="emph" presetSubtype="0" fill="hold" grpId="0" nodeType="withEffect">
                                  <p:stCondLst>
                                    <p:cond delay="0"/>
                                  </p:stCondLst>
                                  <p:childTnLst>
                                    <p:animScale>
                                      <p:cBhvr>
                                        <p:cTn id="20" dur="2000" fill="hold"/>
                                        <p:tgtEl>
                                          <p:spTgt spid="17"/>
                                        </p:tgtEl>
                                      </p:cBhvr>
                                      <p:by x="150000" y="150000"/>
                                    </p:animScale>
                                  </p:childTnLst>
                                </p:cTn>
                              </p:par>
                              <p:par>
                                <p:cTn id="21" presetID="6" presetClass="emph" presetSubtype="0" fill="hold" grpId="0" nodeType="withEffect">
                                  <p:stCondLst>
                                    <p:cond delay="0"/>
                                  </p:stCondLst>
                                  <p:childTnLst>
                                    <p:animScale>
                                      <p:cBhvr>
                                        <p:cTn id="22" dur="2000" fill="hold"/>
                                        <p:tgtEl>
                                          <p:spTgt spid="18"/>
                                        </p:tgtEl>
                                      </p:cBhvr>
                                      <p:by x="150000" y="150000"/>
                                    </p:animScale>
                                  </p:childTnLst>
                                </p:cTn>
                              </p:par>
                              <p:par>
                                <p:cTn id="23" presetID="6" presetClass="emph" presetSubtype="0" fill="hold" grpId="0" nodeType="withEffect">
                                  <p:stCondLst>
                                    <p:cond delay="0"/>
                                  </p:stCondLst>
                                  <p:childTnLst>
                                    <p:animScale>
                                      <p:cBhvr>
                                        <p:cTn id="24" dur="2000" fill="hold"/>
                                        <p:tgtEl>
                                          <p:spTgt spid="19"/>
                                        </p:tgtEl>
                                      </p:cBhvr>
                                      <p:by x="150000" y="150000"/>
                                    </p:animScale>
                                  </p:childTnLst>
                                </p:cTn>
                              </p:par>
                              <p:par>
                                <p:cTn id="25" presetID="6" presetClass="emph" presetSubtype="0" fill="hold" grpId="0" nodeType="withEffect">
                                  <p:stCondLst>
                                    <p:cond delay="0"/>
                                  </p:stCondLst>
                                  <p:childTnLst>
                                    <p:animScale>
                                      <p:cBhvr>
                                        <p:cTn id="26" dur="2000" fill="hold"/>
                                        <p:tgtEl>
                                          <p:spTgt spid="20"/>
                                        </p:tgtEl>
                                      </p:cBhvr>
                                      <p:by x="150000" y="150000"/>
                                    </p:animScale>
                                  </p:childTnLst>
                                </p:cTn>
                              </p:par>
                              <p:par>
                                <p:cTn id="27" presetID="6" presetClass="emph" presetSubtype="0" fill="hold" grpId="0" nodeType="withEffect">
                                  <p:stCondLst>
                                    <p:cond delay="0"/>
                                  </p:stCondLst>
                                  <p:childTnLst>
                                    <p:animScale>
                                      <p:cBhvr>
                                        <p:cTn id="28" dur="2000" fill="hold"/>
                                        <p:tgtEl>
                                          <p:spTgt spid="22"/>
                                        </p:tgtEl>
                                      </p:cBhvr>
                                      <p:by x="150000" y="150000"/>
                                    </p:animScale>
                                  </p:childTnLst>
                                </p:cTn>
                              </p:par>
                              <p:par>
                                <p:cTn id="29" presetID="6" presetClass="emph" presetSubtype="0" fill="hold" grpId="0" nodeType="withEffect">
                                  <p:stCondLst>
                                    <p:cond delay="0"/>
                                  </p:stCondLst>
                                  <p:childTnLst>
                                    <p:animScale>
                                      <p:cBhvr>
                                        <p:cTn id="30" dur="2000" fill="hold"/>
                                        <p:tgtEl>
                                          <p:spTgt spid="24"/>
                                        </p:tgtEl>
                                      </p:cBhvr>
                                      <p:by x="150000" y="150000"/>
                                    </p:animScale>
                                  </p:childTnLst>
                                </p:cTn>
                              </p:par>
                              <p:par>
                                <p:cTn id="31" presetID="6" presetClass="emph" presetSubtype="0" fill="hold" grpId="0" nodeType="withEffect">
                                  <p:stCondLst>
                                    <p:cond delay="0"/>
                                  </p:stCondLst>
                                  <p:childTnLst>
                                    <p:animScale>
                                      <p:cBhvr>
                                        <p:cTn id="32" dur="2000" fill="hold"/>
                                        <p:tgtEl>
                                          <p:spTgt spid="25"/>
                                        </p:tgtEl>
                                      </p:cBhvr>
                                      <p:by x="150000" y="150000"/>
                                    </p:animScale>
                                  </p:childTnLst>
                                </p:cTn>
                              </p:par>
                              <p:par>
                                <p:cTn id="33" presetID="6" presetClass="emph" presetSubtype="0" fill="hold" grpId="0" nodeType="withEffect">
                                  <p:stCondLst>
                                    <p:cond delay="0"/>
                                  </p:stCondLst>
                                  <p:childTnLst>
                                    <p:animScale>
                                      <p:cBhvr>
                                        <p:cTn id="34" dur="2000" fill="hold"/>
                                        <p:tgtEl>
                                          <p:spTgt spid="26"/>
                                        </p:tgtEl>
                                      </p:cBhvr>
                                      <p:by x="150000" y="150000"/>
                                    </p:animScale>
                                  </p:childTnLst>
                                </p:cTn>
                              </p:par>
                              <p:par>
                                <p:cTn id="35" presetID="6" presetClass="emph" presetSubtype="0" fill="hold" grpId="0" nodeType="withEffect">
                                  <p:stCondLst>
                                    <p:cond delay="0"/>
                                  </p:stCondLst>
                                  <p:childTnLst>
                                    <p:animScale>
                                      <p:cBhvr>
                                        <p:cTn id="36" dur="2000" fill="hold"/>
                                        <p:tgtEl>
                                          <p:spTgt spid="27"/>
                                        </p:tgtEl>
                                      </p:cBhvr>
                                      <p:by x="150000" y="150000"/>
                                    </p:animScale>
                                  </p:childTnLst>
                                </p:cTn>
                              </p:par>
                              <p:par>
                                <p:cTn id="37" presetID="6" presetClass="emph" presetSubtype="0" fill="hold" grpId="0" nodeType="withEffect">
                                  <p:stCondLst>
                                    <p:cond delay="0"/>
                                  </p:stCondLst>
                                  <p:childTnLst>
                                    <p:animScale>
                                      <p:cBhvr>
                                        <p:cTn id="38" dur="2000" fill="hold"/>
                                        <p:tgtEl>
                                          <p:spTgt spid="28"/>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1" nodeType="clickEffect">
                                  <p:stCondLst>
                                    <p:cond delay="0"/>
                                  </p:stCondLst>
                                  <p:childTnLst>
                                    <p:animScale>
                                      <p:cBhvr>
                                        <p:cTn id="42" dur="2000" fill="hold"/>
                                        <p:tgtEl>
                                          <p:spTgt spid="3"/>
                                        </p:tgtEl>
                                      </p:cBhvr>
                                      <p:by x="150000" y="150000"/>
                                    </p:animScale>
                                  </p:childTnLst>
                                </p:cTn>
                              </p:par>
                              <p:par>
                                <p:cTn id="43" presetID="6" presetClass="emph" presetSubtype="0" fill="hold" grpId="1" nodeType="withEffect">
                                  <p:stCondLst>
                                    <p:cond delay="0"/>
                                  </p:stCondLst>
                                  <p:childTnLst>
                                    <p:animScale>
                                      <p:cBhvr>
                                        <p:cTn id="44" dur="2000" fill="hold"/>
                                        <p:tgtEl>
                                          <p:spTgt spid="11"/>
                                        </p:tgtEl>
                                      </p:cBhvr>
                                      <p:by x="150000" y="150000"/>
                                    </p:animScale>
                                  </p:childTnLst>
                                </p:cTn>
                              </p:par>
                              <p:par>
                                <p:cTn id="45" presetID="6" presetClass="emph" presetSubtype="0" fill="hold" grpId="1" nodeType="withEffect">
                                  <p:stCondLst>
                                    <p:cond delay="0"/>
                                  </p:stCondLst>
                                  <p:childTnLst>
                                    <p:animScale>
                                      <p:cBhvr>
                                        <p:cTn id="46" dur="2000" fill="hold"/>
                                        <p:tgtEl>
                                          <p:spTgt spid="12"/>
                                        </p:tgtEl>
                                      </p:cBhvr>
                                      <p:by x="150000" y="150000"/>
                                    </p:animScale>
                                  </p:childTnLst>
                                </p:cTn>
                              </p:par>
                              <p:par>
                                <p:cTn id="47" presetID="6" presetClass="emph" presetSubtype="0" fill="hold" grpId="1" nodeType="withEffect">
                                  <p:stCondLst>
                                    <p:cond delay="0"/>
                                  </p:stCondLst>
                                  <p:childTnLst>
                                    <p:animScale>
                                      <p:cBhvr>
                                        <p:cTn id="48" dur="2000" fill="hold"/>
                                        <p:tgtEl>
                                          <p:spTgt spid="13"/>
                                        </p:tgtEl>
                                      </p:cBhvr>
                                      <p:by x="150000" y="150000"/>
                                    </p:animScale>
                                  </p:childTnLst>
                                </p:cTn>
                              </p:par>
                              <p:par>
                                <p:cTn id="49" presetID="6" presetClass="emph" presetSubtype="0" fill="hold" grpId="1" nodeType="withEffect">
                                  <p:stCondLst>
                                    <p:cond delay="0"/>
                                  </p:stCondLst>
                                  <p:childTnLst>
                                    <p:animScale>
                                      <p:cBhvr>
                                        <p:cTn id="50" dur="2000" fill="hold"/>
                                        <p:tgtEl>
                                          <p:spTgt spid="14"/>
                                        </p:tgtEl>
                                      </p:cBhvr>
                                      <p:by x="150000" y="150000"/>
                                    </p:animScale>
                                  </p:childTnLst>
                                </p:cTn>
                              </p:par>
                              <p:par>
                                <p:cTn id="51" presetID="6" presetClass="emph" presetSubtype="0" fill="hold" grpId="1" nodeType="withEffect">
                                  <p:stCondLst>
                                    <p:cond delay="0"/>
                                  </p:stCondLst>
                                  <p:childTnLst>
                                    <p:animScale>
                                      <p:cBhvr>
                                        <p:cTn id="52" dur="2000" fill="hold"/>
                                        <p:tgtEl>
                                          <p:spTgt spid="15"/>
                                        </p:tgtEl>
                                      </p:cBhvr>
                                      <p:by x="150000" y="150000"/>
                                    </p:animScale>
                                  </p:childTnLst>
                                </p:cTn>
                              </p:par>
                              <p:par>
                                <p:cTn id="53" presetID="6" presetClass="emph" presetSubtype="0" fill="hold" grpId="1" nodeType="withEffect">
                                  <p:stCondLst>
                                    <p:cond delay="0"/>
                                  </p:stCondLst>
                                  <p:childTnLst>
                                    <p:animScale>
                                      <p:cBhvr>
                                        <p:cTn id="54" dur="2000" fill="hold"/>
                                        <p:tgtEl>
                                          <p:spTgt spid="16"/>
                                        </p:tgtEl>
                                      </p:cBhvr>
                                      <p:by x="150000" y="150000"/>
                                    </p:animScale>
                                  </p:childTnLst>
                                </p:cTn>
                              </p:par>
                              <p:par>
                                <p:cTn id="55" presetID="6" presetClass="emph" presetSubtype="0" fill="hold" grpId="1" nodeType="withEffect">
                                  <p:stCondLst>
                                    <p:cond delay="0"/>
                                  </p:stCondLst>
                                  <p:childTnLst>
                                    <p:animScale>
                                      <p:cBhvr>
                                        <p:cTn id="56" dur="2000" fill="hold"/>
                                        <p:tgtEl>
                                          <p:spTgt spid="17"/>
                                        </p:tgtEl>
                                      </p:cBhvr>
                                      <p:by x="150000" y="150000"/>
                                    </p:animScale>
                                  </p:childTnLst>
                                </p:cTn>
                              </p:par>
                              <p:par>
                                <p:cTn id="57" presetID="6" presetClass="emph" presetSubtype="0" fill="hold" grpId="1" nodeType="withEffect">
                                  <p:stCondLst>
                                    <p:cond delay="0"/>
                                  </p:stCondLst>
                                  <p:childTnLst>
                                    <p:animScale>
                                      <p:cBhvr>
                                        <p:cTn id="58" dur="2000" fill="hold"/>
                                        <p:tgtEl>
                                          <p:spTgt spid="18"/>
                                        </p:tgtEl>
                                      </p:cBhvr>
                                      <p:by x="150000" y="150000"/>
                                    </p:animScale>
                                  </p:childTnLst>
                                </p:cTn>
                              </p:par>
                              <p:par>
                                <p:cTn id="59" presetID="6" presetClass="emph" presetSubtype="0" fill="hold" grpId="1" nodeType="withEffect">
                                  <p:stCondLst>
                                    <p:cond delay="0"/>
                                  </p:stCondLst>
                                  <p:childTnLst>
                                    <p:animScale>
                                      <p:cBhvr>
                                        <p:cTn id="60" dur="2000" fill="hold"/>
                                        <p:tgtEl>
                                          <p:spTgt spid="19"/>
                                        </p:tgtEl>
                                      </p:cBhvr>
                                      <p:by x="150000" y="150000"/>
                                    </p:animScale>
                                  </p:childTnLst>
                                </p:cTn>
                              </p:par>
                              <p:par>
                                <p:cTn id="61" presetID="6" presetClass="emph" presetSubtype="0" fill="hold" grpId="1" nodeType="withEffect">
                                  <p:stCondLst>
                                    <p:cond delay="0"/>
                                  </p:stCondLst>
                                  <p:childTnLst>
                                    <p:animScale>
                                      <p:cBhvr>
                                        <p:cTn id="62" dur="2000" fill="hold"/>
                                        <p:tgtEl>
                                          <p:spTgt spid="20"/>
                                        </p:tgtEl>
                                      </p:cBhvr>
                                      <p:by x="150000" y="150000"/>
                                    </p:animScale>
                                  </p:childTnLst>
                                </p:cTn>
                              </p:par>
                              <p:par>
                                <p:cTn id="63" presetID="6" presetClass="emph" presetSubtype="0" fill="hold" grpId="1" nodeType="withEffect">
                                  <p:stCondLst>
                                    <p:cond delay="0"/>
                                  </p:stCondLst>
                                  <p:childTnLst>
                                    <p:animScale>
                                      <p:cBhvr>
                                        <p:cTn id="64" dur="2000" fill="hold"/>
                                        <p:tgtEl>
                                          <p:spTgt spid="22"/>
                                        </p:tgtEl>
                                      </p:cBhvr>
                                      <p:by x="150000" y="150000"/>
                                    </p:animScale>
                                  </p:childTnLst>
                                </p:cTn>
                              </p:par>
                              <p:par>
                                <p:cTn id="65" presetID="6" presetClass="emph" presetSubtype="0" fill="hold" grpId="1" nodeType="withEffect">
                                  <p:stCondLst>
                                    <p:cond delay="0"/>
                                  </p:stCondLst>
                                  <p:childTnLst>
                                    <p:animScale>
                                      <p:cBhvr>
                                        <p:cTn id="66" dur="2000" fill="hold"/>
                                        <p:tgtEl>
                                          <p:spTgt spid="24"/>
                                        </p:tgtEl>
                                      </p:cBhvr>
                                      <p:by x="150000" y="150000"/>
                                    </p:animScale>
                                  </p:childTnLst>
                                </p:cTn>
                              </p:par>
                              <p:par>
                                <p:cTn id="67" presetID="6" presetClass="emph" presetSubtype="0" fill="hold" grpId="1" nodeType="withEffect">
                                  <p:stCondLst>
                                    <p:cond delay="0"/>
                                  </p:stCondLst>
                                  <p:childTnLst>
                                    <p:animScale>
                                      <p:cBhvr>
                                        <p:cTn id="68" dur="2000" fill="hold"/>
                                        <p:tgtEl>
                                          <p:spTgt spid="25"/>
                                        </p:tgtEl>
                                      </p:cBhvr>
                                      <p:by x="150000" y="150000"/>
                                    </p:animScale>
                                  </p:childTnLst>
                                </p:cTn>
                              </p:par>
                              <p:par>
                                <p:cTn id="69" presetID="6" presetClass="emph" presetSubtype="0" fill="hold" grpId="1" nodeType="withEffect">
                                  <p:stCondLst>
                                    <p:cond delay="0"/>
                                  </p:stCondLst>
                                  <p:childTnLst>
                                    <p:animScale>
                                      <p:cBhvr>
                                        <p:cTn id="70" dur="2000" fill="hold"/>
                                        <p:tgtEl>
                                          <p:spTgt spid="26"/>
                                        </p:tgtEl>
                                      </p:cBhvr>
                                      <p:by x="150000" y="150000"/>
                                    </p:animScale>
                                  </p:childTnLst>
                                </p:cTn>
                              </p:par>
                              <p:par>
                                <p:cTn id="71" presetID="6" presetClass="emph" presetSubtype="0" fill="hold" grpId="1" nodeType="withEffect">
                                  <p:stCondLst>
                                    <p:cond delay="0"/>
                                  </p:stCondLst>
                                  <p:childTnLst>
                                    <p:animScale>
                                      <p:cBhvr>
                                        <p:cTn id="72" dur="2000" fill="hold"/>
                                        <p:tgtEl>
                                          <p:spTgt spid="27"/>
                                        </p:tgtEl>
                                      </p:cBhvr>
                                      <p:by x="150000" y="150000"/>
                                    </p:animScale>
                                  </p:childTnLst>
                                </p:cTn>
                              </p:par>
                              <p:par>
                                <p:cTn id="73" presetID="6" presetClass="emph" presetSubtype="0" fill="hold" grpId="1" nodeType="withEffect">
                                  <p:stCondLst>
                                    <p:cond delay="0"/>
                                  </p:stCondLst>
                                  <p:childTnLst>
                                    <p:animScale>
                                      <p:cBhvr>
                                        <p:cTn id="74" dur="2000" fill="hold"/>
                                        <p:tgtEl>
                                          <p:spTgt spid="28"/>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6" presetClass="emph" presetSubtype="0" fill="hold" grpId="2" nodeType="clickEffect">
                                  <p:stCondLst>
                                    <p:cond delay="0"/>
                                  </p:stCondLst>
                                  <p:childTnLst>
                                    <p:animScale>
                                      <p:cBhvr>
                                        <p:cTn id="78" dur="2000" fill="hold"/>
                                        <p:tgtEl>
                                          <p:spTgt spid="3"/>
                                        </p:tgtEl>
                                      </p:cBhvr>
                                      <p:by x="400000" y="400000"/>
                                    </p:animScale>
                                  </p:childTnLst>
                                </p:cTn>
                              </p:par>
                              <p:par>
                                <p:cTn id="79" presetID="6" presetClass="emph" presetSubtype="0" fill="hold" grpId="2" nodeType="withEffect">
                                  <p:stCondLst>
                                    <p:cond delay="0"/>
                                  </p:stCondLst>
                                  <p:childTnLst>
                                    <p:animScale>
                                      <p:cBhvr>
                                        <p:cTn id="80" dur="2000" fill="hold"/>
                                        <p:tgtEl>
                                          <p:spTgt spid="11"/>
                                        </p:tgtEl>
                                      </p:cBhvr>
                                      <p:by x="400000" y="400000"/>
                                    </p:animScale>
                                  </p:childTnLst>
                                </p:cTn>
                              </p:par>
                              <p:par>
                                <p:cTn id="81" presetID="6" presetClass="emph" presetSubtype="0" fill="hold" grpId="2" nodeType="withEffect">
                                  <p:stCondLst>
                                    <p:cond delay="0"/>
                                  </p:stCondLst>
                                  <p:childTnLst>
                                    <p:animScale>
                                      <p:cBhvr>
                                        <p:cTn id="82" dur="2000" fill="hold"/>
                                        <p:tgtEl>
                                          <p:spTgt spid="12"/>
                                        </p:tgtEl>
                                      </p:cBhvr>
                                      <p:by x="400000" y="400000"/>
                                    </p:animScale>
                                  </p:childTnLst>
                                </p:cTn>
                              </p:par>
                              <p:par>
                                <p:cTn id="83" presetID="6" presetClass="emph" presetSubtype="0" fill="hold" grpId="2" nodeType="withEffect">
                                  <p:stCondLst>
                                    <p:cond delay="0"/>
                                  </p:stCondLst>
                                  <p:childTnLst>
                                    <p:animScale>
                                      <p:cBhvr>
                                        <p:cTn id="84" dur="2000" fill="hold"/>
                                        <p:tgtEl>
                                          <p:spTgt spid="13"/>
                                        </p:tgtEl>
                                      </p:cBhvr>
                                      <p:by x="400000" y="400000"/>
                                    </p:animScale>
                                  </p:childTnLst>
                                </p:cTn>
                              </p:par>
                              <p:par>
                                <p:cTn id="85" presetID="6" presetClass="emph" presetSubtype="0" fill="hold" grpId="2" nodeType="withEffect">
                                  <p:stCondLst>
                                    <p:cond delay="0"/>
                                  </p:stCondLst>
                                  <p:childTnLst>
                                    <p:animScale>
                                      <p:cBhvr>
                                        <p:cTn id="86" dur="2000" fill="hold"/>
                                        <p:tgtEl>
                                          <p:spTgt spid="14"/>
                                        </p:tgtEl>
                                      </p:cBhvr>
                                      <p:by x="400000" y="400000"/>
                                    </p:animScale>
                                  </p:childTnLst>
                                </p:cTn>
                              </p:par>
                              <p:par>
                                <p:cTn id="87" presetID="6" presetClass="emph" presetSubtype="0" fill="hold" grpId="2" nodeType="withEffect">
                                  <p:stCondLst>
                                    <p:cond delay="0"/>
                                  </p:stCondLst>
                                  <p:childTnLst>
                                    <p:animScale>
                                      <p:cBhvr>
                                        <p:cTn id="88" dur="2000" fill="hold"/>
                                        <p:tgtEl>
                                          <p:spTgt spid="15"/>
                                        </p:tgtEl>
                                      </p:cBhvr>
                                      <p:by x="400000" y="400000"/>
                                    </p:animScale>
                                  </p:childTnLst>
                                </p:cTn>
                              </p:par>
                              <p:par>
                                <p:cTn id="89" presetID="6" presetClass="emph" presetSubtype="0" fill="hold" grpId="2" nodeType="withEffect">
                                  <p:stCondLst>
                                    <p:cond delay="0"/>
                                  </p:stCondLst>
                                  <p:childTnLst>
                                    <p:animScale>
                                      <p:cBhvr>
                                        <p:cTn id="90" dur="2000" fill="hold"/>
                                        <p:tgtEl>
                                          <p:spTgt spid="16"/>
                                        </p:tgtEl>
                                      </p:cBhvr>
                                      <p:by x="400000" y="400000"/>
                                    </p:animScale>
                                  </p:childTnLst>
                                </p:cTn>
                              </p:par>
                              <p:par>
                                <p:cTn id="91" presetID="6" presetClass="emph" presetSubtype="0" fill="hold" grpId="2" nodeType="withEffect">
                                  <p:stCondLst>
                                    <p:cond delay="0"/>
                                  </p:stCondLst>
                                  <p:childTnLst>
                                    <p:animScale>
                                      <p:cBhvr>
                                        <p:cTn id="92" dur="2000" fill="hold"/>
                                        <p:tgtEl>
                                          <p:spTgt spid="17"/>
                                        </p:tgtEl>
                                      </p:cBhvr>
                                      <p:by x="400000" y="400000"/>
                                    </p:animScale>
                                  </p:childTnLst>
                                </p:cTn>
                              </p:par>
                              <p:par>
                                <p:cTn id="93" presetID="6" presetClass="emph" presetSubtype="0" fill="hold" grpId="2" nodeType="withEffect">
                                  <p:stCondLst>
                                    <p:cond delay="0"/>
                                  </p:stCondLst>
                                  <p:childTnLst>
                                    <p:animScale>
                                      <p:cBhvr>
                                        <p:cTn id="94" dur="2000" fill="hold"/>
                                        <p:tgtEl>
                                          <p:spTgt spid="18"/>
                                        </p:tgtEl>
                                      </p:cBhvr>
                                      <p:by x="400000" y="400000"/>
                                    </p:animScale>
                                  </p:childTnLst>
                                </p:cTn>
                              </p:par>
                              <p:par>
                                <p:cTn id="95" presetID="6" presetClass="emph" presetSubtype="0" fill="hold" grpId="2" nodeType="withEffect">
                                  <p:stCondLst>
                                    <p:cond delay="0"/>
                                  </p:stCondLst>
                                  <p:childTnLst>
                                    <p:animScale>
                                      <p:cBhvr>
                                        <p:cTn id="96" dur="2000" fill="hold"/>
                                        <p:tgtEl>
                                          <p:spTgt spid="19"/>
                                        </p:tgtEl>
                                      </p:cBhvr>
                                      <p:by x="400000" y="400000"/>
                                    </p:animScale>
                                  </p:childTnLst>
                                </p:cTn>
                              </p:par>
                              <p:par>
                                <p:cTn id="97" presetID="6" presetClass="emph" presetSubtype="0" fill="hold" grpId="2" nodeType="withEffect">
                                  <p:stCondLst>
                                    <p:cond delay="0"/>
                                  </p:stCondLst>
                                  <p:childTnLst>
                                    <p:animScale>
                                      <p:cBhvr>
                                        <p:cTn id="98" dur="2000" fill="hold"/>
                                        <p:tgtEl>
                                          <p:spTgt spid="20"/>
                                        </p:tgtEl>
                                      </p:cBhvr>
                                      <p:by x="400000" y="400000"/>
                                    </p:animScale>
                                  </p:childTnLst>
                                </p:cTn>
                              </p:par>
                              <p:par>
                                <p:cTn id="99" presetID="6" presetClass="emph" presetSubtype="0" fill="hold" grpId="2" nodeType="withEffect">
                                  <p:stCondLst>
                                    <p:cond delay="0"/>
                                  </p:stCondLst>
                                  <p:childTnLst>
                                    <p:animScale>
                                      <p:cBhvr>
                                        <p:cTn id="100" dur="2000" fill="hold"/>
                                        <p:tgtEl>
                                          <p:spTgt spid="22"/>
                                        </p:tgtEl>
                                      </p:cBhvr>
                                      <p:by x="400000" y="400000"/>
                                    </p:animScale>
                                  </p:childTnLst>
                                </p:cTn>
                              </p:par>
                              <p:par>
                                <p:cTn id="101" presetID="6" presetClass="emph" presetSubtype="0" fill="hold" grpId="2" nodeType="withEffect">
                                  <p:stCondLst>
                                    <p:cond delay="0"/>
                                  </p:stCondLst>
                                  <p:childTnLst>
                                    <p:animScale>
                                      <p:cBhvr>
                                        <p:cTn id="102" dur="2000" fill="hold"/>
                                        <p:tgtEl>
                                          <p:spTgt spid="24"/>
                                        </p:tgtEl>
                                      </p:cBhvr>
                                      <p:by x="400000" y="400000"/>
                                    </p:animScale>
                                  </p:childTnLst>
                                </p:cTn>
                              </p:par>
                              <p:par>
                                <p:cTn id="103" presetID="6" presetClass="emph" presetSubtype="0" fill="hold" grpId="2" nodeType="withEffect">
                                  <p:stCondLst>
                                    <p:cond delay="0"/>
                                  </p:stCondLst>
                                  <p:childTnLst>
                                    <p:animScale>
                                      <p:cBhvr>
                                        <p:cTn id="104" dur="2000" fill="hold"/>
                                        <p:tgtEl>
                                          <p:spTgt spid="25"/>
                                        </p:tgtEl>
                                      </p:cBhvr>
                                      <p:by x="400000" y="400000"/>
                                    </p:animScale>
                                  </p:childTnLst>
                                </p:cTn>
                              </p:par>
                              <p:par>
                                <p:cTn id="105" presetID="6" presetClass="emph" presetSubtype="0" fill="hold" grpId="2" nodeType="withEffect">
                                  <p:stCondLst>
                                    <p:cond delay="0"/>
                                  </p:stCondLst>
                                  <p:childTnLst>
                                    <p:animScale>
                                      <p:cBhvr>
                                        <p:cTn id="106" dur="2000" fill="hold"/>
                                        <p:tgtEl>
                                          <p:spTgt spid="26"/>
                                        </p:tgtEl>
                                      </p:cBhvr>
                                      <p:by x="400000" y="400000"/>
                                    </p:animScale>
                                  </p:childTnLst>
                                </p:cTn>
                              </p:par>
                              <p:par>
                                <p:cTn id="107" presetID="6" presetClass="emph" presetSubtype="0" fill="hold" grpId="2" nodeType="withEffect">
                                  <p:stCondLst>
                                    <p:cond delay="0"/>
                                  </p:stCondLst>
                                  <p:childTnLst>
                                    <p:animScale>
                                      <p:cBhvr>
                                        <p:cTn id="108" dur="2000" fill="hold"/>
                                        <p:tgtEl>
                                          <p:spTgt spid="27"/>
                                        </p:tgtEl>
                                      </p:cBhvr>
                                      <p:by x="400000" y="400000"/>
                                    </p:animScale>
                                  </p:childTnLst>
                                </p:cTn>
                              </p:par>
                              <p:par>
                                <p:cTn id="109" presetID="6" presetClass="emph" presetSubtype="0" fill="hold" grpId="2" nodeType="withEffect">
                                  <p:stCondLst>
                                    <p:cond delay="0"/>
                                  </p:stCondLst>
                                  <p:childTnLst>
                                    <p:animScale>
                                      <p:cBhvr>
                                        <p:cTn id="110" dur="2000" fill="hold"/>
                                        <p:tgtEl>
                                          <p:spTgt spid="2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2" grpId="0" animBg="1"/>
      <p:bldP spid="22" grpId="1" animBg="1"/>
      <p:bldP spid="22"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For each fixed </a:t>
            </a:r>
            <a:r>
              <a:rPr lang="en-US" sz="3200" dirty="0" smtClean="0">
                <a:solidFill>
                  <a:schemeClr val="tx1"/>
                </a:solidFill>
                <a:latin typeface="Symbol" panose="05050102010706020507" pitchFamily="18" charset="2"/>
              </a:rPr>
              <a:t>e, </a:t>
            </a:r>
            <a:r>
              <a:rPr lang="en-US" sz="3200" dirty="0" smtClean="0">
                <a:solidFill>
                  <a:schemeClr val="tx1"/>
                </a:solidFill>
              </a:rPr>
              <a:t>create Rips complex </a:t>
            </a:r>
            <a:r>
              <a:rPr lang="en-US" sz="3200" dirty="0">
                <a:solidFill>
                  <a:schemeClr val="tx1"/>
                </a:solidFill>
              </a:rPr>
              <a:t>from </a:t>
            </a:r>
            <a:r>
              <a:rPr lang="en-US" sz="3200" dirty="0" smtClean="0">
                <a:solidFill>
                  <a:schemeClr val="tx1"/>
                </a:solidFill>
              </a:rPr>
              <a:t>the data</a:t>
            </a:r>
            <a:endParaRPr lang="en-US" sz="3200" dirty="0">
              <a:solidFill>
                <a:schemeClr val="tx1"/>
              </a:solidFill>
            </a:endParaRPr>
          </a:p>
        </p:txBody>
      </p:sp>
      <p:sp>
        <p:nvSpPr>
          <p:cNvPr id="2" name="TextBox 1"/>
          <p:cNvSpPr txBox="1"/>
          <p:nvPr/>
        </p:nvSpPr>
        <p:spPr>
          <a:xfrm>
            <a:off x="325627" y="5354371"/>
            <a:ext cx="8961395" cy="1200329"/>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endParaRPr lang="en-US" sz="800" dirty="0" smtClean="0"/>
          </a:p>
          <a:p>
            <a:r>
              <a:rPr lang="en-US" sz="3200" dirty="0" smtClean="0">
                <a:solidFill>
                  <a:srgbClr val="0000FF"/>
                </a:solidFill>
              </a:rPr>
              <a:t>Add an edge between data points that are close</a:t>
            </a:r>
            <a:endParaRPr lang="en-US" sz="3200" baseline="30000" dirty="0" smtClean="0">
              <a:solidFill>
                <a:srgbClr val="0000FF"/>
              </a:solidFill>
            </a:endParaRP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grpSp>
        <p:nvGrpSpPr>
          <p:cNvPr id="10" name="Group 9"/>
          <p:cNvGrpSpPr/>
          <p:nvPr/>
        </p:nvGrpSpPr>
        <p:grpSpPr>
          <a:xfrm>
            <a:off x="638079" y="765614"/>
            <a:ext cx="7349814" cy="4329160"/>
            <a:chOff x="638079" y="765614"/>
            <a:chExt cx="7349814" cy="4329160"/>
          </a:xfrm>
        </p:grpSpPr>
        <p:sp>
          <p:nvSpPr>
            <p:cNvPr id="11" name="Oval 10"/>
            <p:cNvSpPr>
              <a:spLocks noChangeAspect="1"/>
            </p:cNvSpPr>
            <p:nvPr/>
          </p:nvSpPr>
          <p:spPr>
            <a:xfrm>
              <a:off x="666506" y="2158774"/>
              <a:ext cx="1188720" cy="1188720"/>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2" name="Oval 11"/>
            <p:cNvSpPr>
              <a:spLocks noChangeAspect="1"/>
            </p:cNvSpPr>
            <p:nvPr/>
          </p:nvSpPr>
          <p:spPr>
            <a:xfrm>
              <a:off x="1604226" y="1618854"/>
              <a:ext cx="1181314" cy="1181314"/>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3" name="Oval 12"/>
            <p:cNvSpPr>
              <a:spLocks noChangeAspect="1"/>
            </p:cNvSpPr>
            <p:nvPr/>
          </p:nvSpPr>
          <p:spPr>
            <a:xfrm>
              <a:off x="638079" y="10942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4" name="Oval 13"/>
            <p:cNvSpPr>
              <a:spLocks noChangeAspect="1"/>
            </p:cNvSpPr>
            <p:nvPr/>
          </p:nvSpPr>
          <p:spPr>
            <a:xfrm>
              <a:off x="6550916" y="851499"/>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5" name="Oval 14"/>
            <p:cNvSpPr>
              <a:spLocks noChangeAspect="1"/>
            </p:cNvSpPr>
            <p:nvPr/>
          </p:nvSpPr>
          <p:spPr>
            <a:xfrm>
              <a:off x="5678887" y="124913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6" name="Oval 15"/>
            <p:cNvSpPr>
              <a:spLocks noChangeAspect="1"/>
            </p:cNvSpPr>
            <p:nvPr/>
          </p:nvSpPr>
          <p:spPr>
            <a:xfrm>
              <a:off x="4306152"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7" name="Oval 16"/>
            <p:cNvSpPr>
              <a:spLocks noChangeAspect="1"/>
            </p:cNvSpPr>
            <p:nvPr/>
          </p:nvSpPr>
          <p:spPr>
            <a:xfrm>
              <a:off x="3920224" y="102026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8" name="Oval 17"/>
            <p:cNvSpPr>
              <a:spLocks noChangeAspect="1"/>
            </p:cNvSpPr>
            <p:nvPr/>
          </p:nvSpPr>
          <p:spPr>
            <a:xfrm>
              <a:off x="3905953" y="1519535"/>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9" name="Oval 18"/>
            <p:cNvSpPr>
              <a:spLocks noChangeAspect="1"/>
            </p:cNvSpPr>
            <p:nvPr/>
          </p:nvSpPr>
          <p:spPr>
            <a:xfrm>
              <a:off x="3445423"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0" name="Oval 19"/>
            <p:cNvSpPr>
              <a:spLocks noChangeAspect="1"/>
            </p:cNvSpPr>
            <p:nvPr/>
          </p:nvSpPr>
          <p:spPr>
            <a:xfrm>
              <a:off x="3516752" y="391346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1" name="Oval 20"/>
            <p:cNvSpPr>
              <a:spLocks noChangeAspect="1"/>
            </p:cNvSpPr>
            <p:nvPr/>
          </p:nvSpPr>
          <p:spPr>
            <a:xfrm>
              <a:off x="2860613" y="346236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2" name="Oval 21"/>
            <p:cNvSpPr>
              <a:spLocks noChangeAspect="1"/>
            </p:cNvSpPr>
            <p:nvPr/>
          </p:nvSpPr>
          <p:spPr>
            <a:xfrm>
              <a:off x="3693629" y="324478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4" name="Oval 23"/>
            <p:cNvSpPr>
              <a:spLocks noChangeAspect="1"/>
            </p:cNvSpPr>
            <p:nvPr/>
          </p:nvSpPr>
          <p:spPr>
            <a:xfrm>
              <a:off x="6806579" y="346405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5" name="Oval 24"/>
            <p:cNvSpPr>
              <a:spLocks noChangeAspect="1"/>
            </p:cNvSpPr>
            <p:nvPr/>
          </p:nvSpPr>
          <p:spPr>
            <a:xfrm>
              <a:off x="6100243" y="342787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6" name="Oval 25"/>
            <p:cNvSpPr>
              <a:spLocks noChangeAspect="1"/>
            </p:cNvSpPr>
            <p:nvPr/>
          </p:nvSpPr>
          <p:spPr>
            <a:xfrm>
              <a:off x="6569859" y="309142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7" name="Oval 26"/>
            <p:cNvSpPr>
              <a:spLocks noChangeAspect="1"/>
            </p:cNvSpPr>
            <p:nvPr/>
          </p:nvSpPr>
          <p:spPr>
            <a:xfrm>
              <a:off x="6803213" y="26976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8" name="Oval 27"/>
            <p:cNvSpPr>
              <a:spLocks noChangeAspect="1"/>
            </p:cNvSpPr>
            <p:nvPr/>
          </p:nvSpPr>
          <p:spPr>
            <a:xfrm>
              <a:off x="6064828" y="271787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grpSp>
      <p:grpSp>
        <p:nvGrpSpPr>
          <p:cNvPr id="29" name="Group 28"/>
          <p:cNvGrpSpPr/>
          <p:nvPr/>
        </p:nvGrpSpPr>
        <p:grpSpPr>
          <a:xfrm>
            <a:off x="274733" y="3791027"/>
            <a:ext cx="4069596" cy="1552612"/>
            <a:chOff x="1871958" y="5129340"/>
            <a:chExt cx="4069596" cy="1552612"/>
          </a:xfrm>
        </p:grpSpPr>
        <p:pic>
          <p:nvPicPr>
            <p:cNvPr id="30" name="Picture 29"/>
            <p:cNvPicPr>
              <a:picLocks noChangeAspect="1"/>
            </p:cNvPicPr>
            <p:nvPr/>
          </p:nvPicPr>
          <p:blipFill rotWithShape="1">
            <a:blip r:embed="rId4"/>
            <a:srcRect l="64364" t="4243" r="3699" b="63569"/>
            <a:stretch/>
          </p:blipFill>
          <p:spPr>
            <a:xfrm>
              <a:off x="1871958" y="5129340"/>
              <a:ext cx="1463040" cy="1552612"/>
            </a:xfrm>
            <a:prstGeom prst="rect">
              <a:avLst/>
            </a:prstGeom>
          </p:spPr>
        </p:pic>
        <p:sp>
          <p:nvSpPr>
            <p:cNvPr id="31" name="Rectangle 30"/>
            <p:cNvSpPr/>
            <p:nvPr/>
          </p:nvSpPr>
          <p:spPr>
            <a:xfrm>
              <a:off x="3322504" y="5949199"/>
              <a:ext cx="2619050" cy="584775"/>
            </a:xfrm>
            <a:prstGeom prst="rect">
              <a:avLst/>
            </a:prstGeom>
          </p:spPr>
          <p:txBody>
            <a:bodyPr wrap="none">
              <a:spAutoFit/>
            </a:bodyPr>
            <a:lstStyle/>
            <a:p>
              <a:r>
                <a:rPr lang="en-US" sz="3200" dirty="0"/>
                <a:t>is a point in </a:t>
              </a:r>
              <a:r>
                <a:rPr lang="en-US" sz="3200" dirty="0" smtClean="0"/>
                <a:t>S</a:t>
              </a:r>
              <a:r>
                <a:rPr lang="en-US" sz="3200" baseline="30000" dirty="0"/>
                <a:t>7</a:t>
              </a:r>
              <a:r>
                <a:rPr lang="en-US" sz="3200" dirty="0" smtClean="0"/>
                <a:t> </a:t>
              </a:r>
              <a:endParaRPr lang="en-US" sz="3200" dirty="0"/>
            </a:p>
          </p:txBody>
        </p:sp>
      </p:grpSp>
    </p:spTree>
    <p:extLst>
      <p:ext uri="{BB962C8B-B14F-4D97-AF65-F5344CB8AC3E}">
        <p14:creationId xmlns:p14="http://schemas.microsoft.com/office/powerpoint/2010/main" val="1753503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For each fixed </a:t>
            </a:r>
            <a:r>
              <a:rPr lang="en-US" sz="3200" dirty="0">
                <a:solidFill>
                  <a:schemeClr val="tx1"/>
                </a:solidFill>
                <a:latin typeface="Symbol" panose="05050102010706020507" pitchFamily="18" charset="2"/>
              </a:rPr>
              <a:t>e, </a:t>
            </a:r>
            <a:r>
              <a:rPr lang="en-US" sz="3200" dirty="0">
                <a:solidFill>
                  <a:schemeClr val="tx1"/>
                </a:solidFill>
              </a:rPr>
              <a:t>create Rips complex from the data</a:t>
            </a: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175506"/>
            <a:ext cx="6400800" cy="3441700"/>
          </a:xfrm>
          <a:prstGeom prst="rect">
            <a:avLst/>
          </a:prstGeom>
        </p:spPr>
      </p:pic>
      <p:sp>
        <p:nvSpPr>
          <p:cNvPr id="10" name="TextBox 9"/>
          <p:cNvSpPr txBox="1"/>
          <p:nvPr/>
        </p:nvSpPr>
        <p:spPr>
          <a:xfrm>
            <a:off x="325627" y="4582946"/>
            <a:ext cx="8961395" cy="584776"/>
          </a:xfrm>
          <a:prstGeom prst="rect">
            <a:avLst/>
          </a:prstGeom>
          <a:noFill/>
        </p:spPr>
        <p:txBody>
          <a:bodyPr wrap="square" rtlCol="0">
            <a:spAutoFit/>
          </a:bodyPr>
          <a:lstStyle/>
          <a:p>
            <a:r>
              <a:rPr lang="en-US" sz="3200" dirty="0"/>
              <a:t>2</a:t>
            </a:r>
            <a:r>
              <a:rPr lang="en-US" sz="3200" dirty="0" smtClean="0"/>
              <a:t>.)  Add all possible simplices of dimensional &gt; 1.</a:t>
            </a:r>
          </a:p>
        </p:txBody>
      </p:sp>
      <p:grpSp>
        <p:nvGrpSpPr>
          <p:cNvPr id="11" name="Group 10"/>
          <p:cNvGrpSpPr/>
          <p:nvPr/>
        </p:nvGrpSpPr>
        <p:grpSpPr>
          <a:xfrm>
            <a:off x="2468252" y="5122569"/>
            <a:ext cx="4173832" cy="1552612"/>
            <a:chOff x="1871958" y="5129340"/>
            <a:chExt cx="4173832" cy="1552612"/>
          </a:xfrm>
        </p:grpSpPr>
        <p:pic>
          <p:nvPicPr>
            <p:cNvPr id="12" name="Picture 11"/>
            <p:cNvPicPr>
              <a:picLocks noChangeAspect="1"/>
            </p:cNvPicPr>
            <p:nvPr/>
          </p:nvPicPr>
          <p:blipFill rotWithShape="1">
            <a:blip r:embed="rId4"/>
            <a:srcRect l="64364" t="4243" r="3699" b="63569"/>
            <a:stretch/>
          </p:blipFill>
          <p:spPr>
            <a:xfrm>
              <a:off x="1871958" y="5129340"/>
              <a:ext cx="1463040" cy="1552612"/>
            </a:xfrm>
            <a:prstGeom prst="rect">
              <a:avLst/>
            </a:prstGeom>
          </p:spPr>
        </p:pic>
        <p:sp>
          <p:nvSpPr>
            <p:cNvPr id="13" name="Rectangle 12"/>
            <p:cNvSpPr/>
            <p:nvPr/>
          </p:nvSpPr>
          <p:spPr>
            <a:xfrm>
              <a:off x="3426740" y="5442880"/>
              <a:ext cx="2619050" cy="584775"/>
            </a:xfrm>
            <a:prstGeom prst="rect">
              <a:avLst/>
            </a:prstGeom>
          </p:spPr>
          <p:txBody>
            <a:bodyPr wrap="none">
              <a:spAutoFit/>
            </a:bodyPr>
            <a:lstStyle/>
            <a:p>
              <a:r>
                <a:rPr lang="en-US" sz="3200" dirty="0"/>
                <a:t>is a point in </a:t>
              </a:r>
              <a:r>
                <a:rPr lang="en-US" sz="3200" dirty="0" smtClean="0"/>
                <a:t>S</a:t>
              </a:r>
              <a:r>
                <a:rPr lang="en-US" sz="3200" baseline="30000" dirty="0"/>
                <a:t>7</a:t>
              </a:r>
              <a:r>
                <a:rPr lang="en-US" sz="3200" dirty="0" smtClean="0"/>
                <a:t> </a:t>
              </a:r>
              <a:endParaRPr lang="en-US" sz="3200" dirty="0"/>
            </a:p>
          </p:txBody>
        </p:sp>
      </p:grpSp>
    </p:spTree>
    <p:extLst>
      <p:ext uri="{BB962C8B-B14F-4D97-AF65-F5344CB8AC3E}">
        <p14:creationId xmlns:p14="http://schemas.microsoft.com/office/powerpoint/2010/main" val="666127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For each fixed </a:t>
            </a:r>
            <a:r>
              <a:rPr lang="en-US" sz="3200" dirty="0">
                <a:solidFill>
                  <a:schemeClr val="tx1"/>
                </a:solidFill>
                <a:latin typeface="Symbol" panose="05050102010706020507" pitchFamily="18" charset="2"/>
              </a:rPr>
              <a:t>e, </a:t>
            </a:r>
            <a:r>
              <a:rPr lang="en-US" sz="3200" dirty="0">
                <a:solidFill>
                  <a:schemeClr val="tx1"/>
                </a:solidFill>
              </a:rPr>
              <a:t>create Rips complex from the </a:t>
            </a:r>
            <a:r>
              <a:rPr lang="en-US" sz="3200" dirty="0" smtClean="0">
                <a:solidFill>
                  <a:schemeClr val="tx1"/>
                </a:solidFill>
              </a:rPr>
              <a:t>data</a:t>
            </a:r>
          </a:p>
          <a:p>
            <a:pPr algn="ctr"/>
            <a:r>
              <a:rPr lang="en-US" sz="3200" dirty="0" smtClean="0">
                <a:solidFill>
                  <a:schemeClr val="tx1"/>
                </a:solidFill>
              </a:rPr>
              <a:t>In reality used </a:t>
            </a:r>
            <a:r>
              <a:rPr lang="en-US" sz="3200" dirty="0" smtClean="0">
                <a:solidFill>
                  <a:srgbClr val="0000DD"/>
                </a:solidFill>
              </a:rPr>
              <a:t>Witness complex </a:t>
            </a:r>
            <a:r>
              <a:rPr lang="en-US" sz="3200" dirty="0" smtClean="0">
                <a:solidFill>
                  <a:schemeClr val="tx1"/>
                </a:solidFill>
              </a:rPr>
              <a:t>(see later slides).</a:t>
            </a:r>
            <a:endParaRPr lang="en-US" sz="3200" dirty="0">
              <a:solidFill>
                <a:schemeClr val="tx1"/>
              </a:solidFill>
            </a:endParaRP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175506"/>
            <a:ext cx="6400800" cy="3441700"/>
          </a:xfrm>
          <a:prstGeom prst="rect">
            <a:avLst/>
          </a:prstGeom>
        </p:spPr>
      </p:pic>
      <p:sp>
        <p:nvSpPr>
          <p:cNvPr id="10" name="TextBox 9"/>
          <p:cNvSpPr txBox="1"/>
          <p:nvPr/>
        </p:nvSpPr>
        <p:spPr>
          <a:xfrm>
            <a:off x="325627" y="4582946"/>
            <a:ext cx="8961395" cy="584776"/>
          </a:xfrm>
          <a:prstGeom prst="rect">
            <a:avLst/>
          </a:prstGeom>
          <a:noFill/>
        </p:spPr>
        <p:txBody>
          <a:bodyPr wrap="square" rtlCol="0">
            <a:spAutoFit/>
          </a:bodyPr>
          <a:lstStyle/>
          <a:p>
            <a:r>
              <a:rPr lang="en-US" sz="3200" dirty="0"/>
              <a:t>2</a:t>
            </a:r>
            <a:r>
              <a:rPr lang="en-US" sz="3200" dirty="0" smtClean="0"/>
              <a:t>.)  Add all possible simplices of dimensional &gt; 1.</a:t>
            </a:r>
          </a:p>
        </p:txBody>
      </p:sp>
      <p:grpSp>
        <p:nvGrpSpPr>
          <p:cNvPr id="11" name="Group 10"/>
          <p:cNvGrpSpPr/>
          <p:nvPr/>
        </p:nvGrpSpPr>
        <p:grpSpPr>
          <a:xfrm>
            <a:off x="2468252" y="5122569"/>
            <a:ext cx="4173832" cy="1552612"/>
            <a:chOff x="1871958" y="5129340"/>
            <a:chExt cx="4173832" cy="1552612"/>
          </a:xfrm>
        </p:grpSpPr>
        <p:pic>
          <p:nvPicPr>
            <p:cNvPr id="12" name="Picture 11"/>
            <p:cNvPicPr>
              <a:picLocks noChangeAspect="1"/>
            </p:cNvPicPr>
            <p:nvPr/>
          </p:nvPicPr>
          <p:blipFill rotWithShape="1">
            <a:blip r:embed="rId4"/>
            <a:srcRect l="64364" t="4243" r="3699" b="63569"/>
            <a:stretch/>
          </p:blipFill>
          <p:spPr>
            <a:xfrm>
              <a:off x="1871958" y="5129340"/>
              <a:ext cx="1463040" cy="1552612"/>
            </a:xfrm>
            <a:prstGeom prst="rect">
              <a:avLst/>
            </a:prstGeom>
          </p:spPr>
        </p:pic>
        <p:sp>
          <p:nvSpPr>
            <p:cNvPr id="13" name="Rectangle 12"/>
            <p:cNvSpPr/>
            <p:nvPr/>
          </p:nvSpPr>
          <p:spPr>
            <a:xfrm>
              <a:off x="3426740" y="5442880"/>
              <a:ext cx="2619050" cy="584775"/>
            </a:xfrm>
            <a:prstGeom prst="rect">
              <a:avLst/>
            </a:prstGeom>
          </p:spPr>
          <p:txBody>
            <a:bodyPr wrap="none">
              <a:spAutoFit/>
            </a:bodyPr>
            <a:lstStyle/>
            <a:p>
              <a:r>
                <a:rPr lang="en-US" sz="3200" dirty="0"/>
                <a:t>is a point in </a:t>
              </a:r>
              <a:r>
                <a:rPr lang="en-US" sz="3200" dirty="0" smtClean="0"/>
                <a:t>S</a:t>
              </a:r>
              <a:r>
                <a:rPr lang="en-US" sz="3200" baseline="30000" dirty="0"/>
                <a:t>7</a:t>
              </a:r>
              <a:r>
                <a:rPr lang="en-US" sz="3200" dirty="0" smtClean="0"/>
                <a:t> </a:t>
              </a:r>
              <a:endParaRPr lang="en-US" sz="3200" dirty="0"/>
            </a:p>
          </p:txBody>
        </p:sp>
      </p:grpSp>
    </p:spTree>
    <p:extLst>
      <p:ext uri="{BB962C8B-B14F-4D97-AF65-F5344CB8AC3E}">
        <p14:creationId xmlns:p14="http://schemas.microsoft.com/office/powerpoint/2010/main" val="3608385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astructur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8736" y="259590"/>
            <a:ext cx="3749040" cy="3749040"/>
          </a:xfrm>
          <a:prstGeom prst="rect">
            <a:avLst/>
          </a:prstGeom>
        </p:spPr>
      </p:pic>
      <p:pic>
        <p:nvPicPr>
          <p:cNvPr id="6" name="Picture 5" descr="Fig1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767" y="519015"/>
            <a:ext cx="1472233" cy="3544942"/>
          </a:xfrm>
          <a:prstGeom prst="rect">
            <a:avLst/>
          </a:prstGeom>
        </p:spPr>
      </p:pic>
      <p:sp>
        <p:nvSpPr>
          <p:cNvPr id="4" name="Rectangle 3"/>
          <p:cNvSpPr/>
          <p:nvPr/>
        </p:nvSpPr>
        <p:spPr>
          <a:xfrm>
            <a:off x="202603" y="15384"/>
            <a:ext cx="8908835" cy="6924973"/>
          </a:xfrm>
          <a:prstGeom prst="rect">
            <a:avLst/>
          </a:prstGeom>
        </p:spPr>
        <p:txBody>
          <a:bodyPr wrap="square">
            <a:spAutoFit/>
          </a:bodyPr>
          <a:lstStyle/>
          <a:p>
            <a:r>
              <a:rPr lang="en-US" sz="3200" dirty="0" smtClean="0">
                <a:solidFill>
                  <a:srgbClr val="0000FF"/>
                </a:solidFill>
              </a:rPr>
              <a:t>DNA trivia:  Who are the authors of the 1953 paper on DNA with the following quotes:</a:t>
            </a:r>
          </a:p>
          <a:p>
            <a:endParaRPr lang="en-US" sz="1200" dirty="0"/>
          </a:p>
          <a:p>
            <a:r>
              <a:rPr lang="en-US" sz="3200" dirty="0" smtClean="0"/>
              <a:t>“DNA is a helical structure” </a:t>
            </a:r>
          </a:p>
          <a:p>
            <a:r>
              <a:rPr lang="en-US" sz="3200" dirty="0" smtClean="0"/>
              <a:t>with  “two co-axial molecules.”</a:t>
            </a:r>
          </a:p>
          <a:p>
            <a:endParaRPr lang="en-US" dirty="0"/>
          </a:p>
          <a:p>
            <a:r>
              <a:rPr lang="en-US" sz="3200" dirty="0" smtClean="0"/>
              <a:t>“period is 34 </a:t>
            </a:r>
            <a:r>
              <a:rPr lang="en-US" sz="3200" dirty="0" err="1" smtClean="0"/>
              <a:t>Å</a:t>
            </a:r>
            <a:r>
              <a:rPr lang="en-US" sz="3200" dirty="0" smtClean="0"/>
              <a:t>”   </a:t>
            </a:r>
          </a:p>
          <a:p>
            <a:endParaRPr lang="en-US" dirty="0" smtClean="0"/>
          </a:p>
          <a:p>
            <a:r>
              <a:rPr lang="en-US" sz="3200" dirty="0" smtClean="0"/>
              <a:t>“one repeating unit contains ten </a:t>
            </a:r>
          </a:p>
          <a:p>
            <a:r>
              <a:rPr lang="en-US" sz="3200" dirty="0" smtClean="0"/>
              <a:t>nucleotides on each of two . . . co-axial molecules.'’</a:t>
            </a:r>
          </a:p>
          <a:p>
            <a:endParaRPr lang="en-US" dirty="0" smtClean="0"/>
          </a:p>
          <a:p>
            <a:r>
              <a:rPr lang="en-US" sz="3200" dirty="0" smtClean="0"/>
              <a:t>“The phosphate groups lie on the outside of the structural unit, on a helix of diameter about 20 </a:t>
            </a:r>
            <a:r>
              <a:rPr lang="en-US" sz="3200" dirty="0" err="1" smtClean="0"/>
              <a:t>Å</a:t>
            </a:r>
            <a:r>
              <a:rPr lang="en-US" sz="3200" dirty="0" smtClean="0"/>
              <a:t>” </a:t>
            </a:r>
          </a:p>
          <a:p>
            <a:endParaRPr lang="en-US" dirty="0"/>
          </a:p>
          <a:p>
            <a:r>
              <a:rPr lang="en-US" sz="3200" dirty="0" smtClean="0"/>
              <a:t>“the sugar and base groups must accordingly be turned inwards towards the helical axis.”</a:t>
            </a:r>
            <a:endParaRPr lang="en-US" sz="3200" dirty="0"/>
          </a:p>
        </p:txBody>
      </p:sp>
    </p:spTree>
    <p:extLst>
      <p:ext uri="{BB962C8B-B14F-4D97-AF65-F5344CB8AC3E}">
        <p14:creationId xmlns:p14="http://schemas.microsoft.com/office/powerpoint/2010/main" val="872212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307" y="327145"/>
            <a:ext cx="8884787" cy="6061788"/>
          </a:xfrm>
          <a:prstGeom prst="rect">
            <a:avLst/>
          </a:prstGeom>
        </p:spPr>
      </p:pic>
      <p:sp>
        <p:nvSpPr>
          <p:cNvPr id="3" name="Rectangle 2"/>
          <p:cNvSpPr/>
          <p:nvPr/>
        </p:nvSpPr>
        <p:spPr>
          <a:xfrm>
            <a:off x="852055" y="4114800"/>
            <a:ext cx="7793181" cy="1828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46741" y="4496745"/>
            <a:ext cx="8650519"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Probe the  data</a:t>
            </a:r>
          </a:p>
          <a:p>
            <a:pPr algn="ctr"/>
            <a:endParaRPr lang="en-US" sz="2400" dirty="0" smtClean="0">
              <a:solidFill>
                <a:srgbClr val="FFFF00"/>
              </a:solidFill>
            </a:endParaRPr>
          </a:p>
        </p:txBody>
      </p:sp>
    </p:spTree>
    <p:extLst>
      <p:ext uri="{BB962C8B-B14F-4D97-AF65-F5344CB8AC3E}">
        <p14:creationId xmlns:p14="http://schemas.microsoft.com/office/powerpoint/2010/main" val="5085349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307" y="327145"/>
            <a:ext cx="8884787" cy="6061788"/>
          </a:xfrm>
          <a:prstGeom prst="rect">
            <a:avLst/>
          </a:prstGeom>
        </p:spPr>
      </p:pic>
      <p:sp>
        <p:nvSpPr>
          <p:cNvPr id="3" name="TextBox 2"/>
          <p:cNvSpPr txBox="1"/>
          <p:nvPr/>
        </p:nvSpPr>
        <p:spPr>
          <a:xfrm>
            <a:off x="3699164" y="4933163"/>
            <a:ext cx="5135751"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Probe the  data</a:t>
            </a:r>
          </a:p>
          <a:p>
            <a:pPr algn="ctr"/>
            <a:endParaRPr lang="en-US" sz="2400" dirty="0" smtClean="0">
              <a:solidFill>
                <a:srgbClr val="FFFF00"/>
              </a:solidFill>
            </a:endParaRPr>
          </a:p>
        </p:txBody>
      </p:sp>
    </p:spTree>
    <p:extLst>
      <p:ext uri="{BB962C8B-B14F-4D97-AF65-F5344CB8AC3E}">
        <p14:creationId xmlns:p14="http://schemas.microsoft.com/office/powerpoint/2010/main" val="3291035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951" y="-265824"/>
            <a:ext cx="7294372" cy="4933188"/>
          </a:xfrm>
          <a:prstGeom prst="rect">
            <a:avLst/>
          </a:prstGeom>
        </p:spPr>
      </p:pic>
      <p:pic>
        <p:nvPicPr>
          <p:cNvPr id="4" name="Picture 3"/>
          <p:cNvPicPr>
            <a:picLocks noChangeAspect="1"/>
          </p:cNvPicPr>
          <p:nvPr/>
        </p:nvPicPr>
        <p:blipFill>
          <a:blip r:embed="rId3"/>
          <a:stretch>
            <a:fillRect/>
          </a:stretch>
        </p:blipFill>
        <p:spPr>
          <a:xfrm>
            <a:off x="-68015" y="5061726"/>
            <a:ext cx="6043041" cy="1787652"/>
          </a:xfrm>
          <a:prstGeom prst="rect">
            <a:avLst/>
          </a:prstGeom>
        </p:spPr>
      </p:pic>
      <p:pic>
        <p:nvPicPr>
          <p:cNvPr id="3" name="Picture 2"/>
          <p:cNvPicPr>
            <a:picLocks noChangeAspect="1"/>
          </p:cNvPicPr>
          <p:nvPr/>
        </p:nvPicPr>
        <p:blipFill>
          <a:blip r:embed="rId4"/>
          <a:stretch>
            <a:fillRect/>
          </a:stretch>
        </p:blipFill>
        <p:spPr>
          <a:xfrm>
            <a:off x="5315797" y="4024656"/>
            <a:ext cx="3835400" cy="2146300"/>
          </a:xfrm>
          <a:prstGeom prst="rect">
            <a:avLst/>
          </a:prstGeom>
        </p:spPr>
      </p:pic>
      <p:sp>
        <p:nvSpPr>
          <p:cNvPr id="5" name="TextBox 4"/>
          <p:cNvSpPr txBox="1"/>
          <p:nvPr/>
        </p:nvSpPr>
        <p:spPr>
          <a:xfrm>
            <a:off x="5107091" y="0"/>
            <a:ext cx="4025848" cy="1323439"/>
          </a:xfrm>
          <a:prstGeom prst="rect">
            <a:avLst/>
          </a:prstGeom>
          <a:solidFill>
            <a:srgbClr val="002060"/>
          </a:solidFill>
        </p:spPr>
        <p:txBody>
          <a:bodyPr wrap="square" rtlCol="0">
            <a:spAutoFit/>
          </a:bodyPr>
          <a:lstStyle/>
          <a:p>
            <a:pPr algn="ctr"/>
            <a:r>
              <a:rPr lang="en-US" sz="2800" dirty="0" smtClean="0">
                <a:solidFill>
                  <a:srgbClr val="FFFF00"/>
                </a:solidFill>
              </a:rPr>
              <a:t>Can use function on data to probe the  data</a:t>
            </a:r>
          </a:p>
          <a:p>
            <a:pPr algn="ctr"/>
            <a:r>
              <a:rPr lang="en-US" sz="2400" dirty="0" smtClean="0">
                <a:solidFill>
                  <a:srgbClr val="FFFF00"/>
                </a:solidFill>
              </a:rPr>
              <a:t>e.g. Morse function</a:t>
            </a:r>
          </a:p>
        </p:txBody>
      </p:sp>
    </p:spTree>
    <p:extLst>
      <p:ext uri="{BB962C8B-B14F-4D97-AF65-F5344CB8AC3E}">
        <p14:creationId xmlns:p14="http://schemas.microsoft.com/office/powerpoint/2010/main" val="4011131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951" y="-265824"/>
            <a:ext cx="7294372" cy="4933188"/>
          </a:xfrm>
          <a:prstGeom prst="rect">
            <a:avLst/>
          </a:prstGeom>
        </p:spPr>
      </p:pic>
      <p:pic>
        <p:nvPicPr>
          <p:cNvPr id="4" name="Picture 3"/>
          <p:cNvPicPr>
            <a:picLocks noChangeAspect="1"/>
          </p:cNvPicPr>
          <p:nvPr/>
        </p:nvPicPr>
        <p:blipFill>
          <a:blip r:embed="rId3"/>
          <a:stretch>
            <a:fillRect/>
          </a:stretch>
        </p:blipFill>
        <p:spPr>
          <a:xfrm>
            <a:off x="-68015" y="5061726"/>
            <a:ext cx="6043041" cy="1787652"/>
          </a:xfrm>
          <a:prstGeom prst="rect">
            <a:avLst/>
          </a:prstGeom>
        </p:spPr>
      </p:pic>
      <p:pic>
        <p:nvPicPr>
          <p:cNvPr id="3" name="Picture 2"/>
          <p:cNvPicPr>
            <a:picLocks noChangeAspect="1"/>
          </p:cNvPicPr>
          <p:nvPr/>
        </p:nvPicPr>
        <p:blipFill>
          <a:blip r:embed="rId4"/>
          <a:stretch>
            <a:fillRect/>
          </a:stretch>
        </p:blipFill>
        <p:spPr>
          <a:xfrm>
            <a:off x="5315797" y="4024656"/>
            <a:ext cx="3835400" cy="2146300"/>
          </a:xfrm>
          <a:prstGeom prst="rect">
            <a:avLst/>
          </a:prstGeom>
        </p:spPr>
      </p:pic>
      <p:sp>
        <p:nvSpPr>
          <p:cNvPr id="6" name="Rectangle 5"/>
          <p:cNvSpPr/>
          <p:nvPr/>
        </p:nvSpPr>
        <p:spPr>
          <a:xfrm>
            <a:off x="5424054" y="57602"/>
            <a:ext cx="3657601" cy="2308324"/>
          </a:xfrm>
          <a:prstGeom prst="rect">
            <a:avLst/>
          </a:prstGeom>
          <a:ln>
            <a:solidFill>
              <a:srgbClr val="FF0000"/>
            </a:solidFill>
          </a:ln>
        </p:spPr>
        <p:txBody>
          <a:bodyPr wrap="square">
            <a:spAutoFit/>
          </a:bodyPr>
          <a:lstStyle/>
          <a:p>
            <a:r>
              <a:rPr lang="en-US" sz="2400" dirty="0">
                <a:solidFill>
                  <a:srgbClr val="7030A0"/>
                </a:solidFill>
                <a:latin typeface="CMR17"/>
              </a:rPr>
              <a:t>Large values of </a:t>
            </a:r>
            <a:r>
              <a:rPr lang="en-US" sz="2400" i="1" dirty="0" smtClean="0">
                <a:solidFill>
                  <a:srgbClr val="7030A0"/>
                </a:solidFill>
                <a:latin typeface="CMMI12"/>
              </a:rPr>
              <a:t>k:</a:t>
            </a:r>
          </a:p>
          <a:p>
            <a:r>
              <a:rPr lang="en-US" sz="2400" dirty="0" smtClean="0">
                <a:solidFill>
                  <a:srgbClr val="7030A0"/>
                </a:solidFill>
                <a:latin typeface="CMR17"/>
              </a:rPr>
              <a:t>measuring density </a:t>
            </a:r>
            <a:r>
              <a:rPr lang="en-US" sz="2400" dirty="0">
                <a:solidFill>
                  <a:srgbClr val="7030A0"/>
                </a:solidFill>
                <a:latin typeface="CMR17"/>
              </a:rPr>
              <a:t>of large neighborhoods of </a:t>
            </a:r>
            <a:r>
              <a:rPr lang="en-US" sz="2400" i="1" dirty="0">
                <a:solidFill>
                  <a:srgbClr val="7030A0"/>
                </a:solidFill>
                <a:latin typeface="CMMI12"/>
              </a:rPr>
              <a:t>x</a:t>
            </a:r>
            <a:r>
              <a:rPr lang="en-US" sz="2400" dirty="0">
                <a:solidFill>
                  <a:srgbClr val="7030A0"/>
                </a:solidFill>
                <a:latin typeface="CMR17"/>
              </a:rPr>
              <a:t>, </a:t>
            </a:r>
            <a:endParaRPr lang="en-US" sz="2400" dirty="0" smtClean="0">
              <a:solidFill>
                <a:srgbClr val="7030A0"/>
              </a:solidFill>
              <a:latin typeface="CMR17"/>
            </a:endParaRPr>
          </a:p>
          <a:p>
            <a:r>
              <a:rPr lang="en-US" sz="2400" dirty="0">
                <a:solidFill>
                  <a:srgbClr val="0000DD"/>
                </a:solidFill>
                <a:latin typeface="CMR17"/>
              </a:rPr>
              <a:t>S</a:t>
            </a:r>
            <a:r>
              <a:rPr lang="en-US" sz="2400" dirty="0" smtClean="0">
                <a:solidFill>
                  <a:srgbClr val="0000DD"/>
                </a:solidFill>
                <a:latin typeface="CMR17"/>
              </a:rPr>
              <a:t>maller values mean </a:t>
            </a:r>
            <a:r>
              <a:rPr lang="en-US" sz="2400" dirty="0">
                <a:solidFill>
                  <a:srgbClr val="0000DD"/>
                </a:solidFill>
                <a:latin typeface="CMR17"/>
              </a:rPr>
              <a:t>we are using smaller neighborhoods</a:t>
            </a:r>
            <a:endParaRPr lang="en-US" sz="2400" dirty="0">
              <a:solidFill>
                <a:srgbClr val="0000DD"/>
              </a:solidFill>
            </a:endParaRPr>
          </a:p>
        </p:txBody>
      </p:sp>
      <p:sp>
        <p:nvSpPr>
          <p:cNvPr id="7" name="Rectangle 6"/>
          <p:cNvSpPr/>
          <p:nvPr/>
        </p:nvSpPr>
        <p:spPr>
          <a:xfrm>
            <a:off x="5531682" y="3011179"/>
            <a:ext cx="3515706" cy="461665"/>
          </a:xfrm>
          <a:prstGeom prst="rect">
            <a:avLst/>
          </a:prstGeom>
        </p:spPr>
        <p:txBody>
          <a:bodyPr wrap="none">
            <a:spAutoFit/>
          </a:bodyPr>
          <a:lstStyle/>
          <a:p>
            <a:r>
              <a:rPr lang="en-US" sz="2400" dirty="0" smtClean="0">
                <a:solidFill>
                  <a:srgbClr val="7030A0"/>
                </a:solidFill>
                <a:latin typeface="CMR17"/>
                <a:sym typeface="Wingdings" panose="05000000000000000000" pitchFamily="2" charset="2"/>
              </a:rPr>
              <a:t> </a:t>
            </a:r>
            <a:r>
              <a:rPr lang="en-US" sz="2400" dirty="0" smtClean="0">
                <a:solidFill>
                  <a:srgbClr val="7030A0"/>
                </a:solidFill>
                <a:latin typeface="CMR17"/>
              </a:rPr>
              <a:t>smoothed </a:t>
            </a:r>
            <a:r>
              <a:rPr lang="en-US" sz="2400" dirty="0">
                <a:solidFill>
                  <a:srgbClr val="7030A0"/>
                </a:solidFill>
                <a:latin typeface="CMR17"/>
              </a:rPr>
              <a:t>out version</a:t>
            </a:r>
            <a:endParaRPr lang="en-US" sz="2400" dirty="0">
              <a:solidFill>
                <a:srgbClr val="7030A0"/>
              </a:solidFill>
            </a:endParaRPr>
          </a:p>
        </p:txBody>
      </p:sp>
    </p:spTree>
    <p:extLst>
      <p:ext uri="{BB962C8B-B14F-4D97-AF65-F5344CB8AC3E}">
        <p14:creationId xmlns:p14="http://schemas.microsoft.com/office/powerpoint/2010/main" val="29992821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64482" y="38488"/>
            <a:ext cx="6867605" cy="6858000"/>
          </a:xfrm>
          <a:prstGeom prst="rect">
            <a:avLst/>
          </a:prstGeom>
        </p:spPr>
      </p:pic>
      <p:sp>
        <p:nvSpPr>
          <p:cNvPr id="2" name="Rectangle 1"/>
          <p:cNvSpPr/>
          <p:nvPr/>
        </p:nvSpPr>
        <p:spPr>
          <a:xfrm>
            <a:off x="7326984" y="396534"/>
            <a:ext cx="1817016" cy="2862323"/>
          </a:xfrm>
          <a:prstGeom prst="rect">
            <a:avLst/>
          </a:prstGeom>
        </p:spPr>
        <p:txBody>
          <a:bodyPr wrap="square">
            <a:spAutoFit/>
          </a:bodyPr>
          <a:lstStyle/>
          <a:p>
            <a:r>
              <a:rPr lang="en-US" dirty="0" err="1"/>
              <a:t>Eurographics</a:t>
            </a:r>
            <a:r>
              <a:rPr lang="en-US" dirty="0"/>
              <a:t> Symposium on Point-Based Graphics (2004</a:t>
            </a:r>
            <a:r>
              <a:rPr lang="en-US" dirty="0" smtClean="0"/>
              <a:t>)</a:t>
            </a:r>
            <a:endParaRPr lang="en-US" dirty="0"/>
          </a:p>
          <a:p>
            <a:r>
              <a:rPr lang="en-US" dirty="0"/>
              <a:t>Topological estimation using witness complexes</a:t>
            </a:r>
          </a:p>
          <a:p>
            <a:r>
              <a:rPr lang="en-US" dirty="0"/>
              <a:t>Vin de Silva and Gunnar </a:t>
            </a:r>
            <a:r>
              <a:rPr lang="en-US" dirty="0" err="1" smtClean="0"/>
              <a:t>Carlsson</a:t>
            </a:r>
            <a:endParaRPr lang="en-US" dirty="0"/>
          </a:p>
        </p:txBody>
      </p:sp>
    </p:spTree>
    <p:extLst>
      <p:ext uri="{BB962C8B-B14F-4D97-AF65-F5344CB8AC3E}">
        <p14:creationId xmlns:p14="http://schemas.microsoft.com/office/powerpoint/2010/main" val="1397203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b="1332"/>
          <a:stretch/>
        </p:blipFill>
        <p:spPr>
          <a:xfrm>
            <a:off x="398800" y="38488"/>
            <a:ext cx="6804589" cy="6766560"/>
          </a:xfrm>
          <a:prstGeom prst="rect">
            <a:avLst/>
          </a:prstGeom>
        </p:spPr>
      </p:pic>
      <p:sp>
        <p:nvSpPr>
          <p:cNvPr id="10" name="Rectangle 9"/>
          <p:cNvSpPr/>
          <p:nvPr/>
        </p:nvSpPr>
        <p:spPr>
          <a:xfrm>
            <a:off x="7326984" y="396534"/>
            <a:ext cx="1817016" cy="2862323"/>
          </a:xfrm>
          <a:prstGeom prst="rect">
            <a:avLst/>
          </a:prstGeom>
        </p:spPr>
        <p:txBody>
          <a:bodyPr wrap="square">
            <a:spAutoFit/>
          </a:bodyPr>
          <a:lstStyle/>
          <a:p>
            <a:r>
              <a:rPr lang="en-US" dirty="0" err="1"/>
              <a:t>Eurographics</a:t>
            </a:r>
            <a:r>
              <a:rPr lang="en-US" dirty="0"/>
              <a:t> Symposium on Point-Based Graphics (2004</a:t>
            </a:r>
            <a:r>
              <a:rPr lang="en-US" dirty="0" smtClean="0"/>
              <a:t>)</a:t>
            </a:r>
            <a:endParaRPr lang="en-US" dirty="0"/>
          </a:p>
          <a:p>
            <a:r>
              <a:rPr lang="en-US" dirty="0"/>
              <a:t>Topological estimation using witness complexes</a:t>
            </a:r>
          </a:p>
          <a:p>
            <a:r>
              <a:rPr lang="en-US" dirty="0"/>
              <a:t>Vin de Silva and Gunnar </a:t>
            </a:r>
            <a:r>
              <a:rPr lang="en-US" dirty="0" err="1" smtClean="0"/>
              <a:t>Carlsson</a:t>
            </a:r>
            <a:endParaRPr lang="en-US" dirty="0"/>
          </a:p>
        </p:txBody>
      </p:sp>
    </p:spTree>
    <p:extLst>
      <p:ext uri="{BB962C8B-B14F-4D97-AF65-F5344CB8AC3E}">
        <p14:creationId xmlns:p14="http://schemas.microsoft.com/office/powerpoint/2010/main" val="604568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400" y="0"/>
            <a:ext cx="8578158" cy="6858000"/>
          </a:xfrm>
          <a:prstGeom prst="rect">
            <a:avLst/>
          </a:prstGeom>
        </p:spPr>
      </p:pic>
      <p:pic>
        <p:nvPicPr>
          <p:cNvPr id="3" name="Picture 2"/>
          <p:cNvPicPr>
            <a:picLocks noChangeAspect="1"/>
          </p:cNvPicPr>
          <p:nvPr/>
        </p:nvPicPr>
        <p:blipFill>
          <a:blip r:embed="rId3"/>
          <a:stretch>
            <a:fillRect/>
          </a:stretch>
        </p:blipFill>
        <p:spPr>
          <a:xfrm>
            <a:off x="6303069" y="4066752"/>
            <a:ext cx="2554489" cy="2560320"/>
          </a:xfrm>
          <a:prstGeom prst="rect">
            <a:avLst/>
          </a:prstGeom>
        </p:spPr>
      </p:pic>
    </p:spTree>
    <p:extLst>
      <p:ext uri="{BB962C8B-B14F-4D97-AF65-F5344CB8AC3E}">
        <p14:creationId xmlns:p14="http://schemas.microsoft.com/office/powerpoint/2010/main" val="3516286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0"/>
            <a:ext cx="8663375" cy="6858000"/>
          </a:xfrm>
          <a:prstGeom prst="rect">
            <a:avLst/>
          </a:prstGeom>
        </p:spPr>
      </p:pic>
    </p:spTree>
    <p:extLst>
      <p:ext uri="{BB962C8B-B14F-4D97-AF65-F5344CB8AC3E}">
        <p14:creationId xmlns:p14="http://schemas.microsoft.com/office/powerpoint/2010/main" val="3599756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05000" y="0"/>
            <a:ext cx="7239000" cy="4922520"/>
          </a:xfrm>
          <a:prstGeom prst="rect">
            <a:avLst/>
          </a:prstGeom>
        </p:spPr>
      </p:pic>
      <p:pic>
        <p:nvPicPr>
          <p:cNvPr id="2" name="Picture 1"/>
          <p:cNvPicPr>
            <a:picLocks noChangeAspect="1"/>
          </p:cNvPicPr>
          <p:nvPr/>
        </p:nvPicPr>
        <p:blipFill>
          <a:blip r:embed="rId3"/>
          <a:stretch>
            <a:fillRect/>
          </a:stretch>
        </p:blipFill>
        <p:spPr>
          <a:xfrm>
            <a:off x="103526" y="1388158"/>
            <a:ext cx="5288265" cy="5300335"/>
          </a:xfrm>
          <a:prstGeom prst="rect">
            <a:avLst/>
          </a:prstGeom>
        </p:spPr>
      </p:pic>
      <p:sp>
        <p:nvSpPr>
          <p:cNvPr id="4" name="Rectangle 3"/>
          <p:cNvSpPr/>
          <p:nvPr/>
        </p:nvSpPr>
        <p:spPr>
          <a:xfrm>
            <a:off x="5436089" y="4400935"/>
            <a:ext cx="1134891" cy="708875"/>
          </a:xfrm>
          <a:prstGeom prst="rect">
            <a:avLst/>
          </a:prstGeom>
          <a:solidFill>
            <a:schemeClr val="bg1"/>
          </a:solidFill>
          <a:ln>
            <a:noFill/>
          </a:ln>
        </p:spPr>
        <p:txBody>
          <a:bodyPr wrap="square" rtlCol="0" anchor="ctr">
            <a:spAutoFit/>
          </a:bodyPr>
          <a:lstStyle/>
          <a:p>
            <a:pPr algn="ctr"/>
            <a:endParaRPr lang="en-US" sz="3200" dirty="0" smtClean="0"/>
          </a:p>
        </p:txBody>
      </p:sp>
    </p:spTree>
    <p:extLst>
      <p:ext uri="{BB962C8B-B14F-4D97-AF65-F5344CB8AC3E}">
        <p14:creationId xmlns:p14="http://schemas.microsoft.com/office/powerpoint/2010/main" val="3065920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7100" y="0"/>
            <a:ext cx="7283895" cy="6858000"/>
          </a:xfrm>
          <a:prstGeom prst="rect">
            <a:avLst/>
          </a:prstGeom>
        </p:spPr>
      </p:pic>
    </p:spTree>
    <p:extLst>
      <p:ext uri="{BB962C8B-B14F-4D97-AF65-F5344CB8AC3E}">
        <p14:creationId xmlns:p14="http://schemas.microsoft.com/office/powerpoint/2010/main" val="607967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861756" y="1903340"/>
            <a:ext cx="3356640" cy="3383280"/>
          </a:xfrm>
          <a:prstGeom prst="rect">
            <a:avLst/>
          </a:prstGeom>
        </p:spPr>
      </p:pic>
      <p:pic>
        <p:nvPicPr>
          <p:cNvPr id="7" name="Picture 6"/>
          <p:cNvPicPr>
            <a:picLocks noChangeAspect="1"/>
          </p:cNvPicPr>
          <p:nvPr/>
        </p:nvPicPr>
        <p:blipFill>
          <a:blip r:embed="rId3"/>
          <a:stretch>
            <a:fillRect/>
          </a:stretch>
        </p:blipFill>
        <p:spPr>
          <a:xfrm>
            <a:off x="0" y="674020"/>
            <a:ext cx="9144000" cy="1221897"/>
          </a:xfrm>
          <a:prstGeom prst="rect">
            <a:avLst/>
          </a:prstGeom>
        </p:spPr>
      </p:pic>
      <p:pic>
        <p:nvPicPr>
          <p:cNvPr id="8" name="Picture 7"/>
          <p:cNvPicPr>
            <a:picLocks noChangeAspect="1"/>
          </p:cNvPicPr>
          <p:nvPr/>
        </p:nvPicPr>
        <p:blipFill>
          <a:blip r:embed="rId4"/>
          <a:stretch>
            <a:fillRect/>
          </a:stretch>
        </p:blipFill>
        <p:spPr>
          <a:xfrm>
            <a:off x="65124" y="5201646"/>
            <a:ext cx="9144000" cy="1574954"/>
          </a:xfrm>
          <a:prstGeom prst="rect">
            <a:avLst/>
          </a:prstGeom>
        </p:spPr>
      </p:pic>
      <p:pic>
        <p:nvPicPr>
          <p:cNvPr id="5" name="Picture 4"/>
          <p:cNvPicPr>
            <a:picLocks noChangeAspect="1"/>
          </p:cNvPicPr>
          <p:nvPr/>
        </p:nvPicPr>
        <p:blipFill>
          <a:blip r:embed="rId5"/>
          <a:stretch>
            <a:fillRect/>
          </a:stretch>
        </p:blipFill>
        <p:spPr>
          <a:xfrm>
            <a:off x="65126" y="134200"/>
            <a:ext cx="9144000" cy="518550"/>
          </a:xfrm>
          <a:prstGeom prst="rect">
            <a:avLst/>
          </a:prstGeom>
        </p:spPr>
      </p:pic>
    </p:spTree>
    <p:extLst>
      <p:ext uri="{BB962C8B-B14F-4D97-AF65-F5344CB8AC3E}">
        <p14:creationId xmlns:p14="http://schemas.microsoft.com/office/powerpoint/2010/main" val="4113609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7780" t="17782" r="2850" b="4091"/>
          <a:stretch/>
        </p:blipFill>
        <p:spPr>
          <a:xfrm>
            <a:off x="319983" y="320878"/>
            <a:ext cx="6455737" cy="4736589"/>
          </a:xfrm>
          <a:prstGeom prst="rect">
            <a:avLst/>
          </a:prstGeom>
        </p:spPr>
      </p:pic>
    </p:spTree>
    <p:extLst>
      <p:ext uri="{BB962C8B-B14F-4D97-AF65-F5344CB8AC3E}">
        <p14:creationId xmlns:p14="http://schemas.microsoft.com/office/powerpoint/2010/main" val="42629938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rot="5400000">
            <a:off x="-481180" y="639941"/>
            <a:ext cx="3606800" cy="2362200"/>
          </a:xfrm>
          <a:prstGeom prst="rect">
            <a:avLst/>
          </a:prstGeom>
        </p:spPr>
      </p:pic>
      <p:pic>
        <p:nvPicPr>
          <p:cNvPr id="9" name="Picture 8"/>
          <p:cNvPicPr>
            <a:picLocks noChangeAspect="1"/>
          </p:cNvPicPr>
          <p:nvPr/>
        </p:nvPicPr>
        <p:blipFill>
          <a:blip r:embed="rId4"/>
          <a:stretch>
            <a:fillRect/>
          </a:stretch>
        </p:blipFill>
        <p:spPr>
          <a:xfrm>
            <a:off x="769060" y="3169478"/>
            <a:ext cx="7747000" cy="2552700"/>
          </a:xfrm>
          <a:prstGeom prst="rect">
            <a:avLst/>
          </a:prstGeom>
        </p:spPr>
      </p:pic>
      <p:sp>
        <p:nvSpPr>
          <p:cNvPr id="10" name="Rectangle 9"/>
          <p:cNvSpPr/>
          <p:nvPr/>
        </p:nvSpPr>
        <p:spPr>
          <a:xfrm>
            <a:off x="194040" y="5681444"/>
            <a:ext cx="9144000" cy="892552"/>
          </a:xfrm>
          <a:prstGeom prst="rect">
            <a:avLst/>
          </a:prstGeom>
        </p:spPr>
        <p:txBody>
          <a:bodyPr wrap="square">
            <a:spAutoFit/>
          </a:bodyPr>
          <a:lstStyle/>
          <a:p>
            <a:r>
              <a:rPr lang="en-US" sz="2600" dirty="0" smtClean="0"/>
              <a:t>From:</a:t>
            </a:r>
          </a:p>
          <a:p>
            <a:r>
              <a:rPr lang="en-US" sz="2600" dirty="0" smtClean="0"/>
              <a:t>http</a:t>
            </a:r>
            <a:r>
              <a:rPr lang="en-US" sz="2600" dirty="0"/>
              <a:t>://</a:t>
            </a:r>
            <a:r>
              <a:rPr lang="en-US" sz="2600" dirty="0" err="1"/>
              <a:t>plus.maths.org</a:t>
            </a:r>
            <a:r>
              <a:rPr lang="en-US" sz="2600" dirty="0"/>
              <a:t>/content/imaging-</a:t>
            </a:r>
            <a:r>
              <a:rPr lang="en-US" sz="2600" dirty="0" err="1"/>
              <a:t>maths</a:t>
            </a:r>
            <a:r>
              <a:rPr lang="en-US" sz="2600" dirty="0"/>
              <a:t>-inside-</a:t>
            </a:r>
            <a:r>
              <a:rPr lang="en-US" sz="2600" dirty="0" err="1"/>
              <a:t>klein</a:t>
            </a:r>
            <a:r>
              <a:rPr lang="en-US" sz="2600" dirty="0"/>
              <a:t>-bottle</a:t>
            </a:r>
          </a:p>
        </p:txBody>
      </p:sp>
      <p:sp>
        <p:nvSpPr>
          <p:cNvPr id="12" name="Rectangle 11"/>
          <p:cNvSpPr/>
          <p:nvPr/>
        </p:nvSpPr>
        <p:spPr>
          <a:xfrm>
            <a:off x="133948" y="-70564"/>
            <a:ext cx="8297844" cy="369332"/>
          </a:xfrm>
          <a:prstGeom prst="rect">
            <a:avLst/>
          </a:prstGeom>
        </p:spPr>
        <p:txBody>
          <a:bodyPr wrap="square">
            <a:spAutoFit/>
          </a:bodyPr>
          <a:lstStyle/>
          <a:p>
            <a:r>
              <a:rPr lang="en-US" dirty="0" smtClean="0"/>
              <a:t>From:  http</a:t>
            </a:r>
            <a:r>
              <a:rPr lang="en-US" dirty="0"/>
              <a:t>://</a:t>
            </a:r>
            <a:r>
              <a:rPr lang="en-US" dirty="0" err="1"/>
              <a:t>www.math.osu.edu</a:t>
            </a:r>
            <a:r>
              <a:rPr lang="en-US" dirty="0"/>
              <a:t>/~fiedorowicz.1/math655/Klein2.html</a:t>
            </a:r>
          </a:p>
        </p:txBody>
      </p:sp>
      <p:sp>
        <p:nvSpPr>
          <p:cNvPr id="13" name="TextBox 12"/>
          <p:cNvSpPr txBox="1"/>
          <p:nvPr/>
        </p:nvSpPr>
        <p:spPr>
          <a:xfrm>
            <a:off x="4568693" y="1262652"/>
            <a:ext cx="2504843" cy="584776"/>
          </a:xfrm>
          <a:prstGeom prst="rect">
            <a:avLst/>
          </a:prstGeom>
          <a:noFill/>
        </p:spPr>
        <p:txBody>
          <a:bodyPr wrap="square" rtlCol="0">
            <a:spAutoFit/>
          </a:bodyPr>
          <a:lstStyle/>
          <a:p>
            <a:r>
              <a:rPr lang="en-US" sz="3200" dirty="0" smtClean="0"/>
              <a:t>Klein Bottle</a:t>
            </a:r>
          </a:p>
        </p:txBody>
      </p:sp>
    </p:spTree>
    <p:extLst>
      <p:ext uri="{BB962C8B-B14F-4D97-AF65-F5344CB8AC3E}">
        <p14:creationId xmlns:p14="http://schemas.microsoft.com/office/powerpoint/2010/main" val="2120445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02023" y="4050937"/>
            <a:ext cx="3556000" cy="3111500"/>
          </a:xfrm>
          <a:prstGeom prst="rect">
            <a:avLst/>
          </a:prstGeom>
        </p:spPr>
      </p:pic>
      <p:pic>
        <p:nvPicPr>
          <p:cNvPr id="3" name="Picture 2"/>
          <p:cNvPicPr>
            <a:picLocks noChangeAspect="1"/>
          </p:cNvPicPr>
          <p:nvPr/>
        </p:nvPicPr>
        <p:blipFill rotWithShape="1">
          <a:blip r:embed="rId3"/>
          <a:srcRect l="17780" t="17782" r="2850" b="4091"/>
          <a:stretch/>
        </p:blipFill>
        <p:spPr>
          <a:xfrm>
            <a:off x="319983" y="320878"/>
            <a:ext cx="6455737" cy="4736589"/>
          </a:xfrm>
          <a:prstGeom prst="rect">
            <a:avLst/>
          </a:prstGeom>
        </p:spPr>
      </p:pic>
      <p:sp>
        <p:nvSpPr>
          <p:cNvPr id="4" name="TextBox 3"/>
          <p:cNvSpPr txBox="1"/>
          <p:nvPr/>
        </p:nvSpPr>
        <p:spPr>
          <a:xfrm>
            <a:off x="447140" y="5057467"/>
            <a:ext cx="3666542" cy="1077218"/>
          </a:xfrm>
          <a:prstGeom prst="rect">
            <a:avLst/>
          </a:prstGeom>
          <a:noFill/>
        </p:spPr>
        <p:txBody>
          <a:bodyPr wrap="square" rtlCol="0">
            <a:spAutoFit/>
          </a:bodyPr>
          <a:lstStyle/>
          <a:p>
            <a:r>
              <a:rPr lang="en-US" sz="3200" dirty="0" smtClean="0"/>
              <a:t>M(100, 10)  U Q</a:t>
            </a:r>
          </a:p>
          <a:p>
            <a:r>
              <a:rPr lang="en-US" sz="3200" dirty="0" smtClean="0"/>
              <a:t>where |Q| = 30</a:t>
            </a:r>
          </a:p>
        </p:txBody>
      </p:sp>
      <p:sp>
        <p:nvSpPr>
          <p:cNvPr id="6" name="Rectangle 5"/>
          <p:cNvSpPr/>
          <p:nvPr/>
        </p:nvSpPr>
        <p:spPr>
          <a:xfrm>
            <a:off x="0" y="6176764"/>
            <a:ext cx="8441991" cy="646331"/>
          </a:xfrm>
          <a:prstGeom prst="rect">
            <a:avLst/>
          </a:prstGeom>
        </p:spPr>
        <p:txBody>
          <a:bodyPr wrap="square">
            <a:spAutoFit/>
          </a:bodyPr>
          <a:lstStyle/>
          <a:p>
            <a:r>
              <a:rPr lang="en-US" dirty="0" smtClean="0"/>
              <a:t>On </a:t>
            </a:r>
            <a:r>
              <a:rPr lang="en-US" dirty="0"/>
              <a:t>the Local Behavior of Spaces of Natural </a:t>
            </a:r>
            <a:r>
              <a:rPr lang="en-US" dirty="0" smtClean="0"/>
              <a:t>Images, Gunnar </a:t>
            </a:r>
            <a:r>
              <a:rPr lang="en-US" dirty="0" err="1"/>
              <a:t>Carlsson</a:t>
            </a:r>
            <a:r>
              <a:rPr lang="en-US" dirty="0"/>
              <a:t>, </a:t>
            </a:r>
            <a:r>
              <a:rPr lang="en-US" dirty="0" err="1"/>
              <a:t>Tigran</a:t>
            </a:r>
            <a:r>
              <a:rPr lang="en-US" dirty="0"/>
              <a:t> </a:t>
            </a:r>
            <a:r>
              <a:rPr lang="en-US" dirty="0" err="1"/>
              <a:t>Ishkhanov</a:t>
            </a:r>
            <a:r>
              <a:rPr lang="en-US" dirty="0"/>
              <a:t>, Vin de Silva, </a:t>
            </a:r>
            <a:r>
              <a:rPr lang="en-US" dirty="0" err="1"/>
              <a:t>Afra</a:t>
            </a:r>
            <a:r>
              <a:rPr lang="en-US" dirty="0"/>
              <a:t> </a:t>
            </a:r>
            <a:r>
              <a:rPr lang="en-US" dirty="0" err="1" smtClean="0"/>
              <a:t>Zomorodian</a:t>
            </a:r>
            <a:r>
              <a:rPr lang="en-US" dirty="0" smtClean="0"/>
              <a:t>, </a:t>
            </a:r>
            <a:r>
              <a:rPr lang="en-US" dirty="0"/>
              <a:t>International Journal of Computer Vision 2008, </a:t>
            </a:r>
            <a:r>
              <a:rPr lang="en-US" dirty="0" err="1"/>
              <a:t>pp</a:t>
            </a:r>
            <a:r>
              <a:rPr lang="en-US" dirty="0"/>
              <a:t> 1-</a:t>
            </a:r>
            <a:r>
              <a:rPr lang="en-US" dirty="0" smtClean="0"/>
              <a:t>12.</a:t>
            </a:r>
            <a:endParaRPr lang="en-US" dirty="0"/>
          </a:p>
        </p:txBody>
      </p:sp>
    </p:spTree>
    <p:extLst>
      <p:ext uri="{BB962C8B-B14F-4D97-AF65-F5344CB8AC3E}">
        <p14:creationId xmlns:p14="http://schemas.microsoft.com/office/powerpoint/2010/main" val="1483875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123" y="34639"/>
            <a:ext cx="6676045" cy="6400800"/>
          </a:xfrm>
          <a:prstGeom prst="rect">
            <a:avLst/>
          </a:prstGeom>
        </p:spPr>
      </p:pic>
      <p:pic>
        <p:nvPicPr>
          <p:cNvPr id="3" name="Picture 2"/>
          <p:cNvPicPr>
            <a:picLocks noChangeAspect="1"/>
          </p:cNvPicPr>
          <p:nvPr/>
        </p:nvPicPr>
        <p:blipFill rotWithShape="1">
          <a:blip r:embed="rId3"/>
          <a:srcRect l="11218" t="1279" b="-1"/>
          <a:stretch/>
        </p:blipFill>
        <p:spPr>
          <a:xfrm>
            <a:off x="6740235" y="4537363"/>
            <a:ext cx="2319489" cy="2256773"/>
          </a:xfrm>
          <a:prstGeom prst="rect">
            <a:avLst/>
          </a:prstGeom>
        </p:spPr>
      </p:pic>
      <p:sp>
        <p:nvSpPr>
          <p:cNvPr id="4" name="Rectangle 3"/>
          <p:cNvSpPr/>
          <p:nvPr/>
        </p:nvSpPr>
        <p:spPr>
          <a:xfrm>
            <a:off x="70195" y="6470970"/>
            <a:ext cx="6108931" cy="369332"/>
          </a:xfrm>
          <a:prstGeom prst="rect">
            <a:avLst/>
          </a:prstGeom>
        </p:spPr>
        <p:txBody>
          <a:bodyPr wrap="square">
            <a:spAutoFit/>
          </a:bodyPr>
          <a:lstStyle/>
          <a:p>
            <a:r>
              <a:rPr lang="en-US" dirty="0">
                <a:hlinkClick r:id="rId4"/>
              </a:rPr>
              <a:t>http://www.maths.ed.ac.uk/~</a:t>
            </a:r>
            <a:r>
              <a:rPr lang="en-US" dirty="0" smtClean="0">
                <a:hlinkClick r:id="rId4"/>
              </a:rPr>
              <a:t>aar/papers/ghristeat.pdf</a:t>
            </a:r>
            <a:endParaRPr lang="en-US" dirty="0" smtClean="0"/>
          </a:p>
        </p:txBody>
      </p:sp>
    </p:spTree>
    <p:extLst>
      <p:ext uri="{BB962C8B-B14F-4D97-AF65-F5344CB8AC3E}">
        <p14:creationId xmlns:p14="http://schemas.microsoft.com/office/powerpoint/2010/main" val="1390484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195" y="6470970"/>
            <a:ext cx="6108931" cy="369332"/>
          </a:xfrm>
          <a:prstGeom prst="rect">
            <a:avLst/>
          </a:prstGeom>
        </p:spPr>
        <p:txBody>
          <a:bodyPr wrap="square">
            <a:spAutoFit/>
          </a:bodyPr>
          <a:lstStyle/>
          <a:p>
            <a:r>
              <a:rPr lang="en-US" dirty="0" smtClean="0">
                <a:hlinkClick r:id="rId2"/>
              </a:rPr>
              <a:t>http://www.maths.ed.ac.uk/~aar/papers/ghristeat.pdf</a:t>
            </a:r>
            <a:endParaRPr lang="en-US" dirty="0" smtClean="0"/>
          </a:p>
        </p:txBody>
      </p:sp>
      <p:pic>
        <p:nvPicPr>
          <p:cNvPr id="6" name="Picture 5"/>
          <p:cNvPicPr>
            <a:picLocks noChangeAspect="1"/>
          </p:cNvPicPr>
          <p:nvPr/>
        </p:nvPicPr>
        <p:blipFill>
          <a:blip r:embed="rId3"/>
          <a:stretch>
            <a:fillRect/>
          </a:stretch>
        </p:blipFill>
        <p:spPr>
          <a:xfrm>
            <a:off x="1415811" y="512762"/>
            <a:ext cx="6312378" cy="5943600"/>
          </a:xfrm>
          <a:prstGeom prst="rect">
            <a:avLst/>
          </a:prstGeom>
        </p:spPr>
      </p:pic>
    </p:spTree>
    <p:extLst>
      <p:ext uri="{BB962C8B-B14F-4D97-AF65-F5344CB8AC3E}">
        <p14:creationId xmlns:p14="http://schemas.microsoft.com/office/powerpoint/2010/main" val="1586938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807" y="156297"/>
            <a:ext cx="7290299" cy="4572000"/>
          </a:xfrm>
          <a:prstGeom prst="rect">
            <a:avLst/>
          </a:prstGeom>
        </p:spPr>
      </p:pic>
      <p:pic>
        <p:nvPicPr>
          <p:cNvPr id="3" name="Picture 2"/>
          <p:cNvPicPr>
            <a:picLocks noChangeAspect="1"/>
          </p:cNvPicPr>
          <p:nvPr/>
        </p:nvPicPr>
        <p:blipFill>
          <a:blip r:embed="rId3"/>
          <a:stretch>
            <a:fillRect/>
          </a:stretch>
        </p:blipFill>
        <p:spPr>
          <a:xfrm>
            <a:off x="5169908" y="3148013"/>
            <a:ext cx="3919259" cy="2011680"/>
          </a:xfrm>
          <a:prstGeom prst="rect">
            <a:avLst/>
          </a:prstGeom>
        </p:spPr>
      </p:pic>
      <p:sp>
        <p:nvSpPr>
          <p:cNvPr id="4" name="TextBox 3"/>
          <p:cNvSpPr txBox="1"/>
          <p:nvPr/>
        </p:nvSpPr>
        <p:spPr>
          <a:xfrm>
            <a:off x="246741" y="5297371"/>
            <a:ext cx="8650519"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Combine your analysis with other tools</a:t>
            </a:r>
          </a:p>
          <a:p>
            <a:pPr algn="ctr"/>
            <a:endParaRPr lang="en-US" sz="2400" dirty="0" smtClean="0">
              <a:solidFill>
                <a:srgbClr val="FFFF00"/>
              </a:solidFill>
            </a:endParaRPr>
          </a:p>
        </p:txBody>
      </p:sp>
    </p:spTree>
    <p:extLst>
      <p:ext uri="{BB962C8B-B14F-4D97-AF65-F5344CB8AC3E}">
        <p14:creationId xmlns:p14="http://schemas.microsoft.com/office/powerpoint/2010/main" val="3855211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89646"/>
            <a:ext cx="9052560" cy="3463029"/>
          </a:xfrm>
          <a:prstGeom prst="rect">
            <a:avLst/>
          </a:prstGeom>
        </p:spPr>
      </p:pic>
      <p:pic>
        <p:nvPicPr>
          <p:cNvPr id="3" name="Picture 2"/>
          <p:cNvPicPr>
            <a:picLocks noChangeAspect="1"/>
          </p:cNvPicPr>
          <p:nvPr/>
        </p:nvPicPr>
        <p:blipFill>
          <a:blip r:embed="rId4"/>
          <a:stretch>
            <a:fillRect/>
          </a:stretch>
        </p:blipFill>
        <p:spPr>
          <a:xfrm>
            <a:off x="50982" y="3956774"/>
            <a:ext cx="9070848" cy="2717191"/>
          </a:xfrm>
          <a:prstGeom prst="rect">
            <a:avLst/>
          </a:prstGeom>
        </p:spPr>
      </p:pic>
    </p:spTree>
    <p:extLst>
      <p:ext uri="{BB962C8B-B14F-4D97-AF65-F5344CB8AC3E}">
        <p14:creationId xmlns:p14="http://schemas.microsoft.com/office/powerpoint/2010/main" val="2653962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9565" y="773929"/>
            <a:ext cx="8413418" cy="830997"/>
          </a:xfrm>
          <a:prstGeom prst="rect">
            <a:avLst/>
          </a:prstGeom>
        </p:spPr>
        <p:txBody>
          <a:bodyPr wrap="square">
            <a:spAutoFit/>
          </a:bodyPr>
          <a:lstStyle/>
          <a:p>
            <a:r>
              <a:rPr lang="en-US" sz="2400" dirty="0"/>
              <a:t>http://</a:t>
            </a:r>
            <a:r>
              <a:rPr lang="en-US" sz="2400" dirty="0" err="1"/>
              <a:t>www.ima.umn.edu</a:t>
            </a:r>
            <a:r>
              <a:rPr lang="en-US" sz="2400" dirty="0"/>
              <a:t>/2008-2009/ND6.15-26.09/activities/</a:t>
            </a:r>
            <a:r>
              <a:rPr lang="en-US" sz="2400" dirty="0" err="1"/>
              <a:t>Carlsson</a:t>
            </a:r>
            <a:r>
              <a:rPr lang="en-US" sz="2400" dirty="0"/>
              <a:t>-Gunnar/lecture14.pdf</a:t>
            </a:r>
          </a:p>
        </p:txBody>
      </p:sp>
      <p:pic>
        <p:nvPicPr>
          <p:cNvPr id="3" name="Picture 2"/>
          <p:cNvPicPr>
            <a:picLocks noChangeAspect="1"/>
          </p:cNvPicPr>
          <p:nvPr/>
        </p:nvPicPr>
        <p:blipFill>
          <a:blip r:embed="rId2"/>
          <a:stretch>
            <a:fillRect/>
          </a:stretch>
        </p:blipFill>
        <p:spPr>
          <a:xfrm>
            <a:off x="1261895" y="1673950"/>
            <a:ext cx="6530497" cy="5486325"/>
          </a:xfrm>
          <a:prstGeom prst="rect">
            <a:avLst/>
          </a:prstGeom>
        </p:spPr>
      </p:pic>
      <p:sp>
        <p:nvSpPr>
          <p:cNvPr id="4" name="Rectangle 3"/>
          <p:cNvSpPr/>
          <p:nvPr/>
        </p:nvSpPr>
        <p:spPr>
          <a:xfrm>
            <a:off x="957870" y="116544"/>
            <a:ext cx="7228261" cy="584776"/>
          </a:xfrm>
          <a:prstGeom prst="rect">
            <a:avLst/>
          </a:prstGeom>
        </p:spPr>
        <p:txBody>
          <a:bodyPr wrap="none">
            <a:spAutoFit/>
          </a:bodyPr>
          <a:lstStyle/>
          <a:p>
            <a:r>
              <a:rPr lang="en-US" sz="3200" dirty="0"/>
              <a:t>http://</a:t>
            </a:r>
            <a:r>
              <a:rPr lang="en-US" sz="3200" dirty="0" err="1"/>
              <a:t>www.ima.umn.edu</a:t>
            </a:r>
            <a:r>
              <a:rPr lang="en-US" sz="3200" dirty="0"/>
              <a:t>/videos/?id=863</a:t>
            </a:r>
          </a:p>
        </p:txBody>
      </p:sp>
    </p:spTree>
    <p:extLst>
      <p:ext uri="{BB962C8B-B14F-4D97-AF65-F5344CB8AC3E}">
        <p14:creationId xmlns:p14="http://schemas.microsoft.com/office/powerpoint/2010/main" val="42031525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1230457"/>
            <a:ext cx="7772400" cy="5384800"/>
          </a:xfrm>
          <a:prstGeom prst="rect">
            <a:avLst/>
          </a:prstGeom>
        </p:spPr>
      </p:pic>
      <p:sp>
        <p:nvSpPr>
          <p:cNvPr id="4" name="Rectangle 3"/>
          <p:cNvSpPr/>
          <p:nvPr/>
        </p:nvSpPr>
        <p:spPr>
          <a:xfrm>
            <a:off x="164650" y="123245"/>
            <a:ext cx="9143999" cy="954107"/>
          </a:xfrm>
          <a:prstGeom prst="rect">
            <a:avLst/>
          </a:prstGeom>
        </p:spPr>
        <p:txBody>
          <a:bodyPr wrap="square">
            <a:spAutoFit/>
          </a:bodyPr>
          <a:lstStyle/>
          <a:p>
            <a:r>
              <a:rPr lang="en-US" sz="2800" dirty="0"/>
              <a:t>http://</a:t>
            </a:r>
            <a:r>
              <a:rPr lang="en-US" sz="2800" dirty="0" err="1"/>
              <a:t>geometrica.saclay.inria.fr</a:t>
            </a:r>
            <a:r>
              <a:rPr lang="en-US" sz="2800" dirty="0"/>
              <a:t>/workshops/TGDA_07_2009/</a:t>
            </a:r>
            <a:r>
              <a:rPr lang="en-US" sz="2800" dirty="0" err="1"/>
              <a:t>workshop_files</a:t>
            </a:r>
            <a:r>
              <a:rPr lang="en-US" sz="2800" dirty="0"/>
              <a:t>/slides/</a:t>
            </a:r>
            <a:r>
              <a:rPr lang="en-US" sz="2800" dirty="0" err="1"/>
              <a:t>deSilva_TGDA.pdf</a:t>
            </a:r>
            <a:endParaRPr lang="en-US" sz="2800" dirty="0"/>
          </a:p>
        </p:txBody>
      </p:sp>
    </p:spTree>
    <p:extLst>
      <p:ext uri="{BB962C8B-B14F-4D97-AF65-F5344CB8AC3E}">
        <p14:creationId xmlns:p14="http://schemas.microsoft.com/office/powerpoint/2010/main" val="4402325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0"/>
            <a:ext cx="8512233" cy="6858000"/>
          </a:xfrm>
          <a:prstGeom prst="rect">
            <a:avLst/>
          </a:prstGeom>
        </p:spPr>
      </p:pic>
      <p:sp>
        <p:nvSpPr>
          <p:cNvPr id="4" name="Rectangle 3"/>
          <p:cNvSpPr/>
          <p:nvPr/>
        </p:nvSpPr>
        <p:spPr>
          <a:xfrm>
            <a:off x="304799" y="1770959"/>
            <a:ext cx="8512233" cy="697652"/>
          </a:xfrm>
          <a:prstGeom prst="rect">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332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248" y="1569910"/>
            <a:ext cx="7081520" cy="1554480"/>
          </a:xfrm>
          <a:prstGeom prst="rect">
            <a:avLst/>
          </a:prstGeom>
        </p:spPr>
      </p:pic>
      <p:pic>
        <p:nvPicPr>
          <p:cNvPr id="5" name="Picture 4"/>
          <p:cNvPicPr>
            <a:picLocks noChangeAspect="1"/>
          </p:cNvPicPr>
          <p:nvPr/>
        </p:nvPicPr>
        <p:blipFill>
          <a:blip r:embed="rId3"/>
          <a:stretch>
            <a:fillRect/>
          </a:stretch>
        </p:blipFill>
        <p:spPr>
          <a:xfrm>
            <a:off x="6636722" y="0"/>
            <a:ext cx="2296583" cy="6858000"/>
          </a:xfrm>
          <a:prstGeom prst="rect">
            <a:avLst/>
          </a:prstGeom>
        </p:spPr>
      </p:pic>
      <p:pic>
        <p:nvPicPr>
          <p:cNvPr id="6" name="Picture 5"/>
          <p:cNvPicPr>
            <a:picLocks noChangeAspect="1"/>
          </p:cNvPicPr>
          <p:nvPr/>
        </p:nvPicPr>
        <p:blipFill>
          <a:blip r:embed="rId4"/>
          <a:stretch>
            <a:fillRect/>
          </a:stretch>
        </p:blipFill>
        <p:spPr>
          <a:xfrm>
            <a:off x="609601" y="3760675"/>
            <a:ext cx="4281605" cy="1078992"/>
          </a:xfrm>
          <a:prstGeom prst="rect">
            <a:avLst/>
          </a:prstGeom>
        </p:spPr>
      </p:pic>
      <p:sp>
        <p:nvSpPr>
          <p:cNvPr id="7" name="TextBox 6"/>
          <p:cNvSpPr txBox="1"/>
          <p:nvPr/>
        </p:nvSpPr>
        <p:spPr>
          <a:xfrm>
            <a:off x="267690" y="358163"/>
            <a:ext cx="6499280" cy="1077218"/>
          </a:xfrm>
          <a:prstGeom prst="rect">
            <a:avLst/>
          </a:prstGeom>
          <a:noFill/>
        </p:spPr>
        <p:txBody>
          <a:bodyPr wrap="square" rtlCol="0">
            <a:spAutoFit/>
          </a:bodyPr>
          <a:lstStyle/>
          <a:p>
            <a:r>
              <a:rPr lang="en-US" sz="3200" dirty="0" smtClean="0"/>
              <a:t>Also published in the same issue of Nature:</a:t>
            </a:r>
            <a:endParaRPr lang="en-US" sz="3200" dirty="0"/>
          </a:p>
        </p:txBody>
      </p:sp>
    </p:spTree>
    <p:extLst>
      <p:ext uri="{BB962C8B-B14F-4D97-AF65-F5344CB8AC3E}">
        <p14:creationId xmlns:p14="http://schemas.microsoft.com/office/powerpoint/2010/main" val="5526573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124" y="146551"/>
            <a:ext cx="8739952" cy="369332"/>
          </a:xfrm>
          <a:prstGeom prst="rect">
            <a:avLst/>
          </a:prstGeom>
        </p:spPr>
        <p:txBody>
          <a:bodyPr wrap="square">
            <a:spAutoFit/>
          </a:bodyPr>
          <a:lstStyle/>
          <a:p>
            <a:r>
              <a:rPr lang="en-US" dirty="0" smtClean="0"/>
              <a:t>The Theory of Multidimensional Persistence, </a:t>
            </a:r>
            <a:r>
              <a:rPr lang="en-US" dirty="0"/>
              <a:t> </a:t>
            </a:r>
            <a:r>
              <a:rPr lang="en-US" dirty="0" smtClean="0"/>
              <a:t>Gunnar </a:t>
            </a:r>
            <a:r>
              <a:rPr lang="en-US" dirty="0" err="1" smtClean="0"/>
              <a:t>Carlsson</a:t>
            </a:r>
            <a:r>
              <a:rPr lang="en-US" dirty="0" smtClean="0"/>
              <a:t>, </a:t>
            </a:r>
            <a:r>
              <a:rPr lang="en-US" dirty="0" err="1" smtClean="0"/>
              <a:t>Afra</a:t>
            </a:r>
            <a:r>
              <a:rPr lang="en-US" dirty="0" smtClean="0"/>
              <a:t> </a:t>
            </a:r>
            <a:r>
              <a:rPr lang="en-US" dirty="0" err="1" smtClean="0"/>
              <a:t>Zomorodian</a:t>
            </a:r>
            <a:endParaRPr lang="en-US" dirty="0"/>
          </a:p>
        </p:txBody>
      </p:sp>
      <p:sp>
        <p:nvSpPr>
          <p:cNvPr id="3" name="Rectangle 2"/>
          <p:cNvSpPr/>
          <p:nvPr/>
        </p:nvSpPr>
        <p:spPr>
          <a:xfrm>
            <a:off x="250124" y="574761"/>
            <a:ext cx="8893876" cy="923330"/>
          </a:xfrm>
          <a:prstGeom prst="rect">
            <a:avLst/>
          </a:prstGeom>
        </p:spPr>
        <p:txBody>
          <a:bodyPr wrap="square">
            <a:spAutoFit/>
          </a:bodyPr>
          <a:lstStyle/>
          <a:p>
            <a:r>
              <a:rPr lang="en-US" b="1" dirty="0"/>
              <a:t>"Persistence and Point Clouds" </a:t>
            </a:r>
            <a:r>
              <a:rPr lang="en-US" b="1" dirty="0" err="1"/>
              <a:t>Functoriality</a:t>
            </a:r>
            <a:r>
              <a:rPr lang="en-US" b="1" dirty="0"/>
              <a:t>, diagrams, difficulties in classifying diagrams, </a:t>
            </a:r>
            <a:endParaRPr lang="en-US" b="1" dirty="0" smtClean="0"/>
          </a:p>
          <a:p>
            <a:r>
              <a:rPr lang="en-US" b="1" dirty="0" smtClean="0"/>
              <a:t>multidimensional </a:t>
            </a:r>
            <a:r>
              <a:rPr lang="en-US" b="1" dirty="0"/>
              <a:t>persistence, </a:t>
            </a:r>
            <a:r>
              <a:rPr lang="en-US" b="1" dirty="0" err="1"/>
              <a:t>Gröbner</a:t>
            </a:r>
            <a:r>
              <a:rPr lang="en-US" b="1" dirty="0"/>
              <a:t> </a:t>
            </a:r>
            <a:r>
              <a:rPr lang="en-US" b="1" dirty="0" smtClean="0"/>
              <a:t>bases, </a:t>
            </a:r>
            <a:r>
              <a:rPr lang="en-US" dirty="0" smtClean="0"/>
              <a:t> Gunnar </a:t>
            </a:r>
            <a:r>
              <a:rPr lang="en-US" dirty="0" err="1" smtClean="0"/>
              <a:t>Carlsson</a:t>
            </a:r>
            <a:r>
              <a:rPr lang="en-US" dirty="0" smtClean="0"/>
              <a:t> </a:t>
            </a:r>
          </a:p>
          <a:p>
            <a:r>
              <a:rPr lang="en-US" dirty="0" smtClean="0"/>
              <a:t>http://</a:t>
            </a:r>
            <a:r>
              <a:rPr lang="en-US" dirty="0" err="1" smtClean="0"/>
              <a:t>www.ima.umn.edu</a:t>
            </a:r>
            <a:r>
              <a:rPr lang="en-US" dirty="0" smtClean="0"/>
              <a:t>/videos/?id=862</a:t>
            </a:r>
            <a:endParaRPr lang="en-US" dirty="0"/>
          </a:p>
        </p:txBody>
      </p:sp>
      <p:pic>
        <p:nvPicPr>
          <p:cNvPr id="4" name="Picture 3"/>
          <p:cNvPicPr>
            <a:picLocks noChangeAspect="1"/>
          </p:cNvPicPr>
          <p:nvPr/>
        </p:nvPicPr>
        <p:blipFill>
          <a:blip r:embed="rId2"/>
          <a:stretch>
            <a:fillRect/>
          </a:stretch>
        </p:blipFill>
        <p:spPr>
          <a:xfrm>
            <a:off x="1239408" y="1511682"/>
            <a:ext cx="6834865" cy="5185070"/>
          </a:xfrm>
          <a:prstGeom prst="rect">
            <a:avLst/>
          </a:prstGeom>
        </p:spPr>
      </p:pic>
    </p:spTree>
    <p:extLst>
      <p:ext uri="{BB962C8B-B14F-4D97-AF65-F5344CB8AC3E}">
        <p14:creationId xmlns:p14="http://schemas.microsoft.com/office/powerpoint/2010/main" val="40758228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48061"/>
            <a:ext cx="9105337" cy="3834896"/>
          </a:xfrm>
          <a:prstGeom prst="rect">
            <a:avLst/>
          </a:prstGeom>
          <a:ln>
            <a:noFill/>
          </a:ln>
        </p:spPr>
        <p:txBody>
          <a:bodyPr wrap="square">
            <a:spAutoFit/>
          </a:bodyPr>
          <a:lstStyle/>
          <a:p>
            <a:pPr algn="ctr"/>
            <a:r>
              <a:rPr lang="en-US" sz="3200" dirty="0" smtClean="0">
                <a:sym typeface="Wingdings"/>
              </a:rPr>
              <a:t>H</a:t>
            </a:r>
            <a:r>
              <a:rPr lang="en-US" sz="3200" baseline="-25000" dirty="0" smtClean="0">
                <a:sym typeface="Wingdings"/>
              </a:rPr>
              <a:t>0</a:t>
            </a:r>
            <a:r>
              <a:rPr lang="en-US" sz="3200" dirty="0" smtClean="0">
                <a:sym typeface="Wingdings"/>
              </a:rPr>
              <a:t>  =  &lt; a, b, c, d  :   </a:t>
            </a:r>
            <a:r>
              <a:rPr lang="en-US" sz="3200" dirty="0" err="1">
                <a:sym typeface="Wingdings"/>
              </a:rPr>
              <a:t>tc</a:t>
            </a:r>
            <a:r>
              <a:rPr lang="en-US" sz="3200" dirty="0">
                <a:sym typeface="Wingdings"/>
              </a:rPr>
              <a:t> + td</a:t>
            </a:r>
            <a:r>
              <a:rPr lang="en-US" sz="3200" dirty="0" smtClean="0">
                <a:sym typeface="Wingdings"/>
              </a:rPr>
              <a:t>,  </a:t>
            </a:r>
            <a:r>
              <a:rPr lang="en-US" sz="3200" dirty="0" err="1">
                <a:sym typeface="Wingdings"/>
              </a:rPr>
              <a:t>tb</a:t>
            </a:r>
            <a:r>
              <a:rPr lang="en-US" sz="3200" dirty="0">
                <a:sym typeface="Wingdings"/>
              </a:rPr>
              <a:t> + c, </a:t>
            </a:r>
            <a:r>
              <a:rPr lang="en-US" sz="3200" dirty="0" smtClean="0">
                <a:sym typeface="Wingdings"/>
              </a:rPr>
              <a:t> ta </a:t>
            </a:r>
            <a:r>
              <a:rPr lang="en-US" sz="3200" dirty="0">
                <a:sym typeface="Wingdings"/>
              </a:rPr>
              <a:t>+ </a:t>
            </a:r>
            <a:r>
              <a:rPr lang="en-US" sz="3200" dirty="0" err="1">
                <a:sym typeface="Wingdings"/>
              </a:rPr>
              <a:t>tb</a:t>
            </a:r>
            <a:r>
              <a:rPr lang="en-US" sz="3200" dirty="0" smtClean="0">
                <a:sym typeface="Wingdings"/>
              </a:rPr>
              <a:t>&gt;</a:t>
            </a:r>
          </a:p>
          <a:p>
            <a:pPr algn="ctr">
              <a:lnSpc>
                <a:spcPct val="130000"/>
              </a:lnSpc>
            </a:pPr>
            <a:r>
              <a:rPr lang="en-US" sz="3200" dirty="0" smtClean="0"/>
              <a:t>H</a:t>
            </a:r>
            <a:r>
              <a:rPr lang="en-US" sz="3200" baseline="-25000" dirty="0" smtClean="0"/>
              <a:t>1</a:t>
            </a:r>
            <a:r>
              <a:rPr lang="en-US" sz="3200" dirty="0" smtClean="0"/>
              <a:t>  =  &lt;</a:t>
            </a:r>
            <a:r>
              <a:rPr lang="en-US" sz="3200" dirty="0"/>
              <a:t>z</a:t>
            </a:r>
            <a:r>
              <a:rPr lang="en-US" sz="3200" baseline="-25000" dirty="0"/>
              <a:t>1</a:t>
            </a:r>
            <a:r>
              <a:rPr lang="en-US" sz="3200" dirty="0"/>
              <a:t>, z</a:t>
            </a:r>
            <a:r>
              <a:rPr lang="en-US" sz="3200" baseline="-25000" dirty="0"/>
              <a:t>2</a:t>
            </a:r>
            <a:r>
              <a:rPr lang="en-US" sz="3200" dirty="0"/>
              <a:t>  :   t z</a:t>
            </a:r>
            <a:r>
              <a:rPr lang="en-US" sz="3200" baseline="-25000" dirty="0"/>
              <a:t>2</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a:t>
            </a:r>
            <a:r>
              <a:rPr lang="en-US" sz="3200" dirty="0" smtClean="0"/>
              <a:t>&gt;</a:t>
            </a:r>
            <a:endParaRPr lang="en-US" sz="3200" dirty="0">
              <a:solidFill>
                <a:srgbClr val="008000"/>
              </a:solidFill>
              <a:sym typeface="Wingdings"/>
            </a:endParaRPr>
          </a:p>
          <a:p>
            <a:pPr>
              <a:lnSpc>
                <a:spcPct val="120000"/>
              </a:lnSpc>
            </a:pPr>
            <a:r>
              <a:rPr lang="en-US" sz="3200" dirty="0" smtClean="0">
                <a:solidFill>
                  <a:srgbClr val="008000"/>
                </a:solidFill>
                <a:sym typeface="Wingdings"/>
              </a:rPr>
              <a:t>                                                        [               )</a:t>
            </a:r>
          </a:p>
          <a:p>
            <a:r>
              <a:rPr lang="en-US" sz="3200" dirty="0">
                <a:solidFill>
                  <a:srgbClr val="008000"/>
                </a:solidFill>
                <a:sym typeface="Wingdings"/>
              </a:rPr>
              <a:t> </a:t>
            </a:r>
            <a:r>
              <a:rPr lang="en-US" sz="3200" dirty="0" smtClean="0">
                <a:solidFill>
                  <a:srgbClr val="008000"/>
                </a:solidFill>
                <a:sym typeface="Wingdings"/>
              </a:rPr>
              <a:t>                                       [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pic>
        <p:nvPicPr>
          <p:cNvPr id="29" name="Picture 28"/>
          <p:cNvPicPr>
            <a:picLocks noChangeAspect="1"/>
          </p:cNvPicPr>
          <p:nvPr/>
        </p:nvPicPr>
        <p:blipFill>
          <a:blip r:embed="rId2"/>
          <a:stretch>
            <a:fillRect/>
          </a:stretch>
        </p:blipFill>
        <p:spPr>
          <a:xfrm>
            <a:off x="-38663" y="4474580"/>
            <a:ext cx="9144000" cy="2427694"/>
          </a:xfrm>
          <a:prstGeom prst="rect">
            <a:avLst/>
          </a:prstGeom>
        </p:spPr>
      </p:pic>
      <p:cxnSp>
        <p:nvCxnSpPr>
          <p:cNvPr id="3" name="Straight Connector 2"/>
          <p:cNvCxnSpPr/>
          <p:nvPr/>
        </p:nvCxnSpPr>
        <p:spPr>
          <a:xfrm>
            <a:off x="686119" y="3749473"/>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86119" y="3238499"/>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357545" y="2763132"/>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831335" y="2266769"/>
            <a:ext cx="4727448" cy="0"/>
          </a:xfrm>
          <a:prstGeom prst="straightConnector1">
            <a:avLst/>
          </a:prstGeom>
          <a:ln w="3810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287963" y="1791389"/>
            <a:ext cx="1506334" cy="0"/>
          </a:xfrm>
          <a:prstGeom prst="straightConnector1">
            <a:avLst/>
          </a:prstGeom>
          <a:ln w="381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66603" y="3864913"/>
            <a:ext cx="8392180" cy="666849"/>
          </a:xfrm>
          <a:prstGeom prst="rect">
            <a:avLst/>
          </a:prstGeom>
        </p:spPr>
        <p:txBody>
          <a:bodyPr wrap="square">
            <a:spAutoFit/>
          </a:bodyPr>
          <a:lstStyle/>
          <a:p>
            <a:pPr>
              <a:lnSpc>
                <a:spcPct val="120000"/>
              </a:lnSpc>
            </a:pPr>
            <a:r>
              <a:rPr lang="en-US" sz="3200" dirty="0">
                <a:solidFill>
                  <a:srgbClr val="008000"/>
                </a:solidFill>
              </a:rPr>
              <a:t>z</a:t>
            </a:r>
            <a:r>
              <a:rPr lang="en-US" sz="3200" baseline="-25000" dirty="0">
                <a:solidFill>
                  <a:srgbClr val="008000"/>
                </a:solidFill>
              </a:rPr>
              <a:t>1</a:t>
            </a:r>
            <a:r>
              <a:rPr lang="en-US" sz="3200" dirty="0">
                <a:solidFill>
                  <a:srgbClr val="008000"/>
                </a:solidFill>
              </a:rPr>
              <a:t> =  ad + cd + t(</a:t>
            </a:r>
            <a:r>
              <a:rPr lang="en-US" sz="3200" dirty="0" err="1">
                <a:solidFill>
                  <a:srgbClr val="008000"/>
                </a:solidFill>
              </a:rPr>
              <a:t>bc</a:t>
            </a:r>
            <a:r>
              <a:rPr lang="en-US" sz="3200" dirty="0">
                <a:solidFill>
                  <a:srgbClr val="008000"/>
                </a:solidFill>
              </a:rPr>
              <a:t>) + t(</a:t>
            </a:r>
            <a:r>
              <a:rPr lang="en-US" sz="3200" dirty="0" err="1">
                <a:solidFill>
                  <a:srgbClr val="008000"/>
                </a:solidFill>
              </a:rPr>
              <a:t>ab</a:t>
            </a:r>
            <a:r>
              <a:rPr lang="en-US" sz="3200" dirty="0">
                <a:solidFill>
                  <a:srgbClr val="008000"/>
                </a:solidFill>
              </a:rPr>
              <a:t>),   z</a:t>
            </a:r>
            <a:r>
              <a:rPr lang="en-US" sz="3200" baseline="-25000" dirty="0">
                <a:solidFill>
                  <a:srgbClr val="008000"/>
                </a:solidFill>
              </a:rPr>
              <a:t>2</a:t>
            </a:r>
            <a:r>
              <a:rPr lang="en-US" sz="3200" dirty="0">
                <a:solidFill>
                  <a:srgbClr val="008000"/>
                </a:solidFill>
              </a:rPr>
              <a:t> =  ac + t</a:t>
            </a:r>
            <a:r>
              <a:rPr lang="en-US" sz="3200" baseline="30000" dirty="0">
                <a:solidFill>
                  <a:srgbClr val="008000"/>
                </a:solidFill>
              </a:rPr>
              <a:t>2</a:t>
            </a:r>
            <a:r>
              <a:rPr lang="en-US" sz="3200" dirty="0">
                <a:solidFill>
                  <a:srgbClr val="008000"/>
                </a:solidFill>
              </a:rPr>
              <a:t>bc + t</a:t>
            </a:r>
            <a:r>
              <a:rPr lang="en-US" sz="3200" baseline="30000" dirty="0">
                <a:solidFill>
                  <a:srgbClr val="008000"/>
                </a:solidFill>
              </a:rPr>
              <a:t>2</a:t>
            </a:r>
            <a:r>
              <a:rPr lang="en-US" sz="3200" dirty="0">
                <a:solidFill>
                  <a:srgbClr val="008000"/>
                </a:solidFill>
              </a:rPr>
              <a:t>ab</a:t>
            </a:r>
          </a:p>
        </p:txBody>
      </p:sp>
    </p:spTree>
    <p:extLst>
      <p:ext uri="{BB962C8B-B14F-4D97-AF65-F5344CB8AC3E}">
        <p14:creationId xmlns:p14="http://schemas.microsoft.com/office/powerpoint/2010/main" val="1995429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124" y="146551"/>
            <a:ext cx="8739952" cy="369332"/>
          </a:xfrm>
          <a:prstGeom prst="rect">
            <a:avLst/>
          </a:prstGeom>
        </p:spPr>
        <p:txBody>
          <a:bodyPr wrap="square">
            <a:spAutoFit/>
          </a:bodyPr>
          <a:lstStyle/>
          <a:p>
            <a:r>
              <a:rPr lang="en-US" dirty="0" smtClean="0"/>
              <a:t>The Theory of Multidimensional Persistence, </a:t>
            </a:r>
            <a:r>
              <a:rPr lang="en-US" dirty="0"/>
              <a:t> </a:t>
            </a:r>
            <a:r>
              <a:rPr lang="en-US" dirty="0" smtClean="0"/>
              <a:t>Gunnar </a:t>
            </a:r>
            <a:r>
              <a:rPr lang="en-US" dirty="0" err="1" smtClean="0"/>
              <a:t>Carlsson</a:t>
            </a:r>
            <a:r>
              <a:rPr lang="en-US" dirty="0" smtClean="0"/>
              <a:t>, </a:t>
            </a:r>
            <a:r>
              <a:rPr lang="en-US" dirty="0" err="1" smtClean="0"/>
              <a:t>Afra</a:t>
            </a:r>
            <a:r>
              <a:rPr lang="en-US" dirty="0" smtClean="0"/>
              <a:t> </a:t>
            </a:r>
            <a:r>
              <a:rPr lang="en-US" dirty="0" err="1" smtClean="0"/>
              <a:t>Zomorodian</a:t>
            </a:r>
            <a:endParaRPr lang="en-US" dirty="0"/>
          </a:p>
        </p:txBody>
      </p:sp>
      <p:sp>
        <p:nvSpPr>
          <p:cNvPr id="3" name="Rectangle 2"/>
          <p:cNvSpPr/>
          <p:nvPr/>
        </p:nvSpPr>
        <p:spPr>
          <a:xfrm>
            <a:off x="250124" y="574761"/>
            <a:ext cx="8893876" cy="923330"/>
          </a:xfrm>
          <a:prstGeom prst="rect">
            <a:avLst/>
          </a:prstGeom>
        </p:spPr>
        <p:txBody>
          <a:bodyPr wrap="square">
            <a:spAutoFit/>
          </a:bodyPr>
          <a:lstStyle/>
          <a:p>
            <a:r>
              <a:rPr lang="en-US" b="1" dirty="0"/>
              <a:t>"Persistence and Point Clouds" </a:t>
            </a:r>
            <a:r>
              <a:rPr lang="en-US" b="1" dirty="0" err="1"/>
              <a:t>Functoriality</a:t>
            </a:r>
            <a:r>
              <a:rPr lang="en-US" b="1" dirty="0"/>
              <a:t>, diagrams, difficulties in classifying diagrams, </a:t>
            </a:r>
            <a:endParaRPr lang="en-US" b="1" dirty="0" smtClean="0"/>
          </a:p>
          <a:p>
            <a:r>
              <a:rPr lang="en-US" b="1" dirty="0" smtClean="0"/>
              <a:t>multidimensional </a:t>
            </a:r>
            <a:r>
              <a:rPr lang="en-US" b="1" dirty="0"/>
              <a:t>persistence, </a:t>
            </a:r>
            <a:r>
              <a:rPr lang="en-US" b="1" dirty="0" err="1"/>
              <a:t>Gröbner</a:t>
            </a:r>
            <a:r>
              <a:rPr lang="en-US" b="1" dirty="0"/>
              <a:t> </a:t>
            </a:r>
            <a:r>
              <a:rPr lang="en-US" b="1" dirty="0" smtClean="0"/>
              <a:t>bases, </a:t>
            </a:r>
            <a:r>
              <a:rPr lang="en-US" dirty="0" smtClean="0"/>
              <a:t> Gunnar </a:t>
            </a:r>
            <a:r>
              <a:rPr lang="en-US" dirty="0" err="1" smtClean="0"/>
              <a:t>Carlsson</a:t>
            </a:r>
            <a:r>
              <a:rPr lang="en-US" dirty="0" smtClean="0"/>
              <a:t> </a:t>
            </a:r>
          </a:p>
          <a:p>
            <a:r>
              <a:rPr lang="en-US" dirty="0" smtClean="0"/>
              <a:t>http://</a:t>
            </a:r>
            <a:r>
              <a:rPr lang="en-US" dirty="0" err="1" smtClean="0"/>
              <a:t>www.ima.umn.edu</a:t>
            </a:r>
            <a:r>
              <a:rPr lang="en-US" dirty="0" smtClean="0"/>
              <a:t>/videos/?id=862</a:t>
            </a:r>
            <a:endParaRPr lang="en-US" dirty="0"/>
          </a:p>
        </p:txBody>
      </p:sp>
      <p:pic>
        <p:nvPicPr>
          <p:cNvPr id="4" name="Picture 3"/>
          <p:cNvPicPr>
            <a:picLocks noChangeAspect="1"/>
          </p:cNvPicPr>
          <p:nvPr/>
        </p:nvPicPr>
        <p:blipFill>
          <a:blip r:embed="rId2"/>
          <a:stretch>
            <a:fillRect/>
          </a:stretch>
        </p:blipFill>
        <p:spPr>
          <a:xfrm>
            <a:off x="1239408" y="1511682"/>
            <a:ext cx="6834865" cy="5185070"/>
          </a:xfrm>
          <a:prstGeom prst="rect">
            <a:avLst/>
          </a:prstGeom>
        </p:spPr>
      </p:pic>
    </p:spTree>
    <p:extLst>
      <p:ext uri="{BB962C8B-B14F-4D97-AF65-F5344CB8AC3E}">
        <p14:creationId xmlns:p14="http://schemas.microsoft.com/office/powerpoint/2010/main" val="4958704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0"/>
            <a:ext cx="8512233" cy="6858000"/>
          </a:xfrm>
          <a:prstGeom prst="rect">
            <a:avLst/>
          </a:prstGeom>
        </p:spPr>
      </p:pic>
      <p:sp>
        <p:nvSpPr>
          <p:cNvPr id="4" name="Rectangle 3"/>
          <p:cNvSpPr/>
          <p:nvPr/>
        </p:nvSpPr>
        <p:spPr>
          <a:xfrm>
            <a:off x="2857500" y="101600"/>
            <a:ext cx="939800" cy="6654800"/>
          </a:xfrm>
          <a:prstGeom prst="rect">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38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000" y="0"/>
            <a:ext cx="8373850" cy="6858000"/>
          </a:xfrm>
          <a:prstGeom prst="rect">
            <a:avLst/>
          </a:prstGeom>
        </p:spPr>
      </p:pic>
    </p:spTree>
    <p:extLst>
      <p:ext uri="{BB962C8B-B14F-4D97-AF65-F5344CB8AC3E}">
        <p14:creationId xmlns:p14="http://schemas.microsoft.com/office/powerpoint/2010/main" val="601521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16004"/>
            <a:ext cx="9144000" cy="5313405"/>
          </a:xfrm>
          <a:prstGeom prst="rect">
            <a:avLst/>
          </a:prstGeom>
        </p:spPr>
      </p:pic>
      <p:sp>
        <p:nvSpPr>
          <p:cNvPr id="3" name="TextBox 2"/>
          <p:cNvSpPr txBox="1"/>
          <p:nvPr/>
        </p:nvSpPr>
        <p:spPr>
          <a:xfrm>
            <a:off x="985121" y="253998"/>
            <a:ext cx="7173759" cy="584776"/>
          </a:xfrm>
          <a:prstGeom prst="rect">
            <a:avLst/>
          </a:prstGeom>
          <a:noFill/>
        </p:spPr>
        <p:txBody>
          <a:bodyPr wrap="none" rtlCol="0">
            <a:spAutoFit/>
          </a:bodyPr>
          <a:lstStyle/>
          <a:p>
            <a:r>
              <a:rPr lang="en-US" sz="3200" dirty="0" smtClean="0">
                <a:solidFill>
                  <a:srgbClr val="660066"/>
                </a:solidFill>
              </a:rPr>
              <a:t>http://</a:t>
            </a:r>
            <a:r>
              <a:rPr lang="en-US" sz="3200" dirty="0" err="1" smtClean="0">
                <a:solidFill>
                  <a:srgbClr val="660066"/>
                </a:solidFill>
              </a:rPr>
              <a:t>www.mrzv.org</a:t>
            </a:r>
            <a:r>
              <a:rPr lang="en-US" sz="3200" dirty="0" smtClean="0">
                <a:solidFill>
                  <a:srgbClr val="660066"/>
                </a:solidFill>
              </a:rPr>
              <a:t>/software/</a:t>
            </a:r>
            <a:r>
              <a:rPr lang="en-US" sz="3200" dirty="0" err="1" smtClean="0">
                <a:solidFill>
                  <a:srgbClr val="660066"/>
                </a:solidFill>
              </a:rPr>
              <a:t>dionysus</a:t>
            </a:r>
            <a:r>
              <a:rPr lang="en-US" sz="3200" dirty="0" smtClean="0">
                <a:solidFill>
                  <a:srgbClr val="660066"/>
                </a:solidFill>
              </a:rPr>
              <a:t>/</a:t>
            </a:r>
            <a:endParaRPr lang="en-US" sz="3200" dirty="0">
              <a:solidFill>
                <a:srgbClr val="660066"/>
              </a:solidFill>
            </a:endParaRPr>
          </a:p>
        </p:txBody>
      </p:sp>
    </p:spTree>
    <p:extLst>
      <p:ext uri="{BB962C8B-B14F-4D97-AF65-F5344CB8AC3E}">
        <p14:creationId xmlns:p14="http://schemas.microsoft.com/office/powerpoint/2010/main" val="4037453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857" y="406404"/>
            <a:ext cx="8534400" cy="4031873"/>
          </a:xfrm>
          <a:prstGeom prst="rect">
            <a:avLst/>
          </a:prstGeom>
          <a:noFill/>
        </p:spPr>
        <p:txBody>
          <a:bodyPr wrap="square" rtlCol="0">
            <a:spAutoFit/>
          </a:bodyPr>
          <a:lstStyle/>
          <a:p>
            <a:r>
              <a:rPr lang="en-US" sz="3200" dirty="0" smtClean="0"/>
              <a:t>If someone gives you data, check with them BEFORE you share it with others.</a:t>
            </a:r>
          </a:p>
          <a:p>
            <a:endParaRPr lang="en-US" sz="3200" dirty="0"/>
          </a:p>
          <a:p>
            <a:r>
              <a:rPr lang="en-US" sz="3200" dirty="0" smtClean="0"/>
              <a:t>If it involves human data, you may need approval from the ethics board.</a:t>
            </a:r>
          </a:p>
          <a:p>
            <a:endParaRPr lang="en-US" sz="3200" dirty="0"/>
          </a:p>
          <a:p>
            <a:r>
              <a:rPr lang="en-US" sz="3200" dirty="0"/>
              <a:t>If it involves human data, you may </a:t>
            </a:r>
            <a:r>
              <a:rPr lang="en-US" sz="3200" dirty="0" smtClean="0"/>
              <a:t>need to keep it secure – </a:t>
            </a:r>
            <a:r>
              <a:rPr lang="en-US" sz="3200" dirty="0" err="1" smtClean="0"/>
              <a:t>i.e</a:t>
            </a:r>
            <a:r>
              <a:rPr lang="en-US" sz="3200" dirty="0" smtClean="0"/>
              <a:t>,  not on an unsecured laptop.</a:t>
            </a:r>
          </a:p>
        </p:txBody>
      </p:sp>
    </p:spTree>
    <p:extLst>
      <p:ext uri="{BB962C8B-B14F-4D97-AF65-F5344CB8AC3E}">
        <p14:creationId xmlns:p14="http://schemas.microsoft.com/office/powerpoint/2010/main" val="2328584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 b="4201"/>
          <a:stretch/>
        </p:blipFill>
        <p:spPr>
          <a:xfrm>
            <a:off x="329698" y="761363"/>
            <a:ext cx="3434830" cy="1984248"/>
          </a:xfrm>
          <a:prstGeom prst="rect">
            <a:avLst/>
          </a:prstGeom>
          <a:ln>
            <a:solidFill>
              <a:srgbClr val="FF0000"/>
            </a:solidFill>
          </a:ln>
        </p:spPr>
      </p:pic>
      <p:sp>
        <p:nvSpPr>
          <p:cNvPr id="3" name="TextBox 2"/>
          <p:cNvSpPr txBox="1"/>
          <p:nvPr/>
        </p:nvSpPr>
        <p:spPr>
          <a:xfrm>
            <a:off x="739488" y="-10516"/>
            <a:ext cx="8210550" cy="830997"/>
          </a:xfrm>
          <a:prstGeom prst="rect">
            <a:avLst/>
          </a:prstGeom>
          <a:noFill/>
        </p:spPr>
        <p:txBody>
          <a:bodyPr wrap="square" rtlCol="0">
            <a:spAutoFit/>
          </a:bodyPr>
          <a:lstStyle/>
          <a:p>
            <a:r>
              <a:rPr lang="en-US" sz="4800" dirty="0" smtClean="0">
                <a:solidFill>
                  <a:srgbClr val="7030A0"/>
                </a:solidFill>
              </a:rPr>
              <a:t>Data is NEVER fully anonymized</a:t>
            </a:r>
          </a:p>
        </p:txBody>
      </p:sp>
      <p:pic>
        <p:nvPicPr>
          <p:cNvPr id="4" name="Picture 3"/>
          <p:cNvPicPr>
            <a:picLocks noChangeAspect="1"/>
          </p:cNvPicPr>
          <p:nvPr/>
        </p:nvPicPr>
        <p:blipFill rotWithShape="1">
          <a:blip r:embed="rId3"/>
          <a:srcRect t="-1" b="3487"/>
          <a:stretch/>
        </p:blipFill>
        <p:spPr>
          <a:xfrm>
            <a:off x="182274" y="4196269"/>
            <a:ext cx="8695944" cy="2542032"/>
          </a:xfrm>
          <a:prstGeom prst="rect">
            <a:avLst/>
          </a:prstGeom>
          <a:ln>
            <a:solidFill>
              <a:schemeClr val="accent6">
                <a:lumMod val="50000"/>
              </a:schemeClr>
            </a:solidFill>
          </a:ln>
        </p:spPr>
      </p:pic>
      <p:pic>
        <p:nvPicPr>
          <p:cNvPr id="5" name="Picture 4"/>
          <p:cNvPicPr>
            <a:picLocks noChangeAspect="1"/>
          </p:cNvPicPr>
          <p:nvPr/>
        </p:nvPicPr>
        <p:blipFill>
          <a:blip r:embed="rId4"/>
          <a:stretch>
            <a:fillRect/>
          </a:stretch>
        </p:blipFill>
        <p:spPr>
          <a:xfrm>
            <a:off x="4195158" y="809737"/>
            <a:ext cx="4754880" cy="4974933"/>
          </a:xfrm>
          <a:prstGeom prst="rect">
            <a:avLst/>
          </a:prstGeom>
          <a:ln>
            <a:solidFill>
              <a:schemeClr val="accent6">
                <a:lumMod val="50000"/>
              </a:schemeClr>
            </a:solidFill>
          </a:ln>
        </p:spPr>
      </p:pic>
      <p:pic>
        <p:nvPicPr>
          <p:cNvPr id="6" name="Picture 5"/>
          <p:cNvPicPr>
            <a:picLocks noChangeAspect="1"/>
          </p:cNvPicPr>
          <p:nvPr/>
        </p:nvPicPr>
        <p:blipFill>
          <a:blip r:embed="rId5"/>
          <a:stretch>
            <a:fillRect/>
          </a:stretch>
        </p:blipFill>
        <p:spPr>
          <a:xfrm>
            <a:off x="46815" y="2785540"/>
            <a:ext cx="4206957" cy="1371600"/>
          </a:xfrm>
          <a:prstGeom prst="rect">
            <a:avLst/>
          </a:prstGeom>
          <a:ln>
            <a:solidFill>
              <a:srgbClr val="7030A0"/>
            </a:solidFill>
          </a:ln>
        </p:spPr>
      </p:pic>
      <p:sp>
        <p:nvSpPr>
          <p:cNvPr id="7" name="Rectangle 6"/>
          <p:cNvSpPr/>
          <p:nvPr/>
        </p:nvSpPr>
        <p:spPr>
          <a:xfrm>
            <a:off x="851247" y="6268404"/>
            <a:ext cx="8292753" cy="830997"/>
          </a:xfrm>
          <a:prstGeom prst="rect">
            <a:avLst/>
          </a:prstGeom>
        </p:spPr>
        <p:txBody>
          <a:bodyPr wrap="square">
            <a:spAutoFit/>
          </a:bodyPr>
          <a:lstStyle/>
          <a:p>
            <a:pPr algn="r"/>
            <a:r>
              <a:rPr lang="en-US" sz="1200" dirty="0">
                <a:solidFill>
                  <a:srgbClr val="0000FF"/>
                </a:solidFill>
                <a:hlinkClick r:id="rId6"/>
              </a:rPr>
              <a:t>http://</a:t>
            </a:r>
            <a:r>
              <a:rPr lang="en-US" sz="1200" dirty="0" smtClean="0">
                <a:solidFill>
                  <a:srgbClr val="0000FF"/>
                </a:solidFill>
                <a:hlinkClick r:id="rId6"/>
              </a:rPr>
              <a:t>www.theguardian.com/science/2005/nov/03/genetics.news</a:t>
            </a:r>
            <a:endParaRPr lang="en-US" sz="1200" dirty="0" smtClean="0"/>
          </a:p>
          <a:p>
            <a:pPr algn="r"/>
            <a:r>
              <a:rPr lang="en-US" sz="1200" dirty="0">
                <a:hlinkClick r:id="rId7"/>
              </a:rPr>
              <a:t>http://</a:t>
            </a:r>
            <a:r>
              <a:rPr lang="en-US" sz="1200" dirty="0" smtClean="0">
                <a:hlinkClick r:id="rId7"/>
              </a:rPr>
              <a:t>www.nytimes.com/2014/10/17/opinion/the-dark-market-for-personal-data.html</a:t>
            </a:r>
            <a:endParaRPr lang="en-US" sz="1200" dirty="0" smtClean="0"/>
          </a:p>
          <a:p>
            <a:pPr algn="r"/>
            <a:r>
              <a:rPr lang="en-US" sz="1200" dirty="0">
                <a:hlinkClick r:id="rId8"/>
              </a:rPr>
              <a:t>http://</a:t>
            </a:r>
            <a:r>
              <a:rPr lang="en-US" sz="1200" dirty="0" smtClean="0">
                <a:hlinkClick r:id="rId8"/>
              </a:rPr>
              <a:t>www.nytimes.com/2006/08/09/technology/09aol.html, </a:t>
            </a:r>
            <a:r>
              <a:rPr lang="en-US" sz="1200" dirty="0" smtClean="0">
                <a:hlinkClick r:id="rId9"/>
              </a:rPr>
              <a:t>https</a:t>
            </a:r>
            <a:r>
              <a:rPr lang="en-US" sz="1200" dirty="0">
                <a:hlinkClick r:id="rId9"/>
              </a:rPr>
              <a:t>://</a:t>
            </a:r>
            <a:r>
              <a:rPr lang="en-US" sz="1200" dirty="0" smtClean="0">
                <a:hlinkClick r:id="rId9"/>
              </a:rPr>
              <a:t>www.sciencemag.org/content/339/6117/262</a:t>
            </a:r>
            <a:endParaRPr lang="en-US" sz="1200" dirty="0" smtClean="0"/>
          </a:p>
          <a:p>
            <a:pPr algn="r"/>
            <a:endParaRPr lang="en-US" sz="1200" dirty="0"/>
          </a:p>
        </p:txBody>
      </p:sp>
    </p:spTree>
    <p:extLst>
      <p:ext uri="{BB962C8B-B14F-4D97-AF65-F5344CB8AC3E}">
        <p14:creationId xmlns:p14="http://schemas.microsoft.com/office/powerpoint/2010/main" val="2338363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5460" y="332310"/>
            <a:ext cx="8097154" cy="4272118"/>
          </a:xfrm>
          <a:prstGeom prst="rect">
            <a:avLst/>
          </a:prstGeom>
        </p:spPr>
      </p:pic>
      <p:pic>
        <p:nvPicPr>
          <p:cNvPr id="3" name="Picture 2"/>
          <p:cNvPicPr>
            <a:picLocks noChangeAspect="1"/>
          </p:cNvPicPr>
          <p:nvPr/>
        </p:nvPicPr>
        <p:blipFill>
          <a:blip r:embed="rId3"/>
          <a:stretch>
            <a:fillRect/>
          </a:stretch>
        </p:blipFill>
        <p:spPr>
          <a:xfrm>
            <a:off x="0" y="2194293"/>
            <a:ext cx="9144000" cy="2134585"/>
          </a:xfrm>
          <a:prstGeom prst="rect">
            <a:avLst/>
          </a:prstGeom>
        </p:spPr>
      </p:pic>
      <p:sp>
        <p:nvSpPr>
          <p:cNvPr id="4" name="Rectangle 3"/>
          <p:cNvSpPr/>
          <p:nvPr/>
        </p:nvSpPr>
        <p:spPr>
          <a:xfrm>
            <a:off x="44313" y="4745539"/>
            <a:ext cx="9238426" cy="1408078"/>
          </a:xfrm>
          <a:prstGeom prst="rect">
            <a:avLst/>
          </a:prstGeom>
        </p:spPr>
        <p:txBody>
          <a:bodyPr wrap="none">
            <a:spAutoFit/>
          </a:bodyPr>
          <a:lstStyle/>
          <a:p>
            <a:r>
              <a:rPr lang="en-US" sz="3200" dirty="0" smtClean="0">
                <a:hlinkClick r:id="rId4"/>
              </a:rPr>
              <a:t>http://www.ima.umn.edu/videos/?id=856</a:t>
            </a:r>
            <a:endParaRPr lang="en-US" sz="3200" dirty="0" smtClean="0"/>
          </a:p>
          <a:p>
            <a:endParaRPr lang="en-US" dirty="0"/>
          </a:p>
          <a:p>
            <a:r>
              <a:rPr lang="en-US" sz="1750" dirty="0" smtClean="0">
                <a:hlinkClick r:id="rId5"/>
              </a:rPr>
              <a:t>http://ima.umn.edu/2008-2009/ND6.15-26.09/activities/Carlsson-Gunnar/imafive-handout4up.pdf</a:t>
            </a:r>
            <a:endParaRPr lang="en-US" sz="1750" dirty="0" smtClean="0"/>
          </a:p>
          <a:p>
            <a:endParaRPr lang="en-US" dirty="0"/>
          </a:p>
        </p:txBody>
      </p:sp>
    </p:spTree>
    <p:extLst>
      <p:ext uri="{BB962C8B-B14F-4D97-AF65-F5344CB8AC3E}">
        <p14:creationId xmlns:p14="http://schemas.microsoft.com/office/powerpoint/2010/main" val="1601594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 y="441680"/>
            <a:ext cx="9144000" cy="5148072"/>
          </a:xfrm>
          <a:prstGeom prst="rect">
            <a:avLst/>
          </a:prstGeom>
        </p:spPr>
      </p:pic>
      <p:sp>
        <p:nvSpPr>
          <p:cNvPr id="10" name="Rectangle 9"/>
          <p:cNvSpPr/>
          <p:nvPr/>
        </p:nvSpPr>
        <p:spPr>
          <a:xfrm>
            <a:off x="42333" y="5705857"/>
            <a:ext cx="9075534" cy="1131079"/>
          </a:xfrm>
          <a:prstGeom prst="rect">
            <a:avLst/>
          </a:prstGeom>
        </p:spPr>
        <p:txBody>
          <a:bodyPr wrap="none">
            <a:spAutoFit/>
          </a:bodyPr>
          <a:lstStyle/>
          <a:p>
            <a:pPr algn="ctr"/>
            <a:r>
              <a:rPr lang="en-US" sz="2400" dirty="0" smtClean="0">
                <a:hlinkClick r:id="rId3"/>
              </a:rPr>
              <a:t>http://www.ima.umn.edu/videos/?id=1846</a:t>
            </a:r>
            <a:endParaRPr lang="en-US" sz="2400" dirty="0" smtClean="0"/>
          </a:p>
          <a:p>
            <a:pPr algn="ctr">
              <a:lnSpc>
                <a:spcPct val="150000"/>
              </a:lnSpc>
            </a:pPr>
            <a:r>
              <a:rPr lang="en-US" sz="1700" dirty="0" smtClean="0">
                <a:hlinkClick r:id="rId4"/>
              </a:rPr>
              <a:t>http://www.ima.umn.edu/2011-2012/W3.26-30.12/activities/Carlsson-Gunnar/imamachinefinal.pdf</a:t>
            </a:r>
            <a:endParaRPr lang="en-US" sz="1700" dirty="0" smtClean="0"/>
          </a:p>
          <a:p>
            <a:pPr algn="ctr"/>
            <a:endParaRPr lang="en-US" dirty="0"/>
          </a:p>
        </p:txBody>
      </p:sp>
      <p:sp>
        <p:nvSpPr>
          <p:cNvPr id="11" name="Rectangle 10"/>
          <p:cNvSpPr/>
          <p:nvPr/>
        </p:nvSpPr>
        <p:spPr>
          <a:xfrm>
            <a:off x="437446" y="2305674"/>
            <a:ext cx="8311444" cy="1077218"/>
          </a:xfrm>
          <a:prstGeom prst="rect">
            <a:avLst/>
          </a:prstGeom>
        </p:spPr>
        <p:txBody>
          <a:bodyPr wrap="square">
            <a:spAutoFit/>
          </a:bodyPr>
          <a:lstStyle/>
          <a:p>
            <a:pPr algn="ctr"/>
            <a:r>
              <a:rPr lang="en-US" sz="3200" dirty="0">
                <a:solidFill>
                  <a:srgbClr val="008000"/>
                </a:solidFill>
              </a:rPr>
              <a:t>Application to Natural Image Statistics</a:t>
            </a:r>
          </a:p>
          <a:p>
            <a:pPr algn="ctr"/>
            <a:r>
              <a:rPr lang="en-US" sz="3200" dirty="0">
                <a:solidFill>
                  <a:srgbClr val="008000"/>
                </a:solidFill>
              </a:rPr>
              <a:t>With V. de Silva, T. </a:t>
            </a:r>
            <a:r>
              <a:rPr lang="en-US" sz="3200" dirty="0" err="1">
                <a:solidFill>
                  <a:srgbClr val="008000"/>
                </a:solidFill>
              </a:rPr>
              <a:t>Ishkanov</a:t>
            </a:r>
            <a:r>
              <a:rPr lang="en-US" sz="3200" dirty="0">
                <a:solidFill>
                  <a:srgbClr val="008000"/>
                </a:solidFill>
              </a:rPr>
              <a:t>, A. </a:t>
            </a:r>
            <a:r>
              <a:rPr lang="en-US" sz="3200" dirty="0" err="1">
                <a:solidFill>
                  <a:srgbClr val="008000"/>
                </a:solidFill>
              </a:rPr>
              <a:t>Zomorodian</a:t>
            </a:r>
            <a:endParaRPr lang="en-US" sz="3200" dirty="0">
              <a:solidFill>
                <a:srgbClr val="008000"/>
              </a:solidFill>
            </a:endParaRPr>
          </a:p>
        </p:txBody>
      </p:sp>
    </p:spTree>
    <p:extLst>
      <p:ext uri="{BB962C8B-B14F-4D97-AF65-F5344CB8AC3E}">
        <p14:creationId xmlns:p14="http://schemas.microsoft.com/office/powerpoint/2010/main" val="3308143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9507" t="17752" r="-39" b="105"/>
          <a:stretch/>
        </p:blipFill>
        <p:spPr>
          <a:xfrm>
            <a:off x="27432" y="91440"/>
            <a:ext cx="2798064" cy="2962656"/>
          </a:xfrm>
          <a:prstGeom prst="rect">
            <a:avLst/>
          </a:prstGeom>
        </p:spPr>
      </p:pic>
      <p:sp>
        <p:nvSpPr>
          <p:cNvPr id="7" name="Rectangle 6"/>
          <p:cNvSpPr/>
          <p:nvPr/>
        </p:nvSpPr>
        <p:spPr>
          <a:xfrm>
            <a:off x="324556" y="575219"/>
            <a:ext cx="8494888" cy="6001642"/>
          </a:xfrm>
          <a:prstGeom prst="rect">
            <a:avLst/>
          </a:prstGeom>
        </p:spPr>
        <p:txBody>
          <a:bodyPr wrap="square">
            <a:spAutoFit/>
          </a:bodyPr>
          <a:lstStyle/>
          <a:p>
            <a:pPr marL="2574925"/>
            <a:r>
              <a:rPr lang="en-US" sz="3200" dirty="0" smtClean="0"/>
              <a:t>An </a:t>
            </a:r>
            <a:r>
              <a:rPr lang="en-US" sz="3200" dirty="0"/>
              <a:t>image taken by black and white digital camera can </a:t>
            </a:r>
            <a:r>
              <a:rPr lang="en-US" sz="3200" dirty="0" smtClean="0"/>
              <a:t>be viewed </a:t>
            </a:r>
            <a:r>
              <a:rPr lang="en-US" sz="3200" dirty="0"/>
              <a:t>as a vector, with one coordinate for each </a:t>
            </a:r>
            <a:r>
              <a:rPr lang="en-US" sz="3200" dirty="0" smtClean="0"/>
              <a:t>pixel</a:t>
            </a:r>
          </a:p>
          <a:p>
            <a:endParaRPr lang="en-US" sz="3200" dirty="0"/>
          </a:p>
          <a:p>
            <a:r>
              <a:rPr lang="en-US" sz="3200" dirty="0"/>
              <a:t>Each pixel has a “gray scale” value, can be thought of as a </a:t>
            </a:r>
            <a:r>
              <a:rPr lang="en-US" sz="3200" dirty="0" smtClean="0"/>
              <a:t>real number </a:t>
            </a:r>
            <a:r>
              <a:rPr lang="en-US" sz="3200" dirty="0"/>
              <a:t>(in reality, takes one of 255 values</a:t>
            </a:r>
            <a:r>
              <a:rPr lang="en-US" sz="3200" dirty="0" smtClean="0"/>
              <a:t>)</a:t>
            </a:r>
          </a:p>
          <a:p>
            <a:endParaRPr lang="en-US" sz="3200" dirty="0"/>
          </a:p>
          <a:p>
            <a:r>
              <a:rPr lang="en-US" sz="3200" dirty="0"/>
              <a:t>Typical camera uses tens of thousands of pixels, so images lie </a:t>
            </a:r>
            <a:r>
              <a:rPr lang="en-US" sz="3200" dirty="0" smtClean="0"/>
              <a:t>in a </a:t>
            </a:r>
            <a:r>
              <a:rPr lang="en-US" sz="3200" dirty="0"/>
              <a:t>very high dimensional space, call it pixel space, P</a:t>
            </a:r>
          </a:p>
        </p:txBody>
      </p:sp>
    </p:spTree>
    <p:extLst>
      <p:ext uri="{BB962C8B-B14F-4D97-AF65-F5344CB8AC3E}">
        <p14:creationId xmlns:p14="http://schemas.microsoft.com/office/powerpoint/2010/main" val="1173139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8046</TotalTime>
  <Words>1210</Words>
  <Application>Microsoft Office PowerPoint</Application>
  <PresentationFormat>On-screen Show (4:3)</PresentationFormat>
  <Paragraphs>152</Paragraphs>
  <Slides>45</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CMMI12</vt:lpstr>
      <vt:lpstr>CMR17</vt:lpstr>
      <vt:lpstr>Symbol</vt:lpstr>
      <vt:lpstr>Times-Italic</vt:lpstr>
      <vt:lpstr>Times-Roman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Darcy, Isabel K</cp:lastModifiedBy>
  <cp:revision>152</cp:revision>
  <dcterms:created xsi:type="dcterms:W3CDTF">2013-08-19T23:02:10Z</dcterms:created>
  <dcterms:modified xsi:type="dcterms:W3CDTF">2015-01-19T02:31:10Z</dcterms:modified>
  <cp:category/>
</cp:coreProperties>
</file>