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93"/>
  </p:notesMasterIdLst>
  <p:sldIdLst>
    <p:sldId id="256" r:id="rId5"/>
    <p:sldId id="542" r:id="rId6"/>
    <p:sldId id="551" r:id="rId7"/>
    <p:sldId id="552" r:id="rId8"/>
    <p:sldId id="553" r:id="rId9"/>
    <p:sldId id="258" r:id="rId10"/>
    <p:sldId id="260" r:id="rId11"/>
    <p:sldId id="554" r:id="rId12"/>
    <p:sldId id="288" r:id="rId13"/>
    <p:sldId id="287" r:id="rId14"/>
    <p:sldId id="285" r:id="rId15"/>
    <p:sldId id="286" r:id="rId16"/>
    <p:sldId id="262" r:id="rId17"/>
    <p:sldId id="264" r:id="rId18"/>
    <p:sldId id="555" r:id="rId19"/>
    <p:sldId id="556" r:id="rId20"/>
    <p:sldId id="263" r:id="rId21"/>
    <p:sldId id="259" r:id="rId22"/>
    <p:sldId id="291" r:id="rId23"/>
    <p:sldId id="292" r:id="rId24"/>
    <p:sldId id="275" r:id="rId25"/>
    <p:sldId id="257" r:id="rId26"/>
    <p:sldId id="279" r:id="rId27"/>
    <p:sldId id="293" r:id="rId28"/>
    <p:sldId id="280" r:id="rId29"/>
    <p:sldId id="281" r:id="rId30"/>
    <p:sldId id="282" r:id="rId31"/>
    <p:sldId id="348" r:id="rId32"/>
    <p:sldId id="562" r:id="rId33"/>
    <p:sldId id="563" r:id="rId34"/>
    <p:sldId id="558" r:id="rId35"/>
    <p:sldId id="559" r:id="rId36"/>
    <p:sldId id="560" r:id="rId37"/>
    <p:sldId id="561" r:id="rId38"/>
    <p:sldId id="294" r:id="rId39"/>
    <p:sldId id="295" r:id="rId40"/>
    <p:sldId id="296" r:id="rId41"/>
    <p:sldId id="297" r:id="rId42"/>
    <p:sldId id="298" r:id="rId43"/>
    <p:sldId id="299" r:id="rId44"/>
    <p:sldId id="564" r:id="rId45"/>
    <p:sldId id="565" r:id="rId46"/>
    <p:sldId id="347" r:id="rId47"/>
    <p:sldId id="266" r:id="rId48"/>
    <p:sldId id="267" r:id="rId49"/>
    <p:sldId id="268" r:id="rId50"/>
    <p:sldId id="269" r:id="rId51"/>
    <p:sldId id="270" r:id="rId52"/>
    <p:sldId id="271" r:id="rId53"/>
    <p:sldId id="274" r:id="rId54"/>
    <p:sldId id="272" r:id="rId55"/>
    <p:sldId id="277" r:id="rId56"/>
    <p:sldId id="290" r:id="rId57"/>
    <p:sldId id="289" r:id="rId58"/>
    <p:sldId id="276" r:id="rId59"/>
    <p:sldId id="278" r:id="rId60"/>
    <p:sldId id="895" r:id="rId61"/>
    <p:sldId id="896" r:id="rId62"/>
    <p:sldId id="534" r:id="rId63"/>
    <p:sldId id="309" r:id="rId64"/>
    <p:sldId id="567" r:id="rId65"/>
    <p:sldId id="336" r:id="rId66"/>
    <p:sldId id="343" r:id="rId67"/>
    <p:sldId id="344" r:id="rId68"/>
    <p:sldId id="568" r:id="rId69"/>
    <p:sldId id="727" r:id="rId70"/>
    <p:sldId id="569" r:id="rId71"/>
    <p:sldId id="735" r:id="rId72"/>
    <p:sldId id="736" r:id="rId73"/>
    <p:sldId id="729" r:id="rId74"/>
    <p:sldId id="737" r:id="rId75"/>
    <p:sldId id="889" r:id="rId76"/>
    <p:sldId id="738" r:id="rId77"/>
    <p:sldId id="739" r:id="rId78"/>
    <p:sldId id="890" r:id="rId79"/>
    <p:sldId id="740" r:id="rId80"/>
    <p:sldId id="742" r:id="rId81"/>
    <p:sldId id="741" r:id="rId82"/>
    <p:sldId id="755" r:id="rId83"/>
    <p:sldId id="833" r:id="rId84"/>
    <p:sldId id="891" r:id="rId85"/>
    <p:sldId id="892" r:id="rId86"/>
    <p:sldId id="885" r:id="rId87"/>
    <p:sldId id="886" r:id="rId88"/>
    <p:sldId id="887" r:id="rId89"/>
    <p:sldId id="888" r:id="rId90"/>
    <p:sldId id="745" r:id="rId91"/>
    <p:sldId id="893" r:id="rId9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2" autoAdjust="0"/>
    <p:restoredTop sz="94660"/>
  </p:normalViewPr>
  <p:slideViewPr>
    <p:cSldViewPr snapToGrid="0">
      <p:cViewPr varScale="1">
        <p:scale>
          <a:sx n="50" d="100"/>
          <a:sy n="50" d="100"/>
        </p:scale>
        <p:origin x="44" y="88"/>
      </p:cViewPr>
      <p:guideLst/>
    </p:cSldViewPr>
  </p:slideViewPr>
  <p:notesTextViewPr>
    <p:cViewPr>
      <p:scale>
        <a:sx n="1" d="1"/>
        <a:sy n="1" d="1"/>
      </p:scale>
      <p:origin x="0" y="0"/>
    </p:cViewPr>
  </p:notesTextViewPr>
  <p:sorterViewPr>
    <p:cViewPr>
      <p:scale>
        <a:sx n="90" d="100"/>
        <a:sy n="90" d="100"/>
      </p:scale>
      <p:origin x="0" y="-157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4BABF-BB07-45F7-94B0-9A20488CC144}" type="datetimeFigureOut">
              <a:rPr lang="en-US" smtClean="0"/>
              <a:t>4/6/2026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F3417-C83B-41CA-A3B2-3CC503FA7D6B}" type="slidenum">
              <a:rPr lang="en-US" smtClean="0"/>
              <a:t>‹#›</a:t>
            </a:fld>
            <a:endParaRPr lang="en-US"/>
          </a:p>
        </p:txBody>
      </p:sp>
    </p:spTree>
    <p:extLst>
      <p:ext uri="{BB962C8B-B14F-4D97-AF65-F5344CB8AC3E}">
        <p14:creationId xmlns:p14="http://schemas.microsoft.com/office/powerpoint/2010/main" val="2707175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AC008-90CC-4549-A890-B92169F1F7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9864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a:t>
            </a:r>
            <a:r>
              <a:rPr lang="en-US" sz="1200" baseline="0" dirty="0">
                <a:solidFill>
                  <a:schemeClr val="tx1"/>
                </a:solidFill>
              </a:rPr>
              <a:t>b</a:t>
            </a:r>
            <a:r>
              <a:rPr lang="en-US" sz="1200" dirty="0">
                <a:solidFill>
                  <a:schemeClr val="tx1"/>
                </a:solidFill>
              </a:rPr>
              <a:t>uilding blocks for a</a:t>
            </a:r>
            <a:r>
              <a:rPr lang="en-US" sz="1200" baseline="0" dirty="0">
                <a:solidFill>
                  <a:schemeClr val="tx1"/>
                </a:solidFill>
              </a:rPr>
              <a:t> </a:t>
            </a:r>
            <a:r>
              <a:rPr lang="en-US" sz="1200" dirty="0">
                <a:solidFill>
                  <a:schemeClr val="tx1"/>
                </a:solidFill>
              </a:rPr>
              <a:t>simplicial complex consist of zero simplices which are zero dimensional vertices, one simplices which are one-dimensional edges, and 2-simplices which are two dimensional triangles,</a:t>
            </a:r>
          </a:p>
          <a:p>
            <a:pPr algn="l"/>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53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Complex, C = R[x]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define free vector space.  Note</a:t>
            </a:r>
            <a:r>
              <a:rPr lang="en-US" baseline="0" dirty="0"/>
              <a:t> that the only difference between a free vector space and free abelian group is that our coefficients need not be integers.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956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example,  our coefficients could be real numbers such as pi, sqrt 2 or 3</a:t>
            </a:r>
          </a:p>
          <a:p>
            <a:endParaRPr lang="en-US" baseline="0" dirty="0"/>
          </a:p>
          <a:p>
            <a:r>
              <a:rPr lang="en-US" baseline="0" dirty="0"/>
              <a:t>Or they could be rational numbers, fractions like ½ or 4</a:t>
            </a:r>
            <a:endParaRPr lang="en-US" dirty="0"/>
          </a:p>
          <a:p>
            <a:endParaRPr lang="en-US" dirty="0"/>
          </a:p>
          <a:p>
            <a:r>
              <a:rPr lang="en-US" dirty="0"/>
              <a:t>We will focus on Z mod 2 coefficients.</a:t>
            </a:r>
            <a:r>
              <a:rPr lang="en-US" baseline="0" dirty="0"/>
              <a:t>  In this case our coefficients are either 0 or 1</a:t>
            </a:r>
            <a:endParaRPr lang="en-US"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You don’t actually need to know the</a:t>
            </a:r>
            <a:r>
              <a:rPr lang="en-US" baseline="0" dirty="0"/>
              <a:t> formal</a:t>
            </a:r>
            <a:r>
              <a:rPr lang="en-US" dirty="0"/>
              <a:t> definition</a:t>
            </a:r>
            <a:r>
              <a:rPr lang="en-US" baseline="0" dirty="0"/>
              <a:t> </a:t>
            </a:r>
            <a:r>
              <a:rPr lang="en-US" dirty="0"/>
              <a:t>of a field since we will stick with Z mod 2 coefficients, but for completeness, I will quickly summarize a</a:t>
            </a:r>
            <a:r>
              <a:rPr lang="en-US" baseline="0" dirty="0"/>
              <a:t> few definitions</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956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aseline="0" dirty="0"/>
              <a:t>Note generators can be anything.  This is a very important point.  </a:t>
            </a:r>
          </a:p>
          <a:p>
            <a:r>
              <a:rPr lang="en-US" sz="1400" baseline="0" dirty="0"/>
              <a:t>Mathematical objects may be the most obvious, but what if the generators could be neurons or genes or your own discovery</a:t>
            </a:r>
          </a:p>
          <a:p>
            <a:r>
              <a:rPr lang="en-US" sz="1400" baseline="0" dirty="0"/>
              <a:t>Algebraic topology is a very rich large field.  It you notice that some real life objects satisfy the properties needed to create a homology, then all the tools from algebraic topology become available and that could be a great discovery.  In other words a simple observation could bring great results.  </a:t>
            </a:r>
          </a:p>
          <a:p>
            <a:endParaRPr lang="en-US" sz="1400" baseline="0" dirty="0"/>
          </a:p>
          <a:p>
            <a:r>
              <a:rPr lang="en-US" sz="1400" baseline="0" dirty="0"/>
              <a:t>1tv</a:t>
            </a:r>
          </a:p>
          <a:p>
            <a:endParaRPr lang="en-US" sz="1400" baseline="0" dirty="0"/>
          </a:p>
          <a:p>
            <a:r>
              <a:rPr lang="en-US" sz="1400" baseline="0" dirty="0"/>
              <a:t>So what are the properties that we need.  In addition to objects, we need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2196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t^2vi  1t^2vi</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34</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35</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36</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37</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38</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39</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40</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82058" tIns="41029" rIns="82058" bIns="41029" anchor="ctr"/>
          <a:lstStyle>
            <a:lvl1pPr eaLnBrk="0">
              <a:defRPr sz="2400">
                <a:solidFill>
                  <a:schemeClr val="tx1"/>
                </a:solidFill>
                <a:latin typeface="Times New Roman" charset="0"/>
                <a:ea typeface="ＭＳ Ｐゴシック" charset="0"/>
                <a:cs typeface="msgothic" charset="0"/>
              </a:defRPr>
            </a:lvl1pPr>
            <a:lvl2pPr marL="742950" indent="-285750" eaLnBrk="0">
              <a:defRPr sz="2400">
                <a:solidFill>
                  <a:schemeClr val="tx1"/>
                </a:solidFill>
                <a:latin typeface="Times New Roman" charset="0"/>
                <a:ea typeface="msgothic" charset="0"/>
                <a:cs typeface="msgothic" charset="0"/>
              </a:defRPr>
            </a:lvl2pPr>
            <a:lvl3pPr marL="1143000" indent="-228600" eaLnBrk="0">
              <a:defRPr sz="2400">
                <a:solidFill>
                  <a:schemeClr val="tx1"/>
                </a:solidFill>
                <a:latin typeface="Times New Roman" charset="0"/>
                <a:ea typeface="msgothic" charset="0"/>
                <a:cs typeface="msgothic" charset="0"/>
              </a:defRPr>
            </a:lvl3pPr>
            <a:lvl4pPr marL="1600200" indent="-228600" eaLnBrk="0">
              <a:defRPr sz="2400">
                <a:solidFill>
                  <a:schemeClr val="tx1"/>
                </a:solidFill>
                <a:latin typeface="Times New Roman" charset="0"/>
                <a:ea typeface="msgothic" charset="0"/>
                <a:cs typeface="msgothic" charset="0"/>
              </a:defRPr>
            </a:lvl4pPr>
            <a:lvl5pPr marL="2057400" indent="-228600" eaLnBrk="0">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9pPr>
          </a:lstStyle>
          <a:p>
            <a:pPr eaLnBrk="1"/>
            <a:endParaRPr lang="en-US"/>
          </a:p>
        </p:txBody>
      </p:sp>
      <p:sp>
        <p:nvSpPr>
          <p:cNvPr id="16387" name="Text Box 2"/>
          <p:cNvSpPr txBox="1">
            <a:spLocks noGrp="1" noChangeArrowheads="1"/>
          </p:cNvSpPr>
          <p:nvPr>
            <p:ph type="body"/>
          </p:nvPr>
        </p:nvSpPr>
        <p:spPr>
          <a:xfrm>
            <a:off x="1046350" y="4352637"/>
            <a:ext cx="4770904" cy="3478068"/>
          </a:xfrm>
          <a:noFill/>
          <a:extLs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Betti numbers provide a signature of the underlying topology. Illustrated in the figure are five simple objects (topological spaces) together with their Betti number signatures: (a) a point, (b) a circle, (c) a hollow torus, (d) a Klein bottle, and (e) a hollow sphere. For the case of the torus (c), the figure shows three loops on its surface. The red loops are </a:t>
            </a:r>
            <a:r>
              <a:rPr lang="ja-JP" altLang="en-GB">
                <a:latin typeface="Arial" charset="0"/>
                <a:cs typeface="msgothic" charset="0"/>
              </a:rPr>
              <a:t>“</a:t>
            </a:r>
            <a:r>
              <a:rPr lang="en-GB">
                <a:latin typeface="Arial" charset="0"/>
                <a:cs typeface="msgothic" charset="0"/>
              </a:rPr>
              <a:t>essential</a:t>
            </a:r>
            <a:r>
              <a:rPr lang="ja-JP" altLang="en-GB">
                <a:latin typeface="Arial" charset="0"/>
                <a:cs typeface="msgothic" charset="0"/>
              </a:rPr>
              <a:t>”</a:t>
            </a:r>
            <a:r>
              <a:rPr lang="en-GB">
                <a:latin typeface="Arial" charset="0"/>
                <a:cs typeface="msgothic" charset="0"/>
              </a:rPr>
              <a:t> in that they cannot be shrunk to a point, nor can they be deformed one into the other without tearing the loop. The green loop, on the other hand, can be deformed to a point without any obstruction. For the torus, therefore, we have b 1 = 2. For the case of the sphere, the loops shown (and actually all loops on the sphere) can be contracted to points, which is reflected by the fact that b 1 = 0. Both the sphere and the torus have b 2 = 1, this is due to the fact both surfaces enclose a part of space (a void).</a:t>
            </a:r>
          </a:p>
        </p:txBody>
      </p:sp>
    </p:spTree>
    <p:extLst>
      <p:ext uri="{BB962C8B-B14F-4D97-AF65-F5344CB8AC3E}">
        <p14:creationId xmlns:p14="http://schemas.microsoft.com/office/powerpoint/2010/main" val="2343737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Recall that to</a:t>
            </a:r>
            <a:r>
              <a:rPr lang="en-US" sz="1200" baseline="0" dirty="0">
                <a:solidFill>
                  <a:schemeClr val="tx1"/>
                </a:solidFill>
              </a:rPr>
              <a:t> c</a:t>
            </a:r>
            <a:r>
              <a:rPr lang="en-US" sz="1200" dirty="0">
                <a:solidFill>
                  <a:schemeClr val="tx1"/>
                </a:solidFill>
              </a:rPr>
              <a:t>reate a simplicial complex,</a:t>
            </a:r>
            <a:r>
              <a:rPr lang="en-US" sz="1200" baseline="0" dirty="0">
                <a:solidFill>
                  <a:schemeClr val="tx1"/>
                </a:solidFill>
              </a:rPr>
              <a:t> we s</a:t>
            </a:r>
            <a:r>
              <a:rPr lang="en-US" sz="1200" dirty="0"/>
              <a:t>tart by adding 0-simplices (</a:t>
            </a:r>
            <a:r>
              <a:rPr lang="en-US" sz="1200" dirty="0" err="1"/>
              <a:t>ie</a:t>
            </a:r>
            <a:r>
              <a:rPr lang="en-US" sz="1200" dirty="0"/>
              <a:t> 0-dimensional vertices).  So our step zero will be to add 0-</a:t>
            </a:r>
            <a:r>
              <a:rPr lang="en-US" sz="1200" dirty="0">
                <a:solidFill>
                  <a:schemeClr val="tx1"/>
                </a:solidFill>
              </a:rPr>
              <a:t>simplices,</a:t>
            </a:r>
            <a:r>
              <a:rPr lang="en-US" sz="1200" baseline="0" dirty="0">
                <a:solidFill>
                  <a:schemeClr val="tx1"/>
                </a:solidFill>
              </a:rPr>
              <a:t> but in this case our 0-dimensional points will be</a:t>
            </a:r>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44</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measure (or</a:t>
            </a:r>
            <a:r>
              <a:rPr lang="en-US" baseline="0" dirty="0"/>
              <a:t> calculate) the distance between two points to determine if they are “close”.  But we still need to define close.</a:t>
            </a:r>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45</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Thus we will choose a threshold.  We will connect a pair of vertices with an edge  if and only if their distance is less then our chosen threshold.</a:t>
            </a:r>
          </a:p>
          <a:p>
            <a:endParaRPr lang="en-US" baseline="0" dirty="0"/>
          </a:p>
          <a:p>
            <a:r>
              <a:rPr lang="en-US" baseline="0" dirty="0"/>
              <a:t> But it is not always obvious how to choose the threshold.  This problem can be dealt with by using persistence which we will briefly introduce later in this lecture.  For now let’s somewhat arbitrarily choose a distance, say 1.8 cm.</a:t>
            </a:r>
          </a:p>
          <a:p>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46</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we will connect every pair of vertices if their distance is less than 1.8 cm.  If the center of these points represent the 0-dimensional vertices, then this distance is less than our threshold, so we add an edge.  Similarly this pair of points satisfy our definition of close, so we add an edge</a:t>
            </a:r>
          </a:p>
          <a:p>
            <a:endParaRPr lang="en-US" baseline="0" dirty="0"/>
          </a:p>
          <a:p>
            <a:r>
              <a:rPr lang="en-US" baseline="0" dirty="0"/>
              <a:t>The distance between this pair of vertices is greater than 1.8, so we won’t connect them with an edge. Continuing to add edges between vertices whenever their distance is less than our threshold of 1.8cm, we now have </a:t>
            </a: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47</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 dimensional simplicial complex.  Note that we have clustered</a:t>
            </a:r>
            <a:r>
              <a:rPr lang="en-US" baseline="0" dirty="0"/>
              <a:t> </a:t>
            </a:r>
            <a:r>
              <a:rPr lang="en-US" dirty="0"/>
              <a:t> our data into five disjoint</a:t>
            </a:r>
            <a:r>
              <a:rPr lang="en-US" baseline="0" dirty="0"/>
              <a:t> </a:t>
            </a:r>
            <a:r>
              <a:rPr lang="en-US" dirty="0"/>
              <a:t>connected sets.  So this is one way to cluster our data – that is grouping our data points</a:t>
            </a:r>
            <a:r>
              <a:rPr lang="en-US" baseline="0" dirty="0"/>
              <a:t> into disjoint sets based on some definition of similarity.  In this case, we have 5 clusters.</a:t>
            </a:r>
            <a:endParaRPr lang="en-US" dirty="0"/>
          </a:p>
          <a:p>
            <a:endParaRPr lang="en-US" dirty="0"/>
          </a:p>
          <a:p>
            <a:r>
              <a:rPr lang="en-US" dirty="0"/>
              <a:t>We can now add higher dimensional simplices.</a:t>
            </a:r>
          </a:p>
        </p:txBody>
      </p:sp>
      <p:sp>
        <p:nvSpPr>
          <p:cNvPr id="4" name="Slide Number Placeholder 3"/>
          <p:cNvSpPr>
            <a:spLocks noGrp="1"/>
          </p:cNvSpPr>
          <p:nvPr>
            <p:ph type="sldNum" sz="quarter" idx="10"/>
          </p:nvPr>
        </p:nvSpPr>
        <p:spPr/>
        <p:txBody>
          <a:bodyPr/>
          <a:lstStyle/>
          <a:p>
            <a:fld id="{D69E9DB7-993A-C643-9AA4-1235EAC7C65C}" type="slidenum">
              <a:rPr lang="en-US" smtClean="0"/>
              <a:t>48</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49</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again by adding our 0-simplices,</a:t>
            </a:r>
            <a:r>
              <a:rPr lang="en-US" baseline="0" dirty="0"/>
              <a:t> our data points.  I can indicate the threshold using a ball centered at my data point.  The diameter of the ball will be my threshold, so if two balls intersect then the distance between the vertices is less than the threshold,  so we connect the pair of vertices with an edge if and only if the balls intersect, so we can get edges after which we can then add all possible higher dimensional simplices.</a:t>
            </a:r>
          </a:p>
          <a:p>
            <a:endParaRPr lang="en-US" baseline="0" dirty="0"/>
          </a:p>
          <a:p>
            <a:r>
              <a:rPr lang="en-US" baseline="0" dirty="0"/>
              <a:t>Note how I grew my balls.  As the diameter increases, my threshold which is equal to my diameter increases.</a:t>
            </a:r>
          </a:p>
        </p:txBody>
      </p:sp>
      <p:sp>
        <p:nvSpPr>
          <p:cNvPr id="4" name="Slide Number Placeholder 3"/>
          <p:cNvSpPr>
            <a:spLocks noGrp="1"/>
          </p:cNvSpPr>
          <p:nvPr>
            <p:ph type="sldNum" sz="quarter" idx="10"/>
          </p:nvPr>
        </p:nvSpPr>
        <p:spPr/>
        <p:txBody>
          <a:bodyPr/>
          <a:lstStyle/>
          <a:p>
            <a:fld id="{D69E9DB7-993A-C643-9AA4-1235EAC7C65C}" type="slidenum">
              <a:rPr lang="en-US" smtClean="0"/>
              <a:t>50</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can compute the number of clusters for a variety of diameters.</a:t>
            </a:r>
          </a:p>
          <a:p>
            <a:r>
              <a:rPr lang="en-US" baseline="0" dirty="0"/>
              <a:t>We start with 17 data points, so if the diameter is 0, we have 17 clusters.  Increasing the diameter, these 2 balls intersect so I now have 16 clusters.</a:t>
            </a:r>
          </a:p>
          <a:p>
            <a:r>
              <a:rPr lang="en-US" baseline="0" dirty="0"/>
              <a:t>If we continue to increase the diameter, we will eventually create the complex we saw before with 5 clusters, </a:t>
            </a:r>
            <a:r>
              <a:rPr lang="en-US" baseline="0" dirty="0" err="1"/>
              <a:t>etc</a:t>
            </a:r>
            <a:r>
              <a:rPr lang="en-US" baseline="0" dirty="0"/>
              <a:t> until we only have one cluster left.  </a:t>
            </a:r>
          </a:p>
          <a:p>
            <a:r>
              <a:rPr lang="en-US" baseline="0" dirty="0"/>
              <a:t>Eventually this entire page will be purple, but right now, we know have one component.  </a:t>
            </a:r>
          </a:p>
          <a:p>
            <a:endParaRPr lang="en-US" baseline="0" dirty="0"/>
          </a:p>
          <a:p>
            <a:r>
              <a:rPr lang="en-US" baseline="0" dirty="0"/>
              <a:t>To choose the threshold, one can determine how long a particular number of clusters lasts, for example for what set of radii do we have five clusters.  If we have five clusters for the largest set of radii, then have gives us  a good idea where to set the threshold and which </a:t>
            </a:r>
            <a:r>
              <a:rPr lang="en-US" sz="1200" dirty="0">
                <a:solidFill>
                  <a:schemeClr val="tx1"/>
                </a:solidFill>
              </a:rPr>
              <a:t>simplicial </a:t>
            </a:r>
            <a:r>
              <a:rPr lang="en-US" baseline="0" dirty="0"/>
              <a:t>complex best models our data.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 have put links to better animations on my on my YouTube site which may better illustrate this persistence concept.  Next month, we will also talk much more about persistence during the live lectures for this course.  This is just a preliminary introduction.</a:t>
            </a:r>
          </a:p>
        </p:txBody>
      </p:sp>
      <p:sp>
        <p:nvSpPr>
          <p:cNvPr id="4" name="Slide Number Placeholder 3"/>
          <p:cNvSpPr>
            <a:spLocks noGrp="1"/>
          </p:cNvSpPr>
          <p:nvPr>
            <p:ph type="sldNum" sz="quarter" idx="10"/>
          </p:nvPr>
        </p:nvSpPr>
        <p:spPr/>
        <p:txBody>
          <a:bodyPr/>
          <a:lstStyle/>
          <a:p>
            <a:fld id="{D69E9DB7-993A-C643-9AA4-1235EAC7C65C}" type="slidenum">
              <a:rPr lang="en-US" smtClean="0"/>
              <a:t>51</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53</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 dimensional simplicial complex.  Note that we have clustered</a:t>
            </a:r>
            <a:r>
              <a:rPr lang="en-US" baseline="0" dirty="0"/>
              <a:t> </a:t>
            </a:r>
            <a:r>
              <a:rPr lang="en-US" dirty="0"/>
              <a:t> our data into five disjoint</a:t>
            </a:r>
            <a:r>
              <a:rPr lang="en-US" baseline="0" dirty="0"/>
              <a:t> </a:t>
            </a:r>
            <a:r>
              <a:rPr lang="en-US" dirty="0"/>
              <a:t>connected sets.  So this is one way to cluster our data – that is grouping our data points</a:t>
            </a:r>
            <a:r>
              <a:rPr lang="en-US" baseline="0" dirty="0"/>
              <a:t> into disjoint sets based on some definition of similarity.  In this case, we have 5 clusters.</a:t>
            </a:r>
            <a:endParaRPr lang="en-US" dirty="0"/>
          </a:p>
          <a:p>
            <a:endParaRPr lang="en-US" dirty="0"/>
          </a:p>
          <a:p>
            <a:r>
              <a:rPr lang="en-US" dirty="0"/>
              <a:t>We can now add higher dimensional simplices.</a:t>
            </a:r>
          </a:p>
        </p:txBody>
      </p:sp>
      <p:sp>
        <p:nvSpPr>
          <p:cNvPr id="4" name="Slide Number Placeholder 3"/>
          <p:cNvSpPr>
            <a:spLocks noGrp="1"/>
          </p:cNvSpPr>
          <p:nvPr>
            <p:ph type="sldNum" sz="quarter" idx="10"/>
          </p:nvPr>
        </p:nvSpPr>
        <p:spPr/>
        <p:txBody>
          <a:bodyPr/>
          <a:lstStyle/>
          <a:p>
            <a:fld id="{D69E9DB7-993A-C643-9AA4-1235EAC7C65C}" type="slidenum">
              <a:rPr lang="en-US" smtClean="0"/>
              <a:t>54</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56</a:t>
            </a:fld>
            <a:endParaRPr lang="en-US"/>
          </a:p>
        </p:txBody>
      </p:sp>
    </p:spTree>
    <p:extLst>
      <p:ext uri="{BB962C8B-B14F-4D97-AF65-F5344CB8AC3E}">
        <p14:creationId xmlns:p14="http://schemas.microsoft.com/office/powerpoint/2010/main" val="885240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0A63D-08D0-E2B7-E3B1-9DD9C121F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3D6E6-36C9-A46A-1565-C85DDF00DF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4ABE71-A398-EF26-373A-DA155E63B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806DF0-01A1-F516-CF45-A6C1E7E5AD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AC008-90CC-4549-A890-B92169F1F7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82467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64319-B798-4834-8020-10310BD79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9A46D-BDCE-BEC8-0491-85D0FEA57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78EEC-AC09-82D8-CEB4-6761EED15AB7}"/>
              </a:ext>
            </a:extLst>
          </p:cNvPr>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A463FFB3-E590-9809-7D8D-3DE26DBB412C}"/>
              </a:ext>
            </a:extLst>
          </p:cNvPr>
          <p:cNvSpPr>
            <a:spLocks noGrp="1"/>
          </p:cNvSpPr>
          <p:nvPr>
            <p:ph type="sldNum" sz="quarter" idx="10"/>
          </p:nvPr>
        </p:nvSpPr>
        <p:spPr/>
        <p:txBody>
          <a:bodyPr/>
          <a:lstStyle/>
          <a:p>
            <a:fld id="{D69E9DB7-993A-C643-9AA4-1235EAC7C65C}" type="slidenum">
              <a:rPr lang="en-US" smtClean="0"/>
              <a:t>61</a:t>
            </a:fld>
            <a:endParaRPr lang="en-US"/>
          </a:p>
        </p:txBody>
      </p:sp>
    </p:spTree>
    <p:extLst>
      <p:ext uri="{BB962C8B-B14F-4D97-AF65-F5344CB8AC3E}">
        <p14:creationId xmlns:p14="http://schemas.microsoft.com/office/powerpoint/2010/main" val="4124051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62</a:t>
            </a:fld>
            <a:endParaRPr lang="en-US"/>
          </a:p>
        </p:txBody>
      </p:sp>
    </p:spTree>
    <p:extLst>
      <p:ext uri="{BB962C8B-B14F-4D97-AF65-F5344CB8AC3E}">
        <p14:creationId xmlns:p14="http://schemas.microsoft.com/office/powerpoint/2010/main" val="25036836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63</a:t>
            </a:fld>
            <a:endParaRPr lang="en-US"/>
          </a:p>
        </p:txBody>
      </p:sp>
    </p:spTree>
    <p:extLst>
      <p:ext uri="{BB962C8B-B14F-4D97-AF65-F5344CB8AC3E}">
        <p14:creationId xmlns:p14="http://schemas.microsoft.com/office/powerpoint/2010/main" val="3735250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64</a:t>
            </a:fld>
            <a:endParaRPr lang="en-US"/>
          </a:p>
        </p:txBody>
      </p:sp>
    </p:spTree>
    <p:extLst>
      <p:ext uri="{BB962C8B-B14F-4D97-AF65-F5344CB8AC3E}">
        <p14:creationId xmlns:p14="http://schemas.microsoft.com/office/powerpoint/2010/main" val="4637749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937ED-178A-C7FF-D5CD-15F7F2ECA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8263E-0B40-4F52-8976-FB76D2890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DB7DC-6A73-654D-B9FF-607DB9B69F3A}"/>
              </a:ext>
            </a:extLst>
          </p:cNvPr>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CF76C7FC-3980-9501-850E-7F717420B88D}"/>
              </a:ext>
            </a:extLst>
          </p:cNvPr>
          <p:cNvSpPr>
            <a:spLocks noGrp="1"/>
          </p:cNvSpPr>
          <p:nvPr>
            <p:ph type="sldNum" sz="quarter" idx="10"/>
          </p:nvPr>
        </p:nvSpPr>
        <p:spPr/>
        <p:txBody>
          <a:bodyPr/>
          <a:lstStyle/>
          <a:p>
            <a:fld id="{D69E9DB7-993A-C643-9AA4-1235EAC7C65C}" type="slidenum">
              <a:rPr lang="en-US" smtClean="0"/>
              <a:t>67</a:t>
            </a:fld>
            <a:endParaRPr lang="en-US"/>
          </a:p>
        </p:txBody>
      </p:sp>
    </p:spTree>
    <p:extLst>
      <p:ext uri="{BB962C8B-B14F-4D97-AF65-F5344CB8AC3E}">
        <p14:creationId xmlns:p14="http://schemas.microsoft.com/office/powerpoint/2010/main" val="31098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D1E3-7818-1A71-DF7D-EE6EA8E361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C0D108-05D4-7932-7286-4F470E760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B6089F-CCA9-25AD-7034-B2FD64CA8370}"/>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5" name="Footer Placeholder 4">
            <a:extLst>
              <a:ext uri="{FF2B5EF4-FFF2-40B4-BE49-F238E27FC236}">
                <a16:creationId xmlns:a16="http://schemas.microsoft.com/office/drawing/2014/main" id="{AF1DF045-9C6D-5D6F-81D6-A8629F39A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B660CC-EDDE-6EEC-ACC1-5EB4DF14D09D}"/>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310245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1745-28F5-BF07-478A-DC954C145F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B857E9-7D9D-3309-7724-A9D9E963A3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BD4DBE-0338-DD81-AE2F-A57A3B07E9AE}"/>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5" name="Footer Placeholder 4">
            <a:extLst>
              <a:ext uri="{FF2B5EF4-FFF2-40B4-BE49-F238E27FC236}">
                <a16:creationId xmlns:a16="http://schemas.microsoft.com/office/drawing/2014/main" id="{47927590-4F8B-B586-9FB6-E5DD825EEE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FA1EBC-7C36-2ED1-864B-1F53F423EE9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96625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F438-B6D1-8EF7-2113-0476DB3090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D1D201-11FC-E460-9807-5011E083F7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C688E2-EF01-5B14-3397-471E41FA8D93}"/>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5" name="Footer Placeholder 4">
            <a:extLst>
              <a:ext uri="{FF2B5EF4-FFF2-40B4-BE49-F238E27FC236}">
                <a16:creationId xmlns:a16="http://schemas.microsoft.com/office/drawing/2014/main" id="{6B726A1A-45C6-6D08-0DED-832455117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DD36FD-F1E0-F5A7-C972-41127BA8652B}"/>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76721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C4D6-CD04-9FCB-49E3-A8029025FE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6C8A37-AACD-9A60-97D0-DE1A34E8C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6040C7-CF6A-5F31-8D5E-A1C2288002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EDFF09-0811-3562-D466-E641FDEB6414}"/>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6" name="Footer Placeholder 5">
            <a:extLst>
              <a:ext uri="{FF2B5EF4-FFF2-40B4-BE49-F238E27FC236}">
                <a16:creationId xmlns:a16="http://schemas.microsoft.com/office/drawing/2014/main" id="{6F778003-BF21-2726-A18A-D9517B74B5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BBC2B-C861-C4CF-0547-1DA6FAD4F861}"/>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55705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B64BE-6F7E-2D48-0C29-70254C22E4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56F504-4EB6-2049-3094-A275126357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BF76DF-53B4-01B6-60F2-718244DD45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60EC41-01F9-A5F5-9096-90D6727CA8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BD3E6E-732C-8686-1C34-CBE3BDFB7D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2BC882-EDC3-DDEA-3427-2B6A52211DDB}"/>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8" name="Footer Placeholder 7">
            <a:extLst>
              <a:ext uri="{FF2B5EF4-FFF2-40B4-BE49-F238E27FC236}">
                <a16:creationId xmlns:a16="http://schemas.microsoft.com/office/drawing/2014/main" id="{89DC3E5F-11E2-66D7-FBEF-F8ED0574C5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923683-E2BB-7EE7-C73C-DFEFB9662F9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043869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F7EF-2738-FE6A-91F1-A4C29D7C22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AB1A47-8554-3AAC-75A8-0A5DDF2739E1}"/>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4" name="Footer Placeholder 3">
            <a:extLst>
              <a:ext uri="{FF2B5EF4-FFF2-40B4-BE49-F238E27FC236}">
                <a16:creationId xmlns:a16="http://schemas.microsoft.com/office/drawing/2014/main" id="{AD3012EE-E2E8-030B-F775-1813FC1794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D953C2-0C3D-7135-6C6D-EC85F66F39FC}"/>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69668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0C86AC-AD4B-5090-5D4E-76E456209118}"/>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3" name="Footer Placeholder 2">
            <a:extLst>
              <a:ext uri="{FF2B5EF4-FFF2-40B4-BE49-F238E27FC236}">
                <a16:creationId xmlns:a16="http://schemas.microsoft.com/office/drawing/2014/main" id="{D45467A2-A89A-85B5-4205-F8235BF0FE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45024D-3F7F-DD06-8A53-F021C8090097}"/>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840272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C695-7268-FD28-9985-F07B5C67FB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B7B45-AD9E-6780-8206-4D3F6EDB9B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1FD849-A0F7-5C9B-CA74-1D66E3133D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B1AE6A-A246-91B9-2650-8E9A9C47452D}"/>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6" name="Footer Placeholder 5">
            <a:extLst>
              <a:ext uri="{FF2B5EF4-FFF2-40B4-BE49-F238E27FC236}">
                <a16:creationId xmlns:a16="http://schemas.microsoft.com/office/drawing/2014/main" id="{1FFD0B8D-DC18-7743-02ED-E8B30DBE9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8956A1-3EFF-6760-F26E-8F87021E737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078921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34153-5507-7178-8E22-45F9D40173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2A4955-F332-E797-A161-EC9CAF38D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ABFAE6-B294-37B2-90D6-072911C53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B7652-FE62-01A8-B2E1-8D85A5AB4D12}"/>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6" name="Footer Placeholder 5">
            <a:extLst>
              <a:ext uri="{FF2B5EF4-FFF2-40B4-BE49-F238E27FC236}">
                <a16:creationId xmlns:a16="http://schemas.microsoft.com/office/drawing/2014/main" id="{496CA95A-521B-3812-BF70-64C3347F2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ABB389-0F1F-A4C6-B855-001102864E22}"/>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04367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C9C5-A488-EC82-A983-91E6EA0F80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B9BDF6-81C7-AB96-E915-CFCB7A708C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EFEB9-7B78-6BD9-02C2-F4C39B929146}"/>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5" name="Footer Placeholder 4">
            <a:extLst>
              <a:ext uri="{FF2B5EF4-FFF2-40B4-BE49-F238E27FC236}">
                <a16:creationId xmlns:a16="http://schemas.microsoft.com/office/drawing/2014/main" id="{086209A0-C780-A34E-9205-E814FAC499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CCBC7-1D06-39BE-A53D-F4C858CB04D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126078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7581B0-5BFF-E53F-23A7-00CEE5A575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7D7EB4-9C39-8CE0-230D-6DAA1D4BE7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09262-BA26-97BC-FB8B-C7A5EA38A59B}"/>
              </a:ext>
            </a:extLst>
          </p:cNvPr>
          <p:cNvSpPr>
            <a:spLocks noGrp="1"/>
          </p:cNvSpPr>
          <p:nvPr>
            <p:ph type="dt" sz="half" idx="10"/>
          </p:nvPr>
        </p:nvSpPr>
        <p:spPr/>
        <p:txBody>
          <a:bodyPr/>
          <a:lstStyle/>
          <a:p>
            <a:fld id="{BC2C50BB-9C79-43F8-9949-BCAB7FA54179}" type="datetimeFigureOut">
              <a:rPr lang="en-US" smtClean="0"/>
              <a:t>4/6/2026</a:t>
            </a:fld>
            <a:endParaRPr lang="en-US"/>
          </a:p>
        </p:txBody>
      </p:sp>
      <p:sp>
        <p:nvSpPr>
          <p:cNvPr id="5" name="Footer Placeholder 4">
            <a:extLst>
              <a:ext uri="{FF2B5EF4-FFF2-40B4-BE49-F238E27FC236}">
                <a16:creationId xmlns:a16="http://schemas.microsoft.com/office/drawing/2014/main" id="{69C980C2-C7F6-11CA-C548-0F6A61178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AFF57-A560-BEA8-EC5E-62A815792DD7}"/>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018694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79303B-CABA-B240-9C26-0FEA854DAD6C}"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4266088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315562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79303B-CABA-B240-9C26-0FEA854DAD6C}"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660769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79303B-CABA-B240-9C26-0FEA854DAD6C}"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857881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79303B-CABA-B240-9C26-0FEA854DAD6C}" type="datetimeFigureOut">
              <a:rPr lang="en-US" smtClean="0"/>
              <a:t>4/6/2026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60922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79303B-CABA-B240-9C26-0FEA854DAD6C}" type="datetimeFigureOut">
              <a:rPr lang="en-US" smtClean="0"/>
              <a:t>4/6/2026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565032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9303B-CABA-B240-9C26-0FEA854DAD6C}" type="datetimeFigureOut">
              <a:rPr lang="en-US" smtClean="0"/>
              <a:t>4/6/2026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076025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000303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smtClean="0"/>
              <a:t>4/6/2026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8031976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81224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4/6/2026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3063772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859280"/>
            <a:ext cx="8534400" cy="1295400"/>
          </a:xfrm>
        </p:spPr>
        <p:txBody>
          <a:bodyPr/>
          <a:lstStyle/>
          <a:p>
            <a:r>
              <a:rPr lang="en-US"/>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12192000" cy="932688"/>
          </a:xfrm>
          <a:prstGeom prst="rect">
            <a:avLst/>
          </a:prstGeom>
        </p:spPr>
      </p:pic>
      <p:sp>
        <p:nvSpPr>
          <p:cNvPr id="3" name="Subtitle 2"/>
          <p:cNvSpPr>
            <a:spLocks noGrp="1"/>
          </p:cNvSpPr>
          <p:nvPr>
            <p:ph type="subTitle" idx="1"/>
          </p:nvPr>
        </p:nvSpPr>
        <p:spPr>
          <a:xfrm>
            <a:off x="1828800" y="3429000"/>
            <a:ext cx="85344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white"/>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bwMode="white"/>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15570547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828800" y="2438401"/>
            <a:ext cx="8534400" cy="3048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3067454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2192000" cy="932688"/>
          </a:xfrm>
          <a:prstGeom prst="rect">
            <a:avLst/>
          </a:prstGeom>
        </p:spPr>
      </p:pic>
      <p:sp>
        <p:nvSpPr>
          <p:cNvPr id="2" name="Title 1"/>
          <p:cNvSpPr>
            <a:spLocks noGrp="1"/>
          </p:cNvSpPr>
          <p:nvPr>
            <p:ph type="title"/>
          </p:nvPr>
        </p:nvSpPr>
        <p:spPr>
          <a:xfrm>
            <a:off x="1930400" y="3410268"/>
            <a:ext cx="8331200" cy="1456373"/>
          </a:xfrm>
        </p:spPr>
        <p:txBody>
          <a:bodyPr anchor="t">
            <a:normAutofit/>
          </a:bodyPr>
          <a:lstStyle>
            <a:lvl1pPr algn="ctr">
              <a:defRPr sz="36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1930400" y="1503680"/>
            <a:ext cx="83312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2192000" cy="932688"/>
          </a:xfrm>
          <a:prstGeom prst="rect">
            <a:avLst/>
          </a:prstGeom>
        </p:spPr>
      </p:pic>
    </p:spTree>
    <p:extLst>
      <p:ext uri="{BB962C8B-B14F-4D97-AF65-F5344CB8AC3E}">
        <p14:creationId xmlns:p14="http://schemas.microsoft.com/office/powerpoint/2010/main" val="31751826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828800" y="2438400"/>
            <a:ext cx="4165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
        <p:nvSpPr>
          <p:cNvPr id="12" name="Content Placeholder 11"/>
          <p:cNvSpPr>
            <a:spLocks noGrp="1"/>
          </p:cNvSpPr>
          <p:nvPr>
            <p:ph sz="quarter" idx="14"/>
          </p:nvPr>
        </p:nvSpPr>
        <p:spPr>
          <a:xfrm>
            <a:off x="6197600" y="2438400"/>
            <a:ext cx="4165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593924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12192000" cy="932688"/>
          </a:xfrm>
          <a:prstGeom prst="rect">
            <a:avLst/>
          </a:prstGeom>
        </p:spPr>
      </p:pic>
      <p:sp>
        <p:nvSpPr>
          <p:cNvPr id="11" name="Content Placeholder 10"/>
          <p:cNvSpPr>
            <a:spLocks noGrp="1"/>
          </p:cNvSpPr>
          <p:nvPr>
            <p:ph sz="quarter" idx="13"/>
          </p:nvPr>
        </p:nvSpPr>
        <p:spPr>
          <a:xfrm>
            <a:off x="1828800" y="2819400"/>
            <a:ext cx="416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197600" y="2819400"/>
            <a:ext cx="416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800" y="2362201"/>
            <a:ext cx="4167717"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193368" y="2359152"/>
            <a:ext cx="4169833"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8" name="Footer Placeholder 7"/>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9" name="Slide Number Placeholder 8"/>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1231210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4" name="Footer Placeholder 3"/>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5" name="Slide Number Placeholder 4"/>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204663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1466061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2" y="1676400"/>
            <a:ext cx="3759199" cy="599440"/>
          </a:xfrm>
        </p:spPr>
        <p:txBody>
          <a:bodyPr anchor="b">
            <a:noAutofit/>
          </a:bodyPr>
          <a:lstStyle>
            <a:lvl1pPr algn="ctr">
              <a:defRPr sz="1700" b="1" cap="all" spc="0" baseline="0"/>
            </a:lvl1pPr>
          </a:lstStyle>
          <a:p>
            <a:r>
              <a:rPr lang="en-US"/>
              <a:t>Click to edit Master title style</a:t>
            </a:r>
            <a:endParaRPr lang="en-US" dirty="0"/>
          </a:p>
        </p:txBody>
      </p:sp>
      <p:sp>
        <p:nvSpPr>
          <p:cNvPr id="4" name="Text Placeholder 3"/>
          <p:cNvSpPr>
            <a:spLocks noGrp="1"/>
          </p:cNvSpPr>
          <p:nvPr>
            <p:ph type="body" sz="half" idx="2"/>
          </p:nvPr>
        </p:nvSpPr>
        <p:spPr>
          <a:xfrm>
            <a:off x="6604002" y="2275840"/>
            <a:ext cx="37591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
        <p:nvSpPr>
          <p:cNvPr id="9" name="Content Placeholder 8"/>
          <p:cNvSpPr>
            <a:spLocks noGrp="1"/>
          </p:cNvSpPr>
          <p:nvPr>
            <p:ph sz="quarter" idx="13"/>
          </p:nvPr>
        </p:nvSpPr>
        <p:spPr>
          <a:xfrm>
            <a:off x="1828800" y="1676400"/>
            <a:ext cx="43688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2057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950720" y="1847088"/>
            <a:ext cx="4120896"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latin typeface="Garamond"/>
            </a:endParaRPr>
          </a:p>
        </p:txBody>
      </p:sp>
      <p:sp>
        <p:nvSpPr>
          <p:cNvPr id="2" name="Title 1"/>
          <p:cNvSpPr>
            <a:spLocks noGrp="1"/>
          </p:cNvSpPr>
          <p:nvPr>
            <p:ph type="title"/>
          </p:nvPr>
        </p:nvSpPr>
        <p:spPr>
          <a:xfrm>
            <a:off x="6604000" y="1676400"/>
            <a:ext cx="3759200" cy="599440"/>
          </a:xfrm>
        </p:spPr>
        <p:txBody>
          <a:bodyPr anchor="b">
            <a:noAutofit/>
          </a:bodyPr>
          <a:lstStyle>
            <a:lvl1pPr algn="ctr">
              <a:defRPr sz="1700" b="1" cap="all" spc="0" baseline="0"/>
            </a:lvl1pPr>
          </a:lstStyle>
          <a:p>
            <a:r>
              <a:rPr lang="en-US"/>
              <a:t>Click to edit Master title style</a:t>
            </a:r>
            <a:endParaRPr lang="en-US" dirty="0"/>
          </a:p>
        </p:txBody>
      </p:sp>
      <p:sp>
        <p:nvSpPr>
          <p:cNvPr id="3" name="Picture Placeholder 2"/>
          <p:cNvSpPr>
            <a:spLocks noGrp="1"/>
          </p:cNvSpPr>
          <p:nvPr>
            <p:ph type="pic" idx="1"/>
          </p:nvPr>
        </p:nvSpPr>
        <p:spPr>
          <a:xfrm>
            <a:off x="2032000" y="1905000"/>
            <a:ext cx="39624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604000" y="2276856"/>
            <a:ext cx="37592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340728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8004309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209041"/>
            <a:ext cx="1727200" cy="4318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27200" y="1219200"/>
            <a:ext cx="6908800" cy="4267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4578076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84862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8803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40730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46150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281530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68594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60900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47927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560483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7480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0048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7C9490-EB1F-07F1-200D-2BD4287429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F3283F-1220-EA0D-FC89-1E1EAF79C9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1F63FD-8DC1-1067-2176-EA56E89AA6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2C50BB-9C79-43F8-9949-BCAB7FA54179}" type="datetimeFigureOut">
              <a:rPr lang="en-US" smtClean="0"/>
              <a:t>4/6/2026</a:t>
            </a:fld>
            <a:endParaRPr lang="en-US"/>
          </a:p>
        </p:txBody>
      </p:sp>
      <p:sp>
        <p:nvSpPr>
          <p:cNvPr id="5" name="Footer Placeholder 4">
            <a:extLst>
              <a:ext uri="{FF2B5EF4-FFF2-40B4-BE49-F238E27FC236}">
                <a16:creationId xmlns:a16="http://schemas.microsoft.com/office/drawing/2014/main" id="{68003B7D-7965-8093-E875-989B295A3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EE93407-EE12-5F15-A35E-51C11F7A55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326386-C409-4715-907E-A61A0635A7A8}" type="slidenum">
              <a:rPr lang="en-US" smtClean="0"/>
              <a:t>‹#›</a:t>
            </a:fld>
            <a:endParaRPr lang="en-US"/>
          </a:p>
        </p:txBody>
      </p:sp>
    </p:spTree>
    <p:extLst>
      <p:ext uri="{BB962C8B-B14F-4D97-AF65-F5344CB8AC3E}">
        <p14:creationId xmlns:p14="http://schemas.microsoft.com/office/powerpoint/2010/main" val="3962495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9303B-CABA-B240-9C26-0FEA854DAD6C}" type="datetimeFigureOut">
              <a:rPr lang="en-US" smtClean="0"/>
              <a:t>4/6/2026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88440-DD60-4F4F-B439-C205D7CC8B97}" type="slidenum">
              <a:rPr lang="en-US" smtClean="0"/>
              <a:t>‹#›</a:t>
            </a:fld>
            <a:endParaRPr lang="en-US"/>
          </a:p>
        </p:txBody>
      </p:sp>
    </p:spTree>
    <p:extLst>
      <p:ext uri="{BB962C8B-B14F-4D97-AF65-F5344CB8AC3E}">
        <p14:creationId xmlns:p14="http://schemas.microsoft.com/office/powerpoint/2010/main" val="1017798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12192000" cy="6858000"/>
          </a:xfrm>
          <a:prstGeom prst="rect">
            <a:avLst/>
          </a:prstGeom>
        </p:spPr>
      </p:pic>
      <p:sp>
        <p:nvSpPr>
          <p:cNvPr id="2" name="Title Placeholder 1"/>
          <p:cNvSpPr>
            <a:spLocks noGrp="1"/>
          </p:cNvSpPr>
          <p:nvPr>
            <p:ph type="title"/>
          </p:nvPr>
        </p:nvSpPr>
        <p:spPr>
          <a:xfrm>
            <a:off x="1828800" y="1295400"/>
            <a:ext cx="8534400" cy="685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828800" y="2057401"/>
            <a:ext cx="8534400" cy="3429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white">
          <a:xfrm>
            <a:off x="406400" y="6356351"/>
            <a:ext cx="28448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E1100E8B-F92C-E443-A2D0-289C688E158F}" type="datetimeFigureOut">
              <a:rPr lang="en-US" smtClean="0">
                <a:solidFill>
                  <a:srgbClr val="9E8E5C">
                    <a:lumMod val="60000"/>
                    <a:lumOff val="40000"/>
                  </a:srgbClr>
                </a:solidFill>
                <a:latin typeface="Garamond"/>
              </a:rPr>
              <a:pPr/>
              <a:t>4/6/2026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3"/>
          </p:nvPr>
        </p:nvSpPr>
        <p:spPr bwMode="white">
          <a:xfrm>
            <a:off x="3962400" y="6356351"/>
            <a:ext cx="42672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4"/>
          </p:nvPr>
        </p:nvSpPr>
        <p:spPr bwMode="white">
          <a:xfrm>
            <a:off x="8900160" y="6364225"/>
            <a:ext cx="28448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6669863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9303B-CABA-B240-9C26-0FEA854DAD6C}" type="datetimeFigureOut">
              <a:rPr lang="en-US">
                <a:solidFill>
                  <a:prstClr val="black">
                    <a:tint val="75000"/>
                  </a:prstClr>
                </a:solidFill>
                <a:latin typeface="Calibri"/>
              </a:rPr>
              <a:pPr/>
              <a:t>4/6/2026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74358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frontiersin.org/articles/10.3389/frai.2021.659037/full#B127"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https://www.frontiersin.org/articles/10.3389/frai.2021.659037/ful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13.jpeg"/></Relationships>
</file>

<file path=ppt/slides/_rels/slide4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ieeexplore.ieee.org/search/searchresult.jsp?searchWithin=p_Authors:.QT.Hyekyoung%20Lee.QT.&amp;searchWithin=p_Author_Ids:37280122800&amp;newsearch=true" TargetMode="External"/><Relationship Id="rId7" Type="http://schemas.openxmlformats.org/officeDocument/2006/relationships/hyperlink" Target="http://ieeexplore.ieee.org/search/searchresult.jsp?searchWithin=p_Authors:.QT.Dong%20Soo%20Lee.QT.&amp;searchWithin=p_Author_Ids:37280609800&amp;newsearch=true" TargetMode="Externa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ieeexplore.ieee.org/search/searchresult.jsp?searchWithin=p_Authors:.QT.Bung-Nyun%20Kim.QT.&amp;searchWithin=p_Author_Ids:38022847100&amp;newsearch=true" TargetMode="External"/><Relationship Id="rId5" Type="http://schemas.openxmlformats.org/officeDocument/2006/relationships/hyperlink" Target="http://ieeexplore.ieee.org/search/searchresult.jsp?searchWithin=p_Authors:.QT.Hyejin%20Kang.QT.&amp;searchWithin=p_Author_Ids:37856404600&amp;newsearch=true" TargetMode="External"/><Relationship Id="rId4" Type="http://schemas.openxmlformats.org/officeDocument/2006/relationships/hyperlink" Target="http://ieeexplore.ieee.org/search/searchresult.jsp?searchWithin=p_Authors:.QT.Chung,%20M.K..QT.&amp;searchWithin=p_Author_Ids:37290726500&amp;newsearch=true"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frontiersin.org/articles/10.3389/frai.2021.659037/full#B127"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https://www.frontiersin.org/articles/10.3389/frai.2021.659037/full"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6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3DBB-91BB-974B-079B-F312EBE39D2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F96BBAF-7A21-6A8E-54B7-910DE21320B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947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7834856" y="2817205"/>
            <a:ext cx="2290599" cy="1569660"/>
          </a:xfrm>
          <a:prstGeom prst="rect">
            <a:avLst/>
          </a:prstGeom>
          <a:solidFill>
            <a:srgbClr val="F3F3F3"/>
          </a:solidFill>
          <a:ln>
            <a:solidFill>
              <a:srgbClr val="C00000"/>
            </a:solidFill>
          </a:ln>
        </p:spPr>
        <p:txBody>
          <a:bodyPr wrap="square" rtlCol="0">
            <a:spAutoFit/>
          </a:bodyPr>
          <a:lstStyle/>
          <a:p>
            <a:pPr defTabSz="914422"/>
            <a:r>
              <a:rPr lang="en-US" sz="2400" dirty="0">
                <a:solidFill>
                  <a:srgbClr val="C00000"/>
                </a:solidFill>
                <a:latin typeface="Calibri"/>
              </a:rPr>
              <a:t>Connect vertices whose distance is less than a given threshold</a:t>
            </a:r>
          </a:p>
        </p:txBody>
      </p:sp>
      <p:sp>
        <p:nvSpPr>
          <p:cNvPr id="3" name="TextBox 2"/>
          <p:cNvSpPr txBox="1"/>
          <p:nvPr/>
        </p:nvSpPr>
        <p:spPr>
          <a:xfrm>
            <a:off x="4318006" y="6442366"/>
            <a:ext cx="3555991" cy="369332"/>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hierarchical clustering </a:t>
            </a:r>
          </a:p>
        </p:txBody>
      </p:sp>
      <p:sp>
        <p:nvSpPr>
          <p:cNvPr id="93" name="TextBox 92">
            <a:extLst>
              <a:ext uri="{FF2B5EF4-FFF2-40B4-BE49-F238E27FC236}">
                <a16:creationId xmlns:a16="http://schemas.microsoft.com/office/drawing/2014/main" id="{5A8BC8E7-11FB-4E18-8430-42A56014036A}"/>
              </a:ext>
            </a:extLst>
          </p:cNvPr>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spTree>
    <p:extLst>
      <p:ext uri="{BB962C8B-B14F-4D97-AF65-F5344CB8AC3E}">
        <p14:creationId xmlns:p14="http://schemas.microsoft.com/office/powerpoint/2010/main" val="101244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D38C0A5-E709-94DE-B4C8-6DB026E0F08F}"/>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grpSp>
        <p:nvGrpSpPr>
          <p:cNvPr id="24" name="Group 23">
            <a:extLst>
              <a:ext uri="{FF2B5EF4-FFF2-40B4-BE49-F238E27FC236}">
                <a16:creationId xmlns:a16="http://schemas.microsoft.com/office/drawing/2014/main" id="{B137FCE2-BF1F-A08E-3D21-67D9118A93D8}"/>
              </a:ext>
            </a:extLst>
          </p:cNvPr>
          <p:cNvGrpSpPr/>
          <p:nvPr/>
        </p:nvGrpSpPr>
        <p:grpSpPr>
          <a:xfrm>
            <a:off x="2732446" y="2970112"/>
            <a:ext cx="9586483" cy="3466609"/>
            <a:chOff x="2732446" y="2970112"/>
            <a:chExt cx="10553315" cy="3466609"/>
          </a:xfrm>
        </p:grpSpPr>
        <p:cxnSp>
          <p:nvCxnSpPr>
            <p:cNvPr id="25" name="Straight Connector 24">
              <a:extLst>
                <a:ext uri="{FF2B5EF4-FFF2-40B4-BE49-F238E27FC236}">
                  <a16:creationId xmlns:a16="http://schemas.microsoft.com/office/drawing/2014/main" id="{1E11DD99-C5A3-6AB3-F0C8-E3DF55C74289}"/>
                </a:ext>
              </a:extLst>
            </p:cNvPr>
            <p:cNvCxnSpPr>
              <a:cxnSpLocks/>
            </p:cNvCxnSpPr>
            <p:nvPr/>
          </p:nvCxnSpPr>
          <p:spPr>
            <a:xfrm>
              <a:off x="275179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0D611F-D87B-BFEE-5286-38E77FDB62A2}"/>
                </a:ext>
              </a:extLst>
            </p:cNvPr>
            <p:cNvCxnSpPr>
              <a:cxnSpLocks/>
            </p:cNvCxnSpPr>
            <p:nvPr/>
          </p:nvCxnSpPr>
          <p:spPr>
            <a:xfrm>
              <a:off x="2738091" y="4352998"/>
              <a:ext cx="57377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089C990-DCEE-0CBC-02AC-7D4C64BC2B8A}"/>
                </a:ext>
              </a:extLst>
            </p:cNvPr>
            <p:cNvCxnSpPr>
              <a:cxnSpLocks/>
            </p:cNvCxnSpPr>
            <p:nvPr/>
          </p:nvCxnSpPr>
          <p:spPr>
            <a:xfrm>
              <a:off x="279016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32C8F9A-9F2C-EF41-931E-966FEECCBEE2}"/>
                </a:ext>
              </a:extLst>
            </p:cNvPr>
            <p:cNvCxnSpPr>
              <a:cxnSpLocks/>
            </p:cNvCxnSpPr>
            <p:nvPr/>
          </p:nvCxnSpPr>
          <p:spPr>
            <a:xfrm>
              <a:off x="2816907" y="6436721"/>
              <a:ext cx="104688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D5F652B-7DC9-19F7-594D-E9FACB59C457}"/>
                </a:ext>
              </a:extLst>
            </p:cNvPr>
            <p:cNvCxnSpPr>
              <a:cxnSpLocks/>
            </p:cNvCxnSpPr>
            <p:nvPr/>
          </p:nvCxnSpPr>
          <p:spPr>
            <a:xfrm>
              <a:off x="2816907" y="5753743"/>
              <a:ext cx="765031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9A5B60B-205E-4A19-ADAA-05B3773E776C}"/>
                </a:ext>
              </a:extLst>
            </p:cNvPr>
            <p:cNvCxnSpPr>
              <a:cxnSpLocks/>
            </p:cNvCxnSpPr>
            <p:nvPr/>
          </p:nvCxnSpPr>
          <p:spPr>
            <a:xfrm>
              <a:off x="2732446" y="2970112"/>
              <a:ext cx="38251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6195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4068200-A4DE-648F-E53E-5FB40113C410}"/>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grpSp>
        <p:nvGrpSpPr>
          <p:cNvPr id="4" name="Group 3">
            <a:extLst>
              <a:ext uri="{FF2B5EF4-FFF2-40B4-BE49-F238E27FC236}">
                <a16:creationId xmlns:a16="http://schemas.microsoft.com/office/drawing/2014/main" id="{7DFC03F0-4C95-47AB-BA16-0E53C38FBED2}"/>
              </a:ext>
            </a:extLst>
          </p:cNvPr>
          <p:cNvGrpSpPr/>
          <p:nvPr/>
        </p:nvGrpSpPr>
        <p:grpSpPr>
          <a:xfrm>
            <a:off x="2732446" y="2970112"/>
            <a:ext cx="9586483" cy="3466609"/>
            <a:chOff x="2732446" y="2970112"/>
            <a:chExt cx="10553315" cy="3466609"/>
          </a:xfrm>
        </p:grpSpPr>
        <p:cxnSp>
          <p:nvCxnSpPr>
            <p:cNvPr id="11" name="Straight Connector 10">
              <a:extLst>
                <a:ext uri="{FF2B5EF4-FFF2-40B4-BE49-F238E27FC236}">
                  <a16:creationId xmlns:a16="http://schemas.microsoft.com/office/drawing/2014/main" id="{1717E148-5027-CBC6-26DB-F9DB89A55041}"/>
                </a:ext>
              </a:extLst>
            </p:cNvPr>
            <p:cNvCxnSpPr>
              <a:cxnSpLocks/>
            </p:cNvCxnSpPr>
            <p:nvPr/>
          </p:nvCxnSpPr>
          <p:spPr>
            <a:xfrm>
              <a:off x="275179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1DF711B-5AF2-1ED3-6C96-FDC5E28216D3}"/>
                </a:ext>
              </a:extLst>
            </p:cNvPr>
            <p:cNvCxnSpPr>
              <a:cxnSpLocks/>
            </p:cNvCxnSpPr>
            <p:nvPr/>
          </p:nvCxnSpPr>
          <p:spPr>
            <a:xfrm>
              <a:off x="2738091" y="4352998"/>
              <a:ext cx="57377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2012440-0B62-B442-7A47-055DB8A68925}"/>
                </a:ext>
              </a:extLst>
            </p:cNvPr>
            <p:cNvCxnSpPr>
              <a:cxnSpLocks/>
            </p:cNvCxnSpPr>
            <p:nvPr/>
          </p:nvCxnSpPr>
          <p:spPr>
            <a:xfrm>
              <a:off x="279016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3D6EAE-4120-1861-D57B-6C24CAAADA8A}"/>
                </a:ext>
              </a:extLst>
            </p:cNvPr>
            <p:cNvCxnSpPr>
              <a:cxnSpLocks/>
            </p:cNvCxnSpPr>
            <p:nvPr/>
          </p:nvCxnSpPr>
          <p:spPr>
            <a:xfrm>
              <a:off x="2816907" y="6436721"/>
              <a:ext cx="104688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E3643E7-096C-3369-94E7-D42563762CEC}"/>
                </a:ext>
              </a:extLst>
            </p:cNvPr>
            <p:cNvCxnSpPr>
              <a:cxnSpLocks/>
            </p:cNvCxnSpPr>
            <p:nvPr/>
          </p:nvCxnSpPr>
          <p:spPr>
            <a:xfrm>
              <a:off x="2816907" y="5753743"/>
              <a:ext cx="765031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8EADBDB-EF54-793A-BC50-820321FE4BAA}"/>
                </a:ext>
              </a:extLst>
            </p:cNvPr>
            <p:cNvCxnSpPr>
              <a:cxnSpLocks/>
            </p:cNvCxnSpPr>
            <p:nvPr/>
          </p:nvCxnSpPr>
          <p:spPr>
            <a:xfrm>
              <a:off x="2732446" y="2970112"/>
              <a:ext cx="38251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021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07B5-E712-5FAE-70D6-408752E70BA2}"/>
            </a:ext>
          </a:extLst>
        </p:cNvPr>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AD1439EC-B197-75A6-431F-3A52D4B53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989" y="333103"/>
            <a:ext cx="8626024" cy="5852160"/>
          </a:xfrm>
          <a:prstGeom prst="rect">
            <a:avLst/>
          </a:prstGeom>
        </p:spPr>
      </p:pic>
      <p:sp>
        <p:nvSpPr>
          <p:cNvPr id="6" name="TextBox 5">
            <a:extLst>
              <a:ext uri="{FF2B5EF4-FFF2-40B4-BE49-F238E27FC236}">
                <a16:creationId xmlns:a16="http://schemas.microsoft.com/office/drawing/2014/main" id="{93065B76-7036-4405-9E9E-B24DB3B8CA30}"/>
              </a:ext>
            </a:extLst>
          </p:cNvPr>
          <p:cNvSpPr txBox="1"/>
          <p:nvPr/>
        </p:nvSpPr>
        <p:spPr>
          <a:xfrm>
            <a:off x="851647" y="1"/>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
        <p:nvSpPr>
          <p:cNvPr id="5" name="TextBox 4">
            <a:extLst>
              <a:ext uri="{FF2B5EF4-FFF2-40B4-BE49-F238E27FC236}">
                <a16:creationId xmlns:a16="http://schemas.microsoft.com/office/drawing/2014/main" id="{2F2564D5-EA92-97E4-6445-B2D28D85BDC3}"/>
              </a:ext>
            </a:extLst>
          </p:cNvPr>
          <p:cNvSpPr txBox="1"/>
          <p:nvPr/>
        </p:nvSpPr>
        <p:spPr>
          <a:xfrm>
            <a:off x="3241778" y="6334780"/>
            <a:ext cx="7426222" cy="523220"/>
          </a:xfrm>
          <a:prstGeom prst="rect">
            <a:avLst/>
          </a:prstGeom>
          <a:noFill/>
        </p:spPr>
        <p:txBody>
          <a:bodyPr wrap="square">
            <a:spAutoFit/>
          </a:bodyPr>
          <a:lstStyle/>
          <a:p>
            <a:pPr defTabSz="914422"/>
            <a:r>
              <a:rPr lang="en-US" sz="1400" dirty="0">
                <a:solidFill>
                  <a:prstClr val="black"/>
                </a:solidFill>
                <a:latin typeface="Calibri"/>
              </a:rPr>
              <a:t>This figure was created by modifying the output of the R package </a:t>
            </a:r>
            <a:r>
              <a:rPr lang="en-US" sz="1400" dirty="0" err="1">
                <a:solidFill>
                  <a:prstClr val="black"/>
                </a:solidFill>
                <a:latin typeface="Calibri"/>
              </a:rPr>
              <a:t>TDAstat</a:t>
            </a:r>
            <a:r>
              <a:rPr lang="en-US" sz="1400" dirty="0">
                <a:solidFill>
                  <a:prstClr val="black"/>
                </a:solidFill>
                <a:latin typeface="Calibri"/>
              </a:rPr>
              <a:t> (</a:t>
            </a:r>
            <a:r>
              <a:rPr lang="en-US" sz="1400" dirty="0">
                <a:solidFill>
                  <a:prstClr val="black"/>
                </a:solidFill>
                <a:latin typeface="Calibri"/>
                <a:hlinkClick r:id="rId3"/>
              </a:rPr>
              <a:t>Wadhwa et al., 2018</a:t>
            </a:r>
            <a:r>
              <a:rPr lang="en-US" sz="1400" dirty="0">
                <a:solidFill>
                  <a:prstClr val="black"/>
                </a:solidFill>
                <a:latin typeface="Calibri"/>
              </a:rPr>
              <a:t>) and latex code written by Catalina Betancourt. </a:t>
            </a:r>
            <a:r>
              <a:rPr lang="en-US" sz="1200" dirty="0">
                <a:solidFill>
                  <a:prstClr val="black"/>
                </a:solidFill>
                <a:latin typeface="Calibri"/>
                <a:hlinkClick r:id="rId4"/>
              </a:rPr>
              <a:t>https://www.frontiersin.org/articles/10.3389/frai.2021.659037/full</a:t>
            </a:r>
            <a:r>
              <a:rPr lang="en-US" sz="1200" dirty="0">
                <a:solidFill>
                  <a:prstClr val="black"/>
                </a:solidFill>
                <a:latin typeface="Calibri"/>
              </a:rPr>
              <a:t> </a:t>
            </a:r>
            <a:endParaRPr lang="en-US" sz="1400" dirty="0">
              <a:solidFill>
                <a:prstClr val="black"/>
              </a:solidFill>
              <a:latin typeface="Calibri"/>
            </a:endParaRPr>
          </a:p>
        </p:txBody>
      </p:sp>
      <p:sp>
        <p:nvSpPr>
          <p:cNvPr id="2" name="TextBox 1">
            <a:extLst>
              <a:ext uri="{FF2B5EF4-FFF2-40B4-BE49-F238E27FC236}">
                <a16:creationId xmlns:a16="http://schemas.microsoft.com/office/drawing/2014/main" id="{486B108F-A59A-CC8F-71D1-64276E11DD53}"/>
              </a:ext>
            </a:extLst>
          </p:cNvPr>
          <p:cNvSpPr txBox="1"/>
          <p:nvPr/>
        </p:nvSpPr>
        <p:spPr>
          <a:xfrm>
            <a:off x="9392170" y="3429000"/>
            <a:ext cx="1830111" cy="1070101"/>
          </a:xfrm>
          <a:prstGeom prst="rect">
            <a:avLst/>
          </a:prstGeom>
          <a:solidFill>
            <a:srgbClr val="E2F0D9"/>
          </a:solidFill>
        </p:spPr>
        <p:txBody>
          <a:bodyPr wrap="square" rtlCol="0">
            <a:spAutoFit/>
          </a:bodyPr>
          <a:lstStyle/>
          <a:p>
            <a:r>
              <a:rPr lang="en-US" sz="2118" dirty="0"/>
              <a:t>Filtration of simplicial complexes</a:t>
            </a:r>
          </a:p>
        </p:txBody>
      </p:sp>
    </p:spTree>
    <p:extLst>
      <p:ext uri="{BB962C8B-B14F-4D97-AF65-F5344CB8AC3E}">
        <p14:creationId xmlns:p14="http://schemas.microsoft.com/office/powerpoint/2010/main" val="2389519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Homology</a:t>
              </a:r>
              <a:endParaRPr lang="en-US" sz="3200" dirty="0">
                <a:solidFill>
                  <a:prstClr val="black"/>
                </a:solidFill>
                <a:latin typeface="Calibri"/>
              </a:endParaRPr>
            </a:p>
          </p:txBody>
        </p:sp>
      </p:grpSp>
      <p:sp>
        <p:nvSpPr>
          <p:cNvPr id="9" name="TextBox 8"/>
          <p:cNvSpPr txBox="1"/>
          <p:nvPr/>
        </p:nvSpPr>
        <p:spPr>
          <a:xfrm>
            <a:off x="2798532" y="1360475"/>
            <a:ext cx="6096000" cy="4579715"/>
          </a:xfrm>
          <a:prstGeom prst="rect">
            <a:avLst/>
          </a:prstGeom>
          <a:noFill/>
        </p:spPr>
        <p:txBody>
          <a:bodyPr wrap="square" rtlCol="0">
            <a:spAutoFit/>
          </a:bodyPr>
          <a:lstStyle/>
          <a:p>
            <a:pPr defTabSz="457200"/>
            <a:r>
              <a:rPr lang="en-US" sz="5400" dirty="0">
                <a:solidFill>
                  <a:prstClr val="black"/>
                </a:solidFill>
                <a:latin typeface="Calibri"/>
              </a:rPr>
              <a:t>3 ingredients:</a:t>
            </a:r>
          </a:p>
          <a:p>
            <a:pPr defTabSz="457200"/>
            <a:endParaRPr lang="en-US" sz="3600" dirty="0">
              <a:solidFill>
                <a:prstClr val="black"/>
              </a:solidFill>
              <a:latin typeface="Calibri"/>
            </a:endParaRPr>
          </a:p>
          <a:p>
            <a:pPr defTabSz="457200"/>
            <a:r>
              <a:rPr lang="en-US" sz="5400" dirty="0">
                <a:solidFill>
                  <a:prstClr val="black"/>
                </a:solidFill>
                <a:latin typeface="Calibri"/>
              </a:rPr>
              <a:t>1.)  Objects</a:t>
            </a:r>
          </a:p>
          <a:p>
            <a:pPr defTabSz="457200">
              <a:lnSpc>
                <a:spcPct val="140000"/>
              </a:lnSpc>
            </a:pPr>
            <a:r>
              <a:rPr lang="en-US" sz="5400" dirty="0">
                <a:solidFill>
                  <a:prstClr val="black"/>
                </a:solidFill>
                <a:latin typeface="Calibri"/>
              </a:rPr>
              <a:t>2.)  Grading</a:t>
            </a:r>
          </a:p>
          <a:p>
            <a:pPr defTabSz="457200">
              <a:lnSpc>
                <a:spcPct val="140000"/>
              </a:lnSpc>
            </a:pPr>
            <a:r>
              <a:rPr lang="en-US" sz="5400" dirty="0">
                <a:solidFill>
                  <a:prstClr val="black"/>
                </a:solidFill>
                <a:latin typeface="Calibri"/>
              </a:rPr>
              <a:t>3.)  Boundary map</a:t>
            </a:r>
          </a:p>
        </p:txBody>
      </p:sp>
    </p:spTree>
    <p:extLst>
      <p:ext uri="{BB962C8B-B14F-4D97-AF65-F5344CB8AC3E}">
        <p14:creationId xmlns:p14="http://schemas.microsoft.com/office/powerpoint/2010/main" val="4201073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1107996"/>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1.)  OBJECTS</a:t>
            </a:r>
          </a:p>
        </p:txBody>
      </p:sp>
    </p:spTree>
    <p:extLst>
      <p:ext uri="{BB962C8B-B14F-4D97-AF65-F5344CB8AC3E}">
        <p14:creationId xmlns:p14="http://schemas.microsoft.com/office/powerpoint/2010/main" val="2466608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Isosceles Triangle 100"/>
          <p:cNvSpPr/>
          <p:nvPr/>
        </p:nvSpPr>
        <p:spPr>
          <a:xfrm rot="10800000">
            <a:off x="2700087" y="5765765"/>
            <a:ext cx="1600200" cy="1385316"/>
          </a:xfrm>
          <a:prstGeom prst="triangl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11" name="Group 10"/>
          <p:cNvGrpSpPr/>
          <p:nvPr/>
        </p:nvGrpSpPr>
        <p:grpSpPr>
          <a:xfrm>
            <a:off x="2719948" y="4141020"/>
            <a:ext cx="2932737" cy="2510394"/>
            <a:chOff x="643130" y="3761860"/>
            <a:chExt cx="2932737" cy="2510394"/>
          </a:xfrm>
        </p:grpSpPr>
        <p:sp>
          <p:nvSpPr>
            <p:cNvPr id="98" name="TextBox 97"/>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10" name="Group 9"/>
            <p:cNvGrpSpPr/>
            <p:nvPr/>
          </p:nvGrpSpPr>
          <p:grpSpPr>
            <a:xfrm>
              <a:off x="643130" y="4321013"/>
              <a:ext cx="2932737" cy="1951241"/>
              <a:chOff x="643130" y="4321013"/>
              <a:chExt cx="2932737" cy="1951241"/>
            </a:xfrm>
          </p:grpSpPr>
          <p:cxnSp>
            <p:nvCxnSpPr>
              <p:cNvPr id="104" name="Straight Connector 103"/>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105" name="Oval 104"/>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6" name="Oval 105"/>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7" name="Isosceles Triangle 106"/>
              <p:cNvSpPr/>
              <p:nvPr/>
            </p:nvSpPr>
            <p:spPr>
              <a:xfrm>
                <a:off x="1221807" y="4413869"/>
                <a:ext cx="1600200" cy="1385316"/>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8" name="Oval 107"/>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9" name="Oval 108"/>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0" name="Oval 109"/>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1" name="Oval 110"/>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4" name="Oval 113"/>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5" name="TextBox 114"/>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116" name="TextBox 115"/>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119" name="TextBox 118"/>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8" name="Group 7"/>
              <p:cNvGrpSpPr/>
              <p:nvPr/>
            </p:nvGrpSpPr>
            <p:grpSpPr>
              <a:xfrm>
                <a:off x="643130" y="5427877"/>
                <a:ext cx="2932737" cy="584776"/>
                <a:chOff x="643130" y="5427877"/>
                <a:chExt cx="2932737" cy="584776"/>
              </a:xfrm>
            </p:grpSpPr>
            <p:sp>
              <p:nvSpPr>
                <p:cNvPr id="97" name="TextBox 96"/>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99" name="TextBox 98"/>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sp>
        <p:nvSpPr>
          <p:cNvPr id="3" name="TextBox 2"/>
          <p:cNvSpPr txBox="1"/>
          <p:nvPr/>
        </p:nvSpPr>
        <p:spPr>
          <a:xfrm>
            <a:off x="1972285" y="3750477"/>
            <a:ext cx="8277364" cy="1077218"/>
          </a:xfrm>
          <a:prstGeom prst="rect">
            <a:avLst/>
          </a:prstGeom>
          <a:noFill/>
        </p:spPr>
        <p:txBody>
          <a:bodyPr wrap="square" rtlCol="0">
            <a:spAutoFit/>
          </a:bodyPr>
          <a:lstStyle/>
          <a:p>
            <a:pPr defTabSz="457200"/>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62" name="TextBox 61"/>
          <p:cNvSpPr txBox="1"/>
          <p:nvPr/>
        </p:nvSpPr>
        <p:spPr>
          <a:xfrm>
            <a:off x="1972285" y="1813359"/>
            <a:ext cx="8277364" cy="1077218"/>
          </a:xfrm>
          <a:prstGeom prst="rect">
            <a:avLst/>
          </a:prstGeom>
          <a:noFill/>
        </p:spPr>
        <p:txBody>
          <a:bodyPr wrap="square" rtlCol="0">
            <a:spAutoFit/>
          </a:bodyPr>
          <a:lstStyle/>
          <a:p>
            <a:pPr defTabSz="457200"/>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grpSp>
        <p:nvGrpSpPr>
          <p:cNvPr id="9" name="Group 8"/>
          <p:cNvGrpSpPr/>
          <p:nvPr/>
        </p:nvGrpSpPr>
        <p:grpSpPr>
          <a:xfrm>
            <a:off x="2719948" y="2727393"/>
            <a:ext cx="2932737" cy="903181"/>
            <a:chOff x="591623" y="2196568"/>
            <a:chExt cx="2932737" cy="903181"/>
          </a:xfrm>
        </p:grpSpPr>
        <p:grpSp>
          <p:nvGrpSpPr>
            <p:cNvPr id="64" name="Group 63"/>
            <p:cNvGrpSpPr/>
            <p:nvPr/>
          </p:nvGrpSpPr>
          <p:grpSpPr>
            <a:xfrm>
              <a:off x="1042252" y="2411276"/>
              <a:ext cx="1838411" cy="688473"/>
              <a:chOff x="5835762" y="906089"/>
              <a:chExt cx="1838411" cy="688473"/>
            </a:xfrm>
          </p:grpSpPr>
          <p:cxnSp>
            <p:nvCxnSpPr>
              <p:cNvPr id="65" name="Straight Connector 64"/>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66" name="Oval 65"/>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7" name="Oval 66"/>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8" name="Oval 67"/>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9" name="Oval 68"/>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0" name="Oval 69"/>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1" name="Oval 70"/>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2" name="TextBox 71"/>
              <p:cNvSpPr txBox="1"/>
              <p:nvPr/>
            </p:nvSpPr>
            <p:spPr>
              <a:xfrm>
                <a:off x="6524588" y="1009786"/>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75" name="Group 74"/>
            <p:cNvGrpSpPr/>
            <p:nvPr/>
          </p:nvGrpSpPr>
          <p:grpSpPr>
            <a:xfrm>
              <a:off x="591623" y="2196568"/>
              <a:ext cx="2932737" cy="584776"/>
              <a:chOff x="643130" y="5427877"/>
              <a:chExt cx="2932737" cy="584776"/>
            </a:xfrm>
          </p:grpSpPr>
          <p:sp>
            <p:nvSpPr>
              <p:cNvPr id="76" name="TextBox 75"/>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77" name="TextBox 76"/>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sp>
        <p:nvSpPr>
          <p:cNvPr id="78" name="TextBox 77"/>
          <p:cNvSpPr txBox="1"/>
          <p:nvPr/>
        </p:nvSpPr>
        <p:spPr>
          <a:xfrm>
            <a:off x="1972285" y="1012425"/>
            <a:ext cx="8277364" cy="584776"/>
          </a:xfrm>
          <a:prstGeom prst="rect">
            <a:avLst/>
          </a:prstGeom>
          <a:noFill/>
        </p:spPr>
        <p:txBody>
          <a:bodyPr wrap="square" rtlCol="0">
            <a:spAutoFit/>
          </a:bodyPr>
          <a:lstStyle/>
          <a:p>
            <a:pPr defTabSz="457200"/>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
        <p:nvSpPr>
          <p:cNvPr id="79" name="Oval 78"/>
          <p:cNvSpPr/>
          <p:nvPr/>
        </p:nvSpPr>
        <p:spPr>
          <a:xfrm>
            <a:off x="6170703" y="1229744"/>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53" name="Group 52"/>
          <p:cNvGrpSpPr/>
          <p:nvPr/>
        </p:nvGrpSpPr>
        <p:grpSpPr>
          <a:xfrm>
            <a:off x="1517037" y="-1"/>
            <a:ext cx="9171780" cy="6860229"/>
            <a:chOff x="-6963" y="-1"/>
            <a:chExt cx="9171780" cy="6860229"/>
          </a:xfrm>
          <a:solidFill>
            <a:srgbClr val="C6D9F1"/>
          </a:solidFill>
        </p:grpSpPr>
        <p:sp>
          <p:nvSpPr>
            <p:cNvPr id="54" name="Rectangle 53"/>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5" name="Rectangle 54"/>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6" name="Rectangle 55"/>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7" name="Rectangle 56"/>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58" name="Rectangle 57"/>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3200" dirty="0">
                <a:solidFill>
                  <a:prstClr val="black"/>
                </a:solidFill>
                <a:latin typeface="Calibri"/>
              </a:rPr>
              <a:t>Building blocks for a simplicial complex</a:t>
            </a:r>
          </a:p>
        </p:txBody>
      </p:sp>
    </p:spTree>
    <p:extLst>
      <p:ext uri="{BB962C8B-B14F-4D97-AF65-F5344CB8AC3E}">
        <p14:creationId xmlns:p14="http://schemas.microsoft.com/office/powerpoint/2010/main" val="17665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2066096" y="39707"/>
            <a:ext cx="8193395" cy="1015663"/>
          </a:xfrm>
          <a:prstGeom prst="rect">
            <a:avLst/>
          </a:prstGeom>
          <a:noFill/>
        </p:spPr>
        <p:txBody>
          <a:bodyPr wrap="square" rtlCol="0">
            <a:spAutoFit/>
          </a:bodyPr>
          <a:lstStyle/>
          <a:p>
            <a:pPr defTabSz="457200"/>
            <a:r>
              <a:rPr lang="en-US" sz="6000" dirty="0">
                <a:solidFill>
                  <a:prstClr val="black"/>
                </a:solidFill>
                <a:latin typeface="Comic Sans MS"/>
                <a:cs typeface="Comic Sans MS"/>
              </a:rPr>
              <a:t>Objects  = generators</a:t>
            </a:r>
          </a:p>
        </p:txBody>
      </p:sp>
      <p:sp>
        <p:nvSpPr>
          <p:cNvPr id="9" name="TextBox 8"/>
          <p:cNvSpPr txBox="1"/>
          <p:nvPr/>
        </p:nvSpPr>
        <p:spPr>
          <a:xfrm>
            <a:off x="2267450" y="1672872"/>
            <a:ext cx="7868136" cy="4360168"/>
          </a:xfrm>
          <a:prstGeom prst="rect">
            <a:avLst/>
          </a:prstGeom>
          <a:noFill/>
        </p:spPr>
        <p:txBody>
          <a:bodyPr wrap="square" rtlCol="0">
            <a:spAutoFit/>
          </a:bodyPr>
          <a:lstStyle/>
          <a:p>
            <a:pPr defTabSz="457200"/>
            <a:r>
              <a:rPr lang="en-US" sz="3200" dirty="0">
                <a:solidFill>
                  <a:prstClr val="black"/>
                </a:solidFill>
                <a:latin typeface="Calibri"/>
              </a:rPr>
              <a:t>Generators  =  X  =  { </a:t>
            </a:r>
            <a:r>
              <a:rPr lang="en-US" sz="3200" dirty="0" err="1">
                <a:solidFill>
                  <a:prstClr val="black"/>
                </a:solidFill>
                <a:latin typeface="Calibri"/>
              </a:rPr>
              <a:t>x</a:t>
            </a:r>
            <a:r>
              <a:rPr lang="en-US" sz="3200" baseline="-25000" dirty="0" err="1">
                <a:solidFill>
                  <a:prstClr val="black"/>
                </a:solidFill>
                <a:latin typeface="Symbol" charset="2"/>
                <a:cs typeface="Symbol" charset="2"/>
              </a:rPr>
              <a:t>a</a:t>
            </a:r>
            <a:r>
              <a:rPr lang="en-US" sz="3200" dirty="0">
                <a:solidFill>
                  <a:prstClr val="black"/>
                </a:solidFill>
                <a:latin typeface="Calibri"/>
              </a:rPr>
              <a:t>  |  </a:t>
            </a:r>
            <a:r>
              <a:rPr lang="en-US" sz="3200" dirty="0">
                <a:solidFill>
                  <a:prstClr val="black"/>
                </a:solidFill>
                <a:latin typeface="Symbol" charset="2"/>
                <a:cs typeface="Symbol" charset="2"/>
              </a:rPr>
              <a:t>a</a:t>
            </a:r>
            <a:r>
              <a:rPr lang="en-US" sz="3200" dirty="0">
                <a:solidFill>
                  <a:prstClr val="black"/>
                </a:solidFill>
                <a:latin typeface="Calibri"/>
              </a:rPr>
              <a:t> in A }</a:t>
            </a:r>
          </a:p>
          <a:p>
            <a:pPr defTabSz="457200"/>
            <a:endParaRPr lang="en-US" sz="3200" dirty="0">
              <a:solidFill>
                <a:prstClr val="black"/>
              </a:solidFill>
              <a:latin typeface="Calibri"/>
            </a:endParaRPr>
          </a:p>
          <a:p>
            <a:pPr defTabSz="457200"/>
            <a:r>
              <a:rPr lang="en-US" sz="3200" dirty="0">
                <a:solidFill>
                  <a:prstClr val="black"/>
                </a:solidFill>
                <a:latin typeface="Calibri"/>
              </a:rPr>
              <a:t>Let </a:t>
            </a:r>
            <a:r>
              <a:rPr lang="en-US" sz="3200" b="1" dirty="0">
                <a:solidFill>
                  <a:prstClr val="black"/>
                </a:solidFill>
                <a:latin typeface="Calibri"/>
              </a:rPr>
              <a:t>R</a:t>
            </a:r>
            <a:r>
              <a:rPr lang="en-US" sz="3200" dirty="0">
                <a:solidFill>
                  <a:prstClr val="black"/>
                </a:solidFill>
                <a:latin typeface="Calibri"/>
              </a:rPr>
              <a:t> be a ring (or field)</a:t>
            </a:r>
          </a:p>
          <a:p>
            <a:pPr defTabSz="457200"/>
            <a:endParaRPr lang="en-US" sz="3200" dirty="0">
              <a:solidFill>
                <a:prstClr val="black"/>
              </a:solidFill>
              <a:latin typeface="Calibri"/>
            </a:endParaRPr>
          </a:p>
          <a:p>
            <a:pPr defTabSz="457200"/>
            <a:endParaRPr lang="en-US" sz="800" dirty="0">
              <a:solidFill>
                <a:prstClr val="black"/>
              </a:solidFill>
              <a:latin typeface="Calibri"/>
            </a:endParaRPr>
          </a:p>
          <a:p>
            <a:pPr algn="ctr" defTabSz="457200">
              <a:lnSpc>
                <a:spcPct val="50000"/>
              </a:lnSpc>
            </a:pPr>
            <a:r>
              <a:rPr lang="en-US" sz="3200" b="1" dirty="0">
                <a:solidFill>
                  <a:prstClr val="black"/>
                </a:solidFill>
                <a:latin typeface="Calibri"/>
              </a:rPr>
              <a:t>R</a:t>
            </a:r>
            <a:r>
              <a:rPr lang="en-US" sz="3200" dirty="0">
                <a:solidFill>
                  <a:prstClr val="black"/>
                </a:solidFill>
                <a:latin typeface="Calibri"/>
              </a:rPr>
              <a:t>[X]  =  { 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a:t>
            </a:r>
            <a:r>
              <a:rPr lang="en-US" sz="3200" dirty="0" err="1">
                <a:solidFill>
                  <a:prstClr val="black"/>
                </a:solidFill>
                <a:latin typeface="Calibri"/>
              </a:rPr>
              <a:t>n</a:t>
            </a:r>
            <a:r>
              <a:rPr lang="en-US" sz="3200" baseline="-25000" dirty="0" err="1">
                <a:solidFill>
                  <a:prstClr val="black"/>
                </a:solidFill>
                <a:latin typeface="Calibri"/>
              </a:rPr>
              <a:t>k</a:t>
            </a:r>
            <a:r>
              <a:rPr lang="en-US" sz="3200" dirty="0" err="1">
                <a:solidFill>
                  <a:prstClr val="black"/>
                </a:solidFill>
                <a:latin typeface="Calibri"/>
              </a:rPr>
              <a:t>x</a:t>
            </a:r>
            <a:r>
              <a:rPr lang="en-US" sz="3200" baseline="-25000" dirty="0" err="1">
                <a:solidFill>
                  <a:prstClr val="black"/>
                </a:solidFill>
                <a:latin typeface="Calibri"/>
              </a:rPr>
              <a:t>k</a:t>
            </a:r>
            <a:r>
              <a:rPr lang="en-US" sz="3200" baseline="-25000" dirty="0">
                <a:solidFill>
                  <a:prstClr val="black"/>
                </a:solidFill>
                <a:latin typeface="Calibri"/>
              </a:rPr>
              <a:t> </a:t>
            </a:r>
            <a:r>
              <a:rPr lang="en-US" sz="3200" dirty="0">
                <a:solidFill>
                  <a:prstClr val="black"/>
                </a:solidFill>
                <a:latin typeface="Calibri"/>
              </a:rPr>
              <a:t> : x</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R</a:t>
            </a:r>
            <a:r>
              <a:rPr lang="en-US" sz="3200" dirty="0">
                <a:solidFill>
                  <a:prstClr val="black"/>
                </a:solidFill>
                <a:latin typeface="Calibri"/>
              </a:rPr>
              <a:t> }</a:t>
            </a: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defTabSz="457200"/>
            <a:endParaRPr lang="en-US" sz="800" dirty="0">
              <a:solidFill>
                <a:prstClr val="black"/>
              </a:solidFill>
              <a:latin typeface="Calibri"/>
            </a:endParaRPr>
          </a:p>
          <a:p>
            <a:pPr algn="ctr" defTabSz="457200">
              <a:lnSpc>
                <a:spcPct val="50000"/>
              </a:lnSpc>
            </a:pPr>
            <a:endParaRPr lang="en-US" sz="3200" dirty="0">
              <a:solidFill>
                <a:prstClr val="black"/>
              </a:solidFill>
              <a:latin typeface="Calibri"/>
            </a:endParaRPr>
          </a:p>
          <a:p>
            <a:pPr algn="ctr" defTabSz="457200">
              <a:lnSpc>
                <a:spcPct val="50000"/>
              </a:lnSpc>
            </a:pPr>
            <a:r>
              <a:rPr lang="en-US" sz="3200" dirty="0">
                <a:solidFill>
                  <a:prstClr val="black"/>
                </a:solidFill>
                <a:latin typeface="Calibri"/>
              </a:rPr>
              <a:t>Ex:  </a:t>
            </a:r>
            <a:r>
              <a:rPr lang="en-US" sz="3200" b="1" dirty="0">
                <a:solidFill>
                  <a:prstClr val="black"/>
                </a:solidFill>
                <a:latin typeface="Calibri"/>
              </a:rPr>
              <a:t>Z</a:t>
            </a:r>
            <a:r>
              <a:rPr lang="en-US" sz="3200" b="1" baseline="-25000" dirty="0">
                <a:solidFill>
                  <a:prstClr val="black"/>
                </a:solidFill>
                <a:latin typeface="Calibri"/>
              </a:rPr>
              <a:t>2</a:t>
            </a:r>
            <a:r>
              <a:rPr lang="en-US" sz="3200" dirty="0">
                <a:solidFill>
                  <a:prstClr val="black"/>
                </a:solidFill>
                <a:latin typeface="Calibri"/>
              </a:rPr>
              <a:t>[X]  =  { 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a:t>
            </a:r>
            <a:r>
              <a:rPr lang="en-US" sz="3200" dirty="0" err="1">
                <a:solidFill>
                  <a:prstClr val="black"/>
                </a:solidFill>
                <a:latin typeface="Calibri"/>
              </a:rPr>
              <a:t>n</a:t>
            </a:r>
            <a:r>
              <a:rPr lang="en-US" sz="3200" baseline="-25000" dirty="0" err="1">
                <a:solidFill>
                  <a:prstClr val="black"/>
                </a:solidFill>
                <a:latin typeface="Calibri"/>
              </a:rPr>
              <a:t>k</a:t>
            </a:r>
            <a:r>
              <a:rPr lang="en-US" sz="3200" dirty="0" err="1">
                <a:solidFill>
                  <a:prstClr val="black"/>
                </a:solidFill>
                <a:latin typeface="Calibri"/>
              </a:rPr>
              <a:t>x</a:t>
            </a:r>
            <a:r>
              <a:rPr lang="en-US" sz="3200" baseline="-25000" dirty="0" err="1">
                <a:solidFill>
                  <a:prstClr val="black"/>
                </a:solidFill>
                <a:latin typeface="Calibri"/>
              </a:rPr>
              <a:t>k</a:t>
            </a:r>
            <a:r>
              <a:rPr lang="en-US" sz="3200" baseline="-25000" dirty="0">
                <a:solidFill>
                  <a:prstClr val="black"/>
                </a:solidFill>
                <a:latin typeface="Calibri"/>
              </a:rPr>
              <a:t> </a:t>
            </a:r>
            <a:r>
              <a:rPr lang="en-US" sz="3200" dirty="0">
                <a:solidFill>
                  <a:prstClr val="black"/>
                </a:solidFill>
                <a:latin typeface="Calibri"/>
              </a:rPr>
              <a:t> : x</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Z</a:t>
            </a:r>
            <a:r>
              <a:rPr lang="en-US" sz="3200" b="1" baseline="-25000" dirty="0">
                <a:solidFill>
                  <a:prstClr val="black"/>
                </a:solidFill>
                <a:latin typeface="Calibri"/>
              </a:rPr>
              <a:t>2</a:t>
            </a:r>
            <a:r>
              <a:rPr lang="en-US" sz="3200" dirty="0">
                <a:solidFill>
                  <a:prstClr val="black"/>
                </a:solidFill>
                <a:latin typeface="Calibri"/>
              </a:rPr>
              <a:t> }</a:t>
            </a: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defTabSz="457200"/>
            <a:endParaRPr lang="en-US" sz="3200" dirty="0">
              <a:solidFill>
                <a:prstClr val="black"/>
              </a:solidFill>
              <a:latin typeface="Calibri"/>
            </a:endParaRPr>
          </a:p>
        </p:txBody>
      </p:sp>
    </p:spTree>
    <p:extLst>
      <p:ext uri="{BB962C8B-B14F-4D97-AF65-F5344CB8AC3E}">
        <p14:creationId xmlns:p14="http://schemas.microsoft.com/office/powerpoint/2010/main" val="2334250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98481"/>
            <a:ext cx="9160934" cy="7815473"/>
          </a:xfrm>
          <a:prstGeom prst="rect">
            <a:avLst/>
          </a:prstGeom>
          <a:noFill/>
        </p:spPr>
        <p:txBody>
          <a:bodyPr wrap="square" rtlCol="0">
            <a:spAutoFit/>
          </a:bodyPr>
          <a:lstStyle/>
          <a:p>
            <a:pPr defTabSz="457200"/>
            <a:r>
              <a:rPr lang="en-US" sz="3200" dirty="0">
                <a:solidFill>
                  <a:prstClr val="black"/>
                </a:solidFill>
                <a:latin typeface="Calibri"/>
              </a:rPr>
              <a:t>A free vector space over the field </a:t>
            </a:r>
            <a:r>
              <a:rPr lang="en-US" sz="3200" b="1" dirty="0">
                <a:solidFill>
                  <a:prstClr val="black"/>
                </a:solidFill>
                <a:latin typeface="Calibri"/>
              </a:rPr>
              <a:t>F</a:t>
            </a:r>
            <a:r>
              <a:rPr lang="en-US" sz="3200" dirty="0">
                <a:solidFill>
                  <a:prstClr val="black"/>
                </a:solidFill>
                <a:latin typeface="Calibri"/>
              </a:rPr>
              <a:t> generated by the elements  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a:t>
            </a:r>
          </a:p>
          <a:p>
            <a:pPr defTabSz="457200"/>
            <a:r>
              <a:rPr lang="en-US" sz="3200" dirty="0">
                <a:solidFill>
                  <a:prstClr val="black"/>
                </a:solidFill>
                <a:latin typeface="Calibri"/>
              </a:rPr>
              <a:t>form</a:t>
            </a:r>
            <a:endParaRPr lang="en-US" sz="800" dirty="0">
              <a:solidFill>
                <a:prstClr val="black"/>
              </a:solidFill>
              <a:latin typeface="Calibri"/>
            </a:endParaRPr>
          </a:p>
          <a:p>
            <a:pPr algn="ctr" defTabSz="457200">
              <a:lnSpc>
                <a:spcPct val="50000"/>
              </a:lnSpc>
            </a:pPr>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lnSpc>
                <a:spcPct val="80000"/>
              </a:lnSpc>
            </a:pPr>
            <a:endParaRPr lang="en-US" sz="800" baseline="-25000" dirty="0">
              <a:solidFill>
                <a:prstClr val="black"/>
              </a:solidFill>
              <a:latin typeface="Calibri"/>
            </a:endParaRPr>
          </a:p>
          <a:p>
            <a:pPr defTabSz="457200">
              <a:lnSpc>
                <a:spcPct val="80000"/>
              </a:lnSpc>
            </a:pPr>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F</a:t>
            </a:r>
            <a:r>
              <a:rPr lang="en-US" sz="3200" dirty="0">
                <a:solidFill>
                  <a:prstClr val="black"/>
                </a:solidFill>
                <a:latin typeface="Calibri"/>
              </a:rPr>
              <a:t>.</a:t>
            </a:r>
          </a:p>
          <a:p>
            <a:pPr defTabSz="457200"/>
            <a:endParaRPr lang="en-US" sz="3200" dirty="0">
              <a:solidFill>
                <a:prstClr val="black"/>
              </a:solidFill>
              <a:latin typeface="Calibri"/>
            </a:endParaRPr>
          </a:p>
          <a:p>
            <a:pPr defTabSz="457200"/>
            <a:r>
              <a:rPr lang="en-US" sz="3200" dirty="0">
                <a:solidFill>
                  <a:prstClr val="black"/>
                </a:solidFill>
                <a:latin typeface="Calibri"/>
              </a:rPr>
              <a:t>Examples of a field:  </a:t>
            </a:r>
            <a:r>
              <a:rPr lang="en-US" sz="3200" b="1" dirty="0">
                <a:solidFill>
                  <a:prstClr val="black"/>
                </a:solidFill>
                <a:latin typeface="Calibri"/>
              </a:rPr>
              <a:t>R</a:t>
            </a:r>
            <a:r>
              <a:rPr lang="en-US" sz="3200" dirty="0">
                <a:solidFill>
                  <a:prstClr val="black"/>
                </a:solidFill>
                <a:latin typeface="Calibri"/>
              </a:rPr>
              <a:t> = set of real numbers</a:t>
            </a:r>
          </a:p>
          <a:p>
            <a:pPr defTabSz="457200"/>
            <a:r>
              <a:rPr lang="en-US" sz="3200" dirty="0">
                <a:solidFill>
                  <a:prstClr val="black"/>
                </a:solidFill>
                <a:latin typeface="Calibri"/>
              </a:rPr>
              <a:t>							  </a:t>
            </a:r>
            <a:r>
              <a:rPr lang="en-US" sz="3200" b="1" dirty="0">
                <a:solidFill>
                  <a:prstClr val="black"/>
                </a:solidFill>
                <a:latin typeface="Calibri"/>
              </a:rPr>
              <a:t>Q</a:t>
            </a:r>
            <a:r>
              <a:rPr lang="en-US" sz="3200" dirty="0">
                <a:solidFill>
                  <a:prstClr val="black"/>
                </a:solidFill>
                <a:latin typeface="Calibri"/>
              </a:rPr>
              <a:t> = set of rational numbers</a:t>
            </a:r>
          </a:p>
          <a:p>
            <a:pPr defTabSz="457200"/>
            <a:r>
              <a:rPr lang="en-US" sz="3200" b="1" dirty="0">
                <a:solidFill>
                  <a:prstClr val="black"/>
                </a:solidFill>
                <a:latin typeface="Calibri"/>
              </a:rPr>
              <a:t>							 </a:t>
            </a:r>
            <a:r>
              <a:rPr lang="en-US" sz="3200" b="1" dirty="0">
                <a:solidFill>
                  <a:srgbClr val="0000FF"/>
                </a:solidFill>
                <a:latin typeface="Calibri"/>
              </a:rPr>
              <a:t> </a:t>
            </a:r>
            <a:r>
              <a:rPr lang="en-US" sz="3200" b="1" dirty="0">
                <a:solidFill>
                  <a:srgbClr val="000000"/>
                </a:solidFill>
                <a:latin typeface="Calibri"/>
              </a:rPr>
              <a:t>Z</a:t>
            </a:r>
            <a:r>
              <a:rPr lang="en-US" sz="3200" b="1" baseline="-25000" dirty="0">
                <a:solidFill>
                  <a:srgbClr val="000000"/>
                </a:solidFill>
                <a:latin typeface="Calibri"/>
              </a:rPr>
              <a:t>2</a:t>
            </a:r>
            <a:r>
              <a:rPr lang="en-US" sz="3200" dirty="0">
                <a:solidFill>
                  <a:srgbClr val="000000"/>
                </a:solidFill>
                <a:latin typeface="Calibri"/>
              </a:rPr>
              <a:t> = {0, 1} </a:t>
            </a:r>
          </a:p>
          <a:p>
            <a:pPr defTabSz="457200"/>
            <a:r>
              <a:rPr lang="en-US" sz="3200" dirty="0">
                <a:solidFill>
                  <a:prstClr val="black"/>
                </a:solidFill>
                <a:latin typeface="Calibri"/>
              </a:rPr>
              <a:t>Addition:</a:t>
            </a:r>
          </a:p>
          <a:p>
            <a:pPr defTabSz="457200"/>
            <a:endParaRPr lang="en-US" sz="800" dirty="0">
              <a:solidFill>
                <a:prstClr val="black"/>
              </a:solidFill>
              <a:latin typeface="Calibri"/>
            </a:endParaRPr>
          </a:p>
          <a:p>
            <a:pPr defTabSz="457200"/>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r>
              <a:rPr lang="en-US" sz="3200" dirty="0">
                <a:solidFill>
                  <a:prstClr val="black"/>
                </a:solidFill>
                <a:latin typeface="Calibri"/>
              </a:rPr>
              <a:t>) + (m</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m</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m</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r>
              <a:rPr lang="en-US" sz="3200" dirty="0">
                <a:solidFill>
                  <a:prstClr val="black"/>
                </a:solidFill>
                <a:latin typeface="Calibri"/>
              </a:rPr>
              <a:t>)</a:t>
            </a:r>
          </a:p>
          <a:p>
            <a:pPr defTabSz="457200"/>
            <a:r>
              <a:rPr lang="en-US" sz="3200" dirty="0">
                <a:solidFill>
                  <a:prstClr val="black"/>
                </a:solidFill>
                <a:latin typeface="Calibri"/>
              </a:rPr>
              <a:t> </a:t>
            </a:r>
            <a:endParaRPr lang="en-US" sz="800" baseline="-25000" dirty="0">
              <a:solidFill>
                <a:prstClr val="black"/>
              </a:solidFill>
              <a:latin typeface="Calibri"/>
            </a:endParaRPr>
          </a:p>
          <a:p>
            <a:pPr algn="ctr" defTabSz="457200"/>
            <a:r>
              <a:rPr lang="en-US" sz="3200" dirty="0">
                <a:solidFill>
                  <a:prstClr val="black"/>
                </a:solidFill>
                <a:latin typeface="Calibri"/>
              </a:rPr>
              <a:t>= (n</a:t>
            </a:r>
            <a:r>
              <a:rPr lang="en-US" sz="3200" baseline="-25000" dirty="0">
                <a:solidFill>
                  <a:prstClr val="black"/>
                </a:solidFill>
                <a:latin typeface="Calibri"/>
              </a:rPr>
              <a:t>1 </a:t>
            </a:r>
            <a:r>
              <a:rPr lang="en-US" sz="3200" dirty="0">
                <a:solidFill>
                  <a:prstClr val="black"/>
                </a:solidFill>
                <a:latin typeface="Calibri"/>
              </a:rPr>
              <a:t>+ m</a:t>
            </a:r>
            <a:r>
              <a:rPr lang="en-US" sz="3200" baseline="-25000" dirty="0">
                <a:solidFill>
                  <a:prstClr val="black"/>
                </a:solidFill>
                <a:latin typeface="Calibri"/>
              </a:rPr>
              <a:t>1</a:t>
            </a:r>
            <a:r>
              <a:rPr lang="en-US" sz="3200" dirty="0">
                <a:solidFill>
                  <a:prstClr val="black"/>
                </a:solidFill>
                <a:latin typeface="Calibri"/>
              </a:rPr>
              <a:t>)</a:t>
            </a:r>
            <a:r>
              <a:rPr lang="en-US" sz="3200" baseline="-25000" dirty="0">
                <a:solidFill>
                  <a:prstClr val="black"/>
                </a:solidFill>
                <a:latin typeface="Calibri"/>
              </a:rPr>
              <a:t> </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 </a:t>
            </a:r>
            <a:r>
              <a:rPr lang="en-US" sz="3200" dirty="0">
                <a:solidFill>
                  <a:prstClr val="black"/>
                </a:solidFill>
                <a:latin typeface="Calibri"/>
              </a:rPr>
              <a:t>+ m</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 </a:t>
            </a:r>
            <a:r>
              <a:rPr lang="en-US" sz="3200" dirty="0">
                <a:solidFill>
                  <a:prstClr val="black"/>
                </a:solidFill>
                <a:latin typeface="Calibri"/>
              </a:rPr>
              <a:t>+ m</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endParaRPr lang="en-US" sz="3200" dirty="0">
              <a:solidFill>
                <a:prstClr val="black"/>
              </a:solidFill>
              <a:latin typeface="Calibri"/>
            </a:endParaRPr>
          </a:p>
          <a:p>
            <a:pPr defTabSz="457200"/>
            <a:endParaRPr lang="en-US" sz="3200" dirty="0">
              <a:solidFill>
                <a:prstClr val="black"/>
              </a:solidFill>
              <a:latin typeface="Calibri"/>
            </a:endParaRPr>
          </a:p>
          <a:p>
            <a:pPr defTabSz="457200"/>
            <a:endParaRPr lang="en-US" sz="3200" dirty="0">
              <a:solidFill>
                <a:prstClr val="black"/>
              </a:solidFill>
              <a:latin typeface="Calibri"/>
            </a:endParaRPr>
          </a:p>
        </p:txBody>
      </p:sp>
      <p:grpSp>
        <p:nvGrpSpPr>
          <p:cNvPr id="8" name="Group 7"/>
          <p:cNvGrpSpPr/>
          <p:nvPr/>
        </p:nvGrpSpPr>
        <p:grpSpPr>
          <a:xfrm>
            <a:off x="1517037" y="-1"/>
            <a:ext cx="9171780" cy="6860229"/>
            <a:chOff x="-6963" y="-1"/>
            <a:chExt cx="9171780" cy="6860229"/>
          </a:xfrm>
          <a:solidFill>
            <a:srgbClr val="C6D9F1"/>
          </a:solidFill>
        </p:grpSpPr>
        <p:sp>
          <p:nvSpPr>
            <p:cNvPr id="9" name="Rectangle 8"/>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 name="Rectangle 9"/>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 name="Rectangle 10"/>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2" name="Rectangle 11"/>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3" name="Rectangle 2"/>
          <p:cNvSpPr/>
          <p:nvPr/>
        </p:nvSpPr>
        <p:spPr>
          <a:xfrm>
            <a:off x="4264784" y="6520364"/>
            <a:ext cx="6525175" cy="369332"/>
          </a:xfrm>
          <a:prstGeom prst="rect">
            <a:avLst/>
          </a:prstGeom>
        </p:spPr>
        <p:txBody>
          <a:bodyPr wrap="square">
            <a:spAutoFit/>
          </a:bodyPr>
          <a:lstStyle/>
          <a:p>
            <a:pPr defTabSz="457200"/>
            <a:r>
              <a:rPr lang="en-US" dirty="0">
                <a:solidFill>
                  <a:srgbClr val="0000FF"/>
                </a:solidFill>
                <a:latin typeface="Calibri"/>
              </a:rPr>
              <a:t>Slide from preparatory lecture 4:  Addition (and free vector spaces)</a:t>
            </a:r>
          </a:p>
        </p:txBody>
      </p:sp>
    </p:spTree>
    <p:extLst>
      <p:ext uri="{BB962C8B-B14F-4D97-AF65-F5344CB8AC3E}">
        <p14:creationId xmlns:p14="http://schemas.microsoft.com/office/powerpoint/2010/main" val="3981037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85439"/>
            <a:ext cx="9160934" cy="7938584"/>
          </a:xfrm>
          <a:prstGeom prst="rect">
            <a:avLst/>
          </a:prstGeom>
          <a:noFill/>
        </p:spPr>
        <p:txBody>
          <a:bodyPr wrap="square" rtlCol="0">
            <a:spAutoFit/>
          </a:bodyPr>
          <a:lstStyle/>
          <a:p>
            <a:pPr defTabSz="457200"/>
            <a:r>
              <a:rPr lang="en-US" sz="3200" dirty="0">
                <a:solidFill>
                  <a:prstClr val="black"/>
                </a:solidFill>
                <a:latin typeface="Calibri"/>
              </a:rPr>
              <a:t>A free vector space over the field </a:t>
            </a:r>
            <a:r>
              <a:rPr lang="en-US" sz="3200" b="1" dirty="0">
                <a:solidFill>
                  <a:prstClr val="black"/>
                </a:solidFill>
                <a:latin typeface="Calibri"/>
              </a:rPr>
              <a:t>F</a:t>
            </a:r>
            <a:r>
              <a:rPr lang="en-US" sz="3200" dirty="0">
                <a:solidFill>
                  <a:prstClr val="black"/>
                </a:solidFill>
                <a:latin typeface="Calibri"/>
              </a:rPr>
              <a:t> generated by the elements  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a:t>
            </a:r>
          </a:p>
          <a:p>
            <a:pPr defTabSz="457200"/>
            <a:r>
              <a:rPr lang="en-US" sz="3200" dirty="0">
                <a:solidFill>
                  <a:prstClr val="black"/>
                </a:solidFill>
                <a:latin typeface="Calibri"/>
              </a:rPr>
              <a:t>form</a:t>
            </a:r>
            <a:endParaRPr lang="en-US" sz="800" dirty="0">
              <a:solidFill>
                <a:prstClr val="black"/>
              </a:solidFill>
              <a:latin typeface="Calibri"/>
            </a:endParaRPr>
          </a:p>
          <a:p>
            <a:pPr algn="ctr" defTabSz="457200">
              <a:lnSpc>
                <a:spcPct val="50000"/>
              </a:lnSpc>
            </a:pPr>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lnSpc>
                <a:spcPct val="80000"/>
              </a:lnSpc>
            </a:pPr>
            <a:endParaRPr lang="en-US" sz="800" baseline="-25000" dirty="0">
              <a:solidFill>
                <a:prstClr val="black"/>
              </a:solidFill>
              <a:latin typeface="Calibri"/>
            </a:endParaRPr>
          </a:p>
          <a:p>
            <a:pPr defTabSz="457200">
              <a:lnSpc>
                <a:spcPct val="80000"/>
              </a:lnSpc>
            </a:pPr>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F</a:t>
            </a:r>
            <a:r>
              <a:rPr lang="en-US" sz="3200" dirty="0">
                <a:solidFill>
                  <a:prstClr val="black"/>
                </a:solidFill>
                <a:latin typeface="Calibri"/>
              </a:rPr>
              <a:t>.</a:t>
            </a:r>
          </a:p>
          <a:p>
            <a:pPr defTabSz="457200"/>
            <a:endParaRPr lang="en-US" sz="1600" dirty="0">
              <a:solidFill>
                <a:prstClr val="black"/>
              </a:solidFill>
              <a:latin typeface="Calibri"/>
            </a:endParaRPr>
          </a:p>
          <a:p>
            <a:pPr defTabSz="457200"/>
            <a:r>
              <a:rPr lang="en-US" sz="3200" dirty="0">
                <a:solidFill>
                  <a:prstClr val="black"/>
                </a:solidFill>
                <a:latin typeface="Calibri"/>
              </a:rPr>
              <a:t>Examples of a field:  </a:t>
            </a:r>
          </a:p>
          <a:p>
            <a:pPr defTabSz="457200"/>
            <a:endParaRPr lang="en-US" sz="1600" b="1" dirty="0">
              <a:solidFill>
                <a:prstClr val="black"/>
              </a:solidFill>
              <a:latin typeface="Calibri"/>
            </a:endParaRPr>
          </a:p>
          <a:p>
            <a:pPr defTabSz="457200"/>
            <a:r>
              <a:rPr lang="en-US" sz="3200" b="1" dirty="0">
                <a:solidFill>
                  <a:prstClr val="black"/>
                </a:solidFill>
                <a:latin typeface="Calibri"/>
              </a:rPr>
              <a:t>R</a:t>
            </a:r>
            <a:r>
              <a:rPr lang="en-US" sz="3200" dirty="0">
                <a:solidFill>
                  <a:prstClr val="black"/>
                </a:solidFill>
                <a:latin typeface="Calibri"/>
              </a:rPr>
              <a:t> = set of real numbers:</a:t>
            </a:r>
          </a:p>
          <a:p>
            <a:pPr algn="ctr" defTabSz="457200"/>
            <a:r>
              <a:rPr lang="en-US" sz="3200" dirty="0">
                <a:solidFill>
                  <a:prstClr val="black"/>
                </a:solidFill>
                <a:latin typeface="Calibri"/>
              </a:rPr>
              <a:t>πx + √2 y + 3z  is in  </a:t>
            </a:r>
            <a:r>
              <a:rPr lang="en-US" sz="3200" b="1" dirty="0">
                <a:solidFill>
                  <a:prstClr val="black"/>
                </a:solidFill>
                <a:latin typeface="Calibri"/>
              </a:rPr>
              <a:t>R</a:t>
            </a:r>
            <a:r>
              <a:rPr lang="en-US" sz="3200" dirty="0">
                <a:solidFill>
                  <a:prstClr val="black"/>
                </a:solidFill>
                <a:latin typeface="Calibri"/>
              </a:rPr>
              <a:t>[x, y, z]</a:t>
            </a:r>
          </a:p>
          <a:p>
            <a:pPr defTabSz="457200"/>
            <a:r>
              <a:rPr lang="en-US" sz="1600" dirty="0">
                <a:solidFill>
                  <a:prstClr val="black"/>
                </a:solidFill>
                <a:latin typeface="Calibri"/>
              </a:rPr>
              <a:t>							  </a:t>
            </a:r>
          </a:p>
          <a:p>
            <a:pPr defTabSz="457200"/>
            <a:r>
              <a:rPr lang="en-US" sz="3200" b="1" dirty="0">
                <a:solidFill>
                  <a:prstClr val="black"/>
                </a:solidFill>
                <a:latin typeface="Calibri"/>
              </a:rPr>
              <a:t>Q</a:t>
            </a:r>
            <a:r>
              <a:rPr lang="en-US" sz="3200" dirty="0">
                <a:solidFill>
                  <a:prstClr val="black"/>
                </a:solidFill>
                <a:latin typeface="Calibri"/>
              </a:rPr>
              <a:t> = set of rational numbers (i.e. fractions):</a:t>
            </a:r>
          </a:p>
          <a:p>
            <a:pPr algn="ctr" defTabSz="457200"/>
            <a:r>
              <a:rPr lang="en-US" sz="3200" dirty="0">
                <a:solidFill>
                  <a:prstClr val="black"/>
                </a:solidFill>
                <a:latin typeface="Calibri"/>
              </a:rPr>
              <a:t>(½)x + 4y is in  </a:t>
            </a:r>
            <a:r>
              <a:rPr lang="en-US" sz="3200" b="1" dirty="0">
                <a:solidFill>
                  <a:prstClr val="black"/>
                </a:solidFill>
                <a:latin typeface="Calibri"/>
              </a:rPr>
              <a:t>Q</a:t>
            </a:r>
            <a:r>
              <a:rPr lang="en-US" sz="3200" dirty="0">
                <a:solidFill>
                  <a:prstClr val="black"/>
                </a:solidFill>
                <a:latin typeface="Calibri"/>
              </a:rPr>
              <a:t>[x, y]</a:t>
            </a:r>
          </a:p>
          <a:p>
            <a:pPr defTabSz="457200"/>
            <a:endParaRPr lang="en-US" sz="2400" b="1" dirty="0">
              <a:solidFill>
                <a:prstClr val="black"/>
              </a:solidFill>
              <a:latin typeface="Calibri"/>
            </a:endParaRPr>
          </a:p>
          <a:p>
            <a:pPr defTabSz="457200"/>
            <a:r>
              <a:rPr lang="en-US" sz="3200" b="1" dirty="0">
                <a:solidFill>
                  <a:srgbClr val="000090"/>
                </a:solidFill>
                <a:latin typeface="Calibri"/>
              </a:rPr>
              <a:t>Z</a:t>
            </a:r>
            <a:r>
              <a:rPr lang="en-US" sz="3200" b="1" baseline="-25000" dirty="0">
                <a:solidFill>
                  <a:srgbClr val="000090"/>
                </a:solidFill>
                <a:latin typeface="Calibri"/>
              </a:rPr>
              <a:t>2</a:t>
            </a:r>
            <a:r>
              <a:rPr lang="en-US" sz="3200" dirty="0">
                <a:solidFill>
                  <a:srgbClr val="000090"/>
                </a:solidFill>
                <a:latin typeface="Calibri"/>
              </a:rPr>
              <a:t> = {0, 1}:    0x + 1y + 1w + 0z  is in  </a:t>
            </a:r>
            <a:r>
              <a:rPr lang="en-US" sz="3200" b="1" dirty="0">
                <a:solidFill>
                  <a:srgbClr val="000090"/>
                </a:solidFill>
                <a:latin typeface="Calibri"/>
              </a:rPr>
              <a:t>Z</a:t>
            </a:r>
            <a:r>
              <a:rPr lang="en-US" sz="3200" b="1" baseline="-25000" dirty="0">
                <a:solidFill>
                  <a:srgbClr val="000090"/>
                </a:solidFill>
                <a:latin typeface="Calibri"/>
              </a:rPr>
              <a:t>2</a:t>
            </a:r>
            <a:r>
              <a:rPr lang="en-US" sz="3200" dirty="0">
                <a:solidFill>
                  <a:srgbClr val="000090"/>
                </a:solidFill>
                <a:latin typeface="Calibri"/>
              </a:rPr>
              <a:t>[x, y, z, w] </a:t>
            </a:r>
          </a:p>
          <a:p>
            <a:pPr defTabSz="457200"/>
            <a:endParaRPr lang="en-US" sz="3200" dirty="0">
              <a:solidFill>
                <a:prstClr val="black"/>
              </a:solidFill>
              <a:latin typeface="Calibri"/>
            </a:endParaRPr>
          </a:p>
          <a:p>
            <a:pPr defTabSz="457200"/>
            <a:endParaRPr lang="en-US" sz="3200" dirty="0">
              <a:solidFill>
                <a:prstClr val="black"/>
              </a:solidFill>
              <a:latin typeface="Calibri"/>
            </a:endParaRPr>
          </a:p>
          <a:p>
            <a:pPr defTabSz="457200"/>
            <a:endParaRPr lang="en-US" sz="3200" dirty="0">
              <a:solidFill>
                <a:prstClr val="black"/>
              </a:solidFill>
              <a:latin typeface="Calibri"/>
            </a:endParaRPr>
          </a:p>
        </p:txBody>
      </p:sp>
      <p:grpSp>
        <p:nvGrpSpPr>
          <p:cNvPr id="8" name="Group 7"/>
          <p:cNvGrpSpPr/>
          <p:nvPr/>
        </p:nvGrpSpPr>
        <p:grpSpPr>
          <a:xfrm>
            <a:off x="4916424" y="3952260"/>
            <a:ext cx="263144" cy="91440"/>
            <a:chOff x="3392424" y="4187952"/>
            <a:chExt cx="263144" cy="91440"/>
          </a:xfrm>
        </p:grpSpPr>
        <p:cxnSp>
          <p:nvCxnSpPr>
            <p:cNvPr id="4" name="Straight Connector 3"/>
            <p:cNvCxnSpPr/>
            <p:nvPr/>
          </p:nvCxnSpPr>
          <p:spPr>
            <a:xfrm>
              <a:off x="3401568" y="4197096"/>
              <a:ext cx="254000"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3392424" y="4187952"/>
              <a:ext cx="27432" cy="9144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1517037" y="-1"/>
            <a:ext cx="9171780" cy="6860229"/>
            <a:chOff x="-6963" y="-1"/>
            <a:chExt cx="9171780" cy="6860229"/>
          </a:xfrm>
          <a:solidFill>
            <a:srgbClr val="C6D9F1"/>
          </a:solidFill>
        </p:grpSpPr>
        <p:sp>
          <p:nvSpPr>
            <p:cNvPr id="15" name="Rectangle 1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6" name="Rectangle 1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7" name="Rectangle 1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8" name="Rectangle 1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11" name="Rectangle 10"/>
          <p:cNvSpPr/>
          <p:nvPr/>
        </p:nvSpPr>
        <p:spPr>
          <a:xfrm>
            <a:off x="4264784" y="6520364"/>
            <a:ext cx="6525175" cy="369332"/>
          </a:xfrm>
          <a:prstGeom prst="rect">
            <a:avLst/>
          </a:prstGeom>
        </p:spPr>
        <p:txBody>
          <a:bodyPr wrap="square">
            <a:spAutoFit/>
          </a:bodyPr>
          <a:lstStyle/>
          <a:p>
            <a:pPr defTabSz="457200"/>
            <a:r>
              <a:rPr lang="en-US" dirty="0">
                <a:solidFill>
                  <a:srgbClr val="0000FF"/>
                </a:solidFill>
                <a:latin typeface="Calibri"/>
              </a:rPr>
              <a:t>Slide from preparatory lecture 4:  Addition (and free vector spaces)</a:t>
            </a:r>
          </a:p>
        </p:txBody>
      </p:sp>
    </p:spTree>
    <p:extLst>
      <p:ext uri="{BB962C8B-B14F-4D97-AF65-F5344CB8AC3E}">
        <p14:creationId xmlns:p14="http://schemas.microsoft.com/office/powerpoint/2010/main" val="155563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98480"/>
            <a:ext cx="9160934" cy="6403804"/>
          </a:xfrm>
          <a:prstGeom prst="rect">
            <a:avLst/>
          </a:prstGeom>
          <a:noFill/>
        </p:spPr>
        <p:txBody>
          <a:bodyPr wrap="square" rtlCol="0">
            <a:spAutoFit/>
          </a:bodyPr>
          <a:lstStyle/>
          <a:p>
            <a:pPr defTabSz="457200"/>
            <a:r>
              <a:rPr lang="en-US" sz="3200" dirty="0">
                <a:solidFill>
                  <a:prstClr val="black"/>
                </a:solidFill>
                <a:latin typeface="Calibri"/>
              </a:rPr>
              <a:t>A free abelian group generated by the elements </a:t>
            </a:r>
          </a:p>
          <a:p>
            <a:pPr defTabSz="457200"/>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form</a:t>
            </a:r>
          </a:p>
          <a:p>
            <a:pPr defTabSz="457200"/>
            <a:endParaRPr lang="en-US" sz="800" dirty="0">
              <a:solidFill>
                <a:prstClr val="black"/>
              </a:solidFill>
              <a:latin typeface="Calibri"/>
            </a:endParaRPr>
          </a:p>
          <a:p>
            <a:pPr algn="ctr" defTabSz="457200"/>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endParaRPr lang="en-US" sz="800" baseline="-25000" dirty="0">
              <a:solidFill>
                <a:prstClr val="black"/>
              </a:solidFill>
              <a:latin typeface="Calibri"/>
            </a:endParaRPr>
          </a:p>
          <a:p>
            <a:pPr defTabSz="457200"/>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are integers.</a:t>
            </a:r>
          </a:p>
          <a:p>
            <a:pPr defTabSz="457200"/>
            <a:endParaRPr lang="en-US" sz="800" dirty="0">
              <a:solidFill>
                <a:prstClr val="black"/>
              </a:solidFill>
              <a:latin typeface="Calibri"/>
            </a:endParaRPr>
          </a:p>
          <a:p>
            <a:pPr defTabSz="457200"/>
            <a:r>
              <a:rPr lang="en-US" sz="3200" dirty="0">
                <a:solidFill>
                  <a:srgbClr val="0000FF"/>
                </a:solidFill>
                <a:latin typeface="Calibri"/>
              </a:rPr>
              <a:t>                    Example:    </a:t>
            </a:r>
            <a:r>
              <a:rPr lang="en-US" sz="3200" b="1" dirty="0">
                <a:solidFill>
                  <a:srgbClr val="0000FF"/>
                </a:solidFill>
                <a:latin typeface="Calibri"/>
              </a:rPr>
              <a:t>Z</a:t>
            </a:r>
            <a:r>
              <a:rPr lang="en-US" sz="3200" dirty="0">
                <a:solidFill>
                  <a:srgbClr val="0000FF"/>
                </a:solidFill>
                <a:latin typeface="Calibri"/>
              </a:rPr>
              <a:t>[ x</a:t>
            </a:r>
            <a:r>
              <a:rPr lang="en-US" sz="3200" baseline="-25000" dirty="0">
                <a:solidFill>
                  <a:srgbClr val="0000FF"/>
                </a:solidFill>
                <a:latin typeface="Calibri"/>
              </a:rPr>
              <a:t> </a:t>
            </a:r>
            <a:r>
              <a:rPr lang="en-US" sz="3200" dirty="0">
                <a:solidFill>
                  <a:srgbClr val="0000FF"/>
                </a:solidFill>
                <a:latin typeface="Calibri"/>
              </a:rPr>
              <a:t> , x</a:t>
            </a:r>
            <a:r>
              <a:rPr lang="en-US" sz="3200" baseline="-25000" dirty="0">
                <a:solidFill>
                  <a:srgbClr val="0000FF"/>
                </a:solidFill>
                <a:latin typeface="Calibri"/>
              </a:rPr>
              <a:t>  </a:t>
            </a:r>
            <a:r>
              <a:rPr lang="en-US" sz="3200" dirty="0">
                <a:solidFill>
                  <a:srgbClr val="0000FF"/>
                </a:solidFill>
                <a:latin typeface="Calibri"/>
              </a:rPr>
              <a:t> ]</a:t>
            </a:r>
            <a:endParaRPr lang="en-US" sz="1200" dirty="0">
              <a:solidFill>
                <a:srgbClr val="0000FF"/>
              </a:solidFill>
              <a:latin typeface="Calibri"/>
            </a:endParaRPr>
          </a:p>
          <a:p>
            <a:pPr algn="ctr" defTabSz="457200">
              <a:lnSpc>
                <a:spcPct val="200000"/>
              </a:lnSpc>
            </a:pPr>
            <a:r>
              <a:rPr lang="en-US" sz="3200" dirty="0">
                <a:solidFill>
                  <a:srgbClr val="0000FF"/>
                </a:solidFill>
                <a:latin typeface="Calibri"/>
              </a:rPr>
              <a:t>4 ix + 2   I</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x  – 2   i</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-3  x </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k     + n iii </a:t>
            </a:r>
            <a:r>
              <a:rPr lang="en-US" sz="3200" baseline="-25000" dirty="0">
                <a:solidFill>
                  <a:srgbClr val="0000FF"/>
                </a:solidFill>
                <a:latin typeface="Calibri"/>
              </a:rPr>
              <a:t>      </a:t>
            </a:r>
            <a:r>
              <a:rPr lang="en-US" sz="3200" dirty="0">
                <a:solidFill>
                  <a:srgbClr val="0000FF"/>
                </a:solidFill>
                <a:latin typeface="Calibri"/>
              </a:rPr>
              <a:t> </a:t>
            </a:r>
          </a:p>
          <a:p>
            <a:pPr defTabSz="457200">
              <a:lnSpc>
                <a:spcPct val="130000"/>
              </a:lnSpc>
            </a:pPr>
            <a:r>
              <a:rPr lang="en-US" sz="3200" b="1" dirty="0">
                <a:solidFill>
                  <a:prstClr val="black"/>
                </a:solidFill>
                <a:latin typeface="Calibri"/>
              </a:rPr>
              <a:t>Z</a:t>
            </a:r>
            <a:r>
              <a:rPr lang="en-US" sz="3200" dirty="0">
                <a:solidFill>
                  <a:prstClr val="black"/>
                </a:solidFill>
                <a:latin typeface="Calibri"/>
              </a:rPr>
              <a:t> = The set of integers = { …, -2, -1, 0, 1, 2, …}</a:t>
            </a:r>
          </a:p>
        </p:txBody>
      </p:sp>
      <p:pic>
        <p:nvPicPr>
          <p:cNvPr id="3" name="Picture 2"/>
          <p:cNvPicPr>
            <a:picLocks noChangeAspect="1"/>
          </p:cNvPicPr>
          <p:nvPr/>
        </p:nvPicPr>
        <p:blipFill>
          <a:blip r:embed="rId3"/>
          <a:stretch>
            <a:fillRect/>
          </a:stretch>
        </p:blipFill>
        <p:spPr>
          <a:xfrm>
            <a:off x="5839559" y="2614705"/>
            <a:ext cx="328168" cy="383286"/>
          </a:xfrm>
          <a:prstGeom prst="rect">
            <a:avLst/>
          </a:prstGeom>
        </p:spPr>
      </p:pic>
      <p:pic>
        <p:nvPicPr>
          <p:cNvPr id="4" name="Picture 3"/>
          <p:cNvPicPr>
            <a:picLocks noChangeAspect="1"/>
          </p:cNvPicPr>
          <p:nvPr/>
        </p:nvPicPr>
        <p:blipFill>
          <a:blip r:embed="rId3"/>
          <a:stretch>
            <a:fillRect/>
          </a:stretch>
        </p:blipFill>
        <p:spPr>
          <a:xfrm>
            <a:off x="5770821" y="3474756"/>
            <a:ext cx="328168" cy="383286"/>
          </a:xfrm>
          <a:prstGeom prst="rect">
            <a:avLst/>
          </a:prstGeom>
        </p:spPr>
      </p:pic>
      <p:pic>
        <p:nvPicPr>
          <p:cNvPr id="5" name="Picture 4"/>
          <p:cNvPicPr>
            <a:picLocks noChangeAspect="1"/>
          </p:cNvPicPr>
          <p:nvPr/>
        </p:nvPicPr>
        <p:blipFill>
          <a:blip r:embed="rId3"/>
          <a:stretch>
            <a:fillRect/>
          </a:stretch>
        </p:blipFill>
        <p:spPr>
          <a:xfrm>
            <a:off x="5636352" y="4159622"/>
            <a:ext cx="328168" cy="383286"/>
          </a:xfrm>
          <a:prstGeom prst="rect">
            <a:avLst/>
          </a:prstGeom>
        </p:spPr>
      </p:pic>
      <p:pic>
        <p:nvPicPr>
          <p:cNvPr id="6" name="Picture 5"/>
          <p:cNvPicPr>
            <a:picLocks noChangeAspect="1"/>
          </p:cNvPicPr>
          <p:nvPr/>
        </p:nvPicPr>
        <p:blipFill>
          <a:blip r:embed="rId3"/>
          <a:stretch>
            <a:fillRect/>
          </a:stretch>
        </p:blipFill>
        <p:spPr>
          <a:xfrm>
            <a:off x="6292149" y="4751839"/>
            <a:ext cx="328168" cy="383286"/>
          </a:xfrm>
          <a:prstGeom prst="rect">
            <a:avLst/>
          </a:prstGeom>
        </p:spPr>
      </p:pic>
      <p:pic>
        <p:nvPicPr>
          <p:cNvPr id="7" name="Picture 6"/>
          <p:cNvPicPr>
            <a:picLocks noChangeAspect="1"/>
          </p:cNvPicPr>
          <p:nvPr/>
        </p:nvPicPr>
        <p:blipFill>
          <a:blip r:embed="rId3"/>
          <a:stretch>
            <a:fillRect/>
          </a:stretch>
        </p:blipFill>
        <p:spPr>
          <a:xfrm>
            <a:off x="5755880" y="5385331"/>
            <a:ext cx="328168" cy="383286"/>
          </a:xfrm>
          <a:prstGeom prst="rect">
            <a:avLst/>
          </a:prstGeom>
        </p:spPr>
      </p:pic>
      <p:pic>
        <p:nvPicPr>
          <p:cNvPr id="8" name="Picture 7"/>
          <p:cNvPicPr>
            <a:picLocks noChangeAspect="1"/>
          </p:cNvPicPr>
          <p:nvPr/>
        </p:nvPicPr>
        <p:blipFill>
          <a:blip r:embed="rId4"/>
          <a:stretch>
            <a:fillRect/>
          </a:stretch>
        </p:blipFill>
        <p:spPr>
          <a:xfrm>
            <a:off x="6695024" y="5384950"/>
            <a:ext cx="380001" cy="384048"/>
          </a:xfrm>
          <a:prstGeom prst="rect">
            <a:avLst/>
          </a:prstGeom>
        </p:spPr>
      </p:pic>
      <p:pic>
        <p:nvPicPr>
          <p:cNvPr id="9" name="Picture 8"/>
          <p:cNvPicPr>
            <a:picLocks noChangeAspect="1"/>
          </p:cNvPicPr>
          <p:nvPr/>
        </p:nvPicPr>
        <p:blipFill>
          <a:blip r:embed="rId4"/>
          <a:stretch>
            <a:fillRect/>
          </a:stretch>
        </p:blipFill>
        <p:spPr>
          <a:xfrm>
            <a:off x="6535070" y="4158860"/>
            <a:ext cx="380001" cy="384048"/>
          </a:xfrm>
          <a:prstGeom prst="rect">
            <a:avLst/>
          </a:prstGeom>
        </p:spPr>
      </p:pic>
      <p:pic>
        <p:nvPicPr>
          <p:cNvPr id="10" name="Picture 9"/>
          <p:cNvPicPr>
            <a:picLocks noChangeAspect="1"/>
          </p:cNvPicPr>
          <p:nvPr/>
        </p:nvPicPr>
        <p:blipFill>
          <a:blip r:embed="rId4"/>
          <a:stretch>
            <a:fillRect/>
          </a:stretch>
        </p:blipFill>
        <p:spPr>
          <a:xfrm>
            <a:off x="6719177" y="3474375"/>
            <a:ext cx="380001" cy="384048"/>
          </a:xfrm>
          <a:prstGeom prst="rect">
            <a:avLst/>
          </a:prstGeom>
        </p:spPr>
      </p:pic>
      <p:pic>
        <p:nvPicPr>
          <p:cNvPr id="11" name="Picture 10"/>
          <p:cNvPicPr>
            <a:picLocks noChangeAspect="1"/>
          </p:cNvPicPr>
          <p:nvPr/>
        </p:nvPicPr>
        <p:blipFill>
          <a:blip r:embed="rId4"/>
          <a:stretch>
            <a:fillRect/>
          </a:stretch>
        </p:blipFill>
        <p:spPr>
          <a:xfrm>
            <a:off x="6398379" y="2614705"/>
            <a:ext cx="380001" cy="384048"/>
          </a:xfrm>
          <a:prstGeom prst="rect">
            <a:avLst/>
          </a:prstGeom>
        </p:spPr>
      </p:pic>
      <p:grpSp>
        <p:nvGrpSpPr>
          <p:cNvPr id="17" name="Group 16"/>
          <p:cNvGrpSpPr/>
          <p:nvPr/>
        </p:nvGrpSpPr>
        <p:grpSpPr>
          <a:xfrm>
            <a:off x="1517037" y="-1"/>
            <a:ext cx="9171780" cy="6860229"/>
            <a:chOff x="-6963" y="-1"/>
            <a:chExt cx="9171780" cy="6860229"/>
          </a:xfrm>
          <a:solidFill>
            <a:srgbClr val="CCC1DA"/>
          </a:solidFill>
        </p:grpSpPr>
        <p:sp>
          <p:nvSpPr>
            <p:cNvPr id="18" name="Rectangle 17"/>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9" name="Rectangle 18"/>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0" name="Rectangle 19"/>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1" name="Rectangle 20"/>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Tree>
    <p:extLst>
      <p:ext uri="{BB962C8B-B14F-4D97-AF65-F5344CB8AC3E}">
        <p14:creationId xmlns:p14="http://schemas.microsoft.com/office/powerpoint/2010/main" val="200065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1107996"/>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2.)  GRADING</a:t>
            </a:r>
          </a:p>
        </p:txBody>
      </p:sp>
    </p:spTree>
    <p:extLst>
      <p:ext uri="{BB962C8B-B14F-4D97-AF65-F5344CB8AC3E}">
        <p14:creationId xmlns:p14="http://schemas.microsoft.com/office/powerpoint/2010/main" val="513756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065296"/>
            <a:ext cx="8421077" cy="181588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r>
              <a:rPr lang="en-US" sz="3200" dirty="0">
                <a:solidFill>
                  <a:srgbClr val="9BBB59">
                    <a:lumMod val="50000"/>
                  </a:srgbClr>
                </a:solidFill>
                <a:latin typeface="Calibri"/>
              </a:rPr>
              <a:t>Grading = Partition of R[x]</a:t>
            </a:r>
          </a:p>
          <a:p>
            <a:pPr defTabSz="457200"/>
            <a:endParaRPr lang="en-US" sz="1600" dirty="0">
              <a:solidFill>
                <a:prstClr val="black"/>
              </a:solidFill>
              <a:latin typeface="Calibri"/>
            </a:endParaRPr>
          </a:p>
          <a:p>
            <a:pPr defTabSz="457200"/>
            <a:r>
              <a:rPr lang="en-US" sz="3200" u="sng" dirty="0">
                <a:solidFill>
                  <a:prstClr val="black"/>
                </a:solidFill>
                <a:latin typeface="Calibri"/>
              </a:rPr>
              <a:t>Ex:  Grade = dimension</a:t>
            </a:r>
          </a:p>
        </p:txBody>
      </p:sp>
      <p:sp>
        <p:nvSpPr>
          <p:cNvPr id="30" name="TextBox 29"/>
          <p:cNvSpPr txBox="1"/>
          <p:nvPr/>
        </p:nvSpPr>
        <p:spPr>
          <a:xfrm>
            <a:off x="9232974" y="4539008"/>
            <a:ext cx="524441" cy="584775"/>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cxnSp>
        <p:nvCxnSpPr>
          <p:cNvPr id="32" name="Straight Connector 31"/>
          <p:cNvCxnSpPr/>
          <p:nvPr/>
        </p:nvCxnSpPr>
        <p:spPr>
          <a:xfrm rot="10800000" flipV="1">
            <a:off x="8849970" y="6287679"/>
            <a:ext cx="1121010"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33" name="Oval 32"/>
          <p:cNvSpPr/>
          <p:nvPr/>
        </p:nvSpPr>
        <p:spPr>
          <a:xfrm rot="10800000">
            <a:off x="9903939"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4" name="Oval 33"/>
          <p:cNvSpPr/>
          <p:nvPr/>
        </p:nvSpPr>
        <p:spPr>
          <a:xfrm rot="10800000">
            <a:off x="8652145"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5" name="Isosceles Triangle 34"/>
          <p:cNvSpPr/>
          <p:nvPr/>
        </p:nvSpPr>
        <p:spPr>
          <a:xfrm>
            <a:off x="8744188" y="5124569"/>
            <a:ext cx="1288612" cy="1141670"/>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6" name="Oval 35"/>
          <p:cNvSpPr/>
          <p:nvPr/>
        </p:nvSpPr>
        <p:spPr>
          <a:xfrm>
            <a:off x="8652145" y="6159572"/>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7" name="Oval 36"/>
          <p:cNvSpPr/>
          <p:nvPr/>
        </p:nvSpPr>
        <p:spPr>
          <a:xfrm>
            <a:off x="9903939"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9280870" y="5048045"/>
            <a:ext cx="220905" cy="226073"/>
          </a:xfrm>
          <a:prstGeom prst="ellipse">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9" name="Oval 38"/>
          <p:cNvSpPr/>
          <p:nvPr/>
        </p:nvSpPr>
        <p:spPr>
          <a:xfrm>
            <a:off x="8644406" y="6158417"/>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0" name="Oval 39"/>
          <p:cNvSpPr/>
          <p:nvPr/>
        </p:nvSpPr>
        <p:spPr>
          <a:xfrm>
            <a:off x="8657801"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1" name="TextBox 40"/>
          <p:cNvSpPr txBox="1"/>
          <p:nvPr/>
        </p:nvSpPr>
        <p:spPr>
          <a:xfrm>
            <a:off x="9696133" y="5287164"/>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42" name="TextBox 41"/>
          <p:cNvSpPr txBox="1"/>
          <p:nvPr/>
        </p:nvSpPr>
        <p:spPr>
          <a:xfrm>
            <a:off x="8585399" y="5287164"/>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3" name="TextBox 42"/>
          <p:cNvSpPr txBox="1"/>
          <p:nvPr/>
        </p:nvSpPr>
        <p:spPr>
          <a:xfrm>
            <a:off x="9199105" y="6109879"/>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44" name="Group 43"/>
          <p:cNvGrpSpPr/>
          <p:nvPr/>
        </p:nvGrpSpPr>
        <p:grpSpPr>
          <a:xfrm>
            <a:off x="8278191" y="5960236"/>
            <a:ext cx="2361679" cy="584775"/>
            <a:chOff x="643130" y="5427877"/>
            <a:chExt cx="2932737" cy="709573"/>
          </a:xfrm>
        </p:grpSpPr>
        <p:sp>
          <p:nvSpPr>
            <p:cNvPr id="45" name="TextBox 44"/>
            <p:cNvSpPr txBox="1"/>
            <p:nvPr/>
          </p:nvSpPr>
          <p:spPr>
            <a:xfrm>
              <a:off x="643130" y="5427877"/>
              <a:ext cx="651252" cy="709573"/>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6" name="TextBox 45"/>
            <p:cNvSpPr txBox="1"/>
            <p:nvPr/>
          </p:nvSpPr>
          <p:spPr>
            <a:xfrm>
              <a:off x="2924615" y="5427877"/>
              <a:ext cx="651252" cy="709573"/>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sp>
        <p:nvSpPr>
          <p:cNvPr id="12" name="TextBox 11"/>
          <p:cNvSpPr txBox="1"/>
          <p:nvPr/>
        </p:nvSpPr>
        <p:spPr>
          <a:xfrm>
            <a:off x="2038944" y="4687692"/>
            <a:ext cx="8277364" cy="1077218"/>
          </a:xfrm>
          <a:prstGeom prst="rect">
            <a:avLst/>
          </a:prstGeom>
          <a:noFill/>
        </p:spPr>
        <p:txBody>
          <a:bodyPr wrap="square" rtlCol="0">
            <a:spAutoFit/>
          </a:bodyPr>
          <a:lstStyle/>
          <a:p>
            <a:pPr defTabSz="457200"/>
            <a:r>
              <a:rPr lang="en-US" sz="3200" dirty="0">
                <a:solidFill>
                  <a:srgbClr val="000000"/>
                </a:solidFill>
                <a:latin typeface="Calibri"/>
              </a:rPr>
              <a:t>Grade 2:  </a:t>
            </a:r>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13" name="TextBox 12"/>
          <p:cNvSpPr txBox="1"/>
          <p:nvPr/>
        </p:nvSpPr>
        <p:spPr>
          <a:xfrm>
            <a:off x="2038944" y="3855936"/>
            <a:ext cx="8277364" cy="584776"/>
          </a:xfrm>
          <a:prstGeom prst="rect">
            <a:avLst/>
          </a:prstGeom>
          <a:noFill/>
        </p:spPr>
        <p:txBody>
          <a:bodyPr wrap="square" rtlCol="0">
            <a:spAutoFit/>
          </a:bodyPr>
          <a:lstStyle/>
          <a:p>
            <a:pPr defTabSz="457200"/>
            <a:r>
              <a:rPr lang="en-US" sz="3200" dirty="0">
                <a:solidFill>
                  <a:srgbClr val="000000"/>
                </a:solidFill>
                <a:latin typeface="Calibri"/>
              </a:rPr>
              <a:t>Grade 1:  </a:t>
            </a:r>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p:txBody>
      </p:sp>
      <p:grpSp>
        <p:nvGrpSpPr>
          <p:cNvPr id="14" name="Group 13"/>
          <p:cNvGrpSpPr/>
          <p:nvPr/>
        </p:nvGrpSpPr>
        <p:grpSpPr>
          <a:xfrm>
            <a:off x="8522778" y="3554595"/>
            <a:ext cx="2073254" cy="800097"/>
            <a:chOff x="975902" y="1890071"/>
            <a:chExt cx="2251635" cy="800097"/>
          </a:xfrm>
        </p:grpSpPr>
        <p:grpSp>
          <p:nvGrpSpPr>
            <p:cNvPr id="17" name="Group 16"/>
            <p:cNvGrpSpPr/>
            <p:nvPr/>
          </p:nvGrpSpPr>
          <p:grpSpPr>
            <a:xfrm>
              <a:off x="1042252" y="2048798"/>
              <a:ext cx="1838411" cy="641370"/>
              <a:chOff x="5835762" y="543611"/>
              <a:chExt cx="1838411" cy="641370"/>
            </a:xfrm>
          </p:grpSpPr>
          <p:cxnSp>
            <p:nvCxnSpPr>
              <p:cNvPr id="21" name="Straight Connector 20"/>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22" name="Oval 21"/>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4" name="Oval 23"/>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5" name="Oval 24"/>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6" name="Oval 25"/>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7" name="Oval 26"/>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8" name="Oval 27"/>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9" name="TextBox 28"/>
              <p:cNvSpPr txBox="1"/>
              <p:nvPr/>
            </p:nvSpPr>
            <p:spPr>
              <a:xfrm>
                <a:off x="6524588" y="543611"/>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18" name="Group 17"/>
            <p:cNvGrpSpPr/>
            <p:nvPr/>
          </p:nvGrpSpPr>
          <p:grpSpPr>
            <a:xfrm>
              <a:off x="975902" y="1890071"/>
              <a:ext cx="2251635" cy="617998"/>
              <a:chOff x="1027409" y="5121380"/>
              <a:chExt cx="2251635" cy="617998"/>
            </a:xfrm>
          </p:grpSpPr>
          <p:sp>
            <p:nvSpPr>
              <p:cNvPr id="19" name="TextBox 18"/>
              <p:cNvSpPr txBox="1"/>
              <p:nvPr/>
            </p:nvSpPr>
            <p:spPr>
              <a:xfrm>
                <a:off x="1027409" y="512138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20" name="TextBox 19"/>
              <p:cNvSpPr txBox="1"/>
              <p:nvPr/>
            </p:nvSpPr>
            <p:spPr>
              <a:xfrm>
                <a:off x="2627791" y="5154602"/>
                <a:ext cx="651253"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sp>
        <p:nvSpPr>
          <p:cNvPr id="15" name="TextBox 14"/>
          <p:cNvSpPr txBox="1"/>
          <p:nvPr/>
        </p:nvSpPr>
        <p:spPr>
          <a:xfrm>
            <a:off x="2038944" y="3055002"/>
            <a:ext cx="8277364" cy="584776"/>
          </a:xfrm>
          <a:prstGeom prst="rect">
            <a:avLst/>
          </a:prstGeom>
          <a:noFill/>
        </p:spPr>
        <p:txBody>
          <a:bodyPr wrap="square" rtlCol="0">
            <a:spAutoFit/>
          </a:bodyPr>
          <a:lstStyle/>
          <a:p>
            <a:pPr defTabSz="457200"/>
            <a:r>
              <a:rPr lang="en-US" sz="3200" dirty="0">
                <a:solidFill>
                  <a:srgbClr val="000000"/>
                </a:solidFill>
                <a:latin typeface="Calibri"/>
              </a:rPr>
              <a:t>Grade 0:  </a:t>
            </a:r>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
        <p:nvSpPr>
          <p:cNvPr id="16" name="Oval 15"/>
          <p:cNvSpPr/>
          <p:nvPr/>
        </p:nvSpPr>
        <p:spPr>
          <a:xfrm>
            <a:off x="7693277" y="327232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Tree>
    <p:extLst>
      <p:ext uri="{BB962C8B-B14F-4D97-AF65-F5344CB8AC3E}">
        <p14:creationId xmlns:p14="http://schemas.microsoft.com/office/powerpoint/2010/main" val="3768675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065296"/>
            <a:ext cx="8421077" cy="181588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r>
              <a:rPr lang="en-US" sz="3200" dirty="0">
                <a:solidFill>
                  <a:srgbClr val="9BBB59">
                    <a:lumMod val="50000"/>
                  </a:srgbClr>
                </a:solidFill>
                <a:latin typeface="Calibri"/>
              </a:rPr>
              <a:t>Grading = Partition of R[x]</a:t>
            </a:r>
          </a:p>
          <a:p>
            <a:pPr defTabSz="457200"/>
            <a:endParaRPr lang="en-US" sz="1600" dirty="0">
              <a:solidFill>
                <a:prstClr val="black"/>
              </a:solidFill>
              <a:latin typeface="Calibri"/>
            </a:endParaRPr>
          </a:p>
          <a:p>
            <a:pPr defTabSz="457200"/>
            <a:r>
              <a:rPr lang="en-US" sz="3200" u="sng" dirty="0">
                <a:solidFill>
                  <a:prstClr val="black"/>
                </a:solidFill>
                <a:latin typeface="Calibri"/>
              </a:rPr>
              <a:t>Ex:  Grade:  Cardinality</a:t>
            </a:r>
          </a:p>
        </p:txBody>
      </p:sp>
      <p:sp>
        <p:nvSpPr>
          <p:cNvPr id="47" name="TextBox 46"/>
          <p:cNvSpPr txBox="1"/>
          <p:nvPr/>
        </p:nvSpPr>
        <p:spPr>
          <a:xfrm>
            <a:off x="1972285" y="4698903"/>
            <a:ext cx="8277364" cy="1980029"/>
          </a:xfrm>
          <a:prstGeom prst="rect">
            <a:avLst/>
          </a:prstGeom>
          <a:noFill/>
        </p:spPr>
        <p:txBody>
          <a:bodyPr wrap="square" rtlCol="0">
            <a:spAutoFit/>
          </a:bodyPr>
          <a:lstStyle/>
          <a:p>
            <a:pPr defTabSz="457200"/>
            <a:r>
              <a:rPr lang="en-US" sz="3200" dirty="0">
                <a:solidFill>
                  <a:srgbClr val="000000"/>
                </a:solidFill>
                <a:latin typeface="Calibri"/>
              </a:rPr>
              <a:t>Grade 2: </a:t>
            </a:r>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p>
          <a:p>
            <a:pPr defTabSz="457200"/>
            <a:endParaRPr lang="en-US" sz="4000" baseline="-25000" dirty="0">
              <a:solidFill>
                <a:srgbClr val="000000"/>
              </a:solidFill>
              <a:latin typeface="Calibri"/>
            </a:endParaRPr>
          </a:p>
          <a:p>
            <a:pPr defTabSz="457200"/>
            <a:r>
              <a:rPr lang="en-US" sz="3200" dirty="0">
                <a:solidFill>
                  <a:srgbClr val="000000"/>
                </a:solidFill>
                <a:latin typeface="Calibri"/>
              </a:rPr>
              <a:t>Grade 3: </a:t>
            </a:r>
            <a:r>
              <a:rPr lang="en-US" sz="3200" b="1" dirty="0">
                <a:solidFill>
                  <a:srgbClr val="000000"/>
                </a:solidFill>
                <a:latin typeface="Calibri"/>
              </a:rPr>
              <a:t>3-simplex = tetrahedron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 v</a:t>
            </a:r>
            <a:r>
              <a:rPr lang="en-US" sz="3200" baseline="-25000" dirty="0">
                <a:solidFill>
                  <a:srgbClr val="000000"/>
                </a:solidFill>
                <a:latin typeface="Calibri"/>
              </a:rPr>
              <a:t>4</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48" name="TextBox 47"/>
          <p:cNvSpPr txBox="1"/>
          <p:nvPr/>
        </p:nvSpPr>
        <p:spPr>
          <a:xfrm>
            <a:off x="1972285" y="3822734"/>
            <a:ext cx="8277364" cy="1077218"/>
          </a:xfrm>
          <a:prstGeom prst="rect">
            <a:avLst/>
          </a:prstGeom>
          <a:noFill/>
        </p:spPr>
        <p:txBody>
          <a:bodyPr wrap="square" rtlCol="0">
            <a:spAutoFit/>
          </a:bodyPr>
          <a:lstStyle/>
          <a:p>
            <a:pPr defTabSz="457200"/>
            <a:r>
              <a:rPr lang="en-US" sz="3200" dirty="0">
                <a:solidFill>
                  <a:srgbClr val="000000"/>
                </a:solidFill>
                <a:latin typeface="Calibri"/>
              </a:rPr>
              <a:t>Grade 1: </a:t>
            </a:r>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49" name="TextBox 48"/>
          <p:cNvSpPr txBox="1"/>
          <p:nvPr/>
        </p:nvSpPr>
        <p:spPr>
          <a:xfrm>
            <a:off x="1972285" y="3005725"/>
            <a:ext cx="8277364" cy="584776"/>
          </a:xfrm>
          <a:prstGeom prst="rect">
            <a:avLst/>
          </a:prstGeom>
          <a:noFill/>
        </p:spPr>
        <p:txBody>
          <a:bodyPr wrap="square" rtlCol="0">
            <a:spAutoFit/>
          </a:bodyPr>
          <a:lstStyle/>
          <a:p>
            <a:pPr defTabSz="457200"/>
            <a:r>
              <a:rPr lang="en-US" sz="3200" dirty="0">
                <a:solidFill>
                  <a:srgbClr val="000000"/>
                </a:solidFill>
                <a:latin typeface="Calibri"/>
              </a:rPr>
              <a:t>Grade 0: </a:t>
            </a:r>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Tree>
    <p:extLst>
      <p:ext uri="{BB962C8B-B14F-4D97-AF65-F5344CB8AC3E}">
        <p14:creationId xmlns:p14="http://schemas.microsoft.com/office/powerpoint/2010/main" val="919179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209971"/>
            <a:ext cx="8421077" cy="378565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endParaRPr lang="en-US" sz="3200" dirty="0">
              <a:solidFill>
                <a:prstClr val="black"/>
              </a:solidFill>
              <a:latin typeface="Calibri"/>
            </a:endParaRPr>
          </a:p>
          <a:p>
            <a:pPr defTabSz="457200"/>
            <a:r>
              <a:rPr lang="en-US" sz="3200" dirty="0">
                <a:solidFill>
                  <a:prstClr val="black"/>
                </a:solidFill>
                <a:latin typeface="Calibri"/>
              </a:rPr>
              <a:t>Grading = Partition of R[x].</a:t>
            </a:r>
          </a:p>
          <a:p>
            <a:pPr defTabSz="457200"/>
            <a:endParaRPr lang="en-US" sz="3200" dirty="0">
              <a:solidFill>
                <a:prstClr val="black"/>
              </a:solidFill>
              <a:latin typeface="Calibri"/>
            </a:endParaRPr>
          </a:p>
          <a:p>
            <a:pPr defTabSz="457200"/>
            <a:r>
              <a:rPr lang="en-US" sz="3200" dirty="0">
                <a:solidFill>
                  <a:prstClr val="black"/>
                </a:solidFill>
                <a:latin typeface="Calibri"/>
              </a:rPr>
              <a:t>Let </a:t>
            </a:r>
            <a:r>
              <a:rPr lang="en-US" sz="3200" dirty="0" err="1">
                <a:solidFill>
                  <a:prstClr val="black"/>
                </a:solidFill>
                <a:latin typeface="Calibri"/>
              </a:rPr>
              <a:t>X</a:t>
            </a:r>
            <a:r>
              <a:rPr lang="en-US" sz="3200" baseline="-25000" dirty="0" err="1">
                <a:solidFill>
                  <a:prstClr val="black"/>
                </a:solidFill>
                <a:latin typeface="Calibri"/>
              </a:rPr>
              <a:t>n</a:t>
            </a:r>
            <a:r>
              <a:rPr lang="en-US" sz="3200" dirty="0">
                <a:solidFill>
                  <a:prstClr val="black"/>
                </a:solidFill>
                <a:latin typeface="Calibri"/>
              </a:rPr>
              <a:t> = {x</a:t>
            </a:r>
            <a:r>
              <a:rPr lang="en-US" sz="3200" baseline="-25000" dirty="0">
                <a:solidFill>
                  <a:prstClr val="black"/>
                </a:solidFill>
                <a:latin typeface="Calibri"/>
              </a:rPr>
              <a:t>1</a:t>
            </a:r>
            <a:r>
              <a:rPr lang="en-US" sz="3200" dirty="0">
                <a:solidFill>
                  <a:prstClr val="black"/>
                </a:solidFill>
                <a:latin typeface="Calibri"/>
              </a:rPr>
              <a:t>, …, </a:t>
            </a:r>
            <a:r>
              <a:rPr lang="en-US" sz="3200" dirty="0" err="1">
                <a:solidFill>
                  <a:prstClr val="black"/>
                </a:solidFill>
                <a:latin typeface="Calibri"/>
              </a:rPr>
              <a:t>x</a:t>
            </a:r>
            <a:r>
              <a:rPr lang="en-US" sz="3200" baseline="-25000" dirty="0" err="1">
                <a:solidFill>
                  <a:prstClr val="black"/>
                </a:solidFill>
                <a:latin typeface="Calibri"/>
              </a:rPr>
              <a:t>k</a:t>
            </a:r>
            <a:r>
              <a:rPr lang="en-US" sz="3200" dirty="0">
                <a:solidFill>
                  <a:prstClr val="black"/>
                </a:solidFill>
                <a:latin typeface="Calibri"/>
              </a:rPr>
              <a:t>} = generators of grade n.</a:t>
            </a:r>
          </a:p>
          <a:p>
            <a:pPr defTabSz="457200"/>
            <a:endParaRPr lang="en-US" sz="3200" dirty="0">
              <a:solidFill>
                <a:prstClr val="black"/>
              </a:solidFill>
              <a:latin typeface="Calibri"/>
            </a:endParaRPr>
          </a:p>
          <a:p>
            <a:pPr defTabSz="457200"/>
            <a:r>
              <a:rPr lang="en-US" sz="3200" dirty="0" err="1">
                <a:solidFill>
                  <a:prstClr val="black"/>
                </a:solidFill>
                <a:latin typeface="Calibri"/>
              </a:rPr>
              <a:t>C</a:t>
            </a:r>
            <a:r>
              <a:rPr lang="en-US" sz="3200" baseline="-25000" dirty="0" err="1">
                <a:solidFill>
                  <a:prstClr val="black"/>
                </a:solidFill>
                <a:latin typeface="Calibri"/>
              </a:rPr>
              <a:t>n</a:t>
            </a:r>
            <a:r>
              <a:rPr lang="en-US" sz="3200" dirty="0">
                <a:solidFill>
                  <a:prstClr val="black"/>
                </a:solidFill>
                <a:latin typeface="Calibri"/>
              </a:rPr>
              <a:t> = set of n-chains = R[</a:t>
            </a:r>
            <a:r>
              <a:rPr lang="en-US" sz="3200" dirty="0" err="1">
                <a:solidFill>
                  <a:prstClr val="black"/>
                </a:solidFill>
                <a:latin typeface="Calibri"/>
              </a:rPr>
              <a:t>X</a:t>
            </a:r>
            <a:r>
              <a:rPr lang="en-US" sz="3200" baseline="-25000" dirty="0" err="1">
                <a:solidFill>
                  <a:prstClr val="black"/>
                </a:solidFill>
                <a:latin typeface="Calibri"/>
              </a:rPr>
              <a:t>n</a:t>
            </a:r>
            <a:r>
              <a:rPr lang="en-US" sz="3200" dirty="0">
                <a:solidFill>
                  <a:prstClr val="black"/>
                </a:solidFill>
                <a:latin typeface="Calibri"/>
              </a:rPr>
              <a:t>]</a:t>
            </a:r>
          </a:p>
          <a:p>
            <a:pPr defTabSz="457200"/>
            <a:endParaRPr lang="en-US" sz="1600" dirty="0">
              <a:solidFill>
                <a:prstClr val="black"/>
              </a:solidFill>
              <a:latin typeface="Calibri"/>
            </a:endParaRPr>
          </a:p>
        </p:txBody>
      </p:sp>
    </p:spTree>
    <p:extLst>
      <p:ext uri="{BB962C8B-B14F-4D97-AF65-F5344CB8AC3E}">
        <p14:creationId xmlns:p14="http://schemas.microsoft.com/office/powerpoint/2010/main" val="3662169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2123658"/>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3.)  BOUNDARY MAP</a:t>
            </a:r>
          </a:p>
        </p:txBody>
      </p:sp>
    </p:spTree>
    <p:extLst>
      <p:ext uri="{BB962C8B-B14F-4D97-AF65-F5344CB8AC3E}">
        <p14:creationId xmlns:p14="http://schemas.microsoft.com/office/powerpoint/2010/main" val="2418672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3920532" y="86430"/>
            <a:ext cx="4350936" cy="830997"/>
          </a:xfrm>
          <a:prstGeom prst="rect">
            <a:avLst/>
          </a:prstGeom>
          <a:noFill/>
        </p:spPr>
        <p:txBody>
          <a:bodyPr wrap="square" rtlCol="0">
            <a:spAutoFit/>
          </a:bodyPr>
          <a:lstStyle/>
          <a:p>
            <a:pPr defTabSz="457200"/>
            <a:r>
              <a:rPr lang="en-US" sz="4800" dirty="0">
                <a:solidFill>
                  <a:prstClr val="black"/>
                </a:solidFill>
                <a:latin typeface="Calibri"/>
              </a:rPr>
              <a:t>Boundary Map   </a:t>
            </a:r>
            <a:r>
              <a:rPr lang="en-US" sz="4400" dirty="0">
                <a:solidFill>
                  <a:prstClr val="black"/>
                </a:solidFill>
                <a:latin typeface="Calibri"/>
              </a:rPr>
              <a:t> </a:t>
            </a:r>
          </a:p>
        </p:txBody>
      </p:sp>
      <p:grpSp>
        <p:nvGrpSpPr>
          <p:cNvPr id="65" name="Group 64"/>
          <p:cNvGrpSpPr/>
          <p:nvPr/>
        </p:nvGrpSpPr>
        <p:grpSpPr>
          <a:xfrm>
            <a:off x="1974175" y="1218977"/>
            <a:ext cx="8521002" cy="850099"/>
            <a:chOff x="450175" y="1444026"/>
            <a:chExt cx="8521002" cy="850099"/>
          </a:xfrm>
        </p:grpSpPr>
        <p:grpSp>
          <p:nvGrpSpPr>
            <p:cNvPr id="13" name="Group 12"/>
            <p:cNvGrpSpPr/>
            <p:nvPr/>
          </p:nvGrpSpPr>
          <p:grpSpPr>
            <a:xfrm>
              <a:off x="450175" y="1444026"/>
              <a:ext cx="8521002" cy="832917"/>
              <a:chOff x="3593592" y="100584"/>
              <a:chExt cx="8521002" cy="832917"/>
            </a:xfrm>
            <a:noFill/>
          </p:grpSpPr>
          <p:pic>
            <p:nvPicPr>
              <p:cNvPr id="14" name="Picture 13"/>
              <p:cNvPicPr>
                <a:picLocks noChangeAspect="1"/>
              </p:cNvPicPr>
              <p:nvPr/>
            </p:nvPicPr>
            <p:blipFill rotWithShape="1">
              <a:blip r:embed="rId3"/>
              <a:srcRect l="-22826" t="-31574" r="-24015" b="-15269"/>
              <a:stretch/>
            </p:blipFill>
            <p:spPr>
              <a:xfrm>
                <a:off x="3593592" y="100584"/>
                <a:ext cx="554736" cy="832104"/>
              </a:xfrm>
              <a:prstGeom prst="rect">
                <a:avLst/>
              </a:prstGeom>
              <a:grpFill/>
            </p:spPr>
          </p:pic>
          <p:sp>
            <p:nvSpPr>
              <p:cNvPr id="15" name="TextBox 14"/>
              <p:cNvSpPr txBox="1"/>
              <p:nvPr/>
            </p:nvSpPr>
            <p:spPr>
              <a:xfrm>
                <a:off x="3949673" y="102504"/>
                <a:ext cx="8164921" cy="830997"/>
              </a:xfrm>
              <a:prstGeom prst="rect">
                <a:avLst/>
              </a:prstGeom>
              <a:grpFill/>
            </p:spPr>
            <p:txBody>
              <a:bodyPr wrap="square" rtlCol="0">
                <a:spAutoFit/>
              </a:bodyPr>
              <a:lstStyle/>
              <a:p>
                <a:pPr defTabSz="457200"/>
                <a:r>
                  <a:rPr lang="en-US" sz="4800" baseline="-25000" dirty="0">
                    <a:solidFill>
                      <a:prstClr val="black"/>
                    </a:solidFill>
                    <a:latin typeface="Calibri"/>
                  </a:rPr>
                  <a:t>n</a:t>
                </a:r>
                <a:r>
                  <a:rPr lang="en-US" sz="4800" dirty="0">
                    <a:solidFill>
                      <a:prstClr val="black"/>
                    </a:solidFill>
                    <a:latin typeface="Calibri"/>
                  </a:rPr>
                  <a:t> :  </a:t>
                </a:r>
                <a:r>
                  <a:rPr lang="en-US" sz="4800" dirty="0" err="1">
                    <a:solidFill>
                      <a:prstClr val="black"/>
                    </a:solidFill>
                    <a:latin typeface="Calibri"/>
                  </a:rPr>
                  <a:t>C</a:t>
                </a:r>
                <a:r>
                  <a:rPr lang="en-US" sz="4800" baseline="-25000" dirty="0" err="1">
                    <a:solidFill>
                      <a:prstClr val="black"/>
                    </a:solidFill>
                    <a:latin typeface="Calibri"/>
                  </a:rPr>
                  <a:t>n</a:t>
                </a:r>
                <a:r>
                  <a:rPr lang="en-US" sz="4800" baseline="-25000" dirty="0">
                    <a:solidFill>
                      <a:prstClr val="black"/>
                    </a:solidFill>
                    <a:latin typeface="Calibri"/>
                  </a:rPr>
                  <a:t>  </a:t>
                </a:r>
                <a:r>
                  <a:rPr lang="en-US" sz="4800" dirty="0">
                    <a:solidFill>
                      <a:prstClr val="black"/>
                    </a:solidFill>
                    <a:latin typeface="Calibri"/>
                    <a:sym typeface="Wingdings"/>
                  </a:rPr>
                  <a:t></a:t>
                </a:r>
                <a:r>
                  <a:rPr lang="en-US" sz="4800" dirty="0">
                    <a:solidFill>
                      <a:prstClr val="black"/>
                    </a:solidFill>
                    <a:latin typeface="Calibri"/>
                  </a:rPr>
                  <a:t>  C</a:t>
                </a:r>
                <a:r>
                  <a:rPr lang="en-US" sz="4800" baseline="-25000" dirty="0">
                    <a:solidFill>
                      <a:prstClr val="black"/>
                    </a:solidFill>
                    <a:latin typeface="Calibri"/>
                  </a:rPr>
                  <a:t>n-1</a:t>
                </a:r>
                <a:r>
                  <a:rPr lang="en-US" sz="4800" dirty="0">
                    <a:solidFill>
                      <a:prstClr val="black"/>
                    </a:solidFill>
                    <a:latin typeface="Calibri"/>
                  </a:rPr>
                  <a:t>  such that     </a:t>
                </a:r>
                <a:r>
                  <a:rPr lang="en-US" sz="4800" baseline="30000" dirty="0">
                    <a:solidFill>
                      <a:prstClr val="black"/>
                    </a:solidFill>
                    <a:latin typeface="Calibri"/>
                  </a:rPr>
                  <a:t>2</a:t>
                </a:r>
                <a:r>
                  <a:rPr lang="en-US" sz="4800" dirty="0">
                    <a:solidFill>
                      <a:prstClr val="black"/>
                    </a:solidFill>
                    <a:latin typeface="Calibri"/>
                  </a:rPr>
                  <a:t>  = 0</a:t>
                </a:r>
                <a:endParaRPr lang="en-US" sz="4800" baseline="-25000" dirty="0">
                  <a:solidFill>
                    <a:prstClr val="black"/>
                  </a:solidFill>
                  <a:latin typeface="Calibri"/>
                </a:endParaRPr>
              </a:p>
            </p:txBody>
          </p:sp>
        </p:grpSp>
        <p:pic>
          <p:nvPicPr>
            <p:cNvPr id="16" name="Picture 15"/>
            <p:cNvPicPr>
              <a:picLocks noChangeAspect="1"/>
            </p:cNvPicPr>
            <p:nvPr/>
          </p:nvPicPr>
          <p:blipFill rotWithShape="1">
            <a:blip r:embed="rId3"/>
            <a:srcRect l="-22826" t="-31574" r="-24015" b="-15269"/>
            <a:stretch/>
          </p:blipFill>
          <p:spPr>
            <a:xfrm>
              <a:off x="6920974" y="1462021"/>
              <a:ext cx="554736" cy="832104"/>
            </a:xfrm>
            <a:prstGeom prst="rect">
              <a:avLst/>
            </a:prstGeom>
            <a:noFill/>
          </p:spPr>
        </p:pic>
      </p:grpSp>
      <p:grpSp>
        <p:nvGrpSpPr>
          <p:cNvPr id="17" name="Group 16"/>
          <p:cNvGrpSpPr/>
          <p:nvPr/>
        </p:nvGrpSpPr>
        <p:grpSpPr>
          <a:xfrm>
            <a:off x="1891983" y="4038238"/>
            <a:ext cx="2932737" cy="2510394"/>
            <a:chOff x="643130" y="3761860"/>
            <a:chExt cx="2932737" cy="2510394"/>
          </a:xfrm>
        </p:grpSpPr>
        <p:sp>
          <p:nvSpPr>
            <p:cNvPr id="18" name="TextBox 17"/>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19" name="Group 18"/>
            <p:cNvGrpSpPr/>
            <p:nvPr/>
          </p:nvGrpSpPr>
          <p:grpSpPr>
            <a:xfrm>
              <a:off x="643130" y="4321013"/>
              <a:ext cx="2932737" cy="1951241"/>
              <a:chOff x="643130" y="4321013"/>
              <a:chExt cx="2932737" cy="1951241"/>
            </a:xfrm>
          </p:grpSpPr>
          <p:cxnSp>
            <p:nvCxnSpPr>
              <p:cNvPr id="20" name="Straight Connector 19"/>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2" name="Oval 21"/>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4" name="Isosceles Triangle 23"/>
              <p:cNvSpPr/>
              <p:nvPr/>
            </p:nvSpPr>
            <p:spPr>
              <a:xfrm>
                <a:off x="1221807" y="4413869"/>
                <a:ext cx="1600200" cy="1385316"/>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5" name="Oval 24"/>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6" name="Oval 25"/>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7" name="Oval 26"/>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8" name="Oval 27"/>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9" name="Oval 28"/>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0" name="TextBox 29"/>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31" name="TextBox 30"/>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32" name="TextBox 31"/>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33" name="Group 32"/>
              <p:cNvGrpSpPr/>
              <p:nvPr/>
            </p:nvGrpSpPr>
            <p:grpSpPr>
              <a:xfrm>
                <a:off x="643130" y="5427877"/>
                <a:ext cx="2932737" cy="584776"/>
                <a:chOff x="643130" y="5427877"/>
                <a:chExt cx="2932737" cy="584776"/>
              </a:xfrm>
            </p:grpSpPr>
            <p:sp>
              <p:nvSpPr>
                <p:cNvPr id="34" name="TextBox 33"/>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35" name="TextBox 34"/>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grpSp>
        <p:nvGrpSpPr>
          <p:cNvPr id="36" name="Group 35"/>
          <p:cNvGrpSpPr/>
          <p:nvPr/>
        </p:nvGrpSpPr>
        <p:grpSpPr>
          <a:xfrm>
            <a:off x="1891983" y="2828773"/>
            <a:ext cx="2932737" cy="903181"/>
            <a:chOff x="591623" y="2196568"/>
            <a:chExt cx="2932737" cy="903181"/>
          </a:xfrm>
        </p:grpSpPr>
        <p:grpSp>
          <p:nvGrpSpPr>
            <p:cNvPr id="37" name="Group 36"/>
            <p:cNvGrpSpPr/>
            <p:nvPr/>
          </p:nvGrpSpPr>
          <p:grpSpPr>
            <a:xfrm>
              <a:off x="1042252" y="2411276"/>
              <a:ext cx="1838411" cy="688473"/>
              <a:chOff x="5835762" y="906089"/>
              <a:chExt cx="1838411" cy="688473"/>
            </a:xfrm>
          </p:grpSpPr>
          <p:cxnSp>
            <p:nvCxnSpPr>
              <p:cNvPr id="41" name="Straight Connector 40"/>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42" name="Oval 41"/>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3" name="Oval 42"/>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4" name="Oval 43"/>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5" name="Oval 44"/>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6" name="Oval 45"/>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7" name="Oval 46"/>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8" name="TextBox 47"/>
              <p:cNvSpPr txBox="1"/>
              <p:nvPr/>
            </p:nvSpPr>
            <p:spPr>
              <a:xfrm>
                <a:off x="6524588" y="1009786"/>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38" name="Group 37"/>
            <p:cNvGrpSpPr/>
            <p:nvPr/>
          </p:nvGrpSpPr>
          <p:grpSpPr>
            <a:xfrm>
              <a:off x="591623" y="2196568"/>
              <a:ext cx="2932737" cy="584776"/>
              <a:chOff x="643130" y="5427877"/>
              <a:chExt cx="2932737" cy="584776"/>
            </a:xfrm>
          </p:grpSpPr>
          <p:sp>
            <p:nvSpPr>
              <p:cNvPr id="39" name="TextBox 38"/>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0" name="TextBox 39"/>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grpSp>
        <p:nvGrpSpPr>
          <p:cNvPr id="52" name="Group 51"/>
          <p:cNvGrpSpPr/>
          <p:nvPr/>
        </p:nvGrpSpPr>
        <p:grpSpPr>
          <a:xfrm>
            <a:off x="4940746" y="2450160"/>
            <a:ext cx="737351" cy="1096322"/>
            <a:chOff x="3657900" y="2390518"/>
            <a:chExt cx="737351" cy="1096322"/>
          </a:xfrm>
        </p:grpSpPr>
        <p:pic>
          <p:nvPicPr>
            <p:cNvPr id="51" name="Picture 50"/>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12" name="Rectangle 11"/>
            <p:cNvSpPr/>
            <p:nvPr/>
          </p:nvSpPr>
          <p:spPr>
            <a:xfrm>
              <a:off x="3657900" y="2717399"/>
              <a:ext cx="737351" cy="769441"/>
            </a:xfrm>
            <a:prstGeom prst="rect">
              <a:avLst/>
            </a:prstGeom>
          </p:spPr>
          <p:txBody>
            <a:bodyPr wrap="none">
              <a:spAutoFit/>
            </a:bodyPr>
            <a:lstStyle/>
            <a:p>
              <a:pPr defTabSz="457200"/>
              <a:r>
                <a:rPr lang="en-US" sz="4400" dirty="0">
                  <a:solidFill>
                    <a:prstClr val="black"/>
                  </a:solidFill>
                  <a:latin typeface="Calibri"/>
                  <a:sym typeface="Wingdings"/>
                </a:rPr>
                <a:t></a:t>
              </a:r>
              <a:endParaRPr lang="en-US" sz="4400" dirty="0">
                <a:solidFill>
                  <a:prstClr val="black"/>
                </a:solidFill>
                <a:latin typeface="Calibri"/>
              </a:endParaRPr>
            </a:p>
          </p:txBody>
        </p:sp>
      </p:grpSp>
      <p:grpSp>
        <p:nvGrpSpPr>
          <p:cNvPr id="56" name="Group 55"/>
          <p:cNvGrpSpPr/>
          <p:nvPr/>
        </p:nvGrpSpPr>
        <p:grpSpPr>
          <a:xfrm>
            <a:off x="4940746" y="4522782"/>
            <a:ext cx="737351" cy="1096322"/>
            <a:chOff x="3657900" y="2390518"/>
            <a:chExt cx="737351" cy="1096322"/>
          </a:xfrm>
        </p:grpSpPr>
        <p:pic>
          <p:nvPicPr>
            <p:cNvPr id="57" name="Picture 56"/>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58" name="Rectangle 57"/>
            <p:cNvSpPr/>
            <p:nvPr/>
          </p:nvSpPr>
          <p:spPr>
            <a:xfrm>
              <a:off x="3657900" y="2717399"/>
              <a:ext cx="737351" cy="769441"/>
            </a:xfrm>
            <a:prstGeom prst="rect">
              <a:avLst/>
            </a:prstGeom>
          </p:spPr>
          <p:txBody>
            <a:bodyPr wrap="none">
              <a:spAutoFit/>
            </a:bodyPr>
            <a:lstStyle/>
            <a:p>
              <a:pPr defTabSz="457200"/>
              <a:r>
                <a:rPr lang="en-US" sz="4400" dirty="0">
                  <a:solidFill>
                    <a:prstClr val="black"/>
                  </a:solidFill>
                  <a:latin typeface="Calibri"/>
                  <a:sym typeface="Wingdings"/>
                </a:rPr>
                <a:t></a:t>
              </a:r>
              <a:endParaRPr lang="en-US" sz="4400" dirty="0">
                <a:solidFill>
                  <a:prstClr val="black"/>
                </a:solidFill>
                <a:latin typeface="Calibri"/>
              </a:endParaRPr>
            </a:p>
          </p:txBody>
        </p:sp>
      </p:grpSp>
      <p:grpSp>
        <p:nvGrpSpPr>
          <p:cNvPr id="59" name="Group 58"/>
          <p:cNvGrpSpPr/>
          <p:nvPr/>
        </p:nvGrpSpPr>
        <p:grpSpPr>
          <a:xfrm>
            <a:off x="8870649" y="2450160"/>
            <a:ext cx="1278465" cy="1096322"/>
            <a:chOff x="3657900" y="2390518"/>
            <a:chExt cx="1278465" cy="1096322"/>
          </a:xfrm>
        </p:grpSpPr>
        <p:pic>
          <p:nvPicPr>
            <p:cNvPr id="60" name="Picture 59"/>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1" name="Rectangle 60"/>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grpSp>
        <p:nvGrpSpPr>
          <p:cNvPr id="62" name="Group 61"/>
          <p:cNvGrpSpPr/>
          <p:nvPr/>
        </p:nvGrpSpPr>
        <p:grpSpPr>
          <a:xfrm>
            <a:off x="8870649" y="4522782"/>
            <a:ext cx="1278465" cy="1096322"/>
            <a:chOff x="3657900" y="2390518"/>
            <a:chExt cx="1278465" cy="1096322"/>
          </a:xfrm>
        </p:grpSpPr>
        <p:pic>
          <p:nvPicPr>
            <p:cNvPr id="63" name="Picture 62"/>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4" name="Rectangle 63"/>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grpSp>
        <p:nvGrpSpPr>
          <p:cNvPr id="69" name="Group 68"/>
          <p:cNvGrpSpPr/>
          <p:nvPr/>
        </p:nvGrpSpPr>
        <p:grpSpPr>
          <a:xfrm>
            <a:off x="5845941" y="2828772"/>
            <a:ext cx="2932737" cy="584776"/>
            <a:chOff x="591623" y="2196568"/>
            <a:chExt cx="2932737" cy="584776"/>
          </a:xfrm>
        </p:grpSpPr>
        <p:grpSp>
          <p:nvGrpSpPr>
            <p:cNvPr id="70" name="Group 69"/>
            <p:cNvGrpSpPr/>
            <p:nvPr/>
          </p:nvGrpSpPr>
          <p:grpSpPr>
            <a:xfrm>
              <a:off x="1042252" y="2411276"/>
              <a:ext cx="1838411" cy="278892"/>
              <a:chOff x="5835762" y="906089"/>
              <a:chExt cx="1838411" cy="278892"/>
            </a:xfrm>
          </p:grpSpPr>
          <p:sp>
            <p:nvSpPr>
              <p:cNvPr id="75" name="Oval 74"/>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6" name="Oval 75"/>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7" name="Oval 76"/>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8" name="Oval 77"/>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9" name="Oval 78"/>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0" name="Oval 79"/>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grpSp>
          <p:nvGrpSpPr>
            <p:cNvPr id="71" name="Group 70"/>
            <p:cNvGrpSpPr/>
            <p:nvPr/>
          </p:nvGrpSpPr>
          <p:grpSpPr>
            <a:xfrm>
              <a:off x="591623" y="2196568"/>
              <a:ext cx="2932737" cy="584776"/>
              <a:chOff x="643130" y="5427877"/>
              <a:chExt cx="2932737" cy="584776"/>
            </a:xfrm>
          </p:grpSpPr>
          <p:sp>
            <p:nvSpPr>
              <p:cNvPr id="72" name="TextBox 71"/>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73" name="TextBox 72"/>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grpSp>
        <p:nvGrpSpPr>
          <p:cNvPr id="82" name="Group 81"/>
          <p:cNvGrpSpPr/>
          <p:nvPr/>
        </p:nvGrpSpPr>
        <p:grpSpPr>
          <a:xfrm>
            <a:off x="5846168" y="4038238"/>
            <a:ext cx="2932737" cy="2510394"/>
            <a:chOff x="643130" y="3761860"/>
            <a:chExt cx="2932737" cy="2510394"/>
          </a:xfrm>
        </p:grpSpPr>
        <p:sp>
          <p:nvSpPr>
            <p:cNvPr id="83" name="TextBox 82"/>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84" name="Group 83"/>
            <p:cNvGrpSpPr/>
            <p:nvPr/>
          </p:nvGrpSpPr>
          <p:grpSpPr>
            <a:xfrm>
              <a:off x="643130" y="4321013"/>
              <a:ext cx="2932737" cy="1951241"/>
              <a:chOff x="643130" y="4321013"/>
              <a:chExt cx="2932737" cy="1951241"/>
            </a:xfrm>
          </p:grpSpPr>
          <p:cxnSp>
            <p:nvCxnSpPr>
              <p:cNvPr id="85" name="Straight Connector 84"/>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86" name="Oval 85"/>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7" name="Oval 86"/>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8" name="Isosceles Triangle 87"/>
              <p:cNvSpPr/>
              <p:nvPr/>
            </p:nvSpPr>
            <p:spPr>
              <a:xfrm>
                <a:off x="1221807" y="4413869"/>
                <a:ext cx="1600200" cy="1385316"/>
              </a:xfrm>
              <a:prstGeom prst="triangle">
                <a:avLst/>
              </a:prstGeom>
              <a:no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9" name="Oval 88"/>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0" name="Oval 89"/>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1" name="Oval 90"/>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2" name="Oval 91"/>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3" name="Oval 92"/>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4" name="TextBox 93"/>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95" name="TextBox 94"/>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96" name="TextBox 95"/>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97" name="Group 96"/>
              <p:cNvGrpSpPr/>
              <p:nvPr/>
            </p:nvGrpSpPr>
            <p:grpSpPr>
              <a:xfrm>
                <a:off x="643130" y="5427877"/>
                <a:ext cx="2932737" cy="584776"/>
                <a:chOff x="643130" y="5427877"/>
                <a:chExt cx="2932737" cy="584776"/>
              </a:xfrm>
            </p:grpSpPr>
            <p:sp>
              <p:nvSpPr>
                <p:cNvPr id="98" name="TextBox 97"/>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99" name="TextBox 98"/>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spTree>
    <p:extLst>
      <p:ext uri="{BB962C8B-B14F-4D97-AF65-F5344CB8AC3E}">
        <p14:creationId xmlns:p14="http://schemas.microsoft.com/office/powerpoint/2010/main" val="1247273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grpSp>
        <p:nvGrpSpPr>
          <p:cNvPr id="52" name="Group 51"/>
          <p:cNvGrpSpPr/>
          <p:nvPr/>
        </p:nvGrpSpPr>
        <p:grpSpPr>
          <a:xfrm>
            <a:off x="2659969" y="2594835"/>
            <a:ext cx="5616531" cy="1096322"/>
            <a:chOff x="1795125" y="2390518"/>
            <a:chExt cx="5616531" cy="1096322"/>
          </a:xfrm>
        </p:grpSpPr>
        <p:pic>
          <p:nvPicPr>
            <p:cNvPr id="51" name="Picture 50"/>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12" name="Rectangle 11"/>
            <p:cNvSpPr/>
            <p:nvPr/>
          </p:nvSpPr>
          <p:spPr>
            <a:xfrm>
              <a:off x="1795125" y="2717399"/>
              <a:ext cx="5616531" cy="769441"/>
            </a:xfrm>
            <a:prstGeom prst="rect">
              <a:avLst/>
            </a:prstGeom>
          </p:spPr>
          <p:txBody>
            <a:bodyPr wrap="square">
              <a:spAutoFit/>
            </a:bodyPr>
            <a:lstStyle/>
            <a:p>
              <a:pPr defTabSz="457200"/>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a:t>
              </a:r>
              <a:r>
                <a:rPr lang="en-US" sz="4400" dirty="0">
                  <a:solidFill>
                    <a:prstClr val="black"/>
                  </a:solidFill>
                  <a:latin typeface="Calibri"/>
                  <a:sym typeface="Wingdings"/>
                </a:rPr>
                <a:t>   </a:t>
              </a:r>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  {v</a:t>
              </a:r>
              <a:r>
                <a:rPr lang="en-US" sz="4400" baseline="-25000" dirty="0">
                  <a:solidFill>
                    <a:prstClr val="black"/>
                  </a:solidFill>
                  <a:latin typeface="Calibri"/>
                </a:rPr>
                <a:t>2</a:t>
              </a:r>
              <a:r>
                <a:rPr lang="en-US" sz="4400" dirty="0">
                  <a:solidFill>
                    <a:prstClr val="black"/>
                  </a:solidFill>
                  <a:latin typeface="Calibri"/>
                </a:rPr>
                <a:t>} </a:t>
              </a:r>
            </a:p>
          </p:txBody>
        </p:sp>
      </p:grpSp>
      <p:grpSp>
        <p:nvGrpSpPr>
          <p:cNvPr id="59" name="Group 58"/>
          <p:cNvGrpSpPr/>
          <p:nvPr/>
        </p:nvGrpSpPr>
        <p:grpSpPr>
          <a:xfrm>
            <a:off x="8452647" y="2594835"/>
            <a:ext cx="1278465" cy="1096322"/>
            <a:chOff x="3657900" y="2390518"/>
            <a:chExt cx="1278465" cy="1096322"/>
          </a:xfrm>
        </p:grpSpPr>
        <p:pic>
          <p:nvPicPr>
            <p:cNvPr id="60" name="Picture 59"/>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1" name="Rectangle 60"/>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pic>
        <p:nvPicPr>
          <p:cNvPr id="63" name="Picture 62"/>
          <p:cNvPicPr>
            <a:picLocks noChangeAspect="1"/>
          </p:cNvPicPr>
          <p:nvPr/>
        </p:nvPicPr>
        <p:blipFill rotWithShape="1">
          <a:blip r:embed="rId3"/>
          <a:srcRect l="-22826" t="-31574" r="-24015" b="-15269"/>
          <a:stretch/>
        </p:blipFill>
        <p:spPr>
          <a:xfrm>
            <a:off x="9155975" y="4345385"/>
            <a:ext cx="432816" cy="649224"/>
          </a:xfrm>
          <a:prstGeom prst="rect">
            <a:avLst/>
          </a:prstGeom>
          <a:noFill/>
        </p:spPr>
      </p:pic>
      <p:sp>
        <p:nvSpPr>
          <p:cNvPr id="64" name="Rectangle 63"/>
          <p:cNvSpPr/>
          <p:nvPr/>
        </p:nvSpPr>
        <p:spPr>
          <a:xfrm>
            <a:off x="9095727" y="4626921"/>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pic>
        <p:nvPicPr>
          <p:cNvPr id="101" name="Picture 100"/>
          <p:cNvPicPr>
            <a:picLocks noChangeAspect="1"/>
          </p:cNvPicPr>
          <p:nvPr/>
        </p:nvPicPr>
        <p:blipFill rotWithShape="1">
          <a:blip r:embed="rId3"/>
          <a:srcRect l="-22826" t="-31574" r="-24015" b="-15269"/>
          <a:stretch/>
        </p:blipFill>
        <p:spPr>
          <a:xfrm>
            <a:off x="4187767" y="4345385"/>
            <a:ext cx="432816" cy="649224"/>
          </a:xfrm>
          <a:prstGeom prst="rect">
            <a:avLst/>
          </a:prstGeom>
          <a:noFill/>
        </p:spPr>
      </p:pic>
      <p:sp>
        <p:nvSpPr>
          <p:cNvPr id="102" name="Rectangle 101"/>
          <p:cNvSpPr/>
          <p:nvPr/>
        </p:nvSpPr>
        <p:spPr>
          <a:xfrm>
            <a:off x="1705587" y="4626920"/>
            <a:ext cx="7664162" cy="1446550"/>
          </a:xfrm>
          <a:prstGeom prst="rect">
            <a:avLst/>
          </a:prstGeom>
        </p:spPr>
        <p:txBody>
          <a:bodyPr wrap="square">
            <a:spAutoFit/>
          </a:bodyPr>
          <a:lstStyle/>
          <a:p>
            <a:pPr defTabSz="457200"/>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r>
              <a:rPr lang="en-US" sz="4400" dirty="0">
                <a:solidFill>
                  <a:prstClr val="black"/>
                </a:solidFill>
                <a:latin typeface="Calibri"/>
                <a:sym typeface="Wingdings"/>
              </a:rPr>
              <a:t>  </a:t>
            </a:r>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  {v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p>
          <a:p>
            <a:pPr defTabSz="457200"/>
            <a:r>
              <a:rPr lang="en-US" sz="4400" dirty="0">
                <a:solidFill>
                  <a:prstClr val="black"/>
                </a:solidFill>
                <a:latin typeface="Calibri"/>
              </a:rPr>
              <a:t>									+  {v</a:t>
            </a:r>
            <a:r>
              <a:rPr lang="en-US" sz="4400" baseline="-25000" dirty="0">
                <a:solidFill>
                  <a:prstClr val="black"/>
                </a:solidFill>
                <a:latin typeface="Calibri"/>
              </a:rPr>
              <a:t>2</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p>
        </p:txBody>
      </p:sp>
      <p:sp>
        <p:nvSpPr>
          <p:cNvPr id="103" name="TextBox 102"/>
          <p:cNvSpPr txBox="1"/>
          <p:nvPr/>
        </p:nvSpPr>
        <p:spPr>
          <a:xfrm>
            <a:off x="3920532" y="86430"/>
            <a:ext cx="4350936" cy="830997"/>
          </a:xfrm>
          <a:prstGeom prst="rect">
            <a:avLst/>
          </a:prstGeom>
          <a:noFill/>
        </p:spPr>
        <p:txBody>
          <a:bodyPr wrap="square" rtlCol="0">
            <a:spAutoFit/>
          </a:bodyPr>
          <a:lstStyle/>
          <a:p>
            <a:pPr defTabSz="457200"/>
            <a:r>
              <a:rPr lang="en-US" sz="4800" dirty="0">
                <a:solidFill>
                  <a:prstClr val="black"/>
                </a:solidFill>
                <a:latin typeface="Calibri"/>
              </a:rPr>
              <a:t>Boundary Map   </a:t>
            </a:r>
            <a:r>
              <a:rPr lang="en-US" sz="4400" dirty="0">
                <a:solidFill>
                  <a:prstClr val="black"/>
                </a:solidFill>
                <a:latin typeface="Calibri"/>
              </a:rPr>
              <a:t> </a:t>
            </a:r>
          </a:p>
        </p:txBody>
      </p:sp>
      <p:grpSp>
        <p:nvGrpSpPr>
          <p:cNvPr id="104" name="Group 103"/>
          <p:cNvGrpSpPr/>
          <p:nvPr/>
        </p:nvGrpSpPr>
        <p:grpSpPr>
          <a:xfrm>
            <a:off x="1974175" y="1218977"/>
            <a:ext cx="8521002" cy="850099"/>
            <a:chOff x="450175" y="1444026"/>
            <a:chExt cx="8521002" cy="850099"/>
          </a:xfrm>
        </p:grpSpPr>
        <p:grpSp>
          <p:nvGrpSpPr>
            <p:cNvPr id="105" name="Group 104"/>
            <p:cNvGrpSpPr/>
            <p:nvPr/>
          </p:nvGrpSpPr>
          <p:grpSpPr>
            <a:xfrm>
              <a:off x="450175" y="1444026"/>
              <a:ext cx="8521002" cy="832917"/>
              <a:chOff x="3593592" y="100584"/>
              <a:chExt cx="8521002" cy="832917"/>
            </a:xfrm>
            <a:noFill/>
          </p:grpSpPr>
          <p:pic>
            <p:nvPicPr>
              <p:cNvPr id="107" name="Picture 106"/>
              <p:cNvPicPr>
                <a:picLocks noChangeAspect="1"/>
              </p:cNvPicPr>
              <p:nvPr/>
            </p:nvPicPr>
            <p:blipFill rotWithShape="1">
              <a:blip r:embed="rId3"/>
              <a:srcRect l="-22826" t="-31574" r="-24015" b="-15269"/>
              <a:stretch/>
            </p:blipFill>
            <p:spPr>
              <a:xfrm>
                <a:off x="3593592" y="100584"/>
                <a:ext cx="554736" cy="832104"/>
              </a:xfrm>
              <a:prstGeom prst="rect">
                <a:avLst/>
              </a:prstGeom>
              <a:grpFill/>
            </p:spPr>
          </p:pic>
          <p:sp>
            <p:nvSpPr>
              <p:cNvPr id="108" name="TextBox 107"/>
              <p:cNvSpPr txBox="1"/>
              <p:nvPr/>
            </p:nvSpPr>
            <p:spPr>
              <a:xfrm>
                <a:off x="3949673" y="102504"/>
                <a:ext cx="8164921" cy="830997"/>
              </a:xfrm>
              <a:prstGeom prst="rect">
                <a:avLst/>
              </a:prstGeom>
              <a:grpFill/>
            </p:spPr>
            <p:txBody>
              <a:bodyPr wrap="square" rtlCol="0">
                <a:spAutoFit/>
              </a:bodyPr>
              <a:lstStyle/>
              <a:p>
                <a:pPr defTabSz="457200"/>
                <a:r>
                  <a:rPr lang="en-US" sz="4800" baseline="-25000" dirty="0">
                    <a:solidFill>
                      <a:prstClr val="black"/>
                    </a:solidFill>
                    <a:latin typeface="Calibri"/>
                  </a:rPr>
                  <a:t>n</a:t>
                </a:r>
                <a:r>
                  <a:rPr lang="en-US" sz="4800" dirty="0">
                    <a:solidFill>
                      <a:prstClr val="black"/>
                    </a:solidFill>
                    <a:latin typeface="Calibri"/>
                  </a:rPr>
                  <a:t> :  </a:t>
                </a:r>
                <a:r>
                  <a:rPr lang="en-US" sz="4800" dirty="0" err="1">
                    <a:solidFill>
                      <a:prstClr val="black"/>
                    </a:solidFill>
                    <a:latin typeface="Calibri"/>
                  </a:rPr>
                  <a:t>C</a:t>
                </a:r>
                <a:r>
                  <a:rPr lang="en-US" sz="4800" baseline="-25000" dirty="0" err="1">
                    <a:solidFill>
                      <a:prstClr val="black"/>
                    </a:solidFill>
                    <a:latin typeface="Calibri"/>
                  </a:rPr>
                  <a:t>n</a:t>
                </a:r>
                <a:r>
                  <a:rPr lang="en-US" sz="4800" baseline="-25000" dirty="0">
                    <a:solidFill>
                      <a:prstClr val="black"/>
                    </a:solidFill>
                    <a:latin typeface="Calibri"/>
                  </a:rPr>
                  <a:t>  </a:t>
                </a:r>
                <a:r>
                  <a:rPr lang="en-US" sz="4800" dirty="0">
                    <a:solidFill>
                      <a:prstClr val="black"/>
                    </a:solidFill>
                    <a:latin typeface="Calibri"/>
                    <a:sym typeface="Wingdings"/>
                  </a:rPr>
                  <a:t></a:t>
                </a:r>
                <a:r>
                  <a:rPr lang="en-US" sz="4800" dirty="0">
                    <a:solidFill>
                      <a:prstClr val="black"/>
                    </a:solidFill>
                    <a:latin typeface="Calibri"/>
                  </a:rPr>
                  <a:t>  C</a:t>
                </a:r>
                <a:r>
                  <a:rPr lang="en-US" sz="4800" baseline="-25000" dirty="0">
                    <a:solidFill>
                      <a:prstClr val="black"/>
                    </a:solidFill>
                    <a:latin typeface="Calibri"/>
                  </a:rPr>
                  <a:t>n-1</a:t>
                </a:r>
                <a:r>
                  <a:rPr lang="en-US" sz="4800" dirty="0">
                    <a:solidFill>
                      <a:prstClr val="black"/>
                    </a:solidFill>
                    <a:latin typeface="Calibri"/>
                  </a:rPr>
                  <a:t>  such that     </a:t>
                </a:r>
                <a:r>
                  <a:rPr lang="en-US" sz="4800" baseline="30000" dirty="0">
                    <a:solidFill>
                      <a:prstClr val="black"/>
                    </a:solidFill>
                    <a:latin typeface="Calibri"/>
                  </a:rPr>
                  <a:t>2</a:t>
                </a:r>
                <a:r>
                  <a:rPr lang="en-US" sz="4800" dirty="0">
                    <a:solidFill>
                      <a:prstClr val="black"/>
                    </a:solidFill>
                    <a:latin typeface="Calibri"/>
                  </a:rPr>
                  <a:t>  = 0</a:t>
                </a:r>
                <a:endParaRPr lang="en-US" sz="4800" baseline="-25000" dirty="0">
                  <a:solidFill>
                    <a:prstClr val="black"/>
                  </a:solidFill>
                  <a:latin typeface="Calibri"/>
                </a:endParaRPr>
              </a:p>
            </p:txBody>
          </p:sp>
        </p:grpSp>
        <p:pic>
          <p:nvPicPr>
            <p:cNvPr id="106" name="Picture 105"/>
            <p:cNvPicPr>
              <a:picLocks noChangeAspect="1"/>
            </p:cNvPicPr>
            <p:nvPr/>
          </p:nvPicPr>
          <p:blipFill rotWithShape="1">
            <a:blip r:embed="rId3"/>
            <a:srcRect l="-22826" t="-31574" r="-24015" b="-15269"/>
            <a:stretch/>
          </p:blipFill>
          <p:spPr>
            <a:xfrm>
              <a:off x="6920974" y="1462021"/>
              <a:ext cx="554736" cy="832104"/>
            </a:xfrm>
            <a:prstGeom prst="rect">
              <a:avLst/>
            </a:prstGeom>
            <a:noFill/>
          </p:spPr>
        </p:pic>
      </p:grpSp>
    </p:spTree>
    <p:extLst>
      <p:ext uri="{BB962C8B-B14F-4D97-AF65-F5344CB8AC3E}">
        <p14:creationId xmlns:p14="http://schemas.microsoft.com/office/powerpoint/2010/main" val="194300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8793" y="996600"/>
            <a:ext cx="9289694" cy="584776"/>
          </a:xfrm>
          <a:prstGeom prst="rect">
            <a:avLst/>
          </a:prstGeom>
        </p:spPr>
        <p:txBody>
          <a:bodyPr wrap="square">
            <a:spAutoFit/>
          </a:bodyPr>
          <a:lstStyle/>
          <a:p>
            <a:pPr defTabSz="457200"/>
            <a:r>
              <a:rPr lang="en-US" sz="3200" dirty="0">
                <a:solidFill>
                  <a:prstClr val="black"/>
                </a:solidFill>
                <a:latin typeface="Calibri"/>
              </a:rPr>
              <a:t>C</a:t>
            </a:r>
            <a:r>
              <a:rPr lang="en-US" sz="3200" baseline="-25000" dirty="0">
                <a:solidFill>
                  <a:prstClr val="black"/>
                </a:solidFill>
                <a:latin typeface="Calibri"/>
              </a:rPr>
              <a:t>n+1   </a:t>
            </a:r>
            <a:r>
              <a:rPr lang="en-US" sz="3200" dirty="0">
                <a:solidFill>
                  <a:prstClr val="black"/>
                </a:solidFill>
                <a:latin typeface="Calibri"/>
                <a:sym typeface="Wingdings"/>
              </a:rPr>
              <a:t>   </a:t>
            </a:r>
            <a:r>
              <a:rPr lang="en-US" sz="3200" dirty="0" err="1">
                <a:solidFill>
                  <a:prstClr val="black"/>
                </a:solidFill>
                <a:latin typeface="Calibri"/>
              </a:rPr>
              <a:t>C</a:t>
            </a:r>
            <a:r>
              <a:rPr lang="en-US" sz="3200" baseline="-25000" dirty="0" err="1">
                <a:solidFill>
                  <a:prstClr val="black"/>
                </a:solidFill>
                <a:latin typeface="Calibri"/>
              </a:rPr>
              <a:t>n</a:t>
            </a:r>
            <a:r>
              <a:rPr lang="en-US" sz="3200" baseline="-25000" dirty="0">
                <a:solidFill>
                  <a:prstClr val="black"/>
                </a:solidFill>
                <a:latin typeface="Calibri"/>
              </a:rPr>
              <a:t>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n-1   </a:t>
            </a:r>
            <a:r>
              <a:rPr lang="en-US" sz="3200" dirty="0">
                <a:solidFill>
                  <a:prstClr val="black"/>
                </a:solidFill>
                <a:latin typeface="Calibri"/>
                <a:sym typeface="Wingdings"/>
              </a:rPr>
              <a:t>. . .</a:t>
            </a:r>
            <a:r>
              <a:rPr lang="en-US" sz="3200" baseline="-25000" dirty="0">
                <a:solidFill>
                  <a:prstClr val="black"/>
                </a:solidFill>
                <a:latin typeface="Calibri"/>
              </a:rPr>
              <a:t>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2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   </a:t>
            </a:r>
            <a:r>
              <a:rPr lang="en-US" sz="3200" dirty="0">
                <a:solidFill>
                  <a:prstClr val="black"/>
                </a:solidFill>
                <a:latin typeface="Calibri"/>
                <a:sym typeface="Wingdings"/>
              </a:rPr>
              <a:t>   0</a:t>
            </a:r>
          </a:p>
        </p:txBody>
      </p:sp>
      <p:grpSp>
        <p:nvGrpSpPr>
          <p:cNvPr id="24" name="Group 23"/>
          <p:cNvGrpSpPr/>
          <p:nvPr/>
        </p:nvGrpSpPr>
        <p:grpSpPr>
          <a:xfrm>
            <a:off x="2550219" y="2367621"/>
            <a:ext cx="7576500" cy="3922441"/>
            <a:chOff x="112723" y="3602667"/>
            <a:chExt cx="7576500" cy="3922441"/>
          </a:xfrm>
        </p:grpSpPr>
        <p:sp>
          <p:nvSpPr>
            <p:cNvPr id="25" name="Rectangle 24"/>
            <p:cNvSpPr/>
            <p:nvPr/>
          </p:nvSpPr>
          <p:spPr>
            <a:xfrm>
              <a:off x="112723" y="3602667"/>
              <a:ext cx="7576500" cy="3922441"/>
            </a:xfrm>
            <a:prstGeom prst="rect">
              <a:avLst/>
            </a:prstGeom>
          </p:spPr>
          <p:txBody>
            <a:bodyPr wrap="square">
              <a:spAutoFit/>
            </a:bodyPr>
            <a:lstStyle/>
            <a:p>
              <a:pPr defTabSz="457200"/>
              <a:r>
                <a:rPr lang="en-US" sz="3200" dirty="0" err="1">
                  <a:solidFill>
                    <a:prstClr val="black"/>
                  </a:solidFill>
                  <a:latin typeface="Calibri"/>
                  <a:sym typeface="Wingdings"/>
                </a:rPr>
                <a:t>H</a:t>
              </a:r>
              <a:r>
                <a:rPr lang="en-US" sz="3200" baseline="-25000" dirty="0" err="1">
                  <a:solidFill>
                    <a:prstClr val="black"/>
                  </a:solidFill>
                  <a:latin typeface="Calibri"/>
                  <a:sym typeface="Wingdings"/>
                </a:rPr>
                <a:t>n</a:t>
              </a:r>
              <a:r>
                <a:rPr lang="en-US" sz="3200" dirty="0">
                  <a:solidFill>
                    <a:prstClr val="black"/>
                  </a:solidFill>
                  <a:latin typeface="Calibri"/>
                  <a:sym typeface="Wingdings"/>
                </a:rPr>
                <a:t> = Z</a:t>
              </a:r>
              <a:r>
                <a:rPr lang="en-US" sz="3200" baseline="-25000" dirty="0">
                  <a:solidFill>
                    <a:prstClr val="black"/>
                  </a:solidFill>
                  <a:latin typeface="Calibri"/>
                  <a:sym typeface="Wingdings"/>
                </a:rPr>
                <a:t>n</a:t>
              </a:r>
              <a:r>
                <a:rPr lang="en-US" sz="3200" dirty="0">
                  <a:solidFill>
                    <a:prstClr val="black"/>
                  </a:solidFill>
                  <a:latin typeface="Calibri"/>
                  <a:sym typeface="Wingdings"/>
                </a:rPr>
                <a:t>/</a:t>
              </a:r>
              <a:r>
                <a:rPr lang="en-US" sz="3200" dirty="0" err="1">
                  <a:solidFill>
                    <a:prstClr val="black"/>
                  </a:solidFill>
                  <a:latin typeface="Calibri"/>
                </a:rPr>
                <a:t>B</a:t>
              </a:r>
              <a:r>
                <a:rPr lang="en-US" sz="3200" baseline="-25000" dirty="0" err="1">
                  <a:solidFill>
                    <a:prstClr val="black"/>
                  </a:solidFill>
                  <a:latin typeface="Calibri"/>
                </a:rPr>
                <a:t>n</a:t>
              </a:r>
              <a:r>
                <a:rPr lang="en-US" sz="3200" dirty="0">
                  <a:solidFill>
                    <a:prstClr val="black"/>
                  </a:solidFill>
                  <a:latin typeface="Calibri"/>
                </a:rPr>
                <a:t> = (kernel of      )/ (image of         )</a:t>
              </a:r>
            </a:p>
            <a:p>
              <a:pPr defTabSz="457200"/>
              <a:endParaRPr lang="en-US" sz="3200" dirty="0">
                <a:solidFill>
                  <a:prstClr val="black"/>
                </a:solidFill>
                <a:latin typeface="Calibri"/>
              </a:endParaRPr>
            </a:p>
            <a:p>
              <a:pPr defTabSz="457200"/>
              <a:r>
                <a:rPr lang="en-US" sz="3200" dirty="0">
                  <a:solidFill>
                    <a:prstClr val="black"/>
                  </a:solidFill>
                  <a:latin typeface="Calibri"/>
                </a:rPr>
                <a:t>				     null space of </a:t>
              </a:r>
              <a:r>
                <a:rPr lang="en-US" sz="3200" dirty="0" err="1">
                  <a:solidFill>
                    <a:prstClr val="black"/>
                  </a:solidFill>
                  <a:latin typeface="Calibri"/>
                </a:rPr>
                <a:t>M</a:t>
              </a:r>
              <a:r>
                <a:rPr lang="en-US" sz="3200" baseline="-25000" dirty="0" err="1">
                  <a:solidFill>
                    <a:prstClr val="black"/>
                  </a:solidFill>
                  <a:latin typeface="Calibri"/>
                </a:rPr>
                <a:t>n</a:t>
              </a:r>
              <a:r>
                <a:rPr lang="en-US" sz="3200" baseline="-25000" dirty="0">
                  <a:solidFill>
                    <a:prstClr val="black"/>
                  </a:solidFill>
                  <a:latin typeface="Calibri"/>
                </a:rPr>
                <a:t>        </a:t>
              </a:r>
            </a:p>
            <a:p>
              <a:pPr defTabSz="457200">
                <a:lnSpc>
                  <a:spcPct val="120000"/>
                </a:lnSpc>
              </a:pPr>
              <a:r>
                <a:rPr lang="en-US" sz="3200" dirty="0">
                  <a:solidFill>
                    <a:prstClr val="black"/>
                  </a:solidFill>
                  <a:latin typeface="Calibri"/>
                </a:rPr>
                <a:t>				   column space of M</a:t>
              </a:r>
              <a:r>
                <a:rPr lang="en-US" sz="3200" baseline="-25000" dirty="0">
                  <a:solidFill>
                    <a:prstClr val="black"/>
                  </a:solidFill>
                  <a:latin typeface="Calibri"/>
                </a:rPr>
                <a:t>n+1</a:t>
              </a:r>
            </a:p>
            <a:p>
              <a:pPr defTabSz="457200">
                <a:lnSpc>
                  <a:spcPct val="120000"/>
                </a:lnSpc>
              </a:pPr>
              <a:endParaRPr lang="en-US" sz="3200" baseline="-25000" dirty="0">
                <a:solidFill>
                  <a:prstClr val="black"/>
                </a:solidFill>
                <a:latin typeface="Calibri"/>
              </a:endParaRPr>
            </a:p>
            <a:p>
              <a:pPr defTabSz="457200">
                <a:lnSpc>
                  <a:spcPct val="120000"/>
                </a:lnSpc>
              </a:pPr>
              <a:r>
                <a:rPr lang="en-US" sz="3200" dirty="0">
                  <a:solidFill>
                    <a:prstClr val="black"/>
                  </a:solidFill>
                  <a:latin typeface="Calibri"/>
                </a:rPr>
                <a:t>Rank </a:t>
              </a:r>
              <a:r>
                <a:rPr lang="en-US" sz="3200" dirty="0" err="1">
                  <a:solidFill>
                    <a:prstClr val="black"/>
                  </a:solidFill>
                  <a:latin typeface="Calibri"/>
                  <a:sym typeface="Wingdings"/>
                </a:rPr>
                <a:t>H</a:t>
              </a:r>
              <a:r>
                <a:rPr lang="en-US" sz="3200" baseline="-25000" dirty="0" err="1">
                  <a:solidFill>
                    <a:prstClr val="black"/>
                  </a:solidFill>
                  <a:latin typeface="Calibri"/>
                  <a:sym typeface="Wingdings"/>
                </a:rPr>
                <a:t>n</a:t>
              </a:r>
              <a:r>
                <a:rPr lang="en-US" sz="3200" dirty="0">
                  <a:solidFill>
                    <a:prstClr val="black"/>
                  </a:solidFill>
                  <a:latin typeface="Calibri"/>
                  <a:sym typeface="Wingdings"/>
                </a:rPr>
                <a:t> = Rank Z</a:t>
              </a:r>
              <a:r>
                <a:rPr lang="en-US" sz="3200" baseline="-25000" dirty="0">
                  <a:solidFill>
                    <a:prstClr val="black"/>
                  </a:solidFill>
                  <a:latin typeface="Calibri"/>
                  <a:sym typeface="Wingdings"/>
                </a:rPr>
                <a:t>n</a:t>
              </a:r>
              <a:r>
                <a:rPr lang="en-US" sz="3200" dirty="0">
                  <a:solidFill>
                    <a:prstClr val="black"/>
                  </a:solidFill>
                  <a:latin typeface="Calibri"/>
                  <a:sym typeface="Wingdings"/>
                </a:rPr>
                <a:t> – Rank </a:t>
              </a:r>
              <a:r>
                <a:rPr lang="en-US" sz="3200" dirty="0" err="1">
                  <a:solidFill>
                    <a:prstClr val="black"/>
                  </a:solidFill>
                  <a:latin typeface="Calibri"/>
                </a:rPr>
                <a:t>B</a:t>
              </a:r>
              <a:r>
                <a:rPr lang="en-US" sz="3200" baseline="-25000" dirty="0" err="1">
                  <a:solidFill>
                    <a:prstClr val="black"/>
                  </a:solidFill>
                  <a:latin typeface="Calibri"/>
                </a:rPr>
                <a:t>n</a:t>
              </a:r>
              <a:r>
                <a:rPr lang="en-US" sz="3200" dirty="0">
                  <a:solidFill>
                    <a:prstClr val="black"/>
                  </a:solidFill>
                  <a:latin typeface="Calibri"/>
                </a:rPr>
                <a:t> </a:t>
              </a:r>
            </a:p>
            <a:p>
              <a:pPr defTabSz="457200">
                <a:lnSpc>
                  <a:spcPct val="120000"/>
                </a:lnSpc>
              </a:pPr>
              <a:endParaRPr lang="en-US" sz="3200" baseline="-25000" dirty="0">
                <a:solidFill>
                  <a:prstClr val="black"/>
                </a:solidFill>
                <a:latin typeface="Calibri"/>
              </a:endParaRPr>
            </a:p>
            <a:p>
              <a:pPr defTabSz="457200"/>
              <a:endParaRPr lang="en-US" sz="3200" baseline="-25000" dirty="0">
                <a:solidFill>
                  <a:prstClr val="black"/>
                </a:solidFill>
                <a:latin typeface="Calibri"/>
              </a:endParaRPr>
            </a:p>
          </p:txBody>
        </p:sp>
        <p:cxnSp>
          <p:nvCxnSpPr>
            <p:cNvPr id="26" name="Straight Connector 25"/>
            <p:cNvCxnSpPr/>
            <p:nvPr/>
          </p:nvCxnSpPr>
          <p:spPr>
            <a:xfrm flipV="1">
              <a:off x="2313721" y="5201122"/>
              <a:ext cx="3318192"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4" name="TextBox 33"/>
          <p:cNvSpPr txBox="1"/>
          <p:nvPr/>
        </p:nvSpPr>
        <p:spPr>
          <a:xfrm>
            <a:off x="4116051" y="3626632"/>
            <a:ext cx="521893" cy="584776"/>
          </a:xfrm>
          <a:prstGeom prst="rect">
            <a:avLst/>
          </a:prstGeom>
          <a:noFill/>
        </p:spPr>
        <p:txBody>
          <a:bodyPr wrap="square" rtlCol="0">
            <a:spAutoFit/>
          </a:bodyPr>
          <a:lstStyle/>
          <a:p>
            <a:pPr defTabSz="457200"/>
            <a:r>
              <a:rPr lang="en-US" sz="3200" dirty="0">
                <a:solidFill>
                  <a:prstClr val="black"/>
                </a:solidFill>
                <a:latin typeface="Calibri"/>
              </a:rPr>
              <a:t>=</a:t>
            </a:r>
          </a:p>
        </p:txBody>
      </p:sp>
      <p:grpSp>
        <p:nvGrpSpPr>
          <p:cNvPr id="10" name="Group 9"/>
          <p:cNvGrpSpPr/>
          <p:nvPr/>
        </p:nvGrpSpPr>
        <p:grpSpPr>
          <a:xfrm>
            <a:off x="2205195" y="564593"/>
            <a:ext cx="872556" cy="749682"/>
            <a:chOff x="793734" y="564593"/>
            <a:chExt cx="872556" cy="749682"/>
          </a:xfrm>
        </p:grpSpPr>
        <p:pic>
          <p:nvPicPr>
            <p:cNvPr id="33" name="Picture 32"/>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9" name="Rectangle 8"/>
            <p:cNvSpPr/>
            <p:nvPr/>
          </p:nvSpPr>
          <p:spPr>
            <a:xfrm>
              <a:off x="1061637" y="729500"/>
              <a:ext cx="604653" cy="584775"/>
            </a:xfrm>
            <a:prstGeom prst="rect">
              <a:avLst/>
            </a:prstGeom>
          </p:spPr>
          <p:txBody>
            <a:bodyPr wrap="none">
              <a:spAutoFit/>
            </a:bodyPr>
            <a:lstStyle/>
            <a:p>
              <a:pPr defTabSz="457200"/>
              <a:r>
                <a:rPr lang="en-US" sz="3200" baseline="-25000" dirty="0">
                  <a:solidFill>
                    <a:prstClr val="black"/>
                  </a:solidFill>
                  <a:latin typeface="Calibri"/>
                </a:rPr>
                <a:t>n+1</a:t>
              </a:r>
              <a:endParaRPr lang="en-US" sz="3200" dirty="0">
                <a:solidFill>
                  <a:prstClr val="black"/>
                </a:solidFill>
                <a:latin typeface="Calibri"/>
              </a:endParaRPr>
            </a:p>
          </p:txBody>
        </p:sp>
      </p:grpSp>
      <p:grpSp>
        <p:nvGrpSpPr>
          <p:cNvPr id="35" name="Group 34"/>
          <p:cNvGrpSpPr/>
          <p:nvPr/>
        </p:nvGrpSpPr>
        <p:grpSpPr>
          <a:xfrm>
            <a:off x="8795992" y="2296779"/>
            <a:ext cx="872556" cy="749682"/>
            <a:chOff x="793734" y="564593"/>
            <a:chExt cx="872556" cy="749682"/>
          </a:xfrm>
        </p:grpSpPr>
        <p:pic>
          <p:nvPicPr>
            <p:cNvPr id="36" name="Picture 35"/>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37" name="Rectangle 36"/>
            <p:cNvSpPr/>
            <p:nvPr/>
          </p:nvSpPr>
          <p:spPr>
            <a:xfrm>
              <a:off x="1061637" y="729500"/>
              <a:ext cx="604653" cy="584775"/>
            </a:xfrm>
            <a:prstGeom prst="rect">
              <a:avLst/>
            </a:prstGeom>
          </p:spPr>
          <p:txBody>
            <a:bodyPr wrap="none">
              <a:spAutoFit/>
            </a:bodyPr>
            <a:lstStyle/>
            <a:p>
              <a:pPr defTabSz="457200"/>
              <a:r>
                <a:rPr lang="en-US" sz="3200" baseline="-25000" dirty="0">
                  <a:solidFill>
                    <a:prstClr val="black"/>
                  </a:solidFill>
                  <a:latin typeface="Calibri"/>
                </a:rPr>
                <a:t>n+1</a:t>
              </a:r>
              <a:endParaRPr lang="en-US" sz="3200" dirty="0">
                <a:solidFill>
                  <a:prstClr val="black"/>
                </a:solidFill>
                <a:latin typeface="Calibri"/>
              </a:endParaRPr>
            </a:p>
          </p:txBody>
        </p:sp>
      </p:grpSp>
      <p:grpSp>
        <p:nvGrpSpPr>
          <p:cNvPr id="38" name="Group 37"/>
          <p:cNvGrpSpPr/>
          <p:nvPr/>
        </p:nvGrpSpPr>
        <p:grpSpPr>
          <a:xfrm>
            <a:off x="6288172" y="2296779"/>
            <a:ext cx="596839" cy="749682"/>
            <a:chOff x="793734" y="564593"/>
            <a:chExt cx="596839" cy="749682"/>
          </a:xfrm>
        </p:grpSpPr>
        <p:pic>
          <p:nvPicPr>
            <p:cNvPr id="39" name="Picture 38"/>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0" name="Rectangle 39"/>
            <p:cNvSpPr/>
            <p:nvPr/>
          </p:nvSpPr>
          <p:spPr>
            <a:xfrm>
              <a:off x="1061637" y="729500"/>
              <a:ext cx="328936" cy="584775"/>
            </a:xfrm>
            <a:prstGeom prst="rect">
              <a:avLst/>
            </a:prstGeom>
          </p:spPr>
          <p:txBody>
            <a:bodyPr wrap="none">
              <a:spAutoFit/>
            </a:bodyPr>
            <a:lstStyle/>
            <a:p>
              <a:pPr defTabSz="457200"/>
              <a:r>
                <a:rPr lang="en-US" sz="3200" baseline="-25000" dirty="0">
                  <a:solidFill>
                    <a:prstClr val="black"/>
                  </a:solidFill>
                  <a:latin typeface="Calibri"/>
                </a:rPr>
                <a:t>n</a:t>
              </a:r>
              <a:endParaRPr lang="en-US" sz="3200" dirty="0">
                <a:solidFill>
                  <a:prstClr val="black"/>
                </a:solidFill>
                <a:latin typeface="Calibri"/>
              </a:endParaRPr>
            </a:p>
          </p:txBody>
        </p:sp>
      </p:grpSp>
      <p:grpSp>
        <p:nvGrpSpPr>
          <p:cNvPr id="44" name="Group 43"/>
          <p:cNvGrpSpPr/>
          <p:nvPr/>
        </p:nvGrpSpPr>
        <p:grpSpPr>
          <a:xfrm>
            <a:off x="3567977" y="564593"/>
            <a:ext cx="596839" cy="749682"/>
            <a:chOff x="793734" y="564593"/>
            <a:chExt cx="596839" cy="749682"/>
          </a:xfrm>
        </p:grpSpPr>
        <p:pic>
          <p:nvPicPr>
            <p:cNvPr id="45" name="Picture 44"/>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6" name="Rectangle 45"/>
            <p:cNvSpPr/>
            <p:nvPr/>
          </p:nvSpPr>
          <p:spPr>
            <a:xfrm>
              <a:off x="1061637" y="729500"/>
              <a:ext cx="328936" cy="584775"/>
            </a:xfrm>
            <a:prstGeom prst="rect">
              <a:avLst/>
            </a:prstGeom>
          </p:spPr>
          <p:txBody>
            <a:bodyPr wrap="none">
              <a:spAutoFit/>
            </a:bodyPr>
            <a:lstStyle/>
            <a:p>
              <a:pPr defTabSz="457200"/>
              <a:r>
                <a:rPr lang="en-US" sz="3200" baseline="-25000" dirty="0">
                  <a:solidFill>
                    <a:prstClr val="black"/>
                  </a:solidFill>
                  <a:latin typeface="Calibri"/>
                </a:rPr>
                <a:t>n</a:t>
              </a:r>
              <a:endParaRPr lang="en-US" sz="3200" dirty="0">
                <a:solidFill>
                  <a:prstClr val="black"/>
                </a:solidFill>
                <a:latin typeface="Calibri"/>
              </a:endParaRPr>
            </a:p>
          </p:txBody>
        </p:sp>
      </p:grpSp>
      <p:grpSp>
        <p:nvGrpSpPr>
          <p:cNvPr id="47" name="Group 46"/>
          <p:cNvGrpSpPr/>
          <p:nvPr/>
        </p:nvGrpSpPr>
        <p:grpSpPr>
          <a:xfrm>
            <a:off x="7163384" y="564593"/>
            <a:ext cx="592031" cy="749682"/>
            <a:chOff x="793734" y="564593"/>
            <a:chExt cx="592031" cy="749682"/>
          </a:xfrm>
        </p:grpSpPr>
        <p:pic>
          <p:nvPicPr>
            <p:cNvPr id="48" name="Picture 47"/>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9" name="Rectangle 48"/>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2</a:t>
              </a:r>
              <a:endParaRPr lang="en-US" sz="3200" dirty="0">
                <a:solidFill>
                  <a:prstClr val="black"/>
                </a:solidFill>
                <a:latin typeface="Calibri"/>
              </a:endParaRPr>
            </a:p>
          </p:txBody>
        </p:sp>
      </p:grpSp>
      <p:grpSp>
        <p:nvGrpSpPr>
          <p:cNvPr id="50" name="Group 49"/>
          <p:cNvGrpSpPr/>
          <p:nvPr/>
        </p:nvGrpSpPr>
        <p:grpSpPr>
          <a:xfrm>
            <a:off x="8360813" y="564593"/>
            <a:ext cx="592031" cy="749682"/>
            <a:chOff x="793734" y="564593"/>
            <a:chExt cx="592031" cy="749682"/>
          </a:xfrm>
        </p:grpSpPr>
        <p:pic>
          <p:nvPicPr>
            <p:cNvPr id="51" name="Picture 50"/>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52" name="Rectangle 51"/>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1</a:t>
              </a:r>
              <a:endParaRPr lang="en-US" sz="3200" dirty="0">
                <a:solidFill>
                  <a:prstClr val="black"/>
                </a:solidFill>
                <a:latin typeface="Calibri"/>
              </a:endParaRPr>
            </a:p>
          </p:txBody>
        </p:sp>
      </p:grpSp>
      <p:grpSp>
        <p:nvGrpSpPr>
          <p:cNvPr id="53" name="Group 52"/>
          <p:cNvGrpSpPr/>
          <p:nvPr/>
        </p:nvGrpSpPr>
        <p:grpSpPr>
          <a:xfrm>
            <a:off x="9552538" y="564593"/>
            <a:ext cx="592031" cy="749682"/>
            <a:chOff x="793734" y="564593"/>
            <a:chExt cx="592031" cy="749682"/>
          </a:xfrm>
        </p:grpSpPr>
        <p:pic>
          <p:nvPicPr>
            <p:cNvPr id="54" name="Picture 53"/>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55" name="Rectangle 54"/>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0</a:t>
              </a:r>
              <a:endParaRPr lang="en-US" sz="3200" dirty="0">
                <a:solidFill>
                  <a:prstClr val="black"/>
                </a:solidFill>
                <a:latin typeface="Calibri"/>
              </a:endParaRPr>
            </a:p>
          </p:txBody>
        </p:sp>
      </p:grpSp>
    </p:spTree>
    <p:extLst>
      <p:ext uri="{BB962C8B-B14F-4D97-AF65-F5344CB8AC3E}">
        <p14:creationId xmlns:p14="http://schemas.microsoft.com/office/powerpoint/2010/main" val="2281628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2634342" y="-24007"/>
            <a:ext cx="6923316" cy="1015663"/>
          </a:xfrm>
          <a:prstGeom prst="rect">
            <a:avLst/>
          </a:prstGeom>
          <a:noFill/>
        </p:spPr>
        <p:txBody>
          <a:bodyPr wrap="square" rtlCol="0">
            <a:spAutoFit/>
          </a:bodyPr>
          <a:lstStyle/>
          <a:p>
            <a:pPr defTabSz="457200"/>
            <a:r>
              <a:rPr lang="en-US" sz="6000" dirty="0">
                <a:solidFill>
                  <a:prstClr val="black"/>
                </a:solidFill>
                <a:latin typeface="Calibri"/>
              </a:rPr>
              <a:t>Your name homology</a:t>
            </a:r>
          </a:p>
        </p:txBody>
      </p:sp>
      <p:sp>
        <p:nvSpPr>
          <p:cNvPr id="10" name="TextBox 9"/>
          <p:cNvSpPr txBox="1"/>
          <p:nvPr/>
        </p:nvSpPr>
        <p:spPr>
          <a:xfrm>
            <a:off x="2798532" y="1087200"/>
            <a:ext cx="6096000" cy="4579715"/>
          </a:xfrm>
          <a:prstGeom prst="rect">
            <a:avLst/>
          </a:prstGeom>
          <a:noFill/>
        </p:spPr>
        <p:txBody>
          <a:bodyPr wrap="square" rtlCol="0">
            <a:spAutoFit/>
          </a:bodyPr>
          <a:lstStyle/>
          <a:p>
            <a:pPr defTabSz="457200"/>
            <a:r>
              <a:rPr lang="en-US" sz="5400" dirty="0">
                <a:solidFill>
                  <a:prstClr val="black"/>
                </a:solidFill>
                <a:latin typeface="Calibri"/>
              </a:rPr>
              <a:t>3 ingredients:</a:t>
            </a:r>
          </a:p>
          <a:p>
            <a:pPr defTabSz="457200"/>
            <a:endParaRPr lang="en-US" sz="3600" dirty="0">
              <a:solidFill>
                <a:prstClr val="black"/>
              </a:solidFill>
              <a:latin typeface="Calibri"/>
            </a:endParaRPr>
          </a:p>
          <a:p>
            <a:pPr defTabSz="457200"/>
            <a:r>
              <a:rPr lang="en-US" sz="5400" dirty="0">
                <a:solidFill>
                  <a:prstClr val="black"/>
                </a:solidFill>
                <a:latin typeface="Calibri"/>
              </a:rPr>
              <a:t>1.)  Objects</a:t>
            </a:r>
          </a:p>
          <a:p>
            <a:pPr defTabSz="457200">
              <a:lnSpc>
                <a:spcPct val="140000"/>
              </a:lnSpc>
            </a:pPr>
            <a:r>
              <a:rPr lang="en-US" sz="5400" dirty="0">
                <a:solidFill>
                  <a:prstClr val="black"/>
                </a:solidFill>
                <a:latin typeface="Calibri"/>
              </a:rPr>
              <a:t>2.)  Grading</a:t>
            </a:r>
          </a:p>
          <a:p>
            <a:pPr defTabSz="457200">
              <a:lnSpc>
                <a:spcPct val="140000"/>
              </a:lnSpc>
            </a:pPr>
            <a:r>
              <a:rPr lang="en-US" sz="5400" dirty="0">
                <a:solidFill>
                  <a:prstClr val="black"/>
                </a:solidFill>
                <a:latin typeface="Calibri"/>
              </a:rPr>
              <a:t>3.)  Boundary map</a:t>
            </a:r>
          </a:p>
        </p:txBody>
      </p:sp>
    </p:spTree>
    <p:extLst>
      <p:ext uri="{BB962C8B-B14F-4D97-AF65-F5344CB8AC3E}">
        <p14:creationId xmlns:p14="http://schemas.microsoft.com/office/powerpoint/2010/main" val="3723763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759671" y="337320"/>
            <a:ext cx="8672661" cy="769441"/>
          </a:xfrm>
          <a:prstGeom prst="rect">
            <a:avLst/>
          </a:prstGeom>
          <a:noFill/>
        </p:spPr>
        <p:txBody>
          <a:bodyPr wrap="square" rtlCol="0">
            <a:spAutoFit/>
          </a:bodyPr>
          <a:lstStyle/>
          <a:p>
            <a:pPr algn="ctr"/>
            <a:r>
              <a:rPr lang="en-US" sz="4400" dirty="0"/>
              <a:t>How many connected components?</a:t>
            </a:r>
          </a:p>
        </p:txBody>
      </p:sp>
      <p:grpSp>
        <p:nvGrpSpPr>
          <p:cNvPr id="21" name="Group 20"/>
          <p:cNvGrpSpPr/>
          <p:nvPr/>
        </p:nvGrpSpPr>
        <p:grpSpPr>
          <a:xfrm>
            <a:off x="7080567" y="2364383"/>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p:cNvGrpSpPr/>
          <p:nvPr/>
        </p:nvGrpSpPr>
        <p:grpSpPr>
          <a:xfrm>
            <a:off x="2848783" y="2364383"/>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9151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723842"/>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723843"/>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2" name="Rectangle 1"/>
          <p:cNvSpPr/>
          <p:nvPr/>
        </p:nvSpPr>
        <p:spPr>
          <a:xfrm>
            <a:off x="2468824" y="3988528"/>
            <a:ext cx="7767530" cy="1569660"/>
          </a:xfrm>
          <a:prstGeom prst="rect">
            <a:avLst/>
          </a:prstGeom>
        </p:spPr>
        <p:txBody>
          <a:bodyPr wrap="square">
            <a:spAutoFit/>
          </a:bodyPr>
          <a:lstStyle/>
          <a:p>
            <a:r>
              <a:rPr lang="en-US" sz="3200" dirty="0"/>
              <a:t>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set of 0-chains</a:t>
            </a:r>
          </a:p>
          <a:p>
            <a:endParaRPr lang="en-US" sz="3200" dirty="0"/>
          </a:p>
          <a:p>
            <a:r>
              <a:rPr lang="en-US" sz="3200" dirty="0"/>
              <a:t>C</a:t>
            </a:r>
            <a:r>
              <a:rPr lang="en-US" sz="3200" baseline="-25000" dirty="0"/>
              <a:t>1</a:t>
            </a:r>
            <a:r>
              <a:rPr lang="en-US" sz="3200" dirty="0"/>
              <a:t> = </a:t>
            </a:r>
            <a:r>
              <a:rPr lang="en-US" sz="3200" b="1" dirty="0"/>
              <a:t>Z</a:t>
            </a:r>
            <a:r>
              <a:rPr lang="en-US" sz="3200" b="1" baseline="-25000" dirty="0"/>
              <a:t>2</a:t>
            </a:r>
            <a:r>
              <a:rPr lang="en-US" sz="3200" dirty="0"/>
              <a:t>[e</a:t>
            </a:r>
            <a:r>
              <a:rPr lang="en-US" sz="3200" baseline="-25000" dirty="0"/>
              <a:t>1</a:t>
            </a:r>
            <a:r>
              <a:rPr lang="en-US" sz="3200" dirty="0"/>
              <a:t>, e</a:t>
            </a:r>
            <a:r>
              <a:rPr lang="en-US" sz="3200" baseline="-25000" dirty="0"/>
              <a:t>2</a:t>
            </a:r>
            <a:r>
              <a:rPr lang="en-US" sz="3200" dirty="0"/>
              <a:t>, e</a:t>
            </a:r>
            <a:r>
              <a:rPr lang="en-US" sz="3200" baseline="-25000" dirty="0"/>
              <a:t>3</a:t>
            </a:r>
            <a:r>
              <a:rPr lang="en-US" sz="3200" dirty="0"/>
              <a:t>, e</a:t>
            </a:r>
            <a:r>
              <a:rPr lang="en-US" sz="3200" baseline="-25000" dirty="0"/>
              <a:t>4</a:t>
            </a:r>
            <a:r>
              <a:rPr lang="en-US" sz="3200" dirty="0"/>
              <a:t>, e</a:t>
            </a:r>
            <a:r>
              <a:rPr lang="en-US" sz="3200" baseline="-25000" dirty="0"/>
              <a:t>5</a:t>
            </a:r>
            <a:r>
              <a:rPr lang="en-US" sz="3200" dirty="0"/>
              <a:t>]  =  set of 1-chains</a:t>
            </a:r>
          </a:p>
        </p:txBody>
      </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Tree>
    <p:extLst>
      <p:ext uri="{BB962C8B-B14F-4D97-AF65-F5344CB8AC3E}">
        <p14:creationId xmlns:p14="http://schemas.microsoft.com/office/powerpoint/2010/main" val="2500466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8" name="Group 17"/>
          <p:cNvGrpSpPr/>
          <p:nvPr/>
        </p:nvGrpSpPr>
        <p:grpSpPr>
          <a:xfrm>
            <a:off x="2200578"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2200578"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2200578"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2200578"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2200578"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
        <p:nvSpPr>
          <p:cNvPr id="15" name="TextBox 14"/>
          <p:cNvSpPr txBox="1"/>
          <p:nvPr/>
        </p:nvSpPr>
        <p:spPr>
          <a:xfrm>
            <a:off x="6297009" y="3580563"/>
            <a:ext cx="3555436" cy="2653034"/>
          </a:xfrm>
          <a:prstGeom prst="rect">
            <a:avLst/>
          </a:prstGeom>
          <a:noFill/>
        </p:spPr>
        <p:txBody>
          <a:bodyPr wrap="square" rtlCol="0">
            <a:spAutoFit/>
          </a:bodyPr>
          <a:lstStyle/>
          <a:p>
            <a:pPr algn="ctr">
              <a:lnSpc>
                <a:spcPct val="140000"/>
              </a:lnSpc>
            </a:pPr>
            <a:r>
              <a:rPr lang="en-US" sz="3200" dirty="0">
                <a:solidFill>
                  <a:srgbClr val="0000FF"/>
                </a:solidFill>
              </a:rPr>
              <a:t>Components are</a:t>
            </a:r>
          </a:p>
          <a:p>
            <a:pPr algn="ctr">
              <a:lnSpc>
                <a:spcPct val="140000"/>
              </a:lnSpc>
            </a:pPr>
            <a:r>
              <a:rPr lang="en-US" sz="3200" dirty="0">
                <a:solidFill>
                  <a:srgbClr val="0000FF"/>
                </a:solidFill>
              </a:rPr>
              <a:t>{v</a:t>
            </a:r>
            <a:r>
              <a:rPr lang="en-US" sz="3200" baseline="-25000" dirty="0">
                <a:solidFill>
                  <a:srgbClr val="0000FF"/>
                </a:solidFill>
              </a:rPr>
              <a:t>1</a:t>
            </a:r>
            <a:r>
              <a:rPr lang="en-US" sz="3200" dirty="0">
                <a:solidFill>
                  <a:srgbClr val="0000FF"/>
                </a:solidFill>
              </a:rPr>
              <a:t>, v</a:t>
            </a:r>
            <a:r>
              <a:rPr lang="en-US" sz="3200" baseline="-25000" dirty="0">
                <a:solidFill>
                  <a:srgbClr val="0000FF"/>
                </a:solidFill>
              </a:rPr>
              <a:t>2</a:t>
            </a:r>
            <a:r>
              <a:rPr lang="en-US" sz="3200" dirty="0">
                <a:solidFill>
                  <a:srgbClr val="0000FF"/>
                </a:solidFill>
              </a:rPr>
              <a:t>, v</a:t>
            </a:r>
            <a:r>
              <a:rPr lang="en-US" sz="3200" baseline="-25000" dirty="0">
                <a:solidFill>
                  <a:srgbClr val="0000FF"/>
                </a:solidFill>
              </a:rPr>
              <a:t>3</a:t>
            </a:r>
            <a:r>
              <a:rPr lang="en-US" sz="3200" dirty="0">
                <a:solidFill>
                  <a:srgbClr val="0000FF"/>
                </a:solidFill>
              </a:rPr>
              <a:t>}  and</a:t>
            </a:r>
          </a:p>
          <a:p>
            <a:pPr algn="ctr">
              <a:lnSpc>
                <a:spcPct val="140000"/>
              </a:lnSpc>
            </a:pPr>
            <a:r>
              <a:rPr lang="en-US" sz="3200" dirty="0">
                <a:solidFill>
                  <a:srgbClr val="0000FF"/>
                </a:solidFill>
              </a:rPr>
              <a:t> {v</a:t>
            </a:r>
            <a:r>
              <a:rPr lang="en-US" sz="3200" baseline="-25000" dirty="0">
                <a:solidFill>
                  <a:srgbClr val="0000FF"/>
                </a:solidFill>
              </a:rPr>
              <a:t>4</a:t>
            </a:r>
            <a:r>
              <a:rPr lang="en-US" sz="3200" dirty="0">
                <a:solidFill>
                  <a:srgbClr val="0000FF"/>
                </a:solidFill>
              </a:rPr>
              <a:t>, v</a:t>
            </a:r>
            <a:r>
              <a:rPr lang="en-US" sz="3200" baseline="-25000" dirty="0">
                <a:solidFill>
                  <a:srgbClr val="0000FF"/>
                </a:solidFill>
              </a:rPr>
              <a:t>5</a:t>
            </a:r>
            <a:r>
              <a:rPr lang="en-US" sz="3200" dirty="0">
                <a:solidFill>
                  <a:srgbClr val="0000FF"/>
                </a:solidFill>
              </a:rPr>
              <a:t>, v</a:t>
            </a:r>
            <a:r>
              <a:rPr lang="en-US" sz="3200" baseline="-25000" dirty="0">
                <a:solidFill>
                  <a:srgbClr val="0000FF"/>
                </a:solidFill>
              </a:rPr>
              <a:t>6</a:t>
            </a:r>
            <a:r>
              <a:rPr lang="en-US" sz="3200" dirty="0">
                <a:solidFill>
                  <a:srgbClr val="0000FF"/>
                </a:solidFill>
              </a:rPr>
              <a:t>} </a:t>
            </a:r>
          </a:p>
          <a:p>
            <a:endParaRPr lang="en-US" sz="3200" dirty="0"/>
          </a:p>
        </p:txBody>
      </p:sp>
    </p:spTree>
    <p:extLst>
      <p:ext uri="{BB962C8B-B14F-4D97-AF65-F5344CB8AC3E}">
        <p14:creationId xmlns:p14="http://schemas.microsoft.com/office/powerpoint/2010/main" val="2280162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723842"/>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723843"/>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5" name="Group 14"/>
          <p:cNvGrpSpPr/>
          <p:nvPr/>
        </p:nvGrpSpPr>
        <p:grpSpPr>
          <a:xfrm>
            <a:off x="4427408" y="5814065"/>
            <a:ext cx="2839260" cy="695957"/>
            <a:chOff x="1824527" y="3988528"/>
            <a:chExt cx="2839260" cy="695957"/>
          </a:xfrm>
        </p:grpSpPr>
        <p:sp>
          <p:nvSpPr>
            <p:cNvPr id="2" name="Rectangle 1"/>
            <p:cNvSpPr/>
            <p:nvPr/>
          </p:nvSpPr>
          <p:spPr>
            <a:xfrm>
              <a:off x="2199106" y="3988528"/>
              <a:ext cx="2464681"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824527" y="4007829"/>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sp>
        <p:nvSpPr>
          <p:cNvPr id="34" name="Rectangle 33"/>
          <p:cNvSpPr/>
          <p:nvPr/>
        </p:nvSpPr>
        <p:spPr>
          <a:xfrm>
            <a:off x="2468824" y="3988528"/>
            <a:ext cx="7767530" cy="1569660"/>
          </a:xfrm>
          <a:prstGeom prst="rect">
            <a:avLst/>
          </a:prstGeom>
        </p:spPr>
        <p:txBody>
          <a:bodyPr wrap="square">
            <a:spAutoFit/>
          </a:bodyPr>
          <a:lstStyle/>
          <a:p>
            <a:r>
              <a:rPr lang="en-US" sz="3200" dirty="0"/>
              <a:t>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set of 0-chains</a:t>
            </a:r>
          </a:p>
          <a:p>
            <a:endParaRPr lang="en-US" sz="3200" dirty="0"/>
          </a:p>
          <a:p>
            <a:r>
              <a:rPr lang="en-US" sz="3200" dirty="0"/>
              <a:t>C</a:t>
            </a:r>
            <a:r>
              <a:rPr lang="en-US" sz="3200" baseline="-25000" dirty="0"/>
              <a:t>1</a:t>
            </a:r>
            <a:r>
              <a:rPr lang="en-US" sz="3200" dirty="0"/>
              <a:t> = </a:t>
            </a:r>
            <a:r>
              <a:rPr lang="en-US" sz="3200" b="1" dirty="0"/>
              <a:t>Z</a:t>
            </a:r>
            <a:r>
              <a:rPr lang="en-US" sz="3200" b="1" baseline="-25000" dirty="0"/>
              <a:t>2</a:t>
            </a:r>
            <a:r>
              <a:rPr lang="en-US" sz="3200" dirty="0"/>
              <a:t>[e</a:t>
            </a:r>
            <a:r>
              <a:rPr lang="en-US" sz="3200" baseline="-25000" dirty="0"/>
              <a:t>1</a:t>
            </a:r>
            <a:r>
              <a:rPr lang="en-US" sz="3200" dirty="0"/>
              <a:t>, e</a:t>
            </a:r>
            <a:r>
              <a:rPr lang="en-US" sz="3200" baseline="-25000" dirty="0"/>
              <a:t>2</a:t>
            </a:r>
            <a:r>
              <a:rPr lang="en-US" sz="3200" dirty="0"/>
              <a:t>, e</a:t>
            </a:r>
            <a:r>
              <a:rPr lang="en-US" sz="3200" baseline="-25000" dirty="0"/>
              <a:t>3</a:t>
            </a:r>
            <a:r>
              <a:rPr lang="en-US" sz="3200" dirty="0"/>
              <a:t>, e</a:t>
            </a:r>
            <a:r>
              <a:rPr lang="en-US" sz="3200" baseline="-25000" dirty="0"/>
              <a:t>4</a:t>
            </a:r>
            <a:r>
              <a:rPr lang="en-US" sz="3200" dirty="0"/>
              <a:t>, e</a:t>
            </a:r>
            <a:r>
              <a:rPr lang="en-US" sz="3200" baseline="-25000" dirty="0"/>
              <a:t>5</a:t>
            </a:r>
            <a:r>
              <a:rPr lang="en-US" sz="3200" dirty="0"/>
              <a:t>]  =  set of 1-chains</a:t>
            </a:r>
          </a:p>
        </p:txBody>
      </p:sp>
    </p:spTree>
    <p:extLst>
      <p:ext uri="{BB962C8B-B14F-4D97-AF65-F5344CB8AC3E}">
        <p14:creationId xmlns:p14="http://schemas.microsoft.com/office/powerpoint/2010/main" val="1819081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9" name="Group 18"/>
          <p:cNvGrpSpPr/>
          <p:nvPr/>
        </p:nvGrpSpPr>
        <p:grpSpPr>
          <a:xfrm>
            <a:off x="1642618" y="3051227"/>
            <a:ext cx="2406114" cy="695957"/>
            <a:chOff x="137814" y="3817322"/>
            <a:chExt cx="2406114" cy="695957"/>
          </a:xfrm>
        </p:grpSpPr>
        <p:sp>
          <p:nvSpPr>
            <p:cNvPr id="2" name="Rectangle 1"/>
            <p:cNvSpPr/>
            <p:nvPr/>
          </p:nvSpPr>
          <p:spPr>
            <a:xfrm>
              <a:off x="512393" y="3817322"/>
              <a:ext cx="2031535"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37814" y="3836623"/>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grpSp>
        <p:nvGrpSpPr>
          <p:cNvPr id="18" name="Group 17"/>
          <p:cNvGrpSpPr/>
          <p:nvPr/>
        </p:nvGrpSpPr>
        <p:grpSpPr>
          <a:xfrm>
            <a:off x="4187623"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4187623"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4187623"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4187623"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4187623"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Tree>
    <p:extLst>
      <p:ext uri="{BB962C8B-B14F-4D97-AF65-F5344CB8AC3E}">
        <p14:creationId xmlns:p14="http://schemas.microsoft.com/office/powerpoint/2010/main" val="3060531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9" name="Group 18"/>
          <p:cNvGrpSpPr/>
          <p:nvPr/>
        </p:nvGrpSpPr>
        <p:grpSpPr>
          <a:xfrm>
            <a:off x="1642618" y="3051227"/>
            <a:ext cx="2406114" cy="695957"/>
            <a:chOff x="137814" y="3817322"/>
            <a:chExt cx="2406114" cy="695957"/>
          </a:xfrm>
        </p:grpSpPr>
        <p:sp>
          <p:nvSpPr>
            <p:cNvPr id="2" name="Rectangle 1"/>
            <p:cNvSpPr/>
            <p:nvPr/>
          </p:nvSpPr>
          <p:spPr>
            <a:xfrm>
              <a:off x="512393" y="3817322"/>
              <a:ext cx="2031535"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37814" y="3836623"/>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grpSp>
        <p:nvGrpSpPr>
          <p:cNvPr id="18" name="Group 17"/>
          <p:cNvGrpSpPr/>
          <p:nvPr/>
        </p:nvGrpSpPr>
        <p:grpSpPr>
          <a:xfrm>
            <a:off x="4187623"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4187623"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4187623"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4187623"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4187623"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
        <p:nvSpPr>
          <p:cNvPr id="15" name="TextBox 14"/>
          <p:cNvSpPr txBox="1"/>
          <p:nvPr/>
        </p:nvSpPr>
        <p:spPr>
          <a:xfrm>
            <a:off x="7479774" y="3387813"/>
            <a:ext cx="3354245" cy="584776"/>
          </a:xfrm>
          <a:prstGeom prst="rect">
            <a:avLst/>
          </a:prstGeom>
          <a:noFill/>
        </p:spPr>
        <p:txBody>
          <a:bodyPr wrap="square" rtlCol="0">
            <a:spAutoFit/>
          </a:bodyPr>
          <a:lstStyle/>
          <a:p>
            <a:r>
              <a:rPr lang="en-US" sz="3200" dirty="0">
                <a:solidFill>
                  <a:srgbClr val="FF0000"/>
                </a:solidFill>
              </a:rPr>
              <a:t>Extend linearly:</a:t>
            </a:r>
          </a:p>
        </p:txBody>
      </p:sp>
    </p:spTree>
    <p:extLst>
      <p:ext uri="{BB962C8B-B14F-4D97-AF65-F5344CB8AC3E}">
        <p14:creationId xmlns:p14="http://schemas.microsoft.com/office/powerpoint/2010/main" val="3797649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p:cNvSpPr/>
          <p:nvPr/>
        </p:nvSpPr>
        <p:spPr>
          <a:xfrm>
            <a:off x="2017198" y="3051226"/>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p:cNvGrpSpPr/>
          <p:nvPr/>
        </p:nvGrpSpPr>
        <p:grpSpPr>
          <a:xfrm>
            <a:off x="1642619" y="3070527"/>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18" name="Group 17"/>
          <p:cNvGrpSpPr/>
          <p:nvPr/>
        </p:nvGrpSpPr>
        <p:grpSpPr>
          <a:xfrm>
            <a:off x="4326791"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3" name="TextBox 5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p>
          </p:txBody>
        </p:sp>
      </p:grpSp>
      <p:grpSp>
        <p:nvGrpSpPr>
          <p:cNvPr id="54" name="Group 53"/>
          <p:cNvGrpSpPr/>
          <p:nvPr/>
        </p:nvGrpSpPr>
        <p:grpSpPr>
          <a:xfrm>
            <a:off x="4326791"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8" name="TextBox 57"/>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p:txBody>
        </p:sp>
      </p:grpSp>
      <p:grpSp>
        <p:nvGrpSpPr>
          <p:cNvPr id="59" name="Group 58"/>
          <p:cNvGrpSpPr/>
          <p:nvPr/>
        </p:nvGrpSpPr>
        <p:grpSpPr>
          <a:xfrm>
            <a:off x="4326791"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p:cNvGrpSpPr/>
          <p:nvPr/>
        </p:nvGrpSpPr>
        <p:grpSpPr>
          <a:xfrm>
            <a:off x="4326791"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p:cNvGrpSpPr/>
          <p:nvPr/>
        </p:nvGrpSpPr>
        <p:grpSpPr>
          <a:xfrm>
            <a:off x="4326791"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7" name="Group 26"/>
          <p:cNvGrpSpPr/>
          <p:nvPr/>
        </p:nvGrpSpPr>
        <p:grpSpPr>
          <a:xfrm>
            <a:off x="7746078" y="4048823"/>
            <a:ext cx="3697753" cy="1514294"/>
            <a:chOff x="5612265" y="3387813"/>
            <a:chExt cx="3697753" cy="1514294"/>
          </a:xfrm>
        </p:grpSpPr>
        <p:sp>
          <p:nvSpPr>
            <p:cNvPr id="15" name="TextBox 14"/>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20" name="TextBox 19"/>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24" name="Group 23"/>
            <p:cNvGrpSpPr/>
            <p:nvPr/>
          </p:nvGrpSpPr>
          <p:grpSpPr>
            <a:xfrm>
              <a:off x="8087786" y="4241319"/>
              <a:ext cx="689134" cy="660788"/>
              <a:chOff x="8087786" y="4235372"/>
              <a:chExt cx="689134" cy="660788"/>
            </a:xfrm>
          </p:grpSpPr>
          <p:sp>
            <p:nvSpPr>
              <p:cNvPr id="79" name="Arc 78"/>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0" name="TextBox 79"/>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84" name="Group 83"/>
            <p:cNvGrpSpPr/>
            <p:nvPr/>
          </p:nvGrpSpPr>
          <p:grpSpPr>
            <a:xfrm>
              <a:off x="5612265" y="4241319"/>
              <a:ext cx="689134" cy="660788"/>
              <a:chOff x="8087786" y="4235372"/>
              <a:chExt cx="689134" cy="660788"/>
            </a:xfrm>
          </p:grpSpPr>
          <p:sp>
            <p:nvSpPr>
              <p:cNvPr id="85" name="Arc 84"/>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6" name="TextBox 85"/>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19" name="Rectangle 18">
            <a:extLst>
              <a:ext uri="{FF2B5EF4-FFF2-40B4-BE49-F238E27FC236}">
                <a16:creationId xmlns:a16="http://schemas.microsoft.com/office/drawing/2014/main" id="{C6AEE762-5803-775F-9CBE-0A2FACFC6EA0}"/>
              </a:ext>
            </a:extLst>
          </p:cNvPr>
          <p:cNvSpPr/>
          <p:nvPr/>
        </p:nvSpPr>
        <p:spPr>
          <a:xfrm>
            <a:off x="764177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421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0142C-21DE-C470-604C-7C9283C00A5A}"/>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68CA3B14-7EE6-D18C-1293-40957EF5BF8C}"/>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C8F30A48-AB0E-5058-BDB7-87DF1701A500}"/>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50ECFD76-3E4E-987F-9306-ED08E3210B2C}"/>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0524037B-8801-BA15-A679-C07E8B5BCF2F}"/>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A6D84B42-0F95-E3DF-4FB1-E9659ECB94CD}"/>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41B12287-BF09-C8AE-5ABC-FC47E1BF867C}"/>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A3444D50-BDB5-0F2D-E054-6C97FC0370FF}"/>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261124D0-BF43-BD86-DA5C-EB107F42588E}"/>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CF433E34-5463-28E0-1CC4-1490FF381D69}"/>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A38D8D9A-E373-7992-5307-D617F5F47523}"/>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2310F38B-12C3-0B6A-89D1-D3E06691A80A}"/>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730F4AB3-F67A-9618-6CB9-A0B8D665AE42}"/>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A0451D3D-9D5C-473F-85F9-BBC4366E6608}"/>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75BE1F1D-4621-A8A4-AB03-B9AF9693EE4D}"/>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35ED31C7-482E-07CF-CF19-88F0F6661897}"/>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6DF8451A-7C73-BEEC-00BF-BAE56BCE4775}"/>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D0BB4884-6648-F34A-59D9-9F01ACE8F4A8}"/>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080FDE21-530F-4B66-3035-B5A006FD800C}"/>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C13FF418-8A64-F3AE-BCA2-722513AAA991}"/>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BBE4739F-D901-3DB4-B43A-8A520E7C863D}"/>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964B3AAA-933A-D19D-B678-CDA1215E1118}"/>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DB3A8560-E786-987A-0FBB-28B4DD680E2A}"/>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25034DE1-6CC5-0211-3314-FB822F333CE2}"/>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3127E6A9-DB36-E0A9-F780-13A1B1B1D1AF}"/>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D8FE7B98-6433-F0BC-215C-18E78FAD7F00}"/>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C3D68BFC-2DE8-BA61-33D6-46C378F22DF8}"/>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C012361B-3DA1-7E90-4D86-446275D343EE}"/>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20E1DA32-A185-7DE7-1B8E-D4CEB055002B}"/>
              </a:ext>
            </a:extLst>
          </p:cNvPr>
          <p:cNvSpPr/>
          <p:nvPr/>
        </p:nvSpPr>
        <p:spPr>
          <a:xfrm>
            <a:off x="2017198" y="3051226"/>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7105DF32-1379-CF43-6F0D-FB17C514A750}"/>
              </a:ext>
            </a:extLst>
          </p:cNvPr>
          <p:cNvGrpSpPr/>
          <p:nvPr/>
        </p:nvGrpSpPr>
        <p:grpSpPr>
          <a:xfrm>
            <a:off x="1642619" y="3070527"/>
            <a:ext cx="699555" cy="676656"/>
            <a:chOff x="658368" y="5669280"/>
            <a:chExt cx="699555" cy="676656"/>
          </a:xfrm>
        </p:grpSpPr>
        <p:sp>
          <p:nvSpPr>
            <p:cNvPr id="17" name="Arc 16">
              <a:extLst>
                <a:ext uri="{FF2B5EF4-FFF2-40B4-BE49-F238E27FC236}">
                  <a16:creationId xmlns:a16="http://schemas.microsoft.com/office/drawing/2014/main" id="{FE9AA6A7-7CF3-2265-671D-65FF7CA20482}"/>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DC7AF290-29DE-43A9-D3C6-87BC504CC1E0}"/>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18" name="Group 17">
            <a:extLst>
              <a:ext uri="{FF2B5EF4-FFF2-40B4-BE49-F238E27FC236}">
                <a16:creationId xmlns:a16="http://schemas.microsoft.com/office/drawing/2014/main" id="{3626B912-ADAD-3A40-397E-89E4C76BE1CF}"/>
              </a:ext>
            </a:extLst>
          </p:cNvPr>
          <p:cNvGrpSpPr/>
          <p:nvPr/>
        </p:nvGrpSpPr>
        <p:grpSpPr>
          <a:xfrm>
            <a:off x="4326791" y="3338705"/>
            <a:ext cx="3460093" cy="736182"/>
            <a:chOff x="3256081" y="3795071"/>
            <a:chExt cx="3460093" cy="736182"/>
          </a:xfrm>
        </p:grpSpPr>
        <p:grpSp>
          <p:nvGrpSpPr>
            <p:cNvPr id="45" name="Group 44">
              <a:extLst>
                <a:ext uri="{FF2B5EF4-FFF2-40B4-BE49-F238E27FC236}">
                  <a16:creationId xmlns:a16="http://schemas.microsoft.com/office/drawing/2014/main" id="{66B30319-6CC1-96CF-CF9A-DC2462A48B65}"/>
                </a:ext>
              </a:extLst>
            </p:cNvPr>
            <p:cNvGrpSpPr/>
            <p:nvPr/>
          </p:nvGrpSpPr>
          <p:grpSpPr>
            <a:xfrm>
              <a:off x="3256081" y="3854597"/>
              <a:ext cx="699555" cy="676656"/>
              <a:chOff x="658368" y="5669280"/>
              <a:chExt cx="699555" cy="676656"/>
            </a:xfrm>
          </p:grpSpPr>
          <p:sp>
            <p:nvSpPr>
              <p:cNvPr id="52" name="Arc 51">
                <a:extLst>
                  <a:ext uri="{FF2B5EF4-FFF2-40B4-BE49-F238E27FC236}">
                    <a16:creationId xmlns:a16="http://schemas.microsoft.com/office/drawing/2014/main" id="{953E5B24-4CB1-E697-9F97-EADBAADA938F}"/>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3" name="TextBox 52">
                <a:extLst>
                  <a:ext uri="{FF2B5EF4-FFF2-40B4-BE49-F238E27FC236}">
                    <a16:creationId xmlns:a16="http://schemas.microsoft.com/office/drawing/2014/main" id="{B1DE45D7-7767-3EC1-DE93-0C2AE5C80D2F}"/>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16" name="TextBox 15">
              <a:extLst>
                <a:ext uri="{FF2B5EF4-FFF2-40B4-BE49-F238E27FC236}">
                  <a16:creationId xmlns:a16="http://schemas.microsoft.com/office/drawing/2014/main" id="{CDD87D06-0A30-7442-CA56-2A5E0D00AA36}"/>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p>
          </p:txBody>
        </p:sp>
      </p:grpSp>
      <p:grpSp>
        <p:nvGrpSpPr>
          <p:cNvPr id="54" name="Group 53">
            <a:extLst>
              <a:ext uri="{FF2B5EF4-FFF2-40B4-BE49-F238E27FC236}">
                <a16:creationId xmlns:a16="http://schemas.microsoft.com/office/drawing/2014/main" id="{ABE347F3-502C-979D-0A46-CA0811B97A82}"/>
              </a:ext>
            </a:extLst>
          </p:cNvPr>
          <p:cNvGrpSpPr/>
          <p:nvPr/>
        </p:nvGrpSpPr>
        <p:grpSpPr>
          <a:xfrm>
            <a:off x="4326791" y="4006997"/>
            <a:ext cx="3460093" cy="696498"/>
            <a:chOff x="3256081" y="3834755"/>
            <a:chExt cx="3460093" cy="696498"/>
          </a:xfrm>
        </p:grpSpPr>
        <p:grpSp>
          <p:nvGrpSpPr>
            <p:cNvPr id="55" name="Group 54">
              <a:extLst>
                <a:ext uri="{FF2B5EF4-FFF2-40B4-BE49-F238E27FC236}">
                  <a16:creationId xmlns:a16="http://schemas.microsoft.com/office/drawing/2014/main" id="{AD2CEBFC-BCFF-DFE2-7552-1C8E5C054B6B}"/>
                </a:ext>
              </a:extLst>
            </p:cNvPr>
            <p:cNvGrpSpPr/>
            <p:nvPr/>
          </p:nvGrpSpPr>
          <p:grpSpPr>
            <a:xfrm>
              <a:off x="3256081" y="3854597"/>
              <a:ext cx="699555" cy="676656"/>
              <a:chOff x="658368" y="5669280"/>
              <a:chExt cx="699555" cy="676656"/>
            </a:xfrm>
          </p:grpSpPr>
          <p:sp>
            <p:nvSpPr>
              <p:cNvPr id="57" name="Arc 56">
                <a:extLst>
                  <a:ext uri="{FF2B5EF4-FFF2-40B4-BE49-F238E27FC236}">
                    <a16:creationId xmlns:a16="http://schemas.microsoft.com/office/drawing/2014/main" id="{CF072890-E488-3076-D3B7-343B9498465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8" name="TextBox 57">
                <a:extLst>
                  <a:ext uri="{FF2B5EF4-FFF2-40B4-BE49-F238E27FC236}">
                    <a16:creationId xmlns:a16="http://schemas.microsoft.com/office/drawing/2014/main" id="{2ED023C6-7F3E-D002-448B-EEB4DA080F87}"/>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56" name="TextBox 55">
              <a:extLst>
                <a:ext uri="{FF2B5EF4-FFF2-40B4-BE49-F238E27FC236}">
                  <a16:creationId xmlns:a16="http://schemas.microsoft.com/office/drawing/2014/main" id="{D74514B0-B8C2-8609-6671-EF2881741A3B}"/>
                </a:ext>
              </a:extLst>
            </p:cNvPr>
            <p:cNvSpPr txBox="1"/>
            <p:nvPr/>
          </p:nvSpPr>
          <p:spPr>
            <a:xfrm>
              <a:off x="3590764" y="3834755"/>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p:txBody>
        </p:sp>
      </p:grpSp>
      <p:grpSp>
        <p:nvGrpSpPr>
          <p:cNvPr id="27" name="Group 26">
            <a:extLst>
              <a:ext uri="{FF2B5EF4-FFF2-40B4-BE49-F238E27FC236}">
                <a16:creationId xmlns:a16="http://schemas.microsoft.com/office/drawing/2014/main" id="{F67720FA-BADD-46E0-3CD5-D01DA22426B0}"/>
              </a:ext>
            </a:extLst>
          </p:cNvPr>
          <p:cNvGrpSpPr/>
          <p:nvPr/>
        </p:nvGrpSpPr>
        <p:grpSpPr>
          <a:xfrm>
            <a:off x="8257709" y="4048823"/>
            <a:ext cx="3697753" cy="1514294"/>
            <a:chOff x="5612265" y="3387813"/>
            <a:chExt cx="3697753" cy="1514294"/>
          </a:xfrm>
        </p:grpSpPr>
        <p:sp>
          <p:nvSpPr>
            <p:cNvPr id="15" name="TextBox 14">
              <a:extLst>
                <a:ext uri="{FF2B5EF4-FFF2-40B4-BE49-F238E27FC236}">
                  <a16:creationId xmlns:a16="http://schemas.microsoft.com/office/drawing/2014/main" id="{C95B930F-BE89-C035-5384-7C3AFE17415D}"/>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20" name="TextBox 19">
              <a:extLst>
                <a:ext uri="{FF2B5EF4-FFF2-40B4-BE49-F238E27FC236}">
                  <a16:creationId xmlns:a16="http://schemas.microsoft.com/office/drawing/2014/main" id="{60D347B9-13A2-0F21-B5C1-0541BBF33BBA}"/>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24" name="Group 23">
              <a:extLst>
                <a:ext uri="{FF2B5EF4-FFF2-40B4-BE49-F238E27FC236}">
                  <a16:creationId xmlns:a16="http://schemas.microsoft.com/office/drawing/2014/main" id="{16D1F200-F61D-B66B-04D4-07943873A364}"/>
                </a:ext>
              </a:extLst>
            </p:cNvPr>
            <p:cNvGrpSpPr/>
            <p:nvPr/>
          </p:nvGrpSpPr>
          <p:grpSpPr>
            <a:xfrm>
              <a:off x="8087786" y="4241319"/>
              <a:ext cx="689134" cy="660788"/>
              <a:chOff x="8087786" y="4235372"/>
              <a:chExt cx="689134" cy="660788"/>
            </a:xfrm>
          </p:grpSpPr>
          <p:sp>
            <p:nvSpPr>
              <p:cNvPr id="79" name="Arc 78">
                <a:extLst>
                  <a:ext uri="{FF2B5EF4-FFF2-40B4-BE49-F238E27FC236}">
                    <a16:creationId xmlns:a16="http://schemas.microsoft.com/office/drawing/2014/main" id="{CB2FA91A-261F-B62C-0156-1B4505AEFCBC}"/>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0" name="TextBox 79">
                <a:extLst>
                  <a:ext uri="{FF2B5EF4-FFF2-40B4-BE49-F238E27FC236}">
                    <a16:creationId xmlns:a16="http://schemas.microsoft.com/office/drawing/2014/main" id="{5322C50D-F080-DC75-7024-0E8390B47194}"/>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84" name="Group 83">
              <a:extLst>
                <a:ext uri="{FF2B5EF4-FFF2-40B4-BE49-F238E27FC236}">
                  <a16:creationId xmlns:a16="http://schemas.microsoft.com/office/drawing/2014/main" id="{58EC82E8-12CF-B096-9512-2381919C46EB}"/>
                </a:ext>
              </a:extLst>
            </p:cNvPr>
            <p:cNvGrpSpPr/>
            <p:nvPr/>
          </p:nvGrpSpPr>
          <p:grpSpPr>
            <a:xfrm>
              <a:off x="5612265" y="4241319"/>
              <a:ext cx="689134" cy="660788"/>
              <a:chOff x="8087786" y="4235372"/>
              <a:chExt cx="689134" cy="660788"/>
            </a:xfrm>
          </p:grpSpPr>
          <p:sp>
            <p:nvSpPr>
              <p:cNvPr id="85" name="Arc 84">
                <a:extLst>
                  <a:ext uri="{FF2B5EF4-FFF2-40B4-BE49-F238E27FC236}">
                    <a16:creationId xmlns:a16="http://schemas.microsoft.com/office/drawing/2014/main" id="{553E5C05-8A1B-8C54-A185-F1C62D08BFF2}"/>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6" name="TextBox 85">
                <a:extLst>
                  <a:ext uri="{FF2B5EF4-FFF2-40B4-BE49-F238E27FC236}">
                    <a16:creationId xmlns:a16="http://schemas.microsoft.com/office/drawing/2014/main" id="{7E04FC34-42A9-BF06-DDE6-3A1F54CE6894}"/>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19" name="Rectangle 18">
            <a:extLst>
              <a:ext uri="{FF2B5EF4-FFF2-40B4-BE49-F238E27FC236}">
                <a16:creationId xmlns:a16="http://schemas.microsoft.com/office/drawing/2014/main" id="{9A8242F7-91BD-EF2D-DD29-570D46F02966}"/>
              </a:ext>
            </a:extLst>
          </p:cNvPr>
          <p:cNvSpPr/>
          <p:nvPr/>
        </p:nvSpPr>
        <p:spPr>
          <a:xfrm>
            <a:off x="8153402"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E4E13D0B-7C58-5CBA-CCCE-E8677B30FE55}"/>
              </a:ext>
            </a:extLst>
          </p:cNvPr>
          <p:cNvGrpSpPr/>
          <p:nvPr/>
        </p:nvGrpSpPr>
        <p:grpSpPr>
          <a:xfrm>
            <a:off x="1990710" y="4765106"/>
            <a:ext cx="5752868" cy="1077218"/>
            <a:chOff x="717333" y="5461019"/>
            <a:chExt cx="5752868" cy="1077218"/>
          </a:xfrm>
        </p:grpSpPr>
        <p:sp>
          <p:nvSpPr>
            <p:cNvPr id="25" name="TextBox 24">
              <a:extLst>
                <a:ext uri="{FF2B5EF4-FFF2-40B4-BE49-F238E27FC236}">
                  <a16:creationId xmlns:a16="http://schemas.microsoft.com/office/drawing/2014/main" id="{D34201F3-0830-A06C-E4FD-B022BB83363F}"/>
                </a:ext>
              </a:extLst>
            </p:cNvPr>
            <p:cNvSpPr txBox="1"/>
            <p:nvPr/>
          </p:nvSpPr>
          <p:spPr>
            <a:xfrm>
              <a:off x="1032058" y="5461019"/>
              <a:ext cx="5438143" cy="1077218"/>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a:p>
              <a:pPr defTabSz="457200"/>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+ 2v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 </a:t>
              </a:r>
              <a:r>
                <a:rPr lang="en-US" sz="3200" dirty="0">
                  <a:solidFill>
                    <a:prstClr val="black"/>
                  </a:solidFill>
                  <a:latin typeface="Calibri"/>
                </a:rPr>
                <a:t>=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3</a:t>
              </a:r>
              <a:endParaRPr lang="en-US" sz="3200" dirty="0">
                <a:solidFill>
                  <a:prstClr val="black"/>
                </a:solidFill>
                <a:latin typeface="Calibri"/>
              </a:endParaRPr>
            </a:p>
          </p:txBody>
        </p:sp>
        <p:grpSp>
          <p:nvGrpSpPr>
            <p:cNvPr id="31" name="Group 30">
              <a:extLst>
                <a:ext uri="{FF2B5EF4-FFF2-40B4-BE49-F238E27FC236}">
                  <a16:creationId xmlns:a16="http://schemas.microsoft.com/office/drawing/2014/main" id="{3CB1301B-849F-7125-4D6E-C2047E9BD29A}"/>
                </a:ext>
              </a:extLst>
            </p:cNvPr>
            <p:cNvGrpSpPr/>
            <p:nvPr/>
          </p:nvGrpSpPr>
          <p:grpSpPr>
            <a:xfrm>
              <a:off x="717333" y="5508921"/>
              <a:ext cx="699555" cy="676656"/>
              <a:chOff x="658368" y="5669280"/>
              <a:chExt cx="699555" cy="676656"/>
            </a:xfrm>
          </p:grpSpPr>
          <p:sp>
            <p:nvSpPr>
              <p:cNvPr id="32" name="Arc 31">
                <a:extLst>
                  <a:ext uri="{FF2B5EF4-FFF2-40B4-BE49-F238E27FC236}">
                    <a16:creationId xmlns:a16="http://schemas.microsoft.com/office/drawing/2014/main" id="{4534CD6C-9853-8BF6-63B8-54F832D9E134}"/>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3" name="TextBox 32">
                <a:extLst>
                  <a:ext uri="{FF2B5EF4-FFF2-40B4-BE49-F238E27FC236}">
                    <a16:creationId xmlns:a16="http://schemas.microsoft.com/office/drawing/2014/main" id="{72D495DC-A8DF-76D1-4344-FCAA1DB39DE2}"/>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spTree>
    <p:extLst>
      <p:ext uri="{BB962C8B-B14F-4D97-AF65-F5344CB8AC3E}">
        <p14:creationId xmlns:p14="http://schemas.microsoft.com/office/powerpoint/2010/main" val="2631230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B630B-A941-05E8-6122-1FD8E2213361}"/>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D7DEF943-15C5-A449-855A-F48E270B4A49}"/>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48A2E2FB-6C72-8EAC-938A-9878492B89AD}"/>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9652986D-F0F0-89CC-DD28-ACAC8720FCDC}"/>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0547E459-25EB-72E8-990E-0E72310543E3}"/>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1BC30A21-E6ED-EAF5-95AD-9E53668CB49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D5FA0E49-8AB5-881B-1069-7E03200F81C7}"/>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F6C7A3AF-5A33-AC6D-59A3-BE5239AE20AF}"/>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95C6FF32-8E03-3525-7894-13FDB4103E41}"/>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ADF508CB-8277-D858-3505-18371A6B1C21}"/>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7E5D4520-CC6C-057F-60FF-8669166B06C7}"/>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B64A2B20-63BD-49B1-DEC4-CA21C64897D0}"/>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6599ECEB-C4AD-4B42-1B4B-CD16D8C37628}"/>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F682DDF7-C1F7-0B61-174A-B3F9CE42A9BA}"/>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9308CDAC-9687-A654-830F-D6CDD7F9F57B}"/>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57C71819-F6F4-1D1D-A552-0A33F62D2EE3}"/>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2093D45B-F09F-B799-E291-980FC279D924}"/>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F6E6E20-F843-303F-5507-91BE71ABB79F}"/>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DE1382D6-C2E8-6CD5-CDB9-34F269D84D8C}"/>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E9E3F763-A2A8-492B-62A8-0BAD9861FD45}"/>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8B6CB497-0307-289E-AC72-84C308D09282}"/>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7561E6BD-D235-F6C9-3133-D74EF15F95EC}"/>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63C95F31-F832-0B41-CBA5-D9C724D84FB4}"/>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AAAC8DCE-D91C-3A73-2068-5B525C15E74B}"/>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B434CF66-0EAD-7551-90BE-97BBCC58A967}"/>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2EFBB82F-8E16-799E-77D8-5BA6F5C1C3DE}"/>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8D767CFD-F816-4DB3-85CF-E3C28111150A}"/>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6B495762-A698-4796-0F0B-63CE774CEC9A}"/>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C0C2316F-76B1-0817-25B5-4093757D16D1}"/>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197E5D93-0D5E-DE11-6FB1-D89783D2FE66}"/>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2AC1FACD-69D9-3366-B3EB-9F15AA35602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8440FA47-8FA7-671D-6DA7-A0E8E03D2580}"/>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7D949E9F-C16C-8DE7-11E0-7B21E3077B33}"/>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AE9A3839-F6F3-DB23-23F6-0D2D296A8DC1}"/>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3C4050FC-B4E9-B357-67B4-714C92B79898}"/>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ACA0FACF-8480-A72D-60AB-069CADC53201}"/>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A6A3FDF4-A3A7-6126-1E74-305DAEA50BE4}"/>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00BFAE47-D42E-2DD0-2CC1-CF00862AEF2E}"/>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14AB7802-3FF1-63B4-7BCB-10F8B47BF559}"/>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BD213964-6130-F778-5E65-AE3A9AFC58D6}"/>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8BD95CED-4C07-B00A-288A-BCD5206AD606}"/>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92048337-19F9-91A2-8F9D-36D748EA06A6}"/>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C97DF1C4-6E9A-D097-7BEE-CC6C11711C6F}"/>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33FD55CC-1F0D-0CF5-60B1-AF797ADC1ED2}"/>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D54AB630-62FD-E4BE-0A37-27C94E6E1454}"/>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079E7575-C026-A833-BB8C-EDCF4C1B1D52}"/>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8DE22025-5E5F-554A-6797-B6741D26FDB9}"/>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8A05C4D5-89E0-7083-69A1-B9775C4721A2}"/>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1280F4AF-55C3-23CB-CE1F-5116A33A959C}"/>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051336B6-34C3-A826-9306-291EBCE43F09}"/>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5690318A-C283-1942-02BB-CBA51CCBA77B}"/>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46C1AFE8-7952-1B46-B9FA-B3E49D2383EA}"/>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2A7CB687-F68F-4F89-537C-35FC8C65E280}"/>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33FF492F-5B1E-2A5E-D5F0-65E5581B6395}"/>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5F795367-0784-BB29-DAD0-F90049C59E29}"/>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E6AC2C7C-DFB8-21B5-7C30-96EAE727076B}"/>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25307B19-63ED-B25C-968C-17D0EB404A0A}"/>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608DAE5F-991C-1B0B-0421-0F06F5C08167}"/>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4566BB35-5A07-9510-DFC6-42CBBE6E9A91}"/>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1AB76081-4D8F-2573-F767-4F229082EB97}"/>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63B3F5FC-0D6F-3D28-6C45-8CEF78C6534B}"/>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82144A22-B2F7-AAC6-90FB-0D5327CC0936}"/>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9591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2036393" y="3518883"/>
            <a:ext cx="5421533" cy="2308324"/>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2400" dirty="0">
              <a:sym typeface="Wingdings"/>
            </a:endParaRPr>
          </a:p>
          <a:p>
            <a:r>
              <a:rPr lang="en-US" sz="3200" dirty="0">
                <a:sym typeface="Wingdings"/>
              </a:rPr>
              <a:t>Z</a:t>
            </a:r>
            <a:r>
              <a:rPr lang="en-US" sz="3200" baseline="-25000" dirty="0">
                <a:sym typeface="Wingdings"/>
              </a:rPr>
              <a:t>0</a:t>
            </a:r>
            <a:r>
              <a:rPr lang="en-US" sz="3200" dirty="0">
                <a:sym typeface="Wingdings"/>
              </a:rPr>
              <a:t> =  kernel of</a:t>
            </a:r>
          </a:p>
          <a:p>
            <a:r>
              <a:rPr lang="en-US" sz="2400" dirty="0">
                <a:sym typeface="Wingdings"/>
              </a:rPr>
              <a:t> </a:t>
            </a:r>
          </a:p>
          <a:p>
            <a:r>
              <a:rPr lang="en-US" sz="2400" dirty="0">
                <a:sym typeface="Wingdings"/>
              </a:rPr>
              <a:t>      </a:t>
            </a:r>
            <a:r>
              <a:rPr lang="en-US" sz="3200" dirty="0">
                <a:sym typeface="Wingdings"/>
              </a:rPr>
              <a:t>=  {x :      (x) = 0}</a:t>
            </a:r>
          </a:p>
        </p:txBody>
      </p:sp>
      <p:grpSp>
        <p:nvGrpSpPr>
          <p:cNvPr id="13" name="Group 12"/>
          <p:cNvGrpSpPr/>
          <p:nvPr/>
        </p:nvGrpSpPr>
        <p:grpSpPr>
          <a:xfrm>
            <a:off x="2460432"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684516"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0" name="Group 79"/>
          <p:cNvGrpSpPr/>
          <p:nvPr/>
        </p:nvGrpSpPr>
        <p:grpSpPr>
          <a:xfrm>
            <a:off x="4322975" y="4399079"/>
            <a:ext cx="961338" cy="676656"/>
            <a:chOff x="658368" y="5669280"/>
            <a:chExt cx="961338" cy="676656"/>
          </a:xfrm>
        </p:grpSpPr>
        <p:sp>
          <p:nvSpPr>
            <p:cNvPr id="81" name="Arc 80"/>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3" name="Group 82"/>
          <p:cNvGrpSpPr/>
          <p:nvPr/>
        </p:nvGrpSpPr>
        <p:grpSpPr>
          <a:xfrm>
            <a:off x="3401205" y="5255642"/>
            <a:ext cx="961338" cy="676656"/>
            <a:chOff x="658368" y="5669280"/>
            <a:chExt cx="961338" cy="676656"/>
          </a:xfrm>
        </p:grpSpPr>
        <p:sp>
          <p:nvSpPr>
            <p:cNvPr id="84" name="Arc 8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TextBox 8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spTree>
    <p:extLst>
      <p:ext uri="{BB962C8B-B14F-4D97-AF65-F5344CB8AC3E}">
        <p14:creationId xmlns:p14="http://schemas.microsoft.com/office/powerpoint/2010/main" val="827643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691836" y="3518884"/>
            <a:ext cx="9031277" cy="3108543"/>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2400" dirty="0">
              <a:sym typeface="Wingdings"/>
            </a:endParaRPr>
          </a:p>
          <a:p>
            <a:r>
              <a:rPr lang="en-US" sz="3200" dirty="0">
                <a:sym typeface="Wingdings"/>
              </a:rPr>
              <a:t>Z</a:t>
            </a:r>
            <a:r>
              <a:rPr lang="en-US" sz="3200" baseline="-25000" dirty="0">
                <a:sym typeface="Wingdings"/>
              </a:rPr>
              <a:t>0</a:t>
            </a:r>
            <a:r>
              <a:rPr lang="en-US" sz="3200" dirty="0">
                <a:sym typeface="Wingdings"/>
              </a:rPr>
              <a:t> =  kernel of</a:t>
            </a:r>
          </a:p>
          <a:p>
            <a:r>
              <a:rPr lang="en-US" sz="2400" dirty="0">
                <a:sym typeface="Wingdings"/>
              </a:rPr>
              <a:t> </a:t>
            </a:r>
          </a:p>
          <a:p>
            <a:r>
              <a:rPr lang="en-US" sz="2400" dirty="0">
                <a:sym typeface="Wingdings"/>
              </a:rPr>
              <a:t>      </a:t>
            </a:r>
            <a:r>
              <a:rPr lang="en-US" sz="3200" dirty="0">
                <a:sym typeface="Wingdings"/>
              </a:rPr>
              <a:t>=  {x :      (x) = 0}</a:t>
            </a:r>
          </a:p>
          <a:p>
            <a:endParaRPr lang="en-US" sz="2000" dirty="0">
              <a:sym typeface="Wingdings"/>
            </a:endParaRPr>
          </a:p>
          <a:p>
            <a:r>
              <a:rPr lang="en-US" sz="3200" dirty="0"/>
              <a:t>    =  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a:t>
            </a:r>
            <a:r>
              <a:rPr lang="en-US" sz="3200" dirty="0"/>
              <a:t>&gt;</a:t>
            </a:r>
            <a:r>
              <a:rPr lang="en-US" sz="3200" dirty="0">
                <a:sym typeface="Wingdings"/>
              </a:rPr>
              <a:t> </a:t>
            </a:r>
            <a:endParaRPr lang="en-US" sz="3200" dirty="0"/>
          </a:p>
        </p:txBody>
      </p:sp>
      <p:grpSp>
        <p:nvGrpSpPr>
          <p:cNvPr id="13" name="Group 12"/>
          <p:cNvGrpSpPr/>
          <p:nvPr/>
        </p:nvGrpSpPr>
        <p:grpSpPr>
          <a:xfrm>
            <a:off x="2115875"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339959"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0" name="Group 79"/>
          <p:cNvGrpSpPr/>
          <p:nvPr/>
        </p:nvGrpSpPr>
        <p:grpSpPr>
          <a:xfrm>
            <a:off x="3978418" y="4399079"/>
            <a:ext cx="961338" cy="676656"/>
            <a:chOff x="658368" y="5669280"/>
            <a:chExt cx="961338" cy="676656"/>
          </a:xfrm>
        </p:grpSpPr>
        <p:sp>
          <p:nvSpPr>
            <p:cNvPr id="81" name="Arc 80"/>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3" name="Group 82"/>
          <p:cNvGrpSpPr/>
          <p:nvPr/>
        </p:nvGrpSpPr>
        <p:grpSpPr>
          <a:xfrm>
            <a:off x="3056648" y="5255642"/>
            <a:ext cx="961338" cy="676656"/>
            <a:chOff x="658368" y="5669280"/>
            <a:chExt cx="961338" cy="676656"/>
          </a:xfrm>
        </p:grpSpPr>
        <p:sp>
          <p:nvSpPr>
            <p:cNvPr id="84" name="Arc 8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TextBox 8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spTree>
    <p:extLst>
      <p:ext uri="{BB962C8B-B14F-4D97-AF65-F5344CB8AC3E}">
        <p14:creationId xmlns:p14="http://schemas.microsoft.com/office/powerpoint/2010/main" val="2544531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2036393" y="3518883"/>
            <a:ext cx="5421533" cy="3046988"/>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3200" dirty="0">
              <a:sym typeface="Wingdings"/>
            </a:endParaRPr>
          </a:p>
          <a:p>
            <a:endParaRPr lang="en-US" sz="3200" dirty="0">
              <a:sym typeface="Wingdings"/>
            </a:endParaRPr>
          </a:p>
          <a:p>
            <a:r>
              <a:rPr lang="en-US" sz="3200" dirty="0">
                <a:sym typeface="Wingdings"/>
              </a:rPr>
              <a:t>Z</a:t>
            </a:r>
            <a:r>
              <a:rPr lang="en-US" sz="3200" baseline="-25000" dirty="0">
                <a:sym typeface="Wingdings"/>
              </a:rPr>
              <a:t>0</a:t>
            </a:r>
            <a:r>
              <a:rPr lang="en-US" sz="3200" dirty="0">
                <a:sym typeface="Wingdings"/>
              </a:rPr>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a:t>
            </a:r>
          </a:p>
          <a:p>
            <a:endParaRPr lang="en-US" sz="3200" dirty="0"/>
          </a:p>
          <a:p>
            <a:r>
              <a:rPr lang="en-US" sz="3200" dirty="0"/>
              <a:t>B</a:t>
            </a:r>
            <a:r>
              <a:rPr lang="en-US" sz="3200" baseline="-25000" dirty="0"/>
              <a:t>0</a:t>
            </a:r>
            <a:r>
              <a:rPr lang="en-US" sz="3200" dirty="0"/>
              <a:t> = image of  </a:t>
            </a:r>
            <a:r>
              <a:rPr lang="en-US" sz="3200" dirty="0">
                <a:sym typeface="Wingdings"/>
              </a:rPr>
              <a:t> </a:t>
            </a:r>
            <a:endParaRPr lang="en-US" sz="3200" dirty="0"/>
          </a:p>
        </p:txBody>
      </p:sp>
      <p:grpSp>
        <p:nvGrpSpPr>
          <p:cNvPr id="13" name="Group 12"/>
          <p:cNvGrpSpPr/>
          <p:nvPr/>
        </p:nvGrpSpPr>
        <p:grpSpPr>
          <a:xfrm>
            <a:off x="2460432"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684516"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15" name="Group 14"/>
          <p:cNvGrpSpPr/>
          <p:nvPr/>
        </p:nvGrpSpPr>
        <p:grpSpPr>
          <a:xfrm>
            <a:off x="7704057" y="3351091"/>
            <a:ext cx="3460093" cy="3449054"/>
            <a:chOff x="2663622" y="3338705"/>
            <a:chExt cx="3460093" cy="3449054"/>
          </a:xfrm>
        </p:grpSpPr>
        <p:grpSp>
          <p:nvGrpSpPr>
            <p:cNvPr id="45" name="Group 44"/>
            <p:cNvGrpSpPr/>
            <p:nvPr/>
          </p:nvGrpSpPr>
          <p:grpSpPr>
            <a:xfrm>
              <a:off x="2663622" y="3338705"/>
              <a:ext cx="3460093" cy="736182"/>
              <a:chOff x="3256081" y="3795071"/>
              <a:chExt cx="3460093" cy="736182"/>
            </a:xfrm>
          </p:grpSpPr>
          <p:grpSp>
            <p:nvGrpSpPr>
              <p:cNvPr id="52" name="Group 51"/>
              <p:cNvGrpSpPr/>
              <p:nvPr/>
            </p:nvGrpSpPr>
            <p:grpSpPr>
              <a:xfrm>
                <a:off x="3256081" y="3854597"/>
                <a:ext cx="699555" cy="676656"/>
                <a:chOff x="658368" y="5669280"/>
                <a:chExt cx="699555" cy="676656"/>
              </a:xfrm>
            </p:grpSpPr>
            <p:sp>
              <p:nvSpPr>
                <p:cNvPr id="54" name="Arc 5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TextBox 5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3" name="TextBox 5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6" name="Group 55"/>
            <p:cNvGrpSpPr/>
            <p:nvPr/>
          </p:nvGrpSpPr>
          <p:grpSpPr>
            <a:xfrm>
              <a:off x="2663622" y="4006997"/>
              <a:ext cx="3460093" cy="696498"/>
              <a:chOff x="3256081" y="3834755"/>
              <a:chExt cx="3460093" cy="696498"/>
            </a:xfrm>
          </p:grpSpPr>
          <p:grpSp>
            <p:nvGrpSpPr>
              <p:cNvPr id="57" name="Group 56"/>
              <p:cNvGrpSpPr/>
              <p:nvPr/>
            </p:nvGrpSpPr>
            <p:grpSpPr>
              <a:xfrm>
                <a:off x="3256081" y="3854597"/>
                <a:ext cx="699555" cy="676656"/>
                <a:chOff x="658368" y="5669280"/>
                <a:chExt cx="699555" cy="676656"/>
              </a:xfrm>
            </p:grpSpPr>
            <p:sp>
              <p:nvSpPr>
                <p:cNvPr id="59" name="Arc 58"/>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TextBox 59"/>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8" name="TextBox 57"/>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61" name="Group 60"/>
            <p:cNvGrpSpPr/>
            <p:nvPr/>
          </p:nvGrpSpPr>
          <p:grpSpPr>
            <a:xfrm>
              <a:off x="2663622" y="4695131"/>
              <a:ext cx="3460093" cy="736182"/>
              <a:chOff x="3256081" y="3795071"/>
              <a:chExt cx="3460093" cy="736182"/>
            </a:xfrm>
          </p:grpSpPr>
          <p:grpSp>
            <p:nvGrpSpPr>
              <p:cNvPr id="62" name="Group 61"/>
              <p:cNvGrpSpPr/>
              <p:nvPr/>
            </p:nvGrpSpPr>
            <p:grpSpPr>
              <a:xfrm>
                <a:off x="3256081" y="3854597"/>
                <a:ext cx="699555" cy="676656"/>
                <a:chOff x="658368" y="5669280"/>
                <a:chExt cx="699555" cy="676656"/>
              </a:xfrm>
            </p:grpSpPr>
            <p:sp>
              <p:nvSpPr>
                <p:cNvPr id="64" name="Arc 6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5" name="TextBox 6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3" name="TextBox 6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6" name="Group 65"/>
            <p:cNvGrpSpPr/>
            <p:nvPr/>
          </p:nvGrpSpPr>
          <p:grpSpPr>
            <a:xfrm>
              <a:off x="2663622" y="5383265"/>
              <a:ext cx="3460093" cy="736182"/>
              <a:chOff x="3256081" y="3795071"/>
              <a:chExt cx="3460093" cy="736182"/>
            </a:xfrm>
          </p:grpSpPr>
          <p:grpSp>
            <p:nvGrpSpPr>
              <p:cNvPr id="67" name="Group 66"/>
              <p:cNvGrpSpPr/>
              <p:nvPr/>
            </p:nvGrpSpPr>
            <p:grpSpPr>
              <a:xfrm>
                <a:off x="3256081" y="3854597"/>
                <a:ext cx="699555" cy="676656"/>
                <a:chOff x="658368" y="5669280"/>
                <a:chExt cx="699555" cy="676656"/>
              </a:xfrm>
            </p:grpSpPr>
            <p:sp>
              <p:nvSpPr>
                <p:cNvPr id="69" name="Arc 68"/>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TextBox 69"/>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8" name="TextBox 67"/>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71" name="Group 70"/>
            <p:cNvGrpSpPr/>
            <p:nvPr/>
          </p:nvGrpSpPr>
          <p:grpSpPr>
            <a:xfrm>
              <a:off x="2663622" y="6051577"/>
              <a:ext cx="3460093" cy="736182"/>
              <a:chOff x="3256081" y="3795071"/>
              <a:chExt cx="3460093" cy="736182"/>
            </a:xfrm>
          </p:grpSpPr>
          <p:grpSp>
            <p:nvGrpSpPr>
              <p:cNvPr id="72" name="Group 71"/>
              <p:cNvGrpSpPr/>
              <p:nvPr/>
            </p:nvGrpSpPr>
            <p:grpSpPr>
              <a:xfrm>
                <a:off x="3256081" y="3854597"/>
                <a:ext cx="699555" cy="676656"/>
                <a:chOff x="658368" y="5669280"/>
                <a:chExt cx="699555" cy="676656"/>
              </a:xfrm>
            </p:grpSpPr>
            <p:sp>
              <p:nvSpPr>
                <p:cNvPr id="74" name="Arc 7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TextBox 7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3" name="TextBox 7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grpSp>
      <p:grpSp>
        <p:nvGrpSpPr>
          <p:cNvPr id="76" name="Group 75"/>
          <p:cNvGrpSpPr/>
          <p:nvPr/>
        </p:nvGrpSpPr>
        <p:grpSpPr>
          <a:xfrm>
            <a:off x="4319323" y="5941101"/>
            <a:ext cx="961338" cy="676656"/>
            <a:chOff x="658368" y="5669280"/>
            <a:chExt cx="961338" cy="676656"/>
          </a:xfrm>
        </p:grpSpPr>
        <p:sp>
          <p:nvSpPr>
            <p:cNvPr id="86" name="Arc 85"/>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7" name="TextBox 86"/>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spTree>
    <p:extLst>
      <p:ext uri="{BB962C8B-B14F-4D97-AF65-F5344CB8AC3E}">
        <p14:creationId xmlns:p14="http://schemas.microsoft.com/office/powerpoint/2010/main" val="1120012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8" name="Group 17"/>
          <p:cNvGrpSpPr/>
          <p:nvPr/>
        </p:nvGrpSpPr>
        <p:grpSpPr>
          <a:xfrm>
            <a:off x="2404856" y="3518883"/>
            <a:ext cx="8486578" cy="3178122"/>
            <a:chOff x="-270212" y="3518883"/>
            <a:chExt cx="8486578" cy="3178122"/>
          </a:xfrm>
        </p:grpSpPr>
        <p:sp>
          <p:nvSpPr>
            <p:cNvPr id="2" name="Rectangle 1"/>
            <p:cNvSpPr/>
            <p:nvPr/>
          </p:nvSpPr>
          <p:spPr>
            <a:xfrm>
              <a:off x="-270212" y="3518883"/>
              <a:ext cx="6204138" cy="1077218"/>
            </a:xfrm>
            <a:prstGeom prst="rect">
              <a:avLst/>
            </a:prstGeom>
          </p:spPr>
          <p:txBody>
            <a:bodyPr wrap="square">
              <a:spAutoFit/>
            </a:bodyPr>
            <a:lstStyle/>
            <a:p>
              <a:r>
                <a:rPr lang="en-US" sz="3200" dirty="0"/>
                <a:t>H</a:t>
              </a:r>
              <a:r>
                <a:rPr lang="en-US" sz="3200" baseline="-25000" dirty="0"/>
                <a:t>0</a:t>
              </a:r>
              <a:r>
                <a:rPr lang="en-US" sz="3200" dirty="0"/>
                <a:t> = </a:t>
              </a:r>
              <a:r>
                <a:rPr lang="en-US" sz="3200" dirty="0">
                  <a:sym typeface="Wingdings"/>
                </a:rPr>
                <a:t>Z</a:t>
              </a:r>
              <a:r>
                <a:rPr lang="en-US" sz="3200" baseline="-25000" dirty="0">
                  <a:sym typeface="Wingdings"/>
                </a:rPr>
                <a:t>0</a:t>
              </a:r>
              <a:r>
                <a:rPr lang="en-US" sz="3200" dirty="0">
                  <a:sym typeface="Wingdings"/>
                </a:rPr>
                <a:t>/</a:t>
              </a:r>
              <a:r>
                <a:rPr lang="en-US" sz="3200" dirty="0"/>
                <a:t>B</a:t>
              </a:r>
              <a:r>
                <a:rPr lang="en-US" sz="3200" baseline="-25000" dirty="0"/>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t>:</a:t>
              </a:r>
            </a:p>
            <a:p>
              <a:endParaRPr lang="en-US" sz="3200" dirty="0"/>
            </a:p>
          </p:txBody>
        </p:sp>
        <p:grpSp>
          <p:nvGrpSpPr>
            <p:cNvPr id="15" name="Group 14"/>
            <p:cNvGrpSpPr/>
            <p:nvPr/>
          </p:nvGrpSpPr>
          <p:grpSpPr>
            <a:xfrm>
              <a:off x="5090956" y="3538251"/>
              <a:ext cx="3125410" cy="3158754"/>
              <a:chOff x="2998305" y="3338705"/>
              <a:chExt cx="3125410" cy="3158754"/>
            </a:xfrm>
          </p:grpSpPr>
          <p:sp>
            <p:nvSpPr>
              <p:cNvPr id="53" name="TextBox 52"/>
              <p:cNvSpPr txBox="1"/>
              <p:nvPr/>
            </p:nvSpPr>
            <p:spPr>
              <a:xfrm>
                <a:off x="2998305" y="3338705"/>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a:t>
                </a:r>
                <a:endParaRPr lang="en-US" sz="3200" baseline="-25000" dirty="0">
                  <a:solidFill>
                    <a:srgbClr val="008000"/>
                  </a:solidFill>
                </a:endParaRPr>
              </a:p>
            </p:txBody>
          </p:sp>
          <p:sp>
            <p:nvSpPr>
              <p:cNvPr id="58" name="TextBox 57"/>
              <p:cNvSpPr txBox="1"/>
              <p:nvPr/>
            </p:nvSpPr>
            <p:spPr>
              <a:xfrm>
                <a:off x="2998305" y="396731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endParaRPr lang="en-US" sz="3200" baseline="-25000" dirty="0">
                  <a:solidFill>
                    <a:srgbClr val="008000"/>
                  </a:solidFill>
                </a:endParaRPr>
              </a:p>
            </p:txBody>
          </p:sp>
          <p:sp>
            <p:nvSpPr>
              <p:cNvPr id="63" name="TextBox 62"/>
              <p:cNvSpPr txBox="1"/>
              <p:nvPr/>
            </p:nvSpPr>
            <p:spPr>
              <a:xfrm>
                <a:off x="2998305" y="461576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endParaRPr lang="en-US" sz="3200" baseline="-25000" dirty="0">
                  <a:solidFill>
                    <a:srgbClr val="008000"/>
                  </a:solidFill>
                </a:endParaRPr>
              </a:p>
            </p:txBody>
          </p:sp>
          <p:sp>
            <p:nvSpPr>
              <p:cNvPr id="68" name="TextBox 67"/>
              <p:cNvSpPr txBox="1"/>
              <p:nvPr/>
            </p:nvSpPr>
            <p:spPr>
              <a:xfrm>
                <a:off x="2998305" y="5284055"/>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a:t>
                </a:r>
                <a:endParaRPr lang="en-US" sz="3200" baseline="-25000" dirty="0">
                  <a:solidFill>
                    <a:srgbClr val="008000"/>
                  </a:solidFill>
                </a:endParaRPr>
              </a:p>
            </p:txBody>
          </p:sp>
          <p:sp>
            <p:nvSpPr>
              <p:cNvPr id="73" name="TextBox 72"/>
              <p:cNvSpPr txBox="1"/>
              <p:nvPr/>
            </p:nvSpPr>
            <p:spPr>
              <a:xfrm>
                <a:off x="2998305" y="591268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0&gt;</a:t>
                </a:r>
                <a:endParaRPr lang="en-US" sz="3200" baseline="-25000" dirty="0">
                  <a:solidFill>
                    <a:srgbClr val="008000"/>
                  </a:solidFill>
                </a:endParaRPr>
              </a:p>
            </p:txBody>
          </p:sp>
        </p:grpSp>
      </p:grpSp>
    </p:spTree>
    <p:extLst>
      <p:ext uri="{BB962C8B-B14F-4D97-AF65-F5344CB8AC3E}">
        <p14:creationId xmlns:p14="http://schemas.microsoft.com/office/powerpoint/2010/main" val="3041925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107721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p:txBody>
      </p:sp>
    </p:spTree>
    <p:extLst>
      <p:ext uri="{BB962C8B-B14F-4D97-AF65-F5344CB8AC3E}">
        <p14:creationId xmlns:p14="http://schemas.microsoft.com/office/powerpoint/2010/main" val="526462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2882840"/>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3200" baseline="-25000" dirty="0"/>
          </a:p>
          <a:p>
            <a:r>
              <a:rPr lang="en-US" sz="3200" dirty="0"/>
              <a:t>=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t>&gt;</a:t>
            </a:r>
            <a:endParaRPr lang="en-US" sz="3200" baseline="-25000" dirty="0"/>
          </a:p>
        </p:txBody>
      </p:sp>
    </p:spTree>
    <p:extLst>
      <p:ext uri="{BB962C8B-B14F-4D97-AF65-F5344CB8AC3E}">
        <p14:creationId xmlns:p14="http://schemas.microsoft.com/office/powerpoint/2010/main" val="356580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107721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p:txBody>
      </p:sp>
    </p:spTree>
    <p:extLst>
      <p:ext uri="{BB962C8B-B14F-4D97-AF65-F5344CB8AC3E}">
        <p14:creationId xmlns:p14="http://schemas.microsoft.com/office/powerpoint/2010/main" val="2640084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370357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1600" baseline="-25000" dirty="0"/>
          </a:p>
          <a:p>
            <a:r>
              <a:rPr lang="en-US" sz="3200" dirty="0">
                <a:solidFill>
                  <a:srgbClr val="008000"/>
                </a:solidFill>
              </a:rPr>
              <a:t>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implies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p>
          <a:p>
            <a:endParaRPr lang="en-US" sz="3200" baseline="-25000" dirty="0">
              <a:solidFill>
                <a:srgbClr val="008000"/>
              </a:solidFill>
            </a:endParaRPr>
          </a:p>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3200" baseline="-25000" dirty="0">
              <a:solidFill>
                <a:srgbClr val="008000"/>
              </a:solidFill>
            </a:endParaRPr>
          </a:p>
          <a:p>
            <a:endParaRPr lang="en-US" sz="3200" baseline="-25000" dirty="0"/>
          </a:p>
        </p:txBody>
      </p:sp>
    </p:spTree>
    <p:extLst>
      <p:ext uri="{BB962C8B-B14F-4D97-AF65-F5344CB8AC3E}">
        <p14:creationId xmlns:p14="http://schemas.microsoft.com/office/powerpoint/2010/main" val="1700735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mc:AlternateContent xmlns:mc="http://schemas.openxmlformats.org/markup-compatibility/2006" xmlns:a14="http://schemas.microsoft.com/office/drawing/2010/main">
        <mc:Choice Requires="a14">
          <p:sp>
            <p:nvSpPr>
              <p:cNvPr id="2" name="Rectangle 1"/>
              <p:cNvSpPr/>
              <p:nvPr/>
            </p:nvSpPr>
            <p:spPr>
              <a:xfrm>
                <a:off x="1788520" y="3602667"/>
                <a:ext cx="8879479" cy="2985433"/>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p>
              <a:p>
                <a:endParaRPr lang="en-US" sz="3200" baseline="-25000" dirty="0"/>
              </a:p>
              <a:p>
                <a:pPr algn="ctr"/>
                <a:endParaRPr lang="en-US" sz="1000" baseline="-25000" dirty="0"/>
              </a:p>
              <a:p>
                <a:pPr algn="ctr"/>
                <a:r>
                  <a:rPr lang="en-US" sz="3200" dirty="0">
                    <a:sym typeface="Wingdings"/>
                  </a:rPr>
                  <a:t>H</a:t>
                </a:r>
                <a:r>
                  <a:rPr lang="en-US" sz="3200" baseline="-25000" dirty="0">
                    <a:sym typeface="Wingdings"/>
                  </a:rPr>
                  <a:t>0</a:t>
                </a:r>
                <a:r>
                  <a:rPr lang="en-US" sz="3200" dirty="0">
                    <a:solidFill>
                      <a:srgbClr val="660066"/>
                    </a:solidFill>
                    <a:sym typeface="Wingdings"/>
                  </a:rPr>
                  <a:t> = 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4</a:t>
                </a:r>
                <a:r>
                  <a:rPr lang="en-US" sz="3200" dirty="0"/>
                  <a:t>&gt; </a:t>
                </a:r>
              </a:p>
              <a:p>
                <a:pPr algn="ctr"/>
                <a:endParaRPr lang="en-US" sz="3200" dirty="0"/>
              </a:p>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0</a:t>
                </a:r>
                <a:r>
                  <a:rPr lang="en-US" sz="3200" dirty="0">
                    <a:solidFill>
                      <a:schemeClr val="tx1"/>
                    </a:solidFill>
                  </a:rPr>
                  <a:t> </a:t>
                </a:r>
                <a:r>
                  <a:rPr lang="en-US" sz="3200" dirty="0"/>
                  <a:t>= 2 </a:t>
                </a:r>
                <a:endParaRPr lang="en-US" sz="3200" baseline="-25000" dirty="0"/>
              </a:p>
            </p:txBody>
          </p:sp>
        </mc:Choice>
        <mc:Fallback xmlns="">
          <p:sp>
            <p:nvSpPr>
              <p:cNvPr id="2" name="Rectangle 1"/>
              <p:cNvSpPr>
                <a:spLocks noRot="1" noChangeAspect="1" noMove="1" noResize="1" noEditPoints="1" noAdjustHandles="1" noChangeArrowheads="1" noChangeShapeType="1" noTextEdit="1"/>
              </p:cNvSpPr>
              <p:nvPr/>
            </p:nvSpPr>
            <p:spPr>
              <a:xfrm>
                <a:off x="1788520" y="3602667"/>
                <a:ext cx="8879479" cy="2985433"/>
              </a:xfrm>
              <a:prstGeom prst="rect">
                <a:avLst/>
              </a:prstGeom>
              <a:blipFill>
                <a:blip r:embed="rId3"/>
                <a:stretch>
                  <a:fillRect l="-1716" t="-2653" r="-1235" b="-5918"/>
                </a:stretch>
              </a:blipFill>
            </p:spPr>
            <p:txBody>
              <a:bodyPr/>
              <a:lstStyle/>
              <a:p>
                <a:r>
                  <a:rPr lang="en-US">
                    <a:noFill/>
                  </a:rPr>
                  <a:t> </a:t>
                </a:r>
              </a:p>
            </p:txBody>
          </p:sp>
        </mc:Fallback>
      </mc:AlternateContent>
    </p:spTree>
    <p:extLst>
      <p:ext uri="{BB962C8B-B14F-4D97-AF65-F5344CB8AC3E}">
        <p14:creationId xmlns:p14="http://schemas.microsoft.com/office/powerpoint/2010/main" val="4227353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8"/>
            <a:ext cx="8879479" cy="2751523"/>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p>
          <a:p>
            <a:endParaRPr lang="en-US" sz="3200" baseline="-25000" dirty="0"/>
          </a:p>
          <a:p>
            <a:pPr>
              <a:lnSpc>
                <a:spcPct val="140000"/>
              </a:lnSpc>
            </a:pPr>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4</a:t>
            </a:r>
            <a:r>
              <a:rPr lang="en-US" sz="3200" dirty="0">
                <a:solidFill>
                  <a:srgbClr val="660066"/>
                </a:solidFill>
              </a:rPr>
              <a:t>]</a:t>
            </a:r>
            <a:r>
              <a:rPr lang="en-US" sz="3200" dirty="0"/>
              <a:t>&gt; where [</a:t>
            </a:r>
            <a:r>
              <a:rPr lang="en-US" sz="3200" dirty="0">
                <a:solidFill>
                  <a:srgbClr val="660066"/>
                </a:solidFill>
              </a:rPr>
              <a:t>v</a:t>
            </a:r>
            <a:r>
              <a:rPr lang="en-US" sz="3200" baseline="-25000" dirty="0">
                <a:solidFill>
                  <a:srgbClr val="660066"/>
                </a:solidFill>
              </a:rPr>
              <a:t>1</a:t>
            </a:r>
            <a:r>
              <a:rPr lang="en-US" sz="3200" dirty="0">
                <a:solidFill>
                  <a:srgbClr val="660066"/>
                </a:solidFill>
              </a:rPr>
              <a:t>]  =  </a:t>
            </a:r>
            <a:r>
              <a:rPr lang="en-US" sz="3200" dirty="0"/>
              <a: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a:t>
            </a:r>
          </a:p>
          <a:p>
            <a:pPr>
              <a:lnSpc>
                <a:spcPct val="140000"/>
              </a:lnSpc>
            </a:pPr>
            <a:r>
              <a:rPr lang="en-US" sz="3200" dirty="0">
                <a:solidFill>
                  <a:srgbClr val="660066"/>
                </a:solidFill>
              </a:rPr>
              <a:t>                                and [v</a:t>
            </a:r>
            <a:r>
              <a:rPr lang="en-US" sz="3200" baseline="-25000" dirty="0">
                <a:solidFill>
                  <a:srgbClr val="660066"/>
                </a:solidFill>
              </a:rPr>
              <a:t>4</a:t>
            </a:r>
            <a:r>
              <a:rPr lang="en-US" sz="3200" dirty="0">
                <a:solidFill>
                  <a:srgbClr val="660066"/>
                </a:solidFill>
              </a:rPr>
              <a:t>]  =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a:t>
            </a:r>
            <a:r>
              <a:rPr lang="en-US" sz="3200" dirty="0">
                <a:solidFill>
                  <a:srgbClr val="660066"/>
                </a:solidFill>
              </a:rPr>
              <a:t>}</a:t>
            </a:r>
            <a:r>
              <a:rPr lang="en-US" sz="3200" baseline="-25000" dirty="0">
                <a:solidFill>
                  <a:srgbClr val="660066"/>
                </a:solidFill>
              </a:rPr>
              <a:t> </a:t>
            </a:r>
            <a:endParaRPr lang="en-US" sz="3200" baseline="-25000" dirty="0"/>
          </a:p>
        </p:txBody>
      </p:sp>
    </p:spTree>
    <p:extLst>
      <p:ext uri="{BB962C8B-B14F-4D97-AF65-F5344CB8AC3E}">
        <p14:creationId xmlns:p14="http://schemas.microsoft.com/office/powerpoint/2010/main" val="1461664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2CC6E-4815-B296-CE49-DADD9DAE8725}"/>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7E1C07A9-C834-29BB-9DD0-F2A35D4619E8}"/>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CA1B8AEC-42F4-9393-2D07-EB0DA5E83C57}"/>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450CC803-8352-5162-AD6D-38DA4D276C18}"/>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3178564D-88C8-385E-F5FF-7738577AEFBC}"/>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115B1E10-2117-5C7C-A7A3-AFF79E88904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531EB37A-345A-E7E1-84AC-400628920592}"/>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85066015-1D80-A58A-4E08-23C037116B34}"/>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A8381B87-8D2B-A35B-FE05-7A22468BBAC4}"/>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40979127-9A17-EF0C-4945-8CD7198D3453}"/>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9F82FB36-DC25-A4E1-A4E7-6EA5159BE7B1}"/>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E13697FB-31FA-B252-7EF6-8EFB7FA7D5B9}"/>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B791774B-4A24-5949-B6FB-F698BE7C566D}"/>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67DE817C-9949-4D44-DFBF-29E20EC31E4C}"/>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205D5551-4BBC-C966-AC7A-663E631C5C41}"/>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25CF3DA5-97E4-719B-90BD-E4290DCEBC56}"/>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B10842AA-FBC4-A499-E177-FB9F75CBBC03}"/>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3781F55-7929-6481-4D27-3B60C3DE0C99}"/>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CFA4A1B6-3296-B925-A600-B66204E75F63}"/>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BF259CB3-888D-8D2F-45B1-18E03ED6548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405AC6F6-466E-D727-671F-C855B733914D}"/>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24A03C69-CE86-EC5B-5EC8-1FEAB7AD2BA7}"/>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F83FC92F-C5BF-19DF-E206-D1ADEA0C02A6}"/>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98B1CC02-7335-D52B-1188-D65AEC6D11FC}"/>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68094948-D924-B9F4-5884-967244606A05}"/>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7C539F1E-41D8-CF99-5E24-674464E30684}"/>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43A94860-E767-AC70-182B-11E0883C800E}"/>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D65DE740-F84B-54D6-E64F-D5F6F718A814}"/>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5AF7C95D-DB65-A245-AE44-6CA222BE39B4}"/>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FCCD6BB2-61C6-48F0-DCED-FDF0B0BF25FE}"/>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BF0802BD-9794-2146-990D-72A47A16B7D5}"/>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CC87CAA8-45A0-9CEA-1BC3-6844C209514B}"/>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F09AAF7E-C1AF-73F3-7D5B-5D0F177AAD67}"/>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96325D34-87DE-10F3-27C1-ED1E5CE76A75}"/>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33D5F583-DF1B-88AD-049F-723F8F81881A}"/>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4E17607A-6A19-1F67-8845-A13348AE05D4}"/>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DB3C2F44-109E-9759-69EA-9871080397E4}"/>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D6BE6C4D-86BB-5600-25D0-9FD6FF9E4F52}"/>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09FFCBD1-E226-BED1-264D-C971723736F2}"/>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2B7EB60F-158E-4AAC-5B08-CE23B884CC30}"/>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3FE074E5-2DA3-C6AE-7587-CF28513D86A4}"/>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F90A1C7F-5B0C-0F37-AA0B-C17DAF90A633}"/>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9626E64E-F2C8-6B99-209E-5F34D7F44AC1}"/>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49F705D3-1867-125F-B90E-247916B51074}"/>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476186C3-41BF-068F-FC9B-3C32CF0ACA39}"/>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59D114AD-8F02-3BB9-A1DA-A793C5E415FC}"/>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422FFFFB-C2D0-CC4C-EBA8-E45914E751CA}"/>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1236C425-3CEF-5854-1248-84E1DADA9F97}"/>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5E486999-FF7F-F359-43D6-7509DA352FFB}"/>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AF9C2084-B45D-28C0-6D5F-8220A93466D9}"/>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85E3AC56-5A76-02F6-CDE5-FFF951D0789E}"/>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2E8A5F72-AA95-B272-88F8-B758F2D9754B}"/>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EF182E71-6BD8-44A1-719B-A4D54761BF94}"/>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41D76A36-0549-ABA1-7F90-A35E751900AC}"/>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24C07BCD-674E-5DC7-E6BC-7B65B9ADDB9B}"/>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EE4A7CAF-B69B-5E72-9C19-AC6D6A52DF7E}"/>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F68A4B1B-6578-F810-78F1-F5BCB7622CA5}"/>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3A694402-3783-116B-E8EB-F9980FE32988}"/>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B6741E9F-025F-285B-A8BB-431CB9820DF9}"/>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10378A83-D9BC-2D52-B5AC-340CE77FF4D3}"/>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D00F7593-3193-F286-FAFE-52696D34D835}"/>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CA2C7DD7-E00E-103F-4E37-12EF6B7A61BA}"/>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61BC71D-B1B2-4801-FC5F-AC127478C430}"/>
                  </a:ext>
                </a:extLst>
              </p:cNvPr>
              <p:cNvSpPr txBox="1"/>
              <p:nvPr/>
            </p:nvSpPr>
            <p:spPr>
              <a:xfrm>
                <a:off x="4085839" y="6161068"/>
                <a:ext cx="6101442" cy="584775"/>
              </a:xfrm>
              <a:prstGeom prst="rect">
                <a:avLst/>
              </a:prstGeom>
              <a:noFill/>
            </p:spPr>
            <p:txBody>
              <a:bodyPr wrap="square">
                <a:spAutoFit/>
              </a:bodyPr>
              <a:lstStyle/>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1</a:t>
                </a:r>
                <a:r>
                  <a:rPr lang="en-US" sz="3200" dirty="0">
                    <a:solidFill>
                      <a:schemeClr val="tx1"/>
                    </a:solidFill>
                  </a:rPr>
                  <a:t> </a:t>
                </a:r>
                <a:r>
                  <a:rPr lang="en-US" sz="3200" dirty="0"/>
                  <a:t>= 0 </a:t>
                </a:r>
                <a:endParaRPr lang="en-US" sz="3200" baseline="-25000" dirty="0"/>
              </a:p>
            </p:txBody>
          </p:sp>
        </mc:Choice>
        <mc:Fallback xmlns="">
          <p:sp>
            <p:nvSpPr>
              <p:cNvPr id="16" name="TextBox 15">
                <a:extLst>
                  <a:ext uri="{FF2B5EF4-FFF2-40B4-BE49-F238E27FC236}">
                    <a16:creationId xmlns:a16="http://schemas.microsoft.com/office/drawing/2014/main" id="{961BC71D-B1B2-4801-FC5F-AC127478C430}"/>
                  </a:ext>
                </a:extLst>
              </p:cNvPr>
              <p:cNvSpPr txBox="1">
                <a:spLocks noRot="1" noChangeAspect="1" noMove="1" noResize="1" noEditPoints="1" noAdjustHandles="1" noChangeArrowheads="1" noChangeShapeType="1" noTextEdit="1"/>
              </p:cNvSpPr>
              <p:nvPr/>
            </p:nvSpPr>
            <p:spPr>
              <a:xfrm>
                <a:off x="4085839" y="6161068"/>
                <a:ext cx="6101442" cy="584775"/>
              </a:xfrm>
              <a:prstGeom prst="rect">
                <a:avLst/>
              </a:prstGeom>
              <a:blipFill>
                <a:blip r:embed="rId2"/>
                <a:stretch>
                  <a:fillRect t="-12500" b="-34375"/>
                </a:stretch>
              </a:blipFill>
            </p:spPr>
            <p:txBody>
              <a:bodyPr/>
              <a:lstStyle/>
              <a:p>
                <a:r>
                  <a:rPr lang="en-US">
                    <a:noFill/>
                  </a:rPr>
                  <a:t> </a:t>
                </a:r>
              </a:p>
            </p:txBody>
          </p:sp>
        </mc:Fallback>
      </mc:AlternateContent>
    </p:spTree>
    <p:extLst>
      <p:ext uri="{BB962C8B-B14F-4D97-AF65-F5344CB8AC3E}">
        <p14:creationId xmlns:p14="http://schemas.microsoft.com/office/powerpoint/2010/main" val="1319443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8F53F-8C20-1E75-4CE5-C50EF4B0E163}"/>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2B398BFF-9CC6-D415-6C49-7C9DE4B0E79D}"/>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523AC51F-6A95-6A8C-C2CA-87506AB5CB75}"/>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0E5B1E88-3F10-08EC-C28D-CFC9519E4D80}"/>
                  </a:ext>
                </a:extLst>
              </p:cNvPr>
              <p:cNvSpPr/>
              <p:nvPr/>
            </p:nvSpPr>
            <p:spPr>
              <a:xfrm>
                <a:off x="1284670" y="3565883"/>
                <a:ext cx="1959740" cy="1696575"/>
              </a:xfrm>
              <a:prstGeom prst="triangle">
                <a:avLst/>
              </a:prstGeom>
              <a:no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4" name="Group 3">
                <a:extLst>
                  <a:ext uri="{FF2B5EF4-FFF2-40B4-BE49-F238E27FC236}">
                    <a16:creationId xmlns:a16="http://schemas.microsoft.com/office/drawing/2014/main" id="{A79761BF-8DAE-C813-0B5F-A236C2291F27}"/>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5E59CE45-5AFE-AB2F-F57F-63FBA308E021}"/>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DCE313FA-BF78-4B36-7698-98FC464DF3B4}"/>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406B6E0D-D596-5426-E4E4-7D0D26B1B233}"/>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510C563F-5236-729D-EB3E-4B0372C3F2BC}"/>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475638DB-3574-79A8-4141-08E35B75335B}"/>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9DD7F8E1-1116-70FA-A2E2-9B62DD170CA1}"/>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867B999C-167B-7B60-084C-EAEB9FF82164}"/>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27AE50F4-E170-11CA-5EC0-0BB34EC19D1F}"/>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5C9BE836-D914-8F26-F5C7-E1B88BC446B4}"/>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EBEBE92F-572B-F7AB-03EF-580B699C3E8D}"/>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BC12F10B-8430-7815-F1AC-020F3AF4EC54}"/>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280DA09F-382B-E553-4D07-E47AC5DBF634}"/>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DB3A41A-7EB8-06E4-96AF-DB88974E861A}"/>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8CE86275-F8DC-8303-CE35-D7B16D84D5F2}"/>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96F1ADA7-EA49-F6CE-4DFC-A1833A40D618}"/>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63BAF8B1-E55B-1490-1C7D-1A1456D9E678}"/>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31B6CCB1-D80D-E34B-0E8F-29E931DDCC4D}"/>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3D19176B-8996-891B-A630-063CDBA6F785}"/>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894A9DE9-2361-8272-71D3-F684340D576E}"/>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21D6521F-3D56-CDDA-2E77-0B6DD0E65D05}"/>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289C18BF-BCBD-7612-9D77-72C838EBF549}"/>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DCE4DE73-0D12-1459-BC2E-D2FD3AEC550B}"/>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88DA7AA7-1DEA-3770-7D2B-765E7C4062B7}"/>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087408B4-D842-DAC4-532C-2DB244DD775C}"/>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7F13F152-8EF1-2FB5-BD2B-DDBA3B852788}"/>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346ED77C-66B6-F6A9-EAC2-2501B026599C}"/>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93983641-85BB-613C-EB63-E07C0DDADA1E}"/>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04AEDFA1-490F-5487-6E8E-7B8009B9922C}"/>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0D4ECC44-5B15-9A6A-7A4F-18AD2BFB2D9F}"/>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EAF837D5-C8D8-B198-35E5-4DC745FAB31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A84F9ECD-583C-EC09-1049-E0EAE839F328}"/>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4A2E6639-DC00-E716-116C-CFE45C54C4B5}"/>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AD621D08-92E7-C8BB-CD8C-55739875EBB4}"/>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8B7D54E5-5F1A-0905-3FA3-5DD75B4C9BD1}"/>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3A731500-60B5-FB82-AF42-CB6722E97F2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29E0E0C7-AE41-F1F1-A51A-24131C47E293}"/>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0AF2B909-30B3-C384-FABC-EA96D02E7525}"/>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AB116A7A-02ED-D6A8-95D3-80EC67B65CAC}"/>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CD30BE8C-64C6-C75E-F23F-3353D792961F}"/>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93AFBB2C-CA48-A3C4-79BD-11A65C3FE7F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E52CCC84-2D5B-6022-C5BC-BBCB69A223BF}"/>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40187426-7EC9-4DF6-D0E2-46214D9E2CFF}"/>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BB1481F6-74C0-B71D-8196-07A03A0060AF}"/>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ABCFCEA8-161E-DF29-A642-2057B7E74C0B}"/>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65354D4C-A74B-5C21-584A-F6263DA7BB7F}"/>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875579BB-4FBF-C7A4-B09C-295D1120880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26C022ED-6683-9492-D4BC-2DE88C39B45D}"/>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5C71CE6E-6281-B85E-E302-4B3F8EAD27B1}"/>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93B4C21A-880B-8396-3CEB-FDCE3F3285A6}"/>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6A2DE619-61E7-7827-3174-25BB0D962C61}"/>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768633A6-5877-FE6C-41E6-EAACAB3E33DB}"/>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F169FF16-6EEF-0332-3065-7AEA5D15C056}"/>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5EA85F4E-C5E2-E423-C034-16EA125D029F}"/>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93E10F9D-401C-C3DC-2402-9F4D7E9DB20E}"/>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ABE7015C-F3FE-4DBB-225F-63CDDF423FAC}"/>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2742E0BF-69CA-7D29-09EE-C96D89C4EBAD}"/>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29A4F1EE-FF46-987F-9A7F-AED8D6587CAF}"/>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B8897FA-36E9-C52F-6FA4-C9CEE18940F1}"/>
                  </a:ext>
                </a:extLst>
              </p:cNvPr>
              <p:cNvSpPr txBox="1"/>
              <p:nvPr/>
            </p:nvSpPr>
            <p:spPr>
              <a:xfrm>
                <a:off x="4085839" y="6161068"/>
                <a:ext cx="6101442" cy="584775"/>
              </a:xfrm>
              <a:prstGeom prst="rect">
                <a:avLst/>
              </a:prstGeom>
              <a:noFill/>
            </p:spPr>
            <p:txBody>
              <a:bodyPr wrap="square">
                <a:spAutoFit/>
              </a:bodyPr>
              <a:lstStyle/>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1</a:t>
                </a:r>
                <a:r>
                  <a:rPr lang="en-US" sz="3200" dirty="0">
                    <a:solidFill>
                      <a:schemeClr val="tx1"/>
                    </a:solidFill>
                  </a:rPr>
                  <a:t> </a:t>
                </a:r>
                <a:r>
                  <a:rPr lang="en-US" sz="3200" dirty="0"/>
                  <a:t>= 1 </a:t>
                </a:r>
                <a:endParaRPr lang="en-US" sz="3200" baseline="-25000" dirty="0"/>
              </a:p>
            </p:txBody>
          </p:sp>
        </mc:Choice>
        <mc:Fallback xmlns="">
          <p:sp>
            <p:nvSpPr>
              <p:cNvPr id="16" name="TextBox 15">
                <a:extLst>
                  <a:ext uri="{FF2B5EF4-FFF2-40B4-BE49-F238E27FC236}">
                    <a16:creationId xmlns:a16="http://schemas.microsoft.com/office/drawing/2014/main" id="{AB8897FA-36E9-C52F-6FA4-C9CEE18940F1}"/>
                  </a:ext>
                </a:extLst>
              </p:cNvPr>
              <p:cNvSpPr txBox="1">
                <a:spLocks noRot="1" noChangeAspect="1" noMove="1" noResize="1" noEditPoints="1" noAdjustHandles="1" noChangeArrowheads="1" noChangeShapeType="1" noTextEdit="1"/>
              </p:cNvSpPr>
              <p:nvPr/>
            </p:nvSpPr>
            <p:spPr>
              <a:xfrm>
                <a:off x="4085839" y="6161068"/>
                <a:ext cx="6101442" cy="584775"/>
              </a:xfrm>
              <a:prstGeom prst="rect">
                <a:avLst/>
              </a:prstGeom>
              <a:blipFill>
                <a:blip r:embed="rId2"/>
                <a:stretch>
                  <a:fillRect t="-12500" b="-34375"/>
                </a:stretch>
              </a:blipFill>
            </p:spPr>
            <p:txBody>
              <a:bodyPr/>
              <a:lstStyle/>
              <a:p>
                <a:r>
                  <a:rPr lang="en-US">
                    <a:noFill/>
                  </a:rPr>
                  <a:t> </a:t>
                </a:r>
              </a:p>
            </p:txBody>
          </p:sp>
        </mc:Fallback>
      </mc:AlternateContent>
    </p:spTree>
    <p:extLst>
      <p:ext uri="{BB962C8B-B14F-4D97-AF65-F5344CB8AC3E}">
        <p14:creationId xmlns:p14="http://schemas.microsoft.com/office/powerpoint/2010/main" val="15040016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1849440" y="381640"/>
            <a:ext cx="8493120" cy="414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9pPr>
          </a:lstStyle>
          <a:p>
            <a:pPr algn="ctr" eaLnBrk="1"/>
            <a:r>
              <a:rPr lang="en-GB" sz="1500" b="1">
                <a:solidFill>
                  <a:srgbClr val="000000"/>
                </a:solidFill>
                <a:latin typeface="Arial" charset="0"/>
              </a:rPr>
              <a:t>Betti numbers provide a signature of the underlying topology. </a:t>
            </a:r>
          </a:p>
        </p:txBody>
      </p:sp>
      <p:pic>
        <p:nvPicPr>
          <p:cNvPr id="51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3920" y="6231535"/>
            <a:ext cx="1071360" cy="40468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51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040" y="1788668"/>
            <a:ext cx="7804800" cy="327490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5125" name="Text Box 4"/>
          <p:cNvSpPr txBox="1">
            <a:spLocks noChangeArrowheads="1"/>
          </p:cNvSpPr>
          <p:nvPr/>
        </p:nvSpPr>
        <p:spPr bwMode="auto">
          <a:xfrm>
            <a:off x="2195040" y="5972308"/>
            <a:ext cx="3918240" cy="2318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FFFFFF"/>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tabLst>
                <a:tab pos="723900" algn="l"/>
                <a:tab pos="1447800" algn="l"/>
                <a:tab pos="2171700" algn="l"/>
                <a:tab pos="2895600" algn="l"/>
                <a:tab pos="36195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9pPr>
          </a:lstStyle>
          <a:p>
            <a:pPr eaLnBrk="1"/>
            <a:r>
              <a:rPr lang="en-GB" sz="1100" b="1">
                <a:solidFill>
                  <a:srgbClr val="000000"/>
                </a:solidFill>
                <a:latin typeface="Arial" charset="0"/>
              </a:rPr>
              <a:t>Singh G et al. J Vis 2008;8:11</a:t>
            </a:r>
          </a:p>
        </p:txBody>
      </p:sp>
      <p:sp>
        <p:nvSpPr>
          <p:cNvPr id="5126" name="Text Box 5"/>
          <p:cNvSpPr txBox="1">
            <a:spLocks noChangeArrowheads="1"/>
          </p:cNvSpPr>
          <p:nvPr/>
        </p:nvSpPr>
        <p:spPr bwMode="auto">
          <a:xfrm>
            <a:off x="1621920" y="6613175"/>
            <a:ext cx="4930560" cy="34707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marL="85725" indent="-85725"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9pPr>
          </a:lstStyle>
          <a:p>
            <a:pPr eaLnBrk="1"/>
            <a:r>
              <a:rPr lang="en-GB" sz="900">
                <a:solidFill>
                  <a:srgbClr val="000000"/>
                </a:solidFill>
                <a:latin typeface="Arial" charset="0"/>
              </a:rPr>
              <a:t>©2008 by Association for Research in Vision and Ophthalmology</a:t>
            </a:r>
          </a:p>
        </p:txBody>
      </p:sp>
      <p:sp>
        <p:nvSpPr>
          <p:cNvPr id="2" name="TextBox 1"/>
          <p:cNvSpPr txBox="1"/>
          <p:nvPr/>
        </p:nvSpPr>
        <p:spPr>
          <a:xfrm>
            <a:off x="4339145" y="5355167"/>
            <a:ext cx="3548271" cy="584775"/>
          </a:xfrm>
          <a:prstGeom prst="rect">
            <a:avLst/>
          </a:prstGeom>
          <a:solidFill>
            <a:schemeClr val="accent3">
              <a:lumMod val="40000"/>
              <a:lumOff val="60000"/>
            </a:schemeClr>
          </a:solidFill>
        </p:spPr>
        <p:txBody>
          <a:bodyPr wrap="square" rtlCol="0">
            <a:spAutoFit/>
          </a:bodyPr>
          <a:lstStyle/>
          <a:p>
            <a:pPr algn="ctr"/>
            <a:r>
              <a:rPr lang="en-US" sz="3200" dirty="0"/>
              <a:t>Using Z</a:t>
            </a:r>
            <a:r>
              <a:rPr lang="en-US" sz="3200" baseline="-25000" dirty="0"/>
              <a:t>2</a:t>
            </a:r>
            <a:r>
              <a:rPr lang="en-US" sz="3200" dirty="0"/>
              <a:t> coefficients</a:t>
            </a:r>
          </a:p>
        </p:txBody>
      </p:sp>
    </p:spTree>
    <p:extLst>
      <p:ext uri="{BB962C8B-B14F-4D97-AF65-F5344CB8AC3E}">
        <p14:creationId xmlns:p14="http://schemas.microsoft.com/office/powerpoint/2010/main" val="17698525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380980" y="5378785"/>
            <a:ext cx="9430043" cy="1077218"/>
          </a:xfrm>
          <a:prstGeom prst="rect">
            <a:avLst/>
          </a:prstGeom>
          <a:noFill/>
        </p:spPr>
        <p:txBody>
          <a:bodyPr wrap="square" rtlCol="0">
            <a:spAutoFit/>
          </a:bodyPr>
          <a:lstStyle/>
          <a:p>
            <a:pPr algn="ctr"/>
            <a:r>
              <a:rPr lang="en-US" sz="3200" dirty="0"/>
              <a:t>Step 0.)  Start by adding 0-dimensional vertices </a:t>
            </a:r>
          </a:p>
          <a:p>
            <a:pPr algn="ctr"/>
            <a:r>
              <a:rPr lang="en-US" sz="3200" dirty="0"/>
              <a:t>(0-simplices)</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spTree>
    <p:extLst>
      <p:ext uri="{BB962C8B-B14F-4D97-AF65-F5344CB8AC3E}">
        <p14:creationId xmlns:p14="http://schemas.microsoft.com/office/powerpoint/2010/main" val="2946963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2"/>
            <a:ext cx="8961395" cy="1200329"/>
          </a:xfrm>
          <a:prstGeom prst="rect">
            <a:avLst/>
          </a:prstGeom>
          <a:noFill/>
        </p:spPr>
        <p:txBody>
          <a:bodyPr wrap="square" rtlCol="0">
            <a:spAutoFit/>
          </a:bodyPr>
          <a:lstStyle/>
          <a:p>
            <a:r>
              <a:rPr lang="en-US" sz="3200" dirty="0"/>
              <a:t>1.)  Adding 1-dimensional edges (1-simplices)</a:t>
            </a:r>
          </a:p>
          <a:p>
            <a:endParaRPr lang="en-US" sz="800" dirty="0"/>
          </a:p>
          <a:p>
            <a:r>
              <a:rPr lang="en-US" sz="3200" dirty="0">
                <a:solidFill>
                  <a:srgbClr val="0000FF"/>
                </a:solidFill>
              </a:rPr>
              <a:t>Add an edge between data points that are “close”</a:t>
            </a:r>
            <a:endParaRPr lang="en-US" sz="3200" baseline="30000" dirty="0">
              <a:solidFill>
                <a:srgbClr val="0000FF"/>
              </a:solidFill>
            </a:endParaRP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11" name="Picture 10" descr="ruler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7044" y="5855008"/>
            <a:ext cx="5270500" cy="660400"/>
          </a:xfrm>
          <a:prstGeom prst="rect">
            <a:avLst/>
          </a:prstGeom>
        </p:spPr>
      </p:pic>
      <p:pic>
        <p:nvPicPr>
          <p:cNvPr id="13" name="Picture 12" descr="ruler2.png"/>
          <p:cNvPicPr>
            <a:picLocks noChangeAspect="1"/>
          </p:cNvPicPr>
          <p:nvPr/>
        </p:nvPicPr>
        <p:blipFill rotWithShape="1">
          <a:blip r:embed="rId4">
            <a:extLst>
              <a:ext uri="{28A0092B-C50C-407E-A947-70E740481C1C}">
                <a14:useLocalDpi xmlns:a14="http://schemas.microsoft.com/office/drawing/2010/main" val="0"/>
              </a:ext>
            </a:extLst>
          </a:blip>
          <a:srcRect r="62528"/>
          <a:stretch/>
        </p:blipFill>
        <p:spPr>
          <a:xfrm rot="19820810">
            <a:off x="2711295" y="2491806"/>
            <a:ext cx="1975104" cy="660400"/>
          </a:xfrm>
          <a:prstGeom prst="rect">
            <a:avLst/>
          </a:prstGeom>
        </p:spPr>
      </p:pic>
      <p:pic>
        <p:nvPicPr>
          <p:cNvPr id="14" name="Picture 13" descr="ruler2.png"/>
          <p:cNvPicPr>
            <a:picLocks noChangeAspect="1"/>
          </p:cNvPicPr>
          <p:nvPr/>
        </p:nvPicPr>
        <p:blipFill rotWithShape="1">
          <a:blip r:embed="rId4">
            <a:extLst>
              <a:ext uri="{28A0092B-C50C-407E-A947-70E740481C1C}">
                <a14:useLocalDpi xmlns:a14="http://schemas.microsoft.com/office/drawing/2010/main" val="0"/>
              </a:ext>
            </a:extLst>
          </a:blip>
          <a:srcRect l="-2" r="45178"/>
          <a:stretch/>
        </p:blipFill>
        <p:spPr>
          <a:xfrm rot="1800000">
            <a:off x="5401936" y="2810834"/>
            <a:ext cx="2889504" cy="660400"/>
          </a:xfrm>
          <a:prstGeom prst="rect">
            <a:avLst/>
          </a:prstGeom>
        </p:spPr>
      </p:pic>
      <p:pic>
        <p:nvPicPr>
          <p:cNvPr id="15" name="Picture 14" descr="ruler2.png"/>
          <p:cNvPicPr>
            <a:picLocks noChangeAspect="1"/>
          </p:cNvPicPr>
          <p:nvPr/>
        </p:nvPicPr>
        <p:blipFill rotWithShape="1">
          <a:blip r:embed="rId4">
            <a:extLst>
              <a:ext uri="{28A0092B-C50C-407E-A947-70E740481C1C}">
                <a14:useLocalDpi xmlns:a14="http://schemas.microsoft.com/office/drawing/2010/main" val="0"/>
              </a:ext>
            </a:extLst>
          </a:blip>
          <a:srcRect r="74673"/>
          <a:stretch/>
        </p:blipFill>
        <p:spPr>
          <a:xfrm rot="16200000">
            <a:off x="8791729" y="3281881"/>
            <a:ext cx="1335024" cy="660400"/>
          </a:xfrm>
          <a:prstGeom prst="rect">
            <a:avLst/>
          </a:prstGeom>
        </p:spPr>
      </p:pic>
    </p:spTree>
    <p:extLst>
      <p:ext uri="{BB962C8B-B14F-4D97-AF65-F5344CB8AC3E}">
        <p14:creationId xmlns:p14="http://schemas.microsoft.com/office/powerpoint/2010/main" val="2188846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1"/>
            <a:ext cx="8961395" cy="2174954"/>
          </a:xfrm>
          <a:prstGeom prst="rect">
            <a:avLst/>
          </a:prstGeom>
          <a:noFill/>
        </p:spPr>
        <p:txBody>
          <a:bodyPr wrap="square" rtlCol="0">
            <a:spAutoFit/>
          </a:bodyPr>
          <a:lstStyle/>
          <a:p>
            <a:r>
              <a:rPr lang="en-US" sz="3200" dirty="0"/>
              <a:t>1.)  Adding 1-dimensional edges (1-simplices)</a:t>
            </a:r>
          </a:p>
          <a:p>
            <a:r>
              <a:rPr lang="en-US" sz="3200" dirty="0">
                <a:solidFill>
                  <a:srgbClr val="0000FF"/>
                </a:solidFill>
              </a:rPr>
              <a:t>Let T  =  Threshold</a:t>
            </a:r>
          </a:p>
          <a:p>
            <a:endParaRPr lang="en-US" sz="800" baseline="30000" dirty="0">
              <a:solidFill>
                <a:srgbClr val="0000FF"/>
              </a:solidFill>
            </a:endParaRPr>
          </a:p>
          <a:p>
            <a:r>
              <a:rPr lang="en-US" sz="3200" dirty="0">
                <a:solidFill>
                  <a:srgbClr val="0000FF"/>
                </a:solidFill>
              </a:rPr>
              <a:t>Connect vertices v and w with an edge  </a:t>
            </a:r>
            <a:r>
              <a:rPr lang="en-US" sz="3200" dirty="0" err="1">
                <a:solidFill>
                  <a:srgbClr val="0000FF"/>
                </a:solidFill>
              </a:rPr>
              <a:t>iff</a:t>
            </a:r>
            <a:r>
              <a:rPr lang="en-US" sz="3200" dirty="0">
                <a:solidFill>
                  <a:srgbClr val="0000FF"/>
                </a:solidFill>
              </a:rPr>
              <a:t> </a:t>
            </a:r>
          </a:p>
          <a:p>
            <a:r>
              <a:rPr lang="en-US" sz="3200" dirty="0">
                <a:solidFill>
                  <a:srgbClr val="0000FF"/>
                </a:solidFill>
              </a:rPr>
              <a:t>the distance between v and w is less than T</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11" name="Picture 10" descr="ruler2.png"/>
          <p:cNvPicPr>
            <a:picLocks noChangeAspect="1"/>
          </p:cNvPicPr>
          <p:nvPr/>
        </p:nvPicPr>
        <p:blipFill rotWithShape="1">
          <a:blip r:embed="rId4">
            <a:extLst>
              <a:ext uri="{28A0092B-C50C-407E-A947-70E740481C1C}">
                <a14:useLocalDpi xmlns:a14="http://schemas.microsoft.com/office/drawing/2010/main" val="0"/>
              </a:ext>
            </a:extLst>
          </a:blip>
          <a:srcRect r="62528"/>
          <a:stretch/>
        </p:blipFill>
        <p:spPr>
          <a:xfrm rot="19820810">
            <a:off x="2711295" y="2491806"/>
            <a:ext cx="1975104" cy="660400"/>
          </a:xfrm>
          <a:prstGeom prst="rect">
            <a:avLst/>
          </a:prstGeom>
        </p:spPr>
      </p:pic>
      <p:pic>
        <p:nvPicPr>
          <p:cNvPr id="12" name="Picture 11" descr="ruler2.png"/>
          <p:cNvPicPr>
            <a:picLocks noChangeAspect="1"/>
          </p:cNvPicPr>
          <p:nvPr/>
        </p:nvPicPr>
        <p:blipFill rotWithShape="1">
          <a:blip r:embed="rId4">
            <a:extLst>
              <a:ext uri="{28A0092B-C50C-407E-A947-70E740481C1C}">
                <a14:useLocalDpi xmlns:a14="http://schemas.microsoft.com/office/drawing/2010/main" val="0"/>
              </a:ext>
            </a:extLst>
          </a:blip>
          <a:srcRect l="-2" r="45178"/>
          <a:stretch/>
        </p:blipFill>
        <p:spPr>
          <a:xfrm rot="1800000">
            <a:off x="5401936" y="2810834"/>
            <a:ext cx="2889504" cy="660400"/>
          </a:xfrm>
          <a:prstGeom prst="rect">
            <a:avLst/>
          </a:prstGeom>
        </p:spPr>
      </p:pic>
      <p:pic>
        <p:nvPicPr>
          <p:cNvPr id="13" name="Picture 12" descr="ruler2.png"/>
          <p:cNvPicPr>
            <a:picLocks noChangeAspect="1"/>
          </p:cNvPicPr>
          <p:nvPr/>
        </p:nvPicPr>
        <p:blipFill rotWithShape="1">
          <a:blip r:embed="rId4">
            <a:extLst>
              <a:ext uri="{28A0092B-C50C-407E-A947-70E740481C1C}">
                <a14:useLocalDpi xmlns:a14="http://schemas.microsoft.com/office/drawing/2010/main" val="0"/>
              </a:ext>
            </a:extLst>
          </a:blip>
          <a:srcRect r="74673"/>
          <a:stretch/>
        </p:blipFill>
        <p:spPr>
          <a:xfrm rot="16200000">
            <a:off x="8791729" y="3281881"/>
            <a:ext cx="1335024" cy="660400"/>
          </a:xfrm>
          <a:prstGeom prst="rect">
            <a:avLst/>
          </a:prstGeom>
        </p:spPr>
      </p:pic>
    </p:spTree>
    <p:extLst>
      <p:ext uri="{BB962C8B-B14F-4D97-AF65-F5344CB8AC3E}">
        <p14:creationId xmlns:p14="http://schemas.microsoft.com/office/powerpoint/2010/main" val="2228352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1"/>
            <a:ext cx="8961395" cy="2174954"/>
          </a:xfrm>
          <a:prstGeom prst="rect">
            <a:avLst/>
          </a:prstGeom>
          <a:noFill/>
        </p:spPr>
        <p:txBody>
          <a:bodyPr wrap="square" rtlCol="0">
            <a:spAutoFit/>
          </a:bodyPr>
          <a:lstStyle/>
          <a:p>
            <a:r>
              <a:rPr lang="en-US" sz="3200" dirty="0"/>
              <a:t>1.)  Adding 1-dimensional edges (1-simplices)</a:t>
            </a:r>
          </a:p>
          <a:p>
            <a:r>
              <a:rPr lang="en-US" sz="3200" dirty="0">
                <a:solidFill>
                  <a:srgbClr val="0000FF"/>
                </a:solidFill>
              </a:rPr>
              <a:t>Let T  =  Threshold   =</a:t>
            </a:r>
          </a:p>
          <a:p>
            <a:endParaRPr lang="en-US" sz="800" baseline="30000" dirty="0">
              <a:solidFill>
                <a:srgbClr val="0000FF"/>
              </a:solidFill>
            </a:endParaRPr>
          </a:p>
          <a:p>
            <a:r>
              <a:rPr lang="en-US" sz="3200" dirty="0">
                <a:solidFill>
                  <a:srgbClr val="0000FF"/>
                </a:solidFill>
              </a:rPr>
              <a:t>Connect vertices v and w with an edge  </a:t>
            </a:r>
            <a:r>
              <a:rPr lang="en-US" sz="3200" dirty="0" err="1">
                <a:solidFill>
                  <a:srgbClr val="0000FF"/>
                </a:solidFill>
              </a:rPr>
              <a:t>iff</a:t>
            </a:r>
            <a:r>
              <a:rPr lang="en-US" sz="3200" dirty="0">
                <a:solidFill>
                  <a:srgbClr val="0000FF"/>
                </a:solidFill>
              </a:rPr>
              <a:t> </a:t>
            </a:r>
          </a:p>
          <a:p>
            <a:r>
              <a:rPr lang="en-US" sz="3200" dirty="0">
                <a:solidFill>
                  <a:srgbClr val="0000FF"/>
                </a:solidFill>
              </a:rPr>
              <a:t>the distance between v and w is less than T</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20" name="Picture 19"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140000">
            <a:off x="6193138" y="1675363"/>
            <a:ext cx="1280160" cy="660400"/>
          </a:xfrm>
          <a:prstGeom prst="rect">
            <a:avLst/>
          </a:prstGeom>
        </p:spPr>
      </p:pic>
      <p:pic>
        <p:nvPicPr>
          <p:cNvPr id="21" name="Picture 20"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9740000">
            <a:off x="2936022" y="2536428"/>
            <a:ext cx="1280160" cy="660400"/>
          </a:xfrm>
          <a:prstGeom prst="rect">
            <a:avLst/>
          </a:prstGeom>
        </p:spPr>
      </p:pic>
      <p:pic>
        <p:nvPicPr>
          <p:cNvPr id="22" name="Picture 21"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5280000">
            <a:off x="1650116" y="1967324"/>
            <a:ext cx="1280160" cy="660400"/>
          </a:xfrm>
          <a:prstGeom prst="rect">
            <a:avLst/>
          </a:prstGeom>
        </p:spPr>
      </p:pic>
      <p:pic>
        <p:nvPicPr>
          <p:cNvPr id="24" name="Picture 23"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20220000">
            <a:off x="7924717" y="1692921"/>
            <a:ext cx="1280160" cy="660400"/>
          </a:xfrm>
          <a:prstGeom prst="rect">
            <a:avLst/>
          </a:prstGeom>
        </p:spPr>
      </p:pic>
      <p:pic>
        <p:nvPicPr>
          <p:cNvPr id="25" name="Picture 24"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a:off x="5745577" y="5119852"/>
            <a:ext cx="1280160" cy="660400"/>
          </a:xfrm>
          <a:prstGeom prst="rect">
            <a:avLst/>
          </a:prstGeom>
        </p:spPr>
      </p:pic>
      <p:pic>
        <p:nvPicPr>
          <p:cNvPr id="26" name="Picture 25"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2548454">
            <a:off x="2813911" y="1141613"/>
            <a:ext cx="1280160" cy="660400"/>
          </a:xfrm>
          <a:prstGeom prst="rect">
            <a:avLst/>
          </a:prstGeom>
        </p:spPr>
      </p:pic>
      <p:pic>
        <p:nvPicPr>
          <p:cNvPr id="27" name="Picture 26"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6200000">
            <a:off x="8770233" y="3059943"/>
            <a:ext cx="1280160" cy="660400"/>
          </a:xfrm>
          <a:prstGeom prst="rect">
            <a:avLst/>
          </a:prstGeom>
        </p:spPr>
      </p:pic>
      <p:pic>
        <p:nvPicPr>
          <p:cNvPr id="28" name="Picture 27"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3426123">
            <a:off x="4817332" y="1816421"/>
            <a:ext cx="1280160" cy="660400"/>
          </a:xfrm>
          <a:prstGeom prst="rect">
            <a:avLst/>
          </a:prstGeom>
        </p:spPr>
      </p:pic>
    </p:spTree>
    <p:extLst>
      <p:ext uri="{BB962C8B-B14F-4D97-AF65-F5344CB8AC3E}">
        <p14:creationId xmlns:p14="http://schemas.microsoft.com/office/powerpoint/2010/main" val="1859739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651168" y="4585972"/>
            <a:ext cx="8961395" cy="2821285"/>
          </a:xfrm>
          <a:prstGeom prst="rect">
            <a:avLst/>
          </a:prstGeom>
          <a:noFill/>
        </p:spPr>
        <p:txBody>
          <a:bodyPr wrap="square" rtlCol="0">
            <a:spAutoFit/>
          </a:bodyPr>
          <a:lstStyle/>
          <a:p>
            <a:r>
              <a:rPr lang="en-US" sz="3200" dirty="0"/>
              <a:t>1.)  Adding 1-dimensional edges (1-simplices)</a:t>
            </a:r>
          </a:p>
          <a:p>
            <a:endParaRPr lang="en-US" sz="800" dirty="0"/>
          </a:p>
          <a:p>
            <a:r>
              <a:rPr lang="en-US" sz="3200" dirty="0">
                <a:solidFill>
                  <a:srgbClr val="0000FF"/>
                </a:solidFill>
              </a:rPr>
              <a:t>Add an edge between data points that are “close”</a:t>
            </a:r>
          </a:p>
          <a:p>
            <a:r>
              <a:rPr lang="en-US" sz="2800" dirty="0">
                <a:solidFill>
                  <a:srgbClr val="0000FF"/>
                </a:solidFill>
              </a:rPr>
              <a:t>Note:  we only need a definition of closeness between data points.  The data points do not need to be actual points in </a:t>
            </a:r>
            <a:r>
              <a:rPr lang="en-US" sz="2800" dirty="0" err="1">
                <a:solidFill>
                  <a:srgbClr val="0000FF"/>
                </a:solidFill>
              </a:rPr>
              <a:t>R</a:t>
            </a:r>
            <a:r>
              <a:rPr lang="en-US" sz="2800" baseline="30000" dirty="0" err="1">
                <a:solidFill>
                  <a:srgbClr val="0000FF"/>
                </a:solidFill>
              </a:rPr>
              <a:t>n</a:t>
            </a:r>
            <a:endParaRPr lang="en-US" sz="2800" baseline="30000" dirty="0">
              <a:solidFill>
                <a:srgbClr val="0000FF"/>
              </a:solidFill>
            </a:endParaRPr>
          </a:p>
          <a:p>
            <a:endParaRPr lang="en-US" sz="3200" baseline="30000" dirty="0">
              <a:solidFill>
                <a:srgbClr val="0000FF"/>
              </a:solidFill>
            </a:endParaRPr>
          </a:p>
        </p:txBody>
      </p:sp>
      <p:pic>
        <p:nvPicPr>
          <p:cNvPr id="9" name="Picture 8" descr="1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02096"/>
            <a:ext cx="6400800" cy="3441700"/>
          </a:xfrm>
          <a:prstGeom prst="rect">
            <a:avLst/>
          </a:prstGeom>
        </p:spPr>
      </p:pic>
    </p:spTree>
    <p:extLst>
      <p:ext uri="{BB962C8B-B14F-4D97-AF65-F5344CB8AC3E}">
        <p14:creationId xmlns:p14="http://schemas.microsoft.com/office/powerpoint/2010/main" val="2993339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rgbClr val="0000DD"/>
                </a:solidFill>
              </a:rPr>
              <a:t>Vietoris</a:t>
            </a:r>
            <a:r>
              <a:rPr lang="en-US" sz="3200" dirty="0">
                <a:solidFill>
                  <a:srgbClr val="0000DD"/>
                </a:solidFill>
              </a:rPr>
              <a:t> Rips </a:t>
            </a:r>
            <a:r>
              <a:rPr lang="en-US" sz="3200" dirty="0">
                <a:solidFill>
                  <a:schemeClr val="tx1"/>
                </a:solidFill>
              </a:rPr>
              <a:t>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7"/>
            <a:ext cx="6400800" cy="3441700"/>
          </a:xfrm>
          <a:prstGeom prst="rect">
            <a:avLst/>
          </a:prstGeom>
        </p:spPr>
      </p:pic>
      <p:sp>
        <p:nvSpPr>
          <p:cNvPr id="10" name="TextBox 9"/>
          <p:cNvSpPr txBox="1"/>
          <p:nvPr/>
        </p:nvSpPr>
        <p:spPr>
          <a:xfrm>
            <a:off x="1849628" y="5023212"/>
            <a:ext cx="8961395" cy="584776"/>
          </a:xfrm>
          <a:prstGeom prst="rect">
            <a:avLst/>
          </a:prstGeom>
          <a:noFill/>
        </p:spPr>
        <p:txBody>
          <a:bodyPr wrap="square" rtlCol="0">
            <a:spAutoFit/>
          </a:bodyPr>
          <a:lstStyle/>
          <a:p>
            <a:r>
              <a:rPr lang="en-US" sz="3200" dirty="0"/>
              <a:t>2.)  Add all possible simplices of dimensional &gt; 1.</a:t>
            </a:r>
          </a:p>
        </p:txBody>
      </p:sp>
    </p:spTree>
    <p:extLst>
      <p:ext uri="{BB962C8B-B14F-4D97-AF65-F5344CB8AC3E}">
        <p14:creationId xmlns:p14="http://schemas.microsoft.com/office/powerpoint/2010/main" val="32298522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1750398" y="4585971"/>
            <a:ext cx="8961395" cy="2646878"/>
          </a:xfrm>
          <a:prstGeom prst="rect">
            <a:avLst/>
          </a:prstGeom>
          <a:noFill/>
        </p:spPr>
        <p:txBody>
          <a:bodyPr wrap="square" rtlCol="0">
            <a:spAutoFit/>
          </a:bodyPr>
          <a:lstStyle/>
          <a:p>
            <a:r>
              <a:rPr lang="en-US" sz="3200" dirty="0"/>
              <a:t>0.)  Start by adding 0-dimensional data points </a:t>
            </a:r>
          </a:p>
          <a:p>
            <a:endParaRPr lang="en-US" sz="800" dirty="0"/>
          </a:p>
          <a:p>
            <a:r>
              <a:rPr lang="en-US" sz="3200" dirty="0">
                <a:solidFill>
                  <a:srgbClr val="0000FF"/>
                </a:solidFill>
              </a:rPr>
              <a:t>Use balls to measure distance </a:t>
            </a:r>
            <a:r>
              <a:rPr lang="en-US" sz="3000" dirty="0">
                <a:solidFill>
                  <a:srgbClr val="0000FF"/>
                </a:solidFill>
              </a:rPr>
              <a:t>(Threshold = diameter).</a:t>
            </a:r>
          </a:p>
          <a:p>
            <a:r>
              <a:rPr lang="en-US" sz="3200" dirty="0">
                <a:solidFill>
                  <a:srgbClr val="0000FF"/>
                </a:solidFill>
              </a:rPr>
              <a:t>Two points are close if their corresponding balls intersect</a:t>
            </a:r>
          </a:p>
        </p:txBody>
      </p:sp>
      <p:sp>
        <p:nvSpPr>
          <p:cNvPr id="3" name="Oval 2"/>
          <p:cNvSpPr>
            <a:spLocks noChangeAspect="1"/>
          </p:cNvSpPr>
          <p:nvPr/>
        </p:nvSpPr>
        <p:spPr>
          <a:xfrm>
            <a:off x="2646356" y="26536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3498839" y="20734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2652227" y="1617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5458466"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6310962"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5937794" y="151873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5921653" y="2024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7702046" y="17222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8753764"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a:off x="8103568"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a:off x="8537481" y="136529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4885376" y="394372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5706231" y="375427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a:off x="5507309" y="438756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a:off x="8106534" y="390316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8517501" y="3546046"/>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a:off x="8753764" y="390465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Vietoris</a:t>
            </a:r>
            <a:r>
              <a:rPr lang="en-US" sz="3200" dirty="0">
                <a:solidFill>
                  <a:schemeClr val="tx1"/>
                </a:solidFill>
              </a:rPr>
              <a:t> Rips simplicial complex</a:t>
            </a:r>
          </a:p>
        </p:txBody>
      </p:sp>
    </p:spTree>
    <p:extLst>
      <p:ext uri="{BB962C8B-B14F-4D97-AF65-F5344CB8AC3E}">
        <p14:creationId xmlns:p14="http://schemas.microsoft.com/office/powerpoint/2010/main" val="286647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400000" y="400000"/>
                                    </p:animScale>
                                  </p:childTnLst>
                                </p:cTn>
                              </p:par>
                              <p:par>
                                <p:cTn id="7" presetID="6" presetClass="emph" presetSubtype="0" fill="hold" grpId="0" nodeType="withEffect">
                                  <p:stCondLst>
                                    <p:cond delay="0"/>
                                  </p:stCondLst>
                                  <p:childTnLst>
                                    <p:animScale>
                                      <p:cBhvr>
                                        <p:cTn id="8" dur="2000" fill="hold"/>
                                        <p:tgtEl>
                                          <p:spTgt spid="11"/>
                                        </p:tgtEl>
                                      </p:cBhvr>
                                      <p:by x="400000" y="400000"/>
                                    </p:animScale>
                                  </p:childTnLst>
                                </p:cTn>
                              </p:par>
                              <p:par>
                                <p:cTn id="9" presetID="6" presetClass="emph" presetSubtype="0" fill="hold" grpId="0" nodeType="withEffect">
                                  <p:stCondLst>
                                    <p:cond delay="0"/>
                                  </p:stCondLst>
                                  <p:childTnLst>
                                    <p:animScale>
                                      <p:cBhvr>
                                        <p:cTn id="10" dur="2000" fill="hold"/>
                                        <p:tgtEl>
                                          <p:spTgt spid="12"/>
                                        </p:tgtEl>
                                      </p:cBhvr>
                                      <p:by x="400000" y="400000"/>
                                    </p:animScale>
                                  </p:childTnLst>
                                </p:cTn>
                              </p:par>
                              <p:par>
                                <p:cTn id="11" presetID="6" presetClass="emph" presetSubtype="0" fill="hold" grpId="0" nodeType="withEffect">
                                  <p:stCondLst>
                                    <p:cond delay="0"/>
                                  </p:stCondLst>
                                  <p:childTnLst>
                                    <p:animScale>
                                      <p:cBhvr>
                                        <p:cTn id="12" dur="2000" fill="hold"/>
                                        <p:tgtEl>
                                          <p:spTgt spid="13"/>
                                        </p:tgtEl>
                                      </p:cBhvr>
                                      <p:by x="400000" y="400000"/>
                                    </p:animScale>
                                  </p:childTnLst>
                                </p:cTn>
                              </p:par>
                              <p:par>
                                <p:cTn id="13" presetID="6" presetClass="emph" presetSubtype="0" fill="hold" grpId="0" nodeType="withEffect">
                                  <p:stCondLst>
                                    <p:cond delay="0"/>
                                  </p:stCondLst>
                                  <p:childTnLst>
                                    <p:animScale>
                                      <p:cBhvr>
                                        <p:cTn id="14" dur="2000" fill="hold"/>
                                        <p:tgtEl>
                                          <p:spTgt spid="14"/>
                                        </p:tgtEl>
                                      </p:cBhvr>
                                      <p:by x="400000" y="400000"/>
                                    </p:animScale>
                                  </p:childTnLst>
                                </p:cTn>
                              </p:par>
                              <p:par>
                                <p:cTn id="15" presetID="6" presetClass="emph" presetSubtype="0" fill="hold" grpId="0" nodeType="withEffect">
                                  <p:stCondLst>
                                    <p:cond delay="0"/>
                                  </p:stCondLst>
                                  <p:childTnLst>
                                    <p:animScale>
                                      <p:cBhvr>
                                        <p:cTn id="16" dur="2000" fill="hold"/>
                                        <p:tgtEl>
                                          <p:spTgt spid="15"/>
                                        </p:tgtEl>
                                      </p:cBhvr>
                                      <p:by x="400000" y="400000"/>
                                    </p:animScale>
                                  </p:childTnLst>
                                </p:cTn>
                              </p:par>
                              <p:par>
                                <p:cTn id="17" presetID="6" presetClass="emph" presetSubtype="0" fill="hold" grpId="0" nodeType="withEffect">
                                  <p:stCondLst>
                                    <p:cond delay="0"/>
                                  </p:stCondLst>
                                  <p:childTnLst>
                                    <p:animScale>
                                      <p:cBhvr>
                                        <p:cTn id="18" dur="2000" fill="hold"/>
                                        <p:tgtEl>
                                          <p:spTgt spid="16"/>
                                        </p:tgtEl>
                                      </p:cBhvr>
                                      <p:by x="400000" y="400000"/>
                                    </p:animScale>
                                  </p:childTnLst>
                                </p:cTn>
                              </p:par>
                              <p:par>
                                <p:cTn id="19" presetID="6" presetClass="emph" presetSubtype="0" fill="hold" grpId="0" nodeType="withEffect">
                                  <p:stCondLst>
                                    <p:cond delay="0"/>
                                  </p:stCondLst>
                                  <p:childTnLst>
                                    <p:animScale>
                                      <p:cBhvr>
                                        <p:cTn id="20" dur="2000" fill="hold"/>
                                        <p:tgtEl>
                                          <p:spTgt spid="17"/>
                                        </p:tgtEl>
                                      </p:cBhvr>
                                      <p:by x="400000" y="400000"/>
                                    </p:animScale>
                                  </p:childTnLst>
                                </p:cTn>
                              </p:par>
                              <p:par>
                                <p:cTn id="21" presetID="6" presetClass="emph" presetSubtype="0" fill="hold" grpId="0" nodeType="withEffect">
                                  <p:stCondLst>
                                    <p:cond delay="0"/>
                                  </p:stCondLst>
                                  <p:childTnLst>
                                    <p:animScale>
                                      <p:cBhvr>
                                        <p:cTn id="22" dur="2000" fill="hold"/>
                                        <p:tgtEl>
                                          <p:spTgt spid="18"/>
                                        </p:tgtEl>
                                      </p:cBhvr>
                                      <p:by x="400000" y="400000"/>
                                    </p:animScale>
                                  </p:childTnLst>
                                </p:cTn>
                              </p:par>
                              <p:par>
                                <p:cTn id="23" presetID="6" presetClass="emph" presetSubtype="0" fill="hold" grpId="0" nodeType="withEffect">
                                  <p:stCondLst>
                                    <p:cond delay="0"/>
                                  </p:stCondLst>
                                  <p:childTnLst>
                                    <p:animScale>
                                      <p:cBhvr>
                                        <p:cTn id="24" dur="2000" fill="hold"/>
                                        <p:tgtEl>
                                          <p:spTgt spid="19"/>
                                        </p:tgtEl>
                                      </p:cBhvr>
                                      <p:by x="400000" y="400000"/>
                                    </p:animScale>
                                  </p:childTnLst>
                                </p:cTn>
                              </p:par>
                              <p:par>
                                <p:cTn id="25" presetID="6" presetClass="emph" presetSubtype="0" fill="hold" grpId="0" nodeType="withEffect">
                                  <p:stCondLst>
                                    <p:cond delay="0"/>
                                  </p:stCondLst>
                                  <p:childTnLst>
                                    <p:animScale>
                                      <p:cBhvr>
                                        <p:cTn id="26" dur="2000" fill="hold"/>
                                        <p:tgtEl>
                                          <p:spTgt spid="20"/>
                                        </p:tgtEl>
                                      </p:cBhvr>
                                      <p:by x="400000" y="400000"/>
                                    </p:animScale>
                                  </p:childTnLst>
                                </p:cTn>
                              </p:par>
                              <p:par>
                                <p:cTn id="27" presetID="6" presetClass="emph" presetSubtype="0" fill="hold" grpId="0" nodeType="withEffect">
                                  <p:stCondLst>
                                    <p:cond delay="0"/>
                                  </p:stCondLst>
                                  <p:childTnLst>
                                    <p:animScale>
                                      <p:cBhvr>
                                        <p:cTn id="28" dur="2000" fill="hold"/>
                                        <p:tgtEl>
                                          <p:spTgt spid="22"/>
                                        </p:tgtEl>
                                      </p:cBhvr>
                                      <p:by x="400000" y="400000"/>
                                    </p:animScale>
                                  </p:childTnLst>
                                </p:cTn>
                              </p:par>
                              <p:par>
                                <p:cTn id="29" presetID="6" presetClass="emph" presetSubtype="0" fill="hold" grpId="0" nodeType="withEffect">
                                  <p:stCondLst>
                                    <p:cond delay="0"/>
                                  </p:stCondLst>
                                  <p:childTnLst>
                                    <p:animScale>
                                      <p:cBhvr>
                                        <p:cTn id="30" dur="2000" fill="hold"/>
                                        <p:tgtEl>
                                          <p:spTgt spid="24"/>
                                        </p:tgtEl>
                                      </p:cBhvr>
                                      <p:by x="400000" y="400000"/>
                                    </p:animScale>
                                  </p:childTnLst>
                                </p:cTn>
                              </p:par>
                              <p:par>
                                <p:cTn id="31" presetID="6" presetClass="emph" presetSubtype="0" fill="hold" grpId="0" nodeType="withEffect">
                                  <p:stCondLst>
                                    <p:cond delay="0"/>
                                  </p:stCondLst>
                                  <p:childTnLst>
                                    <p:animScale>
                                      <p:cBhvr>
                                        <p:cTn id="32" dur="2000" fill="hold"/>
                                        <p:tgtEl>
                                          <p:spTgt spid="25"/>
                                        </p:tgtEl>
                                      </p:cBhvr>
                                      <p:by x="400000" y="400000"/>
                                    </p:animScale>
                                  </p:childTnLst>
                                </p:cTn>
                              </p:par>
                              <p:par>
                                <p:cTn id="33" presetID="6" presetClass="emph" presetSubtype="0" fill="hold" grpId="0" nodeType="withEffect">
                                  <p:stCondLst>
                                    <p:cond delay="0"/>
                                  </p:stCondLst>
                                  <p:childTnLst>
                                    <p:animScale>
                                      <p:cBhvr>
                                        <p:cTn id="34" dur="2000" fill="hold"/>
                                        <p:tgtEl>
                                          <p:spTgt spid="26"/>
                                        </p:tgtEl>
                                      </p:cBhvr>
                                      <p:by x="400000" y="400000"/>
                                    </p:animScale>
                                  </p:childTnLst>
                                </p:cTn>
                              </p:par>
                              <p:par>
                                <p:cTn id="35" presetID="6" presetClass="emph" presetSubtype="0" fill="hold" grpId="0" nodeType="withEffect">
                                  <p:stCondLst>
                                    <p:cond delay="0"/>
                                  </p:stCondLst>
                                  <p:childTnLst>
                                    <p:animScale>
                                      <p:cBhvr>
                                        <p:cTn id="36" dur="2000" fill="hold"/>
                                        <p:tgtEl>
                                          <p:spTgt spid="27"/>
                                        </p:tgtEl>
                                      </p:cBhvr>
                                      <p:by x="400000" y="400000"/>
                                    </p:animScale>
                                  </p:childTnLst>
                                </p:cTn>
                              </p:par>
                              <p:par>
                                <p:cTn id="37" presetID="6" presetClass="emph" presetSubtype="0" fill="hold" grpId="0" nodeType="withEffect">
                                  <p:stCondLst>
                                    <p:cond delay="0"/>
                                  </p:stCondLst>
                                  <p:childTnLst>
                                    <p:animScale>
                                      <p:cBhvr>
                                        <p:cTn id="38" dur="2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4" grpId="0" animBg="1"/>
      <p:bldP spid="25" grpId="0" animBg="1"/>
      <p:bldP spid="26" grpId="0" animBg="1"/>
      <p:bldP spid="27" grpId="0" animBg="1"/>
      <p:bldP spid="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1730552" y="4585972"/>
            <a:ext cx="8961395" cy="2462213"/>
          </a:xfrm>
          <a:prstGeom prst="rect">
            <a:avLst/>
          </a:prstGeom>
          <a:noFill/>
        </p:spPr>
        <p:txBody>
          <a:bodyPr wrap="square" rtlCol="0">
            <a:spAutoFit/>
          </a:bodyPr>
          <a:lstStyle/>
          <a:p>
            <a:r>
              <a:rPr lang="en-US" sz="3200" dirty="0"/>
              <a:t>0.)  Start by adding 0-dimensional data points </a:t>
            </a:r>
          </a:p>
          <a:p>
            <a:endParaRPr lang="en-US" sz="800" dirty="0"/>
          </a:p>
          <a:p>
            <a:r>
              <a:rPr lang="en-US" sz="2700" dirty="0">
                <a:solidFill>
                  <a:srgbClr val="0000FF"/>
                </a:solidFill>
              </a:rPr>
              <a:t>Use balls of varying radii to determine persistence of clusters. </a:t>
            </a:r>
          </a:p>
          <a:p>
            <a:endParaRPr lang="en-US" sz="2000" dirty="0">
              <a:solidFill>
                <a:srgbClr val="0000FF"/>
              </a:solidFill>
            </a:endParaRPr>
          </a:p>
          <a:p>
            <a:r>
              <a:rPr lang="en-US" sz="2000" dirty="0">
                <a:solidFill>
                  <a:srgbClr val="0000FF"/>
                </a:solidFill>
              </a:rPr>
              <a:t>H. </a:t>
            </a:r>
            <a:r>
              <a:rPr lang="en-US" sz="2000" dirty="0" err="1">
                <a:solidFill>
                  <a:srgbClr val="0000FF"/>
                </a:solidFill>
              </a:rPr>
              <a:t>Edelsbrunner</a:t>
            </a:r>
            <a:r>
              <a:rPr lang="en-US" sz="2000" dirty="0">
                <a:solidFill>
                  <a:srgbClr val="0000FF"/>
                </a:solidFill>
              </a:rPr>
              <a:t>, D. </a:t>
            </a:r>
            <a:r>
              <a:rPr lang="en-US" sz="2000" dirty="0" err="1">
                <a:solidFill>
                  <a:srgbClr val="0000FF"/>
                </a:solidFill>
              </a:rPr>
              <a:t>Letscher</a:t>
            </a:r>
            <a:r>
              <a:rPr lang="en-US" sz="2000" dirty="0">
                <a:solidFill>
                  <a:srgbClr val="0000FF"/>
                </a:solidFill>
              </a:rPr>
              <a:t>, and A. </a:t>
            </a:r>
            <a:r>
              <a:rPr lang="en-US" sz="2000" dirty="0" err="1">
                <a:solidFill>
                  <a:srgbClr val="0000FF"/>
                </a:solidFill>
              </a:rPr>
              <a:t>Zomorodian</a:t>
            </a:r>
            <a:r>
              <a:rPr lang="en-US" sz="2000" dirty="0">
                <a:solidFill>
                  <a:srgbClr val="0000FF"/>
                </a:solidFill>
              </a:rPr>
              <a:t>, Topological persistence and </a:t>
            </a:r>
          </a:p>
          <a:p>
            <a:r>
              <a:rPr lang="en-US" sz="2000" dirty="0" err="1">
                <a:solidFill>
                  <a:srgbClr val="0000FF"/>
                </a:solidFill>
              </a:rPr>
              <a:t>simplication</a:t>
            </a:r>
            <a:r>
              <a:rPr lang="en-US" sz="2000" dirty="0">
                <a:solidFill>
                  <a:srgbClr val="0000FF"/>
                </a:solidFill>
              </a:rPr>
              <a:t>, Discrete and Computational Geometry 28, 2002, 511</a:t>
            </a:r>
            <a:r>
              <a:rPr lang="en-US" sz="2000">
                <a:solidFill>
                  <a:srgbClr val="0000FF"/>
                </a:solidFill>
              </a:rPr>
              <a:t>-533.</a:t>
            </a:r>
            <a:endParaRPr lang="en-US" sz="800" dirty="0"/>
          </a:p>
        </p:txBody>
      </p:sp>
      <p:sp>
        <p:nvSpPr>
          <p:cNvPr id="3" name="Oval 2"/>
          <p:cNvSpPr>
            <a:spLocks noChangeAspect="1"/>
          </p:cNvSpPr>
          <p:nvPr/>
        </p:nvSpPr>
        <p:spPr>
          <a:xfrm>
            <a:off x="2646356" y="26536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3498839" y="20734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2652227" y="1617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5458466"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6310962"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5937794" y="151873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5921653" y="2024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7702046" y="17222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8753764"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a:off x="8103568"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a:off x="8537481" y="136529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4885376" y="394372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5706231" y="375427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a:off x="5507309" y="438756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a:off x="8106534" y="390316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8517501" y="3546046"/>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a:off x="8753764" y="390465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Vietoris</a:t>
            </a:r>
            <a:r>
              <a:rPr lang="en-US" sz="3200" dirty="0">
                <a:solidFill>
                  <a:schemeClr val="tx1"/>
                </a:solidFill>
              </a:rPr>
              <a:t> Rips simplicial complex</a:t>
            </a:r>
          </a:p>
        </p:txBody>
      </p:sp>
    </p:spTree>
    <p:extLst>
      <p:ext uri="{BB962C8B-B14F-4D97-AF65-F5344CB8AC3E}">
        <p14:creationId xmlns:p14="http://schemas.microsoft.com/office/powerpoint/2010/main" val="154600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par>
                                <p:cTn id="7" presetID="6" presetClass="emph" presetSubtype="0" fill="hold" grpId="0" nodeType="withEffect">
                                  <p:stCondLst>
                                    <p:cond delay="0"/>
                                  </p:stCondLst>
                                  <p:childTnLst>
                                    <p:animScale>
                                      <p:cBhvr>
                                        <p:cTn id="8" dur="2000" fill="hold"/>
                                        <p:tgtEl>
                                          <p:spTgt spid="11"/>
                                        </p:tgtEl>
                                      </p:cBhvr>
                                      <p:by x="150000" y="150000"/>
                                    </p:animScale>
                                  </p:childTnLst>
                                </p:cTn>
                              </p:par>
                              <p:par>
                                <p:cTn id="9" presetID="6" presetClass="emph" presetSubtype="0" fill="hold" grpId="0" nodeType="withEffect">
                                  <p:stCondLst>
                                    <p:cond delay="0"/>
                                  </p:stCondLst>
                                  <p:childTnLst>
                                    <p:animScale>
                                      <p:cBhvr>
                                        <p:cTn id="10" dur="2000" fill="hold"/>
                                        <p:tgtEl>
                                          <p:spTgt spid="12"/>
                                        </p:tgtEl>
                                      </p:cBhvr>
                                      <p:by x="150000" y="150000"/>
                                    </p:animScale>
                                  </p:childTnLst>
                                </p:cTn>
                              </p:par>
                              <p:par>
                                <p:cTn id="11" presetID="6" presetClass="emph" presetSubtype="0" fill="hold" grpId="0" nodeType="withEffect">
                                  <p:stCondLst>
                                    <p:cond delay="0"/>
                                  </p:stCondLst>
                                  <p:childTnLst>
                                    <p:animScale>
                                      <p:cBhvr>
                                        <p:cTn id="12" dur="2000" fill="hold"/>
                                        <p:tgtEl>
                                          <p:spTgt spid="13"/>
                                        </p:tgtEl>
                                      </p:cBhvr>
                                      <p:by x="150000" y="150000"/>
                                    </p:animScale>
                                  </p:childTnLst>
                                </p:cTn>
                              </p:par>
                              <p:par>
                                <p:cTn id="13" presetID="6" presetClass="emph" presetSubtype="0" fill="hold" grpId="0" nodeType="withEffect">
                                  <p:stCondLst>
                                    <p:cond delay="0"/>
                                  </p:stCondLst>
                                  <p:childTnLst>
                                    <p:animScale>
                                      <p:cBhvr>
                                        <p:cTn id="14" dur="2000" fill="hold"/>
                                        <p:tgtEl>
                                          <p:spTgt spid="14"/>
                                        </p:tgtEl>
                                      </p:cBhvr>
                                      <p:by x="150000" y="150000"/>
                                    </p:animScale>
                                  </p:childTnLst>
                                </p:cTn>
                              </p:par>
                              <p:par>
                                <p:cTn id="15" presetID="6" presetClass="emph" presetSubtype="0" fill="hold" grpId="0" nodeType="withEffect">
                                  <p:stCondLst>
                                    <p:cond delay="0"/>
                                  </p:stCondLst>
                                  <p:childTnLst>
                                    <p:animScale>
                                      <p:cBhvr>
                                        <p:cTn id="16" dur="2000" fill="hold"/>
                                        <p:tgtEl>
                                          <p:spTgt spid="15"/>
                                        </p:tgtEl>
                                      </p:cBhvr>
                                      <p:by x="150000" y="150000"/>
                                    </p:animScale>
                                  </p:childTnLst>
                                </p:cTn>
                              </p:par>
                              <p:par>
                                <p:cTn id="17" presetID="6" presetClass="emph" presetSubtype="0" fill="hold" grpId="0" nodeType="withEffect">
                                  <p:stCondLst>
                                    <p:cond delay="0"/>
                                  </p:stCondLst>
                                  <p:childTnLst>
                                    <p:animScale>
                                      <p:cBhvr>
                                        <p:cTn id="18" dur="2000" fill="hold"/>
                                        <p:tgtEl>
                                          <p:spTgt spid="16"/>
                                        </p:tgtEl>
                                      </p:cBhvr>
                                      <p:by x="150000" y="150000"/>
                                    </p:animScale>
                                  </p:childTnLst>
                                </p:cTn>
                              </p:par>
                              <p:par>
                                <p:cTn id="19" presetID="6" presetClass="emph" presetSubtype="0" fill="hold" grpId="0" nodeType="withEffect">
                                  <p:stCondLst>
                                    <p:cond delay="0"/>
                                  </p:stCondLst>
                                  <p:childTnLst>
                                    <p:animScale>
                                      <p:cBhvr>
                                        <p:cTn id="20" dur="2000" fill="hold"/>
                                        <p:tgtEl>
                                          <p:spTgt spid="17"/>
                                        </p:tgtEl>
                                      </p:cBhvr>
                                      <p:by x="150000" y="150000"/>
                                    </p:animScale>
                                  </p:childTnLst>
                                </p:cTn>
                              </p:par>
                              <p:par>
                                <p:cTn id="21" presetID="6" presetClass="emph" presetSubtype="0" fill="hold" grpId="0" nodeType="withEffect">
                                  <p:stCondLst>
                                    <p:cond delay="0"/>
                                  </p:stCondLst>
                                  <p:childTnLst>
                                    <p:animScale>
                                      <p:cBhvr>
                                        <p:cTn id="22" dur="2000" fill="hold"/>
                                        <p:tgtEl>
                                          <p:spTgt spid="18"/>
                                        </p:tgtEl>
                                      </p:cBhvr>
                                      <p:by x="150000" y="150000"/>
                                    </p:animScale>
                                  </p:childTnLst>
                                </p:cTn>
                              </p:par>
                              <p:par>
                                <p:cTn id="23" presetID="6" presetClass="emph" presetSubtype="0" fill="hold" grpId="0" nodeType="withEffect">
                                  <p:stCondLst>
                                    <p:cond delay="0"/>
                                  </p:stCondLst>
                                  <p:childTnLst>
                                    <p:animScale>
                                      <p:cBhvr>
                                        <p:cTn id="24" dur="2000" fill="hold"/>
                                        <p:tgtEl>
                                          <p:spTgt spid="19"/>
                                        </p:tgtEl>
                                      </p:cBhvr>
                                      <p:by x="150000" y="150000"/>
                                    </p:animScale>
                                  </p:childTnLst>
                                </p:cTn>
                              </p:par>
                              <p:par>
                                <p:cTn id="25" presetID="6" presetClass="emph" presetSubtype="0" fill="hold" grpId="0" nodeType="withEffect">
                                  <p:stCondLst>
                                    <p:cond delay="0"/>
                                  </p:stCondLst>
                                  <p:childTnLst>
                                    <p:animScale>
                                      <p:cBhvr>
                                        <p:cTn id="26" dur="2000" fill="hold"/>
                                        <p:tgtEl>
                                          <p:spTgt spid="20"/>
                                        </p:tgtEl>
                                      </p:cBhvr>
                                      <p:by x="150000" y="150000"/>
                                    </p:animScale>
                                  </p:childTnLst>
                                </p:cTn>
                              </p:par>
                              <p:par>
                                <p:cTn id="27" presetID="6" presetClass="emph" presetSubtype="0" fill="hold" grpId="0" nodeType="withEffect">
                                  <p:stCondLst>
                                    <p:cond delay="0"/>
                                  </p:stCondLst>
                                  <p:childTnLst>
                                    <p:animScale>
                                      <p:cBhvr>
                                        <p:cTn id="28" dur="2000" fill="hold"/>
                                        <p:tgtEl>
                                          <p:spTgt spid="22"/>
                                        </p:tgtEl>
                                      </p:cBhvr>
                                      <p:by x="150000" y="150000"/>
                                    </p:animScale>
                                  </p:childTnLst>
                                </p:cTn>
                              </p:par>
                              <p:par>
                                <p:cTn id="29" presetID="6" presetClass="emph" presetSubtype="0" fill="hold" grpId="0" nodeType="withEffect">
                                  <p:stCondLst>
                                    <p:cond delay="0"/>
                                  </p:stCondLst>
                                  <p:childTnLst>
                                    <p:animScale>
                                      <p:cBhvr>
                                        <p:cTn id="30" dur="2000" fill="hold"/>
                                        <p:tgtEl>
                                          <p:spTgt spid="24"/>
                                        </p:tgtEl>
                                      </p:cBhvr>
                                      <p:by x="150000" y="150000"/>
                                    </p:animScale>
                                  </p:childTnLst>
                                </p:cTn>
                              </p:par>
                              <p:par>
                                <p:cTn id="31" presetID="6" presetClass="emph" presetSubtype="0" fill="hold" grpId="0" nodeType="withEffect">
                                  <p:stCondLst>
                                    <p:cond delay="0"/>
                                  </p:stCondLst>
                                  <p:childTnLst>
                                    <p:animScale>
                                      <p:cBhvr>
                                        <p:cTn id="32" dur="2000" fill="hold"/>
                                        <p:tgtEl>
                                          <p:spTgt spid="25"/>
                                        </p:tgtEl>
                                      </p:cBhvr>
                                      <p:by x="150000" y="150000"/>
                                    </p:animScale>
                                  </p:childTnLst>
                                </p:cTn>
                              </p:par>
                              <p:par>
                                <p:cTn id="33" presetID="6" presetClass="emph" presetSubtype="0" fill="hold" grpId="0" nodeType="withEffect">
                                  <p:stCondLst>
                                    <p:cond delay="0"/>
                                  </p:stCondLst>
                                  <p:childTnLst>
                                    <p:animScale>
                                      <p:cBhvr>
                                        <p:cTn id="34" dur="2000" fill="hold"/>
                                        <p:tgtEl>
                                          <p:spTgt spid="26"/>
                                        </p:tgtEl>
                                      </p:cBhvr>
                                      <p:by x="150000" y="150000"/>
                                    </p:animScale>
                                  </p:childTnLst>
                                </p:cTn>
                              </p:par>
                              <p:par>
                                <p:cTn id="35" presetID="6" presetClass="emph" presetSubtype="0" fill="hold" grpId="0" nodeType="withEffect">
                                  <p:stCondLst>
                                    <p:cond delay="0"/>
                                  </p:stCondLst>
                                  <p:childTnLst>
                                    <p:animScale>
                                      <p:cBhvr>
                                        <p:cTn id="36" dur="2000" fill="hold"/>
                                        <p:tgtEl>
                                          <p:spTgt spid="27"/>
                                        </p:tgtEl>
                                      </p:cBhvr>
                                      <p:by x="150000" y="150000"/>
                                    </p:animScale>
                                  </p:childTnLst>
                                </p:cTn>
                              </p:par>
                              <p:par>
                                <p:cTn id="37" presetID="6" presetClass="emph" presetSubtype="0" fill="hold" grpId="0" nodeType="withEffect">
                                  <p:stCondLst>
                                    <p:cond delay="0"/>
                                  </p:stCondLst>
                                  <p:childTnLst>
                                    <p:animScale>
                                      <p:cBhvr>
                                        <p:cTn id="38" dur="2000" fill="hold"/>
                                        <p:tgtEl>
                                          <p:spTgt spid="28"/>
                                        </p:tgtEl>
                                      </p:cBhvr>
                                      <p:by x="150000" y="150000"/>
                                    </p:animScale>
                                  </p:childTnLst>
                                </p:cTn>
                              </p:par>
                            </p:childTnLst>
                          </p:cTn>
                        </p:par>
                      </p:childTnLst>
                    </p:cTn>
                  </p:par>
                  <p:par>
                    <p:cTn id="39" fill="hold">
                      <p:stCondLst>
                        <p:cond delay="indefinite"/>
                      </p:stCondLst>
                      <p:childTnLst>
                        <p:par>
                          <p:cTn id="40" fill="hold">
                            <p:stCondLst>
                              <p:cond delay="0"/>
                            </p:stCondLst>
                            <p:childTnLst>
                              <p:par>
                                <p:cTn id="41" presetID="6" presetClass="emph" presetSubtype="0" fill="hold" grpId="1" nodeType="clickEffect">
                                  <p:stCondLst>
                                    <p:cond delay="0"/>
                                  </p:stCondLst>
                                  <p:childTnLst>
                                    <p:animScale>
                                      <p:cBhvr>
                                        <p:cTn id="42" dur="2000" fill="hold"/>
                                        <p:tgtEl>
                                          <p:spTgt spid="3"/>
                                        </p:tgtEl>
                                      </p:cBhvr>
                                      <p:by x="150000" y="150000"/>
                                    </p:animScale>
                                  </p:childTnLst>
                                </p:cTn>
                              </p:par>
                              <p:par>
                                <p:cTn id="43" presetID="6" presetClass="emph" presetSubtype="0" fill="hold" grpId="1" nodeType="withEffect">
                                  <p:stCondLst>
                                    <p:cond delay="0"/>
                                  </p:stCondLst>
                                  <p:childTnLst>
                                    <p:animScale>
                                      <p:cBhvr>
                                        <p:cTn id="44" dur="2000" fill="hold"/>
                                        <p:tgtEl>
                                          <p:spTgt spid="11"/>
                                        </p:tgtEl>
                                      </p:cBhvr>
                                      <p:by x="150000" y="150000"/>
                                    </p:animScale>
                                  </p:childTnLst>
                                </p:cTn>
                              </p:par>
                              <p:par>
                                <p:cTn id="45" presetID="6" presetClass="emph" presetSubtype="0" fill="hold" grpId="1" nodeType="withEffect">
                                  <p:stCondLst>
                                    <p:cond delay="0"/>
                                  </p:stCondLst>
                                  <p:childTnLst>
                                    <p:animScale>
                                      <p:cBhvr>
                                        <p:cTn id="46" dur="2000" fill="hold"/>
                                        <p:tgtEl>
                                          <p:spTgt spid="12"/>
                                        </p:tgtEl>
                                      </p:cBhvr>
                                      <p:by x="150000" y="150000"/>
                                    </p:animScale>
                                  </p:childTnLst>
                                </p:cTn>
                              </p:par>
                              <p:par>
                                <p:cTn id="47" presetID="6" presetClass="emph" presetSubtype="0" fill="hold" grpId="1" nodeType="withEffect">
                                  <p:stCondLst>
                                    <p:cond delay="0"/>
                                  </p:stCondLst>
                                  <p:childTnLst>
                                    <p:animScale>
                                      <p:cBhvr>
                                        <p:cTn id="48" dur="2000" fill="hold"/>
                                        <p:tgtEl>
                                          <p:spTgt spid="13"/>
                                        </p:tgtEl>
                                      </p:cBhvr>
                                      <p:by x="150000" y="150000"/>
                                    </p:animScale>
                                  </p:childTnLst>
                                </p:cTn>
                              </p:par>
                              <p:par>
                                <p:cTn id="49" presetID="6" presetClass="emph" presetSubtype="0" fill="hold" grpId="1" nodeType="withEffect">
                                  <p:stCondLst>
                                    <p:cond delay="0"/>
                                  </p:stCondLst>
                                  <p:childTnLst>
                                    <p:animScale>
                                      <p:cBhvr>
                                        <p:cTn id="50" dur="2000" fill="hold"/>
                                        <p:tgtEl>
                                          <p:spTgt spid="14"/>
                                        </p:tgtEl>
                                      </p:cBhvr>
                                      <p:by x="150000" y="150000"/>
                                    </p:animScale>
                                  </p:childTnLst>
                                </p:cTn>
                              </p:par>
                              <p:par>
                                <p:cTn id="51" presetID="6" presetClass="emph" presetSubtype="0" fill="hold" grpId="1" nodeType="withEffect">
                                  <p:stCondLst>
                                    <p:cond delay="0"/>
                                  </p:stCondLst>
                                  <p:childTnLst>
                                    <p:animScale>
                                      <p:cBhvr>
                                        <p:cTn id="52" dur="2000" fill="hold"/>
                                        <p:tgtEl>
                                          <p:spTgt spid="15"/>
                                        </p:tgtEl>
                                      </p:cBhvr>
                                      <p:by x="150000" y="150000"/>
                                    </p:animScale>
                                  </p:childTnLst>
                                </p:cTn>
                              </p:par>
                              <p:par>
                                <p:cTn id="53" presetID="6" presetClass="emph" presetSubtype="0" fill="hold" grpId="1" nodeType="withEffect">
                                  <p:stCondLst>
                                    <p:cond delay="0"/>
                                  </p:stCondLst>
                                  <p:childTnLst>
                                    <p:animScale>
                                      <p:cBhvr>
                                        <p:cTn id="54" dur="2000" fill="hold"/>
                                        <p:tgtEl>
                                          <p:spTgt spid="16"/>
                                        </p:tgtEl>
                                      </p:cBhvr>
                                      <p:by x="150000" y="150000"/>
                                    </p:animScale>
                                  </p:childTnLst>
                                </p:cTn>
                              </p:par>
                              <p:par>
                                <p:cTn id="55" presetID="6" presetClass="emph" presetSubtype="0" fill="hold" grpId="1" nodeType="withEffect">
                                  <p:stCondLst>
                                    <p:cond delay="0"/>
                                  </p:stCondLst>
                                  <p:childTnLst>
                                    <p:animScale>
                                      <p:cBhvr>
                                        <p:cTn id="56" dur="2000" fill="hold"/>
                                        <p:tgtEl>
                                          <p:spTgt spid="17"/>
                                        </p:tgtEl>
                                      </p:cBhvr>
                                      <p:by x="150000" y="150000"/>
                                    </p:animScale>
                                  </p:childTnLst>
                                </p:cTn>
                              </p:par>
                              <p:par>
                                <p:cTn id="57" presetID="6" presetClass="emph" presetSubtype="0" fill="hold" grpId="1" nodeType="withEffect">
                                  <p:stCondLst>
                                    <p:cond delay="0"/>
                                  </p:stCondLst>
                                  <p:childTnLst>
                                    <p:animScale>
                                      <p:cBhvr>
                                        <p:cTn id="58" dur="2000" fill="hold"/>
                                        <p:tgtEl>
                                          <p:spTgt spid="18"/>
                                        </p:tgtEl>
                                      </p:cBhvr>
                                      <p:by x="150000" y="150000"/>
                                    </p:animScale>
                                  </p:childTnLst>
                                </p:cTn>
                              </p:par>
                              <p:par>
                                <p:cTn id="59" presetID="6" presetClass="emph" presetSubtype="0" fill="hold" grpId="1" nodeType="withEffect">
                                  <p:stCondLst>
                                    <p:cond delay="0"/>
                                  </p:stCondLst>
                                  <p:childTnLst>
                                    <p:animScale>
                                      <p:cBhvr>
                                        <p:cTn id="60" dur="2000" fill="hold"/>
                                        <p:tgtEl>
                                          <p:spTgt spid="19"/>
                                        </p:tgtEl>
                                      </p:cBhvr>
                                      <p:by x="150000" y="150000"/>
                                    </p:animScale>
                                  </p:childTnLst>
                                </p:cTn>
                              </p:par>
                              <p:par>
                                <p:cTn id="61" presetID="6" presetClass="emph" presetSubtype="0" fill="hold" grpId="1" nodeType="withEffect">
                                  <p:stCondLst>
                                    <p:cond delay="0"/>
                                  </p:stCondLst>
                                  <p:childTnLst>
                                    <p:animScale>
                                      <p:cBhvr>
                                        <p:cTn id="62" dur="2000" fill="hold"/>
                                        <p:tgtEl>
                                          <p:spTgt spid="20"/>
                                        </p:tgtEl>
                                      </p:cBhvr>
                                      <p:by x="150000" y="150000"/>
                                    </p:animScale>
                                  </p:childTnLst>
                                </p:cTn>
                              </p:par>
                              <p:par>
                                <p:cTn id="63" presetID="6" presetClass="emph" presetSubtype="0" fill="hold" grpId="1" nodeType="withEffect">
                                  <p:stCondLst>
                                    <p:cond delay="0"/>
                                  </p:stCondLst>
                                  <p:childTnLst>
                                    <p:animScale>
                                      <p:cBhvr>
                                        <p:cTn id="64" dur="2000" fill="hold"/>
                                        <p:tgtEl>
                                          <p:spTgt spid="22"/>
                                        </p:tgtEl>
                                      </p:cBhvr>
                                      <p:by x="150000" y="150000"/>
                                    </p:animScale>
                                  </p:childTnLst>
                                </p:cTn>
                              </p:par>
                              <p:par>
                                <p:cTn id="65" presetID="6" presetClass="emph" presetSubtype="0" fill="hold" grpId="1" nodeType="withEffect">
                                  <p:stCondLst>
                                    <p:cond delay="0"/>
                                  </p:stCondLst>
                                  <p:childTnLst>
                                    <p:animScale>
                                      <p:cBhvr>
                                        <p:cTn id="66" dur="2000" fill="hold"/>
                                        <p:tgtEl>
                                          <p:spTgt spid="24"/>
                                        </p:tgtEl>
                                      </p:cBhvr>
                                      <p:by x="150000" y="150000"/>
                                    </p:animScale>
                                  </p:childTnLst>
                                </p:cTn>
                              </p:par>
                              <p:par>
                                <p:cTn id="67" presetID="6" presetClass="emph" presetSubtype="0" fill="hold" grpId="1" nodeType="withEffect">
                                  <p:stCondLst>
                                    <p:cond delay="0"/>
                                  </p:stCondLst>
                                  <p:childTnLst>
                                    <p:animScale>
                                      <p:cBhvr>
                                        <p:cTn id="68" dur="2000" fill="hold"/>
                                        <p:tgtEl>
                                          <p:spTgt spid="25"/>
                                        </p:tgtEl>
                                      </p:cBhvr>
                                      <p:by x="150000" y="150000"/>
                                    </p:animScale>
                                  </p:childTnLst>
                                </p:cTn>
                              </p:par>
                              <p:par>
                                <p:cTn id="69" presetID="6" presetClass="emph" presetSubtype="0" fill="hold" grpId="1" nodeType="withEffect">
                                  <p:stCondLst>
                                    <p:cond delay="0"/>
                                  </p:stCondLst>
                                  <p:childTnLst>
                                    <p:animScale>
                                      <p:cBhvr>
                                        <p:cTn id="70" dur="2000" fill="hold"/>
                                        <p:tgtEl>
                                          <p:spTgt spid="26"/>
                                        </p:tgtEl>
                                      </p:cBhvr>
                                      <p:by x="150000" y="150000"/>
                                    </p:animScale>
                                  </p:childTnLst>
                                </p:cTn>
                              </p:par>
                              <p:par>
                                <p:cTn id="71" presetID="6" presetClass="emph" presetSubtype="0" fill="hold" grpId="1" nodeType="withEffect">
                                  <p:stCondLst>
                                    <p:cond delay="0"/>
                                  </p:stCondLst>
                                  <p:childTnLst>
                                    <p:animScale>
                                      <p:cBhvr>
                                        <p:cTn id="72" dur="2000" fill="hold"/>
                                        <p:tgtEl>
                                          <p:spTgt spid="27"/>
                                        </p:tgtEl>
                                      </p:cBhvr>
                                      <p:by x="150000" y="150000"/>
                                    </p:animScale>
                                  </p:childTnLst>
                                </p:cTn>
                              </p:par>
                              <p:par>
                                <p:cTn id="73" presetID="6" presetClass="emph" presetSubtype="0" fill="hold" grpId="1" nodeType="withEffect">
                                  <p:stCondLst>
                                    <p:cond delay="0"/>
                                  </p:stCondLst>
                                  <p:childTnLst>
                                    <p:animScale>
                                      <p:cBhvr>
                                        <p:cTn id="74" dur="2000" fill="hold"/>
                                        <p:tgtEl>
                                          <p:spTgt spid="28"/>
                                        </p:tgtEl>
                                      </p:cBhvr>
                                      <p:by x="150000" y="150000"/>
                                    </p:animScale>
                                  </p:childTnLst>
                                </p:cTn>
                              </p:par>
                            </p:childTnLst>
                          </p:cTn>
                        </p:par>
                      </p:childTnLst>
                    </p:cTn>
                  </p:par>
                  <p:par>
                    <p:cTn id="75" fill="hold">
                      <p:stCondLst>
                        <p:cond delay="indefinite"/>
                      </p:stCondLst>
                      <p:childTnLst>
                        <p:par>
                          <p:cTn id="76" fill="hold">
                            <p:stCondLst>
                              <p:cond delay="0"/>
                            </p:stCondLst>
                            <p:childTnLst>
                              <p:par>
                                <p:cTn id="77" presetID="6" presetClass="emph" presetSubtype="0" fill="hold" grpId="2" nodeType="clickEffect">
                                  <p:stCondLst>
                                    <p:cond delay="0"/>
                                  </p:stCondLst>
                                  <p:childTnLst>
                                    <p:animScale>
                                      <p:cBhvr>
                                        <p:cTn id="78" dur="2000" fill="hold"/>
                                        <p:tgtEl>
                                          <p:spTgt spid="3"/>
                                        </p:tgtEl>
                                      </p:cBhvr>
                                      <p:by x="400000" y="400000"/>
                                    </p:animScale>
                                  </p:childTnLst>
                                </p:cTn>
                              </p:par>
                              <p:par>
                                <p:cTn id="79" presetID="6" presetClass="emph" presetSubtype="0" fill="hold" grpId="2" nodeType="withEffect">
                                  <p:stCondLst>
                                    <p:cond delay="0"/>
                                  </p:stCondLst>
                                  <p:childTnLst>
                                    <p:animScale>
                                      <p:cBhvr>
                                        <p:cTn id="80" dur="2000" fill="hold"/>
                                        <p:tgtEl>
                                          <p:spTgt spid="11"/>
                                        </p:tgtEl>
                                      </p:cBhvr>
                                      <p:by x="400000" y="400000"/>
                                    </p:animScale>
                                  </p:childTnLst>
                                </p:cTn>
                              </p:par>
                              <p:par>
                                <p:cTn id="81" presetID="6" presetClass="emph" presetSubtype="0" fill="hold" grpId="2" nodeType="withEffect">
                                  <p:stCondLst>
                                    <p:cond delay="0"/>
                                  </p:stCondLst>
                                  <p:childTnLst>
                                    <p:animScale>
                                      <p:cBhvr>
                                        <p:cTn id="82" dur="2000" fill="hold"/>
                                        <p:tgtEl>
                                          <p:spTgt spid="12"/>
                                        </p:tgtEl>
                                      </p:cBhvr>
                                      <p:by x="400000" y="400000"/>
                                    </p:animScale>
                                  </p:childTnLst>
                                </p:cTn>
                              </p:par>
                              <p:par>
                                <p:cTn id="83" presetID="6" presetClass="emph" presetSubtype="0" fill="hold" grpId="2" nodeType="withEffect">
                                  <p:stCondLst>
                                    <p:cond delay="0"/>
                                  </p:stCondLst>
                                  <p:childTnLst>
                                    <p:animScale>
                                      <p:cBhvr>
                                        <p:cTn id="84" dur="2000" fill="hold"/>
                                        <p:tgtEl>
                                          <p:spTgt spid="13"/>
                                        </p:tgtEl>
                                      </p:cBhvr>
                                      <p:by x="400000" y="400000"/>
                                    </p:animScale>
                                  </p:childTnLst>
                                </p:cTn>
                              </p:par>
                              <p:par>
                                <p:cTn id="85" presetID="6" presetClass="emph" presetSubtype="0" fill="hold" grpId="2" nodeType="withEffect">
                                  <p:stCondLst>
                                    <p:cond delay="0"/>
                                  </p:stCondLst>
                                  <p:childTnLst>
                                    <p:animScale>
                                      <p:cBhvr>
                                        <p:cTn id="86" dur="2000" fill="hold"/>
                                        <p:tgtEl>
                                          <p:spTgt spid="14"/>
                                        </p:tgtEl>
                                      </p:cBhvr>
                                      <p:by x="400000" y="400000"/>
                                    </p:animScale>
                                  </p:childTnLst>
                                </p:cTn>
                              </p:par>
                              <p:par>
                                <p:cTn id="87" presetID="6" presetClass="emph" presetSubtype="0" fill="hold" grpId="2" nodeType="withEffect">
                                  <p:stCondLst>
                                    <p:cond delay="0"/>
                                  </p:stCondLst>
                                  <p:childTnLst>
                                    <p:animScale>
                                      <p:cBhvr>
                                        <p:cTn id="88" dur="2000" fill="hold"/>
                                        <p:tgtEl>
                                          <p:spTgt spid="15"/>
                                        </p:tgtEl>
                                      </p:cBhvr>
                                      <p:by x="400000" y="400000"/>
                                    </p:animScale>
                                  </p:childTnLst>
                                </p:cTn>
                              </p:par>
                              <p:par>
                                <p:cTn id="89" presetID="6" presetClass="emph" presetSubtype="0" fill="hold" grpId="2" nodeType="withEffect">
                                  <p:stCondLst>
                                    <p:cond delay="0"/>
                                  </p:stCondLst>
                                  <p:childTnLst>
                                    <p:animScale>
                                      <p:cBhvr>
                                        <p:cTn id="90" dur="2000" fill="hold"/>
                                        <p:tgtEl>
                                          <p:spTgt spid="16"/>
                                        </p:tgtEl>
                                      </p:cBhvr>
                                      <p:by x="400000" y="400000"/>
                                    </p:animScale>
                                  </p:childTnLst>
                                </p:cTn>
                              </p:par>
                              <p:par>
                                <p:cTn id="91" presetID="6" presetClass="emph" presetSubtype="0" fill="hold" grpId="2" nodeType="withEffect">
                                  <p:stCondLst>
                                    <p:cond delay="0"/>
                                  </p:stCondLst>
                                  <p:childTnLst>
                                    <p:animScale>
                                      <p:cBhvr>
                                        <p:cTn id="92" dur="2000" fill="hold"/>
                                        <p:tgtEl>
                                          <p:spTgt spid="17"/>
                                        </p:tgtEl>
                                      </p:cBhvr>
                                      <p:by x="400000" y="400000"/>
                                    </p:animScale>
                                  </p:childTnLst>
                                </p:cTn>
                              </p:par>
                              <p:par>
                                <p:cTn id="93" presetID="6" presetClass="emph" presetSubtype="0" fill="hold" grpId="2" nodeType="withEffect">
                                  <p:stCondLst>
                                    <p:cond delay="0"/>
                                  </p:stCondLst>
                                  <p:childTnLst>
                                    <p:animScale>
                                      <p:cBhvr>
                                        <p:cTn id="94" dur="2000" fill="hold"/>
                                        <p:tgtEl>
                                          <p:spTgt spid="18"/>
                                        </p:tgtEl>
                                      </p:cBhvr>
                                      <p:by x="400000" y="400000"/>
                                    </p:animScale>
                                  </p:childTnLst>
                                </p:cTn>
                              </p:par>
                              <p:par>
                                <p:cTn id="95" presetID="6" presetClass="emph" presetSubtype="0" fill="hold" grpId="2" nodeType="withEffect">
                                  <p:stCondLst>
                                    <p:cond delay="0"/>
                                  </p:stCondLst>
                                  <p:childTnLst>
                                    <p:animScale>
                                      <p:cBhvr>
                                        <p:cTn id="96" dur="2000" fill="hold"/>
                                        <p:tgtEl>
                                          <p:spTgt spid="19"/>
                                        </p:tgtEl>
                                      </p:cBhvr>
                                      <p:by x="400000" y="400000"/>
                                    </p:animScale>
                                  </p:childTnLst>
                                </p:cTn>
                              </p:par>
                              <p:par>
                                <p:cTn id="97" presetID="6" presetClass="emph" presetSubtype="0" fill="hold" grpId="2" nodeType="withEffect">
                                  <p:stCondLst>
                                    <p:cond delay="0"/>
                                  </p:stCondLst>
                                  <p:childTnLst>
                                    <p:animScale>
                                      <p:cBhvr>
                                        <p:cTn id="98" dur="2000" fill="hold"/>
                                        <p:tgtEl>
                                          <p:spTgt spid="20"/>
                                        </p:tgtEl>
                                      </p:cBhvr>
                                      <p:by x="400000" y="400000"/>
                                    </p:animScale>
                                  </p:childTnLst>
                                </p:cTn>
                              </p:par>
                              <p:par>
                                <p:cTn id="99" presetID="6" presetClass="emph" presetSubtype="0" fill="hold" grpId="2" nodeType="withEffect">
                                  <p:stCondLst>
                                    <p:cond delay="0"/>
                                  </p:stCondLst>
                                  <p:childTnLst>
                                    <p:animScale>
                                      <p:cBhvr>
                                        <p:cTn id="100" dur="2000" fill="hold"/>
                                        <p:tgtEl>
                                          <p:spTgt spid="22"/>
                                        </p:tgtEl>
                                      </p:cBhvr>
                                      <p:by x="400000" y="400000"/>
                                    </p:animScale>
                                  </p:childTnLst>
                                </p:cTn>
                              </p:par>
                              <p:par>
                                <p:cTn id="101" presetID="6" presetClass="emph" presetSubtype="0" fill="hold" grpId="2" nodeType="withEffect">
                                  <p:stCondLst>
                                    <p:cond delay="0"/>
                                  </p:stCondLst>
                                  <p:childTnLst>
                                    <p:animScale>
                                      <p:cBhvr>
                                        <p:cTn id="102" dur="2000" fill="hold"/>
                                        <p:tgtEl>
                                          <p:spTgt spid="24"/>
                                        </p:tgtEl>
                                      </p:cBhvr>
                                      <p:by x="400000" y="400000"/>
                                    </p:animScale>
                                  </p:childTnLst>
                                </p:cTn>
                              </p:par>
                              <p:par>
                                <p:cTn id="103" presetID="6" presetClass="emph" presetSubtype="0" fill="hold" grpId="2" nodeType="withEffect">
                                  <p:stCondLst>
                                    <p:cond delay="0"/>
                                  </p:stCondLst>
                                  <p:childTnLst>
                                    <p:animScale>
                                      <p:cBhvr>
                                        <p:cTn id="104" dur="2000" fill="hold"/>
                                        <p:tgtEl>
                                          <p:spTgt spid="25"/>
                                        </p:tgtEl>
                                      </p:cBhvr>
                                      <p:by x="400000" y="400000"/>
                                    </p:animScale>
                                  </p:childTnLst>
                                </p:cTn>
                              </p:par>
                              <p:par>
                                <p:cTn id="105" presetID="6" presetClass="emph" presetSubtype="0" fill="hold" grpId="2" nodeType="withEffect">
                                  <p:stCondLst>
                                    <p:cond delay="0"/>
                                  </p:stCondLst>
                                  <p:childTnLst>
                                    <p:animScale>
                                      <p:cBhvr>
                                        <p:cTn id="106" dur="2000" fill="hold"/>
                                        <p:tgtEl>
                                          <p:spTgt spid="26"/>
                                        </p:tgtEl>
                                      </p:cBhvr>
                                      <p:by x="400000" y="400000"/>
                                    </p:animScale>
                                  </p:childTnLst>
                                </p:cTn>
                              </p:par>
                              <p:par>
                                <p:cTn id="107" presetID="6" presetClass="emph" presetSubtype="0" fill="hold" grpId="2" nodeType="withEffect">
                                  <p:stCondLst>
                                    <p:cond delay="0"/>
                                  </p:stCondLst>
                                  <p:childTnLst>
                                    <p:animScale>
                                      <p:cBhvr>
                                        <p:cTn id="108" dur="2000" fill="hold"/>
                                        <p:tgtEl>
                                          <p:spTgt spid="27"/>
                                        </p:tgtEl>
                                      </p:cBhvr>
                                      <p:by x="400000" y="400000"/>
                                    </p:animScale>
                                  </p:childTnLst>
                                </p:cTn>
                              </p:par>
                              <p:par>
                                <p:cTn id="109" presetID="6" presetClass="emph" presetSubtype="0" fill="hold" grpId="2" nodeType="withEffect">
                                  <p:stCondLst>
                                    <p:cond delay="0"/>
                                  </p:stCondLst>
                                  <p:childTnLst>
                                    <p:animScale>
                                      <p:cBhvr>
                                        <p:cTn id="110" dur="2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2" grpId="1" animBg="1"/>
      <p:bldP spid="22"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31341" y="2552548"/>
            <a:ext cx="4446651" cy="2522982"/>
          </a:xfrm>
          <a:prstGeom prst="rect">
            <a:avLst/>
          </a:prstGeom>
        </p:spPr>
      </p:pic>
      <p:sp>
        <p:nvSpPr>
          <p:cNvPr id="2" name="Rectangle 1"/>
          <p:cNvSpPr/>
          <p:nvPr/>
        </p:nvSpPr>
        <p:spPr>
          <a:xfrm>
            <a:off x="1645551" y="1294224"/>
            <a:ext cx="9202489" cy="5755422"/>
          </a:xfrm>
          <a:prstGeom prst="rect">
            <a:avLst/>
          </a:prstGeom>
        </p:spPr>
        <p:txBody>
          <a:bodyPr wrap="square">
            <a:spAutoFit/>
          </a:bodyPr>
          <a:lstStyle/>
          <a:p>
            <a:r>
              <a:rPr lang="en-US" sz="2400" dirty="0"/>
              <a:t>Constructing functional brain networks with 97 regions of interest (ROIs) extracted from FDG-PET data for </a:t>
            </a:r>
          </a:p>
          <a:p>
            <a:r>
              <a:rPr lang="en-US" sz="2400" dirty="0"/>
              <a:t>24 attention-deficit hyperactivity disorder (ADHD),</a:t>
            </a:r>
          </a:p>
          <a:p>
            <a:r>
              <a:rPr lang="en-US" sz="2400" dirty="0"/>
              <a:t>26 autism spectrum disorder (ASD) and</a:t>
            </a:r>
          </a:p>
          <a:p>
            <a:r>
              <a:rPr lang="en-US" sz="2400" dirty="0"/>
              <a:t>11 pediatric control (</a:t>
            </a:r>
            <a:r>
              <a:rPr lang="en-US" sz="2400" dirty="0" err="1"/>
              <a:t>PedCon</a:t>
            </a:r>
            <a:r>
              <a:rPr lang="en-US" sz="2400" dirty="0"/>
              <a:t>).</a:t>
            </a:r>
          </a:p>
          <a:p>
            <a:endParaRPr lang="en-US" sz="2400" dirty="0"/>
          </a:p>
          <a:p>
            <a:endParaRPr lang="en-US" sz="2400" dirty="0"/>
          </a:p>
          <a:p>
            <a:r>
              <a:rPr lang="en-US" sz="2400" dirty="0"/>
              <a:t>Data = measurement </a:t>
            </a:r>
            <a:r>
              <a:rPr lang="en-US" sz="2400" dirty="0" err="1"/>
              <a:t>f</a:t>
            </a:r>
            <a:r>
              <a:rPr lang="en-US" sz="2400" baseline="-25000" dirty="0" err="1"/>
              <a:t>j</a:t>
            </a:r>
            <a:r>
              <a:rPr lang="en-US" sz="2400" dirty="0"/>
              <a:t> </a:t>
            </a:r>
          </a:p>
          <a:p>
            <a:r>
              <a:rPr lang="en-US" sz="2400" dirty="0"/>
              <a:t>            taken at region j</a:t>
            </a:r>
          </a:p>
          <a:p>
            <a:endParaRPr lang="en-US" sz="2400" dirty="0"/>
          </a:p>
          <a:p>
            <a:r>
              <a:rPr lang="en-US" sz="2400" dirty="0"/>
              <a:t>Graph:  97 vertices representing 97 regions of interest</a:t>
            </a:r>
          </a:p>
          <a:p>
            <a:r>
              <a:rPr lang="en-US" sz="2400" dirty="0"/>
              <a:t>              edge exists between two vertices </a:t>
            </a:r>
            <a:r>
              <a:rPr lang="en-US" sz="2400" dirty="0" err="1"/>
              <a:t>i,j</a:t>
            </a:r>
            <a:r>
              <a:rPr lang="en-US" sz="2400" dirty="0"/>
              <a:t> if correlation</a:t>
            </a:r>
          </a:p>
          <a:p>
            <a:r>
              <a:rPr lang="en-US" sz="2400" dirty="0"/>
              <a:t>              between  </a:t>
            </a:r>
            <a:r>
              <a:rPr lang="en-US" sz="2400" dirty="0" err="1"/>
              <a:t>f</a:t>
            </a:r>
            <a:r>
              <a:rPr lang="en-US" sz="2400" baseline="-25000" dirty="0" err="1"/>
              <a:t>j</a:t>
            </a:r>
            <a:r>
              <a:rPr lang="en-US" sz="2400" dirty="0"/>
              <a:t> and </a:t>
            </a:r>
            <a:r>
              <a:rPr lang="en-US" sz="2400" dirty="0" err="1"/>
              <a:t>f</a:t>
            </a:r>
            <a:r>
              <a:rPr lang="en-US" sz="2400" baseline="-25000" dirty="0" err="1"/>
              <a:t>j</a:t>
            </a:r>
            <a:r>
              <a:rPr lang="en-US" sz="2400" dirty="0"/>
              <a:t> ≥ threshold</a:t>
            </a:r>
          </a:p>
          <a:p>
            <a:endParaRPr lang="en-US" sz="800" dirty="0"/>
          </a:p>
          <a:p>
            <a:r>
              <a:rPr lang="en-US" sz="2400" dirty="0">
                <a:solidFill>
                  <a:srgbClr val="0000FF"/>
                </a:solidFill>
              </a:rPr>
              <a:t>How to choose the threshold?  </a:t>
            </a:r>
            <a:r>
              <a:rPr lang="en-US" sz="2400" dirty="0">
                <a:solidFill>
                  <a:srgbClr val="FF0000"/>
                </a:solidFill>
              </a:rPr>
              <a:t>Don’t, instead use persistent homology</a:t>
            </a:r>
          </a:p>
        </p:txBody>
      </p:sp>
      <p:sp>
        <p:nvSpPr>
          <p:cNvPr id="4" name="Rectangle 3"/>
          <p:cNvSpPr/>
          <p:nvPr/>
        </p:nvSpPr>
        <p:spPr>
          <a:xfrm>
            <a:off x="1623269" y="90610"/>
            <a:ext cx="9202489" cy="1323439"/>
          </a:xfrm>
          <a:prstGeom prst="rect">
            <a:avLst/>
          </a:prstGeom>
        </p:spPr>
        <p:txBody>
          <a:bodyPr wrap="square">
            <a:spAutoFit/>
          </a:bodyPr>
          <a:lstStyle/>
          <a:p>
            <a:r>
              <a:rPr lang="en-US" sz="2800" dirty="0"/>
              <a:t>Discriminative persistent homology of brain networks, 2011 </a:t>
            </a:r>
            <a:r>
              <a:rPr lang="en-US" sz="2400" dirty="0">
                <a:hlinkClick r:id="rId3"/>
              </a:rPr>
              <a:t>Hyekyoung Lee</a:t>
            </a:r>
            <a:r>
              <a:rPr lang="en-US" sz="2400" dirty="0"/>
              <a:t> </a:t>
            </a:r>
            <a:r>
              <a:rPr lang="en-US" sz="2400" dirty="0">
                <a:hlinkClick r:id="rId4"/>
              </a:rPr>
              <a:t>Chung, M.K.</a:t>
            </a:r>
            <a:r>
              <a:rPr lang="en-US" sz="2400" dirty="0"/>
              <a:t>; </a:t>
            </a:r>
            <a:r>
              <a:rPr lang="en-US" sz="2400" dirty="0">
                <a:hlinkClick r:id="rId5"/>
              </a:rPr>
              <a:t>Hyejin Kang</a:t>
            </a:r>
            <a:r>
              <a:rPr lang="en-US" sz="2400" dirty="0"/>
              <a:t>; </a:t>
            </a:r>
            <a:r>
              <a:rPr lang="en-US" sz="2400" dirty="0">
                <a:hlinkClick r:id="rId6"/>
              </a:rPr>
              <a:t>Bung-Nyun </a:t>
            </a:r>
            <a:r>
              <a:rPr lang="en-US" sz="2400" dirty="0" err="1">
                <a:hlinkClick r:id="rId6"/>
              </a:rPr>
              <a:t>Kim</a:t>
            </a:r>
            <a:r>
              <a:rPr lang="en-US" sz="2400" dirty="0" err="1"/>
              <a:t>;</a:t>
            </a:r>
            <a:r>
              <a:rPr lang="en-US" sz="2400" dirty="0" err="1">
                <a:hlinkClick r:id="rId7"/>
              </a:rPr>
              <a:t>Dong</a:t>
            </a:r>
            <a:r>
              <a:rPr lang="en-US" sz="2400" dirty="0">
                <a:hlinkClick r:id="rId7"/>
              </a:rPr>
              <a:t> Soo Lee</a:t>
            </a:r>
            <a:r>
              <a:rPr lang="en-US" sz="2400" dirty="0"/>
              <a:t>  </a:t>
            </a:r>
          </a:p>
        </p:txBody>
      </p:sp>
    </p:spTree>
    <p:extLst>
      <p:ext uri="{BB962C8B-B14F-4D97-AF65-F5344CB8AC3E}">
        <p14:creationId xmlns:p14="http://schemas.microsoft.com/office/powerpoint/2010/main" val="1140558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rgbClr val="0000DD"/>
                </a:solidFill>
              </a:rPr>
              <a:t>Vietoris</a:t>
            </a:r>
            <a:r>
              <a:rPr lang="en-US" sz="3200" dirty="0">
                <a:solidFill>
                  <a:srgbClr val="0000DD"/>
                </a:solidFill>
              </a:rPr>
              <a:t> Rips </a:t>
            </a:r>
            <a:r>
              <a:rPr lang="en-US" sz="3200" dirty="0">
                <a:solidFill>
                  <a:schemeClr val="tx1"/>
                </a:solidFill>
              </a:rPr>
              <a:t>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7"/>
            <a:ext cx="6400800" cy="3441700"/>
          </a:xfrm>
          <a:prstGeom prst="rect">
            <a:avLst/>
          </a:prstGeom>
        </p:spPr>
      </p:pic>
      <p:sp>
        <p:nvSpPr>
          <p:cNvPr id="10" name="TextBox 9"/>
          <p:cNvSpPr txBox="1"/>
          <p:nvPr/>
        </p:nvSpPr>
        <p:spPr>
          <a:xfrm>
            <a:off x="1849628" y="5023212"/>
            <a:ext cx="8961395" cy="1569660"/>
          </a:xfrm>
          <a:prstGeom prst="rect">
            <a:avLst/>
          </a:prstGeom>
          <a:noFill/>
        </p:spPr>
        <p:txBody>
          <a:bodyPr wrap="square" rtlCol="0">
            <a:spAutoFit/>
          </a:bodyPr>
          <a:lstStyle/>
          <a:p>
            <a:r>
              <a:rPr lang="en-US" sz="3200" dirty="0"/>
              <a:t>Note to determine clusters, only need vertices and edges (but we will use higher dimensional simplices Friday to look at holes in data).</a:t>
            </a:r>
          </a:p>
        </p:txBody>
      </p:sp>
    </p:spTree>
    <p:extLst>
      <p:ext uri="{BB962C8B-B14F-4D97-AF65-F5344CB8AC3E}">
        <p14:creationId xmlns:p14="http://schemas.microsoft.com/office/powerpoint/2010/main" val="2445595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pic>
        <p:nvPicPr>
          <p:cNvPr id="9" name="Picture 8" descr="1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02096"/>
            <a:ext cx="6400800" cy="3441700"/>
          </a:xfrm>
          <a:prstGeom prst="rect">
            <a:avLst/>
          </a:prstGeom>
        </p:spPr>
      </p:pic>
      <p:sp>
        <p:nvSpPr>
          <p:cNvPr id="10" name="TextBox 9"/>
          <p:cNvSpPr txBox="1"/>
          <p:nvPr/>
        </p:nvSpPr>
        <p:spPr>
          <a:xfrm>
            <a:off x="1849628" y="5023212"/>
            <a:ext cx="8961395" cy="1077218"/>
          </a:xfrm>
          <a:prstGeom prst="rect">
            <a:avLst/>
          </a:prstGeom>
          <a:noFill/>
        </p:spPr>
        <p:txBody>
          <a:bodyPr wrap="square" rtlCol="0">
            <a:spAutoFit/>
          </a:bodyPr>
          <a:lstStyle/>
          <a:p>
            <a:r>
              <a:rPr lang="en-US" sz="3200" dirty="0"/>
              <a:t>Note to determine clusters, only need vertices and edges.</a:t>
            </a:r>
          </a:p>
        </p:txBody>
      </p:sp>
    </p:spTree>
    <p:extLst>
      <p:ext uri="{BB962C8B-B14F-4D97-AF65-F5344CB8AC3E}">
        <p14:creationId xmlns:p14="http://schemas.microsoft.com/office/powerpoint/2010/main" val="1355698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78000" y="0"/>
            <a:ext cx="8621486" cy="6858000"/>
          </a:xfrm>
          <a:prstGeom prst="rect">
            <a:avLst/>
          </a:prstGeom>
        </p:spPr>
      </p:pic>
    </p:spTree>
    <p:extLst>
      <p:ext uri="{BB962C8B-B14F-4D97-AF65-F5344CB8AC3E}">
        <p14:creationId xmlns:p14="http://schemas.microsoft.com/office/powerpoint/2010/main" val="1839228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665871" y="0"/>
            <a:ext cx="4643051" cy="6858000"/>
          </a:xfrm>
          <a:prstGeom prst="rect">
            <a:avLst/>
          </a:prstGeom>
        </p:spPr>
      </p:pic>
      <p:sp>
        <p:nvSpPr>
          <p:cNvPr id="3" name="TextBox 2"/>
          <p:cNvSpPr txBox="1"/>
          <p:nvPr/>
        </p:nvSpPr>
        <p:spPr>
          <a:xfrm>
            <a:off x="1880513" y="646246"/>
            <a:ext cx="3030360" cy="5632311"/>
          </a:xfrm>
          <a:prstGeom prst="rect">
            <a:avLst/>
          </a:prstGeom>
          <a:noFill/>
        </p:spPr>
        <p:txBody>
          <a:bodyPr wrap="square" rtlCol="0">
            <a:spAutoFit/>
          </a:bodyPr>
          <a:lstStyle/>
          <a:p>
            <a:r>
              <a:rPr lang="en-US" sz="2400" dirty="0"/>
              <a:t>Vertices = Regions of Interest </a:t>
            </a:r>
          </a:p>
          <a:p>
            <a:endParaRPr lang="en-US" sz="2400" dirty="0"/>
          </a:p>
          <a:p>
            <a:r>
              <a:rPr lang="en-US" sz="2400" dirty="0"/>
              <a:t>Create Rips complex by growing epsilon balls (i.e. decreasing threshold) where distance between two vertices is given by</a:t>
            </a:r>
          </a:p>
          <a:p>
            <a:endParaRPr lang="en-US" sz="2400" dirty="0"/>
          </a:p>
          <a:p>
            <a:endParaRPr lang="en-US" sz="2400" dirty="0"/>
          </a:p>
          <a:p>
            <a:r>
              <a:rPr lang="en-US" sz="2400" dirty="0"/>
              <a:t>where </a:t>
            </a:r>
            <a:r>
              <a:rPr lang="en-US" sz="2400" b="1" i="1" dirty="0"/>
              <a:t>f</a:t>
            </a:r>
            <a:r>
              <a:rPr lang="en-US" sz="2400" b="1" i="1" baseline="-25000" dirty="0"/>
              <a:t>i</a:t>
            </a:r>
            <a:r>
              <a:rPr lang="en-US" sz="2400" dirty="0"/>
              <a:t> = </a:t>
            </a:r>
          </a:p>
          <a:p>
            <a:pPr algn="ctr"/>
            <a:r>
              <a:rPr lang="en-US" sz="2400" dirty="0"/>
              <a:t>measurement at location </a:t>
            </a:r>
            <a:r>
              <a:rPr lang="en-US" sz="2400" i="1" dirty="0" err="1"/>
              <a:t>i</a:t>
            </a:r>
            <a:endParaRPr lang="en-US" sz="2400" i="1" dirty="0"/>
          </a:p>
        </p:txBody>
      </p:sp>
      <p:pic>
        <p:nvPicPr>
          <p:cNvPr id="5" name="Picture 4"/>
          <p:cNvPicPr>
            <a:picLocks noChangeAspect="1"/>
          </p:cNvPicPr>
          <p:nvPr/>
        </p:nvPicPr>
        <p:blipFill>
          <a:blip r:embed="rId4"/>
          <a:stretch>
            <a:fillRect/>
          </a:stretch>
        </p:blipFill>
        <p:spPr>
          <a:xfrm>
            <a:off x="1705404" y="4124602"/>
            <a:ext cx="3632200" cy="472440"/>
          </a:xfrm>
          <a:prstGeom prst="rect">
            <a:avLst/>
          </a:prstGeom>
        </p:spPr>
      </p:pic>
    </p:spTree>
    <p:extLst>
      <p:ext uri="{BB962C8B-B14F-4D97-AF65-F5344CB8AC3E}">
        <p14:creationId xmlns:p14="http://schemas.microsoft.com/office/powerpoint/2010/main" val="3851520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D6442-245E-5CDA-58BB-397E13D3E8EF}"/>
            </a:ext>
          </a:extLst>
        </p:cNvPr>
        <p:cNvGrpSpPr/>
        <p:nvPr/>
      </p:nvGrpSpPr>
      <p:grpSpPr>
        <a:xfrm>
          <a:off x="0" y="0"/>
          <a:ext cx="0" cy="0"/>
          <a:chOff x="0" y="0"/>
          <a:chExt cx="0" cy="0"/>
        </a:xfrm>
      </p:grpSpPr>
      <p:pic>
        <p:nvPicPr>
          <p:cNvPr id="4" name="Picture 4" descr="File:Hierarchical clustering simple diagram.svg">
            <a:extLst>
              <a:ext uri="{FF2B5EF4-FFF2-40B4-BE49-F238E27FC236}">
                <a16:creationId xmlns:a16="http://schemas.microsoft.com/office/drawing/2014/main" id="{E02E7E9E-F67D-8A98-CEB9-741099E5F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3BA5B49E-B4F1-2121-9DB9-51DCD7BB0280}"/>
              </a:ext>
            </a:extLst>
          </p:cNvPr>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a:extLst>
              <a:ext uri="{FF2B5EF4-FFF2-40B4-BE49-F238E27FC236}">
                <a16:creationId xmlns:a16="http://schemas.microsoft.com/office/drawing/2014/main" id="{36628509-50F4-27E4-692B-59F5D5BA0ABA}"/>
              </a:ext>
            </a:extLst>
          </p:cNvPr>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a:extLst>
              <a:ext uri="{FF2B5EF4-FFF2-40B4-BE49-F238E27FC236}">
                <a16:creationId xmlns:a16="http://schemas.microsoft.com/office/drawing/2014/main" id="{300E8959-91B5-9B40-0B2B-412495D936E9}"/>
              </a:ext>
            </a:extLst>
          </p:cNvPr>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a:extLst>
              <a:ext uri="{FF2B5EF4-FFF2-40B4-BE49-F238E27FC236}">
                <a16:creationId xmlns:a16="http://schemas.microsoft.com/office/drawing/2014/main" id="{2CBCA473-E3F0-7E80-77B7-82D9E8791F26}"/>
              </a:ext>
            </a:extLst>
          </p:cNvPr>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a:extLst>
              <a:ext uri="{FF2B5EF4-FFF2-40B4-BE49-F238E27FC236}">
                <a16:creationId xmlns:a16="http://schemas.microsoft.com/office/drawing/2014/main" id="{1D00B4C5-8189-B2E5-C2E5-9C504770485A}"/>
              </a:ext>
            </a:extLst>
          </p:cNvPr>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a:extLst>
              <a:ext uri="{FF2B5EF4-FFF2-40B4-BE49-F238E27FC236}">
                <a16:creationId xmlns:a16="http://schemas.microsoft.com/office/drawing/2014/main" id="{FD3D9FB9-8C35-3086-EDD6-F8ED8B2256B6}"/>
              </a:ext>
            </a:extLst>
          </p:cNvPr>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a:extLst>
              <a:ext uri="{FF2B5EF4-FFF2-40B4-BE49-F238E27FC236}">
                <a16:creationId xmlns:a16="http://schemas.microsoft.com/office/drawing/2014/main" id="{FC95D961-24CA-FB6E-0CA7-D7F806B20E1C}"/>
              </a:ext>
            </a:extLst>
          </p:cNvPr>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a:extLst>
              <a:ext uri="{FF2B5EF4-FFF2-40B4-BE49-F238E27FC236}">
                <a16:creationId xmlns:a16="http://schemas.microsoft.com/office/drawing/2014/main" id="{B0F39CF3-9110-2F89-407D-A3369C185B1F}"/>
              </a:ext>
            </a:extLst>
          </p:cNvPr>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a:extLst>
              <a:ext uri="{FF2B5EF4-FFF2-40B4-BE49-F238E27FC236}">
                <a16:creationId xmlns:a16="http://schemas.microsoft.com/office/drawing/2014/main" id="{5E8E311C-E80A-1211-635C-8D5B1F45E070}"/>
              </a:ext>
            </a:extLst>
          </p:cNvPr>
          <p:cNvGrpSpPr/>
          <p:nvPr/>
        </p:nvGrpSpPr>
        <p:grpSpPr>
          <a:xfrm>
            <a:off x="1726367" y="869782"/>
            <a:ext cx="8679305" cy="1686393"/>
            <a:chOff x="202367" y="270181"/>
            <a:chExt cx="8094690" cy="1686393"/>
          </a:xfrm>
        </p:grpSpPr>
        <p:sp>
          <p:nvSpPr>
            <p:cNvPr id="2" name="Rectangle 1">
              <a:extLst>
                <a:ext uri="{FF2B5EF4-FFF2-40B4-BE49-F238E27FC236}">
                  <a16:creationId xmlns:a16="http://schemas.microsoft.com/office/drawing/2014/main" id="{821A3089-3066-200F-E4AD-975AAA1672C6}"/>
                </a:ext>
              </a:extLst>
            </p:cNvPr>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a:extLst>
                <a:ext uri="{FF2B5EF4-FFF2-40B4-BE49-F238E27FC236}">
                  <a16:creationId xmlns:a16="http://schemas.microsoft.com/office/drawing/2014/main" id="{6DBA7C0E-E0B5-9B8A-9975-CEE7D2BB0B39}"/>
                </a:ext>
              </a:extLst>
            </p:cNvPr>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a:extLst>
                <a:ext uri="{FF2B5EF4-FFF2-40B4-BE49-F238E27FC236}">
                  <a16:creationId xmlns:a16="http://schemas.microsoft.com/office/drawing/2014/main" id="{BF60CBC5-E1B0-61F3-51C3-F51B37C9C556}"/>
                </a:ext>
              </a:extLst>
            </p:cNvPr>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a:extLst>
                <a:ext uri="{FF2B5EF4-FFF2-40B4-BE49-F238E27FC236}">
                  <a16:creationId xmlns:a16="http://schemas.microsoft.com/office/drawing/2014/main" id="{9DC14731-F720-A5B8-B08B-303156C4E540}"/>
                </a:ext>
              </a:extLst>
            </p:cNvPr>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a:extLst>
                <a:ext uri="{FF2B5EF4-FFF2-40B4-BE49-F238E27FC236}">
                  <a16:creationId xmlns:a16="http://schemas.microsoft.com/office/drawing/2014/main" id="{8E31EDA9-D4BE-8817-4320-806E766D978F}"/>
                </a:ext>
              </a:extLst>
            </p:cNvPr>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a:extLst>
              <a:ext uri="{FF2B5EF4-FFF2-40B4-BE49-F238E27FC236}">
                <a16:creationId xmlns:a16="http://schemas.microsoft.com/office/drawing/2014/main" id="{968681F3-8CED-4853-F8F4-DC69D14FEF67}"/>
              </a:ext>
            </a:extLst>
          </p:cNvPr>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74B2448-7887-E3BC-E4EB-085074BC7AB5}"/>
              </a:ext>
            </a:extLst>
          </p:cNvPr>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377B601-D09E-991F-2DB3-A3E978CB5E9E}"/>
              </a:ext>
            </a:extLst>
          </p:cNvPr>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8D35345A-6409-5DD8-63C9-D0CA718AF36E}"/>
              </a:ext>
            </a:extLst>
          </p:cNvPr>
          <p:cNvGrpSpPr/>
          <p:nvPr/>
        </p:nvGrpSpPr>
        <p:grpSpPr>
          <a:xfrm>
            <a:off x="2024270" y="1109752"/>
            <a:ext cx="1142069" cy="1206453"/>
            <a:chOff x="500269" y="478565"/>
            <a:chExt cx="1142069" cy="1206453"/>
          </a:xfrm>
        </p:grpSpPr>
        <p:sp>
          <p:nvSpPr>
            <p:cNvPr id="61" name="Oval 60">
              <a:extLst>
                <a:ext uri="{FF2B5EF4-FFF2-40B4-BE49-F238E27FC236}">
                  <a16:creationId xmlns:a16="http://schemas.microsoft.com/office/drawing/2014/main" id="{EC4B0AF3-AB22-E85E-0635-14BB84F46D8E}"/>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a:extLst>
                <a:ext uri="{FF2B5EF4-FFF2-40B4-BE49-F238E27FC236}">
                  <a16:creationId xmlns:a16="http://schemas.microsoft.com/office/drawing/2014/main" id="{52F2BD42-D57B-F742-9FB2-9768620173B9}"/>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a:extLst>
                <a:ext uri="{FF2B5EF4-FFF2-40B4-BE49-F238E27FC236}">
                  <a16:creationId xmlns:a16="http://schemas.microsoft.com/office/drawing/2014/main" id="{A3066BC5-05C1-23EF-9C67-D0EB63160317}"/>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a:extLst>
                <a:ext uri="{FF2B5EF4-FFF2-40B4-BE49-F238E27FC236}">
                  <a16:creationId xmlns:a16="http://schemas.microsoft.com/office/drawing/2014/main" id="{D03917C8-2051-9E81-3511-002A004CD08A}"/>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a:extLst>
                <a:ext uri="{FF2B5EF4-FFF2-40B4-BE49-F238E27FC236}">
                  <a16:creationId xmlns:a16="http://schemas.microsoft.com/office/drawing/2014/main" id="{EB4413AD-B7A8-542F-6DC6-082D94A2EBF7}"/>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a:extLst>
                <a:ext uri="{FF2B5EF4-FFF2-40B4-BE49-F238E27FC236}">
                  <a16:creationId xmlns:a16="http://schemas.microsoft.com/office/drawing/2014/main" id="{EFEE51F9-9D06-672F-0D8A-0F74F8DED8BE}"/>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a:extLst>
              <a:ext uri="{FF2B5EF4-FFF2-40B4-BE49-F238E27FC236}">
                <a16:creationId xmlns:a16="http://schemas.microsoft.com/office/drawing/2014/main" id="{96C12F6F-FAE2-63F6-00CD-C6DEFEC54CA5}"/>
              </a:ext>
            </a:extLst>
          </p:cNvPr>
          <p:cNvGrpSpPr/>
          <p:nvPr/>
        </p:nvGrpSpPr>
        <p:grpSpPr>
          <a:xfrm>
            <a:off x="3758128" y="1109752"/>
            <a:ext cx="1142069" cy="1206453"/>
            <a:chOff x="2234127" y="533530"/>
            <a:chExt cx="1142069" cy="1206453"/>
          </a:xfrm>
        </p:grpSpPr>
        <p:cxnSp>
          <p:nvCxnSpPr>
            <p:cNvPr id="21" name="Straight Connector 20">
              <a:extLst>
                <a:ext uri="{FF2B5EF4-FFF2-40B4-BE49-F238E27FC236}">
                  <a16:creationId xmlns:a16="http://schemas.microsoft.com/office/drawing/2014/main" id="{EC81C0E1-5E31-B905-62B7-9D183D15C2CE}"/>
                </a:ext>
              </a:extLst>
            </p:cNvPr>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185D532-957B-2CDF-5C9E-275517C9C0A4}"/>
                </a:ext>
              </a:extLst>
            </p:cNvPr>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5098A9FA-5D46-29FF-171C-E90FD80F2E68}"/>
                </a:ext>
              </a:extLst>
            </p:cNvPr>
            <p:cNvGrpSpPr/>
            <p:nvPr/>
          </p:nvGrpSpPr>
          <p:grpSpPr>
            <a:xfrm>
              <a:off x="2234127" y="533530"/>
              <a:ext cx="1142069" cy="1206453"/>
              <a:chOff x="500269" y="478565"/>
              <a:chExt cx="1142069" cy="1206453"/>
            </a:xfrm>
          </p:grpSpPr>
          <p:sp>
            <p:nvSpPr>
              <p:cNvPr id="65" name="Oval 64">
                <a:extLst>
                  <a:ext uri="{FF2B5EF4-FFF2-40B4-BE49-F238E27FC236}">
                    <a16:creationId xmlns:a16="http://schemas.microsoft.com/office/drawing/2014/main" id="{48176B4F-F06B-1358-5BD4-5DDC159F1557}"/>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a:extLst>
                  <a:ext uri="{FF2B5EF4-FFF2-40B4-BE49-F238E27FC236}">
                    <a16:creationId xmlns:a16="http://schemas.microsoft.com/office/drawing/2014/main" id="{754D1EC2-0D6E-BF11-1FDD-7F2812D01073}"/>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a:extLst>
                  <a:ext uri="{FF2B5EF4-FFF2-40B4-BE49-F238E27FC236}">
                    <a16:creationId xmlns:a16="http://schemas.microsoft.com/office/drawing/2014/main" id="{7A48413B-025B-EDE0-CDDE-F0243A1410F7}"/>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a:extLst>
                  <a:ext uri="{FF2B5EF4-FFF2-40B4-BE49-F238E27FC236}">
                    <a16:creationId xmlns:a16="http://schemas.microsoft.com/office/drawing/2014/main" id="{23544472-B444-0121-5E59-99E16EC5CAAC}"/>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a:extLst>
                  <a:ext uri="{FF2B5EF4-FFF2-40B4-BE49-F238E27FC236}">
                    <a16:creationId xmlns:a16="http://schemas.microsoft.com/office/drawing/2014/main" id="{845436A8-2D5C-D26A-570B-087F53D55CF3}"/>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a:extLst>
                  <a:ext uri="{FF2B5EF4-FFF2-40B4-BE49-F238E27FC236}">
                    <a16:creationId xmlns:a16="http://schemas.microsoft.com/office/drawing/2014/main" id="{8B3787C3-FDFE-A66E-B3EE-B76DE6F69F7B}"/>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a:extLst>
              <a:ext uri="{FF2B5EF4-FFF2-40B4-BE49-F238E27FC236}">
                <a16:creationId xmlns:a16="http://schemas.microsoft.com/office/drawing/2014/main" id="{A1F6A4CE-FF9A-29D0-7515-795895F3D4AE}"/>
              </a:ext>
            </a:extLst>
          </p:cNvPr>
          <p:cNvGrpSpPr/>
          <p:nvPr/>
        </p:nvGrpSpPr>
        <p:grpSpPr>
          <a:xfrm>
            <a:off x="7445713" y="1109752"/>
            <a:ext cx="1142069" cy="1206453"/>
            <a:chOff x="5921712" y="623470"/>
            <a:chExt cx="1142069" cy="1206453"/>
          </a:xfrm>
        </p:grpSpPr>
        <p:cxnSp>
          <p:nvCxnSpPr>
            <p:cNvPr id="55" name="Straight Connector 54">
              <a:extLst>
                <a:ext uri="{FF2B5EF4-FFF2-40B4-BE49-F238E27FC236}">
                  <a16:creationId xmlns:a16="http://schemas.microsoft.com/office/drawing/2014/main" id="{C4396464-B552-2711-0428-7B57EF28CD8A}"/>
                </a:ext>
              </a:extLst>
            </p:cNvPr>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a:extLst>
                <a:ext uri="{FF2B5EF4-FFF2-40B4-BE49-F238E27FC236}">
                  <a16:creationId xmlns:a16="http://schemas.microsoft.com/office/drawing/2014/main" id="{78312EE2-A0B0-D688-8DB0-0A26ED655E8E}"/>
                </a:ext>
              </a:extLst>
            </p:cNvPr>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a:extLst>
                <a:ext uri="{FF2B5EF4-FFF2-40B4-BE49-F238E27FC236}">
                  <a16:creationId xmlns:a16="http://schemas.microsoft.com/office/drawing/2014/main" id="{38A1B97F-BC49-2A18-60AC-15C49BC970EA}"/>
                </a:ext>
              </a:extLst>
            </p:cNvPr>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BE45682-2D43-3865-5D19-3F361A12426A}"/>
                </a:ext>
              </a:extLst>
            </p:cNvPr>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6A600B74-AA88-B85D-AEB5-1DEAD553269B}"/>
                </a:ext>
              </a:extLst>
            </p:cNvPr>
            <p:cNvGrpSpPr/>
            <p:nvPr/>
          </p:nvGrpSpPr>
          <p:grpSpPr>
            <a:xfrm>
              <a:off x="5921712" y="623470"/>
              <a:ext cx="1142069" cy="1206453"/>
              <a:chOff x="500269" y="478565"/>
              <a:chExt cx="1142069" cy="1206453"/>
            </a:xfrm>
          </p:grpSpPr>
          <p:sp>
            <p:nvSpPr>
              <p:cNvPr id="79" name="Oval 78">
                <a:extLst>
                  <a:ext uri="{FF2B5EF4-FFF2-40B4-BE49-F238E27FC236}">
                    <a16:creationId xmlns:a16="http://schemas.microsoft.com/office/drawing/2014/main" id="{2FFC0121-200D-55D2-6683-14A370147E19}"/>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a:extLst>
                  <a:ext uri="{FF2B5EF4-FFF2-40B4-BE49-F238E27FC236}">
                    <a16:creationId xmlns:a16="http://schemas.microsoft.com/office/drawing/2014/main" id="{3AA4E206-F4B7-2D8D-BC2B-4863F5F5D12F}"/>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a:extLst>
                  <a:ext uri="{FF2B5EF4-FFF2-40B4-BE49-F238E27FC236}">
                    <a16:creationId xmlns:a16="http://schemas.microsoft.com/office/drawing/2014/main" id="{2C7C4F1F-2AB7-F7BA-4B3A-42D6B5ED24A1}"/>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a:extLst>
                  <a:ext uri="{FF2B5EF4-FFF2-40B4-BE49-F238E27FC236}">
                    <a16:creationId xmlns:a16="http://schemas.microsoft.com/office/drawing/2014/main" id="{A19AF90F-2860-14F0-9095-4CFCAC6815E8}"/>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a:extLst>
                  <a:ext uri="{FF2B5EF4-FFF2-40B4-BE49-F238E27FC236}">
                    <a16:creationId xmlns:a16="http://schemas.microsoft.com/office/drawing/2014/main" id="{01475842-78BD-87D4-EF96-195BE2824733}"/>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a:extLst>
                  <a:ext uri="{FF2B5EF4-FFF2-40B4-BE49-F238E27FC236}">
                    <a16:creationId xmlns:a16="http://schemas.microsoft.com/office/drawing/2014/main" id="{07AF1FCA-5A02-5C4D-721D-AF2EF2AC5654}"/>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a:extLst>
              <a:ext uri="{FF2B5EF4-FFF2-40B4-BE49-F238E27FC236}">
                <a16:creationId xmlns:a16="http://schemas.microsoft.com/office/drawing/2014/main" id="{ECD85E24-63D9-015D-4AB7-60F9A8EC3EAB}"/>
              </a:ext>
            </a:extLst>
          </p:cNvPr>
          <p:cNvGrpSpPr/>
          <p:nvPr/>
        </p:nvGrpSpPr>
        <p:grpSpPr>
          <a:xfrm>
            <a:off x="8967224" y="1109752"/>
            <a:ext cx="1142069" cy="1206453"/>
            <a:chOff x="7443223" y="533530"/>
            <a:chExt cx="1142069" cy="1206453"/>
          </a:xfrm>
        </p:grpSpPr>
        <p:cxnSp>
          <p:nvCxnSpPr>
            <p:cNvPr id="28" name="Straight Connector 27">
              <a:extLst>
                <a:ext uri="{FF2B5EF4-FFF2-40B4-BE49-F238E27FC236}">
                  <a16:creationId xmlns:a16="http://schemas.microsoft.com/office/drawing/2014/main" id="{90486924-1C4F-2BBE-DAB7-075A1302E412}"/>
                </a:ext>
              </a:extLst>
            </p:cNvPr>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EEBBCCE-5C62-8190-AC3C-E6098C866A10}"/>
                </a:ext>
              </a:extLst>
            </p:cNvPr>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a:extLst>
                <a:ext uri="{FF2B5EF4-FFF2-40B4-BE49-F238E27FC236}">
                  <a16:creationId xmlns:a16="http://schemas.microsoft.com/office/drawing/2014/main" id="{36600DA7-B75A-65F1-1DF5-5BF375080020}"/>
                </a:ext>
              </a:extLst>
            </p:cNvPr>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a:extLst>
                <a:ext uri="{FF2B5EF4-FFF2-40B4-BE49-F238E27FC236}">
                  <a16:creationId xmlns:a16="http://schemas.microsoft.com/office/drawing/2014/main" id="{710DD1FE-BEC5-CC55-4350-6B95E9648A2A}"/>
                </a:ext>
              </a:extLst>
            </p:cNvPr>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FA4ABBB-9BF7-FB65-D1FF-419A63C3A24A}"/>
                </a:ext>
              </a:extLst>
            </p:cNvPr>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F1E5CEF0-0CB1-33B2-606C-0E6820308A76}"/>
                </a:ext>
              </a:extLst>
            </p:cNvPr>
            <p:cNvGrpSpPr/>
            <p:nvPr/>
          </p:nvGrpSpPr>
          <p:grpSpPr>
            <a:xfrm>
              <a:off x="7443223" y="533530"/>
              <a:ext cx="1142069" cy="1206453"/>
              <a:chOff x="500269" y="478565"/>
              <a:chExt cx="1142069" cy="1206453"/>
            </a:xfrm>
          </p:grpSpPr>
          <p:sp>
            <p:nvSpPr>
              <p:cNvPr id="86" name="Oval 85">
                <a:extLst>
                  <a:ext uri="{FF2B5EF4-FFF2-40B4-BE49-F238E27FC236}">
                    <a16:creationId xmlns:a16="http://schemas.microsoft.com/office/drawing/2014/main" id="{F4D2F864-74A6-4E2B-F7A6-983267387106}"/>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a:extLst>
                  <a:ext uri="{FF2B5EF4-FFF2-40B4-BE49-F238E27FC236}">
                    <a16:creationId xmlns:a16="http://schemas.microsoft.com/office/drawing/2014/main" id="{FF34DBFA-2547-9030-922C-12BE4E1C4CEC}"/>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a:extLst>
                  <a:ext uri="{FF2B5EF4-FFF2-40B4-BE49-F238E27FC236}">
                    <a16:creationId xmlns:a16="http://schemas.microsoft.com/office/drawing/2014/main" id="{022E369B-CE99-0DE3-D461-D20BE3D597CC}"/>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a:extLst>
                  <a:ext uri="{FF2B5EF4-FFF2-40B4-BE49-F238E27FC236}">
                    <a16:creationId xmlns:a16="http://schemas.microsoft.com/office/drawing/2014/main" id="{80FD267F-1B96-FBE1-4A10-A2388B155F8B}"/>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a:extLst>
                  <a:ext uri="{FF2B5EF4-FFF2-40B4-BE49-F238E27FC236}">
                    <a16:creationId xmlns:a16="http://schemas.microsoft.com/office/drawing/2014/main" id="{26FEF979-D398-CA32-8451-1949BC5124E6}"/>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a:extLst>
                  <a:ext uri="{FF2B5EF4-FFF2-40B4-BE49-F238E27FC236}">
                    <a16:creationId xmlns:a16="http://schemas.microsoft.com/office/drawing/2014/main" id="{D8C37C2D-00F0-3030-F958-A23176A7775C}"/>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a:extLst>
              <a:ext uri="{FF2B5EF4-FFF2-40B4-BE49-F238E27FC236}">
                <a16:creationId xmlns:a16="http://schemas.microsoft.com/office/drawing/2014/main" id="{E9AAE484-72B2-2973-8EA4-B8B35750B5DB}"/>
              </a:ext>
            </a:extLst>
          </p:cNvPr>
          <p:cNvGrpSpPr/>
          <p:nvPr/>
        </p:nvGrpSpPr>
        <p:grpSpPr>
          <a:xfrm>
            <a:off x="5511986" y="1109752"/>
            <a:ext cx="1142069" cy="1206453"/>
            <a:chOff x="3987985" y="443590"/>
            <a:chExt cx="1142069" cy="1206453"/>
          </a:xfrm>
        </p:grpSpPr>
        <p:sp>
          <p:nvSpPr>
            <p:cNvPr id="34" name="Isosceles Triangle 33">
              <a:extLst>
                <a:ext uri="{FF2B5EF4-FFF2-40B4-BE49-F238E27FC236}">
                  <a16:creationId xmlns:a16="http://schemas.microsoft.com/office/drawing/2014/main" id="{98E7798A-327D-9419-C812-BD97A6B3AA31}"/>
                </a:ext>
              </a:extLst>
            </p:cNvPr>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a:extLst>
                <a:ext uri="{FF2B5EF4-FFF2-40B4-BE49-F238E27FC236}">
                  <a16:creationId xmlns:a16="http://schemas.microsoft.com/office/drawing/2014/main" id="{B8728E24-9D0C-0711-37E1-E9D9D29EAF05}"/>
                </a:ext>
              </a:extLst>
            </p:cNvPr>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CC0DBD97-A17D-5F85-AAEF-680E41983FDC}"/>
                </a:ext>
              </a:extLst>
            </p:cNvPr>
            <p:cNvGrpSpPr/>
            <p:nvPr/>
          </p:nvGrpSpPr>
          <p:grpSpPr>
            <a:xfrm>
              <a:off x="3987985" y="443590"/>
              <a:ext cx="1142069" cy="1206453"/>
              <a:chOff x="500269" y="478565"/>
              <a:chExt cx="1142069" cy="1206453"/>
            </a:xfrm>
          </p:grpSpPr>
          <p:sp>
            <p:nvSpPr>
              <p:cNvPr id="72" name="Oval 71">
                <a:extLst>
                  <a:ext uri="{FF2B5EF4-FFF2-40B4-BE49-F238E27FC236}">
                    <a16:creationId xmlns:a16="http://schemas.microsoft.com/office/drawing/2014/main" id="{EAA77B9A-7F47-126F-4EDA-988F84A6465B}"/>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a:extLst>
                  <a:ext uri="{FF2B5EF4-FFF2-40B4-BE49-F238E27FC236}">
                    <a16:creationId xmlns:a16="http://schemas.microsoft.com/office/drawing/2014/main" id="{2013A9A6-DB1A-C263-3ABA-95C2A269AFCB}"/>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a:extLst>
                  <a:ext uri="{FF2B5EF4-FFF2-40B4-BE49-F238E27FC236}">
                    <a16:creationId xmlns:a16="http://schemas.microsoft.com/office/drawing/2014/main" id="{92A6896B-D455-1C30-B73B-DC7D24B3D117}"/>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a:extLst>
                  <a:ext uri="{FF2B5EF4-FFF2-40B4-BE49-F238E27FC236}">
                    <a16:creationId xmlns:a16="http://schemas.microsoft.com/office/drawing/2014/main" id="{F43B3CD2-A90A-AE52-53D7-BB72CC0AD97B}"/>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a:extLst>
                  <a:ext uri="{FF2B5EF4-FFF2-40B4-BE49-F238E27FC236}">
                    <a16:creationId xmlns:a16="http://schemas.microsoft.com/office/drawing/2014/main" id="{F269B8CF-ED10-190A-BDF4-A0D1185C3AA5}"/>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a:extLst>
                  <a:ext uri="{FF2B5EF4-FFF2-40B4-BE49-F238E27FC236}">
                    <a16:creationId xmlns:a16="http://schemas.microsoft.com/office/drawing/2014/main" id="{CF48C0C9-9B84-8EDA-F13C-27D59C8E56A7}"/>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a:extLst>
              <a:ext uri="{FF2B5EF4-FFF2-40B4-BE49-F238E27FC236}">
                <a16:creationId xmlns:a16="http://schemas.microsoft.com/office/drawing/2014/main" id="{CB14838C-31D9-559C-F67A-4D3E8E99B44A}"/>
              </a:ext>
            </a:extLst>
          </p:cNvPr>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FE13B12-15CB-98E7-6EA0-7852AB7A6938}"/>
              </a:ext>
            </a:extLst>
          </p:cNvPr>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103" name="Straight Connector 102">
            <a:extLst>
              <a:ext uri="{FF2B5EF4-FFF2-40B4-BE49-F238E27FC236}">
                <a16:creationId xmlns:a16="http://schemas.microsoft.com/office/drawing/2014/main" id="{6EC4DCD4-5C9E-73C8-1C56-44685AE04D82}"/>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DE99B18-09C2-3DE6-668E-9BC41B9C83EB}"/>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grpSp>
        <p:nvGrpSpPr>
          <p:cNvPr id="24" name="Group 23">
            <a:extLst>
              <a:ext uri="{FF2B5EF4-FFF2-40B4-BE49-F238E27FC236}">
                <a16:creationId xmlns:a16="http://schemas.microsoft.com/office/drawing/2014/main" id="{00C8D1CE-6379-B0BC-6366-797455F30051}"/>
              </a:ext>
            </a:extLst>
          </p:cNvPr>
          <p:cNvGrpSpPr/>
          <p:nvPr/>
        </p:nvGrpSpPr>
        <p:grpSpPr>
          <a:xfrm>
            <a:off x="2732446" y="2970112"/>
            <a:ext cx="9586483" cy="3466609"/>
            <a:chOff x="2732446" y="2970112"/>
            <a:chExt cx="10553315" cy="3466609"/>
          </a:xfrm>
        </p:grpSpPr>
        <p:cxnSp>
          <p:nvCxnSpPr>
            <p:cNvPr id="25" name="Straight Connector 24">
              <a:extLst>
                <a:ext uri="{FF2B5EF4-FFF2-40B4-BE49-F238E27FC236}">
                  <a16:creationId xmlns:a16="http://schemas.microsoft.com/office/drawing/2014/main" id="{00F7437A-5584-CB5C-E81D-CAB9F742D887}"/>
                </a:ext>
              </a:extLst>
            </p:cNvPr>
            <p:cNvCxnSpPr>
              <a:cxnSpLocks/>
            </p:cNvCxnSpPr>
            <p:nvPr/>
          </p:nvCxnSpPr>
          <p:spPr>
            <a:xfrm>
              <a:off x="275179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B0DEE99-41E8-281F-F129-7E7697FD0779}"/>
                </a:ext>
              </a:extLst>
            </p:cNvPr>
            <p:cNvCxnSpPr>
              <a:cxnSpLocks/>
            </p:cNvCxnSpPr>
            <p:nvPr/>
          </p:nvCxnSpPr>
          <p:spPr>
            <a:xfrm>
              <a:off x="2738091" y="4352998"/>
              <a:ext cx="57377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BA1755E-6C65-A498-3D7F-00182CE9C840}"/>
                </a:ext>
              </a:extLst>
            </p:cNvPr>
            <p:cNvCxnSpPr>
              <a:cxnSpLocks/>
            </p:cNvCxnSpPr>
            <p:nvPr/>
          </p:nvCxnSpPr>
          <p:spPr>
            <a:xfrm>
              <a:off x="279016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C0F79F8-0C9D-5E4B-F85B-D23FB478E343}"/>
                </a:ext>
              </a:extLst>
            </p:cNvPr>
            <p:cNvCxnSpPr>
              <a:cxnSpLocks/>
            </p:cNvCxnSpPr>
            <p:nvPr/>
          </p:nvCxnSpPr>
          <p:spPr>
            <a:xfrm>
              <a:off x="2816907" y="6436721"/>
              <a:ext cx="104688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8A1E05C-53CA-1777-F14B-56BC2411A3B7}"/>
                </a:ext>
              </a:extLst>
            </p:cNvPr>
            <p:cNvCxnSpPr>
              <a:cxnSpLocks/>
            </p:cNvCxnSpPr>
            <p:nvPr/>
          </p:nvCxnSpPr>
          <p:spPr>
            <a:xfrm>
              <a:off x="2816907" y="5753743"/>
              <a:ext cx="765031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0A6E4B3-A9D0-008A-4CEF-A2638C7D8CCB}"/>
                </a:ext>
              </a:extLst>
            </p:cNvPr>
            <p:cNvCxnSpPr>
              <a:cxnSpLocks/>
            </p:cNvCxnSpPr>
            <p:nvPr/>
          </p:nvCxnSpPr>
          <p:spPr>
            <a:xfrm>
              <a:off x="2732446" y="2970112"/>
              <a:ext cx="38251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499958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B06AC-494B-C433-8ED9-588CEE9213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5D9AE3F-1F2B-E39E-6291-164A3962EFD5}"/>
              </a:ext>
            </a:extLst>
          </p:cNvPr>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a:extLst>
              <a:ext uri="{FF2B5EF4-FFF2-40B4-BE49-F238E27FC236}">
                <a16:creationId xmlns:a16="http://schemas.microsoft.com/office/drawing/2014/main" id="{17D6BAA9-B95E-AC91-ED18-A3DC3DCF2993}"/>
              </a:ext>
            </a:extLst>
          </p:cNvPr>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a:extLst>
              <a:ext uri="{FF2B5EF4-FFF2-40B4-BE49-F238E27FC236}">
                <a16:creationId xmlns:a16="http://schemas.microsoft.com/office/drawing/2014/main" id="{F2085256-DB73-90B7-FB6A-1C482DDECBA6}"/>
              </a:ext>
            </a:extLst>
          </p:cNvPr>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a:extLst>
              <a:ext uri="{FF2B5EF4-FFF2-40B4-BE49-F238E27FC236}">
                <a16:creationId xmlns:a16="http://schemas.microsoft.com/office/drawing/2014/main" id="{34077884-8915-8FED-6DF3-3697E123DCCD}"/>
              </a:ext>
            </a:extLst>
          </p:cNvPr>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a:extLst>
              <a:ext uri="{FF2B5EF4-FFF2-40B4-BE49-F238E27FC236}">
                <a16:creationId xmlns:a16="http://schemas.microsoft.com/office/drawing/2014/main" id="{BE4328CA-0691-6091-3134-5B5D670523A2}"/>
              </a:ext>
            </a:extLst>
          </p:cNvPr>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a:extLst>
              <a:ext uri="{FF2B5EF4-FFF2-40B4-BE49-F238E27FC236}">
                <a16:creationId xmlns:a16="http://schemas.microsoft.com/office/drawing/2014/main" id="{643072BE-71C0-B06A-B42D-F925A8FED467}"/>
              </a:ext>
            </a:extLst>
          </p:cNvPr>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a:extLst>
              <a:ext uri="{FF2B5EF4-FFF2-40B4-BE49-F238E27FC236}">
                <a16:creationId xmlns:a16="http://schemas.microsoft.com/office/drawing/2014/main" id="{53672CDA-BD17-C4BA-6E58-BAD1F6630790}"/>
              </a:ext>
            </a:extLst>
          </p:cNvPr>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a:extLst>
              <a:ext uri="{FF2B5EF4-FFF2-40B4-BE49-F238E27FC236}">
                <a16:creationId xmlns:a16="http://schemas.microsoft.com/office/drawing/2014/main" id="{F23B2216-6841-FE79-F7B7-D1323DC50D19}"/>
              </a:ext>
            </a:extLst>
          </p:cNvPr>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a:extLst>
              <a:ext uri="{FF2B5EF4-FFF2-40B4-BE49-F238E27FC236}">
                <a16:creationId xmlns:a16="http://schemas.microsoft.com/office/drawing/2014/main" id="{FAA5CE54-B6B9-4B44-E8A7-C6C7DCCC820C}"/>
              </a:ext>
            </a:extLst>
          </p:cNvPr>
          <p:cNvGrpSpPr/>
          <p:nvPr/>
        </p:nvGrpSpPr>
        <p:grpSpPr>
          <a:xfrm>
            <a:off x="1726367" y="869782"/>
            <a:ext cx="8679305" cy="1686393"/>
            <a:chOff x="202367" y="270181"/>
            <a:chExt cx="8094690" cy="1686393"/>
          </a:xfrm>
        </p:grpSpPr>
        <p:sp>
          <p:nvSpPr>
            <p:cNvPr id="2" name="Rectangle 1">
              <a:extLst>
                <a:ext uri="{FF2B5EF4-FFF2-40B4-BE49-F238E27FC236}">
                  <a16:creationId xmlns:a16="http://schemas.microsoft.com/office/drawing/2014/main" id="{D114796C-3879-82DF-DA20-50C84CCE439A}"/>
                </a:ext>
              </a:extLst>
            </p:cNvPr>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a:extLst>
                <a:ext uri="{FF2B5EF4-FFF2-40B4-BE49-F238E27FC236}">
                  <a16:creationId xmlns:a16="http://schemas.microsoft.com/office/drawing/2014/main" id="{E5D1ED88-4AFF-5A6B-63B5-A439E15C70CB}"/>
                </a:ext>
              </a:extLst>
            </p:cNvPr>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a:extLst>
                <a:ext uri="{FF2B5EF4-FFF2-40B4-BE49-F238E27FC236}">
                  <a16:creationId xmlns:a16="http://schemas.microsoft.com/office/drawing/2014/main" id="{53AADFA9-AE19-CD83-4F9B-F7E7D42FDD67}"/>
                </a:ext>
              </a:extLst>
            </p:cNvPr>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a:extLst>
                <a:ext uri="{FF2B5EF4-FFF2-40B4-BE49-F238E27FC236}">
                  <a16:creationId xmlns:a16="http://schemas.microsoft.com/office/drawing/2014/main" id="{13FCDA81-F755-DA47-C83E-35331328A1E6}"/>
                </a:ext>
              </a:extLst>
            </p:cNvPr>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a:extLst>
                <a:ext uri="{FF2B5EF4-FFF2-40B4-BE49-F238E27FC236}">
                  <a16:creationId xmlns:a16="http://schemas.microsoft.com/office/drawing/2014/main" id="{6A57341C-4A78-51BA-3533-3749F4F5BD95}"/>
                </a:ext>
              </a:extLst>
            </p:cNvPr>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a:extLst>
              <a:ext uri="{FF2B5EF4-FFF2-40B4-BE49-F238E27FC236}">
                <a16:creationId xmlns:a16="http://schemas.microsoft.com/office/drawing/2014/main" id="{85D1D99D-C02A-76F9-CB4F-B9FF0FE24CED}"/>
              </a:ext>
            </a:extLst>
          </p:cNvPr>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54480CF-2648-A00F-ABC7-2416EDB22AF1}"/>
              </a:ext>
            </a:extLst>
          </p:cNvPr>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FF36788-EB99-D918-A2A8-2A3B72557282}"/>
              </a:ext>
            </a:extLst>
          </p:cNvPr>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365FE13A-D99F-353F-2A0D-71FAF5BB217D}"/>
              </a:ext>
            </a:extLst>
          </p:cNvPr>
          <p:cNvGrpSpPr/>
          <p:nvPr/>
        </p:nvGrpSpPr>
        <p:grpSpPr>
          <a:xfrm>
            <a:off x="2024270" y="1109752"/>
            <a:ext cx="1142069" cy="1206453"/>
            <a:chOff x="500269" y="478565"/>
            <a:chExt cx="1142069" cy="1206453"/>
          </a:xfrm>
        </p:grpSpPr>
        <p:sp>
          <p:nvSpPr>
            <p:cNvPr id="61" name="Oval 60">
              <a:extLst>
                <a:ext uri="{FF2B5EF4-FFF2-40B4-BE49-F238E27FC236}">
                  <a16:creationId xmlns:a16="http://schemas.microsoft.com/office/drawing/2014/main" id="{2662FE5E-94EB-D077-3BC3-8EC6E529CB5D}"/>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a:extLst>
                <a:ext uri="{FF2B5EF4-FFF2-40B4-BE49-F238E27FC236}">
                  <a16:creationId xmlns:a16="http://schemas.microsoft.com/office/drawing/2014/main" id="{1EBBAC63-5F5D-8337-BF0E-5A93CE3D8A0B}"/>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a:extLst>
                <a:ext uri="{FF2B5EF4-FFF2-40B4-BE49-F238E27FC236}">
                  <a16:creationId xmlns:a16="http://schemas.microsoft.com/office/drawing/2014/main" id="{F95C2671-3DEC-B91B-09C1-8B20ABF886C4}"/>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a:extLst>
                <a:ext uri="{FF2B5EF4-FFF2-40B4-BE49-F238E27FC236}">
                  <a16:creationId xmlns:a16="http://schemas.microsoft.com/office/drawing/2014/main" id="{D2465ECD-D046-A5E8-8B98-F03B90A92979}"/>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a:extLst>
                <a:ext uri="{FF2B5EF4-FFF2-40B4-BE49-F238E27FC236}">
                  <a16:creationId xmlns:a16="http://schemas.microsoft.com/office/drawing/2014/main" id="{61B921AD-527B-DEB8-9143-C8A0AB7CDE37}"/>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a:extLst>
                <a:ext uri="{FF2B5EF4-FFF2-40B4-BE49-F238E27FC236}">
                  <a16:creationId xmlns:a16="http://schemas.microsoft.com/office/drawing/2014/main" id="{94FFC512-B866-B45D-4277-E64CE1CE7EAB}"/>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a:extLst>
              <a:ext uri="{FF2B5EF4-FFF2-40B4-BE49-F238E27FC236}">
                <a16:creationId xmlns:a16="http://schemas.microsoft.com/office/drawing/2014/main" id="{5E57950F-7D5F-FB10-1C38-90B1467DA036}"/>
              </a:ext>
            </a:extLst>
          </p:cNvPr>
          <p:cNvGrpSpPr/>
          <p:nvPr/>
        </p:nvGrpSpPr>
        <p:grpSpPr>
          <a:xfrm>
            <a:off x="3758128" y="1109752"/>
            <a:ext cx="1142069" cy="1206453"/>
            <a:chOff x="2234127" y="533530"/>
            <a:chExt cx="1142069" cy="1206453"/>
          </a:xfrm>
        </p:grpSpPr>
        <p:cxnSp>
          <p:nvCxnSpPr>
            <p:cNvPr id="21" name="Straight Connector 20">
              <a:extLst>
                <a:ext uri="{FF2B5EF4-FFF2-40B4-BE49-F238E27FC236}">
                  <a16:creationId xmlns:a16="http://schemas.microsoft.com/office/drawing/2014/main" id="{4BA8AC95-EC6C-F9D5-011E-CA0B5303C035}"/>
                </a:ext>
              </a:extLst>
            </p:cNvPr>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8CB5F13-4A89-7A91-89C1-47B0DE0A0ABC}"/>
                </a:ext>
              </a:extLst>
            </p:cNvPr>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370F8067-A2D6-D79B-0230-F62B3EC98169}"/>
                </a:ext>
              </a:extLst>
            </p:cNvPr>
            <p:cNvGrpSpPr/>
            <p:nvPr/>
          </p:nvGrpSpPr>
          <p:grpSpPr>
            <a:xfrm>
              <a:off x="2234127" y="533530"/>
              <a:ext cx="1142069" cy="1206453"/>
              <a:chOff x="500269" y="478565"/>
              <a:chExt cx="1142069" cy="1206453"/>
            </a:xfrm>
          </p:grpSpPr>
          <p:sp>
            <p:nvSpPr>
              <p:cNvPr id="65" name="Oval 64">
                <a:extLst>
                  <a:ext uri="{FF2B5EF4-FFF2-40B4-BE49-F238E27FC236}">
                    <a16:creationId xmlns:a16="http://schemas.microsoft.com/office/drawing/2014/main" id="{643F1A87-335D-586B-91F6-1F7A163C7B73}"/>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a:extLst>
                  <a:ext uri="{FF2B5EF4-FFF2-40B4-BE49-F238E27FC236}">
                    <a16:creationId xmlns:a16="http://schemas.microsoft.com/office/drawing/2014/main" id="{777180E9-027B-24BE-FA74-E3951B0E77C5}"/>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a:extLst>
                  <a:ext uri="{FF2B5EF4-FFF2-40B4-BE49-F238E27FC236}">
                    <a16:creationId xmlns:a16="http://schemas.microsoft.com/office/drawing/2014/main" id="{C3ACBF45-17D5-5508-8100-965DB2F2CE74}"/>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a:extLst>
                  <a:ext uri="{FF2B5EF4-FFF2-40B4-BE49-F238E27FC236}">
                    <a16:creationId xmlns:a16="http://schemas.microsoft.com/office/drawing/2014/main" id="{3478F61D-BDF0-80A6-4F8D-4AC3A8F5F6EC}"/>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a:extLst>
                  <a:ext uri="{FF2B5EF4-FFF2-40B4-BE49-F238E27FC236}">
                    <a16:creationId xmlns:a16="http://schemas.microsoft.com/office/drawing/2014/main" id="{B6EB3A30-7924-5B66-F5CC-5DFC85225DA9}"/>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a:extLst>
                  <a:ext uri="{FF2B5EF4-FFF2-40B4-BE49-F238E27FC236}">
                    <a16:creationId xmlns:a16="http://schemas.microsoft.com/office/drawing/2014/main" id="{F949BCEC-1ABC-4A34-4D59-BF96D4CCAEDE}"/>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a:extLst>
              <a:ext uri="{FF2B5EF4-FFF2-40B4-BE49-F238E27FC236}">
                <a16:creationId xmlns:a16="http://schemas.microsoft.com/office/drawing/2014/main" id="{053F3723-FED5-B6CC-4F17-5B0E539D8A44}"/>
              </a:ext>
            </a:extLst>
          </p:cNvPr>
          <p:cNvGrpSpPr/>
          <p:nvPr/>
        </p:nvGrpSpPr>
        <p:grpSpPr>
          <a:xfrm>
            <a:off x="7445713" y="1109752"/>
            <a:ext cx="1142069" cy="1206453"/>
            <a:chOff x="5921712" y="623470"/>
            <a:chExt cx="1142069" cy="1206453"/>
          </a:xfrm>
        </p:grpSpPr>
        <p:cxnSp>
          <p:nvCxnSpPr>
            <p:cNvPr id="55" name="Straight Connector 54">
              <a:extLst>
                <a:ext uri="{FF2B5EF4-FFF2-40B4-BE49-F238E27FC236}">
                  <a16:creationId xmlns:a16="http://schemas.microsoft.com/office/drawing/2014/main" id="{4B984826-FE16-4A7A-43FE-06E051A312BA}"/>
                </a:ext>
              </a:extLst>
            </p:cNvPr>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a:extLst>
                <a:ext uri="{FF2B5EF4-FFF2-40B4-BE49-F238E27FC236}">
                  <a16:creationId xmlns:a16="http://schemas.microsoft.com/office/drawing/2014/main" id="{8676035E-0248-4377-8A93-CF4EFC28D96F}"/>
                </a:ext>
              </a:extLst>
            </p:cNvPr>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a:extLst>
                <a:ext uri="{FF2B5EF4-FFF2-40B4-BE49-F238E27FC236}">
                  <a16:creationId xmlns:a16="http://schemas.microsoft.com/office/drawing/2014/main" id="{F735321E-2C6B-B99F-8879-0422B94AF4E4}"/>
                </a:ext>
              </a:extLst>
            </p:cNvPr>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95E9280-18A9-48D4-2EB1-2EA4A711FCF2}"/>
                </a:ext>
              </a:extLst>
            </p:cNvPr>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a:extLst>
                <a:ext uri="{FF2B5EF4-FFF2-40B4-BE49-F238E27FC236}">
                  <a16:creationId xmlns:a16="http://schemas.microsoft.com/office/drawing/2014/main" id="{E7F211CF-EAFA-DDE1-92C8-0597526DB5EE}"/>
                </a:ext>
              </a:extLst>
            </p:cNvPr>
            <p:cNvGrpSpPr/>
            <p:nvPr/>
          </p:nvGrpSpPr>
          <p:grpSpPr>
            <a:xfrm>
              <a:off x="5921712" y="623470"/>
              <a:ext cx="1142069" cy="1206453"/>
              <a:chOff x="500269" y="478565"/>
              <a:chExt cx="1142069" cy="1206453"/>
            </a:xfrm>
          </p:grpSpPr>
          <p:sp>
            <p:nvSpPr>
              <p:cNvPr id="79" name="Oval 78">
                <a:extLst>
                  <a:ext uri="{FF2B5EF4-FFF2-40B4-BE49-F238E27FC236}">
                    <a16:creationId xmlns:a16="http://schemas.microsoft.com/office/drawing/2014/main" id="{F6BECD96-EEC7-D2C4-B949-7EC51E8BC61A}"/>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a:extLst>
                  <a:ext uri="{FF2B5EF4-FFF2-40B4-BE49-F238E27FC236}">
                    <a16:creationId xmlns:a16="http://schemas.microsoft.com/office/drawing/2014/main" id="{E5DC3EAC-4DB3-DDD0-EECB-84A488FEEAC6}"/>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a:extLst>
                  <a:ext uri="{FF2B5EF4-FFF2-40B4-BE49-F238E27FC236}">
                    <a16:creationId xmlns:a16="http://schemas.microsoft.com/office/drawing/2014/main" id="{484EFF24-F4B6-6DF0-90BB-E32898DAD269}"/>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a:extLst>
                  <a:ext uri="{FF2B5EF4-FFF2-40B4-BE49-F238E27FC236}">
                    <a16:creationId xmlns:a16="http://schemas.microsoft.com/office/drawing/2014/main" id="{02B29F8C-3F3F-6D92-06CD-FF8E50B68F04}"/>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a:extLst>
                  <a:ext uri="{FF2B5EF4-FFF2-40B4-BE49-F238E27FC236}">
                    <a16:creationId xmlns:a16="http://schemas.microsoft.com/office/drawing/2014/main" id="{3A2F0E5F-4C43-C5BE-8B32-1A168CF08419}"/>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a:extLst>
                  <a:ext uri="{FF2B5EF4-FFF2-40B4-BE49-F238E27FC236}">
                    <a16:creationId xmlns:a16="http://schemas.microsoft.com/office/drawing/2014/main" id="{3DDEF5AE-B959-520E-5117-F8E73ED96AB5}"/>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a:extLst>
              <a:ext uri="{FF2B5EF4-FFF2-40B4-BE49-F238E27FC236}">
                <a16:creationId xmlns:a16="http://schemas.microsoft.com/office/drawing/2014/main" id="{7F02C044-1CF8-C98C-83A0-EDC4A0930E24}"/>
              </a:ext>
            </a:extLst>
          </p:cNvPr>
          <p:cNvGrpSpPr/>
          <p:nvPr/>
        </p:nvGrpSpPr>
        <p:grpSpPr>
          <a:xfrm>
            <a:off x="8967224" y="1109752"/>
            <a:ext cx="1142069" cy="1206453"/>
            <a:chOff x="7443223" y="533530"/>
            <a:chExt cx="1142069" cy="1206453"/>
          </a:xfrm>
        </p:grpSpPr>
        <p:cxnSp>
          <p:nvCxnSpPr>
            <p:cNvPr id="28" name="Straight Connector 27">
              <a:extLst>
                <a:ext uri="{FF2B5EF4-FFF2-40B4-BE49-F238E27FC236}">
                  <a16:creationId xmlns:a16="http://schemas.microsoft.com/office/drawing/2014/main" id="{905BA43E-9036-4E3C-BE4C-C8929457CB37}"/>
                </a:ext>
              </a:extLst>
            </p:cNvPr>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96884EC-1CFC-E37E-8464-1DE863F0FC31}"/>
                </a:ext>
              </a:extLst>
            </p:cNvPr>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a:extLst>
                <a:ext uri="{FF2B5EF4-FFF2-40B4-BE49-F238E27FC236}">
                  <a16:creationId xmlns:a16="http://schemas.microsoft.com/office/drawing/2014/main" id="{FEFE37DC-C373-CCDE-19A7-8FDE09243D2A}"/>
                </a:ext>
              </a:extLst>
            </p:cNvPr>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a:extLst>
                <a:ext uri="{FF2B5EF4-FFF2-40B4-BE49-F238E27FC236}">
                  <a16:creationId xmlns:a16="http://schemas.microsoft.com/office/drawing/2014/main" id="{14158AEC-42D0-42CA-D888-2454B0687B45}"/>
                </a:ext>
              </a:extLst>
            </p:cNvPr>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1EF9B39-6570-314A-1EC7-196EB55C6F4C}"/>
                </a:ext>
              </a:extLst>
            </p:cNvPr>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a:extLst>
                <a:ext uri="{FF2B5EF4-FFF2-40B4-BE49-F238E27FC236}">
                  <a16:creationId xmlns:a16="http://schemas.microsoft.com/office/drawing/2014/main" id="{2FAE0008-E433-B015-927F-B6CEA8903FE1}"/>
                </a:ext>
              </a:extLst>
            </p:cNvPr>
            <p:cNvGrpSpPr/>
            <p:nvPr/>
          </p:nvGrpSpPr>
          <p:grpSpPr>
            <a:xfrm>
              <a:off x="7443223" y="533530"/>
              <a:ext cx="1142069" cy="1206453"/>
              <a:chOff x="500269" y="478565"/>
              <a:chExt cx="1142069" cy="1206453"/>
            </a:xfrm>
          </p:grpSpPr>
          <p:sp>
            <p:nvSpPr>
              <p:cNvPr id="86" name="Oval 85">
                <a:extLst>
                  <a:ext uri="{FF2B5EF4-FFF2-40B4-BE49-F238E27FC236}">
                    <a16:creationId xmlns:a16="http://schemas.microsoft.com/office/drawing/2014/main" id="{A39D8B90-D20D-780C-E478-CE041B5811CF}"/>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a:extLst>
                  <a:ext uri="{FF2B5EF4-FFF2-40B4-BE49-F238E27FC236}">
                    <a16:creationId xmlns:a16="http://schemas.microsoft.com/office/drawing/2014/main" id="{D6B1BF65-C638-EECA-8B53-FBEFA5855EE1}"/>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a:extLst>
                  <a:ext uri="{FF2B5EF4-FFF2-40B4-BE49-F238E27FC236}">
                    <a16:creationId xmlns:a16="http://schemas.microsoft.com/office/drawing/2014/main" id="{AAA0351D-4C59-B8DB-4436-DF196EFA156D}"/>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a:extLst>
                  <a:ext uri="{FF2B5EF4-FFF2-40B4-BE49-F238E27FC236}">
                    <a16:creationId xmlns:a16="http://schemas.microsoft.com/office/drawing/2014/main" id="{6B4BF367-1B20-27D2-157D-69C3A8882712}"/>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a:extLst>
                  <a:ext uri="{FF2B5EF4-FFF2-40B4-BE49-F238E27FC236}">
                    <a16:creationId xmlns:a16="http://schemas.microsoft.com/office/drawing/2014/main" id="{114C99D9-BDA6-EB31-2688-3D5CEAD7470E}"/>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a:extLst>
                  <a:ext uri="{FF2B5EF4-FFF2-40B4-BE49-F238E27FC236}">
                    <a16:creationId xmlns:a16="http://schemas.microsoft.com/office/drawing/2014/main" id="{7CB23BC7-15A4-782D-85C8-BCA2F86E65EC}"/>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a:extLst>
              <a:ext uri="{FF2B5EF4-FFF2-40B4-BE49-F238E27FC236}">
                <a16:creationId xmlns:a16="http://schemas.microsoft.com/office/drawing/2014/main" id="{1CCC6088-3219-420D-5252-039DD5BC2B23}"/>
              </a:ext>
            </a:extLst>
          </p:cNvPr>
          <p:cNvGrpSpPr/>
          <p:nvPr/>
        </p:nvGrpSpPr>
        <p:grpSpPr>
          <a:xfrm>
            <a:off x="5511986" y="1109752"/>
            <a:ext cx="1142069" cy="1206453"/>
            <a:chOff x="3987985" y="443590"/>
            <a:chExt cx="1142069" cy="1206453"/>
          </a:xfrm>
        </p:grpSpPr>
        <p:sp>
          <p:nvSpPr>
            <p:cNvPr id="34" name="Isosceles Triangle 33">
              <a:extLst>
                <a:ext uri="{FF2B5EF4-FFF2-40B4-BE49-F238E27FC236}">
                  <a16:creationId xmlns:a16="http://schemas.microsoft.com/office/drawing/2014/main" id="{951806D5-849F-30C1-EE0F-21665C6ED721}"/>
                </a:ext>
              </a:extLst>
            </p:cNvPr>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a:extLst>
                <a:ext uri="{FF2B5EF4-FFF2-40B4-BE49-F238E27FC236}">
                  <a16:creationId xmlns:a16="http://schemas.microsoft.com/office/drawing/2014/main" id="{4FEC539E-EAD5-1C32-1F8B-FAA3973D755F}"/>
                </a:ext>
              </a:extLst>
            </p:cNvPr>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a:extLst>
                <a:ext uri="{FF2B5EF4-FFF2-40B4-BE49-F238E27FC236}">
                  <a16:creationId xmlns:a16="http://schemas.microsoft.com/office/drawing/2014/main" id="{9361DC68-516C-F5E1-3DFB-EBE89E7B743F}"/>
                </a:ext>
              </a:extLst>
            </p:cNvPr>
            <p:cNvGrpSpPr/>
            <p:nvPr/>
          </p:nvGrpSpPr>
          <p:grpSpPr>
            <a:xfrm>
              <a:off x="3987985" y="443590"/>
              <a:ext cx="1142069" cy="1206453"/>
              <a:chOff x="500269" y="478565"/>
              <a:chExt cx="1142069" cy="1206453"/>
            </a:xfrm>
          </p:grpSpPr>
          <p:sp>
            <p:nvSpPr>
              <p:cNvPr id="72" name="Oval 71">
                <a:extLst>
                  <a:ext uri="{FF2B5EF4-FFF2-40B4-BE49-F238E27FC236}">
                    <a16:creationId xmlns:a16="http://schemas.microsoft.com/office/drawing/2014/main" id="{4E6ED2CD-0A4F-AB5F-9E9E-ED3E1BB3CED7}"/>
                  </a:ext>
                </a:extLst>
              </p:cNvPr>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a:extLst>
                  <a:ext uri="{FF2B5EF4-FFF2-40B4-BE49-F238E27FC236}">
                    <a16:creationId xmlns:a16="http://schemas.microsoft.com/office/drawing/2014/main" id="{17582B7F-479B-6742-0C59-D04A7A171F40}"/>
                  </a:ext>
                </a:extLst>
              </p:cNvPr>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a:extLst>
                  <a:ext uri="{FF2B5EF4-FFF2-40B4-BE49-F238E27FC236}">
                    <a16:creationId xmlns:a16="http://schemas.microsoft.com/office/drawing/2014/main" id="{EB87FB0B-CE4C-FC24-C12F-685AAC56DB66}"/>
                  </a:ext>
                </a:extLst>
              </p:cNvPr>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a:extLst>
                  <a:ext uri="{FF2B5EF4-FFF2-40B4-BE49-F238E27FC236}">
                    <a16:creationId xmlns:a16="http://schemas.microsoft.com/office/drawing/2014/main" id="{86CE2C55-E538-A54C-B059-719E9D3F0705}"/>
                  </a:ext>
                </a:extLst>
              </p:cNvPr>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a:extLst>
                  <a:ext uri="{FF2B5EF4-FFF2-40B4-BE49-F238E27FC236}">
                    <a16:creationId xmlns:a16="http://schemas.microsoft.com/office/drawing/2014/main" id="{7EDA8B7D-724C-0464-FE32-C86E955FDA70}"/>
                  </a:ext>
                </a:extLst>
              </p:cNvPr>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a:extLst>
                  <a:ext uri="{FF2B5EF4-FFF2-40B4-BE49-F238E27FC236}">
                    <a16:creationId xmlns:a16="http://schemas.microsoft.com/office/drawing/2014/main" id="{5DCCFEE1-7EE8-07F6-C363-22D13E99B659}"/>
                  </a:ext>
                </a:extLst>
              </p:cNvPr>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a:extLst>
              <a:ext uri="{FF2B5EF4-FFF2-40B4-BE49-F238E27FC236}">
                <a16:creationId xmlns:a16="http://schemas.microsoft.com/office/drawing/2014/main" id="{58E28115-42ED-6657-5C02-262DE0F7FAAA}"/>
              </a:ext>
            </a:extLst>
          </p:cNvPr>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9E1D2EB-BA4D-6B7A-0E2A-1C20FBF8ECD7}"/>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A342386-3F09-796C-34D3-4F179623018F}"/>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grpSp>
        <p:nvGrpSpPr>
          <p:cNvPr id="25" name="Group 24">
            <a:extLst>
              <a:ext uri="{FF2B5EF4-FFF2-40B4-BE49-F238E27FC236}">
                <a16:creationId xmlns:a16="http://schemas.microsoft.com/office/drawing/2014/main" id="{D44CE84C-C9C3-3A1B-BD31-6E096C1EEF83}"/>
              </a:ext>
            </a:extLst>
          </p:cNvPr>
          <p:cNvGrpSpPr/>
          <p:nvPr/>
        </p:nvGrpSpPr>
        <p:grpSpPr>
          <a:xfrm>
            <a:off x="2732446" y="2957755"/>
            <a:ext cx="9586483" cy="3466609"/>
            <a:chOff x="2732446" y="2970112"/>
            <a:chExt cx="10553315" cy="3466609"/>
          </a:xfrm>
        </p:grpSpPr>
        <p:cxnSp>
          <p:nvCxnSpPr>
            <p:cNvPr id="26" name="Straight Connector 25">
              <a:extLst>
                <a:ext uri="{FF2B5EF4-FFF2-40B4-BE49-F238E27FC236}">
                  <a16:creationId xmlns:a16="http://schemas.microsoft.com/office/drawing/2014/main" id="{79D916A5-8075-642C-D247-A20CEFC80141}"/>
                </a:ext>
              </a:extLst>
            </p:cNvPr>
            <p:cNvCxnSpPr>
              <a:cxnSpLocks/>
            </p:cNvCxnSpPr>
            <p:nvPr/>
          </p:nvCxnSpPr>
          <p:spPr>
            <a:xfrm>
              <a:off x="275179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7B1CC5-6703-1EEB-3B9D-69E9D43DE5B2}"/>
                </a:ext>
              </a:extLst>
            </p:cNvPr>
            <p:cNvCxnSpPr>
              <a:cxnSpLocks/>
            </p:cNvCxnSpPr>
            <p:nvPr/>
          </p:nvCxnSpPr>
          <p:spPr>
            <a:xfrm>
              <a:off x="2738091" y="4352998"/>
              <a:ext cx="57377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F53FAF8-E788-7EC5-FE07-45A3BB8169A7}"/>
                </a:ext>
              </a:extLst>
            </p:cNvPr>
            <p:cNvCxnSpPr>
              <a:cxnSpLocks/>
            </p:cNvCxnSpPr>
            <p:nvPr/>
          </p:nvCxnSpPr>
          <p:spPr>
            <a:xfrm>
              <a:off x="279016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AA5A95F-DD59-88DE-CDC6-B28076DCA9C2}"/>
                </a:ext>
              </a:extLst>
            </p:cNvPr>
            <p:cNvCxnSpPr>
              <a:cxnSpLocks/>
            </p:cNvCxnSpPr>
            <p:nvPr/>
          </p:nvCxnSpPr>
          <p:spPr>
            <a:xfrm>
              <a:off x="2816907" y="6436721"/>
              <a:ext cx="104688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939B08F-2DA9-C6C6-86D2-3A837263C00A}"/>
                </a:ext>
              </a:extLst>
            </p:cNvPr>
            <p:cNvCxnSpPr>
              <a:cxnSpLocks/>
            </p:cNvCxnSpPr>
            <p:nvPr/>
          </p:nvCxnSpPr>
          <p:spPr>
            <a:xfrm>
              <a:off x="2816907" y="5753743"/>
              <a:ext cx="765031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BCF9F6-34E7-E250-3E19-0CFC58708522}"/>
                </a:ext>
              </a:extLst>
            </p:cNvPr>
            <p:cNvCxnSpPr>
              <a:cxnSpLocks/>
            </p:cNvCxnSpPr>
            <p:nvPr/>
          </p:nvCxnSpPr>
          <p:spPr>
            <a:xfrm>
              <a:off x="2732446" y="2970112"/>
              <a:ext cx="38251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70583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D04D4120-9C0D-4923-BCA1-2E5306DB2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989" y="333103"/>
            <a:ext cx="8626024" cy="5852160"/>
          </a:xfrm>
          <a:prstGeom prst="rect">
            <a:avLst/>
          </a:prstGeom>
        </p:spPr>
      </p:pic>
      <p:sp>
        <p:nvSpPr>
          <p:cNvPr id="6" name="TextBox 5">
            <a:extLst>
              <a:ext uri="{FF2B5EF4-FFF2-40B4-BE49-F238E27FC236}">
                <a16:creationId xmlns:a16="http://schemas.microsoft.com/office/drawing/2014/main" id="{74B683E4-39C9-47CD-8684-9088EE41D396}"/>
              </a:ext>
            </a:extLst>
          </p:cNvPr>
          <p:cNvSpPr txBox="1"/>
          <p:nvPr/>
        </p:nvSpPr>
        <p:spPr>
          <a:xfrm>
            <a:off x="851647" y="1"/>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
        <p:nvSpPr>
          <p:cNvPr id="5" name="TextBox 4">
            <a:extLst>
              <a:ext uri="{FF2B5EF4-FFF2-40B4-BE49-F238E27FC236}">
                <a16:creationId xmlns:a16="http://schemas.microsoft.com/office/drawing/2014/main" id="{F1BBDB56-C087-4FAB-B560-222F5101008E}"/>
              </a:ext>
            </a:extLst>
          </p:cNvPr>
          <p:cNvSpPr txBox="1"/>
          <p:nvPr/>
        </p:nvSpPr>
        <p:spPr>
          <a:xfrm>
            <a:off x="3241778" y="6334780"/>
            <a:ext cx="7426222" cy="523220"/>
          </a:xfrm>
          <a:prstGeom prst="rect">
            <a:avLst/>
          </a:prstGeom>
          <a:noFill/>
        </p:spPr>
        <p:txBody>
          <a:bodyPr wrap="square">
            <a:spAutoFit/>
          </a:bodyPr>
          <a:lstStyle/>
          <a:p>
            <a:pPr defTabSz="914422"/>
            <a:r>
              <a:rPr lang="en-US" sz="1400" dirty="0">
                <a:solidFill>
                  <a:prstClr val="black"/>
                </a:solidFill>
                <a:latin typeface="Calibri"/>
              </a:rPr>
              <a:t>This figure was created by modifying the output of the R package </a:t>
            </a:r>
            <a:r>
              <a:rPr lang="en-US" sz="1400" dirty="0" err="1">
                <a:solidFill>
                  <a:prstClr val="black"/>
                </a:solidFill>
                <a:latin typeface="Calibri"/>
              </a:rPr>
              <a:t>TDAstat</a:t>
            </a:r>
            <a:r>
              <a:rPr lang="en-US" sz="1400" dirty="0">
                <a:solidFill>
                  <a:prstClr val="black"/>
                </a:solidFill>
                <a:latin typeface="Calibri"/>
              </a:rPr>
              <a:t> (</a:t>
            </a:r>
            <a:r>
              <a:rPr lang="en-US" sz="1400" dirty="0">
                <a:solidFill>
                  <a:prstClr val="black"/>
                </a:solidFill>
                <a:latin typeface="Calibri"/>
                <a:hlinkClick r:id="rId3"/>
              </a:rPr>
              <a:t>Wadhwa et al., 2018</a:t>
            </a:r>
            <a:r>
              <a:rPr lang="en-US" sz="1400" dirty="0">
                <a:solidFill>
                  <a:prstClr val="black"/>
                </a:solidFill>
                <a:latin typeface="Calibri"/>
              </a:rPr>
              <a:t>) and latex code written by Catalina Betancourt. </a:t>
            </a:r>
            <a:r>
              <a:rPr lang="en-US" sz="1200" dirty="0">
                <a:solidFill>
                  <a:prstClr val="black"/>
                </a:solidFill>
                <a:latin typeface="Calibri"/>
                <a:hlinkClick r:id="rId4"/>
              </a:rPr>
              <a:t>https://www.frontiersin.org/articles/10.3389/frai.2021.659037/full</a:t>
            </a:r>
            <a:r>
              <a:rPr lang="en-US" sz="1200" dirty="0">
                <a:solidFill>
                  <a:prstClr val="black"/>
                </a:solidFill>
                <a:latin typeface="Calibri"/>
              </a:rPr>
              <a:t> </a:t>
            </a:r>
            <a:endParaRPr lang="en-US" sz="1400" dirty="0">
              <a:solidFill>
                <a:prstClr val="black"/>
              </a:solidFill>
              <a:latin typeface="Calibri"/>
            </a:endParaRPr>
          </a:p>
        </p:txBody>
      </p:sp>
      <p:sp>
        <p:nvSpPr>
          <p:cNvPr id="2" name="TextBox 1">
            <a:extLst>
              <a:ext uri="{FF2B5EF4-FFF2-40B4-BE49-F238E27FC236}">
                <a16:creationId xmlns:a16="http://schemas.microsoft.com/office/drawing/2014/main" id="{9C7DB5EF-F07A-4317-9450-A56A35CF68C9}"/>
              </a:ext>
            </a:extLst>
          </p:cNvPr>
          <p:cNvSpPr txBox="1"/>
          <p:nvPr/>
        </p:nvSpPr>
        <p:spPr>
          <a:xfrm>
            <a:off x="9392170" y="3429000"/>
            <a:ext cx="1830111" cy="1070101"/>
          </a:xfrm>
          <a:prstGeom prst="rect">
            <a:avLst/>
          </a:prstGeom>
          <a:solidFill>
            <a:srgbClr val="E2F0D9"/>
          </a:solidFill>
        </p:spPr>
        <p:txBody>
          <a:bodyPr wrap="square" rtlCol="0">
            <a:spAutoFit/>
          </a:bodyPr>
          <a:lstStyle/>
          <a:p>
            <a:r>
              <a:rPr lang="en-US" sz="2118" dirty="0"/>
              <a:t>Filtration of simplicial complexes</a:t>
            </a:r>
          </a:p>
        </p:txBody>
      </p:sp>
    </p:spTree>
    <p:extLst>
      <p:ext uri="{BB962C8B-B14F-4D97-AF65-F5344CB8AC3E}">
        <p14:creationId xmlns:p14="http://schemas.microsoft.com/office/powerpoint/2010/main" val="29152154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4"/>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grpSp>
        <p:sp>
          <p:nvSpPr>
            <p:cNvPr id="23" name="Rectangle 22"/>
            <p:cNvSpPr/>
            <p:nvPr/>
          </p:nvSpPr>
          <p:spPr>
            <a:xfrm>
              <a:off x="20817" y="-2535"/>
              <a:ext cx="9144000" cy="18541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sz="3200" dirty="0">
                <a:solidFill>
                  <a:prstClr val="black"/>
                </a:solidFill>
                <a:latin typeface="Calibri"/>
              </a:endParaRPr>
            </a:p>
          </p:txBody>
        </p:sp>
      </p:grpSp>
      <p:sp>
        <p:nvSpPr>
          <p:cNvPr id="28" name="Rectangle 27"/>
          <p:cNvSpPr/>
          <p:nvPr/>
        </p:nvSpPr>
        <p:spPr>
          <a:xfrm>
            <a:off x="1646416" y="5489161"/>
            <a:ext cx="9108459" cy="892552"/>
          </a:xfrm>
          <a:prstGeom prst="rect">
            <a:avLst/>
          </a:prstGeom>
        </p:spPr>
        <p:txBody>
          <a:bodyPr wrap="square">
            <a:spAutoFit/>
          </a:bodyPr>
          <a:lstStyle/>
          <a:p>
            <a:pPr algn="ctr" defTabSz="914422"/>
            <a:r>
              <a:rPr lang="en-US" sz="2600" dirty="0">
                <a:solidFill>
                  <a:srgbClr val="0000FF"/>
                </a:solidFill>
                <a:latin typeface="Calibri"/>
              </a:rPr>
              <a:t>Topology and Data. Gunnar </a:t>
            </a:r>
            <a:r>
              <a:rPr lang="en-US" sz="2600" dirty="0" err="1">
                <a:solidFill>
                  <a:srgbClr val="0000FF"/>
                </a:solidFill>
                <a:latin typeface="Calibri"/>
              </a:rPr>
              <a:t>Carlsson</a:t>
            </a:r>
            <a:endParaRPr lang="en-US" sz="2600" dirty="0">
              <a:solidFill>
                <a:srgbClr val="0000FF"/>
              </a:solidFill>
              <a:latin typeface="Calibri"/>
            </a:endParaRPr>
          </a:p>
          <a:p>
            <a:pPr defTabSz="914422"/>
            <a:r>
              <a:rPr lang="en-US" sz="2600" dirty="0" err="1">
                <a:solidFill>
                  <a:prstClr val="black"/>
                </a:solidFill>
                <a:latin typeface="Calibri"/>
              </a:rPr>
              <a:t>www.ams.org</a:t>
            </a:r>
            <a:r>
              <a:rPr lang="en-US" sz="2600" dirty="0">
                <a:solidFill>
                  <a:prstClr val="black"/>
                </a:solidFill>
                <a:latin typeface="Calibri"/>
              </a:rPr>
              <a:t>/journals/bull/2009-46-02/S0273-0979-09-01249-X</a:t>
            </a:r>
          </a:p>
        </p:txBody>
      </p:sp>
      <p:grpSp>
        <p:nvGrpSpPr>
          <p:cNvPr id="32" name="Group 31"/>
          <p:cNvGrpSpPr>
            <a:grpSpLocks noChangeAspect="1"/>
          </p:cNvGrpSpPr>
          <p:nvPr/>
        </p:nvGrpSpPr>
        <p:grpSpPr>
          <a:xfrm>
            <a:off x="1718754" y="592667"/>
            <a:ext cx="8757509" cy="4023360"/>
            <a:chOff x="381014" y="592667"/>
            <a:chExt cx="9354613" cy="4297680"/>
          </a:xfrm>
        </p:grpSpPr>
        <p:sp>
          <p:nvSpPr>
            <p:cNvPr id="29" name="TextBox 28"/>
            <p:cNvSpPr txBox="1">
              <a:spLocks noChangeAspect="1"/>
            </p:cNvSpPr>
            <p:nvPr/>
          </p:nvSpPr>
          <p:spPr>
            <a:xfrm>
              <a:off x="1676400" y="3708400"/>
              <a:ext cx="197326" cy="394514"/>
            </a:xfrm>
            <a:prstGeom prst="rect">
              <a:avLst/>
            </a:prstGeom>
            <a:noFill/>
          </p:spPr>
          <p:txBody>
            <a:bodyPr wrap="none" rtlCol="0">
              <a:spAutoFit/>
            </a:bodyPr>
            <a:lstStyle/>
            <a:p>
              <a:pPr defTabSz="914422"/>
              <a:endParaRPr lang="en-US" dirty="0">
                <a:solidFill>
                  <a:prstClr val="black"/>
                </a:solidFill>
                <a:latin typeface="Calibri"/>
              </a:endParaRPr>
            </a:p>
          </p:txBody>
        </p:sp>
        <p:pic>
          <p:nvPicPr>
            <p:cNvPr id="30" name="Picture 29"/>
            <p:cNvPicPr>
              <a:picLocks noChangeAspect="1"/>
            </p:cNvPicPr>
            <p:nvPr/>
          </p:nvPicPr>
          <p:blipFill>
            <a:blip r:embed="rId3"/>
            <a:stretch>
              <a:fillRect/>
            </a:stretch>
          </p:blipFill>
          <p:spPr>
            <a:xfrm>
              <a:off x="381014" y="592667"/>
              <a:ext cx="4544759" cy="4297680"/>
            </a:xfrm>
            <a:prstGeom prst="rect">
              <a:avLst/>
            </a:prstGeom>
          </p:spPr>
        </p:pic>
        <p:pic>
          <p:nvPicPr>
            <p:cNvPr id="31" name="Picture 30"/>
            <p:cNvPicPr>
              <a:picLocks noChangeAspect="1"/>
            </p:cNvPicPr>
            <p:nvPr/>
          </p:nvPicPr>
          <p:blipFill>
            <a:blip r:embed="rId4"/>
            <a:stretch>
              <a:fillRect/>
            </a:stretch>
          </p:blipFill>
          <p:spPr>
            <a:xfrm>
              <a:off x="5382194" y="664000"/>
              <a:ext cx="4353433" cy="4158614"/>
            </a:xfrm>
            <a:prstGeom prst="rect">
              <a:avLst/>
            </a:prstGeom>
          </p:spPr>
        </p:pic>
      </p:grpSp>
    </p:spTree>
    <p:extLst>
      <p:ext uri="{BB962C8B-B14F-4D97-AF65-F5344CB8AC3E}">
        <p14:creationId xmlns:p14="http://schemas.microsoft.com/office/powerpoint/2010/main" val="15546921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0DAD-9317-9161-7D29-F28132E030E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A83B6E1-0E27-EC70-86F4-1BA87CD067B6}"/>
              </a:ext>
            </a:extLst>
          </p:cNvPr>
          <p:cNvGrpSpPr/>
          <p:nvPr/>
        </p:nvGrpSpPr>
        <p:grpSpPr>
          <a:xfrm>
            <a:off x="1517037" y="0"/>
            <a:ext cx="9171780" cy="6860229"/>
            <a:chOff x="-6963" y="-1"/>
            <a:chExt cx="9171780" cy="6860229"/>
          </a:xfrm>
          <a:solidFill>
            <a:srgbClr val="C6D9F1"/>
          </a:solidFill>
        </p:grpSpPr>
        <p:sp>
          <p:nvSpPr>
            <p:cNvPr id="5" name="Rectangle 4">
              <a:extLst>
                <a:ext uri="{FF2B5EF4-FFF2-40B4-BE49-F238E27FC236}">
                  <a16:creationId xmlns:a16="http://schemas.microsoft.com/office/drawing/2014/main" id="{FFAFE4B6-65A2-703C-37F9-441817888AF8}"/>
                </a:ext>
              </a:extLst>
            </p:cNvPr>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a:extLst>
                <a:ext uri="{FF2B5EF4-FFF2-40B4-BE49-F238E27FC236}">
                  <a16:creationId xmlns:a16="http://schemas.microsoft.com/office/drawing/2014/main" id="{C8F90F0D-CC6E-70CC-8BC9-FB9DCF9864C0}"/>
                </a:ext>
              </a:extLst>
            </p:cNvPr>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a:extLst>
                <a:ext uri="{FF2B5EF4-FFF2-40B4-BE49-F238E27FC236}">
                  <a16:creationId xmlns:a16="http://schemas.microsoft.com/office/drawing/2014/main" id="{C0F03727-2D99-10A1-E0D2-A1F0171A1DEA}"/>
                </a:ext>
              </a:extLst>
            </p:cNvPr>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a:extLst>
                <a:ext uri="{FF2B5EF4-FFF2-40B4-BE49-F238E27FC236}">
                  <a16:creationId xmlns:a16="http://schemas.microsoft.com/office/drawing/2014/main" id="{CB075154-5AE6-D2D9-A0C6-F66514BD9544}"/>
                </a:ext>
              </a:extLst>
            </p:cNvPr>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a:extLst>
              <a:ext uri="{FF2B5EF4-FFF2-40B4-BE49-F238E27FC236}">
                <a16:creationId xmlns:a16="http://schemas.microsoft.com/office/drawing/2014/main" id="{D770B171-D1CC-9E3A-556A-21CE0CDBF275}"/>
              </a:ext>
            </a:extLst>
          </p:cNvPr>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a:solidFill>
                  <a:srgbClr val="0000DD"/>
                </a:solidFill>
              </a:rPr>
              <a:t>Vietoris Rips</a:t>
            </a:r>
            <a:r>
              <a:rPr lang="en-US" sz="3200">
                <a:solidFill>
                  <a:schemeClr val="tx1"/>
                </a:solidFill>
              </a:rPr>
              <a:t> complex = </a:t>
            </a:r>
            <a:r>
              <a:rPr lang="en-US" sz="3200">
                <a:solidFill>
                  <a:srgbClr val="0000FF"/>
                </a:solidFill>
              </a:rPr>
              <a:t>flag</a:t>
            </a:r>
            <a:r>
              <a:rPr lang="en-US" sz="3200">
                <a:solidFill>
                  <a:schemeClr val="tx1"/>
                </a:solidFill>
              </a:rPr>
              <a:t> complex = </a:t>
            </a:r>
            <a:r>
              <a:rPr lang="en-US" sz="3200">
                <a:solidFill>
                  <a:srgbClr val="0000FF"/>
                </a:solidFill>
              </a:rPr>
              <a:t>clique</a:t>
            </a:r>
            <a:r>
              <a:rPr lang="en-US" sz="3200">
                <a:solidFill>
                  <a:schemeClr val="tx1"/>
                </a:solidFill>
              </a:rPr>
              <a:t> complex</a:t>
            </a:r>
            <a:endParaRPr lang="en-US" sz="3200" dirty="0">
              <a:solidFill>
                <a:schemeClr val="tx1"/>
              </a:solidFill>
            </a:endParaRPr>
          </a:p>
        </p:txBody>
      </p:sp>
      <p:pic>
        <p:nvPicPr>
          <p:cNvPr id="39" name="Picture 38" descr="nsimplexDist.eps">
            <a:extLst>
              <a:ext uri="{FF2B5EF4-FFF2-40B4-BE49-F238E27FC236}">
                <a16:creationId xmlns:a16="http://schemas.microsoft.com/office/drawing/2014/main" id="{9FC72DE3-7735-4760-DE12-36AA01E65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8920" y="1239583"/>
            <a:ext cx="6322445" cy="3399569"/>
          </a:xfrm>
          <a:prstGeom prst="rect">
            <a:avLst/>
          </a:prstGeom>
        </p:spPr>
      </p:pic>
      <p:sp>
        <p:nvSpPr>
          <p:cNvPr id="59" name="Isosceles Triangle 58">
            <a:extLst>
              <a:ext uri="{FF2B5EF4-FFF2-40B4-BE49-F238E27FC236}">
                <a16:creationId xmlns:a16="http://schemas.microsoft.com/office/drawing/2014/main" id="{60AB064B-79F5-D925-3950-D91C782146D3}"/>
              </a:ext>
            </a:extLst>
          </p:cNvPr>
          <p:cNvSpPr/>
          <p:nvPr/>
        </p:nvSpPr>
        <p:spPr>
          <a:xfrm rot="19709233">
            <a:off x="2533150" y="1602221"/>
            <a:ext cx="1059683" cy="1046744"/>
          </a:xfrm>
          <a:prstGeom prst="triangle">
            <a:avLst/>
          </a:prstGeom>
          <a:solidFill>
            <a:schemeClr val="accent4">
              <a:lumMod val="60000"/>
              <a:lumOff val="40000"/>
            </a:schemeClr>
          </a:solidFill>
          <a:ln w="76200" cmpd="sng">
            <a:solidFill>
              <a:srgbClr val="008000"/>
            </a:solidFill>
          </a:ln>
        </p:spPr>
        <p:txBody>
          <a:bodyPr wrap="square" rtlCol="0" anchor="ctr">
            <a:spAutoFit/>
          </a:bodyPr>
          <a:lstStyle/>
          <a:p>
            <a:pPr algn="ctr"/>
            <a:endParaRPr lang="en-US" sz="2824" dirty="0"/>
          </a:p>
        </p:txBody>
      </p:sp>
      <p:sp>
        <p:nvSpPr>
          <p:cNvPr id="60" name="Oval 59">
            <a:extLst>
              <a:ext uri="{FF2B5EF4-FFF2-40B4-BE49-F238E27FC236}">
                <a16:creationId xmlns:a16="http://schemas.microsoft.com/office/drawing/2014/main" id="{9172EFA1-0B39-52F7-7B03-E188205BBEE6}"/>
              </a:ext>
            </a:extLst>
          </p:cNvPr>
          <p:cNvSpPr>
            <a:spLocks noChangeAspect="1"/>
          </p:cNvSpPr>
          <p:nvPr/>
        </p:nvSpPr>
        <p:spPr>
          <a:xfrm>
            <a:off x="2695938" y="2652818"/>
            <a:ext cx="270962" cy="270962"/>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1" name="Oval 60">
            <a:extLst>
              <a:ext uri="{FF2B5EF4-FFF2-40B4-BE49-F238E27FC236}">
                <a16:creationId xmlns:a16="http://schemas.microsoft.com/office/drawing/2014/main" id="{3758F653-2F64-0F5A-658E-944E40701B90}"/>
              </a:ext>
            </a:extLst>
          </p:cNvPr>
          <p:cNvSpPr>
            <a:spLocks noChangeAspect="1"/>
          </p:cNvSpPr>
          <p:nvPr/>
        </p:nvSpPr>
        <p:spPr>
          <a:xfrm>
            <a:off x="2701738" y="1587178"/>
            <a:ext cx="270962" cy="270962"/>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2" name="Oval 61">
            <a:extLst>
              <a:ext uri="{FF2B5EF4-FFF2-40B4-BE49-F238E27FC236}">
                <a16:creationId xmlns:a16="http://schemas.microsoft.com/office/drawing/2014/main" id="{6A6EB001-AD34-5828-7386-96F5ED0F1E19}"/>
              </a:ext>
            </a:extLst>
          </p:cNvPr>
          <p:cNvSpPr>
            <a:spLocks noChangeAspect="1"/>
          </p:cNvSpPr>
          <p:nvPr/>
        </p:nvSpPr>
        <p:spPr>
          <a:xfrm>
            <a:off x="3608467" y="2093815"/>
            <a:ext cx="270962" cy="270962"/>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43" name="Oval 42">
            <a:extLst>
              <a:ext uri="{FF2B5EF4-FFF2-40B4-BE49-F238E27FC236}">
                <a16:creationId xmlns:a16="http://schemas.microsoft.com/office/drawing/2014/main" id="{012375B6-74F6-0C2D-D19B-3EAA9416951E}"/>
              </a:ext>
            </a:extLst>
          </p:cNvPr>
          <p:cNvSpPr>
            <a:spLocks/>
          </p:cNvSpPr>
          <p:nvPr/>
        </p:nvSpPr>
        <p:spPr>
          <a:xfrm>
            <a:off x="3121660" y="1630680"/>
            <a:ext cx="1234440" cy="1234440"/>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5" name="Oval 44">
            <a:extLst>
              <a:ext uri="{FF2B5EF4-FFF2-40B4-BE49-F238E27FC236}">
                <a16:creationId xmlns:a16="http://schemas.microsoft.com/office/drawing/2014/main" id="{7D2034F5-6C6D-BB20-2A0E-39B1083F96B6}"/>
              </a:ext>
            </a:extLst>
          </p:cNvPr>
          <p:cNvSpPr>
            <a:spLocks noChangeAspect="1"/>
          </p:cNvSpPr>
          <p:nvPr/>
        </p:nvSpPr>
        <p:spPr>
          <a:xfrm>
            <a:off x="8072142" y="1085650"/>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6" name="Oval 45">
            <a:extLst>
              <a:ext uri="{FF2B5EF4-FFF2-40B4-BE49-F238E27FC236}">
                <a16:creationId xmlns:a16="http://schemas.microsoft.com/office/drawing/2014/main" id="{0E595BDA-84B7-250D-9518-29178EAB19B2}"/>
              </a:ext>
            </a:extLst>
          </p:cNvPr>
          <p:cNvSpPr>
            <a:spLocks noChangeAspect="1"/>
          </p:cNvSpPr>
          <p:nvPr/>
        </p:nvSpPr>
        <p:spPr>
          <a:xfrm>
            <a:off x="7210788" y="1478416"/>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7" name="Oval 46">
            <a:extLst>
              <a:ext uri="{FF2B5EF4-FFF2-40B4-BE49-F238E27FC236}">
                <a16:creationId xmlns:a16="http://schemas.microsoft.com/office/drawing/2014/main" id="{40ED7DB5-E93D-0C46-7202-90EDE2C81597}"/>
              </a:ext>
            </a:extLst>
          </p:cNvPr>
          <p:cNvSpPr>
            <a:spLocks noChangeAspect="1"/>
          </p:cNvSpPr>
          <p:nvPr/>
        </p:nvSpPr>
        <p:spPr>
          <a:xfrm>
            <a:off x="5854857" y="1000816"/>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8" name="Oval 47">
            <a:extLst>
              <a:ext uri="{FF2B5EF4-FFF2-40B4-BE49-F238E27FC236}">
                <a16:creationId xmlns:a16="http://schemas.microsoft.com/office/drawing/2014/main" id="{850BBBE0-23A8-859B-4148-43B58F023681}"/>
              </a:ext>
            </a:extLst>
          </p:cNvPr>
          <p:cNvSpPr>
            <a:spLocks noChangeAspect="1"/>
          </p:cNvSpPr>
          <p:nvPr/>
        </p:nvSpPr>
        <p:spPr>
          <a:xfrm>
            <a:off x="5473653" y="1252352"/>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9" name="Oval 48">
            <a:extLst>
              <a:ext uri="{FF2B5EF4-FFF2-40B4-BE49-F238E27FC236}">
                <a16:creationId xmlns:a16="http://schemas.microsoft.com/office/drawing/2014/main" id="{ECD241AA-9BBE-9C51-712A-72F8D0D68F65}"/>
              </a:ext>
            </a:extLst>
          </p:cNvPr>
          <p:cNvSpPr>
            <a:spLocks noChangeAspect="1"/>
          </p:cNvSpPr>
          <p:nvPr/>
        </p:nvSpPr>
        <p:spPr>
          <a:xfrm>
            <a:off x="5459557" y="1745508"/>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0" name="Oval 49">
            <a:extLst>
              <a:ext uri="{FF2B5EF4-FFF2-40B4-BE49-F238E27FC236}">
                <a16:creationId xmlns:a16="http://schemas.microsoft.com/office/drawing/2014/main" id="{0F901B15-7F9B-4A48-1AAB-2B164936C763}"/>
              </a:ext>
            </a:extLst>
          </p:cNvPr>
          <p:cNvSpPr>
            <a:spLocks noChangeAspect="1"/>
          </p:cNvSpPr>
          <p:nvPr/>
        </p:nvSpPr>
        <p:spPr>
          <a:xfrm>
            <a:off x="5004665" y="1000816"/>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1" name="Oval 50">
            <a:extLst>
              <a:ext uri="{FF2B5EF4-FFF2-40B4-BE49-F238E27FC236}">
                <a16:creationId xmlns:a16="http://schemas.microsoft.com/office/drawing/2014/main" id="{B99465B7-AD84-E8B8-EA1A-87759BD8E862}"/>
              </a:ext>
            </a:extLst>
          </p:cNvPr>
          <p:cNvSpPr>
            <a:spLocks noChangeAspect="1"/>
          </p:cNvSpPr>
          <p:nvPr/>
        </p:nvSpPr>
        <p:spPr>
          <a:xfrm>
            <a:off x="5075120" y="4110128"/>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2" name="Oval 51">
            <a:extLst>
              <a:ext uri="{FF2B5EF4-FFF2-40B4-BE49-F238E27FC236}">
                <a16:creationId xmlns:a16="http://schemas.microsoft.com/office/drawing/2014/main" id="{72C7E916-DC8F-EC9D-F03A-2913864A6E25}"/>
              </a:ext>
            </a:extLst>
          </p:cNvPr>
          <p:cNvSpPr>
            <a:spLocks noChangeAspect="1"/>
          </p:cNvSpPr>
          <p:nvPr/>
        </p:nvSpPr>
        <p:spPr>
          <a:xfrm>
            <a:off x="4427014" y="3664554"/>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3" name="Oval 52">
            <a:extLst>
              <a:ext uri="{FF2B5EF4-FFF2-40B4-BE49-F238E27FC236}">
                <a16:creationId xmlns:a16="http://schemas.microsoft.com/office/drawing/2014/main" id="{44129212-5CCF-3C3F-565F-3707606779C2}"/>
              </a:ext>
            </a:extLst>
          </p:cNvPr>
          <p:cNvSpPr>
            <a:spLocks noChangeAspect="1"/>
          </p:cNvSpPr>
          <p:nvPr/>
        </p:nvSpPr>
        <p:spPr>
          <a:xfrm>
            <a:off x="5249832" y="3449635"/>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4" name="Oval 53">
            <a:extLst>
              <a:ext uri="{FF2B5EF4-FFF2-40B4-BE49-F238E27FC236}">
                <a16:creationId xmlns:a16="http://schemas.microsoft.com/office/drawing/2014/main" id="{0B68F999-DE68-B83B-041D-520AFE197EE9}"/>
              </a:ext>
            </a:extLst>
          </p:cNvPr>
          <p:cNvSpPr>
            <a:spLocks noChangeAspect="1"/>
          </p:cNvSpPr>
          <p:nvPr/>
        </p:nvSpPr>
        <p:spPr>
          <a:xfrm>
            <a:off x="8324675" y="3666220"/>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5" name="Oval 54">
            <a:extLst>
              <a:ext uri="{FF2B5EF4-FFF2-40B4-BE49-F238E27FC236}">
                <a16:creationId xmlns:a16="http://schemas.microsoft.com/office/drawing/2014/main" id="{FFF00332-691C-AA88-5187-42BEBBFE6693}"/>
              </a:ext>
            </a:extLst>
          </p:cNvPr>
          <p:cNvSpPr>
            <a:spLocks noChangeAspect="1"/>
          </p:cNvSpPr>
          <p:nvPr/>
        </p:nvSpPr>
        <p:spPr>
          <a:xfrm>
            <a:off x="7626986" y="3630482"/>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6" name="Oval 55">
            <a:extLst>
              <a:ext uri="{FF2B5EF4-FFF2-40B4-BE49-F238E27FC236}">
                <a16:creationId xmlns:a16="http://schemas.microsoft.com/office/drawing/2014/main" id="{062D3C9B-D772-F1D6-8E9B-E6688574C50C}"/>
              </a:ext>
            </a:extLst>
          </p:cNvPr>
          <p:cNvSpPr>
            <a:spLocks noChangeAspect="1"/>
          </p:cNvSpPr>
          <p:nvPr/>
        </p:nvSpPr>
        <p:spPr>
          <a:xfrm>
            <a:off x="8090853" y="3298160"/>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7" name="Oval 56">
            <a:extLst>
              <a:ext uri="{FF2B5EF4-FFF2-40B4-BE49-F238E27FC236}">
                <a16:creationId xmlns:a16="http://schemas.microsoft.com/office/drawing/2014/main" id="{31E8E33D-941E-F37C-7BEA-2859CCC1E987}"/>
              </a:ext>
            </a:extLst>
          </p:cNvPr>
          <p:cNvSpPr>
            <a:spLocks noChangeAspect="1"/>
          </p:cNvSpPr>
          <p:nvPr/>
        </p:nvSpPr>
        <p:spPr>
          <a:xfrm>
            <a:off x="8321350" y="2909230"/>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8" name="Oval 57">
            <a:extLst>
              <a:ext uri="{FF2B5EF4-FFF2-40B4-BE49-F238E27FC236}">
                <a16:creationId xmlns:a16="http://schemas.microsoft.com/office/drawing/2014/main" id="{3FA8A36D-8CA3-81F6-C784-CE9104AD1D07}"/>
              </a:ext>
            </a:extLst>
          </p:cNvPr>
          <p:cNvSpPr>
            <a:spLocks noChangeAspect="1"/>
          </p:cNvSpPr>
          <p:nvPr/>
        </p:nvSpPr>
        <p:spPr>
          <a:xfrm>
            <a:off x="7592004" y="2929181"/>
            <a:ext cx="1166853" cy="740976"/>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2" name="Oval 1">
            <a:extLst>
              <a:ext uri="{FF2B5EF4-FFF2-40B4-BE49-F238E27FC236}">
                <a16:creationId xmlns:a16="http://schemas.microsoft.com/office/drawing/2014/main" id="{8E340198-2AC9-645B-DC1D-BAC467F15DEF}"/>
              </a:ext>
            </a:extLst>
          </p:cNvPr>
          <p:cNvSpPr>
            <a:spLocks/>
          </p:cNvSpPr>
          <p:nvPr/>
        </p:nvSpPr>
        <p:spPr>
          <a:xfrm>
            <a:off x="2194560" y="2151380"/>
            <a:ext cx="1234440" cy="1234440"/>
          </a:xfrm>
          <a:prstGeom prst="ellipse">
            <a:avLst/>
          </a:prstGeom>
          <a:solidFill>
            <a:srgbClr val="C0504D">
              <a:alpha val="43000"/>
            </a:srgbClr>
          </a:solidFill>
        </p:spPr>
        <p:txBody>
          <a:bodyPr wrap="square" rtlCol="0" anchor="ctr">
            <a:spAutoFit/>
          </a:bodyPr>
          <a:lstStyle/>
          <a:p>
            <a:pPr algn="ctr"/>
            <a:endParaRPr lang="en-US" sz="2824" dirty="0"/>
          </a:p>
        </p:txBody>
      </p:sp>
      <p:sp>
        <p:nvSpPr>
          <p:cNvPr id="3" name="Oval 2">
            <a:extLst>
              <a:ext uri="{FF2B5EF4-FFF2-40B4-BE49-F238E27FC236}">
                <a16:creationId xmlns:a16="http://schemas.microsoft.com/office/drawing/2014/main" id="{56B9BDA1-C002-10EF-AEC2-C28B96C76EC5}"/>
              </a:ext>
            </a:extLst>
          </p:cNvPr>
          <p:cNvSpPr>
            <a:spLocks/>
          </p:cNvSpPr>
          <p:nvPr/>
        </p:nvSpPr>
        <p:spPr>
          <a:xfrm>
            <a:off x="2156460" y="1008380"/>
            <a:ext cx="1234440" cy="1234440"/>
          </a:xfrm>
          <a:prstGeom prst="ellipse">
            <a:avLst/>
          </a:prstGeom>
          <a:solidFill>
            <a:srgbClr val="C0504D">
              <a:alpha val="43000"/>
            </a:srgbClr>
          </a:solidFill>
        </p:spPr>
        <p:txBody>
          <a:bodyPr wrap="square" rtlCol="0" anchor="ctr">
            <a:spAutoFit/>
          </a:bodyPr>
          <a:lstStyle/>
          <a:p>
            <a:pPr algn="ctr"/>
            <a:endParaRPr lang="en-US" sz="2824" dirty="0"/>
          </a:p>
        </p:txBody>
      </p:sp>
    </p:spTree>
    <p:extLst>
      <p:ext uri="{BB962C8B-B14F-4D97-AF65-F5344CB8AC3E}">
        <p14:creationId xmlns:p14="http://schemas.microsoft.com/office/powerpoint/2010/main" val="4323758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err="1">
                <a:solidFill>
                  <a:srgbClr val="0000DD"/>
                </a:solidFill>
              </a:rPr>
              <a:t>Vietoris</a:t>
            </a:r>
            <a:r>
              <a:rPr lang="en-US" sz="3200" dirty="0">
                <a:solidFill>
                  <a:srgbClr val="0000DD"/>
                </a:solidFill>
              </a:rPr>
              <a:t> Rips</a:t>
            </a:r>
            <a:r>
              <a:rPr lang="en-US" sz="3200" dirty="0">
                <a:solidFill>
                  <a:schemeClr val="tx1"/>
                </a:solidFill>
              </a:rPr>
              <a:t> complex = </a:t>
            </a:r>
            <a:r>
              <a:rPr lang="en-US" sz="3200" dirty="0">
                <a:solidFill>
                  <a:srgbClr val="0000FF"/>
                </a:solidFill>
              </a:rPr>
              <a:t>flag</a:t>
            </a:r>
            <a:r>
              <a:rPr lang="en-US" sz="3200" dirty="0">
                <a:solidFill>
                  <a:schemeClr val="tx1"/>
                </a:solidFill>
              </a:rPr>
              <a:t> complex = </a:t>
            </a:r>
            <a:r>
              <a:rPr lang="en-US" sz="3200" dirty="0">
                <a:solidFill>
                  <a:srgbClr val="0000FF"/>
                </a:solidFill>
              </a:rPr>
              <a:t>clique</a:t>
            </a:r>
            <a:r>
              <a:rPr lang="en-US" sz="3200" dirty="0">
                <a:solidFill>
                  <a:schemeClr val="tx1"/>
                </a:solidFill>
              </a:rPr>
              <a:t>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sp>
        <p:nvSpPr>
          <p:cNvPr id="10" name="TextBox 9"/>
          <p:cNvSpPr txBox="1"/>
          <p:nvPr/>
        </p:nvSpPr>
        <p:spPr>
          <a:xfrm>
            <a:off x="1849627" y="5023213"/>
            <a:ext cx="8961395" cy="584775"/>
          </a:xfrm>
          <a:prstGeom prst="rect">
            <a:avLst/>
          </a:prstGeom>
          <a:noFill/>
        </p:spPr>
        <p:txBody>
          <a:bodyPr wrap="square" rtlCol="0">
            <a:spAutoFit/>
          </a:bodyPr>
          <a:lstStyle/>
          <a:p>
            <a:r>
              <a:rPr lang="en-US" sz="3200" dirty="0"/>
              <a:t>2.)  Add all possible simplices of dimensional &gt; 1.</a:t>
            </a:r>
          </a:p>
        </p:txBody>
      </p:sp>
    </p:spTree>
    <p:extLst>
      <p:ext uri="{BB962C8B-B14F-4D97-AF65-F5344CB8AC3E}">
        <p14:creationId xmlns:p14="http://schemas.microsoft.com/office/powerpoint/2010/main" val="418995342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endParaRPr>
          </a:p>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a:p>
            <a:pPr algn="ctr"/>
            <a:endParaRPr lang="en-US" sz="3200" dirty="0">
              <a:solidFill>
                <a:schemeClr val="tx1"/>
              </a:solidFill>
            </a:endParaRPr>
          </a:p>
        </p:txBody>
      </p:sp>
      <p:grpSp>
        <p:nvGrpSpPr>
          <p:cNvPr id="36" name="Group 35"/>
          <p:cNvGrpSpPr/>
          <p:nvPr/>
        </p:nvGrpSpPr>
        <p:grpSpPr>
          <a:xfrm>
            <a:off x="1806815" y="5366850"/>
            <a:ext cx="8961395" cy="627583"/>
            <a:chOff x="325627" y="5052933"/>
            <a:chExt cx="8961395" cy="627583"/>
          </a:xfrm>
        </p:grpSpPr>
        <p:sp>
          <p:nvSpPr>
            <p:cNvPr id="10" name="TextBox 9"/>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2" name="TextBox 1"/>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35" name="TextBox 34"/>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9" name="TextBox 8"/>
            <p:cNvSpPr txBox="1"/>
            <p:nvPr/>
          </p:nvSpPr>
          <p:spPr>
            <a:xfrm>
              <a:off x="3293877" y="5052933"/>
              <a:ext cx="540722" cy="584775"/>
            </a:xfrm>
            <a:prstGeom prst="rect">
              <a:avLst/>
            </a:prstGeom>
            <a:noFill/>
          </p:spPr>
          <p:txBody>
            <a:bodyPr wrap="square" rtlCol="0">
              <a:spAutoFit/>
            </a:bodyPr>
            <a:lstStyle/>
            <a:p>
              <a:r>
                <a:rPr lang="en-US" sz="3200" dirty="0"/>
                <a:t>0</a:t>
              </a:r>
            </a:p>
          </p:txBody>
        </p:sp>
      </p:grpSp>
      <p:grpSp>
        <p:nvGrpSpPr>
          <p:cNvPr id="38" name="Group 37">
            <a:extLst>
              <a:ext uri="{FF2B5EF4-FFF2-40B4-BE49-F238E27FC236}">
                <a16:creationId xmlns:a16="http://schemas.microsoft.com/office/drawing/2014/main" id="{BAAAE284-00D9-B954-7800-0D0D7E699F04}"/>
              </a:ext>
            </a:extLst>
          </p:cNvPr>
          <p:cNvGrpSpPr>
            <a:grpSpLocks noChangeAspect="1"/>
          </p:cNvGrpSpPr>
          <p:nvPr/>
        </p:nvGrpSpPr>
        <p:grpSpPr>
          <a:xfrm>
            <a:off x="2533150" y="1000816"/>
            <a:ext cx="6958378" cy="3850288"/>
            <a:chOff x="943279" y="981191"/>
            <a:chExt cx="7044614" cy="3898005"/>
          </a:xfrm>
        </p:grpSpPr>
        <p:pic>
          <p:nvPicPr>
            <p:cNvPr id="39" name="Picture 38" descr="nsimplexDist.eps">
              <a:extLst>
                <a:ext uri="{FF2B5EF4-FFF2-40B4-BE49-F238E27FC236}">
                  <a16:creationId xmlns:a16="http://schemas.microsoft.com/office/drawing/2014/main" id="{F8657857-CEA2-AC11-1550-6F18F1681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979" y="1222917"/>
              <a:ext cx="6400800" cy="3441700"/>
            </a:xfrm>
            <a:prstGeom prst="rect">
              <a:avLst/>
            </a:prstGeom>
          </p:spPr>
        </p:pic>
        <p:grpSp>
          <p:nvGrpSpPr>
            <p:cNvPr id="40" name="Group 39">
              <a:extLst>
                <a:ext uri="{FF2B5EF4-FFF2-40B4-BE49-F238E27FC236}">
                  <a16:creationId xmlns:a16="http://schemas.microsoft.com/office/drawing/2014/main" id="{5C274071-8C4D-C05E-E197-9604D5555BAC}"/>
                </a:ext>
              </a:extLst>
            </p:cNvPr>
            <p:cNvGrpSpPr/>
            <p:nvPr/>
          </p:nvGrpSpPr>
          <p:grpSpPr>
            <a:xfrm>
              <a:off x="943279" y="1574820"/>
              <a:ext cx="1362964" cy="1353167"/>
              <a:chOff x="943279" y="1574820"/>
              <a:chExt cx="1362964" cy="1353167"/>
            </a:xfrm>
          </p:grpSpPr>
          <p:sp>
            <p:nvSpPr>
              <p:cNvPr id="59" name="Isosceles Triangle 58">
                <a:extLst>
                  <a:ext uri="{FF2B5EF4-FFF2-40B4-BE49-F238E27FC236}">
                    <a16:creationId xmlns:a16="http://schemas.microsoft.com/office/drawing/2014/main" id="{095BAB6D-5DCF-0FD6-EE08-317EE0747D6A}"/>
                  </a:ext>
                </a:extLst>
              </p:cNvPr>
              <p:cNvSpPr/>
              <p:nvPr/>
            </p:nvSpPr>
            <p:spPr>
              <a:xfrm rot="19709233">
                <a:off x="943279" y="1590049"/>
                <a:ext cx="1072816" cy="1059717"/>
              </a:xfrm>
              <a:prstGeom prst="triangle">
                <a:avLst/>
              </a:prstGeom>
              <a:solidFill>
                <a:schemeClr val="bg1"/>
              </a:solidFill>
              <a:ln w="76200" cmpd="sng">
                <a:solidFill>
                  <a:srgbClr val="008000"/>
                </a:solidFill>
              </a:ln>
            </p:spPr>
            <p:txBody>
              <a:bodyPr wrap="square" rtlCol="0" anchor="ctr">
                <a:spAutoFit/>
              </a:bodyPr>
              <a:lstStyle/>
              <a:p>
                <a:pPr algn="ctr"/>
                <a:endParaRPr lang="en-US" sz="2824" dirty="0"/>
              </a:p>
            </p:txBody>
          </p:sp>
          <p:sp>
            <p:nvSpPr>
              <p:cNvPr id="60" name="Oval 59">
                <a:extLst>
                  <a:ext uri="{FF2B5EF4-FFF2-40B4-BE49-F238E27FC236}">
                    <a16:creationId xmlns:a16="http://schemas.microsoft.com/office/drawing/2014/main" id="{60CAA46A-60B9-E7EE-AE32-071828A08B3A}"/>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1" name="Oval 60">
                <a:extLst>
                  <a:ext uri="{FF2B5EF4-FFF2-40B4-BE49-F238E27FC236}">
                    <a16:creationId xmlns:a16="http://schemas.microsoft.com/office/drawing/2014/main" id="{6B6B80AB-0A92-04AA-A3A7-CD2AE7C5EC05}"/>
                  </a:ext>
                </a:extLst>
              </p:cNvPr>
              <p:cNvSpPr>
                <a:spLocks noChangeAspect="1"/>
              </p:cNvSpPr>
              <p:nvPr/>
            </p:nvSpPr>
            <p:spPr>
              <a:xfrm>
                <a:off x="1113956" y="1574820"/>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2" name="Oval 61">
                <a:extLst>
                  <a:ext uri="{FF2B5EF4-FFF2-40B4-BE49-F238E27FC236}">
                    <a16:creationId xmlns:a16="http://schemas.microsoft.com/office/drawing/2014/main" id="{2BB15B44-150D-3671-0CC0-1C4AE69BFBF8}"/>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grpSp>
        <p:grpSp>
          <p:nvGrpSpPr>
            <p:cNvPr id="41" name="Group 40">
              <a:extLst>
                <a:ext uri="{FF2B5EF4-FFF2-40B4-BE49-F238E27FC236}">
                  <a16:creationId xmlns:a16="http://schemas.microsoft.com/office/drawing/2014/main" id="{24229E68-5D89-5E1A-E5CB-656C974B97B9}"/>
                </a:ext>
              </a:extLst>
            </p:cNvPr>
            <p:cNvGrpSpPr/>
            <p:nvPr/>
          </p:nvGrpSpPr>
          <p:grpSpPr>
            <a:xfrm>
              <a:off x="2860613" y="981191"/>
              <a:ext cx="5127280" cy="3898005"/>
              <a:chOff x="2860613" y="981191"/>
              <a:chExt cx="5127280" cy="3898005"/>
            </a:xfrm>
          </p:grpSpPr>
          <p:sp>
            <p:nvSpPr>
              <p:cNvPr id="45" name="Oval 44">
                <a:extLst>
                  <a:ext uri="{FF2B5EF4-FFF2-40B4-BE49-F238E27FC236}">
                    <a16:creationId xmlns:a16="http://schemas.microsoft.com/office/drawing/2014/main" id="{DA73A835-0686-D82A-304F-EB326B23D48E}"/>
                  </a:ext>
                </a:extLst>
              </p:cNvPr>
              <p:cNvSpPr>
                <a:spLocks noChangeAspect="1"/>
              </p:cNvSpPr>
              <p:nvPr/>
            </p:nvSpPr>
            <p:spPr>
              <a:xfrm>
                <a:off x="6550916" y="106707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6" name="Oval 45">
                <a:extLst>
                  <a:ext uri="{FF2B5EF4-FFF2-40B4-BE49-F238E27FC236}">
                    <a16:creationId xmlns:a16="http://schemas.microsoft.com/office/drawing/2014/main" id="{A36143E4-4100-134C-A92F-2B7C0B69DEAE}"/>
                  </a:ext>
                </a:extLst>
              </p:cNvPr>
              <p:cNvSpPr>
                <a:spLocks noChangeAspect="1"/>
              </p:cNvSpPr>
              <p:nvPr/>
            </p:nvSpPr>
            <p:spPr>
              <a:xfrm>
                <a:off x="5678887" y="1464710"/>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7" name="Oval 46">
                <a:extLst>
                  <a:ext uri="{FF2B5EF4-FFF2-40B4-BE49-F238E27FC236}">
                    <a16:creationId xmlns:a16="http://schemas.microsoft.com/office/drawing/2014/main" id="{9631920B-E245-1937-287B-679DA05C3F94}"/>
                  </a:ext>
                </a:extLst>
              </p:cNvPr>
              <p:cNvSpPr>
                <a:spLocks noChangeAspect="1"/>
              </p:cNvSpPr>
              <p:nvPr/>
            </p:nvSpPr>
            <p:spPr>
              <a:xfrm>
                <a:off x="4306152"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8" name="Oval 47">
                <a:extLst>
                  <a:ext uri="{FF2B5EF4-FFF2-40B4-BE49-F238E27FC236}">
                    <a16:creationId xmlns:a16="http://schemas.microsoft.com/office/drawing/2014/main" id="{905432E0-445D-BBC4-945A-A4C10BE6DAAB}"/>
                  </a:ext>
                </a:extLst>
              </p:cNvPr>
              <p:cNvSpPr>
                <a:spLocks noChangeAspect="1"/>
              </p:cNvSpPr>
              <p:nvPr/>
            </p:nvSpPr>
            <p:spPr>
              <a:xfrm>
                <a:off x="3920224" y="123584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9" name="Oval 48">
                <a:extLst>
                  <a:ext uri="{FF2B5EF4-FFF2-40B4-BE49-F238E27FC236}">
                    <a16:creationId xmlns:a16="http://schemas.microsoft.com/office/drawing/2014/main" id="{742AE733-4A30-FD70-FC0A-66B88014FAF5}"/>
                  </a:ext>
                </a:extLst>
              </p:cNvPr>
              <p:cNvSpPr>
                <a:spLocks noChangeAspect="1"/>
              </p:cNvSpPr>
              <p:nvPr/>
            </p:nvSpPr>
            <p:spPr>
              <a:xfrm>
                <a:off x="3905953" y="1735112"/>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0" name="Oval 49">
                <a:extLst>
                  <a:ext uri="{FF2B5EF4-FFF2-40B4-BE49-F238E27FC236}">
                    <a16:creationId xmlns:a16="http://schemas.microsoft.com/office/drawing/2014/main" id="{4832B1B3-57DB-37E3-E491-6CB2F5669DA0}"/>
                  </a:ext>
                </a:extLst>
              </p:cNvPr>
              <p:cNvSpPr>
                <a:spLocks noChangeAspect="1"/>
              </p:cNvSpPr>
              <p:nvPr/>
            </p:nvSpPr>
            <p:spPr>
              <a:xfrm>
                <a:off x="3445423"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1" name="Oval 50">
                <a:extLst>
                  <a:ext uri="{FF2B5EF4-FFF2-40B4-BE49-F238E27FC236}">
                    <a16:creationId xmlns:a16="http://schemas.microsoft.com/office/drawing/2014/main" id="{0938DC00-2E5A-66C3-1B47-EEA9BC073DF4}"/>
                  </a:ext>
                </a:extLst>
              </p:cNvPr>
              <p:cNvSpPr>
                <a:spLocks noChangeAspect="1"/>
              </p:cNvSpPr>
              <p:nvPr/>
            </p:nvSpPr>
            <p:spPr>
              <a:xfrm>
                <a:off x="3516752" y="412903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2" name="Oval 51">
                <a:extLst>
                  <a:ext uri="{FF2B5EF4-FFF2-40B4-BE49-F238E27FC236}">
                    <a16:creationId xmlns:a16="http://schemas.microsoft.com/office/drawing/2014/main" id="{9DF630D2-53E5-3D9D-758C-5E1384134A20}"/>
                  </a:ext>
                </a:extLst>
              </p:cNvPr>
              <p:cNvSpPr>
                <a:spLocks noChangeAspect="1"/>
              </p:cNvSpPr>
              <p:nvPr/>
            </p:nvSpPr>
            <p:spPr>
              <a:xfrm>
                <a:off x="2860613" y="367794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3" name="Oval 52">
                <a:extLst>
                  <a:ext uri="{FF2B5EF4-FFF2-40B4-BE49-F238E27FC236}">
                    <a16:creationId xmlns:a16="http://schemas.microsoft.com/office/drawing/2014/main" id="{9B29A8FF-05C4-4723-3468-BAAA480D9541}"/>
                  </a:ext>
                </a:extLst>
              </p:cNvPr>
              <p:cNvSpPr>
                <a:spLocks noChangeAspect="1"/>
              </p:cNvSpPr>
              <p:nvPr/>
            </p:nvSpPr>
            <p:spPr>
              <a:xfrm>
                <a:off x="3693629" y="346035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4" name="Oval 53">
                <a:extLst>
                  <a:ext uri="{FF2B5EF4-FFF2-40B4-BE49-F238E27FC236}">
                    <a16:creationId xmlns:a16="http://schemas.microsoft.com/office/drawing/2014/main" id="{D4560D98-3D4B-F867-8A07-AA35516EB755}"/>
                  </a:ext>
                </a:extLst>
              </p:cNvPr>
              <p:cNvSpPr>
                <a:spLocks noChangeAspect="1"/>
              </p:cNvSpPr>
              <p:nvPr/>
            </p:nvSpPr>
            <p:spPr>
              <a:xfrm>
                <a:off x="6806579" y="367962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5" name="Oval 54">
                <a:extLst>
                  <a:ext uri="{FF2B5EF4-FFF2-40B4-BE49-F238E27FC236}">
                    <a16:creationId xmlns:a16="http://schemas.microsoft.com/office/drawing/2014/main" id="{C7402DFA-1245-1F31-D917-71AAD6385B65}"/>
                  </a:ext>
                </a:extLst>
              </p:cNvPr>
              <p:cNvSpPr>
                <a:spLocks noChangeAspect="1"/>
              </p:cNvSpPr>
              <p:nvPr/>
            </p:nvSpPr>
            <p:spPr>
              <a:xfrm>
                <a:off x="6100243" y="364344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6" name="Oval 55">
                <a:extLst>
                  <a:ext uri="{FF2B5EF4-FFF2-40B4-BE49-F238E27FC236}">
                    <a16:creationId xmlns:a16="http://schemas.microsoft.com/office/drawing/2014/main" id="{96088AA6-EB7C-71C0-D26E-0DC347C97EA0}"/>
                  </a:ext>
                </a:extLst>
              </p:cNvPr>
              <p:cNvSpPr>
                <a:spLocks noChangeAspect="1"/>
              </p:cNvSpPr>
              <p:nvPr/>
            </p:nvSpPr>
            <p:spPr>
              <a:xfrm>
                <a:off x="6569859" y="330700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7" name="Oval 56">
                <a:extLst>
                  <a:ext uri="{FF2B5EF4-FFF2-40B4-BE49-F238E27FC236}">
                    <a16:creationId xmlns:a16="http://schemas.microsoft.com/office/drawing/2014/main" id="{6AC135AB-738C-F255-439B-875EFBDC755D}"/>
                  </a:ext>
                </a:extLst>
              </p:cNvPr>
              <p:cNvSpPr>
                <a:spLocks noChangeAspect="1"/>
              </p:cNvSpPr>
              <p:nvPr/>
            </p:nvSpPr>
            <p:spPr>
              <a:xfrm>
                <a:off x="6803213" y="291325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8" name="Oval 57">
                <a:extLst>
                  <a:ext uri="{FF2B5EF4-FFF2-40B4-BE49-F238E27FC236}">
                    <a16:creationId xmlns:a16="http://schemas.microsoft.com/office/drawing/2014/main" id="{6B0F7603-03B1-A16A-6E8F-F939ACA0132A}"/>
                  </a:ext>
                </a:extLst>
              </p:cNvPr>
              <p:cNvSpPr>
                <a:spLocks noChangeAspect="1"/>
              </p:cNvSpPr>
              <p:nvPr/>
            </p:nvSpPr>
            <p:spPr>
              <a:xfrm>
                <a:off x="6064828" y="293345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grpSp>
      </p:grpSp>
      <p:sp>
        <p:nvSpPr>
          <p:cNvPr id="3" name="Oval 2">
            <a:extLst>
              <a:ext uri="{FF2B5EF4-FFF2-40B4-BE49-F238E27FC236}">
                <a16:creationId xmlns:a16="http://schemas.microsoft.com/office/drawing/2014/main" id="{FD52DAF9-591B-025F-36EE-E5C7A51158D3}"/>
              </a:ext>
            </a:extLst>
          </p:cNvPr>
          <p:cNvSpPr>
            <a:spLocks/>
          </p:cNvSpPr>
          <p:nvPr/>
        </p:nvSpPr>
        <p:spPr>
          <a:xfrm>
            <a:off x="3121660" y="1630680"/>
            <a:ext cx="1234440" cy="1234440"/>
          </a:xfrm>
          <a:prstGeom prst="ellipse">
            <a:avLst/>
          </a:prstGeom>
          <a:solidFill>
            <a:srgbClr val="C0504D">
              <a:alpha val="43000"/>
            </a:srgbClr>
          </a:solidFill>
        </p:spPr>
        <p:txBody>
          <a:bodyPr wrap="square" rtlCol="0" anchor="ctr">
            <a:spAutoFit/>
          </a:bodyPr>
          <a:lstStyle/>
          <a:p>
            <a:pPr algn="ctr"/>
            <a:endParaRPr lang="en-US" sz="2824" dirty="0"/>
          </a:p>
        </p:txBody>
      </p:sp>
      <p:sp>
        <p:nvSpPr>
          <p:cNvPr id="11" name="Oval 10">
            <a:extLst>
              <a:ext uri="{FF2B5EF4-FFF2-40B4-BE49-F238E27FC236}">
                <a16:creationId xmlns:a16="http://schemas.microsoft.com/office/drawing/2014/main" id="{6EDBBC4C-D489-D70D-1E72-7838B78A8B96}"/>
              </a:ext>
            </a:extLst>
          </p:cNvPr>
          <p:cNvSpPr>
            <a:spLocks/>
          </p:cNvSpPr>
          <p:nvPr/>
        </p:nvSpPr>
        <p:spPr>
          <a:xfrm>
            <a:off x="2194560" y="2151380"/>
            <a:ext cx="1234440" cy="1234440"/>
          </a:xfrm>
          <a:prstGeom prst="ellipse">
            <a:avLst/>
          </a:prstGeom>
          <a:solidFill>
            <a:srgbClr val="C0504D">
              <a:alpha val="43000"/>
            </a:srgbClr>
          </a:solidFill>
        </p:spPr>
        <p:txBody>
          <a:bodyPr wrap="square" rtlCol="0" anchor="ctr">
            <a:spAutoFit/>
          </a:bodyPr>
          <a:lstStyle/>
          <a:p>
            <a:pPr algn="ctr"/>
            <a:endParaRPr lang="en-US" sz="2824" dirty="0"/>
          </a:p>
        </p:txBody>
      </p:sp>
      <p:sp>
        <p:nvSpPr>
          <p:cNvPr id="12" name="Oval 11">
            <a:extLst>
              <a:ext uri="{FF2B5EF4-FFF2-40B4-BE49-F238E27FC236}">
                <a16:creationId xmlns:a16="http://schemas.microsoft.com/office/drawing/2014/main" id="{6015443D-2909-5289-C60D-766DC2E8596F}"/>
              </a:ext>
            </a:extLst>
          </p:cNvPr>
          <p:cNvSpPr>
            <a:spLocks/>
          </p:cNvSpPr>
          <p:nvPr/>
        </p:nvSpPr>
        <p:spPr>
          <a:xfrm>
            <a:off x="2156460" y="1008380"/>
            <a:ext cx="1234440" cy="1234440"/>
          </a:xfrm>
          <a:prstGeom prst="ellipse">
            <a:avLst/>
          </a:prstGeom>
          <a:solidFill>
            <a:srgbClr val="C0504D">
              <a:alpha val="43000"/>
            </a:srgbClr>
          </a:solidFill>
        </p:spPr>
        <p:txBody>
          <a:bodyPr wrap="square" rtlCol="0" anchor="ctr">
            <a:spAutoFit/>
          </a:bodyPr>
          <a:lstStyle/>
          <a:p>
            <a:pPr algn="ctr"/>
            <a:endParaRPr lang="en-US" sz="2824" dirty="0"/>
          </a:p>
        </p:txBody>
      </p:sp>
    </p:spTree>
    <p:extLst>
      <p:ext uri="{BB962C8B-B14F-4D97-AF65-F5344CB8AC3E}">
        <p14:creationId xmlns:p14="http://schemas.microsoft.com/office/powerpoint/2010/main" val="3749733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grpSp>
        <p:nvGrpSpPr>
          <p:cNvPr id="2" name="Group 1"/>
          <p:cNvGrpSpPr/>
          <p:nvPr/>
        </p:nvGrpSpPr>
        <p:grpSpPr>
          <a:xfrm>
            <a:off x="2384612" y="1503177"/>
            <a:ext cx="1445630" cy="1424809"/>
            <a:chOff x="860613" y="1503178"/>
            <a:chExt cx="1445630" cy="1424809"/>
          </a:xfrm>
        </p:grpSpPr>
        <p:sp>
          <p:nvSpPr>
            <p:cNvPr id="11" name="Isosceles Triangle 10"/>
            <p:cNvSpPr/>
            <p:nvPr/>
          </p:nvSpPr>
          <p:spPr>
            <a:xfrm rot="19709233">
              <a:off x="860613" y="1503178"/>
              <a:ext cx="1210235" cy="1161633"/>
            </a:xfrm>
            <a:prstGeom prst="triangle">
              <a:avLst/>
            </a:prstGeom>
            <a:solidFill>
              <a:schemeClr val="bg1"/>
            </a:solidFill>
            <a:ln w="76200" cmpd="sng">
              <a:solidFill>
                <a:srgbClr val="008000"/>
              </a:solidFill>
            </a:ln>
          </p:spPr>
          <p:txBody>
            <a:bodyPr wrap="square" rtlCol="0" anchor="ctr">
              <a:spAutoFit/>
            </a:bodyPr>
            <a:lstStyle/>
            <a:p>
              <a:pPr algn="ctr"/>
              <a:endParaRPr lang="en-US" sz="3200" dirty="0"/>
            </a:p>
          </p:txBody>
        </p:sp>
        <p:sp>
          <p:nvSpPr>
            <p:cNvPr id="12" name="Oval 11"/>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sp>
          <p:nvSpPr>
            <p:cNvPr id="13" name="Oval 12"/>
            <p:cNvSpPr>
              <a:spLocks noChangeAspect="1"/>
            </p:cNvSpPr>
            <p:nvPr/>
          </p:nvSpPr>
          <p:spPr>
            <a:xfrm>
              <a:off x="1093529" y="15339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14" name="Oval 13"/>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grpSp>
      <p:grpSp>
        <p:nvGrpSpPr>
          <p:cNvPr id="15" name="Group 14"/>
          <p:cNvGrpSpPr/>
          <p:nvPr/>
        </p:nvGrpSpPr>
        <p:grpSpPr>
          <a:xfrm>
            <a:off x="1806815" y="5366850"/>
            <a:ext cx="8961395" cy="627583"/>
            <a:chOff x="325627" y="5052933"/>
            <a:chExt cx="8961395" cy="627583"/>
          </a:xfrm>
        </p:grpSpPr>
        <p:sp>
          <p:nvSpPr>
            <p:cNvPr id="16" name="TextBox 15"/>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17" name="TextBox 16"/>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18" name="TextBox 17"/>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19" name="TextBox 18"/>
            <p:cNvSpPr txBox="1"/>
            <p:nvPr/>
          </p:nvSpPr>
          <p:spPr>
            <a:xfrm>
              <a:off x="3293877" y="5052933"/>
              <a:ext cx="540722" cy="584775"/>
            </a:xfrm>
            <a:prstGeom prst="rect">
              <a:avLst/>
            </a:prstGeom>
            <a:noFill/>
          </p:spPr>
          <p:txBody>
            <a:bodyPr wrap="square" rtlCol="0">
              <a:spAutoFit/>
            </a:bodyPr>
            <a:lstStyle/>
            <a:p>
              <a:r>
                <a:rPr lang="en-US" sz="3200" dirty="0"/>
                <a:t>0</a:t>
              </a:r>
            </a:p>
          </p:txBody>
        </p:sp>
      </p:grpSp>
    </p:spTree>
    <p:extLst>
      <p:ext uri="{BB962C8B-B14F-4D97-AF65-F5344CB8AC3E}">
        <p14:creationId xmlns:p14="http://schemas.microsoft.com/office/powerpoint/2010/main" val="223380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86191" y="6562043"/>
            <a:ext cx="7586610" cy="338554"/>
          </a:xfrm>
          <a:prstGeom prst="rect">
            <a:avLst/>
          </a:prstGeom>
        </p:spPr>
        <p:txBody>
          <a:bodyPr wrap="square">
            <a:spAutoFit/>
          </a:bodyPr>
          <a:lstStyle/>
          <a:p>
            <a:pPr algn="ctr"/>
            <a:r>
              <a:rPr lang="en-US" sz="1600" dirty="0"/>
              <a:t>http://</a:t>
            </a:r>
            <a:r>
              <a:rPr lang="en-US" sz="1600" dirty="0" err="1"/>
              <a:t>www.nature.com</a:t>
            </a:r>
            <a:r>
              <a:rPr lang="en-US" sz="1600" dirty="0"/>
              <a:t>/</a:t>
            </a:r>
            <a:r>
              <a:rPr lang="en-US" sz="1600" dirty="0" err="1"/>
              <a:t>srep</a:t>
            </a:r>
            <a:r>
              <a:rPr lang="en-US" sz="1600" dirty="0"/>
              <a:t>/2013/130207/srep01236/full/srep01236.html</a:t>
            </a:r>
          </a:p>
        </p:txBody>
      </p:sp>
      <p:pic>
        <p:nvPicPr>
          <p:cNvPr id="2" name="Picture 1"/>
          <p:cNvPicPr>
            <a:picLocks noChangeAspect="1"/>
          </p:cNvPicPr>
          <p:nvPr/>
        </p:nvPicPr>
        <p:blipFill>
          <a:blip r:embed="rId2"/>
          <a:stretch>
            <a:fillRect/>
          </a:stretch>
        </p:blipFill>
        <p:spPr>
          <a:xfrm>
            <a:off x="1817104" y="166301"/>
            <a:ext cx="3003550" cy="6505575"/>
          </a:xfrm>
          <a:prstGeom prst="rect">
            <a:avLst/>
          </a:prstGeom>
        </p:spPr>
      </p:pic>
      <p:sp>
        <p:nvSpPr>
          <p:cNvPr id="4" name="Rectangle 3"/>
          <p:cNvSpPr/>
          <p:nvPr/>
        </p:nvSpPr>
        <p:spPr>
          <a:xfrm>
            <a:off x="4971853" y="30239"/>
            <a:ext cx="5836012" cy="7097328"/>
          </a:xfrm>
          <a:prstGeom prst="rect">
            <a:avLst/>
          </a:prstGeom>
        </p:spPr>
        <p:txBody>
          <a:bodyPr wrap="square">
            <a:spAutoFit/>
          </a:bodyPr>
          <a:lstStyle/>
          <a:p>
            <a:pPr>
              <a:lnSpc>
                <a:spcPct val="120000"/>
              </a:lnSpc>
            </a:pPr>
            <a:r>
              <a:rPr lang="en-US" sz="2800" dirty="0"/>
              <a:t>A)  Data Set</a:t>
            </a:r>
          </a:p>
          <a:p>
            <a:pPr>
              <a:lnSpc>
                <a:spcPct val="120000"/>
              </a:lnSpc>
            </a:pPr>
            <a:r>
              <a:rPr lang="en-US" sz="2800" dirty="0"/>
              <a:t>      </a:t>
            </a:r>
            <a:r>
              <a:rPr lang="en-US" sz="2800" dirty="0">
                <a:solidFill>
                  <a:srgbClr val="0000FF"/>
                </a:solidFill>
              </a:rPr>
              <a:t>Example:  Point cloud data  </a:t>
            </a:r>
          </a:p>
          <a:p>
            <a:pPr>
              <a:lnSpc>
                <a:spcPct val="120000"/>
              </a:lnSpc>
            </a:pPr>
            <a:r>
              <a:rPr lang="en-US" sz="2800" dirty="0">
                <a:solidFill>
                  <a:srgbClr val="0000FF"/>
                </a:solidFill>
              </a:rPr>
              <a:t>                   representing a hand.</a:t>
            </a:r>
          </a:p>
          <a:p>
            <a:pPr>
              <a:lnSpc>
                <a:spcPct val="120000"/>
              </a:lnSpc>
            </a:pPr>
            <a:endParaRPr lang="en-US" sz="1200" dirty="0"/>
          </a:p>
          <a:p>
            <a:pPr>
              <a:lnSpc>
                <a:spcPct val="120000"/>
              </a:lnSpc>
            </a:pPr>
            <a:r>
              <a:rPr lang="en-US" sz="2800" dirty="0"/>
              <a:t>B)  Function  f :  Data Set </a:t>
            </a:r>
            <a:r>
              <a:rPr lang="en-US" sz="2800" dirty="0">
                <a:sym typeface="Wingdings"/>
              </a:rPr>
              <a:t> </a:t>
            </a:r>
            <a:r>
              <a:rPr lang="en-US" sz="2800" b="1" dirty="0">
                <a:sym typeface="Wingdings"/>
              </a:rPr>
              <a:t>R</a:t>
            </a:r>
            <a:endParaRPr lang="en-US" sz="2800" b="1" dirty="0"/>
          </a:p>
          <a:p>
            <a:pPr>
              <a:lnSpc>
                <a:spcPct val="120000"/>
              </a:lnSpc>
            </a:pPr>
            <a:r>
              <a:rPr lang="en-US" sz="2800" dirty="0">
                <a:solidFill>
                  <a:srgbClr val="0000FF"/>
                </a:solidFill>
              </a:rPr>
              <a:t>      Example:  x-coordinate</a:t>
            </a:r>
          </a:p>
          <a:p>
            <a:pPr>
              <a:lnSpc>
                <a:spcPct val="120000"/>
              </a:lnSpc>
            </a:pPr>
            <a:r>
              <a:rPr lang="en-US" sz="2800" dirty="0">
                <a:solidFill>
                  <a:srgbClr val="0000FF"/>
                </a:solidFill>
              </a:rPr>
              <a:t>                         f : (x, y, z) </a:t>
            </a:r>
            <a:r>
              <a:rPr lang="en-US" sz="2800" dirty="0">
                <a:solidFill>
                  <a:srgbClr val="0000FF"/>
                </a:solidFill>
                <a:sym typeface="Wingdings"/>
              </a:rPr>
              <a:t> x</a:t>
            </a:r>
            <a:endParaRPr lang="en-US" sz="2800" dirty="0"/>
          </a:p>
          <a:p>
            <a:pPr marL="342909" indent="-342909">
              <a:lnSpc>
                <a:spcPct val="120000"/>
              </a:lnSpc>
              <a:buAutoNum type="alphaUcParenR" startAt="3"/>
            </a:pPr>
            <a:r>
              <a:rPr lang="en-US" sz="2800" dirty="0"/>
              <a:t> Put data into overlapping bins. </a:t>
            </a:r>
          </a:p>
          <a:p>
            <a:pPr>
              <a:lnSpc>
                <a:spcPct val="120000"/>
              </a:lnSpc>
            </a:pPr>
            <a:r>
              <a:rPr lang="en-US" sz="2800" dirty="0"/>
              <a:t>       </a:t>
            </a:r>
            <a:r>
              <a:rPr lang="en-US" sz="2800" dirty="0">
                <a:solidFill>
                  <a:srgbClr val="0000FF"/>
                </a:solidFill>
              </a:rPr>
              <a:t>Example:  f</a:t>
            </a:r>
            <a:r>
              <a:rPr lang="en-US" sz="2800" baseline="30000" dirty="0">
                <a:solidFill>
                  <a:srgbClr val="0000FF"/>
                </a:solidFill>
              </a:rPr>
              <a:t>-1</a:t>
            </a:r>
            <a:r>
              <a:rPr lang="en-US" sz="2800" dirty="0">
                <a:solidFill>
                  <a:srgbClr val="0000FF"/>
                </a:solidFill>
              </a:rPr>
              <a:t>(</a:t>
            </a:r>
            <a:r>
              <a:rPr lang="en-US" sz="2800" dirty="0" err="1">
                <a:solidFill>
                  <a:srgbClr val="0000FF"/>
                </a:solidFill>
              </a:rPr>
              <a:t>a</a:t>
            </a:r>
            <a:r>
              <a:rPr lang="en-US" sz="2800" baseline="-25000" dirty="0" err="1">
                <a:solidFill>
                  <a:srgbClr val="0000FF"/>
                </a:solidFill>
              </a:rPr>
              <a:t>i</a:t>
            </a:r>
            <a:r>
              <a:rPr lang="en-US" sz="2800" dirty="0">
                <a:solidFill>
                  <a:srgbClr val="0000FF"/>
                </a:solidFill>
              </a:rPr>
              <a:t>, b</a:t>
            </a:r>
            <a:r>
              <a:rPr lang="en-US" sz="2800" baseline="-25000" dirty="0">
                <a:solidFill>
                  <a:srgbClr val="0000FF"/>
                </a:solidFill>
              </a:rPr>
              <a:t>i</a:t>
            </a:r>
            <a:r>
              <a:rPr lang="en-US" sz="2800" dirty="0">
                <a:solidFill>
                  <a:srgbClr val="0000FF"/>
                </a:solidFill>
              </a:rPr>
              <a:t>) </a:t>
            </a:r>
          </a:p>
          <a:p>
            <a:pPr>
              <a:lnSpc>
                <a:spcPct val="120000"/>
              </a:lnSpc>
            </a:pPr>
            <a:endParaRPr lang="en-US" sz="800" dirty="0">
              <a:solidFill>
                <a:srgbClr val="0000FF"/>
              </a:solidFill>
            </a:endParaRPr>
          </a:p>
          <a:p>
            <a:pPr marL="514362" indent="-514362">
              <a:lnSpc>
                <a:spcPct val="120000"/>
              </a:lnSpc>
              <a:buAutoNum type="alphaUcParenR" startAt="4"/>
            </a:pPr>
            <a:r>
              <a:rPr lang="en-US" sz="2800" dirty="0"/>
              <a:t>Cluster each bin &amp; create network.</a:t>
            </a:r>
          </a:p>
          <a:p>
            <a:pPr>
              <a:lnSpc>
                <a:spcPct val="120000"/>
              </a:lnSpc>
            </a:pPr>
            <a:r>
              <a:rPr lang="en-US" sz="2800" dirty="0"/>
              <a:t>       Vertex = a cluster of a bin.  </a:t>
            </a:r>
          </a:p>
          <a:p>
            <a:pPr>
              <a:lnSpc>
                <a:spcPct val="120000"/>
              </a:lnSpc>
            </a:pPr>
            <a:r>
              <a:rPr lang="en-US" sz="2800" dirty="0"/>
              <a:t>          Edge = nonempty intersection             </a:t>
            </a:r>
          </a:p>
          <a:p>
            <a:r>
              <a:rPr lang="en-US" sz="2800" dirty="0"/>
              <a:t>                                 between clusters</a:t>
            </a:r>
          </a:p>
        </p:txBody>
      </p:sp>
    </p:spTree>
    <p:extLst>
      <p:ext uri="{BB962C8B-B14F-4D97-AF65-F5344CB8AC3E}">
        <p14:creationId xmlns:p14="http://schemas.microsoft.com/office/powerpoint/2010/main" val="3276576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47370" y="138812"/>
            <a:ext cx="8422006" cy="5232202"/>
          </a:xfrm>
          <a:prstGeom prst="rect">
            <a:avLst/>
          </a:prstGeom>
          <a:noFill/>
        </p:spPr>
        <p:txBody>
          <a:bodyPr wrap="square" rtlCol="0">
            <a:spAutoFit/>
          </a:bodyPr>
          <a:lstStyle/>
          <a:p>
            <a:pPr algn="ctr"/>
            <a:r>
              <a:rPr lang="en-US" sz="3200" dirty="0">
                <a:solidFill>
                  <a:srgbClr val="FF0000"/>
                </a:solidFill>
              </a:rPr>
              <a:t>Note: Many, many choices were made </a:t>
            </a:r>
          </a:p>
          <a:p>
            <a:pPr algn="ctr"/>
            <a:endParaRPr lang="en-US" sz="2400" dirty="0">
              <a:solidFill>
                <a:srgbClr val="000000"/>
              </a:solidFill>
            </a:endParaRPr>
          </a:p>
          <a:p>
            <a:pPr algn="ctr"/>
            <a:endParaRPr lang="en-US" sz="2400" dirty="0">
              <a:solidFill>
                <a:srgbClr val="000000"/>
              </a:solidFill>
            </a:endParaRPr>
          </a:p>
          <a:p>
            <a:r>
              <a:rPr lang="en-US" sz="3200" dirty="0"/>
              <a:t>“It is useful to think of it as a camera, with lens adjustments and other settings. A different filter function may generate a network with a different shape, thus allowing one to explore the data from a different mathematical perspective.” </a:t>
            </a:r>
          </a:p>
          <a:p>
            <a:endParaRPr lang="en-US" sz="1400" dirty="0">
              <a:solidFill>
                <a:srgbClr val="000000"/>
              </a:solidFill>
            </a:endParaRPr>
          </a:p>
          <a:p>
            <a:pPr algn="ctr"/>
            <a:r>
              <a:rPr lang="en-US" sz="4800" dirty="0">
                <a:solidFill>
                  <a:srgbClr val="FF0000"/>
                </a:solidFill>
              </a:rPr>
              <a:t>False positives  vs.   robustness</a:t>
            </a:r>
          </a:p>
        </p:txBody>
      </p:sp>
      <p:sp>
        <p:nvSpPr>
          <p:cNvPr id="4" name="Rectangle 3"/>
          <p:cNvSpPr/>
          <p:nvPr/>
        </p:nvSpPr>
        <p:spPr>
          <a:xfrm>
            <a:off x="1524000" y="6477487"/>
            <a:ext cx="9068869" cy="769441"/>
          </a:xfrm>
          <a:prstGeom prst="rect">
            <a:avLst/>
          </a:prstGeom>
        </p:spPr>
        <p:txBody>
          <a:bodyPr wrap="square">
            <a:spAutoFit/>
          </a:bodyPr>
          <a:lstStyle/>
          <a:p>
            <a:pPr algn="ctr"/>
            <a:r>
              <a:rPr lang="en-US" sz="2200" dirty="0"/>
              <a:t>http://</a:t>
            </a:r>
            <a:r>
              <a:rPr lang="en-US" sz="2200" dirty="0" err="1"/>
              <a:t>www.nature.com</a:t>
            </a:r>
            <a:r>
              <a:rPr lang="en-US" sz="2200" dirty="0"/>
              <a:t>/</a:t>
            </a:r>
            <a:r>
              <a:rPr lang="en-US" sz="2200" dirty="0" err="1"/>
              <a:t>srep</a:t>
            </a:r>
            <a:r>
              <a:rPr lang="en-US" sz="2200" dirty="0"/>
              <a:t>/2013/130207/srep01236/full/srep01236.html</a:t>
            </a:r>
          </a:p>
        </p:txBody>
      </p:sp>
    </p:spTree>
    <p:extLst>
      <p:ext uri="{BB962C8B-B14F-4D97-AF65-F5344CB8AC3E}">
        <p14:creationId xmlns:p14="http://schemas.microsoft.com/office/powerpoint/2010/main" val="339142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846D4-C13D-D0D8-ED6D-2292551EB33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8D7E489A-7DB5-5A67-ED94-E13B4EB424D4}"/>
              </a:ext>
            </a:extLst>
          </p:cNvPr>
          <p:cNvGrpSpPr/>
          <p:nvPr/>
        </p:nvGrpSpPr>
        <p:grpSpPr>
          <a:xfrm>
            <a:off x="1517037" y="0"/>
            <a:ext cx="9171780" cy="6860229"/>
            <a:chOff x="-6963" y="-1"/>
            <a:chExt cx="9171780" cy="6860229"/>
          </a:xfrm>
          <a:solidFill>
            <a:srgbClr val="C6D9F1"/>
          </a:solidFill>
        </p:grpSpPr>
        <p:sp>
          <p:nvSpPr>
            <p:cNvPr id="5" name="Rectangle 4">
              <a:extLst>
                <a:ext uri="{FF2B5EF4-FFF2-40B4-BE49-F238E27FC236}">
                  <a16:creationId xmlns:a16="http://schemas.microsoft.com/office/drawing/2014/main" id="{5DE19DCE-3B9A-F841-80BF-2E203126B469}"/>
                </a:ext>
              </a:extLst>
            </p:cNvPr>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a:extLst>
                <a:ext uri="{FF2B5EF4-FFF2-40B4-BE49-F238E27FC236}">
                  <a16:creationId xmlns:a16="http://schemas.microsoft.com/office/drawing/2014/main" id="{33A0B9B3-5FC7-7681-4A3B-DA3F603CF37D}"/>
                </a:ext>
              </a:extLst>
            </p:cNvPr>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a:extLst>
                <a:ext uri="{FF2B5EF4-FFF2-40B4-BE49-F238E27FC236}">
                  <a16:creationId xmlns:a16="http://schemas.microsoft.com/office/drawing/2014/main" id="{18FD4021-6D35-8430-F541-AC01772B058C}"/>
                </a:ext>
              </a:extLst>
            </p:cNvPr>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a:extLst>
                <a:ext uri="{FF2B5EF4-FFF2-40B4-BE49-F238E27FC236}">
                  <a16:creationId xmlns:a16="http://schemas.microsoft.com/office/drawing/2014/main" id="{CB8B4529-83F4-E49A-9134-613DD5A3959E}"/>
                </a:ext>
              </a:extLst>
            </p:cNvPr>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a:extLst>
              <a:ext uri="{FF2B5EF4-FFF2-40B4-BE49-F238E27FC236}">
                <a16:creationId xmlns:a16="http://schemas.microsoft.com/office/drawing/2014/main" id="{9956EF8D-C7DB-888F-50B1-68A6A00DD3F5}"/>
              </a:ext>
            </a:extLst>
          </p:cNvPr>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p:txBody>
      </p:sp>
      <p:pic>
        <p:nvPicPr>
          <p:cNvPr id="3" name="Picture 2" descr="nsimplexDist.eps">
            <a:extLst>
              <a:ext uri="{FF2B5EF4-FFF2-40B4-BE49-F238E27FC236}">
                <a16:creationId xmlns:a16="http://schemas.microsoft.com/office/drawing/2014/main" id="{D9B4CA3F-2C77-2A39-5B6F-4FBEC2151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grpSp>
        <p:nvGrpSpPr>
          <p:cNvPr id="2" name="Group 1">
            <a:extLst>
              <a:ext uri="{FF2B5EF4-FFF2-40B4-BE49-F238E27FC236}">
                <a16:creationId xmlns:a16="http://schemas.microsoft.com/office/drawing/2014/main" id="{50018FCD-D983-6B0E-19C6-CD6FBC442523}"/>
              </a:ext>
            </a:extLst>
          </p:cNvPr>
          <p:cNvGrpSpPr/>
          <p:nvPr/>
        </p:nvGrpSpPr>
        <p:grpSpPr>
          <a:xfrm>
            <a:off x="2384612" y="1503177"/>
            <a:ext cx="1445630" cy="1424809"/>
            <a:chOff x="860613" y="1503178"/>
            <a:chExt cx="1445630" cy="1424809"/>
          </a:xfrm>
        </p:grpSpPr>
        <p:sp>
          <p:nvSpPr>
            <p:cNvPr id="11" name="Isosceles Triangle 10">
              <a:extLst>
                <a:ext uri="{FF2B5EF4-FFF2-40B4-BE49-F238E27FC236}">
                  <a16:creationId xmlns:a16="http://schemas.microsoft.com/office/drawing/2014/main" id="{77C61785-8356-08F9-9E49-2FD5E5D4C5DA}"/>
                </a:ext>
              </a:extLst>
            </p:cNvPr>
            <p:cNvSpPr/>
            <p:nvPr/>
          </p:nvSpPr>
          <p:spPr>
            <a:xfrm rot="19709233">
              <a:off x="860613" y="1503178"/>
              <a:ext cx="1210235" cy="1161633"/>
            </a:xfrm>
            <a:prstGeom prst="triangle">
              <a:avLst/>
            </a:prstGeom>
            <a:solidFill>
              <a:schemeClr val="bg1"/>
            </a:solidFill>
            <a:ln w="76200" cmpd="sng">
              <a:solidFill>
                <a:srgbClr val="008000"/>
              </a:solidFill>
            </a:ln>
          </p:spPr>
          <p:txBody>
            <a:bodyPr wrap="square" rtlCol="0" anchor="ctr">
              <a:spAutoFit/>
            </a:bodyPr>
            <a:lstStyle/>
            <a:p>
              <a:pPr algn="ctr"/>
              <a:endParaRPr lang="en-US" sz="3200" dirty="0"/>
            </a:p>
          </p:txBody>
        </p:sp>
        <p:sp>
          <p:nvSpPr>
            <p:cNvPr id="12" name="Oval 11">
              <a:extLst>
                <a:ext uri="{FF2B5EF4-FFF2-40B4-BE49-F238E27FC236}">
                  <a16:creationId xmlns:a16="http://schemas.microsoft.com/office/drawing/2014/main" id="{43446A85-1943-2E59-E092-13B3E613A0AE}"/>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sp>
          <p:nvSpPr>
            <p:cNvPr id="13" name="Oval 12">
              <a:extLst>
                <a:ext uri="{FF2B5EF4-FFF2-40B4-BE49-F238E27FC236}">
                  <a16:creationId xmlns:a16="http://schemas.microsoft.com/office/drawing/2014/main" id="{C1CBCD11-0711-2A23-D1F9-A7CB10174898}"/>
                </a:ext>
              </a:extLst>
            </p:cNvPr>
            <p:cNvSpPr>
              <a:spLocks noChangeAspect="1"/>
            </p:cNvSpPr>
            <p:nvPr/>
          </p:nvSpPr>
          <p:spPr>
            <a:xfrm>
              <a:off x="1093529" y="15339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14" name="Oval 13">
              <a:extLst>
                <a:ext uri="{FF2B5EF4-FFF2-40B4-BE49-F238E27FC236}">
                  <a16:creationId xmlns:a16="http://schemas.microsoft.com/office/drawing/2014/main" id="{14A56322-1D77-4636-439D-7D9FC2D1B171}"/>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grpSp>
      <p:grpSp>
        <p:nvGrpSpPr>
          <p:cNvPr id="15" name="Group 14">
            <a:extLst>
              <a:ext uri="{FF2B5EF4-FFF2-40B4-BE49-F238E27FC236}">
                <a16:creationId xmlns:a16="http://schemas.microsoft.com/office/drawing/2014/main" id="{300A111F-D91A-47AF-82EF-00CE85E159C4}"/>
              </a:ext>
            </a:extLst>
          </p:cNvPr>
          <p:cNvGrpSpPr/>
          <p:nvPr/>
        </p:nvGrpSpPr>
        <p:grpSpPr>
          <a:xfrm>
            <a:off x="1806815" y="5366850"/>
            <a:ext cx="8961395" cy="627583"/>
            <a:chOff x="325627" y="5052933"/>
            <a:chExt cx="8961395" cy="627583"/>
          </a:xfrm>
        </p:grpSpPr>
        <p:sp>
          <p:nvSpPr>
            <p:cNvPr id="16" name="TextBox 15">
              <a:extLst>
                <a:ext uri="{FF2B5EF4-FFF2-40B4-BE49-F238E27FC236}">
                  <a16:creationId xmlns:a16="http://schemas.microsoft.com/office/drawing/2014/main" id="{2460A7BE-C70C-2D6A-7168-214F79D90566}"/>
                </a:ext>
              </a:extLst>
            </p:cNvPr>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17" name="TextBox 16">
              <a:extLst>
                <a:ext uri="{FF2B5EF4-FFF2-40B4-BE49-F238E27FC236}">
                  <a16:creationId xmlns:a16="http://schemas.microsoft.com/office/drawing/2014/main" id="{80BBED6D-3209-B04B-069C-D702CEFD6C85}"/>
                </a:ext>
              </a:extLst>
            </p:cNvPr>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18" name="TextBox 17">
              <a:extLst>
                <a:ext uri="{FF2B5EF4-FFF2-40B4-BE49-F238E27FC236}">
                  <a16:creationId xmlns:a16="http://schemas.microsoft.com/office/drawing/2014/main" id="{47648709-C354-CAA8-1FAA-C99428BFFB1C}"/>
                </a:ext>
              </a:extLst>
            </p:cNvPr>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19" name="TextBox 18">
              <a:extLst>
                <a:ext uri="{FF2B5EF4-FFF2-40B4-BE49-F238E27FC236}">
                  <a16:creationId xmlns:a16="http://schemas.microsoft.com/office/drawing/2014/main" id="{D936ABC2-0448-A270-7B57-B717F01909DE}"/>
                </a:ext>
              </a:extLst>
            </p:cNvPr>
            <p:cNvSpPr txBox="1"/>
            <p:nvPr/>
          </p:nvSpPr>
          <p:spPr>
            <a:xfrm>
              <a:off x="3293877" y="5052933"/>
              <a:ext cx="540722" cy="584775"/>
            </a:xfrm>
            <a:prstGeom prst="rect">
              <a:avLst/>
            </a:prstGeom>
            <a:noFill/>
          </p:spPr>
          <p:txBody>
            <a:bodyPr wrap="square" rtlCol="0">
              <a:spAutoFit/>
            </a:bodyPr>
            <a:lstStyle/>
            <a:p>
              <a:r>
                <a:rPr lang="en-US" sz="3200" dirty="0"/>
                <a:t>0</a:t>
              </a:r>
            </a:p>
          </p:txBody>
        </p:sp>
      </p:grpSp>
    </p:spTree>
    <p:extLst>
      <p:ext uri="{BB962C8B-B14F-4D97-AF65-F5344CB8AC3E}">
        <p14:creationId xmlns:p14="http://schemas.microsoft.com/office/powerpoint/2010/main" val="6927286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408497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pic>
        <p:nvPicPr>
          <p:cNvPr id="2" name="Picture 1">
            <a:extLst>
              <a:ext uri="{FF2B5EF4-FFF2-40B4-BE49-F238E27FC236}">
                <a16:creationId xmlns:a16="http://schemas.microsoft.com/office/drawing/2014/main" id="{918E8C61-44BB-E9C9-6A2C-63D6310BB219}"/>
              </a:ext>
            </a:extLst>
          </p:cNvPr>
          <p:cNvPicPr>
            <a:picLocks noChangeAspect="1"/>
          </p:cNvPicPr>
          <p:nvPr/>
        </p:nvPicPr>
        <p:blipFill rotWithShape="1">
          <a:blip r:embed="rId2"/>
          <a:srcRect l="46396" t="52531" r="28110" b="11209"/>
          <a:stretch/>
        </p:blipFill>
        <p:spPr>
          <a:xfrm>
            <a:off x="9018008" y="4797332"/>
            <a:ext cx="1722677" cy="1428296"/>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163064006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901AB8-DA90-50DC-DF62-5F6C51D02966}"/>
              </a:ext>
            </a:extLst>
          </p:cNvPr>
          <p:cNvPicPr>
            <a:picLocks noChangeAspect="1"/>
          </p:cNvPicPr>
          <p:nvPr/>
        </p:nvPicPr>
        <p:blipFill>
          <a:blip r:embed="rId2"/>
          <a:stretch>
            <a:fillRect/>
          </a:stretch>
        </p:blipFill>
        <p:spPr>
          <a:xfrm>
            <a:off x="1531900" y="1262451"/>
            <a:ext cx="5479958" cy="974962"/>
          </a:xfrm>
          <a:prstGeom prst="rect">
            <a:avLst/>
          </a:prstGeom>
        </p:spPr>
      </p:pic>
      <p:pic>
        <p:nvPicPr>
          <p:cNvPr id="7" name="Picture 6">
            <a:extLst>
              <a:ext uri="{FF2B5EF4-FFF2-40B4-BE49-F238E27FC236}">
                <a16:creationId xmlns:a16="http://schemas.microsoft.com/office/drawing/2014/main" id="{697E56F1-1DB3-2118-F9D1-EB5D6E249A62}"/>
              </a:ext>
            </a:extLst>
          </p:cNvPr>
          <p:cNvPicPr>
            <a:picLocks noChangeAspect="1"/>
          </p:cNvPicPr>
          <p:nvPr/>
        </p:nvPicPr>
        <p:blipFill>
          <a:blip r:embed="rId3"/>
          <a:stretch>
            <a:fillRect/>
          </a:stretch>
        </p:blipFill>
        <p:spPr>
          <a:xfrm>
            <a:off x="1577478" y="4499744"/>
            <a:ext cx="5737706" cy="1042201"/>
          </a:xfrm>
          <a:prstGeom prst="rect">
            <a:avLst/>
          </a:prstGeom>
        </p:spPr>
      </p:pic>
      <p:sp>
        <p:nvSpPr>
          <p:cNvPr id="9" name="TextBox 8">
            <a:extLst>
              <a:ext uri="{FF2B5EF4-FFF2-40B4-BE49-F238E27FC236}">
                <a16:creationId xmlns:a16="http://schemas.microsoft.com/office/drawing/2014/main" id="{EC39E608-1897-4C3C-CF9D-B5C5B358EAAA}"/>
              </a:ext>
            </a:extLst>
          </p:cNvPr>
          <p:cNvSpPr txBox="1"/>
          <p:nvPr/>
        </p:nvSpPr>
        <p:spPr>
          <a:xfrm>
            <a:off x="1649703" y="2168335"/>
            <a:ext cx="5244353" cy="744178"/>
          </a:xfrm>
          <a:prstGeom prst="rect">
            <a:avLst/>
          </a:prstGeom>
          <a:solidFill>
            <a:srgbClr val="E2F0D9"/>
          </a:solidFill>
        </p:spPr>
        <p:txBody>
          <a:bodyPr wrap="square">
            <a:spAutoFit/>
          </a:bodyPr>
          <a:lstStyle/>
          <a:p>
            <a:r>
              <a:rPr lang="en-US" sz="2118" dirty="0">
                <a:solidFill>
                  <a:srgbClr val="000000"/>
                </a:solidFill>
                <a:latin typeface="CM R 12"/>
              </a:rPr>
              <a:t>One cluster in </a:t>
            </a:r>
            <a:r>
              <a:rPr lang="en-US" sz="2118" dirty="0">
                <a:solidFill>
                  <a:srgbClr val="000000"/>
                </a:solidFill>
                <a:latin typeface="CMM I 12"/>
              </a:rPr>
              <a:t>bin</a:t>
            </a:r>
            <a:r>
              <a:rPr lang="en-US" sz="2118" dirty="0">
                <a:solidFill>
                  <a:srgbClr val="000000"/>
                </a:solidFill>
                <a:latin typeface="CM R 12"/>
              </a:rPr>
              <a:t>1 when complete linkage with cutting height </a:t>
            </a:r>
            <a:r>
              <a:rPr lang="en-US" sz="2118" dirty="0">
                <a:solidFill>
                  <a:srgbClr val="000000"/>
                </a:solidFill>
                <a:latin typeface="CMM I 12"/>
              </a:rPr>
              <a:t>h </a:t>
            </a:r>
            <a:r>
              <a:rPr lang="en-US" sz="2118" dirty="0">
                <a:solidFill>
                  <a:srgbClr val="000000"/>
                </a:solidFill>
                <a:latin typeface="CM R 12"/>
              </a:rPr>
              <a:t>= 8. </a:t>
            </a:r>
            <a:endParaRPr lang="en-US" sz="1588" dirty="0"/>
          </a:p>
        </p:txBody>
      </p:sp>
      <p:sp>
        <p:nvSpPr>
          <p:cNvPr id="11" name="TextBox 10">
            <a:extLst>
              <a:ext uri="{FF2B5EF4-FFF2-40B4-BE49-F238E27FC236}">
                <a16:creationId xmlns:a16="http://schemas.microsoft.com/office/drawing/2014/main" id="{2A407C52-C5AD-0BB4-D3C3-58D6260EF0BC}"/>
              </a:ext>
            </a:extLst>
          </p:cNvPr>
          <p:cNvSpPr txBox="1"/>
          <p:nvPr/>
        </p:nvSpPr>
        <p:spPr>
          <a:xfrm>
            <a:off x="1649703" y="5461052"/>
            <a:ext cx="5244353" cy="744178"/>
          </a:xfrm>
          <a:prstGeom prst="rect">
            <a:avLst/>
          </a:prstGeom>
          <a:solidFill>
            <a:srgbClr val="E2F0D9"/>
          </a:solidFill>
        </p:spPr>
        <p:txBody>
          <a:bodyPr wrap="square">
            <a:spAutoFit/>
          </a:bodyPr>
          <a:lstStyle/>
          <a:p>
            <a:r>
              <a:rPr lang="en-US" sz="2118" dirty="0">
                <a:solidFill>
                  <a:srgbClr val="000000"/>
                </a:solidFill>
                <a:latin typeface="CM R 12"/>
              </a:rPr>
              <a:t>Two clusters in </a:t>
            </a:r>
            <a:r>
              <a:rPr lang="en-US" sz="2118" dirty="0">
                <a:solidFill>
                  <a:srgbClr val="000000"/>
                </a:solidFill>
                <a:latin typeface="CMM I 12"/>
              </a:rPr>
              <a:t>bin</a:t>
            </a:r>
            <a:r>
              <a:rPr lang="en-US" sz="2118" dirty="0">
                <a:solidFill>
                  <a:srgbClr val="000000"/>
                </a:solidFill>
                <a:latin typeface="CM R 12"/>
              </a:rPr>
              <a:t>2 when complete linkage with cutting height </a:t>
            </a:r>
            <a:r>
              <a:rPr lang="en-US" sz="2118" dirty="0">
                <a:solidFill>
                  <a:srgbClr val="000000"/>
                </a:solidFill>
                <a:latin typeface="CMM I 12"/>
              </a:rPr>
              <a:t>h </a:t>
            </a:r>
            <a:r>
              <a:rPr lang="en-US" sz="2118" dirty="0">
                <a:solidFill>
                  <a:srgbClr val="000000"/>
                </a:solidFill>
                <a:latin typeface="CM R 12"/>
              </a:rPr>
              <a:t>= 8. </a:t>
            </a:r>
            <a:endParaRPr lang="en-US" sz="1588" dirty="0"/>
          </a:p>
        </p:txBody>
      </p:sp>
      <p:sp>
        <p:nvSpPr>
          <p:cNvPr id="12" name="TextBox 11">
            <a:extLst>
              <a:ext uri="{FF2B5EF4-FFF2-40B4-BE49-F238E27FC236}">
                <a16:creationId xmlns:a16="http://schemas.microsoft.com/office/drawing/2014/main" id="{90482E73-D30B-95DB-4D7C-8E7BC9505A42}"/>
              </a:ext>
            </a:extLst>
          </p:cNvPr>
          <p:cNvSpPr txBox="1"/>
          <p:nvPr/>
        </p:nvSpPr>
        <p:spPr>
          <a:xfrm>
            <a:off x="8014930" y="436118"/>
            <a:ext cx="3137397" cy="472565"/>
          </a:xfrm>
          <a:prstGeom prst="rect">
            <a:avLst/>
          </a:prstGeom>
          <a:noFill/>
          <a:ln>
            <a:noFill/>
          </a:ln>
        </p:spPr>
        <p:txBody>
          <a:bodyPr wrap="none" rtlCol="0">
            <a:spAutoFit/>
          </a:bodyPr>
          <a:lstStyle/>
          <a:p>
            <a:r>
              <a:rPr lang="en-US" sz="2471" b="1" dirty="0"/>
              <a:t>Not a simplicial map</a:t>
            </a:r>
          </a:p>
        </p:txBody>
      </p:sp>
      <p:sp>
        <p:nvSpPr>
          <p:cNvPr id="13" name="Oval 12">
            <a:extLst>
              <a:ext uri="{FF2B5EF4-FFF2-40B4-BE49-F238E27FC236}">
                <a16:creationId xmlns:a16="http://schemas.microsoft.com/office/drawing/2014/main" id="{12527449-F19C-A424-C1EF-4DF54F6F8D05}"/>
              </a:ext>
            </a:extLst>
          </p:cNvPr>
          <p:cNvSpPr/>
          <p:nvPr/>
        </p:nvSpPr>
        <p:spPr>
          <a:xfrm>
            <a:off x="9225167" y="1188429"/>
            <a:ext cx="242047" cy="23986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Oval 13">
            <a:extLst>
              <a:ext uri="{FF2B5EF4-FFF2-40B4-BE49-F238E27FC236}">
                <a16:creationId xmlns:a16="http://schemas.microsoft.com/office/drawing/2014/main" id="{F62ABAE7-E460-D745-B0BD-0FD1DA23609C}"/>
              </a:ext>
            </a:extLst>
          </p:cNvPr>
          <p:cNvSpPr/>
          <p:nvPr/>
        </p:nvSpPr>
        <p:spPr>
          <a:xfrm>
            <a:off x="8727259" y="4702844"/>
            <a:ext cx="242047" cy="23986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5" name="Oval 14">
            <a:extLst>
              <a:ext uri="{FF2B5EF4-FFF2-40B4-BE49-F238E27FC236}">
                <a16:creationId xmlns:a16="http://schemas.microsoft.com/office/drawing/2014/main" id="{725E0200-D4E5-81DF-50D1-D547883FDEAC}"/>
              </a:ext>
            </a:extLst>
          </p:cNvPr>
          <p:cNvSpPr/>
          <p:nvPr/>
        </p:nvSpPr>
        <p:spPr>
          <a:xfrm>
            <a:off x="9708537" y="4702844"/>
            <a:ext cx="242047" cy="239867"/>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cxnSp>
        <p:nvCxnSpPr>
          <p:cNvPr id="17" name="Straight Arrow Connector 16">
            <a:extLst>
              <a:ext uri="{FF2B5EF4-FFF2-40B4-BE49-F238E27FC236}">
                <a16:creationId xmlns:a16="http://schemas.microsoft.com/office/drawing/2014/main" id="{77BD7BCD-944A-4D8C-2A6C-51C6C396B294}"/>
              </a:ext>
            </a:extLst>
          </p:cNvPr>
          <p:cNvCxnSpPr/>
          <p:nvPr/>
        </p:nvCxnSpPr>
        <p:spPr>
          <a:xfrm flipH="1">
            <a:off x="8865367" y="1613648"/>
            <a:ext cx="479734" cy="2886096"/>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463CAD8-48EF-D751-1F65-93619569A1E6}"/>
              </a:ext>
            </a:extLst>
          </p:cNvPr>
          <p:cNvCxnSpPr>
            <a:cxnSpLocks/>
          </p:cNvCxnSpPr>
          <p:nvPr/>
        </p:nvCxnSpPr>
        <p:spPr>
          <a:xfrm>
            <a:off x="9337830" y="1628183"/>
            <a:ext cx="479734" cy="2886096"/>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2B42475-BB97-63B2-9CA4-5027FEB4745A}"/>
              </a:ext>
            </a:extLst>
          </p:cNvPr>
          <p:cNvSpPr txBox="1"/>
          <p:nvPr/>
        </p:nvSpPr>
        <p:spPr>
          <a:xfrm>
            <a:off x="1244156" y="327091"/>
            <a:ext cx="3325421" cy="961545"/>
          </a:xfrm>
          <a:prstGeom prst="rect">
            <a:avLst/>
          </a:prstGeom>
          <a:solidFill>
            <a:srgbClr val="E2F0D9"/>
          </a:solidFill>
        </p:spPr>
        <p:txBody>
          <a:bodyPr wrap="square" rtlCol="0">
            <a:spAutoFit/>
          </a:bodyPr>
          <a:lstStyle/>
          <a:p>
            <a:r>
              <a:rPr lang="en-US" sz="2824" dirty="0"/>
              <a:t>Growing the bin size:</a:t>
            </a:r>
          </a:p>
        </p:txBody>
      </p:sp>
    </p:spTree>
    <p:extLst>
      <p:ext uri="{BB962C8B-B14F-4D97-AF65-F5344CB8AC3E}">
        <p14:creationId xmlns:p14="http://schemas.microsoft.com/office/powerpoint/2010/main" val="49477885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4DCF25-57CA-4062-73B4-394C20B0A073}"/>
              </a:ext>
            </a:extLst>
          </p:cNvPr>
          <p:cNvPicPr>
            <a:picLocks noChangeAspect="1"/>
          </p:cNvPicPr>
          <p:nvPr/>
        </p:nvPicPr>
        <p:blipFill>
          <a:blip r:embed="rId2"/>
          <a:stretch>
            <a:fillRect/>
          </a:stretch>
        </p:blipFill>
        <p:spPr>
          <a:xfrm>
            <a:off x="1921435" y="339064"/>
            <a:ext cx="3188528" cy="2972022"/>
          </a:xfrm>
          <a:prstGeom prst="rect">
            <a:avLst/>
          </a:prstGeom>
        </p:spPr>
      </p:pic>
      <p:pic>
        <p:nvPicPr>
          <p:cNvPr id="5" name="Picture 4">
            <a:extLst>
              <a:ext uri="{FF2B5EF4-FFF2-40B4-BE49-F238E27FC236}">
                <a16:creationId xmlns:a16="http://schemas.microsoft.com/office/drawing/2014/main" id="{E8EC6F87-65E8-0C17-C0F1-C11F9F58CB96}"/>
              </a:ext>
            </a:extLst>
          </p:cNvPr>
          <p:cNvPicPr>
            <a:picLocks noChangeAspect="1"/>
          </p:cNvPicPr>
          <p:nvPr/>
        </p:nvPicPr>
        <p:blipFill>
          <a:blip r:embed="rId3"/>
          <a:stretch>
            <a:fillRect/>
          </a:stretch>
        </p:blipFill>
        <p:spPr>
          <a:xfrm>
            <a:off x="7350797" y="361620"/>
            <a:ext cx="2860489" cy="2899854"/>
          </a:xfrm>
          <a:prstGeom prst="rect">
            <a:avLst/>
          </a:prstGeom>
        </p:spPr>
      </p:pic>
      <p:pic>
        <p:nvPicPr>
          <p:cNvPr id="9" name="Picture 8">
            <a:extLst>
              <a:ext uri="{FF2B5EF4-FFF2-40B4-BE49-F238E27FC236}">
                <a16:creationId xmlns:a16="http://schemas.microsoft.com/office/drawing/2014/main" id="{671DB6EA-89AC-3314-B153-791776259D24}"/>
              </a:ext>
            </a:extLst>
          </p:cNvPr>
          <p:cNvPicPr>
            <a:picLocks noChangeAspect="1"/>
          </p:cNvPicPr>
          <p:nvPr/>
        </p:nvPicPr>
        <p:blipFill>
          <a:blip r:embed="rId4"/>
          <a:stretch>
            <a:fillRect/>
          </a:stretch>
        </p:blipFill>
        <p:spPr>
          <a:xfrm>
            <a:off x="2308237" y="3813395"/>
            <a:ext cx="2899855" cy="2912975"/>
          </a:xfrm>
          <a:prstGeom prst="rect">
            <a:avLst/>
          </a:prstGeom>
        </p:spPr>
      </p:pic>
      <p:cxnSp>
        <p:nvCxnSpPr>
          <p:cNvPr id="14" name="Straight Connector 13">
            <a:extLst>
              <a:ext uri="{FF2B5EF4-FFF2-40B4-BE49-F238E27FC236}">
                <a16:creationId xmlns:a16="http://schemas.microsoft.com/office/drawing/2014/main" id="{B8350421-3BDC-1F5E-B58F-6556A3EAA7E6}"/>
              </a:ext>
            </a:extLst>
          </p:cNvPr>
          <p:cNvCxnSpPr/>
          <p:nvPr/>
        </p:nvCxnSpPr>
        <p:spPr>
          <a:xfrm>
            <a:off x="6096000" y="109032"/>
            <a:ext cx="0" cy="6858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7F17CA-2950-1A6F-0520-CDFFD45D4504}"/>
              </a:ext>
            </a:extLst>
          </p:cNvPr>
          <p:cNvCxnSpPr>
            <a:cxnSpLocks/>
          </p:cNvCxnSpPr>
          <p:nvPr/>
        </p:nvCxnSpPr>
        <p:spPr>
          <a:xfrm flipH="1">
            <a:off x="775327" y="3538032"/>
            <a:ext cx="105650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37D10F9-2AC8-DEDC-E00F-CB256FDE3C9C}"/>
              </a:ext>
            </a:extLst>
          </p:cNvPr>
          <p:cNvSpPr txBox="1"/>
          <p:nvPr/>
        </p:nvSpPr>
        <p:spPr>
          <a:xfrm>
            <a:off x="851648" y="-2937"/>
            <a:ext cx="10488705" cy="336695"/>
          </a:xfrm>
          <a:prstGeom prst="rect">
            <a:avLst/>
          </a:prstGeom>
          <a:solidFill>
            <a:srgbClr val="E2F0D9"/>
          </a:solidFill>
        </p:spPr>
        <p:txBody>
          <a:bodyPr wrap="square">
            <a:spAutoFit/>
          </a:bodyPr>
          <a:lstStyle/>
          <a:p>
            <a:pPr algn="ctr"/>
            <a:r>
              <a:rPr lang="en-US" sz="1588" dirty="0"/>
              <a:t>Dissertation:  Bi-filtration and stability of TDA mapper for point cloud data Wako </a:t>
            </a:r>
            <a:r>
              <a:rPr lang="en-US" sz="1588" dirty="0" err="1"/>
              <a:t>Tasisa</a:t>
            </a:r>
            <a:r>
              <a:rPr lang="en-US" sz="1588" dirty="0"/>
              <a:t> </a:t>
            </a:r>
            <a:r>
              <a:rPr lang="en-US" sz="1588" dirty="0" err="1"/>
              <a:t>Bungula</a:t>
            </a:r>
            <a:r>
              <a:rPr lang="en-US" sz="1588" dirty="0"/>
              <a:t> 2019</a:t>
            </a:r>
          </a:p>
        </p:txBody>
      </p:sp>
      <p:sp>
        <p:nvSpPr>
          <p:cNvPr id="20" name="TextBox 19">
            <a:extLst>
              <a:ext uri="{FF2B5EF4-FFF2-40B4-BE49-F238E27FC236}">
                <a16:creationId xmlns:a16="http://schemas.microsoft.com/office/drawing/2014/main" id="{CF617447-DED4-1458-475A-E0016E68576E}"/>
              </a:ext>
            </a:extLst>
          </p:cNvPr>
          <p:cNvSpPr txBox="1"/>
          <p:nvPr/>
        </p:nvSpPr>
        <p:spPr>
          <a:xfrm>
            <a:off x="747" y="6465516"/>
            <a:ext cx="5688854" cy="418256"/>
          </a:xfrm>
          <a:prstGeom prst="rect">
            <a:avLst/>
          </a:prstGeom>
          <a:solidFill>
            <a:srgbClr val="E2F0D9"/>
          </a:solidFill>
        </p:spPr>
        <p:txBody>
          <a:bodyPr wrap="square" rtlCol="0">
            <a:spAutoFit/>
          </a:bodyPr>
          <a:lstStyle/>
          <a:p>
            <a:r>
              <a:rPr lang="en-US" sz="2118" dirty="0"/>
              <a:t>Single Linkage Clustering: Growing the bin size</a:t>
            </a:r>
          </a:p>
        </p:txBody>
      </p:sp>
      <p:pic>
        <p:nvPicPr>
          <p:cNvPr id="10" name="Picture 9">
            <a:extLst>
              <a:ext uri="{FF2B5EF4-FFF2-40B4-BE49-F238E27FC236}">
                <a16:creationId xmlns:a16="http://schemas.microsoft.com/office/drawing/2014/main" id="{BC7FAEEF-6A1E-2E18-3B2C-11ED7FD87F69}"/>
              </a:ext>
            </a:extLst>
          </p:cNvPr>
          <p:cNvPicPr>
            <a:picLocks noChangeAspect="1"/>
          </p:cNvPicPr>
          <p:nvPr/>
        </p:nvPicPr>
        <p:blipFill>
          <a:blip r:embed="rId5"/>
          <a:stretch>
            <a:fillRect/>
          </a:stretch>
        </p:blipFill>
        <p:spPr>
          <a:xfrm>
            <a:off x="7421022" y="3779109"/>
            <a:ext cx="2863250" cy="2913679"/>
          </a:xfrm>
          <a:prstGeom prst="rect">
            <a:avLst/>
          </a:prstGeom>
        </p:spPr>
      </p:pic>
    </p:spTree>
    <p:extLst>
      <p:ext uri="{BB962C8B-B14F-4D97-AF65-F5344CB8AC3E}">
        <p14:creationId xmlns:p14="http://schemas.microsoft.com/office/powerpoint/2010/main" val="16393725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pic>
        <p:nvPicPr>
          <p:cNvPr id="2" name="Picture 1">
            <a:extLst>
              <a:ext uri="{FF2B5EF4-FFF2-40B4-BE49-F238E27FC236}">
                <a16:creationId xmlns:a16="http://schemas.microsoft.com/office/drawing/2014/main" id="{918E8C61-44BB-E9C9-6A2C-63D6310BB219}"/>
              </a:ext>
            </a:extLst>
          </p:cNvPr>
          <p:cNvPicPr>
            <a:picLocks noChangeAspect="1"/>
          </p:cNvPicPr>
          <p:nvPr/>
        </p:nvPicPr>
        <p:blipFill rotWithShape="1">
          <a:blip r:embed="rId2"/>
          <a:srcRect l="46396" t="52531" r="28110" b="11209"/>
          <a:stretch/>
        </p:blipFill>
        <p:spPr>
          <a:xfrm>
            <a:off x="9018008" y="4797332"/>
            <a:ext cx="1722677" cy="1428296"/>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10260665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41925368-9372-EE9B-D597-985E1FD28FBF}"/>
              </a:ext>
            </a:extLst>
          </p:cNvPr>
          <p:cNvGrpSpPr/>
          <p:nvPr/>
        </p:nvGrpSpPr>
        <p:grpSpPr>
          <a:xfrm>
            <a:off x="2732446" y="2970112"/>
            <a:ext cx="9586483" cy="3466609"/>
            <a:chOff x="2732446" y="2970112"/>
            <a:chExt cx="10553315" cy="3466609"/>
          </a:xfrm>
        </p:grpSpPr>
        <p:cxnSp>
          <p:nvCxnSpPr>
            <p:cNvPr id="24" name="Straight Connector 23">
              <a:extLst>
                <a:ext uri="{FF2B5EF4-FFF2-40B4-BE49-F238E27FC236}">
                  <a16:creationId xmlns:a16="http://schemas.microsoft.com/office/drawing/2014/main" id="{8A9AFBEA-30AB-A425-9AE3-0AE7CFF26E76}"/>
                </a:ext>
              </a:extLst>
            </p:cNvPr>
            <p:cNvCxnSpPr>
              <a:cxnSpLocks/>
            </p:cNvCxnSpPr>
            <p:nvPr/>
          </p:nvCxnSpPr>
          <p:spPr>
            <a:xfrm>
              <a:off x="275179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41D5171-CD63-AF37-E3DB-C1A6D3E21BBE}"/>
                </a:ext>
              </a:extLst>
            </p:cNvPr>
            <p:cNvCxnSpPr>
              <a:cxnSpLocks/>
            </p:cNvCxnSpPr>
            <p:nvPr/>
          </p:nvCxnSpPr>
          <p:spPr>
            <a:xfrm>
              <a:off x="2738091" y="4352998"/>
              <a:ext cx="57377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C3B8C24-6AFC-6B77-287C-AE3DF3C78520}"/>
                </a:ext>
              </a:extLst>
            </p:cNvPr>
            <p:cNvCxnSpPr>
              <a:cxnSpLocks/>
            </p:cNvCxnSpPr>
            <p:nvPr/>
          </p:nvCxnSpPr>
          <p:spPr>
            <a:xfrm>
              <a:off x="279016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2CD888F-00F4-7CDD-5263-8D334B6CEF14}"/>
                </a:ext>
              </a:extLst>
            </p:cNvPr>
            <p:cNvCxnSpPr>
              <a:cxnSpLocks/>
            </p:cNvCxnSpPr>
            <p:nvPr/>
          </p:nvCxnSpPr>
          <p:spPr>
            <a:xfrm>
              <a:off x="2816907" y="6436721"/>
              <a:ext cx="104688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6594292-A9B0-C59A-CB3C-BA7841147849}"/>
                </a:ext>
              </a:extLst>
            </p:cNvPr>
            <p:cNvCxnSpPr>
              <a:cxnSpLocks/>
            </p:cNvCxnSpPr>
            <p:nvPr/>
          </p:nvCxnSpPr>
          <p:spPr>
            <a:xfrm>
              <a:off x="2816907" y="5753743"/>
              <a:ext cx="765031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A01936F-C60A-C005-64CF-741997CCE9A8}"/>
                </a:ext>
              </a:extLst>
            </p:cNvPr>
            <p:cNvCxnSpPr>
              <a:cxnSpLocks/>
            </p:cNvCxnSpPr>
            <p:nvPr/>
          </p:nvCxnSpPr>
          <p:spPr>
            <a:xfrm>
              <a:off x="2732446" y="2970112"/>
              <a:ext cx="38251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3236262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grpSp>
        <p:nvGrpSpPr>
          <p:cNvPr id="30" name="Group 29">
            <a:extLst>
              <a:ext uri="{FF2B5EF4-FFF2-40B4-BE49-F238E27FC236}">
                <a16:creationId xmlns:a16="http://schemas.microsoft.com/office/drawing/2014/main" id="{C2C2F1B9-8935-1DF2-24AA-84A0A0A01AEA}"/>
              </a:ext>
            </a:extLst>
          </p:cNvPr>
          <p:cNvGrpSpPr/>
          <p:nvPr/>
        </p:nvGrpSpPr>
        <p:grpSpPr>
          <a:xfrm>
            <a:off x="2732446" y="2970112"/>
            <a:ext cx="9586483" cy="3466609"/>
            <a:chOff x="2732446" y="2970112"/>
            <a:chExt cx="10553315" cy="3466609"/>
          </a:xfrm>
        </p:grpSpPr>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75179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738091" y="4352998"/>
              <a:ext cx="57377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79016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816907" y="6436721"/>
              <a:ext cx="104688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816907" y="5753743"/>
              <a:ext cx="765031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732446" y="2970112"/>
              <a:ext cx="38251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1D9C8BC-C4F9-F806-4DCE-6F99EC2C9BA8}"/>
              </a:ext>
            </a:extLst>
          </p:cNvPr>
          <p:cNvSpPr/>
          <p:nvPr/>
        </p:nvSpPr>
        <p:spPr>
          <a:xfrm>
            <a:off x="3656996" y="1936810"/>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4" name="Oval 23">
            <a:extLst>
              <a:ext uri="{FF2B5EF4-FFF2-40B4-BE49-F238E27FC236}">
                <a16:creationId xmlns:a16="http://schemas.microsoft.com/office/drawing/2014/main" id="{DC12C712-8FE8-1713-2312-F3EB2B9B9CF7}"/>
              </a:ext>
            </a:extLst>
          </p:cNvPr>
          <p:cNvSpPr/>
          <p:nvPr/>
        </p:nvSpPr>
        <p:spPr>
          <a:xfrm>
            <a:off x="4260297" y="1937607"/>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5" name="Oval 24">
            <a:extLst>
              <a:ext uri="{FF2B5EF4-FFF2-40B4-BE49-F238E27FC236}">
                <a16:creationId xmlns:a16="http://schemas.microsoft.com/office/drawing/2014/main" id="{D3AF7793-5044-7BC2-CAC7-FA185CE7E571}"/>
              </a:ext>
            </a:extLst>
          </p:cNvPr>
          <p:cNvSpPr/>
          <p:nvPr/>
        </p:nvSpPr>
        <p:spPr>
          <a:xfrm>
            <a:off x="5405114" y="1942189"/>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6" name="Oval 25">
            <a:extLst>
              <a:ext uri="{FF2B5EF4-FFF2-40B4-BE49-F238E27FC236}">
                <a16:creationId xmlns:a16="http://schemas.microsoft.com/office/drawing/2014/main" id="{9419EE72-B34E-A160-5684-22523C25671E}"/>
              </a:ext>
            </a:extLst>
          </p:cNvPr>
          <p:cNvSpPr/>
          <p:nvPr/>
        </p:nvSpPr>
        <p:spPr>
          <a:xfrm>
            <a:off x="6008414" y="1897135"/>
            <a:ext cx="682276" cy="474791"/>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9" name="Oval 28">
            <a:extLst>
              <a:ext uri="{FF2B5EF4-FFF2-40B4-BE49-F238E27FC236}">
                <a16:creationId xmlns:a16="http://schemas.microsoft.com/office/drawing/2014/main" id="{B11F8312-FD26-D382-AB01-637A21B8286C}"/>
              </a:ext>
            </a:extLst>
          </p:cNvPr>
          <p:cNvSpPr/>
          <p:nvPr/>
        </p:nvSpPr>
        <p:spPr>
          <a:xfrm>
            <a:off x="7304461" y="1865548"/>
            <a:ext cx="1341837" cy="580489"/>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1" name="Oval 30">
            <a:extLst>
              <a:ext uri="{FF2B5EF4-FFF2-40B4-BE49-F238E27FC236}">
                <a16:creationId xmlns:a16="http://schemas.microsoft.com/office/drawing/2014/main" id="{F2B5441C-8302-F0AF-5102-1267FB564D67}"/>
              </a:ext>
            </a:extLst>
          </p:cNvPr>
          <p:cNvSpPr/>
          <p:nvPr/>
        </p:nvSpPr>
        <p:spPr>
          <a:xfrm>
            <a:off x="8689522" y="1048870"/>
            <a:ext cx="1617568" cy="1446742"/>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111190288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1D9C8BC-C4F9-F806-4DCE-6F99EC2C9BA8}"/>
              </a:ext>
            </a:extLst>
          </p:cNvPr>
          <p:cNvSpPr/>
          <p:nvPr/>
        </p:nvSpPr>
        <p:spPr>
          <a:xfrm>
            <a:off x="3656996" y="1936810"/>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4" name="Oval 23">
            <a:extLst>
              <a:ext uri="{FF2B5EF4-FFF2-40B4-BE49-F238E27FC236}">
                <a16:creationId xmlns:a16="http://schemas.microsoft.com/office/drawing/2014/main" id="{DC12C712-8FE8-1713-2312-F3EB2B9B9CF7}"/>
              </a:ext>
            </a:extLst>
          </p:cNvPr>
          <p:cNvSpPr/>
          <p:nvPr/>
        </p:nvSpPr>
        <p:spPr>
          <a:xfrm>
            <a:off x="4260297" y="1937607"/>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5" name="Oval 24">
            <a:extLst>
              <a:ext uri="{FF2B5EF4-FFF2-40B4-BE49-F238E27FC236}">
                <a16:creationId xmlns:a16="http://schemas.microsoft.com/office/drawing/2014/main" id="{D3AF7793-5044-7BC2-CAC7-FA185CE7E571}"/>
              </a:ext>
            </a:extLst>
          </p:cNvPr>
          <p:cNvSpPr/>
          <p:nvPr/>
        </p:nvSpPr>
        <p:spPr>
          <a:xfrm>
            <a:off x="5405114" y="1942189"/>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6" name="Oval 25">
            <a:extLst>
              <a:ext uri="{FF2B5EF4-FFF2-40B4-BE49-F238E27FC236}">
                <a16:creationId xmlns:a16="http://schemas.microsoft.com/office/drawing/2014/main" id="{9419EE72-B34E-A160-5684-22523C25671E}"/>
              </a:ext>
            </a:extLst>
          </p:cNvPr>
          <p:cNvSpPr/>
          <p:nvPr/>
        </p:nvSpPr>
        <p:spPr>
          <a:xfrm>
            <a:off x="6008414" y="1897135"/>
            <a:ext cx="682276" cy="474791"/>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9" name="Oval 28">
            <a:extLst>
              <a:ext uri="{FF2B5EF4-FFF2-40B4-BE49-F238E27FC236}">
                <a16:creationId xmlns:a16="http://schemas.microsoft.com/office/drawing/2014/main" id="{B11F8312-FD26-D382-AB01-637A21B8286C}"/>
              </a:ext>
            </a:extLst>
          </p:cNvPr>
          <p:cNvSpPr/>
          <p:nvPr/>
        </p:nvSpPr>
        <p:spPr>
          <a:xfrm>
            <a:off x="7304461" y="1865548"/>
            <a:ext cx="1341837" cy="580489"/>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1" name="Oval 30">
            <a:extLst>
              <a:ext uri="{FF2B5EF4-FFF2-40B4-BE49-F238E27FC236}">
                <a16:creationId xmlns:a16="http://schemas.microsoft.com/office/drawing/2014/main" id="{F2B5441C-8302-F0AF-5102-1267FB564D67}"/>
              </a:ext>
            </a:extLst>
          </p:cNvPr>
          <p:cNvSpPr/>
          <p:nvPr/>
        </p:nvSpPr>
        <p:spPr>
          <a:xfrm>
            <a:off x="8689522" y="1048870"/>
            <a:ext cx="1617568" cy="1446742"/>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32" name="Picture 31">
            <a:extLst>
              <a:ext uri="{FF2B5EF4-FFF2-40B4-BE49-F238E27FC236}">
                <a16:creationId xmlns:a16="http://schemas.microsoft.com/office/drawing/2014/main" id="{499B51C8-107B-97BA-6C56-B6B04306F168}"/>
              </a:ext>
            </a:extLst>
          </p:cNvPr>
          <p:cNvPicPr>
            <a:picLocks noChangeAspect="1"/>
          </p:cNvPicPr>
          <p:nvPr/>
        </p:nvPicPr>
        <p:blipFill>
          <a:blip r:embed="rId3"/>
          <a:stretch>
            <a:fillRect/>
          </a:stretch>
        </p:blipFill>
        <p:spPr>
          <a:xfrm>
            <a:off x="7281160" y="2554961"/>
            <a:ext cx="2781078" cy="2581835"/>
          </a:xfrm>
          <a:prstGeom prst="rect">
            <a:avLst/>
          </a:prstGeom>
        </p:spPr>
      </p:pic>
      <p:grpSp>
        <p:nvGrpSpPr>
          <p:cNvPr id="30" name="Group 29">
            <a:extLst>
              <a:ext uri="{FF2B5EF4-FFF2-40B4-BE49-F238E27FC236}">
                <a16:creationId xmlns:a16="http://schemas.microsoft.com/office/drawing/2014/main" id="{4C59B819-B582-5141-C5BE-A5250B5C6FD8}"/>
              </a:ext>
            </a:extLst>
          </p:cNvPr>
          <p:cNvGrpSpPr/>
          <p:nvPr/>
        </p:nvGrpSpPr>
        <p:grpSpPr>
          <a:xfrm>
            <a:off x="2732446" y="2970112"/>
            <a:ext cx="9586483" cy="3466609"/>
            <a:chOff x="2732446" y="2970112"/>
            <a:chExt cx="10553315" cy="3466609"/>
          </a:xfrm>
        </p:grpSpPr>
        <p:cxnSp>
          <p:nvCxnSpPr>
            <p:cNvPr id="33" name="Straight Connector 32">
              <a:extLst>
                <a:ext uri="{FF2B5EF4-FFF2-40B4-BE49-F238E27FC236}">
                  <a16:creationId xmlns:a16="http://schemas.microsoft.com/office/drawing/2014/main" id="{959B63F5-1D4A-B552-0CCA-BE234D4274FD}"/>
                </a:ext>
              </a:extLst>
            </p:cNvPr>
            <p:cNvCxnSpPr>
              <a:cxnSpLocks/>
            </p:cNvCxnSpPr>
            <p:nvPr/>
          </p:nvCxnSpPr>
          <p:spPr>
            <a:xfrm>
              <a:off x="275179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08FF62F-7116-C289-4EA6-A2F3B6C14094}"/>
                </a:ext>
              </a:extLst>
            </p:cNvPr>
            <p:cNvCxnSpPr>
              <a:cxnSpLocks/>
            </p:cNvCxnSpPr>
            <p:nvPr/>
          </p:nvCxnSpPr>
          <p:spPr>
            <a:xfrm>
              <a:off x="2738091" y="4352998"/>
              <a:ext cx="573773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2A5696-CAAF-8C6A-ECB2-3A26C9774112}"/>
                </a:ext>
              </a:extLst>
            </p:cNvPr>
            <p:cNvCxnSpPr>
              <a:cxnSpLocks/>
            </p:cNvCxnSpPr>
            <p:nvPr/>
          </p:nvCxnSpPr>
          <p:spPr>
            <a:xfrm>
              <a:off x="279016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12EF206-8142-0CA9-DDD0-60C878C748A4}"/>
                </a:ext>
              </a:extLst>
            </p:cNvPr>
            <p:cNvCxnSpPr>
              <a:cxnSpLocks/>
            </p:cNvCxnSpPr>
            <p:nvPr/>
          </p:nvCxnSpPr>
          <p:spPr>
            <a:xfrm>
              <a:off x="2816907" y="6436721"/>
              <a:ext cx="1046885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BD629A1-007C-2BC4-9A17-E6DB21D38C2D}"/>
                </a:ext>
              </a:extLst>
            </p:cNvPr>
            <p:cNvCxnSpPr>
              <a:cxnSpLocks/>
            </p:cNvCxnSpPr>
            <p:nvPr/>
          </p:nvCxnSpPr>
          <p:spPr>
            <a:xfrm>
              <a:off x="2816907" y="5753743"/>
              <a:ext cx="7650318"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48D3D66-0036-0071-C535-A64F70441832}"/>
                </a:ext>
              </a:extLst>
            </p:cNvPr>
            <p:cNvCxnSpPr>
              <a:cxnSpLocks/>
            </p:cNvCxnSpPr>
            <p:nvPr/>
          </p:nvCxnSpPr>
          <p:spPr>
            <a:xfrm>
              <a:off x="2732446" y="2970112"/>
              <a:ext cx="382515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9760991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E9A0D-073D-0912-2E0D-B8D8715FD4B2}"/>
              </a:ext>
            </a:extLst>
          </p:cNvPr>
          <p:cNvPicPr>
            <a:picLocks noChangeAspect="1"/>
          </p:cNvPicPr>
          <p:nvPr/>
        </p:nvPicPr>
        <p:blipFill>
          <a:blip r:embed="rId2"/>
          <a:stretch>
            <a:fillRect/>
          </a:stretch>
        </p:blipFill>
        <p:spPr>
          <a:xfrm>
            <a:off x="1871992" y="152456"/>
            <a:ext cx="8581324" cy="6535271"/>
          </a:xfrm>
          <a:prstGeom prst="rect">
            <a:avLst/>
          </a:prstGeom>
        </p:spPr>
      </p:pic>
    </p:spTree>
    <p:extLst>
      <p:ext uri="{BB962C8B-B14F-4D97-AF65-F5344CB8AC3E}">
        <p14:creationId xmlns:p14="http://schemas.microsoft.com/office/powerpoint/2010/main" val="9594134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011F9-2A70-A251-C6C8-B4BD19C71DD1}"/>
              </a:ext>
            </a:extLst>
          </p:cNvPr>
          <p:cNvPicPr>
            <a:picLocks noChangeAspect="1"/>
          </p:cNvPicPr>
          <p:nvPr/>
        </p:nvPicPr>
        <p:blipFill>
          <a:blip r:embed="rId2"/>
          <a:stretch>
            <a:fillRect/>
          </a:stretch>
        </p:blipFill>
        <p:spPr>
          <a:xfrm>
            <a:off x="1049688" y="2598194"/>
            <a:ext cx="10248512" cy="4114800"/>
          </a:xfrm>
          <a:prstGeom prst="rect">
            <a:avLst/>
          </a:prstGeom>
        </p:spPr>
      </p:pic>
      <p:sp>
        <p:nvSpPr>
          <p:cNvPr id="4" name="TextBox 3">
            <a:extLst>
              <a:ext uri="{FF2B5EF4-FFF2-40B4-BE49-F238E27FC236}">
                <a16:creationId xmlns:a16="http://schemas.microsoft.com/office/drawing/2014/main" id="{8B828F8F-2F3C-1B47-6DBD-CCD7D8427FCC}"/>
              </a:ext>
            </a:extLst>
          </p:cNvPr>
          <p:cNvSpPr txBox="1"/>
          <p:nvPr/>
        </p:nvSpPr>
        <p:spPr>
          <a:xfrm>
            <a:off x="1246290" y="88407"/>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 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38415924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2D347-F1EF-A8F9-7087-A9E02C8CA169}"/>
              </a:ext>
            </a:extLst>
          </p:cNvPr>
          <p:cNvPicPr>
            <a:picLocks noChangeAspect="1"/>
          </p:cNvPicPr>
          <p:nvPr/>
        </p:nvPicPr>
        <p:blipFill>
          <a:blip r:embed="rId2"/>
          <a:stretch>
            <a:fillRect/>
          </a:stretch>
        </p:blipFill>
        <p:spPr>
          <a:xfrm>
            <a:off x="1550813" y="128689"/>
            <a:ext cx="9081352" cy="6535271"/>
          </a:xfrm>
          <a:prstGeom prst="rect">
            <a:avLst/>
          </a:prstGeom>
        </p:spPr>
      </p:pic>
    </p:spTree>
    <p:extLst>
      <p:ext uri="{BB962C8B-B14F-4D97-AF65-F5344CB8AC3E}">
        <p14:creationId xmlns:p14="http://schemas.microsoft.com/office/powerpoint/2010/main" val="22403345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828F8F-2F3C-1B47-6DBD-CCD7D8427FCC}"/>
              </a:ext>
            </a:extLst>
          </p:cNvPr>
          <p:cNvSpPr txBox="1"/>
          <p:nvPr/>
        </p:nvSpPr>
        <p:spPr>
          <a:xfrm>
            <a:off x="1246290" y="88407"/>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 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pic>
        <p:nvPicPr>
          <p:cNvPr id="5" name="Picture 4">
            <a:extLst>
              <a:ext uri="{FF2B5EF4-FFF2-40B4-BE49-F238E27FC236}">
                <a16:creationId xmlns:a16="http://schemas.microsoft.com/office/drawing/2014/main" id="{38D97BA8-8206-C675-B35A-C9D4BD9966BF}"/>
              </a:ext>
            </a:extLst>
          </p:cNvPr>
          <p:cNvPicPr>
            <a:picLocks noChangeAspect="1"/>
          </p:cNvPicPr>
          <p:nvPr/>
        </p:nvPicPr>
        <p:blipFill>
          <a:blip r:embed="rId2"/>
          <a:stretch>
            <a:fillRect/>
          </a:stretch>
        </p:blipFill>
        <p:spPr>
          <a:xfrm>
            <a:off x="1274566" y="2386031"/>
            <a:ext cx="9714809" cy="3630706"/>
          </a:xfrm>
          <a:prstGeom prst="rect">
            <a:avLst/>
          </a:prstGeom>
        </p:spPr>
      </p:pic>
    </p:spTree>
    <p:extLst>
      <p:ext uri="{BB962C8B-B14F-4D97-AF65-F5344CB8AC3E}">
        <p14:creationId xmlns:p14="http://schemas.microsoft.com/office/powerpoint/2010/main" val="1896631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3847043" y="3345044"/>
            <a:ext cx="4276481" cy="2441331"/>
          </a:xfrm>
          <a:prstGeom prst="rect">
            <a:avLst/>
          </a:prstGeom>
        </p:spPr>
      </p:pic>
      <p:pic>
        <p:nvPicPr>
          <p:cNvPr id="4" name="Picture 3"/>
          <p:cNvPicPr>
            <a:picLocks noChangeAspect="1"/>
          </p:cNvPicPr>
          <p:nvPr/>
        </p:nvPicPr>
        <p:blipFill>
          <a:blip r:embed="rId3"/>
          <a:stretch>
            <a:fillRect/>
          </a:stretch>
        </p:blipFill>
        <p:spPr>
          <a:xfrm>
            <a:off x="2380030" y="1406113"/>
            <a:ext cx="7431942" cy="1527908"/>
          </a:xfrm>
          <a:prstGeom prst="rect">
            <a:avLst/>
          </a:prstGeom>
        </p:spPr>
      </p:pic>
      <p:sp>
        <p:nvSpPr>
          <p:cNvPr id="5" name="TextBox 4"/>
          <p:cNvSpPr txBox="1"/>
          <p:nvPr/>
        </p:nvSpPr>
        <p:spPr>
          <a:xfrm flipH="1">
            <a:off x="2467402" y="808676"/>
            <a:ext cx="7614444" cy="736227"/>
          </a:xfrm>
          <a:prstGeom prst="rect">
            <a:avLst/>
          </a:prstGeom>
          <a:noFill/>
        </p:spPr>
        <p:txBody>
          <a:bodyPr wrap="square" rtlCol="0">
            <a:spAutoFit/>
          </a:bodyPr>
          <a:lstStyle/>
          <a:p>
            <a:r>
              <a:rPr lang="en-US" sz="2092" dirty="0" err="1">
                <a:solidFill>
                  <a:srgbClr val="7030A0"/>
                </a:solidFill>
              </a:rPr>
              <a:t>Dbscan</a:t>
            </a:r>
            <a:r>
              <a:rPr lang="en-US" sz="2092" dirty="0">
                <a:solidFill>
                  <a:srgbClr val="7030A0"/>
                </a:solidFill>
              </a:rPr>
              <a:t> (Density-based spatial clustering of applications with noise )</a:t>
            </a:r>
          </a:p>
        </p:txBody>
      </p:sp>
      <p:sp>
        <p:nvSpPr>
          <p:cNvPr id="6" name="TextBox 5">
            <a:extLst>
              <a:ext uri="{FF2B5EF4-FFF2-40B4-BE49-F238E27FC236}">
                <a16:creationId xmlns:a16="http://schemas.microsoft.com/office/drawing/2014/main" id="{BB66ADFC-F782-35E4-39E9-90DF9D21C2DF}"/>
              </a:ext>
            </a:extLst>
          </p:cNvPr>
          <p:cNvSpPr txBox="1"/>
          <p:nvPr/>
        </p:nvSpPr>
        <p:spPr>
          <a:xfrm>
            <a:off x="8680016" y="3379934"/>
            <a:ext cx="2267829" cy="2000997"/>
          </a:xfrm>
          <a:prstGeom prst="rect">
            <a:avLst/>
          </a:prstGeom>
          <a:solidFill>
            <a:srgbClr val="E2F0D9"/>
          </a:solidFill>
        </p:spPr>
        <p:txBody>
          <a:bodyPr wrap="square" rtlCol="0">
            <a:spAutoFit/>
          </a:bodyPr>
          <a:lstStyle/>
          <a:p>
            <a:pPr>
              <a:lnSpc>
                <a:spcPct val="150000"/>
              </a:lnSpc>
            </a:pPr>
            <a:r>
              <a:rPr lang="en-US" sz="2118" dirty="0"/>
              <a:t>If </a:t>
            </a:r>
            <a:r>
              <a:rPr lang="en-US" sz="2118" dirty="0" err="1"/>
              <a:t>MinPts</a:t>
            </a:r>
            <a:r>
              <a:rPr lang="en-US" sz="2118" dirty="0"/>
              <a:t> = 5</a:t>
            </a:r>
          </a:p>
          <a:p>
            <a:pPr>
              <a:lnSpc>
                <a:spcPct val="150000"/>
              </a:lnSpc>
            </a:pPr>
            <a:r>
              <a:rPr lang="en-US" sz="2118" dirty="0"/>
              <a:t>p = core point</a:t>
            </a:r>
          </a:p>
          <a:p>
            <a:pPr>
              <a:lnSpc>
                <a:spcPct val="150000"/>
              </a:lnSpc>
            </a:pPr>
            <a:r>
              <a:rPr lang="en-US" sz="2118" dirty="0"/>
              <a:t>q = border point</a:t>
            </a:r>
          </a:p>
          <a:p>
            <a:pPr>
              <a:lnSpc>
                <a:spcPct val="150000"/>
              </a:lnSpc>
            </a:pPr>
            <a:r>
              <a:rPr lang="en-US" sz="2118" dirty="0"/>
              <a:t>r = noise</a:t>
            </a:r>
          </a:p>
        </p:txBody>
      </p:sp>
    </p:spTree>
    <p:extLst>
      <p:ext uri="{BB962C8B-B14F-4D97-AF65-F5344CB8AC3E}">
        <p14:creationId xmlns:p14="http://schemas.microsoft.com/office/powerpoint/2010/main" val="37732880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10154" y="1006584"/>
            <a:ext cx="7971692" cy="2164727"/>
          </a:xfrm>
          <a:prstGeom prst="rect">
            <a:avLst/>
          </a:prstGeom>
        </p:spPr>
      </p:pic>
      <p:pic>
        <p:nvPicPr>
          <p:cNvPr id="4" name="Picture 3"/>
          <p:cNvPicPr>
            <a:picLocks noChangeAspect="1"/>
          </p:cNvPicPr>
          <p:nvPr/>
        </p:nvPicPr>
        <p:blipFill>
          <a:blip r:embed="rId3"/>
          <a:stretch>
            <a:fillRect/>
          </a:stretch>
        </p:blipFill>
        <p:spPr>
          <a:xfrm>
            <a:off x="2189871" y="3304172"/>
            <a:ext cx="7812258" cy="2211018"/>
          </a:xfrm>
          <a:prstGeom prst="rect">
            <a:avLst/>
          </a:prstGeom>
        </p:spPr>
      </p:pic>
    </p:spTree>
    <p:extLst>
      <p:ext uri="{BB962C8B-B14F-4D97-AF65-F5344CB8AC3E}">
        <p14:creationId xmlns:p14="http://schemas.microsoft.com/office/powerpoint/2010/main" val="34203094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47063" y="602466"/>
            <a:ext cx="7891975" cy="2632815"/>
          </a:xfrm>
          <a:prstGeom prst="rect">
            <a:avLst/>
          </a:prstGeom>
        </p:spPr>
      </p:pic>
      <p:pic>
        <p:nvPicPr>
          <p:cNvPr id="4" name="Picture 3"/>
          <p:cNvPicPr>
            <a:picLocks noChangeAspect="1"/>
          </p:cNvPicPr>
          <p:nvPr/>
        </p:nvPicPr>
        <p:blipFill>
          <a:blip r:embed="rId3"/>
          <a:stretch>
            <a:fillRect/>
          </a:stretch>
        </p:blipFill>
        <p:spPr>
          <a:xfrm>
            <a:off x="2435205" y="3480635"/>
            <a:ext cx="7315688" cy="2640623"/>
          </a:xfrm>
          <a:prstGeom prst="rect">
            <a:avLst/>
          </a:prstGeom>
        </p:spPr>
      </p:pic>
    </p:spTree>
    <p:extLst>
      <p:ext uri="{BB962C8B-B14F-4D97-AF65-F5344CB8AC3E}">
        <p14:creationId xmlns:p14="http://schemas.microsoft.com/office/powerpoint/2010/main" val="4537834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47063" y="602466"/>
            <a:ext cx="7891975" cy="2632815"/>
          </a:xfrm>
          <a:prstGeom prst="rect">
            <a:avLst/>
          </a:prstGeom>
        </p:spPr>
      </p:pic>
      <p:pic>
        <p:nvPicPr>
          <p:cNvPr id="4" name="Picture 3"/>
          <p:cNvPicPr>
            <a:picLocks noChangeAspect="1"/>
          </p:cNvPicPr>
          <p:nvPr/>
        </p:nvPicPr>
        <p:blipFill>
          <a:blip r:embed="rId3"/>
          <a:stretch>
            <a:fillRect/>
          </a:stretch>
        </p:blipFill>
        <p:spPr>
          <a:xfrm>
            <a:off x="2435205" y="3480635"/>
            <a:ext cx="7315688" cy="2640623"/>
          </a:xfrm>
          <a:prstGeom prst="rect">
            <a:avLst/>
          </a:prstGeom>
        </p:spPr>
      </p:pic>
    </p:spTree>
    <p:extLst>
      <p:ext uri="{BB962C8B-B14F-4D97-AF65-F5344CB8AC3E}">
        <p14:creationId xmlns:p14="http://schemas.microsoft.com/office/powerpoint/2010/main" val="21184666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a:blip r:embed="rId2"/>
          <a:stretch>
            <a:fillRect/>
          </a:stretch>
        </p:blipFill>
        <p:spPr>
          <a:xfrm>
            <a:off x="1190512" y="938216"/>
            <a:ext cx="981097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Tree>
    <p:extLst>
      <p:ext uri="{BB962C8B-B14F-4D97-AF65-F5344CB8AC3E}">
        <p14:creationId xmlns:p14="http://schemas.microsoft.com/office/powerpoint/2010/main" val="2344284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rotWithShape="1">
          <a:blip r:embed="rId2"/>
          <a:srcRect l="43777"/>
          <a:stretch/>
        </p:blipFill>
        <p:spPr>
          <a:xfrm>
            <a:off x="5485432" y="938216"/>
            <a:ext cx="551605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
        <p:nvSpPr>
          <p:cNvPr id="7" name="Oval 6">
            <a:extLst>
              <a:ext uri="{FF2B5EF4-FFF2-40B4-BE49-F238E27FC236}">
                <a16:creationId xmlns:a16="http://schemas.microsoft.com/office/drawing/2014/main" id="{2F2FCA25-D01F-8A54-105F-CEC4C9899A99}"/>
              </a:ext>
            </a:extLst>
          </p:cNvPr>
          <p:cNvSpPr/>
          <p:nvPr/>
        </p:nvSpPr>
        <p:spPr>
          <a:xfrm>
            <a:off x="5962623" y="1636577"/>
            <a:ext cx="4112980"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Tree>
    <p:extLst>
      <p:ext uri="{BB962C8B-B14F-4D97-AF65-F5344CB8AC3E}">
        <p14:creationId xmlns:p14="http://schemas.microsoft.com/office/powerpoint/2010/main" val="1596052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rotWithShape="1">
          <a:blip r:embed="rId2"/>
          <a:srcRect l="43777"/>
          <a:stretch/>
        </p:blipFill>
        <p:spPr>
          <a:xfrm>
            <a:off x="5485432" y="938216"/>
            <a:ext cx="551605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
        <p:nvSpPr>
          <p:cNvPr id="7" name="Oval 6">
            <a:extLst>
              <a:ext uri="{FF2B5EF4-FFF2-40B4-BE49-F238E27FC236}">
                <a16:creationId xmlns:a16="http://schemas.microsoft.com/office/drawing/2014/main" id="{2F2FCA25-D01F-8A54-105F-CEC4C9899A99}"/>
              </a:ext>
            </a:extLst>
          </p:cNvPr>
          <p:cNvSpPr/>
          <p:nvPr/>
        </p:nvSpPr>
        <p:spPr>
          <a:xfrm>
            <a:off x="5962623" y="1636577"/>
            <a:ext cx="4112980"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pic>
        <p:nvPicPr>
          <p:cNvPr id="2" name="Picture 1">
            <a:extLst>
              <a:ext uri="{FF2B5EF4-FFF2-40B4-BE49-F238E27FC236}">
                <a16:creationId xmlns:a16="http://schemas.microsoft.com/office/drawing/2014/main" id="{AA164DAB-DB5A-4E8A-9F75-8327E2BCEA5E}"/>
              </a:ext>
            </a:extLst>
          </p:cNvPr>
          <p:cNvPicPr>
            <a:picLocks noChangeAspect="1"/>
          </p:cNvPicPr>
          <p:nvPr/>
        </p:nvPicPr>
        <p:blipFill>
          <a:blip r:embed="rId2"/>
          <a:stretch>
            <a:fillRect/>
          </a:stretch>
        </p:blipFill>
        <p:spPr>
          <a:xfrm>
            <a:off x="1215950" y="3678518"/>
            <a:ext cx="9810977" cy="2259106"/>
          </a:xfrm>
          <a:prstGeom prst="rect">
            <a:avLst/>
          </a:prstGeom>
        </p:spPr>
      </p:pic>
      <p:sp>
        <p:nvSpPr>
          <p:cNvPr id="3" name="Oval 2">
            <a:extLst>
              <a:ext uri="{FF2B5EF4-FFF2-40B4-BE49-F238E27FC236}">
                <a16:creationId xmlns:a16="http://schemas.microsoft.com/office/drawing/2014/main" id="{D4138136-5864-5A7D-B40E-C14C23424FAE}"/>
              </a:ext>
            </a:extLst>
          </p:cNvPr>
          <p:cNvSpPr/>
          <p:nvPr/>
        </p:nvSpPr>
        <p:spPr>
          <a:xfrm>
            <a:off x="8113059" y="4376879"/>
            <a:ext cx="1987982"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4" name="Oval 3">
            <a:extLst>
              <a:ext uri="{FF2B5EF4-FFF2-40B4-BE49-F238E27FC236}">
                <a16:creationId xmlns:a16="http://schemas.microsoft.com/office/drawing/2014/main" id="{2B00F5E7-4D04-A0C8-F1E4-F8304318D153}"/>
              </a:ext>
            </a:extLst>
          </p:cNvPr>
          <p:cNvSpPr/>
          <p:nvPr/>
        </p:nvSpPr>
        <p:spPr>
          <a:xfrm>
            <a:off x="1389529" y="4328903"/>
            <a:ext cx="5797644" cy="958335"/>
          </a:xfrm>
          <a:prstGeom prst="ellipse">
            <a:avLst/>
          </a:prstGeom>
          <a:solidFill>
            <a:schemeClr val="accent2">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Tree>
    <p:extLst>
      <p:ext uri="{BB962C8B-B14F-4D97-AF65-F5344CB8AC3E}">
        <p14:creationId xmlns:p14="http://schemas.microsoft.com/office/powerpoint/2010/main" val="38181133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D32F18-4EFF-9277-1817-EF23713B8FC5}"/>
              </a:ext>
            </a:extLst>
          </p:cNvPr>
          <p:cNvPicPr>
            <a:picLocks noChangeAspect="1"/>
          </p:cNvPicPr>
          <p:nvPr/>
        </p:nvPicPr>
        <p:blipFill>
          <a:blip r:embed="rId2"/>
          <a:stretch>
            <a:fillRect/>
          </a:stretch>
        </p:blipFill>
        <p:spPr>
          <a:xfrm>
            <a:off x="1650843" y="1316735"/>
            <a:ext cx="2174053" cy="2106814"/>
          </a:xfrm>
          <a:prstGeom prst="rect">
            <a:avLst/>
          </a:prstGeom>
        </p:spPr>
      </p:pic>
      <p:pic>
        <p:nvPicPr>
          <p:cNvPr id="7" name="Picture 6">
            <a:extLst>
              <a:ext uri="{FF2B5EF4-FFF2-40B4-BE49-F238E27FC236}">
                <a16:creationId xmlns:a16="http://schemas.microsoft.com/office/drawing/2014/main" id="{60A56236-A55C-7D55-86A7-557A269C2C5F}"/>
              </a:ext>
            </a:extLst>
          </p:cNvPr>
          <p:cNvPicPr>
            <a:picLocks noChangeAspect="1"/>
          </p:cNvPicPr>
          <p:nvPr/>
        </p:nvPicPr>
        <p:blipFill>
          <a:blip r:embed="rId3"/>
          <a:stretch>
            <a:fillRect/>
          </a:stretch>
        </p:blipFill>
        <p:spPr>
          <a:xfrm>
            <a:off x="4893125" y="1378419"/>
            <a:ext cx="2274911" cy="2073195"/>
          </a:xfrm>
          <a:prstGeom prst="rect">
            <a:avLst/>
          </a:prstGeom>
        </p:spPr>
      </p:pic>
      <p:sp>
        <p:nvSpPr>
          <p:cNvPr id="2" name="TextBox 1">
            <a:extLst>
              <a:ext uri="{FF2B5EF4-FFF2-40B4-BE49-F238E27FC236}">
                <a16:creationId xmlns:a16="http://schemas.microsoft.com/office/drawing/2014/main" id="{0208FD8A-5F48-6A83-AB26-1142770B768E}"/>
              </a:ext>
            </a:extLst>
          </p:cNvPr>
          <p:cNvSpPr txBox="1"/>
          <p:nvPr/>
        </p:nvSpPr>
        <p:spPr>
          <a:xfrm>
            <a:off x="1249953" y="367667"/>
            <a:ext cx="4070538" cy="418256"/>
          </a:xfrm>
          <a:prstGeom prst="rect">
            <a:avLst/>
          </a:prstGeom>
          <a:solidFill>
            <a:srgbClr val="E2F0D9"/>
          </a:solidFill>
        </p:spPr>
        <p:txBody>
          <a:bodyPr wrap="none" rtlCol="0">
            <a:spAutoFit/>
          </a:bodyPr>
          <a:lstStyle/>
          <a:p>
            <a:r>
              <a:rPr lang="en-US" sz="2118" dirty="0"/>
              <a:t>What if measurements are noisy?</a:t>
            </a:r>
          </a:p>
        </p:txBody>
      </p:sp>
    </p:spTree>
    <p:extLst>
      <p:ext uri="{BB962C8B-B14F-4D97-AF65-F5344CB8AC3E}">
        <p14:creationId xmlns:p14="http://schemas.microsoft.com/office/powerpoint/2010/main" val="38798247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D32F18-4EFF-9277-1817-EF23713B8FC5}"/>
              </a:ext>
            </a:extLst>
          </p:cNvPr>
          <p:cNvPicPr>
            <a:picLocks noChangeAspect="1"/>
          </p:cNvPicPr>
          <p:nvPr/>
        </p:nvPicPr>
        <p:blipFill>
          <a:blip r:embed="rId2"/>
          <a:stretch>
            <a:fillRect/>
          </a:stretch>
        </p:blipFill>
        <p:spPr>
          <a:xfrm>
            <a:off x="1650843" y="1316735"/>
            <a:ext cx="2174053" cy="2106814"/>
          </a:xfrm>
          <a:prstGeom prst="rect">
            <a:avLst/>
          </a:prstGeom>
        </p:spPr>
      </p:pic>
      <p:pic>
        <p:nvPicPr>
          <p:cNvPr id="7" name="Picture 6">
            <a:extLst>
              <a:ext uri="{FF2B5EF4-FFF2-40B4-BE49-F238E27FC236}">
                <a16:creationId xmlns:a16="http://schemas.microsoft.com/office/drawing/2014/main" id="{60A56236-A55C-7D55-86A7-557A269C2C5F}"/>
              </a:ext>
            </a:extLst>
          </p:cNvPr>
          <p:cNvPicPr>
            <a:picLocks noChangeAspect="1"/>
          </p:cNvPicPr>
          <p:nvPr/>
        </p:nvPicPr>
        <p:blipFill>
          <a:blip r:embed="rId3"/>
          <a:stretch>
            <a:fillRect/>
          </a:stretch>
        </p:blipFill>
        <p:spPr>
          <a:xfrm>
            <a:off x="4893125" y="1378419"/>
            <a:ext cx="2274911" cy="2073195"/>
          </a:xfrm>
          <a:prstGeom prst="rect">
            <a:avLst/>
          </a:prstGeom>
        </p:spPr>
      </p:pic>
      <p:pic>
        <p:nvPicPr>
          <p:cNvPr id="9" name="Picture 8">
            <a:extLst>
              <a:ext uri="{FF2B5EF4-FFF2-40B4-BE49-F238E27FC236}">
                <a16:creationId xmlns:a16="http://schemas.microsoft.com/office/drawing/2014/main" id="{E1923584-AEB3-38BB-F765-1D27C383662C}"/>
              </a:ext>
            </a:extLst>
          </p:cNvPr>
          <p:cNvPicPr>
            <a:picLocks noChangeAspect="1"/>
          </p:cNvPicPr>
          <p:nvPr/>
        </p:nvPicPr>
        <p:blipFill>
          <a:blip r:embed="rId4"/>
          <a:stretch>
            <a:fillRect/>
          </a:stretch>
        </p:blipFill>
        <p:spPr>
          <a:xfrm>
            <a:off x="7764018" y="1140654"/>
            <a:ext cx="3031347" cy="2723170"/>
          </a:xfrm>
          <a:prstGeom prst="rect">
            <a:avLst/>
          </a:prstGeom>
        </p:spPr>
      </p:pic>
      <p:sp>
        <p:nvSpPr>
          <p:cNvPr id="2" name="TextBox 1">
            <a:extLst>
              <a:ext uri="{FF2B5EF4-FFF2-40B4-BE49-F238E27FC236}">
                <a16:creationId xmlns:a16="http://schemas.microsoft.com/office/drawing/2014/main" id="{0208FD8A-5F48-6A83-AB26-1142770B768E}"/>
              </a:ext>
            </a:extLst>
          </p:cNvPr>
          <p:cNvSpPr txBox="1"/>
          <p:nvPr/>
        </p:nvSpPr>
        <p:spPr>
          <a:xfrm>
            <a:off x="1249953" y="367667"/>
            <a:ext cx="4070538" cy="418256"/>
          </a:xfrm>
          <a:prstGeom prst="rect">
            <a:avLst/>
          </a:prstGeom>
          <a:solidFill>
            <a:srgbClr val="E2F0D9"/>
          </a:solidFill>
        </p:spPr>
        <p:txBody>
          <a:bodyPr wrap="none" rtlCol="0">
            <a:spAutoFit/>
          </a:bodyPr>
          <a:lstStyle/>
          <a:p>
            <a:r>
              <a:rPr lang="en-US" sz="2118" dirty="0"/>
              <a:t>What if measurements are noisy?</a:t>
            </a:r>
          </a:p>
        </p:txBody>
      </p:sp>
    </p:spTree>
    <p:extLst>
      <p:ext uri="{BB962C8B-B14F-4D97-AF65-F5344CB8AC3E}">
        <p14:creationId xmlns:p14="http://schemas.microsoft.com/office/powerpoint/2010/main" val="851199665"/>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3200" dirty="0" smtClean="0"/>
        </a:defPPr>
      </a:lstStyle>
    </a:txDef>
  </a:objectDefaults>
  <a:extraClrSchemeLst/>
</a:theme>
</file>

<file path=ppt/theme/theme3.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spPr>
      <a:bodyPr rtlCol="0" anchor="ctr"/>
      <a:lstStyle>
        <a:defPPr algn="ctr">
          <a:defRPr sz="4800" dirty="0" smtClean="0">
            <a:solidFill>
              <a:prstClr val="black"/>
            </a:solidFill>
            <a:latin typeface="Calibri"/>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922</TotalTime>
  <Words>5160</Words>
  <Application>Microsoft Office PowerPoint</Application>
  <PresentationFormat>Widescreen</PresentationFormat>
  <Paragraphs>883</Paragraphs>
  <Slides>88</Slides>
  <Notes>39</Notes>
  <HiddenSlides>1</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88</vt:i4>
      </vt:variant>
    </vt:vector>
  </HeadingPairs>
  <TitlesOfParts>
    <vt:vector size="103" baseType="lpstr">
      <vt:lpstr>Aptos</vt:lpstr>
      <vt:lpstr>Aptos Display</vt:lpstr>
      <vt:lpstr>Arial</vt:lpstr>
      <vt:lpstr>Calibri</vt:lpstr>
      <vt:lpstr>Cambria Math</vt:lpstr>
      <vt:lpstr>CM R 12</vt:lpstr>
      <vt:lpstr>CMM I 12</vt:lpstr>
      <vt:lpstr>Comic Sans MS</vt:lpstr>
      <vt:lpstr>Garamond</vt:lpstr>
      <vt:lpstr>Symbol</vt:lpstr>
      <vt:lpstr>Wingdings</vt:lpstr>
      <vt:lpstr>Office Theme</vt:lpstr>
      <vt:lpstr>1_Office Theme</vt:lpstr>
      <vt:lpstr>Couture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Iowa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Darcy, Isabel K</dc:creator>
  <cp:lastModifiedBy>Darcy, Isabel K</cp:lastModifiedBy>
  <cp:revision>5</cp:revision>
  <dcterms:created xsi:type="dcterms:W3CDTF">2026-03-31T11:59:28Z</dcterms:created>
  <dcterms:modified xsi:type="dcterms:W3CDTF">2026-04-07T14:20:19Z</dcterms:modified>
</cp:coreProperties>
</file>