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 id="2147483672" r:id="rId3"/>
    <p:sldMasterId id="2147483684" r:id="rId4"/>
  </p:sldMasterIdLst>
  <p:notesMasterIdLst>
    <p:notesMasterId r:id="rId91"/>
  </p:notesMasterIdLst>
  <p:sldIdLst>
    <p:sldId id="256" r:id="rId5"/>
    <p:sldId id="542" r:id="rId6"/>
    <p:sldId id="551" r:id="rId7"/>
    <p:sldId id="552" r:id="rId8"/>
    <p:sldId id="553" r:id="rId9"/>
    <p:sldId id="258" r:id="rId10"/>
    <p:sldId id="260" r:id="rId11"/>
    <p:sldId id="554" r:id="rId12"/>
    <p:sldId id="288" r:id="rId13"/>
    <p:sldId id="287" r:id="rId14"/>
    <p:sldId id="285" r:id="rId15"/>
    <p:sldId id="286" r:id="rId16"/>
    <p:sldId id="262" r:id="rId17"/>
    <p:sldId id="264" r:id="rId18"/>
    <p:sldId id="555" r:id="rId19"/>
    <p:sldId id="556" r:id="rId20"/>
    <p:sldId id="263" r:id="rId21"/>
    <p:sldId id="259" r:id="rId22"/>
    <p:sldId id="291" r:id="rId23"/>
    <p:sldId id="292" r:id="rId24"/>
    <p:sldId id="275" r:id="rId25"/>
    <p:sldId id="257" r:id="rId26"/>
    <p:sldId id="279" r:id="rId27"/>
    <p:sldId id="293" r:id="rId28"/>
    <p:sldId id="280" r:id="rId29"/>
    <p:sldId id="281" r:id="rId30"/>
    <p:sldId id="282" r:id="rId31"/>
    <p:sldId id="348" r:id="rId32"/>
    <p:sldId id="562" r:id="rId33"/>
    <p:sldId id="563" r:id="rId34"/>
    <p:sldId id="558" r:id="rId35"/>
    <p:sldId id="559" r:id="rId36"/>
    <p:sldId id="560" r:id="rId37"/>
    <p:sldId id="561" r:id="rId38"/>
    <p:sldId id="294" r:id="rId39"/>
    <p:sldId id="295" r:id="rId40"/>
    <p:sldId id="296" r:id="rId41"/>
    <p:sldId id="297" r:id="rId42"/>
    <p:sldId id="298" r:id="rId43"/>
    <p:sldId id="299" r:id="rId44"/>
    <p:sldId id="564" r:id="rId45"/>
    <p:sldId id="565" r:id="rId46"/>
    <p:sldId id="347" r:id="rId47"/>
    <p:sldId id="266" r:id="rId48"/>
    <p:sldId id="267" r:id="rId49"/>
    <p:sldId id="268" r:id="rId50"/>
    <p:sldId id="269" r:id="rId51"/>
    <p:sldId id="270" r:id="rId52"/>
    <p:sldId id="271" r:id="rId53"/>
    <p:sldId id="274" r:id="rId54"/>
    <p:sldId id="272" r:id="rId55"/>
    <p:sldId id="277" r:id="rId56"/>
    <p:sldId id="290" r:id="rId57"/>
    <p:sldId id="289" r:id="rId58"/>
    <p:sldId id="276" r:id="rId59"/>
    <p:sldId id="278" r:id="rId60"/>
    <p:sldId id="534" r:id="rId61"/>
    <p:sldId id="566" r:id="rId62"/>
    <p:sldId id="309" r:id="rId63"/>
    <p:sldId id="567" r:id="rId64"/>
    <p:sldId id="336" r:id="rId65"/>
    <p:sldId id="343" r:id="rId66"/>
    <p:sldId id="344" r:id="rId67"/>
    <p:sldId id="568" r:id="rId68"/>
    <p:sldId id="569" r:id="rId69"/>
    <p:sldId id="735" r:id="rId70"/>
    <p:sldId id="736" r:id="rId71"/>
    <p:sldId id="729" r:id="rId72"/>
    <p:sldId id="737" r:id="rId73"/>
    <p:sldId id="889" r:id="rId74"/>
    <p:sldId id="738" r:id="rId75"/>
    <p:sldId id="739" r:id="rId76"/>
    <p:sldId id="890" r:id="rId77"/>
    <p:sldId id="740" r:id="rId78"/>
    <p:sldId id="742" r:id="rId79"/>
    <p:sldId id="741" r:id="rId80"/>
    <p:sldId id="755" r:id="rId81"/>
    <p:sldId id="833" r:id="rId82"/>
    <p:sldId id="891" r:id="rId83"/>
    <p:sldId id="892" r:id="rId84"/>
    <p:sldId id="885" r:id="rId85"/>
    <p:sldId id="886" r:id="rId86"/>
    <p:sldId id="887" r:id="rId87"/>
    <p:sldId id="888" r:id="rId88"/>
    <p:sldId id="745" r:id="rId89"/>
    <p:sldId id="893" r:id="rId9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82" autoAdjust="0"/>
    <p:restoredTop sz="94660"/>
  </p:normalViewPr>
  <p:slideViewPr>
    <p:cSldViewPr snapToGrid="0">
      <p:cViewPr varScale="1">
        <p:scale>
          <a:sx n="59" d="100"/>
          <a:sy n="59" d="100"/>
        </p:scale>
        <p:origin x="668" y="44"/>
      </p:cViewPr>
      <p:guideLst/>
    </p:cSldViewPr>
  </p:slideViewPr>
  <p:notesTextViewPr>
    <p:cViewPr>
      <p:scale>
        <a:sx n="1" d="1"/>
        <a:sy n="1" d="1"/>
      </p:scale>
      <p:origin x="0" y="0"/>
    </p:cViewPr>
  </p:notesTextViewPr>
  <p:sorterViewPr>
    <p:cViewPr>
      <p:scale>
        <a:sx n="90" d="100"/>
        <a:sy n="90" d="100"/>
      </p:scale>
      <p:origin x="0" y="-15768"/>
    </p:cViewPr>
  </p:sorter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2.xml"/><Relationship Id="rId21" Type="http://schemas.openxmlformats.org/officeDocument/2006/relationships/slide" Target="slides/slide17.xml"/><Relationship Id="rId42" Type="http://schemas.openxmlformats.org/officeDocument/2006/relationships/slide" Target="slides/slide38.xml"/><Relationship Id="rId47" Type="http://schemas.openxmlformats.org/officeDocument/2006/relationships/slide" Target="slides/slide43.xml"/><Relationship Id="rId63" Type="http://schemas.openxmlformats.org/officeDocument/2006/relationships/slide" Target="slides/slide59.xml"/><Relationship Id="rId68" Type="http://schemas.openxmlformats.org/officeDocument/2006/relationships/slide" Target="slides/slide64.xml"/><Relationship Id="rId84" Type="http://schemas.openxmlformats.org/officeDocument/2006/relationships/slide" Target="slides/slide80.xml"/><Relationship Id="rId89" Type="http://schemas.openxmlformats.org/officeDocument/2006/relationships/slide" Target="slides/slide85.xml"/><Relationship Id="rId16" Type="http://schemas.openxmlformats.org/officeDocument/2006/relationships/slide" Target="slides/slide12.xml"/><Relationship Id="rId11" Type="http://schemas.openxmlformats.org/officeDocument/2006/relationships/slide" Target="slides/slide7.xml"/><Relationship Id="rId32" Type="http://schemas.openxmlformats.org/officeDocument/2006/relationships/slide" Target="slides/slide28.xml"/><Relationship Id="rId37" Type="http://schemas.openxmlformats.org/officeDocument/2006/relationships/slide" Target="slides/slide33.xml"/><Relationship Id="rId53" Type="http://schemas.openxmlformats.org/officeDocument/2006/relationships/slide" Target="slides/slide49.xml"/><Relationship Id="rId58" Type="http://schemas.openxmlformats.org/officeDocument/2006/relationships/slide" Target="slides/slide54.xml"/><Relationship Id="rId74" Type="http://schemas.openxmlformats.org/officeDocument/2006/relationships/slide" Target="slides/slide70.xml"/><Relationship Id="rId79" Type="http://schemas.openxmlformats.org/officeDocument/2006/relationships/slide" Target="slides/slide75.xml"/><Relationship Id="rId5" Type="http://schemas.openxmlformats.org/officeDocument/2006/relationships/slide" Target="slides/slide1.xml"/><Relationship Id="rId90" Type="http://schemas.openxmlformats.org/officeDocument/2006/relationships/slide" Target="slides/slide86.xml"/><Relationship Id="rId95" Type="http://schemas.openxmlformats.org/officeDocument/2006/relationships/tableStyles" Target="tableStyles.xml"/><Relationship Id="rId22" Type="http://schemas.openxmlformats.org/officeDocument/2006/relationships/slide" Target="slides/slide18.xml"/><Relationship Id="rId27" Type="http://schemas.openxmlformats.org/officeDocument/2006/relationships/slide" Target="slides/slide23.xml"/><Relationship Id="rId43" Type="http://schemas.openxmlformats.org/officeDocument/2006/relationships/slide" Target="slides/slide39.xml"/><Relationship Id="rId48" Type="http://schemas.openxmlformats.org/officeDocument/2006/relationships/slide" Target="slides/slide44.xml"/><Relationship Id="rId64" Type="http://schemas.openxmlformats.org/officeDocument/2006/relationships/slide" Target="slides/slide60.xml"/><Relationship Id="rId69" Type="http://schemas.openxmlformats.org/officeDocument/2006/relationships/slide" Target="slides/slide65.xml"/><Relationship Id="rId8" Type="http://schemas.openxmlformats.org/officeDocument/2006/relationships/slide" Target="slides/slide4.xml"/><Relationship Id="rId51" Type="http://schemas.openxmlformats.org/officeDocument/2006/relationships/slide" Target="slides/slide47.xml"/><Relationship Id="rId72" Type="http://schemas.openxmlformats.org/officeDocument/2006/relationships/slide" Target="slides/slide68.xml"/><Relationship Id="rId80" Type="http://schemas.openxmlformats.org/officeDocument/2006/relationships/slide" Target="slides/slide76.xml"/><Relationship Id="rId85" Type="http://schemas.openxmlformats.org/officeDocument/2006/relationships/slide" Target="slides/slide81.xml"/><Relationship Id="rId93" Type="http://schemas.openxmlformats.org/officeDocument/2006/relationships/viewProps" Target="viewProps.xml"/><Relationship Id="rId3" Type="http://schemas.openxmlformats.org/officeDocument/2006/relationships/slideMaster" Target="slideMasters/slideMaster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59" Type="http://schemas.openxmlformats.org/officeDocument/2006/relationships/slide" Target="slides/slide55.xml"/><Relationship Id="rId67" Type="http://schemas.openxmlformats.org/officeDocument/2006/relationships/slide" Target="slides/slide63.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slide" Target="slides/slide50.xml"/><Relationship Id="rId62" Type="http://schemas.openxmlformats.org/officeDocument/2006/relationships/slide" Target="slides/slide58.xml"/><Relationship Id="rId70" Type="http://schemas.openxmlformats.org/officeDocument/2006/relationships/slide" Target="slides/slide66.xml"/><Relationship Id="rId75" Type="http://schemas.openxmlformats.org/officeDocument/2006/relationships/slide" Target="slides/slide71.xml"/><Relationship Id="rId83" Type="http://schemas.openxmlformats.org/officeDocument/2006/relationships/slide" Target="slides/slide79.xml"/><Relationship Id="rId88" Type="http://schemas.openxmlformats.org/officeDocument/2006/relationships/slide" Target="slides/slide84.xml"/><Relationship Id="rId91"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slide" Target="slides/slide53.xml"/><Relationship Id="rId10" Type="http://schemas.openxmlformats.org/officeDocument/2006/relationships/slide" Target="slides/slide6.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 Id="rId60" Type="http://schemas.openxmlformats.org/officeDocument/2006/relationships/slide" Target="slides/slide56.xml"/><Relationship Id="rId65" Type="http://schemas.openxmlformats.org/officeDocument/2006/relationships/slide" Target="slides/slide61.xml"/><Relationship Id="rId73" Type="http://schemas.openxmlformats.org/officeDocument/2006/relationships/slide" Target="slides/slide69.xml"/><Relationship Id="rId78" Type="http://schemas.openxmlformats.org/officeDocument/2006/relationships/slide" Target="slides/slide74.xml"/><Relationship Id="rId81" Type="http://schemas.openxmlformats.org/officeDocument/2006/relationships/slide" Target="slides/slide77.xml"/><Relationship Id="rId86" Type="http://schemas.openxmlformats.org/officeDocument/2006/relationships/slide" Target="slides/slide82.xml"/><Relationship Id="rId94" Type="http://schemas.openxmlformats.org/officeDocument/2006/relationships/theme" Target="theme/theme1.xml"/><Relationship Id="rId4" Type="http://schemas.openxmlformats.org/officeDocument/2006/relationships/slideMaster" Target="slideMasters/slideMaster4.xml"/><Relationship Id="rId9" Type="http://schemas.openxmlformats.org/officeDocument/2006/relationships/slide" Target="slides/slide5.xml"/><Relationship Id="rId13" Type="http://schemas.openxmlformats.org/officeDocument/2006/relationships/slide" Target="slides/slide9.xml"/><Relationship Id="rId18" Type="http://schemas.openxmlformats.org/officeDocument/2006/relationships/slide" Target="slides/slide14.xml"/><Relationship Id="rId39" Type="http://schemas.openxmlformats.org/officeDocument/2006/relationships/slide" Target="slides/slide35.xml"/><Relationship Id="rId34" Type="http://schemas.openxmlformats.org/officeDocument/2006/relationships/slide" Target="slides/slide30.xml"/><Relationship Id="rId50" Type="http://schemas.openxmlformats.org/officeDocument/2006/relationships/slide" Target="slides/slide46.xml"/><Relationship Id="rId55" Type="http://schemas.openxmlformats.org/officeDocument/2006/relationships/slide" Target="slides/slide51.xml"/><Relationship Id="rId76" Type="http://schemas.openxmlformats.org/officeDocument/2006/relationships/slide" Target="slides/slide72.xml"/><Relationship Id="rId7" Type="http://schemas.openxmlformats.org/officeDocument/2006/relationships/slide" Target="slides/slide3.xml"/><Relationship Id="rId71" Type="http://schemas.openxmlformats.org/officeDocument/2006/relationships/slide" Target="slides/slide67.xml"/><Relationship Id="rId92" Type="http://schemas.openxmlformats.org/officeDocument/2006/relationships/presProps" Target="presProps.xml"/><Relationship Id="rId2" Type="http://schemas.openxmlformats.org/officeDocument/2006/relationships/slideMaster" Target="slideMasters/slideMaster2.xml"/><Relationship Id="rId29" Type="http://schemas.openxmlformats.org/officeDocument/2006/relationships/slide" Target="slides/slide25.xml"/><Relationship Id="rId24" Type="http://schemas.openxmlformats.org/officeDocument/2006/relationships/slide" Target="slides/slide20.xml"/><Relationship Id="rId40" Type="http://schemas.openxmlformats.org/officeDocument/2006/relationships/slide" Target="slides/slide36.xml"/><Relationship Id="rId45" Type="http://schemas.openxmlformats.org/officeDocument/2006/relationships/slide" Target="slides/slide41.xml"/><Relationship Id="rId66" Type="http://schemas.openxmlformats.org/officeDocument/2006/relationships/slide" Target="slides/slide62.xml"/><Relationship Id="rId87" Type="http://schemas.openxmlformats.org/officeDocument/2006/relationships/slide" Target="slides/slide83.xml"/><Relationship Id="rId61" Type="http://schemas.openxmlformats.org/officeDocument/2006/relationships/slide" Target="slides/slide57.xml"/><Relationship Id="rId82" Type="http://schemas.openxmlformats.org/officeDocument/2006/relationships/slide" Target="slides/slide78.xml"/><Relationship Id="rId19" Type="http://schemas.openxmlformats.org/officeDocument/2006/relationships/slide" Target="slides/slide15.xml"/><Relationship Id="rId14" Type="http://schemas.openxmlformats.org/officeDocument/2006/relationships/slide" Target="slides/slide10.xml"/><Relationship Id="rId30" Type="http://schemas.openxmlformats.org/officeDocument/2006/relationships/slide" Target="slides/slide26.xml"/><Relationship Id="rId35" Type="http://schemas.openxmlformats.org/officeDocument/2006/relationships/slide" Target="slides/slide31.xml"/><Relationship Id="rId56" Type="http://schemas.openxmlformats.org/officeDocument/2006/relationships/slide" Target="slides/slide52.xml"/><Relationship Id="rId77" Type="http://schemas.openxmlformats.org/officeDocument/2006/relationships/slide" Target="slides/slide7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154BABF-BB07-45F7-94B0-9A20488CC144}" type="datetimeFigureOut">
              <a:rPr lang="en-US" smtClean="0"/>
              <a:t>3/31/2026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E0F3417-C83B-41CA-A3B2-3CC503FA7D6B}" type="slidenum">
              <a:rPr lang="en-US" smtClean="0"/>
              <a:t>‹#›</a:t>
            </a:fld>
            <a:endParaRPr lang="en-US"/>
          </a:p>
        </p:txBody>
      </p:sp>
    </p:spTree>
    <p:extLst>
      <p:ext uri="{BB962C8B-B14F-4D97-AF65-F5344CB8AC3E}">
        <p14:creationId xmlns:p14="http://schemas.microsoft.com/office/powerpoint/2010/main" val="270717556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5CAC008-90CC-4549-A890-B92169F1F735}"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407986418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D69E9DB7-993A-C643-9AA4-1235EAC7C65C}"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6</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2967929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baseline="0" dirty="0"/>
              <a:t>The </a:t>
            </a:r>
            <a:r>
              <a:rPr lang="en-US" sz="1200" baseline="0" dirty="0">
                <a:solidFill>
                  <a:schemeClr val="tx1"/>
                </a:solidFill>
              </a:rPr>
              <a:t>b</a:t>
            </a:r>
            <a:r>
              <a:rPr lang="en-US" sz="1200" dirty="0">
                <a:solidFill>
                  <a:schemeClr val="tx1"/>
                </a:solidFill>
              </a:rPr>
              <a:t>uilding blocks for a</a:t>
            </a:r>
            <a:r>
              <a:rPr lang="en-US" sz="1200" baseline="0" dirty="0">
                <a:solidFill>
                  <a:schemeClr val="tx1"/>
                </a:solidFill>
              </a:rPr>
              <a:t> </a:t>
            </a:r>
            <a:r>
              <a:rPr lang="en-US" sz="1200" dirty="0">
                <a:solidFill>
                  <a:schemeClr val="tx1"/>
                </a:solidFill>
              </a:rPr>
              <a:t>simplicial complex consist of zero simplices which are zero dimensional vertices, one simplices which are one-dimensional edges, and 2-simplices which are two dimensional triangles,</a:t>
            </a:r>
          </a:p>
          <a:p>
            <a:pPr algn="l"/>
            <a:endParaRPr lang="en-US" baseline="0"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DB6FC4B9-A07B-9549-B62E-78439FDB3B71}"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8</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71553977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Complex, C = R[x] </a:t>
            </a:r>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D69E9DB7-993A-C643-9AA4-1235EAC7C65C}"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9</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2967929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will now define free vector space.  Note</a:t>
            </a:r>
            <a:r>
              <a:rPr lang="en-US" baseline="0" dirty="0"/>
              <a:t> that the only difference between a free vector space and free abelian group is that our coefficients need not be integers.</a:t>
            </a:r>
            <a:endParaRPr lang="en-US" dirty="0"/>
          </a:p>
          <a:p>
            <a:endParaRPr lang="en-US" dirty="0"/>
          </a:p>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DB6FC4B9-A07B-9549-B62E-78439FDB3B71}"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10</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27595617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For</a:t>
            </a:r>
            <a:r>
              <a:rPr lang="en-US" baseline="0" dirty="0"/>
              <a:t> example,  our coefficients could be real numbers such as pi, sqrt 2 or 3</a:t>
            </a:r>
          </a:p>
          <a:p>
            <a:endParaRPr lang="en-US" baseline="0" dirty="0"/>
          </a:p>
          <a:p>
            <a:r>
              <a:rPr lang="en-US" baseline="0" dirty="0"/>
              <a:t>Or they could be rational numbers, fractions like ½ or 4</a:t>
            </a:r>
            <a:endParaRPr lang="en-US" dirty="0"/>
          </a:p>
          <a:p>
            <a:endParaRPr lang="en-US" dirty="0"/>
          </a:p>
          <a:p>
            <a:r>
              <a:rPr lang="en-US" dirty="0"/>
              <a:t>We will focus on Z mod 2 coefficients.</a:t>
            </a:r>
            <a:r>
              <a:rPr lang="en-US" baseline="0" dirty="0"/>
              <a:t>  In this case our coefficients are either 0 or 1</a:t>
            </a:r>
            <a:endParaRPr lang="en-US" dirty="0"/>
          </a:p>
          <a:p>
            <a:endParaRPr lang="en-US" dirty="0"/>
          </a:p>
          <a:p>
            <a:pPr marL="0" marR="0" indent="0" algn="l" defTabSz="457200" rtl="0" eaLnBrk="1" fontAlgn="auto" latinLnBrk="0" hangingPunct="1">
              <a:lnSpc>
                <a:spcPct val="100000"/>
              </a:lnSpc>
              <a:spcBef>
                <a:spcPts val="0"/>
              </a:spcBef>
              <a:spcAft>
                <a:spcPts val="0"/>
              </a:spcAft>
              <a:buClrTx/>
              <a:buSzTx/>
              <a:buFontTx/>
              <a:buNone/>
              <a:tabLst/>
              <a:defRPr/>
            </a:pPr>
            <a:r>
              <a:rPr lang="en-US" dirty="0"/>
              <a:t>You don’t actually need to know the</a:t>
            </a:r>
            <a:r>
              <a:rPr lang="en-US" baseline="0" dirty="0"/>
              <a:t> formal</a:t>
            </a:r>
            <a:r>
              <a:rPr lang="en-US" dirty="0"/>
              <a:t> definition</a:t>
            </a:r>
            <a:r>
              <a:rPr lang="en-US" baseline="0" dirty="0"/>
              <a:t> </a:t>
            </a:r>
            <a:r>
              <a:rPr lang="en-US" dirty="0"/>
              <a:t>of a field since we will stick with Z mod 2 coefficients, but for completeness, I will quickly summarize a</a:t>
            </a:r>
            <a:r>
              <a:rPr lang="en-US" baseline="0" dirty="0"/>
              <a:t> few definitions</a:t>
            </a:r>
            <a:r>
              <a:rPr lang="en-US" dirty="0"/>
              <a:t>.</a:t>
            </a:r>
          </a:p>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DB6FC4B9-A07B-9549-B62E-78439FDB3B71}"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11</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27595617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baseline="0" dirty="0"/>
              <a:t>Note generators can be anything.  This is a very important point.  </a:t>
            </a:r>
          </a:p>
          <a:p>
            <a:r>
              <a:rPr lang="en-US" sz="1400" baseline="0" dirty="0"/>
              <a:t>Mathematical objects may be the most obvious, but what if the generators could be neurons or genes or your own discovery</a:t>
            </a:r>
          </a:p>
          <a:p>
            <a:r>
              <a:rPr lang="en-US" sz="1400" baseline="0" dirty="0"/>
              <a:t>Algebraic topology is a very rich large field.  It you notice that some real life objects satisfy the properties needed to create a homology, then all the tools from algebraic topology become available and that could be a great discovery.  In other words a simple observation could bring great results.  </a:t>
            </a:r>
          </a:p>
          <a:p>
            <a:endParaRPr lang="en-US" sz="1400" baseline="0" dirty="0"/>
          </a:p>
          <a:p>
            <a:r>
              <a:rPr lang="en-US" sz="1400" baseline="0" dirty="0"/>
              <a:t>1tv</a:t>
            </a:r>
          </a:p>
          <a:p>
            <a:endParaRPr lang="en-US" sz="1400" baseline="0" dirty="0"/>
          </a:p>
          <a:p>
            <a:r>
              <a:rPr lang="en-US" sz="1400" baseline="0" dirty="0"/>
              <a:t>So what are the properties that we need.  In addition to objects, we need</a:t>
            </a:r>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DB6FC4B9-A07B-9549-B62E-78439FDB3B71}"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12</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83219655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D69E9DB7-993A-C643-9AA4-1235EAC7C65C}" type="slidenum">
              <a:rPr kumimoji="0" lang="en-US" sz="1200" b="0" i="0" u="none" strike="noStrike" kern="1200" cap="none" spc="0" normalizeH="0" baseline="0" noProof="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14</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2967929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D69E9DB7-993A-C643-9AA4-1235EAC7C65C}" type="slidenum">
              <a:rPr kumimoji="0" lang="en-US" sz="1200" b="0" i="0" u="none" strike="noStrike" kern="1200" cap="none" spc="0" normalizeH="0" baseline="0" noProof="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15</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2967929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Vi  t^2vi  1t^2vi</a:t>
            </a:r>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D69E9DB7-993A-C643-9AA4-1235EAC7C65C}" type="slidenum">
              <a:rPr kumimoji="0" lang="en-US" sz="1200" b="0" i="0" u="none" strike="noStrike" kern="1200" cap="none" spc="0" normalizeH="0" baseline="0" noProof="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16</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2967929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D69E9DB7-993A-C643-9AA4-1235EAC7C65C}"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18</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2967929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D69E9DB7-993A-C643-9AA4-1235EAC7C65C}"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19</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2967929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D69E9DB7-993A-C643-9AA4-1235EAC7C65C}"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21</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2967929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D96157C-2FBF-9340-A3E6-88696799F5C7}" type="slidenum">
              <a:rPr lang="en-US" smtClean="0"/>
              <a:t>34</a:t>
            </a:fld>
            <a:endParaRPr lang="en-US"/>
          </a:p>
        </p:txBody>
      </p:sp>
    </p:spTree>
    <p:extLst>
      <p:ext uri="{BB962C8B-B14F-4D97-AF65-F5344CB8AC3E}">
        <p14:creationId xmlns:p14="http://schemas.microsoft.com/office/powerpoint/2010/main" val="186235096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D96157C-2FBF-9340-A3E6-88696799F5C7}" type="slidenum">
              <a:rPr lang="en-US" smtClean="0"/>
              <a:t>35</a:t>
            </a:fld>
            <a:endParaRPr lang="en-US"/>
          </a:p>
        </p:txBody>
      </p:sp>
    </p:spTree>
    <p:extLst>
      <p:ext uri="{BB962C8B-B14F-4D97-AF65-F5344CB8AC3E}">
        <p14:creationId xmlns:p14="http://schemas.microsoft.com/office/powerpoint/2010/main" val="186235096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D96157C-2FBF-9340-A3E6-88696799F5C7}" type="slidenum">
              <a:rPr lang="en-US" smtClean="0"/>
              <a:t>36</a:t>
            </a:fld>
            <a:endParaRPr lang="en-US"/>
          </a:p>
        </p:txBody>
      </p:sp>
    </p:spTree>
    <p:extLst>
      <p:ext uri="{BB962C8B-B14F-4D97-AF65-F5344CB8AC3E}">
        <p14:creationId xmlns:p14="http://schemas.microsoft.com/office/powerpoint/2010/main" val="186235096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D96157C-2FBF-9340-A3E6-88696799F5C7}" type="slidenum">
              <a:rPr lang="en-US" smtClean="0"/>
              <a:t>37</a:t>
            </a:fld>
            <a:endParaRPr lang="en-US"/>
          </a:p>
        </p:txBody>
      </p:sp>
    </p:spTree>
    <p:extLst>
      <p:ext uri="{BB962C8B-B14F-4D97-AF65-F5344CB8AC3E}">
        <p14:creationId xmlns:p14="http://schemas.microsoft.com/office/powerpoint/2010/main" val="186235096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D96157C-2FBF-9340-A3E6-88696799F5C7}" type="slidenum">
              <a:rPr lang="en-US" smtClean="0"/>
              <a:t>38</a:t>
            </a:fld>
            <a:endParaRPr lang="en-US"/>
          </a:p>
        </p:txBody>
      </p:sp>
    </p:spTree>
    <p:extLst>
      <p:ext uri="{BB962C8B-B14F-4D97-AF65-F5344CB8AC3E}">
        <p14:creationId xmlns:p14="http://schemas.microsoft.com/office/powerpoint/2010/main" val="186235096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D96157C-2FBF-9340-A3E6-88696799F5C7}" type="slidenum">
              <a:rPr lang="en-US" smtClean="0"/>
              <a:t>39</a:t>
            </a:fld>
            <a:endParaRPr lang="en-US"/>
          </a:p>
        </p:txBody>
      </p:sp>
    </p:spTree>
    <p:extLst>
      <p:ext uri="{BB962C8B-B14F-4D97-AF65-F5344CB8AC3E}">
        <p14:creationId xmlns:p14="http://schemas.microsoft.com/office/powerpoint/2010/main" val="186235096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D96157C-2FBF-9340-A3E6-88696799F5C7}" type="slidenum">
              <a:rPr lang="en-US" smtClean="0"/>
              <a:t>40</a:t>
            </a:fld>
            <a:endParaRPr lang="en-US"/>
          </a:p>
        </p:txBody>
      </p:sp>
    </p:spTree>
    <p:extLst>
      <p:ext uri="{BB962C8B-B14F-4D97-AF65-F5344CB8AC3E}">
        <p14:creationId xmlns:p14="http://schemas.microsoft.com/office/powerpoint/2010/main" val="186235096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6386" name="Text Box 1"/>
          <p:cNvSpPr txBox="1">
            <a:spLocks noChangeArrowheads="1"/>
          </p:cNvSpPr>
          <p:nvPr/>
        </p:nvSpPr>
        <p:spPr bwMode="auto">
          <a:xfrm>
            <a:off x="1400736" y="914977"/>
            <a:ext cx="4055129" cy="3134591"/>
          </a:xfrm>
          <a:prstGeom prst="rect">
            <a:avLst/>
          </a:prstGeom>
          <a:solidFill>
            <a:srgbClr val="FFFFFF"/>
          </a:solidFill>
          <a:ln w="9525">
            <a:solidFill>
              <a:srgbClr val="000000"/>
            </a:solidFill>
            <a:miter lim="800000"/>
            <a:headEnd/>
            <a:tailEnd/>
          </a:ln>
          <a:effectLst/>
          <a:extLs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lIns="82058" tIns="41029" rIns="82058" bIns="41029" anchor="ctr"/>
          <a:lstStyle>
            <a:lvl1pPr eaLnBrk="0">
              <a:defRPr sz="2400">
                <a:solidFill>
                  <a:schemeClr val="tx1"/>
                </a:solidFill>
                <a:latin typeface="Times New Roman" charset="0"/>
                <a:ea typeface="ＭＳ Ｐゴシック" charset="0"/>
                <a:cs typeface="msgothic" charset="0"/>
              </a:defRPr>
            </a:lvl1pPr>
            <a:lvl2pPr marL="742950" indent="-285750" eaLnBrk="0">
              <a:defRPr sz="2400">
                <a:solidFill>
                  <a:schemeClr val="tx1"/>
                </a:solidFill>
                <a:latin typeface="Times New Roman" charset="0"/>
                <a:ea typeface="msgothic" charset="0"/>
                <a:cs typeface="msgothic" charset="0"/>
              </a:defRPr>
            </a:lvl2pPr>
            <a:lvl3pPr marL="1143000" indent="-228600" eaLnBrk="0">
              <a:defRPr sz="2400">
                <a:solidFill>
                  <a:schemeClr val="tx1"/>
                </a:solidFill>
                <a:latin typeface="Times New Roman" charset="0"/>
                <a:ea typeface="msgothic" charset="0"/>
                <a:cs typeface="msgothic" charset="0"/>
              </a:defRPr>
            </a:lvl3pPr>
            <a:lvl4pPr marL="1600200" indent="-228600" eaLnBrk="0">
              <a:defRPr sz="2400">
                <a:solidFill>
                  <a:schemeClr val="tx1"/>
                </a:solidFill>
                <a:latin typeface="Times New Roman" charset="0"/>
                <a:ea typeface="msgothic" charset="0"/>
                <a:cs typeface="msgothic" charset="0"/>
              </a:defRPr>
            </a:lvl4pPr>
            <a:lvl5pPr marL="2057400" indent="-228600" eaLnBrk="0">
              <a:defRPr sz="2400">
                <a:solidFill>
                  <a:schemeClr val="tx1"/>
                </a:solidFill>
                <a:latin typeface="Times New Roman" charset="0"/>
                <a:ea typeface="msgothic" charset="0"/>
                <a:cs typeface="msgothic" charset="0"/>
              </a:defRPr>
            </a:lvl5pPr>
            <a:lvl6pPr marL="2514600" indent="-228600" eaLnBrk="0" fontAlgn="base" hangingPunct="0">
              <a:lnSpc>
                <a:spcPct val="93000"/>
              </a:lnSpc>
              <a:spcBef>
                <a:spcPct val="0"/>
              </a:spcBef>
              <a:spcAft>
                <a:spcPct val="0"/>
              </a:spcAft>
              <a:buClr>
                <a:srgbClr val="000000"/>
              </a:buClr>
              <a:buSzPct val="45000"/>
              <a:buFont typeface="Wingdings" charset="0"/>
              <a:defRPr sz="2400">
                <a:solidFill>
                  <a:schemeClr val="tx1"/>
                </a:solidFill>
                <a:latin typeface="Times New Roman" charset="0"/>
                <a:ea typeface="msgothic" charset="0"/>
                <a:cs typeface="msgothic" charset="0"/>
              </a:defRPr>
            </a:lvl6pPr>
            <a:lvl7pPr marL="2971800" indent="-228600" eaLnBrk="0" fontAlgn="base" hangingPunct="0">
              <a:lnSpc>
                <a:spcPct val="93000"/>
              </a:lnSpc>
              <a:spcBef>
                <a:spcPct val="0"/>
              </a:spcBef>
              <a:spcAft>
                <a:spcPct val="0"/>
              </a:spcAft>
              <a:buClr>
                <a:srgbClr val="000000"/>
              </a:buClr>
              <a:buSzPct val="45000"/>
              <a:buFont typeface="Wingdings" charset="0"/>
              <a:defRPr sz="2400">
                <a:solidFill>
                  <a:schemeClr val="tx1"/>
                </a:solidFill>
                <a:latin typeface="Times New Roman" charset="0"/>
                <a:ea typeface="msgothic" charset="0"/>
                <a:cs typeface="msgothic" charset="0"/>
              </a:defRPr>
            </a:lvl7pPr>
            <a:lvl8pPr marL="3429000" indent="-228600" eaLnBrk="0" fontAlgn="base" hangingPunct="0">
              <a:lnSpc>
                <a:spcPct val="93000"/>
              </a:lnSpc>
              <a:spcBef>
                <a:spcPct val="0"/>
              </a:spcBef>
              <a:spcAft>
                <a:spcPct val="0"/>
              </a:spcAft>
              <a:buClr>
                <a:srgbClr val="000000"/>
              </a:buClr>
              <a:buSzPct val="45000"/>
              <a:buFont typeface="Wingdings" charset="0"/>
              <a:defRPr sz="2400">
                <a:solidFill>
                  <a:schemeClr val="tx1"/>
                </a:solidFill>
                <a:latin typeface="Times New Roman" charset="0"/>
                <a:ea typeface="msgothic" charset="0"/>
                <a:cs typeface="msgothic" charset="0"/>
              </a:defRPr>
            </a:lvl8pPr>
            <a:lvl9pPr marL="3886200" indent="-228600" eaLnBrk="0" fontAlgn="base" hangingPunct="0">
              <a:lnSpc>
                <a:spcPct val="93000"/>
              </a:lnSpc>
              <a:spcBef>
                <a:spcPct val="0"/>
              </a:spcBef>
              <a:spcAft>
                <a:spcPct val="0"/>
              </a:spcAft>
              <a:buClr>
                <a:srgbClr val="000000"/>
              </a:buClr>
              <a:buSzPct val="45000"/>
              <a:buFont typeface="Wingdings" charset="0"/>
              <a:defRPr sz="2400">
                <a:solidFill>
                  <a:schemeClr val="tx1"/>
                </a:solidFill>
                <a:latin typeface="Times New Roman" charset="0"/>
                <a:ea typeface="msgothic" charset="0"/>
                <a:cs typeface="msgothic" charset="0"/>
              </a:defRPr>
            </a:lvl9pPr>
          </a:lstStyle>
          <a:p>
            <a:pPr eaLnBrk="1"/>
            <a:endParaRPr lang="en-US"/>
          </a:p>
        </p:txBody>
      </p:sp>
      <p:sp>
        <p:nvSpPr>
          <p:cNvPr id="16387" name="Text Box 2"/>
          <p:cNvSpPr txBox="1">
            <a:spLocks noGrp="1" noChangeArrowheads="1"/>
          </p:cNvSpPr>
          <p:nvPr>
            <p:ph type="body"/>
          </p:nvPr>
        </p:nvSpPr>
        <p:spPr>
          <a:xfrm>
            <a:off x="1046350" y="4352637"/>
            <a:ext cx="4770904" cy="3478068"/>
          </a:xfrm>
          <a:noFill/>
          <a:extLst>
            <a:ext uri="{AF507438-7753-43e0-B8FC-AC1667EBCBE1}">
              <a14:hiddenEffects xmlns:a14="http://schemas.microsoft.com/office/drawing/2010/main" xmlns="">
                <a:effectLst>
                  <a:outerShdw dist="35921" dir="2700000" algn="ctr" rotWithShape="0">
                    <a:srgbClr val="808080"/>
                  </a:outerShdw>
                </a:effectLst>
              </a14:hiddenEffects>
            </a:ext>
          </a:extLst>
        </p:spPr>
        <p:txBody>
          <a:bodyPr/>
          <a:lstStyle>
            <a:lvl1pPr marL="85725" indent="-85725">
              <a:tabLst>
                <a:tab pos="723900" algn="l"/>
                <a:tab pos="1447800" algn="l"/>
                <a:tab pos="2171700" algn="l"/>
                <a:tab pos="2895600" algn="l"/>
                <a:tab pos="3619500" algn="l"/>
                <a:tab pos="4343400" algn="l"/>
                <a:tab pos="5067300" algn="l"/>
              </a:tabLst>
              <a:defRPr sz="1200">
                <a:solidFill>
                  <a:srgbClr val="000000"/>
                </a:solidFill>
                <a:latin typeface="Times New Roman" charset="0"/>
                <a:ea typeface="ＭＳ Ｐゴシック" charset="0"/>
              </a:defRPr>
            </a:lvl1pPr>
            <a:lvl2pPr>
              <a:tabLst>
                <a:tab pos="723900" algn="l"/>
                <a:tab pos="1447800" algn="l"/>
                <a:tab pos="2171700" algn="l"/>
                <a:tab pos="2895600" algn="l"/>
                <a:tab pos="3619500" algn="l"/>
                <a:tab pos="4343400" algn="l"/>
                <a:tab pos="5067300" algn="l"/>
              </a:tabLst>
              <a:defRPr sz="1200">
                <a:solidFill>
                  <a:srgbClr val="000000"/>
                </a:solidFill>
                <a:latin typeface="Times New Roman" charset="0"/>
                <a:ea typeface="ＭＳ Ｐゴシック" charset="0"/>
              </a:defRPr>
            </a:lvl2pPr>
            <a:lvl3pPr>
              <a:tabLst>
                <a:tab pos="723900" algn="l"/>
                <a:tab pos="1447800" algn="l"/>
                <a:tab pos="2171700" algn="l"/>
                <a:tab pos="2895600" algn="l"/>
                <a:tab pos="3619500" algn="l"/>
                <a:tab pos="4343400" algn="l"/>
                <a:tab pos="5067300" algn="l"/>
              </a:tabLst>
              <a:defRPr sz="1200">
                <a:solidFill>
                  <a:srgbClr val="000000"/>
                </a:solidFill>
                <a:latin typeface="Times New Roman" charset="0"/>
                <a:ea typeface="ＭＳ Ｐゴシック" charset="0"/>
              </a:defRPr>
            </a:lvl3pPr>
            <a:lvl4pPr>
              <a:tabLst>
                <a:tab pos="723900" algn="l"/>
                <a:tab pos="1447800" algn="l"/>
                <a:tab pos="2171700" algn="l"/>
                <a:tab pos="2895600" algn="l"/>
                <a:tab pos="3619500" algn="l"/>
                <a:tab pos="4343400" algn="l"/>
                <a:tab pos="5067300" algn="l"/>
              </a:tabLst>
              <a:defRPr sz="1200">
                <a:solidFill>
                  <a:srgbClr val="000000"/>
                </a:solidFill>
                <a:latin typeface="Times New Roman" charset="0"/>
                <a:ea typeface="ＭＳ Ｐゴシック" charset="0"/>
              </a:defRPr>
            </a:lvl4pPr>
            <a:lvl5pPr>
              <a:tabLst>
                <a:tab pos="723900" algn="l"/>
                <a:tab pos="1447800" algn="l"/>
                <a:tab pos="2171700" algn="l"/>
                <a:tab pos="2895600" algn="l"/>
                <a:tab pos="3619500" algn="l"/>
                <a:tab pos="4343400" algn="l"/>
                <a:tab pos="5067300" algn="l"/>
              </a:tabLst>
              <a:defRPr sz="1200">
                <a:solidFill>
                  <a:srgbClr val="000000"/>
                </a:solidFill>
                <a:latin typeface="Times New Roman" charset="0"/>
                <a:ea typeface="ＭＳ Ｐゴシック" charset="0"/>
              </a:defRPr>
            </a:lvl5pPr>
            <a:lvl6pPr marL="2514600" indent="-228600" defTabSz="457200" eaLnBrk="0" fontAlgn="base" hangingPunct="0">
              <a:spcBef>
                <a:spcPct val="30000"/>
              </a:spcBef>
              <a:spcAft>
                <a:spcPct val="0"/>
              </a:spcAft>
              <a:buClr>
                <a:srgbClr val="000000"/>
              </a:buClr>
              <a:buSzPct val="100000"/>
              <a:buFont typeface="Times New Roman" charset="0"/>
              <a:tabLst>
                <a:tab pos="723900" algn="l"/>
                <a:tab pos="1447800" algn="l"/>
                <a:tab pos="2171700" algn="l"/>
                <a:tab pos="2895600" algn="l"/>
                <a:tab pos="3619500" algn="l"/>
                <a:tab pos="4343400" algn="l"/>
                <a:tab pos="5067300" algn="l"/>
              </a:tabLst>
              <a:defRPr sz="1200">
                <a:solidFill>
                  <a:srgbClr val="000000"/>
                </a:solidFill>
                <a:latin typeface="Times New Roman" charset="0"/>
                <a:ea typeface="ＭＳ Ｐゴシック" charset="0"/>
              </a:defRPr>
            </a:lvl6pPr>
            <a:lvl7pPr marL="2971800" indent="-228600" defTabSz="457200" eaLnBrk="0" fontAlgn="base" hangingPunct="0">
              <a:spcBef>
                <a:spcPct val="30000"/>
              </a:spcBef>
              <a:spcAft>
                <a:spcPct val="0"/>
              </a:spcAft>
              <a:buClr>
                <a:srgbClr val="000000"/>
              </a:buClr>
              <a:buSzPct val="100000"/>
              <a:buFont typeface="Times New Roman" charset="0"/>
              <a:tabLst>
                <a:tab pos="723900" algn="l"/>
                <a:tab pos="1447800" algn="l"/>
                <a:tab pos="2171700" algn="l"/>
                <a:tab pos="2895600" algn="l"/>
                <a:tab pos="3619500" algn="l"/>
                <a:tab pos="4343400" algn="l"/>
                <a:tab pos="5067300" algn="l"/>
              </a:tabLst>
              <a:defRPr sz="1200">
                <a:solidFill>
                  <a:srgbClr val="000000"/>
                </a:solidFill>
                <a:latin typeface="Times New Roman" charset="0"/>
                <a:ea typeface="ＭＳ Ｐゴシック" charset="0"/>
              </a:defRPr>
            </a:lvl7pPr>
            <a:lvl8pPr marL="3429000" indent="-228600" defTabSz="457200" eaLnBrk="0" fontAlgn="base" hangingPunct="0">
              <a:spcBef>
                <a:spcPct val="30000"/>
              </a:spcBef>
              <a:spcAft>
                <a:spcPct val="0"/>
              </a:spcAft>
              <a:buClr>
                <a:srgbClr val="000000"/>
              </a:buClr>
              <a:buSzPct val="100000"/>
              <a:buFont typeface="Times New Roman" charset="0"/>
              <a:tabLst>
                <a:tab pos="723900" algn="l"/>
                <a:tab pos="1447800" algn="l"/>
                <a:tab pos="2171700" algn="l"/>
                <a:tab pos="2895600" algn="l"/>
                <a:tab pos="3619500" algn="l"/>
                <a:tab pos="4343400" algn="l"/>
                <a:tab pos="5067300" algn="l"/>
              </a:tabLst>
              <a:defRPr sz="1200">
                <a:solidFill>
                  <a:srgbClr val="000000"/>
                </a:solidFill>
                <a:latin typeface="Times New Roman" charset="0"/>
                <a:ea typeface="ＭＳ Ｐゴシック" charset="0"/>
              </a:defRPr>
            </a:lvl8pPr>
            <a:lvl9pPr marL="3886200" indent="-228600" defTabSz="457200" eaLnBrk="0" fontAlgn="base" hangingPunct="0">
              <a:spcBef>
                <a:spcPct val="30000"/>
              </a:spcBef>
              <a:spcAft>
                <a:spcPct val="0"/>
              </a:spcAft>
              <a:buClr>
                <a:srgbClr val="000000"/>
              </a:buClr>
              <a:buSzPct val="100000"/>
              <a:buFont typeface="Times New Roman" charset="0"/>
              <a:tabLst>
                <a:tab pos="723900" algn="l"/>
                <a:tab pos="1447800" algn="l"/>
                <a:tab pos="2171700" algn="l"/>
                <a:tab pos="2895600" algn="l"/>
                <a:tab pos="3619500" algn="l"/>
                <a:tab pos="4343400" algn="l"/>
                <a:tab pos="5067300" algn="l"/>
              </a:tabLst>
              <a:defRPr sz="1200">
                <a:solidFill>
                  <a:srgbClr val="000000"/>
                </a:solidFill>
                <a:latin typeface="Times New Roman" charset="0"/>
                <a:ea typeface="ＭＳ Ｐゴシック" charset="0"/>
              </a:defRPr>
            </a:lvl9pPr>
          </a:lstStyle>
          <a:p>
            <a:pPr eaLnBrk="1">
              <a:lnSpc>
                <a:spcPct val="93000"/>
              </a:lnSpc>
              <a:spcBef>
                <a:spcPct val="0"/>
              </a:spcBef>
              <a:buSzPct val="45000"/>
              <a:buFont typeface="Wingdings" charset="0"/>
              <a:buNone/>
            </a:pPr>
            <a:r>
              <a:rPr lang="en-GB">
                <a:latin typeface="Arial" charset="0"/>
                <a:cs typeface="msgothic" charset="0"/>
              </a:rPr>
              <a:t>Betti numbers provide a signature of the underlying topology. Illustrated in the figure are five simple objects (topological spaces) together with their Betti number signatures: (a) a point, (b) a circle, (c) a hollow torus, (d) a Klein bottle, and (e) a hollow sphere. For the case of the torus (c), the figure shows three loops on its surface. The red loops are </a:t>
            </a:r>
            <a:r>
              <a:rPr lang="ja-JP" altLang="en-GB">
                <a:latin typeface="Arial" charset="0"/>
                <a:cs typeface="msgothic" charset="0"/>
              </a:rPr>
              <a:t>“</a:t>
            </a:r>
            <a:r>
              <a:rPr lang="en-GB">
                <a:latin typeface="Arial" charset="0"/>
                <a:cs typeface="msgothic" charset="0"/>
              </a:rPr>
              <a:t>essential</a:t>
            </a:r>
            <a:r>
              <a:rPr lang="ja-JP" altLang="en-GB">
                <a:latin typeface="Arial" charset="0"/>
                <a:cs typeface="msgothic" charset="0"/>
              </a:rPr>
              <a:t>”</a:t>
            </a:r>
            <a:r>
              <a:rPr lang="en-GB">
                <a:latin typeface="Arial" charset="0"/>
                <a:cs typeface="msgothic" charset="0"/>
              </a:rPr>
              <a:t> in that they cannot be shrunk to a point, nor can they be deformed one into the other without tearing the loop. The green loop, on the other hand, can be deformed to a point without any obstruction. For the torus, therefore, we have b 1 = 2. For the case of the sphere, the loops shown (and actually all loops on the sphere) can be contracted to points, which is reflected by the fact that b 1 = 0. Both the sphere and the torus have b 2 = 1, this is due to the fact both surfaces enclose a part of space (a void).</a:t>
            </a:r>
          </a:p>
        </p:txBody>
      </p:sp>
    </p:spTree>
    <p:extLst>
      <p:ext uri="{BB962C8B-B14F-4D97-AF65-F5344CB8AC3E}">
        <p14:creationId xmlns:p14="http://schemas.microsoft.com/office/powerpoint/2010/main" val="234373732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200" dirty="0">
                <a:solidFill>
                  <a:schemeClr val="tx1"/>
                </a:solidFill>
              </a:rPr>
              <a:t>Recall that to</a:t>
            </a:r>
            <a:r>
              <a:rPr lang="en-US" sz="1200" baseline="0" dirty="0">
                <a:solidFill>
                  <a:schemeClr val="tx1"/>
                </a:solidFill>
              </a:rPr>
              <a:t> c</a:t>
            </a:r>
            <a:r>
              <a:rPr lang="en-US" sz="1200" dirty="0">
                <a:solidFill>
                  <a:schemeClr val="tx1"/>
                </a:solidFill>
              </a:rPr>
              <a:t>reate a simplicial complex,</a:t>
            </a:r>
            <a:r>
              <a:rPr lang="en-US" sz="1200" baseline="0" dirty="0">
                <a:solidFill>
                  <a:schemeClr val="tx1"/>
                </a:solidFill>
              </a:rPr>
              <a:t> we s</a:t>
            </a:r>
            <a:r>
              <a:rPr lang="en-US" sz="1200" dirty="0"/>
              <a:t>tart by adding 0-simplices (</a:t>
            </a:r>
            <a:r>
              <a:rPr lang="en-US" sz="1200" dirty="0" err="1"/>
              <a:t>ie</a:t>
            </a:r>
            <a:r>
              <a:rPr lang="en-US" sz="1200" dirty="0"/>
              <a:t> 0-dimensional vertices).  So our step zero will be to add 0-</a:t>
            </a:r>
            <a:r>
              <a:rPr lang="en-US" sz="1200" dirty="0">
                <a:solidFill>
                  <a:schemeClr val="tx1"/>
                </a:solidFill>
              </a:rPr>
              <a:t>simplices,</a:t>
            </a:r>
            <a:r>
              <a:rPr lang="en-US" sz="1200" baseline="0" dirty="0">
                <a:solidFill>
                  <a:schemeClr val="tx1"/>
                </a:solidFill>
              </a:rPr>
              <a:t> but in this case our 0-dimensional points will be</a:t>
            </a:r>
            <a:endParaRPr lang="en-US" dirty="0"/>
          </a:p>
        </p:txBody>
      </p:sp>
      <p:sp>
        <p:nvSpPr>
          <p:cNvPr id="4" name="Slide Number Placeholder 3"/>
          <p:cNvSpPr>
            <a:spLocks noGrp="1"/>
          </p:cNvSpPr>
          <p:nvPr>
            <p:ph type="sldNum" sz="quarter" idx="10"/>
          </p:nvPr>
        </p:nvSpPr>
        <p:spPr/>
        <p:txBody>
          <a:bodyPr/>
          <a:lstStyle/>
          <a:p>
            <a:fld id="{D69E9DB7-993A-C643-9AA4-1235EAC7C65C}" type="slidenum">
              <a:rPr lang="en-US" smtClean="0"/>
              <a:t>44</a:t>
            </a:fld>
            <a:endParaRPr lang="en-US"/>
          </a:p>
        </p:txBody>
      </p:sp>
    </p:spTree>
    <p:extLst>
      <p:ext uri="{BB962C8B-B14F-4D97-AF65-F5344CB8AC3E}">
        <p14:creationId xmlns:p14="http://schemas.microsoft.com/office/powerpoint/2010/main" val="32967929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 we can measure (or</a:t>
            </a:r>
            <a:r>
              <a:rPr lang="en-US" baseline="0" dirty="0"/>
              <a:t> calculate) the distance between two points to determine if they are “close”.  But we still need to define close.</a:t>
            </a:r>
            <a:endParaRPr lang="en-US" dirty="0"/>
          </a:p>
        </p:txBody>
      </p:sp>
      <p:sp>
        <p:nvSpPr>
          <p:cNvPr id="4" name="Slide Number Placeholder 3"/>
          <p:cNvSpPr>
            <a:spLocks noGrp="1"/>
          </p:cNvSpPr>
          <p:nvPr>
            <p:ph type="sldNum" sz="quarter" idx="10"/>
          </p:nvPr>
        </p:nvSpPr>
        <p:spPr/>
        <p:txBody>
          <a:bodyPr/>
          <a:lstStyle/>
          <a:p>
            <a:fld id="{D69E9DB7-993A-C643-9AA4-1235EAC7C65C}" type="slidenum">
              <a:rPr lang="en-US" smtClean="0"/>
              <a:t>45</a:t>
            </a:fld>
            <a:endParaRPr lang="en-US"/>
          </a:p>
        </p:txBody>
      </p:sp>
    </p:spTree>
    <p:extLst>
      <p:ext uri="{BB962C8B-B14F-4D97-AF65-F5344CB8AC3E}">
        <p14:creationId xmlns:p14="http://schemas.microsoft.com/office/powerpoint/2010/main" val="32967929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a:t>Thus we will choose a threshold.  We will connect a pair of vertices with an edge  if and only if their distance is less then our chosen threshold.</a:t>
            </a:r>
          </a:p>
          <a:p>
            <a:endParaRPr lang="en-US" baseline="0" dirty="0"/>
          </a:p>
          <a:p>
            <a:r>
              <a:rPr lang="en-US" baseline="0" dirty="0"/>
              <a:t> But it is not always obvious how to choose the threshold.  This problem can be dealt with by using persistence which we will briefly introduce later in this lecture.  For now let’s somewhat arbitrarily choose a distance, say 1.8 cm.</a:t>
            </a:r>
          </a:p>
          <a:p>
            <a:endParaRPr lang="en-US" dirty="0"/>
          </a:p>
          <a:p>
            <a:endParaRPr lang="en-US" dirty="0"/>
          </a:p>
        </p:txBody>
      </p:sp>
      <p:sp>
        <p:nvSpPr>
          <p:cNvPr id="4" name="Slide Number Placeholder 3"/>
          <p:cNvSpPr>
            <a:spLocks noGrp="1"/>
          </p:cNvSpPr>
          <p:nvPr>
            <p:ph type="sldNum" sz="quarter" idx="10"/>
          </p:nvPr>
        </p:nvSpPr>
        <p:spPr/>
        <p:txBody>
          <a:bodyPr/>
          <a:lstStyle/>
          <a:p>
            <a:fld id="{D69E9DB7-993A-C643-9AA4-1235EAC7C65C}" type="slidenum">
              <a:rPr lang="en-US" smtClean="0"/>
              <a:t>46</a:t>
            </a:fld>
            <a:endParaRPr lang="en-US"/>
          </a:p>
        </p:txBody>
      </p:sp>
    </p:spTree>
    <p:extLst>
      <p:ext uri="{BB962C8B-B14F-4D97-AF65-F5344CB8AC3E}">
        <p14:creationId xmlns:p14="http://schemas.microsoft.com/office/powerpoint/2010/main" val="32967929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a:t>
            </a:r>
            <a:r>
              <a:rPr lang="en-US" baseline="0" dirty="0"/>
              <a:t> we will connect every pair of vertices if their distance is less than 1.8 cm.  If the center of these points represent the 0-dimensional vertices, then this distance is less than our threshold, so we add an edge.  Similarly this pair of points satisfy our definition of close, so we add an edge</a:t>
            </a:r>
          </a:p>
          <a:p>
            <a:endParaRPr lang="en-US" baseline="0" dirty="0"/>
          </a:p>
          <a:p>
            <a:r>
              <a:rPr lang="en-US" baseline="0" dirty="0"/>
              <a:t>The distance between this pair of vertices is greater than 1.8, so we won’t connect them with an edge. Continuing to add edges between vertices whenever their distance is less than our threshold of 1.8cm, we now have </a:t>
            </a:r>
            <a:endParaRPr lang="en-US" dirty="0"/>
          </a:p>
          <a:p>
            <a:endParaRPr lang="en-US" dirty="0"/>
          </a:p>
        </p:txBody>
      </p:sp>
      <p:sp>
        <p:nvSpPr>
          <p:cNvPr id="4" name="Slide Number Placeholder 3"/>
          <p:cNvSpPr>
            <a:spLocks noGrp="1"/>
          </p:cNvSpPr>
          <p:nvPr>
            <p:ph type="sldNum" sz="quarter" idx="10"/>
          </p:nvPr>
        </p:nvSpPr>
        <p:spPr/>
        <p:txBody>
          <a:bodyPr/>
          <a:lstStyle/>
          <a:p>
            <a:fld id="{D69E9DB7-993A-C643-9AA4-1235EAC7C65C}" type="slidenum">
              <a:rPr lang="en-US" smtClean="0"/>
              <a:t>47</a:t>
            </a:fld>
            <a:endParaRPr lang="en-US"/>
          </a:p>
        </p:txBody>
      </p:sp>
    </p:spTree>
    <p:extLst>
      <p:ext uri="{BB962C8B-B14F-4D97-AF65-F5344CB8AC3E}">
        <p14:creationId xmlns:p14="http://schemas.microsoft.com/office/powerpoint/2010/main" val="32967929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one dimensional simplicial complex.  Note that we have clustered</a:t>
            </a:r>
            <a:r>
              <a:rPr lang="en-US" baseline="0" dirty="0"/>
              <a:t> </a:t>
            </a:r>
            <a:r>
              <a:rPr lang="en-US" dirty="0"/>
              <a:t> our data into five disjoint</a:t>
            </a:r>
            <a:r>
              <a:rPr lang="en-US" baseline="0" dirty="0"/>
              <a:t> </a:t>
            </a:r>
            <a:r>
              <a:rPr lang="en-US" dirty="0"/>
              <a:t>connected sets.  So this is one way to cluster our data – that is grouping our data points</a:t>
            </a:r>
            <a:r>
              <a:rPr lang="en-US" baseline="0" dirty="0"/>
              <a:t> into disjoint sets based on some definition of similarity.  In this case, we have 5 clusters.</a:t>
            </a:r>
            <a:endParaRPr lang="en-US" dirty="0"/>
          </a:p>
          <a:p>
            <a:endParaRPr lang="en-US" dirty="0"/>
          </a:p>
          <a:p>
            <a:r>
              <a:rPr lang="en-US" dirty="0"/>
              <a:t>We can now add higher dimensional simplices.</a:t>
            </a:r>
          </a:p>
        </p:txBody>
      </p:sp>
      <p:sp>
        <p:nvSpPr>
          <p:cNvPr id="4" name="Slide Number Placeholder 3"/>
          <p:cNvSpPr>
            <a:spLocks noGrp="1"/>
          </p:cNvSpPr>
          <p:nvPr>
            <p:ph type="sldNum" sz="quarter" idx="10"/>
          </p:nvPr>
        </p:nvSpPr>
        <p:spPr/>
        <p:txBody>
          <a:bodyPr/>
          <a:lstStyle/>
          <a:p>
            <a:fld id="{D69E9DB7-993A-C643-9AA4-1235EAC7C65C}" type="slidenum">
              <a:rPr lang="en-US" smtClean="0"/>
              <a:t>48</a:t>
            </a:fld>
            <a:endParaRPr lang="en-US"/>
          </a:p>
        </p:txBody>
      </p:sp>
    </p:spTree>
    <p:extLst>
      <p:ext uri="{BB962C8B-B14F-4D97-AF65-F5344CB8AC3E}">
        <p14:creationId xmlns:p14="http://schemas.microsoft.com/office/powerpoint/2010/main" val="329679295"/>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dirty="0">
                <a:solidFill>
                  <a:schemeClr val="tx1"/>
                </a:solidFill>
              </a:rPr>
              <a:t>Thus we now have the </a:t>
            </a:r>
            <a:r>
              <a:rPr lang="en-US" sz="1200" dirty="0" err="1">
                <a:solidFill>
                  <a:schemeClr val="tx1"/>
                </a:solidFill>
              </a:rPr>
              <a:t>Vietoris</a:t>
            </a:r>
            <a:r>
              <a:rPr lang="en-US" sz="1200" dirty="0">
                <a:solidFill>
                  <a:schemeClr val="tx1"/>
                </a:solidFill>
              </a:rPr>
              <a:t> Rips simplicial complex.</a:t>
            </a:r>
            <a:r>
              <a:rPr lang="en-US" sz="1200" baseline="0" dirty="0">
                <a:solidFill>
                  <a:schemeClr val="tx1"/>
                </a:solidFill>
              </a:rPr>
              <a:t>  Note we get the same simplex by adding one dimension at a time</a:t>
            </a:r>
            <a:endParaRPr lang="en-US" dirty="0"/>
          </a:p>
          <a:p>
            <a:pPr marL="0" marR="0" indent="0" algn="l" defTabSz="457200" rtl="0" eaLnBrk="1" fontAlgn="auto" latinLnBrk="0" hangingPunct="1">
              <a:lnSpc>
                <a:spcPct val="100000"/>
              </a:lnSpc>
              <a:spcBef>
                <a:spcPts val="0"/>
              </a:spcBef>
              <a:spcAft>
                <a:spcPts val="0"/>
              </a:spcAft>
              <a:buClrTx/>
              <a:buSzTx/>
              <a:buFontTx/>
              <a:buNone/>
              <a:tabLst/>
              <a:defRPr/>
            </a:pPr>
            <a:endParaRPr lang="en-US" dirty="0"/>
          </a:p>
          <a:p>
            <a:endParaRPr lang="en-US" dirty="0"/>
          </a:p>
        </p:txBody>
      </p:sp>
      <p:sp>
        <p:nvSpPr>
          <p:cNvPr id="4" name="Slide Number Placeholder 3"/>
          <p:cNvSpPr>
            <a:spLocks noGrp="1"/>
          </p:cNvSpPr>
          <p:nvPr>
            <p:ph type="sldNum" sz="quarter" idx="10"/>
          </p:nvPr>
        </p:nvSpPr>
        <p:spPr/>
        <p:txBody>
          <a:bodyPr/>
          <a:lstStyle/>
          <a:p>
            <a:fld id="{D69E9DB7-993A-C643-9AA4-1235EAC7C65C}" type="slidenum">
              <a:rPr lang="en-US" smtClean="0"/>
              <a:t>49</a:t>
            </a:fld>
            <a:endParaRPr lang="en-US"/>
          </a:p>
        </p:txBody>
      </p:sp>
    </p:spTree>
    <p:extLst>
      <p:ext uri="{BB962C8B-B14F-4D97-AF65-F5344CB8AC3E}">
        <p14:creationId xmlns:p14="http://schemas.microsoft.com/office/powerpoint/2010/main" val="329679295"/>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start again by adding our 0-simplices,</a:t>
            </a:r>
            <a:r>
              <a:rPr lang="en-US" baseline="0" dirty="0"/>
              <a:t> our data points.  I can indicate the threshold using a ball centered at my data point.  The diameter of the ball will be my threshold, so if two balls intersect then the distance between the vertices is less than the threshold,  so we connect the pair of vertices with an edge if and only if the balls intersect, so we can get edges after which we can then add all possible higher dimensional simplices.</a:t>
            </a:r>
          </a:p>
          <a:p>
            <a:endParaRPr lang="en-US" baseline="0" dirty="0"/>
          </a:p>
          <a:p>
            <a:r>
              <a:rPr lang="en-US" baseline="0" dirty="0"/>
              <a:t>Note how I grew my balls.  As the diameter increases, my threshold which is equal to my diameter increases.</a:t>
            </a:r>
          </a:p>
        </p:txBody>
      </p:sp>
      <p:sp>
        <p:nvSpPr>
          <p:cNvPr id="4" name="Slide Number Placeholder 3"/>
          <p:cNvSpPr>
            <a:spLocks noGrp="1"/>
          </p:cNvSpPr>
          <p:nvPr>
            <p:ph type="sldNum" sz="quarter" idx="10"/>
          </p:nvPr>
        </p:nvSpPr>
        <p:spPr/>
        <p:txBody>
          <a:bodyPr/>
          <a:lstStyle/>
          <a:p>
            <a:fld id="{D69E9DB7-993A-C643-9AA4-1235EAC7C65C}" type="slidenum">
              <a:rPr lang="en-US" smtClean="0"/>
              <a:t>50</a:t>
            </a:fld>
            <a:endParaRPr lang="en-US"/>
          </a:p>
        </p:txBody>
      </p:sp>
    </p:spTree>
    <p:extLst>
      <p:ext uri="{BB962C8B-B14F-4D97-AF65-F5344CB8AC3E}">
        <p14:creationId xmlns:p14="http://schemas.microsoft.com/office/powerpoint/2010/main" val="329679295"/>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a:t>We can compute the number of clusters for a variety of diameters.</a:t>
            </a:r>
          </a:p>
          <a:p>
            <a:r>
              <a:rPr lang="en-US" baseline="0" dirty="0"/>
              <a:t>We start with 17 data points, so if the diameter is 0, we have 17 clusters.  Increasing the diameter, these 2 balls intersect so I now have 16 clusters.</a:t>
            </a:r>
          </a:p>
          <a:p>
            <a:r>
              <a:rPr lang="en-US" baseline="0" dirty="0"/>
              <a:t>If we continue to increase the diameter, we will eventually create the complex we saw before with 5 clusters, </a:t>
            </a:r>
            <a:r>
              <a:rPr lang="en-US" baseline="0" dirty="0" err="1"/>
              <a:t>etc</a:t>
            </a:r>
            <a:r>
              <a:rPr lang="en-US" baseline="0" dirty="0"/>
              <a:t> until we only have one cluster left.  </a:t>
            </a:r>
          </a:p>
          <a:p>
            <a:r>
              <a:rPr lang="en-US" baseline="0" dirty="0"/>
              <a:t>Eventually this entire page will be purple, but right now, we know have one component.  </a:t>
            </a:r>
          </a:p>
          <a:p>
            <a:endParaRPr lang="en-US" baseline="0" dirty="0"/>
          </a:p>
          <a:p>
            <a:r>
              <a:rPr lang="en-US" baseline="0" dirty="0"/>
              <a:t>To choose the threshold, one can determine how long a particular number of clusters lasts, for example for what set of radii do we have five clusters.  If we have five clusters for the largest set of radii, then have gives us  a good idea where to set the threshold and which </a:t>
            </a:r>
            <a:r>
              <a:rPr lang="en-US" sz="1200" dirty="0">
                <a:solidFill>
                  <a:schemeClr val="tx1"/>
                </a:solidFill>
              </a:rPr>
              <a:t>simplicial </a:t>
            </a:r>
            <a:r>
              <a:rPr lang="en-US" baseline="0" dirty="0"/>
              <a:t>complex best models our data.  </a:t>
            </a:r>
          </a:p>
          <a:p>
            <a:endParaRPr lang="en-US" baseline="0" dirty="0"/>
          </a:p>
          <a:p>
            <a:pPr marL="0" marR="0" indent="0" algn="l" defTabSz="457200" rtl="0" eaLnBrk="1" fontAlgn="auto" latinLnBrk="0" hangingPunct="1">
              <a:lnSpc>
                <a:spcPct val="100000"/>
              </a:lnSpc>
              <a:spcBef>
                <a:spcPts val="0"/>
              </a:spcBef>
              <a:spcAft>
                <a:spcPts val="0"/>
              </a:spcAft>
              <a:buClrTx/>
              <a:buSzTx/>
              <a:buFontTx/>
              <a:buNone/>
              <a:tabLst/>
              <a:defRPr/>
            </a:pPr>
            <a:r>
              <a:rPr lang="en-US" baseline="0" dirty="0"/>
              <a:t>I have put links to better animations on my on my YouTube site which may better illustrate this persistence concept.  Next month, we will also talk much more about persistence during the live lectures for this course.  This is just a preliminary introduction.</a:t>
            </a:r>
          </a:p>
        </p:txBody>
      </p:sp>
      <p:sp>
        <p:nvSpPr>
          <p:cNvPr id="4" name="Slide Number Placeholder 3"/>
          <p:cNvSpPr>
            <a:spLocks noGrp="1"/>
          </p:cNvSpPr>
          <p:nvPr>
            <p:ph type="sldNum" sz="quarter" idx="10"/>
          </p:nvPr>
        </p:nvSpPr>
        <p:spPr/>
        <p:txBody>
          <a:bodyPr/>
          <a:lstStyle/>
          <a:p>
            <a:fld id="{D69E9DB7-993A-C643-9AA4-1235EAC7C65C}" type="slidenum">
              <a:rPr lang="en-US" smtClean="0"/>
              <a:t>51</a:t>
            </a:fld>
            <a:endParaRPr lang="en-US"/>
          </a:p>
        </p:txBody>
      </p:sp>
    </p:spTree>
    <p:extLst>
      <p:ext uri="{BB962C8B-B14F-4D97-AF65-F5344CB8AC3E}">
        <p14:creationId xmlns:p14="http://schemas.microsoft.com/office/powerpoint/2010/main" val="329679295"/>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dirty="0">
                <a:solidFill>
                  <a:schemeClr val="tx1"/>
                </a:solidFill>
              </a:rPr>
              <a:t>Thus we now have the </a:t>
            </a:r>
            <a:r>
              <a:rPr lang="en-US" sz="1200" dirty="0" err="1">
                <a:solidFill>
                  <a:schemeClr val="tx1"/>
                </a:solidFill>
              </a:rPr>
              <a:t>Vietoris</a:t>
            </a:r>
            <a:r>
              <a:rPr lang="en-US" sz="1200" dirty="0">
                <a:solidFill>
                  <a:schemeClr val="tx1"/>
                </a:solidFill>
              </a:rPr>
              <a:t> Rips simplicial complex.</a:t>
            </a:r>
            <a:r>
              <a:rPr lang="en-US" sz="1200" baseline="0" dirty="0">
                <a:solidFill>
                  <a:schemeClr val="tx1"/>
                </a:solidFill>
              </a:rPr>
              <a:t>  Note we get the same simplex by adding one dimension at a time</a:t>
            </a:r>
            <a:endParaRPr lang="en-US" dirty="0"/>
          </a:p>
          <a:p>
            <a:pPr marL="0" marR="0" indent="0" algn="l" defTabSz="457200" rtl="0" eaLnBrk="1" fontAlgn="auto" latinLnBrk="0" hangingPunct="1">
              <a:lnSpc>
                <a:spcPct val="100000"/>
              </a:lnSpc>
              <a:spcBef>
                <a:spcPts val="0"/>
              </a:spcBef>
              <a:spcAft>
                <a:spcPts val="0"/>
              </a:spcAft>
              <a:buClrTx/>
              <a:buSzTx/>
              <a:buFontTx/>
              <a:buNone/>
              <a:tabLst/>
              <a:defRPr/>
            </a:pPr>
            <a:endParaRPr lang="en-US" dirty="0"/>
          </a:p>
          <a:p>
            <a:endParaRPr lang="en-US" dirty="0"/>
          </a:p>
        </p:txBody>
      </p:sp>
      <p:sp>
        <p:nvSpPr>
          <p:cNvPr id="4" name="Slide Number Placeholder 3"/>
          <p:cNvSpPr>
            <a:spLocks noGrp="1"/>
          </p:cNvSpPr>
          <p:nvPr>
            <p:ph type="sldNum" sz="quarter" idx="10"/>
          </p:nvPr>
        </p:nvSpPr>
        <p:spPr/>
        <p:txBody>
          <a:bodyPr/>
          <a:lstStyle/>
          <a:p>
            <a:fld id="{D69E9DB7-993A-C643-9AA4-1235EAC7C65C}" type="slidenum">
              <a:rPr lang="en-US" smtClean="0"/>
              <a:t>53</a:t>
            </a:fld>
            <a:endParaRPr lang="en-US"/>
          </a:p>
        </p:txBody>
      </p:sp>
    </p:spTree>
    <p:extLst>
      <p:ext uri="{BB962C8B-B14F-4D97-AF65-F5344CB8AC3E}">
        <p14:creationId xmlns:p14="http://schemas.microsoft.com/office/powerpoint/2010/main" val="329679295"/>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one dimensional simplicial complex.  Note that we have clustered</a:t>
            </a:r>
            <a:r>
              <a:rPr lang="en-US" baseline="0" dirty="0"/>
              <a:t> </a:t>
            </a:r>
            <a:r>
              <a:rPr lang="en-US" dirty="0"/>
              <a:t> our data into five disjoint</a:t>
            </a:r>
            <a:r>
              <a:rPr lang="en-US" baseline="0" dirty="0"/>
              <a:t> </a:t>
            </a:r>
            <a:r>
              <a:rPr lang="en-US" dirty="0"/>
              <a:t>connected sets.  So this is one way to cluster our data – that is grouping our data points</a:t>
            </a:r>
            <a:r>
              <a:rPr lang="en-US" baseline="0" dirty="0"/>
              <a:t> into disjoint sets based on some definition of similarity.  In this case, we have 5 clusters.</a:t>
            </a:r>
            <a:endParaRPr lang="en-US" dirty="0"/>
          </a:p>
          <a:p>
            <a:endParaRPr lang="en-US" dirty="0"/>
          </a:p>
          <a:p>
            <a:r>
              <a:rPr lang="en-US" dirty="0"/>
              <a:t>We can now add higher dimensional simplices.</a:t>
            </a:r>
          </a:p>
        </p:txBody>
      </p:sp>
      <p:sp>
        <p:nvSpPr>
          <p:cNvPr id="4" name="Slide Number Placeholder 3"/>
          <p:cNvSpPr>
            <a:spLocks noGrp="1"/>
          </p:cNvSpPr>
          <p:nvPr>
            <p:ph type="sldNum" sz="quarter" idx="10"/>
          </p:nvPr>
        </p:nvSpPr>
        <p:spPr/>
        <p:txBody>
          <a:bodyPr/>
          <a:lstStyle/>
          <a:p>
            <a:fld id="{D69E9DB7-993A-C643-9AA4-1235EAC7C65C}" type="slidenum">
              <a:rPr lang="en-US" smtClean="0"/>
              <a:t>54</a:t>
            </a:fld>
            <a:endParaRPr lang="en-US"/>
          </a:p>
        </p:txBody>
      </p:sp>
    </p:spTree>
    <p:extLst>
      <p:ext uri="{BB962C8B-B14F-4D97-AF65-F5344CB8AC3E}">
        <p14:creationId xmlns:p14="http://schemas.microsoft.com/office/powerpoint/2010/main" val="329679295"/>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D96157C-2FBF-9340-A3E6-88696799F5C7}" type="slidenum">
              <a:rPr lang="en-US" smtClean="0"/>
              <a:t>56</a:t>
            </a:fld>
            <a:endParaRPr lang="en-US"/>
          </a:p>
        </p:txBody>
      </p:sp>
    </p:spTree>
    <p:extLst>
      <p:ext uri="{BB962C8B-B14F-4D97-AF65-F5344CB8AC3E}">
        <p14:creationId xmlns:p14="http://schemas.microsoft.com/office/powerpoint/2010/main" val="885240635"/>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5CAC008-90CC-4549-A890-B92169F1F735}"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58</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4079864183"/>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69E9DB7-993A-C643-9AA4-1235EAC7C65C}"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59</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29679295"/>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564319-B798-4834-8020-10310BD79AF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1A9A46D-BDCE-BEC8-0491-85D0FEA57AE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1F78EEC-AC09-82D8-CEB4-6761EED15AB7}"/>
              </a:ext>
            </a:extLst>
          </p:cNvPr>
          <p:cNvSpPr>
            <a:spLocks noGrp="1"/>
          </p:cNvSpPr>
          <p:nvPr>
            <p:ph type="body" idx="1"/>
          </p:nvPr>
        </p:nvSpPr>
        <p:spPr/>
        <p:txBody>
          <a:bodyPr/>
          <a:lstStyle/>
          <a:p>
            <a:r>
              <a:rPr lang="en-US" sz="1200" dirty="0">
                <a:solidFill>
                  <a:schemeClr val="tx1"/>
                </a:solidFill>
              </a:rPr>
              <a:t>Thus we now have the </a:t>
            </a:r>
            <a:r>
              <a:rPr lang="en-US" sz="1200" dirty="0" err="1">
                <a:solidFill>
                  <a:schemeClr val="tx1"/>
                </a:solidFill>
              </a:rPr>
              <a:t>Vietoris</a:t>
            </a:r>
            <a:r>
              <a:rPr lang="en-US" sz="1200" dirty="0">
                <a:solidFill>
                  <a:schemeClr val="tx1"/>
                </a:solidFill>
              </a:rPr>
              <a:t> Rips simplicial complex.</a:t>
            </a:r>
            <a:r>
              <a:rPr lang="en-US" sz="1200" baseline="0" dirty="0">
                <a:solidFill>
                  <a:schemeClr val="tx1"/>
                </a:solidFill>
              </a:rPr>
              <a:t>  Note we get the same simplex by adding one dimension at a time</a:t>
            </a:r>
            <a:endParaRPr lang="en-US" dirty="0"/>
          </a:p>
          <a:p>
            <a:pPr marL="0" marR="0" indent="0" algn="l" defTabSz="457200" rtl="0" eaLnBrk="1" fontAlgn="auto" latinLnBrk="0" hangingPunct="1">
              <a:lnSpc>
                <a:spcPct val="100000"/>
              </a:lnSpc>
              <a:spcBef>
                <a:spcPts val="0"/>
              </a:spcBef>
              <a:spcAft>
                <a:spcPts val="0"/>
              </a:spcAft>
              <a:buClrTx/>
              <a:buSzTx/>
              <a:buFontTx/>
              <a:buNone/>
              <a:tabLst/>
              <a:defRPr/>
            </a:pPr>
            <a:endParaRPr lang="en-US" dirty="0"/>
          </a:p>
          <a:p>
            <a:endParaRPr lang="en-US" dirty="0"/>
          </a:p>
        </p:txBody>
      </p:sp>
      <p:sp>
        <p:nvSpPr>
          <p:cNvPr id="4" name="Slide Number Placeholder 3">
            <a:extLst>
              <a:ext uri="{FF2B5EF4-FFF2-40B4-BE49-F238E27FC236}">
                <a16:creationId xmlns:a16="http://schemas.microsoft.com/office/drawing/2014/main" id="{A463FFB3-E590-9809-7D8D-3DE26DBB412C}"/>
              </a:ext>
            </a:extLst>
          </p:cNvPr>
          <p:cNvSpPr>
            <a:spLocks noGrp="1"/>
          </p:cNvSpPr>
          <p:nvPr>
            <p:ph type="sldNum" sz="quarter" idx="10"/>
          </p:nvPr>
        </p:nvSpPr>
        <p:spPr/>
        <p:txBody>
          <a:bodyPr/>
          <a:lstStyle/>
          <a:p>
            <a:fld id="{D69E9DB7-993A-C643-9AA4-1235EAC7C65C}" type="slidenum">
              <a:rPr lang="en-US" smtClean="0"/>
              <a:t>60</a:t>
            </a:fld>
            <a:endParaRPr lang="en-US"/>
          </a:p>
        </p:txBody>
      </p:sp>
    </p:spTree>
    <p:extLst>
      <p:ext uri="{BB962C8B-B14F-4D97-AF65-F5344CB8AC3E}">
        <p14:creationId xmlns:p14="http://schemas.microsoft.com/office/powerpoint/2010/main" val="4124051936"/>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dirty="0">
                <a:solidFill>
                  <a:schemeClr val="tx1"/>
                </a:solidFill>
              </a:rPr>
              <a:t>Thus we now have the </a:t>
            </a:r>
            <a:r>
              <a:rPr lang="en-US" sz="1200" dirty="0" err="1">
                <a:solidFill>
                  <a:schemeClr val="tx1"/>
                </a:solidFill>
              </a:rPr>
              <a:t>Vietoris</a:t>
            </a:r>
            <a:r>
              <a:rPr lang="en-US" sz="1200" dirty="0">
                <a:solidFill>
                  <a:schemeClr val="tx1"/>
                </a:solidFill>
              </a:rPr>
              <a:t> Rips simplicial complex.</a:t>
            </a:r>
            <a:r>
              <a:rPr lang="en-US" sz="1200" baseline="0" dirty="0">
                <a:solidFill>
                  <a:schemeClr val="tx1"/>
                </a:solidFill>
              </a:rPr>
              <a:t>  Note we get the same simplex by adding one dimension at a time</a:t>
            </a:r>
            <a:endParaRPr lang="en-US" dirty="0"/>
          </a:p>
          <a:p>
            <a:pPr marL="0" marR="0" indent="0" algn="l" defTabSz="457200" rtl="0" eaLnBrk="1" fontAlgn="auto" latinLnBrk="0" hangingPunct="1">
              <a:lnSpc>
                <a:spcPct val="100000"/>
              </a:lnSpc>
              <a:spcBef>
                <a:spcPts val="0"/>
              </a:spcBef>
              <a:spcAft>
                <a:spcPts val="0"/>
              </a:spcAft>
              <a:buClrTx/>
              <a:buSzTx/>
              <a:buFontTx/>
              <a:buNone/>
              <a:tabLst/>
              <a:defRPr/>
            </a:pPr>
            <a:endParaRPr lang="en-US" dirty="0"/>
          </a:p>
          <a:p>
            <a:endParaRPr lang="en-US" dirty="0"/>
          </a:p>
        </p:txBody>
      </p:sp>
      <p:sp>
        <p:nvSpPr>
          <p:cNvPr id="4" name="Slide Number Placeholder 3"/>
          <p:cNvSpPr>
            <a:spLocks noGrp="1"/>
          </p:cNvSpPr>
          <p:nvPr>
            <p:ph type="sldNum" sz="quarter" idx="10"/>
          </p:nvPr>
        </p:nvSpPr>
        <p:spPr/>
        <p:txBody>
          <a:bodyPr/>
          <a:lstStyle/>
          <a:p>
            <a:fld id="{D69E9DB7-993A-C643-9AA4-1235EAC7C65C}" type="slidenum">
              <a:rPr lang="en-US" smtClean="0"/>
              <a:t>61</a:t>
            </a:fld>
            <a:endParaRPr lang="en-US"/>
          </a:p>
        </p:txBody>
      </p:sp>
    </p:spTree>
    <p:extLst>
      <p:ext uri="{BB962C8B-B14F-4D97-AF65-F5344CB8AC3E}">
        <p14:creationId xmlns:p14="http://schemas.microsoft.com/office/powerpoint/2010/main" val="2503683615"/>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dirty="0">
                <a:solidFill>
                  <a:schemeClr val="tx1"/>
                </a:solidFill>
              </a:rPr>
              <a:t>Thus we now have the </a:t>
            </a:r>
            <a:r>
              <a:rPr lang="en-US" sz="1200" dirty="0" err="1">
                <a:solidFill>
                  <a:schemeClr val="tx1"/>
                </a:solidFill>
              </a:rPr>
              <a:t>Vietoris</a:t>
            </a:r>
            <a:r>
              <a:rPr lang="en-US" sz="1200" dirty="0">
                <a:solidFill>
                  <a:schemeClr val="tx1"/>
                </a:solidFill>
              </a:rPr>
              <a:t> Rips simplicial complex.</a:t>
            </a:r>
            <a:r>
              <a:rPr lang="en-US" sz="1200" baseline="0" dirty="0">
                <a:solidFill>
                  <a:schemeClr val="tx1"/>
                </a:solidFill>
              </a:rPr>
              <a:t>  Note we get the same simplex by adding one dimension at a time</a:t>
            </a:r>
            <a:endParaRPr lang="en-US" dirty="0"/>
          </a:p>
          <a:p>
            <a:pPr marL="0" marR="0" indent="0" algn="l" defTabSz="457200" rtl="0" eaLnBrk="1" fontAlgn="auto" latinLnBrk="0" hangingPunct="1">
              <a:lnSpc>
                <a:spcPct val="100000"/>
              </a:lnSpc>
              <a:spcBef>
                <a:spcPts val="0"/>
              </a:spcBef>
              <a:spcAft>
                <a:spcPts val="0"/>
              </a:spcAft>
              <a:buClrTx/>
              <a:buSzTx/>
              <a:buFontTx/>
              <a:buNone/>
              <a:tabLst/>
              <a:defRPr/>
            </a:pPr>
            <a:endParaRPr lang="en-US" dirty="0"/>
          </a:p>
          <a:p>
            <a:endParaRPr lang="en-US" dirty="0"/>
          </a:p>
        </p:txBody>
      </p:sp>
      <p:sp>
        <p:nvSpPr>
          <p:cNvPr id="4" name="Slide Number Placeholder 3"/>
          <p:cNvSpPr>
            <a:spLocks noGrp="1"/>
          </p:cNvSpPr>
          <p:nvPr>
            <p:ph type="sldNum" sz="quarter" idx="10"/>
          </p:nvPr>
        </p:nvSpPr>
        <p:spPr/>
        <p:txBody>
          <a:bodyPr/>
          <a:lstStyle/>
          <a:p>
            <a:fld id="{D69E9DB7-993A-C643-9AA4-1235EAC7C65C}" type="slidenum">
              <a:rPr lang="en-US" smtClean="0"/>
              <a:t>62</a:t>
            </a:fld>
            <a:endParaRPr lang="en-US"/>
          </a:p>
        </p:txBody>
      </p:sp>
    </p:spTree>
    <p:extLst>
      <p:ext uri="{BB962C8B-B14F-4D97-AF65-F5344CB8AC3E}">
        <p14:creationId xmlns:p14="http://schemas.microsoft.com/office/powerpoint/2010/main" val="373525023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dirty="0">
                <a:solidFill>
                  <a:schemeClr val="tx1"/>
                </a:solidFill>
              </a:rPr>
              <a:t>Thus we now have the </a:t>
            </a:r>
            <a:r>
              <a:rPr lang="en-US" sz="1200" dirty="0" err="1">
                <a:solidFill>
                  <a:schemeClr val="tx1"/>
                </a:solidFill>
              </a:rPr>
              <a:t>Vietoris</a:t>
            </a:r>
            <a:r>
              <a:rPr lang="en-US" sz="1200" dirty="0">
                <a:solidFill>
                  <a:schemeClr val="tx1"/>
                </a:solidFill>
              </a:rPr>
              <a:t> Rips simplicial complex.</a:t>
            </a:r>
            <a:r>
              <a:rPr lang="en-US" sz="1200" baseline="0" dirty="0">
                <a:solidFill>
                  <a:schemeClr val="tx1"/>
                </a:solidFill>
              </a:rPr>
              <a:t>  Note we get the same simplex by adding one dimension at a time</a:t>
            </a:r>
            <a:endParaRPr lang="en-US" dirty="0"/>
          </a:p>
          <a:p>
            <a:pPr marL="0" marR="0" indent="0" algn="l" defTabSz="457200" rtl="0" eaLnBrk="1" fontAlgn="auto" latinLnBrk="0" hangingPunct="1">
              <a:lnSpc>
                <a:spcPct val="100000"/>
              </a:lnSpc>
              <a:spcBef>
                <a:spcPts val="0"/>
              </a:spcBef>
              <a:spcAft>
                <a:spcPts val="0"/>
              </a:spcAft>
              <a:buClrTx/>
              <a:buSzTx/>
              <a:buFontTx/>
              <a:buNone/>
              <a:tabLst/>
              <a:defRPr/>
            </a:pPr>
            <a:endParaRPr lang="en-US" dirty="0"/>
          </a:p>
          <a:p>
            <a:endParaRPr lang="en-US" dirty="0"/>
          </a:p>
        </p:txBody>
      </p:sp>
      <p:sp>
        <p:nvSpPr>
          <p:cNvPr id="4" name="Slide Number Placeholder 3"/>
          <p:cNvSpPr>
            <a:spLocks noGrp="1"/>
          </p:cNvSpPr>
          <p:nvPr>
            <p:ph type="sldNum" sz="quarter" idx="10"/>
          </p:nvPr>
        </p:nvSpPr>
        <p:spPr/>
        <p:txBody>
          <a:bodyPr/>
          <a:lstStyle/>
          <a:p>
            <a:fld id="{D69E9DB7-993A-C643-9AA4-1235EAC7C65C}" type="slidenum">
              <a:rPr lang="en-US" smtClean="0"/>
              <a:t>63</a:t>
            </a:fld>
            <a:endParaRPr lang="en-US"/>
          </a:p>
        </p:txBody>
      </p:sp>
    </p:spTree>
    <p:extLst>
      <p:ext uri="{BB962C8B-B14F-4D97-AF65-F5344CB8AC3E}">
        <p14:creationId xmlns:p14="http://schemas.microsoft.com/office/powerpoint/2010/main" val="46377495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7D937ED-178A-C7FF-D5CD-15F7F2ECA91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048263E-0B40-4F52-8976-FB76D289042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39DB7DC-6A73-654D-B9FF-607DB9B69F3A}"/>
              </a:ext>
            </a:extLst>
          </p:cNvPr>
          <p:cNvSpPr>
            <a:spLocks noGrp="1"/>
          </p:cNvSpPr>
          <p:nvPr>
            <p:ph type="body" idx="1"/>
          </p:nvPr>
        </p:nvSpPr>
        <p:spPr/>
        <p:txBody>
          <a:bodyPr/>
          <a:lstStyle/>
          <a:p>
            <a:r>
              <a:rPr lang="en-US" sz="1200" dirty="0">
                <a:solidFill>
                  <a:schemeClr val="tx1"/>
                </a:solidFill>
              </a:rPr>
              <a:t>Thus we now have the </a:t>
            </a:r>
            <a:r>
              <a:rPr lang="en-US" sz="1200" dirty="0" err="1">
                <a:solidFill>
                  <a:schemeClr val="tx1"/>
                </a:solidFill>
              </a:rPr>
              <a:t>Vietoris</a:t>
            </a:r>
            <a:r>
              <a:rPr lang="en-US" sz="1200" dirty="0">
                <a:solidFill>
                  <a:schemeClr val="tx1"/>
                </a:solidFill>
              </a:rPr>
              <a:t> Rips simplicial complex.</a:t>
            </a:r>
            <a:r>
              <a:rPr lang="en-US" sz="1200" baseline="0" dirty="0">
                <a:solidFill>
                  <a:schemeClr val="tx1"/>
                </a:solidFill>
              </a:rPr>
              <a:t>  Note we get the same simplex by adding one dimension at a time</a:t>
            </a:r>
            <a:endParaRPr lang="en-US" dirty="0"/>
          </a:p>
          <a:p>
            <a:pPr marL="0" marR="0" indent="0" algn="l" defTabSz="457200" rtl="0" eaLnBrk="1" fontAlgn="auto" latinLnBrk="0" hangingPunct="1">
              <a:lnSpc>
                <a:spcPct val="100000"/>
              </a:lnSpc>
              <a:spcBef>
                <a:spcPts val="0"/>
              </a:spcBef>
              <a:spcAft>
                <a:spcPts val="0"/>
              </a:spcAft>
              <a:buClrTx/>
              <a:buSzTx/>
              <a:buFontTx/>
              <a:buNone/>
              <a:tabLst/>
              <a:defRPr/>
            </a:pPr>
            <a:endParaRPr lang="en-US" dirty="0"/>
          </a:p>
          <a:p>
            <a:endParaRPr lang="en-US" dirty="0"/>
          </a:p>
        </p:txBody>
      </p:sp>
      <p:sp>
        <p:nvSpPr>
          <p:cNvPr id="4" name="Slide Number Placeholder 3">
            <a:extLst>
              <a:ext uri="{FF2B5EF4-FFF2-40B4-BE49-F238E27FC236}">
                <a16:creationId xmlns:a16="http://schemas.microsoft.com/office/drawing/2014/main" id="{CF76C7FC-3980-9501-850E-7F717420B88D}"/>
              </a:ext>
            </a:extLst>
          </p:cNvPr>
          <p:cNvSpPr>
            <a:spLocks noGrp="1"/>
          </p:cNvSpPr>
          <p:nvPr>
            <p:ph type="sldNum" sz="quarter" idx="10"/>
          </p:nvPr>
        </p:nvSpPr>
        <p:spPr/>
        <p:txBody>
          <a:bodyPr/>
          <a:lstStyle/>
          <a:p>
            <a:fld id="{D69E9DB7-993A-C643-9AA4-1235EAC7C65C}" type="slidenum">
              <a:rPr lang="en-US" smtClean="0"/>
              <a:t>65</a:t>
            </a:fld>
            <a:endParaRPr lang="en-US"/>
          </a:p>
        </p:txBody>
      </p:sp>
    </p:spTree>
    <p:extLst>
      <p:ext uri="{BB962C8B-B14F-4D97-AF65-F5344CB8AC3E}">
        <p14:creationId xmlns:p14="http://schemas.microsoft.com/office/powerpoint/2010/main" val="31098270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D7D1E3-7818-1A71-DF7D-EE6EA8E36136}"/>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FEC0D108-05D4-7932-7286-4F470E760FE0}"/>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AEB6089F-CCA9-25AD-7034-B2FD64CA8370}"/>
              </a:ext>
            </a:extLst>
          </p:cNvPr>
          <p:cNvSpPr>
            <a:spLocks noGrp="1"/>
          </p:cNvSpPr>
          <p:nvPr>
            <p:ph type="dt" sz="half" idx="10"/>
          </p:nvPr>
        </p:nvSpPr>
        <p:spPr/>
        <p:txBody>
          <a:bodyPr/>
          <a:lstStyle/>
          <a:p>
            <a:fld id="{BC2C50BB-9C79-43F8-9949-BCAB7FA54179}" type="datetimeFigureOut">
              <a:rPr lang="en-US" smtClean="0"/>
              <a:t>3/31/2026</a:t>
            </a:fld>
            <a:endParaRPr lang="en-US"/>
          </a:p>
        </p:txBody>
      </p:sp>
      <p:sp>
        <p:nvSpPr>
          <p:cNvPr id="5" name="Footer Placeholder 4">
            <a:extLst>
              <a:ext uri="{FF2B5EF4-FFF2-40B4-BE49-F238E27FC236}">
                <a16:creationId xmlns:a16="http://schemas.microsoft.com/office/drawing/2014/main" id="{AF1DF045-9C6D-5D6F-81D6-A8629F39AB3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4B660CC-EDDE-6EEC-ACC1-5EB4DF14D09D}"/>
              </a:ext>
            </a:extLst>
          </p:cNvPr>
          <p:cNvSpPr>
            <a:spLocks noGrp="1"/>
          </p:cNvSpPr>
          <p:nvPr>
            <p:ph type="sldNum" sz="quarter" idx="12"/>
          </p:nvPr>
        </p:nvSpPr>
        <p:spPr/>
        <p:txBody>
          <a:bodyPr/>
          <a:lstStyle/>
          <a:p>
            <a:fld id="{2F326386-C409-4715-907E-A61A0635A7A8}" type="slidenum">
              <a:rPr lang="en-US" smtClean="0"/>
              <a:t>‹#›</a:t>
            </a:fld>
            <a:endParaRPr lang="en-US"/>
          </a:p>
        </p:txBody>
      </p:sp>
    </p:spTree>
    <p:extLst>
      <p:ext uri="{BB962C8B-B14F-4D97-AF65-F5344CB8AC3E}">
        <p14:creationId xmlns:p14="http://schemas.microsoft.com/office/powerpoint/2010/main" val="310245487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B81745-28F5-BF07-478A-DC954C145F48}"/>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AEB857E9-7D9D-3309-7724-A9D9E963A36D}"/>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EBD4DBE-0338-DD81-AE2F-A57A3B07E9AE}"/>
              </a:ext>
            </a:extLst>
          </p:cNvPr>
          <p:cNvSpPr>
            <a:spLocks noGrp="1"/>
          </p:cNvSpPr>
          <p:nvPr>
            <p:ph type="dt" sz="half" idx="10"/>
          </p:nvPr>
        </p:nvSpPr>
        <p:spPr/>
        <p:txBody>
          <a:bodyPr/>
          <a:lstStyle/>
          <a:p>
            <a:fld id="{BC2C50BB-9C79-43F8-9949-BCAB7FA54179}" type="datetimeFigureOut">
              <a:rPr lang="en-US" smtClean="0"/>
              <a:t>3/31/2026</a:t>
            </a:fld>
            <a:endParaRPr lang="en-US"/>
          </a:p>
        </p:txBody>
      </p:sp>
      <p:sp>
        <p:nvSpPr>
          <p:cNvPr id="5" name="Footer Placeholder 4">
            <a:extLst>
              <a:ext uri="{FF2B5EF4-FFF2-40B4-BE49-F238E27FC236}">
                <a16:creationId xmlns:a16="http://schemas.microsoft.com/office/drawing/2014/main" id="{47927590-4F8B-B586-9FB6-E5DD825EEED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CFA1EBC-7C36-2ED1-864B-1F53F423EE9F}"/>
              </a:ext>
            </a:extLst>
          </p:cNvPr>
          <p:cNvSpPr>
            <a:spLocks noGrp="1"/>
          </p:cNvSpPr>
          <p:nvPr>
            <p:ph type="sldNum" sz="quarter" idx="12"/>
          </p:nvPr>
        </p:nvSpPr>
        <p:spPr/>
        <p:txBody>
          <a:bodyPr/>
          <a:lstStyle/>
          <a:p>
            <a:fld id="{2F326386-C409-4715-907E-A61A0635A7A8}" type="slidenum">
              <a:rPr lang="en-US" smtClean="0"/>
              <a:t>‹#›</a:t>
            </a:fld>
            <a:endParaRPr lang="en-US"/>
          </a:p>
        </p:txBody>
      </p:sp>
    </p:spTree>
    <p:extLst>
      <p:ext uri="{BB962C8B-B14F-4D97-AF65-F5344CB8AC3E}">
        <p14:creationId xmlns:p14="http://schemas.microsoft.com/office/powerpoint/2010/main" val="49662560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C1F438-B6D1-8EF7-2113-0476DB3090B4}"/>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A6D1D201-11FC-E460-9807-5011E083F7DE}"/>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0AC688E2-EF01-5B14-3397-471E41FA8D93}"/>
              </a:ext>
            </a:extLst>
          </p:cNvPr>
          <p:cNvSpPr>
            <a:spLocks noGrp="1"/>
          </p:cNvSpPr>
          <p:nvPr>
            <p:ph type="dt" sz="half" idx="10"/>
          </p:nvPr>
        </p:nvSpPr>
        <p:spPr/>
        <p:txBody>
          <a:bodyPr/>
          <a:lstStyle/>
          <a:p>
            <a:fld id="{BC2C50BB-9C79-43F8-9949-BCAB7FA54179}" type="datetimeFigureOut">
              <a:rPr lang="en-US" smtClean="0"/>
              <a:t>3/31/2026</a:t>
            </a:fld>
            <a:endParaRPr lang="en-US"/>
          </a:p>
        </p:txBody>
      </p:sp>
      <p:sp>
        <p:nvSpPr>
          <p:cNvPr id="5" name="Footer Placeholder 4">
            <a:extLst>
              <a:ext uri="{FF2B5EF4-FFF2-40B4-BE49-F238E27FC236}">
                <a16:creationId xmlns:a16="http://schemas.microsoft.com/office/drawing/2014/main" id="{6B726A1A-45C6-6D08-0DED-83245511725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DDD36FD-F1E0-F5A7-C972-41127BA8652B}"/>
              </a:ext>
            </a:extLst>
          </p:cNvPr>
          <p:cNvSpPr>
            <a:spLocks noGrp="1"/>
          </p:cNvSpPr>
          <p:nvPr>
            <p:ph type="sldNum" sz="quarter" idx="12"/>
          </p:nvPr>
        </p:nvSpPr>
        <p:spPr/>
        <p:txBody>
          <a:bodyPr/>
          <a:lstStyle/>
          <a:p>
            <a:fld id="{2F326386-C409-4715-907E-A61A0635A7A8}" type="slidenum">
              <a:rPr lang="en-US" smtClean="0"/>
              <a:t>‹#›</a:t>
            </a:fld>
            <a:endParaRPr lang="en-US"/>
          </a:p>
        </p:txBody>
      </p:sp>
    </p:spTree>
    <p:extLst>
      <p:ext uri="{BB962C8B-B14F-4D97-AF65-F5344CB8AC3E}">
        <p14:creationId xmlns:p14="http://schemas.microsoft.com/office/powerpoint/2010/main" val="276721502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A1C4D6-CD04-9FCB-49E3-A8029025FE5C}"/>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586C8A37-AACD-9A60-97D0-DE1A34E8C63E}"/>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376040C7-CF6A-5F31-8D5E-A1C228800212}"/>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EAEDFF09-0811-3562-D466-E641FDEB6414}"/>
              </a:ext>
            </a:extLst>
          </p:cNvPr>
          <p:cNvSpPr>
            <a:spLocks noGrp="1"/>
          </p:cNvSpPr>
          <p:nvPr>
            <p:ph type="dt" sz="half" idx="10"/>
          </p:nvPr>
        </p:nvSpPr>
        <p:spPr/>
        <p:txBody>
          <a:bodyPr/>
          <a:lstStyle/>
          <a:p>
            <a:fld id="{BC2C50BB-9C79-43F8-9949-BCAB7FA54179}" type="datetimeFigureOut">
              <a:rPr lang="en-US" smtClean="0"/>
              <a:t>3/31/2026</a:t>
            </a:fld>
            <a:endParaRPr lang="en-US"/>
          </a:p>
        </p:txBody>
      </p:sp>
      <p:sp>
        <p:nvSpPr>
          <p:cNvPr id="6" name="Footer Placeholder 5">
            <a:extLst>
              <a:ext uri="{FF2B5EF4-FFF2-40B4-BE49-F238E27FC236}">
                <a16:creationId xmlns:a16="http://schemas.microsoft.com/office/drawing/2014/main" id="{6F778003-BF21-2726-A18A-D9517B74B53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284BBC2B-C861-C4CF-0547-1DA6FAD4F861}"/>
              </a:ext>
            </a:extLst>
          </p:cNvPr>
          <p:cNvSpPr>
            <a:spLocks noGrp="1"/>
          </p:cNvSpPr>
          <p:nvPr>
            <p:ph type="sldNum" sz="quarter" idx="12"/>
          </p:nvPr>
        </p:nvSpPr>
        <p:spPr/>
        <p:txBody>
          <a:bodyPr/>
          <a:lstStyle/>
          <a:p>
            <a:fld id="{2F326386-C409-4715-907E-A61A0635A7A8}" type="slidenum">
              <a:rPr lang="en-US" smtClean="0"/>
              <a:t>‹#›</a:t>
            </a:fld>
            <a:endParaRPr lang="en-US"/>
          </a:p>
        </p:txBody>
      </p:sp>
    </p:spTree>
    <p:extLst>
      <p:ext uri="{BB962C8B-B14F-4D97-AF65-F5344CB8AC3E}">
        <p14:creationId xmlns:p14="http://schemas.microsoft.com/office/powerpoint/2010/main" val="5570503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6B64BE-6F7E-2D48-0C29-70254C22E438}"/>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A456F504-4EB6-2049-3094-A2751263575D}"/>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1CBF76DF-53B4-01B6-60F2-718244DD457A}"/>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A960EC41-01F9-A5F5-9096-90D6727CA882}"/>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27BD3E6E-732C-8686-1C34-CBE3BDFB7D63}"/>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3A2BC882-EDC3-DDEA-3427-2B6A52211DDB}"/>
              </a:ext>
            </a:extLst>
          </p:cNvPr>
          <p:cNvSpPr>
            <a:spLocks noGrp="1"/>
          </p:cNvSpPr>
          <p:nvPr>
            <p:ph type="dt" sz="half" idx="10"/>
          </p:nvPr>
        </p:nvSpPr>
        <p:spPr/>
        <p:txBody>
          <a:bodyPr/>
          <a:lstStyle/>
          <a:p>
            <a:fld id="{BC2C50BB-9C79-43F8-9949-BCAB7FA54179}" type="datetimeFigureOut">
              <a:rPr lang="en-US" smtClean="0"/>
              <a:t>3/31/2026</a:t>
            </a:fld>
            <a:endParaRPr lang="en-US"/>
          </a:p>
        </p:txBody>
      </p:sp>
      <p:sp>
        <p:nvSpPr>
          <p:cNvPr id="8" name="Footer Placeholder 7">
            <a:extLst>
              <a:ext uri="{FF2B5EF4-FFF2-40B4-BE49-F238E27FC236}">
                <a16:creationId xmlns:a16="http://schemas.microsoft.com/office/drawing/2014/main" id="{89DC3E5F-11E2-66D7-FBEF-F8ED0574C58D}"/>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B9923683-E2BB-7EE7-C73C-DFEFB9662F9F}"/>
              </a:ext>
            </a:extLst>
          </p:cNvPr>
          <p:cNvSpPr>
            <a:spLocks noGrp="1"/>
          </p:cNvSpPr>
          <p:nvPr>
            <p:ph type="sldNum" sz="quarter" idx="12"/>
          </p:nvPr>
        </p:nvSpPr>
        <p:spPr/>
        <p:txBody>
          <a:bodyPr/>
          <a:lstStyle/>
          <a:p>
            <a:fld id="{2F326386-C409-4715-907E-A61A0635A7A8}" type="slidenum">
              <a:rPr lang="en-US" smtClean="0"/>
              <a:t>‹#›</a:t>
            </a:fld>
            <a:endParaRPr lang="en-US"/>
          </a:p>
        </p:txBody>
      </p:sp>
    </p:spTree>
    <p:extLst>
      <p:ext uri="{BB962C8B-B14F-4D97-AF65-F5344CB8AC3E}">
        <p14:creationId xmlns:p14="http://schemas.microsoft.com/office/powerpoint/2010/main" val="204386986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36F7EF-2738-FE6A-91F1-A4C29D7C22A0}"/>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C4AB1A47-8554-3AAC-75A8-0A5DDF2739E1}"/>
              </a:ext>
            </a:extLst>
          </p:cNvPr>
          <p:cNvSpPr>
            <a:spLocks noGrp="1"/>
          </p:cNvSpPr>
          <p:nvPr>
            <p:ph type="dt" sz="half" idx="10"/>
          </p:nvPr>
        </p:nvSpPr>
        <p:spPr/>
        <p:txBody>
          <a:bodyPr/>
          <a:lstStyle/>
          <a:p>
            <a:fld id="{BC2C50BB-9C79-43F8-9949-BCAB7FA54179}" type="datetimeFigureOut">
              <a:rPr lang="en-US" smtClean="0"/>
              <a:t>3/31/2026</a:t>
            </a:fld>
            <a:endParaRPr lang="en-US"/>
          </a:p>
        </p:txBody>
      </p:sp>
      <p:sp>
        <p:nvSpPr>
          <p:cNvPr id="4" name="Footer Placeholder 3">
            <a:extLst>
              <a:ext uri="{FF2B5EF4-FFF2-40B4-BE49-F238E27FC236}">
                <a16:creationId xmlns:a16="http://schemas.microsoft.com/office/drawing/2014/main" id="{AD3012EE-E2E8-030B-F775-1813FC1794BB}"/>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13D953C2-0C3D-7135-6C6D-EC85F66F39FC}"/>
              </a:ext>
            </a:extLst>
          </p:cNvPr>
          <p:cNvSpPr>
            <a:spLocks noGrp="1"/>
          </p:cNvSpPr>
          <p:nvPr>
            <p:ph type="sldNum" sz="quarter" idx="12"/>
          </p:nvPr>
        </p:nvSpPr>
        <p:spPr/>
        <p:txBody>
          <a:bodyPr/>
          <a:lstStyle/>
          <a:p>
            <a:fld id="{2F326386-C409-4715-907E-A61A0635A7A8}" type="slidenum">
              <a:rPr lang="en-US" smtClean="0"/>
              <a:t>‹#›</a:t>
            </a:fld>
            <a:endParaRPr lang="en-US"/>
          </a:p>
        </p:txBody>
      </p:sp>
    </p:spTree>
    <p:extLst>
      <p:ext uri="{BB962C8B-B14F-4D97-AF65-F5344CB8AC3E}">
        <p14:creationId xmlns:p14="http://schemas.microsoft.com/office/powerpoint/2010/main" val="269668030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F60C86AC-AD4B-5090-5D4E-76E456209118}"/>
              </a:ext>
            </a:extLst>
          </p:cNvPr>
          <p:cNvSpPr>
            <a:spLocks noGrp="1"/>
          </p:cNvSpPr>
          <p:nvPr>
            <p:ph type="dt" sz="half" idx="10"/>
          </p:nvPr>
        </p:nvSpPr>
        <p:spPr/>
        <p:txBody>
          <a:bodyPr/>
          <a:lstStyle/>
          <a:p>
            <a:fld id="{BC2C50BB-9C79-43F8-9949-BCAB7FA54179}" type="datetimeFigureOut">
              <a:rPr lang="en-US" smtClean="0"/>
              <a:t>3/31/2026</a:t>
            </a:fld>
            <a:endParaRPr lang="en-US"/>
          </a:p>
        </p:txBody>
      </p:sp>
      <p:sp>
        <p:nvSpPr>
          <p:cNvPr id="3" name="Footer Placeholder 2">
            <a:extLst>
              <a:ext uri="{FF2B5EF4-FFF2-40B4-BE49-F238E27FC236}">
                <a16:creationId xmlns:a16="http://schemas.microsoft.com/office/drawing/2014/main" id="{D45467A2-A89A-85B5-4205-F8235BF0FECA}"/>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5545024D-3F7F-DD06-8A53-F021C8090097}"/>
              </a:ext>
            </a:extLst>
          </p:cNvPr>
          <p:cNvSpPr>
            <a:spLocks noGrp="1"/>
          </p:cNvSpPr>
          <p:nvPr>
            <p:ph type="sldNum" sz="quarter" idx="12"/>
          </p:nvPr>
        </p:nvSpPr>
        <p:spPr/>
        <p:txBody>
          <a:bodyPr/>
          <a:lstStyle/>
          <a:p>
            <a:fld id="{2F326386-C409-4715-907E-A61A0635A7A8}" type="slidenum">
              <a:rPr lang="en-US" smtClean="0"/>
              <a:t>‹#›</a:t>
            </a:fld>
            <a:endParaRPr lang="en-US"/>
          </a:p>
        </p:txBody>
      </p:sp>
    </p:spTree>
    <p:extLst>
      <p:ext uri="{BB962C8B-B14F-4D97-AF65-F5344CB8AC3E}">
        <p14:creationId xmlns:p14="http://schemas.microsoft.com/office/powerpoint/2010/main" val="284027236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7FC695-7268-FD28-9985-F07B5C67FBEA}"/>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981B7B45-AD9E-6780-8206-4D3F6EDB9B0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101FD849-A0F7-5C9B-CA74-1D66E3133DC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6B1AE6A-A246-91B9-2650-8E9A9C47452D}"/>
              </a:ext>
            </a:extLst>
          </p:cNvPr>
          <p:cNvSpPr>
            <a:spLocks noGrp="1"/>
          </p:cNvSpPr>
          <p:nvPr>
            <p:ph type="dt" sz="half" idx="10"/>
          </p:nvPr>
        </p:nvSpPr>
        <p:spPr/>
        <p:txBody>
          <a:bodyPr/>
          <a:lstStyle/>
          <a:p>
            <a:fld id="{BC2C50BB-9C79-43F8-9949-BCAB7FA54179}" type="datetimeFigureOut">
              <a:rPr lang="en-US" smtClean="0"/>
              <a:t>3/31/2026</a:t>
            </a:fld>
            <a:endParaRPr lang="en-US"/>
          </a:p>
        </p:txBody>
      </p:sp>
      <p:sp>
        <p:nvSpPr>
          <p:cNvPr id="6" name="Footer Placeholder 5">
            <a:extLst>
              <a:ext uri="{FF2B5EF4-FFF2-40B4-BE49-F238E27FC236}">
                <a16:creationId xmlns:a16="http://schemas.microsoft.com/office/drawing/2014/main" id="{1FFD0B8D-DC18-7743-02ED-E8B30DBE92F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D8956A1-3EFF-6760-F26E-8F87021E737F}"/>
              </a:ext>
            </a:extLst>
          </p:cNvPr>
          <p:cNvSpPr>
            <a:spLocks noGrp="1"/>
          </p:cNvSpPr>
          <p:nvPr>
            <p:ph type="sldNum" sz="quarter" idx="12"/>
          </p:nvPr>
        </p:nvSpPr>
        <p:spPr/>
        <p:txBody>
          <a:bodyPr/>
          <a:lstStyle/>
          <a:p>
            <a:fld id="{2F326386-C409-4715-907E-A61A0635A7A8}" type="slidenum">
              <a:rPr lang="en-US" smtClean="0"/>
              <a:t>‹#›</a:t>
            </a:fld>
            <a:endParaRPr lang="en-US"/>
          </a:p>
        </p:txBody>
      </p:sp>
    </p:spTree>
    <p:extLst>
      <p:ext uri="{BB962C8B-B14F-4D97-AF65-F5344CB8AC3E}">
        <p14:creationId xmlns:p14="http://schemas.microsoft.com/office/powerpoint/2010/main" val="407892150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434153-5507-7178-8E22-45F9D401737E}"/>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6B2A4955-F332-E797-A161-EC9CAF38DB4D}"/>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5CABFAE6-B294-37B2-90D6-072911C53BC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0DB7652-FE62-01A8-B2E1-8D85A5AB4D12}"/>
              </a:ext>
            </a:extLst>
          </p:cNvPr>
          <p:cNvSpPr>
            <a:spLocks noGrp="1"/>
          </p:cNvSpPr>
          <p:nvPr>
            <p:ph type="dt" sz="half" idx="10"/>
          </p:nvPr>
        </p:nvSpPr>
        <p:spPr/>
        <p:txBody>
          <a:bodyPr/>
          <a:lstStyle/>
          <a:p>
            <a:fld id="{BC2C50BB-9C79-43F8-9949-BCAB7FA54179}" type="datetimeFigureOut">
              <a:rPr lang="en-US" smtClean="0"/>
              <a:t>3/31/2026</a:t>
            </a:fld>
            <a:endParaRPr lang="en-US"/>
          </a:p>
        </p:txBody>
      </p:sp>
      <p:sp>
        <p:nvSpPr>
          <p:cNvPr id="6" name="Footer Placeholder 5">
            <a:extLst>
              <a:ext uri="{FF2B5EF4-FFF2-40B4-BE49-F238E27FC236}">
                <a16:creationId xmlns:a16="http://schemas.microsoft.com/office/drawing/2014/main" id="{496CA95A-521B-3812-BF70-64C3347F2B9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6ABB389-0F1F-A4C6-B855-001102864E22}"/>
              </a:ext>
            </a:extLst>
          </p:cNvPr>
          <p:cNvSpPr>
            <a:spLocks noGrp="1"/>
          </p:cNvSpPr>
          <p:nvPr>
            <p:ph type="sldNum" sz="quarter" idx="12"/>
          </p:nvPr>
        </p:nvSpPr>
        <p:spPr/>
        <p:txBody>
          <a:bodyPr/>
          <a:lstStyle/>
          <a:p>
            <a:fld id="{2F326386-C409-4715-907E-A61A0635A7A8}" type="slidenum">
              <a:rPr lang="en-US" smtClean="0"/>
              <a:t>‹#›</a:t>
            </a:fld>
            <a:endParaRPr lang="en-US"/>
          </a:p>
        </p:txBody>
      </p:sp>
    </p:spTree>
    <p:extLst>
      <p:ext uri="{BB962C8B-B14F-4D97-AF65-F5344CB8AC3E}">
        <p14:creationId xmlns:p14="http://schemas.microsoft.com/office/powerpoint/2010/main" val="40436765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6CC9C5-A488-EC82-A983-91E6EA0F8004}"/>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C9B9BDF6-81C7-AB96-E915-CFCB7A708C03}"/>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19EFEB9-7B78-6BD9-02C2-F4C39B929146}"/>
              </a:ext>
            </a:extLst>
          </p:cNvPr>
          <p:cNvSpPr>
            <a:spLocks noGrp="1"/>
          </p:cNvSpPr>
          <p:nvPr>
            <p:ph type="dt" sz="half" idx="10"/>
          </p:nvPr>
        </p:nvSpPr>
        <p:spPr/>
        <p:txBody>
          <a:bodyPr/>
          <a:lstStyle/>
          <a:p>
            <a:fld id="{BC2C50BB-9C79-43F8-9949-BCAB7FA54179}" type="datetimeFigureOut">
              <a:rPr lang="en-US" smtClean="0"/>
              <a:t>3/31/2026</a:t>
            </a:fld>
            <a:endParaRPr lang="en-US"/>
          </a:p>
        </p:txBody>
      </p:sp>
      <p:sp>
        <p:nvSpPr>
          <p:cNvPr id="5" name="Footer Placeholder 4">
            <a:extLst>
              <a:ext uri="{FF2B5EF4-FFF2-40B4-BE49-F238E27FC236}">
                <a16:creationId xmlns:a16="http://schemas.microsoft.com/office/drawing/2014/main" id="{086209A0-C780-A34E-9205-E814FAC499D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7BCCBC7-1D06-39BE-A53D-F4C858CB04DF}"/>
              </a:ext>
            </a:extLst>
          </p:cNvPr>
          <p:cNvSpPr>
            <a:spLocks noGrp="1"/>
          </p:cNvSpPr>
          <p:nvPr>
            <p:ph type="sldNum" sz="quarter" idx="12"/>
          </p:nvPr>
        </p:nvSpPr>
        <p:spPr/>
        <p:txBody>
          <a:bodyPr/>
          <a:lstStyle/>
          <a:p>
            <a:fld id="{2F326386-C409-4715-907E-A61A0635A7A8}" type="slidenum">
              <a:rPr lang="en-US" smtClean="0"/>
              <a:t>‹#›</a:t>
            </a:fld>
            <a:endParaRPr lang="en-US"/>
          </a:p>
        </p:txBody>
      </p:sp>
    </p:spTree>
    <p:extLst>
      <p:ext uri="{BB962C8B-B14F-4D97-AF65-F5344CB8AC3E}">
        <p14:creationId xmlns:p14="http://schemas.microsoft.com/office/powerpoint/2010/main" val="212607866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287581B0-5BFF-E53F-23A7-00CEE5A5750D}"/>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467D7EB4-9C39-8CE0-230D-6DAA1D4BE7BC}"/>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0209262-BA26-97BC-FB8B-C7A5EA38A59B}"/>
              </a:ext>
            </a:extLst>
          </p:cNvPr>
          <p:cNvSpPr>
            <a:spLocks noGrp="1"/>
          </p:cNvSpPr>
          <p:nvPr>
            <p:ph type="dt" sz="half" idx="10"/>
          </p:nvPr>
        </p:nvSpPr>
        <p:spPr/>
        <p:txBody>
          <a:bodyPr/>
          <a:lstStyle/>
          <a:p>
            <a:fld id="{BC2C50BB-9C79-43F8-9949-BCAB7FA54179}" type="datetimeFigureOut">
              <a:rPr lang="en-US" smtClean="0"/>
              <a:t>3/31/2026</a:t>
            </a:fld>
            <a:endParaRPr lang="en-US"/>
          </a:p>
        </p:txBody>
      </p:sp>
      <p:sp>
        <p:nvSpPr>
          <p:cNvPr id="5" name="Footer Placeholder 4">
            <a:extLst>
              <a:ext uri="{FF2B5EF4-FFF2-40B4-BE49-F238E27FC236}">
                <a16:creationId xmlns:a16="http://schemas.microsoft.com/office/drawing/2014/main" id="{69C980C2-C7F6-11CA-C548-0F6A61178EE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BCAFF57-A560-BEA8-EC5E-62A815792DD7}"/>
              </a:ext>
            </a:extLst>
          </p:cNvPr>
          <p:cNvSpPr>
            <a:spLocks noGrp="1"/>
          </p:cNvSpPr>
          <p:nvPr>
            <p:ph type="sldNum" sz="quarter" idx="12"/>
          </p:nvPr>
        </p:nvSpPr>
        <p:spPr/>
        <p:txBody>
          <a:bodyPr/>
          <a:lstStyle/>
          <a:p>
            <a:fld id="{2F326386-C409-4715-907E-A61A0635A7A8}" type="slidenum">
              <a:rPr lang="en-US" smtClean="0"/>
              <a:t>‹#›</a:t>
            </a:fld>
            <a:endParaRPr lang="en-US"/>
          </a:p>
        </p:txBody>
      </p:sp>
    </p:spTree>
    <p:extLst>
      <p:ext uri="{BB962C8B-B14F-4D97-AF65-F5344CB8AC3E}">
        <p14:creationId xmlns:p14="http://schemas.microsoft.com/office/powerpoint/2010/main" val="201869411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2079303B-CABA-B240-9C26-0FEA854DAD6C}" type="datetimeFigureOut">
              <a:rPr lang="en-US" smtClean="0"/>
              <a:t>3/31/2026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7F88440-DD60-4F4F-B439-C205D7CC8B97}" type="slidenum">
              <a:rPr lang="en-US" smtClean="0"/>
              <a:t>‹#›</a:t>
            </a:fld>
            <a:endParaRPr lang="en-US"/>
          </a:p>
        </p:txBody>
      </p:sp>
    </p:spTree>
    <p:extLst>
      <p:ext uri="{BB962C8B-B14F-4D97-AF65-F5344CB8AC3E}">
        <p14:creationId xmlns:p14="http://schemas.microsoft.com/office/powerpoint/2010/main" val="426608886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079303B-CABA-B240-9C26-0FEA854DAD6C}" type="datetimeFigureOut">
              <a:rPr lang="en-US" smtClean="0"/>
              <a:t>3/31/2026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7F88440-DD60-4F4F-B439-C205D7CC8B97}" type="slidenum">
              <a:rPr lang="en-US" smtClean="0"/>
              <a:t>‹#›</a:t>
            </a:fld>
            <a:endParaRPr lang="en-US"/>
          </a:p>
        </p:txBody>
      </p:sp>
    </p:spTree>
    <p:extLst>
      <p:ext uri="{BB962C8B-B14F-4D97-AF65-F5344CB8AC3E}">
        <p14:creationId xmlns:p14="http://schemas.microsoft.com/office/powerpoint/2010/main" val="131556237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079303B-CABA-B240-9C26-0FEA854DAD6C}" type="datetimeFigureOut">
              <a:rPr lang="en-US" smtClean="0"/>
              <a:t>3/31/2026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7F88440-DD60-4F4F-B439-C205D7CC8B97}" type="slidenum">
              <a:rPr lang="en-US" smtClean="0"/>
              <a:t>‹#›</a:t>
            </a:fld>
            <a:endParaRPr lang="en-US"/>
          </a:p>
        </p:txBody>
      </p:sp>
    </p:spTree>
    <p:extLst>
      <p:ext uri="{BB962C8B-B14F-4D97-AF65-F5344CB8AC3E}">
        <p14:creationId xmlns:p14="http://schemas.microsoft.com/office/powerpoint/2010/main" val="366076993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2079303B-CABA-B240-9C26-0FEA854DAD6C}" type="datetimeFigureOut">
              <a:rPr lang="en-US" smtClean="0"/>
              <a:t>3/31/2026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7F88440-DD60-4F4F-B439-C205D7CC8B97}" type="slidenum">
              <a:rPr lang="en-US" smtClean="0"/>
              <a:t>‹#›</a:t>
            </a:fld>
            <a:endParaRPr lang="en-US"/>
          </a:p>
        </p:txBody>
      </p:sp>
    </p:spTree>
    <p:extLst>
      <p:ext uri="{BB962C8B-B14F-4D97-AF65-F5344CB8AC3E}">
        <p14:creationId xmlns:p14="http://schemas.microsoft.com/office/powerpoint/2010/main" val="185788124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2079303B-CABA-B240-9C26-0FEA854DAD6C}" type="datetimeFigureOut">
              <a:rPr lang="en-US" smtClean="0"/>
              <a:t>3/31/2026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07F88440-DD60-4F4F-B439-C205D7CC8B97}" type="slidenum">
              <a:rPr lang="en-US" smtClean="0"/>
              <a:t>‹#›</a:t>
            </a:fld>
            <a:endParaRPr lang="en-US"/>
          </a:p>
        </p:txBody>
      </p:sp>
    </p:spTree>
    <p:extLst>
      <p:ext uri="{BB962C8B-B14F-4D97-AF65-F5344CB8AC3E}">
        <p14:creationId xmlns:p14="http://schemas.microsoft.com/office/powerpoint/2010/main" val="16092201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2079303B-CABA-B240-9C26-0FEA854DAD6C}" type="datetimeFigureOut">
              <a:rPr lang="en-US" smtClean="0"/>
              <a:t>3/31/2026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07F88440-DD60-4F4F-B439-C205D7CC8B97}" type="slidenum">
              <a:rPr lang="en-US" smtClean="0"/>
              <a:t>‹#›</a:t>
            </a:fld>
            <a:endParaRPr lang="en-US"/>
          </a:p>
        </p:txBody>
      </p:sp>
    </p:spTree>
    <p:extLst>
      <p:ext uri="{BB962C8B-B14F-4D97-AF65-F5344CB8AC3E}">
        <p14:creationId xmlns:p14="http://schemas.microsoft.com/office/powerpoint/2010/main" val="256503224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079303B-CABA-B240-9C26-0FEA854DAD6C}" type="datetimeFigureOut">
              <a:rPr lang="en-US" smtClean="0"/>
              <a:t>3/31/2026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07F88440-DD60-4F4F-B439-C205D7CC8B97}" type="slidenum">
              <a:rPr lang="en-US" smtClean="0"/>
              <a:t>‹#›</a:t>
            </a:fld>
            <a:endParaRPr lang="en-US"/>
          </a:p>
        </p:txBody>
      </p:sp>
    </p:spTree>
    <p:extLst>
      <p:ext uri="{BB962C8B-B14F-4D97-AF65-F5344CB8AC3E}">
        <p14:creationId xmlns:p14="http://schemas.microsoft.com/office/powerpoint/2010/main" val="307602597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2079303B-CABA-B240-9C26-0FEA854DAD6C}" type="datetimeFigureOut">
              <a:rPr lang="en-US" smtClean="0"/>
              <a:t>3/31/2026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7F88440-DD60-4F4F-B439-C205D7CC8B97}" type="slidenum">
              <a:rPr lang="en-US" smtClean="0"/>
              <a:t>‹#›</a:t>
            </a:fld>
            <a:endParaRPr lang="en-US"/>
          </a:p>
        </p:txBody>
      </p:sp>
    </p:spTree>
    <p:extLst>
      <p:ext uri="{BB962C8B-B14F-4D97-AF65-F5344CB8AC3E}">
        <p14:creationId xmlns:p14="http://schemas.microsoft.com/office/powerpoint/2010/main" val="300030335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2079303B-CABA-B240-9C26-0FEA854DAD6C}" type="datetimeFigureOut">
              <a:rPr lang="en-US" smtClean="0"/>
              <a:t>3/31/2026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7F88440-DD60-4F4F-B439-C205D7CC8B97}" type="slidenum">
              <a:rPr lang="en-US" smtClean="0"/>
              <a:t>‹#›</a:t>
            </a:fld>
            <a:endParaRPr lang="en-US"/>
          </a:p>
        </p:txBody>
      </p:sp>
    </p:spTree>
    <p:extLst>
      <p:ext uri="{BB962C8B-B14F-4D97-AF65-F5344CB8AC3E}">
        <p14:creationId xmlns:p14="http://schemas.microsoft.com/office/powerpoint/2010/main" val="280319765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079303B-CABA-B240-9C26-0FEA854DAD6C}" type="datetimeFigureOut">
              <a:rPr lang="en-US" smtClean="0"/>
              <a:t>3/31/2026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7F88440-DD60-4F4F-B439-C205D7CC8B97}" type="slidenum">
              <a:rPr lang="en-US" smtClean="0"/>
              <a:t>‹#›</a:t>
            </a:fld>
            <a:endParaRPr lang="en-US"/>
          </a:p>
        </p:txBody>
      </p:sp>
    </p:spTree>
    <p:extLst>
      <p:ext uri="{BB962C8B-B14F-4D97-AF65-F5344CB8AC3E}">
        <p14:creationId xmlns:p14="http://schemas.microsoft.com/office/powerpoint/2010/main" val="381224378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079303B-CABA-B240-9C26-0FEA854DAD6C}" type="datetimeFigureOut">
              <a:rPr lang="en-US" smtClean="0"/>
              <a:t>3/31/2026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7F88440-DD60-4F4F-B439-C205D7CC8B97}" type="slidenum">
              <a:rPr lang="en-US" smtClean="0"/>
              <a:t>‹#›</a:t>
            </a:fld>
            <a:endParaRPr lang="en-US"/>
          </a:p>
        </p:txBody>
      </p:sp>
    </p:spTree>
    <p:extLst>
      <p:ext uri="{BB962C8B-B14F-4D97-AF65-F5344CB8AC3E}">
        <p14:creationId xmlns:p14="http://schemas.microsoft.com/office/powerpoint/2010/main" val="2306377203"/>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828800" y="1859280"/>
            <a:ext cx="8534400" cy="1295400"/>
          </a:xfrm>
        </p:spPr>
        <p:txBody>
          <a:bodyPr/>
          <a:lstStyle/>
          <a:p>
            <a:r>
              <a:rPr lang="en-US"/>
              <a:t>Click to edit Master title style</a:t>
            </a:r>
            <a:endParaRPr lang="en-US" dirty="0"/>
          </a:p>
        </p:txBody>
      </p:sp>
      <p:pic>
        <p:nvPicPr>
          <p:cNvPr id="8" name="Picture 7" descr="flourish2.png"/>
          <p:cNvPicPr>
            <a:picLocks noChangeAspect="1"/>
          </p:cNvPicPr>
          <p:nvPr/>
        </p:nvPicPr>
        <p:blipFill>
          <a:blip r:embed="rId2">
            <a:duotone>
              <a:prstClr val="black"/>
              <a:schemeClr val="tx2">
                <a:tint val="45000"/>
                <a:satMod val="400000"/>
              </a:schemeClr>
            </a:duotone>
            <a:lum bright="-14000"/>
          </a:blip>
          <a:stretch>
            <a:fillRect/>
          </a:stretch>
        </p:blipFill>
        <p:spPr>
          <a:xfrm>
            <a:off x="0" y="2801112"/>
            <a:ext cx="12192000" cy="932688"/>
          </a:xfrm>
          <a:prstGeom prst="rect">
            <a:avLst/>
          </a:prstGeom>
        </p:spPr>
      </p:pic>
      <p:sp>
        <p:nvSpPr>
          <p:cNvPr id="3" name="Subtitle 2"/>
          <p:cNvSpPr>
            <a:spLocks noGrp="1"/>
          </p:cNvSpPr>
          <p:nvPr>
            <p:ph type="subTitle" idx="1"/>
          </p:nvPr>
        </p:nvSpPr>
        <p:spPr>
          <a:xfrm>
            <a:off x="1828800" y="3429000"/>
            <a:ext cx="8534400" cy="762000"/>
          </a:xfrm>
        </p:spPr>
        <p:txBody>
          <a:bodyPr>
            <a:normAutofit/>
          </a:bodyPr>
          <a:lstStyle>
            <a:lvl1pPr marL="0" indent="0" algn="ctr">
              <a:buNone/>
              <a:defRPr sz="2000" i="1" baseline="0">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bwMode="white"/>
        <p:txBody>
          <a:bodyPr/>
          <a:lstStyle/>
          <a:p>
            <a:fld id="{E1100E8B-F92C-E443-A2D0-289C688E158F}" type="datetimeFigureOut">
              <a:rPr lang="en-US" smtClean="0">
                <a:solidFill>
                  <a:srgbClr val="9E8E5C">
                    <a:lumMod val="60000"/>
                    <a:lumOff val="40000"/>
                  </a:srgbClr>
                </a:solidFill>
                <a:latin typeface="Garamond"/>
              </a:rPr>
              <a:pPr/>
              <a:t>3/31/2026</a:t>
            </a:fld>
            <a:endParaRPr lang="en-US">
              <a:solidFill>
                <a:srgbClr val="9E8E5C">
                  <a:lumMod val="60000"/>
                  <a:lumOff val="40000"/>
                </a:srgbClr>
              </a:solidFill>
              <a:latin typeface="Garamond"/>
            </a:endParaRPr>
          </a:p>
        </p:txBody>
      </p:sp>
      <p:sp>
        <p:nvSpPr>
          <p:cNvPr id="5" name="Footer Placeholder 4"/>
          <p:cNvSpPr>
            <a:spLocks noGrp="1"/>
          </p:cNvSpPr>
          <p:nvPr>
            <p:ph type="ftr" sz="quarter" idx="11"/>
          </p:nvPr>
        </p:nvSpPr>
        <p:spPr bwMode="white"/>
        <p:txBody>
          <a:bodyPr/>
          <a:lstStyle/>
          <a:p>
            <a:endParaRPr lang="en-US">
              <a:solidFill>
                <a:srgbClr val="9E8E5C">
                  <a:lumMod val="60000"/>
                  <a:lumOff val="40000"/>
                </a:srgbClr>
              </a:solidFill>
              <a:latin typeface="Garamond"/>
            </a:endParaRPr>
          </a:p>
        </p:txBody>
      </p:sp>
      <p:sp>
        <p:nvSpPr>
          <p:cNvPr id="6" name="Slide Number Placeholder 5"/>
          <p:cNvSpPr>
            <a:spLocks noGrp="1"/>
          </p:cNvSpPr>
          <p:nvPr>
            <p:ph type="sldNum" sz="quarter" idx="12"/>
          </p:nvPr>
        </p:nvSpPr>
        <p:spPr/>
        <p:txBody>
          <a:bodyPr/>
          <a:lstStyle/>
          <a:p>
            <a:fld id="{130D2D56-6508-F345-BABD-D2DB239A0DEC}" type="slidenum">
              <a:rPr lang="en-US" smtClean="0">
                <a:solidFill>
                  <a:srgbClr val="9E8E5C">
                    <a:lumMod val="60000"/>
                    <a:lumOff val="40000"/>
                  </a:srgbClr>
                </a:solidFill>
                <a:latin typeface="Garamond"/>
              </a:rPr>
              <a:pPr/>
              <a:t>‹#›</a:t>
            </a:fld>
            <a:endParaRPr lang="en-US">
              <a:solidFill>
                <a:srgbClr val="9E8E5C">
                  <a:lumMod val="60000"/>
                  <a:lumOff val="40000"/>
                </a:srgbClr>
              </a:solidFill>
              <a:latin typeface="Garamond"/>
            </a:endParaRPr>
          </a:p>
        </p:txBody>
      </p:sp>
    </p:spTree>
    <p:extLst>
      <p:ext uri="{BB962C8B-B14F-4D97-AF65-F5344CB8AC3E}">
        <p14:creationId xmlns:p14="http://schemas.microsoft.com/office/powerpoint/2010/main" val="1557054756"/>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a:xfrm>
            <a:off x="1828800" y="2438401"/>
            <a:ext cx="8534400" cy="304800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1100E8B-F92C-E443-A2D0-289C688E158F}" type="datetimeFigureOut">
              <a:rPr lang="en-US" smtClean="0">
                <a:solidFill>
                  <a:srgbClr val="9E8E5C">
                    <a:lumMod val="60000"/>
                    <a:lumOff val="40000"/>
                  </a:srgbClr>
                </a:solidFill>
                <a:latin typeface="Garamond"/>
              </a:rPr>
              <a:pPr/>
              <a:t>3/31/2026</a:t>
            </a:fld>
            <a:endParaRPr lang="en-US">
              <a:solidFill>
                <a:srgbClr val="9E8E5C">
                  <a:lumMod val="60000"/>
                  <a:lumOff val="40000"/>
                </a:srgbClr>
              </a:solidFill>
              <a:latin typeface="Garamond"/>
            </a:endParaRPr>
          </a:p>
        </p:txBody>
      </p:sp>
      <p:sp>
        <p:nvSpPr>
          <p:cNvPr id="5" name="Footer Placeholder 4"/>
          <p:cNvSpPr>
            <a:spLocks noGrp="1"/>
          </p:cNvSpPr>
          <p:nvPr>
            <p:ph type="ftr" sz="quarter" idx="11"/>
          </p:nvPr>
        </p:nvSpPr>
        <p:spPr/>
        <p:txBody>
          <a:bodyPr/>
          <a:lstStyle/>
          <a:p>
            <a:endParaRPr lang="en-US">
              <a:solidFill>
                <a:srgbClr val="9E8E5C">
                  <a:lumMod val="60000"/>
                  <a:lumOff val="40000"/>
                </a:srgbClr>
              </a:solidFill>
              <a:latin typeface="Garamond"/>
            </a:endParaRPr>
          </a:p>
        </p:txBody>
      </p:sp>
      <p:sp>
        <p:nvSpPr>
          <p:cNvPr id="6" name="Slide Number Placeholder 5"/>
          <p:cNvSpPr>
            <a:spLocks noGrp="1"/>
          </p:cNvSpPr>
          <p:nvPr>
            <p:ph type="sldNum" sz="quarter" idx="12"/>
          </p:nvPr>
        </p:nvSpPr>
        <p:spPr/>
        <p:txBody>
          <a:bodyPr/>
          <a:lstStyle/>
          <a:p>
            <a:fld id="{130D2D56-6508-F345-BABD-D2DB239A0DEC}" type="slidenum">
              <a:rPr lang="en-US" smtClean="0">
                <a:solidFill>
                  <a:srgbClr val="9E8E5C">
                    <a:lumMod val="60000"/>
                    <a:lumOff val="40000"/>
                  </a:srgbClr>
                </a:solidFill>
                <a:latin typeface="Garamond"/>
              </a:rPr>
              <a:pPr/>
              <a:t>‹#›</a:t>
            </a:fld>
            <a:endParaRPr lang="en-US">
              <a:solidFill>
                <a:srgbClr val="9E8E5C">
                  <a:lumMod val="60000"/>
                  <a:lumOff val="40000"/>
                </a:srgbClr>
              </a:solidFill>
              <a:latin typeface="Garamond"/>
            </a:endParaRPr>
          </a:p>
        </p:txBody>
      </p:sp>
      <p:pic>
        <p:nvPicPr>
          <p:cNvPr id="9" name="Picture 8" descr="flourish2.png"/>
          <p:cNvPicPr>
            <a:picLocks noChangeAspect="1"/>
          </p:cNvPicPr>
          <p:nvPr/>
        </p:nvPicPr>
        <p:blipFill>
          <a:blip r:embed="rId2">
            <a:duotone>
              <a:prstClr val="black"/>
              <a:schemeClr val="tx2">
                <a:tint val="45000"/>
                <a:satMod val="400000"/>
              </a:schemeClr>
            </a:duotone>
            <a:lum bright="-14000"/>
          </a:blip>
          <a:stretch>
            <a:fillRect/>
          </a:stretch>
        </p:blipFill>
        <p:spPr>
          <a:xfrm>
            <a:off x="0" y="1618488"/>
            <a:ext cx="12192000" cy="932688"/>
          </a:xfrm>
          <a:prstGeom prst="rect">
            <a:avLst/>
          </a:prstGeom>
        </p:spPr>
      </p:pic>
    </p:spTree>
    <p:extLst>
      <p:ext uri="{BB962C8B-B14F-4D97-AF65-F5344CB8AC3E}">
        <p14:creationId xmlns:p14="http://schemas.microsoft.com/office/powerpoint/2010/main" val="3067454300"/>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E1100E8B-F92C-E443-A2D0-289C688E158F}" type="datetimeFigureOut">
              <a:rPr lang="en-US" smtClean="0">
                <a:solidFill>
                  <a:srgbClr val="9E8E5C">
                    <a:lumMod val="60000"/>
                    <a:lumOff val="40000"/>
                  </a:srgbClr>
                </a:solidFill>
                <a:latin typeface="Garamond"/>
              </a:rPr>
              <a:pPr/>
              <a:t>3/31/2026</a:t>
            </a:fld>
            <a:endParaRPr lang="en-US">
              <a:solidFill>
                <a:srgbClr val="9E8E5C">
                  <a:lumMod val="60000"/>
                  <a:lumOff val="40000"/>
                </a:srgbClr>
              </a:solidFill>
              <a:latin typeface="Garamond"/>
            </a:endParaRPr>
          </a:p>
        </p:txBody>
      </p:sp>
      <p:sp>
        <p:nvSpPr>
          <p:cNvPr id="5" name="Footer Placeholder 4"/>
          <p:cNvSpPr>
            <a:spLocks noGrp="1"/>
          </p:cNvSpPr>
          <p:nvPr>
            <p:ph type="ftr" sz="quarter" idx="11"/>
          </p:nvPr>
        </p:nvSpPr>
        <p:spPr/>
        <p:txBody>
          <a:bodyPr/>
          <a:lstStyle/>
          <a:p>
            <a:endParaRPr lang="en-US">
              <a:solidFill>
                <a:srgbClr val="9E8E5C">
                  <a:lumMod val="60000"/>
                  <a:lumOff val="40000"/>
                </a:srgbClr>
              </a:solidFill>
              <a:latin typeface="Garamond"/>
            </a:endParaRPr>
          </a:p>
        </p:txBody>
      </p:sp>
      <p:sp>
        <p:nvSpPr>
          <p:cNvPr id="6" name="Slide Number Placeholder 5"/>
          <p:cNvSpPr>
            <a:spLocks noGrp="1"/>
          </p:cNvSpPr>
          <p:nvPr>
            <p:ph type="sldNum" sz="quarter" idx="12"/>
          </p:nvPr>
        </p:nvSpPr>
        <p:spPr/>
        <p:txBody>
          <a:bodyPr/>
          <a:lstStyle/>
          <a:p>
            <a:fld id="{130D2D56-6508-F345-BABD-D2DB239A0DEC}" type="slidenum">
              <a:rPr lang="en-US" smtClean="0">
                <a:solidFill>
                  <a:srgbClr val="9E8E5C">
                    <a:lumMod val="60000"/>
                    <a:lumOff val="40000"/>
                  </a:srgbClr>
                </a:solidFill>
                <a:latin typeface="Garamond"/>
              </a:rPr>
              <a:pPr/>
              <a:t>‹#›</a:t>
            </a:fld>
            <a:endParaRPr lang="en-US">
              <a:solidFill>
                <a:srgbClr val="9E8E5C">
                  <a:lumMod val="60000"/>
                  <a:lumOff val="40000"/>
                </a:srgbClr>
              </a:solidFill>
              <a:latin typeface="Garamond"/>
            </a:endParaRPr>
          </a:p>
        </p:txBody>
      </p:sp>
      <p:pic>
        <p:nvPicPr>
          <p:cNvPr id="7" name="Picture 6" descr="flourish2.png"/>
          <p:cNvPicPr>
            <a:picLocks noChangeAspect="1"/>
          </p:cNvPicPr>
          <p:nvPr/>
        </p:nvPicPr>
        <p:blipFill>
          <a:blip r:embed="rId2">
            <a:duotone>
              <a:prstClr val="black"/>
              <a:schemeClr val="tx2">
                <a:tint val="45000"/>
                <a:satMod val="400000"/>
              </a:schemeClr>
            </a:duotone>
            <a:lum bright="-14000"/>
          </a:blip>
          <a:stretch>
            <a:fillRect/>
          </a:stretch>
        </p:blipFill>
        <p:spPr>
          <a:xfrm>
            <a:off x="0" y="2684462"/>
            <a:ext cx="12192000" cy="932688"/>
          </a:xfrm>
          <a:prstGeom prst="rect">
            <a:avLst/>
          </a:prstGeom>
        </p:spPr>
      </p:pic>
      <p:sp>
        <p:nvSpPr>
          <p:cNvPr id="2" name="Title 1"/>
          <p:cNvSpPr>
            <a:spLocks noGrp="1"/>
          </p:cNvSpPr>
          <p:nvPr>
            <p:ph type="title"/>
          </p:nvPr>
        </p:nvSpPr>
        <p:spPr>
          <a:xfrm>
            <a:off x="1930400" y="3410268"/>
            <a:ext cx="8331200" cy="1456373"/>
          </a:xfrm>
        </p:spPr>
        <p:txBody>
          <a:bodyPr anchor="t">
            <a:normAutofit/>
          </a:bodyPr>
          <a:lstStyle>
            <a:lvl1pPr algn="ctr">
              <a:defRPr sz="3600" b="0" i="0" cap="all" baseline="0"/>
            </a:lvl1pPr>
          </a:lstStyle>
          <a:p>
            <a:r>
              <a:rPr lang="en-US"/>
              <a:t>Click to edit Master title style</a:t>
            </a:r>
            <a:endParaRPr lang="en-US" dirty="0"/>
          </a:p>
        </p:txBody>
      </p:sp>
      <p:sp>
        <p:nvSpPr>
          <p:cNvPr id="3" name="Text Placeholder 2"/>
          <p:cNvSpPr>
            <a:spLocks noGrp="1"/>
          </p:cNvSpPr>
          <p:nvPr>
            <p:ph type="body" idx="1"/>
          </p:nvPr>
        </p:nvSpPr>
        <p:spPr>
          <a:xfrm>
            <a:off x="1930400" y="1503680"/>
            <a:ext cx="8331200" cy="1566862"/>
          </a:xfrm>
        </p:spPr>
        <p:txBody>
          <a:bodyPr anchor="b"/>
          <a:lstStyle>
            <a:lvl1pPr marL="0" indent="0" algn="ctr">
              <a:buNone/>
              <a:defRPr sz="2000" b="0" i="1" baseline="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pic>
        <p:nvPicPr>
          <p:cNvPr id="8" name="Picture 7" descr="flourish2.png"/>
          <p:cNvPicPr>
            <a:picLocks noChangeAspect="1"/>
          </p:cNvPicPr>
          <p:nvPr/>
        </p:nvPicPr>
        <p:blipFill>
          <a:blip r:embed="rId2">
            <a:duotone>
              <a:prstClr val="black"/>
              <a:schemeClr val="tx2">
                <a:tint val="45000"/>
                <a:satMod val="400000"/>
              </a:schemeClr>
            </a:duotone>
            <a:lum bright="-14000"/>
          </a:blip>
          <a:stretch>
            <a:fillRect/>
          </a:stretch>
        </p:blipFill>
        <p:spPr>
          <a:xfrm>
            <a:off x="0" y="2684462"/>
            <a:ext cx="12192000" cy="932688"/>
          </a:xfrm>
          <a:prstGeom prst="rect">
            <a:avLst/>
          </a:prstGeom>
        </p:spPr>
      </p:pic>
    </p:spTree>
    <p:extLst>
      <p:ext uri="{BB962C8B-B14F-4D97-AF65-F5344CB8AC3E}">
        <p14:creationId xmlns:p14="http://schemas.microsoft.com/office/powerpoint/2010/main" val="3175182656"/>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10" name="Content Placeholder 9"/>
          <p:cNvSpPr>
            <a:spLocks noGrp="1"/>
          </p:cNvSpPr>
          <p:nvPr>
            <p:ph sz="quarter" idx="13"/>
          </p:nvPr>
        </p:nvSpPr>
        <p:spPr>
          <a:xfrm>
            <a:off x="1828800" y="2438400"/>
            <a:ext cx="4165600" cy="3124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Title 1"/>
          <p:cNvSpPr>
            <a:spLocks noGrp="1"/>
          </p:cNvSpPr>
          <p:nvPr>
            <p:ph type="title"/>
          </p:nvPr>
        </p:nvSpPr>
        <p:spPr/>
        <p:txBody>
          <a:bodyPr/>
          <a:lstStyle/>
          <a:p>
            <a:r>
              <a:rPr lang="en-US"/>
              <a:t>Click to edit Master title style</a:t>
            </a:r>
          </a:p>
        </p:txBody>
      </p:sp>
      <p:sp>
        <p:nvSpPr>
          <p:cNvPr id="5" name="Date Placeholder 4"/>
          <p:cNvSpPr>
            <a:spLocks noGrp="1"/>
          </p:cNvSpPr>
          <p:nvPr>
            <p:ph type="dt" sz="half" idx="10"/>
          </p:nvPr>
        </p:nvSpPr>
        <p:spPr/>
        <p:txBody>
          <a:bodyPr/>
          <a:lstStyle/>
          <a:p>
            <a:fld id="{E1100E8B-F92C-E443-A2D0-289C688E158F}" type="datetimeFigureOut">
              <a:rPr lang="en-US" smtClean="0">
                <a:solidFill>
                  <a:srgbClr val="9E8E5C">
                    <a:lumMod val="60000"/>
                    <a:lumOff val="40000"/>
                  </a:srgbClr>
                </a:solidFill>
                <a:latin typeface="Garamond"/>
              </a:rPr>
              <a:pPr/>
              <a:t>3/31/2026</a:t>
            </a:fld>
            <a:endParaRPr lang="en-US">
              <a:solidFill>
                <a:srgbClr val="9E8E5C">
                  <a:lumMod val="60000"/>
                  <a:lumOff val="40000"/>
                </a:srgbClr>
              </a:solidFill>
              <a:latin typeface="Garamond"/>
            </a:endParaRPr>
          </a:p>
        </p:txBody>
      </p:sp>
      <p:sp>
        <p:nvSpPr>
          <p:cNvPr id="6" name="Footer Placeholder 5"/>
          <p:cNvSpPr>
            <a:spLocks noGrp="1"/>
          </p:cNvSpPr>
          <p:nvPr>
            <p:ph type="ftr" sz="quarter" idx="11"/>
          </p:nvPr>
        </p:nvSpPr>
        <p:spPr/>
        <p:txBody>
          <a:bodyPr/>
          <a:lstStyle/>
          <a:p>
            <a:endParaRPr lang="en-US">
              <a:solidFill>
                <a:srgbClr val="9E8E5C">
                  <a:lumMod val="60000"/>
                  <a:lumOff val="40000"/>
                </a:srgbClr>
              </a:solidFill>
              <a:latin typeface="Garamond"/>
            </a:endParaRPr>
          </a:p>
        </p:txBody>
      </p:sp>
      <p:sp>
        <p:nvSpPr>
          <p:cNvPr id="7" name="Slide Number Placeholder 6"/>
          <p:cNvSpPr>
            <a:spLocks noGrp="1"/>
          </p:cNvSpPr>
          <p:nvPr>
            <p:ph type="sldNum" sz="quarter" idx="12"/>
          </p:nvPr>
        </p:nvSpPr>
        <p:spPr/>
        <p:txBody>
          <a:bodyPr/>
          <a:lstStyle/>
          <a:p>
            <a:fld id="{130D2D56-6508-F345-BABD-D2DB239A0DEC}" type="slidenum">
              <a:rPr lang="en-US" smtClean="0">
                <a:solidFill>
                  <a:srgbClr val="9E8E5C">
                    <a:lumMod val="60000"/>
                    <a:lumOff val="40000"/>
                  </a:srgbClr>
                </a:solidFill>
                <a:latin typeface="Garamond"/>
              </a:rPr>
              <a:pPr/>
              <a:t>‹#›</a:t>
            </a:fld>
            <a:endParaRPr lang="en-US">
              <a:solidFill>
                <a:srgbClr val="9E8E5C">
                  <a:lumMod val="60000"/>
                  <a:lumOff val="40000"/>
                </a:srgbClr>
              </a:solidFill>
              <a:latin typeface="Garamond"/>
            </a:endParaRPr>
          </a:p>
        </p:txBody>
      </p:sp>
      <p:sp>
        <p:nvSpPr>
          <p:cNvPr id="12" name="Content Placeholder 11"/>
          <p:cNvSpPr>
            <a:spLocks noGrp="1"/>
          </p:cNvSpPr>
          <p:nvPr>
            <p:ph sz="quarter" idx="14"/>
          </p:nvPr>
        </p:nvSpPr>
        <p:spPr>
          <a:xfrm>
            <a:off x="6197600" y="2438400"/>
            <a:ext cx="4165600" cy="3124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pic>
        <p:nvPicPr>
          <p:cNvPr id="9" name="Picture 8" descr="flourish2.png"/>
          <p:cNvPicPr>
            <a:picLocks noChangeAspect="1"/>
          </p:cNvPicPr>
          <p:nvPr/>
        </p:nvPicPr>
        <p:blipFill>
          <a:blip r:embed="rId2">
            <a:duotone>
              <a:prstClr val="black"/>
              <a:schemeClr val="tx2">
                <a:tint val="45000"/>
                <a:satMod val="400000"/>
              </a:schemeClr>
            </a:duotone>
            <a:lum bright="-14000"/>
          </a:blip>
          <a:stretch>
            <a:fillRect/>
          </a:stretch>
        </p:blipFill>
        <p:spPr>
          <a:xfrm>
            <a:off x="0" y="1618488"/>
            <a:ext cx="12192000" cy="932688"/>
          </a:xfrm>
          <a:prstGeom prst="rect">
            <a:avLst/>
          </a:prstGeom>
        </p:spPr>
      </p:pic>
    </p:spTree>
    <p:extLst>
      <p:ext uri="{BB962C8B-B14F-4D97-AF65-F5344CB8AC3E}">
        <p14:creationId xmlns:p14="http://schemas.microsoft.com/office/powerpoint/2010/main" val="593924036"/>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pic>
        <p:nvPicPr>
          <p:cNvPr id="12" name="Picture 11" descr="flourish2.png"/>
          <p:cNvPicPr>
            <a:picLocks noChangeAspect="1"/>
          </p:cNvPicPr>
          <p:nvPr/>
        </p:nvPicPr>
        <p:blipFill>
          <a:blip r:embed="rId2">
            <a:clrChange>
              <a:clrFrom>
                <a:srgbClr val="000000">
                  <a:alpha val="0"/>
                </a:srgbClr>
              </a:clrFrom>
              <a:clrTo>
                <a:srgbClr val="000000">
                  <a:alpha val="0"/>
                </a:srgbClr>
              </a:clrTo>
            </a:clrChange>
            <a:lum bright="-14000"/>
          </a:blip>
          <a:stretch>
            <a:fillRect/>
          </a:stretch>
        </p:blipFill>
        <p:spPr>
          <a:xfrm>
            <a:off x="0" y="1618488"/>
            <a:ext cx="12192000" cy="932688"/>
          </a:xfrm>
          <a:prstGeom prst="rect">
            <a:avLst/>
          </a:prstGeom>
        </p:spPr>
      </p:pic>
      <p:sp>
        <p:nvSpPr>
          <p:cNvPr id="11" name="Content Placeholder 10"/>
          <p:cNvSpPr>
            <a:spLocks noGrp="1"/>
          </p:cNvSpPr>
          <p:nvPr>
            <p:ph sz="quarter" idx="13"/>
          </p:nvPr>
        </p:nvSpPr>
        <p:spPr>
          <a:xfrm>
            <a:off x="1828800" y="2819400"/>
            <a:ext cx="4165600" cy="2743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3" name="Content Placeholder 12"/>
          <p:cNvSpPr>
            <a:spLocks noGrp="1"/>
          </p:cNvSpPr>
          <p:nvPr>
            <p:ph sz="quarter" idx="14"/>
          </p:nvPr>
        </p:nvSpPr>
        <p:spPr>
          <a:xfrm>
            <a:off x="6197600" y="2819400"/>
            <a:ext cx="4165600" cy="2743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1828800" y="2362201"/>
            <a:ext cx="4167717" cy="451338"/>
          </a:xfrm>
        </p:spPr>
        <p:txBody>
          <a:bodyPr anchor="b"/>
          <a:lstStyle>
            <a:lvl1pPr marL="0" indent="0" algn="ctr">
              <a:buNone/>
              <a:defRPr sz="1800" b="1"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5" name="Text Placeholder 4"/>
          <p:cNvSpPr>
            <a:spLocks noGrp="1"/>
          </p:cNvSpPr>
          <p:nvPr>
            <p:ph type="body" sz="quarter" idx="3"/>
          </p:nvPr>
        </p:nvSpPr>
        <p:spPr>
          <a:xfrm>
            <a:off x="6193368" y="2359152"/>
            <a:ext cx="4169833" cy="448056"/>
          </a:xfrm>
        </p:spPr>
        <p:txBody>
          <a:bodyPr anchor="b"/>
          <a:lstStyle>
            <a:lvl1pPr marL="0" indent="0" algn="ctr">
              <a:buNone/>
              <a:defRPr sz="1800" b="1"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7" name="Date Placeholder 6"/>
          <p:cNvSpPr>
            <a:spLocks noGrp="1"/>
          </p:cNvSpPr>
          <p:nvPr>
            <p:ph type="dt" sz="half" idx="10"/>
          </p:nvPr>
        </p:nvSpPr>
        <p:spPr/>
        <p:txBody>
          <a:bodyPr/>
          <a:lstStyle/>
          <a:p>
            <a:fld id="{E1100E8B-F92C-E443-A2D0-289C688E158F}" type="datetimeFigureOut">
              <a:rPr lang="en-US" smtClean="0">
                <a:solidFill>
                  <a:srgbClr val="9E8E5C">
                    <a:lumMod val="60000"/>
                    <a:lumOff val="40000"/>
                  </a:srgbClr>
                </a:solidFill>
                <a:latin typeface="Garamond"/>
              </a:rPr>
              <a:pPr/>
              <a:t>3/31/2026</a:t>
            </a:fld>
            <a:endParaRPr lang="en-US">
              <a:solidFill>
                <a:srgbClr val="9E8E5C">
                  <a:lumMod val="60000"/>
                  <a:lumOff val="40000"/>
                </a:srgbClr>
              </a:solidFill>
              <a:latin typeface="Garamond"/>
            </a:endParaRPr>
          </a:p>
        </p:txBody>
      </p:sp>
      <p:sp>
        <p:nvSpPr>
          <p:cNvPr id="8" name="Footer Placeholder 7"/>
          <p:cNvSpPr>
            <a:spLocks noGrp="1"/>
          </p:cNvSpPr>
          <p:nvPr>
            <p:ph type="ftr" sz="quarter" idx="11"/>
          </p:nvPr>
        </p:nvSpPr>
        <p:spPr/>
        <p:txBody>
          <a:bodyPr/>
          <a:lstStyle/>
          <a:p>
            <a:endParaRPr lang="en-US">
              <a:solidFill>
                <a:srgbClr val="9E8E5C">
                  <a:lumMod val="60000"/>
                  <a:lumOff val="40000"/>
                </a:srgbClr>
              </a:solidFill>
              <a:latin typeface="Garamond"/>
            </a:endParaRPr>
          </a:p>
        </p:txBody>
      </p:sp>
      <p:sp>
        <p:nvSpPr>
          <p:cNvPr id="9" name="Slide Number Placeholder 8"/>
          <p:cNvSpPr>
            <a:spLocks noGrp="1"/>
          </p:cNvSpPr>
          <p:nvPr>
            <p:ph type="sldNum" sz="quarter" idx="12"/>
          </p:nvPr>
        </p:nvSpPr>
        <p:spPr/>
        <p:txBody>
          <a:bodyPr/>
          <a:lstStyle/>
          <a:p>
            <a:fld id="{130D2D56-6508-F345-BABD-D2DB239A0DEC}" type="slidenum">
              <a:rPr lang="en-US" smtClean="0">
                <a:solidFill>
                  <a:srgbClr val="9E8E5C">
                    <a:lumMod val="60000"/>
                    <a:lumOff val="40000"/>
                  </a:srgbClr>
                </a:solidFill>
                <a:latin typeface="Garamond"/>
              </a:rPr>
              <a:pPr/>
              <a:t>‹#›</a:t>
            </a:fld>
            <a:endParaRPr lang="en-US">
              <a:solidFill>
                <a:srgbClr val="9E8E5C">
                  <a:lumMod val="60000"/>
                  <a:lumOff val="40000"/>
                </a:srgbClr>
              </a:solidFill>
              <a:latin typeface="Garamond"/>
            </a:endParaRPr>
          </a:p>
        </p:txBody>
      </p:sp>
    </p:spTree>
    <p:extLst>
      <p:ext uri="{BB962C8B-B14F-4D97-AF65-F5344CB8AC3E}">
        <p14:creationId xmlns:p14="http://schemas.microsoft.com/office/powerpoint/2010/main" val="2123121002"/>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E1100E8B-F92C-E443-A2D0-289C688E158F}" type="datetimeFigureOut">
              <a:rPr lang="en-US" smtClean="0">
                <a:solidFill>
                  <a:srgbClr val="9E8E5C">
                    <a:lumMod val="60000"/>
                    <a:lumOff val="40000"/>
                  </a:srgbClr>
                </a:solidFill>
                <a:latin typeface="Garamond"/>
              </a:rPr>
              <a:pPr/>
              <a:t>3/31/2026</a:t>
            </a:fld>
            <a:endParaRPr lang="en-US">
              <a:solidFill>
                <a:srgbClr val="9E8E5C">
                  <a:lumMod val="60000"/>
                  <a:lumOff val="40000"/>
                </a:srgbClr>
              </a:solidFill>
              <a:latin typeface="Garamond"/>
            </a:endParaRPr>
          </a:p>
        </p:txBody>
      </p:sp>
      <p:sp>
        <p:nvSpPr>
          <p:cNvPr id="4" name="Footer Placeholder 3"/>
          <p:cNvSpPr>
            <a:spLocks noGrp="1"/>
          </p:cNvSpPr>
          <p:nvPr>
            <p:ph type="ftr" sz="quarter" idx="11"/>
          </p:nvPr>
        </p:nvSpPr>
        <p:spPr/>
        <p:txBody>
          <a:bodyPr/>
          <a:lstStyle/>
          <a:p>
            <a:endParaRPr lang="en-US">
              <a:solidFill>
                <a:srgbClr val="9E8E5C">
                  <a:lumMod val="60000"/>
                  <a:lumOff val="40000"/>
                </a:srgbClr>
              </a:solidFill>
              <a:latin typeface="Garamond"/>
            </a:endParaRPr>
          </a:p>
        </p:txBody>
      </p:sp>
      <p:sp>
        <p:nvSpPr>
          <p:cNvPr id="5" name="Slide Number Placeholder 4"/>
          <p:cNvSpPr>
            <a:spLocks noGrp="1"/>
          </p:cNvSpPr>
          <p:nvPr>
            <p:ph type="sldNum" sz="quarter" idx="12"/>
          </p:nvPr>
        </p:nvSpPr>
        <p:spPr/>
        <p:txBody>
          <a:bodyPr/>
          <a:lstStyle/>
          <a:p>
            <a:fld id="{130D2D56-6508-F345-BABD-D2DB239A0DEC}" type="slidenum">
              <a:rPr lang="en-US" smtClean="0">
                <a:solidFill>
                  <a:srgbClr val="9E8E5C">
                    <a:lumMod val="60000"/>
                    <a:lumOff val="40000"/>
                  </a:srgbClr>
                </a:solidFill>
                <a:latin typeface="Garamond"/>
              </a:rPr>
              <a:pPr/>
              <a:t>‹#›</a:t>
            </a:fld>
            <a:endParaRPr lang="en-US">
              <a:solidFill>
                <a:srgbClr val="9E8E5C">
                  <a:lumMod val="60000"/>
                  <a:lumOff val="40000"/>
                </a:srgbClr>
              </a:solidFill>
              <a:latin typeface="Garamond"/>
            </a:endParaRPr>
          </a:p>
        </p:txBody>
      </p:sp>
      <p:pic>
        <p:nvPicPr>
          <p:cNvPr id="7" name="Picture 6" descr="flourish2.png"/>
          <p:cNvPicPr>
            <a:picLocks noChangeAspect="1"/>
          </p:cNvPicPr>
          <p:nvPr/>
        </p:nvPicPr>
        <p:blipFill>
          <a:blip r:embed="rId2">
            <a:duotone>
              <a:prstClr val="black"/>
              <a:schemeClr val="tx2">
                <a:tint val="45000"/>
                <a:satMod val="400000"/>
              </a:schemeClr>
            </a:duotone>
            <a:lum bright="-14000"/>
          </a:blip>
          <a:stretch>
            <a:fillRect/>
          </a:stretch>
        </p:blipFill>
        <p:spPr>
          <a:xfrm>
            <a:off x="0" y="1618488"/>
            <a:ext cx="12192000" cy="932688"/>
          </a:xfrm>
          <a:prstGeom prst="rect">
            <a:avLst/>
          </a:prstGeom>
        </p:spPr>
      </p:pic>
    </p:spTree>
    <p:extLst>
      <p:ext uri="{BB962C8B-B14F-4D97-AF65-F5344CB8AC3E}">
        <p14:creationId xmlns:p14="http://schemas.microsoft.com/office/powerpoint/2010/main" val="2046631181"/>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E1100E8B-F92C-E443-A2D0-289C688E158F}" type="datetimeFigureOut">
              <a:rPr lang="en-US" smtClean="0">
                <a:solidFill>
                  <a:srgbClr val="9E8E5C">
                    <a:lumMod val="60000"/>
                    <a:lumOff val="40000"/>
                  </a:srgbClr>
                </a:solidFill>
                <a:latin typeface="Garamond"/>
              </a:rPr>
              <a:pPr/>
              <a:t>3/31/2026</a:t>
            </a:fld>
            <a:endParaRPr lang="en-US">
              <a:solidFill>
                <a:srgbClr val="9E8E5C">
                  <a:lumMod val="60000"/>
                  <a:lumOff val="40000"/>
                </a:srgbClr>
              </a:solidFill>
              <a:latin typeface="Garamond"/>
            </a:endParaRPr>
          </a:p>
        </p:txBody>
      </p:sp>
      <p:sp>
        <p:nvSpPr>
          <p:cNvPr id="6" name="Footer Placeholder 5"/>
          <p:cNvSpPr>
            <a:spLocks noGrp="1"/>
          </p:cNvSpPr>
          <p:nvPr>
            <p:ph type="ftr" sz="quarter" idx="11"/>
          </p:nvPr>
        </p:nvSpPr>
        <p:spPr/>
        <p:txBody>
          <a:bodyPr/>
          <a:lstStyle/>
          <a:p>
            <a:endParaRPr lang="en-US">
              <a:solidFill>
                <a:srgbClr val="9E8E5C">
                  <a:lumMod val="60000"/>
                  <a:lumOff val="40000"/>
                </a:srgbClr>
              </a:solidFill>
              <a:latin typeface="Garamond"/>
            </a:endParaRPr>
          </a:p>
        </p:txBody>
      </p:sp>
      <p:sp>
        <p:nvSpPr>
          <p:cNvPr id="7" name="Slide Number Placeholder 6"/>
          <p:cNvSpPr>
            <a:spLocks noGrp="1"/>
          </p:cNvSpPr>
          <p:nvPr>
            <p:ph type="sldNum" sz="quarter" idx="12"/>
          </p:nvPr>
        </p:nvSpPr>
        <p:spPr/>
        <p:txBody>
          <a:bodyPr/>
          <a:lstStyle/>
          <a:p>
            <a:fld id="{130D2D56-6508-F345-BABD-D2DB239A0DEC}" type="slidenum">
              <a:rPr lang="en-US" smtClean="0">
                <a:solidFill>
                  <a:srgbClr val="9E8E5C">
                    <a:lumMod val="60000"/>
                    <a:lumOff val="40000"/>
                  </a:srgbClr>
                </a:solidFill>
                <a:latin typeface="Garamond"/>
              </a:rPr>
              <a:pPr/>
              <a:t>‹#›</a:t>
            </a:fld>
            <a:endParaRPr lang="en-US">
              <a:solidFill>
                <a:srgbClr val="9E8E5C">
                  <a:lumMod val="60000"/>
                  <a:lumOff val="40000"/>
                </a:srgbClr>
              </a:solidFill>
              <a:latin typeface="Garamond"/>
            </a:endParaRPr>
          </a:p>
        </p:txBody>
      </p:sp>
    </p:spTree>
    <p:extLst>
      <p:ext uri="{BB962C8B-B14F-4D97-AF65-F5344CB8AC3E}">
        <p14:creationId xmlns:p14="http://schemas.microsoft.com/office/powerpoint/2010/main" val="1466061759"/>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604002" y="1676400"/>
            <a:ext cx="3759199" cy="599440"/>
          </a:xfrm>
        </p:spPr>
        <p:txBody>
          <a:bodyPr anchor="b">
            <a:noAutofit/>
          </a:bodyPr>
          <a:lstStyle>
            <a:lvl1pPr algn="ctr">
              <a:defRPr sz="1700" b="1" cap="all" spc="0" baseline="0"/>
            </a:lvl1pPr>
          </a:lstStyle>
          <a:p>
            <a:r>
              <a:rPr lang="en-US"/>
              <a:t>Click to edit Master title style</a:t>
            </a:r>
            <a:endParaRPr lang="en-US" dirty="0"/>
          </a:p>
        </p:txBody>
      </p:sp>
      <p:sp>
        <p:nvSpPr>
          <p:cNvPr id="4" name="Text Placeholder 3"/>
          <p:cNvSpPr>
            <a:spLocks noGrp="1"/>
          </p:cNvSpPr>
          <p:nvPr>
            <p:ph type="body" sz="half" idx="2"/>
          </p:nvPr>
        </p:nvSpPr>
        <p:spPr>
          <a:xfrm>
            <a:off x="6604002" y="2275840"/>
            <a:ext cx="3759199" cy="2905760"/>
          </a:xfrm>
        </p:spPr>
        <p:txBody>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E1100E8B-F92C-E443-A2D0-289C688E158F}" type="datetimeFigureOut">
              <a:rPr lang="en-US" smtClean="0">
                <a:solidFill>
                  <a:srgbClr val="9E8E5C">
                    <a:lumMod val="60000"/>
                    <a:lumOff val="40000"/>
                  </a:srgbClr>
                </a:solidFill>
                <a:latin typeface="Garamond"/>
              </a:rPr>
              <a:pPr/>
              <a:t>3/31/2026</a:t>
            </a:fld>
            <a:endParaRPr lang="en-US">
              <a:solidFill>
                <a:srgbClr val="9E8E5C">
                  <a:lumMod val="60000"/>
                  <a:lumOff val="40000"/>
                </a:srgbClr>
              </a:solidFill>
              <a:latin typeface="Garamond"/>
            </a:endParaRPr>
          </a:p>
        </p:txBody>
      </p:sp>
      <p:sp>
        <p:nvSpPr>
          <p:cNvPr id="6" name="Footer Placeholder 5"/>
          <p:cNvSpPr>
            <a:spLocks noGrp="1"/>
          </p:cNvSpPr>
          <p:nvPr>
            <p:ph type="ftr" sz="quarter" idx="11"/>
          </p:nvPr>
        </p:nvSpPr>
        <p:spPr/>
        <p:txBody>
          <a:bodyPr/>
          <a:lstStyle/>
          <a:p>
            <a:endParaRPr lang="en-US">
              <a:solidFill>
                <a:srgbClr val="9E8E5C">
                  <a:lumMod val="60000"/>
                  <a:lumOff val="40000"/>
                </a:srgbClr>
              </a:solidFill>
              <a:latin typeface="Garamond"/>
            </a:endParaRPr>
          </a:p>
        </p:txBody>
      </p:sp>
      <p:sp>
        <p:nvSpPr>
          <p:cNvPr id="7" name="Slide Number Placeholder 6"/>
          <p:cNvSpPr>
            <a:spLocks noGrp="1"/>
          </p:cNvSpPr>
          <p:nvPr>
            <p:ph type="sldNum" sz="quarter" idx="12"/>
          </p:nvPr>
        </p:nvSpPr>
        <p:spPr/>
        <p:txBody>
          <a:bodyPr/>
          <a:lstStyle/>
          <a:p>
            <a:fld id="{130D2D56-6508-F345-BABD-D2DB239A0DEC}" type="slidenum">
              <a:rPr lang="en-US" smtClean="0">
                <a:solidFill>
                  <a:srgbClr val="9E8E5C">
                    <a:lumMod val="60000"/>
                    <a:lumOff val="40000"/>
                  </a:srgbClr>
                </a:solidFill>
                <a:latin typeface="Garamond"/>
              </a:rPr>
              <a:pPr/>
              <a:t>‹#›</a:t>
            </a:fld>
            <a:endParaRPr lang="en-US">
              <a:solidFill>
                <a:srgbClr val="9E8E5C">
                  <a:lumMod val="60000"/>
                  <a:lumOff val="40000"/>
                </a:srgbClr>
              </a:solidFill>
              <a:latin typeface="Garamond"/>
            </a:endParaRPr>
          </a:p>
        </p:txBody>
      </p:sp>
      <p:sp>
        <p:nvSpPr>
          <p:cNvPr id="9" name="Content Placeholder 8"/>
          <p:cNvSpPr>
            <a:spLocks noGrp="1"/>
          </p:cNvSpPr>
          <p:nvPr>
            <p:ph sz="quarter" idx="13"/>
          </p:nvPr>
        </p:nvSpPr>
        <p:spPr>
          <a:xfrm>
            <a:off x="1828800" y="1676400"/>
            <a:ext cx="4368800" cy="3505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722057514"/>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10" name="Plaque 9"/>
          <p:cNvSpPr/>
          <p:nvPr/>
        </p:nvSpPr>
        <p:spPr>
          <a:xfrm>
            <a:off x="1950720" y="1847088"/>
            <a:ext cx="4120896" cy="3090672"/>
          </a:xfrm>
          <a:prstGeom prst="plaque">
            <a:avLst>
              <a:gd name="adj" fmla="val 8438"/>
            </a:avLst>
          </a:prstGeom>
          <a:noFill/>
          <a:ln w="9525">
            <a:solidFill>
              <a:schemeClr val="tx2">
                <a:alpha val="17000"/>
              </a:schemeClr>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prstClr val="white"/>
              </a:solidFill>
              <a:latin typeface="Garamond"/>
            </a:endParaRPr>
          </a:p>
        </p:txBody>
      </p:sp>
      <p:sp>
        <p:nvSpPr>
          <p:cNvPr id="2" name="Title 1"/>
          <p:cNvSpPr>
            <a:spLocks noGrp="1"/>
          </p:cNvSpPr>
          <p:nvPr>
            <p:ph type="title"/>
          </p:nvPr>
        </p:nvSpPr>
        <p:spPr>
          <a:xfrm>
            <a:off x="6604000" y="1676400"/>
            <a:ext cx="3759200" cy="599440"/>
          </a:xfrm>
        </p:spPr>
        <p:txBody>
          <a:bodyPr anchor="b">
            <a:noAutofit/>
          </a:bodyPr>
          <a:lstStyle>
            <a:lvl1pPr algn="ctr">
              <a:defRPr sz="1700" b="1" cap="all" spc="0" baseline="0"/>
            </a:lvl1pPr>
          </a:lstStyle>
          <a:p>
            <a:r>
              <a:rPr lang="en-US"/>
              <a:t>Click to edit Master title style</a:t>
            </a:r>
            <a:endParaRPr lang="en-US" dirty="0"/>
          </a:p>
        </p:txBody>
      </p:sp>
      <p:sp>
        <p:nvSpPr>
          <p:cNvPr id="3" name="Picture Placeholder 2"/>
          <p:cNvSpPr>
            <a:spLocks noGrp="1"/>
          </p:cNvSpPr>
          <p:nvPr>
            <p:ph type="pic" idx="1"/>
          </p:nvPr>
        </p:nvSpPr>
        <p:spPr>
          <a:xfrm>
            <a:off x="2032000" y="1905000"/>
            <a:ext cx="3962400" cy="2971800"/>
          </a:xfrm>
          <a:prstGeom prst="plaque">
            <a:avLst>
              <a:gd name="adj" fmla="val 8341"/>
            </a:avLst>
          </a:prstGeom>
          <a:solidFill>
            <a:schemeClr val="bg1">
              <a:lumMod val="95000"/>
              <a:alpha val="35000"/>
            </a:schemeClr>
          </a:solidFill>
          <a:ln w="98425" cmpd="thinThick">
            <a:noFill/>
            <a:bevel/>
          </a:ln>
        </p:spPr>
        <p:txBody>
          <a:bodyPr>
            <a:normAutofit/>
          </a:bodyPr>
          <a:lstStyle>
            <a:lvl1pPr marL="0" indent="0" algn="ctr">
              <a:buNone/>
              <a:defRPr sz="1800" baseline="0">
                <a:solidFill>
                  <a:schemeClr val="tx2"/>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Drag picture to placeholder or click icon to add</a:t>
            </a:r>
            <a:endParaRPr lang="en-US" dirty="0"/>
          </a:p>
        </p:txBody>
      </p:sp>
      <p:sp>
        <p:nvSpPr>
          <p:cNvPr id="4" name="Text Placeholder 3"/>
          <p:cNvSpPr>
            <a:spLocks noGrp="1"/>
          </p:cNvSpPr>
          <p:nvPr>
            <p:ph type="body" sz="half" idx="2"/>
          </p:nvPr>
        </p:nvSpPr>
        <p:spPr>
          <a:xfrm>
            <a:off x="6604000" y="2276856"/>
            <a:ext cx="3759200" cy="2875280"/>
          </a:xfrm>
        </p:spPr>
        <p:txBody>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E1100E8B-F92C-E443-A2D0-289C688E158F}" type="datetimeFigureOut">
              <a:rPr lang="en-US" smtClean="0">
                <a:solidFill>
                  <a:srgbClr val="9E8E5C">
                    <a:lumMod val="60000"/>
                    <a:lumOff val="40000"/>
                  </a:srgbClr>
                </a:solidFill>
                <a:latin typeface="Garamond"/>
              </a:rPr>
              <a:pPr/>
              <a:t>3/31/2026</a:t>
            </a:fld>
            <a:endParaRPr lang="en-US">
              <a:solidFill>
                <a:srgbClr val="9E8E5C">
                  <a:lumMod val="60000"/>
                  <a:lumOff val="40000"/>
                </a:srgbClr>
              </a:solidFill>
              <a:latin typeface="Garamond"/>
            </a:endParaRPr>
          </a:p>
        </p:txBody>
      </p:sp>
      <p:sp>
        <p:nvSpPr>
          <p:cNvPr id="6" name="Footer Placeholder 5"/>
          <p:cNvSpPr>
            <a:spLocks noGrp="1"/>
          </p:cNvSpPr>
          <p:nvPr>
            <p:ph type="ftr" sz="quarter" idx="11"/>
          </p:nvPr>
        </p:nvSpPr>
        <p:spPr/>
        <p:txBody>
          <a:bodyPr/>
          <a:lstStyle/>
          <a:p>
            <a:endParaRPr lang="en-US">
              <a:solidFill>
                <a:srgbClr val="9E8E5C">
                  <a:lumMod val="60000"/>
                  <a:lumOff val="40000"/>
                </a:srgbClr>
              </a:solidFill>
              <a:latin typeface="Garamond"/>
            </a:endParaRPr>
          </a:p>
        </p:txBody>
      </p:sp>
      <p:sp>
        <p:nvSpPr>
          <p:cNvPr id="7" name="Slide Number Placeholder 6"/>
          <p:cNvSpPr>
            <a:spLocks noGrp="1"/>
          </p:cNvSpPr>
          <p:nvPr>
            <p:ph type="sldNum" sz="quarter" idx="12"/>
          </p:nvPr>
        </p:nvSpPr>
        <p:spPr/>
        <p:txBody>
          <a:bodyPr/>
          <a:lstStyle/>
          <a:p>
            <a:fld id="{130D2D56-6508-F345-BABD-D2DB239A0DEC}" type="slidenum">
              <a:rPr lang="en-US" smtClean="0">
                <a:solidFill>
                  <a:srgbClr val="9E8E5C">
                    <a:lumMod val="60000"/>
                    <a:lumOff val="40000"/>
                  </a:srgbClr>
                </a:solidFill>
                <a:latin typeface="Garamond"/>
              </a:rPr>
              <a:pPr/>
              <a:t>‹#›</a:t>
            </a:fld>
            <a:endParaRPr lang="en-US">
              <a:solidFill>
                <a:srgbClr val="9E8E5C">
                  <a:lumMod val="60000"/>
                  <a:lumOff val="40000"/>
                </a:srgbClr>
              </a:solidFill>
              <a:latin typeface="Garamond"/>
            </a:endParaRPr>
          </a:p>
        </p:txBody>
      </p:sp>
    </p:spTree>
    <p:extLst>
      <p:ext uri="{BB962C8B-B14F-4D97-AF65-F5344CB8AC3E}">
        <p14:creationId xmlns:p14="http://schemas.microsoft.com/office/powerpoint/2010/main" val="2340728195"/>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E1100E8B-F92C-E443-A2D0-289C688E158F}" type="datetimeFigureOut">
              <a:rPr lang="en-US" smtClean="0">
                <a:solidFill>
                  <a:srgbClr val="9E8E5C">
                    <a:lumMod val="60000"/>
                    <a:lumOff val="40000"/>
                  </a:srgbClr>
                </a:solidFill>
                <a:latin typeface="Garamond"/>
              </a:rPr>
              <a:pPr/>
              <a:t>3/31/2026</a:t>
            </a:fld>
            <a:endParaRPr lang="en-US">
              <a:solidFill>
                <a:srgbClr val="9E8E5C">
                  <a:lumMod val="60000"/>
                  <a:lumOff val="40000"/>
                </a:srgbClr>
              </a:solidFill>
              <a:latin typeface="Garamond"/>
            </a:endParaRPr>
          </a:p>
        </p:txBody>
      </p:sp>
      <p:sp>
        <p:nvSpPr>
          <p:cNvPr id="5" name="Footer Placeholder 4"/>
          <p:cNvSpPr>
            <a:spLocks noGrp="1"/>
          </p:cNvSpPr>
          <p:nvPr>
            <p:ph type="ftr" sz="quarter" idx="11"/>
          </p:nvPr>
        </p:nvSpPr>
        <p:spPr/>
        <p:txBody>
          <a:bodyPr/>
          <a:lstStyle/>
          <a:p>
            <a:endParaRPr lang="en-US">
              <a:solidFill>
                <a:srgbClr val="9E8E5C">
                  <a:lumMod val="60000"/>
                  <a:lumOff val="40000"/>
                </a:srgbClr>
              </a:solidFill>
              <a:latin typeface="Garamond"/>
            </a:endParaRPr>
          </a:p>
        </p:txBody>
      </p:sp>
      <p:sp>
        <p:nvSpPr>
          <p:cNvPr id="6" name="Slide Number Placeholder 5"/>
          <p:cNvSpPr>
            <a:spLocks noGrp="1"/>
          </p:cNvSpPr>
          <p:nvPr>
            <p:ph type="sldNum" sz="quarter" idx="12"/>
          </p:nvPr>
        </p:nvSpPr>
        <p:spPr/>
        <p:txBody>
          <a:bodyPr/>
          <a:lstStyle/>
          <a:p>
            <a:fld id="{130D2D56-6508-F345-BABD-D2DB239A0DEC}" type="slidenum">
              <a:rPr lang="en-US" smtClean="0">
                <a:solidFill>
                  <a:srgbClr val="9E8E5C">
                    <a:lumMod val="60000"/>
                    <a:lumOff val="40000"/>
                  </a:srgbClr>
                </a:solidFill>
                <a:latin typeface="Garamond"/>
              </a:rPr>
              <a:pPr/>
              <a:t>‹#›</a:t>
            </a:fld>
            <a:endParaRPr lang="en-US">
              <a:solidFill>
                <a:srgbClr val="9E8E5C">
                  <a:lumMod val="60000"/>
                  <a:lumOff val="40000"/>
                </a:srgbClr>
              </a:solidFill>
              <a:latin typeface="Garamond"/>
            </a:endParaRPr>
          </a:p>
        </p:txBody>
      </p:sp>
    </p:spTree>
    <p:extLst>
      <p:ext uri="{BB962C8B-B14F-4D97-AF65-F5344CB8AC3E}">
        <p14:creationId xmlns:p14="http://schemas.microsoft.com/office/powerpoint/2010/main" val="2800430923"/>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1209041"/>
            <a:ext cx="1727200" cy="43180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1727200" y="1219200"/>
            <a:ext cx="6908800" cy="4267201"/>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1100E8B-F92C-E443-A2D0-289C688E158F}" type="datetimeFigureOut">
              <a:rPr lang="en-US" smtClean="0">
                <a:solidFill>
                  <a:srgbClr val="9E8E5C">
                    <a:lumMod val="60000"/>
                    <a:lumOff val="40000"/>
                  </a:srgbClr>
                </a:solidFill>
                <a:latin typeface="Garamond"/>
              </a:rPr>
              <a:pPr/>
              <a:t>3/31/2026</a:t>
            </a:fld>
            <a:endParaRPr lang="en-US">
              <a:solidFill>
                <a:srgbClr val="9E8E5C">
                  <a:lumMod val="60000"/>
                  <a:lumOff val="40000"/>
                </a:srgbClr>
              </a:solidFill>
              <a:latin typeface="Garamond"/>
            </a:endParaRPr>
          </a:p>
        </p:txBody>
      </p:sp>
      <p:sp>
        <p:nvSpPr>
          <p:cNvPr id="5" name="Footer Placeholder 4"/>
          <p:cNvSpPr>
            <a:spLocks noGrp="1"/>
          </p:cNvSpPr>
          <p:nvPr>
            <p:ph type="ftr" sz="quarter" idx="11"/>
          </p:nvPr>
        </p:nvSpPr>
        <p:spPr/>
        <p:txBody>
          <a:bodyPr/>
          <a:lstStyle/>
          <a:p>
            <a:endParaRPr lang="en-US">
              <a:solidFill>
                <a:srgbClr val="9E8E5C">
                  <a:lumMod val="60000"/>
                  <a:lumOff val="40000"/>
                </a:srgbClr>
              </a:solidFill>
              <a:latin typeface="Garamond"/>
            </a:endParaRPr>
          </a:p>
        </p:txBody>
      </p:sp>
      <p:sp>
        <p:nvSpPr>
          <p:cNvPr id="6" name="Slide Number Placeholder 5"/>
          <p:cNvSpPr>
            <a:spLocks noGrp="1"/>
          </p:cNvSpPr>
          <p:nvPr>
            <p:ph type="sldNum" sz="quarter" idx="12"/>
          </p:nvPr>
        </p:nvSpPr>
        <p:spPr/>
        <p:txBody>
          <a:bodyPr/>
          <a:lstStyle/>
          <a:p>
            <a:fld id="{130D2D56-6508-F345-BABD-D2DB239A0DEC}" type="slidenum">
              <a:rPr lang="en-US" smtClean="0">
                <a:solidFill>
                  <a:srgbClr val="9E8E5C">
                    <a:lumMod val="60000"/>
                    <a:lumOff val="40000"/>
                  </a:srgbClr>
                </a:solidFill>
                <a:latin typeface="Garamond"/>
              </a:rPr>
              <a:pPr/>
              <a:t>‹#›</a:t>
            </a:fld>
            <a:endParaRPr lang="en-US">
              <a:solidFill>
                <a:srgbClr val="9E8E5C">
                  <a:lumMod val="60000"/>
                  <a:lumOff val="40000"/>
                </a:srgbClr>
              </a:solidFill>
              <a:latin typeface="Garamond"/>
            </a:endParaRPr>
          </a:p>
        </p:txBody>
      </p:sp>
    </p:spTree>
    <p:extLst>
      <p:ext uri="{BB962C8B-B14F-4D97-AF65-F5344CB8AC3E}">
        <p14:creationId xmlns:p14="http://schemas.microsoft.com/office/powerpoint/2010/main" val="457807675"/>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2079303B-CABA-B240-9C26-0FEA854DAD6C}" type="datetimeFigureOut">
              <a:rPr lang="en-US">
                <a:solidFill>
                  <a:prstClr val="black">
                    <a:tint val="75000"/>
                  </a:prstClr>
                </a:solidFill>
                <a:latin typeface="Calibri"/>
              </a:rPr>
              <a:pPr/>
              <a:t>3/31/2026</a:t>
            </a:fld>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07F88440-DD60-4F4F-B439-C205D7CC8B97}" type="slidenum">
              <a:rPr lang="en-US">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3384862884"/>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079303B-CABA-B240-9C26-0FEA854DAD6C}" type="datetimeFigureOut">
              <a:rPr lang="en-US">
                <a:solidFill>
                  <a:prstClr val="black">
                    <a:tint val="75000"/>
                  </a:prstClr>
                </a:solidFill>
                <a:latin typeface="Calibri"/>
              </a:rPr>
              <a:pPr/>
              <a:t>3/31/2026</a:t>
            </a:fld>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07F88440-DD60-4F4F-B439-C205D7CC8B97}" type="slidenum">
              <a:rPr lang="en-US">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1368803521"/>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079303B-CABA-B240-9C26-0FEA854DAD6C}" type="datetimeFigureOut">
              <a:rPr lang="en-US">
                <a:solidFill>
                  <a:prstClr val="black">
                    <a:tint val="75000"/>
                  </a:prstClr>
                </a:solidFill>
                <a:latin typeface="Calibri"/>
              </a:rPr>
              <a:pPr/>
              <a:t>3/31/2026</a:t>
            </a:fld>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07F88440-DD60-4F4F-B439-C205D7CC8B97}" type="slidenum">
              <a:rPr lang="en-US">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3094073010"/>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2079303B-CABA-B240-9C26-0FEA854DAD6C}" type="datetimeFigureOut">
              <a:rPr lang="en-US">
                <a:solidFill>
                  <a:prstClr val="black">
                    <a:tint val="75000"/>
                  </a:prstClr>
                </a:solidFill>
                <a:latin typeface="Calibri"/>
              </a:rPr>
              <a:pPr/>
              <a:t>3/31/2026</a:t>
            </a:fld>
            <a:endParaRPr lang="en-US">
              <a:solidFill>
                <a:prstClr val="black">
                  <a:tint val="75000"/>
                </a:prstClr>
              </a:solidFill>
              <a:latin typeface="Calibri"/>
            </a:endParaRPr>
          </a:p>
        </p:txBody>
      </p:sp>
      <p:sp>
        <p:nvSpPr>
          <p:cNvPr id="6" name="Footer Placeholder 5"/>
          <p:cNvSpPr>
            <a:spLocks noGrp="1"/>
          </p:cNvSpPr>
          <p:nvPr>
            <p:ph type="ftr" sz="quarter" idx="11"/>
          </p:nvPr>
        </p:nvSpPr>
        <p:spPr/>
        <p:txBody>
          <a:bodyPr/>
          <a:lstStyle/>
          <a:p>
            <a:endParaRPr lang="en-US">
              <a:solidFill>
                <a:prstClr val="black">
                  <a:tint val="75000"/>
                </a:prstClr>
              </a:solidFill>
              <a:latin typeface="Calibri"/>
            </a:endParaRPr>
          </a:p>
        </p:txBody>
      </p:sp>
      <p:sp>
        <p:nvSpPr>
          <p:cNvPr id="7" name="Slide Number Placeholder 6"/>
          <p:cNvSpPr>
            <a:spLocks noGrp="1"/>
          </p:cNvSpPr>
          <p:nvPr>
            <p:ph type="sldNum" sz="quarter" idx="12"/>
          </p:nvPr>
        </p:nvSpPr>
        <p:spPr/>
        <p:txBody>
          <a:bodyPr/>
          <a:lstStyle/>
          <a:p>
            <a:fld id="{07F88440-DD60-4F4F-B439-C205D7CC8B97}" type="slidenum">
              <a:rPr lang="en-US">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1254615020"/>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2079303B-CABA-B240-9C26-0FEA854DAD6C}" type="datetimeFigureOut">
              <a:rPr lang="en-US">
                <a:solidFill>
                  <a:prstClr val="black">
                    <a:tint val="75000"/>
                  </a:prstClr>
                </a:solidFill>
                <a:latin typeface="Calibri"/>
              </a:rPr>
              <a:pPr/>
              <a:t>3/31/2026</a:t>
            </a:fld>
            <a:endParaRPr lang="en-US">
              <a:solidFill>
                <a:prstClr val="black">
                  <a:tint val="75000"/>
                </a:prstClr>
              </a:solidFill>
              <a:latin typeface="Calibri"/>
            </a:endParaRPr>
          </a:p>
        </p:txBody>
      </p:sp>
      <p:sp>
        <p:nvSpPr>
          <p:cNvPr id="8" name="Footer Placeholder 7"/>
          <p:cNvSpPr>
            <a:spLocks noGrp="1"/>
          </p:cNvSpPr>
          <p:nvPr>
            <p:ph type="ftr" sz="quarter" idx="11"/>
          </p:nvPr>
        </p:nvSpPr>
        <p:spPr/>
        <p:txBody>
          <a:bodyPr/>
          <a:lstStyle/>
          <a:p>
            <a:endParaRPr lang="en-US">
              <a:solidFill>
                <a:prstClr val="black">
                  <a:tint val="75000"/>
                </a:prstClr>
              </a:solidFill>
              <a:latin typeface="Calibri"/>
            </a:endParaRPr>
          </a:p>
        </p:txBody>
      </p:sp>
      <p:sp>
        <p:nvSpPr>
          <p:cNvPr id="9" name="Slide Number Placeholder 8"/>
          <p:cNvSpPr>
            <a:spLocks noGrp="1"/>
          </p:cNvSpPr>
          <p:nvPr>
            <p:ph type="sldNum" sz="quarter" idx="12"/>
          </p:nvPr>
        </p:nvSpPr>
        <p:spPr/>
        <p:txBody>
          <a:bodyPr/>
          <a:lstStyle/>
          <a:p>
            <a:fld id="{07F88440-DD60-4F4F-B439-C205D7CC8B97}" type="slidenum">
              <a:rPr lang="en-US">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1228153001"/>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2079303B-CABA-B240-9C26-0FEA854DAD6C}" type="datetimeFigureOut">
              <a:rPr lang="en-US">
                <a:solidFill>
                  <a:prstClr val="black">
                    <a:tint val="75000"/>
                  </a:prstClr>
                </a:solidFill>
                <a:latin typeface="Calibri"/>
              </a:rPr>
              <a:pPr/>
              <a:t>3/31/2026</a:t>
            </a:fld>
            <a:endParaRPr lang="en-US">
              <a:solidFill>
                <a:prstClr val="black">
                  <a:tint val="75000"/>
                </a:prstClr>
              </a:solidFill>
              <a:latin typeface="Calibri"/>
            </a:endParaRPr>
          </a:p>
        </p:txBody>
      </p:sp>
      <p:sp>
        <p:nvSpPr>
          <p:cNvPr id="4" name="Footer Placeholder 3"/>
          <p:cNvSpPr>
            <a:spLocks noGrp="1"/>
          </p:cNvSpPr>
          <p:nvPr>
            <p:ph type="ftr" sz="quarter" idx="11"/>
          </p:nvPr>
        </p:nvSpPr>
        <p:spPr/>
        <p:txBody>
          <a:bodyPr/>
          <a:lstStyle/>
          <a:p>
            <a:endParaRPr lang="en-US">
              <a:solidFill>
                <a:prstClr val="black">
                  <a:tint val="75000"/>
                </a:prstClr>
              </a:solidFill>
              <a:latin typeface="Calibri"/>
            </a:endParaRPr>
          </a:p>
        </p:txBody>
      </p:sp>
      <p:sp>
        <p:nvSpPr>
          <p:cNvPr id="5" name="Slide Number Placeholder 4"/>
          <p:cNvSpPr>
            <a:spLocks noGrp="1"/>
          </p:cNvSpPr>
          <p:nvPr>
            <p:ph type="sldNum" sz="quarter" idx="12"/>
          </p:nvPr>
        </p:nvSpPr>
        <p:spPr/>
        <p:txBody>
          <a:bodyPr/>
          <a:lstStyle/>
          <a:p>
            <a:fld id="{07F88440-DD60-4F4F-B439-C205D7CC8B97}" type="slidenum">
              <a:rPr lang="en-US">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2468594093"/>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079303B-CABA-B240-9C26-0FEA854DAD6C}" type="datetimeFigureOut">
              <a:rPr lang="en-US">
                <a:solidFill>
                  <a:prstClr val="black">
                    <a:tint val="75000"/>
                  </a:prstClr>
                </a:solidFill>
                <a:latin typeface="Calibri"/>
              </a:rPr>
              <a:pPr/>
              <a:t>3/31/2026</a:t>
            </a:fld>
            <a:endParaRPr lang="en-US">
              <a:solidFill>
                <a:prstClr val="black">
                  <a:tint val="75000"/>
                </a:prstClr>
              </a:solidFill>
              <a:latin typeface="Calibri"/>
            </a:endParaRPr>
          </a:p>
        </p:txBody>
      </p:sp>
      <p:sp>
        <p:nvSpPr>
          <p:cNvPr id="3" name="Footer Placeholder 2"/>
          <p:cNvSpPr>
            <a:spLocks noGrp="1"/>
          </p:cNvSpPr>
          <p:nvPr>
            <p:ph type="ftr" sz="quarter" idx="11"/>
          </p:nvPr>
        </p:nvSpPr>
        <p:spPr/>
        <p:txBody>
          <a:bodyPr/>
          <a:lstStyle/>
          <a:p>
            <a:endParaRPr lang="en-US">
              <a:solidFill>
                <a:prstClr val="black">
                  <a:tint val="75000"/>
                </a:prstClr>
              </a:solidFill>
              <a:latin typeface="Calibri"/>
            </a:endParaRPr>
          </a:p>
        </p:txBody>
      </p:sp>
      <p:sp>
        <p:nvSpPr>
          <p:cNvPr id="4" name="Slide Number Placeholder 3"/>
          <p:cNvSpPr>
            <a:spLocks noGrp="1"/>
          </p:cNvSpPr>
          <p:nvPr>
            <p:ph type="sldNum" sz="quarter" idx="12"/>
          </p:nvPr>
        </p:nvSpPr>
        <p:spPr/>
        <p:txBody>
          <a:bodyPr/>
          <a:lstStyle/>
          <a:p>
            <a:fld id="{07F88440-DD60-4F4F-B439-C205D7CC8B97}" type="slidenum">
              <a:rPr lang="en-US">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2226090069"/>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2079303B-CABA-B240-9C26-0FEA854DAD6C}" type="datetimeFigureOut">
              <a:rPr lang="en-US">
                <a:solidFill>
                  <a:prstClr val="black">
                    <a:tint val="75000"/>
                  </a:prstClr>
                </a:solidFill>
                <a:latin typeface="Calibri"/>
              </a:rPr>
              <a:pPr/>
              <a:t>3/31/2026</a:t>
            </a:fld>
            <a:endParaRPr lang="en-US">
              <a:solidFill>
                <a:prstClr val="black">
                  <a:tint val="75000"/>
                </a:prstClr>
              </a:solidFill>
              <a:latin typeface="Calibri"/>
            </a:endParaRPr>
          </a:p>
        </p:txBody>
      </p:sp>
      <p:sp>
        <p:nvSpPr>
          <p:cNvPr id="6" name="Footer Placeholder 5"/>
          <p:cNvSpPr>
            <a:spLocks noGrp="1"/>
          </p:cNvSpPr>
          <p:nvPr>
            <p:ph type="ftr" sz="quarter" idx="11"/>
          </p:nvPr>
        </p:nvSpPr>
        <p:spPr/>
        <p:txBody>
          <a:bodyPr/>
          <a:lstStyle/>
          <a:p>
            <a:endParaRPr lang="en-US">
              <a:solidFill>
                <a:prstClr val="black">
                  <a:tint val="75000"/>
                </a:prstClr>
              </a:solidFill>
              <a:latin typeface="Calibri"/>
            </a:endParaRPr>
          </a:p>
        </p:txBody>
      </p:sp>
      <p:sp>
        <p:nvSpPr>
          <p:cNvPr id="7" name="Slide Number Placeholder 6"/>
          <p:cNvSpPr>
            <a:spLocks noGrp="1"/>
          </p:cNvSpPr>
          <p:nvPr>
            <p:ph type="sldNum" sz="quarter" idx="12"/>
          </p:nvPr>
        </p:nvSpPr>
        <p:spPr/>
        <p:txBody>
          <a:bodyPr/>
          <a:lstStyle/>
          <a:p>
            <a:fld id="{07F88440-DD60-4F4F-B439-C205D7CC8B97}" type="slidenum">
              <a:rPr lang="en-US">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1764792788"/>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2079303B-CABA-B240-9C26-0FEA854DAD6C}" type="datetimeFigureOut">
              <a:rPr lang="en-US">
                <a:solidFill>
                  <a:prstClr val="black">
                    <a:tint val="75000"/>
                  </a:prstClr>
                </a:solidFill>
                <a:latin typeface="Calibri"/>
              </a:rPr>
              <a:pPr/>
              <a:t>3/31/2026</a:t>
            </a:fld>
            <a:endParaRPr lang="en-US">
              <a:solidFill>
                <a:prstClr val="black">
                  <a:tint val="75000"/>
                </a:prstClr>
              </a:solidFill>
              <a:latin typeface="Calibri"/>
            </a:endParaRPr>
          </a:p>
        </p:txBody>
      </p:sp>
      <p:sp>
        <p:nvSpPr>
          <p:cNvPr id="6" name="Footer Placeholder 5"/>
          <p:cNvSpPr>
            <a:spLocks noGrp="1"/>
          </p:cNvSpPr>
          <p:nvPr>
            <p:ph type="ftr" sz="quarter" idx="11"/>
          </p:nvPr>
        </p:nvSpPr>
        <p:spPr/>
        <p:txBody>
          <a:bodyPr/>
          <a:lstStyle/>
          <a:p>
            <a:endParaRPr lang="en-US">
              <a:solidFill>
                <a:prstClr val="black">
                  <a:tint val="75000"/>
                </a:prstClr>
              </a:solidFill>
              <a:latin typeface="Calibri"/>
            </a:endParaRPr>
          </a:p>
        </p:txBody>
      </p:sp>
      <p:sp>
        <p:nvSpPr>
          <p:cNvPr id="7" name="Slide Number Placeholder 6"/>
          <p:cNvSpPr>
            <a:spLocks noGrp="1"/>
          </p:cNvSpPr>
          <p:nvPr>
            <p:ph type="sldNum" sz="quarter" idx="12"/>
          </p:nvPr>
        </p:nvSpPr>
        <p:spPr/>
        <p:txBody>
          <a:bodyPr/>
          <a:lstStyle/>
          <a:p>
            <a:fld id="{07F88440-DD60-4F4F-B439-C205D7CC8B97}" type="slidenum">
              <a:rPr lang="en-US">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1056048377"/>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079303B-CABA-B240-9C26-0FEA854DAD6C}" type="datetimeFigureOut">
              <a:rPr lang="en-US">
                <a:solidFill>
                  <a:prstClr val="black">
                    <a:tint val="75000"/>
                  </a:prstClr>
                </a:solidFill>
                <a:latin typeface="Calibri"/>
              </a:rPr>
              <a:pPr/>
              <a:t>3/31/2026</a:t>
            </a:fld>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07F88440-DD60-4F4F-B439-C205D7CC8B97}" type="slidenum">
              <a:rPr lang="en-US">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527748037"/>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079303B-CABA-B240-9C26-0FEA854DAD6C}" type="datetimeFigureOut">
              <a:rPr lang="en-US">
                <a:solidFill>
                  <a:prstClr val="black">
                    <a:tint val="75000"/>
                  </a:prstClr>
                </a:solidFill>
                <a:latin typeface="Calibri"/>
              </a:rPr>
              <a:pPr/>
              <a:t>3/31/2026</a:t>
            </a:fld>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07F88440-DD60-4F4F-B439-C205D7CC8B97}" type="slidenum">
              <a:rPr lang="en-US">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98004806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13" Type="http://schemas.openxmlformats.org/officeDocument/2006/relationships/image" Target="../media/image2.png"/><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A47C9490-EB1F-07F1-200D-2BD4287429CA}"/>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3CF3283F-1220-EA0D-FC89-1E1EAF79C98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11F63FD-8DC1-1067-2176-EA56E89AA6C3}"/>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BC2C50BB-9C79-43F8-9949-BCAB7FA54179}" type="datetimeFigureOut">
              <a:rPr lang="en-US" smtClean="0"/>
              <a:t>3/31/2026</a:t>
            </a:fld>
            <a:endParaRPr lang="en-US"/>
          </a:p>
        </p:txBody>
      </p:sp>
      <p:sp>
        <p:nvSpPr>
          <p:cNvPr id="5" name="Footer Placeholder 4">
            <a:extLst>
              <a:ext uri="{FF2B5EF4-FFF2-40B4-BE49-F238E27FC236}">
                <a16:creationId xmlns:a16="http://schemas.microsoft.com/office/drawing/2014/main" id="{68003B7D-7965-8093-E875-989B295A3BFC}"/>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7EE93407-EE12-5F15-A35E-51C11F7A5528}"/>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2F326386-C409-4715-907E-A61A0635A7A8}" type="slidenum">
              <a:rPr lang="en-US" smtClean="0"/>
              <a:t>‹#›</a:t>
            </a:fld>
            <a:endParaRPr lang="en-US"/>
          </a:p>
        </p:txBody>
      </p:sp>
    </p:spTree>
    <p:extLst>
      <p:ext uri="{BB962C8B-B14F-4D97-AF65-F5344CB8AC3E}">
        <p14:creationId xmlns:p14="http://schemas.microsoft.com/office/powerpoint/2010/main" val="396249571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079303B-CABA-B240-9C26-0FEA854DAD6C}" type="datetimeFigureOut">
              <a:rPr lang="en-US" smtClean="0"/>
              <a:t>3/31/2026</a:t>
            </a:fld>
            <a:endParaRPr lang="en-US"/>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7F88440-DD60-4F4F-B439-C205D7CC8B97}" type="slidenum">
              <a:rPr lang="en-US" smtClean="0"/>
              <a:t>‹#›</a:t>
            </a:fld>
            <a:endParaRPr lang="en-US"/>
          </a:p>
        </p:txBody>
      </p:sp>
    </p:spTree>
    <p:extLst>
      <p:ext uri="{BB962C8B-B14F-4D97-AF65-F5344CB8AC3E}">
        <p14:creationId xmlns:p14="http://schemas.microsoft.com/office/powerpoint/2010/main" val="1017798895"/>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8" name="Picture 7" descr="window3.png"/>
          <p:cNvPicPr>
            <a:picLocks noChangeAspect="1"/>
          </p:cNvPicPr>
          <p:nvPr/>
        </p:nvPicPr>
        <p:blipFill>
          <a:blip r:embed="rId13"/>
          <a:stretch>
            <a:fillRect/>
          </a:stretch>
        </p:blipFill>
        <p:spPr>
          <a:xfrm>
            <a:off x="0" y="0"/>
            <a:ext cx="12192000" cy="6858000"/>
          </a:xfrm>
          <a:prstGeom prst="rect">
            <a:avLst/>
          </a:prstGeom>
        </p:spPr>
      </p:pic>
      <p:sp>
        <p:nvSpPr>
          <p:cNvPr id="2" name="Title Placeholder 1"/>
          <p:cNvSpPr>
            <a:spLocks noGrp="1"/>
          </p:cNvSpPr>
          <p:nvPr>
            <p:ph type="title"/>
          </p:nvPr>
        </p:nvSpPr>
        <p:spPr>
          <a:xfrm>
            <a:off x="1828800" y="1295400"/>
            <a:ext cx="8534400" cy="685800"/>
          </a:xfrm>
          <a:prstGeom prst="rect">
            <a:avLst/>
          </a:prstGeom>
        </p:spPr>
        <p:txBody>
          <a:bodyPr vert="horz" lIns="91440" tIns="45720" rIns="91440" bIns="45720" rtlCol="0" anchor="b" anchorCtr="0">
            <a:normAutofit/>
          </a:bodyPr>
          <a:lstStyle/>
          <a:p>
            <a:r>
              <a:rPr lang="en-US"/>
              <a:t>Click to edit Master title style</a:t>
            </a:r>
            <a:endParaRPr lang="en-US" dirty="0"/>
          </a:p>
        </p:txBody>
      </p:sp>
      <p:sp>
        <p:nvSpPr>
          <p:cNvPr id="3" name="Text Placeholder 2"/>
          <p:cNvSpPr>
            <a:spLocks noGrp="1"/>
          </p:cNvSpPr>
          <p:nvPr>
            <p:ph type="body" idx="1"/>
          </p:nvPr>
        </p:nvSpPr>
        <p:spPr>
          <a:xfrm>
            <a:off x="1828800" y="2057401"/>
            <a:ext cx="8534400" cy="3429001"/>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bwMode="white">
          <a:xfrm>
            <a:off x="406400" y="6356351"/>
            <a:ext cx="2844800" cy="365125"/>
          </a:xfrm>
          <a:prstGeom prst="rect">
            <a:avLst/>
          </a:prstGeom>
          <a:ln>
            <a:noFill/>
          </a:ln>
        </p:spPr>
        <p:txBody>
          <a:bodyPr vert="horz" lIns="91440" tIns="45720" rIns="91440" bIns="45720" rtlCol="0" anchor="ctr"/>
          <a:lstStyle>
            <a:lvl1pPr algn="l">
              <a:defRPr sz="1100" baseline="0">
                <a:solidFill>
                  <a:schemeClr val="accent1">
                    <a:lumMod val="60000"/>
                    <a:lumOff val="40000"/>
                  </a:schemeClr>
                </a:solidFill>
              </a:defRPr>
            </a:lvl1pPr>
          </a:lstStyle>
          <a:p>
            <a:fld id="{E1100E8B-F92C-E443-A2D0-289C688E158F}" type="datetimeFigureOut">
              <a:rPr lang="en-US" smtClean="0">
                <a:solidFill>
                  <a:srgbClr val="9E8E5C">
                    <a:lumMod val="60000"/>
                    <a:lumOff val="40000"/>
                  </a:srgbClr>
                </a:solidFill>
                <a:latin typeface="Garamond"/>
              </a:rPr>
              <a:pPr/>
              <a:t>3/31/2026</a:t>
            </a:fld>
            <a:endParaRPr lang="en-US">
              <a:solidFill>
                <a:srgbClr val="9E8E5C">
                  <a:lumMod val="60000"/>
                  <a:lumOff val="40000"/>
                </a:srgbClr>
              </a:solidFill>
              <a:latin typeface="Garamond"/>
            </a:endParaRPr>
          </a:p>
        </p:txBody>
      </p:sp>
      <p:sp>
        <p:nvSpPr>
          <p:cNvPr id="5" name="Footer Placeholder 4"/>
          <p:cNvSpPr>
            <a:spLocks noGrp="1"/>
          </p:cNvSpPr>
          <p:nvPr>
            <p:ph type="ftr" sz="quarter" idx="3"/>
          </p:nvPr>
        </p:nvSpPr>
        <p:spPr bwMode="white">
          <a:xfrm>
            <a:off x="3962400" y="6356351"/>
            <a:ext cx="4267200" cy="365125"/>
          </a:xfrm>
          <a:prstGeom prst="rect">
            <a:avLst/>
          </a:prstGeom>
        </p:spPr>
        <p:txBody>
          <a:bodyPr vert="horz" lIns="91440" tIns="45720" rIns="91440" bIns="45720" rtlCol="0" anchor="ctr"/>
          <a:lstStyle>
            <a:lvl1pPr algn="ctr">
              <a:defRPr sz="1100" baseline="0">
                <a:solidFill>
                  <a:schemeClr val="accent1">
                    <a:lumMod val="60000"/>
                    <a:lumOff val="40000"/>
                  </a:schemeClr>
                </a:solidFill>
              </a:defRPr>
            </a:lvl1pPr>
          </a:lstStyle>
          <a:p>
            <a:endParaRPr lang="en-US">
              <a:solidFill>
                <a:srgbClr val="9E8E5C">
                  <a:lumMod val="60000"/>
                  <a:lumOff val="40000"/>
                </a:srgbClr>
              </a:solidFill>
              <a:latin typeface="Garamond"/>
            </a:endParaRPr>
          </a:p>
        </p:txBody>
      </p:sp>
      <p:sp>
        <p:nvSpPr>
          <p:cNvPr id="6" name="Slide Number Placeholder 5"/>
          <p:cNvSpPr>
            <a:spLocks noGrp="1"/>
          </p:cNvSpPr>
          <p:nvPr>
            <p:ph type="sldNum" sz="quarter" idx="4"/>
          </p:nvPr>
        </p:nvSpPr>
        <p:spPr bwMode="white">
          <a:xfrm>
            <a:off x="8900160" y="6364225"/>
            <a:ext cx="2844800" cy="365125"/>
          </a:xfrm>
          <a:prstGeom prst="rect">
            <a:avLst/>
          </a:prstGeom>
        </p:spPr>
        <p:txBody>
          <a:bodyPr vert="horz" lIns="91440" tIns="45720" rIns="91440" bIns="45720" rtlCol="0" anchor="ctr"/>
          <a:lstStyle>
            <a:lvl1pPr algn="r">
              <a:defRPr sz="1200" b="1" baseline="0">
                <a:solidFill>
                  <a:schemeClr val="accent1">
                    <a:lumMod val="60000"/>
                    <a:lumOff val="40000"/>
                  </a:schemeClr>
                </a:solidFill>
              </a:defRPr>
            </a:lvl1pPr>
          </a:lstStyle>
          <a:p>
            <a:fld id="{130D2D56-6508-F345-BABD-D2DB239A0DEC}" type="slidenum">
              <a:rPr lang="en-US" smtClean="0">
                <a:solidFill>
                  <a:srgbClr val="9E8E5C">
                    <a:lumMod val="60000"/>
                    <a:lumOff val="40000"/>
                  </a:srgbClr>
                </a:solidFill>
                <a:latin typeface="Garamond"/>
              </a:rPr>
              <a:pPr/>
              <a:t>‹#›</a:t>
            </a:fld>
            <a:endParaRPr lang="en-US">
              <a:solidFill>
                <a:srgbClr val="9E8E5C">
                  <a:lumMod val="60000"/>
                  <a:lumOff val="40000"/>
                </a:srgbClr>
              </a:solidFill>
              <a:latin typeface="Garamond"/>
            </a:endParaRPr>
          </a:p>
        </p:txBody>
      </p:sp>
    </p:spTree>
    <p:extLst>
      <p:ext uri="{BB962C8B-B14F-4D97-AF65-F5344CB8AC3E}">
        <p14:creationId xmlns:p14="http://schemas.microsoft.com/office/powerpoint/2010/main" val="666986391"/>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ctr" defTabSz="914400" rtl="0" eaLnBrk="1" latinLnBrk="0" hangingPunct="1">
        <a:spcBef>
          <a:spcPct val="0"/>
        </a:spcBef>
        <a:buNone/>
        <a:defRPr sz="3600" kern="1200" cap="all" spc="300" baseline="0">
          <a:solidFill>
            <a:schemeClr val="tx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0" indent="-274320" algn="l" defTabSz="914400" rtl="0" eaLnBrk="1" latinLnBrk="0" hangingPunct="1">
        <a:lnSpc>
          <a:spcPct val="150000"/>
        </a:lnSpc>
        <a:spcBef>
          <a:spcPct val="20000"/>
        </a:spcBef>
        <a:buClrTx/>
        <a:buFont typeface="Wingdings" pitchFamily="2" charset="2"/>
        <a:buChar char="v"/>
        <a:defRPr sz="1800" kern="1200" baseline="0">
          <a:solidFill>
            <a:schemeClr val="tx1"/>
          </a:solidFill>
          <a:latin typeface="+mn-lt"/>
          <a:ea typeface="+mn-ea"/>
          <a:cs typeface="+mn-cs"/>
        </a:defRPr>
      </a:lvl1pPr>
      <a:lvl2pPr marL="742950" indent="-228600" algn="l" defTabSz="914400" rtl="0" eaLnBrk="1" latinLnBrk="0" hangingPunct="1">
        <a:spcBef>
          <a:spcPct val="20000"/>
        </a:spcBef>
        <a:buClrTx/>
        <a:buFont typeface="Arial" pitchFamily="34" charset="0"/>
        <a:buChar char="•"/>
        <a:defRPr sz="1600" kern="1200" baseline="0">
          <a:solidFill>
            <a:schemeClr val="tx1"/>
          </a:solidFill>
          <a:latin typeface="+mn-lt"/>
          <a:ea typeface="+mn-ea"/>
          <a:cs typeface="+mn-cs"/>
        </a:defRPr>
      </a:lvl2pPr>
      <a:lvl3pPr marL="1143000" indent="-228600" algn="l" defTabSz="914400" rtl="0" eaLnBrk="1" latinLnBrk="0" hangingPunct="1">
        <a:spcBef>
          <a:spcPct val="20000"/>
        </a:spcBef>
        <a:buClrTx/>
        <a:buFont typeface="Arial" pitchFamily="34" charset="0"/>
        <a:buChar char="•"/>
        <a:defRPr sz="1400" kern="1200" baseline="0">
          <a:solidFill>
            <a:schemeClr val="tx1"/>
          </a:solidFill>
          <a:latin typeface="+mn-lt"/>
          <a:ea typeface="+mn-ea"/>
          <a:cs typeface="+mn-cs"/>
        </a:defRPr>
      </a:lvl3pPr>
      <a:lvl4pPr marL="1600200" indent="-228600" algn="l" defTabSz="914400" rtl="0" eaLnBrk="1" latinLnBrk="0" hangingPunct="1">
        <a:spcBef>
          <a:spcPct val="20000"/>
        </a:spcBef>
        <a:buClrTx/>
        <a:buFont typeface="Arial" pitchFamily="34" charset="0"/>
        <a:buChar char="•"/>
        <a:defRPr sz="1400" kern="1200" baseline="0">
          <a:solidFill>
            <a:schemeClr val="tx1"/>
          </a:solidFill>
          <a:latin typeface="+mn-lt"/>
          <a:ea typeface="+mn-ea"/>
          <a:cs typeface="+mn-cs"/>
        </a:defRPr>
      </a:lvl4pPr>
      <a:lvl5pPr marL="2057400" indent="-228600" algn="l" defTabSz="914400" rtl="0" eaLnBrk="1" latinLnBrk="0" hangingPunct="1">
        <a:spcBef>
          <a:spcPct val="20000"/>
        </a:spcBef>
        <a:buClrTx/>
        <a:buFont typeface="Arial" pitchFamily="34" charset="0"/>
        <a:buChar char="•"/>
        <a:defRPr sz="1400" kern="1200" baseline="0">
          <a:solidFill>
            <a:schemeClr val="tx1"/>
          </a:solidFill>
          <a:latin typeface="+mn-lt"/>
          <a:ea typeface="+mn-ea"/>
          <a:cs typeface="+mn-cs"/>
        </a:defRPr>
      </a:lvl5pPr>
      <a:lvl6pPr marL="2514600" indent="-228600" algn="l" defTabSz="914400" rtl="0" eaLnBrk="1" latinLnBrk="0" hangingPunct="1">
        <a:spcBef>
          <a:spcPct val="20000"/>
        </a:spcBef>
        <a:buClrTx/>
        <a:buFont typeface="Arial" pitchFamily="34" charset="0"/>
        <a:buChar char="•"/>
        <a:defRPr sz="1400" kern="1200">
          <a:solidFill>
            <a:schemeClr val="tx1"/>
          </a:solidFill>
          <a:latin typeface="+mn-lt"/>
          <a:ea typeface="+mn-ea"/>
          <a:cs typeface="+mn-cs"/>
        </a:defRPr>
      </a:lvl6pPr>
      <a:lvl7pPr marL="2971800" indent="-228600" algn="l" defTabSz="914400" rtl="0" eaLnBrk="1" latinLnBrk="0" hangingPunct="1">
        <a:spcBef>
          <a:spcPct val="20000"/>
        </a:spcBef>
        <a:buClrTx/>
        <a:buFont typeface="Arial" pitchFamily="34" charset="0"/>
        <a:buChar char="•"/>
        <a:defRPr sz="1200" kern="1200">
          <a:solidFill>
            <a:schemeClr val="tx1"/>
          </a:solidFill>
          <a:latin typeface="+mn-lt"/>
          <a:ea typeface="+mn-ea"/>
          <a:cs typeface="+mn-cs"/>
        </a:defRPr>
      </a:lvl7pPr>
      <a:lvl8pPr marL="3429000" indent="-228600" algn="l" defTabSz="914400" rtl="0" eaLnBrk="1" latinLnBrk="0" hangingPunct="1">
        <a:spcBef>
          <a:spcPct val="20000"/>
        </a:spcBef>
        <a:buClrTx/>
        <a:buFont typeface="Arial" pitchFamily="34" charset="0"/>
        <a:buChar char="•"/>
        <a:defRPr sz="1200" kern="1200" baseline="0">
          <a:solidFill>
            <a:schemeClr val="tx1"/>
          </a:solidFill>
          <a:latin typeface="+mn-lt"/>
          <a:ea typeface="+mn-ea"/>
          <a:cs typeface="+mn-cs"/>
        </a:defRPr>
      </a:lvl8pPr>
      <a:lvl9pPr marL="3886200" indent="-228600" algn="l" defTabSz="914400" rtl="0" eaLnBrk="1" latinLnBrk="0" hangingPunct="1">
        <a:spcBef>
          <a:spcPct val="20000"/>
        </a:spcBef>
        <a:buClrTx/>
        <a:buFont typeface="Arial" pitchFamily="34" charset="0"/>
        <a:buChar char="•"/>
        <a:defRPr sz="12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079303B-CABA-B240-9C26-0FEA854DAD6C}" type="datetimeFigureOut">
              <a:rPr lang="en-US">
                <a:solidFill>
                  <a:prstClr val="black">
                    <a:tint val="75000"/>
                  </a:prstClr>
                </a:solidFill>
                <a:latin typeface="Calibri"/>
              </a:rPr>
              <a:pPr/>
              <a:t>3/31/2026</a:t>
            </a:fld>
            <a:endParaRPr lang="en-US">
              <a:solidFill>
                <a:prstClr val="black">
                  <a:tint val="75000"/>
                </a:prstClr>
              </a:solidFill>
              <a:latin typeface="Calibri"/>
            </a:endParaRPr>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latin typeface="Calibri"/>
            </a:endParaRPr>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7F88440-DD60-4F4F-B439-C205D7CC8B97}" type="slidenum">
              <a:rPr lang="en-US">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387435851"/>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hyperlink" Target="https://www.frontiersin.org/articles/10.3389/frai.2021.659037/full#B127" TargetMode="External"/><Relationship Id="rId2" Type="http://schemas.openxmlformats.org/officeDocument/2006/relationships/image" Target="../media/image5.jpg"/><Relationship Id="rId1" Type="http://schemas.openxmlformats.org/officeDocument/2006/relationships/slideLayout" Target="../slideLayouts/slideLayout7.xml"/><Relationship Id="rId4" Type="http://schemas.openxmlformats.org/officeDocument/2006/relationships/hyperlink" Target="https://www.frontiersin.org/articles/10.3389/frai.2021.659037/full" TargetMode="Externa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7.xml"/><Relationship Id="rId1" Type="http://schemas.openxmlformats.org/officeDocument/2006/relationships/slideLayout" Target="../slideLayouts/slideLayout12.xml"/><Relationship Id="rId4" Type="http://schemas.openxmlformats.org/officeDocument/2006/relationships/image" Target="../media/image7.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4.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4.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4.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1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1.xml"/><Relationship Id="rId1" Type="http://schemas.openxmlformats.org/officeDocument/2006/relationships/slideLayout" Target="../slideLayouts/slideLayout12.xml"/></Relationships>
</file>

<file path=ppt/slides/_rels/slide1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2.xml"/><Relationship Id="rId1" Type="http://schemas.openxmlformats.org/officeDocument/2006/relationships/slideLayout" Target="../slideLayouts/slideLayout12.xml"/></Relationships>
</file>

<file path=ppt/slides/_rels/slide2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2.xml"/></Relationships>
</file>

<file path=ppt/slides/_rels/slide3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9.xml"/><Relationship Id="rId1" Type="http://schemas.openxmlformats.org/officeDocument/2006/relationships/slideLayout" Target="../slideLayouts/slideLayout1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2.xml"/></Relationships>
</file>

<file path=ppt/slides/_rels/slide41.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12.xml"/></Relationships>
</file>

<file path=ppt/slides/_rels/slide42.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12.xml"/></Relationships>
</file>

<file path=ppt/slides/_rels/slide4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21.xml"/><Relationship Id="rId1" Type="http://schemas.openxmlformats.org/officeDocument/2006/relationships/slideLayout" Target="../slideLayouts/slideLayout18.xml"/><Relationship Id="rId4" Type="http://schemas.openxmlformats.org/officeDocument/2006/relationships/image" Target="../media/image13.jpeg"/></Relationships>
</file>

<file path=ppt/slides/_rels/slide44.xml.rels><?xml version="1.0" encoding="UTF-8" standalone="yes"?>
<Relationships xmlns="http://schemas.openxmlformats.org/package/2006/relationships"><Relationship Id="rId3" Type="http://schemas.openxmlformats.org/officeDocument/2006/relationships/image" Target="../media/image14.emf"/><Relationship Id="rId2" Type="http://schemas.openxmlformats.org/officeDocument/2006/relationships/notesSlide" Target="../notesSlides/notesSlide22.xml"/><Relationship Id="rId1" Type="http://schemas.openxmlformats.org/officeDocument/2006/relationships/slideLayout" Target="../slideLayouts/slideLayout1.xml"/></Relationships>
</file>

<file path=ppt/slides/_rels/slide45.xml.rels><?xml version="1.0" encoding="UTF-8" standalone="yes"?>
<Relationships xmlns="http://schemas.openxmlformats.org/package/2006/relationships"><Relationship Id="rId3" Type="http://schemas.openxmlformats.org/officeDocument/2006/relationships/image" Target="../media/image14.emf"/><Relationship Id="rId2" Type="http://schemas.openxmlformats.org/officeDocument/2006/relationships/notesSlide" Target="../notesSlides/notesSlide23.xml"/><Relationship Id="rId1" Type="http://schemas.openxmlformats.org/officeDocument/2006/relationships/slideLayout" Target="../slideLayouts/slideLayout1.xml"/><Relationship Id="rId4" Type="http://schemas.openxmlformats.org/officeDocument/2006/relationships/image" Target="../media/image15.png"/></Relationships>
</file>

<file path=ppt/slides/_rels/slide46.xml.rels><?xml version="1.0" encoding="UTF-8" standalone="yes"?>
<Relationships xmlns="http://schemas.openxmlformats.org/package/2006/relationships"><Relationship Id="rId3" Type="http://schemas.openxmlformats.org/officeDocument/2006/relationships/image" Target="../media/image14.emf"/><Relationship Id="rId2" Type="http://schemas.openxmlformats.org/officeDocument/2006/relationships/notesSlide" Target="../notesSlides/notesSlide24.xml"/><Relationship Id="rId1" Type="http://schemas.openxmlformats.org/officeDocument/2006/relationships/slideLayout" Target="../slideLayouts/slideLayout1.xml"/><Relationship Id="rId4" Type="http://schemas.openxmlformats.org/officeDocument/2006/relationships/image" Target="../media/image15.png"/></Relationships>
</file>

<file path=ppt/slides/_rels/slide47.xml.rels><?xml version="1.0" encoding="UTF-8" standalone="yes"?>
<Relationships xmlns="http://schemas.openxmlformats.org/package/2006/relationships"><Relationship Id="rId3" Type="http://schemas.openxmlformats.org/officeDocument/2006/relationships/image" Target="../media/image14.emf"/><Relationship Id="rId2" Type="http://schemas.openxmlformats.org/officeDocument/2006/relationships/notesSlide" Target="../notesSlides/notesSlide25.xml"/><Relationship Id="rId1" Type="http://schemas.openxmlformats.org/officeDocument/2006/relationships/slideLayout" Target="../slideLayouts/slideLayout1.xml"/><Relationship Id="rId4" Type="http://schemas.openxmlformats.org/officeDocument/2006/relationships/image" Target="../media/image15.png"/></Relationships>
</file>

<file path=ppt/slides/_rels/slide48.xml.rels><?xml version="1.0" encoding="UTF-8" standalone="yes"?>
<Relationships xmlns="http://schemas.openxmlformats.org/package/2006/relationships"><Relationship Id="rId3" Type="http://schemas.openxmlformats.org/officeDocument/2006/relationships/image" Target="../media/image16.emf"/><Relationship Id="rId2" Type="http://schemas.openxmlformats.org/officeDocument/2006/relationships/notesSlide" Target="../notesSlides/notesSlide26.xml"/><Relationship Id="rId1" Type="http://schemas.openxmlformats.org/officeDocument/2006/relationships/slideLayout" Target="../slideLayouts/slideLayout1.xml"/></Relationships>
</file>

<file path=ppt/slides/_rels/slide49.xml.rels><?xml version="1.0" encoding="UTF-8" standalone="yes"?>
<Relationships xmlns="http://schemas.openxmlformats.org/package/2006/relationships"><Relationship Id="rId3" Type="http://schemas.openxmlformats.org/officeDocument/2006/relationships/image" Target="../media/image17.emf"/><Relationship Id="rId2" Type="http://schemas.openxmlformats.org/officeDocument/2006/relationships/notesSlide" Target="../notesSlides/notesSlide27.xml"/><Relationship Id="rId1" Type="http://schemas.openxmlformats.org/officeDocument/2006/relationships/slideLayout" Target="../slideLayouts/slideLayout1.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1.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1.xml"/></Relationships>
</file>

<file path=ppt/slides/_rels/slide52.xml.rels><?xml version="1.0" encoding="UTF-8" standalone="yes"?>
<Relationships xmlns="http://schemas.openxmlformats.org/package/2006/relationships"><Relationship Id="rId3" Type="http://schemas.openxmlformats.org/officeDocument/2006/relationships/hyperlink" Target="http://ieeexplore.ieee.org/search/searchresult.jsp?searchWithin=p_Authors:.QT.Hyekyoung%20Lee.QT.&amp;searchWithin=p_Author_Ids:37280122800&amp;newsearch=true" TargetMode="External"/><Relationship Id="rId7" Type="http://schemas.openxmlformats.org/officeDocument/2006/relationships/hyperlink" Target="http://ieeexplore.ieee.org/search/searchresult.jsp?searchWithin=p_Authors:.QT.Dong%20Soo%20Lee.QT.&amp;searchWithin=p_Author_Ids:37280609800&amp;newsearch=true" TargetMode="External"/><Relationship Id="rId2" Type="http://schemas.openxmlformats.org/officeDocument/2006/relationships/image" Target="../media/image18.png"/><Relationship Id="rId1" Type="http://schemas.openxmlformats.org/officeDocument/2006/relationships/slideLayout" Target="../slideLayouts/slideLayout2.xml"/><Relationship Id="rId6" Type="http://schemas.openxmlformats.org/officeDocument/2006/relationships/hyperlink" Target="http://ieeexplore.ieee.org/search/searchresult.jsp?searchWithin=p_Authors:.QT.Bung-Nyun%20Kim.QT.&amp;searchWithin=p_Author_Ids:38022847100&amp;newsearch=true" TargetMode="External"/><Relationship Id="rId5" Type="http://schemas.openxmlformats.org/officeDocument/2006/relationships/hyperlink" Target="http://ieeexplore.ieee.org/search/searchresult.jsp?searchWithin=p_Authors:.QT.Hyejin%20Kang.QT.&amp;searchWithin=p_Author_Ids:37856404600&amp;newsearch=true" TargetMode="External"/><Relationship Id="rId4" Type="http://schemas.openxmlformats.org/officeDocument/2006/relationships/hyperlink" Target="http://ieeexplore.ieee.org/search/searchresult.jsp?searchWithin=p_Authors:.QT.Chung,%20M.K..QT.&amp;searchWithin=p_Author_Ids:37290726500&amp;newsearch=true" TargetMode="External"/></Relationships>
</file>

<file path=ppt/slides/_rels/slide53.xml.rels><?xml version="1.0" encoding="UTF-8" standalone="yes"?>
<Relationships xmlns="http://schemas.openxmlformats.org/package/2006/relationships"><Relationship Id="rId3" Type="http://schemas.openxmlformats.org/officeDocument/2006/relationships/image" Target="../media/image17.emf"/><Relationship Id="rId2" Type="http://schemas.openxmlformats.org/officeDocument/2006/relationships/notesSlide" Target="../notesSlides/notesSlide30.xml"/><Relationship Id="rId1" Type="http://schemas.openxmlformats.org/officeDocument/2006/relationships/slideLayout" Target="../slideLayouts/slideLayout1.xml"/></Relationships>
</file>

<file path=ppt/slides/_rels/slide54.xml.rels><?xml version="1.0" encoding="UTF-8" standalone="yes"?>
<Relationships xmlns="http://schemas.openxmlformats.org/package/2006/relationships"><Relationship Id="rId3" Type="http://schemas.openxmlformats.org/officeDocument/2006/relationships/image" Target="../media/image16.emf"/><Relationship Id="rId2" Type="http://schemas.openxmlformats.org/officeDocument/2006/relationships/notesSlide" Target="../notesSlides/notesSlide31.xml"/><Relationship Id="rId1" Type="http://schemas.openxmlformats.org/officeDocument/2006/relationships/slideLayout" Target="../slideLayouts/slideLayout1.xml"/></Relationships>
</file>

<file path=ppt/slides/_rels/slide55.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32.xml"/><Relationship Id="rId1" Type="http://schemas.openxmlformats.org/officeDocument/2006/relationships/slideLayout" Target="../slideLayouts/slideLayout2.xml"/><Relationship Id="rId4" Type="http://schemas.openxmlformats.org/officeDocument/2006/relationships/image" Target="../media/image21.png"/></Relationships>
</file>

<file path=ppt/slides/_rels/slide57.xml.rels><?xml version="1.0" encoding="UTF-8" standalone="yes"?>
<Relationships xmlns="http://schemas.openxmlformats.org/package/2006/relationships"><Relationship Id="rId3" Type="http://schemas.openxmlformats.org/officeDocument/2006/relationships/hyperlink" Target="https://www.frontiersin.org/articles/10.3389/frai.2021.659037/full#B127" TargetMode="External"/><Relationship Id="rId2" Type="http://schemas.openxmlformats.org/officeDocument/2006/relationships/image" Target="../media/image5.jpg"/><Relationship Id="rId1" Type="http://schemas.openxmlformats.org/officeDocument/2006/relationships/slideLayout" Target="../slideLayouts/slideLayout7.xml"/><Relationship Id="rId4" Type="http://schemas.openxmlformats.org/officeDocument/2006/relationships/hyperlink" Target="https://www.frontiersin.org/articles/10.3389/frai.2021.659037/full" TargetMode="Externa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34.xml"/><Relationship Id="rId1" Type="http://schemas.openxmlformats.org/officeDocument/2006/relationships/slideLayout" Target="../slideLayouts/slideLayout1.xml"/><Relationship Id="rId4" Type="http://schemas.openxmlformats.org/officeDocument/2006/relationships/image" Target="../media/image23.png"/></Relationships>
</file>

<file path=ppt/slides/_rels/slide60.xml.rels><?xml version="1.0" encoding="UTF-8" standalone="yes"?>
<Relationships xmlns="http://schemas.openxmlformats.org/package/2006/relationships"><Relationship Id="rId3" Type="http://schemas.openxmlformats.org/officeDocument/2006/relationships/image" Target="../media/image17.emf"/><Relationship Id="rId2" Type="http://schemas.openxmlformats.org/officeDocument/2006/relationships/notesSlide" Target="../notesSlides/notesSlide35.xml"/><Relationship Id="rId1" Type="http://schemas.openxmlformats.org/officeDocument/2006/relationships/slideLayout" Target="../slideLayouts/slideLayout1.xml"/></Relationships>
</file>

<file path=ppt/slides/_rels/slide61.xml.rels><?xml version="1.0" encoding="UTF-8" standalone="yes"?>
<Relationships xmlns="http://schemas.openxmlformats.org/package/2006/relationships"><Relationship Id="rId3" Type="http://schemas.openxmlformats.org/officeDocument/2006/relationships/image" Target="../media/image17.emf"/><Relationship Id="rId2" Type="http://schemas.openxmlformats.org/officeDocument/2006/relationships/notesSlide" Target="../notesSlides/notesSlide36.xml"/><Relationship Id="rId1" Type="http://schemas.openxmlformats.org/officeDocument/2006/relationships/slideLayout" Target="../slideLayouts/slideLayout1.xml"/></Relationships>
</file>

<file path=ppt/slides/_rels/slide62.xml.rels><?xml version="1.0" encoding="UTF-8" standalone="yes"?>
<Relationships xmlns="http://schemas.openxmlformats.org/package/2006/relationships"><Relationship Id="rId3" Type="http://schemas.openxmlformats.org/officeDocument/2006/relationships/image" Target="../media/image17.emf"/><Relationship Id="rId2" Type="http://schemas.openxmlformats.org/officeDocument/2006/relationships/notesSlide" Target="../notesSlides/notesSlide37.xml"/><Relationship Id="rId1" Type="http://schemas.openxmlformats.org/officeDocument/2006/relationships/slideLayout" Target="../slideLayouts/slideLayout1.xml"/></Relationships>
</file>

<file path=ppt/slides/_rels/slide63.xml.rels><?xml version="1.0" encoding="UTF-8" standalone="yes"?>
<Relationships xmlns="http://schemas.openxmlformats.org/package/2006/relationships"><Relationship Id="rId3" Type="http://schemas.openxmlformats.org/officeDocument/2006/relationships/image" Target="../media/image17.emf"/><Relationship Id="rId2" Type="http://schemas.openxmlformats.org/officeDocument/2006/relationships/notesSlide" Target="../notesSlides/notesSlide38.xml"/><Relationship Id="rId1" Type="http://schemas.openxmlformats.org/officeDocument/2006/relationships/slideLayout" Target="../slideLayouts/slideLayout1.xml"/></Relationships>
</file>

<file path=ppt/slides/_rels/slide64.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3" Type="http://schemas.openxmlformats.org/officeDocument/2006/relationships/image" Target="../media/image17.emf"/><Relationship Id="rId2" Type="http://schemas.openxmlformats.org/officeDocument/2006/relationships/notesSlide" Target="../notesSlides/notesSlide39.xml"/><Relationship Id="rId1" Type="http://schemas.openxmlformats.org/officeDocument/2006/relationships/slideLayout" Target="../slideLayouts/slideLayout1.xml"/></Relationships>
</file>

<file path=ppt/slides/_rels/slide66.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png"/><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slideLayout" Target="../slideLayouts/slideLayout7.xml"/><Relationship Id="rId5" Type="http://schemas.openxmlformats.org/officeDocument/2006/relationships/image" Target="../media/image31.png"/><Relationship Id="rId4" Type="http://schemas.openxmlformats.org/officeDocument/2006/relationships/image" Target="../media/image30.png"/></Relationships>
</file>

<file path=ppt/slides/_rels/slide70.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37.png"/><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39.png"/><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image" Target="../media/image41.png"/><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image" Target="../media/image41.png"/><Relationship Id="rId1" Type="http://schemas.openxmlformats.org/officeDocument/2006/relationships/slideLayout" Target="../slideLayouts/slideLayout7.xml"/></Relationships>
</file>

<file path=ppt/slides/_rels/slide82.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7.xml"/></Relationships>
</file>

<file path=ppt/slides/_rels/slide84.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7.xml"/></Relationships>
</file>

<file path=ppt/slides/_rels/slide85.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image" Target="../media/image44.png"/><Relationship Id="rId1" Type="http://schemas.openxmlformats.org/officeDocument/2006/relationships/slideLayout" Target="../slideLayouts/slideLayout7.xml"/></Relationships>
</file>

<file path=ppt/slides/_rels/slide86.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image" Target="../media/image44.png"/><Relationship Id="rId1" Type="http://schemas.openxmlformats.org/officeDocument/2006/relationships/slideLayout" Target="../slideLayouts/slideLayout7.xml"/><Relationship Id="rId4" Type="http://schemas.openxmlformats.org/officeDocument/2006/relationships/image" Target="../media/image46.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3E3DBB-91BB-974B-079B-F312EBE39D22}"/>
              </a:ext>
            </a:extLst>
          </p:cNvPr>
          <p:cNvSpPr>
            <a:spLocks noGrp="1"/>
          </p:cNvSpPr>
          <p:nvPr>
            <p:ph type="ctrTitle"/>
          </p:nvPr>
        </p:nvSpPr>
        <p:spPr/>
        <p:txBody>
          <a:bodyPr/>
          <a:lstStyle/>
          <a:p>
            <a:endParaRPr lang="en-US"/>
          </a:p>
        </p:txBody>
      </p:sp>
      <p:sp>
        <p:nvSpPr>
          <p:cNvPr id="3" name="Subtitle 2">
            <a:extLst>
              <a:ext uri="{FF2B5EF4-FFF2-40B4-BE49-F238E27FC236}">
                <a16:creationId xmlns:a16="http://schemas.microsoft.com/office/drawing/2014/main" id="{FF96BBAF-7A21-6A8E-54B7-910DE21320B4}"/>
              </a:ext>
            </a:extLst>
          </p:cNvPr>
          <p:cNvSpPr>
            <a:spLocks noGrp="1"/>
          </p:cNvSpPr>
          <p:nvPr>
            <p:ph type="subTitle" idx="1"/>
          </p:nvPr>
        </p:nvSpPr>
        <p:spPr/>
        <p:txBody>
          <a:bodyPr/>
          <a:lstStyle/>
          <a:p>
            <a:endParaRPr lang="en-US"/>
          </a:p>
        </p:txBody>
      </p:sp>
    </p:spTree>
    <p:extLst>
      <p:ext uri="{BB962C8B-B14F-4D97-AF65-F5344CB8AC3E}">
        <p14:creationId xmlns:p14="http://schemas.microsoft.com/office/powerpoint/2010/main" val="266947410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4" descr="File:Hierarchical clustering simple diagram.sv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rot="16200000">
            <a:off x="4165237" y="526908"/>
            <a:ext cx="3981450" cy="8364514"/>
          </a:xfrm>
          <a:prstGeom prst="rect">
            <a:avLst/>
          </a:prstGeom>
          <a:noFill/>
          <a:extLst>
            <a:ext uri="{909E8E84-426E-40DD-AFC4-6F175D3DCCD1}">
              <a14:hiddenFill xmlns:a14="http://schemas.microsoft.com/office/drawing/2010/main">
                <a:solidFill>
                  <a:srgbClr val="FFFFFF"/>
                </a:solidFill>
              </a14:hiddenFill>
            </a:ext>
          </a:extLst>
        </p:spPr>
      </p:pic>
      <p:sp>
        <p:nvSpPr>
          <p:cNvPr id="15" name="Rectangle 14"/>
          <p:cNvSpPr/>
          <p:nvPr/>
        </p:nvSpPr>
        <p:spPr>
          <a:xfrm>
            <a:off x="1868774" y="2248879"/>
            <a:ext cx="1304145" cy="4497049"/>
          </a:xfrm>
          <a:prstGeom prst="rect">
            <a:avLst/>
          </a:prstGeom>
          <a:solidFill>
            <a:srgbClr val="FF0000">
              <a:alpha val="1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2"/>
            <a:endParaRPr lang="en-US">
              <a:solidFill>
                <a:prstClr val="white"/>
              </a:solidFill>
              <a:latin typeface="Calibri"/>
            </a:endParaRPr>
          </a:p>
        </p:txBody>
      </p:sp>
      <p:sp>
        <p:nvSpPr>
          <p:cNvPr id="16" name="Rectangle 15"/>
          <p:cNvSpPr/>
          <p:nvPr/>
        </p:nvSpPr>
        <p:spPr>
          <a:xfrm>
            <a:off x="3613383" y="2248879"/>
            <a:ext cx="1304145" cy="4497049"/>
          </a:xfrm>
          <a:prstGeom prst="rect">
            <a:avLst/>
          </a:prstGeom>
          <a:solidFill>
            <a:srgbClr val="FFFF00">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2"/>
            <a:endParaRPr lang="en-US">
              <a:solidFill>
                <a:prstClr val="white"/>
              </a:solidFill>
              <a:latin typeface="Calibri"/>
            </a:endParaRPr>
          </a:p>
        </p:txBody>
      </p:sp>
      <p:sp>
        <p:nvSpPr>
          <p:cNvPr id="17" name="Rectangle 16"/>
          <p:cNvSpPr/>
          <p:nvPr/>
        </p:nvSpPr>
        <p:spPr>
          <a:xfrm>
            <a:off x="5547108" y="2248879"/>
            <a:ext cx="1304145" cy="4497049"/>
          </a:xfrm>
          <a:prstGeom prst="rect">
            <a:avLst/>
          </a:prstGeom>
          <a:solidFill>
            <a:schemeClr val="accent6">
              <a:lumMod val="20000"/>
              <a:lumOff val="80000"/>
              <a:alpha val="3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2"/>
            <a:endParaRPr lang="en-US">
              <a:solidFill>
                <a:prstClr val="white"/>
              </a:solidFill>
              <a:latin typeface="Calibri"/>
            </a:endParaRPr>
          </a:p>
        </p:txBody>
      </p:sp>
      <p:sp>
        <p:nvSpPr>
          <p:cNvPr id="18" name="Rectangle 17"/>
          <p:cNvSpPr/>
          <p:nvPr/>
        </p:nvSpPr>
        <p:spPr>
          <a:xfrm>
            <a:off x="7365666" y="2248879"/>
            <a:ext cx="1304145" cy="4497049"/>
          </a:xfrm>
          <a:prstGeom prst="rect">
            <a:avLst/>
          </a:prstGeom>
          <a:solidFill>
            <a:srgbClr val="00B0F0">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2"/>
            <a:endParaRPr lang="en-US">
              <a:solidFill>
                <a:prstClr val="white"/>
              </a:solidFill>
              <a:latin typeface="Calibri"/>
            </a:endParaRPr>
          </a:p>
        </p:txBody>
      </p:sp>
      <p:sp>
        <p:nvSpPr>
          <p:cNvPr id="19" name="Rectangle 18"/>
          <p:cNvSpPr/>
          <p:nvPr/>
        </p:nvSpPr>
        <p:spPr>
          <a:xfrm>
            <a:off x="9110275" y="2248879"/>
            <a:ext cx="1304145" cy="4497049"/>
          </a:xfrm>
          <a:prstGeom prst="rect">
            <a:avLst/>
          </a:prstGeom>
          <a:solidFill>
            <a:srgbClr val="7030A0">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2"/>
            <a:endParaRPr lang="en-US">
              <a:solidFill>
                <a:prstClr val="white"/>
              </a:solidFill>
              <a:latin typeface="Calibri"/>
            </a:endParaRPr>
          </a:p>
        </p:txBody>
      </p:sp>
      <p:sp>
        <p:nvSpPr>
          <p:cNvPr id="97" name="Rectangle 96"/>
          <p:cNvSpPr/>
          <p:nvPr/>
        </p:nvSpPr>
        <p:spPr>
          <a:xfrm>
            <a:off x="1583960" y="2136098"/>
            <a:ext cx="9084039" cy="40473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2"/>
            <a:endParaRPr lang="en-US">
              <a:solidFill>
                <a:prstClr val="white"/>
              </a:solidFill>
              <a:latin typeface="Calibri"/>
            </a:endParaRPr>
          </a:p>
        </p:txBody>
      </p:sp>
      <p:sp>
        <p:nvSpPr>
          <p:cNvPr id="5" name="Rectangle 1"/>
          <p:cNvSpPr>
            <a:spLocks noChangeArrowheads="1"/>
          </p:cNvSpPr>
          <p:nvPr/>
        </p:nvSpPr>
        <p:spPr bwMode="auto">
          <a:xfrm>
            <a:off x="2152651" y="3905045"/>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defTabSz="914422"/>
            <a:endParaRPr lang="en-US">
              <a:solidFill>
                <a:prstClr val="black"/>
              </a:solidFill>
              <a:latin typeface="Calibri"/>
            </a:endParaRPr>
          </a:p>
        </p:txBody>
      </p:sp>
      <p:sp>
        <p:nvSpPr>
          <p:cNvPr id="96" name="TextBox 95"/>
          <p:cNvSpPr txBox="1"/>
          <p:nvPr/>
        </p:nvSpPr>
        <p:spPr>
          <a:xfrm>
            <a:off x="4714027" y="148430"/>
            <a:ext cx="3794096" cy="461665"/>
          </a:xfrm>
          <a:prstGeom prst="rect">
            <a:avLst/>
          </a:prstGeom>
          <a:noFill/>
        </p:spPr>
        <p:txBody>
          <a:bodyPr wrap="square" rtlCol="0">
            <a:spAutoFit/>
          </a:bodyPr>
          <a:lstStyle/>
          <a:p>
            <a:pPr defTabSz="914422"/>
            <a:r>
              <a:rPr lang="en-US" sz="2400" dirty="0">
                <a:solidFill>
                  <a:srgbClr val="C00000"/>
                </a:solidFill>
                <a:latin typeface="Calibri"/>
              </a:rPr>
              <a:t>Increasing threshold</a:t>
            </a:r>
          </a:p>
        </p:txBody>
      </p:sp>
      <p:grpSp>
        <p:nvGrpSpPr>
          <p:cNvPr id="10" name="Group 9"/>
          <p:cNvGrpSpPr/>
          <p:nvPr/>
        </p:nvGrpSpPr>
        <p:grpSpPr>
          <a:xfrm>
            <a:off x="1726367" y="869782"/>
            <a:ext cx="8679305" cy="1686393"/>
            <a:chOff x="202367" y="270181"/>
            <a:chExt cx="8094690" cy="1686393"/>
          </a:xfrm>
        </p:grpSpPr>
        <p:sp>
          <p:nvSpPr>
            <p:cNvPr id="2" name="Rectangle 1"/>
            <p:cNvSpPr/>
            <p:nvPr/>
          </p:nvSpPr>
          <p:spPr>
            <a:xfrm>
              <a:off x="202367" y="270181"/>
              <a:ext cx="1618938" cy="1686393"/>
            </a:xfrm>
            <a:prstGeom prst="rect">
              <a:avLst/>
            </a:prstGeom>
            <a:no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2"/>
              <a:endParaRPr lang="en-US">
                <a:solidFill>
                  <a:prstClr val="white"/>
                </a:solidFill>
                <a:latin typeface="Calibri"/>
              </a:endParaRPr>
            </a:p>
          </p:txBody>
        </p:sp>
        <p:sp>
          <p:nvSpPr>
            <p:cNvPr id="6" name="Rectangle 5"/>
            <p:cNvSpPr/>
            <p:nvPr/>
          </p:nvSpPr>
          <p:spPr>
            <a:xfrm>
              <a:off x="1821305" y="270181"/>
              <a:ext cx="1618938" cy="1686393"/>
            </a:xfrm>
            <a:prstGeom prst="rect">
              <a:avLst/>
            </a:prstGeom>
            <a:no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2"/>
              <a:endParaRPr lang="en-US">
                <a:solidFill>
                  <a:prstClr val="white"/>
                </a:solidFill>
                <a:latin typeface="Calibri"/>
              </a:endParaRPr>
            </a:p>
          </p:txBody>
        </p:sp>
        <p:sp>
          <p:nvSpPr>
            <p:cNvPr id="7" name="Rectangle 6"/>
            <p:cNvSpPr/>
            <p:nvPr/>
          </p:nvSpPr>
          <p:spPr>
            <a:xfrm>
              <a:off x="3440243" y="270181"/>
              <a:ext cx="1618938" cy="1686393"/>
            </a:xfrm>
            <a:prstGeom prst="rect">
              <a:avLst/>
            </a:prstGeom>
            <a:no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2"/>
              <a:endParaRPr lang="en-US">
                <a:solidFill>
                  <a:prstClr val="white"/>
                </a:solidFill>
                <a:latin typeface="Calibri"/>
              </a:endParaRPr>
            </a:p>
          </p:txBody>
        </p:sp>
        <p:sp>
          <p:nvSpPr>
            <p:cNvPr id="8" name="Rectangle 7"/>
            <p:cNvSpPr/>
            <p:nvPr/>
          </p:nvSpPr>
          <p:spPr>
            <a:xfrm>
              <a:off x="5059181" y="270181"/>
              <a:ext cx="1618938" cy="1686393"/>
            </a:xfrm>
            <a:prstGeom prst="rect">
              <a:avLst/>
            </a:prstGeom>
            <a:no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2"/>
              <a:endParaRPr lang="en-US">
                <a:solidFill>
                  <a:prstClr val="white"/>
                </a:solidFill>
                <a:latin typeface="Calibri"/>
              </a:endParaRPr>
            </a:p>
          </p:txBody>
        </p:sp>
        <p:sp>
          <p:nvSpPr>
            <p:cNvPr id="9" name="Rectangle 8"/>
            <p:cNvSpPr/>
            <p:nvPr/>
          </p:nvSpPr>
          <p:spPr>
            <a:xfrm>
              <a:off x="6678119" y="270181"/>
              <a:ext cx="1618938" cy="1686393"/>
            </a:xfrm>
            <a:prstGeom prst="rect">
              <a:avLst/>
            </a:prstGeom>
            <a:no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2"/>
              <a:endParaRPr lang="en-US">
                <a:solidFill>
                  <a:prstClr val="white"/>
                </a:solidFill>
                <a:latin typeface="Calibri"/>
              </a:endParaRPr>
            </a:p>
          </p:txBody>
        </p:sp>
      </p:grpSp>
      <p:cxnSp>
        <p:nvCxnSpPr>
          <p:cNvPr id="56" name="Straight Connector 55"/>
          <p:cNvCxnSpPr/>
          <p:nvPr/>
        </p:nvCxnSpPr>
        <p:spPr>
          <a:xfrm>
            <a:off x="9383642" y="1186950"/>
            <a:ext cx="257330" cy="822960"/>
          </a:xfrm>
          <a:prstGeom prst="line">
            <a:avLst/>
          </a:prstGeom>
          <a:ln w="63500">
            <a:solidFill>
              <a:srgbClr val="00B050"/>
            </a:solidFill>
          </a:ln>
        </p:spPr>
        <p:style>
          <a:lnRef idx="1">
            <a:schemeClr val="accent1"/>
          </a:lnRef>
          <a:fillRef idx="0">
            <a:schemeClr val="accent1"/>
          </a:fillRef>
          <a:effectRef idx="0">
            <a:schemeClr val="accent1"/>
          </a:effectRef>
          <a:fontRef idx="minor">
            <a:schemeClr val="tx1"/>
          </a:fontRef>
        </p:style>
      </p:cxnSp>
      <p:cxnSp>
        <p:nvCxnSpPr>
          <p:cNvPr id="57" name="Straight Connector 56"/>
          <p:cNvCxnSpPr/>
          <p:nvPr/>
        </p:nvCxnSpPr>
        <p:spPr>
          <a:xfrm flipV="1">
            <a:off x="9032573" y="2061273"/>
            <a:ext cx="559906" cy="204169"/>
          </a:xfrm>
          <a:prstGeom prst="line">
            <a:avLst/>
          </a:prstGeom>
          <a:ln w="63500">
            <a:solidFill>
              <a:srgbClr val="00B050"/>
            </a:solidFill>
          </a:ln>
        </p:spPr>
        <p:style>
          <a:lnRef idx="1">
            <a:schemeClr val="accent1"/>
          </a:lnRef>
          <a:fillRef idx="0">
            <a:schemeClr val="accent1"/>
          </a:fillRef>
          <a:effectRef idx="0">
            <a:schemeClr val="accent1"/>
          </a:effectRef>
          <a:fontRef idx="minor">
            <a:schemeClr val="tx1"/>
          </a:fontRef>
        </p:style>
      </p:cxnSp>
      <p:cxnSp>
        <p:nvCxnSpPr>
          <p:cNvPr id="58" name="Straight Connector 57"/>
          <p:cNvCxnSpPr/>
          <p:nvPr/>
        </p:nvCxnSpPr>
        <p:spPr>
          <a:xfrm>
            <a:off x="8974718" y="2020275"/>
            <a:ext cx="676489" cy="241379"/>
          </a:xfrm>
          <a:prstGeom prst="line">
            <a:avLst/>
          </a:prstGeom>
          <a:ln w="63500">
            <a:solidFill>
              <a:srgbClr val="00B050"/>
            </a:solidFill>
          </a:ln>
        </p:spPr>
        <p:style>
          <a:lnRef idx="1">
            <a:schemeClr val="accent1"/>
          </a:lnRef>
          <a:fillRef idx="0">
            <a:schemeClr val="accent1"/>
          </a:fillRef>
          <a:effectRef idx="0">
            <a:schemeClr val="accent1"/>
          </a:effectRef>
          <a:fontRef idx="minor">
            <a:schemeClr val="tx1"/>
          </a:fontRef>
        </p:style>
      </p:cxnSp>
      <p:grpSp>
        <p:nvGrpSpPr>
          <p:cNvPr id="12" name="Group 11"/>
          <p:cNvGrpSpPr/>
          <p:nvPr/>
        </p:nvGrpSpPr>
        <p:grpSpPr>
          <a:xfrm>
            <a:off x="2024270" y="1109752"/>
            <a:ext cx="1142069" cy="1206453"/>
            <a:chOff x="500269" y="478565"/>
            <a:chExt cx="1142069" cy="1206453"/>
          </a:xfrm>
        </p:grpSpPr>
        <p:sp>
          <p:nvSpPr>
            <p:cNvPr id="61" name="Oval 60"/>
            <p:cNvSpPr/>
            <p:nvPr/>
          </p:nvSpPr>
          <p:spPr>
            <a:xfrm>
              <a:off x="848108" y="478565"/>
              <a:ext cx="137160" cy="137160"/>
            </a:xfrm>
            <a:prstGeom prst="ellipse">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2"/>
              <a:endParaRPr lang="en-US">
                <a:solidFill>
                  <a:prstClr val="white"/>
                </a:solidFill>
                <a:latin typeface="Calibri"/>
              </a:endParaRPr>
            </a:p>
          </p:txBody>
        </p:sp>
        <p:sp>
          <p:nvSpPr>
            <p:cNvPr id="46" name="Oval 45"/>
            <p:cNvSpPr/>
            <p:nvPr/>
          </p:nvSpPr>
          <p:spPr>
            <a:xfrm>
              <a:off x="1105438" y="1335498"/>
              <a:ext cx="137160" cy="137160"/>
            </a:xfrm>
            <a:prstGeom prst="ellipse">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2"/>
              <a:endParaRPr lang="en-US">
                <a:solidFill>
                  <a:prstClr val="white"/>
                </a:solidFill>
                <a:latin typeface="Calibri"/>
              </a:endParaRPr>
            </a:p>
          </p:txBody>
        </p:sp>
        <p:sp>
          <p:nvSpPr>
            <p:cNvPr id="59" name="Oval 58"/>
            <p:cNvSpPr/>
            <p:nvPr/>
          </p:nvSpPr>
          <p:spPr>
            <a:xfrm>
              <a:off x="1105438" y="1547858"/>
              <a:ext cx="137160" cy="137160"/>
            </a:xfrm>
            <a:prstGeom prst="ellipse">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2"/>
              <a:endParaRPr lang="en-US">
                <a:solidFill>
                  <a:prstClr val="white"/>
                </a:solidFill>
                <a:latin typeface="Calibri"/>
              </a:endParaRPr>
            </a:p>
          </p:txBody>
        </p:sp>
        <p:sp>
          <p:nvSpPr>
            <p:cNvPr id="60" name="Oval 59"/>
            <p:cNvSpPr/>
            <p:nvPr/>
          </p:nvSpPr>
          <p:spPr>
            <a:xfrm>
              <a:off x="500269" y="1335498"/>
              <a:ext cx="135875" cy="137160"/>
            </a:xfrm>
            <a:prstGeom prst="ellipse">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2"/>
              <a:endParaRPr lang="en-US">
                <a:solidFill>
                  <a:prstClr val="white"/>
                </a:solidFill>
                <a:latin typeface="Calibri"/>
              </a:endParaRPr>
            </a:p>
          </p:txBody>
        </p:sp>
        <p:sp>
          <p:nvSpPr>
            <p:cNvPr id="62" name="Oval 61"/>
            <p:cNvSpPr/>
            <p:nvPr/>
          </p:nvSpPr>
          <p:spPr>
            <a:xfrm>
              <a:off x="500269" y="1547858"/>
              <a:ext cx="135875" cy="137160"/>
            </a:xfrm>
            <a:prstGeom prst="ellipse">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2"/>
              <a:endParaRPr lang="en-US">
                <a:solidFill>
                  <a:prstClr val="white"/>
                </a:solidFill>
                <a:latin typeface="Calibri"/>
              </a:endParaRPr>
            </a:p>
          </p:txBody>
        </p:sp>
        <p:sp>
          <p:nvSpPr>
            <p:cNvPr id="63" name="Oval 62"/>
            <p:cNvSpPr/>
            <p:nvPr/>
          </p:nvSpPr>
          <p:spPr>
            <a:xfrm>
              <a:off x="1505178" y="1450428"/>
              <a:ext cx="137160" cy="137160"/>
            </a:xfrm>
            <a:prstGeom prst="ellipse">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2"/>
              <a:endParaRPr lang="en-US">
                <a:solidFill>
                  <a:prstClr val="white"/>
                </a:solidFill>
                <a:latin typeface="Calibri"/>
              </a:endParaRPr>
            </a:p>
          </p:txBody>
        </p:sp>
      </p:grpSp>
      <p:grpSp>
        <p:nvGrpSpPr>
          <p:cNvPr id="13" name="Group 12"/>
          <p:cNvGrpSpPr/>
          <p:nvPr/>
        </p:nvGrpSpPr>
        <p:grpSpPr>
          <a:xfrm>
            <a:off x="3758128" y="1109752"/>
            <a:ext cx="1142069" cy="1206453"/>
            <a:chOff x="2234127" y="533530"/>
            <a:chExt cx="1142069" cy="1206453"/>
          </a:xfrm>
        </p:grpSpPr>
        <p:cxnSp>
          <p:nvCxnSpPr>
            <p:cNvPr id="21" name="Straight Connector 20"/>
            <p:cNvCxnSpPr/>
            <p:nvPr/>
          </p:nvCxnSpPr>
          <p:spPr>
            <a:xfrm>
              <a:off x="2300991" y="1431560"/>
              <a:ext cx="0" cy="202368"/>
            </a:xfrm>
            <a:prstGeom prst="line">
              <a:avLst/>
            </a:prstGeom>
            <a:ln w="63500">
              <a:solidFill>
                <a:srgbClr val="00B050"/>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a:xfrm>
              <a:off x="2910591" y="1446550"/>
              <a:ext cx="0" cy="202368"/>
            </a:xfrm>
            <a:prstGeom prst="line">
              <a:avLst/>
            </a:prstGeom>
            <a:ln w="63500">
              <a:solidFill>
                <a:srgbClr val="00B050"/>
              </a:solidFill>
            </a:ln>
          </p:spPr>
          <p:style>
            <a:lnRef idx="1">
              <a:schemeClr val="accent1"/>
            </a:lnRef>
            <a:fillRef idx="0">
              <a:schemeClr val="accent1"/>
            </a:fillRef>
            <a:effectRef idx="0">
              <a:schemeClr val="accent1"/>
            </a:effectRef>
            <a:fontRef idx="minor">
              <a:schemeClr val="tx1"/>
            </a:fontRef>
          </p:style>
        </p:cxnSp>
        <p:grpSp>
          <p:nvGrpSpPr>
            <p:cNvPr id="64" name="Group 63"/>
            <p:cNvGrpSpPr/>
            <p:nvPr/>
          </p:nvGrpSpPr>
          <p:grpSpPr>
            <a:xfrm>
              <a:off x="2234127" y="533530"/>
              <a:ext cx="1142069" cy="1206453"/>
              <a:chOff x="500269" y="478565"/>
              <a:chExt cx="1142069" cy="1206453"/>
            </a:xfrm>
          </p:grpSpPr>
          <p:sp>
            <p:nvSpPr>
              <p:cNvPr id="65" name="Oval 64"/>
              <p:cNvSpPr/>
              <p:nvPr/>
            </p:nvSpPr>
            <p:spPr>
              <a:xfrm>
                <a:off x="848108" y="478565"/>
                <a:ext cx="137160" cy="137160"/>
              </a:xfrm>
              <a:prstGeom prst="ellipse">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2"/>
                <a:endParaRPr lang="en-US">
                  <a:solidFill>
                    <a:prstClr val="white"/>
                  </a:solidFill>
                  <a:latin typeface="Calibri"/>
                </a:endParaRPr>
              </a:p>
            </p:txBody>
          </p:sp>
          <p:sp>
            <p:nvSpPr>
              <p:cNvPr id="66" name="Oval 65"/>
              <p:cNvSpPr/>
              <p:nvPr/>
            </p:nvSpPr>
            <p:spPr>
              <a:xfrm>
                <a:off x="1105438" y="1335498"/>
                <a:ext cx="137160" cy="137160"/>
              </a:xfrm>
              <a:prstGeom prst="ellipse">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2"/>
                <a:endParaRPr lang="en-US">
                  <a:solidFill>
                    <a:prstClr val="white"/>
                  </a:solidFill>
                  <a:latin typeface="Calibri"/>
                </a:endParaRPr>
              </a:p>
            </p:txBody>
          </p:sp>
          <p:sp>
            <p:nvSpPr>
              <p:cNvPr id="67" name="Oval 66"/>
              <p:cNvSpPr/>
              <p:nvPr/>
            </p:nvSpPr>
            <p:spPr>
              <a:xfrm>
                <a:off x="1105438" y="1547858"/>
                <a:ext cx="137160" cy="137160"/>
              </a:xfrm>
              <a:prstGeom prst="ellipse">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2"/>
                <a:endParaRPr lang="en-US">
                  <a:solidFill>
                    <a:prstClr val="white"/>
                  </a:solidFill>
                  <a:latin typeface="Calibri"/>
                </a:endParaRPr>
              </a:p>
            </p:txBody>
          </p:sp>
          <p:sp>
            <p:nvSpPr>
              <p:cNvPr id="68" name="Oval 67"/>
              <p:cNvSpPr/>
              <p:nvPr/>
            </p:nvSpPr>
            <p:spPr>
              <a:xfrm>
                <a:off x="500269" y="1335498"/>
                <a:ext cx="135875" cy="137160"/>
              </a:xfrm>
              <a:prstGeom prst="ellipse">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2"/>
                <a:endParaRPr lang="en-US">
                  <a:solidFill>
                    <a:prstClr val="white"/>
                  </a:solidFill>
                  <a:latin typeface="Calibri"/>
                </a:endParaRPr>
              </a:p>
            </p:txBody>
          </p:sp>
          <p:sp>
            <p:nvSpPr>
              <p:cNvPr id="69" name="Oval 68"/>
              <p:cNvSpPr/>
              <p:nvPr/>
            </p:nvSpPr>
            <p:spPr>
              <a:xfrm>
                <a:off x="500269" y="1547858"/>
                <a:ext cx="135875" cy="137160"/>
              </a:xfrm>
              <a:prstGeom prst="ellipse">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2"/>
                <a:endParaRPr lang="en-US">
                  <a:solidFill>
                    <a:prstClr val="white"/>
                  </a:solidFill>
                  <a:latin typeface="Calibri"/>
                </a:endParaRPr>
              </a:p>
            </p:txBody>
          </p:sp>
          <p:sp>
            <p:nvSpPr>
              <p:cNvPr id="70" name="Oval 69"/>
              <p:cNvSpPr/>
              <p:nvPr/>
            </p:nvSpPr>
            <p:spPr>
              <a:xfrm>
                <a:off x="1505178" y="1450428"/>
                <a:ext cx="137160" cy="137160"/>
              </a:xfrm>
              <a:prstGeom prst="ellipse">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2"/>
                <a:endParaRPr lang="en-US">
                  <a:solidFill>
                    <a:prstClr val="white"/>
                  </a:solidFill>
                  <a:latin typeface="Calibri"/>
                </a:endParaRPr>
              </a:p>
            </p:txBody>
          </p:sp>
        </p:grpSp>
      </p:grpSp>
      <p:grpSp>
        <p:nvGrpSpPr>
          <p:cNvPr id="20" name="Group 19"/>
          <p:cNvGrpSpPr/>
          <p:nvPr/>
        </p:nvGrpSpPr>
        <p:grpSpPr>
          <a:xfrm>
            <a:off x="7445713" y="1109752"/>
            <a:ext cx="1142069" cy="1206453"/>
            <a:chOff x="5921712" y="623470"/>
            <a:chExt cx="1142069" cy="1206453"/>
          </a:xfrm>
        </p:grpSpPr>
        <p:cxnSp>
          <p:nvCxnSpPr>
            <p:cNvPr id="55" name="Straight Connector 54"/>
            <p:cNvCxnSpPr/>
            <p:nvPr/>
          </p:nvCxnSpPr>
          <p:spPr>
            <a:xfrm>
              <a:off x="5981073" y="1566475"/>
              <a:ext cx="0" cy="202368"/>
            </a:xfrm>
            <a:prstGeom prst="line">
              <a:avLst/>
            </a:prstGeom>
            <a:ln w="63500">
              <a:solidFill>
                <a:srgbClr val="00B050"/>
              </a:solidFill>
            </a:ln>
          </p:spPr>
          <p:style>
            <a:lnRef idx="1">
              <a:schemeClr val="accent1"/>
            </a:lnRef>
            <a:fillRef idx="0">
              <a:schemeClr val="accent1"/>
            </a:fillRef>
            <a:effectRef idx="0">
              <a:schemeClr val="accent1"/>
            </a:effectRef>
            <a:fontRef idx="minor">
              <a:schemeClr val="tx1"/>
            </a:fontRef>
          </p:style>
        </p:cxnSp>
        <p:sp>
          <p:nvSpPr>
            <p:cNvPr id="53" name="Isosceles Triangle 52"/>
            <p:cNvSpPr/>
            <p:nvPr/>
          </p:nvSpPr>
          <p:spPr>
            <a:xfrm rot="5400000">
              <a:off x="6668123" y="1459045"/>
              <a:ext cx="247583" cy="384416"/>
            </a:xfrm>
            <a:prstGeom prst="triangle">
              <a:avLst/>
            </a:prstGeom>
            <a:noFill/>
            <a:ln w="6350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2"/>
              <a:endParaRPr lang="en-US">
                <a:solidFill>
                  <a:prstClr val="white"/>
                </a:solidFill>
                <a:latin typeface="Calibri"/>
              </a:endParaRPr>
            </a:p>
          </p:txBody>
        </p:sp>
        <p:cxnSp>
          <p:nvCxnSpPr>
            <p:cNvPr id="50" name="Straight Connector 49"/>
            <p:cNvCxnSpPr>
              <a:stCxn id="53" idx="2"/>
            </p:cNvCxnSpPr>
            <p:nvPr/>
          </p:nvCxnSpPr>
          <p:spPr>
            <a:xfrm flipH="1">
              <a:off x="5994066" y="1527462"/>
              <a:ext cx="605641" cy="14028"/>
            </a:xfrm>
            <a:prstGeom prst="line">
              <a:avLst/>
            </a:prstGeom>
            <a:ln w="63500">
              <a:solidFill>
                <a:srgbClr val="00B050"/>
              </a:solidFill>
            </a:ln>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a:xfrm>
              <a:off x="5968544" y="1786328"/>
              <a:ext cx="652299" cy="0"/>
            </a:xfrm>
            <a:prstGeom prst="line">
              <a:avLst/>
            </a:prstGeom>
            <a:ln w="63500">
              <a:solidFill>
                <a:srgbClr val="00B050"/>
              </a:solidFill>
            </a:ln>
          </p:spPr>
          <p:style>
            <a:lnRef idx="1">
              <a:schemeClr val="accent1"/>
            </a:lnRef>
            <a:fillRef idx="0">
              <a:schemeClr val="accent1"/>
            </a:fillRef>
            <a:effectRef idx="0">
              <a:schemeClr val="accent1"/>
            </a:effectRef>
            <a:fontRef idx="minor">
              <a:schemeClr val="tx1"/>
            </a:fontRef>
          </p:style>
        </p:cxnSp>
        <p:grpSp>
          <p:nvGrpSpPr>
            <p:cNvPr id="78" name="Group 77"/>
            <p:cNvGrpSpPr/>
            <p:nvPr/>
          </p:nvGrpSpPr>
          <p:grpSpPr>
            <a:xfrm>
              <a:off x="5921712" y="623470"/>
              <a:ext cx="1142069" cy="1206453"/>
              <a:chOff x="500269" y="478565"/>
              <a:chExt cx="1142069" cy="1206453"/>
            </a:xfrm>
          </p:grpSpPr>
          <p:sp>
            <p:nvSpPr>
              <p:cNvPr id="79" name="Oval 78"/>
              <p:cNvSpPr/>
              <p:nvPr/>
            </p:nvSpPr>
            <p:spPr>
              <a:xfrm>
                <a:off x="848108" y="478565"/>
                <a:ext cx="137160" cy="137160"/>
              </a:xfrm>
              <a:prstGeom prst="ellipse">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2"/>
                <a:endParaRPr lang="en-US">
                  <a:solidFill>
                    <a:prstClr val="white"/>
                  </a:solidFill>
                  <a:latin typeface="Calibri"/>
                </a:endParaRPr>
              </a:p>
            </p:txBody>
          </p:sp>
          <p:sp>
            <p:nvSpPr>
              <p:cNvPr id="80" name="Oval 79"/>
              <p:cNvSpPr/>
              <p:nvPr/>
            </p:nvSpPr>
            <p:spPr>
              <a:xfrm>
                <a:off x="1105438" y="1335498"/>
                <a:ext cx="137160" cy="137160"/>
              </a:xfrm>
              <a:prstGeom prst="ellipse">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2"/>
                <a:endParaRPr lang="en-US">
                  <a:solidFill>
                    <a:prstClr val="white"/>
                  </a:solidFill>
                  <a:latin typeface="Calibri"/>
                </a:endParaRPr>
              </a:p>
            </p:txBody>
          </p:sp>
          <p:sp>
            <p:nvSpPr>
              <p:cNvPr id="81" name="Oval 80"/>
              <p:cNvSpPr/>
              <p:nvPr/>
            </p:nvSpPr>
            <p:spPr>
              <a:xfrm>
                <a:off x="1105438" y="1547858"/>
                <a:ext cx="137160" cy="137160"/>
              </a:xfrm>
              <a:prstGeom prst="ellipse">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2"/>
                <a:endParaRPr lang="en-US">
                  <a:solidFill>
                    <a:prstClr val="white"/>
                  </a:solidFill>
                  <a:latin typeface="Calibri"/>
                </a:endParaRPr>
              </a:p>
            </p:txBody>
          </p:sp>
          <p:sp>
            <p:nvSpPr>
              <p:cNvPr id="82" name="Oval 81"/>
              <p:cNvSpPr/>
              <p:nvPr/>
            </p:nvSpPr>
            <p:spPr>
              <a:xfrm>
                <a:off x="500269" y="1335498"/>
                <a:ext cx="135875" cy="137160"/>
              </a:xfrm>
              <a:prstGeom prst="ellipse">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2"/>
                <a:endParaRPr lang="en-US">
                  <a:solidFill>
                    <a:prstClr val="white"/>
                  </a:solidFill>
                  <a:latin typeface="Calibri"/>
                </a:endParaRPr>
              </a:p>
            </p:txBody>
          </p:sp>
          <p:sp>
            <p:nvSpPr>
              <p:cNvPr id="83" name="Oval 82"/>
              <p:cNvSpPr/>
              <p:nvPr/>
            </p:nvSpPr>
            <p:spPr>
              <a:xfrm>
                <a:off x="500269" y="1547858"/>
                <a:ext cx="135875" cy="137160"/>
              </a:xfrm>
              <a:prstGeom prst="ellipse">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2"/>
                <a:endParaRPr lang="en-US">
                  <a:solidFill>
                    <a:prstClr val="white"/>
                  </a:solidFill>
                  <a:latin typeface="Calibri"/>
                </a:endParaRPr>
              </a:p>
            </p:txBody>
          </p:sp>
          <p:sp>
            <p:nvSpPr>
              <p:cNvPr id="84" name="Oval 83"/>
              <p:cNvSpPr/>
              <p:nvPr/>
            </p:nvSpPr>
            <p:spPr>
              <a:xfrm>
                <a:off x="1505178" y="1450428"/>
                <a:ext cx="137160" cy="137160"/>
              </a:xfrm>
              <a:prstGeom prst="ellipse">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2"/>
                <a:endParaRPr lang="en-US">
                  <a:solidFill>
                    <a:prstClr val="white"/>
                  </a:solidFill>
                  <a:latin typeface="Calibri"/>
                </a:endParaRPr>
              </a:p>
            </p:txBody>
          </p:sp>
        </p:grpSp>
      </p:grpSp>
      <p:grpSp>
        <p:nvGrpSpPr>
          <p:cNvPr id="27" name="Group 26"/>
          <p:cNvGrpSpPr/>
          <p:nvPr/>
        </p:nvGrpSpPr>
        <p:grpSpPr>
          <a:xfrm>
            <a:off x="8967224" y="1109752"/>
            <a:ext cx="1142069" cy="1206453"/>
            <a:chOff x="7443223" y="533530"/>
            <a:chExt cx="1142069" cy="1206453"/>
          </a:xfrm>
        </p:grpSpPr>
        <p:cxnSp>
          <p:nvCxnSpPr>
            <p:cNvPr id="28" name="Straight Connector 27"/>
            <p:cNvCxnSpPr/>
            <p:nvPr/>
          </p:nvCxnSpPr>
          <p:spPr>
            <a:xfrm flipH="1">
              <a:off x="7488549" y="583168"/>
              <a:ext cx="353631" cy="915483"/>
            </a:xfrm>
            <a:prstGeom prst="line">
              <a:avLst/>
            </a:prstGeom>
            <a:ln w="63500">
              <a:solidFill>
                <a:srgbClr val="00B050"/>
              </a:solidFill>
            </a:ln>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a:xfrm>
              <a:off x="7501078" y="1491852"/>
              <a:ext cx="0" cy="202368"/>
            </a:xfrm>
            <a:prstGeom prst="line">
              <a:avLst/>
            </a:prstGeom>
            <a:ln w="63500">
              <a:solidFill>
                <a:srgbClr val="00B050"/>
              </a:solidFill>
            </a:ln>
          </p:spPr>
          <p:style>
            <a:lnRef idx="1">
              <a:schemeClr val="accent1"/>
            </a:lnRef>
            <a:fillRef idx="0">
              <a:schemeClr val="accent1"/>
            </a:fillRef>
            <a:effectRef idx="0">
              <a:schemeClr val="accent1"/>
            </a:effectRef>
            <a:fontRef idx="minor">
              <a:schemeClr val="tx1"/>
            </a:fontRef>
          </p:style>
        </p:cxnSp>
        <p:sp>
          <p:nvSpPr>
            <p:cNvPr id="38" name="Isosceles Triangle 37"/>
            <p:cNvSpPr/>
            <p:nvPr/>
          </p:nvSpPr>
          <p:spPr>
            <a:xfrm rot="5400000">
              <a:off x="8188128" y="1384422"/>
              <a:ext cx="247583" cy="384416"/>
            </a:xfrm>
            <a:prstGeom prst="triangle">
              <a:avLst/>
            </a:prstGeom>
            <a:noFill/>
            <a:ln w="6350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2"/>
              <a:endParaRPr lang="en-US">
                <a:solidFill>
                  <a:prstClr val="white"/>
                </a:solidFill>
                <a:latin typeface="Calibri"/>
              </a:endParaRPr>
            </a:p>
          </p:txBody>
        </p:sp>
        <p:cxnSp>
          <p:nvCxnSpPr>
            <p:cNvPr id="41" name="Straight Connector 40"/>
            <p:cNvCxnSpPr>
              <a:stCxn id="38" idx="2"/>
            </p:cNvCxnSpPr>
            <p:nvPr/>
          </p:nvCxnSpPr>
          <p:spPr>
            <a:xfrm flipH="1">
              <a:off x="7514071" y="1452839"/>
              <a:ext cx="605641" cy="14028"/>
            </a:xfrm>
            <a:prstGeom prst="line">
              <a:avLst/>
            </a:prstGeom>
            <a:ln w="63500">
              <a:solidFill>
                <a:srgbClr val="00B050"/>
              </a:solidFill>
            </a:ln>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p:nvCxnSpPr>
          <p:spPr>
            <a:xfrm>
              <a:off x="7488549" y="1711705"/>
              <a:ext cx="652299" cy="0"/>
            </a:xfrm>
            <a:prstGeom prst="line">
              <a:avLst/>
            </a:prstGeom>
            <a:ln w="63500">
              <a:solidFill>
                <a:srgbClr val="00B050"/>
              </a:solidFill>
            </a:ln>
          </p:spPr>
          <p:style>
            <a:lnRef idx="1">
              <a:schemeClr val="accent1"/>
            </a:lnRef>
            <a:fillRef idx="0">
              <a:schemeClr val="accent1"/>
            </a:fillRef>
            <a:effectRef idx="0">
              <a:schemeClr val="accent1"/>
            </a:effectRef>
            <a:fontRef idx="minor">
              <a:schemeClr val="tx1"/>
            </a:fontRef>
          </p:style>
        </p:cxnSp>
        <p:grpSp>
          <p:nvGrpSpPr>
            <p:cNvPr id="85" name="Group 84"/>
            <p:cNvGrpSpPr/>
            <p:nvPr/>
          </p:nvGrpSpPr>
          <p:grpSpPr>
            <a:xfrm>
              <a:off x="7443223" y="533530"/>
              <a:ext cx="1142069" cy="1206453"/>
              <a:chOff x="500269" y="478565"/>
              <a:chExt cx="1142069" cy="1206453"/>
            </a:xfrm>
          </p:grpSpPr>
          <p:sp>
            <p:nvSpPr>
              <p:cNvPr id="86" name="Oval 85"/>
              <p:cNvSpPr/>
              <p:nvPr/>
            </p:nvSpPr>
            <p:spPr>
              <a:xfrm>
                <a:off x="848108" y="478565"/>
                <a:ext cx="137160" cy="137160"/>
              </a:xfrm>
              <a:prstGeom prst="ellipse">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2"/>
                <a:endParaRPr lang="en-US">
                  <a:solidFill>
                    <a:prstClr val="white"/>
                  </a:solidFill>
                  <a:latin typeface="Calibri"/>
                </a:endParaRPr>
              </a:p>
            </p:txBody>
          </p:sp>
          <p:sp>
            <p:nvSpPr>
              <p:cNvPr id="87" name="Oval 86"/>
              <p:cNvSpPr/>
              <p:nvPr/>
            </p:nvSpPr>
            <p:spPr>
              <a:xfrm>
                <a:off x="1105438" y="1335498"/>
                <a:ext cx="137160" cy="137160"/>
              </a:xfrm>
              <a:prstGeom prst="ellipse">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2"/>
                <a:endParaRPr lang="en-US">
                  <a:solidFill>
                    <a:prstClr val="white"/>
                  </a:solidFill>
                  <a:latin typeface="Calibri"/>
                </a:endParaRPr>
              </a:p>
            </p:txBody>
          </p:sp>
          <p:sp>
            <p:nvSpPr>
              <p:cNvPr id="88" name="Oval 87"/>
              <p:cNvSpPr/>
              <p:nvPr/>
            </p:nvSpPr>
            <p:spPr>
              <a:xfrm>
                <a:off x="1105438" y="1547858"/>
                <a:ext cx="137160" cy="137160"/>
              </a:xfrm>
              <a:prstGeom prst="ellipse">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2"/>
                <a:endParaRPr lang="en-US">
                  <a:solidFill>
                    <a:prstClr val="white"/>
                  </a:solidFill>
                  <a:latin typeface="Calibri"/>
                </a:endParaRPr>
              </a:p>
            </p:txBody>
          </p:sp>
          <p:sp>
            <p:nvSpPr>
              <p:cNvPr id="89" name="Oval 88"/>
              <p:cNvSpPr/>
              <p:nvPr/>
            </p:nvSpPr>
            <p:spPr>
              <a:xfrm>
                <a:off x="500269" y="1335498"/>
                <a:ext cx="135875" cy="137160"/>
              </a:xfrm>
              <a:prstGeom prst="ellipse">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2"/>
                <a:endParaRPr lang="en-US">
                  <a:solidFill>
                    <a:prstClr val="white"/>
                  </a:solidFill>
                  <a:latin typeface="Calibri"/>
                </a:endParaRPr>
              </a:p>
            </p:txBody>
          </p:sp>
          <p:sp>
            <p:nvSpPr>
              <p:cNvPr id="90" name="Oval 89"/>
              <p:cNvSpPr/>
              <p:nvPr/>
            </p:nvSpPr>
            <p:spPr>
              <a:xfrm>
                <a:off x="500269" y="1547858"/>
                <a:ext cx="135875" cy="137160"/>
              </a:xfrm>
              <a:prstGeom prst="ellipse">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2"/>
                <a:endParaRPr lang="en-US">
                  <a:solidFill>
                    <a:prstClr val="white"/>
                  </a:solidFill>
                  <a:latin typeface="Calibri"/>
                </a:endParaRPr>
              </a:p>
            </p:txBody>
          </p:sp>
          <p:sp>
            <p:nvSpPr>
              <p:cNvPr id="91" name="Oval 90"/>
              <p:cNvSpPr/>
              <p:nvPr/>
            </p:nvSpPr>
            <p:spPr>
              <a:xfrm>
                <a:off x="1505178" y="1450428"/>
                <a:ext cx="137160" cy="137160"/>
              </a:xfrm>
              <a:prstGeom prst="ellipse">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2"/>
                <a:endParaRPr lang="en-US">
                  <a:solidFill>
                    <a:prstClr val="white"/>
                  </a:solidFill>
                  <a:latin typeface="Calibri"/>
                </a:endParaRPr>
              </a:p>
            </p:txBody>
          </p:sp>
        </p:grpSp>
      </p:grpSp>
      <p:grpSp>
        <p:nvGrpSpPr>
          <p:cNvPr id="14" name="Group 13"/>
          <p:cNvGrpSpPr/>
          <p:nvPr/>
        </p:nvGrpSpPr>
        <p:grpSpPr>
          <a:xfrm>
            <a:off x="5511986" y="1109752"/>
            <a:ext cx="1142069" cy="1206453"/>
            <a:chOff x="3987985" y="443590"/>
            <a:chExt cx="1142069" cy="1206453"/>
          </a:xfrm>
        </p:grpSpPr>
        <p:sp>
          <p:nvSpPr>
            <p:cNvPr id="34" name="Isosceles Triangle 33"/>
            <p:cNvSpPr/>
            <p:nvPr/>
          </p:nvSpPr>
          <p:spPr>
            <a:xfrm rot="5400000">
              <a:off x="4721902" y="1281660"/>
              <a:ext cx="247583" cy="384416"/>
            </a:xfrm>
            <a:prstGeom prst="triangle">
              <a:avLst/>
            </a:prstGeom>
            <a:noFill/>
            <a:ln w="6350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2"/>
              <a:endParaRPr lang="en-US">
                <a:solidFill>
                  <a:prstClr val="white"/>
                </a:solidFill>
                <a:latin typeface="Calibri"/>
              </a:endParaRPr>
            </a:p>
          </p:txBody>
        </p:sp>
        <p:cxnSp>
          <p:nvCxnSpPr>
            <p:cNvPr id="92" name="Straight Connector 91"/>
            <p:cNvCxnSpPr/>
            <p:nvPr/>
          </p:nvCxnSpPr>
          <p:spPr>
            <a:xfrm>
              <a:off x="4057341" y="1381595"/>
              <a:ext cx="0" cy="202368"/>
            </a:xfrm>
            <a:prstGeom prst="line">
              <a:avLst/>
            </a:prstGeom>
            <a:ln w="63500">
              <a:solidFill>
                <a:srgbClr val="00B050"/>
              </a:solidFill>
            </a:ln>
          </p:spPr>
          <p:style>
            <a:lnRef idx="1">
              <a:schemeClr val="accent1"/>
            </a:lnRef>
            <a:fillRef idx="0">
              <a:schemeClr val="accent1"/>
            </a:fillRef>
            <a:effectRef idx="0">
              <a:schemeClr val="accent1"/>
            </a:effectRef>
            <a:fontRef idx="minor">
              <a:schemeClr val="tx1"/>
            </a:fontRef>
          </p:style>
        </p:cxnSp>
        <p:grpSp>
          <p:nvGrpSpPr>
            <p:cNvPr id="71" name="Group 70"/>
            <p:cNvGrpSpPr/>
            <p:nvPr/>
          </p:nvGrpSpPr>
          <p:grpSpPr>
            <a:xfrm>
              <a:off x="3987985" y="443590"/>
              <a:ext cx="1142069" cy="1206453"/>
              <a:chOff x="500269" y="478565"/>
              <a:chExt cx="1142069" cy="1206453"/>
            </a:xfrm>
          </p:grpSpPr>
          <p:sp>
            <p:nvSpPr>
              <p:cNvPr id="72" name="Oval 71"/>
              <p:cNvSpPr/>
              <p:nvPr/>
            </p:nvSpPr>
            <p:spPr>
              <a:xfrm>
                <a:off x="848108" y="478565"/>
                <a:ext cx="137160" cy="137160"/>
              </a:xfrm>
              <a:prstGeom prst="ellipse">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2"/>
                <a:endParaRPr lang="en-US">
                  <a:solidFill>
                    <a:prstClr val="white"/>
                  </a:solidFill>
                  <a:latin typeface="Calibri"/>
                </a:endParaRPr>
              </a:p>
            </p:txBody>
          </p:sp>
          <p:sp>
            <p:nvSpPr>
              <p:cNvPr id="73" name="Oval 72"/>
              <p:cNvSpPr/>
              <p:nvPr/>
            </p:nvSpPr>
            <p:spPr>
              <a:xfrm>
                <a:off x="1105438" y="1335498"/>
                <a:ext cx="137160" cy="137160"/>
              </a:xfrm>
              <a:prstGeom prst="ellipse">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2"/>
                <a:endParaRPr lang="en-US">
                  <a:solidFill>
                    <a:prstClr val="white"/>
                  </a:solidFill>
                  <a:latin typeface="Calibri"/>
                </a:endParaRPr>
              </a:p>
            </p:txBody>
          </p:sp>
          <p:sp>
            <p:nvSpPr>
              <p:cNvPr id="74" name="Oval 73"/>
              <p:cNvSpPr/>
              <p:nvPr/>
            </p:nvSpPr>
            <p:spPr>
              <a:xfrm>
                <a:off x="1105438" y="1547858"/>
                <a:ext cx="137160" cy="137160"/>
              </a:xfrm>
              <a:prstGeom prst="ellipse">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2"/>
                <a:endParaRPr lang="en-US">
                  <a:solidFill>
                    <a:prstClr val="white"/>
                  </a:solidFill>
                  <a:latin typeface="Calibri"/>
                </a:endParaRPr>
              </a:p>
            </p:txBody>
          </p:sp>
          <p:sp>
            <p:nvSpPr>
              <p:cNvPr id="75" name="Oval 74"/>
              <p:cNvSpPr/>
              <p:nvPr/>
            </p:nvSpPr>
            <p:spPr>
              <a:xfrm>
                <a:off x="500269" y="1335498"/>
                <a:ext cx="135875" cy="137160"/>
              </a:xfrm>
              <a:prstGeom prst="ellipse">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2"/>
                <a:endParaRPr lang="en-US">
                  <a:solidFill>
                    <a:prstClr val="white"/>
                  </a:solidFill>
                  <a:latin typeface="Calibri"/>
                </a:endParaRPr>
              </a:p>
            </p:txBody>
          </p:sp>
          <p:sp>
            <p:nvSpPr>
              <p:cNvPr id="76" name="Oval 75"/>
              <p:cNvSpPr/>
              <p:nvPr/>
            </p:nvSpPr>
            <p:spPr>
              <a:xfrm>
                <a:off x="500269" y="1547858"/>
                <a:ext cx="135875" cy="137160"/>
              </a:xfrm>
              <a:prstGeom prst="ellipse">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2"/>
                <a:endParaRPr lang="en-US">
                  <a:solidFill>
                    <a:prstClr val="white"/>
                  </a:solidFill>
                  <a:latin typeface="Calibri"/>
                </a:endParaRPr>
              </a:p>
            </p:txBody>
          </p:sp>
          <p:sp>
            <p:nvSpPr>
              <p:cNvPr id="77" name="Oval 76"/>
              <p:cNvSpPr/>
              <p:nvPr/>
            </p:nvSpPr>
            <p:spPr>
              <a:xfrm>
                <a:off x="1505178" y="1450428"/>
                <a:ext cx="137160" cy="137160"/>
              </a:xfrm>
              <a:prstGeom prst="ellipse">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2"/>
                <a:endParaRPr lang="en-US">
                  <a:solidFill>
                    <a:prstClr val="white"/>
                  </a:solidFill>
                  <a:latin typeface="Calibri"/>
                </a:endParaRPr>
              </a:p>
            </p:txBody>
          </p:sp>
        </p:grpSp>
      </p:grpSp>
      <p:cxnSp>
        <p:nvCxnSpPr>
          <p:cNvPr id="99" name="Straight Arrow Connector 98"/>
          <p:cNvCxnSpPr/>
          <p:nvPr/>
        </p:nvCxnSpPr>
        <p:spPr>
          <a:xfrm>
            <a:off x="2024269" y="667630"/>
            <a:ext cx="7703619" cy="0"/>
          </a:xfrm>
          <a:prstGeom prst="straightConnector1">
            <a:avLst/>
          </a:prstGeom>
          <a:ln w="38100">
            <a:solidFill>
              <a:srgbClr val="C00000"/>
            </a:solidFill>
            <a:prstDash val="dash"/>
            <a:tailEnd type="triangle" w="lg" len="lg"/>
          </a:ln>
        </p:spPr>
        <p:style>
          <a:lnRef idx="1">
            <a:schemeClr val="accent1"/>
          </a:lnRef>
          <a:fillRef idx="0">
            <a:schemeClr val="accent1"/>
          </a:fillRef>
          <a:effectRef idx="0">
            <a:schemeClr val="accent1"/>
          </a:effectRef>
          <a:fontRef idx="minor">
            <a:schemeClr val="tx1"/>
          </a:fontRef>
        </p:style>
      </p:cxnSp>
      <p:sp>
        <p:nvSpPr>
          <p:cNvPr id="100" name="TextBox 99"/>
          <p:cNvSpPr txBox="1"/>
          <p:nvPr/>
        </p:nvSpPr>
        <p:spPr>
          <a:xfrm>
            <a:off x="7834856" y="2817205"/>
            <a:ext cx="2290599" cy="1569660"/>
          </a:xfrm>
          <a:prstGeom prst="rect">
            <a:avLst/>
          </a:prstGeom>
          <a:solidFill>
            <a:srgbClr val="F3F3F3"/>
          </a:solidFill>
          <a:ln>
            <a:solidFill>
              <a:srgbClr val="C00000"/>
            </a:solidFill>
          </a:ln>
        </p:spPr>
        <p:txBody>
          <a:bodyPr wrap="square" rtlCol="0">
            <a:spAutoFit/>
          </a:bodyPr>
          <a:lstStyle/>
          <a:p>
            <a:pPr defTabSz="914422"/>
            <a:r>
              <a:rPr lang="en-US" sz="2400" dirty="0">
                <a:solidFill>
                  <a:srgbClr val="C00000"/>
                </a:solidFill>
                <a:latin typeface="Calibri"/>
              </a:rPr>
              <a:t>Connect vertices whose distance is less than a given threshold</a:t>
            </a:r>
          </a:p>
        </p:txBody>
      </p:sp>
      <p:sp>
        <p:nvSpPr>
          <p:cNvPr id="3" name="TextBox 2"/>
          <p:cNvSpPr txBox="1"/>
          <p:nvPr/>
        </p:nvSpPr>
        <p:spPr>
          <a:xfrm>
            <a:off x="4318006" y="6442366"/>
            <a:ext cx="3555991" cy="369332"/>
          </a:xfrm>
          <a:prstGeom prst="rect">
            <a:avLst/>
          </a:prstGeom>
          <a:solidFill>
            <a:srgbClr val="E8D9F3"/>
          </a:solidFill>
        </p:spPr>
        <p:txBody>
          <a:bodyPr wrap="square" rtlCol="0">
            <a:spAutoFit/>
          </a:bodyPr>
          <a:lstStyle/>
          <a:p>
            <a:pPr algn="ctr" defTabSz="914422"/>
            <a:r>
              <a:rPr lang="en-US" dirty="0">
                <a:solidFill>
                  <a:srgbClr val="7030A0"/>
                </a:solidFill>
                <a:latin typeface="Calibri"/>
              </a:rPr>
              <a:t>single linkage hierarchical clustering </a:t>
            </a:r>
          </a:p>
        </p:txBody>
      </p:sp>
      <p:sp>
        <p:nvSpPr>
          <p:cNvPr id="93" name="TextBox 92">
            <a:extLst>
              <a:ext uri="{FF2B5EF4-FFF2-40B4-BE49-F238E27FC236}">
                <a16:creationId xmlns:a16="http://schemas.microsoft.com/office/drawing/2014/main" id="{5A8BC8E7-11FB-4E18-8430-42A56014036A}"/>
              </a:ext>
            </a:extLst>
          </p:cNvPr>
          <p:cNvSpPr txBox="1"/>
          <p:nvPr/>
        </p:nvSpPr>
        <p:spPr>
          <a:xfrm>
            <a:off x="1524001" y="-14878"/>
            <a:ext cx="2234127" cy="646331"/>
          </a:xfrm>
          <a:prstGeom prst="rect">
            <a:avLst/>
          </a:prstGeom>
          <a:solidFill>
            <a:srgbClr val="E8D9F3"/>
          </a:solidFill>
        </p:spPr>
        <p:txBody>
          <a:bodyPr wrap="square" rtlCol="0">
            <a:spAutoFit/>
          </a:bodyPr>
          <a:lstStyle/>
          <a:p>
            <a:pPr algn="ctr" defTabSz="914422"/>
            <a:r>
              <a:rPr lang="en-US" dirty="0">
                <a:solidFill>
                  <a:srgbClr val="7030A0"/>
                </a:solidFill>
                <a:latin typeface="Calibri"/>
              </a:rPr>
              <a:t>single linkage </a:t>
            </a:r>
          </a:p>
          <a:p>
            <a:pPr algn="ctr" defTabSz="914422"/>
            <a:r>
              <a:rPr lang="en-US" dirty="0">
                <a:solidFill>
                  <a:srgbClr val="7030A0"/>
                </a:solidFill>
                <a:latin typeface="Calibri"/>
              </a:rPr>
              <a:t>hierarchical clustering </a:t>
            </a:r>
          </a:p>
        </p:txBody>
      </p:sp>
    </p:spTree>
    <p:extLst>
      <p:ext uri="{BB962C8B-B14F-4D97-AF65-F5344CB8AC3E}">
        <p14:creationId xmlns:p14="http://schemas.microsoft.com/office/powerpoint/2010/main" val="101244851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4" descr="File:Hierarchical clustering simple diagram.sv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rot="16200000">
            <a:off x="4165237" y="526908"/>
            <a:ext cx="3981450" cy="8364514"/>
          </a:xfrm>
          <a:prstGeom prst="rect">
            <a:avLst/>
          </a:prstGeom>
          <a:noFill/>
          <a:extLst>
            <a:ext uri="{909E8E84-426E-40DD-AFC4-6F175D3DCCD1}">
              <a14:hiddenFill xmlns:a14="http://schemas.microsoft.com/office/drawing/2010/main">
                <a:solidFill>
                  <a:srgbClr val="FFFFFF"/>
                </a:solidFill>
              </a14:hiddenFill>
            </a:ext>
          </a:extLst>
        </p:spPr>
      </p:pic>
      <p:sp>
        <p:nvSpPr>
          <p:cNvPr id="15" name="Rectangle 14"/>
          <p:cNvSpPr/>
          <p:nvPr/>
        </p:nvSpPr>
        <p:spPr>
          <a:xfrm>
            <a:off x="1868774" y="2248879"/>
            <a:ext cx="1304145" cy="4497049"/>
          </a:xfrm>
          <a:prstGeom prst="rect">
            <a:avLst/>
          </a:prstGeom>
          <a:solidFill>
            <a:srgbClr val="FF0000">
              <a:alpha val="1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2"/>
            <a:endParaRPr lang="en-US">
              <a:solidFill>
                <a:prstClr val="white"/>
              </a:solidFill>
              <a:latin typeface="Calibri"/>
            </a:endParaRPr>
          </a:p>
        </p:txBody>
      </p:sp>
      <p:sp>
        <p:nvSpPr>
          <p:cNvPr id="16" name="Rectangle 15"/>
          <p:cNvSpPr/>
          <p:nvPr/>
        </p:nvSpPr>
        <p:spPr>
          <a:xfrm>
            <a:off x="3613383" y="2248879"/>
            <a:ext cx="1304145" cy="4497049"/>
          </a:xfrm>
          <a:prstGeom prst="rect">
            <a:avLst/>
          </a:prstGeom>
          <a:solidFill>
            <a:srgbClr val="FFFF00">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2"/>
            <a:endParaRPr lang="en-US">
              <a:solidFill>
                <a:prstClr val="white"/>
              </a:solidFill>
              <a:latin typeface="Calibri"/>
            </a:endParaRPr>
          </a:p>
        </p:txBody>
      </p:sp>
      <p:sp>
        <p:nvSpPr>
          <p:cNvPr id="17" name="Rectangle 16"/>
          <p:cNvSpPr/>
          <p:nvPr/>
        </p:nvSpPr>
        <p:spPr>
          <a:xfrm>
            <a:off x="5547108" y="2248879"/>
            <a:ext cx="1304145" cy="4497049"/>
          </a:xfrm>
          <a:prstGeom prst="rect">
            <a:avLst/>
          </a:prstGeom>
          <a:solidFill>
            <a:schemeClr val="accent6">
              <a:lumMod val="20000"/>
              <a:lumOff val="80000"/>
              <a:alpha val="3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2"/>
            <a:endParaRPr lang="en-US">
              <a:solidFill>
                <a:prstClr val="white"/>
              </a:solidFill>
              <a:latin typeface="Calibri"/>
            </a:endParaRPr>
          </a:p>
        </p:txBody>
      </p:sp>
      <p:sp>
        <p:nvSpPr>
          <p:cNvPr id="18" name="Rectangle 17"/>
          <p:cNvSpPr/>
          <p:nvPr/>
        </p:nvSpPr>
        <p:spPr>
          <a:xfrm>
            <a:off x="7365666" y="2248879"/>
            <a:ext cx="1304145" cy="4497049"/>
          </a:xfrm>
          <a:prstGeom prst="rect">
            <a:avLst/>
          </a:prstGeom>
          <a:solidFill>
            <a:srgbClr val="00B0F0">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2"/>
            <a:endParaRPr lang="en-US">
              <a:solidFill>
                <a:prstClr val="white"/>
              </a:solidFill>
              <a:latin typeface="Calibri"/>
            </a:endParaRPr>
          </a:p>
        </p:txBody>
      </p:sp>
      <p:sp>
        <p:nvSpPr>
          <p:cNvPr id="19" name="Rectangle 18"/>
          <p:cNvSpPr/>
          <p:nvPr/>
        </p:nvSpPr>
        <p:spPr>
          <a:xfrm>
            <a:off x="9110275" y="2248879"/>
            <a:ext cx="1304145" cy="4497049"/>
          </a:xfrm>
          <a:prstGeom prst="rect">
            <a:avLst/>
          </a:prstGeom>
          <a:solidFill>
            <a:srgbClr val="7030A0">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2"/>
            <a:endParaRPr lang="en-US">
              <a:solidFill>
                <a:prstClr val="white"/>
              </a:solidFill>
              <a:latin typeface="Calibri"/>
            </a:endParaRPr>
          </a:p>
        </p:txBody>
      </p:sp>
      <p:sp>
        <p:nvSpPr>
          <p:cNvPr id="97" name="Rectangle 96"/>
          <p:cNvSpPr/>
          <p:nvPr/>
        </p:nvSpPr>
        <p:spPr>
          <a:xfrm>
            <a:off x="1583960" y="2136098"/>
            <a:ext cx="9084039" cy="40473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2"/>
            <a:endParaRPr lang="en-US">
              <a:solidFill>
                <a:prstClr val="white"/>
              </a:solidFill>
              <a:latin typeface="Calibri"/>
            </a:endParaRPr>
          </a:p>
        </p:txBody>
      </p:sp>
      <p:sp>
        <p:nvSpPr>
          <p:cNvPr id="5" name="Rectangle 1"/>
          <p:cNvSpPr>
            <a:spLocks noChangeArrowheads="1"/>
          </p:cNvSpPr>
          <p:nvPr/>
        </p:nvSpPr>
        <p:spPr bwMode="auto">
          <a:xfrm>
            <a:off x="2152651" y="3905045"/>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defTabSz="914422"/>
            <a:endParaRPr lang="en-US">
              <a:solidFill>
                <a:prstClr val="black"/>
              </a:solidFill>
              <a:latin typeface="Calibri"/>
            </a:endParaRPr>
          </a:p>
        </p:txBody>
      </p:sp>
      <p:sp>
        <p:nvSpPr>
          <p:cNvPr id="96" name="TextBox 95"/>
          <p:cNvSpPr txBox="1"/>
          <p:nvPr/>
        </p:nvSpPr>
        <p:spPr>
          <a:xfrm>
            <a:off x="4714027" y="148430"/>
            <a:ext cx="3794096" cy="461665"/>
          </a:xfrm>
          <a:prstGeom prst="rect">
            <a:avLst/>
          </a:prstGeom>
          <a:noFill/>
        </p:spPr>
        <p:txBody>
          <a:bodyPr wrap="square" rtlCol="0">
            <a:spAutoFit/>
          </a:bodyPr>
          <a:lstStyle/>
          <a:p>
            <a:pPr defTabSz="914422"/>
            <a:r>
              <a:rPr lang="en-US" sz="2400" dirty="0">
                <a:solidFill>
                  <a:srgbClr val="C00000"/>
                </a:solidFill>
                <a:latin typeface="Calibri"/>
              </a:rPr>
              <a:t>Increasing threshold</a:t>
            </a:r>
          </a:p>
        </p:txBody>
      </p:sp>
      <p:grpSp>
        <p:nvGrpSpPr>
          <p:cNvPr id="10" name="Group 9"/>
          <p:cNvGrpSpPr/>
          <p:nvPr/>
        </p:nvGrpSpPr>
        <p:grpSpPr>
          <a:xfrm>
            <a:off x="1726367" y="869782"/>
            <a:ext cx="8679305" cy="1686393"/>
            <a:chOff x="202367" y="270181"/>
            <a:chExt cx="8094690" cy="1686393"/>
          </a:xfrm>
        </p:grpSpPr>
        <p:sp>
          <p:nvSpPr>
            <p:cNvPr id="2" name="Rectangle 1"/>
            <p:cNvSpPr/>
            <p:nvPr/>
          </p:nvSpPr>
          <p:spPr>
            <a:xfrm>
              <a:off x="202367" y="270181"/>
              <a:ext cx="1618938" cy="1686393"/>
            </a:xfrm>
            <a:prstGeom prst="rect">
              <a:avLst/>
            </a:prstGeom>
            <a:no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2"/>
              <a:endParaRPr lang="en-US">
                <a:solidFill>
                  <a:prstClr val="white"/>
                </a:solidFill>
                <a:latin typeface="Calibri"/>
              </a:endParaRPr>
            </a:p>
          </p:txBody>
        </p:sp>
        <p:sp>
          <p:nvSpPr>
            <p:cNvPr id="6" name="Rectangle 5"/>
            <p:cNvSpPr/>
            <p:nvPr/>
          </p:nvSpPr>
          <p:spPr>
            <a:xfrm>
              <a:off x="1821305" y="270181"/>
              <a:ext cx="1618938" cy="1686393"/>
            </a:xfrm>
            <a:prstGeom prst="rect">
              <a:avLst/>
            </a:prstGeom>
            <a:no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2"/>
              <a:endParaRPr lang="en-US">
                <a:solidFill>
                  <a:prstClr val="white"/>
                </a:solidFill>
                <a:latin typeface="Calibri"/>
              </a:endParaRPr>
            </a:p>
          </p:txBody>
        </p:sp>
        <p:sp>
          <p:nvSpPr>
            <p:cNvPr id="7" name="Rectangle 6"/>
            <p:cNvSpPr/>
            <p:nvPr/>
          </p:nvSpPr>
          <p:spPr>
            <a:xfrm>
              <a:off x="3440243" y="270181"/>
              <a:ext cx="1618938" cy="1686393"/>
            </a:xfrm>
            <a:prstGeom prst="rect">
              <a:avLst/>
            </a:prstGeom>
            <a:no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2"/>
              <a:endParaRPr lang="en-US">
                <a:solidFill>
                  <a:prstClr val="white"/>
                </a:solidFill>
                <a:latin typeface="Calibri"/>
              </a:endParaRPr>
            </a:p>
          </p:txBody>
        </p:sp>
        <p:sp>
          <p:nvSpPr>
            <p:cNvPr id="8" name="Rectangle 7"/>
            <p:cNvSpPr/>
            <p:nvPr/>
          </p:nvSpPr>
          <p:spPr>
            <a:xfrm>
              <a:off x="5059181" y="270181"/>
              <a:ext cx="1618938" cy="1686393"/>
            </a:xfrm>
            <a:prstGeom prst="rect">
              <a:avLst/>
            </a:prstGeom>
            <a:no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2"/>
              <a:endParaRPr lang="en-US">
                <a:solidFill>
                  <a:prstClr val="white"/>
                </a:solidFill>
                <a:latin typeface="Calibri"/>
              </a:endParaRPr>
            </a:p>
          </p:txBody>
        </p:sp>
        <p:sp>
          <p:nvSpPr>
            <p:cNvPr id="9" name="Rectangle 8"/>
            <p:cNvSpPr/>
            <p:nvPr/>
          </p:nvSpPr>
          <p:spPr>
            <a:xfrm>
              <a:off x="6678119" y="270181"/>
              <a:ext cx="1618938" cy="1686393"/>
            </a:xfrm>
            <a:prstGeom prst="rect">
              <a:avLst/>
            </a:prstGeom>
            <a:no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2"/>
              <a:endParaRPr lang="en-US">
                <a:solidFill>
                  <a:prstClr val="white"/>
                </a:solidFill>
                <a:latin typeface="Calibri"/>
              </a:endParaRPr>
            </a:p>
          </p:txBody>
        </p:sp>
      </p:grpSp>
      <p:cxnSp>
        <p:nvCxnSpPr>
          <p:cNvPr id="56" name="Straight Connector 55"/>
          <p:cNvCxnSpPr/>
          <p:nvPr/>
        </p:nvCxnSpPr>
        <p:spPr>
          <a:xfrm>
            <a:off x="9383642" y="1186950"/>
            <a:ext cx="257330" cy="822960"/>
          </a:xfrm>
          <a:prstGeom prst="line">
            <a:avLst/>
          </a:prstGeom>
          <a:ln w="63500">
            <a:solidFill>
              <a:srgbClr val="00B050"/>
            </a:solidFill>
          </a:ln>
        </p:spPr>
        <p:style>
          <a:lnRef idx="1">
            <a:schemeClr val="accent1"/>
          </a:lnRef>
          <a:fillRef idx="0">
            <a:schemeClr val="accent1"/>
          </a:fillRef>
          <a:effectRef idx="0">
            <a:schemeClr val="accent1"/>
          </a:effectRef>
          <a:fontRef idx="minor">
            <a:schemeClr val="tx1"/>
          </a:fontRef>
        </p:style>
      </p:cxnSp>
      <p:cxnSp>
        <p:nvCxnSpPr>
          <p:cNvPr id="57" name="Straight Connector 56"/>
          <p:cNvCxnSpPr/>
          <p:nvPr/>
        </p:nvCxnSpPr>
        <p:spPr>
          <a:xfrm flipV="1">
            <a:off x="9032573" y="2061273"/>
            <a:ext cx="559906" cy="204169"/>
          </a:xfrm>
          <a:prstGeom prst="line">
            <a:avLst/>
          </a:prstGeom>
          <a:ln w="63500">
            <a:solidFill>
              <a:srgbClr val="00B050"/>
            </a:solidFill>
          </a:ln>
        </p:spPr>
        <p:style>
          <a:lnRef idx="1">
            <a:schemeClr val="accent1"/>
          </a:lnRef>
          <a:fillRef idx="0">
            <a:schemeClr val="accent1"/>
          </a:fillRef>
          <a:effectRef idx="0">
            <a:schemeClr val="accent1"/>
          </a:effectRef>
          <a:fontRef idx="minor">
            <a:schemeClr val="tx1"/>
          </a:fontRef>
        </p:style>
      </p:cxnSp>
      <p:cxnSp>
        <p:nvCxnSpPr>
          <p:cNvPr id="58" name="Straight Connector 57"/>
          <p:cNvCxnSpPr/>
          <p:nvPr/>
        </p:nvCxnSpPr>
        <p:spPr>
          <a:xfrm>
            <a:off x="8974718" y="2020275"/>
            <a:ext cx="676489" cy="241379"/>
          </a:xfrm>
          <a:prstGeom prst="line">
            <a:avLst/>
          </a:prstGeom>
          <a:ln w="63500">
            <a:solidFill>
              <a:srgbClr val="00B050"/>
            </a:solidFill>
          </a:ln>
        </p:spPr>
        <p:style>
          <a:lnRef idx="1">
            <a:schemeClr val="accent1"/>
          </a:lnRef>
          <a:fillRef idx="0">
            <a:schemeClr val="accent1"/>
          </a:fillRef>
          <a:effectRef idx="0">
            <a:schemeClr val="accent1"/>
          </a:effectRef>
          <a:fontRef idx="minor">
            <a:schemeClr val="tx1"/>
          </a:fontRef>
        </p:style>
      </p:cxnSp>
      <p:grpSp>
        <p:nvGrpSpPr>
          <p:cNvPr id="12" name="Group 11"/>
          <p:cNvGrpSpPr/>
          <p:nvPr/>
        </p:nvGrpSpPr>
        <p:grpSpPr>
          <a:xfrm>
            <a:off x="2024270" y="1109752"/>
            <a:ext cx="1142069" cy="1206453"/>
            <a:chOff x="500269" y="478565"/>
            <a:chExt cx="1142069" cy="1206453"/>
          </a:xfrm>
        </p:grpSpPr>
        <p:sp>
          <p:nvSpPr>
            <p:cNvPr id="61" name="Oval 60"/>
            <p:cNvSpPr/>
            <p:nvPr/>
          </p:nvSpPr>
          <p:spPr>
            <a:xfrm>
              <a:off x="848108" y="478565"/>
              <a:ext cx="137160" cy="137160"/>
            </a:xfrm>
            <a:prstGeom prst="ellipse">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2"/>
              <a:endParaRPr lang="en-US">
                <a:solidFill>
                  <a:prstClr val="white"/>
                </a:solidFill>
                <a:latin typeface="Calibri"/>
              </a:endParaRPr>
            </a:p>
          </p:txBody>
        </p:sp>
        <p:sp>
          <p:nvSpPr>
            <p:cNvPr id="46" name="Oval 45"/>
            <p:cNvSpPr/>
            <p:nvPr/>
          </p:nvSpPr>
          <p:spPr>
            <a:xfrm>
              <a:off x="1105438" y="1335498"/>
              <a:ext cx="137160" cy="137160"/>
            </a:xfrm>
            <a:prstGeom prst="ellipse">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2"/>
              <a:endParaRPr lang="en-US">
                <a:solidFill>
                  <a:prstClr val="white"/>
                </a:solidFill>
                <a:latin typeface="Calibri"/>
              </a:endParaRPr>
            </a:p>
          </p:txBody>
        </p:sp>
        <p:sp>
          <p:nvSpPr>
            <p:cNvPr id="59" name="Oval 58"/>
            <p:cNvSpPr/>
            <p:nvPr/>
          </p:nvSpPr>
          <p:spPr>
            <a:xfrm>
              <a:off x="1105438" y="1547858"/>
              <a:ext cx="137160" cy="137160"/>
            </a:xfrm>
            <a:prstGeom prst="ellipse">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2"/>
              <a:endParaRPr lang="en-US">
                <a:solidFill>
                  <a:prstClr val="white"/>
                </a:solidFill>
                <a:latin typeface="Calibri"/>
              </a:endParaRPr>
            </a:p>
          </p:txBody>
        </p:sp>
        <p:sp>
          <p:nvSpPr>
            <p:cNvPr id="60" name="Oval 59"/>
            <p:cNvSpPr/>
            <p:nvPr/>
          </p:nvSpPr>
          <p:spPr>
            <a:xfrm>
              <a:off x="500269" y="1335498"/>
              <a:ext cx="135875" cy="137160"/>
            </a:xfrm>
            <a:prstGeom prst="ellipse">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2"/>
              <a:endParaRPr lang="en-US">
                <a:solidFill>
                  <a:prstClr val="white"/>
                </a:solidFill>
                <a:latin typeface="Calibri"/>
              </a:endParaRPr>
            </a:p>
          </p:txBody>
        </p:sp>
        <p:sp>
          <p:nvSpPr>
            <p:cNvPr id="62" name="Oval 61"/>
            <p:cNvSpPr/>
            <p:nvPr/>
          </p:nvSpPr>
          <p:spPr>
            <a:xfrm>
              <a:off x="500269" y="1547858"/>
              <a:ext cx="135875" cy="137160"/>
            </a:xfrm>
            <a:prstGeom prst="ellipse">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2"/>
              <a:endParaRPr lang="en-US">
                <a:solidFill>
                  <a:prstClr val="white"/>
                </a:solidFill>
                <a:latin typeface="Calibri"/>
              </a:endParaRPr>
            </a:p>
          </p:txBody>
        </p:sp>
        <p:sp>
          <p:nvSpPr>
            <p:cNvPr id="63" name="Oval 62"/>
            <p:cNvSpPr/>
            <p:nvPr/>
          </p:nvSpPr>
          <p:spPr>
            <a:xfrm>
              <a:off x="1505178" y="1450428"/>
              <a:ext cx="137160" cy="137160"/>
            </a:xfrm>
            <a:prstGeom prst="ellipse">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2"/>
              <a:endParaRPr lang="en-US">
                <a:solidFill>
                  <a:prstClr val="white"/>
                </a:solidFill>
                <a:latin typeface="Calibri"/>
              </a:endParaRPr>
            </a:p>
          </p:txBody>
        </p:sp>
      </p:grpSp>
      <p:grpSp>
        <p:nvGrpSpPr>
          <p:cNvPr id="13" name="Group 12"/>
          <p:cNvGrpSpPr/>
          <p:nvPr/>
        </p:nvGrpSpPr>
        <p:grpSpPr>
          <a:xfrm>
            <a:off x="3758128" y="1109752"/>
            <a:ext cx="1142069" cy="1206453"/>
            <a:chOff x="2234127" y="533530"/>
            <a:chExt cx="1142069" cy="1206453"/>
          </a:xfrm>
        </p:grpSpPr>
        <p:cxnSp>
          <p:nvCxnSpPr>
            <p:cNvPr id="21" name="Straight Connector 20"/>
            <p:cNvCxnSpPr/>
            <p:nvPr/>
          </p:nvCxnSpPr>
          <p:spPr>
            <a:xfrm>
              <a:off x="2300991" y="1431560"/>
              <a:ext cx="0" cy="202368"/>
            </a:xfrm>
            <a:prstGeom prst="line">
              <a:avLst/>
            </a:prstGeom>
            <a:ln w="63500">
              <a:solidFill>
                <a:srgbClr val="00B050"/>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a:xfrm>
              <a:off x="2910591" y="1446550"/>
              <a:ext cx="0" cy="202368"/>
            </a:xfrm>
            <a:prstGeom prst="line">
              <a:avLst/>
            </a:prstGeom>
            <a:ln w="63500">
              <a:solidFill>
                <a:srgbClr val="00B050"/>
              </a:solidFill>
            </a:ln>
          </p:spPr>
          <p:style>
            <a:lnRef idx="1">
              <a:schemeClr val="accent1"/>
            </a:lnRef>
            <a:fillRef idx="0">
              <a:schemeClr val="accent1"/>
            </a:fillRef>
            <a:effectRef idx="0">
              <a:schemeClr val="accent1"/>
            </a:effectRef>
            <a:fontRef idx="minor">
              <a:schemeClr val="tx1"/>
            </a:fontRef>
          </p:style>
        </p:cxnSp>
        <p:grpSp>
          <p:nvGrpSpPr>
            <p:cNvPr id="64" name="Group 63"/>
            <p:cNvGrpSpPr/>
            <p:nvPr/>
          </p:nvGrpSpPr>
          <p:grpSpPr>
            <a:xfrm>
              <a:off x="2234127" y="533530"/>
              <a:ext cx="1142069" cy="1206453"/>
              <a:chOff x="500269" y="478565"/>
              <a:chExt cx="1142069" cy="1206453"/>
            </a:xfrm>
          </p:grpSpPr>
          <p:sp>
            <p:nvSpPr>
              <p:cNvPr id="65" name="Oval 64"/>
              <p:cNvSpPr/>
              <p:nvPr/>
            </p:nvSpPr>
            <p:spPr>
              <a:xfrm>
                <a:off x="848108" y="478565"/>
                <a:ext cx="137160" cy="137160"/>
              </a:xfrm>
              <a:prstGeom prst="ellipse">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2"/>
                <a:endParaRPr lang="en-US">
                  <a:solidFill>
                    <a:prstClr val="white"/>
                  </a:solidFill>
                  <a:latin typeface="Calibri"/>
                </a:endParaRPr>
              </a:p>
            </p:txBody>
          </p:sp>
          <p:sp>
            <p:nvSpPr>
              <p:cNvPr id="66" name="Oval 65"/>
              <p:cNvSpPr/>
              <p:nvPr/>
            </p:nvSpPr>
            <p:spPr>
              <a:xfrm>
                <a:off x="1105438" y="1335498"/>
                <a:ext cx="137160" cy="137160"/>
              </a:xfrm>
              <a:prstGeom prst="ellipse">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2"/>
                <a:endParaRPr lang="en-US">
                  <a:solidFill>
                    <a:prstClr val="white"/>
                  </a:solidFill>
                  <a:latin typeface="Calibri"/>
                </a:endParaRPr>
              </a:p>
            </p:txBody>
          </p:sp>
          <p:sp>
            <p:nvSpPr>
              <p:cNvPr id="67" name="Oval 66"/>
              <p:cNvSpPr/>
              <p:nvPr/>
            </p:nvSpPr>
            <p:spPr>
              <a:xfrm>
                <a:off x="1105438" y="1547858"/>
                <a:ext cx="137160" cy="137160"/>
              </a:xfrm>
              <a:prstGeom prst="ellipse">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2"/>
                <a:endParaRPr lang="en-US">
                  <a:solidFill>
                    <a:prstClr val="white"/>
                  </a:solidFill>
                  <a:latin typeface="Calibri"/>
                </a:endParaRPr>
              </a:p>
            </p:txBody>
          </p:sp>
          <p:sp>
            <p:nvSpPr>
              <p:cNvPr id="68" name="Oval 67"/>
              <p:cNvSpPr/>
              <p:nvPr/>
            </p:nvSpPr>
            <p:spPr>
              <a:xfrm>
                <a:off x="500269" y="1335498"/>
                <a:ext cx="135875" cy="137160"/>
              </a:xfrm>
              <a:prstGeom prst="ellipse">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2"/>
                <a:endParaRPr lang="en-US">
                  <a:solidFill>
                    <a:prstClr val="white"/>
                  </a:solidFill>
                  <a:latin typeface="Calibri"/>
                </a:endParaRPr>
              </a:p>
            </p:txBody>
          </p:sp>
          <p:sp>
            <p:nvSpPr>
              <p:cNvPr id="69" name="Oval 68"/>
              <p:cNvSpPr/>
              <p:nvPr/>
            </p:nvSpPr>
            <p:spPr>
              <a:xfrm>
                <a:off x="500269" y="1547858"/>
                <a:ext cx="135875" cy="137160"/>
              </a:xfrm>
              <a:prstGeom prst="ellipse">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2"/>
                <a:endParaRPr lang="en-US">
                  <a:solidFill>
                    <a:prstClr val="white"/>
                  </a:solidFill>
                  <a:latin typeface="Calibri"/>
                </a:endParaRPr>
              </a:p>
            </p:txBody>
          </p:sp>
          <p:sp>
            <p:nvSpPr>
              <p:cNvPr id="70" name="Oval 69"/>
              <p:cNvSpPr/>
              <p:nvPr/>
            </p:nvSpPr>
            <p:spPr>
              <a:xfrm>
                <a:off x="1505178" y="1450428"/>
                <a:ext cx="137160" cy="137160"/>
              </a:xfrm>
              <a:prstGeom prst="ellipse">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2"/>
                <a:endParaRPr lang="en-US">
                  <a:solidFill>
                    <a:prstClr val="white"/>
                  </a:solidFill>
                  <a:latin typeface="Calibri"/>
                </a:endParaRPr>
              </a:p>
            </p:txBody>
          </p:sp>
        </p:grpSp>
      </p:grpSp>
      <p:grpSp>
        <p:nvGrpSpPr>
          <p:cNvPr id="20" name="Group 19"/>
          <p:cNvGrpSpPr/>
          <p:nvPr/>
        </p:nvGrpSpPr>
        <p:grpSpPr>
          <a:xfrm>
            <a:off x="7445713" y="1109752"/>
            <a:ext cx="1142069" cy="1206453"/>
            <a:chOff x="5921712" y="623470"/>
            <a:chExt cx="1142069" cy="1206453"/>
          </a:xfrm>
        </p:grpSpPr>
        <p:cxnSp>
          <p:nvCxnSpPr>
            <p:cNvPr id="55" name="Straight Connector 54"/>
            <p:cNvCxnSpPr/>
            <p:nvPr/>
          </p:nvCxnSpPr>
          <p:spPr>
            <a:xfrm>
              <a:off x="5981073" y="1566475"/>
              <a:ext cx="0" cy="202368"/>
            </a:xfrm>
            <a:prstGeom prst="line">
              <a:avLst/>
            </a:prstGeom>
            <a:ln w="63500">
              <a:solidFill>
                <a:srgbClr val="00B050"/>
              </a:solidFill>
            </a:ln>
          </p:spPr>
          <p:style>
            <a:lnRef idx="1">
              <a:schemeClr val="accent1"/>
            </a:lnRef>
            <a:fillRef idx="0">
              <a:schemeClr val="accent1"/>
            </a:fillRef>
            <a:effectRef idx="0">
              <a:schemeClr val="accent1"/>
            </a:effectRef>
            <a:fontRef idx="minor">
              <a:schemeClr val="tx1"/>
            </a:fontRef>
          </p:style>
        </p:cxnSp>
        <p:sp>
          <p:nvSpPr>
            <p:cNvPr id="53" name="Isosceles Triangle 52"/>
            <p:cNvSpPr/>
            <p:nvPr/>
          </p:nvSpPr>
          <p:spPr>
            <a:xfrm rot="5400000">
              <a:off x="6668123" y="1459045"/>
              <a:ext cx="247583" cy="384416"/>
            </a:xfrm>
            <a:prstGeom prst="triangle">
              <a:avLst/>
            </a:prstGeom>
            <a:noFill/>
            <a:ln w="6350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2"/>
              <a:endParaRPr lang="en-US">
                <a:solidFill>
                  <a:prstClr val="white"/>
                </a:solidFill>
                <a:latin typeface="Calibri"/>
              </a:endParaRPr>
            </a:p>
          </p:txBody>
        </p:sp>
        <p:cxnSp>
          <p:nvCxnSpPr>
            <p:cNvPr id="50" name="Straight Connector 49"/>
            <p:cNvCxnSpPr>
              <a:stCxn id="53" idx="2"/>
            </p:cNvCxnSpPr>
            <p:nvPr/>
          </p:nvCxnSpPr>
          <p:spPr>
            <a:xfrm flipH="1">
              <a:off x="5994066" y="1527462"/>
              <a:ext cx="605641" cy="14028"/>
            </a:xfrm>
            <a:prstGeom prst="line">
              <a:avLst/>
            </a:prstGeom>
            <a:ln w="63500">
              <a:solidFill>
                <a:srgbClr val="00B050"/>
              </a:solidFill>
            </a:ln>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a:xfrm>
              <a:off x="5968544" y="1786328"/>
              <a:ext cx="652299" cy="0"/>
            </a:xfrm>
            <a:prstGeom prst="line">
              <a:avLst/>
            </a:prstGeom>
            <a:ln w="63500">
              <a:solidFill>
                <a:srgbClr val="00B050"/>
              </a:solidFill>
            </a:ln>
          </p:spPr>
          <p:style>
            <a:lnRef idx="1">
              <a:schemeClr val="accent1"/>
            </a:lnRef>
            <a:fillRef idx="0">
              <a:schemeClr val="accent1"/>
            </a:fillRef>
            <a:effectRef idx="0">
              <a:schemeClr val="accent1"/>
            </a:effectRef>
            <a:fontRef idx="minor">
              <a:schemeClr val="tx1"/>
            </a:fontRef>
          </p:style>
        </p:cxnSp>
        <p:grpSp>
          <p:nvGrpSpPr>
            <p:cNvPr id="78" name="Group 77"/>
            <p:cNvGrpSpPr/>
            <p:nvPr/>
          </p:nvGrpSpPr>
          <p:grpSpPr>
            <a:xfrm>
              <a:off x="5921712" y="623470"/>
              <a:ext cx="1142069" cy="1206453"/>
              <a:chOff x="500269" y="478565"/>
              <a:chExt cx="1142069" cy="1206453"/>
            </a:xfrm>
          </p:grpSpPr>
          <p:sp>
            <p:nvSpPr>
              <p:cNvPr id="79" name="Oval 78"/>
              <p:cNvSpPr/>
              <p:nvPr/>
            </p:nvSpPr>
            <p:spPr>
              <a:xfrm>
                <a:off x="848108" y="478565"/>
                <a:ext cx="137160" cy="137160"/>
              </a:xfrm>
              <a:prstGeom prst="ellipse">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2"/>
                <a:endParaRPr lang="en-US">
                  <a:solidFill>
                    <a:prstClr val="white"/>
                  </a:solidFill>
                  <a:latin typeface="Calibri"/>
                </a:endParaRPr>
              </a:p>
            </p:txBody>
          </p:sp>
          <p:sp>
            <p:nvSpPr>
              <p:cNvPr id="80" name="Oval 79"/>
              <p:cNvSpPr/>
              <p:nvPr/>
            </p:nvSpPr>
            <p:spPr>
              <a:xfrm>
                <a:off x="1105438" y="1335498"/>
                <a:ext cx="137160" cy="137160"/>
              </a:xfrm>
              <a:prstGeom prst="ellipse">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2"/>
                <a:endParaRPr lang="en-US">
                  <a:solidFill>
                    <a:prstClr val="white"/>
                  </a:solidFill>
                  <a:latin typeface="Calibri"/>
                </a:endParaRPr>
              </a:p>
            </p:txBody>
          </p:sp>
          <p:sp>
            <p:nvSpPr>
              <p:cNvPr id="81" name="Oval 80"/>
              <p:cNvSpPr/>
              <p:nvPr/>
            </p:nvSpPr>
            <p:spPr>
              <a:xfrm>
                <a:off x="1105438" y="1547858"/>
                <a:ext cx="137160" cy="137160"/>
              </a:xfrm>
              <a:prstGeom prst="ellipse">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2"/>
                <a:endParaRPr lang="en-US">
                  <a:solidFill>
                    <a:prstClr val="white"/>
                  </a:solidFill>
                  <a:latin typeface="Calibri"/>
                </a:endParaRPr>
              </a:p>
            </p:txBody>
          </p:sp>
          <p:sp>
            <p:nvSpPr>
              <p:cNvPr id="82" name="Oval 81"/>
              <p:cNvSpPr/>
              <p:nvPr/>
            </p:nvSpPr>
            <p:spPr>
              <a:xfrm>
                <a:off x="500269" y="1335498"/>
                <a:ext cx="135875" cy="137160"/>
              </a:xfrm>
              <a:prstGeom prst="ellipse">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2"/>
                <a:endParaRPr lang="en-US">
                  <a:solidFill>
                    <a:prstClr val="white"/>
                  </a:solidFill>
                  <a:latin typeface="Calibri"/>
                </a:endParaRPr>
              </a:p>
            </p:txBody>
          </p:sp>
          <p:sp>
            <p:nvSpPr>
              <p:cNvPr id="83" name="Oval 82"/>
              <p:cNvSpPr/>
              <p:nvPr/>
            </p:nvSpPr>
            <p:spPr>
              <a:xfrm>
                <a:off x="500269" y="1547858"/>
                <a:ext cx="135875" cy="137160"/>
              </a:xfrm>
              <a:prstGeom prst="ellipse">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2"/>
                <a:endParaRPr lang="en-US">
                  <a:solidFill>
                    <a:prstClr val="white"/>
                  </a:solidFill>
                  <a:latin typeface="Calibri"/>
                </a:endParaRPr>
              </a:p>
            </p:txBody>
          </p:sp>
          <p:sp>
            <p:nvSpPr>
              <p:cNvPr id="84" name="Oval 83"/>
              <p:cNvSpPr/>
              <p:nvPr/>
            </p:nvSpPr>
            <p:spPr>
              <a:xfrm>
                <a:off x="1505178" y="1450428"/>
                <a:ext cx="137160" cy="137160"/>
              </a:xfrm>
              <a:prstGeom prst="ellipse">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2"/>
                <a:endParaRPr lang="en-US">
                  <a:solidFill>
                    <a:prstClr val="white"/>
                  </a:solidFill>
                  <a:latin typeface="Calibri"/>
                </a:endParaRPr>
              </a:p>
            </p:txBody>
          </p:sp>
        </p:grpSp>
      </p:grpSp>
      <p:grpSp>
        <p:nvGrpSpPr>
          <p:cNvPr id="27" name="Group 26"/>
          <p:cNvGrpSpPr/>
          <p:nvPr/>
        </p:nvGrpSpPr>
        <p:grpSpPr>
          <a:xfrm>
            <a:off x="8967224" y="1109752"/>
            <a:ext cx="1142069" cy="1206453"/>
            <a:chOff x="7443223" y="533530"/>
            <a:chExt cx="1142069" cy="1206453"/>
          </a:xfrm>
        </p:grpSpPr>
        <p:cxnSp>
          <p:nvCxnSpPr>
            <p:cNvPr id="28" name="Straight Connector 27"/>
            <p:cNvCxnSpPr/>
            <p:nvPr/>
          </p:nvCxnSpPr>
          <p:spPr>
            <a:xfrm flipH="1">
              <a:off x="7488549" y="583168"/>
              <a:ext cx="353631" cy="915483"/>
            </a:xfrm>
            <a:prstGeom prst="line">
              <a:avLst/>
            </a:prstGeom>
            <a:ln w="63500">
              <a:solidFill>
                <a:srgbClr val="00B050"/>
              </a:solidFill>
            </a:ln>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a:xfrm>
              <a:off x="7501078" y="1491852"/>
              <a:ext cx="0" cy="202368"/>
            </a:xfrm>
            <a:prstGeom prst="line">
              <a:avLst/>
            </a:prstGeom>
            <a:ln w="63500">
              <a:solidFill>
                <a:srgbClr val="00B050"/>
              </a:solidFill>
            </a:ln>
          </p:spPr>
          <p:style>
            <a:lnRef idx="1">
              <a:schemeClr val="accent1"/>
            </a:lnRef>
            <a:fillRef idx="0">
              <a:schemeClr val="accent1"/>
            </a:fillRef>
            <a:effectRef idx="0">
              <a:schemeClr val="accent1"/>
            </a:effectRef>
            <a:fontRef idx="minor">
              <a:schemeClr val="tx1"/>
            </a:fontRef>
          </p:style>
        </p:cxnSp>
        <p:sp>
          <p:nvSpPr>
            <p:cNvPr id="38" name="Isosceles Triangle 37"/>
            <p:cNvSpPr/>
            <p:nvPr/>
          </p:nvSpPr>
          <p:spPr>
            <a:xfrm rot="5400000">
              <a:off x="8188128" y="1384422"/>
              <a:ext cx="247583" cy="384416"/>
            </a:xfrm>
            <a:prstGeom prst="triangle">
              <a:avLst/>
            </a:prstGeom>
            <a:noFill/>
            <a:ln w="6350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2"/>
              <a:endParaRPr lang="en-US">
                <a:solidFill>
                  <a:prstClr val="white"/>
                </a:solidFill>
                <a:latin typeface="Calibri"/>
              </a:endParaRPr>
            </a:p>
          </p:txBody>
        </p:sp>
        <p:cxnSp>
          <p:nvCxnSpPr>
            <p:cNvPr id="41" name="Straight Connector 40"/>
            <p:cNvCxnSpPr>
              <a:stCxn id="38" idx="2"/>
            </p:cNvCxnSpPr>
            <p:nvPr/>
          </p:nvCxnSpPr>
          <p:spPr>
            <a:xfrm flipH="1">
              <a:off x="7514071" y="1452839"/>
              <a:ext cx="605641" cy="14028"/>
            </a:xfrm>
            <a:prstGeom prst="line">
              <a:avLst/>
            </a:prstGeom>
            <a:ln w="63500">
              <a:solidFill>
                <a:srgbClr val="00B050"/>
              </a:solidFill>
            </a:ln>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p:nvCxnSpPr>
          <p:spPr>
            <a:xfrm>
              <a:off x="7488549" y="1711705"/>
              <a:ext cx="652299" cy="0"/>
            </a:xfrm>
            <a:prstGeom prst="line">
              <a:avLst/>
            </a:prstGeom>
            <a:ln w="63500">
              <a:solidFill>
                <a:srgbClr val="00B050"/>
              </a:solidFill>
            </a:ln>
          </p:spPr>
          <p:style>
            <a:lnRef idx="1">
              <a:schemeClr val="accent1"/>
            </a:lnRef>
            <a:fillRef idx="0">
              <a:schemeClr val="accent1"/>
            </a:fillRef>
            <a:effectRef idx="0">
              <a:schemeClr val="accent1"/>
            </a:effectRef>
            <a:fontRef idx="minor">
              <a:schemeClr val="tx1"/>
            </a:fontRef>
          </p:style>
        </p:cxnSp>
        <p:grpSp>
          <p:nvGrpSpPr>
            <p:cNvPr id="85" name="Group 84"/>
            <p:cNvGrpSpPr/>
            <p:nvPr/>
          </p:nvGrpSpPr>
          <p:grpSpPr>
            <a:xfrm>
              <a:off x="7443223" y="533530"/>
              <a:ext cx="1142069" cy="1206453"/>
              <a:chOff x="500269" y="478565"/>
              <a:chExt cx="1142069" cy="1206453"/>
            </a:xfrm>
          </p:grpSpPr>
          <p:sp>
            <p:nvSpPr>
              <p:cNvPr id="86" name="Oval 85"/>
              <p:cNvSpPr/>
              <p:nvPr/>
            </p:nvSpPr>
            <p:spPr>
              <a:xfrm>
                <a:off x="848108" y="478565"/>
                <a:ext cx="137160" cy="137160"/>
              </a:xfrm>
              <a:prstGeom prst="ellipse">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2"/>
                <a:endParaRPr lang="en-US">
                  <a:solidFill>
                    <a:prstClr val="white"/>
                  </a:solidFill>
                  <a:latin typeface="Calibri"/>
                </a:endParaRPr>
              </a:p>
            </p:txBody>
          </p:sp>
          <p:sp>
            <p:nvSpPr>
              <p:cNvPr id="87" name="Oval 86"/>
              <p:cNvSpPr/>
              <p:nvPr/>
            </p:nvSpPr>
            <p:spPr>
              <a:xfrm>
                <a:off x="1105438" y="1335498"/>
                <a:ext cx="137160" cy="137160"/>
              </a:xfrm>
              <a:prstGeom prst="ellipse">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2"/>
                <a:endParaRPr lang="en-US">
                  <a:solidFill>
                    <a:prstClr val="white"/>
                  </a:solidFill>
                  <a:latin typeface="Calibri"/>
                </a:endParaRPr>
              </a:p>
            </p:txBody>
          </p:sp>
          <p:sp>
            <p:nvSpPr>
              <p:cNvPr id="88" name="Oval 87"/>
              <p:cNvSpPr/>
              <p:nvPr/>
            </p:nvSpPr>
            <p:spPr>
              <a:xfrm>
                <a:off x="1105438" y="1547858"/>
                <a:ext cx="137160" cy="137160"/>
              </a:xfrm>
              <a:prstGeom prst="ellipse">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2"/>
                <a:endParaRPr lang="en-US">
                  <a:solidFill>
                    <a:prstClr val="white"/>
                  </a:solidFill>
                  <a:latin typeface="Calibri"/>
                </a:endParaRPr>
              </a:p>
            </p:txBody>
          </p:sp>
          <p:sp>
            <p:nvSpPr>
              <p:cNvPr id="89" name="Oval 88"/>
              <p:cNvSpPr/>
              <p:nvPr/>
            </p:nvSpPr>
            <p:spPr>
              <a:xfrm>
                <a:off x="500269" y="1335498"/>
                <a:ext cx="135875" cy="137160"/>
              </a:xfrm>
              <a:prstGeom prst="ellipse">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2"/>
                <a:endParaRPr lang="en-US">
                  <a:solidFill>
                    <a:prstClr val="white"/>
                  </a:solidFill>
                  <a:latin typeface="Calibri"/>
                </a:endParaRPr>
              </a:p>
            </p:txBody>
          </p:sp>
          <p:sp>
            <p:nvSpPr>
              <p:cNvPr id="90" name="Oval 89"/>
              <p:cNvSpPr/>
              <p:nvPr/>
            </p:nvSpPr>
            <p:spPr>
              <a:xfrm>
                <a:off x="500269" y="1547858"/>
                <a:ext cx="135875" cy="137160"/>
              </a:xfrm>
              <a:prstGeom prst="ellipse">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2"/>
                <a:endParaRPr lang="en-US">
                  <a:solidFill>
                    <a:prstClr val="white"/>
                  </a:solidFill>
                  <a:latin typeface="Calibri"/>
                </a:endParaRPr>
              </a:p>
            </p:txBody>
          </p:sp>
          <p:sp>
            <p:nvSpPr>
              <p:cNvPr id="91" name="Oval 90"/>
              <p:cNvSpPr/>
              <p:nvPr/>
            </p:nvSpPr>
            <p:spPr>
              <a:xfrm>
                <a:off x="1505178" y="1450428"/>
                <a:ext cx="137160" cy="137160"/>
              </a:xfrm>
              <a:prstGeom prst="ellipse">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2"/>
                <a:endParaRPr lang="en-US">
                  <a:solidFill>
                    <a:prstClr val="white"/>
                  </a:solidFill>
                  <a:latin typeface="Calibri"/>
                </a:endParaRPr>
              </a:p>
            </p:txBody>
          </p:sp>
        </p:grpSp>
      </p:grpSp>
      <p:grpSp>
        <p:nvGrpSpPr>
          <p:cNvPr id="14" name="Group 13"/>
          <p:cNvGrpSpPr/>
          <p:nvPr/>
        </p:nvGrpSpPr>
        <p:grpSpPr>
          <a:xfrm>
            <a:off x="5511986" y="1109752"/>
            <a:ext cx="1142069" cy="1206453"/>
            <a:chOff x="3987985" y="443590"/>
            <a:chExt cx="1142069" cy="1206453"/>
          </a:xfrm>
        </p:grpSpPr>
        <p:sp>
          <p:nvSpPr>
            <p:cNvPr id="34" name="Isosceles Triangle 33"/>
            <p:cNvSpPr/>
            <p:nvPr/>
          </p:nvSpPr>
          <p:spPr>
            <a:xfrm rot="5400000">
              <a:off x="4721902" y="1281660"/>
              <a:ext cx="247583" cy="384416"/>
            </a:xfrm>
            <a:prstGeom prst="triangle">
              <a:avLst/>
            </a:prstGeom>
            <a:noFill/>
            <a:ln w="6350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2"/>
              <a:endParaRPr lang="en-US">
                <a:solidFill>
                  <a:prstClr val="white"/>
                </a:solidFill>
                <a:latin typeface="Calibri"/>
              </a:endParaRPr>
            </a:p>
          </p:txBody>
        </p:sp>
        <p:cxnSp>
          <p:nvCxnSpPr>
            <p:cNvPr id="92" name="Straight Connector 91"/>
            <p:cNvCxnSpPr/>
            <p:nvPr/>
          </p:nvCxnSpPr>
          <p:spPr>
            <a:xfrm>
              <a:off x="4057341" y="1381595"/>
              <a:ext cx="0" cy="202368"/>
            </a:xfrm>
            <a:prstGeom prst="line">
              <a:avLst/>
            </a:prstGeom>
            <a:ln w="63500">
              <a:solidFill>
                <a:srgbClr val="00B050"/>
              </a:solidFill>
            </a:ln>
          </p:spPr>
          <p:style>
            <a:lnRef idx="1">
              <a:schemeClr val="accent1"/>
            </a:lnRef>
            <a:fillRef idx="0">
              <a:schemeClr val="accent1"/>
            </a:fillRef>
            <a:effectRef idx="0">
              <a:schemeClr val="accent1"/>
            </a:effectRef>
            <a:fontRef idx="minor">
              <a:schemeClr val="tx1"/>
            </a:fontRef>
          </p:style>
        </p:cxnSp>
        <p:grpSp>
          <p:nvGrpSpPr>
            <p:cNvPr id="71" name="Group 70"/>
            <p:cNvGrpSpPr/>
            <p:nvPr/>
          </p:nvGrpSpPr>
          <p:grpSpPr>
            <a:xfrm>
              <a:off x="3987985" y="443590"/>
              <a:ext cx="1142069" cy="1206453"/>
              <a:chOff x="500269" y="478565"/>
              <a:chExt cx="1142069" cy="1206453"/>
            </a:xfrm>
          </p:grpSpPr>
          <p:sp>
            <p:nvSpPr>
              <p:cNvPr id="72" name="Oval 71"/>
              <p:cNvSpPr/>
              <p:nvPr/>
            </p:nvSpPr>
            <p:spPr>
              <a:xfrm>
                <a:off x="848108" y="478565"/>
                <a:ext cx="137160" cy="137160"/>
              </a:xfrm>
              <a:prstGeom prst="ellipse">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2"/>
                <a:endParaRPr lang="en-US">
                  <a:solidFill>
                    <a:prstClr val="white"/>
                  </a:solidFill>
                  <a:latin typeface="Calibri"/>
                </a:endParaRPr>
              </a:p>
            </p:txBody>
          </p:sp>
          <p:sp>
            <p:nvSpPr>
              <p:cNvPr id="73" name="Oval 72"/>
              <p:cNvSpPr/>
              <p:nvPr/>
            </p:nvSpPr>
            <p:spPr>
              <a:xfrm>
                <a:off x="1105438" y="1335498"/>
                <a:ext cx="137160" cy="137160"/>
              </a:xfrm>
              <a:prstGeom prst="ellipse">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2"/>
                <a:endParaRPr lang="en-US">
                  <a:solidFill>
                    <a:prstClr val="white"/>
                  </a:solidFill>
                  <a:latin typeface="Calibri"/>
                </a:endParaRPr>
              </a:p>
            </p:txBody>
          </p:sp>
          <p:sp>
            <p:nvSpPr>
              <p:cNvPr id="74" name="Oval 73"/>
              <p:cNvSpPr/>
              <p:nvPr/>
            </p:nvSpPr>
            <p:spPr>
              <a:xfrm>
                <a:off x="1105438" y="1547858"/>
                <a:ext cx="137160" cy="137160"/>
              </a:xfrm>
              <a:prstGeom prst="ellipse">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2"/>
                <a:endParaRPr lang="en-US">
                  <a:solidFill>
                    <a:prstClr val="white"/>
                  </a:solidFill>
                  <a:latin typeface="Calibri"/>
                </a:endParaRPr>
              </a:p>
            </p:txBody>
          </p:sp>
          <p:sp>
            <p:nvSpPr>
              <p:cNvPr id="75" name="Oval 74"/>
              <p:cNvSpPr/>
              <p:nvPr/>
            </p:nvSpPr>
            <p:spPr>
              <a:xfrm>
                <a:off x="500269" y="1335498"/>
                <a:ext cx="135875" cy="137160"/>
              </a:xfrm>
              <a:prstGeom prst="ellipse">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2"/>
                <a:endParaRPr lang="en-US">
                  <a:solidFill>
                    <a:prstClr val="white"/>
                  </a:solidFill>
                  <a:latin typeface="Calibri"/>
                </a:endParaRPr>
              </a:p>
            </p:txBody>
          </p:sp>
          <p:sp>
            <p:nvSpPr>
              <p:cNvPr id="76" name="Oval 75"/>
              <p:cNvSpPr/>
              <p:nvPr/>
            </p:nvSpPr>
            <p:spPr>
              <a:xfrm>
                <a:off x="500269" y="1547858"/>
                <a:ext cx="135875" cy="137160"/>
              </a:xfrm>
              <a:prstGeom prst="ellipse">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2"/>
                <a:endParaRPr lang="en-US">
                  <a:solidFill>
                    <a:prstClr val="white"/>
                  </a:solidFill>
                  <a:latin typeface="Calibri"/>
                </a:endParaRPr>
              </a:p>
            </p:txBody>
          </p:sp>
          <p:sp>
            <p:nvSpPr>
              <p:cNvPr id="77" name="Oval 76"/>
              <p:cNvSpPr/>
              <p:nvPr/>
            </p:nvSpPr>
            <p:spPr>
              <a:xfrm>
                <a:off x="1505178" y="1450428"/>
                <a:ext cx="137160" cy="137160"/>
              </a:xfrm>
              <a:prstGeom prst="ellipse">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2"/>
                <a:endParaRPr lang="en-US">
                  <a:solidFill>
                    <a:prstClr val="white"/>
                  </a:solidFill>
                  <a:latin typeface="Calibri"/>
                </a:endParaRPr>
              </a:p>
            </p:txBody>
          </p:sp>
        </p:grpSp>
      </p:grpSp>
      <p:cxnSp>
        <p:nvCxnSpPr>
          <p:cNvPr id="99" name="Straight Arrow Connector 98"/>
          <p:cNvCxnSpPr/>
          <p:nvPr/>
        </p:nvCxnSpPr>
        <p:spPr>
          <a:xfrm>
            <a:off x="2024269" y="667630"/>
            <a:ext cx="7703619" cy="0"/>
          </a:xfrm>
          <a:prstGeom prst="straightConnector1">
            <a:avLst/>
          </a:prstGeom>
          <a:ln w="38100">
            <a:solidFill>
              <a:srgbClr val="C00000"/>
            </a:solidFill>
            <a:prstDash val="dash"/>
            <a:tailEnd type="triangle" w="lg" len="lg"/>
          </a:ln>
        </p:spPr>
        <p:style>
          <a:lnRef idx="1">
            <a:schemeClr val="accent1"/>
          </a:lnRef>
          <a:fillRef idx="0">
            <a:schemeClr val="accent1"/>
          </a:fillRef>
          <a:effectRef idx="0">
            <a:schemeClr val="accent1"/>
          </a:effectRef>
          <a:fontRef idx="minor">
            <a:schemeClr val="tx1"/>
          </a:fontRef>
        </p:style>
      </p:cxnSp>
      <p:sp>
        <p:nvSpPr>
          <p:cNvPr id="3" name="TextBox 2"/>
          <p:cNvSpPr txBox="1"/>
          <p:nvPr/>
        </p:nvSpPr>
        <p:spPr>
          <a:xfrm>
            <a:off x="1524001" y="-14878"/>
            <a:ext cx="2234127" cy="646331"/>
          </a:xfrm>
          <a:prstGeom prst="rect">
            <a:avLst/>
          </a:prstGeom>
          <a:solidFill>
            <a:srgbClr val="E8D9F3"/>
          </a:solidFill>
        </p:spPr>
        <p:txBody>
          <a:bodyPr wrap="square" rtlCol="0">
            <a:spAutoFit/>
          </a:bodyPr>
          <a:lstStyle/>
          <a:p>
            <a:pPr algn="ctr" defTabSz="914422"/>
            <a:r>
              <a:rPr lang="en-US" dirty="0">
                <a:solidFill>
                  <a:srgbClr val="7030A0"/>
                </a:solidFill>
                <a:latin typeface="Calibri"/>
              </a:rPr>
              <a:t>single linkage </a:t>
            </a:r>
          </a:p>
          <a:p>
            <a:pPr algn="ctr" defTabSz="914422"/>
            <a:r>
              <a:rPr lang="en-US" dirty="0">
                <a:solidFill>
                  <a:srgbClr val="7030A0"/>
                </a:solidFill>
                <a:latin typeface="Calibri"/>
              </a:rPr>
              <a:t>hierarchical clustering </a:t>
            </a:r>
          </a:p>
        </p:txBody>
      </p:sp>
      <p:cxnSp>
        <p:nvCxnSpPr>
          <p:cNvPr id="23" name="Straight Connector 22">
            <a:extLst>
              <a:ext uri="{FF2B5EF4-FFF2-40B4-BE49-F238E27FC236}">
                <a16:creationId xmlns:a16="http://schemas.microsoft.com/office/drawing/2014/main" id="{D21E4674-984D-4589-BFF6-19D682FF5073}"/>
              </a:ext>
            </a:extLst>
          </p:cNvPr>
          <p:cNvCxnSpPr>
            <a:cxnSpLocks/>
          </p:cNvCxnSpPr>
          <p:nvPr/>
        </p:nvCxnSpPr>
        <p:spPr>
          <a:xfrm>
            <a:off x="2430515" y="3642721"/>
            <a:ext cx="1812611" cy="0"/>
          </a:xfrm>
          <a:prstGeom prst="line">
            <a:avLst/>
          </a:prstGeom>
          <a:ln w="7620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93" name="Straight Connector 92">
            <a:extLst>
              <a:ext uri="{FF2B5EF4-FFF2-40B4-BE49-F238E27FC236}">
                <a16:creationId xmlns:a16="http://schemas.microsoft.com/office/drawing/2014/main" id="{8BB054F5-0055-4E6E-9562-DB1CD85AA3D4}"/>
              </a:ext>
            </a:extLst>
          </p:cNvPr>
          <p:cNvCxnSpPr>
            <a:cxnSpLocks/>
          </p:cNvCxnSpPr>
          <p:nvPr/>
        </p:nvCxnSpPr>
        <p:spPr>
          <a:xfrm>
            <a:off x="2416812" y="4352998"/>
            <a:ext cx="3938832" cy="0"/>
          </a:xfrm>
          <a:prstGeom prst="line">
            <a:avLst/>
          </a:prstGeom>
          <a:ln w="7620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94" name="Straight Connector 93">
            <a:extLst>
              <a:ext uri="{FF2B5EF4-FFF2-40B4-BE49-F238E27FC236}">
                <a16:creationId xmlns:a16="http://schemas.microsoft.com/office/drawing/2014/main" id="{C526C9A7-B750-417B-85A6-0537909DA75E}"/>
              </a:ext>
            </a:extLst>
          </p:cNvPr>
          <p:cNvCxnSpPr>
            <a:cxnSpLocks/>
          </p:cNvCxnSpPr>
          <p:nvPr/>
        </p:nvCxnSpPr>
        <p:spPr>
          <a:xfrm>
            <a:off x="2468882" y="5042543"/>
            <a:ext cx="1774244" cy="0"/>
          </a:xfrm>
          <a:prstGeom prst="line">
            <a:avLst/>
          </a:prstGeom>
          <a:ln w="7620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95" name="Straight Connector 94">
            <a:extLst>
              <a:ext uri="{FF2B5EF4-FFF2-40B4-BE49-F238E27FC236}">
                <a16:creationId xmlns:a16="http://schemas.microsoft.com/office/drawing/2014/main" id="{A2A7C2B6-3AA1-4747-990D-AAA6C0AFA6E2}"/>
              </a:ext>
            </a:extLst>
          </p:cNvPr>
          <p:cNvCxnSpPr>
            <a:cxnSpLocks/>
          </p:cNvCxnSpPr>
          <p:nvPr/>
        </p:nvCxnSpPr>
        <p:spPr>
          <a:xfrm>
            <a:off x="2495628" y="6436721"/>
            <a:ext cx="7145345" cy="0"/>
          </a:xfrm>
          <a:prstGeom prst="line">
            <a:avLst/>
          </a:prstGeom>
          <a:ln w="7620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98" name="Straight Connector 97">
            <a:extLst>
              <a:ext uri="{FF2B5EF4-FFF2-40B4-BE49-F238E27FC236}">
                <a16:creationId xmlns:a16="http://schemas.microsoft.com/office/drawing/2014/main" id="{92A377C3-71B3-4EF3-ABBE-EED72D6E667F}"/>
              </a:ext>
            </a:extLst>
          </p:cNvPr>
          <p:cNvCxnSpPr>
            <a:cxnSpLocks/>
          </p:cNvCxnSpPr>
          <p:nvPr/>
        </p:nvCxnSpPr>
        <p:spPr>
          <a:xfrm>
            <a:off x="2495628" y="5753743"/>
            <a:ext cx="5628079" cy="0"/>
          </a:xfrm>
          <a:prstGeom prst="line">
            <a:avLst/>
          </a:prstGeom>
          <a:ln w="7620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102" name="Straight Connector 101">
            <a:extLst>
              <a:ext uri="{FF2B5EF4-FFF2-40B4-BE49-F238E27FC236}">
                <a16:creationId xmlns:a16="http://schemas.microsoft.com/office/drawing/2014/main" id="{2993CACE-F670-441F-871C-C14FB43C4C76}"/>
              </a:ext>
            </a:extLst>
          </p:cNvPr>
          <p:cNvCxnSpPr>
            <a:cxnSpLocks/>
          </p:cNvCxnSpPr>
          <p:nvPr/>
        </p:nvCxnSpPr>
        <p:spPr>
          <a:xfrm>
            <a:off x="2411166" y="2970112"/>
            <a:ext cx="3938832" cy="0"/>
          </a:xfrm>
          <a:prstGeom prst="line">
            <a:avLst/>
          </a:prstGeom>
          <a:ln w="7620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103" name="Straight Connector 102">
            <a:extLst>
              <a:ext uri="{FF2B5EF4-FFF2-40B4-BE49-F238E27FC236}">
                <a16:creationId xmlns:a16="http://schemas.microsoft.com/office/drawing/2014/main" id="{89189C9C-9F7B-45F4-92CC-8F43847C67AF}"/>
              </a:ext>
            </a:extLst>
          </p:cNvPr>
          <p:cNvCxnSpPr>
            <a:cxnSpLocks/>
          </p:cNvCxnSpPr>
          <p:nvPr/>
        </p:nvCxnSpPr>
        <p:spPr>
          <a:xfrm flipV="1">
            <a:off x="8050881" y="2709205"/>
            <a:ext cx="1555281" cy="9235"/>
          </a:xfrm>
          <a:prstGeom prst="line">
            <a:avLst/>
          </a:prstGeom>
          <a:ln w="76200">
            <a:solidFill>
              <a:srgbClr val="00B0F0"/>
            </a:solidFill>
          </a:ln>
        </p:spPr>
        <p:style>
          <a:lnRef idx="1">
            <a:schemeClr val="accent1"/>
          </a:lnRef>
          <a:fillRef idx="0">
            <a:schemeClr val="accent1"/>
          </a:fillRef>
          <a:effectRef idx="0">
            <a:schemeClr val="accent1"/>
          </a:effectRef>
          <a:fontRef idx="minor">
            <a:schemeClr val="tx1"/>
          </a:fontRef>
        </p:style>
      </p:cxnSp>
      <p:sp>
        <p:nvSpPr>
          <p:cNvPr id="11" name="TextBox 10">
            <a:extLst>
              <a:ext uri="{FF2B5EF4-FFF2-40B4-BE49-F238E27FC236}">
                <a16:creationId xmlns:a16="http://schemas.microsoft.com/office/drawing/2014/main" id="{5D38C0A5-E709-94DE-B4C8-6DB026E0F08F}"/>
              </a:ext>
            </a:extLst>
          </p:cNvPr>
          <p:cNvSpPr txBox="1"/>
          <p:nvPr/>
        </p:nvSpPr>
        <p:spPr>
          <a:xfrm>
            <a:off x="7472845" y="6"/>
            <a:ext cx="3924408" cy="472565"/>
          </a:xfrm>
          <a:prstGeom prst="rect">
            <a:avLst/>
          </a:prstGeom>
          <a:solidFill>
            <a:srgbClr val="E2F0D9"/>
          </a:solidFill>
        </p:spPr>
        <p:txBody>
          <a:bodyPr wrap="none" rtlCol="0">
            <a:spAutoFit/>
          </a:bodyPr>
          <a:lstStyle/>
          <a:p>
            <a:pPr defTabSz="914422"/>
            <a:r>
              <a:rPr lang="en-US" sz="2471" dirty="0">
                <a:solidFill>
                  <a:prstClr val="black"/>
                </a:solidFill>
                <a:latin typeface="Calibri"/>
              </a:rPr>
              <a:t>Persistent homology barcode</a:t>
            </a:r>
          </a:p>
        </p:txBody>
      </p:sp>
    </p:spTree>
    <p:extLst>
      <p:ext uri="{BB962C8B-B14F-4D97-AF65-F5344CB8AC3E}">
        <p14:creationId xmlns:p14="http://schemas.microsoft.com/office/powerpoint/2010/main" val="93619543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ectangle 14"/>
          <p:cNvSpPr/>
          <p:nvPr/>
        </p:nvSpPr>
        <p:spPr>
          <a:xfrm>
            <a:off x="1868774" y="2248879"/>
            <a:ext cx="1304145" cy="4497049"/>
          </a:xfrm>
          <a:prstGeom prst="rect">
            <a:avLst/>
          </a:prstGeom>
          <a:solidFill>
            <a:srgbClr val="FF0000">
              <a:alpha val="1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2"/>
            <a:endParaRPr lang="en-US">
              <a:solidFill>
                <a:prstClr val="white"/>
              </a:solidFill>
              <a:latin typeface="Calibri"/>
            </a:endParaRPr>
          </a:p>
        </p:txBody>
      </p:sp>
      <p:sp>
        <p:nvSpPr>
          <p:cNvPr id="16" name="Rectangle 15"/>
          <p:cNvSpPr/>
          <p:nvPr/>
        </p:nvSpPr>
        <p:spPr>
          <a:xfrm>
            <a:off x="3613383" y="2248879"/>
            <a:ext cx="1304145" cy="4497049"/>
          </a:xfrm>
          <a:prstGeom prst="rect">
            <a:avLst/>
          </a:prstGeom>
          <a:solidFill>
            <a:srgbClr val="FFFF00">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2"/>
            <a:endParaRPr lang="en-US">
              <a:solidFill>
                <a:prstClr val="white"/>
              </a:solidFill>
              <a:latin typeface="Calibri"/>
            </a:endParaRPr>
          </a:p>
        </p:txBody>
      </p:sp>
      <p:sp>
        <p:nvSpPr>
          <p:cNvPr id="17" name="Rectangle 16"/>
          <p:cNvSpPr/>
          <p:nvPr/>
        </p:nvSpPr>
        <p:spPr>
          <a:xfrm>
            <a:off x="5547108" y="2248879"/>
            <a:ext cx="1304145" cy="4497049"/>
          </a:xfrm>
          <a:prstGeom prst="rect">
            <a:avLst/>
          </a:prstGeom>
          <a:solidFill>
            <a:schemeClr val="accent6">
              <a:lumMod val="20000"/>
              <a:lumOff val="80000"/>
              <a:alpha val="3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2"/>
            <a:endParaRPr lang="en-US">
              <a:solidFill>
                <a:prstClr val="white"/>
              </a:solidFill>
              <a:latin typeface="Calibri"/>
            </a:endParaRPr>
          </a:p>
        </p:txBody>
      </p:sp>
      <p:sp>
        <p:nvSpPr>
          <p:cNvPr id="18" name="Rectangle 17"/>
          <p:cNvSpPr/>
          <p:nvPr/>
        </p:nvSpPr>
        <p:spPr>
          <a:xfrm>
            <a:off x="7365666" y="2248879"/>
            <a:ext cx="1304145" cy="4497049"/>
          </a:xfrm>
          <a:prstGeom prst="rect">
            <a:avLst/>
          </a:prstGeom>
          <a:solidFill>
            <a:srgbClr val="00B0F0">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2"/>
            <a:endParaRPr lang="en-US">
              <a:solidFill>
                <a:prstClr val="white"/>
              </a:solidFill>
              <a:latin typeface="Calibri"/>
            </a:endParaRPr>
          </a:p>
        </p:txBody>
      </p:sp>
      <p:sp>
        <p:nvSpPr>
          <p:cNvPr id="19" name="Rectangle 18"/>
          <p:cNvSpPr/>
          <p:nvPr/>
        </p:nvSpPr>
        <p:spPr>
          <a:xfrm>
            <a:off x="9110275" y="2248879"/>
            <a:ext cx="1304145" cy="4497049"/>
          </a:xfrm>
          <a:prstGeom prst="rect">
            <a:avLst/>
          </a:prstGeom>
          <a:solidFill>
            <a:srgbClr val="7030A0">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2"/>
            <a:endParaRPr lang="en-US">
              <a:solidFill>
                <a:prstClr val="white"/>
              </a:solidFill>
              <a:latin typeface="Calibri"/>
            </a:endParaRPr>
          </a:p>
        </p:txBody>
      </p:sp>
      <p:sp>
        <p:nvSpPr>
          <p:cNvPr id="97" name="Rectangle 96"/>
          <p:cNvSpPr/>
          <p:nvPr/>
        </p:nvSpPr>
        <p:spPr>
          <a:xfrm>
            <a:off x="1583960" y="2136098"/>
            <a:ext cx="9084039" cy="40473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2"/>
            <a:endParaRPr lang="en-US">
              <a:solidFill>
                <a:prstClr val="white"/>
              </a:solidFill>
              <a:latin typeface="Calibri"/>
            </a:endParaRPr>
          </a:p>
        </p:txBody>
      </p:sp>
      <p:sp>
        <p:nvSpPr>
          <p:cNvPr id="5" name="Rectangle 1"/>
          <p:cNvSpPr>
            <a:spLocks noChangeArrowheads="1"/>
          </p:cNvSpPr>
          <p:nvPr/>
        </p:nvSpPr>
        <p:spPr bwMode="auto">
          <a:xfrm>
            <a:off x="2152651" y="3905045"/>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defTabSz="914422"/>
            <a:endParaRPr lang="en-US">
              <a:solidFill>
                <a:prstClr val="black"/>
              </a:solidFill>
              <a:latin typeface="Calibri"/>
            </a:endParaRPr>
          </a:p>
        </p:txBody>
      </p:sp>
      <p:sp>
        <p:nvSpPr>
          <p:cNvPr id="96" name="TextBox 95"/>
          <p:cNvSpPr txBox="1"/>
          <p:nvPr/>
        </p:nvSpPr>
        <p:spPr>
          <a:xfrm>
            <a:off x="4714027" y="148430"/>
            <a:ext cx="3794096" cy="461665"/>
          </a:xfrm>
          <a:prstGeom prst="rect">
            <a:avLst/>
          </a:prstGeom>
          <a:noFill/>
        </p:spPr>
        <p:txBody>
          <a:bodyPr wrap="square" rtlCol="0">
            <a:spAutoFit/>
          </a:bodyPr>
          <a:lstStyle/>
          <a:p>
            <a:pPr defTabSz="914422"/>
            <a:r>
              <a:rPr lang="en-US" sz="2400" dirty="0">
                <a:solidFill>
                  <a:srgbClr val="C00000"/>
                </a:solidFill>
                <a:latin typeface="Calibri"/>
              </a:rPr>
              <a:t>Increasing threshold</a:t>
            </a:r>
          </a:p>
        </p:txBody>
      </p:sp>
      <p:grpSp>
        <p:nvGrpSpPr>
          <p:cNvPr id="10" name="Group 9"/>
          <p:cNvGrpSpPr/>
          <p:nvPr/>
        </p:nvGrpSpPr>
        <p:grpSpPr>
          <a:xfrm>
            <a:off x="1726367" y="869782"/>
            <a:ext cx="8679305" cy="1686393"/>
            <a:chOff x="202367" y="270181"/>
            <a:chExt cx="8094690" cy="1686393"/>
          </a:xfrm>
        </p:grpSpPr>
        <p:sp>
          <p:nvSpPr>
            <p:cNvPr id="2" name="Rectangle 1"/>
            <p:cNvSpPr/>
            <p:nvPr/>
          </p:nvSpPr>
          <p:spPr>
            <a:xfrm>
              <a:off x="202367" y="270181"/>
              <a:ext cx="1618938" cy="1686393"/>
            </a:xfrm>
            <a:prstGeom prst="rect">
              <a:avLst/>
            </a:prstGeom>
            <a:no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2"/>
              <a:endParaRPr lang="en-US">
                <a:solidFill>
                  <a:prstClr val="white"/>
                </a:solidFill>
                <a:latin typeface="Calibri"/>
              </a:endParaRPr>
            </a:p>
          </p:txBody>
        </p:sp>
        <p:sp>
          <p:nvSpPr>
            <p:cNvPr id="6" name="Rectangle 5"/>
            <p:cNvSpPr/>
            <p:nvPr/>
          </p:nvSpPr>
          <p:spPr>
            <a:xfrm>
              <a:off x="1821305" y="270181"/>
              <a:ext cx="1618938" cy="1686393"/>
            </a:xfrm>
            <a:prstGeom prst="rect">
              <a:avLst/>
            </a:prstGeom>
            <a:no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2"/>
              <a:endParaRPr lang="en-US">
                <a:solidFill>
                  <a:prstClr val="white"/>
                </a:solidFill>
                <a:latin typeface="Calibri"/>
              </a:endParaRPr>
            </a:p>
          </p:txBody>
        </p:sp>
        <p:sp>
          <p:nvSpPr>
            <p:cNvPr id="7" name="Rectangle 6"/>
            <p:cNvSpPr/>
            <p:nvPr/>
          </p:nvSpPr>
          <p:spPr>
            <a:xfrm>
              <a:off x="3440243" y="270181"/>
              <a:ext cx="1618938" cy="1686393"/>
            </a:xfrm>
            <a:prstGeom prst="rect">
              <a:avLst/>
            </a:prstGeom>
            <a:no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2"/>
              <a:endParaRPr lang="en-US">
                <a:solidFill>
                  <a:prstClr val="white"/>
                </a:solidFill>
                <a:latin typeface="Calibri"/>
              </a:endParaRPr>
            </a:p>
          </p:txBody>
        </p:sp>
        <p:sp>
          <p:nvSpPr>
            <p:cNvPr id="8" name="Rectangle 7"/>
            <p:cNvSpPr/>
            <p:nvPr/>
          </p:nvSpPr>
          <p:spPr>
            <a:xfrm>
              <a:off x="5059181" y="270181"/>
              <a:ext cx="1618938" cy="1686393"/>
            </a:xfrm>
            <a:prstGeom prst="rect">
              <a:avLst/>
            </a:prstGeom>
            <a:no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2"/>
              <a:endParaRPr lang="en-US">
                <a:solidFill>
                  <a:prstClr val="white"/>
                </a:solidFill>
                <a:latin typeface="Calibri"/>
              </a:endParaRPr>
            </a:p>
          </p:txBody>
        </p:sp>
        <p:sp>
          <p:nvSpPr>
            <p:cNvPr id="9" name="Rectangle 8"/>
            <p:cNvSpPr/>
            <p:nvPr/>
          </p:nvSpPr>
          <p:spPr>
            <a:xfrm>
              <a:off x="6678119" y="270181"/>
              <a:ext cx="1618938" cy="1686393"/>
            </a:xfrm>
            <a:prstGeom prst="rect">
              <a:avLst/>
            </a:prstGeom>
            <a:no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2"/>
              <a:endParaRPr lang="en-US">
                <a:solidFill>
                  <a:prstClr val="white"/>
                </a:solidFill>
                <a:latin typeface="Calibri"/>
              </a:endParaRPr>
            </a:p>
          </p:txBody>
        </p:sp>
      </p:grpSp>
      <p:cxnSp>
        <p:nvCxnSpPr>
          <p:cNvPr id="56" name="Straight Connector 55"/>
          <p:cNvCxnSpPr/>
          <p:nvPr/>
        </p:nvCxnSpPr>
        <p:spPr>
          <a:xfrm>
            <a:off x="9383642" y="1186950"/>
            <a:ext cx="257330" cy="822960"/>
          </a:xfrm>
          <a:prstGeom prst="line">
            <a:avLst/>
          </a:prstGeom>
          <a:ln w="63500">
            <a:solidFill>
              <a:srgbClr val="00B050"/>
            </a:solidFill>
          </a:ln>
        </p:spPr>
        <p:style>
          <a:lnRef idx="1">
            <a:schemeClr val="accent1"/>
          </a:lnRef>
          <a:fillRef idx="0">
            <a:schemeClr val="accent1"/>
          </a:fillRef>
          <a:effectRef idx="0">
            <a:schemeClr val="accent1"/>
          </a:effectRef>
          <a:fontRef idx="minor">
            <a:schemeClr val="tx1"/>
          </a:fontRef>
        </p:style>
      </p:cxnSp>
      <p:cxnSp>
        <p:nvCxnSpPr>
          <p:cNvPr id="57" name="Straight Connector 56"/>
          <p:cNvCxnSpPr/>
          <p:nvPr/>
        </p:nvCxnSpPr>
        <p:spPr>
          <a:xfrm flipV="1">
            <a:off x="9032573" y="2061273"/>
            <a:ext cx="559906" cy="204169"/>
          </a:xfrm>
          <a:prstGeom prst="line">
            <a:avLst/>
          </a:prstGeom>
          <a:ln w="63500">
            <a:solidFill>
              <a:srgbClr val="00B050"/>
            </a:solidFill>
          </a:ln>
        </p:spPr>
        <p:style>
          <a:lnRef idx="1">
            <a:schemeClr val="accent1"/>
          </a:lnRef>
          <a:fillRef idx="0">
            <a:schemeClr val="accent1"/>
          </a:fillRef>
          <a:effectRef idx="0">
            <a:schemeClr val="accent1"/>
          </a:effectRef>
          <a:fontRef idx="minor">
            <a:schemeClr val="tx1"/>
          </a:fontRef>
        </p:style>
      </p:cxnSp>
      <p:cxnSp>
        <p:nvCxnSpPr>
          <p:cNvPr id="58" name="Straight Connector 57"/>
          <p:cNvCxnSpPr/>
          <p:nvPr/>
        </p:nvCxnSpPr>
        <p:spPr>
          <a:xfrm>
            <a:off x="8974718" y="2020275"/>
            <a:ext cx="676489" cy="241379"/>
          </a:xfrm>
          <a:prstGeom prst="line">
            <a:avLst/>
          </a:prstGeom>
          <a:ln w="63500">
            <a:solidFill>
              <a:srgbClr val="00B050"/>
            </a:solidFill>
          </a:ln>
        </p:spPr>
        <p:style>
          <a:lnRef idx="1">
            <a:schemeClr val="accent1"/>
          </a:lnRef>
          <a:fillRef idx="0">
            <a:schemeClr val="accent1"/>
          </a:fillRef>
          <a:effectRef idx="0">
            <a:schemeClr val="accent1"/>
          </a:effectRef>
          <a:fontRef idx="minor">
            <a:schemeClr val="tx1"/>
          </a:fontRef>
        </p:style>
      </p:cxnSp>
      <p:grpSp>
        <p:nvGrpSpPr>
          <p:cNvPr id="12" name="Group 11"/>
          <p:cNvGrpSpPr/>
          <p:nvPr/>
        </p:nvGrpSpPr>
        <p:grpSpPr>
          <a:xfrm>
            <a:off x="2024270" y="1109752"/>
            <a:ext cx="1142069" cy="1206453"/>
            <a:chOff x="500269" y="478565"/>
            <a:chExt cx="1142069" cy="1206453"/>
          </a:xfrm>
        </p:grpSpPr>
        <p:sp>
          <p:nvSpPr>
            <p:cNvPr id="61" name="Oval 60"/>
            <p:cNvSpPr/>
            <p:nvPr/>
          </p:nvSpPr>
          <p:spPr>
            <a:xfrm>
              <a:off x="848108" y="478565"/>
              <a:ext cx="137160" cy="137160"/>
            </a:xfrm>
            <a:prstGeom prst="ellipse">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2"/>
              <a:endParaRPr lang="en-US">
                <a:solidFill>
                  <a:prstClr val="white"/>
                </a:solidFill>
                <a:latin typeface="Calibri"/>
              </a:endParaRPr>
            </a:p>
          </p:txBody>
        </p:sp>
        <p:sp>
          <p:nvSpPr>
            <p:cNvPr id="46" name="Oval 45"/>
            <p:cNvSpPr/>
            <p:nvPr/>
          </p:nvSpPr>
          <p:spPr>
            <a:xfrm>
              <a:off x="1105438" y="1335498"/>
              <a:ext cx="137160" cy="137160"/>
            </a:xfrm>
            <a:prstGeom prst="ellipse">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2"/>
              <a:endParaRPr lang="en-US">
                <a:solidFill>
                  <a:prstClr val="white"/>
                </a:solidFill>
                <a:latin typeface="Calibri"/>
              </a:endParaRPr>
            </a:p>
          </p:txBody>
        </p:sp>
        <p:sp>
          <p:nvSpPr>
            <p:cNvPr id="59" name="Oval 58"/>
            <p:cNvSpPr/>
            <p:nvPr/>
          </p:nvSpPr>
          <p:spPr>
            <a:xfrm>
              <a:off x="1105438" y="1547858"/>
              <a:ext cx="137160" cy="137160"/>
            </a:xfrm>
            <a:prstGeom prst="ellipse">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2"/>
              <a:endParaRPr lang="en-US">
                <a:solidFill>
                  <a:prstClr val="white"/>
                </a:solidFill>
                <a:latin typeface="Calibri"/>
              </a:endParaRPr>
            </a:p>
          </p:txBody>
        </p:sp>
        <p:sp>
          <p:nvSpPr>
            <p:cNvPr id="60" name="Oval 59"/>
            <p:cNvSpPr/>
            <p:nvPr/>
          </p:nvSpPr>
          <p:spPr>
            <a:xfrm>
              <a:off x="500269" y="1335498"/>
              <a:ext cx="135875" cy="137160"/>
            </a:xfrm>
            <a:prstGeom prst="ellipse">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2"/>
              <a:endParaRPr lang="en-US">
                <a:solidFill>
                  <a:prstClr val="white"/>
                </a:solidFill>
                <a:latin typeface="Calibri"/>
              </a:endParaRPr>
            </a:p>
          </p:txBody>
        </p:sp>
        <p:sp>
          <p:nvSpPr>
            <p:cNvPr id="62" name="Oval 61"/>
            <p:cNvSpPr/>
            <p:nvPr/>
          </p:nvSpPr>
          <p:spPr>
            <a:xfrm>
              <a:off x="500269" y="1547858"/>
              <a:ext cx="135875" cy="137160"/>
            </a:xfrm>
            <a:prstGeom prst="ellipse">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2"/>
              <a:endParaRPr lang="en-US">
                <a:solidFill>
                  <a:prstClr val="white"/>
                </a:solidFill>
                <a:latin typeface="Calibri"/>
              </a:endParaRPr>
            </a:p>
          </p:txBody>
        </p:sp>
        <p:sp>
          <p:nvSpPr>
            <p:cNvPr id="63" name="Oval 62"/>
            <p:cNvSpPr/>
            <p:nvPr/>
          </p:nvSpPr>
          <p:spPr>
            <a:xfrm>
              <a:off x="1505178" y="1450428"/>
              <a:ext cx="137160" cy="137160"/>
            </a:xfrm>
            <a:prstGeom prst="ellipse">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2"/>
              <a:endParaRPr lang="en-US">
                <a:solidFill>
                  <a:prstClr val="white"/>
                </a:solidFill>
                <a:latin typeface="Calibri"/>
              </a:endParaRPr>
            </a:p>
          </p:txBody>
        </p:sp>
      </p:grpSp>
      <p:grpSp>
        <p:nvGrpSpPr>
          <p:cNvPr id="13" name="Group 12"/>
          <p:cNvGrpSpPr/>
          <p:nvPr/>
        </p:nvGrpSpPr>
        <p:grpSpPr>
          <a:xfrm>
            <a:off x="3758128" y="1109752"/>
            <a:ext cx="1142069" cy="1206453"/>
            <a:chOff x="2234127" y="533530"/>
            <a:chExt cx="1142069" cy="1206453"/>
          </a:xfrm>
        </p:grpSpPr>
        <p:cxnSp>
          <p:nvCxnSpPr>
            <p:cNvPr id="21" name="Straight Connector 20"/>
            <p:cNvCxnSpPr/>
            <p:nvPr/>
          </p:nvCxnSpPr>
          <p:spPr>
            <a:xfrm>
              <a:off x="2300991" y="1431560"/>
              <a:ext cx="0" cy="202368"/>
            </a:xfrm>
            <a:prstGeom prst="line">
              <a:avLst/>
            </a:prstGeom>
            <a:ln w="63500">
              <a:solidFill>
                <a:srgbClr val="00B050"/>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a:xfrm>
              <a:off x="2910591" y="1446550"/>
              <a:ext cx="0" cy="202368"/>
            </a:xfrm>
            <a:prstGeom prst="line">
              <a:avLst/>
            </a:prstGeom>
            <a:ln w="63500">
              <a:solidFill>
                <a:srgbClr val="00B050"/>
              </a:solidFill>
            </a:ln>
          </p:spPr>
          <p:style>
            <a:lnRef idx="1">
              <a:schemeClr val="accent1"/>
            </a:lnRef>
            <a:fillRef idx="0">
              <a:schemeClr val="accent1"/>
            </a:fillRef>
            <a:effectRef idx="0">
              <a:schemeClr val="accent1"/>
            </a:effectRef>
            <a:fontRef idx="minor">
              <a:schemeClr val="tx1"/>
            </a:fontRef>
          </p:style>
        </p:cxnSp>
        <p:grpSp>
          <p:nvGrpSpPr>
            <p:cNvPr id="64" name="Group 63"/>
            <p:cNvGrpSpPr/>
            <p:nvPr/>
          </p:nvGrpSpPr>
          <p:grpSpPr>
            <a:xfrm>
              <a:off x="2234127" y="533530"/>
              <a:ext cx="1142069" cy="1206453"/>
              <a:chOff x="500269" y="478565"/>
              <a:chExt cx="1142069" cy="1206453"/>
            </a:xfrm>
          </p:grpSpPr>
          <p:sp>
            <p:nvSpPr>
              <p:cNvPr id="65" name="Oval 64"/>
              <p:cNvSpPr/>
              <p:nvPr/>
            </p:nvSpPr>
            <p:spPr>
              <a:xfrm>
                <a:off x="848108" y="478565"/>
                <a:ext cx="137160" cy="137160"/>
              </a:xfrm>
              <a:prstGeom prst="ellipse">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2"/>
                <a:endParaRPr lang="en-US">
                  <a:solidFill>
                    <a:prstClr val="white"/>
                  </a:solidFill>
                  <a:latin typeface="Calibri"/>
                </a:endParaRPr>
              </a:p>
            </p:txBody>
          </p:sp>
          <p:sp>
            <p:nvSpPr>
              <p:cNvPr id="66" name="Oval 65"/>
              <p:cNvSpPr/>
              <p:nvPr/>
            </p:nvSpPr>
            <p:spPr>
              <a:xfrm>
                <a:off x="1105438" y="1335498"/>
                <a:ext cx="137160" cy="137160"/>
              </a:xfrm>
              <a:prstGeom prst="ellipse">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2"/>
                <a:endParaRPr lang="en-US">
                  <a:solidFill>
                    <a:prstClr val="white"/>
                  </a:solidFill>
                  <a:latin typeface="Calibri"/>
                </a:endParaRPr>
              </a:p>
            </p:txBody>
          </p:sp>
          <p:sp>
            <p:nvSpPr>
              <p:cNvPr id="67" name="Oval 66"/>
              <p:cNvSpPr/>
              <p:nvPr/>
            </p:nvSpPr>
            <p:spPr>
              <a:xfrm>
                <a:off x="1105438" y="1547858"/>
                <a:ext cx="137160" cy="137160"/>
              </a:xfrm>
              <a:prstGeom prst="ellipse">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2"/>
                <a:endParaRPr lang="en-US">
                  <a:solidFill>
                    <a:prstClr val="white"/>
                  </a:solidFill>
                  <a:latin typeface="Calibri"/>
                </a:endParaRPr>
              </a:p>
            </p:txBody>
          </p:sp>
          <p:sp>
            <p:nvSpPr>
              <p:cNvPr id="68" name="Oval 67"/>
              <p:cNvSpPr/>
              <p:nvPr/>
            </p:nvSpPr>
            <p:spPr>
              <a:xfrm>
                <a:off x="500269" y="1335498"/>
                <a:ext cx="135875" cy="137160"/>
              </a:xfrm>
              <a:prstGeom prst="ellipse">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2"/>
                <a:endParaRPr lang="en-US">
                  <a:solidFill>
                    <a:prstClr val="white"/>
                  </a:solidFill>
                  <a:latin typeface="Calibri"/>
                </a:endParaRPr>
              </a:p>
            </p:txBody>
          </p:sp>
          <p:sp>
            <p:nvSpPr>
              <p:cNvPr id="69" name="Oval 68"/>
              <p:cNvSpPr/>
              <p:nvPr/>
            </p:nvSpPr>
            <p:spPr>
              <a:xfrm>
                <a:off x="500269" y="1547858"/>
                <a:ext cx="135875" cy="137160"/>
              </a:xfrm>
              <a:prstGeom prst="ellipse">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2"/>
                <a:endParaRPr lang="en-US">
                  <a:solidFill>
                    <a:prstClr val="white"/>
                  </a:solidFill>
                  <a:latin typeface="Calibri"/>
                </a:endParaRPr>
              </a:p>
            </p:txBody>
          </p:sp>
          <p:sp>
            <p:nvSpPr>
              <p:cNvPr id="70" name="Oval 69"/>
              <p:cNvSpPr/>
              <p:nvPr/>
            </p:nvSpPr>
            <p:spPr>
              <a:xfrm>
                <a:off x="1505178" y="1450428"/>
                <a:ext cx="137160" cy="137160"/>
              </a:xfrm>
              <a:prstGeom prst="ellipse">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2"/>
                <a:endParaRPr lang="en-US">
                  <a:solidFill>
                    <a:prstClr val="white"/>
                  </a:solidFill>
                  <a:latin typeface="Calibri"/>
                </a:endParaRPr>
              </a:p>
            </p:txBody>
          </p:sp>
        </p:grpSp>
      </p:grpSp>
      <p:grpSp>
        <p:nvGrpSpPr>
          <p:cNvPr id="20" name="Group 19"/>
          <p:cNvGrpSpPr/>
          <p:nvPr/>
        </p:nvGrpSpPr>
        <p:grpSpPr>
          <a:xfrm>
            <a:off x="7445713" y="1109752"/>
            <a:ext cx="1142069" cy="1206453"/>
            <a:chOff x="5921712" y="623470"/>
            <a:chExt cx="1142069" cy="1206453"/>
          </a:xfrm>
        </p:grpSpPr>
        <p:cxnSp>
          <p:nvCxnSpPr>
            <p:cNvPr id="55" name="Straight Connector 54"/>
            <p:cNvCxnSpPr/>
            <p:nvPr/>
          </p:nvCxnSpPr>
          <p:spPr>
            <a:xfrm>
              <a:off x="5981073" y="1566475"/>
              <a:ext cx="0" cy="202368"/>
            </a:xfrm>
            <a:prstGeom prst="line">
              <a:avLst/>
            </a:prstGeom>
            <a:ln w="63500">
              <a:solidFill>
                <a:srgbClr val="00B050"/>
              </a:solidFill>
            </a:ln>
          </p:spPr>
          <p:style>
            <a:lnRef idx="1">
              <a:schemeClr val="accent1"/>
            </a:lnRef>
            <a:fillRef idx="0">
              <a:schemeClr val="accent1"/>
            </a:fillRef>
            <a:effectRef idx="0">
              <a:schemeClr val="accent1"/>
            </a:effectRef>
            <a:fontRef idx="minor">
              <a:schemeClr val="tx1"/>
            </a:fontRef>
          </p:style>
        </p:cxnSp>
        <p:sp>
          <p:nvSpPr>
            <p:cNvPr id="53" name="Isosceles Triangle 52"/>
            <p:cNvSpPr/>
            <p:nvPr/>
          </p:nvSpPr>
          <p:spPr>
            <a:xfrm rot="5400000">
              <a:off x="6668123" y="1459045"/>
              <a:ext cx="247583" cy="384416"/>
            </a:xfrm>
            <a:prstGeom prst="triangle">
              <a:avLst/>
            </a:prstGeom>
            <a:noFill/>
            <a:ln w="6350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2"/>
              <a:endParaRPr lang="en-US">
                <a:solidFill>
                  <a:prstClr val="white"/>
                </a:solidFill>
                <a:latin typeface="Calibri"/>
              </a:endParaRPr>
            </a:p>
          </p:txBody>
        </p:sp>
        <p:cxnSp>
          <p:nvCxnSpPr>
            <p:cNvPr id="50" name="Straight Connector 49"/>
            <p:cNvCxnSpPr>
              <a:stCxn id="53" idx="2"/>
            </p:cNvCxnSpPr>
            <p:nvPr/>
          </p:nvCxnSpPr>
          <p:spPr>
            <a:xfrm flipH="1">
              <a:off x="5994066" y="1527462"/>
              <a:ext cx="605641" cy="14028"/>
            </a:xfrm>
            <a:prstGeom prst="line">
              <a:avLst/>
            </a:prstGeom>
            <a:ln w="63500">
              <a:solidFill>
                <a:srgbClr val="00B050"/>
              </a:solidFill>
            </a:ln>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a:xfrm>
              <a:off x="5968544" y="1786328"/>
              <a:ext cx="652299" cy="0"/>
            </a:xfrm>
            <a:prstGeom prst="line">
              <a:avLst/>
            </a:prstGeom>
            <a:ln w="63500">
              <a:solidFill>
                <a:srgbClr val="00B050"/>
              </a:solidFill>
            </a:ln>
          </p:spPr>
          <p:style>
            <a:lnRef idx="1">
              <a:schemeClr val="accent1"/>
            </a:lnRef>
            <a:fillRef idx="0">
              <a:schemeClr val="accent1"/>
            </a:fillRef>
            <a:effectRef idx="0">
              <a:schemeClr val="accent1"/>
            </a:effectRef>
            <a:fontRef idx="minor">
              <a:schemeClr val="tx1"/>
            </a:fontRef>
          </p:style>
        </p:cxnSp>
        <p:grpSp>
          <p:nvGrpSpPr>
            <p:cNvPr id="78" name="Group 77"/>
            <p:cNvGrpSpPr/>
            <p:nvPr/>
          </p:nvGrpSpPr>
          <p:grpSpPr>
            <a:xfrm>
              <a:off x="5921712" y="623470"/>
              <a:ext cx="1142069" cy="1206453"/>
              <a:chOff x="500269" y="478565"/>
              <a:chExt cx="1142069" cy="1206453"/>
            </a:xfrm>
          </p:grpSpPr>
          <p:sp>
            <p:nvSpPr>
              <p:cNvPr id="79" name="Oval 78"/>
              <p:cNvSpPr/>
              <p:nvPr/>
            </p:nvSpPr>
            <p:spPr>
              <a:xfrm>
                <a:off x="848108" y="478565"/>
                <a:ext cx="137160" cy="137160"/>
              </a:xfrm>
              <a:prstGeom prst="ellipse">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2"/>
                <a:endParaRPr lang="en-US">
                  <a:solidFill>
                    <a:prstClr val="white"/>
                  </a:solidFill>
                  <a:latin typeface="Calibri"/>
                </a:endParaRPr>
              </a:p>
            </p:txBody>
          </p:sp>
          <p:sp>
            <p:nvSpPr>
              <p:cNvPr id="80" name="Oval 79"/>
              <p:cNvSpPr/>
              <p:nvPr/>
            </p:nvSpPr>
            <p:spPr>
              <a:xfrm>
                <a:off x="1105438" y="1335498"/>
                <a:ext cx="137160" cy="137160"/>
              </a:xfrm>
              <a:prstGeom prst="ellipse">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2"/>
                <a:endParaRPr lang="en-US">
                  <a:solidFill>
                    <a:prstClr val="white"/>
                  </a:solidFill>
                  <a:latin typeface="Calibri"/>
                </a:endParaRPr>
              </a:p>
            </p:txBody>
          </p:sp>
          <p:sp>
            <p:nvSpPr>
              <p:cNvPr id="81" name="Oval 80"/>
              <p:cNvSpPr/>
              <p:nvPr/>
            </p:nvSpPr>
            <p:spPr>
              <a:xfrm>
                <a:off x="1105438" y="1547858"/>
                <a:ext cx="137160" cy="137160"/>
              </a:xfrm>
              <a:prstGeom prst="ellipse">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2"/>
                <a:endParaRPr lang="en-US">
                  <a:solidFill>
                    <a:prstClr val="white"/>
                  </a:solidFill>
                  <a:latin typeface="Calibri"/>
                </a:endParaRPr>
              </a:p>
            </p:txBody>
          </p:sp>
          <p:sp>
            <p:nvSpPr>
              <p:cNvPr id="82" name="Oval 81"/>
              <p:cNvSpPr/>
              <p:nvPr/>
            </p:nvSpPr>
            <p:spPr>
              <a:xfrm>
                <a:off x="500269" y="1335498"/>
                <a:ext cx="135875" cy="137160"/>
              </a:xfrm>
              <a:prstGeom prst="ellipse">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2"/>
                <a:endParaRPr lang="en-US">
                  <a:solidFill>
                    <a:prstClr val="white"/>
                  </a:solidFill>
                  <a:latin typeface="Calibri"/>
                </a:endParaRPr>
              </a:p>
            </p:txBody>
          </p:sp>
          <p:sp>
            <p:nvSpPr>
              <p:cNvPr id="83" name="Oval 82"/>
              <p:cNvSpPr/>
              <p:nvPr/>
            </p:nvSpPr>
            <p:spPr>
              <a:xfrm>
                <a:off x="500269" y="1547858"/>
                <a:ext cx="135875" cy="137160"/>
              </a:xfrm>
              <a:prstGeom prst="ellipse">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2"/>
                <a:endParaRPr lang="en-US">
                  <a:solidFill>
                    <a:prstClr val="white"/>
                  </a:solidFill>
                  <a:latin typeface="Calibri"/>
                </a:endParaRPr>
              </a:p>
            </p:txBody>
          </p:sp>
          <p:sp>
            <p:nvSpPr>
              <p:cNvPr id="84" name="Oval 83"/>
              <p:cNvSpPr/>
              <p:nvPr/>
            </p:nvSpPr>
            <p:spPr>
              <a:xfrm>
                <a:off x="1505178" y="1450428"/>
                <a:ext cx="137160" cy="137160"/>
              </a:xfrm>
              <a:prstGeom prst="ellipse">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2"/>
                <a:endParaRPr lang="en-US">
                  <a:solidFill>
                    <a:prstClr val="white"/>
                  </a:solidFill>
                  <a:latin typeface="Calibri"/>
                </a:endParaRPr>
              </a:p>
            </p:txBody>
          </p:sp>
        </p:grpSp>
      </p:grpSp>
      <p:grpSp>
        <p:nvGrpSpPr>
          <p:cNvPr id="27" name="Group 26"/>
          <p:cNvGrpSpPr/>
          <p:nvPr/>
        </p:nvGrpSpPr>
        <p:grpSpPr>
          <a:xfrm>
            <a:off x="8967224" y="1109752"/>
            <a:ext cx="1142069" cy="1206453"/>
            <a:chOff x="7443223" y="533530"/>
            <a:chExt cx="1142069" cy="1206453"/>
          </a:xfrm>
        </p:grpSpPr>
        <p:cxnSp>
          <p:nvCxnSpPr>
            <p:cNvPr id="28" name="Straight Connector 27"/>
            <p:cNvCxnSpPr/>
            <p:nvPr/>
          </p:nvCxnSpPr>
          <p:spPr>
            <a:xfrm flipH="1">
              <a:off x="7488549" y="583168"/>
              <a:ext cx="353631" cy="915483"/>
            </a:xfrm>
            <a:prstGeom prst="line">
              <a:avLst/>
            </a:prstGeom>
            <a:ln w="63500">
              <a:solidFill>
                <a:srgbClr val="00B050"/>
              </a:solidFill>
            </a:ln>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a:xfrm>
              <a:off x="7501078" y="1491852"/>
              <a:ext cx="0" cy="202368"/>
            </a:xfrm>
            <a:prstGeom prst="line">
              <a:avLst/>
            </a:prstGeom>
            <a:ln w="63500">
              <a:solidFill>
                <a:srgbClr val="00B050"/>
              </a:solidFill>
            </a:ln>
          </p:spPr>
          <p:style>
            <a:lnRef idx="1">
              <a:schemeClr val="accent1"/>
            </a:lnRef>
            <a:fillRef idx="0">
              <a:schemeClr val="accent1"/>
            </a:fillRef>
            <a:effectRef idx="0">
              <a:schemeClr val="accent1"/>
            </a:effectRef>
            <a:fontRef idx="minor">
              <a:schemeClr val="tx1"/>
            </a:fontRef>
          </p:style>
        </p:cxnSp>
        <p:sp>
          <p:nvSpPr>
            <p:cNvPr id="38" name="Isosceles Triangle 37"/>
            <p:cNvSpPr/>
            <p:nvPr/>
          </p:nvSpPr>
          <p:spPr>
            <a:xfrm rot="5400000">
              <a:off x="8188128" y="1384422"/>
              <a:ext cx="247583" cy="384416"/>
            </a:xfrm>
            <a:prstGeom prst="triangle">
              <a:avLst/>
            </a:prstGeom>
            <a:noFill/>
            <a:ln w="6350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2"/>
              <a:endParaRPr lang="en-US">
                <a:solidFill>
                  <a:prstClr val="white"/>
                </a:solidFill>
                <a:latin typeface="Calibri"/>
              </a:endParaRPr>
            </a:p>
          </p:txBody>
        </p:sp>
        <p:cxnSp>
          <p:nvCxnSpPr>
            <p:cNvPr id="41" name="Straight Connector 40"/>
            <p:cNvCxnSpPr>
              <a:stCxn id="38" idx="2"/>
            </p:cNvCxnSpPr>
            <p:nvPr/>
          </p:nvCxnSpPr>
          <p:spPr>
            <a:xfrm flipH="1">
              <a:off x="7514071" y="1452839"/>
              <a:ext cx="605641" cy="14028"/>
            </a:xfrm>
            <a:prstGeom prst="line">
              <a:avLst/>
            </a:prstGeom>
            <a:ln w="63500">
              <a:solidFill>
                <a:srgbClr val="00B050"/>
              </a:solidFill>
            </a:ln>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p:nvCxnSpPr>
          <p:spPr>
            <a:xfrm>
              <a:off x="7488549" y="1711705"/>
              <a:ext cx="652299" cy="0"/>
            </a:xfrm>
            <a:prstGeom prst="line">
              <a:avLst/>
            </a:prstGeom>
            <a:ln w="63500">
              <a:solidFill>
                <a:srgbClr val="00B050"/>
              </a:solidFill>
            </a:ln>
          </p:spPr>
          <p:style>
            <a:lnRef idx="1">
              <a:schemeClr val="accent1"/>
            </a:lnRef>
            <a:fillRef idx="0">
              <a:schemeClr val="accent1"/>
            </a:fillRef>
            <a:effectRef idx="0">
              <a:schemeClr val="accent1"/>
            </a:effectRef>
            <a:fontRef idx="minor">
              <a:schemeClr val="tx1"/>
            </a:fontRef>
          </p:style>
        </p:cxnSp>
        <p:grpSp>
          <p:nvGrpSpPr>
            <p:cNvPr id="85" name="Group 84"/>
            <p:cNvGrpSpPr/>
            <p:nvPr/>
          </p:nvGrpSpPr>
          <p:grpSpPr>
            <a:xfrm>
              <a:off x="7443223" y="533530"/>
              <a:ext cx="1142069" cy="1206453"/>
              <a:chOff x="500269" y="478565"/>
              <a:chExt cx="1142069" cy="1206453"/>
            </a:xfrm>
          </p:grpSpPr>
          <p:sp>
            <p:nvSpPr>
              <p:cNvPr id="86" name="Oval 85"/>
              <p:cNvSpPr/>
              <p:nvPr/>
            </p:nvSpPr>
            <p:spPr>
              <a:xfrm>
                <a:off x="848108" y="478565"/>
                <a:ext cx="137160" cy="137160"/>
              </a:xfrm>
              <a:prstGeom prst="ellipse">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2"/>
                <a:endParaRPr lang="en-US">
                  <a:solidFill>
                    <a:prstClr val="white"/>
                  </a:solidFill>
                  <a:latin typeface="Calibri"/>
                </a:endParaRPr>
              </a:p>
            </p:txBody>
          </p:sp>
          <p:sp>
            <p:nvSpPr>
              <p:cNvPr id="87" name="Oval 86"/>
              <p:cNvSpPr/>
              <p:nvPr/>
            </p:nvSpPr>
            <p:spPr>
              <a:xfrm>
                <a:off x="1105438" y="1335498"/>
                <a:ext cx="137160" cy="137160"/>
              </a:xfrm>
              <a:prstGeom prst="ellipse">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2"/>
                <a:endParaRPr lang="en-US">
                  <a:solidFill>
                    <a:prstClr val="white"/>
                  </a:solidFill>
                  <a:latin typeface="Calibri"/>
                </a:endParaRPr>
              </a:p>
            </p:txBody>
          </p:sp>
          <p:sp>
            <p:nvSpPr>
              <p:cNvPr id="88" name="Oval 87"/>
              <p:cNvSpPr/>
              <p:nvPr/>
            </p:nvSpPr>
            <p:spPr>
              <a:xfrm>
                <a:off x="1105438" y="1547858"/>
                <a:ext cx="137160" cy="137160"/>
              </a:xfrm>
              <a:prstGeom prst="ellipse">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2"/>
                <a:endParaRPr lang="en-US">
                  <a:solidFill>
                    <a:prstClr val="white"/>
                  </a:solidFill>
                  <a:latin typeface="Calibri"/>
                </a:endParaRPr>
              </a:p>
            </p:txBody>
          </p:sp>
          <p:sp>
            <p:nvSpPr>
              <p:cNvPr id="89" name="Oval 88"/>
              <p:cNvSpPr/>
              <p:nvPr/>
            </p:nvSpPr>
            <p:spPr>
              <a:xfrm>
                <a:off x="500269" y="1335498"/>
                <a:ext cx="135875" cy="137160"/>
              </a:xfrm>
              <a:prstGeom prst="ellipse">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2"/>
                <a:endParaRPr lang="en-US">
                  <a:solidFill>
                    <a:prstClr val="white"/>
                  </a:solidFill>
                  <a:latin typeface="Calibri"/>
                </a:endParaRPr>
              </a:p>
            </p:txBody>
          </p:sp>
          <p:sp>
            <p:nvSpPr>
              <p:cNvPr id="90" name="Oval 89"/>
              <p:cNvSpPr/>
              <p:nvPr/>
            </p:nvSpPr>
            <p:spPr>
              <a:xfrm>
                <a:off x="500269" y="1547858"/>
                <a:ext cx="135875" cy="137160"/>
              </a:xfrm>
              <a:prstGeom prst="ellipse">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2"/>
                <a:endParaRPr lang="en-US">
                  <a:solidFill>
                    <a:prstClr val="white"/>
                  </a:solidFill>
                  <a:latin typeface="Calibri"/>
                </a:endParaRPr>
              </a:p>
            </p:txBody>
          </p:sp>
          <p:sp>
            <p:nvSpPr>
              <p:cNvPr id="91" name="Oval 90"/>
              <p:cNvSpPr/>
              <p:nvPr/>
            </p:nvSpPr>
            <p:spPr>
              <a:xfrm>
                <a:off x="1505178" y="1450428"/>
                <a:ext cx="137160" cy="137160"/>
              </a:xfrm>
              <a:prstGeom prst="ellipse">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2"/>
                <a:endParaRPr lang="en-US">
                  <a:solidFill>
                    <a:prstClr val="white"/>
                  </a:solidFill>
                  <a:latin typeface="Calibri"/>
                </a:endParaRPr>
              </a:p>
            </p:txBody>
          </p:sp>
        </p:grpSp>
      </p:grpSp>
      <p:grpSp>
        <p:nvGrpSpPr>
          <p:cNvPr id="14" name="Group 13"/>
          <p:cNvGrpSpPr/>
          <p:nvPr/>
        </p:nvGrpSpPr>
        <p:grpSpPr>
          <a:xfrm>
            <a:off x="5511986" y="1109752"/>
            <a:ext cx="1142069" cy="1206453"/>
            <a:chOff x="3987985" y="443590"/>
            <a:chExt cx="1142069" cy="1206453"/>
          </a:xfrm>
        </p:grpSpPr>
        <p:sp>
          <p:nvSpPr>
            <p:cNvPr id="34" name="Isosceles Triangle 33"/>
            <p:cNvSpPr/>
            <p:nvPr/>
          </p:nvSpPr>
          <p:spPr>
            <a:xfrm rot="5400000">
              <a:off x="4721902" y="1281660"/>
              <a:ext cx="247583" cy="384416"/>
            </a:xfrm>
            <a:prstGeom prst="triangle">
              <a:avLst/>
            </a:prstGeom>
            <a:noFill/>
            <a:ln w="6350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2"/>
              <a:endParaRPr lang="en-US">
                <a:solidFill>
                  <a:prstClr val="white"/>
                </a:solidFill>
                <a:latin typeface="Calibri"/>
              </a:endParaRPr>
            </a:p>
          </p:txBody>
        </p:sp>
        <p:cxnSp>
          <p:nvCxnSpPr>
            <p:cNvPr id="92" name="Straight Connector 91"/>
            <p:cNvCxnSpPr/>
            <p:nvPr/>
          </p:nvCxnSpPr>
          <p:spPr>
            <a:xfrm>
              <a:off x="4057341" y="1381595"/>
              <a:ext cx="0" cy="202368"/>
            </a:xfrm>
            <a:prstGeom prst="line">
              <a:avLst/>
            </a:prstGeom>
            <a:ln w="63500">
              <a:solidFill>
                <a:srgbClr val="00B050"/>
              </a:solidFill>
            </a:ln>
          </p:spPr>
          <p:style>
            <a:lnRef idx="1">
              <a:schemeClr val="accent1"/>
            </a:lnRef>
            <a:fillRef idx="0">
              <a:schemeClr val="accent1"/>
            </a:fillRef>
            <a:effectRef idx="0">
              <a:schemeClr val="accent1"/>
            </a:effectRef>
            <a:fontRef idx="minor">
              <a:schemeClr val="tx1"/>
            </a:fontRef>
          </p:style>
        </p:cxnSp>
        <p:grpSp>
          <p:nvGrpSpPr>
            <p:cNvPr id="71" name="Group 70"/>
            <p:cNvGrpSpPr/>
            <p:nvPr/>
          </p:nvGrpSpPr>
          <p:grpSpPr>
            <a:xfrm>
              <a:off x="3987985" y="443590"/>
              <a:ext cx="1142069" cy="1206453"/>
              <a:chOff x="500269" y="478565"/>
              <a:chExt cx="1142069" cy="1206453"/>
            </a:xfrm>
          </p:grpSpPr>
          <p:sp>
            <p:nvSpPr>
              <p:cNvPr id="72" name="Oval 71"/>
              <p:cNvSpPr/>
              <p:nvPr/>
            </p:nvSpPr>
            <p:spPr>
              <a:xfrm>
                <a:off x="848108" y="478565"/>
                <a:ext cx="137160" cy="137160"/>
              </a:xfrm>
              <a:prstGeom prst="ellipse">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2"/>
                <a:endParaRPr lang="en-US">
                  <a:solidFill>
                    <a:prstClr val="white"/>
                  </a:solidFill>
                  <a:latin typeface="Calibri"/>
                </a:endParaRPr>
              </a:p>
            </p:txBody>
          </p:sp>
          <p:sp>
            <p:nvSpPr>
              <p:cNvPr id="73" name="Oval 72"/>
              <p:cNvSpPr/>
              <p:nvPr/>
            </p:nvSpPr>
            <p:spPr>
              <a:xfrm>
                <a:off x="1105438" y="1335498"/>
                <a:ext cx="137160" cy="137160"/>
              </a:xfrm>
              <a:prstGeom prst="ellipse">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2"/>
                <a:endParaRPr lang="en-US">
                  <a:solidFill>
                    <a:prstClr val="white"/>
                  </a:solidFill>
                  <a:latin typeface="Calibri"/>
                </a:endParaRPr>
              </a:p>
            </p:txBody>
          </p:sp>
          <p:sp>
            <p:nvSpPr>
              <p:cNvPr id="74" name="Oval 73"/>
              <p:cNvSpPr/>
              <p:nvPr/>
            </p:nvSpPr>
            <p:spPr>
              <a:xfrm>
                <a:off x="1105438" y="1547858"/>
                <a:ext cx="137160" cy="137160"/>
              </a:xfrm>
              <a:prstGeom prst="ellipse">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2"/>
                <a:endParaRPr lang="en-US">
                  <a:solidFill>
                    <a:prstClr val="white"/>
                  </a:solidFill>
                  <a:latin typeface="Calibri"/>
                </a:endParaRPr>
              </a:p>
            </p:txBody>
          </p:sp>
          <p:sp>
            <p:nvSpPr>
              <p:cNvPr id="75" name="Oval 74"/>
              <p:cNvSpPr/>
              <p:nvPr/>
            </p:nvSpPr>
            <p:spPr>
              <a:xfrm>
                <a:off x="500269" y="1335498"/>
                <a:ext cx="135875" cy="137160"/>
              </a:xfrm>
              <a:prstGeom prst="ellipse">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2"/>
                <a:endParaRPr lang="en-US">
                  <a:solidFill>
                    <a:prstClr val="white"/>
                  </a:solidFill>
                  <a:latin typeface="Calibri"/>
                </a:endParaRPr>
              </a:p>
            </p:txBody>
          </p:sp>
          <p:sp>
            <p:nvSpPr>
              <p:cNvPr id="76" name="Oval 75"/>
              <p:cNvSpPr/>
              <p:nvPr/>
            </p:nvSpPr>
            <p:spPr>
              <a:xfrm>
                <a:off x="500269" y="1547858"/>
                <a:ext cx="135875" cy="137160"/>
              </a:xfrm>
              <a:prstGeom prst="ellipse">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2"/>
                <a:endParaRPr lang="en-US">
                  <a:solidFill>
                    <a:prstClr val="white"/>
                  </a:solidFill>
                  <a:latin typeface="Calibri"/>
                </a:endParaRPr>
              </a:p>
            </p:txBody>
          </p:sp>
          <p:sp>
            <p:nvSpPr>
              <p:cNvPr id="77" name="Oval 76"/>
              <p:cNvSpPr/>
              <p:nvPr/>
            </p:nvSpPr>
            <p:spPr>
              <a:xfrm>
                <a:off x="1505178" y="1450428"/>
                <a:ext cx="137160" cy="137160"/>
              </a:xfrm>
              <a:prstGeom prst="ellipse">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2"/>
                <a:endParaRPr lang="en-US">
                  <a:solidFill>
                    <a:prstClr val="white"/>
                  </a:solidFill>
                  <a:latin typeface="Calibri"/>
                </a:endParaRPr>
              </a:p>
            </p:txBody>
          </p:sp>
        </p:grpSp>
      </p:grpSp>
      <p:cxnSp>
        <p:nvCxnSpPr>
          <p:cNvPr id="99" name="Straight Arrow Connector 98"/>
          <p:cNvCxnSpPr/>
          <p:nvPr/>
        </p:nvCxnSpPr>
        <p:spPr>
          <a:xfrm>
            <a:off x="2024269" y="667630"/>
            <a:ext cx="7703619" cy="0"/>
          </a:xfrm>
          <a:prstGeom prst="straightConnector1">
            <a:avLst/>
          </a:prstGeom>
          <a:ln w="38100">
            <a:solidFill>
              <a:srgbClr val="C00000"/>
            </a:solidFill>
            <a:prstDash val="dash"/>
            <a:tailEnd type="triangle" w="lg" len="lg"/>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D21E4674-984D-4589-BFF6-19D682FF5073}"/>
              </a:ext>
            </a:extLst>
          </p:cNvPr>
          <p:cNvCxnSpPr>
            <a:cxnSpLocks/>
          </p:cNvCxnSpPr>
          <p:nvPr/>
        </p:nvCxnSpPr>
        <p:spPr>
          <a:xfrm>
            <a:off x="2430515" y="3642721"/>
            <a:ext cx="1812611" cy="0"/>
          </a:xfrm>
          <a:prstGeom prst="line">
            <a:avLst/>
          </a:prstGeom>
          <a:ln w="7620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93" name="Straight Connector 92">
            <a:extLst>
              <a:ext uri="{FF2B5EF4-FFF2-40B4-BE49-F238E27FC236}">
                <a16:creationId xmlns:a16="http://schemas.microsoft.com/office/drawing/2014/main" id="{8BB054F5-0055-4E6E-9562-DB1CD85AA3D4}"/>
              </a:ext>
            </a:extLst>
          </p:cNvPr>
          <p:cNvCxnSpPr>
            <a:cxnSpLocks/>
          </p:cNvCxnSpPr>
          <p:nvPr/>
        </p:nvCxnSpPr>
        <p:spPr>
          <a:xfrm>
            <a:off x="2416812" y="4352998"/>
            <a:ext cx="3938832" cy="0"/>
          </a:xfrm>
          <a:prstGeom prst="line">
            <a:avLst/>
          </a:prstGeom>
          <a:ln w="7620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94" name="Straight Connector 93">
            <a:extLst>
              <a:ext uri="{FF2B5EF4-FFF2-40B4-BE49-F238E27FC236}">
                <a16:creationId xmlns:a16="http://schemas.microsoft.com/office/drawing/2014/main" id="{C526C9A7-B750-417B-85A6-0537909DA75E}"/>
              </a:ext>
            </a:extLst>
          </p:cNvPr>
          <p:cNvCxnSpPr>
            <a:cxnSpLocks/>
          </p:cNvCxnSpPr>
          <p:nvPr/>
        </p:nvCxnSpPr>
        <p:spPr>
          <a:xfrm>
            <a:off x="2468882" y="5042543"/>
            <a:ext cx="1774244" cy="0"/>
          </a:xfrm>
          <a:prstGeom prst="line">
            <a:avLst/>
          </a:prstGeom>
          <a:ln w="7620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95" name="Straight Connector 94">
            <a:extLst>
              <a:ext uri="{FF2B5EF4-FFF2-40B4-BE49-F238E27FC236}">
                <a16:creationId xmlns:a16="http://schemas.microsoft.com/office/drawing/2014/main" id="{A2A7C2B6-3AA1-4747-990D-AAA6C0AFA6E2}"/>
              </a:ext>
            </a:extLst>
          </p:cNvPr>
          <p:cNvCxnSpPr>
            <a:cxnSpLocks/>
          </p:cNvCxnSpPr>
          <p:nvPr/>
        </p:nvCxnSpPr>
        <p:spPr>
          <a:xfrm>
            <a:off x="2495628" y="6436721"/>
            <a:ext cx="7145345" cy="0"/>
          </a:xfrm>
          <a:prstGeom prst="line">
            <a:avLst/>
          </a:prstGeom>
          <a:ln w="7620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98" name="Straight Connector 97">
            <a:extLst>
              <a:ext uri="{FF2B5EF4-FFF2-40B4-BE49-F238E27FC236}">
                <a16:creationId xmlns:a16="http://schemas.microsoft.com/office/drawing/2014/main" id="{92A377C3-71B3-4EF3-ABBE-EED72D6E667F}"/>
              </a:ext>
            </a:extLst>
          </p:cNvPr>
          <p:cNvCxnSpPr>
            <a:cxnSpLocks/>
          </p:cNvCxnSpPr>
          <p:nvPr/>
        </p:nvCxnSpPr>
        <p:spPr>
          <a:xfrm>
            <a:off x="2495628" y="5753743"/>
            <a:ext cx="5628079" cy="0"/>
          </a:xfrm>
          <a:prstGeom prst="line">
            <a:avLst/>
          </a:prstGeom>
          <a:ln w="7620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102" name="Straight Connector 101">
            <a:extLst>
              <a:ext uri="{FF2B5EF4-FFF2-40B4-BE49-F238E27FC236}">
                <a16:creationId xmlns:a16="http://schemas.microsoft.com/office/drawing/2014/main" id="{2993CACE-F670-441F-871C-C14FB43C4C76}"/>
              </a:ext>
            </a:extLst>
          </p:cNvPr>
          <p:cNvCxnSpPr>
            <a:cxnSpLocks/>
          </p:cNvCxnSpPr>
          <p:nvPr/>
        </p:nvCxnSpPr>
        <p:spPr>
          <a:xfrm>
            <a:off x="2411166" y="2970112"/>
            <a:ext cx="3938832" cy="0"/>
          </a:xfrm>
          <a:prstGeom prst="line">
            <a:avLst/>
          </a:prstGeom>
          <a:ln w="7620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103" name="Straight Connector 102">
            <a:extLst>
              <a:ext uri="{FF2B5EF4-FFF2-40B4-BE49-F238E27FC236}">
                <a16:creationId xmlns:a16="http://schemas.microsoft.com/office/drawing/2014/main" id="{89189C9C-9F7B-45F4-92CC-8F43847C67AF}"/>
              </a:ext>
            </a:extLst>
          </p:cNvPr>
          <p:cNvCxnSpPr>
            <a:cxnSpLocks/>
          </p:cNvCxnSpPr>
          <p:nvPr/>
        </p:nvCxnSpPr>
        <p:spPr>
          <a:xfrm flipV="1">
            <a:off x="8050881" y="2709205"/>
            <a:ext cx="1555281" cy="9235"/>
          </a:xfrm>
          <a:prstGeom prst="line">
            <a:avLst/>
          </a:prstGeom>
          <a:ln w="76200">
            <a:solidFill>
              <a:srgbClr val="00B0F0"/>
            </a:solidFill>
          </a:ln>
        </p:spPr>
        <p:style>
          <a:lnRef idx="1">
            <a:schemeClr val="accent1"/>
          </a:lnRef>
          <a:fillRef idx="0">
            <a:schemeClr val="accent1"/>
          </a:fillRef>
          <a:effectRef idx="0">
            <a:schemeClr val="accent1"/>
          </a:effectRef>
          <a:fontRef idx="minor">
            <a:schemeClr val="tx1"/>
          </a:fontRef>
        </p:style>
      </p:cxnSp>
      <p:sp>
        <p:nvSpPr>
          <p:cNvPr id="3" name="TextBox 2">
            <a:extLst>
              <a:ext uri="{FF2B5EF4-FFF2-40B4-BE49-F238E27FC236}">
                <a16:creationId xmlns:a16="http://schemas.microsoft.com/office/drawing/2014/main" id="{14068200-A4DE-648F-E53E-5FB40113C410}"/>
              </a:ext>
            </a:extLst>
          </p:cNvPr>
          <p:cNvSpPr txBox="1"/>
          <p:nvPr/>
        </p:nvSpPr>
        <p:spPr>
          <a:xfrm>
            <a:off x="7472845" y="6"/>
            <a:ext cx="3924408" cy="472565"/>
          </a:xfrm>
          <a:prstGeom prst="rect">
            <a:avLst/>
          </a:prstGeom>
          <a:solidFill>
            <a:srgbClr val="E2F0D9"/>
          </a:solidFill>
        </p:spPr>
        <p:txBody>
          <a:bodyPr wrap="none" rtlCol="0">
            <a:spAutoFit/>
          </a:bodyPr>
          <a:lstStyle/>
          <a:p>
            <a:pPr defTabSz="914422"/>
            <a:r>
              <a:rPr lang="en-US" sz="2471" dirty="0">
                <a:solidFill>
                  <a:prstClr val="black"/>
                </a:solidFill>
                <a:latin typeface="Calibri"/>
              </a:rPr>
              <a:t>Persistent homology barcode</a:t>
            </a:r>
          </a:p>
        </p:txBody>
      </p:sp>
    </p:spTree>
    <p:extLst>
      <p:ext uri="{BB962C8B-B14F-4D97-AF65-F5344CB8AC3E}">
        <p14:creationId xmlns:p14="http://schemas.microsoft.com/office/powerpoint/2010/main" val="319021972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FB607B5-E712-5FAE-70D6-408752E70BA2}"/>
            </a:ext>
          </a:extLst>
        </p:cNvPr>
        <p:cNvGrpSpPr/>
        <p:nvPr/>
      </p:nvGrpSpPr>
      <p:grpSpPr>
        <a:xfrm>
          <a:off x="0" y="0"/>
          <a:ext cx="0" cy="0"/>
          <a:chOff x="0" y="0"/>
          <a:chExt cx="0" cy="0"/>
        </a:xfrm>
      </p:grpSpPr>
      <p:pic>
        <p:nvPicPr>
          <p:cNvPr id="3" name="Picture 2" descr="Diagram&#10;&#10;Description automatically generated">
            <a:extLst>
              <a:ext uri="{FF2B5EF4-FFF2-40B4-BE49-F238E27FC236}">
                <a16:creationId xmlns:a16="http://schemas.microsoft.com/office/drawing/2014/main" id="{AD1439EC-B197-75A6-431F-3A52D4B53CE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782989" y="333103"/>
            <a:ext cx="8626024" cy="5852160"/>
          </a:xfrm>
          <a:prstGeom prst="rect">
            <a:avLst/>
          </a:prstGeom>
        </p:spPr>
      </p:pic>
      <p:sp>
        <p:nvSpPr>
          <p:cNvPr id="6" name="TextBox 5">
            <a:extLst>
              <a:ext uri="{FF2B5EF4-FFF2-40B4-BE49-F238E27FC236}">
                <a16:creationId xmlns:a16="http://schemas.microsoft.com/office/drawing/2014/main" id="{93065B76-7036-4405-9E9E-B24DB3B8CA30}"/>
              </a:ext>
            </a:extLst>
          </p:cNvPr>
          <p:cNvSpPr txBox="1"/>
          <p:nvPr/>
        </p:nvSpPr>
        <p:spPr>
          <a:xfrm>
            <a:off x="851647" y="1"/>
            <a:ext cx="3924408" cy="472565"/>
          </a:xfrm>
          <a:prstGeom prst="rect">
            <a:avLst/>
          </a:prstGeom>
          <a:solidFill>
            <a:srgbClr val="E2F0D9"/>
          </a:solidFill>
        </p:spPr>
        <p:txBody>
          <a:bodyPr wrap="none" rtlCol="0">
            <a:spAutoFit/>
          </a:bodyPr>
          <a:lstStyle/>
          <a:p>
            <a:pPr defTabSz="914422"/>
            <a:r>
              <a:rPr lang="en-US" sz="2471" dirty="0">
                <a:solidFill>
                  <a:prstClr val="black"/>
                </a:solidFill>
                <a:latin typeface="Calibri"/>
              </a:rPr>
              <a:t>Persistent homology barcode</a:t>
            </a:r>
          </a:p>
        </p:txBody>
      </p:sp>
      <p:sp>
        <p:nvSpPr>
          <p:cNvPr id="5" name="TextBox 4">
            <a:extLst>
              <a:ext uri="{FF2B5EF4-FFF2-40B4-BE49-F238E27FC236}">
                <a16:creationId xmlns:a16="http://schemas.microsoft.com/office/drawing/2014/main" id="{2F2564D5-EA92-97E4-6445-B2D28D85BDC3}"/>
              </a:ext>
            </a:extLst>
          </p:cNvPr>
          <p:cNvSpPr txBox="1"/>
          <p:nvPr/>
        </p:nvSpPr>
        <p:spPr>
          <a:xfrm>
            <a:off x="3241778" y="6334780"/>
            <a:ext cx="7426222" cy="523220"/>
          </a:xfrm>
          <a:prstGeom prst="rect">
            <a:avLst/>
          </a:prstGeom>
          <a:noFill/>
        </p:spPr>
        <p:txBody>
          <a:bodyPr wrap="square">
            <a:spAutoFit/>
          </a:bodyPr>
          <a:lstStyle/>
          <a:p>
            <a:pPr defTabSz="914422"/>
            <a:r>
              <a:rPr lang="en-US" sz="1400" dirty="0">
                <a:solidFill>
                  <a:prstClr val="black"/>
                </a:solidFill>
                <a:latin typeface="Calibri"/>
              </a:rPr>
              <a:t>This figure was created by modifying the output of the R package </a:t>
            </a:r>
            <a:r>
              <a:rPr lang="en-US" sz="1400" dirty="0" err="1">
                <a:solidFill>
                  <a:prstClr val="black"/>
                </a:solidFill>
                <a:latin typeface="Calibri"/>
              </a:rPr>
              <a:t>TDAstat</a:t>
            </a:r>
            <a:r>
              <a:rPr lang="en-US" sz="1400" dirty="0">
                <a:solidFill>
                  <a:prstClr val="black"/>
                </a:solidFill>
                <a:latin typeface="Calibri"/>
              </a:rPr>
              <a:t> (</a:t>
            </a:r>
            <a:r>
              <a:rPr lang="en-US" sz="1400" dirty="0">
                <a:solidFill>
                  <a:prstClr val="black"/>
                </a:solidFill>
                <a:latin typeface="Calibri"/>
                <a:hlinkClick r:id="rId3"/>
              </a:rPr>
              <a:t>Wadhwa et al., 2018</a:t>
            </a:r>
            <a:r>
              <a:rPr lang="en-US" sz="1400" dirty="0">
                <a:solidFill>
                  <a:prstClr val="black"/>
                </a:solidFill>
                <a:latin typeface="Calibri"/>
              </a:rPr>
              <a:t>) and latex code written by Catalina Betancourt. </a:t>
            </a:r>
            <a:r>
              <a:rPr lang="en-US" sz="1200" dirty="0">
                <a:solidFill>
                  <a:prstClr val="black"/>
                </a:solidFill>
                <a:latin typeface="Calibri"/>
                <a:hlinkClick r:id="rId4"/>
              </a:rPr>
              <a:t>https://www.frontiersin.org/articles/10.3389/frai.2021.659037/full</a:t>
            </a:r>
            <a:r>
              <a:rPr lang="en-US" sz="1200" dirty="0">
                <a:solidFill>
                  <a:prstClr val="black"/>
                </a:solidFill>
                <a:latin typeface="Calibri"/>
              </a:rPr>
              <a:t> </a:t>
            </a:r>
            <a:endParaRPr lang="en-US" sz="1400" dirty="0">
              <a:solidFill>
                <a:prstClr val="black"/>
              </a:solidFill>
              <a:latin typeface="Calibri"/>
            </a:endParaRPr>
          </a:p>
        </p:txBody>
      </p:sp>
      <p:sp>
        <p:nvSpPr>
          <p:cNvPr id="2" name="TextBox 1">
            <a:extLst>
              <a:ext uri="{FF2B5EF4-FFF2-40B4-BE49-F238E27FC236}">
                <a16:creationId xmlns:a16="http://schemas.microsoft.com/office/drawing/2014/main" id="{486B108F-A59A-CC8F-71D1-64276E11DD53}"/>
              </a:ext>
            </a:extLst>
          </p:cNvPr>
          <p:cNvSpPr txBox="1"/>
          <p:nvPr/>
        </p:nvSpPr>
        <p:spPr>
          <a:xfrm>
            <a:off x="9392170" y="3429000"/>
            <a:ext cx="1830111" cy="1070101"/>
          </a:xfrm>
          <a:prstGeom prst="rect">
            <a:avLst/>
          </a:prstGeom>
          <a:solidFill>
            <a:srgbClr val="E2F0D9"/>
          </a:solidFill>
        </p:spPr>
        <p:txBody>
          <a:bodyPr wrap="square" rtlCol="0">
            <a:spAutoFit/>
          </a:bodyPr>
          <a:lstStyle/>
          <a:p>
            <a:r>
              <a:rPr lang="en-US" sz="2118" dirty="0"/>
              <a:t>Filtration of simplicial complexes</a:t>
            </a:r>
          </a:p>
        </p:txBody>
      </p:sp>
    </p:spTree>
    <p:extLst>
      <p:ext uri="{BB962C8B-B14F-4D97-AF65-F5344CB8AC3E}">
        <p14:creationId xmlns:p14="http://schemas.microsoft.com/office/powerpoint/2010/main" val="238951983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2"/>
          <p:cNvGrpSpPr/>
          <p:nvPr/>
        </p:nvGrpSpPr>
        <p:grpSpPr>
          <a:xfrm>
            <a:off x="1517037" y="-2535"/>
            <a:ext cx="9171780" cy="6862763"/>
            <a:chOff x="-6963" y="-2535"/>
            <a:chExt cx="9171780" cy="6862763"/>
          </a:xfrm>
          <a:solidFill>
            <a:schemeClr val="accent3">
              <a:lumMod val="40000"/>
              <a:lumOff val="60000"/>
            </a:schemeClr>
          </a:solidFill>
        </p:grpSpPr>
        <p:grpSp>
          <p:nvGrpSpPr>
            <p:cNvPr id="4" name="Group 3"/>
            <p:cNvGrpSpPr/>
            <p:nvPr/>
          </p:nvGrpSpPr>
          <p:grpSpPr>
            <a:xfrm>
              <a:off x="-6963" y="-1"/>
              <a:ext cx="9171780" cy="6860229"/>
              <a:chOff x="-6963" y="-1"/>
              <a:chExt cx="9171780" cy="6860229"/>
            </a:xfrm>
            <a:grpFill/>
          </p:grpSpPr>
          <p:sp>
            <p:nvSpPr>
              <p:cNvPr id="5" name="Rectangle 4"/>
              <p:cNvSpPr/>
              <p:nvPr/>
            </p:nvSpPr>
            <p:spPr>
              <a:xfrm>
                <a:off x="0" y="0"/>
                <a:ext cx="182880" cy="6858000"/>
              </a:xfrm>
              <a:prstGeom prst="rect">
                <a:avLst/>
              </a:prstGeom>
              <a:grp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dirty="0">
                  <a:solidFill>
                    <a:prstClr val="white"/>
                  </a:solidFill>
                  <a:latin typeface="Calibri"/>
                </a:endParaRPr>
              </a:p>
            </p:txBody>
          </p:sp>
          <p:sp>
            <p:nvSpPr>
              <p:cNvPr id="6" name="Rectangle 5"/>
              <p:cNvSpPr/>
              <p:nvPr/>
            </p:nvSpPr>
            <p:spPr>
              <a:xfrm>
                <a:off x="8976879" y="0"/>
                <a:ext cx="182880" cy="6858000"/>
              </a:xfrm>
              <a:prstGeom prst="rect">
                <a:avLst/>
              </a:prstGeom>
              <a:grp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dirty="0">
                  <a:solidFill>
                    <a:prstClr val="white"/>
                  </a:solidFill>
                  <a:latin typeface="Calibri"/>
                </a:endParaRPr>
              </a:p>
            </p:txBody>
          </p:sp>
          <p:sp>
            <p:nvSpPr>
              <p:cNvPr id="7" name="Rectangle 6"/>
              <p:cNvSpPr/>
              <p:nvPr/>
            </p:nvSpPr>
            <p:spPr>
              <a:xfrm>
                <a:off x="13854" y="-1"/>
                <a:ext cx="9150963" cy="182880"/>
              </a:xfrm>
              <a:prstGeom prst="rect">
                <a:avLst/>
              </a:prstGeom>
              <a:grp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dirty="0">
                  <a:solidFill>
                    <a:prstClr val="white"/>
                  </a:solidFill>
                  <a:latin typeface="Calibri"/>
                </a:endParaRPr>
              </a:p>
            </p:txBody>
          </p:sp>
          <p:sp>
            <p:nvSpPr>
              <p:cNvPr id="8" name="Rectangle 7"/>
              <p:cNvSpPr/>
              <p:nvPr/>
            </p:nvSpPr>
            <p:spPr>
              <a:xfrm>
                <a:off x="-6963" y="6677348"/>
                <a:ext cx="9150963" cy="182880"/>
              </a:xfrm>
              <a:prstGeom prst="rect">
                <a:avLst/>
              </a:prstGeom>
              <a:grp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dirty="0">
                  <a:solidFill>
                    <a:prstClr val="white"/>
                  </a:solidFill>
                  <a:latin typeface="Calibri"/>
                </a:endParaRPr>
              </a:p>
            </p:txBody>
          </p:sp>
        </p:grpSp>
        <p:sp>
          <p:nvSpPr>
            <p:cNvPr id="23" name="Rectangle 22"/>
            <p:cNvSpPr/>
            <p:nvPr/>
          </p:nvSpPr>
          <p:spPr>
            <a:xfrm>
              <a:off x="20817" y="-2535"/>
              <a:ext cx="9144000" cy="1042416"/>
            </a:xfrm>
            <a:prstGeom prst="rect">
              <a:avLst/>
            </a:prstGeom>
            <a:grp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a:r>
                <a:rPr lang="en-US" sz="4800" dirty="0">
                  <a:solidFill>
                    <a:prstClr val="black"/>
                  </a:solidFill>
                  <a:latin typeface="Calibri"/>
                </a:rPr>
                <a:t>Homology</a:t>
              </a:r>
              <a:endParaRPr lang="en-US" sz="3200" dirty="0">
                <a:solidFill>
                  <a:prstClr val="black"/>
                </a:solidFill>
                <a:latin typeface="Calibri"/>
              </a:endParaRPr>
            </a:p>
          </p:txBody>
        </p:sp>
      </p:grpSp>
      <p:sp>
        <p:nvSpPr>
          <p:cNvPr id="9" name="TextBox 8"/>
          <p:cNvSpPr txBox="1"/>
          <p:nvPr/>
        </p:nvSpPr>
        <p:spPr>
          <a:xfrm>
            <a:off x="2798532" y="1360475"/>
            <a:ext cx="6096000" cy="4579715"/>
          </a:xfrm>
          <a:prstGeom prst="rect">
            <a:avLst/>
          </a:prstGeom>
          <a:noFill/>
        </p:spPr>
        <p:txBody>
          <a:bodyPr wrap="square" rtlCol="0">
            <a:spAutoFit/>
          </a:bodyPr>
          <a:lstStyle/>
          <a:p>
            <a:pPr defTabSz="457200"/>
            <a:r>
              <a:rPr lang="en-US" sz="5400" dirty="0">
                <a:solidFill>
                  <a:prstClr val="black"/>
                </a:solidFill>
                <a:latin typeface="Calibri"/>
              </a:rPr>
              <a:t>3 ingredients:</a:t>
            </a:r>
          </a:p>
          <a:p>
            <a:pPr defTabSz="457200"/>
            <a:endParaRPr lang="en-US" sz="3600" dirty="0">
              <a:solidFill>
                <a:prstClr val="black"/>
              </a:solidFill>
              <a:latin typeface="Calibri"/>
            </a:endParaRPr>
          </a:p>
          <a:p>
            <a:pPr defTabSz="457200"/>
            <a:r>
              <a:rPr lang="en-US" sz="5400" dirty="0">
                <a:solidFill>
                  <a:prstClr val="black"/>
                </a:solidFill>
                <a:latin typeface="Calibri"/>
              </a:rPr>
              <a:t>1.)  Objects</a:t>
            </a:r>
          </a:p>
          <a:p>
            <a:pPr defTabSz="457200">
              <a:lnSpc>
                <a:spcPct val="140000"/>
              </a:lnSpc>
            </a:pPr>
            <a:r>
              <a:rPr lang="en-US" sz="5400" dirty="0">
                <a:solidFill>
                  <a:prstClr val="black"/>
                </a:solidFill>
                <a:latin typeface="Calibri"/>
              </a:rPr>
              <a:t>2.)  Grading</a:t>
            </a:r>
          </a:p>
          <a:p>
            <a:pPr defTabSz="457200">
              <a:lnSpc>
                <a:spcPct val="140000"/>
              </a:lnSpc>
            </a:pPr>
            <a:r>
              <a:rPr lang="en-US" sz="5400" dirty="0">
                <a:solidFill>
                  <a:prstClr val="black"/>
                </a:solidFill>
                <a:latin typeface="Calibri"/>
              </a:rPr>
              <a:t>3.)  Boundary map</a:t>
            </a:r>
          </a:p>
        </p:txBody>
      </p:sp>
    </p:spTree>
    <p:extLst>
      <p:ext uri="{BB962C8B-B14F-4D97-AF65-F5344CB8AC3E}">
        <p14:creationId xmlns:p14="http://schemas.microsoft.com/office/powerpoint/2010/main" val="420107317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001800"/>
        </a:solidFill>
        <a:effectLst/>
      </p:bgPr>
    </p:bg>
    <p:spTree>
      <p:nvGrpSpPr>
        <p:cNvPr id="1" name=""/>
        <p:cNvGrpSpPr/>
        <p:nvPr/>
      </p:nvGrpSpPr>
      <p:grpSpPr>
        <a:xfrm>
          <a:off x="0" y="0"/>
          <a:ext cx="0" cy="0"/>
          <a:chOff x="0" y="0"/>
          <a:chExt cx="0" cy="0"/>
        </a:xfrm>
      </p:grpSpPr>
      <p:sp>
        <p:nvSpPr>
          <p:cNvPr id="2" name="Rectangle 1"/>
          <p:cNvSpPr/>
          <p:nvPr/>
        </p:nvSpPr>
        <p:spPr>
          <a:xfrm>
            <a:off x="2438401" y="2286000"/>
            <a:ext cx="7162799" cy="1107996"/>
          </a:xfrm>
          <a:prstGeom prst="rect">
            <a:avLst/>
          </a:prstGeom>
          <a:noFill/>
        </p:spPr>
        <p:txBody>
          <a:bodyPr wrap="square" lIns="91440" tIns="45720" rIns="91440" bIns="45720">
            <a:spAutoFit/>
          </a:bodyPr>
          <a:lstStyle/>
          <a:p>
            <a:pPr algn="ctr" defTabSz="457200"/>
            <a:r>
              <a:rPr lang="en-US" sz="6600" b="1" dirty="0">
                <a:ln w="12700">
                  <a:solidFill>
                    <a:srgbClr val="37302A">
                      <a:satMod val="155000"/>
                    </a:srgbClr>
                  </a:solidFill>
                  <a:prstDash val="solid"/>
                </a:ln>
                <a:solidFill>
                  <a:prstClr val="white"/>
                </a:solidFill>
                <a:effectLst>
                  <a:outerShdw blurRad="41275" dist="20320" dir="1800000" algn="tl" rotWithShape="0">
                    <a:srgbClr val="000000">
                      <a:alpha val="40000"/>
                    </a:srgbClr>
                  </a:outerShdw>
                </a:effectLst>
                <a:latin typeface="Garamond"/>
              </a:rPr>
              <a:t>1.)  OBJECTS</a:t>
            </a:r>
          </a:p>
        </p:txBody>
      </p:sp>
    </p:spTree>
    <p:extLst>
      <p:ext uri="{BB962C8B-B14F-4D97-AF65-F5344CB8AC3E}">
        <p14:creationId xmlns:p14="http://schemas.microsoft.com/office/powerpoint/2010/main" val="246660872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 name="Isosceles Triangle 100"/>
          <p:cNvSpPr/>
          <p:nvPr/>
        </p:nvSpPr>
        <p:spPr>
          <a:xfrm rot="10800000">
            <a:off x="2700087" y="5765765"/>
            <a:ext cx="1600200" cy="1385316"/>
          </a:xfrm>
          <a:prstGeom prst="triangle">
            <a:avLst/>
          </a:prstGeom>
          <a:no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dirty="0">
              <a:solidFill>
                <a:prstClr val="white"/>
              </a:solidFill>
              <a:latin typeface="Calibri"/>
            </a:endParaRPr>
          </a:p>
        </p:txBody>
      </p:sp>
      <p:grpSp>
        <p:nvGrpSpPr>
          <p:cNvPr id="11" name="Group 10"/>
          <p:cNvGrpSpPr/>
          <p:nvPr/>
        </p:nvGrpSpPr>
        <p:grpSpPr>
          <a:xfrm>
            <a:off x="2719948" y="4141020"/>
            <a:ext cx="2932737" cy="2510394"/>
            <a:chOff x="643130" y="3761860"/>
            <a:chExt cx="2932737" cy="2510394"/>
          </a:xfrm>
        </p:grpSpPr>
        <p:sp>
          <p:nvSpPr>
            <p:cNvPr id="98" name="TextBox 97"/>
            <p:cNvSpPr txBox="1"/>
            <p:nvPr/>
          </p:nvSpPr>
          <p:spPr>
            <a:xfrm>
              <a:off x="1828781" y="3761860"/>
              <a:ext cx="651252" cy="584776"/>
            </a:xfrm>
            <a:prstGeom prst="rect">
              <a:avLst/>
            </a:prstGeom>
            <a:noFill/>
          </p:spPr>
          <p:txBody>
            <a:bodyPr wrap="square" rtlCol="0">
              <a:spAutoFit/>
            </a:bodyPr>
            <a:lstStyle/>
            <a:p>
              <a:pPr defTabSz="457200"/>
              <a:r>
                <a:rPr lang="en-US" sz="3200" dirty="0">
                  <a:solidFill>
                    <a:prstClr val="black"/>
                  </a:solidFill>
                  <a:latin typeface="Calibri"/>
                </a:rPr>
                <a:t>v</a:t>
              </a:r>
              <a:r>
                <a:rPr lang="en-US" sz="3200" baseline="-25000" dirty="0">
                  <a:solidFill>
                    <a:prstClr val="black"/>
                  </a:solidFill>
                  <a:latin typeface="Calibri"/>
                </a:rPr>
                <a:t>2</a:t>
              </a:r>
            </a:p>
          </p:txBody>
        </p:sp>
        <p:grpSp>
          <p:nvGrpSpPr>
            <p:cNvPr id="10" name="Group 9"/>
            <p:cNvGrpSpPr/>
            <p:nvPr/>
          </p:nvGrpSpPr>
          <p:grpSpPr>
            <a:xfrm>
              <a:off x="643130" y="4321013"/>
              <a:ext cx="2932737" cy="1951241"/>
              <a:chOff x="643130" y="4321013"/>
              <a:chExt cx="2932737" cy="1951241"/>
            </a:xfrm>
          </p:grpSpPr>
          <p:cxnSp>
            <p:nvCxnSpPr>
              <p:cNvPr id="104" name="Straight Connector 103"/>
              <p:cNvCxnSpPr/>
              <p:nvPr/>
            </p:nvCxnSpPr>
            <p:spPr>
              <a:xfrm rot="10800000" flipV="1">
                <a:off x="1353167" y="5825201"/>
                <a:ext cx="1392072" cy="0"/>
              </a:xfrm>
              <a:prstGeom prst="line">
                <a:avLst/>
              </a:prstGeom>
              <a:ln w="63500">
                <a:solidFill>
                  <a:srgbClr val="008000"/>
                </a:solidFill>
              </a:ln>
            </p:spPr>
            <p:style>
              <a:lnRef idx="2">
                <a:schemeClr val="accent1"/>
              </a:lnRef>
              <a:fillRef idx="0">
                <a:schemeClr val="accent1"/>
              </a:fillRef>
              <a:effectRef idx="1">
                <a:schemeClr val="accent1"/>
              </a:effectRef>
              <a:fontRef idx="minor">
                <a:schemeClr val="tx1"/>
              </a:fontRef>
            </p:style>
          </p:cxnSp>
          <p:sp>
            <p:nvSpPr>
              <p:cNvPr id="105" name="Oval 104"/>
              <p:cNvSpPr/>
              <p:nvPr/>
            </p:nvSpPr>
            <p:spPr>
              <a:xfrm rot="10800000">
                <a:off x="2661987" y="5665181"/>
                <a:ext cx="274320" cy="274320"/>
              </a:xfrm>
              <a:prstGeom prst="ellipse">
                <a:avLst/>
              </a:prstGeom>
              <a:solidFill>
                <a:srgbClr val="770077"/>
              </a:solidFill>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dirty="0">
                  <a:solidFill>
                    <a:prstClr val="white"/>
                  </a:solidFill>
                  <a:latin typeface="Calibri"/>
                </a:endParaRPr>
              </a:p>
            </p:txBody>
          </p:sp>
          <p:sp>
            <p:nvSpPr>
              <p:cNvPr id="106" name="Oval 105"/>
              <p:cNvSpPr/>
              <p:nvPr/>
            </p:nvSpPr>
            <p:spPr>
              <a:xfrm rot="10800000">
                <a:off x="1107507" y="5665181"/>
                <a:ext cx="274320" cy="274320"/>
              </a:xfrm>
              <a:prstGeom prst="ellipse">
                <a:avLst/>
              </a:prstGeom>
              <a:solidFill>
                <a:srgbClr val="770077"/>
              </a:solidFill>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dirty="0">
                  <a:solidFill>
                    <a:prstClr val="white"/>
                  </a:solidFill>
                  <a:latin typeface="Calibri"/>
                </a:endParaRPr>
              </a:p>
            </p:txBody>
          </p:sp>
          <p:sp>
            <p:nvSpPr>
              <p:cNvPr id="107" name="Isosceles Triangle 106"/>
              <p:cNvSpPr/>
              <p:nvPr/>
            </p:nvSpPr>
            <p:spPr>
              <a:xfrm>
                <a:off x="1221807" y="4413869"/>
                <a:ext cx="1600200" cy="1385316"/>
              </a:xfrm>
              <a:prstGeom prst="triangle">
                <a:avLst/>
              </a:prstGeom>
              <a:solidFill>
                <a:schemeClr val="tx2">
                  <a:lumMod val="40000"/>
                  <a:lumOff val="60000"/>
                </a:schemeClr>
              </a:solidFill>
              <a:ln w="76200">
                <a:solidFill>
                  <a:srgbClr val="008000"/>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dirty="0">
                  <a:solidFill>
                    <a:prstClr val="white"/>
                  </a:solidFill>
                  <a:latin typeface="Calibri"/>
                </a:endParaRPr>
              </a:p>
            </p:txBody>
          </p:sp>
          <p:sp>
            <p:nvSpPr>
              <p:cNvPr id="108" name="Oval 107"/>
              <p:cNvSpPr/>
              <p:nvPr/>
            </p:nvSpPr>
            <p:spPr>
              <a:xfrm>
                <a:off x="1107507" y="5669753"/>
                <a:ext cx="274320" cy="274320"/>
              </a:xfrm>
              <a:prstGeom prst="ellipse">
                <a:avLst/>
              </a:prstGeom>
              <a:solidFill>
                <a:srgbClr val="770077"/>
              </a:solidFill>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dirty="0">
                  <a:solidFill>
                    <a:prstClr val="white"/>
                  </a:solidFill>
                  <a:latin typeface="Calibri"/>
                </a:endParaRPr>
              </a:p>
            </p:txBody>
          </p:sp>
          <p:sp>
            <p:nvSpPr>
              <p:cNvPr id="109" name="Oval 108"/>
              <p:cNvSpPr/>
              <p:nvPr/>
            </p:nvSpPr>
            <p:spPr>
              <a:xfrm>
                <a:off x="2661987" y="5665181"/>
                <a:ext cx="274320" cy="274320"/>
              </a:xfrm>
              <a:prstGeom prst="ellipse">
                <a:avLst/>
              </a:prstGeom>
              <a:solidFill>
                <a:srgbClr val="770077"/>
              </a:solidFill>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dirty="0">
                  <a:solidFill>
                    <a:prstClr val="white"/>
                  </a:solidFill>
                  <a:latin typeface="Calibri"/>
                </a:endParaRPr>
              </a:p>
            </p:txBody>
          </p:sp>
          <p:sp>
            <p:nvSpPr>
              <p:cNvPr id="110" name="Oval 109"/>
              <p:cNvSpPr/>
              <p:nvPr/>
            </p:nvSpPr>
            <p:spPr>
              <a:xfrm>
                <a:off x="1888259" y="4321013"/>
                <a:ext cx="274320" cy="274320"/>
              </a:xfrm>
              <a:prstGeom prst="ellipse">
                <a:avLst/>
              </a:prstGeom>
              <a:solidFill>
                <a:srgbClr val="770077"/>
              </a:solidFill>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dirty="0">
                  <a:solidFill>
                    <a:prstClr val="white"/>
                  </a:solidFill>
                  <a:latin typeface="Calibri"/>
                </a:endParaRPr>
              </a:p>
            </p:txBody>
          </p:sp>
          <p:sp>
            <p:nvSpPr>
              <p:cNvPr id="111" name="Oval 110"/>
              <p:cNvSpPr/>
              <p:nvPr/>
            </p:nvSpPr>
            <p:spPr>
              <a:xfrm>
                <a:off x="1097896" y="5668352"/>
                <a:ext cx="274320" cy="274320"/>
              </a:xfrm>
              <a:prstGeom prst="ellipse">
                <a:avLst/>
              </a:prstGeom>
              <a:solidFill>
                <a:srgbClr val="770077"/>
              </a:solidFill>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dirty="0">
                  <a:solidFill>
                    <a:prstClr val="white"/>
                  </a:solidFill>
                  <a:latin typeface="Calibri"/>
                </a:endParaRPr>
              </a:p>
            </p:txBody>
          </p:sp>
          <p:sp>
            <p:nvSpPr>
              <p:cNvPr id="114" name="Oval 113"/>
              <p:cNvSpPr/>
              <p:nvPr/>
            </p:nvSpPr>
            <p:spPr>
              <a:xfrm>
                <a:off x="1114530" y="5665181"/>
                <a:ext cx="274320" cy="274320"/>
              </a:xfrm>
              <a:prstGeom prst="ellipse">
                <a:avLst/>
              </a:prstGeom>
              <a:solidFill>
                <a:srgbClr val="770077"/>
              </a:solidFill>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dirty="0">
                  <a:solidFill>
                    <a:prstClr val="white"/>
                  </a:solidFill>
                  <a:latin typeface="Calibri"/>
                </a:endParaRPr>
              </a:p>
            </p:txBody>
          </p:sp>
          <p:sp>
            <p:nvSpPr>
              <p:cNvPr id="115" name="TextBox 114"/>
              <p:cNvSpPr txBox="1"/>
              <p:nvPr/>
            </p:nvSpPr>
            <p:spPr>
              <a:xfrm>
                <a:off x="2403933" y="4747702"/>
                <a:ext cx="651252" cy="584776"/>
              </a:xfrm>
              <a:prstGeom prst="rect">
                <a:avLst/>
              </a:prstGeom>
              <a:noFill/>
            </p:spPr>
            <p:txBody>
              <a:bodyPr wrap="square" rtlCol="0">
                <a:spAutoFit/>
              </a:bodyPr>
              <a:lstStyle/>
              <a:p>
                <a:pPr defTabSz="457200"/>
                <a:r>
                  <a:rPr lang="en-US" sz="3200" dirty="0">
                    <a:solidFill>
                      <a:prstClr val="black"/>
                    </a:solidFill>
                    <a:latin typeface="Calibri"/>
                  </a:rPr>
                  <a:t>e</a:t>
                </a:r>
                <a:r>
                  <a:rPr lang="en-US" sz="3200" baseline="-25000" dirty="0">
                    <a:solidFill>
                      <a:prstClr val="black"/>
                    </a:solidFill>
                    <a:latin typeface="Calibri"/>
                  </a:rPr>
                  <a:t>2</a:t>
                </a:r>
              </a:p>
            </p:txBody>
          </p:sp>
          <p:sp>
            <p:nvSpPr>
              <p:cNvPr id="116" name="TextBox 115"/>
              <p:cNvSpPr txBox="1"/>
              <p:nvPr/>
            </p:nvSpPr>
            <p:spPr>
              <a:xfrm>
                <a:off x="1081404" y="4747702"/>
                <a:ext cx="651252" cy="584776"/>
              </a:xfrm>
              <a:prstGeom prst="rect">
                <a:avLst/>
              </a:prstGeom>
              <a:noFill/>
            </p:spPr>
            <p:txBody>
              <a:bodyPr wrap="square" rtlCol="0">
                <a:spAutoFit/>
              </a:bodyPr>
              <a:lstStyle/>
              <a:p>
                <a:pPr defTabSz="457200"/>
                <a:r>
                  <a:rPr lang="en-US" sz="3200" dirty="0">
                    <a:solidFill>
                      <a:prstClr val="black"/>
                    </a:solidFill>
                    <a:latin typeface="Calibri"/>
                  </a:rPr>
                  <a:t>e</a:t>
                </a:r>
                <a:r>
                  <a:rPr lang="en-US" sz="3200" baseline="-25000" dirty="0">
                    <a:solidFill>
                      <a:prstClr val="black"/>
                    </a:solidFill>
                    <a:latin typeface="Calibri"/>
                  </a:rPr>
                  <a:t>1</a:t>
                </a:r>
              </a:p>
            </p:txBody>
          </p:sp>
          <p:sp>
            <p:nvSpPr>
              <p:cNvPr id="119" name="TextBox 118"/>
              <p:cNvSpPr txBox="1"/>
              <p:nvPr/>
            </p:nvSpPr>
            <p:spPr>
              <a:xfrm>
                <a:off x="1786722" y="5687478"/>
                <a:ext cx="651252" cy="584776"/>
              </a:xfrm>
              <a:prstGeom prst="rect">
                <a:avLst/>
              </a:prstGeom>
              <a:noFill/>
            </p:spPr>
            <p:txBody>
              <a:bodyPr wrap="square" rtlCol="0">
                <a:spAutoFit/>
              </a:bodyPr>
              <a:lstStyle/>
              <a:p>
                <a:pPr defTabSz="457200"/>
                <a:r>
                  <a:rPr lang="en-US" sz="3200" dirty="0">
                    <a:solidFill>
                      <a:prstClr val="black"/>
                    </a:solidFill>
                    <a:latin typeface="Calibri"/>
                  </a:rPr>
                  <a:t>e</a:t>
                </a:r>
                <a:r>
                  <a:rPr lang="en-US" sz="3200" baseline="-25000" dirty="0">
                    <a:solidFill>
                      <a:prstClr val="black"/>
                    </a:solidFill>
                    <a:latin typeface="Calibri"/>
                  </a:rPr>
                  <a:t>3</a:t>
                </a:r>
              </a:p>
            </p:txBody>
          </p:sp>
          <p:grpSp>
            <p:nvGrpSpPr>
              <p:cNvPr id="8" name="Group 7"/>
              <p:cNvGrpSpPr/>
              <p:nvPr/>
            </p:nvGrpSpPr>
            <p:grpSpPr>
              <a:xfrm>
                <a:off x="643130" y="5427877"/>
                <a:ext cx="2932737" cy="584776"/>
                <a:chOff x="643130" y="5427877"/>
                <a:chExt cx="2932737" cy="584776"/>
              </a:xfrm>
            </p:grpSpPr>
            <p:sp>
              <p:nvSpPr>
                <p:cNvPr id="97" name="TextBox 96"/>
                <p:cNvSpPr txBox="1"/>
                <p:nvPr/>
              </p:nvSpPr>
              <p:spPr>
                <a:xfrm>
                  <a:off x="643130" y="5427877"/>
                  <a:ext cx="651252" cy="584776"/>
                </a:xfrm>
                <a:prstGeom prst="rect">
                  <a:avLst/>
                </a:prstGeom>
                <a:noFill/>
              </p:spPr>
              <p:txBody>
                <a:bodyPr wrap="square" rtlCol="0">
                  <a:spAutoFit/>
                </a:bodyPr>
                <a:lstStyle/>
                <a:p>
                  <a:pPr defTabSz="457200"/>
                  <a:r>
                    <a:rPr lang="en-US" sz="3200" dirty="0">
                      <a:solidFill>
                        <a:prstClr val="black"/>
                      </a:solidFill>
                      <a:latin typeface="Calibri"/>
                    </a:rPr>
                    <a:t>v</a:t>
                  </a:r>
                  <a:r>
                    <a:rPr lang="en-US" sz="3200" baseline="-25000" dirty="0">
                      <a:solidFill>
                        <a:prstClr val="black"/>
                      </a:solidFill>
                      <a:latin typeface="Calibri"/>
                    </a:rPr>
                    <a:t>1</a:t>
                  </a:r>
                </a:p>
              </p:txBody>
            </p:sp>
            <p:sp>
              <p:nvSpPr>
                <p:cNvPr id="99" name="TextBox 98"/>
                <p:cNvSpPr txBox="1"/>
                <p:nvPr/>
              </p:nvSpPr>
              <p:spPr>
                <a:xfrm>
                  <a:off x="2924615" y="5427877"/>
                  <a:ext cx="651252" cy="584776"/>
                </a:xfrm>
                <a:prstGeom prst="rect">
                  <a:avLst/>
                </a:prstGeom>
                <a:noFill/>
              </p:spPr>
              <p:txBody>
                <a:bodyPr wrap="square" rtlCol="0">
                  <a:spAutoFit/>
                </a:bodyPr>
                <a:lstStyle/>
                <a:p>
                  <a:pPr defTabSz="457200"/>
                  <a:r>
                    <a:rPr lang="en-US" sz="3200" dirty="0">
                      <a:solidFill>
                        <a:prstClr val="black"/>
                      </a:solidFill>
                      <a:latin typeface="Calibri"/>
                    </a:rPr>
                    <a:t>v</a:t>
                  </a:r>
                  <a:r>
                    <a:rPr lang="en-US" sz="3200" baseline="-25000" dirty="0">
                      <a:solidFill>
                        <a:prstClr val="black"/>
                      </a:solidFill>
                      <a:latin typeface="Calibri"/>
                    </a:rPr>
                    <a:t>3</a:t>
                  </a:r>
                </a:p>
              </p:txBody>
            </p:sp>
          </p:grpSp>
        </p:grpSp>
      </p:grpSp>
      <p:sp>
        <p:nvSpPr>
          <p:cNvPr id="3" name="TextBox 2"/>
          <p:cNvSpPr txBox="1"/>
          <p:nvPr/>
        </p:nvSpPr>
        <p:spPr>
          <a:xfrm>
            <a:off x="1972285" y="3750477"/>
            <a:ext cx="8277364" cy="1077218"/>
          </a:xfrm>
          <a:prstGeom prst="rect">
            <a:avLst/>
          </a:prstGeom>
          <a:noFill/>
        </p:spPr>
        <p:txBody>
          <a:bodyPr wrap="square" rtlCol="0">
            <a:spAutoFit/>
          </a:bodyPr>
          <a:lstStyle/>
          <a:p>
            <a:pPr defTabSz="457200"/>
            <a:r>
              <a:rPr lang="en-US" sz="3200" b="1" dirty="0">
                <a:solidFill>
                  <a:srgbClr val="000000"/>
                </a:solidFill>
                <a:latin typeface="Calibri"/>
              </a:rPr>
              <a:t>2-simplex = triangle </a:t>
            </a:r>
            <a:r>
              <a:rPr lang="en-US" sz="3200" dirty="0">
                <a:solidFill>
                  <a:srgbClr val="000000"/>
                </a:solidFill>
                <a:latin typeface="Calibri"/>
              </a:rPr>
              <a:t>= {v</a:t>
            </a:r>
            <a:r>
              <a:rPr lang="en-US" sz="3200" baseline="-25000" dirty="0">
                <a:solidFill>
                  <a:srgbClr val="000000"/>
                </a:solidFill>
                <a:latin typeface="Calibri"/>
              </a:rPr>
              <a:t>1</a:t>
            </a:r>
            <a:r>
              <a:rPr lang="en-US" sz="3200" dirty="0">
                <a:solidFill>
                  <a:srgbClr val="000000"/>
                </a:solidFill>
                <a:latin typeface="Calibri"/>
              </a:rPr>
              <a:t>, v</a:t>
            </a:r>
            <a:r>
              <a:rPr lang="en-US" sz="3200" baseline="-25000" dirty="0">
                <a:solidFill>
                  <a:srgbClr val="000000"/>
                </a:solidFill>
                <a:latin typeface="Calibri"/>
              </a:rPr>
              <a:t>2</a:t>
            </a:r>
            <a:r>
              <a:rPr lang="en-US" sz="3200" dirty="0">
                <a:solidFill>
                  <a:srgbClr val="000000"/>
                </a:solidFill>
                <a:latin typeface="Calibri"/>
              </a:rPr>
              <a:t>, v</a:t>
            </a:r>
            <a:r>
              <a:rPr lang="en-US" sz="3200" baseline="-25000" dirty="0">
                <a:solidFill>
                  <a:srgbClr val="000000"/>
                </a:solidFill>
                <a:latin typeface="Calibri"/>
              </a:rPr>
              <a:t>3</a:t>
            </a:r>
            <a:r>
              <a:rPr lang="en-US" sz="3200" dirty="0">
                <a:solidFill>
                  <a:srgbClr val="000000"/>
                </a:solidFill>
                <a:latin typeface="Calibri"/>
              </a:rPr>
              <a:t>}</a:t>
            </a:r>
            <a:endParaRPr lang="en-US" sz="3200" baseline="-25000" dirty="0">
              <a:solidFill>
                <a:srgbClr val="000000"/>
              </a:solidFill>
              <a:latin typeface="Calibri"/>
            </a:endParaRPr>
          </a:p>
          <a:p>
            <a:pPr defTabSz="457200"/>
            <a:r>
              <a:rPr lang="en-US" sz="3200" dirty="0">
                <a:solidFill>
                  <a:prstClr val="black"/>
                </a:solidFill>
                <a:latin typeface="Calibri"/>
              </a:rPr>
              <a:t> </a:t>
            </a:r>
          </a:p>
        </p:txBody>
      </p:sp>
      <p:sp>
        <p:nvSpPr>
          <p:cNvPr id="62" name="TextBox 61"/>
          <p:cNvSpPr txBox="1"/>
          <p:nvPr/>
        </p:nvSpPr>
        <p:spPr>
          <a:xfrm>
            <a:off x="1972285" y="1813359"/>
            <a:ext cx="8277364" cy="1077218"/>
          </a:xfrm>
          <a:prstGeom prst="rect">
            <a:avLst/>
          </a:prstGeom>
          <a:noFill/>
        </p:spPr>
        <p:txBody>
          <a:bodyPr wrap="square" rtlCol="0">
            <a:spAutoFit/>
          </a:bodyPr>
          <a:lstStyle/>
          <a:p>
            <a:pPr defTabSz="457200"/>
            <a:r>
              <a:rPr lang="en-US" sz="3200" b="1" dirty="0">
                <a:solidFill>
                  <a:srgbClr val="000000"/>
                </a:solidFill>
                <a:latin typeface="Calibri"/>
              </a:rPr>
              <a:t>1-simplex = edge </a:t>
            </a:r>
            <a:r>
              <a:rPr lang="en-US" sz="3200" dirty="0">
                <a:solidFill>
                  <a:srgbClr val="000000"/>
                </a:solidFill>
                <a:latin typeface="Calibri"/>
              </a:rPr>
              <a:t>= {v</a:t>
            </a:r>
            <a:r>
              <a:rPr lang="en-US" sz="3200" baseline="-25000" dirty="0">
                <a:solidFill>
                  <a:srgbClr val="000000"/>
                </a:solidFill>
                <a:latin typeface="Calibri"/>
              </a:rPr>
              <a:t>1</a:t>
            </a:r>
            <a:r>
              <a:rPr lang="en-US" sz="3200" dirty="0">
                <a:solidFill>
                  <a:srgbClr val="000000"/>
                </a:solidFill>
                <a:latin typeface="Calibri"/>
              </a:rPr>
              <a:t>, v</a:t>
            </a:r>
            <a:r>
              <a:rPr lang="en-US" sz="3200" baseline="-25000" dirty="0">
                <a:solidFill>
                  <a:srgbClr val="000000"/>
                </a:solidFill>
                <a:latin typeface="Calibri"/>
              </a:rPr>
              <a:t>2</a:t>
            </a:r>
            <a:r>
              <a:rPr lang="en-US" sz="3200" dirty="0">
                <a:solidFill>
                  <a:srgbClr val="000000"/>
                </a:solidFill>
                <a:latin typeface="Calibri"/>
              </a:rPr>
              <a:t>}</a:t>
            </a:r>
            <a:endParaRPr lang="en-US" sz="3200" baseline="-25000" dirty="0">
              <a:solidFill>
                <a:srgbClr val="000000"/>
              </a:solidFill>
              <a:latin typeface="Calibri"/>
            </a:endParaRPr>
          </a:p>
          <a:p>
            <a:pPr defTabSz="457200"/>
            <a:r>
              <a:rPr lang="en-US" sz="3200" dirty="0">
                <a:solidFill>
                  <a:prstClr val="black"/>
                </a:solidFill>
                <a:latin typeface="Calibri"/>
              </a:rPr>
              <a:t> </a:t>
            </a:r>
          </a:p>
        </p:txBody>
      </p:sp>
      <p:grpSp>
        <p:nvGrpSpPr>
          <p:cNvPr id="9" name="Group 8"/>
          <p:cNvGrpSpPr/>
          <p:nvPr/>
        </p:nvGrpSpPr>
        <p:grpSpPr>
          <a:xfrm>
            <a:off x="2719948" y="2727393"/>
            <a:ext cx="2932737" cy="903181"/>
            <a:chOff x="591623" y="2196568"/>
            <a:chExt cx="2932737" cy="903181"/>
          </a:xfrm>
        </p:grpSpPr>
        <p:grpSp>
          <p:nvGrpSpPr>
            <p:cNvPr id="64" name="Group 63"/>
            <p:cNvGrpSpPr/>
            <p:nvPr/>
          </p:nvGrpSpPr>
          <p:grpSpPr>
            <a:xfrm>
              <a:off x="1042252" y="2411276"/>
              <a:ext cx="1838411" cy="688473"/>
              <a:chOff x="5835762" y="906089"/>
              <a:chExt cx="1838411" cy="688473"/>
            </a:xfrm>
          </p:grpSpPr>
          <p:cxnSp>
            <p:nvCxnSpPr>
              <p:cNvPr id="65" name="Straight Connector 64"/>
              <p:cNvCxnSpPr/>
              <p:nvPr/>
            </p:nvCxnSpPr>
            <p:spPr>
              <a:xfrm rot="10800000" flipV="1">
                <a:off x="6091033" y="1066109"/>
                <a:ext cx="1392072" cy="0"/>
              </a:xfrm>
              <a:prstGeom prst="line">
                <a:avLst/>
              </a:prstGeom>
              <a:ln w="88900">
                <a:solidFill>
                  <a:srgbClr val="008000"/>
                </a:solidFill>
              </a:ln>
            </p:spPr>
            <p:style>
              <a:lnRef idx="2">
                <a:schemeClr val="accent1"/>
              </a:lnRef>
              <a:fillRef idx="0">
                <a:schemeClr val="accent1"/>
              </a:fillRef>
              <a:effectRef idx="1">
                <a:schemeClr val="accent1"/>
              </a:effectRef>
              <a:fontRef idx="minor">
                <a:schemeClr val="tx1"/>
              </a:fontRef>
            </p:style>
          </p:cxnSp>
          <p:sp>
            <p:nvSpPr>
              <p:cNvPr id="66" name="Oval 65"/>
              <p:cNvSpPr/>
              <p:nvPr/>
            </p:nvSpPr>
            <p:spPr>
              <a:xfrm rot="10800000">
                <a:off x="7399853" y="906089"/>
                <a:ext cx="274320" cy="274320"/>
              </a:xfrm>
              <a:prstGeom prst="ellipse">
                <a:avLst/>
              </a:prstGeom>
              <a:solidFill>
                <a:srgbClr val="770077"/>
              </a:solidFill>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dirty="0">
                  <a:solidFill>
                    <a:prstClr val="white"/>
                  </a:solidFill>
                  <a:latin typeface="Calibri"/>
                </a:endParaRPr>
              </a:p>
            </p:txBody>
          </p:sp>
          <p:sp>
            <p:nvSpPr>
              <p:cNvPr id="67" name="Oval 66"/>
              <p:cNvSpPr/>
              <p:nvPr/>
            </p:nvSpPr>
            <p:spPr>
              <a:xfrm rot="10800000">
                <a:off x="5845373" y="906089"/>
                <a:ext cx="274320" cy="274320"/>
              </a:xfrm>
              <a:prstGeom prst="ellipse">
                <a:avLst/>
              </a:prstGeom>
              <a:solidFill>
                <a:srgbClr val="770077"/>
              </a:solidFill>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dirty="0">
                  <a:solidFill>
                    <a:prstClr val="white"/>
                  </a:solidFill>
                  <a:latin typeface="Calibri"/>
                </a:endParaRPr>
              </a:p>
            </p:txBody>
          </p:sp>
          <p:sp>
            <p:nvSpPr>
              <p:cNvPr id="68" name="Oval 67"/>
              <p:cNvSpPr/>
              <p:nvPr/>
            </p:nvSpPr>
            <p:spPr>
              <a:xfrm>
                <a:off x="5845373" y="910661"/>
                <a:ext cx="274320" cy="274320"/>
              </a:xfrm>
              <a:prstGeom prst="ellipse">
                <a:avLst/>
              </a:prstGeom>
              <a:solidFill>
                <a:srgbClr val="770077"/>
              </a:solidFill>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dirty="0">
                  <a:solidFill>
                    <a:prstClr val="white"/>
                  </a:solidFill>
                  <a:latin typeface="Calibri"/>
                </a:endParaRPr>
              </a:p>
            </p:txBody>
          </p:sp>
          <p:sp>
            <p:nvSpPr>
              <p:cNvPr id="69" name="Oval 68"/>
              <p:cNvSpPr/>
              <p:nvPr/>
            </p:nvSpPr>
            <p:spPr>
              <a:xfrm>
                <a:off x="7399853" y="906089"/>
                <a:ext cx="274320" cy="274320"/>
              </a:xfrm>
              <a:prstGeom prst="ellipse">
                <a:avLst/>
              </a:prstGeom>
              <a:solidFill>
                <a:srgbClr val="770077"/>
              </a:solidFill>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dirty="0">
                  <a:solidFill>
                    <a:prstClr val="white"/>
                  </a:solidFill>
                  <a:latin typeface="Calibri"/>
                </a:endParaRPr>
              </a:p>
            </p:txBody>
          </p:sp>
          <p:sp>
            <p:nvSpPr>
              <p:cNvPr id="70" name="Oval 69"/>
              <p:cNvSpPr/>
              <p:nvPr/>
            </p:nvSpPr>
            <p:spPr>
              <a:xfrm>
                <a:off x="5835762" y="909260"/>
                <a:ext cx="274320" cy="274320"/>
              </a:xfrm>
              <a:prstGeom prst="ellipse">
                <a:avLst/>
              </a:prstGeom>
              <a:solidFill>
                <a:srgbClr val="770077"/>
              </a:solidFill>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dirty="0">
                  <a:solidFill>
                    <a:prstClr val="white"/>
                  </a:solidFill>
                  <a:latin typeface="Calibri"/>
                </a:endParaRPr>
              </a:p>
            </p:txBody>
          </p:sp>
          <p:sp>
            <p:nvSpPr>
              <p:cNvPr id="71" name="Oval 70"/>
              <p:cNvSpPr/>
              <p:nvPr/>
            </p:nvSpPr>
            <p:spPr>
              <a:xfrm>
                <a:off x="5852396" y="906089"/>
                <a:ext cx="274320" cy="274320"/>
              </a:xfrm>
              <a:prstGeom prst="ellipse">
                <a:avLst/>
              </a:prstGeom>
              <a:solidFill>
                <a:srgbClr val="770077"/>
              </a:solidFill>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dirty="0">
                  <a:solidFill>
                    <a:prstClr val="white"/>
                  </a:solidFill>
                  <a:latin typeface="Calibri"/>
                </a:endParaRPr>
              </a:p>
            </p:txBody>
          </p:sp>
          <p:sp>
            <p:nvSpPr>
              <p:cNvPr id="72" name="TextBox 71"/>
              <p:cNvSpPr txBox="1"/>
              <p:nvPr/>
            </p:nvSpPr>
            <p:spPr>
              <a:xfrm>
                <a:off x="6524588" y="1009786"/>
                <a:ext cx="651252" cy="584776"/>
              </a:xfrm>
              <a:prstGeom prst="rect">
                <a:avLst/>
              </a:prstGeom>
              <a:noFill/>
            </p:spPr>
            <p:txBody>
              <a:bodyPr wrap="square" rtlCol="0">
                <a:spAutoFit/>
              </a:bodyPr>
              <a:lstStyle/>
              <a:p>
                <a:pPr defTabSz="457200"/>
                <a:r>
                  <a:rPr lang="en-US" sz="3200" dirty="0">
                    <a:solidFill>
                      <a:prstClr val="black"/>
                    </a:solidFill>
                    <a:latin typeface="Calibri"/>
                  </a:rPr>
                  <a:t>e</a:t>
                </a:r>
                <a:endParaRPr lang="en-US" sz="3200" baseline="-25000" dirty="0">
                  <a:solidFill>
                    <a:prstClr val="black"/>
                  </a:solidFill>
                  <a:latin typeface="Calibri"/>
                </a:endParaRPr>
              </a:p>
            </p:txBody>
          </p:sp>
        </p:grpSp>
        <p:grpSp>
          <p:nvGrpSpPr>
            <p:cNvPr id="75" name="Group 74"/>
            <p:cNvGrpSpPr/>
            <p:nvPr/>
          </p:nvGrpSpPr>
          <p:grpSpPr>
            <a:xfrm>
              <a:off x="591623" y="2196568"/>
              <a:ext cx="2932737" cy="584776"/>
              <a:chOff x="643130" y="5427877"/>
              <a:chExt cx="2932737" cy="584776"/>
            </a:xfrm>
          </p:grpSpPr>
          <p:sp>
            <p:nvSpPr>
              <p:cNvPr id="76" name="TextBox 75"/>
              <p:cNvSpPr txBox="1"/>
              <p:nvPr/>
            </p:nvSpPr>
            <p:spPr>
              <a:xfrm>
                <a:off x="643130" y="5427877"/>
                <a:ext cx="651252" cy="584776"/>
              </a:xfrm>
              <a:prstGeom prst="rect">
                <a:avLst/>
              </a:prstGeom>
              <a:noFill/>
            </p:spPr>
            <p:txBody>
              <a:bodyPr wrap="square" rtlCol="0">
                <a:spAutoFit/>
              </a:bodyPr>
              <a:lstStyle/>
              <a:p>
                <a:pPr defTabSz="457200"/>
                <a:r>
                  <a:rPr lang="en-US" sz="3200" dirty="0">
                    <a:solidFill>
                      <a:prstClr val="black"/>
                    </a:solidFill>
                    <a:latin typeface="Calibri"/>
                  </a:rPr>
                  <a:t>v</a:t>
                </a:r>
                <a:r>
                  <a:rPr lang="en-US" sz="3200" baseline="-25000" dirty="0">
                    <a:solidFill>
                      <a:prstClr val="black"/>
                    </a:solidFill>
                    <a:latin typeface="Calibri"/>
                  </a:rPr>
                  <a:t>1</a:t>
                </a:r>
              </a:p>
            </p:txBody>
          </p:sp>
          <p:sp>
            <p:nvSpPr>
              <p:cNvPr id="77" name="TextBox 76"/>
              <p:cNvSpPr txBox="1"/>
              <p:nvPr/>
            </p:nvSpPr>
            <p:spPr>
              <a:xfrm>
                <a:off x="2924615" y="5427877"/>
                <a:ext cx="651252" cy="584776"/>
              </a:xfrm>
              <a:prstGeom prst="rect">
                <a:avLst/>
              </a:prstGeom>
              <a:noFill/>
            </p:spPr>
            <p:txBody>
              <a:bodyPr wrap="square" rtlCol="0">
                <a:spAutoFit/>
              </a:bodyPr>
              <a:lstStyle/>
              <a:p>
                <a:pPr defTabSz="457200"/>
                <a:r>
                  <a:rPr lang="en-US" sz="3200" dirty="0">
                    <a:solidFill>
                      <a:prstClr val="black"/>
                    </a:solidFill>
                    <a:latin typeface="Calibri"/>
                  </a:rPr>
                  <a:t>v</a:t>
                </a:r>
                <a:r>
                  <a:rPr lang="en-US" sz="3200" baseline="-25000" dirty="0">
                    <a:solidFill>
                      <a:prstClr val="black"/>
                    </a:solidFill>
                    <a:latin typeface="Calibri"/>
                  </a:rPr>
                  <a:t>2</a:t>
                </a:r>
              </a:p>
            </p:txBody>
          </p:sp>
        </p:grpSp>
      </p:grpSp>
      <p:sp>
        <p:nvSpPr>
          <p:cNvPr id="78" name="TextBox 77"/>
          <p:cNvSpPr txBox="1"/>
          <p:nvPr/>
        </p:nvSpPr>
        <p:spPr>
          <a:xfrm>
            <a:off x="1972285" y="1012425"/>
            <a:ext cx="8277364" cy="584776"/>
          </a:xfrm>
          <a:prstGeom prst="rect">
            <a:avLst/>
          </a:prstGeom>
          <a:noFill/>
        </p:spPr>
        <p:txBody>
          <a:bodyPr wrap="square" rtlCol="0">
            <a:spAutoFit/>
          </a:bodyPr>
          <a:lstStyle/>
          <a:p>
            <a:pPr defTabSz="457200"/>
            <a:r>
              <a:rPr lang="en-US" sz="3200" b="1" dirty="0">
                <a:solidFill>
                  <a:srgbClr val="000000"/>
                </a:solidFill>
                <a:latin typeface="Calibri"/>
              </a:rPr>
              <a:t>0-simplex = vertex </a:t>
            </a:r>
            <a:r>
              <a:rPr lang="en-US" sz="3200" dirty="0">
                <a:solidFill>
                  <a:srgbClr val="000000"/>
                </a:solidFill>
                <a:latin typeface="Calibri"/>
              </a:rPr>
              <a:t>= v</a:t>
            </a:r>
            <a:endParaRPr lang="en-US" sz="3200" baseline="-25000" dirty="0">
              <a:solidFill>
                <a:srgbClr val="000000"/>
              </a:solidFill>
              <a:latin typeface="Calibri"/>
            </a:endParaRPr>
          </a:p>
        </p:txBody>
      </p:sp>
      <p:sp>
        <p:nvSpPr>
          <p:cNvPr id="79" name="Oval 78"/>
          <p:cNvSpPr/>
          <p:nvPr/>
        </p:nvSpPr>
        <p:spPr>
          <a:xfrm>
            <a:off x="6170703" y="1229744"/>
            <a:ext cx="274320" cy="274320"/>
          </a:xfrm>
          <a:prstGeom prst="ellipse">
            <a:avLst/>
          </a:prstGeom>
          <a:solidFill>
            <a:srgbClr val="770077"/>
          </a:solidFill>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dirty="0">
              <a:solidFill>
                <a:prstClr val="white"/>
              </a:solidFill>
              <a:latin typeface="Calibri"/>
            </a:endParaRPr>
          </a:p>
        </p:txBody>
      </p:sp>
      <p:grpSp>
        <p:nvGrpSpPr>
          <p:cNvPr id="53" name="Group 52"/>
          <p:cNvGrpSpPr/>
          <p:nvPr/>
        </p:nvGrpSpPr>
        <p:grpSpPr>
          <a:xfrm>
            <a:off x="1517037" y="-1"/>
            <a:ext cx="9171780" cy="6860229"/>
            <a:chOff x="-6963" y="-1"/>
            <a:chExt cx="9171780" cy="6860229"/>
          </a:xfrm>
          <a:solidFill>
            <a:srgbClr val="C6D9F1"/>
          </a:solidFill>
        </p:grpSpPr>
        <p:sp>
          <p:nvSpPr>
            <p:cNvPr id="54" name="Rectangle 53"/>
            <p:cNvSpPr/>
            <p:nvPr/>
          </p:nvSpPr>
          <p:spPr>
            <a:xfrm>
              <a:off x="0" y="0"/>
              <a:ext cx="182880" cy="6858000"/>
            </a:xfrm>
            <a:prstGeom prst="rect">
              <a:avLst/>
            </a:prstGeom>
            <a:grp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dirty="0">
                <a:solidFill>
                  <a:prstClr val="white"/>
                </a:solidFill>
                <a:latin typeface="Calibri"/>
              </a:endParaRPr>
            </a:p>
          </p:txBody>
        </p:sp>
        <p:sp>
          <p:nvSpPr>
            <p:cNvPr id="55" name="Rectangle 54"/>
            <p:cNvSpPr/>
            <p:nvPr/>
          </p:nvSpPr>
          <p:spPr>
            <a:xfrm>
              <a:off x="8976879" y="0"/>
              <a:ext cx="182880" cy="6858000"/>
            </a:xfrm>
            <a:prstGeom prst="rect">
              <a:avLst/>
            </a:prstGeom>
            <a:grp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dirty="0">
                <a:solidFill>
                  <a:prstClr val="white"/>
                </a:solidFill>
                <a:latin typeface="Calibri"/>
              </a:endParaRPr>
            </a:p>
          </p:txBody>
        </p:sp>
        <p:sp>
          <p:nvSpPr>
            <p:cNvPr id="56" name="Rectangle 55"/>
            <p:cNvSpPr/>
            <p:nvPr/>
          </p:nvSpPr>
          <p:spPr>
            <a:xfrm>
              <a:off x="13854" y="-1"/>
              <a:ext cx="9150963" cy="182880"/>
            </a:xfrm>
            <a:prstGeom prst="rect">
              <a:avLst/>
            </a:prstGeom>
            <a:grp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dirty="0">
                <a:solidFill>
                  <a:prstClr val="white"/>
                </a:solidFill>
                <a:latin typeface="Calibri"/>
              </a:endParaRPr>
            </a:p>
          </p:txBody>
        </p:sp>
        <p:sp>
          <p:nvSpPr>
            <p:cNvPr id="57" name="Rectangle 56"/>
            <p:cNvSpPr/>
            <p:nvPr/>
          </p:nvSpPr>
          <p:spPr>
            <a:xfrm>
              <a:off x="-6963" y="6677348"/>
              <a:ext cx="9150963" cy="182880"/>
            </a:xfrm>
            <a:prstGeom prst="rect">
              <a:avLst/>
            </a:prstGeom>
            <a:grp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dirty="0">
                <a:solidFill>
                  <a:prstClr val="white"/>
                </a:solidFill>
                <a:latin typeface="Calibri"/>
              </a:endParaRPr>
            </a:p>
          </p:txBody>
        </p:sp>
      </p:grpSp>
      <p:sp>
        <p:nvSpPr>
          <p:cNvPr id="58" name="Rectangle 57"/>
          <p:cNvSpPr/>
          <p:nvPr/>
        </p:nvSpPr>
        <p:spPr>
          <a:xfrm>
            <a:off x="1544817" y="-2535"/>
            <a:ext cx="9144000" cy="1042416"/>
          </a:xfrm>
          <a:prstGeom prst="rect">
            <a:avLst/>
          </a:prstGeom>
          <a:solidFill>
            <a:srgbClr val="C6D9F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a:r>
              <a:rPr lang="en-US" sz="3200" dirty="0">
                <a:solidFill>
                  <a:prstClr val="black"/>
                </a:solidFill>
                <a:latin typeface="Calibri"/>
              </a:rPr>
              <a:t>Building blocks for a simplicial complex</a:t>
            </a:r>
          </a:p>
        </p:txBody>
      </p:sp>
    </p:spTree>
    <p:extLst>
      <p:ext uri="{BB962C8B-B14F-4D97-AF65-F5344CB8AC3E}">
        <p14:creationId xmlns:p14="http://schemas.microsoft.com/office/powerpoint/2010/main" val="17665188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2"/>
          <p:cNvGrpSpPr/>
          <p:nvPr/>
        </p:nvGrpSpPr>
        <p:grpSpPr>
          <a:xfrm>
            <a:off x="1517037" y="-2535"/>
            <a:ext cx="9171780" cy="6862763"/>
            <a:chOff x="-6963" y="-2535"/>
            <a:chExt cx="9171780" cy="6862763"/>
          </a:xfrm>
          <a:solidFill>
            <a:schemeClr val="accent3">
              <a:lumMod val="40000"/>
              <a:lumOff val="60000"/>
            </a:schemeClr>
          </a:solidFill>
        </p:grpSpPr>
        <p:grpSp>
          <p:nvGrpSpPr>
            <p:cNvPr id="4" name="Group 3"/>
            <p:cNvGrpSpPr/>
            <p:nvPr/>
          </p:nvGrpSpPr>
          <p:grpSpPr>
            <a:xfrm>
              <a:off x="-6963" y="-1"/>
              <a:ext cx="9171780" cy="6860229"/>
              <a:chOff x="-6963" y="-1"/>
              <a:chExt cx="9171780" cy="6860229"/>
            </a:xfrm>
            <a:grpFill/>
          </p:grpSpPr>
          <p:sp>
            <p:nvSpPr>
              <p:cNvPr id="5" name="Rectangle 4"/>
              <p:cNvSpPr/>
              <p:nvPr/>
            </p:nvSpPr>
            <p:spPr>
              <a:xfrm>
                <a:off x="0" y="0"/>
                <a:ext cx="182880" cy="6858000"/>
              </a:xfrm>
              <a:prstGeom prst="rect">
                <a:avLst/>
              </a:prstGeom>
              <a:grp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dirty="0">
                  <a:solidFill>
                    <a:prstClr val="white"/>
                  </a:solidFill>
                  <a:latin typeface="Calibri"/>
                </a:endParaRPr>
              </a:p>
            </p:txBody>
          </p:sp>
          <p:sp>
            <p:nvSpPr>
              <p:cNvPr id="6" name="Rectangle 5"/>
              <p:cNvSpPr/>
              <p:nvPr/>
            </p:nvSpPr>
            <p:spPr>
              <a:xfrm>
                <a:off x="8976879" y="0"/>
                <a:ext cx="182880" cy="6858000"/>
              </a:xfrm>
              <a:prstGeom prst="rect">
                <a:avLst/>
              </a:prstGeom>
              <a:grp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dirty="0">
                  <a:solidFill>
                    <a:prstClr val="white"/>
                  </a:solidFill>
                  <a:latin typeface="Calibri"/>
                </a:endParaRPr>
              </a:p>
            </p:txBody>
          </p:sp>
          <p:sp>
            <p:nvSpPr>
              <p:cNvPr id="7" name="Rectangle 6"/>
              <p:cNvSpPr/>
              <p:nvPr/>
            </p:nvSpPr>
            <p:spPr>
              <a:xfrm>
                <a:off x="13854" y="-1"/>
                <a:ext cx="9150963" cy="182880"/>
              </a:xfrm>
              <a:prstGeom prst="rect">
                <a:avLst/>
              </a:prstGeom>
              <a:grp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dirty="0">
                  <a:solidFill>
                    <a:prstClr val="white"/>
                  </a:solidFill>
                  <a:latin typeface="Calibri"/>
                </a:endParaRPr>
              </a:p>
            </p:txBody>
          </p:sp>
          <p:sp>
            <p:nvSpPr>
              <p:cNvPr id="8" name="Rectangle 7"/>
              <p:cNvSpPr/>
              <p:nvPr/>
            </p:nvSpPr>
            <p:spPr>
              <a:xfrm>
                <a:off x="-6963" y="6677348"/>
                <a:ext cx="9150963" cy="182880"/>
              </a:xfrm>
              <a:prstGeom prst="rect">
                <a:avLst/>
              </a:prstGeom>
              <a:grp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dirty="0">
                  <a:solidFill>
                    <a:prstClr val="white"/>
                  </a:solidFill>
                  <a:latin typeface="Calibri"/>
                </a:endParaRPr>
              </a:p>
            </p:txBody>
          </p:sp>
        </p:grpSp>
        <p:sp>
          <p:nvSpPr>
            <p:cNvPr id="23" name="Rectangle 22"/>
            <p:cNvSpPr/>
            <p:nvPr/>
          </p:nvSpPr>
          <p:spPr>
            <a:xfrm>
              <a:off x="20817" y="-2535"/>
              <a:ext cx="9144000" cy="1042416"/>
            </a:xfrm>
            <a:prstGeom prst="rect">
              <a:avLst/>
            </a:prstGeom>
            <a:grp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sz="3200" dirty="0">
                <a:solidFill>
                  <a:prstClr val="black"/>
                </a:solidFill>
                <a:latin typeface="Calibri"/>
              </a:endParaRPr>
            </a:p>
          </p:txBody>
        </p:sp>
      </p:grpSp>
      <p:sp>
        <p:nvSpPr>
          <p:cNvPr id="2" name="TextBox 1"/>
          <p:cNvSpPr txBox="1"/>
          <p:nvPr/>
        </p:nvSpPr>
        <p:spPr>
          <a:xfrm>
            <a:off x="2066096" y="39707"/>
            <a:ext cx="8193395" cy="1015663"/>
          </a:xfrm>
          <a:prstGeom prst="rect">
            <a:avLst/>
          </a:prstGeom>
          <a:noFill/>
        </p:spPr>
        <p:txBody>
          <a:bodyPr wrap="square" rtlCol="0">
            <a:spAutoFit/>
          </a:bodyPr>
          <a:lstStyle/>
          <a:p>
            <a:pPr defTabSz="457200"/>
            <a:r>
              <a:rPr lang="en-US" sz="6000" dirty="0">
                <a:solidFill>
                  <a:prstClr val="black"/>
                </a:solidFill>
                <a:latin typeface="Comic Sans MS"/>
                <a:cs typeface="Comic Sans MS"/>
              </a:rPr>
              <a:t>Objects  = generators</a:t>
            </a:r>
          </a:p>
        </p:txBody>
      </p:sp>
      <p:sp>
        <p:nvSpPr>
          <p:cNvPr id="9" name="TextBox 8"/>
          <p:cNvSpPr txBox="1"/>
          <p:nvPr/>
        </p:nvSpPr>
        <p:spPr>
          <a:xfrm>
            <a:off x="2267450" y="1672872"/>
            <a:ext cx="7868136" cy="4360168"/>
          </a:xfrm>
          <a:prstGeom prst="rect">
            <a:avLst/>
          </a:prstGeom>
          <a:noFill/>
        </p:spPr>
        <p:txBody>
          <a:bodyPr wrap="square" rtlCol="0">
            <a:spAutoFit/>
          </a:bodyPr>
          <a:lstStyle/>
          <a:p>
            <a:pPr defTabSz="457200"/>
            <a:r>
              <a:rPr lang="en-US" sz="3200" dirty="0">
                <a:solidFill>
                  <a:prstClr val="black"/>
                </a:solidFill>
                <a:latin typeface="Calibri"/>
              </a:rPr>
              <a:t>Generators  =  X  =  { </a:t>
            </a:r>
            <a:r>
              <a:rPr lang="en-US" sz="3200" dirty="0" err="1">
                <a:solidFill>
                  <a:prstClr val="black"/>
                </a:solidFill>
                <a:latin typeface="Calibri"/>
              </a:rPr>
              <a:t>x</a:t>
            </a:r>
            <a:r>
              <a:rPr lang="en-US" sz="3200" baseline="-25000" dirty="0" err="1">
                <a:solidFill>
                  <a:prstClr val="black"/>
                </a:solidFill>
                <a:latin typeface="Symbol" charset="2"/>
                <a:cs typeface="Symbol" charset="2"/>
              </a:rPr>
              <a:t>a</a:t>
            </a:r>
            <a:r>
              <a:rPr lang="en-US" sz="3200" dirty="0">
                <a:solidFill>
                  <a:prstClr val="black"/>
                </a:solidFill>
                <a:latin typeface="Calibri"/>
              </a:rPr>
              <a:t>  |  </a:t>
            </a:r>
            <a:r>
              <a:rPr lang="en-US" sz="3200" dirty="0">
                <a:solidFill>
                  <a:prstClr val="black"/>
                </a:solidFill>
                <a:latin typeface="Symbol" charset="2"/>
                <a:cs typeface="Symbol" charset="2"/>
              </a:rPr>
              <a:t>a</a:t>
            </a:r>
            <a:r>
              <a:rPr lang="en-US" sz="3200" dirty="0">
                <a:solidFill>
                  <a:prstClr val="black"/>
                </a:solidFill>
                <a:latin typeface="Calibri"/>
              </a:rPr>
              <a:t> in A }</a:t>
            </a:r>
          </a:p>
          <a:p>
            <a:pPr defTabSz="457200"/>
            <a:endParaRPr lang="en-US" sz="3200" dirty="0">
              <a:solidFill>
                <a:prstClr val="black"/>
              </a:solidFill>
              <a:latin typeface="Calibri"/>
            </a:endParaRPr>
          </a:p>
          <a:p>
            <a:pPr defTabSz="457200"/>
            <a:r>
              <a:rPr lang="en-US" sz="3200" dirty="0">
                <a:solidFill>
                  <a:prstClr val="black"/>
                </a:solidFill>
                <a:latin typeface="Calibri"/>
              </a:rPr>
              <a:t>Let </a:t>
            </a:r>
            <a:r>
              <a:rPr lang="en-US" sz="3200" b="1" dirty="0">
                <a:solidFill>
                  <a:prstClr val="black"/>
                </a:solidFill>
                <a:latin typeface="Calibri"/>
              </a:rPr>
              <a:t>R</a:t>
            </a:r>
            <a:r>
              <a:rPr lang="en-US" sz="3200" dirty="0">
                <a:solidFill>
                  <a:prstClr val="black"/>
                </a:solidFill>
                <a:latin typeface="Calibri"/>
              </a:rPr>
              <a:t> be a ring (or field)</a:t>
            </a:r>
          </a:p>
          <a:p>
            <a:pPr defTabSz="457200"/>
            <a:endParaRPr lang="en-US" sz="3200" dirty="0">
              <a:solidFill>
                <a:prstClr val="black"/>
              </a:solidFill>
              <a:latin typeface="Calibri"/>
            </a:endParaRPr>
          </a:p>
          <a:p>
            <a:pPr defTabSz="457200"/>
            <a:endParaRPr lang="en-US" sz="800" dirty="0">
              <a:solidFill>
                <a:prstClr val="black"/>
              </a:solidFill>
              <a:latin typeface="Calibri"/>
            </a:endParaRPr>
          </a:p>
          <a:p>
            <a:pPr algn="ctr" defTabSz="457200">
              <a:lnSpc>
                <a:spcPct val="50000"/>
              </a:lnSpc>
            </a:pPr>
            <a:r>
              <a:rPr lang="en-US" sz="3200" b="1" dirty="0">
                <a:solidFill>
                  <a:prstClr val="black"/>
                </a:solidFill>
                <a:latin typeface="Calibri"/>
              </a:rPr>
              <a:t>R</a:t>
            </a:r>
            <a:r>
              <a:rPr lang="en-US" sz="3200" dirty="0">
                <a:solidFill>
                  <a:prstClr val="black"/>
                </a:solidFill>
                <a:latin typeface="Calibri"/>
              </a:rPr>
              <a:t>[X]  =  { n</a:t>
            </a:r>
            <a:r>
              <a:rPr lang="en-US" sz="3200" baseline="-25000" dirty="0">
                <a:solidFill>
                  <a:prstClr val="black"/>
                </a:solidFill>
                <a:latin typeface="Calibri"/>
              </a:rPr>
              <a:t>1</a:t>
            </a:r>
            <a:r>
              <a:rPr lang="en-US" sz="3200" dirty="0">
                <a:solidFill>
                  <a:prstClr val="black"/>
                </a:solidFill>
                <a:latin typeface="Calibri"/>
              </a:rPr>
              <a:t>x</a:t>
            </a:r>
            <a:r>
              <a:rPr lang="en-US" sz="3200" baseline="-25000" dirty="0">
                <a:solidFill>
                  <a:prstClr val="black"/>
                </a:solidFill>
                <a:latin typeface="Calibri"/>
              </a:rPr>
              <a:t>1</a:t>
            </a:r>
            <a:r>
              <a:rPr lang="en-US" sz="3200" dirty="0">
                <a:solidFill>
                  <a:prstClr val="black"/>
                </a:solidFill>
                <a:latin typeface="Calibri"/>
              </a:rPr>
              <a:t> + n</a:t>
            </a:r>
            <a:r>
              <a:rPr lang="en-US" sz="3200" baseline="-25000" dirty="0">
                <a:solidFill>
                  <a:prstClr val="black"/>
                </a:solidFill>
                <a:latin typeface="Calibri"/>
              </a:rPr>
              <a:t>2</a:t>
            </a:r>
            <a:r>
              <a:rPr lang="en-US" sz="3200" dirty="0">
                <a:solidFill>
                  <a:prstClr val="black"/>
                </a:solidFill>
                <a:latin typeface="Calibri"/>
              </a:rPr>
              <a:t>x</a:t>
            </a:r>
            <a:r>
              <a:rPr lang="en-US" sz="3200" baseline="-25000" dirty="0">
                <a:solidFill>
                  <a:prstClr val="black"/>
                </a:solidFill>
                <a:latin typeface="Calibri"/>
              </a:rPr>
              <a:t>2</a:t>
            </a:r>
            <a:r>
              <a:rPr lang="en-US" sz="3200" dirty="0">
                <a:solidFill>
                  <a:prstClr val="black"/>
                </a:solidFill>
                <a:latin typeface="Calibri"/>
              </a:rPr>
              <a:t> + … + </a:t>
            </a:r>
            <a:r>
              <a:rPr lang="en-US" sz="3200" dirty="0" err="1">
                <a:solidFill>
                  <a:prstClr val="black"/>
                </a:solidFill>
                <a:latin typeface="Calibri"/>
              </a:rPr>
              <a:t>n</a:t>
            </a:r>
            <a:r>
              <a:rPr lang="en-US" sz="3200" baseline="-25000" dirty="0" err="1">
                <a:solidFill>
                  <a:prstClr val="black"/>
                </a:solidFill>
                <a:latin typeface="Calibri"/>
              </a:rPr>
              <a:t>k</a:t>
            </a:r>
            <a:r>
              <a:rPr lang="en-US" sz="3200" dirty="0" err="1">
                <a:solidFill>
                  <a:prstClr val="black"/>
                </a:solidFill>
                <a:latin typeface="Calibri"/>
              </a:rPr>
              <a:t>x</a:t>
            </a:r>
            <a:r>
              <a:rPr lang="en-US" sz="3200" baseline="-25000" dirty="0" err="1">
                <a:solidFill>
                  <a:prstClr val="black"/>
                </a:solidFill>
                <a:latin typeface="Calibri"/>
              </a:rPr>
              <a:t>k</a:t>
            </a:r>
            <a:r>
              <a:rPr lang="en-US" sz="3200" baseline="-25000" dirty="0">
                <a:solidFill>
                  <a:prstClr val="black"/>
                </a:solidFill>
                <a:latin typeface="Calibri"/>
              </a:rPr>
              <a:t> </a:t>
            </a:r>
            <a:r>
              <a:rPr lang="en-US" sz="3200" dirty="0">
                <a:solidFill>
                  <a:prstClr val="black"/>
                </a:solidFill>
                <a:latin typeface="Calibri"/>
              </a:rPr>
              <a:t> : x</a:t>
            </a:r>
            <a:r>
              <a:rPr lang="en-US" sz="3200" baseline="-25000" dirty="0">
                <a:solidFill>
                  <a:prstClr val="black"/>
                </a:solidFill>
                <a:latin typeface="Calibri"/>
              </a:rPr>
              <a:t>i</a:t>
            </a:r>
            <a:r>
              <a:rPr lang="en-US" sz="3200" dirty="0">
                <a:solidFill>
                  <a:prstClr val="black"/>
                </a:solidFill>
                <a:latin typeface="Calibri"/>
              </a:rPr>
              <a:t> in </a:t>
            </a:r>
            <a:r>
              <a:rPr lang="en-US" sz="3200" b="1" dirty="0">
                <a:solidFill>
                  <a:prstClr val="black"/>
                </a:solidFill>
                <a:latin typeface="Calibri"/>
              </a:rPr>
              <a:t>R</a:t>
            </a:r>
            <a:r>
              <a:rPr lang="en-US" sz="3200" dirty="0">
                <a:solidFill>
                  <a:prstClr val="black"/>
                </a:solidFill>
                <a:latin typeface="Calibri"/>
              </a:rPr>
              <a:t> }</a:t>
            </a:r>
          </a:p>
          <a:p>
            <a:pPr algn="ctr" defTabSz="457200">
              <a:lnSpc>
                <a:spcPct val="50000"/>
              </a:lnSpc>
            </a:pPr>
            <a:endParaRPr lang="en-US" sz="3200" baseline="-25000" dirty="0">
              <a:solidFill>
                <a:prstClr val="black"/>
              </a:solidFill>
              <a:latin typeface="Calibri"/>
            </a:endParaRPr>
          </a:p>
          <a:p>
            <a:pPr algn="ctr" defTabSz="457200">
              <a:lnSpc>
                <a:spcPct val="50000"/>
              </a:lnSpc>
            </a:pPr>
            <a:endParaRPr lang="en-US" sz="3200" baseline="-25000" dirty="0">
              <a:solidFill>
                <a:prstClr val="black"/>
              </a:solidFill>
              <a:latin typeface="Calibri"/>
            </a:endParaRPr>
          </a:p>
          <a:p>
            <a:pPr algn="ctr" defTabSz="457200">
              <a:lnSpc>
                <a:spcPct val="50000"/>
              </a:lnSpc>
            </a:pPr>
            <a:endParaRPr lang="en-US" sz="3200" baseline="-25000" dirty="0">
              <a:solidFill>
                <a:prstClr val="black"/>
              </a:solidFill>
              <a:latin typeface="Calibri"/>
            </a:endParaRPr>
          </a:p>
          <a:p>
            <a:pPr algn="ctr" defTabSz="457200">
              <a:lnSpc>
                <a:spcPct val="50000"/>
              </a:lnSpc>
            </a:pPr>
            <a:endParaRPr lang="en-US" sz="3200" baseline="-25000" dirty="0">
              <a:solidFill>
                <a:prstClr val="black"/>
              </a:solidFill>
              <a:latin typeface="Calibri"/>
            </a:endParaRPr>
          </a:p>
          <a:p>
            <a:pPr defTabSz="457200"/>
            <a:endParaRPr lang="en-US" sz="800" dirty="0">
              <a:solidFill>
                <a:prstClr val="black"/>
              </a:solidFill>
              <a:latin typeface="Calibri"/>
            </a:endParaRPr>
          </a:p>
          <a:p>
            <a:pPr algn="ctr" defTabSz="457200">
              <a:lnSpc>
                <a:spcPct val="50000"/>
              </a:lnSpc>
            </a:pPr>
            <a:endParaRPr lang="en-US" sz="3200" dirty="0">
              <a:solidFill>
                <a:prstClr val="black"/>
              </a:solidFill>
              <a:latin typeface="Calibri"/>
            </a:endParaRPr>
          </a:p>
          <a:p>
            <a:pPr algn="ctr" defTabSz="457200">
              <a:lnSpc>
                <a:spcPct val="50000"/>
              </a:lnSpc>
            </a:pPr>
            <a:r>
              <a:rPr lang="en-US" sz="3200" dirty="0">
                <a:solidFill>
                  <a:prstClr val="black"/>
                </a:solidFill>
                <a:latin typeface="Calibri"/>
              </a:rPr>
              <a:t>Ex:  </a:t>
            </a:r>
            <a:r>
              <a:rPr lang="en-US" sz="3200" b="1" dirty="0">
                <a:solidFill>
                  <a:prstClr val="black"/>
                </a:solidFill>
                <a:latin typeface="Calibri"/>
              </a:rPr>
              <a:t>Z</a:t>
            </a:r>
            <a:r>
              <a:rPr lang="en-US" sz="3200" b="1" baseline="-25000" dirty="0">
                <a:solidFill>
                  <a:prstClr val="black"/>
                </a:solidFill>
                <a:latin typeface="Calibri"/>
              </a:rPr>
              <a:t>2</a:t>
            </a:r>
            <a:r>
              <a:rPr lang="en-US" sz="3200" dirty="0">
                <a:solidFill>
                  <a:prstClr val="black"/>
                </a:solidFill>
                <a:latin typeface="Calibri"/>
              </a:rPr>
              <a:t>[X]  =  { n</a:t>
            </a:r>
            <a:r>
              <a:rPr lang="en-US" sz="3200" baseline="-25000" dirty="0">
                <a:solidFill>
                  <a:prstClr val="black"/>
                </a:solidFill>
                <a:latin typeface="Calibri"/>
              </a:rPr>
              <a:t>1</a:t>
            </a:r>
            <a:r>
              <a:rPr lang="en-US" sz="3200" dirty="0">
                <a:solidFill>
                  <a:prstClr val="black"/>
                </a:solidFill>
                <a:latin typeface="Calibri"/>
              </a:rPr>
              <a:t>x</a:t>
            </a:r>
            <a:r>
              <a:rPr lang="en-US" sz="3200" baseline="-25000" dirty="0">
                <a:solidFill>
                  <a:prstClr val="black"/>
                </a:solidFill>
                <a:latin typeface="Calibri"/>
              </a:rPr>
              <a:t>1</a:t>
            </a:r>
            <a:r>
              <a:rPr lang="en-US" sz="3200" dirty="0">
                <a:solidFill>
                  <a:prstClr val="black"/>
                </a:solidFill>
                <a:latin typeface="Calibri"/>
              </a:rPr>
              <a:t> + n</a:t>
            </a:r>
            <a:r>
              <a:rPr lang="en-US" sz="3200" baseline="-25000" dirty="0">
                <a:solidFill>
                  <a:prstClr val="black"/>
                </a:solidFill>
                <a:latin typeface="Calibri"/>
              </a:rPr>
              <a:t>2</a:t>
            </a:r>
            <a:r>
              <a:rPr lang="en-US" sz="3200" dirty="0">
                <a:solidFill>
                  <a:prstClr val="black"/>
                </a:solidFill>
                <a:latin typeface="Calibri"/>
              </a:rPr>
              <a:t>x</a:t>
            </a:r>
            <a:r>
              <a:rPr lang="en-US" sz="3200" baseline="-25000" dirty="0">
                <a:solidFill>
                  <a:prstClr val="black"/>
                </a:solidFill>
                <a:latin typeface="Calibri"/>
              </a:rPr>
              <a:t>2</a:t>
            </a:r>
            <a:r>
              <a:rPr lang="en-US" sz="3200" dirty="0">
                <a:solidFill>
                  <a:prstClr val="black"/>
                </a:solidFill>
                <a:latin typeface="Calibri"/>
              </a:rPr>
              <a:t> + … + </a:t>
            </a:r>
            <a:r>
              <a:rPr lang="en-US" sz="3200" dirty="0" err="1">
                <a:solidFill>
                  <a:prstClr val="black"/>
                </a:solidFill>
                <a:latin typeface="Calibri"/>
              </a:rPr>
              <a:t>n</a:t>
            </a:r>
            <a:r>
              <a:rPr lang="en-US" sz="3200" baseline="-25000" dirty="0" err="1">
                <a:solidFill>
                  <a:prstClr val="black"/>
                </a:solidFill>
                <a:latin typeface="Calibri"/>
              </a:rPr>
              <a:t>k</a:t>
            </a:r>
            <a:r>
              <a:rPr lang="en-US" sz="3200" dirty="0" err="1">
                <a:solidFill>
                  <a:prstClr val="black"/>
                </a:solidFill>
                <a:latin typeface="Calibri"/>
              </a:rPr>
              <a:t>x</a:t>
            </a:r>
            <a:r>
              <a:rPr lang="en-US" sz="3200" baseline="-25000" dirty="0" err="1">
                <a:solidFill>
                  <a:prstClr val="black"/>
                </a:solidFill>
                <a:latin typeface="Calibri"/>
              </a:rPr>
              <a:t>k</a:t>
            </a:r>
            <a:r>
              <a:rPr lang="en-US" sz="3200" baseline="-25000" dirty="0">
                <a:solidFill>
                  <a:prstClr val="black"/>
                </a:solidFill>
                <a:latin typeface="Calibri"/>
              </a:rPr>
              <a:t> </a:t>
            </a:r>
            <a:r>
              <a:rPr lang="en-US" sz="3200" dirty="0">
                <a:solidFill>
                  <a:prstClr val="black"/>
                </a:solidFill>
                <a:latin typeface="Calibri"/>
              </a:rPr>
              <a:t> : x</a:t>
            </a:r>
            <a:r>
              <a:rPr lang="en-US" sz="3200" baseline="-25000" dirty="0">
                <a:solidFill>
                  <a:prstClr val="black"/>
                </a:solidFill>
                <a:latin typeface="Calibri"/>
              </a:rPr>
              <a:t>i</a:t>
            </a:r>
            <a:r>
              <a:rPr lang="en-US" sz="3200" dirty="0">
                <a:solidFill>
                  <a:prstClr val="black"/>
                </a:solidFill>
                <a:latin typeface="Calibri"/>
              </a:rPr>
              <a:t> in </a:t>
            </a:r>
            <a:r>
              <a:rPr lang="en-US" sz="3200" b="1" dirty="0">
                <a:solidFill>
                  <a:prstClr val="black"/>
                </a:solidFill>
                <a:latin typeface="Calibri"/>
              </a:rPr>
              <a:t>Z</a:t>
            </a:r>
            <a:r>
              <a:rPr lang="en-US" sz="3200" b="1" baseline="-25000" dirty="0">
                <a:solidFill>
                  <a:prstClr val="black"/>
                </a:solidFill>
                <a:latin typeface="Calibri"/>
              </a:rPr>
              <a:t>2</a:t>
            </a:r>
            <a:r>
              <a:rPr lang="en-US" sz="3200" dirty="0">
                <a:solidFill>
                  <a:prstClr val="black"/>
                </a:solidFill>
                <a:latin typeface="Calibri"/>
              </a:rPr>
              <a:t> }</a:t>
            </a:r>
            <a:endParaRPr lang="en-US" sz="3200" baseline="-25000" dirty="0">
              <a:solidFill>
                <a:prstClr val="black"/>
              </a:solidFill>
              <a:latin typeface="Calibri"/>
            </a:endParaRPr>
          </a:p>
          <a:p>
            <a:pPr algn="ctr" defTabSz="457200">
              <a:lnSpc>
                <a:spcPct val="50000"/>
              </a:lnSpc>
            </a:pPr>
            <a:endParaRPr lang="en-US" sz="3200" baseline="-25000" dirty="0">
              <a:solidFill>
                <a:prstClr val="black"/>
              </a:solidFill>
              <a:latin typeface="Calibri"/>
            </a:endParaRPr>
          </a:p>
          <a:p>
            <a:pPr defTabSz="457200"/>
            <a:endParaRPr lang="en-US" sz="3200" dirty="0">
              <a:solidFill>
                <a:prstClr val="black"/>
              </a:solidFill>
              <a:latin typeface="Calibri"/>
            </a:endParaRPr>
          </a:p>
        </p:txBody>
      </p:sp>
    </p:spTree>
    <p:extLst>
      <p:ext uri="{BB962C8B-B14F-4D97-AF65-F5344CB8AC3E}">
        <p14:creationId xmlns:p14="http://schemas.microsoft.com/office/powerpoint/2010/main" val="233425056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693333" y="198481"/>
            <a:ext cx="9160934" cy="7815473"/>
          </a:xfrm>
          <a:prstGeom prst="rect">
            <a:avLst/>
          </a:prstGeom>
          <a:noFill/>
        </p:spPr>
        <p:txBody>
          <a:bodyPr wrap="square" rtlCol="0">
            <a:spAutoFit/>
          </a:bodyPr>
          <a:lstStyle/>
          <a:p>
            <a:pPr defTabSz="457200"/>
            <a:r>
              <a:rPr lang="en-US" sz="3200" dirty="0">
                <a:solidFill>
                  <a:prstClr val="black"/>
                </a:solidFill>
                <a:latin typeface="Calibri"/>
              </a:rPr>
              <a:t>A free vector space over the field </a:t>
            </a:r>
            <a:r>
              <a:rPr lang="en-US" sz="3200" b="1" dirty="0">
                <a:solidFill>
                  <a:prstClr val="black"/>
                </a:solidFill>
                <a:latin typeface="Calibri"/>
              </a:rPr>
              <a:t>F</a:t>
            </a:r>
            <a:r>
              <a:rPr lang="en-US" sz="3200" dirty="0">
                <a:solidFill>
                  <a:prstClr val="black"/>
                </a:solidFill>
                <a:latin typeface="Calibri"/>
              </a:rPr>
              <a:t> generated by the elements  x</a:t>
            </a:r>
            <a:r>
              <a:rPr lang="en-US" sz="3200" baseline="-25000" dirty="0">
                <a:solidFill>
                  <a:prstClr val="black"/>
                </a:solidFill>
                <a:latin typeface="Calibri"/>
              </a:rPr>
              <a:t>1</a:t>
            </a:r>
            <a:r>
              <a:rPr lang="en-US" sz="3200" dirty="0">
                <a:solidFill>
                  <a:prstClr val="black"/>
                </a:solidFill>
                <a:latin typeface="Calibri"/>
              </a:rPr>
              <a:t>, x</a:t>
            </a:r>
            <a:r>
              <a:rPr lang="en-US" sz="3200" baseline="-25000" dirty="0">
                <a:solidFill>
                  <a:prstClr val="black"/>
                </a:solidFill>
                <a:latin typeface="Calibri"/>
              </a:rPr>
              <a:t>2</a:t>
            </a:r>
            <a:r>
              <a:rPr lang="en-US" sz="3200" dirty="0">
                <a:solidFill>
                  <a:prstClr val="black"/>
                </a:solidFill>
                <a:latin typeface="Calibri"/>
              </a:rPr>
              <a:t>, …, x</a:t>
            </a:r>
            <a:r>
              <a:rPr lang="en-US" sz="3200" baseline="-25000" dirty="0">
                <a:solidFill>
                  <a:prstClr val="black"/>
                </a:solidFill>
                <a:latin typeface="Calibri"/>
              </a:rPr>
              <a:t>k</a:t>
            </a:r>
            <a:r>
              <a:rPr lang="en-US" sz="3200" dirty="0">
                <a:solidFill>
                  <a:prstClr val="black"/>
                </a:solidFill>
                <a:latin typeface="Calibri"/>
              </a:rPr>
              <a:t> consists of all elements of the </a:t>
            </a:r>
          </a:p>
          <a:p>
            <a:pPr defTabSz="457200"/>
            <a:r>
              <a:rPr lang="en-US" sz="3200" dirty="0">
                <a:solidFill>
                  <a:prstClr val="black"/>
                </a:solidFill>
                <a:latin typeface="Calibri"/>
              </a:rPr>
              <a:t>form</a:t>
            </a:r>
            <a:endParaRPr lang="en-US" sz="800" dirty="0">
              <a:solidFill>
                <a:prstClr val="black"/>
              </a:solidFill>
              <a:latin typeface="Calibri"/>
            </a:endParaRPr>
          </a:p>
          <a:p>
            <a:pPr algn="ctr" defTabSz="457200">
              <a:lnSpc>
                <a:spcPct val="50000"/>
              </a:lnSpc>
            </a:pPr>
            <a:r>
              <a:rPr lang="en-US" sz="3200" dirty="0">
                <a:solidFill>
                  <a:prstClr val="black"/>
                </a:solidFill>
                <a:latin typeface="Calibri"/>
              </a:rPr>
              <a:t>n</a:t>
            </a:r>
            <a:r>
              <a:rPr lang="en-US" sz="3200" baseline="-25000" dirty="0">
                <a:solidFill>
                  <a:prstClr val="black"/>
                </a:solidFill>
                <a:latin typeface="Calibri"/>
              </a:rPr>
              <a:t>1</a:t>
            </a:r>
            <a:r>
              <a:rPr lang="en-US" sz="3200" dirty="0">
                <a:solidFill>
                  <a:prstClr val="black"/>
                </a:solidFill>
                <a:latin typeface="Calibri"/>
              </a:rPr>
              <a:t>x</a:t>
            </a:r>
            <a:r>
              <a:rPr lang="en-US" sz="3200" baseline="-25000" dirty="0">
                <a:solidFill>
                  <a:prstClr val="black"/>
                </a:solidFill>
                <a:latin typeface="Calibri"/>
              </a:rPr>
              <a:t>1</a:t>
            </a:r>
            <a:r>
              <a:rPr lang="en-US" sz="3200" dirty="0">
                <a:solidFill>
                  <a:prstClr val="black"/>
                </a:solidFill>
                <a:latin typeface="Calibri"/>
              </a:rPr>
              <a:t> + n</a:t>
            </a:r>
            <a:r>
              <a:rPr lang="en-US" sz="3200" baseline="-25000" dirty="0">
                <a:solidFill>
                  <a:prstClr val="black"/>
                </a:solidFill>
                <a:latin typeface="Calibri"/>
              </a:rPr>
              <a:t>2</a:t>
            </a:r>
            <a:r>
              <a:rPr lang="en-US" sz="3200" dirty="0">
                <a:solidFill>
                  <a:prstClr val="black"/>
                </a:solidFill>
                <a:latin typeface="Calibri"/>
              </a:rPr>
              <a:t>x</a:t>
            </a:r>
            <a:r>
              <a:rPr lang="en-US" sz="3200" baseline="-25000" dirty="0">
                <a:solidFill>
                  <a:prstClr val="black"/>
                </a:solidFill>
                <a:latin typeface="Calibri"/>
              </a:rPr>
              <a:t>2</a:t>
            </a:r>
            <a:r>
              <a:rPr lang="en-US" sz="3200" dirty="0">
                <a:solidFill>
                  <a:prstClr val="black"/>
                </a:solidFill>
                <a:latin typeface="Calibri"/>
              </a:rPr>
              <a:t> + … + n</a:t>
            </a:r>
            <a:r>
              <a:rPr lang="en-US" sz="3200" baseline="-25000" dirty="0">
                <a:solidFill>
                  <a:prstClr val="black"/>
                </a:solidFill>
                <a:latin typeface="Calibri"/>
              </a:rPr>
              <a:t>k</a:t>
            </a:r>
            <a:r>
              <a:rPr lang="en-US" sz="3200" dirty="0">
                <a:solidFill>
                  <a:prstClr val="black"/>
                </a:solidFill>
                <a:latin typeface="Calibri"/>
              </a:rPr>
              <a:t>x</a:t>
            </a:r>
            <a:r>
              <a:rPr lang="en-US" sz="3200" baseline="-25000" dirty="0">
                <a:solidFill>
                  <a:prstClr val="black"/>
                </a:solidFill>
                <a:latin typeface="Calibri"/>
              </a:rPr>
              <a:t>k</a:t>
            </a:r>
          </a:p>
          <a:p>
            <a:pPr defTabSz="457200">
              <a:lnSpc>
                <a:spcPct val="80000"/>
              </a:lnSpc>
            </a:pPr>
            <a:endParaRPr lang="en-US" sz="800" baseline="-25000" dirty="0">
              <a:solidFill>
                <a:prstClr val="black"/>
              </a:solidFill>
              <a:latin typeface="Calibri"/>
            </a:endParaRPr>
          </a:p>
          <a:p>
            <a:pPr defTabSz="457200">
              <a:lnSpc>
                <a:spcPct val="80000"/>
              </a:lnSpc>
            </a:pPr>
            <a:r>
              <a:rPr lang="en-US" sz="3200" dirty="0">
                <a:solidFill>
                  <a:prstClr val="black"/>
                </a:solidFill>
                <a:latin typeface="Calibri"/>
              </a:rPr>
              <a:t>where n</a:t>
            </a:r>
            <a:r>
              <a:rPr lang="en-US" sz="3200" baseline="-25000" dirty="0">
                <a:solidFill>
                  <a:prstClr val="black"/>
                </a:solidFill>
                <a:latin typeface="Calibri"/>
              </a:rPr>
              <a:t>i</a:t>
            </a:r>
            <a:r>
              <a:rPr lang="en-US" sz="3200" dirty="0">
                <a:solidFill>
                  <a:prstClr val="black"/>
                </a:solidFill>
                <a:latin typeface="Calibri"/>
              </a:rPr>
              <a:t> in </a:t>
            </a:r>
            <a:r>
              <a:rPr lang="en-US" sz="3200" b="1" dirty="0">
                <a:solidFill>
                  <a:prstClr val="black"/>
                </a:solidFill>
                <a:latin typeface="Calibri"/>
              </a:rPr>
              <a:t>F</a:t>
            </a:r>
            <a:r>
              <a:rPr lang="en-US" sz="3200" dirty="0">
                <a:solidFill>
                  <a:prstClr val="black"/>
                </a:solidFill>
                <a:latin typeface="Calibri"/>
              </a:rPr>
              <a:t>.</a:t>
            </a:r>
          </a:p>
          <a:p>
            <a:pPr defTabSz="457200"/>
            <a:endParaRPr lang="en-US" sz="3200" dirty="0">
              <a:solidFill>
                <a:prstClr val="black"/>
              </a:solidFill>
              <a:latin typeface="Calibri"/>
            </a:endParaRPr>
          </a:p>
          <a:p>
            <a:pPr defTabSz="457200"/>
            <a:r>
              <a:rPr lang="en-US" sz="3200" dirty="0">
                <a:solidFill>
                  <a:prstClr val="black"/>
                </a:solidFill>
                <a:latin typeface="Calibri"/>
              </a:rPr>
              <a:t>Examples of a field:  </a:t>
            </a:r>
            <a:r>
              <a:rPr lang="en-US" sz="3200" b="1" dirty="0">
                <a:solidFill>
                  <a:prstClr val="black"/>
                </a:solidFill>
                <a:latin typeface="Calibri"/>
              </a:rPr>
              <a:t>R</a:t>
            </a:r>
            <a:r>
              <a:rPr lang="en-US" sz="3200" dirty="0">
                <a:solidFill>
                  <a:prstClr val="black"/>
                </a:solidFill>
                <a:latin typeface="Calibri"/>
              </a:rPr>
              <a:t> = set of real numbers</a:t>
            </a:r>
          </a:p>
          <a:p>
            <a:pPr defTabSz="457200"/>
            <a:r>
              <a:rPr lang="en-US" sz="3200" dirty="0">
                <a:solidFill>
                  <a:prstClr val="black"/>
                </a:solidFill>
                <a:latin typeface="Calibri"/>
              </a:rPr>
              <a:t>							  </a:t>
            </a:r>
            <a:r>
              <a:rPr lang="en-US" sz="3200" b="1" dirty="0">
                <a:solidFill>
                  <a:prstClr val="black"/>
                </a:solidFill>
                <a:latin typeface="Calibri"/>
              </a:rPr>
              <a:t>Q</a:t>
            </a:r>
            <a:r>
              <a:rPr lang="en-US" sz="3200" dirty="0">
                <a:solidFill>
                  <a:prstClr val="black"/>
                </a:solidFill>
                <a:latin typeface="Calibri"/>
              </a:rPr>
              <a:t> = set of rational numbers</a:t>
            </a:r>
          </a:p>
          <a:p>
            <a:pPr defTabSz="457200"/>
            <a:r>
              <a:rPr lang="en-US" sz="3200" b="1" dirty="0">
                <a:solidFill>
                  <a:prstClr val="black"/>
                </a:solidFill>
                <a:latin typeface="Calibri"/>
              </a:rPr>
              <a:t>							 </a:t>
            </a:r>
            <a:r>
              <a:rPr lang="en-US" sz="3200" b="1" dirty="0">
                <a:solidFill>
                  <a:srgbClr val="0000FF"/>
                </a:solidFill>
                <a:latin typeface="Calibri"/>
              </a:rPr>
              <a:t> </a:t>
            </a:r>
            <a:r>
              <a:rPr lang="en-US" sz="3200" b="1" dirty="0">
                <a:solidFill>
                  <a:srgbClr val="000000"/>
                </a:solidFill>
                <a:latin typeface="Calibri"/>
              </a:rPr>
              <a:t>Z</a:t>
            </a:r>
            <a:r>
              <a:rPr lang="en-US" sz="3200" b="1" baseline="-25000" dirty="0">
                <a:solidFill>
                  <a:srgbClr val="000000"/>
                </a:solidFill>
                <a:latin typeface="Calibri"/>
              </a:rPr>
              <a:t>2</a:t>
            </a:r>
            <a:r>
              <a:rPr lang="en-US" sz="3200" dirty="0">
                <a:solidFill>
                  <a:srgbClr val="000000"/>
                </a:solidFill>
                <a:latin typeface="Calibri"/>
              </a:rPr>
              <a:t> = {0, 1} </a:t>
            </a:r>
          </a:p>
          <a:p>
            <a:pPr defTabSz="457200"/>
            <a:r>
              <a:rPr lang="en-US" sz="3200" dirty="0">
                <a:solidFill>
                  <a:prstClr val="black"/>
                </a:solidFill>
                <a:latin typeface="Calibri"/>
              </a:rPr>
              <a:t>Addition:</a:t>
            </a:r>
          </a:p>
          <a:p>
            <a:pPr defTabSz="457200"/>
            <a:endParaRPr lang="en-US" sz="800" dirty="0">
              <a:solidFill>
                <a:prstClr val="black"/>
              </a:solidFill>
              <a:latin typeface="Calibri"/>
            </a:endParaRPr>
          </a:p>
          <a:p>
            <a:pPr defTabSz="457200"/>
            <a:r>
              <a:rPr lang="en-US" sz="3200" dirty="0">
                <a:solidFill>
                  <a:prstClr val="black"/>
                </a:solidFill>
                <a:latin typeface="Calibri"/>
              </a:rPr>
              <a:t>(n</a:t>
            </a:r>
            <a:r>
              <a:rPr lang="en-US" sz="3200" baseline="-25000" dirty="0">
                <a:solidFill>
                  <a:prstClr val="black"/>
                </a:solidFill>
                <a:latin typeface="Calibri"/>
              </a:rPr>
              <a:t>1</a:t>
            </a:r>
            <a:r>
              <a:rPr lang="en-US" sz="3200" dirty="0">
                <a:solidFill>
                  <a:prstClr val="black"/>
                </a:solidFill>
                <a:latin typeface="Calibri"/>
              </a:rPr>
              <a:t>x</a:t>
            </a:r>
            <a:r>
              <a:rPr lang="en-US" sz="3200" baseline="-25000" dirty="0">
                <a:solidFill>
                  <a:prstClr val="black"/>
                </a:solidFill>
                <a:latin typeface="Calibri"/>
              </a:rPr>
              <a:t>1</a:t>
            </a:r>
            <a:r>
              <a:rPr lang="en-US" sz="3200" dirty="0">
                <a:solidFill>
                  <a:prstClr val="black"/>
                </a:solidFill>
                <a:latin typeface="Calibri"/>
              </a:rPr>
              <a:t> + n</a:t>
            </a:r>
            <a:r>
              <a:rPr lang="en-US" sz="3200" baseline="-25000" dirty="0">
                <a:solidFill>
                  <a:prstClr val="black"/>
                </a:solidFill>
                <a:latin typeface="Calibri"/>
              </a:rPr>
              <a:t>2</a:t>
            </a:r>
            <a:r>
              <a:rPr lang="en-US" sz="3200" dirty="0">
                <a:solidFill>
                  <a:prstClr val="black"/>
                </a:solidFill>
                <a:latin typeface="Calibri"/>
              </a:rPr>
              <a:t>x</a:t>
            </a:r>
            <a:r>
              <a:rPr lang="en-US" sz="3200" baseline="-25000" dirty="0">
                <a:solidFill>
                  <a:prstClr val="black"/>
                </a:solidFill>
                <a:latin typeface="Calibri"/>
              </a:rPr>
              <a:t>2</a:t>
            </a:r>
            <a:r>
              <a:rPr lang="en-US" sz="3200" dirty="0">
                <a:solidFill>
                  <a:prstClr val="black"/>
                </a:solidFill>
                <a:latin typeface="Calibri"/>
              </a:rPr>
              <a:t> + … + n</a:t>
            </a:r>
            <a:r>
              <a:rPr lang="en-US" sz="3200" baseline="-25000" dirty="0">
                <a:solidFill>
                  <a:prstClr val="black"/>
                </a:solidFill>
                <a:latin typeface="Calibri"/>
              </a:rPr>
              <a:t>k</a:t>
            </a:r>
            <a:r>
              <a:rPr lang="en-US" sz="3200" dirty="0">
                <a:solidFill>
                  <a:prstClr val="black"/>
                </a:solidFill>
                <a:latin typeface="Calibri"/>
              </a:rPr>
              <a:t>x</a:t>
            </a:r>
            <a:r>
              <a:rPr lang="en-US" sz="3200" baseline="-25000" dirty="0">
                <a:solidFill>
                  <a:prstClr val="black"/>
                </a:solidFill>
                <a:latin typeface="Calibri"/>
              </a:rPr>
              <a:t>k</a:t>
            </a:r>
            <a:r>
              <a:rPr lang="en-US" sz="3200" dirty="0">
                <a:solidFill>
                  <a:prstClr val="black"/>
                </a:solidFill>
                <a:latin typeface="Calibri"/>
              </a:rPr>
              <a:t>) + (m</a:t>
            </a:r>
            <a:r>
              <a:rPr lang="en-US" sz="3200" baseline="-25000" dirty="0">
                <a:solidFill>
                  <a:prstClr val="black"/>
                </a:solidFill>
                <a:latin typeface="Calibri"/>
              </a:rPr>
              <a:t>1</a:t>
            </a:r>
            <a:r>
              <a:rPr lang="en-US" sz="3200" dirty="0">
                <a:solidFill>
                  <a:prstClr val="black"/>
                </a:solidFill>
                <a:latin typeface="Calibri"/>
              </a:rPr>
              <a:t>x</a:t>
            </a:r>
            <a:r>
              <a:rPr lang="en-US" sz="3200" baseline="-25000" dirty="0">
                <a:solidFill>
                  <a:prstClr val="black"/>
                </a:solidFill>
                <a:latin typeface="Calibri"/>
              </a:rPr>
              <a:t>1</a:t>
            </a:r>
            <a:r>
              <a:rPr lang="en-US" sz="3200" dirty="0">
                <a:solidFill>
                  <a:prstClr val="black"/>
                </a:solidFill>
                <a:latin typeface="Calibri"/>
              </a:rPr>
              <a:t> + m</a:t>
            </a:r>
            <a:r>
              <a:rPr lang="en-US" sz="3200" baseline="-25000" dirty="0">
                <a:solidFill>
                  <a:prstClr val="black"/>
                </a:solidFill>
                <a:latin typeface="Calibri"/>
              </a:rPr>
              <a:t>2</a:t>
            </a:r>
            <a:r>
              <a:rPr lang="en-US" sz="3200" dirty="0">
                <a:solidFill>
                  <a:prstClr val="black"/>
                </a:solidFill>
                <a:latin typeface="Calibri"/>
              </a:rPr>
              <a:t>x</a:t>
            </a:r>
            <a:r>
              <a:rPr lang="en-US" sz="3200" baseline="-25000" dirty="0">
                <a:solidFill>
                  <a:prstClr val="black"/>
                </a:solidFill>
                <a:latin typeface="Calibri"/>
              </a:rPr>
              <a:t>2</a:t>
            </a:r>
            <a:r>
              <a:rPr lang="en-US" sz="3200" dirty="0">
                <a:solidFill>
                  <a:prstClr val="black"/>
                </a:solidFill>
                <a:latin typeface="Calibri"/>
              </a:rPr>
              <a:t> + … + m</a:t>
            </a:r>
            <a:r>
              <a:rPr lang="en-US" sz="3200" baseline="-25000" dirty="0">
                <a:solidFill>
                  <a:prstClr val="black"/>
                </a:solidFill>
                <a:latin typeface="Calibri"/>
              </a:rPr>
              <a:t>k</a:t>
            </a:r>
            <a:r>
              <a:rPr lang="en-US" sz="3200" dirty="0">
                <a:solidFill>
                  <a:prstClr val="black"/>
                </a:solidFill>
                <a:latin typeface="Calibri"/>
              </a:rPr>
              <a:t>x</a:t>
            </a:r>
            <a:r>
              <a:rPr lang="en-US" sz="3200" baseline="-25000" dirty="0">
                <a:solidFill>
                  <a:prstClr val="black"/>
                </a:solidFill>
                <a:latin typeface="Calibri"/>
              </a:rPr>
              <a:t>k</a:t>
            </a:r>
            <a:r>
              <a:rPr lang="en-US" sz="3200" dirty="0">
                <a:solidFill>
                  <a:prstClr val="black"/>
                </a:solidFill>
                <a:latin typeface="Calibri"/>
              </a:rPr>
              <a:t>)</a:t>
            </a:r>
          </a:p>
          <a:p>
            <a:pPr defTabSz="457200"/>
            <a:r>
              <a:rPr lang="en-US" sz="3200" dirty="0">
                <a:solidFill>
                  <a:prstClr val="black"/>
                </a:solidFill>
                <a:latin typeface="Calibri"/>
              </a:rPr>
              <a:t> </a:t>
            </a:r>
            <a:endParaRPr lang="en-US" sz="800" baseline="-25000" dirty="0">
              <a:solidFill>
                <a:prstClr val="black"/>
              </a:solidFill>
              <a:latin typeface="Calibri"/>
            </a:endParaRPr>
          </a:p>
          <a:p>
            <a:pPr algn="ctr" defTabSz="457200"/>
            <a:r>
              <a:rPr lang="en-US" sz="3200" dirty="0">
                <a:solidFill>
                  <a:prstClr val="black"/>
                </a:solidFill>
                <a:latin typeface="Calibri"/>
              </a:rPr>
              <a:t>= (n</a:t>
            </a:r>
            <a:r>
              <a:rPr lang="en-US" sz="3200" baseline="-25000" dirty="0">
                <a:solidFill>
                  <a:prstClr val="black"/>
                </a:solidFill>
                <a:latin typeface="Calibri"/>
              </a:rPr>
              <a:t>1 </a:t>
            </a:r>
            <a:r>
              <a:rPr lang="en-US" sz="3200" dirty="0">
                <a:solidFill>
                  <a:prstClr val="black"/>
                </a:solidFill>
                <a:latin typeface="Calibri"/>
              </a:rPr>
              <a:t>+ m</a:t>
            </a:r>
            <a:r>
              <a:rPr lang="en-US" sz="3200" baseline="-25000" dirty="0">
                <a:solidFill>
                  <a:prstClr val="black"/>
                </a:solidFill>
                <a:latin typeface="Calibri"/>
              </a:rPr>
              <a:t>1</a:t>
            </a:r>
            <a:r>
              <a:rPr lang="en-US" sz="3200" dirty="0">
                <a:solidFill>
                  <a:prstClr val="black"/>
                </a:solidFill>
                <a:latin typeface="Calibri"/>
              </a:rPr>
              <a:t>)</a:t>
            </a:r>
            <a:r>
              <a:rPr lang="en-US" sz="3200" baseline="-25000" dirty="0">
                <a:solidFill>
                  <a:prstClr val="black"/>
                </a:solidFill>
                <a:latin typeface="Calibri"/>
              </a:rPr>
              <a:t> </a:t>
            </a:r>
            <a:r>
              <a:rPr lang="en-US" sz="3200" dirty="0">
                <a:solidFill>
                  <a:prstClr val="black"/>
                </a:solidFill>
                <a:latin typeface="Calibri"/>
              </a:rPr>
              <a:t>x</a:t>
            </a:r>
            <a:r>
              <a:rPr lang="en-US" sz="3200" baseline="-25000" dirty="0">
                <a:solidFill>
                  <a:prstClr val="black"/>
                </a:solidFill>
                <a:latin typeface="Calibri"/>
              </a:rPr>
              <a:t>1</a:t>
            </a:r>
            <a:r>
              <a:rPr lang="en-US" sz="3200" dirty="0">
                <a:solidFill>
                  <a:prstClr val="black"/>
                </a:solidFill>
                <a:latin typeface="Calibri"/>
              </a:rPr>
              <a:t> + (n</a:t>
            </a:r>
            <a:r>
              <a:rPr lang="en-US" sz="3200" baseline="-25000" dirty="0">
                <a:solidFill>
                  <a:prstClr val="black"/>
                </a:solidFill>
                <a:latin typeface="Calibri"/>
              </a:rPr>
              <a:t>2 </a:t>
            </a:r>
            <a:r>
              <a:rPr lang="en-US" sz="3200" dirty="0">
                <a:solidFill>
                  <a:prstClr val="black"/>
                </a:solidFill>
                <a:latin typeface="Calibri"/>
              </a:rPr>
              <a:t>+ m</a:t>
            </a:r>
            <a:r>
              <a:rPr lang="en-US" sz="3200" baseline="-25000" dirty="0">
                <a:solidFill>
                  <a:prstClr val="black"/>
                </a:solidFill>
                <a:latin typeface="Calibri"/>
              </a:rPr>
              <a:t>2</a:t>
            </a:r>
            <a:r>
              <a:rPr lang="en-US" sz="3200" dirty="0">
                <a:solidFill>
                  <a:prstClr val="black"/>
                </a:solidFill>
                <a:latin typeface="Calibri"/>
              </a:rPr>
              <a:t>)x</a:t>
            </a:r>
            <a:r>
              <a:rPr lang="en-US" sz="3200" baseline="-25000" dirty="0">
                <a:solidFill>
                  <a:prstClr val="black"/>
                </a:solidFill>
                <a:latin typeface="Calibri"/>
              </a:rPr>
              <a:t>2</a:t>
            </a:r>
            <a:r>
              <a:rPr lang="en-US" sz="3200" dirty="0">
                <a:solidFill>
                  <a:prstClr val="black"/>
                </a:solidFill>
                <a:latin typeface="Calibri"/>
              </a:rPr>
              <a:t> + … + (n</a:t>
            </a:r>
            <a:r>
              <a:rPr lang="en-US" sz="3200" baseline="-25000" dirty="0">
                <a:solidFill>
                  <a:prstClr val="black"/>
                </a:solidFill>
                <a:latin typeface="Calibri"/>
              </a:rPr>
              <a:t>k </a:t>
            </a:r>
            <a:r>
              <a:rPr lang="en-US" sz="3200" dirty="0">
                <a:solidFill>
                  <a:prstClr val="black"/>
                </a:solidFill>
                <a:latin typeface="Calibri"/>
              </a:rPr>
              <a:t>+ m</a:t>
            </a:r>
            <a:r>
              <a:rPr lang="en-US" sz="3200" baseline="-25000" dirty="0">
                <a:solidFill>
                  <a:prstClr val="black"/>
                </a:solidFill>
                <a:latin typeface="Calibri"/>
              </a:rPr>
              <a:t>k</a:t>
            </a:r>
            <a:r>
              <a:rPr lang="en-US" sz="3200" dirty="0">
                <a:solidFill>
                  <a:prstClr val="black"/>
                </a:solidFill>
                <a:latin typeface="Calibri"/>
              </a:rPr>
              <a:t>)x</a:t>
            </a:r>
            <a:r>
              <a:rPr lang="en-US" sz="3200" baseline="-25000" dirty="0">
                <a:solidFill>
                  <a:prstClr val="black"/>
                </a:solidFill>
                <a:latin typeface="Calibri"/>
              </a:rPr>
              <a:t>k</a:t>
            </a:r>
          </a:p>
          <a:p>
            <a:pPr defTabSz="457200"/>
            <a:endParaRPr lang="en-US" sz="3200" dirty="0">
              <a:solidFill>
                <a:prstClr val="black"/>
              </a:solidFill>
              <a:latin typeface="Calibri"/>
            </a:endParaRPr>
          </a:p>
          <a:p>
            <a:pPr defTabSz="457200"/>
            <a:endParaRPr lang="en-US" sz="3200" dirty="0">
              <a:solidFill>
                <a:prstClr val="black"/>
              </a:solidFill>
              <a:latin typeface="Calibri"/>
            </a:endParaRPr>
          </a:p>
          <a:p>
            <a:pPr defTabSz="457200"/>
            <a:endParaRPr lang="en-US" sz="3200" dirty="0">
              <a:solidFill>
                <a:prstClr val="black"/>
              </a:solidFill>
              <a:latin typeface="Calibri"/>
            </a:endParaRPr>
          </a:p>
        </p:txBody>
      </p:sp>
      <p:grpSp>
        <p:nvGrpSpPr>
          <p:cNvPr id="8" name="Group 7"/>
          <p:cNvGrpSpPr/>
          <p:nvPr/>
        </p:nvGrpSpPr>
        <p:grpSpPr>
          <a:xfrm>
            <a:off x="1517037" y="-1"/>
            <a:ext cx="9171780" cy="6860229"/>
            <a:chOff x="-6963" y="-1"/>
            <a:chExt cx="9171780" cy="6860229"/>
          </a:xfrm>
          <a:solidFill>
            <a:srgbClr val="C6D9F1"/>
          </a:solidFill>
        </p:grpSpPr>
        <p:sp>
          <p:nvSpPr>
            <p:cNvPr id="9" name="Rectangle 8"/>
            <p:cNvSpPr/>
            <p:nvPr/>
          </p:nvSpPr>
          <p:spPr>
            <a:xfrm>
              <a:off x="0" y="0"/>
              <a:ext cx="182880" cy="6858000"/>
            </a:xfrm>
            <a:prstGeom prst="rect">
              <a:avLst/>
            </a:prstGeom>
            <a:grp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dirty="0">
                <a:solidFill>
                  <a:prstClr val="white"/>
                </a:solidFill>
                <a:latin typeface="Calibri"/>
              </a:endParaRPr>
            </a:p>
          </p:txBody>
        </p:sp>
        <p:sp>
          <p:nvSpPr>
            <p:cNvPr id="10" name="Rectangle 9"/>
            <p:cNvSpPr/>
            <p:nvPr/>
          </p:nvSpPr>
          <p:spPr>
            <a:xfrm>
              <a:off x="8976879" y="0"/>
              <a:ext cx="182880" cy="6858000"/>
            </a:xfrm>
            <a:prstGeom prst="rect">
              <a:avLst/>
            </a:prstGeom>
            <a:grp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dirty="0">
                <a:solidFill>
                  <a:prstClr val="white"/>
                </a:solidFill>
                <a:latin typeface="Calibri"/>
              </a:endParaRPr>
            </a:p>
          </p:txBody>
        </p:sp>
        <p:sp>
          <p:nvSpPr>
            <p:cNvPr id="11" name="Rectangle 10"/>
            <p:cNvSpPr/>
            <p:nvPr/>
          </p:nvSpPr>
          <p:spPr>
            <a:xfrm>
              <a:off x="13854" y="-1"/>
              <a:ext cx="9150963" cy="182880"/>
            </a:xfrm>
            <a:prstGeom prst="rect">
              <a:avLst/>
            </a:prstGeom>
            <a:grp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dirty="0">
                <a:solidFill>
                  <a:prstClr val="white"/>
                </a:solidFill>
                <a:latin typeface="Calibri"/>
              </a:endParaRPr>
            </a:p>
          </p:txBody>
        </p:sp>
        <p:sp>
          <p:nvSpPr>
            <p:cNvPr id="12" name="Rectangle 11"/>
            <p:cNvSpPr/>
            <p:nvPr/>
          </p:nvSpPr>
          <p:spPr>
            <a:xfrm>
              <a:off x="-6963" y="6677348"/>
              <a:ext cx="9150963" cy="182880"/>
            </a:xfrm>
            <a:prstGeom prst="rect">
              <a:avLst/>
            </a:prstGeom>
            <a:grp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dirty="0">
                <a:solidFill>
                  <a:prstClr val="white"/>
                </a:solidFill>
                <a:latin typeface="Calibri"/>
              </a:endParaRPr>
            </a:p>
          </p:txBody>
        </p:sp>
      </p:grpSp>
      <p:sp>
        <p:nvSpPr>
          <p:cNvPr id="3" name="Rectangle 2"/>
          <p:cNvSpPr/>
          <p:nvPr/>
        </p:nvSpPr>
        <p:spPr>
          <a:xfrm>
            <a:off x="4264784" y="6520364"/>
            <a:ext cx="6525175" cy="369332"/>
          </a:xfrm>
          <a:prstGeom prst="rect">
            <a:avLst/>
          </a:prstGeom>
        </p:spPr>
        <p:txBody>
          <a:bodyPr wrap="square">
            <a:spAutoFit/>
          </a:bodyPr>
          <a:lstStyle/>
          <a:p>
            <a:pPr defTabSz="457200"/>
            <a:r>
              <a:rPr lang="en-US" dirty="0">
                <a:solidFill>
                  <a:srgbClr val="0000FF"/>
                </a:solidFill>
                <a:latin typeface="Calibri"/>
              </a:rPr>
              <a:t>Slide from preparatory lecture 4:  Addition (and free vector spaces)</a:t>
            </a:r>
          </a:p>
        </p:txBody>
      </p:sp>
    </p:spTree>
    <p:extLst>
      <p:ext uri="{BB962C8B-B14F-4D97-AF65-F5344CB8AC3E}">
        <p14:creationId xmlns:p14="http://schemas.microsoft.com/office/powerpoint/2010/main" val="398103767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693333" y="185439"/>
            <a:ext cx="9160934" cy="7938584"/>
          </a:xfrm>
          <a:prstGeom prst="rect">
            <a:avLst/>
          </a:prstGeom>
          <a:noFill/>
        </p:spPr>
        <p:txBody>
          <a:bodyPr wrap="square" rtlCol="0">
            <a:spAutoFit/>
          </a:bodyPr>
          <a:lstStyle/>
          <a:p>
            <a:pPr defTabSz="457200"/>
            <a:r>
              <a:rPr lang="en-US" sz="3200" dirty="0">
                <a:solidFill>
                  <a:prstClr val="black"/>
                </a:solidFill>
                <a:latin typeface="Calibri"/>
              </a:rPr>
              <a:t>A free vector space over the field </a:t>
            </a:r>
            <a:r>
              <a:rPr lang="en-US" sz="3200" b="1" dirty="0">
                <a:solidFill>
                  <a:prstClr val="black"/>
                </a:solidFill>
                <a:latin typeface="Calibri"/>
              </a:rPr>
              <a:t>F</a:t>
            </a:r>
            <a:r>
              <a:rPr lang="en-US" sz="3200" dirty="0">
                <a:solidFill>
                  <a:prstClr val="black"/>
                </a:solidFill>
                <a:latin typeface="Calibri"/>
              </a:rPr>
              <a:t> generated by the elements  x</a:t>
            </a:r>
            <a:r>
              <a:rPr lang="en-US" sz="3200" baseline="-25000" dirty="0">
                <a:solidFill>
                  <a:prstClr val="black"/>
                </a:solidFill>
                <a:latin typeface="Calibri"/>
              </a:rPr>
              <a:t>1</a:t>
            </a:r>
            <a:r>
              <a:rPr lang="en-US" sz="3200" dirty="0">
                <a:solidFill>
                  <a:prstClr val="black"/>
                </a:solidFill>
                <a:latin typeface="Calibri"/>
              </a:rPr>
              <a:t>, x</a:t>
            </a:r>
            <a:r>
              <a:rPr lang="en-US" sz="3200" baseline="-25000" dirty="0">
                <a:solidFill>
                  <a:prstClr val="black"/>
                </a:solidFill>
                <a:latin typeface="Calibri"/>
              </a:rPr>
              <a:t>2</a:t>
            </a:r>
            <a:r>
              <a:rPr lang="en-US" sz="3200" dirty="0">
                <a:solidFill>
                  <a:prstClr val="black"/>
                </a:solidFill>
                <a:latin typeface="Calibri"/>
              </a:rPr>
              <a:t>, …, x</a:t>
            </a:r>
            <a:r>
              <a:rPr lang="en-US" sz="3200" baseline="-25000" dirty="0">
                <a:solidFill>
                  <a:prstClr val="black"/>
                </a:solidFill>
                <a:latin typeface="Calibri"/>
              </a:rPr>
              <a:t>k</a:t>
            </a:r>
            <a:r>
              <a:rPr lang="en-US" sz="3200" dirty="0">
                <a:solidFill>
                  <a:prstClr val="black"/>
                </a:solidFill>
                <a:latin typeface="Calibri"/>
              </a:rPr>
              <a:t> consists of all elements of the </a:t>
            </a:r>
          </a:p>
          <a:p>
            <a:pPr defTabSz="457200"/>
            <a:r>
              <a:rPr lang="en-US" sz="3200" dirty="0">
                <a:solidFill>
                  <a:prstClr val="black"/>
                </a:solidFill>
                <a:latin typeface="Calibri"/>
              </a:rPr>
              <a:t>form</a:t>
            </a:r>
            <a:endParaRPr lang="en-US" sz="800" dirty="0">
              <a:solidFill>
                <a:prstClr val="black"/>
              </a:solidFill>
              <a:latin typeface="Calibri"/>
            </a:endParaRPr>
          </a:p>
          <a:p>
            <a:pPr algn="ctr" defTabSz="457200">
              <a:lnSpc>
                <a:spcPct val="50000"/>
              </a:lnSpc>
            </a:pPr>
            <a:r>
              <a:rPr lang="en-US" sz="3200" dirty="0">
                <a:solidFill>
                  <a:prstClr val="black"/>
                </a:solidFill>
                <a:latin typeface="Calibri"/>
              </a:rPr>
              <a:t>n</a:t>
            </a:r>
            <a:r>
              <a:rPr lang="en-US" sz="3200" baseline="-25000" dirty="0">
                <a:solidFill>
                  <a:prstClr val="black"/>
                </a:solidFill>
                <a:latin typeface="Calibri"/>
              </a:rPr>
              <a:t>1</a:t>
            </a:r>
            <a:r>
              <a:rPr lang="en-US" sz="3200" dirty="0">
                <a:solidFill>
                  <a:prstClr val="black"/>
                </a:solidFill>
                <a:latin typeface="Calibri"/>
              </a:rPr>
              <a:t>x</a:t>
            </a:r>
            <a:r>
              <a:rPr lang="en-US" sz="3200" baseline="-25000" dirty="0">
                <a:solidFill>
                  <a:prstClr val="black"/>
                </a:solidFill>
                <a:latin typeface="Calibri"/>
              </a:rPr>
              <a:t>1</a:t>
            </a:r>
            <a:r>
              <a:rPr lang="en-US" sz="3200" dirty="0">
                <a:solidFill>
                  <a:prstClr val="black"/>
                </a:solidFill>
                <a:latin typeface="Calibri"/>
              </a:rPr>
              <a:t> + n</a:t>
            </a:r>
            <a:r>
              <a:rPr lang="en-US" sz="3200" baseline="-25000" dirty="0">
                <a:solidFill>
                  <a:prstClr val="black"/>
                </a:solidFill>
                <a:latin typeface="Calibri"/>
              </a:rPr>
              <a:t>2</a:t>
            </a:r>
            <a:r>
              <a:rPr lang="en-US" sz="3200" dirty="0">
                <a:solidFill>
                  <a:prstClr val="black"/>
                </a:solidFill>
                <a:latin typeface="Calibri"/>
              </a:rPr>
              <a:t>x</a:t>
            </a:r>
            <a:r>
              <a:rPr lang="en-US" sz="3200" baseline="-25000" dirty="0">
                <a:solidFill>
                  <a:prstClr val="black"/>
                </a:solidFill>
                <a:latin typeface="Calibri"/>
              </a:rPr>
              <a:t>2</a:t>
            </a:r>
            <a:r>
              <a:rPr lang="en-US" sz="3200" dirty="0">
                <a:solidFill>
                  <a:prstClr val="black"/>
                </a:solidFill>
                <a:latin typeface="Calibri"/>
              </a:rPr>
              <a:t> + … + n</a:t>
            </a:r>
            <a:r>
              <a:rPr lang="en-US" sz="3200" baseline="-25000" dirty="0">
                <a:solidFill>
                  <a:prstClr val="black"/>
                </a:solidFill>
                <a:latin typeface="Calibri"/>
              </a:rPr>
              <a:t>k</a:t>
            </a:r>
            <a:r>
              <a:rPr lang="en-US" sz="3200" dirty="0">
                <a:solidFill>
                  <a:prstClr val="black"/>
                </a:solidFill>
                <a:latin typeface="Calibri"/>
              </a:rPr>
              <a:t>x</a:t>
            </a:r>
            <a:r>
              <a:rPr lang="en-US" sz="3200" baseline="-25000" dirty="0">
                <a:solidFill>
                  <a:prstClr val="black"/>
                </a:solidFill>
                <a:latin typeface="Calibri"/>
              </a:rPr>
              <a:t>k</a:t>
            </a:r>
          </a:p>
          <a:p>
            <a:pPr defTabSz="457200">
              <a:lnSpc>
                <a:spcPct val="80000"/>
              </a:lnSpc>
            </a:pPr>
            <a:endParaRPr lang="en-US" sz="800" baseline="-25000" dirty="0">
              <a:solidFill>
                <a:prstClr val="black"/>
              </a:solidFill>
              <a:latin typeface="Calibri"/>
            </a:endParaRPr>
          </a:p>
          <a:p>
            <a:pPr defTabSz="457200">
              <a:lnSpc>
                <a:spcPct val="80000"/>
              </a:lnSpc>
            </a:pPr>
            <a:r>
              <a:rPr lang="en-US" sz="3200" dirty="0">
                <a:solidFill>
                  <a:prstClr val="black"/>
                </a:solidFill>
                <a:latin typeface="Calibri"/>
              </a:rPr>
              <a:t>where n</a:t>
            </a:r>
            <a:r>
              <a:rPr lang="en-US" sz="3200" baseline="-25000" dirty="0">
                <a:solidFill>
                  <a:prstClr val="black"/>
                </a:solidFill>
                <a:latin typeface="Calibri"/>
              </a:rPr>
              <a:t>i</a:t>
            </a:r>
            <a:r>
              <a:rPr lang="en-US" sz="3200" dirty="0">
                <a:solidFill>
                  <a:prstClr val="black"/>
                </a:solidFill>
                <a:latin typeface="Calibri"/>
              </a:rPr>
              <a:t> in </a:t>
            </a:r>
            <a:r>
              <a:rPr lang="en-US" sz="3200" b="1" dirty="0">
                <a:solidFill>
                  <a:prstClr val="black"/>
                </a:solidFill>
                <a:latin typeface="Calibri"/>
              </a:rPr>
              <a:t>F</a:t>
            </a:r>
            <a:r>
              <a:rPr lang="en-US" sz="3200" dirty="0">
                <a:solidFill>
                  <a:prstClr val="black"/>
                </a:solidFill>
                <a:latin typeface="Calibri"/>
              </a:rPr>
              <a:t>.</a:t>
            </a:r>
          </a:p>
          <a:p>
            <a:pPr defTabSz="457200"/>
            <a:endParaRPr lang="en-US" sz="1600" dirty="0">
              <a:solidFill>
                <a:prstClr val="black"/>
              </a:solidFill>
              <a:latin typeface="Calibri"/>
            </a:endParaRPr>
          </a:p>
          <a:p>
            <a:pPr defTabSz="457200"/>
            <a:r>
              <a:rPr lang="en-US" sz="3200" dirty="0">
                <a:solidFill>
                  <a:prstClr val="black"/>
                </a:solidFill>
                <a:latin typeface="Calibri"/>
              </a:rPr>
              <a:t>Examples of a field:  </a:t>
            </a:r>
          </a:p>
          <a:p>
            <a:pPr defTabSz="457200"/>
            <a:endParaRPr lang="en-US" sz="1600" b="1" dirty="0">
              <a:solidFill>
                <a:prstClr val="black"/>
              </a:solidFill>
              <a:latin typeface="Calibri"/>
            </a:endParaRPr>
          </a:p>
          <a:p>
            <a:pPr defTabSz="457200"/>
            <a:r>
              <a:rPr lang="en-US" sz="3200" b="1" dirty="0">
                <a:solidFill>
                  <a:prstClr val="black"/>
                </a:solidFill>
                <a:latin typeface="Calibri"/>
              </a:rPr>
              <a:t>R</a:t>
            </a:r>
            <a:r>
              <a:rPr lang="en-US" sz="3200" dirty="0">
                <a:solidFill>
                  <a:prstClr val="black"/>
                </a:solidFill>
                <a:latin typeface="Calibri"/>
              </a:rPr>
              <a:t> = set of real numbers:</a:t>
            </a:r>
          </a:p>
          <a:p>
            <a:pPr algn="ctr" defTabSz="457200"/>
            <a:r>
              <a:rPr lang="en-US" sz="3200" dirty="0">
                <a:solidFill>
                  <a:prstClr val="black"/>
                </a:solidFill>
                <a:latin typeface="Calibri"/>
              </a:rPr>
              <a:t>πx + √2 y + 3z  is in  </a:t>
            </a:r>
            <a:r>
              <a:rPr lang="en-US" sz="3200" b="1" dirty="0">
                <a:solidFill>
                  <a:prstClr val="black"/>
                </a:solidFill>
                <a:latin typeface="Calibri"/>
              </a:rPr>
              <a:t>R</a:t>
            </a:r>
            <a:r>
              <a:rPr lang="en-US" sz="3200" dirty="0">
                <a:solidFill>
                  <a:prstClr val="black"/>
                </a:solidFill>
                <a:latin typeface="Calibri"/>
              </a:rPr>
              <a:t>[x, y, z]</a:t>
            </a:r>
          </a:p>
          <a:p>
            <a:pPr defTabSz="457200"/>
            <a:r>
              <a:rPr lang="en-US" sz="1600" dirty="0">
                <a:solidFill>
                  <a:prstClr val="black"/>
                </a:solidFill>
                <a:latin typeface="Calibri"/>
              </a:rPr>
              <a:t>							  </a:t>
            </a:r>
          </a:p>
          <a:p>
            <a:pPr defTabSz="457200"/>
            <a:r>
              <a:rPr lang="en-US" sz="3200" b="1" dirty="0">
                <a:solidFill>
                  <a:prstClr val="black"/>
                </a:solidFill>
                <a:latin typeface="Calibri"/>
              </a:rPr>
              <a:t>Q</a:t>
            </a:r>
            <a:r>
              <a:rPr lang="en-US" sz="3200" dirty="0">
                <a:solidFill>
                  <a:prstClr val="black"/>
                </a:solidFill>
                <a:latin typeface="Calibri"/>
              </a:rPr>
              <a:t> = set of rational numbers (i.e. fractions):</a:t>
            </a:r>
          </a:p>
          <a:p>
            <a:pPr algn="ctr" defTabSz="457200"/>
            <a:r>
              <a:rPr lang="en-US" sz="3200" dirty="0">
                <a:solidFill>
                  <a:prstClr val="black"/>
                </a:solidFill>
                <a:latin typeface="Calibri"/>
              </a:rPr>
              <a:t>(½)x + 4y is in  </a:t>
            </a:r>
            <a:r>
              <a:rPr lang="en-US" sz="3200" b="1" dirty="0">
                <a:solidFill>
                  <a:prstClr val="black"/>
                </a:solidFill>
                <a:latin typeface="Calibri"/>
              </a:rPr>
              <a:t>Q</a:t>
            </a:r>
            <a:r>
              <a:rPr lang="en-US" sz="3200" dirty="0">
                <a:solidFill>
                  <a:prstClr val="black"/>
                </a:solidFill>
                <a:latin typeface="Calibri"/>
              </a:rPr>
              <a:t>[x, y]</a:t>
            </a:r>
          </a:p>
          <a:p>
            <a:pPr defTabSz="457200"/>
            <a:endParaRPr lang="en-US" sz="2400" b="1" dirty="0">
              <a:solidFill>
                <a:prstClr val="black"/>
              </a:solidFill>
              <a:latin typeface="Calibri"/>
            </a:endParaRPr>
          </a:p>
          <a:p>
            <a:pPr defTabSz="457200"/>
            <a:r>
              <a:rPr lang="en-US" sz="3200" b="1" dirty="0">
                <a:solidFill>
                  <a:srgbClr val="000090"/>
                </a:solidFill>
                <a:latin typeface="Calibri"/>
              </a:rPr>
              <a:t>Z</a:t>
            </a:r>
            <a:r>
              <a:rPr lang="en-US" sz="3200" b="1" baseline="-25000" dirty="0">
                <a:solidFill>
                  <a:srgbClr val="000090"/>
                </a:solidFill>
                <a:latin typeface="Calibri"/>
              </a:rPr>
              <a:t>2</a:t>
            </a:r>
            <a:r>
              <a:rPr lang="en-US" sz="3200" dirty="0">
                <a:solidFill>
                  <a:srgbClr val="000090"/>
                </a:solidFill>
                <a:latin typeface="Calibri"/>
              </a:rPr>
              <a:t> = {0, 1}:    0x + 1y + 1w + 0z  is in  </a:t>
            </a:r>
            <a:r>
              <a:rPr lang="en-US" sz="3200" b="1" dirty="0">
                <a:solidFill>
                  <a:srgbClr val="000090"/>
                </a:solidFill>
                <a:latin typeface="Calibri"/>
              </a:rPr>
              <a:t>Z</a:t>
            </a:r>
            <a:r>
              <a:rPr lang="en-US" sz="3200" b="1" baseline="-25000" dirty="0">
                <a:solidFill>
                  <a:srgbClr val="000090"/>
                </a:solidFill>
                <a:latin typeface="Calibri"/>
              </a:rPr>
              <a:t>2</a:t>
            </a:r>
            <a:r>
              <a:rPr lang="en-US" sz="3200" dirty="0">
                <a:solidFill>
                  <a:srgbClr val="000090"/>
                </a:solidFill>
                <a:latin typeface="Calibri"/>
              </a:rPr>
              <a:t>[x, y, z, w] </a:t>
            </a:r>
          </a:p>
          <a:p>
            <a:pPr defTabSz="457200"/>
            <a:endParaRPr lang="en-US" sz="3200" dirty="0">
              <a:solidFill>
                <a:prstClr val="black"/>
              </a:solidFill>
              <a:latin typeface="Calibri"/>
            </a:endParaRPr>
          </a:p>
          <a:p>
            <a:pPr defTabSz="457200"/>
            <a:endParaRPr lang="en-US" sz="3200" dirty="0">
              <a:solidFill>
                <a:prstClr val="black"/>
              </a:solidFill>
              <a:latin typeface="Calibri"/>
            </a:endParaRPr>
          </a:p>
          <a:p>
            <a:pPr defTabSz="457200"/>
            <a:endParaRPr lang="en-US" sz="3200" dirty="0">
              <a:solidFill>
                <a:prstClr val="black"/>
              </a:solidFill>
              <a:latin typeface="Calibri"/>
            </a:endParaRPr>
          </a:p>
        </p:txBody>
      </p:sp>
      <p:grpSp>
        <p:nvGrpSpPr>
          <p:cNvPr id="8" name="Group 7"/>
          <p:cNvGrpSpPr/>
          <p:nvPr/>
        </p:nvGrpSpPr>
        <p:grpSpPr>
          <a:xfrm>
            <a:off x="4916424" y="3952260"/>
            <a:ext cx="263144" cy="91440"/>
            <a:chOff x="3392424" y="4187952"/>
            <a:chExt cx="263144" cy="91440"/>
          </a:xfrm>
        </p:grpSpPr>
        <p:cxnSp>
          <p:nvCxnSpPr>
            <p:cNvPr id="4" name="Straight Connector 3"/>
            <p:cNvCxnSpPr/>
            <p:nvPr/>
          </p:nvCxnSpPr>
          <p:spPr>
            <a:xfrm>
              <a:off x="3401568" y="4197096"/>
              <a:ext cx="254000" cy="0"/>
            </a:xfrm>
            <a:prstGeom prst="line">
              <a:avLst/>
            </a:prstGeom>
            <a:ln w="38100">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6" name="Straight Connector 5"/>
            <p:cNvCxnSpPr/>
            <p:nvPr/>
          </p:nvCxnSpPr>
          <p:spPr>
            <a:xfrm flipH="1">
              <a:off x="3392424" y="4187952"/>
              <a:ext cx="27432" cy="91440"/>
            </a:xfrm>
            <a:prstGeom prst="line">
              <a:avLst/>
            </a:prstGeom>
            <a:ln w="38100">
              <a:solidFill>
                <a:schemeClr val="tx1"/>
              </a:solidFill>
            </a:ln>
            <a:effectLst/>
          </p:spPr>
          <p:style>
            <a:lnRef idx="2">
              <a:schemeClr val="accent1"/>
            </a:lnRef>
            <a:fillRef idx="0">
              <a:schemeClr val="accent1"/>
            </a:fillRef>
            <a:effectRef idx="1">
              <a:schemeClr val="accent1"/>
            </a:effectRef>
            <a:fontRef idx="minor">
              <a:schemeClr val="tx1"/>
            </a:fontRef>
          </p:style>
        </p:cxnSp>
      </p:grpSp>
      <p:grpSp>
        <p:nvGrpSpPr>
          <p:cNvPr id="14" name="Group 13"/>
          <p:cNvGrpSpPr/>
          <p:nvPr/>
        </p:nvGrpSpPr>
        <p:grpSpPr>
          <a:xfrm>
            <a:off x="1517037" y="-1"/>
            <a:ext cx="9171780" cy="6860229"/>
            <a:chOff x="-6963" y="-1"/>
            <a:chExt cx="9171780" cy="6860229"/>
          </a:xfrm>
          <a:solidFill>
            <a:srgbClr val="C6D9F1"/>
          </a:solidFill>
        </p:grpSpPr>
        <p:sp>
          <p:nvSpPr>
            <p:cNvPr id="15" name="Rectangle 14"/>
            <p:cNvSpPr/>
            <p:nvPr/>
          </p:nvSpPr>
          <p:spPr>
            <a:xfrm>
              <a:off x="0" y="0"/>
              <a:ext cx="182880" cy="6858000"/>
            </a:xfrm>
            <a:prstGeom prst="rect">
              <a:avLst/>
            </a:prstGeom>
            <a:grp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dirty="0">
                <a:solidFill>
                  <a:prstClr val="white"/>
                </a:solidFill>
                <a:latin typeface="Calibri"/>
              </a:endParaRPr>
            </a:p>
          </p:txBody>
        </p:sp>
        <p:sp>
          <p:nvSpPr>
            <p:cNvPr id="16" name="Rectangle 15"/>
            <p:cNvSpPr/>
            <p:nvPr/>
          </p:nvSpPr>
          <p:spPr>
            <a:xfrm>
              <a:off x="8976879" y="0"/>
              <a:ext cx="182880" cy="6858000"/>
            </a:xfrm>
            <a:prstGeom prst="rect">
              <a:avLst/>
            </a:prstGeom>
            <a:grp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dirty="0">
                <a:solidFill>
                  <a:prstClr val="white"/>
                </a:solidFill>
                <a:latin typeface="Calibri"/>
              </a:endParaRPr>
            </a:p>
          </p:txBody>
        </p:sp>
        <p:sp>
          <p:nvSpPr>
            <p:cNvPr id="17" name="Rectangle 16"/>
            <p:cNvSpPr/>
            <p:nvPr/>
          </p:nvSpPr>
          <p:spPr>
            <a:xfrm>
              <a:off x="13854" y="-1"/>
              <a:ext cx="9150963" cy="182880"/>
            </a:xfrm>
            <a:prstGeom prst="rect">
              <a:avLst/>
            </a:prstGeom>
            <a:grp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dirty="0">
                <a:solidFill>
                  <a:prstClr val="white"/>
                </a:solidFill>
                <a:latin typeface="Calibri"/>
              </a:endParaRPr>
            </a:p>
          </p:txBody>
        </p:sp>
        <p:sp>
          <p:nvSpPr>
            <p:cNvPr id="18" name="Rectangle 17"/>
            <p:cNvSpPr/>
            <p:nvPr/>
          </p:nvSpPr>
          <p:spPr>
            <a:xfrm>
              <a:off x="-6963" y="6677348"/>
              <a:ext cx="9150963" cy="182880"/>
            </a:xfrm>
            <a:prstGeom prst="rect">
              <a:avLst/>
            </a:prstGeom>
            <a:grp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dirty="0">
                <a:solidFill>
                  <a:prstClr val="white"/>
                </a:solidFill>
                <a:latin typeface="Calibri"/>
              </a:endParaRPr>
            </a:p>
          </p:txBody>
        </p:sp>
      </p:grpSp>
      <p:sp>
        <p:nvSpPr>
          <p:cNvPr id="11" name="Rectangle 10"/>
          <p:cNvSpPr/>
          <p:nvPr/>
        </p:nvSpPr>
        <p:spPr>
          <a:xfrm>
            <a:off x="4264784" y="6520364"/>
            <a:ext cx="6525175" cy="369332"/>
          </a:xfrm>
          <a:prstGeom prst="rect">
            <a:avLst/>
          </a:prstGeom>
        </p:spPr>
        <p:txBody>
          <a:bodyPr wrap="square">
            <a:spAutoFit/>
          </a:bodyPr>
          <a:lstStyle/>
          <a:p>
            <a:pPr defTabSz="457200"/>
            <a:r>
              <a:rPr lang="en-US" dirty="0">
                <a:solidFill>
                  <a:srgbClr val="0000FF"/>
                </a:solidFill>
                <a:latin typeface="Calibri"/>
              </a:rPr>
              <a:t>Slide from preparatory lecture 4:  Addition (and free vector spaces)</a:t>
            </a:r>
          </a:p>
        </p:txBody>
      </p:sp>
    </p:spTree>
    <p:extLst>
      <p:ext uri="{BB962C8B-B14F-4D97-AF65-F5344CB8AC3E}">
        <p14:creationId xmlns:p14="http://schemas.microsoft.com/office/powerpoint/2010/main" val="15556304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693333" y="198480"/>
            <a:ext cx="9160934" cy="6403804"/>
          </a:xfrm>
          <a:prstGeom prst="rect">
            <a:avLst/>
          </a:prstGeom>
          <a:noFill/>
        </p:spPr>
        <p:txBody>
          <a:bodyPr wrap="square" rtlCol="0">
            <a:spAutoFit/>
          </a:bodyPr>
          <a:lstStyle/>
          <a:p>
            <a:pPr defTabSz="457200"/>
            <a:r>
              <a:rPr lang="en-US" sz="3200" dirty="0">
                <a:solidFill>
                  <a:prstClr val="black"/>
                </a:solidFill>
                <a:latin typeface="Calibri"/>
              </a:rPr>
              <a:t>A free abelian group generated by the elements </a:t>
            </a:r>
          </a:p>
          <a:p>
            <a:pPr defTabSz="457200"/>
            <a:r>
              <a:rPr lang="en-US" sz="3200" dirty="0">
                <a:solidFill>
                  <a:prstClr val="black"/>
                </a:solidFill>
                <a:latin typeface="Calibri"/>
              </a:rPr>
              <a:t>x</a:t>
            </a:r>
            <a:r>
              <a:rPr lang="en-US" sz="3200" baseline="-25000" dirty="0">
                <a:solidFill>
                  <a:prstClr val="black"/>
                </a:solidFill>
                <a:latin typeface="Calibri"/>
              </a:rPr>
              <a:t>1</a:t>
            </a:r>
            <a:r>
              <a:rPr lang="en-US" sz="3200" dirty="0">
                <a:solidFill>
                  <a:prstClr val="black"/>
                </a:solidFill>
                <a:latin typeface="Calibri"/>
              </a:rPr>
              <a:t>, x</a:t>
            </a:r>
            <a:r>
              <a:rPr lang="en-US" sz="3200" baseline="-25000" dirty="0">
                <a:solidFill>
                  <a:prstClr val="black"/>
                </a:solidFill>
                <a:latin typeface="Calibri"/>
              </a:rPr>
              <a:t>2</a:t>
            </a:r>
            <a:r>
              <a:rPr lang="en-US" sz="3200" dirty="0">
                <a:solidFill>
                  <a:prstClr val="black"/>
                </a:solidFill>
                <a:latin typeface="Calibri"/>
              </a:rPr>
              <a:t>, …, x</a:t>
            </a:r>
            <a:r>
              <a:rPr lang="en-US" sz="3200" baseline="-25000" dirty="0">
                <a:solidFill>
                  <a:prstClr val="black"/>
                </a:solidFill>
                <a:latin typeface="Calibri"/>
              </a:rPr>
              <a:t>k</a:t>
            </a:r>
            <a:r>
              <a:rPr lang="en-US" sz="3200" dirty="0">
                <a:solidFill>
                  <a:prstClr val="black"/>
                </a:solidFill>
                <a:latin typeface="Calibri"/>
              </a:rPr>
              <a:t> consists of all elements of the form</a:t>
            </a:r>
          </a:p>
          <a:p>
            <a:pPr defTabSz="457200"/>
            <a:endParaRPr lang="en-US" sz="800" dirty="0">
              <a:solidFill>
                <a:prstClr val="black"/>
              </a:solidFill>
              <a:latin typeface="Calibri"/>
            </a:endParaRPr>
          </a:p>
          <a:p>
            <a:pPr algn="ctr" defTabSz="457200"/>
            <a:r>
              <a:rPr lang="en-US" sz="3200" dirty="0">
                <a:solidFill>
                  <a:prstClr val="black"/>
                </a:solidFill>
                <a:latin typeface="Calibri"/>
              </a:rPr>
              <a:t>n</a:t>
            </a:r>
            <a:r>
              <a:rPr lang="en-US" sz="3200" baseline="-25000" dirty="0">
                <a:solidFill>
                  <a:prstClr val="black"/>
                </a:solidFill>
                <a:latin typeface="Calibri"/>
              </a:rPr>
              <a:t>1</a:t>
            </a:r>
            <a:r>
              <a:rPr lang="en-US" sz="3200" dirty="0">
                <a:solidFill>
                  <a:prstClr val="black"/>
                </a:solidFill>
                <a:latin typeface="Calibri"/>
              </a:rPr>
              <a:t>x</a:t>
            </a:r>
            <a:r>
              <a:rPr lang="en-US" sz="3200" baseline="-25000" dirty="0">
                <a:solidFill>
                  <a:prstClr val="black"/>
                </a:solidFill>
                <a:latin typeface="Calibri"/>
              </a:rPr>
              <a:t>1</a:t>
            </a:r>
            <a:r>
              <a:rPr lang="en-US" sz="3200" dirty="0">
                <a:solidFill>
                  <a:prstClr val="black"/>
                </a:solidFill>
                <a:latin typeface="Calibri"/>
              </a:rPr>
              <a:t> + n</a:t>
            </a:r>
            <a:r>
              <a:rPr lang="en-US" sz="3200" baseline="-25000" dirty="0">
                <a:solidFill>
                  <a:prstClr val="black"/>
                </a:solidFill>
                <a:latin typeface="Calibri"/>
              </a:rPr>
              <a:t>2</a:t>
            </a:r>
            <a:r>
              <a:rPr lang="en-US" sz="3200" dirty="0">
                <a:solidFill>
                  <a:prstClr val="black"/>
                </a:solidFill>
                <a:latin typeface="Calibri"/>
              </a:rPr>
              <a:t>x</a:t>
            </a:r>
            <a:r>
              <a:rPr lang="en-US" sz="3200" baseline="-25000" dirty="0">
                <a:solidFill>
                  <a:prstClr val="black"/>
                </a:solidFill>
                <a:latin typeface="Calibri"/>
              </a:rPr>
              <a:t>2</a:t>
            </a:r>
            <a:r>
              <a:rPr lang="en-US" sz="3200" dirty="0">
                <a:solidFill>
                  <a:prstClr val="black"/>
                </a:solidFill>
                <a:latin typeface="Calibri"/>
              </a:rPr>
              <a:t> + … + n</a:t>
            </a:r>
            <a:r>
              <a:rPr lang="en-US" sz="3200" baseline="-25000" dirty="0">
                <a:solidFill>
                  <a:prstClr val="black"/>
                </a:solidFill>
                <a:latin typeface="Calibri"/>
              </a:rPr>
              <a:t>k</a:t>
            </a:r>
            <a:r>
              <a:rPr lang="en-US" sz="3200" dirty="0">
                <a:solidFill>
                  <a:prstClr val="black"/>
                </a:solidFill>
                <a:latin typeface="Calibri"/>
              </a:rPr>
              <a:t>x</a:t>
            </a:r>
            <a:r>
              <a:rPr lang="en-US" sz="3200" baseline="-25000" dirty="0">
                <a:solidFill>
                  <a:prstClr val="black"/>
                </a:solidFill>
                <a:latin typeface="Calibri"/>
              </a:rPr>
              <a:t>k</a:t>
            </a:r>
          </a:p>
          <a:p>
            <a:pPr defTabSz="457200"/>
            <a:endParaRPr lang="en-US" sz="800" baseline="-25000" dirty="0">
              <a:solidFill>
                <a:prstClr val="black"/>
              </a:solidFill>
              <a:latin typeface="Calibri"/>
            </a:endParaRPr>
          </a:p>
          <a:p>
            <a:pPr defTabSz="457200"/>
            <a:r>
              <a:rPr lang="en-US" sz="3200" dirty="0">
                <a:solidFill>
                  <a:prstClr val="black"/>
                </a:solidFill>
                <a:latin typeface="Calibri"/>
              </a:rPr>
              <a:t>where n</a:t>
            </a:r>
            <a:r>
              <a:rPr lang="en-US" sz="3200" baseline="-25000" dirty="0">
                <a:solidFill>
                  <a:prstClr val="black"/>
                </a:solidFill>
                <a:latin typeface="Calibri"/>
              </a:rPr>
              <a:t>i</a:t>
            </a:r>
            <a:r>
              <a:rPr lang="en-US" sz="3200" dirty="0">
                <a:solidFill>
                  <a:prstClr val="black"/>
                </a:solidFill>
                <a:latin typeface="Calibri"/>
              </a:rPr>
              <a:t> are integers.</a:t>
            </a:r>
          </a:p>
          <a:p>
            <a:pPr defTabSz="457200"/>
            <a:endParaRPr lang="en-US" sz="800" dirty="0">
              <a:solidFill>
                <a:prstClr val="black"/>
              </a:solidFill>
              <a:latin typeface="Calibri"/>
            </a:endParaRPr>
          </a:p>
          <a:p>
            <a:pPr defTabSz="457200"/>
            <a:r>
              <a:rPr lang="en-US" sz="3200" dirty="0">
                <a:solidFill>
                  <a:srgbClr val="0000FF"/>
                </a:solidFill>
                <a:latin typeface="Calibri"/>
              </a:rPr>
              <a:t>                    Example:    </a:t>
            </a:r>
            <a:r>
              <a:rPr lang="en-US" sz="3200" b="1" dirty="0">
                <a:solidFill>
                  <a:srgbClr val="0000FF"/>
                </a:solidFill>
                <a:latin typeface="Calibri"/>
              </a:rPr>
              <a:t>Z</a:t>
            </a:r>
            <a:r>
              <a:rPr lang="en-US" sz="3200" dirty="0">
                <a:solidFill>
                  <a:srgbClr val="0000FF"/>
                </a:solidFill>
                <a:latin typeface="Calibri"/>
              </a:rPr>
              <a:t>[ x</a:t>
            </a:r>
            <a:r>
              <a:rPr lang="en-US" sz="3200" baseline="-25000" dirty="0">
                <a:solidFill>
                  <a:srgbClr val="0000FF"/>
                </a:solidFill>
                <a:latin typeface="Calibri"/>
              </a:rPr>
              <a:t> </a:t>
            </a:r>
            <a:r>
              <a:rPr lang="en-US" sz="3200" dirty="0">
                <a:solidFill>
                  <a:srgbClr val="0000FF"/>
                </a:solidFill>
                <a:latin typeface="Calibri"/>
              </a:rPr>
              <a:t> , x</a:t>
            </a:r>
            <a:r>
              <a:rPr lang="en-US" sz="3200" baseline="-25000" dirty="0">
                <a:solidFill>
                  <a:srgbClr val="0000FF"/>
                </a:solidFill>
                <a:latin typeface="Calibri"/>
              </a:rPr>
              <a:t>  </a:t>
            </a:r>
            <a:r>
              <a:rPr lang="en-US" sz="3200" dirty="0">
                <a:solidFill>
                  <a:srgbClr val="0000FF"/>
                </a:solidFill>
                <a:latin typeface="Calibri"/>
              </a:rPr>
              <a:t> ]</a:t>
            </a:r>
            <a:endParaRPr lang="en-US" sz="1200" dirty="0">
              <a:solidFill>
                <a:srgbClr val="0000FF"/>
              </a:solidFill>
              <a:latin typeface="Calibri"/>
            </a:endParaRPr>
          </a:p>
          <a:p>
            <a:pPr algn="ctr" defTabSz="457200">
              <a:lnSpc>
                <a:spcPct val="200000"/>
              </a:lnSpc>
            </a:pPr>
            <a:r>
              <a:rPr lang="en-US" sz="3200" dirty="0">
                <a:solidFill>
                  <a:srgbClr val="0000FF"/>
                </a:solidFill>
                <a:latin typeface="Calibri"/>
              </a:rPr>
              <a:t>4 ix + 2   I</a:t>
            </a:r>
            <a:endParaRPr lang="en-US" sz="3200" baseline="-25000" dirty="0">
              <a:solidFill>
                <a:srgbClr val="0000FF"/>
              </a:solidFill>
              <a:latin typeface="Calibri"/>
            </a:endParaRPr>
          </a:p>
          <a:p>
            <a:pPr algn="ctr" defTabSz="457200">
              <a:lnSpc>
                <a:spcPct val="130000"/>
              </a:lnSpc>
            </a:pPr>
            <a:r>
              <a:rPr lang="en-US" sz="3200" dirty="0">
                <a:solidFill>
                  <a:srgbClr val="0000FF"/>
                </a:solidFill>
                <a:latin typeface="Calibri"/>
              </a:rPr>
              <a:t>x  – 2   i</a:t>
            </a:r>
            <a:endParaRPr lang="en-US" sz="3200" baseline="-25000" dirty="0">
              <a:solidFill>
                <a:srgbClr val="0000FF"/>
              </a:solidFill>
              <a:latin typeface="Calibri"/>
            </a:endParaRPr>
          </a:p>
          <a:p>
            <a:pPr algn="ctr" defTabSz="457200">
              <a:lnSpc>
                <a:spcPct val="130000"/>
              </a:lnSpc>
            </a:pPr>
            <a:r>
              <a:rPr lang="en-US" sz="3200" dirty="0">
                <a:solidFill>
                  <a:srgbClr val="0000FF"/>
                </a:solidFill>
                <a:latin typeface="Calibri"/>
              </a:rPr>
              <a:t>-3  x </a:t>
            </a:r>
            <a:endParaRPr lang="en-US" sz="3200" baseline="-25000" dirty="0">
              <a:solidFill>
                <a:srgbClr val="0000FF"/>
              </a:solidFill>
              <a:latin typeface="Calibri"/>
            </a:endParaRPr>
          </a:p>
          <a:p>
            <a:pPr algn="ctr" defTabSz="457200">
              <a:lnSpc>
                <a:spcPct val="130000"/>
              </a:lnSpc>
            </a:pPr>
            <a:r>
              <a:rPr lang="en-US" sz="3200" dirty="0">
                <a:solidFill>
                  <a:srgbClr val="0000FF"/>
                </a:solidFill>
                <a:latin typeface="Calibri"/>
              </a:rPr>
              <a:t>k     + n iii </a:t>
            </a:r>
            <a:r>
              <a:rPr lang="en-US" sz="3200" baseline="-25000" dirty="0">
                <a:solidFill>
                  <a:srgbClr val="0000FF"/>
                </a:solidFill>
                <a:latin typeface="Calibri"/>
              </a:rPr>
              <a:t>      </a:t>
            </a:r>
            <a:r>
              <a:rPr lang="en-US" sz="3200" dirty="0">
                <a:solidFill>
                  <a:srgbClr val="0000FF"/>
                </a:solidFill>
                <a:latin typeface="Calibri"/>
              </a:rPr>
              <a:t> </a:t>
            </a:r>
          </a:p>
          <a:p>
            <a:pPr defTabSz="457200">
              <a:lnSpc>
                <a:spcPct val="130000"/>
              </a:lnSpc>
            </a:pPr>
            <a:r>
              <a:rPr lang="en-US" sz="3200" b="1" dirty="0">
                <a:solidFill>
                  <a:prstClr val="black"/>
                </a:solidFill>
                <a:latin typeface="Calibri"/>
              </a:rPr>
              <a:t>Z</a:t>
            </a:r>
            <a:r>
              <a:rPr lang="en-US" sz="3200" dirty="0">
                <a:solidFill>
                  <a:prstClr val="black"/>
                </a:solidFill>
                <a:latin typeface="Calibri"/>
              </a:rPr>
              <a:t> = The set of integers = { …, -2, -1, 0, 1, 2, …}</a:t>
            </a:r>
          </a:p>
        </p:txBody>
      </p:sp>
      <p:pic>
        <p:nvPicPr>
          <p:cNvPr id="3" name="Picture 2"/>
          <p:cNvPicPr>
            <a:picLocks noChangeAspect="1"/>
          </p:cNvPicPr>
          <p:nvPr/>
        </p:nvPicPr>
        <p:blipFill>
          <a:blip r:embed="rId3"/>
          <a:stretch>
            <a:fillRect/>
          </a:stretch>
        </p:blipFill>
        <p:spPr>
          <a:xfrm>
            <a:off x="5839559" y="2614705"/>
            <a:ext cx="328168" cy="383286"/>
          </a:xfrm>
          <a:prstGeom prst="rect">
            <a:avLst/>
          </a:prstGeom>
        </p:spPr>
      </p:pic>
      <p:pic>
        <p:nvPicPr>
          <p:cNvPr id="4" name="Picture 3"/>
          <p:cNvPicPr>
            <a:picLocks noChangeAspect="1"/>
          </p:cNvPicPr>
          <p:nvPr/>
        </p:nvPicPr>
        <p:blipFill>
          <a:blip r:embed="rId3"/>
          <a:stretch>
            <a:fillRect/>
          </a:stretch>
        </p:blipFill>
        <p:spPr>
          <a:xfrm>
            <a:off x="5770821" y="3474756"/>
            <a:ext cx="328168" cy="383286"/>
          </a:xfrm>
          <a:prstGeom prst="rect">
            <a:avLst/>
          </a:prstGeom>
        </p:spPr>
      </p:pic>
      <p:pic>
        <p:nvPicPr>
          <p:cNvPr id="5" name="Picture 4"/>
          <p:cNvPicPr>
            <a:picLocks noChangeAspect="1"/>
          </p:cNvPicPr>
          <p:nvPr/>
        </p:nvPicPr>
        <p:blipFill>
          <a:blip r:embed="rId3"/>
          <a:stretch>
            <a:fillRect/>
          </a:stretch>
        </p:blipFill>
        <p:spPr>
          <a:xfrm>
            <a:off x="5636352" y="4159622"/>
            <a:ext cx="328168" cy="383286"/>
          </a:xfrm>
          <a:prstGeom prst="rect">
            <a:avLst/>
          </a:prstGeom>
        </p:spPr>
      </p:pic>
      <p:pic>
        <p:nvPicPr>
          <p:cNvPr id="6" name="Picture 5"/>
          <p:cNvPicPr>
            <a:picLocks noChangeAspect="1"/>
          </p:cNvPicPr>
          <p:nvPr/>
        </p:nvPicPr>
        <p:blipFill>
          <a:blip r:embed="rId3"/>
          <a:stretch>
            <a:fillRect/>
          </a:stretch>
        </p:blipFill>
        <p:spPr>
          <a:xfrm>
            <a:off x="6292149" y="4751839"/>
            <a:ext cx="328168" cy="383286"/>
          </a:xfrm>
          <a:prstGeom prst="rect">
            <a:avLst/>
          </a:prstGeom>
        </p:spPr>
      </p:pic>
      <p:pic>
        <p:nvPicPr>
          <p:cNvPr id="7" name="Picture 6"/>
          <p:cNvPicPr>
            <a:picLocks noChangeAspect="1"/>
          </p:cNvPicPr>
          <p:nvPr/>
        </p:nvPicPr>
        <p:blipFill>
          <a:blip r:embed="rId3"/>
          <a:stretch>
            <a:fillRect/>
          </a:stretch>
        </p:blipFill>
        <p:spPr>
          <a:xfrm>
            <a:off x="5755880" y="5385331"/>
            <a:ext cx="328168" cy="383286"/>
          </a:xfrm>
          <a:prstGeom prst="rect">
            <a:avLst/>
          </a:prstGeom>
        </p:spPr>
      </p:pic>
      <p:pic>
        <p:nvPicPr>
          <p:cNvPr id="8" name="Picture 7"/>
          <p:cNvPicPr>
            <a:picLocks noChangeAspect="1"/>
          </p:cNvPicPr>
          <p:nvPr/>
        </p:nvPicPr>
        <p:blipFill>
          <a:blip r:embed="rId4"/>
          <a:stretch>
            <a:fillRect/>
          </a:stretch>
        </p:blipFill>
        <p:spPr>
          <a:xfrm>
            <a:off x="6695024" y="5384950"/>
            <a:ext cx="380001" cy="384048"/>
          </a:xfrm>
          <a:prstGeom prst="rect">
            <a:avLst/>
          </a:prstGeom>
        </p:spPr>
      </p:pic>
      <p:pic>
        <p:nvPicPr>
          <p:cNvPr id="9" name="Picture 8"/>
          <p:cNvPicPr>
            <a:picLocks noChangeAspect="1"/>
          </p:cNvPicPr>
          <p:nvPr/>
        </p:nvPicPr>
        <p:blipFill>
          <a:blip r:embed="rId4"/>
          <a:stretch>
            <a:fillRect/>
          </a:stretch>
        </p:blipFill>
        <p:spPr>
          <a:xfrm>
            <a:off x="6535070" y="4158860"/>
            <a:ext cx="380001" cy="384048"/>
          </a:xfrm>
          <a:prstGeom prst="rect">
            <a:avLst/>
          </a:prstGeom>
        </p:spPr>
      </p:pic>
      <p:pic>
        <p:nvPicPr>
          <p:cNvPr id="10" name="Picture 9"/>
          <p:cNvPicPr>
            <a:picLocks noChangeAspect="1"/>
          </p:cNvPicPr>
          <p:nvPr/>
        </p:nvPicPr>
        <p:blipFill>
          <a:blip r:embed="rId4"/>
          <a:stretch>
            <a:fillRect/>
          </a:stretch>
        </p:blipFill>
        <p:spPr>
          <a:xfrm>
            <a:off x="6719177" y="3474375"/>
            <a:ext cx="380001" cy="384048"/>
          </a:xfrm>
          <a:prstGeom prst="rect">
            <a:avLst/>
          </a:prstGeom>
        </p:spPr>
      </p:pic>
      <p:pic>
        <p:nvPicPr>
          <p:cNvPr id="11" name="Picture 10"/>
          <p:cNvPicPr>
            <a:picLocks noChangeAspect="1"/>
          </p:cNvPicPr>
          <p:nvPr/>
        </p:nvPicPr>
        <p:blipFill>
          <a:blip r:embed="rId4"/>
          <a:stretch>
            <a:fillRect/>
          </a:stretch>
        </p:blipFill>
        <p:spPr>
          <a:xfrm>
            <a:off x="6398379" y="2614705"/>
            <a:ext cx="380001" cy="384048"/>
          </a:xfrm>
          <a:prstGeom prst="rect">
            <a:avLst/>
          </a:prstGeom>
        </p:spPr>
      </p:pic>
      <p:grpSp>
        <p:nvGrpSpPr>
          <p:cNvPr id="17" name="Group 16"/>
          <p:cNvGrpSpPr/>
          <p:nvPr/>
        </p:nvGrpSpPr>
        <p:grpSpPr>
          <a:xfrm>
            <a:off x="1517037" y="-1"/>
            <a:ext cx="9171780" cy="6860229"/>
            <a:chOff x="-6963" y="-1"/>
            <a:chExt cx="9171780" cy="6860229"/>
          </a:xfrm>
          <a:solidFill>
            <a:srgbClr val="CCC1DA"/>
          </a:solidFill>
        </p:grpSpPr>
        <p:sp>
          <p:nvSpPr>
            <p:cNvPr id="18" name="Rectangle 17"/>
            <p:cNvSpPr/>
            <p:nvPr/>
          </p:nvSpPr>
          <p:spPr>
            <a:xfrm>
              <a:off x="0" y="0"/>
              <a:ext cx="182880" cy="6858000"/>
            </a:xfrm>
            <a:prstGeom prst="rect">
              <a:avLst/>
            </a:prstGeom>
            <a:grp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dirty="0">
                <a:solidFill>
                  <a:prstClr val="white"/>
                </a:solidFill>
                <a:latin typeface="Calibri"/>
              </a:endParaRPr>
            </a:p>
          </p:txBody>
        </p:sp>
        <p:sp>
          <p:nvSpPr>
            <p:cNvPr id="19" name="Rectangle 18"/>
            <p:cNvSpPr/>
            <p:nvPr/>
          </p:nvSpPr>
          <p:spPr>
            <a:xfrm>
              <a:off x="8976879" y="0"/>
              <a:ext cx="182880" cy="6858000"/>
            </a:xfrm>
            <a:prstGeom prst="rect">
              <a:avLst/>
            </a:prstGeom>
            <a:grp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dirty="0">
                <a:solidFill>
                  <a:prstClr val="white"/>
                </a:solidFill>
                <a:latin typeface="Calibri"/>
              </a:endParaRPr>
            </a:p>
          </p:txBody>
        </p:sp>
        <p:sp>
          <p:nvSpPr>
            <p:cNvPr id="20" name="Rectangle 19"/>
            <p:cNvSpPr/>
            <p:nvPr/>
          </p:nvSpPr>
          <p:spPr>
            <a:xfrm>
              <a:off x="13854" y="-1"/>
              <a:ext cx="9150963" cy="182880"/>
            </a:xfrm>
            <a:prstGeom prst="rect">
              <a:avLst/>
            </a:prstGeom>
            <a:grp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dirty="0">
                <a:solidFill>
                  <a:prstClr val="white"/>
                </a:solidFill>
                <a:latin typeface="Calibri"/>
              </a:endParaRPr>
            </a:p>
          </p:txBody>
        </p:sp>
        <p:sp>
          <p:nvSpPr>
            <p:cNvPr id="21" name="Rectangle 20"/>
            <p:cNvSpPr/>
            <p:nvPr/>
          </p:nvSpPr>
          <p:spPr>
            <a:xfrm>
              <a:off x="-6963" y="6677348"/>
              <a:ext cx="9150963" cy="182880"/>
            </a:xfrm>
            <a:prstGeom prst="rect">
              <a:avLst/>
            </a:prstGeom>
            <a:grp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dirty="0">
                <a:solidFill>
                  <a:prstClr val="white"/>
                </a:solidFill>
                <a:latin typeface="Calibri"/>
              </a:endParaRPr>
            </a:p>
          </p:txBody>
        </p:sp>
      </p:grpSp>
    </p:spTree>
    <p:extLst>
      <p:ext uri="{BB962C8B-B14F-4D97-AF65-F5344CB8AC3E}">
        <p14:creationId xmlns:p14="http://schemas.microsoft.com/office/powerpoint/2010/main" val="200065106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001800"/>
        </a:solidFill>
        <a:effectLst/>
      </p:bgPr>
    </p:bg>
    <p:spTree>
      <p:nvGrpSpPr>
        <p:cNvPr id="1" name=""/>
        <p:cNvGrpSpPr/>
        <p:nvPr/>
      </p:nvGrpSpPr>
      <p:grpSpPr>
        <a:xfrm>
          <a:off x="0" y="0"/>
          <a:ext cx="0" cy="0"/>
          <a:chOff x="0" y="0"/>
          <a:chExt cx="0" cy="0"/>
        </a:xfrm>
      </p:grpSpPr>
      <p:sp>
        <p:nvSpPr>
          <p:cNvPr id="2" name="Rectangle 1"/>
          <p:cNvSpPr/>
          <p:nvPr/>
        </p:nvSpPr>
        <p:spPr>
          <a:xfrm>
            <a:off x="2438401" y="2286000"/>
            <a:ext cx="7162799" cy="1107996"/>
          </a:xfrm>
          <a:prstGeom prst="rect">
            <a:avLst/>
          </a:prstGeom>
          <a:noFill/>
        </p:spPr>
        <p:txBody>
          <a:bodyPr wrap="square" lIns="91440" tIns="45720" rIns="91440" bIns="45720">
            <a:spAutoFit/>
          </a:bodyPr>
          <a:lstStyle/>
          <a:p>
            <a:pPr algn="ctr" defTabSz="457200"/>
            <a:r>
              <a:rPr lang="en-US" sz="6600" b="1" dirty="0">
                <a:ln w="12700">
                  <a:solidFill>
                    <a:srgbClr val="37302A">
                      <a:satMod val="155000"/>
                    </a:srgbClr>
                  </a:solidFill>
                  <a:prstDash val="solid"/>
                </a:ln>
                <a:solidFill>
                  <a:prstClr val="white"/>
                </a:solidFill>
                <a:effectLst>
                  <a:outerShdw blurRad="41275" dist="20320" dir="1800000" algn="tl" rotWithShape="0">
                    <a:srgbClr val="000000">
                      <a:alpha val="40000"/>
                    </a:srgbClr>
                  </a:outerShdw>
                </a:effectLst>
                <a:latin typeface="Garamond"/>
              </a:rPr>
              <a:t>2.)  GRADING</a:t>
            </a:r>
          </a:p>
        </p:txBody>
      </p:sp>
    </p:spTree>
    <p:extLst>
      <p:ext uri="{BB962C8B-B14F-4D97-AF65-F5344CB8AC3E}">
        <p14:creationId xmlns:p14="http://schemas.microsoft.com/office/powerpoint/2010/main" val="51375659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2"/>
          <p:cNvGrpSpPr/>
          <p:nvPr/>
        </p:nvGrpSpPr>
        <p:grpSpPr>
          <a:xfrm>
            <a:off x="1517037" y="-2535"/>
            <a:ext cx="9171780" cy="6862763"/>
            <a:chOff x="-6963" y="-2535"/>
            <a:chExt cx="9171780" cy="6862763"/>
          </a:xfrm>
          <a:solidFill>
            <a:schemeClr val="accent3">
              <a:lumMod val="40000"/>
              <a:lumOff val="60000"/>
            </a:schemeClr>
          </a:solidFill>
        </p:grpSpPr>
        <p:grpSp>
          <p:nvGrpSpPr>
            <p:cNvPr id="4" name="Group 3"/>
            <p:cNvGrpSpPr/>
            <p:nvPr/>
          </p:nvGrpSpPr>
          <p:grpSpPr>
            <a:xfrm>
              <a:off x="-6963" y="-1"/>
              <a:ext cx="9171780" cy="6860229"/>
              <a:chOff x="-6963" y="-1"/>
              <a:chExt cx="9171780" cy="6860229"/>
            </a:xfrm>
            <a:grpFill/>
          </p:grpSpPr>
          <p:sp>
            <p:nvSpPr>
              <p:cNvPr id="5" name="Rectangle 4"/>
              <p:cNvSpPr/>
              <p:nvPr/>
            </p:nvSpPr>
            <p:spPr>
              <a:xfrm>
                <a:off x="0" y="0"/>
                <a:ext cx="182880" cy="6858000"/>
              </a:xfrm>
              <a:prstGeom prst="rect">
                <a:avLst/>
              </a:prstGeom>
              <a:grp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dirty="0">
                  <a:solidFill>
                    <a:prstClr val="white"/>
                  </a:solidFill>
                  <a:latin typeface="Calibri"/>
                </a:endParaRPr>
              </a:p>
            </p:txBody>
          </p:sp>
          <p:sp>
            <p:nvSpPr>
              <p:cNvPr id="6" name="Rectangle 5"/>
              <p:cNvSpPr/>
              <p:nvPr/>
            </p:nvSpPr>
            <p:spPr>
              <a:xfrm>
                <a:off x="8976879" y="0"/>
                <a:ext cx="182880" cy="6858000"/>
              </a:xfrm>
              <a:prstGeom prst="rect">
                <a:avLst/>
              </a:prstGeom>
              <a:grp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dirty="0">
                  <a:solidFill>
                    <a:prstClr val="white"/>
                  </a:solidFill>
                  <a:latin typeface="Calibri"/>
                </a:endParaRPr>
              </a:p>
            </p:txBody>
          </p:sp>
          <p:sp>
            <p:nvSpPr>
              <p:cNvPr id="7" name="Rectangle 6"/>
              <p:cNvSpPr/>
              <p:nvPr/>
            </p:nvSpPr>
            <p:spPr>
              <a:xfrm>
                <a:off x="13854" y="-1"/>
                <a:ext cx="9150963" cy="182880"/>
              </a:xfrm>
              <a:prstGeom prst="rect">
                <a:avLst/>
              </a:prstGeom>
              <a:grp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dirty="0">
                  <a:solidFill>
                    <a:prstClr val="white"/>
                  </a:solidFill>
                  <a:latin typeface="Calibri"/>
                </a:endParaRPr>
              </a:p>
            </p:txBody>
          </p:sp>
          <p:sp>
            <p:nvSpPr>
              <p:cNvPr id="8" name="Rectangle 7"/>
              <p:cNvSpPr/>
              <p:nvPr/>
            </p:nvSpPr>
            <p:spPr>
              <a:xfrm>
                <a:off x="-6963" y="6677348"/>
                <a:ext cx="9150963" cy="182880"/>
              </a:xfrm>
              <a:prstGeom prst="rect">
                <a:avLst/>
              </a:prstGeom>
              <a:grp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dirty="0">
                  <a:solidFill>
                    <a:prstClr val="white"/>
                  </a:solidFill>
                  <a:latin typeface="Calibri"/>
                </a:endParaRPr>
              </a:p>
            </p:txBody>
          </p:sp>
        </p:grpSp>
        <p:sp>
          <p:nvSpPr>
            <p:cNvPr id="23" name="Rectangle 22"/>
            <p:cNvSpPr/>
            <p:nvPr/>
          </p:nvSpPr>
          <p:spPr>
            <a:xfrm>
              <a:off x="20817" y="-2535"/>
              <a:ext cx="9144000" cy="1042416"/>
            </a:xfrm>
            <a:prstGeom prst="rect">
              <a:avLst/>
            </a:prstGeom>
            <a:grp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a:r>
                <a:rPr lang="en-US" sz="4800" dirty="0">
                  <a:solidFill>
                    <a:prstClr val="black"/>
                  </a:solidFill>
                  <a:latin typeface="Calibri"/>
                </a:rPr>
                <a:t>Grading</a:t>
              </a:r>
            </a:p>
          </p:txBody>
        </p:sp>
      </p:grpSp>
      <p:sp>
        <p:nvSpPr>
          <p:cNvPr id="2" name="TextBox 1"/>
          <p:cNvSpPr txBox="1"/>
          <p:nvPr/>
        </p:nvSpPr>
        <p:spPr>
          <a:xfrm>
            <a:off x="1895232" y="1065296"/>
            <a:ext cx="8421077" cy="1815882"/>
          </a:xfrm>
          <a:prstGeom prst="rect">
            <a:avLst/>
          </a:prstGeom>
          <a:noFill/>
        </p:spPr>
        <p:txBody>
          <a:bodyPr wrap="square" rtlCol="0">
            <a:spAutoFit/>
          </a:bodyPr>
          <a:lstStyle/>
          <a:p>
            <a:pPr defTabSz="457200"/>
            <a:r>
              <a:rPr lang="en-US" sz="3200" dirty="0">
                <a:solidFill>
                  <a:srgbClr val="B60200"/>
                </a:solidFill>
                <a:latin typeface="Calibri"/>
              </a:rPr>
              <a:t>Grading:   Each object is assigned a unique grade</a:t>
            </a:r>
          </a:p>
          <a:p>
            <a:pPr defTabSz="457200"/>
            <a:r>
              <a:rPr lang="en-US" sz="3200" dirty="0">
                <a:solidFill>
                  <a:srgbClr val="9BBB59">
                    <a:lumMod val="50000"/>
                  </a:srgbClr>
                </a:solidFill>
                <a:latin typeface="Calibri"/>
              </a:rPr>
              <a:t>Grading = Partition of R[x]</a:t>
            </a:r>
          </a:p>
          <a:p>
            <a:pPr defTabSz="457200"/>
            <a:endParaRPr lang="en-US" sz="1600" dirty="0">
              <a:solidFill>
                <a:prstClr val="black"/>
              </a:solidFill>
              <a:latin typeface="Calibri"/>
            </a:endParaRPr>
          </a:p>
          <a:p>
            <a:pPr defTabSz="457200"/>
            <a:r>
              <a:rPr lang="en-US" sz="3200" u="sng" dirty="0">
                <a:solidFill>
                  <a:prstClr val="black"/>
                </a:solidFill>
                <a:latin typeface="Calibri"/>
              </a:rPr>
              <a:t>Ex:  Grade = dimension</a:t>
            </a:r>
          </a:p>
        </p:txBody>
      </p:sp>
      <p:sp>
        <p:nvSpPr>
          <p:cNvPr id="30" name="TextBox 29"/>
          <p:cNvSpPr txBox="1"/>
          <p:nvPr/>
        </p:nvSpPr>
        <p:spPr>
          <a:xfrm>
            <a:off x="9232974" y="4539008"/>
            <a:ext cx="524441" cy="584775"/>
          </a:xfrm>
          <a:prstGeom prst="rect">
            <a:avLst/>
          </a:prstGeom>
          <a:noFill/>
        </p:spPr>
        <p:txBody>
          <a:bodyPr wrap="square" rtlCol="0">
            <a:spAutoFit/>
          </a:bodyPr>
          <a:lstStyle/>
          <a:p>
            <a:pPr defTabSz="457200"/>
            <a:r>
              <a:rPr lang="en-US" sz="3200" dirty="0">
                <a:solidFill>
                  <a:prstClr val="black"/>
                </a:solidFill>
                <a:latin typeface="Calibri"/>
              </a:rPr>
              <a:t>v</a:t>
            </a:r>
            <a:r>
              <a:rPr lang="en-US" sz="3200" baseline="-25000" dirty="0">
                <a:solidFill>
                  <a:prstClr val="black"/>
                </a:solidFill>
                <a:latin typeface="Calibri"/>
              </a:rPr>
              <a:t>2</a:t>
            </a:r>
          </a:p>
        </p:txBody>
      </p:sp>
      <p:cxnSp>
        <p:nvCxnSpPr>
          <p:cNvPr id="32" name="Straight Connector 31"/>
          <p:cNvCxnSpPr/>
          <p:nvPr/>
        </p:nvCxnSpPr>
        <p:spPr>
          <a:xfrm rot="10800000" flipV="1">
            <a:off x="8849970" y="6287679"/>
            <a:ext cx="1121010" cy="0"/>
          </a:xfrm>
          <a:prstGeom prst="line">
            <a:avLst/>
          </a:prstGeom>
          <a:ln w="63500">
            <a:solidFill>
              <a:srgbClr val="008000"/>
            </a:solidFill>
          </a:ln>
        </p:spPr>
        <p:style>
          <a:lnRef idx="2">
            <a:schemeClr val="accent1"/>
          </a:lnRef>
          <a:fillRef idx="0">
            <a:schemeClr val="accent1"/>
          </a:fillRef>
          <a:effectRef idx="1">
            <a:schemeClr val="accent1"/>
          </a:effectRef>
          <a:fontRef idx="minor">
            <a:schemeClr val="tx1"/>
          </a:fontRef>
        </p:style>
      </p:cxnSp>
      <p:sp>
        <p:nvSpPr>
          <p:cNvPr id="33" name="Oval 32"/>
          <p:cNvSpPr/>
          <p:nvPr/>
        </p:nvSpPr>
        <p:spPr>
          <a:xfrm rot="10800000">
            <a:off x="9903939" y="6155804"/>
            <a:ext cx="220905" cy="226073"/>
          </a:xfrm>
          <a:prstGeom prst="ellipse">
            <a:avLst/>
          </a:prstGeom>
          <a:solidFill>
            <a:srgbClr val="770077"/>
          </a:solidFill>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dirty="0">
              <a:solidFill>
                <a:prstClr val="white"/>
              </a:solidFill>
              <a:latin typeface="Calibri"/>
            </a:endParaRPr>
          </a:p>
        </p:txBody>
      </p:sp>
      <p:sp>
        <p:nvSpPr>
          <p:cNvPr id="34" name="Oval 33"/>
          <p:cNvSpPr/>
          <p:nvPr/>
        </p:nvSpPr>
        <p:spPr>
          <a:xfrm rot="10800000">
            <a:off x="8652145" y="6155804"/>
            <a:ext cx="220905" cy="226073"/>
          </a:xfrm>
          <a:prstGeom prst="ellipse">
            <a:avLst/>
          </a:prstGeom>
          <a:solidFill>
            <a:srgbClr val="770077"/>
          </a:solidFill>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dirty="0">
              <a:solidFill>
                <a:prstClr val="white"/>
              </a:solidFill>
              <a:latin typeface="Calibri"/>
            </a:endParaRPr>
          </a:p>
        </p:txBody>
      </p:sp>
      <p:sp>
        <p:nvSpPr>
          <p:cNvPr id="35" name="Isosceles Triangle 34"/>
          <p:cNvSpPr/>
          <p:nvPr/>
        </p:nvSpPr>
        <p:spPr>
          <a:xfrm>
            <a:off x="8744188" y="5124569"/>
            <a:ext cx="1288612" cy="1141670"/>
          </a:xfrm>
          <a:prstGeom prst="triangle">
            <a:avLst/>
          </a:prstGeom>
          <a:solidFill>
            <a:schemeClr val="tx2">
              <a:lumMod val="40000"/>
              <a:lumOff val="60000"/>
            </a:schemeClr>
          </a:solidFill>
          <a:ln w="76200">
            <a:solidFill>
              <a:srgbClr val="008000"/>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dirty="0">
              <a:solidFill>
                <a:prstClr val="white"/>
              </a:solidFill>
              <a:latin typeface="Calibri"/>
            </a:endParaRPr>
          </a:p>
        </p:txBody>
      </p:sp>
      <p:sp>
        <p:nvSpPr>
          <p:cNvPr id="36" name="Oval 35"/>
          <p:cNvSpPr/>
          <p:nvPr/>
        </p:nvSpPr>
        <p:spPr>
          <a:xfrm>
            <a:off x="8652145" y="6159572"/>
            <a:ext cx="220905" cy="226073"/>
          </a:xfrm>
          <a:prstGeom prst="ellipse">
            <a:avLst/>
          </a:prstGeom>
          <a:solidFill>
            <a:srgbClr val="770077"/>
          </a:solidFill>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dirty="0">
              <a:solidFill>
                <a:prstClr val="white"/>
              </a:solidFill>
              <a:latin typeface="Calibri"/>
            </a:endParaRPr>
          </a:p>
        </p:txBody>
      </p:sp>
      <p:sp>
        <p:nvSpPr>
          <p:cNvPr id="37" name="Oval 36"/>
          <p:cNvSpPr/>
          <p:nvPr/>
        </p:nvSpPr>
        <p:spPr>
          <a:xfrm>
            <a:off x="9903939" y="6155804"/>
            <a:ext cx="220905" cy="226073"/>
          </a:xfrm>
          <a:prstGeom prst="ellipse">
            <a:avLst/>
          </a:prstGeom>
          <a:solidFill>
            <a:srgbClr val="770077"/>
          </a:solidFill>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dirty="0">
              <a:solidFill>
                <a:prstClr val="white"/>
              </a:solidFill>
              <a:latin typeface="Calibri"/>
            </a:endParaRPr>
          </a:p>
        </p:txBody>
      </p:sp>
      <p:sp>
        <p:nvSpPr>
          <p:cNvPr id="38" name="Oval 37"/>
          <p:cNvSpPr/>
          <p:nvPr/>
        </p:nvSpPr>
        <p:spPr>
          <a:xfrm>
            <a:off x="9280870" y="5048045"/>
            <a:ext cx="220905" cy="226073"/>
          </a:xfrm>
          <a:prstGeom prst="ellipse">
            <a:avLst/>
          </a:prstGeom>
          <a:solidFill>
            <a:srgbClr val="660066"/>
          </a:solidFill>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dirty="0">
              <a:solidFill>
                <a:prstClr val="white"/>
              </a:solidFill>
              <a:latin typeface="Calibri"/>
            </a:endParaRPr>
          </a:p>
        </p:txBody>
      </p:sp>
      <p:sp>
        <p:nvSpPr>
          <p:cNvPr id="39" name="Oval 38"/>
          <p:cNvSpPr/>
          <p:nvPr/>
        </p:nvSpPr>
        <p:spPr>
          <a:xfrm>
            <a:off x="8644406" y="6158417"/>
            <a:ext cx="220905" cy="226073"/>
          </a:xfrm>
          <a:prstGeom prst="ellipse">
            <a:avLst/>
          </a:prstGeom>
          <a:solidFill>
            <a:srgbClr val="770077"/>
          </a:solidFill>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dirty="0">
              <a:solidFill>
                <a:prstClr val="white"/>
              </a:solidFill>
              <a:latin typeface="Calibri"/>
            </a:endParaRPr>
          </a:p>
        </p:txBody>
      </p:sp>
      <p:sp>
        <p:nvSpPr>
          <p:cNvPr id="40" name="Oval 39"/>
          <p:cNvSpPr/>
          <p:nvPr/>
        </p:nvSpPr>
        <p:spPr>
          <a:xfrm>
            <a:off x="8657801" y="6155804"/>
            <a:ext cx="220905" cy="226073"/>
          </a:xfrm>
          <a:prstGeom prst="ellipse">
            <a:avLst/>
          </a:prstGeom>
          <a:solidFill>
            <a:srgbClr val="770077"/>
          </a:solidFill>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dirty="0">
              <a:solidFill>
                <a:prstClr val="white"/>
              </a:solidFill>
              <a:latin typeface="Calibri"/>
            </a:endParaRPr>
          </a:p>
        </p:txBody>
      </p:sp>
      <p:sp>
        <p:nvSpPr>
          <p:cNvPr id="41" name="TextBox 40"/>
          <p:cNvSpPr txBox="1"/>
          <p:nvPr/>
        </p:nvSpPr>
        <p:spPr>
          <a:xfrm>
            <a:off x="9696133" y="5287164"/>
            <a:ext cx="524441" cy="584775"/>
          </a:xfrm>
          <a:prstGeom prst="rect">
            <a:avLst/>
          </a:prstGeom>
          <a:noFill/>
        </p:spPr>
        <p:txBody>
          <a:bodyPr wrap="square" rtlCol="0">
            <a:spAutoFit/>
          </a:bodyPr>
          <a:lstStyle/>
          <a:p>
            <a:pPr defTabSz="457200"/>
            <a:r>
              <a:rPr lang="en-US" sz="3200" dirty="0">
                <a:solidFill>
                  <a:prstClr val="black"/>
                </a:solidFill>
                <a:latin typeface="Calibri"/>
              </a:rPr>
              <a:t>e</a:t>
            </a:r>
            <a:r>
              <a:rPr lang="en-US" sz="3200" baseline="-25000" dirty="0">
                <a:solidFill>
                  <a:prstClr val="black"/>
                </a:solidFill>
                <a:latin typeface="Calibri"/>
              </a:rPr>
              <a:t>2</a:t>
            </a:r>
          </a:p>
        </p:txBody>
      </p:sp>
      <p:sp>
        <p:nvSpPr>
          <p:cNvPr id="42" name="TextBox 41"/>
          <p:cNvSpPr txBox="1"/>
          <p:nvPr/>
        </p:nvSpPr>
        <p:spPr>
          <a:xfrm>
            <a:off x="8585399" y="5287164"/>
            <a:ext cx="524441" cy="584775"/>
          </a:xfrm>
          <a:prstGeom prst="rect">
            <a:avLst/>
          </a:prstGeom>
          <a:noFill/>
        </p:spPr>
        <p:txBody>
          <a:bodyPr wrap="square" rtlCol="0">
            <a:spAutoFit/>
          </a:bodyPr>
          <a:lstStyle/>
          <a:p>
            <a:pPr defTabSz="457200"/>
            <a:r>
              <a:rPr lang="en-US" sz="3200" dirty="0">
                <a:solidFill>
                  <a:prstClr val="black"/>
                </a:solidFill>
                <a:latin typeface="Calibri"/>
              </a:rPr>
              <a:t>e</a:t>
            </a:r>
            <a:r>
              <a:rPr lang="en-US" sz="3200" baseline="-25000" dirty="0">
                <a:solidFill>
                  <a:prstClr val="black"/>
                </a:solidFill>
                <a:latin typeface="Calibri"/>
              </a:rPr>
              <a:t>1</a:t>
            </a:r>
          </a:p>
        </p:txBody>
      </p:sp>
      <p:sp>
        <p:nvSpPr>
          <p:cNvPr id="43" name="TextBox 42"/>
          <p:cNvSpPr txBox="1"/>
          <p:nvPr/>
        </p:nvSpPr>
        <p:spPr>
          <a:xfrm>
            <a:off x="9199105" y="6109879"/>
            <a:ext cx="524441" cy="584775"/>
          </a:xfrm>
          <a:prstGeom prst="rect">
            <a:avLst/>
          </a:prstGeom>
          <a:noFill/>
        </p:spPr>
        <p:txBody>
          <a:bodyPr wrap="square" rtlCol="0">
            <a:spAutoFit/>
          </a:bodyPr>
          <a:lstStyle/>
          <a:p>
            <a:pPr defTabSz="457200"/>
            <a:r>
              <a:rPr lang="en-US" sz="3200" dirty="0">
                <a:solidFill>
                  <a:prstClr val="black"/>
                </a:solidFill>
                <a:latin typeface="Calibri"/>
              </a:rPr>
              <a:t>e</a:t>
            </a:r>
            <a:r>
              <a:rPr lang="en-US" sz="3200" baseline="-25000" dirty="0">
                <a:solidFill>
                  <a:prstClr val="black"/>
                </a:solidFill>
                <a:latin typeface="Calibri"/>
              </a:rPr>
              <a:t>3</a:t>
            </a:r>
          </a:p>
        </p:txBody>
      </p:sp>
      <p:grpSp>
        <p:nvGrpSpPr>
          <p:cNvPr id="44" name="Group 43"/>
          <p:cNvGrpSpPr/>
          <p:nvPr/>
        </p:nvGrpSpPr>
        <p:grpSpPr>
          <a:xfrm>
            <a:off x="8278191" y="5960236"/>
            <a:ext cx="2361679" cy="584775"/>
            <a:chOff x="643130" y="5427877"/>
            <a:chExt cx="2932737" cy="709573"/>
          </a:xfrm>
        </p:grpSpPr>
        <p:sp>
          <p:nvSpPr>
            <p:cNvPr id="45" name="TextBox 44"/>
            <p:cNvSpPr txBox="1"/>
            <p:nvPr/>
          </p:nvSpPr>
          <p:spPr>
            <a:xfrm>
              <a:off x="643130" y="5427877"/>
              <a:ext cx="651252" cy="709573"/>
            </a:xfrm>
            <a:prstGeom prst="rect">
              <a:avLst/>
            </a:prstGeom>
            <a:noFill/>
          </p:spPr>
          <p:txBody>
            <a:bodyPr wrap="square" rtlCol="0">
              <a:spAutoFit/>
            </a:bodyPr>
            <a:lstStyle/>
            <a:p>
              <a:pPr defTabSz="457200"/>
              <a:r>
                <a:rPr lang="en-US" sz="3200" dirty="0">
                  <a:solidFill>
                    <a:prstClr val="black"/>
                  </a:solidFill>
                  <a:latin typeface="Calibri"/>
                </a:rPr>
                <a:t>v</a:t>
              </a:r>
              <a:r>
                <a:rPr lang="en-US" sz="3200" baseline="-25000" dirty="0">
                  <a:solidFill>
                    <a:prstClr val="black"/>
                  </a:solidFill>
                  <a:latin typeface="Calibri"/>
                </a:rPr>
                <a:t>1</a:t>
              </a:r>
            </a:p>
          </p:txBody>
        </p:sp>
        <p:sp>
          <p:nvSpPr>
            <p:cNvPr id="46" name="TextBox 45"/>
            <p:cNvSpPr txBox="1"/>
            <p:nvPr/>
          </p:nvSpPr>
          <p:spPr>
            <a:xfrm>
              <a:off x="2924615" y="5427877"/>
              <a:ext cx="651252" cy="709573"/>
            </a:xfrm>
            <a:prstGeom prst="rect">
              <a:avLst/>
            </a:prstGeom>
            <a:noFill/>
          </p:spPr>
          <p:txBody>
            <a:bodyPr wrap="square" rtlCol="0">
              <a:spAutoFit/>
            </a:bodyPr>
            <a:lstStyle/>
            <a:p>
              <a:pPr defTabSz="457200"/>
              <a:r>
                <a:rPr lang="en-US" sz="3200" dirty="0">
                  <a:solidFill>
                    <a:prstClr val="black"/>
                  </a:solidFill>
                  <a:latin typeface="Calibri"/>
                </a:rPr>
                <a:t>v</a:t>
              </a:r>
              <a:r>
                <a:rPr lang="en-US" sz="3200" baseline="-25000" dirty="0">
                  <a:solidFill>
                    <a:prstClr val="black"/>
                  </a:solidFill>
                  <a:latin typeface="Calibri"/>
                </a:rPr>
                <a:t>3</a:t>
              </a:r>
            </a:p>
          </p:txBody>
        </p:sp>
      </p:grpSp>
      <p:sp>
        <p:nvSpPr>
          <p:cNvPr id="12" name="TextBox 11"/>
          <p:cNvSpPr txBox="1"/>
          <p:nvPr/>
        </p:nvSpPr>
        <p:spPr>
          <a:xfrm>
            <a:off x="2038944" y="4687692"/>
            <a:ext cx="8277364" cy="1077218"/>
          </a:xfrm>
          <a:prstGeom prst="rect">
            <a:avLst/>
          </a:prstGeom>
          <a:noFill/>
        </p:spPr>
        <p:txBody>
          <a:bodyPr wrap="square" rtlCol="0">
            <a:spAutoFit/>
          </a:bodyPr>
          <a:lstStyle/>
          <a:p>
            <a:pPr defTabSz="457200"/>
            <a:r>
              <a:rPr lang="en-US" sz="3200" dirty="0">
                <a:solidFill>
                  <a:srgbClr val="000000"/>
                </a:solidFill>
                <a:latin typeface="Calibri"/>
              </a:rPr>
              <a:t>Grade 2:  </a:t>
            </a:r>
            <a:r>
              <a:rPr lang="en-US" sz="3200" b="1" dirty="0">
                <a:solidFill>
                  <a:srgbClr val="000000"/>
                </a:solidFill>
                <a:latin typeface="Calibri"/>
              </a:rPr>
              <a:t>2-simplex = triangle </a:t>
            </a:r>
            <a:r>
              <a:rPr lang="en-US" sz="3200" dirty="0">
                <a:solidFill>
                  <a:srgbClr val="000000"/>
                </a:solidFill>
                <a:latin typeface="Calibri"/>
              </a:rPr>
              <a:t>= {v</a:t>
            </a:r>
            <a:r>
              <a:rPr lang="en-US" sz="3200" baseline="-25000" dirty="0">
                <a:solidFill>
                  <a:srgbClr val="000000"/>
                </a:solidFill>
                <a:latin typeface="Calibri"/>
              </a:rPr>
              <a:t>1</a:t>
            </a:r>
            <a:r>
              <a:rPr lang="en-US" sz="3200" dirty="0">
                <a:solidFill>
                  <a:srgbClr val="000000"/>
                </a:solidFill>
                <a:latin typeface="Calibri"/>
              </a:rPr>
              <a:t>, v</a:t>
            </a:r>
            <a:r>
              <a:rPr lang="en-US" sz="3200" baseline="-25000" dirty="0">
                <a:solidFill>
                  <a:srgbClr val="000000"/>
                </a:solidFill>
                <a:latin typeface="Calibri"/>
              </a:rPr>
              <a:t>2</a:t>
            </a:r>
            <a:r>
              <a:rPr lang="en-US" sz="3200" dirty="0">
                <a:solidFill>
                  <a:srgbClr val="000000"/>
                </a:solidFill>
                <a:latin typeface="Calibri"/>
              </a:rPr>
              <a:t>, v</a:t>
            </a:r>
            <a:r>
              <a:rPr lang="en-US" sz="3200" baseline="-25000" dirty="0">
                <a:solidFill>
                  <a:srgbClr val="000000"/>
                </a:solidFill>
                <a:latin typeface="Calibri"/>
              </a:rPr>
              <a:t>3</a:t>
            </a:r>
            <a:r>
              <a:rPr lang="en-US" sz="3200" dirty="0">
                <a:solidFill>
                  <a:srgbClr val="000000"/>
                </a:solidFill>
                <a:latin typeface="Calibri"/>
              </a:rPr>
              <a:t>}</a:t>
            </a:r>
            <a:endParaRPr lang="en-US" sz="3200" baseline="-25000" dirty="0">
              <a:solidFill>
                <a:srgbClr val="000000"/>
              </a:solidFill>
              <a:latin typeface="Calibri"/>
            </a:endParaRPr>
          </a:p>
          <a:p>
            <a:pPr defTabSz="457200"/>
            <a:r>
              <a:rPr lang="en-US" sz="3200" dirty="0">
                <a:solidFill>
                  <a:prstClr val="black"/>
                </a:solidFill>
                <a:latin typeface="Calibri"/>
              </a:rPr>
              <a:t> </a:t>
            </a:r>
          </a:p>
        </p:txBody>
      </p:sp>
      <p:sp>
        <p:nvSpPr>
          <p:cNvPr id="13" name="TextBox 12"/>
          <p:cNvSpPr txBox="1"/>
          <p:nvPr/>
        </p:nvSpPr>
        <p:spPr>
          <a:xfrm>
            <a:off x="2038944" y="3855936"/>
            <a:ext cx="8277364" cy="584776"/>
          </a:xfrm>
          <a:prstGeom prst="rect">
            <a:avLst/>
          </a:prstGeom>
          <a:noFill/>
        </p:spPr>
        <p:txBody>
          <a:bodyPr wrap="square" rtlCol="0">
            <a:spAutoFit/>
          </a:bodyPr>
          <a:lstStyle/>
          <a:p>
            <a:pPr defTabSz="457200"/>
            <a:r>
              <a:rPr lang="en-US" sz="3200" dirty="0">
                <a:solidFill>
                  <a:srgbClr val="000000"/>
                </a:solidFill>
                <a:latin typeface="Calibri"/>
              </a:rPr>
              <a:t>Grade 1:  </a:t>
            </a:r>
            <a:r>
              <a:rPr lang="en-US" sz="3200" b="1" dirty="0">
                <a:solidFill>
                  <a:srgbClr val="000000"/>
                </a:solidFill>
                <a:latin typeface="Calibri"/>
              </a:rPr>
              <a:t>1-simplex = edge </a:t>
            </a:r>
            <a:r>
              <a:rPr lang="en-US" sz="3200" dirty="0">
                <a:solidFill>
                  <a:srgbClr val="000000"/>
                </a:solidFill>
                <a:latin typeface="Calibri"/>
              </a:rPr>
              <a:t>= {v</a:t>
            </a:r>
            <a:r>
              <a:rPr lang="en-US" sz="3200" baseline="-25000" dirty="0">
                <a:solidFill>
                  <a:srgbClr val="000000"/>
                </a:solidFill>
                <a:latin typeface="Calibri"/>
              </a:rPr>
              <a:t>1</a:t>
            </a:r>
            <a:r>
              <a:rPr lang="en-US" sz="3200" dirty="0">
                <a:solidFill>
                  <a:srgbClr val="000000"/>
                </a:solidFill>
                <a:latin typeface="Calibri"/>
              </a:rPr>
              <a:t>, v</a:t>
            </a:r>
            <a:r>
              <a:rPr lang="en-US" sz="3200" baseline="-25000" dirty="0">
                <a:solidFill>
                  <a:srgbClr val="000000"/>
                </a:solidFill>
                <a:latin typeface="Calibri"/>
              </a:rPr>
              <a:t>2</a:t>
            </a:r>
            <a:r>
              <a:rPr lang="en-US" sz="3200" dirty="0">
                <a:solidFill>
                  <a:srgbClr val="000000"/>
                </a:solidFill>
                <a:latin typeface="Calibri"/>
              </a:rPr>
              <a:t>}</a:t>
            </a:r>
            <a:endParaRPr lang="en-US" sz="3200" baseline="-25000" dirty="0">
              <a:solidFill>
                <a:srgbClr val="000000"/>
              </a:solidFill>
              <a:latin typeface="Calibri"/>
            </a:endParaRPr>
          </a:p>
        </p:txBody>
      </p:sp>
      <p:grpSp>
        <p:nvGrpSpPr>
          <p:cNvPr id="14" name="Group 13"/>
          <p:cNvGrpSpPr/>
          <p:nvPr/>
        </p:nvGrpSpPr>
        <p:grpSpPr>
          <a:xfrm>
            <a:off x="8522778" y="3554595"/>
            <a:ext cx="2073254" cy="800097"/>
            <a:chOff x="975902" y="1890071"/>
            <a:chExt cx="2251635" cy="800097"/>
          </a:xfrm>
        </p:grpSpPr>
        <p:grpSp>
          <p:nvGrpSpPr>
            <p:cNvPr id="17" name="Group 16"/>
            <p:cNvGrpSpPr/>
            <p:nvPr/>
          </p:nvGrpSpPr>
          <p:grpSpPr>
            <a:xfrm>
              <a:off x="1042252" y="2048798"/>
              <a:ext cx="1838411" cy="641370"/>
              <a:chOff x="5835762" y="543611"/>
              <a:chExt cx="1838411" cy="641370"/>
            </a:xfrm>
          </p:grpSpPr>
          <p:cxnSp>
            <p:nvCxnSpPr>
              <p:cNvPr id="21" name="Straight Connector 20"/>
              <p:cNvCxnSpPr/>
              <p:nvPr/>
            </p:nvCxnSpPr>
            <p:spPr>
              <a:xfrm rot="10800000" flipV="1">
                <a:off x="6091033" y="1066109"/>
                <a:ext cx="1392072" cy="0"/>
              </a:xfrm>
              <a:prstGeom prst="line">
                <a:avLst/>
              </a:prstGeom>
              <a:ln w="88900">
                <a:solidFill>
                  <a:srgbClr val="008000"/>
                </a:solidFill>
              </a:ln>
            </p:spPr>
            <p:style>
              <a:lnRef idx="2">
                <a:schemeClr val="accent1"/>
              </a:lnRef>
              <a:fillRef idx="0">
                <a:schemeClr val="accent1"/>
              </a:fillRef>
              <a:effectRef idx="1">
                <a:schemeClr val="accent1"/>
              </a:effectRef>
              <a:fontRef idx="minor">
                <a:schemeClr val="tx1"/>
              </a:fontRef>
            </p:style>
          </p:cxnSp>
          <p:sp>
            <p:nvSpPr>
              <p:cNvPr id="22" name="Oval 21"/>
              <p:cNvSpPr/>
              <p:nvPr/>
            </p:nvSpPr>
            <p:spPr>
              <a:xfrm rot="10800000">
                <a:off x="7399853" y="906089"/>
                <a:ext cx="274320" cy="274320"/>
              </a:xfrm>
              <a:prstGeom prst="ellipse">
                <a:avLst/>
              </a:prstGeom>
              <a:solidFill>
                <a:srgbClr val="770077"/>
              </a:solidFill>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dirty="0">
                  <a:solidFill>
                    <a:prstClr val="white"/>
                  </a:solidFill>
                  <a:latin typeface="Calibri"/>
                </a:endParaRPr>
              </a:p>
            </p:txBody>
          </p:sp>
          <p:sp>
            <p:nvSpPr>
              <p:cNvPr id="24" name="Oval 23"/>
              <p:cNvSpPr/>
              <p:nvPr/>
            </p:nvSpPr>
            <p:spPr>
              <a:xfrm rot="10800000">
                <a:off x="5845373" y="906089"/>
                <a:ext cx="274320" cy="274320"/>
              </a:xfrm>
              <a:prstGeom prst="ellipse">
                <a:avLst/>
              </a:prstGeom>
              <a:solidFill>
                <a:srgbClr val="770077"/>
              </a:solidFill>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dirty="0">
                  <a:solidFill>
                    <a:prstClr val="white"/>
                  </a:solidFill>
                  <a:latin typeface="Calibri"/>
                </a:endParaRPr>
              </a:p>
            </p:txBody>
          </p:sp>
          <p:sp>
            <p:nvSpPr>
              <p:cNvPr id="25" name="Oval 24"/>
              <p:cNvSpPr/>
              <p:nvPr/>
            </p:nvSpPr>
            <p:spPr>
              <a:xfrm>
                <a:off x="5845373" y="910661"/>
                <a:ext cx="274320" cy="274320"/>
              </a:xfrm>
              <a:prstGeom prst="ellipse">
                <a:avLst/>
              </a:prstGeom>
              <a:solidFill>
                <a:srgbClr val="770077"/>
              </a:solidFill>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dirty="0">
                  <a:solidFill>
                    <a:prstClr val="white"/>
                  </a:solidFill>
                  <a:latin typeface="Calibri"/>
                </a:endParaRPr>
              </a:p>
            </p:txBody>
          </p:sp>
          <p:sp>
            <p:nvSpPr>
              <p:cNvPr id="26" name="Oval 25"/>
              <p:cNvSpPr/>
              <p:nvPr/>
            </p:nvSpPr>
            <p:spPr>
              <a:xfrm>
                <a:off x="7399853" y="906089"/>
                <a:ext cx="274320" cy="274320"/>
              </a:xfrm>
              <a:prstGeom prst="ellipse">
                <a:avLst/>
              </a:prstGeom>
              <a:solidFill>
                <a:srgbClr val="770077"/>
              </a:solidFill>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dirty="0">
                  <a:solidFill>
                    <a:prstClr val="white"/>
                  </a:solidFill>
                  <a:latin typeface="Calibri"/>
                </a:endParaRPr>
              </a:p>
            </p:txBody>
          </p:sp>
          <p:sp>
            <p:nvSpPr>
              <p:cNvPr id="27" name="Oval 26"/>
              <p:cNvSpPr/>
              <p:nvPr/>
            </p:nvSpPr>
            <p:spPr>
              <a:xfrm>
                <a:off x="5835762" y="909260"/>
                <a:ext cx="274320" cy="274320"/>
              </a:xfrm>
              <a:prstGeom prst="ellipse">
                <a:avLst/>
              </a:prstGeom>
              <a:solidFill>
                <a:srgbClr val="770077"/>
              </a:solidFill>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dirty="0">
                  <a:solidFill>
                    <a:prstClr val="white"/>
                  </a:solidFill>
                  <a:latin typeface="Calibri"/>
                </a:endParaRPr>
              </a:p>
            </p:txBody>
          </p:sp>
          <p:sp>
            <p:nvSpPr>
              <p:cNvPr id="28" name="Oval 27"/>
              <p:cNvSpPr/>
              <p:nvPr/>
            </p:nvSpPr>
            <p:spPr>
              <a:xfrm>
                <a:off x="5852396" y="906089"/>
                <a:ext cx="274320" cy="274320"/>
              </a:xfrm>
              <a:prstGeom prst="ellipse">
                <a:avLst/>
              </a:prstGeom>
              <a:solidFill>
                <a:srgbClr val="770077"/>
              </a:solidFill>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dirty="0">
                  <a:solidFill>
                    <a:prstClr val="white"/>
                  </a:solidFill>
                  <a:latin typeface="Calibri"/>
                </a:endParaRPr>
              </a:p>
            </p:txBody>
          </p:sp>
          <p:sp>
            <p:nvSpPr>
              <p:cNvPr id="29" name="TextBox 28"/>
              <p:cNvSpPr txBox="1"/>
              <p:nvPr/>
            </p:nvSpPr>
            <p:spPr>
              <a:xfrm>
                <a:off x="6524588" y="543611"/>
                <a:ext cx="651252" cy="584776"/>
              </a:xfrm>
              <a:prstGeom prst="rect">
                <a:avLst/>
              </a:prstGeom>
              <a:noFill/>
            </p:spPr>
            <p:txBody>
              <a:bodyPr wrap="square" rtlCol="0">
                <a:spAutoFit/>
              </a:bodyPr>
              <a:lstStyle/>
              <a:p>
                <a:pPr defTabSz="457200"/>
                <a:r>
                  <a:rPr lang="en-US" sz="3200" dirty="0">
                    <a:solidFill>
                      <a:prstClr val="black"/>
                    </a:solidFill>
                    <a:latin typeface="Calibri"/>
                  </a:rPr>
                  <a:t>e</a:t>
                </a:r>
                <a:endParaRPr lang="en-US" sz="3200" baseline="-25000" dirty="0">
                  <a:solidFill>
                    <a:prstClr val="black"/>
                  </a:solidFill>
                  <a:latin typeface="Calibri"/>
                </a:endParaRPr>
              </a:p>
            </p:txBody>
          </p:sp>
        </p:grpSp>
        <p:grpSp>
          <p:nvGrpSpPr>
            <p:cNvPr id="18" name="Group 17"/>
            <p:cNvGrpSpPr/>
            <p:nvPr/>
          </p:nvGrpSpPr>
          <p:grpSpPr>
            <a:xfrm>
              <a:off x="975902" y="1890071"/>
              <a:ext cx="2251635" cy="617998"/>
              <a:chOff x="1027409" y="5121380"/>
              <a:chExt cx="2251635" cy="617998"/>
            </a:xfrm>
          </p:grpSpPr>
          <p:sp>
            <p:nvSpPr>
              <p:cNvPr id="19" name="TextBox 18"/>
              <p:cNvSpPr txBox="1"/>
              <p:nvPr/>
            </p:nvSpPr>
            <p:spPr>
              <a:xfrm>
                <a:off x="1027409" y="5121380"/>
                <a:ext cx="651252" cy="584776"/>
              </a:xfrm>
              <a:prstGeom prst="rect">
                <a:avLst/>
              </a:prstGeom>
              <a:noFill/>
            </p:spPr>
            <p:txBody>
              <a:bodyPr wrap="square" rtlCol="0">
                <a:spAutoFit/>
              </a:bodyPr>
              <a:lstStyle/>
              <a:p>
                <a:pPr defTabSz="457200"/>
                <a:r>
                  <a:rPr lang="en-US" sz="3200" dirty="0">
                    <a:solidFill>
                      <a:prstClr val="black"/>
                    </a:solidFill>
                    <a:latin typeface="Calibri"/>
                  </a:rPr>
                  <a:t>v</a:t>
                </a:r>
                <a:r>
                  <a:rPr lang="en-US" sz="3200" baseline="-25000" dirty="0">
                    <a:solidFill>
                      <a:prstClr val="black"/>
                    </a:solidFill>
                    <a:latin typeface="Calibri"/>
                  </a:rPr>
                  <a:t>1</a:t>
                </a:r>
              </a:p>
            </p:txBody>
          </p:sp>
          <p:sp>
            <p:nvSpPr>
              <p:cNvPr id="20" name="TextBox 19"/>
              <p:cNvSpPr txBox="1"/>
              <p:nvPr/>
            </p:nvSpPr>
            <p:spPr>
              <a:xfrm>
                <a:off x="2627791" y="5154602"/>
                <a:ext cx="651253" cy="584776"/>
              </a:xfrm>
              <a:prstGeom prst="rect">
                <a:avLst/>
              </a:prstGeom>
              <a:noFill/>
            </p:spPr>
            <p:txBody>
              <a:bodyPr wrap="square" rtlCol="0">
                <a:spAutoFit/>
              </a:bodyPr>
              <a:lstStyle/>
              <a:p>
                <a:pPr defTabSz="457200"/>
                <a:r>
                  <a:rPr lang="en-US" sz="3200" dirty="0">
                    <a:solidFill>
                      <a:prstClr val="black"/>
                    </a:solidFill>
                    <a:latin typeface="Calibri"/>
                  </a:rPr>
                  <a:t>v</a:t>
                </a:r>
                <a:r>
                  <a:rPr lang="en-US" sz="3200" baseline="-25000" dirty="0">
                    <a:solidFill>
                      <a:prstClr val="black"/>
                    </a:solidFill>
                    <a:latin typeface="Calibri"/>
                  </a:rPr>
                  <a:t>2</a:t>
                </a:r>
              </a:p>
            </p:txBody>
          </p:sp>
        </p:grpSp>
      </p:grpSp>
      <p:sp>
        <p:nvSpPr>
          <p:cNvPr id="15" name="TextBox 14"/>
          <p:cNvSpPr txBox="1"/>
          <p:nvPr/>
        </p:nvSpPr>
        <p:spPr>
          <a:xfrm>
            <a:off x="2038944" y="3055002"/>
            <a:ext cx="8277364" cy="584776"/>
          </a:xfrm>
          <a:prstGeom prst="rect">
            <a:avLst/>
          </a:prstGeom>
          <a:noFill/>
        </p:spPr>
        <p:txBody>
          <a:bodyPr wrap="square" rtlCol="0">
            <a:spAutoFit/>
          </a:bodyPr>
          <a:lstStyle/>
          <a:p>
            <a:pPr defTabSz="457200"/>
            <a:r>
              <a:rPr lang="en-US" sz="3200" dirty="0">
                <a:solidFill>
                  <a:srgbClr val="000000"/>
                </a:solidFill>
                <a:latin typeface="Calibri"/>
              </a:rPr>
              <a:t>Grade 0:  </a:t>
            </a:r>
            <a:r>
              <a:rPr lang="en-US" sz="3200" b="1" dirty="0">
                <a:solidFill>
                  <a:srgbClr val="000000"/>
                </a:solidFill>
                <a:latin typeface="Calibri"/>
              </a:rPr>
              <a:t>0-simplex = vertex </a:t>
            </a:r>
            <a:r>
              <a:rPr lang="en-US" sz="3200" dirty="0">
                <a:solidFill>
                  <a:srgbClr val="000000"/>
                </a:solidFill>
                <a:latin typeface="Calibri"/>
              </a:rPr>
              <a:t>= v</a:t>
            </a:r>
            <a:endParaRPr lang="en-US" sz="3200" baseline="-25000" dirty="0">
              <a:solidFill>
                <a:srgbClr val="000000"/>
              </a:solidFill>
              <a:latin typeface="Calibri"/>
            </a:endParaRPr>
          </a:p>
        </p:txBody>
      </p:sp>
      <p:sp>
        <p:nvSpPr>
          <p:cNvPr id="16" name="Oval 15"/>
          <p:cNvSpPr/>
          <p:nvPr/>
        </p:nvSpPr>
        <p:spPr>
          <a:xfrm>
            <a:off x="7693277" y="3272321"/>
            <a:ext cx="274320" cy="274320"/>
          </a:xfrm>
          <a:prstGeom prst="ellipse">
            <a:avLst/>
          </a:prstGeom>
          <a:solidFill>
            <a:srgbClr val="770077"/>
          </a:solidFill>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dirty="0">
              <a:solidFill>
                <a:prstClr val="white"/>
              </a:solidFill>
              <a:latin typeface="Calibri"/>
            </a:endParaRPr>
          </a:p>
        </p:txBody>
      </p:sp>
    </p:spTree>
    <p:extLst>
      <p:ext uri="{BB962C8B-B14F-4D97-AF65-F5344CB8AC3E}">
        <p14:creationId xmlns:p14="http://schemas.microsoft.com/office/powerpoint/2010/main" val="376867517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2"/>
          <p:cNvGrpSpPr/>
          <p:nvPr/>
        </p:nvGrpSpPr>
        <p:grpSpPr>
          <a:xfrm>
            <a:off x="1517037" y="-2535"/>
            <a:ext cx="9171780" cy="6862763"/>
            <a:chOff x="-6963" y="-2535"/>
            <a:chExt cx="9171780" cy="6862763"/>
          </a:xfrm>
          <a:solidFill>
            <a:schemeClr val="accent3">
              <a:lumMod val="40000"/>
              <a:lumOff val="60000"/>
            </a:schemeClr>
          </a:solidFill>
        </p:grpSpPr>
        <p:grpSp>
          <p:nvGrpSpPr>
            <p:cNvPr id="4" name="Group 3"/>
            <p:cNvGrpSpPr/>
            <p:nvPr/>
          </p:nvGrpSpPr>
          <p:grpSpPr>
            <a:xfrm>
              <a:off x="-6963" y="-1"/>
              <a:ext cx="9171780" cy="6860229"/>
              <a:chOff x="-6963" y="-1"/>
              <a:chExt cx="9171780" cy="6860229"/>
            </a:xfrm>
            <a:grpFill/>
          </p:grpSpPr>
          <p:sp>
            <p:nvSpPr>
              <p:cNvPr id="5" name="Rectangle 4"/>
              <p:cNvSpPr/>
              <p:nvPr/>
            </p:nvSpPr>
            <p:spPr>
              <a:xfrm>
                <a:off x="0" y="0"/>
                <a:ext cx="182880" cy="6858000"/>
              </a:xfrm>
              <a:prstGeom prst="rect">
                <a:avLst/>
              </a:prstGeom>
              <a:grp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dirty="0">
                  <a:solidFill>
                    <a:prstClr val="white"/>
                  </a:solidFill>
                  <a:latin typeface="Calibri"/>
                </a:endParaRPr>
              </a:p>
            </p:txBody>
          </p:sp>
          <p:sp>
            <p:nvSpPr>
              <p:cNvPr id="6" name="Rectangle 5"/>
              <p:cNvSpPr/>
              <p:nvPr/>
            </p:nvSpPr>
            <p:spPr>
              <a:xfrm>
                <a:off x="8976879" y="0"/>
                <a:ext cx="182880" cy="6858000"/>
              </a:xfrm>
              <a:prstGeom prst="rect">
                <a:avLst/>
              </a:prstGeom>
              <a:grp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dirty="0">
                  <a:solidFill>
                    <a:prstClr val="white"/>
                  </a:solidFill>
                  <a:latin typeface="Calibri"/>
                </a:endParaRPr>
              </a:p>
            </p:txBody>
          </p:sp>
          <p:sp>
            <p:nvSpPr>
              <p:cNvPr id="7" name="Rectangle 6"/>
              <p:cNvSpPr/>
              <p:nvPr/>
            </p:nvSpPr>
            <p:spPr>
              <a:xfrm>
                <a:off x="13854" y="-1"/>
                <a:ext cx="9150963" cy="182880"/>
              </a:xfrm>
              <a:prstGeom prst="rect">
                <a:avLst/>
              </a:prstGeom>
              <a:grp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dirty="0">
                  <a:solidFill>
                    <a:prstClr val="white"/>
                  </a:solidFill>
                  <a:latin typeface="Calibri"/>
                </a:endParaRPr>
              </a:p>
            </p:txBody>
          </p:sp>
          <p:sp>
            <p:nvSpPr>
              <p:cNvPr id="8" name="Rectangle 7"/>
              <p:cNvSpPr/>
              <p:nvPr/>
            </p:nvSpPr>
            <p:spPr>
              <a:xfrm>
                <a:off x="-6963" y="6677348"/>
                <a:ext cx="9150963" cy="182880"/>
              </a:xfrm>
              <a:prstGeom prst="rect">
                <a:avLst/>
              </a:prstGeom>
              <a:grp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dirty="0">
                  <a:solidFill>
                    <a:prstClr val="white"/>
                  </a:solidFill>
                  <a:latin typeface="Calibri"/>
                </a:endParaRPr>
              </a:p>
            </p:txBody>
          </p:sp>
        </p:grpSp>
        <p:sp>
          <p:nvSpPr>
            <p:cNvPr id="23" name="Rectangle 22"/>
            <p:cNvSpPr/>
            <p:nvPr/>
          </p:nvSpPr>
          <p:spPr>
            <a:xfrm>
              <a:off x="20817" y="-2535"/>
              <a:ext cx="9144000" cy="1042416"/>
            </a:xfrm>
            <a:prstGeom prst="rect">
              <a:avLst/>
            </a:prstGeom>
            <a:grp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a:r>
                <a:rPr lang="en-US" sz="4800" dirty="0">
                  <a:solidFill>
                    <a:prstClr val="black"/>
                  </a:solidFill>
                  <a:latin typeface="Calibri"/>
                </a:rPr>
                <a:t>Grading</a:t>
              </a:r>
            </a:p>
          </p:txBody>
        </p:sp>
      </p:grpSp>
      <p:sp>
        <p:nvSpPr>
          <p:cNvPr id="2" name="TextBox 1"/>
          <p:cNvSpPr txBox="1"/>
          <p:nvPr/>
        </p:nvSpPr>
        <p:spPr>
          <a:xfrm>
            <a:off x="1895232" y="1065296"/>
            <a:ext cx="8421077" cy="1815882"/>
          </a:xfrm>
          <a:prstGeom prst="rect">
            <a:avLst/>
          </a:prstGeom>
          <a:noFill/>
        </p:spPr>
        <p:txBody>
          <a:bodyPr wrap="square" rtlCol="0">
            <a:spAutoFit/>
          </a:bodyPr>
          <a:lstStyle/>
          <a:p>
            <a:pPr defTabSz="457200"/>
            <a:r>
              <a:rPr lang="en-US" sz="3200" dirty="0">
                <a:solidFill>
                  <a:srgbClr val="B60200"/>
                </a:solidFill>
                <a:latin typeface="Calibri"/>
              </a:rPr>
              <a:t>Grading:   Each object is assigned a unique grade</a:t>
            </a:r>
          </a:p>
          <a:p>
            <a:pPr defTabSz="457200"/>
            <a:r>
              <a:rPr lang="en-US" sz="3200" dirty="0">
                <a:solidFill>
                  <a:srgbClr val="9BBB59">
                    <a:lumMod val="50000"/>
                  </a:srgbClr>
                </a:solidFill>
                <a:latin typeface="Calibri"/>
              </a:rPr>
              <a:t>Grading = Partition of R[x]</a:t>
            </a:r>
          </a:p>
          <a:p>
            <a:pPr defTabSz="457200"/>
            <a:endParaRPr lang="en-US" sz="1600" dirty="0">
              <a:solidFill>
                <a:prstClr val="black"/>
              </a:solidFill>
              <a:latin typeface="Calibri"/>
            </a:endParaRPr>
          </a:p>
          <a:p>
            <a:pPr defTabSz="457200"/>
            <a:r>
              <a:rPr lang="en-US" sz="3200" u="sng" dirty="0">
                <a:solidFill>
                  <a:prstClr val="black"/>
                </a:solidFill>
                <a:latin typeface="Calibri"/>
              </a:rPr>
              <a:t>Ex:  Grade:  Cardinality</a:t>
            </a:r>
          </a:p>
        </p:txBody>
      </p:sp>
      <p:sp>
        <p:nvSpPr>
          <p:cNvPr id="47" name="TextBox 46"/>
          <p:cNvSpPr txBox="1"/>
          <p:nvPr/>
        </p:nvSpPr>
        <p:spPr>
          <a:xfrm>
            <a:off x="1972285" y="4698903"/>
            <a:ext cx="8277364" cy="1980029"/>
          </a:xfrm>
          <a:prstGeom prst="rect">
            <a:avLst/>
          </a:prstGeom>
          <a:noFill/>
        </p:spPr>
        <p:txBody>
          <a:bodyPr wrap="square" rtlCol="0">
            <a:spAutoFit/>
          </a:bodyPr>
          <a:lstStyle/>
          <a:p>
            <a:pPr defTabSz="457200"/>
            <a:r>
              <a:rPr lang="en-US" sz="3200" dirty="0">
                <a:solidFill>
                  <a:srgbClr val="000000"/>
                </a:solidFill>
                <a:latin typeface="Calibri"/>
              </a:rPr>
              <a:t>Grade 2: </a:t>
            </a:r>
            <a:r>
              <a:rPr lang="en-US" sz="3200" b="1" dirty="0">
                <a:solidFill>
                  <a:srgbClr val="000000"/>
                </a:solidFill>
                <a:latin typeface="Calibri"/>
              </a:rPr>
              <a:t>2-simplex = triangle </a:t>
            </a:r>
            <a:r>
              <a:rPr lang="en-US" sz="3200" dirty="0">
                <a:solidFill>
                  <a:srgbClr val="000000"/>
                </a:solidFill>
                <a:latin typeface="Calibri"/>
              </a:rPr>
              <a:t>= {v</a:t>
            </a:r>
            <a:r>
              <a:rPr lang="en-US" sz="3200" baseline="-25000" dirty="0">
                <a:solidFill>
                  <a:srgbClr val="000000"/>
                </a:solidFill>
                <a:latin typeface="Calibri"/>
              </a:rPr>
              <a:t>1</a:t>
            </a:r>
            <a:r>
              <a:rPr lang="en-US" sz="3200" dirty="0">
                <a:solidFill>
                  <a:srgbClr val="000000"/>
                </a:solidFill>
                <a:latin typeface="Calibri"/>
              </a:rPr>
              <a:t>, v</a:t>
            </a:r>
            <a:r>
              <a:rPr lang="en-US" sz="3200" baseline="-25000" dirty="0">
                <a:solidFill>
                  <a:srgbClr val="000000"/>
                </a:solidFill>
                <a:latin typeface="Calibri"/>
              </a:rPr>
              <a:t>2</a:t>
            </a:r>
            <a:r>
              <a:rPr lang="en-US" sz="3200" dirty="0">
                <a:solidFill>
                  <a:srgbClr val="000000"/>
                </a:solidFill>
                <a:latin typeface="Calibri"/>
              </a:rPr>
              <a:t>, v</a:t>
            </a:r>
            <a:r>
              <a:rPr lang="en-US" sz="3200" baseline="-25000" dirty="0">
                <a:solidFill>
                  <a:srgbClr val="000000"/>
                </a:solidFill>
                <a:latin typeface="Calibri"/>
              </a:rPr>
              <a:t>3</a:t>
            </a:r>
            <a:r>
              <a:rPr lang="en-US" sz="3200" dirty="0">
                <a:solidFill>
                  <a:srgbClr val="000000"/>
                </a:solidFill>
                <a:latin typeface="Calibri"/>
              </a:rPr>
              <a:t>}</a:t>
            </a:r>
          </a:p>
          <a:p>
            <a:pPr defTabSz="457200"/>
            <a:endParaRPr lang="en-US" sz="4000" baseline="-25000" dirty="0">
              <a:solidFill>
                <a:srgbClr val="000000"/>
              </a:solidFill>
              <a:latin typeface="Calibri"/>
            </a:endParaRPr>
          </a:p>
          <a:p>
            <a:pPr defTabSz="457200"/>
            <a:r>
              <a:rPr lang="en-US" sz="3200" dirty="0">
                <a:solidFill>
                  <a:srgbClr val="000000"/>
                </a:solidFill>
                <a:latin typeface="Calibri"/>
              </a:rPr>
              <a:t>Grade 3: </a:t>
            </a:r>
            <a:r>
              <a:rPr lang="en-US" sz="3200" b="1" dirty="0">
                <a:solidFill>
                  <a:srgbClr val="000000"/>
                </a:solidFill>
                <a:latin typeface="Calibri"/>
              </a:rPr>
              <a:t>3-simplex = tetrahedron </a:t>
            </a:r>
            <a:r>
              <a:rPr lang="en-US" sz="3200" dirty="0">
                <a:solidFill>
                  <a:srgbClr val="000000"/>
                </a:solidFill>
                <a:latin typeface="Calibri"/>
              </a:rPr>
              <a:t>= {v</a:t>
            </a:r>
            <a:r>
              <a:rPr lang="en-US" sz="3200" baseline="-25000" dirty="0">
                <a:solidFill>
                  <a:srgbClr val="000000"/>
                </a:solidFill>
                <a:latin typeface="Calibri"/>
              </a:rPr>
              <a:t>1</a:t>
            </a:r>
            <a:r>
              <a:rPr lang="en-US" sz="3200" dirty="0">
                <a:solidFill>
                  <a:srgbClr val="000000"/>
                </a:solidFill>
                <a:latin typeface="Calibri"/>
              </a:rPr>
              <a:t>, v</a:t>
            </a:r>
            <a:r>
              <a:rPr lang="en-US" sz="3200" baseline="-25000" dirty="0">
                <a:solidFill>
                  <a:srgbClr val="000000"/>
                </a:solidFill>
                <a:latin typeface="Calibri"/>
              </a:rPr>
              <a:t>2</a:t>
            </a:r>
            <a:r>
              <a:rPr lang="en-US" sz="3200" dirty="0">
                <a:solidFill>
                  <a:srgbClr val="000000"/>
                </a:solidFill>
                <a:latin typeface="Calibri"/>
              </a:rPr>
              <a:t>, v</a:t>
            </a:r>
            <a:r>
              <a:rPr lang="en-US" sz="3200" baseline="-25000" dirty="0">
                <a:solidFill>
                  <a:srgbClr val="000000"/>
                </a:solidFill>
                <a:latin typeface="Calibri"/>
              </a:rPr>
              <a:t>3</a:t>
            </a:r>
            <a:r>
              <a:rPr lang="en-US" sz="3200" dirty="0">
                <a:solidFill>
                  <a:srgbClr val="000000"/>
                </a:solidFill>
                <a:latin typeface="Calibri"/>
              </a:rPr>
              <a:t>, v</a:t>
            </a:r>
            <a:r>
              <a:rPr lang="en-US" sz="3200" baseline="-25000" dirty="0">
                <a:solidFill>
                  <a:srgbClr val="000000"/>
                </a:solidFill>
                <a:latin typeface="Calibri"/>
              </a:rPr>
              <a:t>4</a:t>
            </a:r>
            <a:r>
              <a:rPr lang="en-US" sz="3200" dirty="0">
                <a:solidFill>
                  <a:srgbClr val="000000"/>
                </a:solidFill>
                <a:latin typeface="Calibri"/>
              </a:rPr>
              <a:t>}</a:t>
            </a:r>
            <a:endParaRPr lang="en-US" sz="3200" baseline="-25000" dirty="0">
              <a:solidFill>
                <a:srgbClr val="000000"/>
              </a:solidFill>
              <a:latin typeface="Calibri"/>
            </a:endParaRPr>
          </a:p>
          <a:p>
            <a:pPr defTabSz="457200"/>
            <a:r>
              <a:rPr lang="en-US" sz="3200" dirty="0">
                <a:solidFill>
                  <a:prstClr val="black"/>
                </a:solidFill>
                <a:latin typeface="Calibri"/>
              </a:rPr>
              <a:t> </a:t>
            </a:r>
          </a:p>
        </p:txBody>
      </p:sp>
      <p:sp>
        <p:nvSpPr>
          <p:cNvPr id="48" name="TextBox 47"/>
          <p:cNvSpPr txBox="1"/>
          <p:nvPr/>
        </p:nvSpPr>
        <p:spPr>
          <a:xfrm>
            <a:off x="1972285" y="3822734"/>
            <a:ext cx="8277364" cy="1077218"/>
          </a:xfrm>
          <a:prstGeom prst="rect">
            <a:avLst/>
          </a:prstGeom>
          <a:noFill/>
        </p:spPr>
        <p:txBody>
          <a:bodyPr wrap="square" rtlCol="0">
            <a:spAutoFit/>
          </a:bodyPr>
          <a:lstStyle/>
          <a:p>
            <a:pPr defTabSz="457200"/>
            <a:r>
              <a:rPr lang="en-US" sz="3200" dirty="0">
                <a:solidFill>
                  <a:srgbClr val="000000"/>
                </a:solidFill>
                <a:latin typeface="Calibri"/>
              </a:rPr>
              <a:t>Grade 1: </a:t>
            </a:r>
            <a:r>
              <a:rPr lang="en-US" sz="3200" b="1" dirty="0">
                <a:solidFill>
                  <a:srgbClr val="000000"/>
                </a:solidFill>
                <a:latin typeface="Calibri"/>
              </a:rPr>
              <a:t>1-simplex = edge </a:t>
            </a:r>
            <a:r>
              <a:rPr lang="en-US" sz="3200" dirty="0">
                <a:solidFill>
                  <a:srgbClr val="000000"/>
                </a:solidFill>
                <a:latin typeface="Calibri"/>
              </a:rPr>
              <a:t>= {v</a:t>
            </a:r>
            <a:r>
              <a:rPr lang="en-US" sz="3200" baseline="-25000" dirty="0">
                <a:solidFill>
                  <a:srgbClr val="000000"/>
                </a:solidFill>
                <a:latin typeface="Calibri"/>
              </a:rPr>
              <a:t>1</a:t>
            </a:r>
            <a:r>
              <a:rPr lang="en-US" sz="3200" dirty="0">
                <a:solidFill>
                  <a:srgbClr val="000000"/>
                </a:solidFill>
                <a:latin typeface="Calibri"/>
              </a:rPr>
              <a:t>, v</a:t>
            </a:r>
            <a:r>
              <a:rPr lang="en-US" sz="3200" baseline="-25000" dirty="0">
                <a:solidFill>
                  <a:srgbClr val="000000"/>
                </a:solidFill>
                <a:latin typeface="Calibri"/>
              </a:rPr>
              <a:t>2</a:t>
            </a:r>
            <a:r>
              <a:rPr lang="en-US" sz="3200" dirty="0">
                <a:solidFill>
                  <a:srgbClr val="000000"/>
                </a:solidFill>
                <a:latin typeface="Calibri"/>
              </a:rPr>
              <a:t>}</a:t>
            </a:r>
            <a:endParaRPr lang="en-US" sz="3200" baseline="-25000" dirty="0">
              <a:solidFill>
                <a:srgbClr val="000000"/>
              </a:solidFill>
              <a:latin typeface="Calibri"/>
            </a:endParaRPr>
          </a:p>
          <a:p>
            <a:pPr defTabSz="457200"/>
            <a:r>
              <a:rPr lang="en-US" sz="3200" dirty="0">
                <a:solidFill>
                  <a:prstClr val="black"/>
                </a:solidFill>
                <a:latin typeface="Calibri"/>
              </a:rPr>
              <a:t> </a:t>
            </a:r>
          </a:p>
        </p:txBody>
      </p:sp>
      <p:sp>
        <p:nvSpPr>
          <p:cNvPr id="49" name="TextBox 48"/>
          <p:cNvSpPr txBox="1"/>
          <p:nvPr/>
        </p:nvSpPr>
        <p:spPr>
          <a:xfrm>
            <a:off x="1972285" y="3005725"/>
            <a:ext cx="8277364" cy="584776"/>
          </a:xfrm>
          <a:prstGeom prst="rect">
            <a:avLst/>
          </a:prstGeom>
          <a:noFill/>
        </p:spPr>
        <p:txBody>
          <a:bodyPr wrap="square" rtlCol="0">
            <a:spAutoFit/>
          </a:bodyPr>
          <a:lstStyle/>
          <a:p>
            <a:pPr defTabSz="457200"/>
            <a:r>
              <a:rPr lang="en-US" sz="3200" dirty="0">
                <a:solidFill>
                  <a:srgbClr val="000000"/>
                </a:solidFill>
                <a:latin typeface="Calibri"/>
              </a:rPr>
              <a:t>Grade 0: </a:t>
            </a:r>
            <a:r>
              <a:rPr lang="en-US" sz="3200" b="1" dirty="0">
                <a:solidFill>
                  <a:srgbClr val="000000"/>
                </a:solidFill>
                <a:latin typeface="Calibri"/>
              </a:rPr>
              <a:t>0-simplex = vertex </a:t>
            </a:r>
            <a:r>
              <a:rPr lang="en-US" sz="3200" dirty="0">
                <a:solidFill>
                  <a:srgbClr val="000000"/>
                </a:solidFill>
                <a:latin typeface="Calibri"/>
              </a:rPr>
              <a:t>= {v}</a:t>
            </a:r>
            <a:endParaRPr lang="en-US" sz="3200" baseline="-25000" dirty="0">
              <a:solidFill>
                <a:srgbClr val="000000"/>
              </a:solidFill>
              <a:latin typeface="Calibri"/>
            </a:endParaRPr>
          </a:p>
        </p:txBody>
      </p:sp>
    </p:spTree>
    <p:extLst>
      <p:ext uri="{BB962C8B-B14F-4D97-AF65-F5344CB8AC3E}">
        <p14:creationId xmlns:p14="http://schemas.microsoft.com/office/powerpoint/2010/main" val="91917923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2"/>
          <p:cNvGrpSpPr/>
          <p:nvPr/>
        </p:nvGrpSpPr>
        <p:grpSpPr>
          <a:xfrm>
            <a:off x="1517037" y="-2535"/>
            <a:ext cx="9171780" cy="6862763"/>
            <a:chOff x="-6963" y="-2535"/>
            <a:chExt cx="9171780" cy="6862763"/>
          </a:xfrm>
          <a:solidFill>
            <a:schemeClr val="accent3">
              <a:lumMod val="40000"/>
              <a:lumOff val="60000"/>
            </a:schemeClr>
          </a:solidFill>
        </p:grpSpPr>
        <p:grpSp>
          <p:nvGrpSpPr>
            <p:cNvPr id="4" name="Group 3"/>
            <p:cNvGrpSpPr/>
            <p:nvPr/>
          </p:nvGrpSpPr>
          <p:grpSpPr>
            <a:xfrm>
              <a:off x="-6963" y="-1"/>
              <a:ext cx="9171780" cy="6860229"/>
              <a:chOff x="-6963" y="-1"/>
              <a:chExt cx="9171780" cy="6860229"/>
            </a:xfrm>
            <a:grpFill/>
          </p:grpSpPr>
          <p:sp>
            <p:nvSpPr>
              <p:cNvPr id="5" name="Rectangle 4"/>
              <p:cNvSpPr/>
              <p:nvPr/>
            </p:nvSpPr>
            <p:spPr>
              <a:xfrm>
                <a:off x="0" y="0"/>
                <a:ext cx="182880" cy="6858000"/>
              </a:xfrm>
              <a:prstGeom prst="rect">
                <a:avLst/>
              </a:prstGeom>
              <a:grp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dirty="0">
                  <a:solidFill>
                    <a:prstClr val="white"/>
                  </a:solidFill>
                  <a:latin typeface="Calibri"/>
                </a:endParaRPr>
              </a:p>
            </p:txBody>
          </p:sp>
          <p:sp>
            <p:nvSpPr>
              <p:cNvPr id="6" name="Rectangle 5"/>
              <p:cNvSpPr/>
              <p:nvPr/>
            </p:nvSpPr>
            <p:spPr>
              <a:xfrm>
                <a:off x="8976879" y="0"/>
                <a:ext cx="182880" cy="6858000"/>
              </a:xfrm>
              <a:prstGeom prst="rect">
                <a:avLst/>
              </a:prstGeom>
              <a:grp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dirty="0">
                  <a:solidFill>
                    <a:prstClr val="white"/>
                  </a:solidFill>
                  <a:latin typeface="Calibri"/>
                </a:endParaRPr>
              </a:p>
            </p:txBody>
          </p:sp>
          <p:sp>
            <p:nvSpPr>
              <p:cNvPr id="7" name="Rectangle 6"/>
              <p:cNvSpPr/>
              <p:nvPr/>
            </p:nvSpPr>
            <p:spPr>
              <a:xfrm>
                <a:off x="13854" y="-1"/>
                <a:ext cx="9150963" cy="182880"/>
              </a:xfrm>
              <a:prstGeom prst="rect">
                <a:avLst/>
              </a:prstGeom>
              <a:grp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dirty="0">
                  <a:solidFill>
                    <a:prstClr val="white"/>
                  </a:solidFill>
                  <a:latin typeface="Calibri"/>
                </a:endParaRPr>
              </a:p>
            </p:txBody>
          </p:sp>
          <p:sp>
            <p:nvSpPr>
              <p:cNvPr id="8" name="Rectangle 7"/>
              <p:cNvSpPr/>
              <p:nvPr/>
            </p:nvSpPr>
            <p:spPr>
              <a:xfrm>
                <a:off x="-6963" y="6677348"/>
                <a:ext cx="9150963" cy="182880"/>
              </a:xfrm>
              <a:prstGeom prst="rect">
                <a:avLst/>
              </a:prstGeom>
              <a:grp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dirty="0">
                  <a:solidFill>
                    <a:prstClr val="white"/>
                  </a:solidFill>
                  <a:latin typeface="Calibri"/>
                </a:endParaRPr>
              </a:p>
            </p:txBody>
          </p:sp>
        </p:grpSp>
        <p:sp>
          <p:nvSpPr>
            <p:cNvPr id="23" name="Rectangle 22"/>
            <p:cNvSpPr/>
            <p:nvPr/>
          </p:nvSpPr>
          <p:spPr>
            <a:xfrm>
              <a:off x="20817" y="-2535"/>
              <a:ext cx="9144000" cy="1042416"/>
            </a:xfrm>
            <a:prstGeom prst="rect">
              <a:avLst/>
            </a:prstGeom>
            <a:grp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a:r>
                <a:rPr lang="en-US" sz="4800" dirty="0">
                  <a:solidFill>
                    <a:prstClr val="black"/>
                  </a:solidFill>
                  <a:latin typeface="Calibri"/>
                </a:rPr>
                <a:t>Grading</a:t>
              </a:r>
            </a:p>
          </p:txBody>
        </p:sp>
      </p:grpSp>
      <p:sp>
        <p:nvSpPr>
          <p:cNvPr id="2" name="TextBox 1"/>
          <p:cNvSpPr txBox="1"/>
          <p:nvPr/>
        </p:nvSpPr>
        <p:spPr>
          <a:xfrm>
            <a:off x="1895232" y="1209971"/>
            <a:ext cx="8421077" cy="3785652"/>
          </a:xfrm>
          <a:prstGeom prst="rect">
            <a:avLst/>
          </a:prstGeom>
          <a:noFill/>
        </p:spPr>
        <p:txBody>
          <a:bodyPr wrap="square" rtlCol="0">
            <a:spAutoFit/>
          </a:bodyPr>
          <a:lstStyle/>
          <a:p>
            <a:pPr defTabSz="457200"/>
            <a:r>
              <a:rPr lang="en-US" sz="3200" dirty="0">
                <a:solidFill>
                  <a:srgbClr val="B60200"/>
                </a:solidFill>
                <a:latin typeface="Calibri"/>
              </a:rPr>
              <a:t>Grading:   Each object is assigned a unique grade.</a:t>
            </a:r>
          </a:p>
          <a:p>
            <a:pPr defTabSz="457200"/>
            <a:endParaRPr lang="en-US" sz="3200" dirty="0">
              <a:solidFill>
                <a:prstClr val="black"/>
              </a:solidFill>
              <a:latin typeface="Calibri"/>
            </a:endParaRPr>
          </a:p>
          <a:p>
            <a:pPr defTabSz="457200"/>
            <a:r>
              <a:rPr lang="en-US" sz="3200" dirty="0">
                <a:solidFill>
                  <a:prstClr val="black"/>
                </a:solidFill>
                <a:latin typeface="Calibri"/>
              </a:rPr>
              <a:t>Grading = Partition of R[x].</a:t>
            </a:r>
          </a:p>
          <a:p>
            <a:pPr defTabSz="457200"/>
            <a:endParaRPr lang="en-US" sz="3200" dirty="0">
              <a:solidFill>
                <a:prstClr val="black"/>
              </a:solidFill>
              <a:latin typeface="Calibri"/>
            </a:endParaRPr>
          </a:p>
          <a:p>
            <a:pPr defTabSz="457200"/>
            <a:r>
              <a:rPr lang="en-US" sz="3200" dirty="0">
                <a:solidFill>
                  <a:prstClr val="black"/>
                </a:solidFill>
                <a:latin typeface="Calibri"/>
              </a:rPr>
              <a:t>Let </a:t>
            </a:r>
            <a:r>
              <a:rPr lang="en-US" sz="3200" dirty="0" err="1">
                <a:solidFill>
                  <a:prstClr val="black"/>
                </a:solidFill>
                <a:latin typeface="Calibri"/>
              </a:rPr>
              <a:t>X</a:t>
            </a:r>
            <a:r>
              <a:rPr lang="en-US" sz="3200" baseline="-25000" dirty="0" err="1">
                <a:solidFill>
                  <a:prstClr val="black"/>
                </a:solidFill>
                <a:latin typeface="Calibri"/>
              </a:rPr>
              <a:t>n</a:t>
            </a:r>
            <a:r>
              <a:rPr lang="en-US" sz="3200" dirty="0">
                <a:solidFill>
                  <a:prstClr val="black"/>
                </a:solidFill>
                <a:latin typeface="Calibri"/>
              </a:rPr>
              <a:t> = {x</a:t>
            </a:r>
            <a:r>
              <a:rPr lang="en-US" sz="3200" baseline="-25000" dirty="0">
                <a:solidFill>
                  <a:prstClr val="black"/>
                </a:solidFill>
                <a:latin typeface="Calibri"/>
              </a:rPr>
              <a:t>1</a:t>
            </a:r>
            <a:r>
              <a:rPr lang="en-US" sz="3200" dirty="0">
                <a:solidFill>
                  <a:prstClr val="black"/>
                </a:solidFill>
                <a:latin typeface="Calibri"/>
              </a:rPr>
              <a:t>, …, </a:t>
            </a:r>
            <a:r>
              <a:rPr lang="en-US" sz="3200" dirty="0" err="1">
                <a:solidFill>
                  <a:prstClr val="black"/>
                </a:solidFill>
                <a:latin typeface="Calibri"/>
              </a:rPr>
              <a:t>x</a:t>
            </a:r>
            <a:r>
              <a:rPr lang="en-US" sz="3200" baseline="-25000" dirty="0" err="1">
                <a:solidFill>
                  <a:prstClr val="black"/>
                </a:solidFill>
                <a:latin typeface="Calibri"/>
              </a:rPr>
              <a:t>k</a:t>
            </a:r>
            <a:r>
              <a:rPr lang="en-US" sz="3200" dirty="0">
                <a:solidFill>
                  <a:prstClr val="black"/>
                </a:solidFill>
                <a:latin typeface="Calibri"/>
              </a:rPr>
              <a:t>} = generators of grade n.</a:t>
            </a:r>
          </a:p>
          <a:p>
            <a:pPr defTabSz="457200"/>
            <a:endParaRPr lang="en-US" sz="3200" dirty="0">
              <a:solidFill>
                <a:prstClr val="black"/>
              </a:solidFill>
              <a:latin typeface="Calibri"/>
            </a:endParaRPr>
          </a:p>
          <a:p>
            <a:pPr defTabSz="457200"/>
            <a:r>
              <a:rPr lang="en-US" sz="3200" dirty="0" err="1">
                <a:solidFill>
                  <a:prstClr val="black"/>
                </a:solidFill>
                <a:latin typeface="Calibri"/>
              </a:rPr>
              <a:t>C</a:t>
            </a:r>
            <a:r>
              <a:rPr lang="en-US" sz="3200" baseline="-25000" dirty="0" err="1">
                <a:solidFill>
                  <a:prstClr val="black"/>
                </a:solidFill>
                <a:latin typeface="Calibri"/>
              </a:rPr>
              <a:t>n</a:t>
            </a:r>
            <a:r>
              <a:rPr lang="en-US" sz="3200" dirty="0">
                <a:solidFill>
                  <a:prstClr val="black"/>
                </a:solidFill>
                <a:latin typeface="Calibri"/>
              </a:rPr>
              <a:t> = set of n-chains = R[</a:t>
            </a:r>
            <a:r>
              <a:rPr lang="en-US" sz="3200" dirty="0" err="1">
                <a:solidFill>
                  <a:prstClr val="black"/>
                </a:solidFill>
                <a:latin typeface="Calibri"/>
              </a:rPr>
              <a:t>X</a:t>
            </a:r>
            <a:r>
              <a:rPr lang="en-US" sz="3200" baseline="-25000" dirty="0" err="1">
                <a:solidFill>
                  <a:prstClr val="black"/>
                </a:solidFill>
                <a:latin typeface="Calibri"/>
              </a:rPr>
              <a:t>n</a:t>
            </a:r>
            <a:r>
              <a:rPr lang="en-US" sz="3200" dirty="0">
                <a:solidFill>
                  <a:prstClr val="black"/>
                </a:solidFill>
                <a:latin typeface="Calibri"/>
              </a:rPr>
              <a:t>]</a:t>
            </a:r>
          </a:p>
          <a:p>
            <a:pPr defTabSz="457200"/>
            <a:endParaRPr lang="en-US" sz="1600" dirty="0">
              <a:solidFill>
                <a:prstClr val="black"/>
              </a:solidFill>
              <a:latin typeface="Calibri"/>
            </a:endParaRPr>
          </a:p>
        </p:txBody>
      </p:sp>
    </p:spTree>
    <p:extLst>
      <p:ext uri="{BB962C8B-B14F-4D97-AF65-F5344CB8AC3E}">
        <p14:creationId xmlns:p14="http://schemas.microsoft.com/office/powerpoint/2010/main" val="366216947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001800"/>
        </a:solidFill>
        <a:effectLst/>
      </p:bgPr>
    </p:bg>
    <p:spTree>
      <p:nvGrpSpPr>
        <p:cNvPr id="1" name=""/>
        <p:cNvGrpSpPr/>
        <p:nvPr/>
      </p:nvGrpSpPr>
      <p:grpSpPr>
        <a:xfrm>
          <a:off x="0" y="0"/>
          <a:ext cx="0" cy="0"/>
          <a:chOff x="0" y="0"/>
          <a:chExt cx="0" cy="0"/>
        </a:xfrm>
      </p:grpSpPr>
      <p:sp>
        <p:nvSpPr>
          <p:cNvPr id="2" name="Rectangle 1"/>
          <p:cNvSpPr/>
          <p:nvPr/>
        </p:nvSpPr>
        <p:spPr>
          <a:xfrm>
            <a:off x="2438401" y="2286000"/>
            <a:ext cx="7162799" cy="2123658"/>
          </a:xfrm>
          <a:prstGeom prst="rect">
            <a:avLst/>
          </a:prstGeom>
          <a:noFill/>
        </p:spPr>
        <p:txBody>
          <a:bodyPr wrap="square" lIns="91440" tIns="45720" rIns="91440" bIns="45720">
            <a:spAutoFit/>
          </a:bodyPr>
          <a:lstStyle/>
          <a:p>
            <a:pPr algn="ctr" defTabSz="457200"/>
            <a:r>
              <a:rPr lang="en-US" sz="6600" b="1" dirty="0">
                <a:ln w="12700">
                  <a:solidFill>
                    <a:srgbClr val="37302A">
                      <a:satMod val="155000"/>
                    </a:srgbClr>
                  </a:solidFill>
                  <a:prstDash val="solid"/>
                </a:ln>
                <a:solidFill>
                  <a:prstClr val="white"/>
                </a:solidFill>
                <a:effectLst>
                  <a:outerShdw blurRad="41275" dist="20320" dir="1800000" algn="tl" rotWithShape="0">
                    <a:srgbClr val="000000">
                      <a:alpha val="40000"/>
                    </a:srgbClr>
                  </a:outerShdw>
                </a:effectLst>
                <a:latin typeface="Garamond"/>
              </a:rPr>
              <a:t>3.)  BOUNDARY MAP</a:t>
            </a:r>
          </a:p>
        </p:txBody>
      </p:sp>
    </p:spTree>
    <p:extLst>
      <p:ext uri="{BB962C8B-B14F-4D97-AF65-F5344CB8AC3E}">
        <p14:creationId xmlns:p14="http://schemas.microsoft.com/office/powerpoint/2010/main" val="241867259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2"/>
          <p:cNvGrpSpPr/>
          <p:nvPr/>
        </p:nvGrpSpPr>
        <p:grpSpPr>
          <a:xfrm>
            <a:off x="1517037" y="-2535"/>
            <a:ext cx="9171780" cy="6862763"/>
            <a:chOff x="-6963" y="-2535"/>
            <a:chExt cx="9171780" cy="6862763"/>
          </a:xfrm>
          <a:solidFill>
            <a:schemeClr val="accent3">
              <a:lumMod val="40000"/>
              <a:lumOff val="60000"/>
            </a:schemeClr>
          </a:solidFill>
        </p:grpSpPr>
        <p:grpSp>
          <p:nvGrpSpPr>
            <p:cNvPr id="4" name="Group 3"/>
            <p:cNvGrpSpPr/>
            <p:nvPr/>
          </p:nvGrpSpPr>
          <p:grpSpPr>
            <a:xfrm>
              <a:off x="-6963" y="-1"/>
              <a:ext cx="9171780" cy="6860229"/>
              <a:chOff x="-6963" y="-1"/>
              <a:chExt cx="9171780" cy="6860229"/>
            </a:xfrm>
            <a:grpFill/>
          </p:grpSpPr>
          <p:sp>
            <p:nvSpPr>
              <p:cNvPr id="5" name="Rectangle 4"/>
              <p:cNvSpPr/>
              <p:nvPr/>
            </p:nvSpPr>
            <p:spPr>
              <a:xfrm>
                <a:off x="0" y="0"/>
                <a:ext cx="182880" cy="6858000"/>
              </a:xfrm>
              <a:prstGeom prst="rect">
                <a:avLst/>
              </a:prstGeom>
              <a:grp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dirty="0">
                  <a:solidFill>
                    <a:prstClr val="white"/>
                  </a:solidFill>
                  <a:latin typeface="Calibri"/>
                </a:endParaRPr>
              </a:p>
            </p:txBody>
          </p:sp>
          <p:sp>
            <p:nvSpPr>
              <p:cNvPr id="6" name="Rectangle 5"/>
              <p:cNvSpPr/>
              <p:nvPr/>
            </p:nvSpPr>
            <p:spPr>
              <a:xfrm>
                <a:off x="8976879" y="0"/>
                <a:ext cx="182880" cy="6858000"/>
              </a:xfrm>
              <a:prstGeom prst="rect">
                <a:avLst/>
              </a:prstGeom>
              <a:grp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dirty="0">
                  <a:solidFill>
                    <a:prstClr val="white"/>
                  </a:solidFill>
                  <a:latin typeface="Calibri"/>
                </a:endParaRPr>
              </a:p>
            </p:txBody>
          </p:sp>
          <p:sp>
            <p:nvSpPr>
              <p:cNvPr id="7" name="Rectangle 6"/>
              <p:cNvSpPr/>
              <p:nvPr/>
            </p:nvSpPr>
            <p:spPr>
              <a:xfrm>
                <a:off x="13854" y="-1"/>
                <a:ext cx="9150963" cy="182880"/>
              </a:xfrm>
              <a:prstGeom prst="rect">
                <a:avLst/>
              </a:prstGeom>
              <a:grp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dirty="0">
                  <a:solidFill>
                    <a:prstClr val="white"/>
                  </a:solidFill>
                  <a:latin typeface="Calibri"/>
                </a:endParaRPr>
              </a:p>
            </p:txBody>
          </p:sp>
          <p:sp>
            <p:nvSpPr>
              <p:cNvPr id="8" name="Rectangle 7"/>
              <p:cNvSpPr/>
              <p:nvPr/>
            </p:nvSpPr>
            <p:spPr>
              <a:xfrm>
                <a:off x="-6963" y="6677348"/>
                <a:ext cx="9150963" cy="182880"/>
              </a:xfrm>
              <a:prstGeom prst="rect">
                <a:avLst/>
              </a:prstGeom>
              <a:grp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dirty="0">
                  <a:solidFill>
                    <a:prstClr val="white"/>
                  </a:solidFill>
                  <a:latin typeface="Calibri"/>
                </a:endParaRPr>
              </a:p>
            </p:txBody>
          </p:sp>
        </p:grpSp>
        <p:sp>
          <p:nvSpPr>
            <p:cNvPr id="23" name="Rectangle 22"/>
            <p:cNvSpPr/>
            <p:nvPr/>
          </p:nvSpPr>
          <p:spPr>
            <a:xfrm>
              <a:off x="20817" y="-2535"/>
              <a:ext cx="9144000" cy="1042416"/>
            </a:xfrm>
            <a:prstGeom prst="rect">
              <a:avLst/>
            </a:prstGeom>
            <a:grp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sz="3200" dirty="0">
                <a:solidFill>
                  <a:prstClr val="black"/>
                </a:solidFill>
                <a:latin typeface="Calibri"/>
              </a:endParaRPr>
            </a:p>
          </p:txBody>
        </p:sp>
      </p:grpSp>
      <p:sp>
        <p:nvSpPr>
          <p:cNvPr id="2" name="TextBox 1"/>
          <p:cNvSpPr txBox="1"/>
          <p:nvPr/>
        </p:nvSpPr>
        <p:spPr>
          <a:xfrm>
            <a:off x="3920532" y="86430"/>
            <a:ext cx="4350936" cy="830997"/>
          </a:xfrm>
          <a:prstGeom prst="rect">
            <a:avLst/>
          </a:prstGeom>
          <a:noFill/>
        </p:spPr>
        <p:txBody>
          <a:bodyPr wrap="square" rtlCol="0">
            <a:spAutoFit/>
          </a:bodyPr>
          <a:lstStyle/>
          <a:p>
            <a:pPr defTabSz="457200"/>
            <a:r>
              <a:rPr lang="en-US" sz="4800" dirty="0">
                <a:solidFill>
                  <a:prstClr val="black"/>
                </a:solidFill>
                <a:latin typeface="Calibri"/>
              </a:rPr>
              <a:t>Boundary Map   </a:t>
            </a:r>
            <a:r>
              <a:rPr lang="en-US" sz="4400" dirty="0">
                <a:solidFill>
                  <a:prstClr val="black"/>
                </a:solidFill>
                <a:latin typeface="Calibri"/>
              </a:rPr>
              <a:t> </a:t>
            </a:r>
          </a:p>
        </p:txBody>
      </p:sp>
      <p:grpSp>
        <p:nvGrpSpPr>
          <p:cNvPr id="65" name="Group 64"/>
          <p:cNvGrpSpPr/>
          <p:nvPr/>
        </p:nvGrpSpPr>
        <p:grpSpPr>
          <a:xfrm>
            <a:off x="1974175" y="1218977"/>
            <a:ext cx="8521002" cy="850099"/>
            <a:chOff x="450175" y="1444026"/>
            <a:chExt cx="8521002" cy="850099"/>
          </a:xfrm>
        </p:grpSpPr>
        <p:grpSp>
          <p:nvGrpSpPr>
            <p:cNvPr id="13" name="Group 12"/>
            <p:cNvGrpSpPr/>
            <p:nvPr/>
          </p:nvGrpSpPr>
          <p:grpSpPr>
            <a:xfrm>
              <a:off x="450175" y="1444026"/>
              <a:ext cx="8521002" cy="832917"/>
              <a:chOff x="3593592" y="100584"/>
              <a:chExt cx="8521002" cy="832917"/>
            </a:xfrm>
            <a:noFill/>
          </p:grpSpPr>
          <p:pic>
            <p:nvPicPr>
              <p:cNvPr id="14" name="Picture 13"/>
              <p:cNvPicPr>
                <a:picLocks noChangeAspect="1"/>
              </p:cNvPicPr>
              <p:nvPr/>
            </p:nvPicPr>
            <p:blipFill rotWithShape="1">
              <a:blip r:embed="rId3"/>
              <a:srcRect l="-22826" t="-31574" r="-24015" b="-15269"/>
              <a:stretch/>
            </p:blipFill>
            <p:spPr>
              <a:xfrm>
                <a:off x="3593592" y="100584"/>
                <a:ext cx="554736" cy="832104"/>
              </a:xfrm>
              <a:prstGeom prst="rect">
                <a:avLst/>
              </a:prstGeom>
              <a:grpFill/>
            </p:spPr>
          </p:pic>
          <p:sp>
            <p:nvSpPr>
              <p:cNvPr id="15" name="TextBox 14"/>
              <p:cNvSpPr txBox="1"/>
              <p:nvPr/>
            </p:nvSpPr>
            <p:spPr>
              <a:xfrm>
                <a:off x="3949673" y="102504"/>
                <a:ext cx="8164921" cy="830997"/>
              </a:xfrm>
              <a:prstGeom prst="rect">
                <a:avLst/>
              </a:prstGeom>
              <a:grpFill/>
            </p:spPr>
            <p:txBody>
              <a:bodyPr wrap="square" rtlCol="0">
                <a:spAutoFit/>
              </a:bodyPr>
              <a:lstStyle/>
              <a:p>
                <a:pPr defTabSz="457200"/>
                <a:r>
                  <a:rPr lang="en-US" sz="4800" baseline="-25000" dirty="0">
                    <a:solidFill>
                      <a:prstClr val="black"/>
                    </a:solidFill>
                    <a:latin typeface="Calibri"/>
                  </a:rPr>
                  <a:t>n</a:t>
                </a:r>
                <a:r>
                  <a:rPr lang="en-US" sz="4800" dirty="0">
                    <a:solidFill>
                      <a:prstClr val="black"/>
                    </a:solidFill>
                    <a:latin typeface="Calibri"/>
                  </a:rPr>
                  <a:t> :  </a:t>
                </a:r>
                <a:r>
                  <a:rPr lang="en-US" sz="4800" dirty="0" err="1">
                    <a:solidFill>
                      <a:prstClr val="black"/>
                    </a:solidFill>
                    <a:latin typeface="Calibri"/>
                  </a:rPr>
                  <a:t>C</a:t>
                </a:r>
                <a:r>
                  <a:rPr lang="en-US" sz="4800" baseline="-25000" dirty="0" err="1">
                    <a:solidFill>
                      <a:prstClr val="black"/>
                    </a:solidFill>
                    <a:latin typeface="Calibri"/>
                  </a:rPr>
                  <a:t>n</a:t>
                </a:r>
                <a:r>
                  <a:rPr lang="en-US" sz="4800" baseline="-25000" dirty="0">
                    <a:solidFill>
                      <a:prstClr val="black"/>
                    </a:solidFill>
                    <a:latin typeface="Calibri"/>
                  </a:rPr>
                  <a:t>  </a:t>
                </a:r>
                <a:r>
                  <a:rPr lang="en-US" sz="4800" dirty="0">
                    <a:solidFill>
                      <a:prstClr val="black"/>
                    </a:solidFill>
                    <a:latin typeface="Calibri"/>
                    <a:sym typeface="Wingdings"/>
                  </a:rPr>
                  <a:t></a:t>
                </a:r>
                <a:r>
                  <a:rPr lang="en-US" sz="4800" dirty="0">
                    <a:solidFill>
                      <a:prstClr val="black"/>
                    </a:solidFill>
                    <a:latin typeface="Calibri"/>
                  </a:rPr>
                  <a:t>  C</a:t>
                </a:r>
                <a:r>
                  <a:rPr lang="en-US" sz="4800" baseline="-25000" dirty="0">
                    <a:solidFill>
                      <a:prstClr val="black"/>
                    </a:solidFill>
                    <a:latin typeface="Calibri"/>
                  </a:rPr>
                  <a:t>n-1</a:t>
                </a:r>
                <a:r>
                  <a:rPr lang="en-US" sz="4800" dirty="0">
                    <a:solidFill>
                      <a:prstClr val="black"/>
                    </a:solidFill>
                    <a:latin typeface="Calibri"/>
                  </a:rPr>
                  <a:t>  such that     </a:t>
                </a:r>
                <a:r>
                  <a:rPr lang="en-US" sz="4800" baseline="30000" dirty="0">
                    <a:solidFill>
                      <a:prstClr val="black"/>
                    </a:solidFill>
                    <a:latin typeface="Calibri"/>
                  </a:rPr>
                  <a:t>2</a:t>
                </a:r>
                <a:r>
                  <a:rPr lang="en-US" sz="4800" dirty="0">
                    <a:solidFill>
                      <a:prstClr val="black"/>
                    </a:solidFill>
                    <a:latin typeface="Calibri"/>
                  </a:rPr>
                  <a:t>  = 0</a:t>
                </a:r>
                <a:endParaRPr lang="en-US" sz="4800" baseline="-25000" dirty="0">
                  <a:solidFill>
                    <a:prstClr val="black"/>
                  </a:solidFill>
                  <a:latin typeface="Calibri"/>
                </a:endParaRPr>
              </a:p>
            </p:txBody>
          </p:sp>
        </p:grpSp>
        <p:pic>
          <p:nvPicPr>
            <p:cNvPr id="16" name="Picture 15"/>
            <p:cNvPicPr>
              <a:picLocks noChangeAspect="1"/>
            </p:cNvPicPr>
            <p:nvPr/>
          </p:nvPicPr>
          <p:blipFill rotWithShape="1">
            <a:blip r:embed="rId3"/>
            <a:srcRect l="-22826" t="-31574" r="-24015" b="-15269"/>
            <a:stretch/>
          </p:blipFill>
          <p:spPr>
            <a:xfrm>
              <a:off x="6920974" y="1462021"/>
              <a:ext cx="554736" cy="832104"/>
            </a:xfrm>
            <a:prstGeom prst="rect">
              <a:avLst/>
            </a:prstGeom>
            <a:noFill/>
          </p:spPr>
        </p:pic>
      </p:grpSp>
      <p:grpSp>
        <p:nvGrpSpPr>
          <p:cNvPr id="17" name="Group 16"/>
          <p:cNvGrpSpPr/>
          <p:nvPr/>
        </p:nvGrpSpPr>
        <p:grpSpPr>
          <a:xfrm>
            <a:off x="1891983" y="4038238"/>
            <a:ext cx="2932737" cy="2510394"/>
            <a:chOff x="643130" y="3761860"/>
            <a:chExt cx="2932737" cy="2510394"/>
          </a:xfrm>
        </p:grpSpPr>
        <p:sp>
          <p:nvSpPr>
            <p:cNvPr id="18" name="TextBox 17"/>
            <p:cNvSpPr txBox="1"/>
            <p:nvPr/>
          </p:nvSpPr>
          <p:spPr>
            <a:xfrm>
              <a:off x="1828781" y="3761860"/>
              <a:ext cx="651252" cy="584776"/>
            </a:xfrm>
            <a:prstGeom prst="rect">
              <a:avLst/>
            </a:prstGeom>
            <a:noFill/>
          </p:spPr>
          <p:txBody>
            <a:bodyPr wrap="square" rtlCol="0">
              <a:spAutoFit/>
            </a:bodyPr>
            <a:lstStyle/>
            <a:p>
              <a:pPr defTabSz="457200"/>
              <a:r>
                <a:rPr lang="en-US" sz="3200" dirty="0">
                  <a:solidFill>
                    <a:prstClr val="black"/>
                  </a:solidFill>
                  <a:latin typeface="Calibri"/>
                </a:rPr>
                <a:t>v</a:t>
              </a:r>
              <a:r>
                <a:rPr lang="en-US" sz="3200" baseline="-25000" dirty="0">
                  <a:solidFill>
                    <a:prstClr val="black"/>
                  </a:solidFill>
                  <a:latin typeface="Calibri"/>
                </a:rPr>
                <a:t>2</a:t>
              </a:r>
            </a:p>
          </p:txBody>
        </p:sp>
        <p:grpSp>
          <p:nvGrpSpPr>
            <p:cNvPr id="19" name="Group 18"/>
            <p:cNvGrpSpPr/>
            <p:nvPr/>
          </p:nvGrpSpPr>
          <p:grpSpPr>
            <a:xfrm>
              <a:off x="643130" y="4321013"/>
              <a:ext cx="2932737" cy="1951241"/>
              <a:chOff x="643130" y="4321013"/>
              <a:chExt cx="2932737" cy="1951241"/>
            </a:xfrm>
          </p:grpSpPr>
          <p:cxnSp>
            <p:nvCxnSpPr>
              <p:cNvPr id="20" name="Straight Connector 19"/>
              <p:cNvCxnSpPr/>
              <p:nvPr/>
            </p:nvCxnSpPr>
            <p:spPr>
              <a:xfrm rot="10800000" flipV="1">
                <a:off x="1353167" y="5825201"/>
                <a:ext cx="1392072" cy="0"/>
              </a:xfrm>
              <a:prstGeom prst="line">
                <a:avLst/>
              </a:prstGeom>
              <a:ln w="63500">
                <a:solidFill>
                  <a:srgbClr val="008000"/>
                </a:solidFill>
              </a:ln>
            </p:spPr>
            <p:style>
              <a:lnRef idx="2">
                <a:schemeClr val="accent1"/>
              </a:lnRef>
              <a:fillRef idx="0">
                <a:schemeClr val="accent1"/>
              </a:fillRef>
              <a:effectRef idx="1">
                <a:schemeClr val="accent1"/>
              </a:effectRef>
              <a:fontRef idx="minor">
                <a:schemeClr val="tx1"/>
              </a:fontRef>
            </p:style>
          </p:cxnSp>
          <p:sp>
            <p:nvSpPr>
              <p:cNvPr id="21" name="Oval 20"/>
              <p:cNvSpPr/>
              <p:nvPr/>
            </p:nvSpPr>
            <p:spPr>
              <a:xfrm rot="10800000">
                <a:off x="2661987" y="5665181"/>
                <a:ext cx="274320" cy="274320"/>
              </a:xfrm>
              <a:prstGeom prst="ellipse">
                <a:avLst/>
              </a:prstGeom>
              <a:solidFill>
                <a:srgbClr val="770077"/>
              </a:solidFill>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dirty="0">
                  <a:solidFill>
                    <a:prstClr val="white"/>
                  </a:solidFill>
                  <a:latin typeface="Calibri"/>
                </a:endParaRPr>
              </a:p>
            </p:txBody>
          </p:sp>
          <p:sp>
            <p:nvSpPr>
              <p:cNvPr id="22" name="Oval 21"/>
              <p:cNvSpPr/>
              <p:nvPr/>
            </p:nvSpPr>
            <p:spPr>
              <a:xfrm rot="10800000">
                <a:off x="1107507" y="5665181"/>
                <a:ext cx="274320" cy="274320"/>
              </a:xfrm>
              <a:prstGeom prst="ellipse">
                <a:avLst/>
              </a:prstGeom>
              <a:solidFill>
                <a:srgbClr val="770077"/>
              </a:solidFill>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dirty="0">
                  <a:solidFill>
                    <a:prstClr val="white"/>
                  </a:solidFill>
                  <a:latin typeface="Calibri"/>
                </a:endParaRPr>
              </a:p>
            </p:txBody>
          </p:sp>
          <p:sp>
            <p:nvSpPr>
              <p:cNvPr id="24" name="Isosceles Triangle 23"/>
              <p:cNvSpPr/>
              <p:nvPr/>
            </p:nvSpPr>
            <p:spPr>
              <a:xfrm>
                <a:off x="1221807" y="4413869"/>
                <a:ext cx="1600200" cy="1385316"/>
              </a:xfrm>
              <a:prstGeom prst="triangle">
                <a:avLst/>
              </a:prstGeom>
              <a:solidFill>
                <a:schemeClr val="tx2">
                  <a:lumMod val="40000"/>
                  <a:lumOff val="60000"/>
                </a:schemeClr>
              </a:solidFill>
              <a:ln w="76200">
                <a:solidFill>
                  <a:srgbClr val="008000"/>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dirty="0">
                  <a:solidFill>
                    <a:prstClr val="white"/>
                  </a:solidFill>
                  <a:latin typeface="Calibri"/>
                </a:endParaRPr>
              </a:p>
            </p:txBody>
          </p:sp>
          <p:sp>
            <p:nvSpPr>
              <p:cNvPr id="25" name="Oval 24"/>
              <p:cNvSpPr/>
              <p:nvPr/>
            </p:nvSpPr>
            <p:spPr>
              <a:xfrm>
                <a:off x="1107507" y="5669753"/>
                <a:ext cx="274320" cy="274320"/>
              </a:xfrm>
              <a:prstGeom prst="ellipse">
                <a:avLst/>
              </a:prstGeom>
              <a:solidFill>
                <a:srgbClr val="770077"/>
              </a:solidFill>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dirty="0">
                  <a:solidFill>
                    <a:prstClr val="white"/>
                  </a:solidFill>
                  <a:latin typeface="Calibri"/>
                </a:endParaRPr>
              </a:p>
            </p:txBody>
          </p:sp>
          <p:sp>
            <p:nvSpPr>
              <p:cNvPr id="26" name="Oval 25"/>
              <p:cNvSpPr/>
              <p:nvPr/>
            </p:nvSpPr>
            <p:spPr>
              <a:xfrm>
                <a:off x="2661987" y="5665181"/>
                <a:ext cx="274320" cy="274320"/>
              </a:xfrm>
              <a:prstGeom prst="ellipse">
                <a:avLst/>
              </a:prstGeom>
              <a:solidFill>
                <a:srgbClr val="770077"/>
              </a:solidFill>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dirty="0">
                  <a:solidFill>
                    <a:prstClr val="white"/>
                  </a:solidFill>
                  <a:latin typeface="Calibri"/>
                </a:endParaRPr>
              </a:p>
            </p:txBody>
          </p:sp>
          <p:sp>
            <p:nvSpPr>
              <p:cNvPr id="27" name="Oval 26"/>
              <p:cNvSpPr/>
              <p:nvPr/>
            </p:nvSpPr>
            <p:spPr>
              <a:xfrm>
                <a:off x="1888259" y="4321013"/>
                <a:ext cx="274320" cy="274320"/>
              </a:xfrm>
              <a:prstGeom prst="ellipse">
                <a:avLst/>
              </a:prstGeom>
              <a:solidFill>
                <a:srgbClr val="770077"/>
              </a:solidFill>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dirty="0">
                  <a:solidFill>
                    <a:prstClr val="white"/>
                  </a:solidFill>
                  <a:latin typeface="Calibri"/>
                </a:endParaRPr>
              </a:p>
            </p:txBody>
          </p:sp>
          <p:sp>
            <p:nvSpPr>
              <p:cNvPr id="28" name="Oval 27"/>
              <p:cNvSpPr/>
              <p:nvPr/>
            </p:nvSpPr>
            <p:spPr>
              <a:xfrm>
                <a:off x="1097896" y="5668352"/>
                <a:ext cx="274320" cy="274320"/>
              </a:xfrm>
              <a:prstGeom prst="ellipse">
                <a:avLst/>
              </a:prstGeom>
              <a:solidFill>
                <a:srgbClr val="770077"/>
              </a:solidFill>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dirty="0">
                  <a:solidFill>
                    <a:prstClr val="white"/>
                  </a:solidFill>
                  <a:latin typeface="Calibri"/>
                </a:endParaRPr>
              </a:p>
            </p:txBody>
          </p:sp>
          <p:sp>
            <p:nvSpPr>
              <p:cNvPr id="29" name="Oval 28"/>
              <p:cNvSpPr/>
              <p:nvPr/>
            </p:nvSpPr>
            <p:spPr>
              <a:xfrm>
                <a:off x="1114530" y="5665181"/>
                <a:ext cx="274320" cy="274320"/>
              </a:xfrm>
              <a:prstGeom prst="ellipse">
                <a:avLst/>
              </a:prstGeom>
              <a:solidFill>
                <a:srgbClr val="770077"/>
              </a:solidFill>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dirty="0">
                  <a:solidFill>
                    <a:prstClr val="white"/>
                  </a:solidFill>
                  <a:latin typeface="Calibri"/>
                </a:endParaRPr>
              </a:p>
            </p:txBody>
          </p:sp>
          <p:sp>
            <p:nvSpPr>
              <p:cNvPr id="30" name="TextBox 29"/>
              <p:cNvSpPr txBox="1"/>
              <p:nvPr/>
            </p:nvSpPr>
            <p:spPr>
              <a:xfrm>
                <a:off x="2403933" y="4747702"/>
                <a:ext cx="651252" cy="584776"/>
              </a:xfrm>
              <a:prstGeom prst="rect">
                <a:avLst/>
              </a:prstGeom>
              <a:noFill/>
            </p:spPr>
            <p:txBody>
              <a:bodyPr wrap="square" rtlCol="0">
                <a:spAutoFit/>
              </a:bodyPr>
              <a:lstStyle/>
              <a:p>
                <a:pPr defTabSz="457200"/>
                <a:r>
                  <a:rPr lang="en-US" sz="3200" dirty="0">
                    <a:solidFill>
                      <a:prstClr val="black"/>
                    </a:solidFill>
                    <a:latin typeface="Calibri"/>
                  </a:rPr>
                  <a:t>e</a:t>
                </a:r>
                <a:r>
                  <a:rPr lang="en-US" sz="3200" baseline="-25000" dirty="0">
                    <a:solidFill>
                      <a:prstClr val="black"/>
                    </a:solidFill>
                    <a:latin typeface="Calibri"/>
                  </a:rPr>
                  <a:t>2</a:t>
                </a:r>
              </a:p>
            </p:txBody>
          </p:sp>
          <p:sp>
            <p:nvSpPr>
              <p:cNvPr id="31" name="TextBox 30"/>
              <p:cNvSpPr txBox="1"/>
              <p:nvPr/>
            </p:nvSpPr>
            <p:spPr>
              <a:xfrm>
                <a:off x="1081404" y="4747702"/>
                <a:ext cx="651252" cy="584776"/>
              </a:xfrm>
              <a:prstGeom prst="rect">
                <a:avLst/>
              </a:prstGeom>
              <a:noFill/>
            </p:spPr>
            <p:txBody>
              <a:bodyPr wrap="square" rtlCol="0">
                <a:spAutoFit/>
              </a:bodyPr>
              <a:lstStyle/>
              <a:p>
                <a:pPr defTabSz="457200"/>
                <a:r>
                  <a:rPr lang="en-US" sz="3200" dirty="0">
                    <a:solidFill>
                      <a:prstClr val="black"/>
                    </a:solidFill>
                    <a:latin typeface="Calibri"/>
                  </a:rPr>
                  <a:t>e</a:t>
                </a:r>
                <a:r>
                  <a:rPr lang="en-US" sz="3200" baseline="-25000" dirty="0">
                    <a:solidFill>
                      <a:prstClr val="black"/>
                    </a:solidFill>
                    <a:latin typeface="Calibri"/>
                  </a:rPr>
                  <a:t>1</a:t>
                </a:r>
              </a:p>
            </p:txBody>
          </p:sp>
          <p:sp>
            <p:nvSpPr>
              <p:cNvPr id="32" name="TextBox 31"/>
              <p:cNvSpPr txBox="1"/>
              <p:nvPr/>
            </p:nvSpPr>
            <p:spPr>
              <a:xfrm>
                <a:off x="1786722" y="5687478"/>
                <a:ext cx="651252" cy="584776"/>
              </a:xfrm>
              <a:prstGeom prst="rect">
                <a:avLst/>
              </a:prstGeom>
              <a:noFill/>
            </p:spPr>
            <p:txBody>
              <a:bodyPr wrap="square" rtlCol="0">
                <a:spAutoFit/>
              </a:bodyPr>
              <a:lstStyle/>
              <a:p>
                <a:pPr defTabSz="457200"/>
                <a:r>
                  <a:rPr lang="en-US" sz="3200" dirty="0">
                    <a:solidFill>
                      <a:prstClr val="black"/>
                    </a:solidFill>
                    <a:latin typeface="Calibri"/>
                  </a:rPr>
                  <a:t>e</a:t>
                </a:r>
                <a:r>
                  <a:rPr lang="en-US" sz="3200" baseline="-25000" dirty="0">
                    <a:solidFill>
                      <a:prstClr val="black"/>
                    </a:solidFill>
                    <a:latin typeface="Calibri"/>
                  </a:rPr>
                  <a:t>3</a:t>
                </a:r>
              </a:p>
            </p:txBody>
          </p:sp>
          <p:grpSp>
            <p:nvGrpSpPr>
              <p:cNvPr id="33" name="Group 32"/>
              <p:cNvGrpSpPr/>
              <p:nvPr/>
            </p:nvGrpSpPr>
            <p:grpSpPr>
              <a:xfrm>
                <a:off x="643130" y="5427877"/>
                <a:ext cx="2932737" cy="584776"/>
                <a:chOff x="643130" y="5427877"/>
                <a:chExt cx="2932737" cy="584776"/>
              </a:xfrm>
            </p:grpSpPr>
            <p:sp>
              <p:nvSpPr>
                <p:cNvPr id="34" name="TextBox 33"/>
                <p:cNvSpPr txBox="1"/>
                <p:nvPr/>
              </p:nvSpPr>
              <p:spPr>
                <a:xfrm>
                  <a:off x="643130" y="5427877"/>
                  <a:ext cx="651252" cy="584776"/>
                </a:xfrm>
                <a:prstGeom prst="rect">
                  <a:avLst/>
                </a:prstGeom>
                <a:noFill/>
              </p:spPr>
              <p:txBody>
                <a:bodyPr wrap="square" rtlCol="0">
                  <a:spAutoFit/>
                </a:bodyPr>
                <a:lstStyle/>
                <a:p>
                  <a:pPr defTabSz="457200"/>
                  <a:r>
                    <a:rPr lang="en-US" sz="3200" dirty="0">
                      <a:solidFill>
                        <a:prstClr val="black"/>
                      </a:solidFill>
                      <a:latin typeface="Calibri"/>
                    </a:rPr>
                    <a:t>v</a:t>
                  </a:r>
                  <a:r>
                    <a:rPr lang="en-US" sz="3200" baseline="-25000" dirty="0">
                      <a:solidFill>
                        <a:prstClr val="black"/>
                      </a:solidFill>
                      <a:latin typeface="Calibri"/>
                    </a:rPr>
                    <a:t>1</a:t>
                  </a:r>
                </a:p>
              </p:txBody>
            </p:sp>
            <p:sp>
              <p:nvSpPr>
                <p:cNvPr id="35" name="TextBox 34"/>
                <p:cNvSpPr txBox="1"/>
                <p:nvPr/>
              </p:nvSpPr>
              <p:spPr>
                <a:xfrm>
                  <a:off x="2924615" y="5427877"/>
                  <a:ext cx="651252" cy="584776"/>
                </a:xfrm>
                <a:prstGeom prst="rect">
                  <a:avLst/>
                </a:prstGeom>
                <a:noFill/>
              </p:spPr>
              <p:txBody>
                <a:bodyPr wrap="square" rtlCol="0">
                  <a:spAutoFit/>
                </a:bodyPr>
                <a:lstStyle/>
                <a:p>
                  <a:pPr defTabSz="457200"/>
                  <a:r>
                    <a:rPr lang="en-US" sz="3200" dirty="0">
                      <a:solidFill>
                        <a:prstClr val="black"/>
                      </a:solidFill>
                      <a:latin typeface="Calibri"/>
                    </a:rPr>
                    <a:t>v</a:t>
                  </a:r>
                  <a:r>
                    <a:rPr lang="en-US" sz="3200" baseline="-25000" dirty="0">
                      <a:solidFill>
                        <a:prstClr val="black"/>
                      </a:solidFill>
                      <a:latin typeface="Calibri"/>
                    </a:rPr>
                    <a:t>3</a:t>
                  </a:r>
                </a:p>
              </p:txBody>
            </p:sp>
          </p:grpSp>
        </p:grpSp>
      </p:grpSp>
      <p:grpSp>
        <p:nvGrpSpPr>
          <p:cNvPr id="36" name="Group 35"/>
          <p:cNvGrpSpPr/>
          <p:nvPr/>
        </p:nvGrpSpPr>
        <p:grpSpPr>
          <a:xfrm>
            <a:off x="1891983" y="2828773"/>
            <a:ext cx="2932737" cy="903181"/>
            <a:chOff x="591623" y="2196568"/>
            <a:chExt cx="2932737" cy="903181"/>
          </a:xfrm>
        </p:grpSpPr>
        <p:grpSp>
          <p:nvGrpSpPr>
            <p:cNvPr id="37" name="Group 36"/>
            <p:cNvGrpSpPr/>
            <p:nvPr/>
          </p:nvGrpSpPr>
          <p:grpSpPr>
            <a:xfrm>
              <a:off x="1042252" y="2411276"/>
              <a:ext cx="1838411" cy="688473"/>
              <a:chOff x="5835762" y="906089"/>
              <a:chExt cx="1838411" cy="688473"/>
            </a:xfrm>
          </p:grpSpPr>
          <p:cxnSp>
            <p:nvCxnSpPr>
              <p:cNvPr id="41" name="Straight Connector 40"/>
              <p:cNvCxnSpPr/>
              <p:nvPr/>
            </p:nvCxnSpPr>
            <p:spPr>
              <a:xfrm rot="10800000" flipV="1">
                <a:off x="6091033" y="1066109"/>
                <a:ext cx="1392072" cy="0"/>
              </a:xfrm>
              <a:prstGeom prst="line">
                <a:avLst/>
              </a:prstGeom>
              <a:ln w="88900">
                <a:solidFill>
                  <a:srgbClr val="008000"/>
                </a:solidFill>
              </a:ln>
            </p:spPr>
            <p:style>
              <a:lnRef idx="2">
                <a:schemeClr val="accent1"/>
              </a:lnRef>
              <a:fillRef idx="0">
                <a:schemeClr val="accent1"/>
              </a:fillRef>
              <a:effectRef idx="1">
                <a:schemeClr val="accent1"/>
              </a:effectRef>
              <a:fontRef idx="minor">
                <a:schemeClr val="tx1"/>
              </a:fontRef>
            </p:style>
          </p:cxnSp>
          <p:sp>
            <p:nvSpPr>
              <p:cNvPr id="42" name="Oval 41"/>
              <p:cNvSpPr/>
              <p:nvPr/>
            </p:nvSpPr>
            <p:spPr>
              <a:xfrm rot="10800000">
                <a:off x="7399853" y="906089"/>
                <a:ext cx="274320" cy="274320"/>
              </a:xfrm>
              <a:prstGeom prst="ellipse">
                <a:avLst/>
              </a:prstGeom>
              <a:solidFill>
                <a:srgbClr val="770077"/>
              </a:solidFill>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dirty="0">
                  <a:solidFill>
                    <a:prstClr val="white"/>
                  </a:solidFill>
                  <a:latin typeface="Calibri"/>
                </a:endParaRPr>
              </a:p>
            </p:txBody>
          </p:sp>
          <p:sp>
            <p:nvSpPr>
              <p:cNvPr id="43" name="Oval 42"/>
              <p:cNvSpPr/>
              <p:nvPr/>
            </p:nvSpPr>
            <p:spPr>
              <a:xfrm rot="10800000">
                <a:off x="5845373" y="906089"/>
                <a:ext cx="274320" cy="274320"/>
              </a:xfrm>
              <a:prstGeom prst="ellipse">
                <a:avLst/>
              </a:prstGeom>
              <a:solidFill>
                <a:srgbClr val="770077"/>
              </a:solidFill>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dirty="0">
                  <a:solidFill>
                    <a:prstClr val="white"/>
                  </a:solidFill>
                  <a:latin typeface="Calibri"/>
                </a:endParaRPr>
              </a:p>
            </p:txBody>
          </p:sp>
          <p:sp>
            <p:nvSpPr>
              <p:cNvPr id="44" name="Oval 43"/>
              <p:cNvSpPr/>
              <p:nvPr/>
            </p:nvSpPr>
            <p:spPr>
              <a:xfrm>
                <a:off x="5845373" y="910661"/>
                <a:ext cx="274320" cy="274320"/>
              </a:xfrm>
              <a:prstGeom prst="ellipse">
                <a:avLst/>
              </a:prstGeom>
              <a:solidFill>
                <a:srgbClr val="770077"/>
              </a:solidFill>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dirty="0">
                  <a:solidFill>
                    <a:prstClr val="white"/>
                  </a:solidFill>
                  <a:latin typeface="Calibri"/>
                </a:endParaRPr>
              </a:p>
            </p:txBody>
          </p:sp>
          <p:sp>
            <p:nvSpPr>
              <p:cNvPr id="45" name="Oval 44"/>
              <p:cNvSpPr/>
              <p:nvPr/>
            </p:nvSpPr>
            <p:spPr>
              <a:xfrm>
                <a:off x="7399853" y="906089"/>
                <a:ext cx="274320" cy="274320"/>
              </a:xfrm>
              <a:prstGeom prst="ellipse">
                <a:avLst/>
              </a:prstGeom>
              <a:solidFill>
                <a:srgbClr val="770077"/>
              </a:solidFill>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dirty="0">
                  <a:solidFill>
                    <a:prstClr val="white"/>
                  </a:solidFill>
                  <a:latin typeface="Calibri"/>
                </a:endParaRPr>
              </a:p>
            </p:txBody>
          </p:sp>
          <p:sp>
            <p:nvSpPr>
              <p:cNvPr id="46" name="Oval 45"/>
              <p:cNvSpPr/>
              <p:nvPr/>
            </p:nvSpPr>
            <p:spPr>
              <a:xfrm>
                <a:off x="5835762" y="909260"/>
                <a:ext cx="274320" cy="274320"/>
              </a:xfrm>
              <a:prstGeom prst="ellipse">
                <a:avLst/>
              </a:prstGeom>
              <a:solidFill>
                <a:srgbClr val="770077"/>
              </a:solidFill>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dirty="0">
                  <a:solidFill>
                    <a:prstClr val="white"/>
                  </a:solidFill>
                  <a:latin typeface="Calibri"/>
                </a:endParaRPr>
              </a:p>
            </p:txBody>
          </p:sp>
          <p:sp>
            <p:nvSpPr>
              <p:cNvPr id="47" name="Oval 46"/>
              <p:cNvSpPr/>
              <p:nvPr/>
            </p:nvSpPr>
            <p:spPr>
              <a:xfrm>
                <a:off x="5852396" y="906089"/>
                <a:ext cx="274320" cy="274320"/>
              </a:xfrm>
              <a:prstGeom prst="ellipse">
                <a:avLst/>
              </a:prstGeom>
              <a:solidFill>
                <a:srgbClr val="770077"/>
              </a:solidFill>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dirty="0">
                  <a:solidFill>
                    <a:prstClr val="white"/>
                  </a:solidFill>
                  <a:latin typeface="Calibri"/>
                </a:endParaRPr>
              </a:p>
            </p:txBody>
          </p:sp>
          <p:sp>
            <p:nvSpPr>
              <p:cNvPr id="48" name="TextBox 47"/>
              <p:cNvSpPr txBox="1"/>
              <p:nvPr/>
            </p:nvSpPr>
            <p:spPr>
              <a:xfrm>
                <a:off x="6524588" y="1009786"/>
                <a:ext cx="651252" cy="584776"/>
              </a:xfrm>
              <a:prstGeom prst="rect">
                <a:avLst/>
              </a:prstGeom>
              <a:noFill/>
            </p:spPr>
            <p:txBody>
              <a:bodyPr wrap="square" rtlCol="0">
                <a:spAutoFit/>
              </a:bodyPr>
              <a:lstStyle/>
              <a:p>
                <a:pPr defTabSz="457200"/>
                <a:r>
                  <a:rPr lang="en-US" sz="3200" dirty="0">
                    <a:solidFill>
                      <a:prstClr val="black"/>
                    </a:solidFill>
                    <a:latin typeface="Calibri"/>
                  </a:rPr>
                  <a:t>e</a:t>
                </a:r>
                <a:endParaRPr lang="en-US" sz="3200" baseline="-25000" dirty="0">
                  <a:solidFill>
                    <a:prstClr val="black"/>
                  </a:solidFill>
                  <a:latin typeface="Calibri"/>
                </a:endParaRPr>
              </a:p>
            </p:txBody>
          </p:sp>
        </p:grpSp>
        <p:grpSp>
          <p:nvGrpSpPr>
            <p:cNvPr id="38" name="Group 37"/>
            <p:cNvGrpSpPr/>
            <p:nvPr/>
          </p:nvGrpSpPr>
          <p:grpSpPr>
            <a:xfrm>
              <a:off x="591623" y="2196568"/>
              <a:ext cx="2932737" cy="584776"/>
              <a:chOff x="643130" y="5427877"/>
              <a:chExt cx="2932737" cy="584776"/>
            </a:xfrm>
          </p:grpSpPr>
          <p:sp>
            <p:nvSpPr>
              <p:cNvPr id="39" name="TextBox 38"/>
              <p:cNvSpPr txBox="1"/>
              <p:nvPr/>
            </p:nvSpPr>
            <p:spPr>
              <a:xfrm>
                <a:off x="643130" y="5427877"/>
                <a:ext cx="651252" cy="584776"/>
              </a:xfrm>
              <a:prstGeom prst="rect">
                <a:avLst/>
              </a:prstGeom>
              <a:noFill/>
            </p:spPr>
            <p:txBody>
              <a:bodyPr wrap="square" rtlCol="0">
                <a:spAutoFit/>
              </a:bodyPr>
              <a:lstStyle/>
              <a:p>
                <a:pPr defTabSz="457200"/>
                <a:r>
                  <a:rPr lang="en-US" sz="3200" dirty="0">
                    <a:solidFill>
                      <a:prstClr val="black"/>
                    </a:solidFill>
                    <a:latin typeface="Calibri"/>
                  </a:rPr>
                  <a:t>v</a:t>
                </a:r>
                <a:r>
                  <a:rPr lang="en-US" sz="3200" baseline="-25000" dirty="0">
                    <a:solidFill>
                      <a:prstClr val="black"/>
                    </a:solidFill>
                    <a:latin typeface="Calibri"/>
                  </a:rPr>
                  <a:t>1</a:t>
                </a:r>
              </a:p>
            </p:txBody>
          </p:sp>
          <p:sp>
            <p:nvSpPr>
              <p:cNvPr id="40" name="TextBox 39"/>
              <p:cNvSpPr txBox="1"/>
              <p:nvPr/>
            </p:nvSpPr>
            <p:spPr>
              <a:xfrm>
                <a:off x="2924615" y="5427877"/>
                <a:ext cx="651252" cy="584776"/>
              </a:xfrm>
              <a:prstGeom prst="rect">
                <a:avLst/>
              </a:prstGeom>
              <a:noFill/>
            </p:spPr>
            <p:txBody>
              <a:bodyPr wrap="square" rtlCol="0">
                <a:spAutoFit/>
              </a:bodyPr>
              <a:lstStyle/>
              <a:p>
                <a:pPr defTabSz="457200"/>
                <a:r>
                  <a:rPr lang="en-US" sz="3200" dirty="0">
                    <a:solidFill>
                      <a:prstClr val="black"/>
                    </a:solidFill>
                    <a:latin typeface="Calibri"/>
                  </a:rPr>
                  <a:t>v</a:t>
                </a:r>
                <a:r>
                  <a:rPr lang="en-US" sz="3200" baseline="-25000" dirty="0">
                    <a:solidFill>
                      <a:prstClr val="black"/>
                    </a:solidFill>
                    <a:latin typeface="Calibri"/>
                  </a:rPr>
                  <a:t>2</a:t>
                </a:r>
              </a:p>
            </p:txBody>
          </p:sp>
        </p:grpSp>
      </p:grpSp>
      <p:grpSp>
        <p:nvGrpSpPr>
          <p:cNvPr id="52" name="Group 51"/>
          <p:cNvGrpSpPr/>
          <p:nvPr/>
        </p:nvGrpSpPr>
        <p:grpSpPr>
          <a:xfrm>
            <a:off x="4940746" y="2450160"/>
            <a:ext cx="737351" cy="1096322"/>
            <a:chOff x="3657900" y="2390518"/>
            <a:chExt cx="737351" cy="1096322"/>
          </a:xfrm>
        </p:grpSpPr>
        <p:pic>
          <p:nvPicPr>
            <p:cNvPr id="51" name="Picture 50"/>
            <p:cNvPicPr>
              <a:picLocks noChangeAspect="1"/>
            </p:cNvPicPr>
            <p:nvPr/>
          </p:nvPicPr>
          <p:blipFill rotWithShape="1">
            <a:blip r:embed="rId3"/>
            <a:srcRect l="-22826" t="-31574" r="-24015" b="-15269"/>
            <a:stretch/>
          </p:blipFill>
          <p:spPr>
            <a:xfrm>
              <a:off x="3718149" y="2390518"/>
              <a:ext cx="432816" cy="649224"/>
            </a:xfrm>
            <a:prstGeom prst="rect">
              <a:avLst/>
            </a:prstGeom>
            <a:noFill/>
          </p:spPr>
        </p:pic>
        <p:sp>
          <p:nvSpPr>
            <p:cNvPr id="12" name="Rectangle 11"/>
            <p:cNvSpPr/>
            <p:nvPr/>
          </p:nvSpPr>
          <p:spPr>
            <a:xfrm>
              <a:off x="3657900" y="2717399"/>
              <a:ext cx="737351" cy="769441"/>
            </a:xfrm>
            <a:prstGeom prst="rect">
              <a:avLst/>
            </a:prstGeom>
          </p:spPr>
          <p:txBody>
            <a:bodyPr wrap="none">
              <a:spAutoFit/>
            </a:bodyPr>
            <a:lstStyle/>
            <a:p>
              <a:pPr defTabSz="457200"/>
              <a:r>
                <a:rPr lang="en-US" sz="4400" dirty="0">
                  <a:solidFill>
                    <a:prstClr val="black"/>
                  </a:solidFill>
                  <a:latin typeface="Calibri"/>
                  <a:sym typeface="Wingdings"/>
                </a:rPr>
                <a:t></a:t>
              </a:r>
              <a:endParaRPr lang="en-US" sz="4400" dirty="0">
                <a:solidFill>
                  <a:prstClr val="black"/>
                </a:solidFill>
                <a:latin typeface="Calibri"/>
              </a:endParaRPr>
            </a:p>
          </p:txBody>
        </p:sp>
      </p:grpSp>
      <p:grpSp>
        <p:nvGrpSpPr>
          <p:cNvPr id="56" name="Group 55"/>
          <p:cNvGrpSpPr/>
          <p:nvPr/>
        </p:nvGrpSpPr>
        <p:grpSpPr>
          <a:xfrm>
            <a:off x="4940746" y="4522782"/>
            <a:ext cx="737351" cy="1096322"/>
            <a:chOff x="3657900" y="2390518"/>
            <a:chExt cx="737351" cy="1096322"/>
          </a:xfrm>
        </p:grpSpPr>
        <p:pic>
          <p:nvPicPr>
            <p:cNvPr id="57" name="Picture 56"/>
            <p:cNvPicPr>
              <a:picLocks noChangeAspect="1"/>
            </p:cNvPicPr>
            <p:nvPr/>
          </p:nvPicPr>
          <p:blipFill rotWithShape="1">
            <a:blip r:embed="rId3"/>
            <a:srcRect l="-22826" t="-31574" r="-24015" b="-15269"/>
            <a:stretch/>
          </p:blipFill>
          <p:spPr>
            <a:xfrm>
              <a:off x="3718149" y="2390518"/>
              <a:ext cx="432816" cy="649224"/>
            </a:xfrm>
            <a:prstGeom prst="rect">
              <a:avLst/>
            </a:prstGeom>
            <a:noFill/>
          </p:spPr>
        </p:pic>
        <p:sp>
          <p:nvSpPr>
            <p:cNvPr id="58" name="Rectangle 57"/>
            <p:cNvSpPr/>
            <p:nvPr/>
          </p:nvSpPr>
          <p:spPr>
            <a:xfrm>
              <a:off x="3657900" y="2717399"/>
              <a:ext cx="737351" cy="769441"/>
            </a:xfrm>
            <a:prstGeom prst="rect">
              <a:avLst/>
            </a:prstGeom>
          </p:spPr>
          <p:txBody>
            <a:bodyPr wrap="none">
              <a:spAutoFit/>
            </a:bodyPr>
            <a:lstStyle/>
            <a:p>
              <a:pPr defTabSz="457200"/>
              <a:r>
                <a:rPr lang="en-US" sz="4400" dirty="0">
                  <a:solidFill>
                    <a:prstClr val="black"/>
                  </a:solidFill>
                  <a:latin typeface="Calibri"/>
                  <a:sym typeface="Wingdings"/>
                </a:rPr>
                <a:t></a:t>
              </a:r>
              <a:endParaRPr lang="en-US" sz="4400" dirty="0">
                <a:solidFill>
                  <a:prstClr val="black"/>
                </a:solidFill>
                <a:latin typeface="Calibri"/>
              </a:endParaRPr>
            </a:p>
          </p:txBody>
        </p:sp>
      </p:grpSp>
      <p:grpSp>
        <p:nvGrpSpPr>
          <p:cNvPr id="59" name="Group 58"/>
          <p:cNvGrpSpPr/>
          <p:nvPr/>
        </p:nvGrpSpPr>
        <p:grpSpPr>
          <a:xfrm>
            <a:off x="8870649" y="2450160"/>
            <a:ext cx="1278465" cy="1096322"/>
            <a:chOff x="3657900" y="2390518"/>
            <a:chExt cx="1278465" cy="1096322"/>
          </a:xfrm>
        </p:grpSpPr>
        <p:pic>
          <p:nvPicPr>
            <p:cNvPr id="60" name="Picture 59"/>
            <p:cNvPicPr>
              <a:picLocks noChangeAspect="1"/>
            </p:cNvPicPr>
            <p:nvPr/>
          </p:nvPicPr>
          <p:blipFill rotWithShape="1">
            <a:blip r:embed="rId3"/>
            <a:srcRect l="-22826" t="-31574" r="-24015" b="-15269"/>
            <a:stretch/>
          </p:blipFill>
          <p:spPr>
            <a:xfrm>
              <a:off x="3718149" y="2390518"/>
              <a:ext cx="432816" cy="649224"/>
            </a:xfrm>
            <a:prstGeom prst="rect">
              <a:avLst/>
            </a:prstGeom>
            <a:noFill/>
          </p:spPr>
        </p:pic>
        <p:sp>
          <p:nvSpPr>
            <p:cNvPr id="61" name="Rectangle 60"/>
            <p:cNvSpPr/>
            <p:nvPr/>
          </p:nvSpPr>
          <p:spPr>
            <a:xfrm>
              <a:off x="3657900" y="2717399"/>
              <a:ext cx="1278465" cy="769441"/>
            </a:xfrm>
            <a:prstGeom prst="rect">
              <a:avLst/>
            </a:prstGeom>
          </p:spPr>
          <p:txBody>
            <a:bodyPr wrap="none">
              <a:spAutoFit/>
            </a:bodyPr>
            <a:lstStyle/>
            <a:p>
              <a:pPr defTabSz="457200"/>
              <a:r>
                <a:rPr lang="en-US" sz="4400" dirty="0">
                  <a:solidFill>
                    <a:prstClr val="black"/>
                  </a:solidFill>
                  <a:latin typeface="Calibri"/>
                  <a:sym typeface="Wingdings"/>
                </a:rPr>
                <a:t>  0</a:t>
              </a:r>
              <a:endParaRPr lang="en-US" sz="4400" dirty="0">
                <a:solidFill>
                  <a:prstClr val="black"/>
                </a:solidFill>
                <a:latin typeface="Calibri"/>
              </a:endParaRPr>
            </a:p>
          </p:txBody>
        </p:sp>
      </p:grpSp>
      <p:grpSp>
        <p:nvGrpSpPr>
          <p:cNvPr id="62" name="Group 61"/>
          <p:cNvGrpSpPr/>
          <p:nvPr/>
        </p:nvGrpSpPr>
        <p:grpSpPr>
          <a:xfrm>
            <a:off x="8870649" y="4522782"/>
            <a:ext cx="1278465" cy="1096322"/>
            <a:chOff x="3657900" y="2390518"/>
            <a:chExt cx="1278465" cy="1096322"/>
          </a:xfrm>
        </p:grpSpPr>
        <p:pic>
          <p:nvPicPr>
            <p:cNvPr id="63" name="Picture 62"/>
            <p:cNvPicPr>
              <a:picLocks noChangeAspect="1"/>
            </p:cNvPicPr>
            <p:nvPr/>
          </p:nvPicPr>
          <p:blipFill rotWithShape="1">
            <a:blip r:embed="rId3"/>
            <a:srcRect l="-22826" t="-31574" r="-24015" b="-15269"/>
            <a:stretch/>
          </p:blipFill>
          <p:spPr>
            <a:xfrm>
              <a:off x="3718149" y="2390518"/>
              <a:ext cx="432816" cy="649224"/>
            </a:xfrm>
            <a:prstGeom prst="rect">
              <a:avLst/>
            </a:prstGeom>
            <a:noFill/>
          </p:spPr>
        </p:pic>
        <p:sp>
          <p:nvSpPr>
            <p:cNvPr id="64" name="Rectangle 63"/>
            <p:cNvSpPr/>
            <p:nvPr/>
          </p:nvSpPr>
          <p:spPr>
            <a:xfrm>
              <a:off x="3657900" y="2717399"/>
              <a:ext cx="1278465" cy="769441"/>
            </a:xfrm>
            <a:prstGeom prst="rect">
              <a:avLst/>
            </a:prstGeom>
          </p:spPr>
          <p:txBody>
            <a:bodyPr wrap="none">
              <a:spAutoFit/>
            </a:bodyPr>
            <a:lstStyle/>
            <a:p>
              <a:pPr defTabSz="457200"/>
              <a:r>
                <a:rPr lang="en-US" sz="4400" dirty="0">
                  <a:solidFill>
                    <a:prstClr val="black"/>
                  </a:solidFill>
                  <a:latin typeface="Calibri"/>
                  <a:sym typeface="Wingdings"/>
                </a:rPr>
                <a:t>  0</a:t>
              </a:r>
              <a:endParaRPr lang="en-US" sz="4400" dirty="0">
                <a:solidFill>
                  <a:prstClr val="black"/>
                </a:solidFill>
                <a:latin typeface="Calibri"/>
              </a:endParaRPr>
            </a:p>
          </p:txBody>
        </p:sp>
      </p:grpSp>
      <p:grpSp>
        <p:nvGrpSpPr>
          <p:cNvPr id="69" name="Group 68"/>
          <p:cNvGrpSpPr/>
          <p:nvPr/>
        </p:nvGrpSpPr>
        <p:grpSpPr>
          <a:xfrm>
            <a:off x="5845941" y="2828772"/>
            <a:ext cx="2932737" cy="584776"/>
            <a:chOff x="591623" y="2196568"/>
            <a:chExt cx="2932737" cy="584776"/>
          </a:xfrm>
        </p:grpSpPr>
        <p:grpSp>
          <p:nvGrpSpPr>
            <p:cNvPr id="70" name="Group 69"/>
            <p:cNvGrpSpPr/>
            <p:nvPr/>
          </p:nvGrpSpPr>
          <p:grpSpPr>
            <a:xfrm>
              <a:off x="1042252" y="2411276"/>
              <a:ext cx="1838411" cy="278892"/>
              <a:chOff x="5835762" y="906089"/>
              <a:chExt cx="1838411" cy="278892"/>
            </a:xfrm>
          </p:grpSpPr>
          <p:sp>
            <p:nvSpPr>
              <p:cNvPr id="75" name="Oval 74"/>
              <p:cNvSpPr/>
              <p:nvPr/>
            </p:nvSpPr>
            <p:spPr>
              <a:xfrm rot="10800000">
                <a:off x="7399853" y="906089"/>
                <a:ext cx="274320" cy="274320"/>
              </a:xfrm>
              <a:prstGeom prst="ellipse">
                <a:avLst/>
              </a:prstGeom>
              <a:solidFill>
                <a:srgbClr val="770077"/>
              </a:solidFill>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dirty="0">
                  <a:solidFill>
                    <a:prstClr val="white"/>
                  </a:solidFill>
                  <a:latin typeface="Calibri"/>
                </a:endParaRPr>
              </a:p>
            </p:txBody>
          </p:sp>
          <p:sp>
            <p:nvSpPr>
              <p:cNvPr id="76" name="Oval 75"/>
              <p:cNvSpPr/>
              <p:nvPr/>
            </p:nvSpPr>
            <p:spPr>
              <a:xfrm rot="10800000">
                <a:off x="5845373" y="906089"/>
                <a:ext cx="274320" cy="274320"/>
              </a:xfrm>
              <a:prstGeom prst="ellipse">
                <a:avLst/>
              </a:prstGeom>
              <a:solidFill>
                <a:srgbClr val="770077"/>
              </a:solidFill>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dirty="0">
                  <a:solidFill>
                    <a:prstClr val="white"/>
                  </a:solidFill>
                  <a:latin typeface="Calibri"/>
                </a:endParaRPr>
              </a:p>
            </p:txBody>
          </p:sp>
          <p:sp>
            <p:nvSpPr>
              <p:cNvPr id="77" name="Oval 76"/>
              <p:cNvSpPr/>
              <p:nvPr/>
            </p:nvSpPr>
            <p:spPr>
              <a:xfrm>
                <a:off x="5845373" y="910661"/>
                <a:ext cx="274320" cy="274320"/>
              </a:xfrm>
              <a:prstGeom prst="ellipse">
                <a:avLst/>
              </a:prstGeom>
              <a:solidFill>
                <a:srgbClr val="770077"/>
              </a:solidFill>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dirty="0">
                  <a:solidFill>
                    <a:prstClr val="white"/>
                  </a:solidFill>
                  <a:latin typeface="Calibri"/>
                </a:endParaRPr>
              </a:p>
            </p:txBody>
          </p:sp>
          <p:sp>
            <p:nvSpPr>
              <p:cNvPr id="78" name="Oval 77"/>
              <p:cNvSpPr/>
              <p:nvPr/>
            </p:nvSpPr>
            <p:spPr>
              <a:xfrm>
                <a:off x="7399853" y="906089"/>
                <a:ext cx="274320" cy="274320"/>
              </a:xfrm>
              <a:prstGeom prst="ellipse">
                <a:avLst/>
              </a:prstGeom>
              <a:solidFill>
                <a:srgbClr val="770077"/>
              </a:solidFill>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dirty="0">
                  <a:solidFill>
                    <a:prstClr val="white"/>
                  </a:solidFill>
                  <a:latin typeface="Calibri"/>
                </a:endParaRPr>
              </a:p>
            </p:txBody>
          </p:sp>
          <p:sp>
            <p:nvSpPr>
              <p:cNvPr id="79" name="Oval 78"/>
              <p:cNvSpPr/>
              <p:nvPr/>
            </p:nvSpPr>
            <p:spPr>
              <a:xfrm>
                <a:off x="5835762" y="909260"/>
                <a:ext cx="274320" cy="274320"/>
              </a:xfrm>
              <a:prstGeom prst="ellipse">
                <a:avLst/>
              </a:prstGeom>
              <a:solidFill>
                <a:srgbClr val="770077"/>
              </a:solidFill>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dirty="0">
                  <a:solidFill>
                    <a:prstClr val="white"/>
                  </a:solidFill>
                  <a:latin typeface="Calibri"/>
                </a:endParaRPr>
              </a:p>
            </p:txBody>
          </p:sp>
          <p:sp>
            <p:nvSpPr>
              <p:cNvPr id="80" name="Oval 79"/>
              <p:cNvSpPr/>
              <p:nvPr/>
            </p:nvSpPr>
            <p:spPr>
              <a:xfrm>
                <a:off x="5852396" y="906089"/>
                <a:ext cx="274320" cy="274320"/>
              </a:xfrm>
              <a:prstGeom prst="ellipse">
                <a:avLst/>
              </a:prstGeom>
              <a:solidFill>
                <a:srgbClr val="770077"/>
              </a:solidFill>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dirty="0">
                  <a:solidFill>
                    <a:prstClr val="white"/>
                  </a:solidFill>
                  <a:latin typeface="Calibri"/>
                </a:endParaRPr>
              </a:p>
            </p:txBody>
          </p:sp>
        </p:grpSp>
        <p:grpSp>
          <p:nvGrpSpPr>
            <p:cNvPr id="71" name="Group 70"/>
            <p:cNvGrpSpPr/>
            <p:nvPr/>
          </p:nvGrpSpPr>
          <p:grpSpPr>
            <a:xfrm>
              <a:off x="591623" y="2196568"/>
              <a:ext cx="2932737" cy="584776"/>
              <a:chOff x="643130" y="5427877"/>
              <a:chExt cx="2932737" cy="584776"/>
            </a:xfrm>
          </p:grpSpPr>
          <p:sp>
            <p:nvSpPr>
              <p:cNvPr id="72" name="TextBox 71"/>
              <p:cNvSpPr txBox="1"/>
              <p:nvPr/>
            </p:nvSpPr>
            <p:spPr>
              <a:xfrm>
                <a:off x="643130" y="5427877"/>
                <a:ext cx="651252" cy="584776"/>
              </a:xfrm>
              <a:prstGeom prst="rect">
                <a:avLst/>
              </a:prstGeom>
              <a:noFill/>
            </p:spPr>
            <p:txBody>
              <a:bodyPr wrap="square" rtlCol="0">
                <a:spAutoFit/>
              </a:bodyPr>
              <a:lstStyle/>
              <a:p>
                <a:pPr defTabSz="457200"/>
                <a:r>
                  <a:rPr lang="en-US" sz="3200" dirty="0">
                    <a:solidFill>
                      <a:prstClr val="black"/>
                    </a:solidFill>
                    <a:latin typeface="Calibri"/>
                  </a:rPr>
                  <a:t>v</a:t>
                </a:r>
                <a:r>
                  <a:rPr lang="en-US" sz="3200" baseline="-25000" dirty="0">
                    <a:solidFill>
                      <a:prstClr val="black"/>
                    </a:solidFill>
                    <a:latin typeface="Calibri"/>
                  </a:rPr>
                  <a:t>1</a:t>
                </a:r>
              </a:p>
            </p:txBody>
          </p:sp>
          <p:sp>
            <p:nvSpPr>
              <p:cNvPr id="73" name="TextBox 72"/>
              <p:cNvSpPr txBox="1"/>
              <p:nvPr/>
            </p:nvSpPr>
            <p:spPr>
              <a:xfrm>
                <a:off x="2924615" y="5427877"/>
                <a:ext cx="651252" cy="584776"/>
              </a:xfrm>
              <a:prstGeom prst="rect">
                <a:avLst/>
              </a:prstGeom>
              <a:noFill/>
            </p:spPr>
            <p:txBody>
              <a:bodyPr wrap="square" rtlCol="0">
                <a:spAutoFit/>
              </a:bodyPr>
              <a:lstStyle/>
              <a:p>
                <a:pPr defTabSz="457200"/>
                <a:r>
                  <a:rPr lang="en-US" sz="3200" dirty="0">
                    <a:solidFill>
                      <a:prstClr val="black"/>
                    </a:solidFill>
                    <a:latin typeface="Calibri"/>
                  </a:rPr>
                  <a:t>v</a:t>
                </a:r>
                <a:r>
                  <a:rPr lang="en-US" sz="3200" baseline="-25000" dirty="0">
                    <a:solidFill>
                      <a:prstClr val="black"/>
                    </a:solidFill>
                    <a:latin typeface="Calibri"/>
                  </a:rPr>
                  <a:t>2</a:t>
                </a:r>
              </a:p>
            </p:txBody>
          </p:sp>
        </p:grpSp>
      </p:grpSp>
      <p:grpSp>
        <p:nvGrpSpPr>
          <p:cNvPr id="82" name="Group 81"/>
          <p:cNvGrpSpPr/>
          <p:nvPr/>
        </p:nvGrpSpPr>
        <p:grpSpPr>
          <a:xfrm>
            <a:off x="5846168" y="4038238"/>
            <a:ext cx="2932737" cy="2510394"/>
            <a:chOff x="643130" y="3761860"/>
            <a:chExt cx="2932737" cy="2510394"/>
          </a:xfrm>
        </p:grpSpPr>
        <p:sp>
          <p:nvSpPr>
            <p:cNvPr id="83" name="TextBox 82"/>
            <p:cNvSpPr txBox="1"/>
            <p:nvPr/>
          </p:nvSpPr>
          <p:spPr>
            <a:xfrm>
              <a:off x="1828781" y="3761860"/>
              <a:ext cx="651252" cy="584776"/>
            </a:xfrm>
            <a:prstGeom prst="rect">
              <a:avLst/>
            </a:prstGeom>
            <a:noFill/>
          </p:spPr>
          <p:txBody>
            <a:bodyPr wrap="square" rtlCol="0">
              <a:spAutoFit/>
            </a:bodyPr>
            <a:lstStyle/>
            <a:p>
              <a:pPr defTabSz="457200"/>
              <a:r>
                <a:rPr lang="en-US" sz="3200" dirty="0">
                  <a:solidFill>
                    <a:prstClr val="black"/>
                  </a:solidFill>
                  <a:latin typeface="Calibri"/>
                </a:rPr>
                <a:t>v</a:t>
              </a:r>
              <a:r>
                <a:rPr lang="en-US" sz="3200" baseline="-25000" dirty="0">
                  <a:solidFill>
                    <a:prstClr val="black"/>
                  </a:solidFill>
                  <a:latin typeface="Calibri"/>
                </a:rPr>
                <a:t>2</a:t>
              </a:r>
            </a:p>
          </p:txBody>
        </p:sp>
        <p:grpSp>
          <p:nvGrpSpPr>
            <p:cNvPr id="84" name="Group 83"/>
            <p:cNvGrpSpPr/>
            <p:nvPr/>
          </p:nvGrpSpPr>
          <p:grpSpPr>
            <a:xfrm>
              <a:off x="643130" y="4321013"/>
              <a:ext cx="2932737" cy="1951241"/>
              <a:chOff x="643130" y="4321013"/>
              <a:chExt cx="2932737" cy="1951241"/>
            </a:xfrm>
          </p:grpSpPr>
          <p:cxnSp>
            <p:nvCxnSpPr>
              <p:cNvPr id="85" name="Straight Connector 84"/>
              <p:cNvCxnSpPr/>
              <p:nvPr/>
            </p:nvCxnSpPr>
            <p:spPr>
              <a:xfrm rot="10800000" flipV="1">
                <a:off x="1353167" y="5825201"/>
                <a:ext cx="1392072" cy="0"/>
              </a:xfrm>
              <a:prstGeom prst="line">
                <a:avLst/>
              </a:prstGeom>
              <a:ln w="63500">
                <a:solidFill>
                  <a:srgbClr val="008000"/>
                </a:solidFill>
              </a:ln>
            </p:spPr>
            <p:style>
              <a:lnRef idx="2">
                <a:schemeClr val="accent1"/>
              </a:lnRef>
              <a:fillRef idx="0">
                <a:schemeClr val="accent1"/>
              </a:fillRef>
              <a:effectRef idx="1">
                <a:schemeClr val="accent1"/>
              </a:effectRef>
              <a:fontRef idx="minor">
                <a:schemeClr val="tx1"/>
              </a:fontRef>
            </p:style>
          </p:cxnSp>
          <p:sp>
            <p:nvSpPr>
              <p:cNvPr id="86" name="Oval 85"/>
              <p:cNvSpPr/>
              <p:nvPr/>
            </p:nvSpPr>
            <p:spPr>
              <a:xfrm rot="10800000">
                <a:off x="2661987" y="5665181"/>
                <a:ext cx="274320" cy="274320"/>
              </a:xfrm>
              <a:prstGeom prst="ellipse">
                <a:avLst/>
              </a:prstGeom>
              <a:solidFill>
                <a:srgbClr val="770077"/>
              </a:solidFill>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dirty="0">
                  <a:solidFill>
                    <a:prstClr val="white"/>
                  </a:solidFill>
                  <a:latin typeface="Calibri"/>
                </a:endParaRPr>
              </a:p>
            </p:txBody>
          </p:sp>
          <p:sp>
            <p:nvSpPr>
              <p:cNvPr id="87" name="Oval 86"/>
              <p:cNvSpPr/>
              <p:nvPr/>
            </p:nvSpPr>
            <p:spPr>
              <a:xfrm rot="10800000">
                <a:off x="1107507" y="5665181"/>
                <a:ext cx="274320" cy="274320"/>
              </a:xfrm>
              <a:prstGeom prst="ellipse">
                <a:avLst/>
              </a:prstGeom>
              <a:solidFill>
                <a:srgbClr val="770077"/>
              </a:solidFill>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dirty="0">
                  <a:solidFill>
                    <a:prstClr val="white"/>
                  </a:solidFill>
                  <a:latin typeface="Calibri"/>
                </a:endParaRPr>
              </a:p>
            </p:txBody>
          </p:sp>
          <p:sp>
            <p:nvSpPr>
              <p:cNvPr id="88" name="Isosceles Triangle 87"/>
              <p:cNvSpPr/>
              <p:nvPr/>
            </p:nvSpPr>
            <p:spPr>
              <a:xfrm>
                <a:off x="1221807" y="4413869"/>
                <a:ext cx="1600200" cy="1385316"/>
              </a:xfrm>
              <a:prstGeom prst="triangle">
                <a:avLst/>
              </a:prstGeom>
              <a:noFill/>
              <a:ln w="76200">
                <a:solidFill>
                  <a:srgbClr val="008000"/>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dirty="0">
                  <a:solidFill>
                    <a:prstClr val="white"/>
                  </a:solidFill>
                  <a:latin typeface="Calibri"/>
                </a:endParaRPr>
              </a:p>
            </p:txBody>
          </p:sp>
          <p:sp>
            <p:nvSpPr>
              <p:cNvPr id="89" name="Oval 88"/>
              <p:cNvSpPr/>
              <p:nvPr/>
            </p:nvSpPr>
            <p:spPr>
              <a:xfrm>
                <a:off x="1107507" y="5669753"/>
                <a:ext cx="274320" cy="274320"/>
              </a:xfrm>
              <a:prstGeom prst="ellipse">
                <a:avLst/>
              </a:prstGeom>
              <a:solidFill>
                <a:srgbClr val="770077"/>
              </a:solidFill>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dirty="0">
                  <a:solidFill>
                    <a:prstClr val="white"/>
                  </a:solidFill>
                  <a:latin typeface="Calibri"/>
                </a:endParaRPr>
              </a:p>
            </p:txBody>
          </p:sp>
          <p:sp>
            <p:nvSpPr>
              <p:cNvPr id="90" name="Oval 89"/>
              <p:cNvSpPr/>
              <p:nvPr/>
            </p:nvSpPr>
            <p:spPr>
              <a:xfrm>
                <a:off x="2661987" y="5665181"/>
                <a:ext cx="274320" cy="274320"/>
              </a:xfrm>
              <a:prstGeom prst="ellipse">
                <a:avLst/>
              </a:prstGeom>
              <a:solidFill>
                <a:srgbClr val="770077"/>
              </a:solidFill>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dirty="0">
                  <a:solidFill>
                    <a:prstClr val="white"/>
                  </a:solidFill>
                  <a:latin typeface="Calibri"/>
                </a:endParaRPr>
              </a:p>
            </p:txBody>
          </p:sp>
          <p:sp>
            <p:nvSpPr>
              <p:cNvPr id="91" name="Oval 90"/>
              <p:cNvSpPr/>
              <p:nvPr/>
            </p:nvSpPr>
            <p:spPr>
              <a:xfrm>
                <a:off x="1888259" y="4321013"/>
                <a:ext cx="274320" cy="274320"/>
              </a:xfrm>
              <a:prstGeom prst="ellipse">
                <a:avLst/>
              </a:prstGeom>
              <a:solidFill>
                <a:srgbClr val="770077"/>
              </a:solidFill>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dirty="0">
                  <a:solidFill>
                    <a:prstClr val="white"/>
                  </a:solidFill>
                  <a:latin typeface="Calibri"/>
                </a:endParaRPr>
              </a:p>
            </p:txBody>
          </p:sp>
          <p:sp>
            <p:nvSpPr>
              <p:cNvPr id="92" name="Oval 91"/>
              <p:cNvSpPr/>
              <p:nvPr/>
            </p:nvSpPr>
            <p:spPr>
              <a:xfrm>
                <a:off x="1097896" y="5668352"/>
                <a:ext cx="274320" cy="274320"/>
              </a:xfrm>
              <a:prstGeom prst="ellipse">
                <a:avLst/>
              </a:prstGeom>
              <a:solidFill>
                <a:srgbClr val="770077"/>
              </a:solidFill>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dirty="0">
                  <a:solidFill>
                    <a:prstClr val="white"/>
                  </a:solidFill>
                  <a:latin typeface="Calibri"/>
                </a:endParaRPr>
              </a:p>
            </p:txBody>
          </p:sp>
          <p:sp>
            <p:nvSpPr>
              <p:cNvPr id="93" name="Oval 92"/>
              <p:cNvSpPr/>
              <p:nvPr/>
            </p:nvSpPr>
            <p:spPr>
              <a:xfrm>
                <a:off x="1114530" y="5665181"/>
                <a:ext cx="274320" cy="274320"/>
              </a:xfrm>
              <a:prstGeom prst="ellipse">
                <a:avLst/>
              </a:prstGeom>
              <a:solidFill>
                <a:srgbClr val="770077"/>
              </a:solidFill>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dirty="0">
                  <a:solidFill>
                    <a:prstClr val="white"/>
                  </a:solidFill>
                  <a:latin typeface="Calibri"/>
                </a:endParaRPr>
              </a:p>
            </p:txBody>
          </p:sp>
          <p:sp>
            <p:nvSpPr>
              <p:cNvPr id="94" name="TextBox 93"/>
              <p:cNvSpPr txBox="1"/>
              <p:nvPr/>
            </p:nvSpPr>
            <p:spPr>
              <a:xfrm>
                <a:off x="2403933" y="4747702"/>
                <a:ext cx="651252" cy="584776"/>
              </a:xfrm>
              <a:prstGeom prst="rect">
                <a:avLst/>
              </a:prstGeom>
              <a:noFill/>
            </p:spPr>
            <p:txBody>
              <a:bodyPr wrap="square" rtlCol="0">
                <a:spAutoFit/>
              </a:bodyPr>
              <a:lstStyle/>
              <a:p>
                <a:pPr defTabSz="457200"/>
                <a:r>
                  <a:rPr lang="en-US" sz="3200" dirty="0">
                    <a:solidFill>
                      <a:prstClr val="black"/>
                    </a:solidFill>
                    <a:latin typeface="Calibri"/>
                  </a:rPr>
                  <a:t>e</a:t>
                </a:r>
                <a:r>
                  <a:rPr lang="en-US" sz="3200" baseline="-25000" dirty="0">
                    <a:solidFill>
                      <a:prstClr val="black"/>
                    </a:solidFill>
                    <a:latin typeface="Calibri"/>
                  </a:rPr>
                  <a:t>2</a:t>
                </a:r>
              </a:p>
            </p:txBody>
          </p:sp>
          <p:sp>
            <p:nvSpPr>
              <p:cNvPr id="95" name="TextBox 94"/>
              <p:cNvSpPr txBox="1"/>
              <p:nvPr/>
            </p:nvSpPr>
            <p:spPr>
              <a:xfrm>
                <a:off x="1081404" y="4747702"/>
                <a:ext cx="651252" cy="584776"/>
              </a:xfrm>
              <a:prstGeom prst="rect">
                <a:avLst/>
              </a:prstGeom>
              <a:noFill/>
            </p:spPr>
            <p:txBody>
              <a:bodyPr wrap="square" rtlCol="0">
                <a:spAutoFit/>
              </a:bodyPr>
              <a:lstStyle/>
              <a:p>
                <a:pPr defTabSz="457200"/>
                <a:r>
                  <a:rPr lang="en-US" sz="3200" dirty="0">
                    <a:solidFill>
                      <a:prstClr val="black"/>
                    </a:solidFill>
                    <a:latin typeface="Calibri"/>
                  </a:rPr>
                  <a:t>e</a:t>
                </a:r>
                <a:r>
                  <a:rPr lang="en-US" sz="3200" baseline="-25000" dirty="0">
                    <a:solidFill>
                      <a:prstClr val="black"/>
                    </a:solidFill>
                    <a:latin typeface="Calibri"/>
                  </a:rPr>
                  <a:t>1</a:t>
                </a:r>
              </a:p>
            </p:txBody>
          </p:sp>
          <p:sp>
            <p:nvSpPr>
              <p:cNvPr id="96" name="TextBox 95"/>
              <p:cNvSpPr txBox="1"/>
              <p:nvPr/>
            </p:nvSpPr>
            <p:spPr>
              <a:xfrm>
                <a:off x="1786722" y="5687478"/>
                <a:ext cx="651252" cy="584776"/>
              </a:xfrm>
              <a:prstGeom prst="rect">
                <a:avLst/>
              </a:prstGeom>
              <a:noFill/>
            </p:spPr>
            <p:txBody>
              <a:bodyPr wrap="square" rtlCol="0">
                <a:spAutoFit/>
              </a:bodyPr>
              <a:lstStyle/>
              <a:p>
                <a:pPr defTabSz="457200"/>
                <a:r>
                  <a:rPr lang="en-US" sz="3200" dirty="0">
                    <a:solidFill>
                      <a:prstClr val="black"/>
                    </a:solidFill>
                    <a:latin typeface="Calibri"/>
                  </a:rPr>
                  <a:t>e</a:t>
                </a:r>
                <a:r>
                  <a:rPr lang="en-US" sz="3200" baseline="-25000" dirty="0">
                    <a:solidFill>
                      <a:prstClr val="black"/>
                    </a:solidFill>
                    <a:latin typeface="Calibri"/>
                  </a:rPr>
                  <a:t>3</a:t>
                </a:r>
              </a:p>
            </p:txBody>
          </p:sp>
          <p:grpSp>
            <p:nvGrpSpPr>
              <p:cNvPr id="97" name="Group 96"/>
              <p:cNvGrpSpPr/>
              <p:nvPr/>
            </p:nvGrpSpPr>
            <p:grpSpPr>
              <a:xfrm>
                <a:off x="643130" y="5427877"/>
                <a:ext cx="2932737" cy="584776"/>
                <a:chOff x="643130" y="5427877"/>
                <a:chExt cx="2932737" cy="584776"/>
              </a:xfrm>
            </p:grpSpPr>
            <p:sp>
              <p:nvSpPr>
                <p:cNvPr id="98" name="TextBox 97"/>
                <p:cNvSpPr txBox="1"/>
                <p:nvPr/>
              </p:nvSpPr>
              <p:spPr>
                <a:xfrm>
                  <a:off x="643130" y="5427877"/>
                  <a:ext cx="651252" cy="584776"/>
                </a:xfrm>
                <a:prstGeom prst="rect">
                  <a:avLst/>
                </a:prstGeom>
                <a:noFill/>
              </p:spPr>
              <p:txBody>
                <a:bodyPr wrap="square" rtlCol="0">
                  <a:spAutoFit/>
                </a:bodyPr>
                <a:lstStyle/>
                <a:p>
                  <a:pPr defTabSz="457200"/>
                  <a:r>
                    <a:rPr lang="en-US" sz="3200" dirty="0">
                      <a:solidFill>
                        <a:prstClr val="black"/>
                      </a:solidFill>
                      <a:latin typeface="Calibri"/>
                    </a:rPr>
                    <a:t>v</a:t>
                  </a:r>
                  <a:r>
                    <a:rPr lang="en-US" sz="3200" baseline="-25000" dirty="0">
                      <a:solidFill>
                        <a:prstClr val="black"/>
                      </a:solidFill>
                      <a:latin typeface="Calibri"/>
                    </a:rPr>
                    <a:t>1</a:t>
                  </a:r>
                </a:p>
              </p:txBody>
            </p:sp>
            <p:sp>
              <p:nvSpPr>
                <p:cNvPr id="99" name="TextBox 98"/>
                <p:cNvSpPr txBox="1"/>
                <p:nvPr/>
              </p:nvSpPr>
              <p:spPr>
                <a:xfrm>
                  <a:off x="2924615" y="5427877"/>
                  <a:ext cx="651252" cy="584776"/>
                </a:xfrm>
                <a:prstGeom prst="rect">
                  <a:avLst/>
                </a:prstGeom>
                <a:noFill/>
              </p:spPr>
              <p:txBody>
                <a:bodyPr wrap="square" rtlCol="0">
                  <a:spAutoFit/>
                </a:bodyPr>
                <a:lstStyle/>
                <a:p>
                  <a:pPr defTabSz="457200"/>
                  <a:r>
                    <a:rPr lang="en-US" sz="3200" dirty="0">
                      <a:solidFill>
                        <a:prstClr val="black"/>
                      </a:solidFill>
                      <a:latin typeface="Calibri"/>
                    </a:rPr>
                    <a:t>v</a:t>
                  </a:r>
                  <a:r>
                    <a:rPr lang="en-US" sz="3200" baseline="-25000" dirty="0">
                      <a:solidFill>
                        <a:prstClr val="black"/>
                      </a:solidFill>
                      <a:latin typeface="Calibri"/>
                    </a:rPr>
                    <a:t>3</a:t>
                  </a:r>
                </a:p>
              </p:txBody>
            </p:sp>
          </p:grpSp>
        </p:grpSp>
      </p:grpSp>
    </p:spTree>
    <p:extLst>
      <p:ext uri="{BB962C8B-B14F-4D97-AF65-F5344CB8AC3E}">
        <p14:creationId xmlns:p14="http://schemas.microsoft.com/office/powerpoint/2010/main" val="124727389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grpSp>
        <p:nvGrpSpPr>
          <p:cNvPr id="3" name="Group 2"/>
          <p:cNvGrpSpPr/>
          <p:nvPr/>
        </p:nvGrpSpPr>
        <p:grpSpPr>
          <a:xfrm>
            <a:off x="1517037" y="-2535"/>
            <a:ext cx="9171780" cy="6862763"/>
            <a:chOff x="-6963" y="-2535"/>
            <a:chExt cx="9171780" cy="6862763"/>
          </a:xfrm>
          <a:solidFill>
            <a:schemeClr val="accent3">
              <a:lumMod val="40000"/>
              <a:lumOff val="60000"/>
            </a:schemeClr>
          </a:solidFill>
        </p:grpSpPr>
        <p:grpSp>
          <p:nvGrpSpPr>
            <p:cNvPr id="4" name="Group 3"/>
            <p:cNvGrpSpPr/>
            <p:nvPr/>
          </p:nvGrpSpPr>
          <p:grpSpPr>
            <a:xfrm>
              <a:off x="-6963" y="-1"/>
              <a:ext cx="9171780" cy="6860229"/>
              <a:chOff x="-6963" y="-1"/>
              <a:chExt cx="9171780" cy="6860229"/>
            </a:xfrm>
            <a:grpFill/>
          </p:grpSpPr>
          <p:sp>
            <p:nvSpPr>
              <p:cNvPr id="5" name="Rectangle 4"/>
              <p:cNvSpPr/>
              <p:nvPr/>
            </p:nvSpPr>
            <p:spPr>
              <a:xfrm>
                <a:off x="0" y="0"/>
                <a:ext cx="182880" cy="6858000"/>
              </a:xfrm>
              <a:prstGeom prst="rect">
                <a:avLst/>
              </a:prstGeom>
              <a:grp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dirty="0">
                  <a:solidFill>
                    <a:prstClr val="white"/>
                  </a:solidFill>
                  <a:latin typeface="Calibri"/>
                </a:endParaRPr>
              </a:p>
            </p:txBody>
          </p:sp>
          <p:sp>
            <p:nvSpPr>
              <p:cNvPr id="6" name="Rectangle 5"/>
              <p:cNvSpPr/>
              <p:nvPr/>
            </p:nvSpPr>
            <p:spPr>
              <a:xfrm>
                <a:off x="8976879" y="0"/>
                <a:ext cx="182880" cy="6858000"/>
              </a:xfrm>
              <a:prstGeom prst="rect">
                <a:avLst/>
              </a:prstGeom>
              <a:grp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dirty="0">
                  <a:solidFill>
                    <a:prstClr val="white"/>
                  </a:solidFill>
                  <a:latin typeface="Calibri"/>
                </a:endParaRPr>
              </a:p>
            </p:txBody>
          </p:sp>
          <p:sp>
            <p:nvSpPr>
              <p:cNvPr id="7" name="Rectangle 6"/>
              <p:cNvSpPr/>
              <p:nvPr/>
            </p:nvSpPr>
            <p:spPr>
              <a:xfrm>
                <a:off x="13854" y="-1"/>
                <a:ext cx="9150963" cy="182880"/>
              </a:xfrm>
              <a:prstGeom prst="rect">
                <a:avLst/>
              </a:prstGeom>
              <a:grp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dirty="0">
                  <a:solidFill>
                    <a:prstClr val="white"/>
                  </a:solidFill>
                  <a:latin typeface="Calibri"/>
                </a:endParaRPr>
              </a:p>
            </p:txBody>
          </p:sp>
          <p:sp>
            <p:nvSpPr>
              <p:cNvPr id="8" name="Rectangle 7"/>
              <p:cNvSpPr/>
              <p:nvPr/>
            </p:nvSpPr>
            <p:spPr>
              <a:xfrm>
                <a:off x="-6963" y="6677348"/>
                <a:ext cx="9150963" cy="182880"/>
              </a:xfrm>
              <a:prstGeom prst="rect">
                <a:avLst/>
              </a:prstGeom>
              <a:grp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dirty="0">
                  <a:solidFill>
                    <a:prstClr val="white"/>
                  </a:solidFill>
                  <a:latin typeface="Calibri"/>
                </a:endParaRPr>
              </a:p>
            </p:txBody>
          </p:sp>
        </p:grpSp>
        <p:sp>
          <p:nvSpPr>
            <p:cNvPr id="23" name="Rectangle 22"/>
            <p:cNvSpPr/>
            <p:nvPr/>
          </p:nvSpPr>
          <p:spPr>
            <a:xfrm>
              <a:off x="20817" y="-2535"/>
              <a:ext cx="9144000" cy="1042416"/>
            </a:xfrm>
            <a:prstGeom prst="rect">
              <a:avLst/>
            </a:prstGeom>
            <a:grp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sz="3200" dirty="0">
                <a:solidFill>
                  <a:prstClr val="black"/>
                </a:solidFill>
                <a:latin typeface="Calibri"/>
              </a:endParaRPr>
            </a:p>
          </p:txBody>
        </p:sp>
      </p:grpSp>
      <p:grpSp>
        <p:nvGrpSpPr>
          <p:cNvPr id="52" name="Group 51"/>
          <p:cNvGrpSpPr/>
          <p:nvPr/>
        </p:nvGrpSpPr>
        <p:grpSpPr>
          <a:xfrm>
            <a:off x="2659969" y="2594835"/>
            <a:ext cx="5616531" cy="1096322"/>
            <a:chOff x="1795125" y="2390518"/>
            <a:chExt cx="5616531" cy="1096322"/>
          </a:xfrm>
        </p:grpSpPr>
        <p:pic>
          <p:nvPicPr>
            <p:cNvPr id="51" name="Picture 50"/>
            <p:cNvPicPr>
              <a:picLocks noChangeAspect="1"/>
            </p:cNvPicPr>
            <p:nvPr/>
          </p:nvPicPr>
          <p:blipFill rotWithShape="1">
            <a:blip r:embed="rId3"/>
            <a:srcRect l="-22826" t="-31574" r="-24015" b="-15269"/>
            <a:stretch/>
          </p:blipFill>
          <p:spPr>
            <a:xfrm>
              <a:off x="3718149" y="2390518"/>
              <a:ext cx="432816" cy="649224"/>
            </a:xfrm>
            <a:prstGeom prst="rect">
              <a:avLst/>
            </a:prstGeom>
            <a:noFill/>
          </p:spPr>
        </p:pic>
        <p:sp>
          <p:nvSpPr>
            <p:cNvPr id="12" name="Rectangle 11"/>
            <p:cNvSpPr/>
            <p:nvPr/>
          </p:nvSpPr>
          <p:spPr>
            <a:xfrm>
              <a:off x="1795125" y="2717399"/>
              <a:ext cx="5616531" cy="769441"/>
            </a:xfrm>
            <a:prstGeom prst="rect">
              <a:avLst/>
            </a:prstGeom>
          </p:spPr>
          <p:txBody>
            <a:bodyPr wrap="square">
              <a:spAutoFit/>
            </a:bodyPr>
            <a:lstStyle/>
            <a:p>
              <a:pPr defTabSz="457200"/>
              <a:r>
                <a:rPr lang="en-US" sz="4400" dirty="0">
                  <a:solidFill>
                    <a:prstClr val="black"/>
                  </a:solidFill>
                  <a:latin typeface="Calibri"/>
                </a:rPr>
                <a:t>{v</a:t>
              </a:r>
              <a:r>
                <a:rPr lang="en-US" sz="4400" baseline="-25000" dirty="0">
                  <a:solidFill>
                    <a:prstClr val="black"/>
                  </a:solidFill>
                  <a:latin typeface="Calibri"/>
                </a:rPr>
                <a:t>1</a:t>
              </a:r>
              <a:r>
                <a:rPr lang="en-US" sz="4400" dirty="0">
                  <a:solidFill>
                    <a:prstClr val="black"/>
                  </a:solidFill>
                  <a:latin typeface="Calibri"/>
                </a:rPr>
                <a:t>, v</a:t>
              </a:r>
              <a:r>
                <a:rPr lang="en-US" sz="4400" baseline="-25000" dirty="0">
                  <a:solidFill>
                    <a:prstClr val="black"/>
                  </a:solidFill>
                  <a:latin typeface="Calibri"/>
                </a:rPr>
                <a:t>2</a:t>
              </a:r>
              <a:r>
                <a:rPr lang="en-US" sz="4400" dirty="0">
                  <a:solidFill>
                    <a:prstClr val="black"/>
                  </a:solidFill>
                  <a:latin typeface="Calibri"/>
                </a:rPr>
                <a:t>}   </a:t>
              </a:r>
              <a:r>
                <a:rPr lang="en-US" sz="4400" dirty="0">
                  <a:solidFill>
                    <a:prstClr val="black"/>
                  </a:solidFill>
                  <a:latin typeface="Calibri"/>
                  <a:sym typeface="Wingdings"/>
                </a:rPr>
                <a:t>   </a:t>
              </a:r>
              <a:r>
                <a:rPr lang="en-US" sz="4400" dirty="0">
                  <a:solidFill>
                    <a:prstClr val="black"/>
                  </a:solidFill>
                  <a:latin typeface="Calibri"/>
                </a:rPr>
                <a:t>{v</a:t>
              </a:r>
              <a:r>
                <a:rPr lang="en-US" sz="4400" baseline="-25000" dirty="0">
                  <a:solidFill>
                    <a:prstClr val="black"/>
                  </a:solidFill>
                  <a:latin typeface="Calibri"/>
                </a:rPr>
                <a:t>1</a:t>
              </a:r>
              <a:r>
                <a:rPr lang="en-US" sz="4400" dirty="0">
                  <a:solidFill>
                    <a:prstClr val="black"/>
                  </a:solidFill>
                  <a:latin typeface="Calibri"/>
                </a:rPr>
                <a:t>}  +  {v</a:t>
              </a:r>
              <a:r>
                <a:rPr lang="en-US" sz="4400" baseline="-25000" dirty="0">
                  <a:solidFill>
                    <a:prstClr val="black"/>
                  </a:solidFill>
                  <a:latin typeface="Calibri"/>
                </a:rPr>
                <a:t>2</a:t>
              </a:r>
              <a:r>
                <a:rPr lang="en-US" sz="4400" dirty="0">
                  <a:solidFill>
                    <a:prstClr val="black"/>
                  </a:solidFill>
                  <a:latin typeface="Calibri"/>
                </a:rPr>
                <a:t>} </a:t>
              </a:r>
            </a:p>
          </p:txBody>
        </p:sp>
      </p:grpSp>
      <p:grpSp>
        <p:nvGrpSpPr>
          <p:cNvPr id="59" name="Group 58"/>
          <p:cNvGrpSpPr/>
          <p:nvPr/>
        </p:nvGrpSpPr>
        <p:grpSpPr>
          <a:xfrm>
            <a:off x="8452647" y="2594835"/>
            <a:ext cx="1278465" cy="1096322"/>
            <a:chOff x="3657900" y="2390518"/>
            <a:chExt cx="1278465" cy="1096322"/>
          </a:xfrm>
        </p:grpSpPr>
        <p:pic>
          <p:nvPicPr>
            <p:cNvPr id="60" name="Picture 59"/>
            <p:cNvPicPr>
              <a:picLocks noChangeAspect="1"/>
            </p:cNvPicPr>
            <p:nvPr/>
          </p:nvPicPr>
          <p:blipFill rotWithShape="1">
            <a:blip r:embed="rId3"/>
            <a:srcRect l="-22826" t="-31574" r="-24015" b="-15269"/>
            <a:stretch/>
          </p:blipFill>
          <p:spPr>
            <a:xfrm>
              <a:off x="3718149" y="2390518"/>
              <a:ext cx="432816" cy="649224"/>
            </a:xfrm>
            <a:prstGeom prst="rect">
              <a:avLst/>
            </a:prstGeom>
            <a:noFill/>
          </p:spPr>
        </p:pic>
        <p:sp>
          <p:nvSpPr>
            <p:cNvPr id="61" name="Rectangle 60"/>
            <p:cNvSpPr/>
            <p:nvPr/>
          </p:nvSpPr>
          <p:spPr>
            <a:xfrm>
              <a:off x="3657900" y="2717399"/>
              <a:ext cx="1278465" cy="769441"/>
            </a:xfrm>
            <a:prstGeom prst="rect">
              <a:avLst/>
            </a:prstGeom>
          </p:spPr>
          <p:txBody>
            <a:bodyPr wrap="none">
              <a:spAutoFit/>
            </a:bodyPr>
            <a:lstStyle/>
            <a:p>
              <a:pPr defTabSz="457200"/>
              <a:r>
                <a:rPr lang="en-US" sz="4400" dirty="0">
                  <a:solidFill>
                    <a:prstClr val="black"/>
                  </a:solidFill>
                  <a:latin typeface="Calibri"/>
                  <a:sym typeface="Wingdings"/>
                </a:rPr>
                <a:t>  0</a:t>
              </a:r>
              <a:endParaRPr lang="en-US" sz="4400" dirty="0">
                <a:solidFill>
                  <a:prstClr val="black"/>
                </a:solidFill>
                <a:latin typeface="Calibri"/>
              </a:endParaRPr>
            </a:p>
          </p:txBody>
        </p:sp>
      </p:grpSp>
      <p:pic>
        <p:nvPicPr>
          <p:cNvPr id="63" name="Picture 62"/>
          <p:cNvPicPr>
            <a:picLocks noChangeAspect="1"/>
          </p:cNvPicPr>
          <p:nvPr/>
        </p:nvPicPr>
        <p:blipFill rotWithShape="1">
          <a:blip r:embed="rId3"/>
          <a:srcRect l="-22826" t="-31574" r="-24015" b="-15269"/>
          <a:stretch/>
        </p:blipFill>
        <p:spPr>
          <a:xfrm>
            <a:off x="9155975" y="4345385"/>
            <a:ext cx="432816" cy="649224"/>
          </a:xfrm>
          <a:prstGeom prst="rect">
            <a:avLst/>
          </a:prstGeom>
          <a:noFill/>
        </p:spPr>
      </p:pic>
      <p:sp>
        <p:nvSpPr>
          <p:cNvPr id="64" name="Rectangle 63"/>
          <p:cNvSpPr/>
          <p:nvPr/>
        </p:nvSpPr>
        <p:spPr>
          <a:xfrm>
            <a:off x="9095727" y="4626921"/>
            <a:ext cx="1278465" cy="769441"/>
          </a:xfrm>
          <a:prstGeom prst="rect">
            <a:avLst/>
          </a:prstGeom>
        </p:spPr>
        <p:txBody>
          <a:bodyPr wrap="none">
            <a:spAutoFit/>
          </a:bodyPr>
          <a:lstStyle/>
          <a:p>
            <a:pPr defTabSz="457200"/>
            <a:r>
              <a:rPr lang="en-US" sz="4400" dirty="0">
                <a:solidFill>
                  <a:prstClr val="black"/>
                </a:solidFill>
                <a:latin typeface="Calibri"/>
                <a:sym typeface="Wingdings"/>
              </a:rPr>
              <a:t>  0</a:t>
            </a:r>
            <a:endParaRPr lang="en-US" sz="4400" dirty="0">
              <a:solidFill>
                <a:prstClr val="black"/>
              </a:solidFill>
              <a:latin typeface="Calibri"/>
            </a:endParaRPr>
          </a:p>
        </p:txBody>
      </p:sp>
      <p:pic>
        <p:nvPicPr>
          <p:cNvPr id="101" name="Picture 100"/>
          <p:cNvPicPr>
            <a:picLocks noChangeAspect="1"/>
          </p:cNvPicPr>
          <p:nvPr/>
        </p:nvPicPr>
        <p:blipFill rotWithShape="1">
          <a:blip r:embed="rId3"/>
          <a:srcRect l="-22826" t="-31574" r="-24015" b="-15269"/>
          <a:stretch/>
        </p:blipFill>
        <p:spPr>
          <a:xfrm>
            <a:off x="4187767" y="4345385"/>
            <a:ext cx="432816" cy="649224"/>
          </a:xfrm>
          <a:prstGeom prst="rect">
            <a:avLst/>
          </a:prstGeom>
          <a:noFill/>
        </p:spPr>
      </p:pic>
      <p:sp>
        <p:nvSpPr>
          <p:cNvPr id="102" name="Rectangle 101"/>
          <p:cNvSpPr/>
          <p:nvPr/>
        </p:nvSpPr>
        <p:spPr>
          <a:xfrm>
            <a:off x="1705587" y="4626920"/>
            <a:ext cx="7664162" cy="1446550"/>
          </a:xfrm>
          <a:prstGeom prst="rect">
            <a:avLst/>
          </a:prstGeom>
        </p:spPr>
        <p:txBody>
          <a:bodyPr wrap="square">
            <a:spAutoFit/>
          </a:bodyPr>
          <a:lstStyle/>
          <a:p>
            <a:pPr defTabSz="457200"/>
            <a:r>
              <a:rPr lang="en-US" sz="4400" dirty="0">
                <a:solidFill>
                  <a:prstClr val="black"/>
                </a:solidFill>
                <a:latin typeface="Calibri"/>
              </a:rPr>
              <a:t>{v</a:t>
            </a:r>
            <a:r>
              <a:rPr lang="en-US" sz="4400" baseline="-25000" dirty="0">
                <a:solidFill>
                  <a:prstClr val="black"/>
                </a:solidFill>
                <a:latin typeface="Calibri"/>
              </a:rPr>
              <a:t>1</a:t>
            </a:r>
            <a:r>
              <a:rPr lang="en-US" sz="4400" dirty="0">
                <a:solidFill>
                  <a:prstClr val="black"/>
                </a:solidFill>
                <a:latin typeface="Calibri"/>
              </a:rPr>
              <a:t>, v</a:t>
            </a:r>
            <a:r>
              <a:rPr lang="en-US" sz="4400" baseline="-25000" dirty="0">
                <a:solidFill>
                  <a:prstClr val="black"/>
                </a:solidFill>
                <a:latin typeface="Calibri"/>
              </a:rPr>
              <a:t>2</a:t>
            </a:r>
            <a:r>
              <a:rPr lang="en-US" sz="4400" dirty="0">
                <a:solidFill>
                  <a:prstClr val="black"/>
                </a:solidFill>
                <a:latin typeface="Calibri"/>
              </a:rPr>
              <a:t>, v</a:t>
            </a:r>
            <a:r>
              <a:rPr lang="en-US" sz="4400" baseline="-25000" dirty="0">
                <a:solidFill>
                  <a:prstClr val="black"/>
                </a:solidFill>
                <a:latin typeface="Calibri"/>
              </a:rPr>
              <a:t>3</a:t>
            </a:r>
            <a:r>
              <a:rPr lang="en-US" sz="4400" dirty="0">
                <a:solidFill>
                  <a:prstClr val="black"/>
                </a:solidFill>
                <a:latin typeface="Calibri"/>
              </a:rPr>
              <a:t>}  </a:t>
            </a:r>
            <a:r>
              <a:rPr lang="en-US" sz="4400" dirty="0">
                <a:solidFill>
                  <a:prstClr val="black"/>
                </a:solidFill>
                <a:latin typeface="Calibri"/>
                <a:sym typeface="Wingdings"/>
              </a:rPr>
              <a:t>  </a:t>
            </a:r>
            <a:r>
              <a:rPr lang="en-US" sz="4400" dirty="0">
                <a:solidFill>
                  <a:prstClr val="black"/>
                </a:solidFill>
                <a:latin typeface="Calibri"/>
              </a:rPr>
              <a:t>{v</a:t>
            </a:r>
            <a:r>
              <a:rPr lang="en-US" sz="4400" baseline="-25000" dirty="0">
                <a:solidFill>
                  <a:prstClr val="black"/>
                </a:solidFill>
                <a:latin typeface="Calibri"/>
              </a:rPr>
              <a:t>1</a:t>
            </a:r>
            <a:r>
              <a:rPr lang="en-US" sz="4400" dirty="0">
                <a:solidFill>
                  <a:prstClr val="black"/>
                </a:solidFill>
                <a:latin typeface="Calibri"/>
              </a:rPr>
              <a:t>, v</a:t>
            </a:r>
            <a:r>
              <a:rPr lang="en-US" sz="4400" baseline="-25000" dirty="0">
                <a:solidFill>
                  <a:prstClr val="black"/>
                </a:solidFill>
                <a:latin typeface="Calibri"/>
              </a:rPr>
              <a:t>2</a:t>
            </a:r>
            <a:r>
              <a:rPr lang="en-US" sz="4400" dirty="0">
                <a:solidFill>
                  <a:prstClr val="black"/>
                </a:solidFill>
                <a:latin typeface="Calibri"/>
              </a:rPr>
              <a:t>}  +  {v</a:t>
            </a:r>
            <a:r>
              <a:rPr lang="en-US" sz="4400" baseline="-25000" dirty="0">
                <a:solidFill>
                  <a:prstClr val="black"/>
                </a:solidFill>
                <a:latin typeface="Calibri"/>
              </a:rPr>
              <a:t>1</a:t>
            </a:r>
            <a:r>
              <a:rPr lang="en-US" sz="4400" dirty="0">
                <a:solidFill>
                  <a:prstClr val="black"/>
                </a:solidFill>
                <a:latin typeface="Calibri"/>
              </a:rPr>
              <a:t>, v</a:t>
            </a:r>
            <a:r>
              <a:rPr lang="en-US" sz="4400" baseline="-25000" dirty="0">
                <a:solidFill>
                  <a:prstClr val="black"/>
                </a:solidFill>
                <a:latin typeface="Calibri"/>
              </a:rPr>
              <a:t>3</a:t>
            </a:r>
            <a:r>
              <a:rPr lang="en-US" sz="4400" dirty="0">
                <a:solidFill>
                  <a:prstClr val="black"/>
                </a:solidFill>
                <a:latin typeface="Calibri"/>
              </a:rPr>
              <a:t>}          </a:t>
            </a:r>
          </a:p>
          <a:p>
            <a:pPr defTabSz="457200"/>
            <a:r>
              <a:rPr lang="en-US" sz="4400" dirty="0">
                <a:solidFill>
                  <a:prstClr val="black"/>
                </a:solidFill>
                <a:latin typeface="Calibri"/>
              </a:rPr>
              <a:t>									+  {v</a:t>
            </a:r>
            <a:r>
              <a:rPr lang="en-US" sz="4400" baseline="-25000" dirty="0">
                <a:solidFill>
                  <a:prstClr val="black"/>
                </a:solidFill>
                <a:latin typeface="Calibri"/>
              </a:rPr>
              <a:t>2</a:t>
            </a:r>
            <a:r>
              <a:rPr lang="en-US" sz="4400" dirty="0">
                <a:solidFill>
                  <a:prstClr val="black"/>
                </a:solidFill>
                <a:latin typeface="Calibri"/>
              </a:rPr>
              <a:t>, v</a:t>
            </a:r>
            <a:r>
              <a:rPr lang="en-US" sz="4400" baseline="-25000" dirty="0">
                <a:solidFill>
                  <a:prstClr val="black"/>
                </a:solidFill>
                <a:latin typeface="Calibri"/>
              </a:rPr>
              <a:t>3</a:t>
            </a:r>
            <a:r>
              <a:rPr lang="en-US" sz="4400" dirty="0">
                <a:solidFill>
                  <a:prstClr val="black"/>
                </a:solidFill>
                <a:latin typeface="Calibri"/>
              </a:rPr>
              <a:t>}  </a:t>
            </a:r>
          </a:p>
        </p:txBody>
      </p:sp>
      <p:sp>
        <p:nvSpPr>
          <p:cNvPr id="103" name="TextBox 102"/>
          <p:cNvSpPr txBox="1"/>
          <p:nvPr/>
        </p:nvSpPr>
        <p:spPr>
          <a:xfrm>
            <a:off x="3920532" y="86430"/>
            <a:ext cx="4350936" cy="830997"/>
          </a:xfrm>
          <a:prstGeom prst="rect">
            <a:avLst/>
          </a:prstGeom>
          <a:noFill/>
        </p:spPr>
        <p:txBody>
          <a:bodyPr wrap="square" rtlCol="0">
            <a:spAutoFit/>
          </a:bodyPr>
          <a:lstStyle/>
          <a:p>
            <a:pPr defTabSz="457200"/>
            <a:r>
              <a:rPr lang="en-US" sz="4800" dirty="0">
                <a:solidFill>
                  <a:prstClr val="black"/>
                </a:solidFill>
                <a:latin typeface="Calibri"/>
              </a:rPr>
              <a:t>Boundary Map   </a:t>
            </a:r>
            <a:r>
              <a:rPr lang="en-US" sz="4400" dirty="0">
                <a:solidFill>
                  <a:prstClr val="black"/>
                </a:solidFill>
                <a:latin typeface="Calibri"/>
              </a:rPr>
              <a:t> </a:t>
            </a:r>
          </a:p>
        </p:txBody>
      </p:sp>
      <p:grpSp>
        <p:nvGrpSpPr>
          <p:cNvPr id="104" name="Group 103"/>
          <p:cNvGrpSpPr/>
          <p:nvPr/>
        </p:nvGrpSpPr>
        <p:grpSpPr>
          <a:xfrm>
            <a:off x="1974175" y="1218977"/>
            <a:ext cx="8521002" cy="850099"/>
            <a:chOff x="450175" y="1444026"/>
            <a:chExt cx="8521002" cy="850099"/>
          </a:xfrm>
        </p:grpSpPr>
        <p:grpSp>
          <p:nvGrpSpPr>
            <p:cNvPr id="105" name="Group 104"/>
            <p:cNvGrpSpPr/>
            <p:nvPr/>
          </p:nvGrpSpPr>
          <p:grpSpPr>
            <a:xfrm>
              <a:off x="450175" y="1444026"/>
              <a:ext cx="8521002" cy="832917"/>
              <a:chOff x="3593592" y="100584"/>
              <a:chExt cx="8521002" cy="832917"/>
            </a:xfrm>
            <a:noFill/>
          </p:grpSpPr>
          <p:pic>
            <p:nvPicPr>
              <p:cNvPr id="107" name="Picture 106"/>
              <p:cNvPicPr>
                <a:picLocks noChangeAspect="1"/>
              </p:cNvPicPr>
              <p:nvPr/>
            </p:nvPicPr>
            <p:blipFill rotWithShape="1">
              <a:blip r:embed="rId3"/>
              <a:srcRect l="-22826" t="-31574" r="-24015" b="-15269"/>
              <a:stretch/>
            </p:blipFill>
            <p:spPr>
              <a:xfrm>
                <a:off x="3593592" y="100584"/>
                <a:ext cx="554736" cy="832104"/>
              </a:xfrm>
              <a:prstGeom prst="rect">
                <a:avLst/>
              </a:prstGeom>
              <a:grpFill/>
            </p:spPr>
          </p:pic>
          <p:sp>
            <p:nvSpPr>
              <p:cNvPr id="108" name="TextBox 107"/>
              <p:cNvSpPr txBox="1"/>
              <p:nvPr/>
            </p:nvSpPr>
            <p:spPr>
              <a:xfrm>
                <a:off x="3949673" y="102504"/>
                <a:ext cx="8164921" cy="830997"/>
              </a:xfrm>
              <a:prstGeom prst="rect">
                <a:avLst/>
              </a:prstGeom>
              <a:grpFill/>
            </p:spPr>
            <p:txBody>
              <a:bodyPr wrap="square" rtlCol="0">
                <a:spAutoFit/>
              </a:bodyPr>
              <a:lstStyle/>
              <a:p>
                <a:pPr defTabSz="457200"/>
                <a:r>
                  <a:rPr lang="en-US" sz="4800" baseline="-25000" dirty="0">
                    <a:solidFill>
                      <a:prstClr val="black"/>
                    </a:solidFill>
                    <a:latin typeface="Calibri"/>
                  </a:rPr>
                  <a:t>n</a:t>
                </a:r>
                <a:r>
                  <a:rPr lang="en-US" sz="4800" dirty="0">
                    <a:solidFill>
                      <a:prstClr val="black"/>
                    </a:solidFill>
                    <a:latin typeface="Calibri"/>
                  </a:rPr>
                  <a:t> :  </a:t>
                </a:r>
                <a:r>
                  <a:rPr lang="en-US" sz="4800" dirty="0" err="1">
                    <a:solidFill>
                      <a:prstClr val="black"/>
                    </a:solidFill>
                    <a:latin typeface="Calibri"/>
                  </a:rPr>
                  <a:t>C</a:t>
                </a:r>
                <a:r>
                  <a:rPr lang="en-US" sz="4800" baseline="-25000" dirty="0" err="1">
                    <a:solidFill>
                      <a:prstClr val="black"/>
                    </a:solidFill>
                    <a:latin typeface="Calibri"/>
                  </a:rPr>
                  <a:t>n</a:t>
                </a:r>
                <a:r>
                  <a:rPr lang="en-US" sz="4800" baseline="-25000" dirty="0">
                    <a:solidFill>
                      <a:prstClr val="black"/>
                    </a:solidFill>
                    <a:latin typeface="Calibri"/>
                  </a:rPr>
                  <a:t>  </a:t>
                </a:r>
                <a:r>
                  <a:rPr lang="en-US" sz="4800" dirty="0">
                    <a:solidFill>
                      <a:prstClr val="black"/>
                    </a:solidFill>
                    <a:latin typeface="Calibri"/>
                    <a:sym typeface="Wingdings"/>
                  </a:rPr>
                  <a:t></a:t>
                </a:r>
                <a:r>
                  <a:rPr lang="en-US" sz="4800" dirty="0">
                    <a:solidFill>
                      <a:prstClr val="black"/>
                    </a:solidFill>
                    <a:latin typeface="Calibri"/>
                  </a:rPr>
                  <a:t>  C</a:t>
                </a:r>
                <a:r>
                  <a:rPr lang="en-US" sz="4800" baseline="-25000" dirty="0">
                    <a:solidFill>
                      <a:prstClr val="black"/>
                    </a:solidFill>
                    <a:latin typeface="Calibri"/>
                  </a:rPr>
                  <a:t>n-1</a:t>
                </a:r>
                <a:r>
                  <a:rPr lang="en-US" sz="4800" dirty="0">
                    <a:solidFill>
                      <a:prstClr val="black"/>
                    </a:solidFill>
                    <a:latin typeface="Calibri"/>
                  </a:rPr>
                  <a:t>  such that     </a:t>
                </a:r>
                <a:r>
                  <a:rPr lang="en-US" sz="4800" baseline="30000" dirty="0">
                    <a:solidFill>
                      <a:prstClr val="black"/>
                    </a:solidFill>
                    <a:latin typeface="Calibri"/>
                  </a:rPr>
                  <a:t>2</a:t>
                </a:r>
                <a:r>
                  <a:rPr lang="en-US" sz="4800" dirty="0">
                    <a:solidFill>
                      <a:prstClr val="black"/>
                    </a:solidFill>
                    <a:latin typeface="Calibri"/>
                  </a:rPr>
                  <a:t>  = 0</a:t>
                </a:r>
                <a:endParaRPr lang="en-US" sz="4800" baseline="-25000" dirty="0">
                  <a:solidFill>
                    <a:prstClr val="black"/>
                  </a:solidFill>
                  <a:latin typeface="Calibri"/>
                </a:endParaRPr>
              </a:p>
            </p:txBody>
          </p:sp>
        </p:grpSp>
        <p:pic>
          <p:nvPicPr>
            <p:cNvPr id="106" name="Picture 105"/>
            <p:cNvPicPr>
              <a:picLocks noChangeAspect="1"/>
            </p:cNvPicPr>
            <p:nvPr/>
          </p:nvPicPr>
          <p:blipFill rotWithShape="1">
            <a:blip r:embed="rId3"/>
            <a:srcRect l="-22826" t="-31574" r="-24015" b="-15269"/>
            <a:stretch/>
          </p:blipFill>
          <p:spPr>
            <a:xfrm>
              <a:off x="6920974" y="1462021"/>
              <a:ext cx="554736" cy="832104"/>
            </a:xfrm>
            <a:prstGeom prst="rect">
              <a:avLst/>
            </a:prstGeom>
            <a:noFill/>
          </p:spPr>
        </p:pic>
      </p:grpSp>
    </p:spTree>
    <p:extLst>
      <p:ext uri="{BB962C8B-B14F-4D97-AF65-F5344CB8AC3E}">
        <p14:creationId xmlns:p14="http://schemas.microsoft.com/office/powerpoint/2010/main" val="194300071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558793" y="996600"/>
            <a:ext cx="9289694" cy="584776"/>
          </a:xfrm>
          <a:prstGeom prst="rect">
            <a:avLst/>
          </a:prstGeom>
        </p:spPr>
        <p:txBody>
          <a:bodyPr wrap="square">
            <a:spAutoFit/>
          </a:bodyPr>
          <a:lstStyle/>
          <a:p>
            <a:pPr defTabSz="457200"/>
            <a:r>
              <a:rPr lang="en-US" sz="3200" dirty="0">
                <a:solidFill>
                  <a:prstClr val="black"/>
                </a:solidFill>
                <a:latin typeface="Calibri"/>
              </a:rPr>
              <a:t>C</a:t>
            </a:r>
            <a:r>
              <a:rPr lang="en-US" sz="3200" baseline="-25000" dirty="0">
                <a:solidFill>
                  <a:prstClr val="black"/>
                </a:solidFill>
                <a:latin typeface="Calibri"/>
              </a:rPr>
              <a:t>n+1   </a:t>
            </a:r>
            <a:r>
              <a:rPr lang="en-US" sz="3200" dirty="0">
                <a:solidFill>
                  <a:prstClr val="black"/>
                </a:solidFill>
                <a:latin typeface="Calibri"/>
                <a:sym typeface="Wingdings"/>
              </a:rPr>
              <a:t>   </a:t>
            </a:r>
            <a:r>
              <a:rPr lang="en-US" sz="3200" dirty="0" err="1">
                <a:solidFill>
                  <a:prstClr val="black"/>
                </a:solidFill>
                <a:latin typeface="Calibri"/>
              </a:rPr>
              <a:t>C</a:t>
            </a:r>
            <a:r>
              <a:rPr lang="en-US" sz="3200" baseline="-25000" dirty="0" err="1">
                <a:solidFill>
                  <a:prstClr val="black"/>
                </a:solidFill>
                <a:latin typeface="Calibri"/>
              </a:rPr>
              <a:t>n</a:t>
            </a:r>
            <a:r>
              <a:rPr lang="en-US" sz="3200" baseline="-25000" dirty="0">
                <a:solidFill>
                  <a:prstClr val="black"/>
                </a:solidFill>
                <a:latin typeface="Calibri"/>
              </a:rPr>
              <a:t>   </a:t>
            </a:r>
            <a:r>
              <a:rPr lang="en-US" sz="3200" dirty="0">
                <a:solidFill>
                  <a:prstClr val="black"/>
                </a:solidFill>
                <a:latin typeface="Calibri"/>
                <a:sym typeface="Wingdings"/>
              </a:rPr>
              <a:t>   </a:t>
            </a:r>
            <a:r>
              <a:rPr lang="en-US" sz="3200" dirty="0">
                <a:solidFill>
                  <a:prstClr val="black"/>
                </a:solidFill>
                <a:latin typeface="Calibri"/>
              </a:rPr>
              <a:t>C</a:t>
            </a:r>
            <a:r>
              <a:rPr lang="en-US" sz="3200" baseline="-25000" dirty="0">
                <a:solidFill>
                  <a:prstClr val="black"/>
                </a:solidFill>
                <a:latin typeface="Calibri"/>
              </a:rPr>
              <a:t>n-1   </a:t>
            </a:r>
            <a:r>
              <a:rPr lang="en-US" sz="3200" dirty="0">
                <a:solidFill>
                  <a:prstClr val="black"/>
                </a:solidFill>
                <a:latin typeface="Calibri"/>
                <a:sym typeface="Wingdings"/>
              </a:rPr>
              <a:t>. . .</a:t>
            </a:r>
            <a:r>
              <a:rPr lang="en-US" sz="3200" baseline="-25000" dirty="0">
                <a:solidFill>
                  <a:prstClr val="black"/>
                </a:solidFill>
                <a:latin typeface="Calibri"/>
              </a:rPr>
              <a:t> </a:t>
            </a:r>
            <a:r>
              <a:rPr lang="en-US" sz="3200" dirty="0">
                <a:solidFill>
                  <a:prstClr val="black"/>
                </a:solidFill>
                <a:latin typeface="Calibri"/>
                <a:sym typeface="Wingdings"/>
              </a:rPr>
              <a:t>   </a:t>
            </a:r>
            <a:r>
              <a:rPr lang="en-US" sz="3200" dirty="0">
                <a:solidFill>
                  <a:prstClr val="black"/>
                </a:solidFill>
                <a:latin typeface="Calibri"/>
              </a:rPr>
              <a:t>C</a:t>
            </a:r>
            <a:r>
              <a:rPr lang="en-US" sz="3200" baseline="-25000" dirty="0">
                <a:solidFill>
                  <a:prstClr val="black"/>
                </a:solidFill>
                <a:latin typeface="Calibri"/>
              </a:rPr>
              <a:t>2   </a:t>
            </a:r>
            <a:r>
              <a:rPr lang="en-US" sz="3200" dirty="0">
                <a:solidFill>
                  <a:prstClr val="black"/>
                </a:solidFill>
                <a:latin typeface="Calibri"/>
                <a:sym typeface="Wingdings"/>
              </a:rPr>
              <a:t>   </a:t>
            </a:r>
            <a:r>
              <a:rPr lang="en-US" sz="3200" dirty="0">
                <a:solidFill>
                  <a:prstClr val="black"/>
                </a:solidFill>
                <a:latin typeface="Calibri"/>
              </a:rPr>
              <a:t>C</a:t>
            </a:r>
            <a:r>
              <a:rPr lang="en-US" sz="3200" baseline="-25000" dirty="0">
                <a:solidFill>
                  <a:prstClr val="black"/>
                </a:solidFill>
                <a:latin typeface="Calibri"/>
              </a:rPr>
              <a:t>1   </a:t>
            </a:r>
            <a:r>
              <a:rPr lang="en-US" sz="3200" dirty="0">
                <a:solidFill>
                  <a:prstClr val="black"/>
                </a:solidFill>
                <a:latin typeface="Calibri"/>
                <a:sym typeface="Wingdings"/>
              </a:rPr>
              <a:t>   </a:t>
            </a:r>
            <a:r>
              <a:rPr lang="en-US" sz="3200" dirty="0">
                <a:solidFill>
                  <a:prstClr val="black"/>
                </a:solidFill>
                <a:latin typeface="Calibri"/>
              </a:rPr>
              <a:t>C</a:t>
            </a:r>
            <a:r>
              <a:rPr lang="en-US" sz="3200" baseline="-25000" dirty="0">
                <a:solidFill>
                  <a:prstClr val="black"/>
                </a:solidFill>
                <a:latin typeface="Calibri"/>
              </a:rPr>
              <a:t>0   </a:t>
            </a:r>
            <a:r>
              <a:rPr lang="en-US" sz="3200" dirty="0">
                <a:solidFill>
                  <a:prstClr val="black"/>
                </a:solidFill>
                <a:latin typeface="Calibri"/>
                <a:sym typeface="Wingdings"/>
              </a:rPr>
              <a:t>   0</a:t>
            </a:r>
          </a:p>
        </p:txBody>
      </p:sp>
      <p:grpSp>
        <p:nvGrpSpPr>
          <p:cNvPr id="24" name="Group 23"/>
          <p:cNvGrpSpPr/>
          <p:nvPr/>
        </p:nvGrpSpPr>
        <p:grpSpPr>
          <a:xfrm>
            <a:off x="2550219" y="2367621"/>
            <a:ext cx="7576500" cy="3922441"/>
            <a:chOff x="112723" y="3602667"/>
            <a:chExt cx="7576500" cy="3922441"/>
          </a:xfrm>
        </p:grpSpPr>
        <p:sp>
          <p:nvSpPr>
            <p:cNvPr id="25" name="Rectangle 24"/>
            <p:cNvSpPr/>
            <p:nvPr/>
          </p:nvSpPr>
          <p:spPr>
            <a:xfrm>
              <a:off x="112723" y="3602667"/>
              <a:ext cx="7576500" cy="3922441"/>
            </a:xfrm>
            <a:prstGeom prst="rect">
              <a:avLst/>
            </a:prstGeom>
          </p:spPr>
          <p:txBody>
            <a:bodyPr wrap="square">
              <a:spAutoFit/>
            </a:bodyPr>
            <a:lstStyle/>
            <a:p>
              <a:pPr defTabSz="457200"/>
              <a:r>
                <a:rPr lang="en-US" sz="3200" dirty="0" err="1">
                  <a:solidFill>
                    <a:prstClr val="black"/>
                  </a:solidFill>
                  <a:latin typeface="Calibri"/>
                  <a:sym typeface="Wingdings"/>
                </a:rPr>
                <a:t>H</a:t>
              </a:r>
              <a:r>
                <a:rPr lang="en-US" sz="3200" baseline="-25000" dirty="0" err="1">
                  <a:solidFill>
                    <a:prstClr val="black"/>
                  </a:solidFill>
                  <a:latin typeface="Calibri"/>
                  <a:sym typeface="Wingdings"/>
                </a:rPr>
                <a:t>n</a:t>
              </a:r>
              <a:r>
                <a:rPr lang="en-US" sz="3200" dirty="0">
                  <a:solidFill>
                    <a:prstClr val="black"/>
                  </a:solidFill>
                  <a:latin typeface="Calibri"/>
                  <a:sym typeface="Wingdings"/>
                </a:rPr>
                <a:t> = Z</a:t>
              </a:r>
              <a:r>
                <a:rPr lang="en-US" sz="3200" baseline="-25000" dirty="0">
                  <a:solidFill>
                    <a:prstClr val="black"/>
                  </a:solidFill>
                  <a:latin typeface="Calibri"/>
                  <a:sym typeface="Wingdings"/>
                </a:rPr>
                <a:t>n</a:t>
              </a:r>
              <a:r>
                <a:rPr lang="en-US" sz="3200" dirty="0">
                  <a:solidFill>
                    <a:prstClr val="black"/>
                  </a:solidFill>
                  <a:latin typeface="Calibri"/>
                  <a:sym typeface="Wingdings"/>
                </a:rPr>
                <a:t>/</a:t>
              </a:r>
              <a:r>
                <a:rPr lang="en-US" sz="3200" dirty="0" err="1">
                  <a:solidFill>
                    <a:prstClr val="black"/>
                  </a:solidFill>
                  <a:latin typeface="Calibri"/>
                </a:rPr>
                <a:t>B</a:t>
              </a:r>
              <a:r>
                <a:rPr lang="en-US" sz="3200" baseline="-25000" dirty="0" err="1">
                  <a:solidFill>
                    <a:prstClr val="black"/>
                  </a:solidFill>
                  <a:latin typeface="Calibri"/>
                </a:rPr>
                <a:t>n</a:t>
              </a:r>
              <a:r>
                <a:rPr lang="en-US" sz="3200" dirty="0">
                  <a:solidFill>
                    <a:prstClr val="black"/>
                  </a:solidFill>
                  <a:latin typeface="Calibri"/>
                </a:rPr>
                <a:t> = (kernel of      )/ (image of         )</a:t>
              </a:r>
            </a:p>
            <a:p>
              <a:pPr defTabSz="457200"/>
              <a:endParaRPr lang="en-US" sz="3200" dirty="0">
                <a:solidFill>
                  <a:prstClr val="black"/>
                </a:solidFill>
                <a:latin typeface="Calibri"/>
              </a:endParaRPr>
            </a:p>
            <a:p>
              <a:pPr defTabSz="457200"/>
              <a:r>
                <a:rPr lang="en-US" sz="3200" dirty="0">
                  <a:solidFill>
                    <a:prstClr val="black"/>
                  </a:solidFill>
                  <a:latin typeface="Calibri"/>
                </a:rPr>
                <a:t>				     null space of </a:t>
              </a:r>
              <a:r>
                <a:rPr lang="en-US" sz="3200" dirty="0" err="1">
                  <a:solidFill>
                    <a:prstClr val="black"/>
                  </a:solidFill>
                  <a:latin typeface="Calibri"/>
                </a:rPr>
                <a:t>M</a:t>
              </a:r>
              <a:r>
                <a:rPr lang="en-US" sz="3200" baseline="-25000" dirty="0" err="1">
                  <a:solidFill>
                    <a:prstClr val="black"/>
                  </a:solidFill>
                  <a:latin typeface="Calibri"/>
                </a:rPr>
                <a:t>n</a:t>
              </a:r>
              <a:r>
                <a:rPr lang="en-US" sz="3200" baseline="-25000" dirty="0">
                  <a:solidFill>
                    <a:prstClr val="black"/>
                  </a:solidFill>
                  <a:latin typeface="Calibri"/>
                </a:rPr>
                <a:t>        </a:t>
              </a:r>
            </a:p>
            <a:p>
              <a:pPr defTabSz="457200">
                <a:lnSpc>
                  <a:spcPct val="120000"/>
                </a:lnSpc>
              </a:pPr>
              <a:r>
                <a:rPr lang="en-US" sz="3200" dirty="0">
                  <a:solidFill>
                    <a:prstClr val="black"/>
                  </a:solidFill>
                  <a:latin typeface="Calibri"/>
                </a:rPr>
                <a:t>				   column space of M</a:t>
              </a:r>
              <a:r>
                <a:rPr lang="en-US" sz="3200" baseline="-25000" dirty="0">
                  <a:solidFill>
                    <a:prstClr val="black"/>
                  </a:solidFill>
                  <a:latin typeface="Calibri"/>
                </a:rPr>
                <a:t>n+1</a:t>
              </a:r>
            </a:p>
            <a:p>
              <a:pPr defTabSz="457200">
                <a:lnSpc>
                  <a:spcPct val="120000"/>
                </a:lnSpc>
              </a:pPr>
              <a:endParaRPr lang="en-US" sz="3200" baseline="-25000" dirty="0">
                <a:solidFill>
                  <a:prstClr val="black"/>
                </a:solidFill>
                <a:latin typeface="Calibri"/>
              </a:endParaRPr>
            </a:p>
            <a:p>
              <a:pPr defTabSz="457200">
                <a:lnSpc>
                  <a:spcPct val="120000"/>
                </a:lnSpc>
              </a:pPr>
              <a:r>
                <a:rPr lang="en-US" sz="3200" dirty="0">
                  <a:solidFill>
                    <a:prstClr val="black"/>
                  </a:solidFill>
                  <a:latin typeface="Calibri"/>
                </a:rPr>
                <a:t>Rank </a:t>
              </a:r>
              <a:r>
                <a:rPr lang="en-US" sz="3200" dirty="0" err="1">
                  <a:solidFill>
                    <a:prstClr val="black"/>
                  </a:solidFill>
                  <a:latin typeface="Calibri"/>
                  <a:sym typeface="Wingdings"/>
                </a:rPr>
                <a:t>H</a:t>
              </a:r>
              <a:r>
                <a:rPr lang="en-US" sz="3200" baseline="-25000" dirty="0" err="1">
                  <a:solidFill>
                    <a:prstClr val="black"/>
                  </a:solidFill>
                  <a:latin typeface="Calibri"/>
                  <a:sym typeface="Wingdings"/>
                </a:rPr>
                <a:t>n</a:t>
              </a:r>
              <a:r>
                <a:rPr lang="en-US" sz="3200" dirty="0">
                  <a:solidFill>
                    <a:prstClr val="black"/>
                  </a:solidFill>
                  <a:latin typeface="Calibri"/>
                  <a:sym typeface="Wingdings"/>
                </a:rPr>
                <a:t> = Rank Z</a:t>
              </a:r>
              <a:r>
                <a:rPr lang="en-US" sz="3200" baseline="-25000" dirty="0">
                  <a:solidFill>
                    <a:prstClr val="black"/>
                  </a:solidFill>
                  <a:latin typeface="Calibri"/>
                  <a:sym typeface="Wingdings"/>
                </a:rPr>
                <a:t>n</a:t>
              </a:r>
              <a:r>
                <a:rPr lang="en-US" sz="3200" dirty="0">
                  <a:solidFill>
                    <a:prstClr val="black"/>
                  </a:solidFill>
                  <a:latin typeface="Calibri"/>
                  <a:sym typeface="Wingdings"/>
                </a:rPr>
                <a:t> – Rank </a:t>
              </a:r>
              <a:r>
                <a:rPr lang="en-US" sz="3200" dirty="0" err="1">
                  <a:solidFill>
                    <a:prstClr val="black"/>
                  </a:solidFill>
                  <a:latin typeface="Calibri"/>
                </a:rPr>
                <a:t>B</a:t>
              </a:r>
              <a:r>
                <a:rPr lang="en-US" sz="3200" baseline="-25000" dirty="0" err="1">
                  <a:solidFill>
                    <a:prstClr val="black"/>
                  </a:solidFill>
                  <a:latin typeface="Calibri"/>
                </a:rPr>
                <a:t>n</a:t>
              </a:r>
              <a:r>
                <a:rPr lang="en-US" sz="3200" dirty="0">
                  <a:solidFill>
                    <a:prstClr val="black"/>
                  </a:solidFill>
                  <a:latin typeface="Calibri"/>
                </a:rPr>
                <a:t> </a:t>
              </a:r>
            </a:p>
            <a:p>
              <a:pPr defTabSz="457200">
                <a:lnSpc>
                  <a:spcPct val="120000"/>
                </a:lnSpc>
              </a:pPr>
              <a:endParaRPr lang="en-US" sz="3200" baseline="-25000" dirty="0">
                <a:solidFill>
                  <a:prstClr val="black"/>
                </a:solidFill>
                <a:latin typeface="Calibri"/>
              </a:endParaRPr>
            </a:p>
            <a:p>
              <a:pPr defTabSz="457200"/>
              <a:endParaRPr lang="en-US" sz="3200" baseline="-25000" dirty="0">
                <a:solidFill>
                  <a:prstClr val="black"/>
                </a:solidFill>
                <a:latin typeface="Calibri"/>
              </a:endParaRPr>
            </a:p>
          </p:txBody>
        </p:sp>
        <p:cxnSp>
          <p:nvCxnSpPr>
            <p:cNvPr id="26" name="Straight Connector 25"/>
            <p:cNvCxnSpPr/>
            <p:nvPr/>
          </p:nvCxnSpPr>
          <p:spPr>
            <a:xfrm flipV="1">
              <a:off x="2313721" y="5201122"/>
              <a:ext cx="3318192" cy="1"/>
            </a:xfrm>
            <a:prstGeom prst="line">
              <a:avLst/>
            </a:prstGeom>
            <a:ln>
              <a:solidFill>
                <a:schemeClr val="tx1"/>
              </a:solidFill>
            </a:ln>
            <a:effectLst/>
          </p:spPr>
          <p:style>
            <a:lnRef idx="2">
              <a:schemeClr val="accent1"/>
            </a:lnRef>
            <a:fillRef idx="0">
              <a:schemeClr val="accent1"/>
            </a:fillRef>
            <a:effectRef idx="1">
              <a:schemeClr val="accent1"/>
            </a:effectRef>
            <a:fontRef idx="minor">
              <a:schemeClr val="tx1"/>
            </a:fontRef>
          </p:style>
        </p:cxnSp>
      </p:grpSp>
      <p:sp>
        <p:nvSpPr>
          <p:cNvPr id="34" name="TextBox 33"/>
          <p:cNvSpPr txBox="1"/>
          <p:nvPr/>
        </p:nvSpPr>
        <p:spPr>
          <a:xfrm>
            <a:off x="4116051" y="3626632"/>
            <a:ext cx="521893" cy="584776"/>
          </a:xfrm>
          <a:prstGeom prst="rect">
            <a:avLst/>
          </a:prstGeom>
          <a:noFill/>
        </p:spPr>
        <p:txBody>
          <a:bodyPr wrap="square" rtlCol="0">
            <a:spAutoFit/>
          </a:bodyPr>
          <a:lstStyle/>
          <a:p>
            <a:pPr defTabSz="457200"/>
            <a:r>
              <a:rPr lang="en-US" sz="3200" dirty="0">
                <a:solidFill>
                  <a:prstClr val="black"/>
                </a:solidFill>
                <a:latin typeface="Calibri"/>
              </a:rPr>
              <a:t>=</a:t>
            </a:r>
          </a:p>
        </p:txBody>
      </p:sp>
      <p:grpSp>
        <p:nvGrpSpPr>
          <p:cNvPr id="10" name="Group 9"/>
          <p:cNvGrpSpPr/>
          <p:nvPr/>
        </p:nvGrpSpPr>
        <p:grpSpPr>
          <a:xfrm>
            <a:off x="2205195" y="564593"/>
            <a:ext cx="872556" cy="749682"/>
            <a:chOff x="793734" y="564593"/>
            <a:chExt cx="872556" cy="749682"/>
          </a:xfrm>
        </p:grpSpPr>
        <p:pic>
          <p:nvPicPr>
            <p:cNvPr id="33" name="Picture 32"/>
            <p:cNvPicPr>
              <a:picLocks noChangeAspect="1"/>
            </p:cNvPicPr>
            <p:nvPr/>
          </p:nvPicPr>
          <p:blipFill rotWithShape="1">
            <a:blip r:embed="rId2"/>
            <a:srcRect l="-22826" t="-31574" r="-24015" b="-15269"/>
            <a:stretch/>
          </p:blipFill>
          <p:spPr>
            <a:xfrm>
              <a:off x="793734" y="564593"/>
              <a:ext cx="432816" cy="649224"/>
            </a:xfrm>
            <a:prstGeom prst="rect">
              <a:avLst/>
            </a:prstGeom>
            <a:noFill/>
          </p:spPr>
        </p:pic>
        <p:sp>
          <p:nvSpPr>
            <p:cNvPr id="9" name="Rectangle 8"/>
            <p:cNvSpPr/>
            <p:nvPr/>
          </p:nvSpPr>
          <p:spPr>
            <a:xfrm>
              <a:off x="1061637" y="729500"/>
              <a:ext cx="604653" cy="584775"/>
            </a:xfrm>
            <a:prstGeom prst="rect">
              <a:avLst/>
            </a:prstGeom>
          </p:spPr>
          <p:txBody>
            <a:bodyPr wrap="none">
              <a:spAutoFit/>
            </a:bodyPr>
            <a:lstStyle/>
            <a:p>
              <a:pPr defTabSz="457200"/>
              <a:r>
                <a:rPr lang="en-US" sz="3200" baseline="-25000" dirty="0">
                  <a:solidFill>
                    <a:prstClr val="black"/>
                  </a:solidFill>
                  <a:latin typeface="Calibri"/>
                </a:rPr>
                <a:t>n+1</a:t>
              </a:r>
              <a:endParaRPr lang="en-US" sz="3200" dirty="0">
                <a:solidFill>
                  <a:prstClr val="black"/>
                </a:solidFill>
                <a:latin typeface="Calibri"/>
              </a:endParaRPr>
            </a:p>
          </p:txBody>
        </p:sp>
      </p:grpSp>
      <p:grpSp>
        <p:nvGrpSpPr>
          <p:cNvPr id="35" name="Group 34"/>
          <p:cNvGrpSpPr/>
          <p:nvPr/>
        </p:nvGrpSpPr>
        <p:grpSpPr>
          <a:xfrm>
            <a:off x="8795992" y="2296779"/>
            <a:ext cx="872556" cy="749682"/>
            <a:chOff x="793734" y="564593"/>
            <a:chExt cx="872556" cy="749682"/>
          </a:xfrm>
        </p:grpSpPr>
        <p:pic>
          <p:nvPicPr>
            <p:cNvPr id="36" name="Picture 35"/>
            <p:cNvPicPr>
              <a:picLocks noChangeAspect="1"/>
            </p:cNvPicPr>
            <p:nvPr/>
          </p:nvPicPr>
          <p:blipFill rotWithShape="1">
            <a:blip r:embed="rId2"/>
            <a:srcRect l="-22826" t="-31574" r="-24015" b="-15269"/>
            <a:stretch/>
          </p:blipFill>
          <p:spPr>
            <a:xfrm>
              <a:off x="793734" y="564593"/>
              <a:ext cx="432816" cy="649224"/>
            </a:xfrm>
            <a:prstGeom prst="rect">
              <a:avLst/>
            </a:prstGeom>
            <a:noFill/>
          </p:spPr>
        </p:pic>
        <p:sp>
          <p:nvSpPr>
            <p:cNvPr id="37" name="Rectangle 36"/>
            <p:cNvSpPr/>
            <p:nvPr/>
          </p:nvSpPr>
          <p:spPr>
            <a:xfrm>
              <a:off x="1061637" y="729500"/>
              <a:ext cx="604653" cy="584775"/>
            </a:xfrm>
            <a:prstGeom prst="rect">
              <a:avLst/>
            </a:prstGeom>
          </p:spPr>
          <p:txBody>
            <a:bodyPr wrap="none">
              <a:spAutoFit/>
            </a:bodyPr>
            <a:lstStyle/>
            <a:p>
              <a:pPr defTabSz="457200"/>
              <a:r>
                <a:rPr lang="en-US" sz="3200" baseline="-25000" dirty="0">
                  <a:solidFill>
                    <a:prstClr val="black"/>
                  </a:solidFill>
                  <a:latin typeface="Calibri"/>
                </a:rPr>
                <a:t>n+1</a:t>
              </a:r>
              <a:endParaRPr lang="en-US" sz="3200" dirty="0">
                <a:solidFill>
                  <a:prstClr val="black"/>
                </a:solidFill>
                <a:latin typeface="Calibri"/>
              </a:endParaRPr>
            </a:p>
          </p:txBody>
        </p:sp>
      </p:grpSp>
      <p:grpSp>
        <p:nvGrpSpPr>
          <p:cNvPr id="38" name="Group 37"/>
          <p:cNvGrpSpPr/>
          <p:nvPr/>
        </p:nvGrpSpPr>
        <p:grpSpPr>
          <a:xfrm>
            <a:off x="6288172" y="2296779"/>
            <a:ext cx="596839" cy="749682"/>
            <a:chOff x="793734" y="564593"/>
            <a:chExt cx="596839" cy="749682"/>
          </a:xfrm>
        </p:grpSpPr>
        <p:pic>
          <p:nvPicPr>
            <p:cNvPr id="39" name="Picture 38"/>
            <p:cNvPicPr>
              <a:picLocks noChangeAspect="1"/>
            </p:cNvPicPr>
            <p:nvPr/>
          </p:nvPicPr>
          <p:blipFill rotWithShape="1">
            <a:blip r:embed="rId2"/>
            <a:srcRect l="-22826" t="-31574" r="-24015" b="-15269"/>
            <a:stretch/>
          </p:blipFill>
          <p:spPr>
            <a:xfrm>
              <a:off x="793734" y="564593"/>
              <a:ext cx="432816" cy="649224"/>
            </a:xfrm>
            <a:prstGeom prst="rect">
              <a:avLst/>
            </a:prstGeom>
            <a:noFill/>
          </p:spPr>
        </p:pic>
        <p:sp>
          <p:nvSpPr>
            <p:cNvPr id="40" name="Rectangle 39"/>
            <p:cNvSpPr/>
            <p:nvPr/>
          </p:nvSpPr>
          <p:spPr>
            <a:xfrm>
              <a:off x="1061637" y="729500"/>
              <a:ext cx="328936" cy="584775"/>
            </a:xfrm>
            <a:prstGeom prst="rect">
              <a:avLst/>
            </a:prstGeom>
          </p:spPr>
          <p:txBody>
            <a:bodyPr wrap="none">
              <a:spAutoFit/>
            </a:bodyPr>
            <a:lstStyle/>
            <a:p>
              <a:pPr defTabSz="457200"/>
              <a:r>
                <a:rPr lang="en-US" sz="3200" baseline="-25000" dirty="0">
                  <a:solidFill>
                    <a:prstClr val="black"/>
                  </a:solidFill>
                  <a:latin typeface="Calibri"/>
                </a:rPr>
                <a:t>n</a:t>
              </a:r>
              <a:endParaRPr lang="en-US" sz="3200" dirty="0">
                <a:solidFill>
                  <a:prstClr val="black"/>
                </a:solidFill>
                <a:latin typeface="Calibri"/>
              </a:endParaRPr>
            </a:p>
          </p:txBody>
        </p:sp>
      </p:grpSp>
      <p:grpSp>
        <p:nvGrpSpPr>
          <p:cNvPr id="44" name="Group 43"/>
          <p:cNvGrpSpPr/>
          <p:nvPr/>
        </p:nvGrpSpPr>
        <p:grpSpPr>
          <a:xfrm>
            <a:off x="3567977" y="564593"/>
            <a:ext cx="596839" cy="749682"/>
            <a:chOff x="793734" y="564593"/>
            <a:chExt cx="596839" cy="749682"/>
          </a:xfrm>
        </p:grpSpPr>
        <p:pic>
          <p:nvPicPr>
            <p:cNvPr id="45" name="Picture 44"/>
            <p:cNvPicPr>
              <a:picLocks noChangeAspect="1"/>
            </p:cNvPicPr>
            <p:nvPr/>
          </p:nvPicPr>
          <p:blipFill rotWithShape="1">
            <a:blip r:embed="rId2"/>
            <a:srcRect l="-22826" t="-31574" r="-24015" b="-15269"/>
            <a:stretch/>
          </p:blipFill>
          <p:spPr>
            <a:xfrm>
              <a:off x="793734" y="564593"/>
              <a:ext cx="432816" cy="649224"/>
            </a:xfrm>
            <a:prstGeom prst="rect">
              <a:avLst/>
            </a:prstGeom>
            <a:noFill/>
          </p:spPr>
        </p:pic>
        <p:sp>
          <p:nvSpPr>
            <p:cNvPr id="46" name="Rectangle 45"/>
            <p:cNvSpPr/>
            <p:nvPr/>
          </p:nvSpPr>
          <p:spPr>
            <a:xfrm>
              <a:off x="1061637" y="729500"/>
              <a:ext cx="328936" cy="584775"/>
            </a:xfrm>
            <a:prstGeom prst="rect">
              <a:avLst/>
            </a:prstGeom>
          </p:spPr>
          <p:txBody>
            <a:bodyPr wrap="none">
              <a:spAutoFit/>
            </a:bodyPr>
            <a:lstStyle/>
            <a:p>
              <a:pPr defTabSz="457200"/>
              <a:r>
                <a:rPr lang="en-US" sz="3200" baseline="-25000" dirty="0">
                  <a:solidFill>
                    <a:prstClr val="black"/>
                  </a:solidFill>
                  <a:latin typeface="Calibri"/>
                </a:rPr>
                <a:t>n</a:t>
              </a:r>
              <a:endParaRPr lang="en-US" sz="3200" dirty="0">
                <a:solidFill>
                  <a:prstClr val="black"/>
                </a:solidFill>
                <a:latin typeface="Calibri"/>
              </a:endParaRPr>
            </a:p>
          </p:txBody>
        </p:sp>
      </p:grpSp>
      <p:grpSp>
        <p:nvGrpSpPr>
          <p:cNvPr id="47" name="Group 46"/>
          <p:cNvGrpSpPr/>
          <p:nvPr/>
        </p:nvGrpSpPr>
        <p:grpSpPr>
          <a:xfrm>
            <a:off x="7163384" y="564593"/>
            <a:ext cx="592031" cy="749682"/>
            <a:chOff x="793734" y="564593"/>
            <a:chExt cx="592031" cy="749682"/>
          </a:xfrm>
        </p:grpSpPr>
        <p:pic>
          <p:nvPicPr>
            <p:cNvPr id="48" name="Picture 47"/>
            <p:cNvPicPr>
              <a:picLocks noChangeAspect="1"/>
            </p:cNvPicPr>
            <p:nvPr/>
          </p:nvPicPr>
          <p:blipFill rotWithShape="1">
            <a:blip r:embed="rId2"/>
            <a:srcRect l="-22826" t="-31574" r="-24015" b="-15269"/>
            <a:stretch/>
          </p:blipFill>
          <p:spPr>
            <a:xfrm>
              <a:off x="793734" y="564593"/>
              <a:ext cx="432816" cy="649224"/>
            </a:xfrm>
            <a:prstGeom prst="rect">
              <a:avLst/>
            </a:prstGeom>
            <a:noFill/>
          </p:spPr>
        </p:pic>
        <p:sp>
          <p:nvSpPr>
            <p:cNvPr id="49" name="Rectangle 48"/>
            <p:cNvSpPr/>
            <p:nvPr/>
          </p:nvSpPr>
          <p:spPr>
            <a:xfrm>
              <a:off x="1061637" y="729500"/>
              <a:ext cx="324128" cy="584775"/>
            </a:xfrm>
            <a:prstGeom prst="rect">
              <a:avLst/>
            </a:prstGeom>
          </p:spPr>
          <p:txBody>
            <a:bodyPr wrap="none">
              <a:spAutoFit/>
            </a:bodyPr>
            <a:lstStyle/>
            <a:p>
              <a:pPr defTabSz="457200"/>
              <a:r>
                <a:rPr lang="en-US" sz="3200" baseline="-25000" dirty="0">
                  <a:solidFill>
                    <a:prstClr val="black"/>
                  </a:solidFill>
                  <a:latin typeface="Calibri"/>
                </a:rPr>
                <a:t>2</a:t>
              </a:r>
              <a:endParaRPr lang="en-US" sz="3200" dirty="0">
                <a:solidFill>
                  <a:prstClr val="black"/>
                </a:solidFill>
                <a:latin typeface="Calibri"/>
              </a:endParaRPr>
            </a:p>
          </p:txBody>
        </p:sp>
      </p:grpSp>
      <p:grpSp>
        <p:nvGrpSpPr>
          <p:cNvPr id="50" name="Group 49"/>
          <p:cNvGrpSpPr/>
          <p:nvPr/>
        </p:nvGrpSpPr>
        <p:grpSpPr>
          <a:xfrm>
            <a:off x="8360813" y="564593"/>
            <a:ext cx="592031" cy="749682"/>
            <a:chOff x="793734" y="564593"/>
            <a:chExt cx="592031" cy="749682"/>
          </a:xfrm>
        </p:grpSpPr>
        <p:pic>
          <p:nvPicPr>
            <p:cNvPr id="51" name="Picture 50"/>
            <p:cNvPicPr>
              <a:picLocks noChangeAspect="1"/>
            </p:cNvPicPr>
            <p:nvPr/>
          </p:nvPicPr>
          <p:blipFill rotWithShape="1">
            <a:blip r:embed="rId2"/>
            <a:srcRect l="-22826" t="-31574" r="-24015" b="-15269"/>
            <a:stretch/>
          </p:blipFill>
          <p:spPr>
            <a:xfrm>
              <a:off x="793734" y="564593"/>
              <a:ext cx="432816" cy="649224"/>
            </a:xfrm>
            <a:prstGeom prst="rect">
              <a:avLst/>
            </a:prstGeom>
            <a:noFill/>
          </p:spPr>
        </p:pic>
        <p:sp>
          <p:nvSpPr>
            <p:cNvPr id="52" name="Rectangle 51"/>
            <p:cNvSpPr/>
            <p:nvPr/>
          </p:nvSpPr>
          <p:spPr>
            <a:xfrm>
              <a:off x="1061637" y="729500"/>
              <a:ext cx="324128" cy="584775"/>
            </a:xfrm>
            <a:prstGeom prst="rect">
              <a:avLst/>
            </a:prstGeom>
          </p:spPr>
          <p:txBody>
            <a:bodyPr wrap="none">
              <a:spAutoFit/>
            </a:bodyPr>
            <a:lstStyle/>
            <a:p>
              <a:pPr defTabSz="457200"/>
              <a:r>
                <a:rPr lang="en-US" sz="3200" baseline="-25000" dirty="0">
                  <a:solidFill>
                    <a:prstClr val="black"/>
                  </a:solidFill>
                  <a:latin typeface="Calibri"/>
                </a:rPr>
                <a:t>1</a:t>
              </a:r>
              <a:endParaRPr lang="en-US" sz="3200" dirty="0">
                <a:solidFill>
                  <a:prstClr val="black"/>
                </a:solidFill>
                <a:latin typeface="Calibri"/>
              </a:endParaRPr>
            </a:p>
          </p:txBody>
        </p:sp>
      </p:grpSp>
      <p:grpSp>
        <p:nvGrpSpPr>
          <p:cNvPr id="53" name="Group 52"/>
          <p:cNvGrpSpPr/>
          <p:nvPr/>
        </p:nvGrpSpPr>
        <p:grpSpPr>
          <a:xfrm>
            <a:off x="9552538" y="564593"/>
            <a:ext cx="592031" cy="749682"/>
            <a:chOff x="793734" y="564593"/>
            <a:chExt cx="592031" cy="749682"/>
          </a:xfrm>
        </p:grpSpPr>
        <p:pic>
          <p:nvPicPr>
            <p:cNvPr id="54" name="Picture 53"/>
            <p:cNvPicPr>
              <a:picLocks noChangeAspect="1"/>
            </p:cNvPicPr>
            <p:nvPr/>
          </p:nvPicPr>
          <p:blipFill rotWithShape="1">
            <a:blip r:embed="rId2"/>
            <a:srcRect l="-22826" t="-31574" r="-24015" b="-15269"/>
            <a:stretch/>
          </p:blipFill>
          <p:spPr>
            <a:xfrm>
              <a:off x="793734" y="564593"/>
              <a:ext cx="432816" cy="649224"/>
            </a:xfrm>
            <a:prstGeom prst="rect">
              <a:avLst/>
            </a:prstGeom>
            <a:noFill/>
          </p:spPr>
        </p:pic>
        <p:sp>
          <p:nvSpPr>
            <p:cNvPr id="55" name="Rectangle 54"/>
            <p:cNvSpPr/>
            <p:nvPr/>
          </p:nvSpPr>
          <p:spPr>
            <a:xfrm>
              <a:off x="1061637" y="729500"/>
              <a:ext cx="324128" cy="584775"/>
            </a:xfrm>
            <a:prstGeom prst="rect">
              <a:avLst/>
            </a:prstGeom>
          </p:spPr>
          <p:txBody>
            <a:bodyPr wrap="none">
              <a:spAutoFit/>
            </a:bodyPr>
            <a:lstStyle/>
            <a:p>
              <a:pPr defTabSz="457200"/>
              <a:r>
                <a:rPr lang="en-US" sz="3200" baseline="-25000" dirty="0">
                  <a:solidFill>
                    <a:prstClr val="black"/>
                  </a:solidFill>
                  <a:latin typeface="Calibri"/>
                </a:rPr>
                <a:t>0</a:t>
              </a:r>
              <a:endParaRPr lang="en-US" sz="3200" dirty="0">
                <a:solidFill>
                  <a:prstClr val="black"/>
                </a:solidFill>
                <a:latin typeface="Calibri"/>
              </a:endParaRPr>
            </a:p>
          </p:txBody>
        </p:sp>
      </p:grpSp>
    </p:spTree>
    <p:extLst>
      <p:ext uri="{BB962C8B-B14F-4D97-AF65-F5344CB8AC3E}">
        <p14:creationId xmlns:p14="http://schemas.microsoft.com/office/powerpoint/2010/main" val="228162808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2"/>
          <p:cNvGrpSpPr/>
          <p:nvPr/>
        </p:nvGrpSpPr>
        <p:grpSpPr>
          <a:xfrm>
            <a:off x="1517037" y="-2535"/>
            <a:ext cx="9171780" cy="6862763"/>
            <a:chOff x="-6963" y="-2535"/>
            <a:chExt cx="9171780" cy="6862763"/>
          </a:xfrm>
          <a:solidFill>
            <a:schemeClr val="accent3">
              <a:lumMod val="40000"/>
              <a:lumOff val="60000"/>
            </a:schemeClr>
          </a:solidFill>
        </p:grpSpPr>
        <p:grpSp>
          <p:nvGrpSpPr>
            <p:cNvPr id="4" name="Group 3"/>
            <p:cNvGrpSpPr/>
            <p:nvPr/>
          </p:nvGrpSpPr>
          <p:grpSpPr>
            <a:xfrm>
              <a:off x="-6963" y="-1"/>
              <a:ext cx="9171780" cy="6860229"/>
              <a:chOff x="-6963" y="-1"/>
              <a:chExt cx="9171780" cy="6860229"/>
            </a:xfrm>
            <a:grpFill/>
          </p:grpSpPr>
          <p:sp>
            <p:nvSpPr>
              <p:cNvPr id="5" name="Rectangle 4"/>
              <p:cNvSpPr/>
              <p:nvPr/>
            </p:nvSpPr>
            <p:spPr>
              <a:xfrm>
                <a:off x="0" y="0"/>
                <a:ext cx="182880" cy="6858000"/>
              </a:xfrm>
              <a:prstGeom prst="rect">
                <a:avLst/>
              </a:prstGeom>
              <a:grp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dirty="0">
                  <a:solidFill>
                    <a:prstClr val="white"/>
                  </a:solidFill>
                  <a:latin typeface="Calibri"/>
                </a:endParaRPr>
              </a:p>
            </p:txBody>
          </p:sp>
          <p:sp>
            <p:nvSpPr>
              <p:cNvPr id="6" name="Rectangle 5"/>
              <p:cNvSpPr/>
              <p:nvPr/>
            </p:nvSpPr>
            <p:spPr>
              <a:xfrm>
                <a:off x="8976879" y="0"/>
                <a:ext cx="182880" cy="6858000"/>
              </a:xfrm>
              <a:prstGeom prst="rect">
                <a:avLst/>
              </a:prstGeom>
              <a:grp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dirty="0">
                  <a:solidFill>
                    <a:prstClr val="white"/>
                  </a:solidFill>
                  <a:latin typeface="Calibri"/>
                </a:endParaRPr>
              </a:p>
            </p:txBody>
          </p:sp>
          <p:sp>
            <p:nvSpPr>
              <p:cNvPr id="7" name="Rectangle 6"/>
              <p:cNvSpPr/>
              <p:nvPr/>
            </p:nvSpPr>
            <p:spPr>
              <a:xfrm>
                <a:off x="13854" y="-1"/>
                <a:ext cx="9150963" cy="182880"/>
              </a:xfrm>
              <a:prstGeom prst="rect">
                <a:avLst/>
              </a:prstGeom>
              <a:grp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dirty="0">
                  <a:solidFill>
                    <a:prstClr val="white"/>
                  </a:solidFill>
                  <a:latin typeface="Calibri"/>
                </a:endParaRPr>
              </a:p>
            </p:txBody>
          </p:sp>
          <p:sp>
            <p:nvSpPr>
              <p:cNvPr id="8" name="Rectangle 7"/>
              <p:cNvSpPr/>
              <p:nvPr/>
            </p:nvSpPr>
            <p:spPr>
              <a:xfrm>
                <a:off x="-6963" y="6677348"/>
                <a:ext cx="9150963" cy="182880"/>
              </a:xfrm>
              <a:prstGeom prst="rect">
                <a:avLst/>
              </a:prstGeom>
              <a:grp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dirty="0">
                  <a:solidFill>
                    <a:prstClr val="white"/>
                  </a:solidFill>
                  <a:latin typeface="Calibri"/>
                </a:endParaRPr>
              </a:p>
            </p:txBody>
          </p:sp>
        </p:grpSp>
        <p:sp>
          <p:nvSpPr>
            <p:cNvPr id="23" name="Rectangle 22"/>
            <p:cNvSpPr/>
            <p:nvPr/>
          </p:nvSpPr>
          <p:spPr>
            <a:xfrm>
              <a:off x="20817" y="-2535"/>
              <a:ext cx="9144000" cy="1042416"/>
            </a:xfrm>
            <a:prstGeom prst="rect">
              <a:avLst/>
            </a:prstGeom>
            <a:grp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sz="3200" dirty="0">
                <a:solidFill>
                  <a:prstClr val="black"/>
                </a:solidFill>
                <a:latin typeface="Calibri"/>
              </a:endParaRPr>
            </a:p>
          </p:txBody>
        </p:sp>
      </p:grpSp>
      <p:sp>
        <p:nvSpPr>
          <p:cNvPr id="2" name="TextBox 1"/>
          <p:cNvSpPr txBox="1"/>
          <p:nvPr/>
        </p:nvSpPr>
        <p:spPr>
          <a:xfrm>
            <a:off x="2634342" y="-24007"/>
            <a:ext cx="6923316" cy="1015663"/>
          </a:xfrm>
          <a:prstGeom prst="rect">
            <a:avLst/>
          </a:prstGeom>
          <a:noFill/>
        </p:spPr>
        <p:txBody>
          <a:bodyPr wrap="square" rtlCol="0">
            <a:spAutoFit/>
          </a:bodyPr>
          <a:lstStyle/>
          <a:p>
            <a:pPr defTabSz="457200"/>
            <a:r>
              <a:rPr lang="en-US" sz="6000" dirty="0">
                <a:solidFill>
                  <a:prstClr val="black"/>
                </a:solidFill>
                <a:latin typeface="Calibri"/>
              </a:rPr>
              <a:t>Your name homology</a:t>
            </a:r>
          </a:p>
        </p:txBody>
      </p:sp>
      <p:sp>
        <p:nvSpPr>
          <p:cNvPr id="10" name="TextBox 9"/>
          <p:cNvSpPr txBox="1"/>
          <p:nvPr/>
        </p:nvSpPr>
        <p:spPr>
          <a:xfrm>
            <a:off x="2798532" y="1087200"/>
            <a:ext cx="6096000" cy="4579715"/>
          </a:xfrm>
          <a:prstGeom prst="rect">
            <a:avLst/>
          </a:prstGeom>
          <a:noFill/>
        </p:spPr>
        <p:txBody>
          <a:bodyPr wrap="square" rtlCol="0">
            <a:spAutoFit/>
          </a:bodyPr>
          <a:lstStyle/>
          <a:p>
            <a:pPr defTabSz="457200"/>
            <a:r>
              <a:rPr lang="en-US" sz="5400" dirty="0">
                <a:solidFill>
                  <a:prstClr val="black"/>
                </a:solidFill>
                <a:latin typeface="Calibri"/>
              </a:rPr>
              <a:t>3 ingredients:</a:t>
            </a:r>
          </a:p>
          <a:p>
            <a:pPr defTabSz="457200"/>
            <a:endParaRPr lang="en-US" sz="3600" dirty="0">
              <a:solidFill>
                <a:prstClr val="black"/>
              </a:solidFill>
              <a:latin typeface="Calibri"/>
            </a:endParaRPr>
          </a:p>
          <a:p>
            <a:pPr defTabSz="457200"/>
            <a:r>
              <a:rPr lang="en-US" sz="5400" dirty="0">
                <a:solidFill>
                  <a:prstClr val="black"/>
                </a:solidFill>
                <a:latin typeface="Calibri"/>
              </a:rPr>
              <a:t>1.)  Objects</a:t>
            </a:r>
          </a:p>
          <a:p>
            <a:pPr defTabSz="457200">
              <a:lnSpc>
                <a:spcPct val="140000"/>
              </a:lnSpc>
            </a:pPr>
            <a:r>
              <a:rPr lang="en-US" sz="5400" dirty="0">
                <a:solidFill>
                  <a:prstClr val="black"/>
                </a:solidFill>
                <a:latin typeface="Calibri"/>
              </a:rPr>
              <a:t>2.)  Grading</a:t>
            </a:r>
          </a:p>
          <a:p>
            <a:pPr defTabSz="457200">
              <a:lnSpc>
                <a:spcPct val="140000"/>
              </a:lnSpc>
            </a:pPr>
            <a:r>
              <a:rPr lang="en-US" sz="5400" dirty="0">
                <a:solidFill>
                  <a:prstClr val="black"/>
                </a:solidFill>
                <a:latin typeface="Calibri"/>
              </a:rPr>
              <a:t>3.)  Boundary map</a:t>
            </a:r>
          </a:p>
        </p:txBody>
      </p:sp>
    </p:spTree>
    <p:extLst>
      <p:ext uri="{BB962C8B-B14F-4D97-AF65-F5344CB8AC3E}">
        <p14:creationId xmlns:p14="http://schemas.microsoft.com/office/powerpoint/2010/main" val="372376359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 name="TextBox 36"/>
          <p:cNvSpPr txBox="1"/>
          <p:nvPr/>
        </p:nvSpPr>
        <p:spPr>
          <a:xfrm>
            <a:off x="1759671" y="337320"/>
            <a:ext cx="8672661" cy="769441"/>
          </a:xfrm>
          <a:prstGeom prst="rect">
            <a:avLst/>
          </a:prstGeom>
          <a:noFill/>
        </p:spPr>
        <p:txBody>
          <a:bodyPr wrap="square" rtlCol="0">
            <a:spAutoFit/>
          </a:bodyPr>
          <a:lstStyle/>
          <a:p>
            <a:pPr algn="ctr"/>
            <a:r>
              <a:rPr lang="en-US" sz="4400" dirty="0"/>
              <a:t>How many connected components?</a:t>
            </a:r>
          </a:p>
        </p:txBody>
      </p:sp>
      <p:grpSp>
        <p:nvGrpSpPr>
          <p:cNvPr id="21" name="Group 20"/>
          <p:cNvGrpSpPr/>
          <p:nvPr/>
        </p:nvGrpSpPr>
        <p:grpSpPr>
          <a:xfrm>
            <a:off x="7080567" y="2364383"/>
            <a:ext cx="2239703" cy="1987736"/>
            <a:chOff x="1088696" y="3397905"/>
            <a:chExt cx="2239703" cy="1987736"/>
          </a:xfrm>
        </p:grpSpPr>
        <p:sp>
          <p:nvSpPr>
            <p:cNvPr id="3" name="Isosceles Triangle 2"/>
            <p:cNvSpPr/>
            <p:nvPr/>
          </p:nvSpPr>
          <p:spPr>
            <a:xfrm>
              <a:off x="1284670" y="3565883"/>
              <a:ext cx="1959740" cy="1696575"/>
            </a:xfrm>
            <a:prstGeom prst="triangle">
              <a:avLst/>
            </a:prstGeom>
            <a:solidFill>
              <a:schemeClr val="tx2">
                <a:lumMod val="40000"/>
                <a:lumOff val="60000"/>
              </a:schemeClr>
            </a:solidFill>
            <a:ln w="127000">
              <a:solidFill>
                <a:srgbClr val="008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nvGrpSpPr>
            <p:cNvPr id="4" name="Group 3"/>
            <p:cNvGrpSpPr/>
            <p:nvPr/>
          </p:nvGrpSpPr>
          <p:grpSpPr>
            <a:xfrm>
              <a:off x="1088696" y="5049686"/>
              <a:ext cx="2239703" cy="335955"/>
              <a:chOff x="2971800" y="2819400"/>
              <a:chExt cx="1021080" cy="182880"/>
            </a:xfrm>
          </p:grpSpPr>
          <p:sp>
            <p:nvSpPr>
              <p:cNvPr id="6" name="Oval 5"/>
              <p:cNvSpPr/>
              <p:nvPr/>
            </p:nvSpPr>
            <p:spPr>
              <a:xfrm>
                <a:off x="2971800" y="2819400"/>
                <a:ext cx="153162" cy="182880"/>
              </a:xfrm>
              <a:prstGeom prst="ellipse">
                <a:avLst/>
              </a:prstGeom>
              <a:solidFill>
                <a:srgbClr val="770077"/>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 name="Oval 6"/>
              <p:cNvSpPr/>
              <p:nvPr/>
            </p:nvSpPr>
            <p:spPr>
              <a:xfrm>
                <a:off x="3839718" y="2819400"/>
                <a:ext cx="153162" cy="182880"/>
              </a:xfrm>
              <a:prstGeom prst="ellipse">
                <a:avLst/>
              </a:prstGeom>
              <a:solidFill>
                <a:srgbClr val="770077"/>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
          <p:nvSpPr>
            <p:cNvPr id="5" name="Oval 4"/>
            <p:cNvSpPr/>
            <p:nvPr/>
          </p:nvSpPr>
          <p:spPr>
            <a:xfrm>
              <a:off x="2090963" y="3397905"/>
              <a:ext cx="335955" cy="335955"/>
            </a:xfrm>
            <a:prstGeom prst="ellipse">
              <a:avLst/>
            </a:prstGeom>
            <a:solidFill>
              <a:srgbClr val="770077"/>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nvGrpSpPr>
          <p:cNvPr id="36" name="Group 35"/>
          <p:cNvGrpSpPr/>
          <p:nvPr/>
        </p:nvGrpSpPr>
        <p:grpSpPr>
          <a:xfrm>
            <a:off x="2848783" y="2364383"/>
            <a:ext cx="2239703" cy="1987736"/>
            <a:chOff x="4753821" y="2021707"/>
            <a:chExt cx="2239703" cy="1987736"/>
          </a:xfrm>
        </p:grpSpPr>
        <p:cxnSp>
          <p:nvCxnSpPr>
            <p:cNvPr id="29" name="Straight Connector 28"/>
            <p:cNvCxnSpPr/>
            <p:nvPr/>
          </p:nvCxnSpPr>
          <p:spPr>
            <a:xfrm>
              <a:off x="5933925" y="2176272"/>
              <a:ext cx="912912" cy="1655064"/>
            </a:xfrm>
            <a:prstGeom prst="line">
              <a:avLst/>
            </a:prstGeom>
            <a:ln w="127000">
              <a:solidFill>
                <a:srgbClr val="008000"/>
              </a:solidFill>
            </a:ln>
          </p:spPr>
          <p:style>
            <a:lnRef idx="2">
              <a:schemeClr val="accent1"/>
            </a:lnRef>
            <a:fillRef idx="0">
              <a:schemeClr val="accent1"/>
            </a:fillRef>
            <a:effectRef idx="1">
              <a:schemeClr val="accent1"/>
            </a:effectRef>
            <a:fontRef idx="minor">
              <a:schemeClr val="tx1"/>
            </a:fontRef>
          </p:style>
        </p:cxnSp>
        <p:cxnSp>
          <p:nvCxnSpPr>
            <p:cNvPr id="14" name="Straight Connector 13"/>
            <p:cNvCxnSpPr/>
            <p:nvPr/>
          </p:nvCxnSpPr>
          <p:spPr>
            <a:xfrm flipV="1">
              <a:off x="4921799" y="2176272"/>
              <a:ext cx="1012126" cy="1655064"/>
            </a:xfrm>
            <a:prstGeom prst="line">
              <a:avLst/>
            </a:prstGeom>
            <a:ln w="127000">
              <a:solidFill>
                <a:srgbClr val="008000"/>
              </a:solidFill>
            </a:ln>
          </p:spPr>
          <p:style>
            <a:lnRef idx="2">
              <a:schemeClr val="accent1"/>
            </a:lnRef>
            <a:fillRef idx="0">
              <a:schemeClr val="accent1"/>
            </a:fillRef>
            <a:effectRef idx="1">
              <a:schemeClr val="accent1"/>
            </a:effectRef>
            <a:fontRef idx="minor">
              <a:schemeClr val="tx1"/>
            </a:fontRef>
          </p:style>
        </p:cxnSp>
        <p:grpSp>
          <p:nvGrpSpPr>
            <p:cNvPr id="9" name="Group 8"/>
            <p:cNvGrpSpPr/>
            <p:nvPr/>
          </p:nvGrpSpPr>
          <p:grpSpPr>
            <a:xfrm>
              <a:off x="4753821" y="3673488"/>
              <a:ext cx="2239703" cy="335955"/>
              <a:chOff x="2971800" y="2819400"/>
              <a:chExt cx="1021080" cy="182880"/>
            </a:xfrm>
          </p:grpSpPr>
          <p:sp>
            <p:nvSpPr>
              <p:cNvPr id="10" name="Oval 9"/>
              <p:cNvSpPr/>
              <p:nvPr/>
            </p:nvSpPr>
            <p:spPr>
              <a:xfrm>
                <a:off x="2971800" y="2819400"/>
                <a:ext cx="153162" cy="182880"/>
              </a:xfrm>
              <a:prstGeom prst="ellipse">
                <a:avLst/>
              </a:prstGeom>
              <a:solidFill>
                <a:srgbClr val="770077"/>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 name="Oval 10"/>
              <p:cNvSpPr/>
              <p:nvPr/>
            </p:nvSpPr>
            <p:spPr>
              <a:xfrm>
                <a:off x="3839718" y="2819400"/>
                <a:ext cx="153162" cy="182880"/>
              </a:xfrm>
              <a:prstGeom prst="ellipse">
                <a:avLst/>
              </a:prstGeom>
              <a:solidFill>
                <a:srgbClr val="770077"/>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
          <p:nvSpPr>
            <p:cNvPr id="12" name="Oval 11"/>
            <p:cNvSpPr/>
            <p:nvPr/>
          </p:nvSpPr>
          <p:spPr>
            <a:xfrm>
              <a:off x="5756088" y="2021707"/>
              <a:ext cx="335955" cy="335955"/>
            </a:xfrm>
            <a:prstGeom prst="ellipse">
              <a:avLst/>
            </a:prstGeom>
            <a:solidFill>
              <a:srgbClr val="770077"/>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384915114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0" name="Group 49"/>
          <p:cNvGrpSpPr/>
          <p:nvPr/>
        </p:nvGrpSpPr>
        <p:grpSpPr>
          <a:xfrm>
            <a:off x="6470201" y="723842"/>
            <a:ext cx="3382244" cy="2975810"/>
            <a:chOff x="793381" y="1412950"/>
            <a:chExt cx="3382244" cy="2975810"/>
          </a:xfrm>
        </p:grpSpPr>
        <p:grpSp>
          <p:nvGrpSpPr>
            <p:cNvPr id="21" name="Group 20"/>
            <p:cNvGrpSpPr/>
            <p:nvPr/>
          </p:nvGrpSpPr>
          <p:grpSpPr>
            <a:xfrm>
              <a:off x="1284670" y="2021707"/>
              <a:ext cx="2239703" cy="1987736"/>
              <a:chOff x="1088696" y="3397905"/>
              <a:chExt cx="2239703" cy="1987736"/>
            </a:xfrm>
          </p:grpSpPr>
          <p:sp>
            <p:nvSpPr>
              <p:cNvPr id="3" name="Isosceles Triangle 2"/>
              <p:cNvSpPr/>
              <p:nvPr/>
            </p:nvSpPr>
            <p:spPr>
              <a:xfrm>
                <a:off x="1284670" y="3565883"/>
                <a:ext cx="1959740" cy="1696575"/>
              </a:xfrm>
              <a:prstGeom prst="triangle">
                <a:avLst/>
              </a:prstGeom>
              <a:solidFill>
                <a:schemeClr val="tx2">
                  <a:lumMod val="40000"/>
                  <a:lumOff val="60000"/>
                </a:schemeClr>
              </a:solidFill>
              <a:ln w="127000">
                <a:solidFill>
                  <a:srgbClr val="008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nvGrpSpPr>
              <p:cNvPr id="4" name="Group 3"/>
              <p:cNvGrpSpPr/>
              <p:nvPr/>
            </p:nvGrpSpPr>
            <p:grpSpPr>
              <a:xfrm>
                <a:off x="1088696" y="5049686"/>
                <a:ext cx="2239703" cy="335955"/>
                <a:chOff x="2971800" y="2819400"/>
                <a:chExt cx="1021080" cy="182880"/>
              </a:xfrm>
            </p:grpSpPr>
            <p:sp>
              <p:nvSpPr>
                <p:cNvPr id="6" name="Oval 5"/>
                <p:cNvSpPr/>
                <p:nvPr/>
              </p:nvSpPr>
              <p:spPr>
                <a:xfrm>
                  <a:off x="2971800" y="2819400"/>
                  <a:ext cx="153162" cy="182880"/>
                </a:xfrm>
                <a:prstGeom prst="ellipse">
                  <a:avLst/>
                </a:prstGeom>
                <a:solidFill>
                  <a:srgbClr val="770077"/>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 name="Oval 6"/>
                <p:cNvSpPr/>
                <p:nvPr/>
              </p:nvSpPr>
              <p:spPr>
                <a:xfrm>
                  <a:off x="3839718" y="2819400"/>
                  <a:ext cx="153162" cy="182880"/>
                </a:xfrm>
                <a:prstGeom prst="ellipse">
                  <a:avLst/>
                </a:prstGeom>
                <a:solidFill>
                  <a:srgbClr val="770077"/>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
            <p:nvSpPr>
              <p:cNvPr id="5" name="Oval 4"/>
              <p:cNvSpPr/>
              <p:nvPr/>
            </p:nvSpPr>
            <p:spPr>
              <a:xfrm>
                <a:off x="2090963" y="3397905"/>
                <a:ext cx="335955" cy="335955"/>
              </a:xfrm>
              <a:prstGeom prst="ellipse">
                <a:avLst/>
              </a:prstGeom>
              <a:solidFill>
                <a:srgbClr val="770077"/>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
          <p:nvSpPr>
            <p:cNvPr id="39" name="TextBox 38"/>
            <p:cNvSpPr txBox="1"/>
            <p:nvPr/>
          </p:nvSpPr>
          <p:spPr>
            <a:xfrm>
              <a:off x="3524373" y="3463651"/>
              <a:ext cx="651252" cy="584776"/>
            </a:xfrm>
            <a:prstGeom prst="rect">
              <a:avLst/>
            </a:prstGeom>
            <a:noFill/>
          </p:spPr>
          <p:txBody>
            <a:bodyPr wrap="square" rtlCol="0">
              <a:spAutoFit/>
            </a:bodyPr>
            <a:lstStyle/>
            <a:p>
              <a:r>
                <a:rPr lang="en-US" sz="3200" dirty="0"/>
                <a:t>v</a:t>
              </a:r>
              <a:r>
                <a:rPr lang="en-US" sz="3200" baseline="-25000" dirty="0"/>
                <a:t>6</a:t>
              </a:r>
            </a:p>
          </p:txBody>
        </p:sp>
        <p:sp>
          <p:nvSpPr>
            <p:cNvPr id="40" name="TextBox 39"/>
            <p:cNvSpPr txBox="1"/>
            <p:nvPr/>
          </p:nvSpPr>
          <p:spPr>
            <a:xfrm>
              <a:off x="793381" y="3463651"/>
              <a:ext cx="651252" cy="584776"/>
            </a:xfrm>
            <a:prstGeom prst="rect">
              <a:avLst/>
            </a:prstGeom>
            <a:noFill/>
          </p:spPr>
          <p:txBody>
            <a:bodyPr wrap="square" rtlCol="0">
              <a:spAutoFit/>
            </a:bodyPr>
            <a:lstStyle/>
            <a:p>
              <a:r>
                <a:rPr lang="en-US" sz="3200" dirty="0"/>
                <a:t>v</a:t>
              </a:r>
              <a:r>
                <a:rPr lang="en-US" sz="3200" baseline="-25000" dirty="0"/>
                <a:t>4</a:t>
              </a:r>
            </a:p>
          </p:txBody>
        </p:sp>
        <p:sp>
          <p:nvSpPr>
            <p:cNvPr id="41" name="TextBox 40"/>
            <p:cNvSpPr txBox="1"/>
            <p:nvPr/>
          </p:nvSpPr>
          <p:spPr>
            <a:xfrm>
              <a:off x="2263487" y="1412950"/>
              <a:ext cx="651252" cy="584776"/>
            </a:xfrm>
            <a:prstGeom prst="rect">
              <a:avLst/>
            </a:prstGeom>
            <a:noFill/>
          </p:spPr>
          <p:txBody>
            <a:bodyPr wrap="square" rtlCol="0">
              <a:spAutoFit/>
            </a:bodyPr>
            <a:lstStyle/>
            <a:p>
              <a:r>
                <a:rPr lang="en-US" sz="3200" dirty="0"/>
                <a:t>v</a:t>
              </a:r>
              <a:r>
                <a:rPr lang="en-US" sz="3200" baseline="-25000" dirty="0"/>
                <a:t>5</a:t>
              </a:r>
            </a:p>
          </p:txBody>
        </p:sp>
        <p:sp>
          <p:nvSpPr>
            <p:cNvPr id="44" name="TextBox 43"/>
            <p:cNvSpPr txBox="1"/>
            <p:nvPr/>
          </p:nvSpPr>
          <p:spPr>
            <a:xfrm>
              <a:off x="1403746" y="2588847"/>
              <a:ext cx="651252" cy="584776"/>
            </a:xfrm>
            <a:prstGeom prst="rect">
              <a:avLst/>
            </a:prstGeom>
            <a:noFill/>
          </p:spPr>
          <p:txBody>
            <a:bodyPr wrap="square" rtlCol="0">
              <a:spAutoFit/>
            </a:bodyPr>
            <a:lstStyle/>
            <a:p>
              <a:r>
                <a:rPr lang="en-US" sz="3200" dirty="0"/>
                <a:t>e</a:t>
              </a:r>
              <a:r>
                <a:rPr lang="en-US" sz="3200" baseline="-25000" dirty="0"/>
                <a:t>3</a:t>
              </a:r>
            </a:p>
          </p:txBody>
        </p:sp>
        <p:sp>
          <p:nvSpPr>
            <p:cNvPr id="46" name="TextBox 45"/>
            <p:cNvSpPr txBox="1"/>
            <p:nvPr/>
          </p:nvSpPr>
          <p:spPr>
            <a:xfrm>
              <a:off x="2263487" y="3803984"/>
              <a:ext cx="651252" cy="584776"/>
            </a:xfrm>
            <a:prstGeom prst="rect">
              <a:avLst/>
            </a:prstGeom>
            <a:noFill/>
          </p:spPr>
          <p:txBody>
            <a:bodyPr wrap="square" rtlCol="0">
              <a:spAutoFit/>
            </a:bodyPr>
            <a:lstStyle/>
            <a:p>
              <a:r>
                <a:rPr lang="en-US" sz="3200" dirty="0"/>
                <a:t>e</a:t>
              </a:r>
              <a:r>
                <a:rPr lang="en-US" sz="3200" baseline="-25000" dirty="0"/>
                <a:t>5</a:t>
              </a:r>
            </a:p>
          </p:txBody>
        </p:sp>
        <p:sp>
          <p:nvSpPr>
            <p:cNvPr id="47" name="TextBox 46"/>
            <p:cNvSpPr txBox="1"/>
            <p:nvPr/>
          </p:nvSpPr>
          <p:spPr>
            <a:xfrm>
              <a:off x="2989958" y="2588847"/>
              <a:ext cx="651252" cy="584776"/>
            </a:xfrm>
            <a:prstGeom prst="rect">
              <a:avLst/>
            </a:prstGeom>
            <a:noFill/>
          </p:spPr>
          <p:txBody>
            <a:bodyPr wrap="square" rtlCol="0">
              <a:spAutoFit/>
            </a:bodyPr>
            <a:lstStyle/>
            <a:p>
              <a:r>
                <a:rPr lang="en-US" sz="3200" dirty="0"/>
                <a:t>e</a:t>
              </a:r>
              <a:r>
                <a:rPr lang="en-US" sz="3200" baseline="-25000" dirty="0"/>
                <a:t>4</a:t>
              </a:r>
            </a:p>
          </p:txBody>
        </p:sp>
      </p:grpSp>
      <p:grpSp>
        <p:nvGrpSpPr>
          <p:cNvPr id="51" name="Group 50"/>
          <p:cNvGrpSpPr/>
          <p:nvPr/>
        </p:nvGrpSpPr>
        <p:grpSpPr>
          <a:xfrm>
            <a:off x="2230671" y="723843"/>
            <a:ext cx="3409836" cy="2635477"/>
            <a:chOff x="5038682" y="1412950"/>
            <a:chExt cx="3409836" cy="2635477"/>
          </a:xfrm>
        </p:grpSpPr>
        <p:grpSp>
          <p:nvGrpSpPr>
            <p:cNvPr id="36" name="Group 35"/>
            <p:cNvGrpSpPr/>
            <p:nvPr/>
          </p:nvGrpSpPr>
          <p:grpSpPr>
            <a:xfrm>
              <a:off x="5537717" y="2021707"/>
              <a:ext cx="2239703" cy="1987736"/>
              <a:chOff x="4753821" y="2021707"/>
              <a:chExt cx="2239703" cy="1987736"/>
            </a:xfrm>
          </p:grpSpPr>
          <p:cxnSp>
            <p:nvCxnSpPr>
              <p:cNvPr id="29" name="Straight Connector 28"/>
              <p:cNvCxnSpPr/>
              <p:nvPr/>
            </p:nvCxnSpPr>
            <p:spPr>
              <a:xfrm>
                <a:off x="5933925" y="2176272"/>
                <a:ext cx="912912" cy="1655064"/>
              </a:xfrm>
              <a:prstGeom prst="line">
                <a:avLst/>
              </a:prstGeom>
              <a:ln w="127000">
                <a:solidFill>
                  <a:srgbClr val="008000"/>
                </a:solidFill>
              </a:ln>
            </p:spPr>
            <p:style>
              <a:lnRef idx="2">
                <a:schemeClr val="accent1"/>
              </a:lnRef>
              <a:fillRef idx="0">
                <a:schemeClr val="accent1"/>
              </a:fillRef>
              <a:effectRef idx="1">
                <a:schemeClr val="accent1"/>
              </a:effectRef>
              <a:fontRef idx="minor">
                <a:schemeClr val="tx1"/>
              </a:fontRef>
            </p:style>
          </p:cxnSp>
          <p:cxnSp>
            <p:nvCxnSpPr>
              <p:cNvPr id="14" name="Straight Connector 13"/>
              <p:cNvCxnSpPr/>
              <p:nvPr/>
            </p:nvCxnSpPr>
            <p:spPr>
              <a:xfrm flipV="1">
                <a:off x="4921799" y="2176272"/>
                <a:ext cx="1012126" cy="1655064"/>
              </a:xfrm>
              <a:prstGeom prst="line">
                <a:avLst/>
              </a:prstGeom>
              <a:ln w="127000">
                <a:solidFill>
                  <a:srgbClr val="008000"/>
                </a:solidFill>
              </a:ln>
            </p:spPr>
            <p:style>
              <a:lnRef idx="2">
                <a:schemeClr val="accent1"/>
              </a:lnRef>
              <a:fillRef idx="0">
                <a:schemeClr val="accent1"/>
              </a:fillRef>
              <a:effectRef idx="1">
                <a:schemeClr val="accent1"/>
              </a:effectRef>
              <a:fontRef idx="minor">
                <a:schemeClr val="tx1"/>
              </a:fontRef>
            </p:style>
          </p:cxnSp>
          <p:grpSp>
            <p:nvGrpSpPr>
              <p:cNvPr id="9" name="Group 8"/>
              <p:cNvGrpSpPr/>
              <p:nvPr/>
            </p:nvGrpSpPr>
            <p:grpSpPr>
              <a:xfrm>
                <a:off x="4753821" y="3673488"/>
                <a:ext cx="2239703" cy="335955"/>
                <a:chOff x="2971800" y="2819400"/>
                <a:chExt cx="1021080" cy="182880"/>
              </a:xfrm>
            </p:grpSpPr>
            <p:sp>
              <p:nvSpPr>
                <p:cNvPr id="10" name="Oval 9"/>
                <p:cNvSpPr/>
                <p:nvPr/>
              </p:nvSpPr>
              <p:spPr>
                <a:xfrm>
                  <a:off x="2971800" y="2819400"/>
                  <a:ext cx="153162" cy="182880"/>
                </a:xfrm>
                <a:prstGeom prst="ellipse">
                  <a:avLst/>
                </a:prstGeom>
                <a:solidFill>
                  <a:srgbClr val="770077"/>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 name="Oval 10"/>
                <p:cNvSpPr/>
                <p:nvPr/>
              </p:nvSpPr>
              <p:spPr>
                <a:xfrm>
                  <a:off x="3839718" y="2819400"/>
                  <a:ext cx="153162" cy="182880"/>
                </a:xfrm>
                <a:prstGeom prst="ellipse">
                  <a:avLst/>
                </a:prstGeom>
                <a:solidFill>
                  <a:srgbClr val="770077"/>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
            <p:nvSpPr>
              <p:cNvPr id="12" name="Oval 11"/>
              <p:cNvSpPr/>
              <p:nvPr/>
            </p:nvSpPr>
            <p:spPr>
              <a:xfrm>
                <a:off x="5756088" y="2021707"/>
                <a:ext cx="335955" cy="335955"/>
              </a:xfrm>
              <a:prstGeom prst="ellipse">
                <a:avLst/>
              </a:prstGeom>
              <a:solidFill>
                <a:srgbClr val="770077"/>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
          <p:nvSpPr>
            <p:cNvPr id="38" name="TextBox 37"/>
            <p:cNvSpPr txBox="1"/>
            <p:nvPr/>
          </p:nvSpPr>
          <p:spPr>
            <a:xfrm>
              <a:off x="5038682" y="3463651"/>
              <a:ext cx="651252" cy="584776"/>
            </a:xfrm>
            <a:prstGeom prst="rect">
              <a:avLst/>
            </a:prstGeom>
            <a:noFill/>
          </p:spPr>
          <p:txBody>
            <a:bodyPr wrap="square" rtlCol="0">
              <a:spAutoFit/>
            </a:bodyPr>
            <a:lstStyle/>
            <a:p>
              <a:r>
                <a:rPr lang="en-US" sz="3200" dirty="0"/>
                <a:t>v</a:t>
              </a:r>
              <a:r>
                <a:rPr lang="en-US" sz="3200" baseline="-25000" dirty="0"/>
                <a:t>1</a:t>
              </a:r>
            </a:p>
          </p:txBody>
        </p:sp>
        <p:sp>
          <p:nvSpPr>
            <p:cNvPr id="42" name="TextBox 41"/>
            <p:cNvSpPr txBox="1"/>
            <p:nvPr/>
          </p:nvSpPr>
          <p:spPr>
            <a:xfrm>
              <a:off x="6531117" y="1412950"/>
              <a:ext cx="651252" cy="584776"/>
            </a:xfrm>
            <a:prstGeom prst="rect">
              <a:avLst/>
            </a:prstGeom>
            <a:noFill/>
          </p:spPr>
          <p:txBody>
            <a:bodyPr wrap="square" rtlCol="0">
              <a:spAutoFit/>
            </a:bodyPr>
            <a:lstStyle/>
            <a:p>
              <a:r>
                <a:rPr lang="en-US" sz="3200" dirty="0"/>
                <a:t>v</a:t>
              </a:r>
              <a:r>
                <a:rPr lang="en-US" sz="3200" baseline="-25000" dirty="0"/>
                <a:t>2</a:t>
              </a:r>
            </a:p>
          </p:txBody>
        </p:sp>
        <p:sp>
          <p:nvSpPr>
            <p:cNvPr id="43" name="TextBox 42"/>
            <p:cNvSpPr txBox="1"/>
            <p:nvPr/>
          </p:nvSpPr>
          <p:spPr>
            <a:xfrm>
              <a:off x="7797266" y="3463651"/>
              <a:ext cx="651252" cy="584776"/>
            </a:xfrm>
            <a:prstGeom prst="rect">
              <a:avLst/>
            </a:prstGeom>
            <a:noFill/>
          </p:spPr>
          <p:txBody>
            <a:bodyPr wrap="square" rtlCol="0">
              <a:spAutoFit/>
            </a:bodyPr>
            <a:lstStyle/>
            <a:p>
              <a:r>
                <a:rPr lang="en-US" sz="3200" dirty="0"/>
                <a:t>v</a:t>
              </a:r>
              <a:r>
                <a:rPr lang="en-US" sz="3200" baseline="-25000" dirty="0"/>
                <a:t>3</a:t>
              </a:r>
            </a:p>
          </p:txBody>
        </p:sp>
        <p:sp>
          <p:nvSpPr>
            <p:cNvPr id="48" name="TextBox 47"/>
            <p:cNvSpPr txBox="1"/>
            <p:nvPr/>
          </p:nvSpPr>
          <p:spPr>
            <a:xfrm>
              <a:off x="5598375" y="2588847"/>
              <a:ext cx="651252" cy="584776"/>
            </a:xfrm>
            <a:prstGeom prst="rect">
              <a:avLst/>
            </a:prstGeom>
            <a:noFill/>
          </p:spPr>
          <p:txBody>
            <a:bodyPr wrap="square" rtlCol="0">
              <a:spAutoFit/>
            </a:bodyPr>
            <a:lstStyle/>
            <a:p>
              <a:r>
                <a:rPr lang="en-US" sz="3200" dirty="0"/>
                <a:t>e</a:t>
              </a:r>
              <a:r>
                <a:rPr lang="en-US" sz="3200" baseline="-25000" dirty="0"/>
                <a:t>1</a:t>
              </a:r>
            </a:p>
          </p:txBody>
        </p:sp>
        <p:sp>
          <p:nvSpPr>
            <p:cNvPr id="49" name="TextBox 48"/>
            <p:cNvSpPr txBox="1"/>
            <p:nvPr/>
          </p:nvSpPr>
          <p:spPr>
            <a:xfrm>
              <a:off x="7206718" y="2588847"/>
              <a:ext cx="651252" cy="584776"/>
            </a:xfrm>
            <a:prstGeom prst="rect">
              <a:avLst/>
            </a:prstGeom>
            <a:noFill/>
          </p:spPr>
          <p:txBody>
            <a:bodyPr wrap="square" rtlCol="0">
              <a:spAutoFit/>
            </a:bodyPr>
            <a:lstStyle/>
            <a:p>
              <a:r>
                <a:rPr lang="en-US" sz="3200" dirty="0"/>
                <a:t>e</a:t>
              </a:r>
              <a:r>
                <a:rPr lang="en-US" sz="3200" baseline="-25000" dirty="0"/>
                <a:t>2</a:t>
              </a:r>
            </a:p>
          </p:txBody>
        </p:sp>
      </p:grpSp>
      <p:sp>
        <p:nvSpPr>
          <p:cNvPr id="2" name="Rectangle 1"/>
          <p:cNvSpPr/>
          <p:nvPr/>
        </p:nvSpPr>
        <p:spPr>
          <a:xfrm>
            <a:off x="2468824" y="3988528"/>
            <a:ext cx="7767530" cy="1569660"/>
          </a:xfrm>
          <a:prstGeom prst="rect">
            <a:avLst/>
          </a:prstGeom>
        </p:spPr>
        <p:txBody>
          <a:bodyPr wrap="square">
            <a:spAutoFit/>
          </a:bodyPr>
          <a:lstStyle/>
          <a:p>
            <a:r>
              <a:rPr lang="en-US" sz="3200" dirty="0"/>
              <a:t>C</a:t>
            </a:r>
            <a:r>
              <a:rPr lang="en-US" sz="3200" baseline="-25000" dirty="0"/>
              <a:t>0</a:t>
            </a:r>
            <a:r>
              <a:rPr lang="en-US" sz="3200" dirty="0"/>
              <a:t> =  </a:t>
            </a:r>
            <a:r>
              <a:rPr lang="en-US" sz="3200" b="1" dirty="0"/>
              <a:t>Z</a:t>
            </a:r>
            <a:r>
              <a:rPr lang="en-US" sz="3200" b="1" baseline="-25000" dirty="0"/>
              <a:t>2</a:t>
            </a:r>
            <a:r>
              <a:rPr lang="en-US" sz="3200" dirty="0"/>
              <a:t>[v</a:t>
            </a:r>
            <a:r>
              <a:rPr lang="en-US" sz="3200" baseline="-25000" dirty="0"/>
              <a:t>1</a:t>
            </a:r>
            <a:r>
              <a:rPr lang="en-US" sz="3200" dirty="0"/>
              <a:t>, v</a:t>
            </a:r>
            <a:r>
              <a:rPr lang="en-US" sz="3200" baseline="-25000" dirty="0"/>
              <a:t>2</a:t>
            </a:r>
            <a:r>
              <a:rPr lang="en-US" sz="3200" dirty="0"/>
              <a:t>, v</a:t>
            </a:r>
            <a:r>
              <a:rPr lang="en-US" sz="3200" baseline="-25000" dirty="0"/>
              <a:t>3</a:t>
            </a:r>
            <a:r>
              <a:rPr lang="en-US" sz="3200" dirty="0"/>
              <a:t>, v</a:t>
            </a:r>
            <a:r>
              <a:rPr lang="en-US" sz="3200" baseline="-25000" dirty="0"/>
              <a:t>4</a:t>
            </a:r>
            <a:r>
              <a:rPr lang="en-US" sz="3200" dirty="0"/>
              <a:t>, v</a:t>
            </a:r>
            <a:r>
              <a:rPr lang="en-US" sz="3200" baseline="-25000" dirty="0"/>
              <a:t>5</a:t>
            </a:r>
            <a:r>
              <a:rPr lang="en-US" sz="3200" dirty="0"/>
              <a:t>, v</a:t>
            </a:r>
            <a:r>
              <a:rPr lang="en-US" sz="3200" baseline="-25000" dirty="0"/>
              <a:t>6</a:t>
            </a:r>
            <a:r>
              <a:rPr lang="en-US" sz="3200" dirty="0"/>
              <a:t>]  =  set of 0-chains</a:t>
            </a:r>
          </a:p>
          <a:p>
            <a:endParaRPr lang="en-US" sz="3200" dirty="0"/>
          </a:p>
          <a:p>
            <a:r>
              <a:rPr lang="en-US" sz="3200" dirty="0"/>
              <a:t>C</a:t>
            </a:r>
            <a:r>
              <a:rPr lang="en-US" sz="3200" baseline="-25000" dirty="0"/>
              <a:t>1</a:t>
            </a:r>
            <a:r>
              <a:rPr lang="en-US" sz="3200" dirty="0"/>
              <a:t> = </a:t>
            </a:r>
            <a:r>
              <a:rPr lang="en-US" sz="3200" b="1" dirty="0"/>
              <a:t>Z</a:t>
            </a:r>
            <a:r>
              <a:rPr lang="en-US" sz="3200" b="1" baseline="-25000" dirty="0"/>
              <a:t>2</a:t>
            </a:r>
            <a:r>
              <a:rPr lang="en-US" sz="3200" dirty="0"/>
              <a:t>[e</a:t>
            </a:r>
            <a:r>
              <a:rPr lang="en-US" sz="3200" baseline="-25000" dirty="0"/>
              <a:t>1</a:t>
            </a:r>
            <a:r>
              <a:rPr lang="en-US" sz="3200" dirty="0"/>
              <a:t>, e</a:t>
            </a:r>
            <a:r>
              <a:rPr lang="en-US" sz="3200" baseline="-25000" dirty="0"/>
              <a:t>2</a:t>
            </a:r>
            <a:r>
              <a:rPr lang="en-US" sz="3200" dirty="0"/>
              <a:t>, e</a:t>
            </a:r>
            <a:r>
              <a:rPr lang="en-US" sz="3200" baseline="-25000" dirty="0"/>
              <a:t>3</a:t>
            </a:r>
            <a:r>
              <a:rPr lang="en-US" sz="3200" dirty="0"/>
              <a:t>, e</a:t>
            </a:r>
            <a:r>
              <a:rPr lang="en-US" sz="3200" baseline="-25000" dirty="0"/>
              <a:t>4</a:t>
            </a:r>
            <a:r>
              <a:rPr lang="en-US" sz="3200" dirty="0"/>
              <a:t>, e</a:t>
            </a:r>
            <a:r>
              <a:rPr lang="en-US" sz="3200" baseline="-25000" dirty="0"/>
              <a:t>5</a:t>
            </a:r>
            <a:r>
              <a:rPr lang="en-US" sz="3200" dirty="0"/>
              <a:t>]  =  set of 1-chains</a:t>
            </a:r>
          </a:p>
        </p:txBody>
      </p:sp>
      <p:sp>
        <p:nvSpPr>
          <p:cNvPr id="8" name="Rectangle 7"/>
          <p:cNvSpPr/>
          <p:nvPr/>
        </p:nvSpPr>
        <p:spPr>
          <a:xfrm>
            <a:off x="1636723" y="146395"/>
            <a:ext cx="9031277" cy="523220"/>
          </a:xfrm>
          <a:prstGeom prst="rect">
            <a:avLst/>
          </a:prstGeom>
        </p:spPr>
        <p:txBody>
          <a:bodyPr wrap="square">
            <a:spAutoFit/>
          </a:bodyPr>
          <a:lstStyle/>
          <a:p>
            <a:pPr algn="ctr"/>
            <a:r>
              <a:rPr lang="en-US" sz="2800" dirty="0"/>
              <a:t>Counting number of connected components using homology</a:t>
            </a:r>
          </a:p>
        </p:txBody>
      </p:sp>
    </p:spTree>
    <p:extLst>
      <p:ext uri="{BB962C8B-B14F-4D97-AF65-F5344CB8AC3E}">
        <p14:creationId xmlns:p14="http://schemas.microsoft.com/office/powerpoint/2010/main" val="250046616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0" name="Group 49"/>
          <p:cNvGrpSpPr/>
          <p:nvPr/>
        </p:nvGrpSpPr>
        <p:grpSpPr>
          <a:xfrm>
            <a:off x="6470201" y="406370"/>
            <a:ext cx="3382244" cy="2975810"/>
            <a:chOff x="793381" y="1412950"/>
            <a:chExt cx="3382244" cy="2975810"/>
          </a:xfrm>
        </p:grpSpPr>
        <p:grpSp>
          <p:nvGrpSpPr>
            <p:cNvPr id="21" name="Group 20"/>
            <p:cNvGrpSpPr/>
            <p:nvPr/>
          </p:nvGrpSpPr>
          <p:grpSpPr>
            <a:xfrm>
              <a:off x="1284670" y="2021707"/>
              <a:ext cx="2239703" cy="1987736"/>
              <a:chOff x="1088696" y="3397905"/>
              <a:chExt cx="2239703" cy="1987736"/>
            </a:xfrm>
          </p:grpSpPr>
          <p:sp>
            <p:nvSpPr>
              <p:cNvPr id="3" name="Isosceles Triangle 2"/>
              <p:cNvSpPr/>
              <p:nvPr/>
            </p:nvSpPr>
            <p:spPr>
              <a:xfrm>
                <a:off x="1284670" y="3565883"/>
                <a:ext cx="1959740" cy="1696575"/>
              </a:xfrm>
              <a:prstGeom prst="triangle">
                <a:avLst/>
              </a:prstGeom>
              <a:solidFill>
                <a:schemeClr val="tx2">
                  <a:lumMod val="40000"/>
                  <a:lumOff val="60000"/>
                </a:schemeClr>
              </a:solidFill>
              <a:ln w="127000">
                <a:solidFill>
                  <a:srgbClr val="008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nvGrpSpPr>
              <p:cNvPr id="4" name="Group 3"/>
              <p:cNvGrpSpPr/>
              <p:nvPr/>
            </p:nvGrpSpPr>
            <p:grpSpPr>
              <a:xfrm>
                <a:off x="1088696" y="5049686"/>
                <a:ext cx="2239703" cy="335955"/>
                <a:chOff x="2971800" y="2819400"/>
                <a:chExt cx="1021080" cy="182880"/>
              </a:xfrm>
            </p:grpSpPr>
            <p:sp>
              <p:nvSpPr>
                <p:cNvPr id="6" name="Oval 5"/>
                <p:cNvSpPr/>
                <p:nvPr/>
              </p:nvSpPr>
              <p:spPr>
                <a:xfrm>
                  <a:off x="2971800" y="2819400"/>
                  <a:ext cx="153162" cy="182880"/>
                </a:xfrm>
                <a:prstGeom prst="ellipse">
                  <a:avLst/>
                </a:prstGeom>
                <a:solidFill>
                  <a:srgbClr val="770077"/>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 name="Oval 6"/>
                <p:cNvSpPr/>
                <p:nvPr/>
              </p:nvSpPr>
              <p:spPr>
                <a:xfrm>
                  <a:off x="3839718" y="2819400"/>
                  <a:ext cx="153162" cy="182880"/>
                </a:xfrm>
                <a:prstGeom prst="ellipse">
                  <a:avLst/>
                </a:prstGeom>
                <a:solidFill>
                  <a:srgbClr val="770077"/>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
            <p:nvSpPr>
              <p:cNvPr id="5" name="Oval 4"/>
              <p:cNvSpPr/>
              <p:nvPr/>
            </p:nvSpPr>
            <p:spPr>
              <a:xfrm>
                <a:off x="2090963" y="3397905"/>
                <a:ext cx="335955" cy="335955"/>
              </a:xfrm>
              <a:prstGeom prst="ellipse">
                <a:avLst/>
              </a:prstGeom>
              <a:solidFill>
                <a:srgbClr val="770077"/>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
          <p:nvSpPr>
            <p:cNvPr id="39" name="TextBox 38"/>
            <p:cNvSpPr txBox="1"/>
            <p:nvPr/>
          </p:nvSpPr>
          <p:spPr>
            <a:xfrm>
              <a:off x="3524373" y="3463651"/>
              <a:ext cx="651252" cy="584776"/>
            </a:xfrm>
            <a:prstGeom prst="rect">
              <a:avLst/>
            </a:prstGeom>
            <a:noFill/>
          </p:spPr>
          <p:txBody>
            <a:bodyPr wrap="square" rtlCol="0">
              <a:spAutoFit/>
            </a:bodyPr>
            <a:lstStyle/>
            <a:p>
              <a:r>
                <a:rPr lang="en-US" sz="3200" dirty="0"/>
                <a:t>v</a:t>
              </a:r>
              <a:r>
                <a:rPr lang="en-US" sz="3200" baseline="-25000" dirty="0"/>
                <a:t>6</a:t>
              </a:r>
            </a:p>
          </p:txBody>
        </p:sp>
        <p:sp>
          <p:nvSpPr>
            <p:cNvPr id="40" name="TextBox 39"/>
            <p:cNvSpPr txBox="1"/>
            <p:nvPr/>
          </p:nvSpPr>
          <p:spPr>
            <a:xfrm>
              <a:off x="793381" y="3463651"/>
              <a:ext cx="651252" cy="584776"/>
            </a:xfrm>
            <a:prstGeom prst="rect">
              <a:avLst/>
            </a:prstGeom>
            <a:noFill/>
          </p:spPr>
          <p:txBody>
            <a:bodyPr wrap="square" rtlCol="0">
              <a:spAutoFit/>
            </a:bodyPr>
            <a:lstStyle/>
            <a:p>
              <a:r>
                <a:rPr lang="en-US" sz="3200" dirty="0"/>
                <a:t>v</a:t>
              </a:r>
              <a:r>
                <a:rPr lang="en-US" sz="3200" baseline="-25000" dirty="0"/>
                <a:t>4</a:t>
              </a:r>
            </a:p>
          </p:txBody>
        </p:sp>
        <p:sp>
          <p:nvSpPr>
            <p:cNvPr id="41" name="TextBox 40"/>
            <p:cNvSpPr txBox="1"/>
            <p:nvPr/>
          </p:nvSpPr>
          <p:spPr>
            <a:xfrm>
              <a:off x="2263487" y="1412950"/>
              <a:ext cx="651252" cy="584776"/>
            </a:xfrm>
            <a:prstGeom prst="rect">
              <a:avLst/>
            </a:prstGeom>
            <a:noFill/>
          </p:spPr>
          <p:txBody>
            <a:bodyPr wrap="square" rtlCol="0">
              <a:spAutoFit/>
            </a:bodyPr>
            <a:lstStyle/>
            <a:p>
              <a:r>
                <a:rPr lang="en-US" sz="3200" dirty="0"/>
                <a:t>v</a:t>
              </a:r>
              <a:r>
                <a:rPr lang="en-US" sz="3200" baseline="-25000" dirty="0"/>
                <a:t>5</a:t>
              </a:r>
            </a:p>
          </p:txBody>
        </p:sp>
        <p:sp>
          <p:nvSpPr>
            <p:cNvPr id="44" name="TextBox 43"/>
            <p:cNvSpPr txBox="1"/>
            <p:nvPr/>
          </p:nvSpPr>
          <p:spPr>
            <a:xfrm>
              <a:off x="1403746" y="2588847"/>
              <a:ext cx="651252" cy="584776"/>
            </a:xfrm>
            <a:prstGeom prst="rect">
              <a:avLst/>
            </a:prstGeom>
            <a:noFill/>
          </p:spPr>
          <p:txBody>
            <a:bodyPr wrap="square" rtlCol="0">
              <a:spAutoFit/>
            </a:bodyPr>
            <a:lstStyle/>
            <a:p>
              <a:r>
                <a:rPr lang="en-US" sz="3200" dirty="0"/>
                <a:t>e</a:t>
              </a:r>
              <a:r>
                <a:rPr lang="en-US" sz="3200" baseline="-25000" dirty="0"/>
                <a:t>3</a:t>
              </a:r>
            </a:p>
          </p:txBody>
        </p:sp>
        <p:sp>
          <p:nvSpPr>
            <p:cNvPr id="46" name="TextBox 45"/>
            <p:cNvSpPr txBox="1"/>
            <p:nvPr/>
          </p:nvSpPr>
          <p:spPr>
            <a:xfrm>
              <a:off x="2263487" y="3803984"/>
              <a:ext cx="651252" cy="584776"/>
            </a:xfrm>
            <a:prstGeom prst="rect">
              <a:avLst/>
            </a:prstGeom>
            <a:noFill/>
          </p:spPr>
          <p:txBody>
            <a:bodyPr wrap="square" rtlCol="0">
              <a:spAutoFit/>
            </a:bodyPr>
            <a:lstStyle/>
            <a:p>
              <a:r>
                <a:rPr lang="en-US" sz="3200" dirty="0"/>
                <a:t>e</a:t>
              </a:r>
              <a:r>
                <a:rPr lang="en-US" sz="3200" baseline="-25000" dirty="0"/>
                <a:t>5</a:t>
              </a:r>
            </a:p>
          </p:txBody>
        </p:sp>
        <p:sp>
          <p:nvSpPr>
            <p:cNvPr id="47" name="TextBox 46"/>
            <p:cNvSpPr txBox="1"/>
            <p:nvPr/>
          </p:nvSpPr>
          <p:spPr>
            <a:xfrm>
              <a:off x="2989958" y="2588847"/>
              <a:ext cx="651252" cy="584776"/>
            </a:xfrm>
            <a:prstGeom prst="rect">
              <a:avLst/>
            </a:prstGeom>
            <a:noFill/>
          </p:spPr>
          <p:txBody>
            <a:bodyPr wrap="square" rtlCol="0">
              <a:spAutoFit/>
            </a:bodyPr>
            <a:lstStyle/>
            <a:p>
              <a:r>
                <a:rPr lang="en-US" sz="3200" dirty="0"/>
                <a:t>e</a:t>
              </a:r>
              <a:r>
                <a:rPr lang="en-US" sz="3200" baseline="-25000" dirty="0"/>
                <a:t>4</a:t>
              </a:r>
            </a:p>
          </p:txBody>
        </p:sp>
      </p:grpSp>
      <p:grpSp>
        <p:nvGrpSpPr>
          <p:cNvPr id="51" name="Group 50"/>
          <p:cNvGrpSpPr/>
          <p:nvPr/>
        </p:nvGrpSpPr>
        <p:grpSpPr>
          <a:xfrm>
            <a:off x="2230671" y="406371"/>
            <a:ext cx="3409836" cy="2635477"/>
            <a:chOff x="5038682" y="1412950"/>
            <a:chExt cx="3409836" cy="2635477"/>
          </a:xfrm>
        </p:grpSpPr>
        <p:grpSp>
          <p:nvGrpSpPr>
            <p:cNvPr id="36" name="Group 35"/>
            <p:cNvGrpSpPr/>
            <p:nvPr/>
          </p:nvGrpSpPr>
          <p:grpSpPr>
            <a:xfrm>
              <a:off x="5537717" y="2021707"/>
              <a:ext cx="2239703" cy="1987736"/>
              <a:chOff x="4753821" y="2021707"/>
              <a:chExt cx="2239703" cy="1987736"/>
            </a:xfrm>
          </p:grpSpPr>
          <p:cxnSp>
            <p:nvCxnSpPr>
              <p:cNvPr id="29" name="Straight Connector 28"/>
              <p:cNvCxnSpPr/>
              <p:nvPr/>
            </p:nvCxnSpPr>
            <p:spPr>
              <a:xfrm>
                <a:off x="5933925" y="2176272"/>
                <a:ext cx="912912" cy="1655064"/>
              </a:xfrm>
              <a:prstGeom prst="line">
                <a:avLst/>
              </a:prstGeom>
              <a:ln w="127000">
                <a:solidFill>
                  <a:srgbClr val="008000"/>
                </a:solidFill>
              </a:ln>
            </p:spPr>
            <p:style>
              <a:lnRef idx="2">
                <a:schemeClr val="accent1"/>
              </a:lnRef>
              <a:fillRef idx="0">
                <a:schemeClr val="accent1"/>
              </a:fillRef>
              <a:effectRef idx="1">
                <a:schemeClr val="accent1"/>
              </a:effectRef>
              <a:fontRef idx="minor">
                <a:schemeClr val="tx1"/>
              </a:fontRef>
            </p:style>
          </p:cxnSp>
          <p:cxnSp>
            <p:nvCxnSpPr>
              <p:cNvPr id="14" name="Straight Connector 13"/>
              <p:cNvCxnSpPr/>
              <p:nvPr/>
            </p:nvCxnSpPr>
            <p:spPr>
              <a:xfrm flipV="1">
                <a:off x="4921799" y="2176272"/>
                <a:ext cx="1012126" cy="1655064"/>
              </a:xfrm>
              <a:prstGeom prst="line">
                <a:avLst/>
              </a:prstGeom>
              <a:ln w="127000">
                <a:solidFill>
                  <a:srgbClr val="008000"/>
                </a:solidFill>
              </a:ln>
            </p:spPr>
            <p:style>
              <a:lnRef idx="2">
                <a:schemeClr val="accent1"/>
              </a:lnRef>
              <a:fillRef idx="0">
                <a:schemeClr val="accent1"/>
              </a:fillRef>
              <a:effectRef idx="1">
                <a:schemeClr val="accent1"/>
              </a:effectRef>
              <a:fontRef idx="minor">
                <a:schemeClr val="tx1"/>
              </a:fontRef>
            </p:style>
          </p:cxnSp>
          <p:grpSp>
            <p:nvGrpSpPr>
              <p:cNvPr id="9" name="Group 8"/>
              <p:cNvGrpSpPr/>
              <p:nvPr/>
            </p:nvGrpSpPr>
            <p:grpSpPr>
              <a:xfrm>
                <a:off x="4753821" y="3673488"/>
                <a:ext cx="2239703" cy="335955"/>
                <a:chOff x="2971800" y="2819400"/>
                <a:chExt cx="1021080" cy="182880"/>
              </a:xfrm>
            </p:grpSpPr>
            <p:sp>
              <p:nvSpPr>
                <p:cNvPr id="10" name="Oval 9"/>
                <p:cNvSpPr/>
                <p:nvPr/>
              </p:nvSpPr>
              <p:spPr>
                <a:xfrm>
                  <a:off x="2971800" y="2819400"/>
                  <a:ext cx="153162" cy="182880"/>
                </a:xfrm>
                <a:prstGeom prst="ellipse">
                  <a:avLst/>
                </a:prstGeom>
                <a:solidFill>
                  <a:srgbClr val="770077"/>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 name="Oval 10"/>
                <p:cNvSpPr/>
                <p:nvPr/>
              </p:nvSpPr>
              <p:spPr>
                <a:xfrm>
                  <a:off x="3839718" y="2819400"/>
                  <a:ext cx="153162" cy="182880"/>
                </a:xfrm>
                <a:prstGeom prst="ellipse">
                  <a:avLst/>
                </a:prstGeom>
                <a:solidFill>
                  <a:srgbClr val="770077"/>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
            <p:nvSpPr>
              <p:cNvPr id="12" name="Oval 11"/>
              <p:cNvSpPr/>
              <p:nvPr/>
            </p:nvSpPr>
            <p:spPr>
              <a:xfrm>
                <a:off x="5756088" y="2021707"/>
                <a:ext cx="335955" cy="335955"/>
              </a:xfrm>
              <a:prstGeom prst="ellipse">
                <a:avLst/>
              </a:prstGeom>
              <a:solidFill>
                <a:srgbClr val="770077"/>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
          <p:nvSpPr>
            <p:cNvPr id="38" name="TextBox 37"/>
            <p:cNvSpPr txBox="1"/>
            <p:nvPr/>
          </p:nvSpPr>
          <p:spPr>
            <a:xfrm>
              <a:off x="5038682" y="3463651"/>
              <a:ext cx="651252" cy="584776"/>
            </a:xfrm>
            <a:prstGeom prst="rect">
              <a:avLst/>
            </a:prstGeom>
            <a:noFill/>
          </p:spPr>
          <p:txBody>
            <a:bodyPr wrap="square" rtlCol="0">
              <a:spAutoFit/>
            </a:bodyPr>
            <a:lstStyle/>
            <a:p>
              <a:r>
                <a:rPr lang="en-US" sz="3200" dirty="0"/>
                <a:t>v</a:t>
              </a:r>
              <a:r>
                <a:rPr lang="en-US" sz="3200" baseline="-25000" dirty="0"/>
                <a:t>1</a:t>
              </a:r>
            </a:p>
          </p:txBody>
        </p:sp>
        <p:sp>
          <p:nvSpPr>
            <p:cNvPr id="42" name="TextBox 41"/>
            <p:cNvSpPr txBox="1"/>
            <p:nvPr/>
          </p:nvSpPr>
          <p:spPr>
            <a:xfrm>
              <a:off x="6531117" y="1412950"/>
              <a:ext cx="651252" cy="584776"/>
            </a:xfrm>
            <a:prstGeom prst="rect">
              <a:avLst/>
            </a:prstGeom>
            <a:noFill/>
          </p:spPr>
          <p:txBody>
            <a:bodyPr wrap="square" rtlCol="0">
              <a:spAutoFit/>
            </a:bodyPr>
            <a:lstStyle/>
            <a:p>
              <a:r>
                <a:rPr lang="en-US" sz="3200" dirty="0"/>
                <a:t>v</a:t>
              </a:r>
              <a:r>
                <a:rPr lang="en-US" sz="3200" baseline="-25000" dirty="0"/>
                <a:t>2</a:t>
              </a:r>
            </a:p>
          </p:txBody>
        </p:sp>
        <p:sp>
          <p:nvSpPr>
            <p:cNvPr id="43" name="TextBox 42"/>
            <p:cNvSpPr txBox="1"/>
            <p:nvPr/>
          </p:nvSpPr>
          <p:spPr>
            <a:xfrm>
              <a:off x="7797266" y="3463651"/>
              <a:ext cx="651252" cy="584776"/>
            </a:xfrm>
            <a:prstGeom prst="rect">
              <a:avLst/>
            </a:prstGeom>
            <a:noFill/>
          </p:spPr>
          <p:txBody>
            <a:bodyPr wrap="square" rtlCol="0">
              <a:spAutoFit/>
            </a:bodyPr>
            <a:lstStyle/>
            <a:p>
              <a:r>
                <a:rPr lang="en-US" sz="3200" dirty="0"/>
                <a:t>v</a:t>
              </a:r>
              <a:r>
                <a:rPr lang="en-US" sz="3200" baseline="-25000" dirty="0"/>
                <a:t>3</a:t>
              </a:r>
            </a:p>
          </p:txBody>
        </p:sp>
        <p:sp>
          <p:nvSpPr>
            <p:cNvPr id="48" name="TextBox 47"/>
            <p:cNvSpPr txBox="1"/>
            <p:nvPr/>
          </p:nvSpPr>
          <p:spPr>
            <a:xfrm>
              <a:off x="5598375" y="2588847"/>
              <a:ext cx="651252" cy="584776"/>
            </a:xfrm>
            <a:prstGeom prst="rect">
              <a:avLst/>
            </a:prstGeom>
            <a:noFill/>
          </p:spPr>
          <p:txBody>
            <a:bodyPr wrap="square" rtlCol="0">
              <a:spAutoFit/>
            </a:bodyPr>
            <a:lstStyle/>
            <a:p>
              <a:r>
                <a:rPr lang="en-US" sz="3200" dirty="0"/>
                <a:t>e</a:t>
              </a:r>
              <a:r>
                <a:rPr lang="en-US" sz="3200" baseline="-25000" dirty="0"/>
                <a:t>1</a:t>
              </a:r>
            </a:p>
          </p:txBody>
        </p:sp>
        <p:sp>
          <p:nvSpPr>
            <p:cNvPr id="49" name="TextBox 48"/>
            <p:cNvSpPr txBox="1"/>
            <p:nvPr/>
          </p:nvSpPr>
          <p:spPr>
            <a:xfrm>
              <a:off x="7206718" y="2588847"/>
              <a:ext cx="651252" cy="584776"/>
            </a:xfrm>
            <a:prstGeom prst="rect">
              <a:avLst/>
            </a:prstGeom>
            <a:noFill/>
          </p:spPr>
          <p:txBody>
            <a:bodyPr wrap="square" rtlCol="0">
              <a:spAutoFit/>
            </a:bodyPr>
            <a:lstStyle/>
            <a:p>
              <a:r>
                <a:rPr lang="en-US" sz="3200" dirty="0"/>
                <a:t>e</a:t>
              </a:r>
              <a:r>
                <a:rPr lang="en-US" sz="3200" baseline="-25000" dirty="0"/>
                <a:t>2</a:t>
              </a:r>
            </a:p>
          </p:txBody>
        </p:sp>
      </p:grpSp>
      <p:sp>
        <p:nvSpPr>
          <p:cNvPr id="8" name="Rectangle 7"/>
          <p:cNvSpPr/>
          <p:nvPr/>
        </p:nvSpPr>
        <p:spPr>
          <a:xfrm>
            <a:off x="1636723" y="146395"/>
            <a:ext cx="9031277" cy="523220"/>
          </a:xfrm>
          <a:prstGeom prst="rect">
            <a:avLst/>
          </a:prstGeom>
        </p:spPr>
        <p:txBody>
          <a:bodyPr wrap="square">
            <a:spAutoFit/>
          </a:bodyPr>
          <a:lstStyle/>
          <a:p>
            <a:pPr algn="ctr"/>
            <a:r>
              <a:rPr lang="en-US" sz="2800" dirty="0"/>
              <a:t>Counting number of connected components using homology</a:t>
            </a:r>
          </a:p>
        </p:txBody>
      </p:sp>
      <p:grpSp>
        <p:nvGrpSpPr>
          <p:cNvPr id="18" name="Group 17"/>
          <p:cNvGrpSpPr/>
          <p:nvPr/>
        </p:nvGrpSpPr>
        <p:grpSpPr>
          <a:xfrm>
            <a:off x="2200578" y="3338705"/>
            <a:ext cx="3460093" cy="736182"/>
            <a:chOff x="3256081" y="3795071"/>
            <a:chExt cx="3460093" cy="736182"/>
          </a:xfrm>
        </p:grpSpPr>
        <p:grpSp>
          <p:nvGrpSpPr>
            <p:cNvPr id="45" name="Group 44"/>
            <p:cNvGrpSpPr/>
            <p:nvPr/>
          </p:nvGrpSpPr>
          <p:grpSpPr>
            <a:xfrm>
              <a:off x="3256081" y="3854597"/>
              <a:ext cx="699555" cy="676656"/>
              <a:chOff x="658368" y="5669280"/>
              <a:chExt cx="699555" cy="676656"/>
            </a:xfrm>
          </p:grpSpPr>
          <p:sp>
            <p:nvSpPr>
              <p:cNvPr id="52" name="Arc 51"/>
              <p:cNvSpPr/>
              <p:nvPr/>
            </p:nvSpPr>
            <p:spPr>
              <a:xfrm rot="240000">
                <a:off x="658368" y="5779008"/>
                <a:ext cx="374904" cy="566928"/>
              </a:xfrm>
              <a:prstGeom prst="arc">
                <a:avLst/>
              </a:prstGeom>
              <a:ln w="28575" cmpd="sng">
                <a:solidFill>
                  <a:srgbClr val="000000"/>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53" name="TextBox 52"/>
              <p:cNvSpPr txBox="1"/>
              <p:nvPr/>
            </p:nvSpPr>
            <p:spPr>
              <a:xfrm>
                <a:off x="768096" y="5669280"/>
                <a:ext cx="589827" cy="584776"/>
              </a:xfrm>
              <a:prstGeom prst="rect">
                <a:avLst/>
              </a:prstGeom>
              <a:noFill/>
            </p:spPr>
            <p:txBody>
              <a:bodyPr wrap="square" rtlCol="0">
                <a:spAutoFit/>
              </a:bodyPr>
              <a:lstStyle/>
              <a:p>
                <a:r>
                  <a:rPr lang="en-US" sz="3200" dirty="0"/>
                  <a:t>o</a:t>
                </a:r>
              </a:p>
            </p:txBody>
          </p:sp>
        </p:grpSp>
        <p:sp>
          <p:nvSpPr>
            <p:cNvPr id="16" name="TextBox 15"/>
            <p:cNvSpPr txBox="1"/>
            <p:nvPr/>
          </p:nvSpPr>
          <p:spPr>
            <a:xfrm>
              <a:off x="3590764" y="3795071"/>
              <a:ext cx="3125410" cy="584776"/>
            </a:xfrm>
            <a:prstGeom prst="rect">
              <a:avLst/>
            </a:prstGeom>
            <a:noFill/>
          </p:spPr>
          <p:txBody>
            <a:bodyPr wrap="square" rtlCol="0">
              <a:spAutoFit/>
            </a:bodyPr>
            <a:lstStyle/>
            <a:p>
              <a:r>
                <a:rPr lang="en-US" sz="3200" dirty="0"/>
                <a:t>(e</a:t>
              </a:r>
              <a:r>
                <a:rPr lang="en-US" sz="3200" baseline="-25000" dirty="0"/>
                <a:t>1</a:t>
              </a:r>
              <a:r>
                <a:rPr lang="en-US" sz="3200" dirty="0"/>
                <a:t>) = v</a:t>
              </a:r>
              <a:r>
                <a:rPr lang="en-US" sz="3200" baseline="-25000" dirty="0"/>
                <a:t>1</a:t>
              </a:r>
              <a:r>
                <a:rPr lang="en-US" sz="3200" dirty="0"/>
                <a:t> + v</a:t>
              </a:r>
              <a:r>
                <a:rPr lang="en-US" sz="3200" baseline="-25000" dirty="0"/>
                <a:t>2</a:t>
              </a:r>
            </a:p>
          </p:txBody>
        </p:sp>
      </p:grpSp>
      <p:grpSp>
        <p:nvGrpSpPr>
          <p:cNvPr id="54" name="Group 53"/>
          <p:cNvGrpSpPr/>
          <p:nvPr/>
        </p:nvGrpSpPr>
        <p:grpSpPr>
          <a:xfrm>
            <a:off x="2200578" y="4006997"/>
            <a:ext cx="3460093" cy="696498"/>
            <a:chOff x="3256081" y="3834755"/>
            <a:chExt cx="3460093" cy="696498"/>
          </a:xfrm>
        </p:grpSpPr>
        <p:grpSp>
          <p:nvGrpSpPr>
            <p:cNvPr id="55" name="Group 54"/>
            <p:cNvGrpSpPr/>
            <p:nvPr/>
          </p:nvGrpSpPr>
          <p:grpSpPr>
            <a:xfrm>
              <a:off x="3256081" y="3854597"/>
              <a:ext cx="699555" cy="676656"/>
              <a:chOff x="658368" y="5669280"/>
              <a:chExt cx="699555" cy="676656"/>
            </a:xfrm>
          </p:grpSpPr>
          <p:sp>
            <p:nvSpPr>
              <p:cNvPr id="57" name="Arc 56"/>
              <p:cNvSpPr/>
              <p:nvPr/>
            </p:nvSpPr>
            <p:spPr>
              <a:xfrm rot="240000">
                <a:off x="658368" y="5779008"/>
                <a:ext cx="374904" cy="566928"/>
              </a:xfrm>
              <a:prstGeom prst="arc">
                <a:avLst/>
              </a:prstGeom>
              <a:ln w="28575" cmpd="sng">
                <a:solidFill>
                  <a:srgbClr val="000000"/>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58" name="TextBox 57"/>
              <p:cNvSpPr txBox="1"/>
              <p:nvPr/>
            </p:nvSpPr>
            <p:spPr>
              <a:xfrm>
                <a:off x="768096" y="5669280"/>
                <a:ext cx="589827" cy="584776"/>
              </a:xfrm>
              <a:prstGeom prst="rect">
                <a:avLst/>
              </a:prstGeom>
              <a:noFill/>
            </p:spPr>
            <p:txBody>
              <a:bodyPr wrap="square" rtlCol="0">
                <a:spAutoFit/>
              </a:bodyPr>
              <a:lstStyle/>
              <a:p>
                <a:r>
                  <a:rPr lang="en-US" sz="3200" dirty="0"/>
                  <a:t>o</a:t>
                </a:r>
              </a:p>
            </p:txBody>
          </p:sp>
        </p:grpSp>
        <p:sp>
          <p:nvSpPr>
            <p:cNvPr id="56" name="TextBox 55"/>
            <p:cNvSpPr txBox="1"/>
            <p:nvPr/>
          </p:nvSpPr>
          <p:spPr>
            <a:xfrm>
              <a:off x="3590764" y="3834755"/>
              <a:ext cx="3125410" cy="584776"/>
            </a:xfrm>
            <a:prstGeom prst="rect">
              <a:avLst/>
            </a:prstGeom>
            <a:noFill/>
          </p:spPr>
          <p:txBody>
            <a:bodyPr wrap="square" rtlCol="0">
              <a:spAutoFit/>
            </a:bodyPr>
            <a:lstStyle/>
            <a:p>
              <a:r>
                <a:rPr lang="en-US" sz="3200" dirty="0"/>
                <a:t>(e</a:t>
              </a:r>
              <a:r>
                <a:rPr lang="en-US" sz="3200" baseline="-25000" dirty="0"/>
                <a:t>2</a:t>
              </a:r>
              <a:r>
                <a:rPr lang="en-US" sz="3200" dirty="0"/>
                <a:t>) = v</a:t>
              </a:r>
              <a:r>
                <a:rPr lang="en-US" sz="3200" baseline="-25000" dirty="0"/>
                <a:t>2</a:t>
              </a:r>
              <a:r>
                <a:rPr lang="en-US" sz="3200" dirty="0"/>
                <a:t> + v</a:t>
              </a:r>
              <a:r>
                <a:rPr lang="en-US" sz="3200" baseline="-25000" dirty="0"/>
                <a:t>3</a:t>
              </a:r>
            </a:p>
          </p:txBody>
        </p:sp>
      </p:grpSp>
      <p:grpSp>
        <p:nvGrpSpPr>
          <p:cNvPr id="59" name="Group 58"/>
          <p:cNvGrpSpPr/>
          <p:nvPr/>
        </p:nvGrpSpPr>
        <p:grpSpPr>
          <a:xfrm>
            <a:off x="2200578" y="4695131"/>
            <a:ext cx="3460093" cy="736182"/>
            <a:chOff x="3256081" y="3795071"/>
            <a:chExt cx="3460093" cy="736182"/>
          </a:xfrm>
        </p:grpSpPr>
        <p:grpSp>
          <p:nvGrpSpPr>
            <p:cNvPr id="60" name="Group 59"/>
            <p:cNvGrpSpPr/>
            <p:nvPr/>
          </p:nvGrpSpPr>
          <p:grpSpPr>
            <a:xfrm>
              <a:off x="3256081" y="3854597"/>
              <a:ext cx="699555" cy="676656"/>
              <a:chOff x="658368" y="5669280"/>
              <a:chExt cx="699555" cy="676656"/>
            </a:xfrm>
          </p:grpSpPr>
          <p:sp>
            <p:nvSpPr>
              <p:cNvPr id="62" name="Arc 61"/>
              <p:cNvSpPr/>
              <p:nvPr/>
            </p:nvSpPr>
            <p:spPr>
              <a:xfrm rot="240000">
                <a:off x="658368" y="5779008"/>
                <a:ext cx="374904" cy="566928"/>
              </a:xfrm>
              <a:prstGeom prst="arc">
                <a:avLst/>
              </a:prstGeom>
              <a:ln w="28575" cmpd="sng">
                <a:solidFill>
                  <a:srgbClr val="000000"/>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63" name="TextBox 62"/>
              <p:cNvSpPr txBox="1"/>
              <p:nvPr/>
            </p:nvSpPr>
            <p:spPr>
              <a:xfrm>
                <a:off x="768096" y="5669280"/>
                <a:ext cx="589827" cy="584776"/>
              </a:xfrm>
              <a:prstGeom prst="rect">
                <a:avLst/>
              </a:prstGeom>
              <a:noFill/>
            </p:spPr>
            <p:txBody>
              <a:bodyPr wrap="square" rtlCol="0">
                <a:spAutoFit/>
              </a:bodyPr>
              <a:lstStyle/>
              <a:p>
                <a:r>
                  <a:rPr lang="en-US" sz="3200" dirty="0"/>
                  <a:t>o</a:t>
                </a:r>
              </a:p>
            </p:txBody>
          </p:sp>
        </p:grpSp>
        <p:sp>
          <p:nvSpPr>
            <p:cNvPr id="61" name="TextBox 60"/>
            <p:cNvSpPr txBox="1"/>
            <p:nvPr/>
          </p:nvSpPr>
          <p:spPr>
            <a:xfrm>
              <a:off x="3590764" y="3795071"/>
              <a:ext cx="3125410" cy="584776"/>
            </a:xfrm>
            <a:prstGeom prst="rect">
              <a:avLst/>
            </a:prstGeom>
            <a:noFill/>
          </p:spPr>
          <p:txBody>
            <a:bodyPr wrap="square" rtlCol="0">
              <a:spAutoFit/>
            </a:bodyPr>
            <a:lstStyle/>
            <a:p>
              <a:r>
                <a:rPr lang="en-US" sz="3200" dirty="0"/>
                <a:t>(e</a:t>
              </a:r>
              <a:r>
                <a:rPr lang="en-US" sz="3200" baseline="-25000" dirty="0"/>
                <a:t>3</a:t>
              </a:r>
              <a:r>
                <a:rPr lang="en-US" sz="3200" dirty="0"/>
                <a:t>) = v</a:t>
              </a:r>
              <a:r>
                <a:rPr lang="en-US" sz="3200" baseline="-25000" dirty="0"/>
                <a:t>4</a:t>
              </a:r>
              <a:r>
                <a:rPr lang="en-US" sz="3200" dirty="0"/>
                <a:t> + v</a:t>
              </a:r>
              <a:r>
                <a:rPr lang="en-US" sz="3200" baseline="-25000" dirty="0"/>
                <a:t>5</a:t>
              </a:r>
            </a:p>
          </p:txBody>
        </p:sp>
      </p:grpSp>
      <p:grpSp>
        <p:nvGrpSpPr>
          <p:cNvPr id="64" name="Group 63"/>
          <p:cNvGrpSpPr/>
          <p:nvPr/>
        </p:nvGrpSpPr>
        <p:grpSpPr>
          <a:xfrm>
            <a:off x="2200578" y="5383265"/>
            <a:ext cx="3460093" cy="736182"/>
            <a:chOff x="3256081" y="3795071"/>
            <a:chExt cx="3460093" cy="736182"/>
          </a:xfrm>
        </p:grpSpPr>
        <p:grpSp>
          <p:nvGrpSpPr>
            <p:cNvPr id="65" name="Group 64"/>
            <p:cNvGrpSpPr/>
            <p:nvPr/>
          </p:nvGrpSpPr>
          <p:grpSpPr>
            <a:xfrm>
              <a:off x="3256081" y="3854597"/>
              <a:ext cx="699555" cy="676656"/>
              <a:chOff x="658368" y="5669280"/>
              <a:chExt cx="699555" cy="676656"/>
            </a:xfrm>
          </p:grpSpPr>
          <p:sp>
            <p:nvSpPr>
              <p:cNvPr id="67" name="Arc 66"/>
              <p:cNvSpPr/>
              <p:nvPr/>
            </p:nvSpPr>
            <p:spPr>
              <a:xfrm rot="240000">
                <a:off x="658368" y="5779008"/>
                <a:ext cx="374904" cy="566928"/>
              </a:xfrm>
              <a:prstGeom prst="arc">
                <a:avLst/>
              </a:prstGeom>
              <a:ln w="28575" cmpd="sng">
                <a:solidFill>
                  <a:srgbClr val="000000"/>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68" name="TextBox 67"/>
              <p:cNvSpPr txBox="1"/>
              <p:nvPr/>
            </p:nvSpPr>
            <p:spPr>
              <a:xfrm>
                <a:off x="768096" y="5669280"/>
                <a:ext cx="589827" cy="584776"/>
              </a:xfrm>
              <a:prstGeom prst="rect">
                <a:avLst/>
              </a:prstGeom>
              <a:noFill/>
            </p:spPr>
            <p:txBody>
              <a:bodyPr wrap="square" rtlCol="0">
                <a:spAutoFit/>
              </a:bodyPr>
              <a:lstStyle/>
              <a:p>
                <a:r>
                  <a:rPr lang="en-US" sz="3200" dirty="0"/>
                  <a:t>o</a:t>
                </a:r>
              </a:p>
            </p:txBody>
          </p:sp>
        </p:grpSp>
        <p:sp>
          <p:nvSpPr>
            <p:cNvPr id="66" name="TextBox 65"/>
            <p:cNvSpPr txBox="1"/>
            <p:nvPr/>
          </p:nvSpPr>
          <p:spPr>
            <a:xfrm>
              <a:off x="3590764" y="3795071"/>
              <a:ext cx="3125410" cy="584776"/>
            </a:xfrm>
            <a:prstGeom prst="rect">
              <a:avLst/>
            </a:prstGeom>
            <a:noFill/>
          </p:spPr>
          <p:txBody>
            <a:bodyPr wrap="square" rtlCol="0">
              <a:spAutoFit/>
            </a:bodyPr>
            <a:lstStyle/>
            <a:p>
              <a:r>
                <a:rPr lang="en-US" sz="3200" dirty="0"/>
                <a:t>(e</a:t>
              </a:r>
              <a:r>
                <a:rPr lang="en-US" sz="3200" baseline="-25000" dirty="0"/>
                <a:t>4</a:t>
              </a:r>
              <a:r>
                <a:rPr lang="en-US" sz="3200" dirty="0"/>
                <a:t>) = v</a:t>
              </a:r>
              <a:r>
                <a:rPr lang="en-US" sz="3200" baseline="-25000" dirty="0"/>
                <a:t>5</a:t>
              </a:r>
              <a:r>
                <a:rPr lang="en-US" sz="3200" dirty="0"/>
                <a:t> + v</a:t>
              </a:r>
              <a:r>
                <a:rPr lang="en-US" sz="3200" baseline="-25000" dirty="0"/>
                <a:t>6</a:t>
              </a:r>
            </a:p>
          </p:txBody>
        </p:sp>
      </p:grpSp>
      <p:grpSp>
        <p:nvGrpSpPr>
          <p:cNvPr id="69" name="Group 68"/>
          <p:cNvGrpSpPr/>
          <p:nvPr/>
        </p:nvGrpSpPr>
        <p:grpSpPr>
          <a:xfrm>
            <a:off x="2200578" y="6051577"/>
            <a:ext cx="3460093" cy="736182"/>
            <a:chOff x="3256081" y="3795071"/>
            <a:chExt cx="3460093" cy="736182"/>
          </a:xfrm>
        </p:grpSpPr>
        <p:grpSp>
          <p:nvGrpSpPr>
            <p:cNvPr id="70" name="Group 69"/>
            <p:cNvGrpSpPr/>
            <p:nvPr/>
          </p:nvGrpSpPr>
          <p:grpSpPr>
            <a:xfrm>
              <a:off x="3256081" y="3854597"/>
              <a:ext cx="699555" cy="676656"/>
              <a:chOff x="658368" y="5669280"/>
              <a:chExt cx="699555" cy="676656"/>
            </a:xfrm>
          </p:grpSpPr>
          <p:sp>
            <p:nvSpPr>
              <p:cNvPr id="72" name="Arc 71"/>
              <p:cNvSpPr/>
              <p:nvPr/>
            </p:nvSpPr>
            <p:spPr>
              <a:xfrm rot="240000">
                <a:off x="658368" y="5779008"/>
                <a:ext cx="374904" cy="566928"/>
              </a:xfrm>
              <a:prstGeom prst="arc">
                <a:avLst/>
              </a:prstGeom>
              <a:ln w="28575" cmpd="sng">
                <a:solidFill>
                  <a:srgbClr val="000000"/>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73" name="TextBox 72"/>
              <p:cNvSpPr txBox="1"/>
              <p:nvPr/>
            </p:nvSpPr>
            <p:spPr>
              <a:xfrm>
                <a:off x="768096" y="5669280"/>
                <a:ext cx="589827" cy="584776"/>
              </a:xfrm>
              <a:prstGeom prst="rect">
                <a:avLst/>
              </a:prstGeom>
              <a:noFill/>
            </p:spPr>
            <p:txBody>
              <a:bodyPr wrap="square" rtlCol="0">
                <a:spAutoFit/>
              </a:bodyPr>
              <a:lstStyle/>
              <a:p>
                <a:r>
                  <a:rPr lang="en-US" sz="3200" dirty="0"/>
                  <a:t>o</a:t>
                </a:r>
              </a:p>
            </p:txBody>
          </p:sp>
        </p:grpSp>
        <p:sp>
          <p:nvSpPr>
            <p:cNvPr id="71" name="TextBox 70"/>
            <p:cNvSpPr txBox="1"/>
            <p:nvPr/>
          </p:nvSpPr>
          <p:spPr>
            <a:xfrm>
              <a:off x="3590764" y="3795071"/>
              <a:ext cx="3125410" cy="584776"/>
            </a:xfrm>
            <a:prstGeom prst="rect">
              <a:avLst/>
            </a:prstGeom>
            <a:noFill/>
          </p:spPr>
          <p:txBody>
            <a:bodyPr wrap="square" rtlCol="0">
              <a:spAutoFit/>
            </a:bodyPr>
            <a:lstStyle/>
            <a:p>
              <a:r>
                <a:rPr lang="en-US" sz="3200" dirty="0"/>
                <a:t>(e</a:t>
              </a:r>
              <a:r>
                <a:rPr lang="en-US" sz="3200" baseline="-25000" dirty="0"/>
                <a:t>5</a:t>
              </a:r>
              <a:r>
                <a:rPr lang="en-US" sz="3200" dirty="0"/>
                <a:t>) = v</a:t>
              </a:r>
              <a:r>
                <a:rPr lang="en-US" sz="3200" baseline="-25000" dirty="0"/>
                <a:t>4</a:t>
              </a:r>
              <a:r>
                <a:rPr lang="en-US" sz="3200" dirty="0"/>
                <a:t> + v</a:t>
              </a:r>
              <a:r>
                <a:rPr lang="en-US" sz="3200" baseline="-25000" dirty="0"/>
                <a:t>6</a:t>
              </a:r>
            </a:p>
          </p:txBody>
        </p:sp>
      </p:grpSp>
      <p:sp>
        <p:nvSpPr>
          <p:cNvPr id="15" name="TextBox 14"/>
          <p:cNvSpPr txBox="1"/>
          <p:nvPr/>
        </p:nvSpPr>
        <p:spPr>
          <a:xfrm>
            <a:off x="6297009" y="3580563"/>
            <a:ext cx="3555436" cy="2653034"/>
          </a:xfrm>
          <a:prstGeom prst="rect">
            <a:avLst/>
          </a:prstGeom>
          <a:noFill/>
        </p:spPr>
        <p:txBody>
          <a:bodyPr wrap="square" rtlCol="0">
            <a:spAutoFit/>
          </a:bodyPr>
          <a:lstStyle/>
          <a:p>
            <a:pPr algn="ctr">
              <a:lnSpc>
                <a:spcPct val="140000"/>
              </a:lnSpc>
            </a:pPr>
            <a:r>
              <a:rPr lang="en-US" sz="3200" dirty="0">
                <a:solidFill>
                  <a:srgbClr val="0000FF"/>
                </a:solidFill>
              </a:rPr>
              <a:t>Components are</a:t>
            </a:r>
          </a:p>
          <a:p>
            <a:pPr algn="ctr">
              <a:lnSpc>
                <a:spcPct val="140000"/>
              </a:lnSpc>
            </a:pPr>
            <a:r>
              <a:rPr lang="en-US" sz="3200" dirty="0">
                <a:solidFill>
                  <a:srgbClr val="0000FF"/>
                </a:solidFill>
              </a:rPr>
              <a:t>{v</a:t>
            </a:r>
            <a:r>
              <a:rPr lang="en-US" sz="3200" baseline="-25000" dirty="0">
                <a:solidFill>
                  <a:srgbClr val="0000FF"/>
                </a:solidFill>
              </a:rPr>
              <a:t>1</a:t>
            </a:r>
            <a:r>
              <a:rPr lang="en-US" sz="3200" dirty="0">
                <a:solidFill>
                  <a:srgbClr val="0000FF"/>
                </a:solidFill>
              </a:rPr>
              <a:t>, v</a:t>
            </a:r>
            <a:r>
              <a:rPr lang="en-US" sz="3200" baseline="-25000" dirty="0">
                <a:solidFill>
                  <a:srgbClr val="0000FF"/>
                </a:solidFill>
              </a:rPr>
              <a:t>2</a:t>
            </a:r>
            <a:r>
              <a:rPr lang="en-US" sz="3200" dirty="0">
                <a:solidFill>
                  <a:srgbClr val="0000FF"/>
                </a:solidFill>
              </a:rPr>
              <a:t>, v</a:t>
            </a:r>
            <a:r>
              <a:rPr lang="en-US" sz="3200" baseline="-25000" dirty="0">
                <a:solidFill>
                  <a:srgbClr val="0000FF"/>
                </a:solidFill>
              </a:rPr>
              <a:t>3</a:t>
            </a:r>
            <a:r>
              <a:rPr lang="en-US" sz="3200" dirty="0">
                <a:solidFill>
                  <a:srgbClr val="0000FF"/>
                </a:solidFill>
              </a:rPr>
              <a:t>}  and</a:t>
            </a:r>
          </a:p>
          <a:p>
            <a:pPr algn="ctr">
              <a:lnSpc>
                <a:spcPct val="140000"/>
              </a:lnSpc>
            </a:pPr>
            <a:r>
              <a:rPr lang="en-US" sz="3200" dirty="0">
                <a:solidFill>
                  <a:srgbClr val="0000FF"/>
                </a:solidFill>
              </a:rPr>
              <a:t> {v</a:t>
            </a:r>
            <a:r>
              <a:rPr lang="en-US" sz="3200" baseline="-25000" dirty="0">
                <a:solidFill>
                  <a:srgbClr val="0000FF"/>
                </a:solidFill>
              </a:rPr>
              <a:t>4</a:t>
            </a:r>
            <a:r>
              <a:rPr lang="en-US" sz="3200" dirty="0">
                <a:solidFill>
                  <a:srgbClr val="0000FF"/>
                </a:solidFill>
              </a:rPr>
              <a:t>, v</a:t>
            </a:r>
            <a:r>
              <a:rPr lang="en-US" sz="3200" baseline="-25000" dirty="0">
                <a:solidFill>
                  <a:srgbClr val="0000FF"/>
                </a:solidFill>
              </a:rPr>
              <a:t>5</a:t>
            </a:r>
            <a:r>
              <a:rPr lang="en-US" sz="3200" dirty="0">
                <a:solidFill>
                  <a:srgbClr val="0000FF"/>
                </a:solidFill>
              </a:rPr>
              <a:t>, v</a:t>
            </a:r>
            <a:r>
              <a:rPr lang="en-US" sz="3200" baseline="-25000" dirty="0">
                <a:solidFill>
                  <a:srgbClr val="0000FF"/>
                </a:solidFill>
              </a:rPr>
              <a:t>6</a:t>
            </a:r>
            <a:r>
              <a:rPr lang="en-US" sz="3200" dirty="0">
                <a:solidFill>
                  <a:srgbClr val="0000FF"/>
                </a:solidFill>
              </a:rPr>
              <a:t>} </a:t>
            </a:r>
          </a:p>
          <a:p>
            <a:endParaRPr lang="en-US" sz="3200" dirty="0"/>
          </a:p>
        </p:txBody>
      </p:sp>
    </p:spTree>
    <p:extLst>
      <p:ext uri="{BB962C8B-B14F-4D97-AF65-F5344CB8AC3E}">
        <p14:creationId xmlns:p14="http://schemas.microsoft.com/office/powerpoint/2010/main" val="228016209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0" name="Group 49"/>
          <p:cNvGrpSpPr/>
          <p:nvPr/>
        </p:nvGrpSpPr>
        <p:grpSpPr>
          <a:xfrm>
            <a:off x="6470201" y="723842"/>
            <a:ext cx="3382244" cy="2975810"/>
            <a:chOff x="793381" y="1412950"/>
            <a:chExt cx="3382244" cy="2975810"/>
          </a:xfrm>
        </p:grpSpPr>
        <p:grpSp>
          <p:nvGrpSpPr>
            <p:cNvPr id="21" name="Group 20"/>
            <p:cNvGrpSpPr/>
            <p:nvPr/>
          </p:nvGrpSpPr>
          <p:grpSpPr>
            <a:xfrm>
              <a:off x="1284670" y="2021707"/>
              <a:ext cx="2239703" cy="1987736"/>
              <a:chOff x="1088696" y="3397905"/>
              <a:chExt cx="2239703" cy="1987736"/>
            </a:xfrm>
          </p:grpSpPr>
          <p:sp>
            <p:nvSpPr>
              <p:cNvPr id="3" name="Isosceles Triangle 2"/>
              <p:cNvSpPr/>
              <p:nvPr/>
            </p:nvSpPr>
            <p:spPr>
              <a:xfrm>
                <a:off x="1284670" y="3565883"/>
                <a:ext cx="1959740" cy="1696575"/>
              </a:xfrm>
              <a:prstGeom prst="triangle">
                <a:avLst/>
              </a:prstGeom>
              <a:solidFill>
                <a:schemeClr val="tx2">
                  <a:lumMod val="40000"/>
                  <a:lumOff val="60000"/>
                </a:schemeClr>
              </a:solidFill>
              <a:ln w="127000">
                <a:solidFill>
                  <a:srgbClr val="008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nvGrpSpPr>
              <p:cNvPr id="4" name="Group 3"/>
              <p:cNvGrpSpPr/>
              <p:nvPr/>
            </p:nvGrpSpPr>
            <p:grpSpPr>
              <a:xfrm>
                <a:off x="1088696" y="5049686"/>
                <a:ext cx="2239703" cy="335955"/>
                <a:chOff x="2971800" y="2819400"/>
                <a:chExt cx="1021080" cy="182880"/>
              </a:xfrm>
            </p:grpSpPr>
            <p:sp>
              <p:nvSpPr>
                <p:cNvPr id="6" name="Oval 5"/>
                <p:cNvSpPr/>
                <p:nvPr/>
              </p:nvSpPr>
              <p:spPr>
                <a:xfrm>
                  <a:off x="2971800" y="2819400"/>
                  <a:ext cx="153162" cy="182880"/>
                </a:xfrm>
                <a:prstGeom prst="ellipse">
                  <a:avLst/>
                </a:prstGeom>
                <a:solidFill>
                  <a:srgbClr val="770077"/>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 name="Oval 6"/>
                <p:cNvSpPr/>
                <p:nvPr/>
              </p:nvSpPr>
              <p:spPr>
                <a:xfrm>
                  <a:off x="3839718" y="2819400"/>
                  <a:ext cx="153162" cy="182880"/>
                </a:xfrm>
                <a:prstGeom prst="ellipse">
                  <a:avLst/>
                </a:prstGeom>
                <a:solidFill>
                  <a:srgbClr val="770077"/>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
            <p:nvSpPr>
              <p:cNvPr id="5" name="Oval 4"/>
              <p:cNvSpPr/>
              <p:nvPr/>
            </p:nvSpPr>
            <p:spPr>
              <a:xfrm>
                <a:off x="2090963" y="3397905"/>
                <a:ext cx="335955" cy="335955"/>
              </a:xfrm>
              <a:prstGeom prst="ellipse">
                <a:avLst/>
              </a:prstGeom>
              <a:solidFill>
                <a:srgbClr val="770077"/>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
          <p:nvSpPr>
            <p:cNvPr id="39" name="TextBox 38"/>
            <p:cNvSpPr txBox="1"/>
            <p:nvPr/>
          </p:nvSpPr>
          <p:spPr>
            <a:xfrm>
              <a:off x="3524373" y="3463651"/>
              <a:ext cx="651252" cy="584776"/>
            </a:xfrm>
            <a:prstGeom prst="rect">
              <a:avLst/>
            </a:prstGeom>
            <a:noFill/>
          </p:spPr>
          <p:txBody>
            <a:bodyPr wrap="square" rtlCol="0">
              <a:spAutoFit/>
            </a:bodyPr>
            <a:lstStyle/>
            <a:p>
              <a:r>
                <a:rPr lang="en-US" sz="3200" dirty="0"/>
                <a:t>v</a:t>
              </a:r>
              <a:r>
                <a:rPr lang="en-US" sz="3200" baseline="-25000" dirty="0"/>
                <a:t>6</a:t>
              </a:r>
            </a:p>
          </p:txBody>
        </p:sp>
        <p:sp>
          <p:nvSpPr>
            <p:cNvPr id="40" name="TextBox 39"/>
            <p:cNvSpPr txBox="1"/>
            <p:nvPr/>
          </p:nvSpPr>
          <p:spPr>
            <a:xfrm>
              <a:off x="793381" y="3463651"/>
              <a:ext cx="651252" cy="584776"/>
            </a:xfrm>
            <a:prstGeom prst="rect">
              <a:avLst/>
            </a:prstGeom>
            <a:noFill/>
          </p:spPr>
          <p:txBody>
            <a:bodyPr wrap="square" rtlCol="0">
              <a:spAutoFit/>
            </a:bodyPr>
            <a:lstStyle/>
            <a:p>
              <a:r>
                <a:rPr lang="en-US" sz="3200" dirty="0"/>
                <a:t>v</a:t>
              </a:r>
              <a:r>
                <a:rPr lang="en-US" sz="3200" baseline="-25000" dirty="0"/>
                <a:t>4</a:t>
              </a:r>
            </a:p>
          </p:txBody>
        </p:sp>
        <p:sp>
          <p:nvSpPr>
            <p:cNvPr id="41" name="TextBox 40"/>
            <p:cNvSpPr txBox="1"/>
            <p:nvPr/>
          </p:nvSpPr>
          <p:spPr>
            <a:xfrm>
              <a:off x="2263487" y="1412950"/>
              <a:ext cx="651252" cy="584776"/>
            </a:xfrm>
            <a:prstGeom prst="rect">
              <a:avLst/>
            </a:prstGeom>
            <a:noFill/>
          </p:spPr>
          <p:txBody>
            <a:bodyPr wrap="square" rtlCol="0">
              <a:spAutoFit/>
            </a:bodyPr>
            <a:lstStyle/>
            <a:p>
              <a:r>
                <a:rPr lang="en-US" sz="3200" dirty="0"/>
                <a:t>v</a:t>
              </a:r>
              <a:r>
                <a:rPr lang="en-US" sz="3200" baseline="-25000" dirty="0"/>
                <a:t>5</a:t>
              </a:r>
            </a:p>
          </p:txBody>
        </p:sp>
        <p:sp>
          <p:nvSpPr>
            <p:cNvPr id="44" name="TextBox 43"/>
            <p:cNvSpPr txBox="1"/>
            <p:nvPr/>
          </p:nvSpPr>
          <p:spPr>
            <a:xfrm>
              <a:off x="1403746" y="2588847"/>
              <a:ext cx="651252" cy="584776"/>
            </a:xfrm>
            <a:prstGeom prst="rect">
              <a:avLst/>
            </a:prstGeom>
            <a:noFill/>
          </p:spPr>
          <p:txBody>
            <a:bodyPr wrap="square" rtlCol="0">
              <a:spAutoFit/>
            </a:bodyPr>
            <a:lstStyle/>
            <a:p>
              <a:r>
                <a:rPr lang="en-US" sz="3200" dirty="0"/>
                <a:t>e</a:t>
              </a:r>
              <a:r>
                <a:rPr lang="en-US" sz="3200" baseline="-25000" dirty="0"/>
                <a:t>3</a:t>
              </a:r>
            </a:p>
          </p:txBody>
        </p:sp>
        <p:sp>
          <p:nvSpPr>
            <p:cNvPr id="46" name="TextBox 45"/>
            <p:cNvSpPr txBox="1"/>
            <p:nvPr/>
          </p:nvSpPr>
          <p:spPr>
            <a:xfrm>
              <a:off x="2263487" y="3803984"/>
              <a:ext cx="651252" cy="584776"/>
            </a:xfrm>
            <a:prstGeom prst="rect">
              <a:avLst/>
            </a:prstGeom>
            <a:noFill/>
          </p:spPr>
          <p:txBody>
            <a:bodyPr wrap="square" rtlCol="0">
              <a:spAutoFit/>
            </a:bodyPr>
            <a:lstStyle/>
            <a:p>
              <a:r>
                <a:rPr lang="en-US" sz="3200" dirty="0"/>
                <a:t>e</a:t>
              </a:r>
              <a:r>
                <a:rPr lang="en-US" sz="3200" baseline="-25000" dirty="0"/>
                <a:t>5</a:t>
              </a:r>
            </a:p>
          </p:txBody>
        </p:sp>
        <p:sp>
          <p:nvSpPr>
            <p:cNvPr id="47" name="TextBox 46"/>
            <p:cNvSpPr txBox="1"/>
            <p:nvPr/>
          </p:nvSpPr>
          <p:spPr>
            <a:xfrm>
              <a:off x="2989958" y="2588847"/>
              <a:ext cx="651252" cy="584776"/>
            </a:xfrm>
            <a:prstGeom prst="rect">
              <a:avLst/>
            </a:prstGeom>
            <a:noFill/>
          </p:spPr>
          <p:txBody>
            <a:bodyPr wrap="square" rtlCol="0">
              <a:spAutoFit/>
            </a:bodyPr>
            <a:lstStyle/>
            <a:p>
              <a:r>
                <a:rPr lang="en-US" sz="3200" dirty="0"/>
                <a:t>e</a:t>
              </a:r>
              <a:r>
                <a:rPr lang="en-US" sz="3200" baseline="-25000" dirty="0"/>
                <a:t>4</a:t>
              </a:r>
            </a:p>
          </p:txBody>
        </p:sp>
      </p:grpSp>
      <p:grpSp>
        <p:nvGrpSpPr>
          <p:cNvPr id="51" name="Group 50"/>
          <p:cNvGrpSpPr/>
          <p:nvPr/>
        </p:nvGrpSpPr>
        <p:grpSpPr>
          <a:xfrm>
            <a:off x="2230671" y="723843"/>
            <a:ext cx="3409836" cy="2635477"/>
            <a:chOff x="5038682" y="1412950"/>
            <a:chExt cx="3409836" cy="2635477"/>
          </a:xfrm>
        </p:grpSpPr>
        <p:grpSp>
          <p:nvGrpSpPr>
            <p:cNvPr id="36" name="Group 35"/>
            <p:cNvGrpSpPr/>
            <p:nvPr/>
          </p:nvGrpSpPr>
          <p:grpSpPr>
            <a:xfrm>
              <a:off x="5537717" y="2021707"/>
              <a:ext cx="2239703" cy="1987736"/>
              <a:chOff x="4753821" y="2021707"/>
              <a:chExt cx="2239703" cy="1987736"/>
            </a:xfrm>
          </p:grpSpPr>
          <p:cxnSp>
            <p:nvCxnSpPr>
              <p:cNvPr id="29" name="Straight Connector 28"/>
              <p:cNvCxnSpPr/>
              <p:nvPr/>
            </p:nvCxnSpPr>
            <p:spPr>
              <a:xfrm>
                <a:off x="5933925" y="2176272"/>
                <a:ext cx="912912" cy="1655064"/>
              </a:xfrm>
              <a:prstGeom prst="line">
                <a:avLst/>
              </a:prstGeom>
              <a:ln w="127000">
                <a:solidFill>
                  <a:srgbClr val="008000"/>
                </a:solidFill>
              </a:ln>
            </p:spPr>
            <p:style>
              <a:lnRef idx="2">
                <a:schemeClr val="accent1"/>
              </a:lnRef>
              <a:fillRef idx="0">
                <a:schemeClr val="accent1"/>
              </a:fillRef>
              <a:effectRef idx="1">
                <a:schemeClr val="accent1"/>
              </a:effectRef>
              <a:fontRef idx="minor">
                <a:schemeClr val="tx1"/>
              </a:fontRef>
            </p:style>
          </p:cxnSp>
          <p:cxnSp>
            <p:nvCxnSpPr>
              <p:cNvPr id="14" name="Straight Connector 13"/>
              <p:cNvCxnSpPr/>
              <p:nvPr/>
            </p:nvCxnSpPr>
            <p:spPr>
              <a:xfrm flipV="1">
                <a:off x="4921799" y="2176272"/>
                <a:ext cx="1012126" cy="1655064"/>
              </a:xfrm>
              <a:prstGeom prst="line">
                <a:avLst/>
              </a:prstGeom>
              <a:ln w="127000">
                <a:solidFill>
                  <a:srgbClr val="008000"/>
                </a:solidFill>
              </a:ln>
            </p:spPr>
            <p:style>
              <a:lnRef idx="2">
                <a:schemeClr val="accent1"/>
              </a:lnRef>
              <a:fillRef idx="0">
                <a:schemeClr val="accent1"/>
              </a:fillRef>
              <a:effectRef idx="1">
                <a:schemeClr val="accent1"/>
              </a:effectRef>
              <a:fontRef idx="minor">
                <a:schemeClr val="tx1"/>
              </a:fontRef>
            </p:style>
          </p:cxnSp>
          <p:grpSp>
            <p:nvGrpSpPr>
              <p:cNvPr id="9" name="Group 8"/>
              <p:cNvGrpSpPr/>
              <p:nvPr/>
            </p:nvGrpSpPr>
            <p:grpSpPr>
              <a:xfrm>
                <a:off x="4753821" y="3673488"/>
                <a:ext cx="2239703" cy="335955"/>
                <a:chOff x="2971800" y="2819400"/>
                <a:chExt cx="1021080" cy="182880"/>
              </a:xfrm>
            </p:grpSpPr>
            <p:sp>
              <p:nvSpPr>
                <p:cNvPr id="10" name="Oval 9"/>
                <p:cNvSpPr/>
                <p:nvPr/>
              </p:nvSpPr>
              <p:spPr>
                <a:xfrm>
                  <a:off x="2971800" y="2819400"/>
                  <a:ext cx="153162" cy="182880"/>
                </a:xfrm>
                <a:prstGeom prst="ellipse">
                  <a:avLst/>
                </a:prstGeom>
                <a:solidFill>
                  <a:srgbClr val="770077"/>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 name="Oval 10"/>
                <p:cNvSpPr/>
                <p:nvPr/>
              </p:nvSpPr>
              <p:spPr>
                <a:xfrm>
                  <a:off x="3839718" y="2819400"/>
                  <a:ext cx="153162" cy="182880"/>
                </a:xfrm>
                <a:prstGeom prst="ellipse">
                  <a:avLst/>
                </a:prstGeom>
                <a:solidFill>
                  <a:srgbClr val="770077"/>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
            <p:nvSpPr>
              <p:cNvPr id="12" name="Oval 11"/>
              <p:cNvSpPr/>
              <p:nvPr/>
            </p:nvSpPr>
            <p:spPr>
              <a:xfrm>
                <a:off x="5756088" y="2021707"/>
                <a:ext cx="335955" cy="335955"/>
              </a:xfrm>
              <a:prstGeom prst="ellipse">
                <a:avLst/>
              </a:prstGeom>
              <a:solidFill>
                <a:srgbClr val="770077"/>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
          <p:nvSpPr>
            <p:cNvPr id="38" name="TextBox 37"/>
            <p:cNvSpPr txBox="1"/>
            <p:nvPr/>
          </p:nvSpPr>
          <p:spPr>
            <a:xfrm>
              <a:off x="5038682" y="3463651"/>
              <a:ext cx="651252" cy="584776"/>
            </a:xfrm>
            <a:prstGeom prst="rect">
              <a:avLst/>
            </a:prstGeom>
            <a:noFill/>
          </p:spPr>
          <p:txBody>
            <a:bodyPr wrap="square" rtlCol="0">
              <a:spAutoFit/>
            </a:bodyPr>
            <a:lstStyle/>
            <a:p>
              <a:r>
                <a:rPr lang="en-US" sz="3200" dirty="0"/>
                <a:t>v</a:t>
              </a:r>
              <a:r>
                <a:rPr lang="en-US" sz="3200" baseline="-25000" dirty="0"/>
                <a:t>1</a:t>
              </a:r>
            </a:p>
          </p:txBody>
        </p:sp>
        <p:sp>
          <p:nvSpPr>
            <p:cNvPr id="42" name="TextBox 41"/>
            <p:cNvSpPr txBox="1"/>
            <p:nvPr/>
          </p:nvSpPr>
          <p:spPr>
            <a:xfrm>
              <a:off x="6531117" y="1412950"/>
              <a:ext cx="651252" cy="584776"/>
            </a:xfrm>
            <a:prstGeom prst="rect">
              <a:avLst/>
            </a:prstGeom>
            <a:noFill/>
          </p:spPr>
          <p:txBody>
            <a:bodyPr wrap="square" rtlCol="0">
              <a:spAutoFit/>
            </a:bodyPr>
            <a:lstStyle/>
            <a:p>
              <a:r>
                <a:rPr lang="en-US" sz="3200" dirty="0"/>
                <a:t>v</a:t>
              </a:r>
              <a:r>
                <a:rPr lang="en-US" sz="3200" baseline="-25000" dirty="0"/>
                <a:t>2</a:t>
              </a:r>
            </a:p>
          </p:txBody>
        </p:sp>
        <p:sp>
          <p:nvSpPr>
            <p:cNvPr id="43" name="TextBox 42"/>
            <p:cNvSpPr txBox="1"/>
            <p:nvPr/>
          </p:nvSpPr>
          <p:spPr>
            <a:xfrm>
              <a:off x="7797266" y="3463651"/>
              <a:ext cx="651252" cy="584776"/>
            </a:xfrm>
            <a:prstGeom prst="rect">
              <a:avLst/>
            </a:prstGeom>
            <a:noFill/>
          </p:spPr>
          <p:txBody>
            <a:bodyPr wrap="square" rtlCol="0">
              <a:spAutoFit/>
            </a:bodyPr>
            <a:lstStyle/>
            <a:p>
              <a:r>
                <a:rPr lang="en-US" sz="3200" dirty="0"/>
                <a:t>v</a:t>
              </a:r>
              <a:r>
                <a:rPr lang="en-US" sz="3200" baseline="-25000" dirty="0"/>
                <a:t>3</a:t>
              </a:r>
            </a:p>
          </p:txBody>
        </p:sp>
        <p:sp>
          <p:nvSpPr>
            <p:cNvPr id="48" name="TextBox 47"/>
            <p:cNvSpPr txBox="1"/>
            <p:nvPr/>
          </p:nvSpPr>
          <p:spPr>
            <a:xfrm>
              <a:off x="5598375" y="2588847"/>
              <a:ext cx="651252" cy="584776"/>
            </a:xfrm>
            <a:prstGeom prst="rect">
              <a:avLst/>
            </a:prstGeom>
            <a:noFill/>
          </p:spPr>
          <p:txBody>
            <a:bodyPr wrap="square" rtlCol="0">
              <a:spAutoFit/>
            </a:bodyPr>
            <a:lstStyle/>
            <a:p>
              <a:r>
                <a:rPr lang="en-US" sz="3200" dirty="0"/>
                <a:t>e</a:t>
              </a:r>
              <a:r>
                <a:rPr lang="en-US" sz="3200" baseline="-25000" dirty="0"/>
                <a:t>1</a:t>
              </a:r>
            </a:p>
          </p:txBody>
        </p:sp>
        <p:sp>
          <p:nvSpPr>
            <p:cNvPr id="49" name="TextBox 48"/>
            <p:cNvSpPr txBox="1"/>
            <p:nvPr/>
          </p:nvSpPr>
          <p:spPr>
            <a:xfrm>
              <a:off x="7206718" y="2588847"/>
              <a:ext cx="651252" cy="584776"/>
            </a:xfrm>
            <a:prstGeom prst="rect">
              <a:avLst/>
            </a:prstGeom>
            <a:noFill/>
          </p:spPr>
          <p:txBody>
            <a:bodyPr wrap="square" rtlCol="0">
              <a:spAutoFit/>
            </a:bodyPr>
            <a:lstStyle/>
            <a:p>
              <a:r>
                <a:rPr lang="en-US" sz="3200" dirty="0"/>
                <a:t>e</a:t>
              </a:r>
              <a:r>
                <a:rPr lang="en-US" sz="3200" baseline="-25000" dirty="0"/>
                <a:t>2</a:t>
              </a:r>
            </a:p>
          </p:txBody>
        </p:sp>
      </p:grpSp>
      <p:sp>
        <p:nvSpPr>
          <p:cNvPr id="8" name="Rectangle 7"/>
          <p:cNvSpPr/>
          <p:nvPr/>
        </p:nvSpPr>
        <p:spPr>
          <a:xfrm>
            <a:off x="1636723" y="146395"/>
            <a:ext cx="9031277" cy="523220"/>
          </a:xfrm>
          <a:prstGeom prst="rect">
            <a:avLst/>
          </a:prstGeom>
        </p:spPr>
        <p:txBody>
          <a:bodyPr wrap="square">
            <a:spAutoFit/>
          </a:bodyPr>
          <a:lstStyle/>
          <a:p>
            <a:pPr algn="ctr"/>
            <a:r>
              <a:rPr lang="en-US" sz="2800" dirty="0"/>
              <a:t>Counting number of connected components using homology</a:t>
            </a:r>
          </a:p>
        </p:txBody>
      </p:sp>
      <p:grpSp>
        <p:nvGrpSpPr>
          <p:cNvPr id="15" name="Group 14"/>
          <p:cNvGrpSpPr/>
          <p:nvPr/>
        </p:nvGrpSpPr>
        <p:grpSpPr>
          <a:xfrm>
            <a:off x="4427408" y="5814065"/>
            <a:ext cx="2839260" cy="695957"/>
            <a:chOff x="1824527" y="3988528"/>
            <a:chExt cx="2839260" cy="695957"/>
          </a:xfrm>
        </p:grpSpPr>
        <p:sp>
          <p:nvSpPr>
            <p:cNvPr id="2" name="Rectangle 1"/>
            <p:cNvSpPr/>
            <p:nvPr/>
          </p:nvSpPr>
          <p:spPr>
            <a:xfrm>
              <a:off x="2199106" y="3988528"/>
              <a:ext cx="2464681" cy="584776"/>
            </a:xfrm>
            <a:prstGeom prst="rect">
              <a:avLst/>
            </a:prstGeom>
          </p:spPr>
          <p:txBody>
            <a:bodyPr wrap="square">
              <a:spAutoFit/>
            </a:bodyPr>
            <a:lstStyle/>
            <a:p>
              <a:r>
                <a:rPr lang="en-US" sz="3200" dirty="0"/>
                <a:t>: C</a:t>
              </a:r>
              <a:r>
                <a:rPr lang="en-US" sz="3200" baseline="-25000" dirty="0"/>
                <a:t>1   </a:t>
              </a:r>
              <a:r>
                <a:rPr lang="en-US" sz="3200" dirty="0">
                  <a:sym typeface="Wingdings"/>
                </a:rPr>
                <a:t>   </a:t>
              </a:r>
              <a:r>
                <a:rPr lang="en-US" sz="3200" dirty="0"/>
                <a:t>C</a:t>
              </a:r>
              <a:r>
                <a:rPr lang="en-US" sz="3200" baseline="-25000" dirty="0"/>
                <a:t>0</a:t>
              </a:r>
              <a:endParaRPr lang="en-US" sz="3200" dirty="0"/>
            </a:p>
          </p:txBody>
        </p:sp>
        <p:grpSp>
          <p:nvGrpSpPr>
            <p:cNvPr id="13" name="Group 12"/>
            <p:cNvGrpSpPr/>
            <p:nvPr/>
          </p:nvGrpSpPr>
          <p:grpSpPr>
            <a:xfrm>
              <a:off x="1824527" y="4007829"/>
              <a:ext cx="699555" cy="676656"/>
              <a:chOff x="658368" y="5669280"/>
              <a:chExt cx="699555" cy="676656"/>
            </a:xfrm>
          </p:grpSpPr>
          <p:sp>
            <p:nvSpPr>
              <p:cNvPr id="17" name="Arc 16"/>
              <p:cNvSpPr/>
              <p:nvPr/>
            </p:nvSpPr>
            <p:spPr>
              <a:xfrm rot="240000">
                <a:off x="658368" y="5779008"/>
                <a:ext cx="374904" cy="566928"/>
              </a:xfrm>
              <a:prstGeom prst="arc">
                <a:avLst/>
              </a:prstGeom>
              <a:ln w="28575" cmpd="sng">
                <a:solidFill>
                  <a:srgbClr val="000000"/>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35" name="TextBox 34"/>
              <p:cNvSpPr txBox="1"/>
              <p:nvPr/>
            </p:nvSpPr>
            <p:spPr>
              <a:xfrm>
                <a:off x="768096" y="5669280"/>
                <a:ext cx="589827" cy="584776"/>
              </a:xfrm>
              <a:prstGeom prst="rect">
                <a:avLst/>
              </a:prstGeom>
              <a:noFill/>
            </p:spPr>
            <p:txBody>
              <a:bodyPr wrap="square" rtlCol="0">
                <a:spAutoFit/>
              </a:bodyPr>
              <a:lstStyle/>
              <a:p>
                <a:r>
                  <a:rPr lang="en-US" sz="3200" dirty="0"/>
                  <a:t>o</a:t>
                </a:r>
              </a:p>
            </p:txBody>
          </p:sp>
        </p:grpSp>
      </p:grpSp>
      <p:sp>
        <p:nvSpPr>
          <p:cNvPr id="34" name="Rectangle 33"/>
          <p:cNvSpPr/>
          <p:nvPr/>
        </p:nvSpPr>
        <p:spPr>
          <a:xfrm>
            <a:off x="2468824" y="3988528"/>
            <a:ext cx="7767530" cy="1569660"/>
          </a:xfrm>
          <a:prstGeom prst="rect">
            <a:avLst/>
          </a:prstGeom>
        </p:spPr>
        <p:txBody>
          <a:bodyPr wrap="square">
            <a:spAutoFit/>
          </a:bodyPr>
          <a:lstStyle/>
          <a:p>
            <a:r>
              <a:rPr lang="en-US" sz="3200" dirty="0"/>
              <a:t>C</a:t>
            </a:r>
            <a:r>
              <a:rPr lang="en-US" sz="3200" baseline="-25000" dirty="0"/>
              <a:t>0</a:t>
            </a:r>
            <a:r>
              <a:rPr lang="en-US" sz="3200" dirty="0"/>
              <a:t> =  </a:t>
            </a:r>
            <a:r>
              <a:rPr lang="en-US" sz="3200" b="1" dirty="0"/>
              <a:t>Z</a:t>
            </a:r>
            <a:r>
              <a:rPr lang="en-US" sz="3200" b="1" baseline="-25000" dirty="0"/>
              <a:t>2</a:t>
            </a:r>
            <a:r>
              <a:rPr lang="en-US" sz="3200" dirty="0"/>
              <a:t>[v</a:t>
            </a:r>
            <a:r>
              <a:rPr lang="en-US" sz="3200" baseline="-25000" dirty="0"/>
              <a:t>1</a:t>
            </a:r>
            <a:r>
              <a:rPr lang="en-US" sz="3200" dirty="0"/>
              <a:t>, v</a:t>
            </a:r>
            <a:r>
              <a:rPr lang="en-US" sz="3200" baseline="-25000" dirty="0"/>
              <a:t>2</a:t>
            </a:r>
            <a:r>
              <a:rPr lang="en-US" sz="3200" dirty="0"/>
              <a:t>, v</a:t>
            </a:r>
            <a:r>
              <a:rPr lang="en-US" sz="3200" baseline="-25000" dirty="0"/>
              <a:t>3</a:t>
            </a:r>
            <a:r>
              <a:rPr lang="en-US" sz="3200" dirty="0"/>
              <a:t>, v</a:t>
            </a:r>
            <a:r>
              <a:rPr lang="en-US" sz="3200" baseline="-25000" dirty="0"/>
              <a:t>4</a:t>
            </a:r>
            <a:r>
              <a:rPr lang="en-US" sz="3200" dirty="0"/>
              <a:t>, v</a:t>
            </a:r>
            <a:r>
              <a:rPr lang="en-US" sz="3200" baseline="-25000" dirty="0"/>
              <a:t>5</a:t>
            </a:r>
            <a:r>
              <a:rPr lang="en-US" sz="3200" dirty="0"/>
              <a:t>, v</a:t>
            </a:r>
            <a:r>
              <a:rPr lang="en-US" sz="3200" baseline="-25000" dirty="0"/>
              <a:t>6</a:t>
            </a:r>
            <a:r>
              <a:rPr lang="en-US" sz="3200" dirty="0"/>
              <a:t>]  =  set of 0-chains</a:t>
            </a:r>
          </a:p>
          <a:p>
            <a:endParaRPr lang="en-US" sz="3200" dirty="0"/>
          </a:p>
          <a:p>
            <a:r>
              <a:rPr lang="en-US" sz="3200" dirty="0"/>
              <a:t>C</a:t>
            </a:r>
            <a:r>
              <a:rPr lang="en-US" sz="3200" baseline="-25000" dirty="0"/>
              <a:t>1</a:t>
            </a:r>
            <a:r>
              <a:rPr lang="en-US" sz="3200" dirty="0"/>
              <a:t> = </a:t>
            </a:r>
            <a:r>
              <a:rPr lang="en-US" sz="3200" b="1" dirty="0"/>
              <a:t>Z</a:t>
            </a:r>
            <a:r>
              <a:rPr lang="en-US" sz="3200" b="1" baseline="-25000" dirty="0"/>
              <a:t>2</a:t>
            </a:r>
            <a:r>
              <a:rPr lang="en-US" sz="3200" dirty="0"/>
              <a:t>[e</a:t>
            </a:r>
            <a:r>
              <a:rPr lang="en-US" sz="3200" baseline="-25000" dirty="0"/>
              <a:t>1</a:t>
            </a:r>
            <a:r>
              <a:rPr lang="en-US" sz="3200" dirty="0"/>
              <a:t>, e</a:t>
            </a:r>
            <a:r>
              <a:rPr lang="en-US" sz="3200" baseline="-25000" dirty="0"/>
              <a:t>2</a:t>
            </a:r>
            <a:r>
              <a:rPr lang="en-US" sz="3200" dirty="0"/>
              <a:t>, e</a:t>
            </a:r>
            <a:r>
              <a:rPr lang="en-US" sz="3200" baseline="-25000" dirty="0"/>
              <a:t>3</a:t>
            </a:r>
            <a:r>
              <a:rPr lang="en-US" sz="3200" dirty="0"/>
              <a:t>, e</a:t>
            </a:r>
            <a:r>
              <a:rPr lang="en-US" sz="3200" baseline="-25000" dirty="0"/>
              <a:t>4</a:t>
            </a:r>
            <a:r>
              <a:rPr lang="en-US" sz="3200" dirty="0"/>
              <a:t>, e</a:t>
            </a:r>
            <a:r>
              <a:rPr lang="en-US" sz="3200" baseline="-25000" dirty="0"/>
              <a:t>5</a:t>
            </a:r>
            <a:r>
              <a:rPr lang="en-US" sz="3200" dirty="0"/>
              <a:t>]  =  set of 1-chains</a:t>
            </a:r>
          </a:p>
        </p:txBody>
      </p:sp>
    </p:spTree>
    <p:extLst>
      <p:ext uri="{BB962C8B-B14F-4D97-AF65-F5344CB8AC3E}">
        <p14:creationId xmlns:p14="http://schemas.microsoft.com/office/powerpoint/2010/main" val="181908189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0" name="Group 49"/>
          <p:cNvGrpSpPr/>
          <p:nvPr/>
        </p:nvGrpSpPr>
        <p:grpSpPr>
          <a:xfrm>
            <a:off x="6470201" y="406370"/>
            <a:ext cx="3382244" cy="2975810"/>
            <a:chOff x="793381" y="1412950"/>
            <a:chExt cx="3382244" cy="2975810"/>
          </a:xfrm>
        </p:grpSpPr>
        <p:grpSp>
          <p:nvGrpSpPr>
            <p:cNvPr id="21" name="Group 20"/>
            <p:cNvGrpSpPr/>
            <p:nvPr/>
          </p:nvGrpSpPr>
          <p:grpSpPr>
            <a:xfrm>
              <a:off x="1284670" y="2021707"/>
              <a:ext cx="2239703" cy="1987736"/>
              <a:chOff x="1088696" y="3397905"/>
              <a:chExt cx="2239703" cy="1987736"/>
            </a:xfrm>
          </p:grpSpPr>
          <p:sp>
            <p:nvSpPr>
              <p:cNvPr id="3" name="Isosceles Triangle 2"/>
              <p:cNvSpPr/>
              <p:nvPr/>
            </p:nvSpPr>
            <p:spPr>
              <a:xfrm>
                <a:off x="1284670" y="3565883"/>
                <a:ext cx="1959740" cy="1696575"/>
              </a:xfrm>
              <a:prstGeom prst="triangle">
                <a:avLst/>
              </a:prstGeom>
              <a:solidFill>
                <a:schemeClr val="tx2">
                  <a:lumMod val="40000"/>
                  <a:lumOff val="60000"/>
                </a:schemeClr>
              </a:solidFill>
              <a:ln w="127000">
                <a:solidFill>
                  <a:srgbClr val="008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nvGrpSpPr>
              <p:cNvPr id="4" name="Group 3"/>
              <p:cNvGrpSpPr/>
              <p:nvPr/>
            </p:nvGrpSpPr>
            <p:grpSpPr>
              <a:xfrm>
                <a:off x="1088696" y="5049686"/>
                <a:ext cx="2239703" cy="335955"/>
                <a:chOff x="2971800" y="2819400"/>
                <a:chExt cx="1021080" cy="182880"/>
              </a:xfrm>
            </p:grpSpPr>
            <p:sp>
              <p:nvSpPr>
                <p:cNvPr id="6" name="Oval 5"/>
                <p:cNvSpPr/>
                <p:nvPr/>
              </p:nvSpPr>
              <p:spPr>
                <a:xfrm>
                  <a:off x="2971800" y="2819400"/>
                  <a:ext cx="153162" cy="182880"/>
                </a:xfrm>
                <a:prstGeom prst="ellipse">
                  <a:avLst/>
                </a:prstGeom>
                <a:solidFill>
                  <a:srgbClr val="770077"/>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 name="Oval 6"/>
                <p:cNvSpPr/>
                <p:nvPr/>
              </p:nvSpPr>
              <p:spPr>
                <a:xfrm>
                  <a:off x="3839718" y="2819400"/>
                  <a:ext cx="153162" cy="182880"/>
                </a:xfrm>
                <a:prstGeom prst="ellipse">
                  <a:avLst/>
                </a:prstGeom>
                <a:solidFill>
                  <a:srgbClr val="770077"/>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
            <p:nvSpPr>
              <p:cNvPr id="5" name="Oval 4"/>
              <p:cNvSpPr/>
              <p:nvPr/>
            </p:nvSpPr>
            <p:spPr>
              <a:xfrm>
                <a:off x="2090963" y="3397905"/>
                <a:ext cx="335955" cy="335955"/>
              </a:xfrm>
              <a:prstGeom prst="ellipse">
                <a:avLst/>
              </a:prstGeom>
              <a:solidFill>
                <a:srgbClr val="770077"/>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
          <p:nvSpPr>
            <p:cNvPr id="39" name="TextBox 38"/>
            <p:cNvSpPr txBox="1"/>
            <p:nvPr/>
          </p:nvSpPr>
          <p:spPr>
            <a:xfrm>
              <a:off x="3524373" y="3463651"/>
              <a:ext cx="651252" cy="584776"/>
            </a:xfrm>
            <a:prstGeom prst="rect">
              <a:avLst/>
            </a:prstGeom>
            <a:noFill/>
          </p:spPr>
          <p:txBody>
            <a:bodyPr wrap="square" rtlCol="0">
              <a:spAutoFit/>
            </a:bodyPr>
            <a:lstStyle/>
            <a:p>
              <a:r>
                <a:rPr lang="en-US" sz="3200" dirty="0"/>
                <a:t>v</a:t>
              </a:r>
              <a:r>
                <a:rPr lang="en-US" sz="3200" baseline="-25000" dirty="0"/>
                <a:t>6</a:t>
              </a:r>
            </a:p>
          </p:txBody>
        </p:sp>
        <p:sp>
          <p:nvSpPr>
            <p:cNvPr id="40" name="TextBox 39"/>
            <p:cNvSpPr txBox="1"/>
            <p:nvPr/>
          </p:nvSpPr>
          <p:spPr>
            <a:xfrm>
              <a:off x="793381" y="3463651"/>
              <a:ext cx="651252" cy="584776"/>
            </a:xfrm>
            <a:prstGeom prst="rect">
              <a:avLst/>
            </a:prstGeom>
            <a:noFill/>
          </p:spPr>
          <p:txBody>
            <a:bodyPr wrap="square" rtlCol="0">
              <a:spAutoFit/>
            </a:bodyPr>
            <a:lstStyle/>
            <a:p>
              <a:r>
                <a:rPr lang="en-US" sz="3200" dirty="0"/>
                <a:t>v</a:t>
              </a:r>
              <a:r>
                <a:rPr lang="en-US" sz="3200" baseline="-25000" dirty="0"/>
                <a:t>4</a:t>
              </a:r>
            </a:p>
          </p:txBody>
        </p:sp>
        <p:sp>
          <p:nvSpPr>
            <p:cNvPr id="41" name="TextBox 40"/>
            <p:cNvSpPr txBox="1"/>
            <p:nvPr/>
          </p:nvSpPr>
          <p:spPr>
            <a:xfrm>
              <a:off x="2263487" y="1412950"/>
              <a:ext cx="651252" cy="584776"/>
            </a:xfrm>
            <a:prstGeom prst="rect">
              <a:avLst/>
            </a:prstGeom>
            <a:noFill/>
          </p:spPr>
          <p:txBody>
            <a:bodyPr wrap="square" rtlCol="0">
              <a:spAutoFit/>
            </a:bodyPr>
            <a:lstStyle/>
            <a:p>
              <a:r>
                <a:rPr lang="en-US" sz="3200" dirty="0"/>
                <a:t>v</a:t>
              </a:r>
              <a:r>
                <a:rPr lang="en-US" sz="3200" baseline="-25000" dirty="0"/>
                <a:t>5</a:t>
              </a:r>
            </a:p>
          </p:txBody>
        </p:sp>
        <p:sp>
          <p:nvSpPr>
            <p:cNvPr id="44" name="TextBox 43"/>
            <p:cNvSpPr txBox="1"/>
            <p:nvPr/>
          </p:nvSpPr>
          <p:spPr>
            <a:xfrm>
              <a:off x="1403746" y="2588847"/>
              <a:ext cx="651252" cy="584776"/>
            </a:xfrm>
            <a:prstGeom prst="rect">
              <a:avLst/>
            </a:prstGeom>
            <a:noFill/>
          </p:spPr>
          <p:txBody>
            <a:bodyPr wrap="square" rtlCol="0">
              <a:spAutoFit/>
            </a:bodyPr>
            <a:lstStyle/>
            <a:p>
              <a:r>
                <a:rPr lang="en-US" sz="3200" dirty="0"/>
                <a:t>e</a:t>
              </a:r>
              <a:r>
                <a:rPr lang="en-US" sz="3200" baseline="-25000" dirty="0"/>
                <a:t>3</a:t>
              </a:r>
            </a:p>
          </p:txBody>
        </p:sp>
        <p:sp>
          <p:nvSpPr>
            <p:cNvPr id="46" name="TextBox 45"/>
            <p:cNvSpPr txBox="1"/>
            <p:nvPr/>
          </p:nvSpPr>
          <p:spPr>
            <a:xfrm>
              <a:off x="2263487" y="3803984"/>
              <a:ext cx="651252" cy="584776"/>
            </a:xfrm>
            <a:prstGeom prst="rect">
              <a:avLst/>
            </a:prstGeom>
            <a:noFill/>
          </p:spPr>
          <p:txBody>
            <a:bodyPr wrap="square" rtlCol="0">
              <a:spAutoFit/>
            </a:bodyPr>
            <a:lstStyle/>
            <a:p>
              <a:r>
                <a:rPr lang="en-US" sz="3200" dirty="0"/>
                <a:t>e</a:t>
              </a:r>
              <a:r>
                <a:rPr lang="en-US" sz="3200" baseline="-25000" dirty="0"/>
                <a:t>5</a:t>
              </a:r>
            </a:p>
          </p:txBody>
        </p:sp>
        <p:sp>
          <p:nvSpPr>
            <p:cNvPr id="47" name="TextBox 46"/>
            <p:cNvSpPr txBox="1"/>
            <p:nvPr/>
          </p:nvSpPr>
          <p:spPr>
            <a:xfrm>
              <a:off x="2989958" y="2588847"/>
              <a:ext cx="651252" cy="584776"/>
            </a:xfrm>
            <a:prstGeom prst="rect">
              <a:avLst/>
            </a:prstGeom>
            <a:noFill/>
          </p:spPr>
          <p:txBody>
            <a:bodyPr wrap="square" rtlCol="0">
              <a:spAutoFit/>
            </a:bodyPr>
            <a:lstStyle/>
            <a:p>
              <a:r>
                <a:rPr lang="en-US" sz="3200" dirty="0"/>
                <a:t>e</a:t>
              </a:r>
              <a:r>
                <a:rPr lang="en-US" sz="3200" baseline="-25000" dirty="0"/>
                <a:t>4</a:t>
              </a:r>
            </a:p>
          </p:txBody>
        </p:sp>
      </p:grpSp>
      <p:grpSp>
        <p:nvGrpSpPr>
          <p:cNvPr id="51" name="Group 50"/>
          <p:cNvGrpSpPr/>
          <p:nvPr/>
        </p:nvGrpSpPr>
        <p:grpSpPr>
          <a:xfrm>
            <a:off x="2230671" y="406371"/>
            <a:ext cx="3409836" cy="2635477"/>
            <a:chOff x="5038682" y="1412950"/>
            <a:chExt cx="3409836" cy="2635477"/>
          </a:xfrm>
        </p:grpSpPr>
        <p:grpSp>
          <p:nvGrpSpPr>
            <p:cNvPr id="36" name="Group 35"/>
            <p:cNvGrpSpPr/>
            <p:nvPr/>
          </p:nvGrpSpPr>
          <p:grpSpPr>
            <a:xfrm>
              <a:off x="5537717" y="2021707"/>
              <a:ext cx="2239703" cy="1987736"/>
              <a:chOff x="4753821" y="2021707"/>
              <a:chExt cx="2239703" cy="1987736"/>
            </a:xfrm>
          </p:grpSpPr>
          <p:cxnSp>
            <p:nvCxnSpPr>
              <p:cNvPr id="29" name="Straight Connector 28"/>
              <p:cNvCxnSpPr/>
              <p:nvPr/>
            </p:nvCxnSpPr>
            <p:spPr>
              <a:xfrm>
                <a:off x="5933925" y="2176272"/>
                <a:ext cx="912912" cy="1655064"/>
              </a:xfrm>
              <a:prstGeom prst="line">
                <a:avLst/>
              </a:prstGeom>
              <a:ln w="127000">
                <a:solidFill>
                  <a:srgbClr val="008000"/>
                </a:solidFill>
              </a:ln>
            </p:spPr>
            <p:style>
              <a:lnRef idx="2">
                <a:schemeClr val="accent1"/>
              </a:lnRef>
              <a:fillRef idx="0">
                <a:schemeClr val="accent1"/>
              </a:fillRef>
              <a:effectRef idx="1">
                <a:schemeClr val="accent1"/>
              </a:effectRef>
              <a:fontRef idx="minor">
                <a:schemeClr val="tx1"/>
              </a:fontRef>
            </p:style>
          </p:cxnSp>
          <p:cxnSp>
            <p:nvCxnSpPr>
              <p:cNvPr id="14" name="Straight Connector 13"/>
              <p:cNvCxnSpPr/>
              <p:nvPr/>
            </p:nvCxnSpPr>
            <p:spPr>
              <a:xfrm flipV="1">
                <a:off x="4921799" y="2176272"/>
                <a:ext cx="1012126" cy="1655064"/>
              </a:xfrm>
              <a:prstGeom prst="line">
                <a:avLst/>
              </a:prstGeom>
              <a:ln w="127000">
                <a:solidFill>
                  <a:srgbClr val="008000"/>
                </a:solidFill>
              </a:ln>
            </p:spPr>
            <p:style>
              <a:lnRef idx="2">
                <a:schemeClr val="accent1"/>
              </a:lnRef>
              <a:fillRef idx="0">
                <a:schemeClr val="accent1"/>
              </a:fillRef>
              <a:effectRef idx="1">
                <a:schemeClr val="accent1"/>
              </a:effectRef>
              <a:fontRef idx="minor">
                <a:schemeClr val="tx1"/>
              </a:fontRef>
            </p:style>
          </p:cxnSp>
          <p:grpSp>
            <p:nvGrpSpPr>
              <p:cNvPr id="9" name="Group 8"/>
              <p:cNvGrpSpPr/>
              <p:nvPr/>
            </p:nvGrpSpPr>
            <p:grpSpPr>
              <a:xfrm>
                <a:off x="4753821" y="3673488"/>
                <a:ext cx="2239703" cy="335955"/>
                <a:chOff x="2971800" y="2819400"/>
                <a:chExt cx="1021080" cy="182880"/>
              </a:xfrm>
            </p:grpSpPr>
            <p:sp>
              <p:nvSpPr>
                <p:cNvPr id="10" name="Oval 9"/>
                <p:cNvSpPr/>
                <p:nvPr/>
              </p:nvSpPr>
              <p:spPr>
                <a:xfrm>
                  <a:off x="2971800" y="2819400"/>
                  <a:ext cx="153162" cy="182880"/>
                </a:xfrm>
                <a:prstGeom prst="ellipse">
                  <a:avLst/>
                </a:prstGeom>
                <a:solidFill>
                  <a:srgbClr val="770077"/>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 name="Oval 10"/>
                <p:cNvSpPr/>
                <p:nvPr/>
              </p:nvSpPr>
              <p:spPr>
                <a:xfrm>
                  <a:off x="3839718" y="2819400"/>
                  <a:ext cx="153162" cy="182880"/>
                </a:xfrm>
                <a:prstGeom prst="ellipse">
                  <a:avLst/>
                </a:prstGeom>
                <a:solidFill>
                  <a:srgbClr val="770077"/>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
            <p:nvSpPr>
              <p:cNvPr id="12" name="Oval 11"/>
              <p:cNvSpPr/>
              <p:nvPr/>
            </p:nvSpPr>
            <p:spPr>
              <a:xfrm>
                <a:off x="5756088" y="2021707"/>
                <a:ext cx="335955" cy="335955"/>
              </a:xfrm>
              <a:prstGeom prst="ellipse">
                <a:avLst/>
              </a:prstGeom>
              <a:solidFill>
                <a:srgbClr val="770077"/>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
          <p:nvSpPr>
            <p:cNvPr id="38" name="TextBox 37"/>
            <p:cNvSpPr txBox="1"/>
            <p:nvPr/>
          </p:nvSpPr>
          <p:spPr>
            <a:xfrm>
              <a:off x="5038682" y="3463651"/>
              <a:ext cx="651252" cy="584776"/>
            </a:xfrm>
            <a:prstGeom prst="rect">
              <a:avLst/>
            </a:prstGeom>
            <a:noFill/>
          </p:spPr>
          <p:txBody>
            <a:bodyPr wrap="square" rtlCol="0">
              <a:spAutoFit/>
            </a:bodyPr>
            <a:lstStyle/>
            <a:p>
              <a:r>
                <a:rPr lang="en-US" sz="3200" dirty="0"/>
                <a:t>v</a:t>
              </a:r>
              <a:r>
                <a:rPr lang="en-US" sz="3200" baseline="-25000" dirty="0"/>
                <a:t>1</a:t>
              </a:r>
            </a:p>
          </p:txBody>
        </p:sp>
        <p:sp>
          <p:nvSpPr>
            <p:cNvPr id="42" name="TextBox 41"/>
            <p:cNvSpPr txBox="1"/>
            <p:nvPr/>
          </p:nvSpPr>
          <p:spPr>
            <a:xfrm>
              <a:off x="6531117" y="1412950"/>
              <a:ext cx="651252" cy="584776"/>
            </a:xfrm>
            <a:prstGeom prst="rect">
              <a:avLst/>
            </a:prstGeom>
            <a:noFill/>
          </p:spPr>
          <p:txBody>
            <a:bodyPr wrap="square" rtlCol="0">
              <a:spAutoFit/>
            </a:bodyPr>
            <a:lstStyle/>
            <a:p>
              <a:r>
                <a:rPr lang="en-US" sz="3200" dirty="0"/>
                <a:t>v</a:t>
              </a:r>
              <a:r>
                <a:rPr lang="en-US" sz="3200" baseline="-25000" dirty="0"/>
                <a:t>2</a:t>
              </a:r>
            </a:p>
          </p:txBody>
        </p:sp>
        <p:sp>
          <p:nvSpPr>
            <p:cNvPr id="43" name="TextBox 42"/>
            <p:cNvSpPr txBox="1"/>
            <p:nvPr/>
          </p:nvSpPr>
          <p:spPr>
            <a:xfrm>
              <a:off x="7797266" y="3463651"/>
              <a:ext cx="651252" cy="584776"/>
            </a:xfrm>
            <a:prstGeom prst="rect">
              <a:avLst/>
            </a:prstGeom>
            <a:noFill/>
          </p:spPr>
          <p:txBody>
            <a:bodyPr wrap="square" rtlCol="0">
              <a:spAutoFit/>
            </a:bodyPr>
            <a:lstStyle/>
            <a:p>
              <a:r>
                <a:rPr lang="en-US" sz="3200" dirty="0"/>
                <a:t>v</a:t>
              </a:r>
              <a:r>
                <a:rPr lang="en-US" sz="3200" baseline="-25000" dirty="0"/>
                <a:t>3</a:t>
              </a:r>
            </a:p>
          </p:txBody>
        </p:sp>
        <p:sp>
          <p:nvSpPr>
            <p:cNvPr id="48" name="TextBox 47"/>
            <p:cNvSpPr txBox="1"/>
            <p:nvPr/>
          </p:nvSpPr>
          <p:spPr>
            <a:xfrm>
              <a:off x="5598375" y="2588847"/>
              <a:ext cx="651252" cy="584776"/>
            </a:xfrm>
            <a:prstGeom prst="rect">
              <a:avLst/>
            </a:prstGeom>
            <a:noFill/>
          </p:spPr>
          <p:txBody>
            <a:bodyPr wrap="square" rtlCol="0">
              <a:spAutoFit/>
            </a:bodyPr>
            <a:lstStyle/>
            <a:p>
              <a:r>
                <a:rPr lang="en-US" sz="3200" dirty="0"/>
                <a:t>e</a:t>
              </a:r>
              <a:r>
                <a:rPr lang="en-US" sz="3200" baseline="-25000" dirty="0"/>
                <a:t>1</a:t>
              </a:r>
            </a:p>
          </p:txBody>
        </p:sp>
        <p:sp>
          <p:nvSpPr>
            <p:cNvPr id="49" name="TextBox 48"/>
            <p:cNvSpPr txBox="1"/>
            <p:nvPr/>
          </p:nvSpPr>
          <p:spPr>
            <a:xfrm>
              <a:off x="7206718" y="2588847"/>
              <a:ext cx="651252" cy="584776"/>
            </a:xfrm>
            <a:prstGeom prst="rect">
              <a:avLst/>
            </a:prstGeom>
            <a:noFill/>
          </p:spPr>
          <p:txBody>
            <a:bodyPr wrap="square" rtlCol="0">
              <a:spAutoFit/>
            </a:bodyPr>
            <a:lstStyle/>
            <a:p>
              <a:r>
                <a:rPr lang="en-US" sz="3200" dirty="0"/>
                <a:t>e</a:t>
              </a:r>
              <a:r>
                <a:rPr lang="en-US" sz="3200" baseline="-25000" dirty="0"/>
                <a:t>2</a:t>
              </a:r>
            </a:p>
          </p:txBody>
        </p:sp>
      </p:grpSp>
      <p:sp>
        <p:nvSpPr>
          <p:cNvPr id="8" name="Rectangle 7"/>
          <p:cNvSpPr/>
          <p:nvPr/>
        </p:nvSpPr>
        <p:spPr>
          <a:xfrm>
            <a:off x="1636723" y="146395"/>
            <a:ext cx="9031277" cy="523220"/>
          </a:xfrm>
          <a:prstGeom prst="rect">
            <a:avLst/>
          </a:prstGeom>
        </p:spPr>
        <p:txBody>
          <a:bodyPr wrap="square">
            <a:spAutoFit/>
          </a:bodyPr>
          <a:lstStyle/>
          <a:p>
            <a:pPr algn="ctr"/>
            <a:r>
              <a:rPr lang="en-US" sz="2800" dirty="0"/>
              <a:t>Counting number of connected components using homology</a:t>
            </a:r>
          </a:p>
        </p:txBody>
      </p:sp>
      <p:grpSp>
        <p:nvGrpSpPr>
          <p:cNvPr id="19" name="Group 18"/>
          <p:cNvGrpSpPr/>
          <p:nvPr/>
        </p:nvGrpSpPr>
        <p:grpSpPr>
          <a:xfrm>
            <a:off x="1642618" y="3051227"/>
            <a:ext cx="2406114" cy="695957"/>
            <a:chOff x="137814" y="3817322"/>
            <a:chExt cx="2406114" cy="695957"/>
          </a:xfrm>
        </p:grpSpPr>
        <p:sp>
          <p:nvSpPr>
            <p:cNvPr id="2" name="Rectangle 1"/>
            <p:cNvSpPr/>
            <p:nvPr/>
          </p:nvSpPr>
          <p:spPr>
            <a:xfrm>
              <a:off x="512393" y="3817322"/>
              <a:ext cx="2031535" cy="584776"/>
            </a:xfrm>
            <a:prstGeom prst="rect">
              <a:avLst/>
            </a:prstGeom>
          </p:spPr>
          <p:txBody>
            <a:bodyPr wrap="square">
              <a:spAutoFit/>
            </a:bodyPr>
            <a:lstStyle/>
            <a:p>
              <a:r>
                <a:rPr lang="en-US" sz="3200" dirty="0"/>
                <a:t>: C</a:t>
              </a:r>
              <a:r>
                <a:rPr lang="en-US" sz="3200" baseline="-25000" dirty="0"/>
                <a:t>1   </a:t>
              </a:r>
              <a:r>
                <a:rPr lang="en-US" sz="3200" dirty="0">
                  <a:sym typeface="Wingdings"/>
                </a:rPr>
                <a:t>   </a:t>
              </a:r>
              <a:r>
                <a:rPr lang="en-US" sz="3200" dirty="0"/>
                <a:t>C</a:t>
              </a:r>
              <a:r>
                <a:rPr lang="en-US" sz="3200" baseline="-25000" dirty="0"/>
                <a:t>0</a:t>
              </a:r>
              <a:endParaRPr lang="en-US" sz="3200" dirty="0"/>
            </a:p>
          </p:txBody>
        </p:sp>
        <p:grpSp>
          <p:nvGrpSpPr>
            <p:cNvPr id="13" name="Group 12"/>
            <p:cNvGrpSpPr/>
            <p:nvPr/>
          </p:nvGrpSpPr>
          <p:grpSpPr>
            <a:xfrm>
              <a:off x="137814" y="3836623"/>
              <a:ext cx="699555" cy="676656"/>
              <a:chOff x="658368" y="5669280"/>
              <a:chExt cx="699555" cy="676656"/>
            </a:xfrm>
          </p:grpSpPr>
          <p:sp>
            <p:nvSpPr>
              <p:cNvPr id="17" name="Arc 16"/>
              <p:cNvSpPr/>
              <p:nvPr/>
            </p:nvSpPr>
            <p:spPr>
              <a:xfrm rot="240000">
                <a:off x="658368" y="5779008"/>
                <a:ext cx="374904" cy="566928"/>
              </a:xfrm>
              <a:prstGeom prst="arc">
                <a:avLst/>
              </a:prstGeom>
              <a:ln w="28575" cmpd="sng">
                <a:solidFill>
                  <a:srgbClr val="000000"/>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35" name="TextBox 34"/>
              <p:cNvSpPr txBox="1"/>
              <p:nvPr/>
            </p:nvSpPr>
            <p:spPr>
              <a:xfrm>
                <a:off x="768096" y="5669280"/>
                <a:ext cx="589827" cy="584776"/>
              </a:xfrm>
              <a:prstGeom prst="rect">
                <a:avLst/>
              </a:prstGeom>
              <a:noFill/>
            </p:spPr>
            <p:txBody>
              <a:bodyPr wrap="square" rtlCol="0">
                <a:spAutoFit/>
              </a:bodyPr>
              <a:lstStyle/>
              <a:p>
                <a:r>
                  <a:rPr lang="en-US" sz="3200" dirty="0"/>
                  <a:t>o</a:t>
                </a:r>
              </a:p>
            </p:txBody>
          </p:sp>
        </p:grpSp>
      </p:grpSp>
      <p:grpSp>
        <p:nvGrpSpPr>
          <p:cNvPr id="18" name="Group 17"/>
          <p:cNvGrpSpPr/>
          <p:nvPr/>
        </p:nvGrpSpPr>
        <p:grpSpPr>
          <a:xfrm>
            <a:off x="4187623" y="3338705"/>
            <a:ext cx="3460093" cy="736182"/>
            <a:chOff x="3256081" y="3795071"/>
            <a:chExt cx="3460093" cy="736182"/>
          </a:xfrm>
        </p:grpSpPr>
        <p:grpSp>
          <p:nvGrpSpPr>
            <p:cNvPr id="45" name="Group 44"/>
            <p:cNvGrpSpPr/>
            <p:nvPr/>
          </p:nvGrpSpPr>
          <p:grpSpPr>
            <a:xfrm>
              <a:off x="3256081" y="3854597"/>
              <a:ext cx="699555" cy="676656"/>
              <a:chOff x="658368" y="5669280"/>
              <a:chExt cx="699555" cy="676656"/>
            </a:xfrm>
          </p:grpSpPr>
          <p:sp>
            <p:nvSpPr>
              <p:cNvPr id="52" name="Arc 51"/>
              <p:cNvSpPr/>
              <p:nvPr/>
            </p:nvSpPr>
            <p:spPr>
              <a:xfrm rot="240000">
                <a:off x="658368" y="5779008"/>
                <a:ext cx="374904" cy="566928"/>
              </a:xfrm>
              <a:prstGeom prst="arc">
                <a:avLst/>
              </a:prstGeom>
              <a:ln w="28575" cmpd="sng">
                <a:solidFill>
                  <a:srgbClr val="000000"/>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53" name="TextBox 52"/>
              <p:cNvSpPr txBox="1"/>
              <p:nvPr/>
            </p:nvSpPr>
            <p:spPr>
              <a:xfrm>
                <a:off x="768096" y="5669280"/>
                <a:ext cx="589827" cy="584776"/>
              </a:xfrm>
              <a:prstGeom prst="rect">
                <a:avLst/>
              </a:prstGeom>
              <a:noFill/>
            </p:spPr>
            <p:txBody>
              <a:bodyPr wrap="square" rtlCol="0">
                <a:spAutoFit/>
              </a:bodyPr>
              <a:lstStyle/>
              <a:p>
                <a:r>
                  <a:rPr lang="en-US" sz="3200" dirty="0"/>
                  <a:t>o</a:t>
                </a:r>
              </a:p>
            </p:txBody>
          </p:sp>
        </p:grpSp>
        <p:sp>
          <p:nvSpPr>
            <p:cNvPr id="16" name="TextBox 15"/>
            <p:cNvSpPr txBox="1"/>
            <p:nvPr/>
          </p:nvSpPr>
          <p:spPr>
            <a:xfrm>
              <a:off x="3590764" y="3795071"/>
              <a:ext cx="3125410" cy="584776"/>
            </a:xfrm>
            <a:prstGeom prst="rect">
              <a:avLst/>
            </a:prstGeom>
            <a:noFill/>
          </p:spPr>
          <p:txBody>
            <a:bodyPr wrap="square" rtlCol="0">
              <a:spAutoFit/>
            </a:bodyPr>
            <a:lstStyle/>
            <a:p>
              <a:r>
                <a:rPr lang="en-US" sz="3200" dirty="0"/>
                <a:t>(e</a:t>
              </a:r>
              <a:r>
                <a:rPr lang="en-US" sz="3200" baseline="-25000" dirty="0"/>
                <a:t>1</a:t>
              </a:r>
              <a:r>
                <a:rPr lang="en-US" sz="3200" dirty="0"/>
                <a:t>) = v</a:t>
              </a:r>
              <a:r>
                <a:rPr lang="en-US" sz="3200" baseline="-25000" dirty="0"/>
                <a:t>1</a:t>
              </a:r>
              <a:r>
                <a:rPr lang="en-US" sz="3200" dirty="0"/>
                <a:t> + v</a:t>
              </a:r>
              <a:r>
                <a:rPr lang="en-US" sz="3200" baseline="-25000" dirty="0"/>
                <a:t>2</a:t>
              </a:r>
            </a:p>
          </p:txBody>
        </p:sp>
      </p:grpSp>
      <p:grpSp>
        <p:nvGrpSpPr>
          <p:cNvPr id="54" name="Group 53"/>
          <p:cNvGrpSpPr/>
          <p:nvPr/>
        </p:nvGrpSpPr>
        <p:grpSpPr>
          <a:xfrm>
            <a:off x="4187623" y="4006997"/>
            <a:ext cx="3460093" cy="696498"/>
            <a:chOff x="3256081" y="3834755"/>
            <a:chExt cx="3460093" cy="696498"/>
          </a:xfrm>
        </p:grpSpPr>
        <p:grpSp>
          <p:nvGrpSpPr>
            <p:cNvPr id="55" name="Group 54"/>
            <p:cNvGrpSpPr/>
            <p:nvPr/>
          </p:nvGrpSpPr>
          <p:grpSpPr>
            <a:xfrm>
              <a:off x="3256081" y="3854597"/>
              <a:ext cx="699555" cy="676656"/>
              <a:chOff x="658368" y="5669280"/>
              <a:chExt cx="699555" cy="676656"/>
            </a:xfrm>
          </p:grpSpPr>
          <p:sp>
            <p:nvSpPr>
              <p:cNvPr id="57" name="Arc 56"/>
              <p:cNvSpPr/>
              <p:nvPr/>
            </p:nvSpPr>
            <p:spPr>
              <a:xfrm rot="240000">
                <a:off x="658368" y="5779008"/>
                <a:ext cx="374904" cy="566928"/>
              </a:xfrm>
              <a:prstGeom prst="arc">
                <a:avLst/>
              </a:prstGeom>
              <a:ln w="28575" cmpd="sng">
                <a:solidFill>
                  <a:srgbClr val="000000"/>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58" name="TextBox 57"/>
              <p:cNvSpPr txBox="1"/>
              <p:nvPr/>
            </p:nvSpPr>
            <p:spPr>
              <a:xfrm>
                <a:off x="768096" y="5669280"/>
                <a:ext cx="589827" cy="584776"/>
              </a:xfrm>
              <a:prstGeom prst="rect">
                <a:avLst/>
              </a:prstGeom>
              <a:noFill/>
            </p:spPr>
            <p:txBody>
              <a:bodyPr wrap="square" rtlCol="0">
                <a:spAutoFit/>
              </a:bodyPr>
              <a:lstStyle/>
              <a:p>
                <a:r>
                  <a:rPr lang="en-US" sz="3200" dirty="0"/>
                  <a:t>o</a:t>
                </a:r>
              </a:p>
            </p:txBody>
          </p:sp>
        </p:grpSp>
        <p:sp>
          <p:nvSpPr>
            <p:cNvPr id="56" name="TextBox 55"/>
            <p:cNvSpPr txBox="1"/>
            <p:nvPr/>
          </p:nvSpPr>
          <p:spPr>
            <a:xfrm>
              <a:off x="3590764" y="3834755"/>
              <a:ext cx="3125410" cy="584776"/>
            </a:xfrm>
            <a:prstGeom prst="rect">
              <a:avLst/>
            </a:prstGeom>
            <a:noFill/>
          </p:spPr>
          <p:txBody>
            <a:bodyPr wrap="square" rtlCol="0">
              <a:spAutoFit/>
            </a:bodyPr>
            <a:lstStyle/>
            <a:p>
              <a:r>
                <a:rPr lang="en-US" sz="3200" dirty="0"/>
                <a:t>(e</a:t>
              </a:r>
              <a:r>
                <a:rPr lang="en-US" sz="3200" baseline="-25000" dirty="0"/>
                <a:t>2</a:t>
              </a:r>
              <a:r>
                <a:rPr lang="en-US" sz="3200" dirty="0"/>
                <a:t>) = v</a:t>
              </a:r>
              <a:r>
                <a:rPr lang="en-US" sz="3200" baseline="-25000" dirty="0"/>
                <a:t>2</a:t>
              </a:r>
              <a:r>
                <a:rPr lang="en-US" sz="3200" dirty="0"/>
                <a:t> + v</a:t>
              </a:r>
              <a:r>
                <a:rPr lang="en-US" sz="3200" baseline="-25000" dirty="0"/>
                <a:t>3</a:t>
              </a:r>
            </a:p>
          </p:txBody>
        </p:sp>
      </p:grpSp>
      <p:grpSp>
        <p:nvGrpSpPr>
          <p:cNvPr id="59" name="Group 58"/>
          <p:cNvGrpSpPr/>
          <p:nvPr/>
        </p:nvGrpSpPr>
        <p:grpSpPr>
          <a:xfrm>
            <a:off x="4187623" y="4695131"/>
            <a:ext cx="3460093" cy="736182"/>
            <a:chOff x="3256081" y="3795071"/>
            <a:chExt cx="3460093" cy="736182"/>
          </a:xfrm>
        </p:grpSpPr>
        <p:grpSp>
          <p:nvGrpSpPr>
            <p:cNvPr id="60" name="Group 59"/>
            <p:cNvGrpSpPr/>
            <p:nvPr/>
          </p:nvGrpSpPr>
          <p:grpSpPr>
            <a:xfrm>
              <a:off x="3256081" y="3854597"/>
              <a:ext cx="699555" cy="676656"/>
              <a:chOff x="658368" y="5669280"/>
              <a:chExt cx="699555" cy="676656"/>
            </a:xfrm>
          </p:grpSpPr>
          <p:sp>
            <p:nvSpPr>
              <p:cNvPr id="62" name="Arc 61"/>
              <p:cNvSpPr/>
              <p:nvPr/>
            </p:nvSpPr>
            <p:spPr>
              <a:xfrm rot="240000">
                <a:off x="658368" y="5779008"/>
                <a:ext cx="374904" cy="566928"/>
              </a:xfrm>
              <a:prstGeom prst="arc">
                <a:avLst/>
              </a:prstGeom>
              <a:ln w="28575" cmpd="sng">
                <a:solidFill>
                  <a:srgbClr val="000000"/>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63" name="TextBox 62"/>
              <p:cNvSpPr txBox="1"/>
              <p:nvPr/>
            </p:nvSpPr>
            <p:spPr>
              <a:xfrm>
                <a:off x="768096" y="5669280"/>
                <a:ext cx="589827" cy="584776"/>
              </a:xfrm>
              <a:prstGeom prst="rect">
                <a:avLst/>
              </a:prstGeom>
              <a:noFill/>
            </p:spPr>
            <p:txBody>
              <a:bodyPr wrap="square" rtlCol="0">
                <a:spAutoFit/>
              </a:bodyPr>
              <a:lstStyle/>
              <a:p>
                <a:r>
                  <a:rPr lang="en-US" sz="3200" dirty="0"/>
                  <a:t>o</a:t>
                </a:r>
              </a:p>
            </p:txBody>
          </p:sp>
        </p:grpSp>
        <p:sp>
          <p:nvSpPr>
            <p:cNvPr id="61" name="TextBox 60"/>
            <p:cNvSpPr txBox="1"/>
            <p:nvPr/>
          </p:nvSpPr>
          <p:spPr>
            <a:xfrm>
              <a:off x="3590764" y="3795071"/>
              <a:ext cx="3125410" cy="584776"/>
            </a:xfrm>
            <a:prstGeom prst="rect">
              <a:avLst/>
            </a:prstGeom>
            <a:noFill/>
          </p:spPr>
          <p:txBody>
            <a:bodyPr wrap="square" rtlCol="0">
              <a:spAutoFit/>
            </a:bodyPr>
            <a:lstStyle/>
            <a:p>
              <a:r>
                <a:rPr lang="en-US" sz="3200" dirty="0"/>
                <a:t>(e</a:t>
              </a:r>
              <a:r>
                <a:rPr lang="en-US" sz="3200" baseline="-25000" dirty="0"/>
                <a:t>3</a:t>
              </a:r>
              <a:r>
                <a:rPr lang="en-US" sz="3200" dirty="0"/>
                <a:t>) = v</a:t>
              </a:r>
              <a:r>
                <a:rPr lang="en-US" sz="3200" baseline="-25000" dirty="0"/>
                <a:t>4</a:t>
              </a:r>
              <a:r>
                <a:rPr lang="en-US" sz="3200" dirty="0"/>
                <a:t> + v</a:t>
              </a:r>
              <a:r>
                <a:rPr lang="en-US" sz="3200" baseline="-25000" dirty="0"/>
                <a:t>5</a:t>
              </a:r>
            </a:p>
          </p:txBody>
        </p:sp>
      </p:grpSp>
      <p:grpSp>
        <p:nvGrpSpPr>
          <p:cNvPr id="64" name="Group 63"/>
          <p:cNvGrpSpPr/>
          <p:nvPr/>
        </p:nvGrpSpPr>
        <p:grpSpPr>
          <a:xfrm>
            <a:off x="4187623" y="5383265"/>
            <a:ext cx="3460093" cy="736182"/>
            <a:chOff x="3256081" y="3795071"/>
            <a:chExt cx="3460093" cy="736182"/>
          </a:xfrm>
        </p:grpSpPr>
        <p:grpSp>
          <p:nvGrpSpPr>
            <p:cNvPr id="65" name="Group 64"/>
            <p:cNvGrpSpPr/>
            <p:nvPr/>
          </p:nvGrpSpPr>
          <p:grpSpPr>
            <a:xfrm>
              <a:off x="3256081" y="3854597"/>
              <a:ext cx="699555" cy="676656"/>
              <a:chOff x="658368" y="5669280"/>
              <a:chExt cx="699555" cy="676656"/>
            </a:xfrm>
          </p:grpSpPr>
          <p:sp>
            <p:nvSpPr>
              <p:cNvPr id="67" name="Arc 66"/>
              <p:cNvSpPr/>
              <p:nvPr/>
            </p:nvSpPr>
            <p:spPr>
              <a:xfrm rot="240000">
                <a:off x="658368" y="5779008"/>
                <a:ext cx="374904" cy="566928"/>
              </a:xfrm>
              <a:prstGeom prst="arc">
                <a:avLst/>
              </a:prstGeom>
              <a:ln w="28575" cmpd="sng">
                <a:solidFill>
                  <a:srgbClr val="000000"/>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68" name="TextBox 67"/>
              <p:cNvSpPr txBox="1"/>
              <p:nvPr/>
            </p:nvSpPr>
            <p:spPr>
              <a:xfrm>
                <a:off x="768096" y="5669280"/>
                <a:ext cx="589827" cy="584776"/>
              </a:xfrm>
              <a:prstGeom prst="rect">
                <a:avLst/>
              </a:prstGeom>
              <a:noFill/>
            </p:spPr>
            <p:txBody>
              <a:bodyPr wrap="square" rtlCol="0">
                <a:spAutoFit/>
              </a:bodyPr>
              <a:lstStyle/>
              <a:p>
                <a:r>
                  <a:rPr lang="en-US" sz="3200" dirty="0"/>
                  <a:t>o</a:t>
                </a:r>
              </a:p>
            </p:txBody>
          </p:sp>
        </p:grpSp>
        <p:sp>
          <p:nvSpPr>
            <p:cNvPr id="66" name="TextBox 65"/>
            <p:cNvSpPr txBox="1"/>
            <p:nvPr/>
          </p:nvSpPr>
          <p:spPr>
            <a:xfrm>
              <a:off x="3590764" y="3795071"/>
              <a:ext cx="3125410" cy="584776"/>
            </a:xfrm>
            <a:prstGeom prst="rect">
              <a:avLst/>
            </a:prstGeom>
            <a:noFill/>
          </p:spPr>
          <p:txBody>
            <a:bodyPr wrap="square" rtlCol="0">
              <a:spAutoFit/>
            </a:bodyPr>
            <a:lstStyle/>
            <a:p>
              <a:r>
                <a:rPr lang="en-US" sz="3200" dirty="0"/>
                <a:t>(e</a:t>
              </a:r>
              <a:r>
                <a:rPr lang="en-US" sz="3200" baseline="-25000" dirty="0"/>
                <a:t>4</a:t>
              </a:r>
              <a:r>
                <a:rPr lang="en-US" sz="3200" dirty="0"/>
                <a:t>) = v</a:t>
              </a:r>
              <a:r>
                <a:rPr lang="en-US" sz="3200" baseline="-25000" dirty="0"/>
                <a:t>5</a:t>
              </a:r>
              <a:r>
                <a:rPr lang="en-US" sz="3200" dirty="0"/>
                <a:t> + v</a:t>
              </a:r>
              <a:r>
                <a:rPr lang="en-US" sz="3200" baseline="-25000" dirty="0"/>
                <a:t>6</a:t>
              </a:r>
            </a:p>
          </p:txBody>
        </p:sp>
      </p:grpSp>
      <p:grpSp>
        <p:nvGrpSpPr>
          <p:cNvPr id="69" name="Group 68"/>
          <p:cNvGrpSpPr/>
          <p:nvPr/>
        </p:nvGrpSpPr>
        <p:grpSpPr>
          <a:xfrm>
            <a:off x="4187623" y="6051577"/>
            <a:ext cx="3460093" cy="736182"/>
            <a:chOff x="3256081" y="3795071"/>
            <a:chExt cx="3460093" cy="736182"/>
          </a:xfrm>
        </p:grpSpPr>
        <p:grpSp>
          <p:nvGrpSpPr>
            <p:cNvPr id="70" name="Group 69"/>
            <p:cNvGrpSpPr/>
            <p:nvPr/>
          </p:nvGrpSpPr>
          <p:grpSpPr>
            <a:xfrm>
              <a:off x="3256081" y="3854597"/>
              <a:ext cx="699555" cy="676656"/>
              <a:chOff x="658368" y="5669280"/>
              <a:chExt cx="699555" cy="676656"/>
            </a:xfrm>
          </p:grpSpPr>
          <p:sp>
            <p:nvSpPr>
              <p:cNvPr id="72" name="Arc 71"/>
              <p:cNvSpPr/>
              <p:nvPr/>
            </p:nvSpPr>
            <p:spPr>
              <a:xfrm rot="240000">
                <a:off x="658368" y="5779008"/>
                <a:ext cx="374904" cy="566928"/>
              </a:xfrm>
              <a:prstGeom prst="arc">
                <a:avLst/>
              </a:prstGeom>
              <a:ln w="28575" cmpd="sng">
                <a:solidFill>
                  <a:srgbClr val="000000"/>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73" name="TextBox 72"/>
              <p:cNvSpPr txBox="1"/>
              <p:nvPr/>
            </p:nvSpPr>
            <p:spPr>
              <a:xfrm>
                <a:off x="768096" y="5669280"/>
                <a:ext cx="589827" cy="584776"/>
              </a:xfrm>
              <a:prstGeom prst="rect">
                <a:avLst/>
              </a:prstGeom>
              <a:noFill/>
            </p:spPr>
            <p:txBody>
              <a:bodyPr wrap="square" rtlCol="0">
                <a:spAutoFit/>
              </a:bodyPr>
              <a:lstStyle/>
              <a:p>
                <a:r>
                  <a:rPr lang="en-US" sz="3200" dirty="0"/>
                  <a:t>o</a:t>
                </a:r>
              </a:p>
            </p:txBody>
          </p:sp>
        </p:grpSp>
        <p:sp>
          <p:nvSpPr>
            <p:cNvPr id="71" name="TextBox 70"/>
            <p:cNvSpPr txBox="1"/>
            <p:nvPr/>
          </p:nvSpPr>
          <p:spPr>
            <a:xfrm>
              <a:off x="3590764" y="3795071"/>
              <a:ext cx="3125410" cy="584776"/>
            </a:xfrm>
            <a:prstGeom prst="rect">
              <a:avLst/>
            </a:prstGeom>
            <a:noFill/>
          </p:spPr>
          <p:txBody>
            <a:bodyPr wrap="square" rtlCol="0">
              <a:spAutoFit/>
            </a:bodyPr>
            <a:lstStyle/>
            <a:p>
              <a:r>
                <a:rPr lang="en-US" sz="3200" dirty="0"/>
                <a:t>(e</a:t>
              </a:r>
              <a:r>
                <a:rPr lang="en-US" sz="3200" baseline="-25000" dirty="0"/>
                <a:t>5</a:t>
              </a:r>
              <a:r>
                <a:rPr lang="en-US" sz="3200" dirty="0"/>
                <a:t>) = v</a:t>
              </a:r>
              <a:r>
                <a:rPr lang="en-US" sz="3200" baseline="-25000" dirty="0"/>
                <a:t>4</a:t>
              </a:r>
              <a:r>
                <a:rPr lang="en-US" sz="3200" dirty="0"/>
                <a:t> + v</a:t>
              </a:r>
              <a:r>
                <a:rPr lang="en-US" sz="3200" baseline="-25000" dirty="0"/>
                <a:t>6</a:t>
              </a:r>
            </a:p>
          </p:txBody>
        </p:sp>
      </p:grpSp>
    </p:spTree>
    <p:extLst>
      <p:ext uri="{BB962C8B-B14F-4D97-AF65-F5344CB8AC3E}">
        <p14:creationId xmlns:p14="http://schemas.microsoft.com/office/powerpoint/2010/main" val="306053100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0" name="Group 49"/>
          <p:cNvGrpSpPr/>
          <p:nvPr/>
        </p:nvGrpSpPr>
        <p:grpSpPr>
          <a:xfrm>
            <a:off x="6470201" y="406370"/>
            <a:ext cx="3382244" cy="2975810"/>
            <a:chOff x="793381" y="1412950"/>
            <a:chExt cx="3382244" cy="2975810"/>
          </a:xfrm>
        </p:grpSpPr>
        <p:grpSp>
          <p:nvGrpSpPr>
            <p:cNvPr id="21" name="Group 20"/>
            <p:cNvGrpSpPr/>
            <p:nvPr/>
          </p:nvGrpSpPr>
          <p:grpSpPr>
            <a:xfrm>
              <a:off x="1284670" y="2021707"/>
              <a:ext cx="2239703" cy="1987736"/>
              <a:chOff x="1088696" y="3397905"/>
              <a:chExt cx="2239703" cy="1987736"/>
            </a:xfrm>
          </p:grpSpPr>
          <p:sp>
            <p:nvSpPr>
              <p:cNvPr id="3" name="Isosceles Triangle 2"/>
              <p:cNvSpPr/>
              <p:nvPr/>
            </p:nvSpPr>
            <p:spPr>
              <a:xfrm>
                <a:off x="1284670" y="3565883"/>
                <a:ext cx="1959740" cy="1696575"/>
              </a:xfrm>
              <a:prstGeom prst="triangle">
                <a:avLst/>
              </a:prstGeom>
              <a:solidFill>
                <a:schemeClr val="tx2">
                  <a:lumMod val="40000"/>
                  <a:lumOff val="60000"/>
                </a:schemeClr>
              </a:solidFill>
              <a:ln w="127000">
                <a:solidFill>
                  <a:srgbClr val="008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nvGrpSpPr>
              <p:cNvPr id="4" name="Group 3"/>
              <p:cNvGrpSpPr/>
              <p:nvPr/>
            </p:nvGrpSpPr>
            <p:grpSpPr>
              <a:xfrm>
                <a:off x="1088696" y="5049686"/>
                <a:ext cx="2239703" cy="335955"/>
                <a:chOff x="2971800" y="2819400"/>
                <a:chExt cx="1021080" cy="182880"/>
              </a:xfrm>
            </p:grpSpPr>
            <p:sp>
              <p:nvSpPr>
                <p:cNvPr id="6" name="Oval 5"/>
                <p:cNvSpPr/>
                <p:nvPr/>
              </p:nvSpPr>
              <p:spPr>
                <a:xfrm>
                  <a:off x="2971800" y="2819400"/>
                  <a:ext cx="153162" cy="182880"/>
                </a:xfrm>
                <a:prstGeom prst="ellipse">
                  <a:avLst/>
                </a:prstGeom>
                <a:solidFill>
                  <a:srgbClr val="770077"/>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 name="Oval 6"/>
                <p:cNvSpPr/>
                <p:nvPr/>
              </p:nvSpPr>
              <p:spPr>
                <a:xfrm>
                  <a:off x="3839718" y="2819400"/>
                  <a:ext cx="153162" cy="182880"/>
                </a:xfrm>
                <a:prstGeom prst="ellipse">
                  <a:avLst/>
                </a:prstGeom>
                <a:solidFill>
                  <a:srgbClr val="770077"/>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
            <p:nvSpPr>
              <p:cNvPr id="5" name="Oval 4"/>
              <p:cNvSpPr/>
              <p:nvPr/>
            </p:nvSpPr>
            <p:spPr>
              <a:xfrm>
                <a:off x="2090963" y="3397905"/>
                <a:ext cx="335955" cy="335955"/>
              </a:xfrm>
              <a:prstGeom prst="ellipse">
                <a:avLst/>
              </a:prstGeom>
              <a:solidFill>
                <a:srgbClr val="770077"/>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
          <p:nvSpPr>
            <p:cNvPr id="39" name="TextBox 38"/>
            <p:cNvSpPr txBox="1"/>
            <p:nvPr/>
          </p:nvSpPr>
          <p:spPr>
            <a:xfrm>
              <a:off x="3524373" y="3463651"/>
              <a:ext cx="651252" cy="584776"/>
            </a:xfrm>
            <a:prstGeom prst="rect">
              <a:avLst/>
            </a:prstGeom>
            <a:noFill/>
          </p:spPr>
          <p:txBody>
            <a:bodyPr wrap="square" rtlCol="0">
              <a:spAutoFit/>
            </a:bodyPr>
            <a:lstStyle/>
            <a:p>
              <a:r>
                <a:rPr lang="en-US" sz="3200" dirty="0"/>
                <a:t>v</a:t>
              </a:r>
              <a:r>
                <a:rPr lang="en-US" sz="3200" baseline="-25000" dirty="0"/>
                <a:t>6</a:t>
              </a:r>
            </a:p>
          </p:txBody>
        </p:sp>
        <p:sp>
          <p:nvSpPr>
            <p:cNvPr id="40" name="TextBox 39"/>
            <p:cNvSpPr txBox="1"/>
            <p:nvPr/>
          </p:nvSpPr>
          <p:spPr>
            <a:xfrm>
              <a:off x="793381" y="3463651"/>
              <a:ext cx="651252" cy="584776"/>
            </a:xfrm>
            <a:prstGeom prst="rect">
              <a:avLst/>
            </a:prstGeom>
            <a:noFill/>
          </p:spPr>
          <p:txBody>
            <a:bodyPr wrap="square" rtlCol="0">
              <a:spAutoFit/>
            </a:bodyPr>
            <a:lstStyle/>
            <a:p>
              <a:r>
                <a:rPr lang="en-US" sz="3200" dirty="0"/>
                <a:t>v</a:t>
              </a:r>
              <a:r>
                <a:rPr lang="en-US" sz="3200" baseline="-25000" dirty="0"/>
                <a:t>4</a:t>
              </a:r>
            </a:p>
          </p:txBody>
        </p:sp>
        <p:sp>
          <p:nvSpPr>
            <p:cNvPr id="41" name="TextBox 40"/>
            <p:cNvSpPr txBox="1"/>
            <p:nvPr/>
          </p:nvSpPr>
          <p:spPr>
            <a:xfrm>
              <a:off x="2263487" y="1412950"/>
              <a:ext cx="651252" cy="584776"/>
            </a:xfrm>
            <a:prstGeom prst="rect">
              <a:avLst/>
            </a:prstGeom>
            <a:noFill/>
          </p:spPr>
          <p:txBody>
            <a:bodyPr wrap="square" rtlCol="0">
              <a:spAutoFit/>
            </a:bodyPr>
            <a:lstStyle/>
            <a:p>
              <a:r>
                <a:rPr lang="en-US" sz="3200" dirty="0"/>
                <a:t>v</a:t>
              </a:r>
              <a:r>
                <a:rPr lang="en-US" sz="3200" baseline="-25000" dirty="0"/>
                <a:t>5</a:t>
              </a:r>
            </a:p>
          </p:txBody>
        </p:sp>
        <p:sp>
          <p:nvSpPr>
            <p:cNvPr id="44" name="TextBox 43"/>
            <p:cNvSpPr txBox="1"/>
            <p:nvPr/>
          </p:nvSpPr>
          <p:spPr>
            <a:xfrm>
              <a:off x="1403746" y="2588847"/>
              <a:ext cx="651252" cy="584776"/>
            </a:xfrm>
            <a:prstGeom prst="rect">
              <a:avLst/>
            </a:prstGeom>
            <a:noFill/>
          </p:spPr>
          <p:txBody>
            <a:bodyPr wrap="square" rtlCol="0">
              <a:spAutoFit/>
            </a:bodyPr>
            <a:lstStyle/>
            <a:p>
              <a:r>
                <a:rPr lang="en-US" sz="3200" dirty="0"/>
                <a:t>e</a:t>
              </a:r>
              <a:r>
                <a:rPr lang="en-US" sz="3200" baseline="-25000" dirty="0"/>
                <a:t>3</a:t>
              </a:r>
            </a:p>
          </p:txBody>
        </p:sp>
        <p:sp>
          <p:nvSpPr>
            <p:cNvPr id="46" name="TextBox 45"/>
            <p:cNvSpPr txBox="1"/>
            <p:nvPr/>
          </p:nvSpPr>
          <p:spPr>
            <a:xfrm>
              <a:off x="2263487" y="3803984"/>
              <a:ext cx="651252" cy="584776"/>
            </a:xfrm>
            <a:prstGeom prst="rect">
              <a:avLst/>
            </a:prstGeom>
            <a:noFill/>
          </p:spPr>
          <p:txBody>
            <a:bodyPr wrap="square" rtlCol="0">
              <a:spAutoFit/>
            </a:bodyPr>
            <a:lstStyle/>
            <a:p>
              <a:r>
                <a:rPr lang="en-US" sz="3200" dirty="0"/>
                <a:t>e</a:t>
              </a:r>
              <a:r>
                <a:rPr lang="en-US" sz="3200" baseline="-25000" dirty="0"/>
                <a:t>5</a:t>
              </a:r>
            </a:p>
          </p:txBody>
        </p:sp>
        <p:sp>
          <p:nvSpPr>
            <p:cNvPr id="47" name="TextBox 46"/>
            <p:cNvSpPr txBox="1"/>
            <p:nvPr/>
          </p:nvSpPr>
          <p:spPr>
            <a:xfrm>
              <a:off x="2989958" y="2588847"/>
              <a:ext cx="651252" cy="584776"/>
            </a:xfrm>
            <a:prstGeom prst="rect">
              <a:avLst/>
            </a:prstGeom>
            <a:noFill/>
          </p:spPr>
          <p:txBody>
            <a:bodyPr wrap="square" rtlCol="0">
              <a:spAutoFit/>
            </a:bodyPr>
            <a:lstStyle/>
            <a:p>
              <a:r>
                <a:rPr lang="en-US" sz="3200" dirty="0"/>
                <a:t>e</a:t>
              </a:r>
              <a:r>
                <a:rPr lang="en-US" sz="3200" baseline="-25000" dirty="0"/>
                <a:t>4</a:t>
              </a:r>
            </a:p>
          </p:txBody>
        </p:sp>
      </p:grpSp>
      <p:grpSp>
        <p:nvGrpSpPr>
          <p:cNvPr id="51" name="Group 50"/>
          <p:cNvGrpSpPr/>
          <p:nvPr/>
        </p:nvGrpSpPr>
        <p:grpSpPr>
          <a:xfrm>
            <a:off x="2230671" y="406371"/>
            <a:ext cx="3409836" cy="2635477"/>
            <a:chOff x="5038682" y="1412950"/>
            <a:chExt cx="3409836" cy="2635477"/>
          </a:xfrm>
        </p:grpSpPr>
        <p:grpSp>
          <p:nvGrpSpPr>
            <p:cNvPr id="36" name="Group 35"/>
            <p:cNvGrpSpPr/>
            <p:nvPr/>
          </p:nvGrpSpPr>
          <p:grpSpPr>
            <a:xfrm>
              <a:off x="5537717" y="2021707"/>
              <a:ext cx="2239703" cy="1987736"/>
              <a:chOff x="4753821" y="2021707"/>
              <a:chExt cx="2239703" cy="1987736"/>
            </a:xfrm>
          </p:grpSpPr>
          <p:cxnSp>
            <p:nvCxnSpPr>
              <p:cNvPr id="29" name="Straight Connector 28"/>
              <p:cNvCxnSpPr/>
              <p:nvPr/>
            </p:nvCxnSpPr>
            <p:spPr>
              <a:xfrm>
                <a:off x="5933925" y="2176272"/>
                <a:ext cx="912912" cy="1655064"/>
              </a:xfrm>
              <a:prstGeom prst="line">
                <a:avLst/>
              </a:prstGeom>
              <a:ln w="127000">
                <a:solidFill>
                  <a:srgbClr val="008000"/>
                </a:solidFill>
              </a:ln>
            </p:spPr>
            <p:style>
              <a:lnRef idx="2">
                <a:schemeClr val="accent1"/>
              </a:lnRef>
              <a:fillRef idx="0">
                <a:schemeClr val="accent1"/>
              </a:fillRef>
              <a:effectRef idx="1">
                <a:schemeClr val="accent1"/>
              </a:effectRef>
              <a:fontRef idx="minor">
                <a:schemeClr val="tx1"/>
              </a:fontRef>
            </p:style>
          </p:cxnSp>
          <p:cxnSp>
            <p:nvCxnSpPr>
              <p:cNvPr id="14" name="Straight Connector 13"/>
              <p:cNvCxnSpPr/>
              <p:nvPr/>
            </p:nvCxnSpPr>
            <p:spPr>
              <a:xfrm flipV="1">
                <a:off x="4921799" y="2176272"/>
                <a:ext cx="1012126" cy="1655064"/>
              </a:xfrm>
              <a:prstGeom prst="line">
                <a:avLst/>
              </a:prstGeom>
              <a:ln w="127000">
                <a:solidFill>
                  <a:srgbClr val="008000"/>
                </a:solidFill>
              </a:ln>
            </p:spPr>
            <p:style>
              <a:lnRef idx="2">
                <a:schemeClr val="accent1"/>
              </a:lnRef>
              <a:fillRef idx="0">
                <a:schemeClr val="accent1"/>
              </a:fillRef>
              <a:effectRef idx="1">
                <a:schemeClr val="accent1"/>
              </a:effectRef>
              <a:fontRef idx="minor">
                <a:schemeClr val="tx1"/>
              </a:fontRef>
            </p:style>
          </p:cxnSp>
          <p:grpSp>
            <p:nvGrpSpPr>
              <p:cNvPr id="9" name="Group 8"/>
              <p:cNvGrpSpPr/>
              <p:nvPr/>
            </p:nvGrpSpPr>
            <p:grpSpPr>
              <a:xfrm>
                <a:off x="4753821" y="3673488"/>
                <a:ext cx="2239703" cy="335955"/>
                <a:chOff x="2971800" y="2819400"/>
                <a:chExt cx="1021080" cy="182880"/>
              </a:xfrm>
            </p:grpSpPr>
            <p:sp>
              <p:nvSpPr>
                <p:cNvPr id="10" name="Oval 9"/>
                <p:cNvSpPr/>
                <p:nvPr/>
              </p:nvSpPr>
              <p:spPr>
                <a:xfrm>
                  <a:off x="2971800" y="2819400"/>
                  <a:ext cx="153162" cy="182880"/>
                </a:xfrm>
                <a:prstGeom prst="ellipse">
                  <a:avLst/>
                </a:prstGeom>
                <a:solidFill>
                  <a:srgbClr val="770077"/>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 name="Oval 10"/>
                <p:cNvSpPr/>
                <p:nvPr/>
              </p:nvSpPr>
              <p:spPr>
                <a:xfrm>
                  <a:off x="3839718" y="2819400"/>
                  <a:ext cx="153162" cy="182880"/>
                </a:xfrm>
                <a:prstGeom prst="ellipse">
                  <a:avLst/>
                </a:prstGeom>
                <a:solidFill>
                  <a:srgbClr val="770077"/>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
            <p:nvSpPr>
              <p:cNvPr id="12" name="Oval 11"/>
              <p:cNvSpPr/>
              <p:nvPr/>
            </p:nvSpPr>
            <p:spPr>
              <a:xfrm>
                <a:off x="5756088" y="2021707"/>
                <a:ext cx="335955" cy="335955"/>
              </a:xfrm>
              <a:prstGeom prst="ellipse">
                <a:avLst/>
              </a:prstGeom>
              <a:solidFill>
                <a:srgbClr val="770077"/>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
          <p:nvSpPr>
            <p:cNvPr id="38" name="TextBox 37"/>
            <p:cNvSpPr txBox="1"/>
            <p:nvPr/>
          </p:nvSpPr>
          <p:spPr>
            <a:xfrm>
              <a:off x="5038682" y="3463651"/>
              <a:ext cx="651252" cy="584776"/>
            </a:xfrm>
            <a:prstGeom prst="rect">
              <a:avLst/>
            </a:prstGeom>
            <a:noFill/>
          </p:spPr>
          <p:txBody>
            <a:bodyPr wrap="square" rtlCol="0">
              <a:spAutoFit/>
            </a:bodyPr>
            <a:lstStyle/>
            <a:p>
              <a:r>
                <a:rPr lang="en-US" sz="3200" dirty="0"/>
                <a:t>v</a:t>
              </a:r>
              <a:r>
                <a:rPr lang="en-US" sz="3200" baseline="-25000" dirty="0"/>
                <a:t>1</a:t>
              </a:r>
            </a:p>
          </p:txBody>
        </p:sp>
        <p:sp>
          <p:nvSpPr>
            <p:cNvPr id="42" name="TextBox 41"/>
            <p:cNvSpPr txBox="1"/>
            <p:nvPr/>
          </p:nvSpPr>
          <p:spPr>
            <a:xfrm>
              <a:off x="6531117" y="1412950"/>
              <a:ext cx="651252" cy="584776"/>
            </a:xfrm>
            <a:prstGeom prst="rect">
              <a:avLst/>
            </a:prstGeom>
            <a:noFill/>
          </p:spPr>
          <p:txBody>
            <a:bodyPr wrap="square" rtlCol="0">
              <a:spAutoFit/>
            </a:bodyPr>
            <a:lstStyle/>
            <a:p>
              <a:r>
                <a:rPr lang="en-US" sz="3200" dirty="0"/>
                <a:t>v</a:t>
              </a:r>
              <a:r>
                <a:rPr lang="en-US" sz="3200" baseline="-25000" dirty="0"/>
                <a:t>2</a:t>
              </a:r>
            </a:p>
          </p:txBody>
        </p:sp>
        <p:sp>
          <p:nvSpPr>
            <p:cNvPr id="43" name="TextBox 42"/>
            <p:cNvSpPr txBox="1"/>
            <p:nvPr/>
          </p:nvSpPr>
          <p:spPr>
            <a:xfrm>
              <a:off x="7797266" y="3463651"/>
              <a:ext cx="651252" cy="584776"/>
            </a:xfrm>
            <a:prstGeom prst="rect">
              <a:avLst/>
            </a:prstGeom>
            <a:noFill/>
          </p:spPr>
          <p:txBody>
            <a:bodyPr wrap="square" rtlCol="0">
              <a:spAutoFit/>
            </a:bodyPr>
            <a:lstStyle/>
            <a:p>
              <a:r>
                <a:rPr lang="en-US" sz="3200" dirty="0"/>
                <a:t>v</a:t>
              </a:r>
              <a:r>
                <a:rPr lang="en-US" sz="3200" baseline="-25000" dirty="0"/>
                <a:t>3</a:t>
              </a:r>
            </a:p>
          </p:txBody>
        </p:sp>
        <p:sp>
          <p:nvSpPr>
            <p:cNvPr id="48" name="TextBox 47"/>
            <p:cNvSpPr txBox="1"/>
            <p:nvPr/>
          </p:nvSpPr>
          <p:spPr>
            <a:xfrm>
              <a:off x="5598375" y="2588847"/>
              <a:ext cx="651252" cy="584776"/>
            </a:xfrm>
            <a:prstGeom prst="rect">
              <a:avLst/>
            </a:prstGeom>
            <a:noFill/>
          </p:spPr>
          <p:txBody>
            <a:bodyPr wrap="square" rtlCol="0">
              <a:spAutoFit/>
            </a:bodyPr>
            <a:lstStyle/>
            <a:p>
              <a:r>
                <a:rPr lang="en-US" sz="3200" dirty="0"/>
                <a:t>e</a:t>
              </a:r>
              <a:r>
                <a:rPr lang="en-US" sz="3200" baseline="-25000" dirty="0"/>
                <a:t>1</a:t>
              </a:r>
            </a:p>
          </p:txBody>
        </p:sp>
        <p:sp>
          <p:nvSpPr>
            <p:cNvPr id="49" name="TextBox 48"/>
            <p:cNvSpPr txBox="1"/>
            <p:nvPr/>
          </p:nvSpPr>
          <p:spPr>
            <a:xfrm>
              <a:off x="7206718" y="2588847"/>
              <a:ext cx="651252" cy="584776"/>
            </a:xfrm>
            <a:prstGeom prst="rect">
              <a:avLst/>
            </a:prstGeom>
            <a:noFill/>
          </p:spPr>
          <p:txBody>
            <a:bodyPr wrap="square" rtlCol="0">
              <a:spAutoFit/>
            </a:bodyPr>
            <a:lstStyle/>
            <a:p>
              <a:r>
                <a:rPr lang="en-US" sz="3200" dirty="0"/>
                <a:t>e</a:t>
              </a:r>
              <a:r>
                <a:rPr lang="en-US" sz="3200" baseline="-25000" dirty="0"/>
                <a:t>2</a:t>
              </a:r>
            </a:p>
          </p:txBody>
        </p:sp>
      </p:grpSp>
      <p:sp>
        <p:nvSpPr>
          <p:cNvPr id="8" name="Rectangle 7"/>
          <p:cNvSpPr/>
          <p:nvPr/>
        </p:nvSpPr>
        <p:spPr>
          <a:xfrm>
            <a:off x="1636723" y="146395"/>
            <a:ext cx="9031277" cy="523220"/>
          </a:xfrm>
          <a:prstGeom prst="rect">
            <a:avLst/>
          </a:prstGeom>
        </p:spPr>
        <p:txBody>
          <a:bodyPr wrap="square">
            <a:spAutoFit/>
          </a:bodyPr>
          <a:lstStyle/>
          <a:p>
            <a:pPr algn="ctr"/>
            <a:r>
              <a:rPr lang="en-US" sz="2800" dirty="0"/>
              <a:t>Counting number of connected components using homology</a:t>
            </a:r>
          </a:p>
        </p:txBody>
      </p:sp>
      <p:grpSp>
        <p:nvGrpSpPr>
          <p:cNvPr id="19" name="Group 18"/>
          <p:cNvGrpSpPr/>
          <p:nvPr/>
        </p:nvGrpSpPr>
        <p:grpSpPr>
          <a:xfrm>
            <a:off x="1642618" y="3051227"/>
            <a:ext cx="2406114" cy="695957"/>
            <a:chOff x="137814" y="3817322"/>
            <a:chExt cx="2406114" cy="695957"/>
          </a:xfrm>
        </p:grpSpPr>
        <p:sp>
          <p:nvSpPr>
            <p:cNvPr id="2" name="Rectangle 1"/>
            <p:cNvSpPr/>
            <p:nvPr/>
          </p:nvSpPr>
          <p:spPr>
            <a:xfrm>
              <a:off x="512393" y="3817322"/>
              <a:ext cx="2031535" cy="584776"/>
            </a:xfrm>
            <a:prstGeom prst="rect">
              <a:avLst/>
            </a:prstGeom>
          </p:spPr>
          <p:txBody>
            <a:bodyPr wrap="square">
              <a:spAutoFit/>
            </a:bodyPr>
            <a:lstStyle/>
            <a:p>
              <a:r>
                <a:rPr lang="en-US" sz="3200" dirty="0"/>
                <a:t>: C</a:t>
              </a:r>
              <a:r>
                <a:rPr lang="en-US" sz="3200" baseline="-25000" dirty="0"/>
                <a:t>1   </a:t>
              </a:r>
              <a:r>
                <a:rPr lang="en-US" sz="3200" dirty="0">
                  <a:sym typeface="Wingdings"/>
                </a:rPr>
                <a:t>   </a:t>
              </a:r>
              <a:r>
                <a:rPr lang="en-US" sz="3200" dirty="0"/>
                <a:t>C</a:t>
              </a:r>
              <a:r>
                <a:rPr lang="en-US" sz="3200" baseline="-25000" dirty="0"/>
                <a:t>0</a:t>
              </a:r>
              <a:endParaRPr lang="en-US" sz="3200" dirty="0"/>
            </a:p>
          </p:txBody>
        </p:sp>
        <p:grpSp>
          <p:nvGrpSpPr>
            <p:cNvPr id="13" name="Group 12"/>
            <p:cNvGrpSpPr/>
            <p:nvPr/>
          </p:nvGrpSpPr>
          <p:grpSpPr>
            <a:xfrm>
              <a:off x="137814" y="3836623"/>
              <a:ext cx="699555" cy="676656"/>
              <a:chOff x="658368" y="5669280"/>
              <a:chExt cx="699555" cy="676656"/>
            </a:xfrm>
          </p:grpSpPr>
          <p:sp>
            <p:nvSpPr>
              <p:cNvPr id="17" name="Arc 16"/>
              <p:cNvSpPr/>
              <p:nvPr/>
            </p:nvSpPr>
            <p:spPr>
              <a:xfrm rot="240000">
                <a:off x="658368" y="5779008"/>
                <a:ext cx="374904" cy="566928"/>
              </a:xfrm>
              <a:prstGeom prst="arc">
                <a:avLst/>
              </a:prstGeom>
              <a:ln w="28575" cmpd="sng">
                <a:solidFill>
                  <a:srgbClr val="000000"/>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35" name="TextBox 34"/>
              <p:cNvSpPr txBox="1"/>
              <p:nvPr/>
            </p:nvSpPr>
            <p:spPr>
              <a:xfrm>
                <a:off x="768096" y="5669280"/>
                <a:ext cx="589827" cy="584776"/>
              </a:xfrm>
              <a:prstGeom prst="rect">
                <a:avLst/>
              </a:prstGeom>
              <a:noFill/>
            </p:spPr>
            <p:txBody>
              <a:bodyPr wrap="square" rtlCol="0">
                <a:spAutoFit/>
              </a:bodyPr>
              <a:lstStyle/>
              <a:p>
                <a:r>
                  <a:rPr lang="en-US" sz="3200" dirty="0"/>
                  <a:t>o</a:t>
                </a:r>
              </a:p>
            </p:txBody>
          </p:sp>
        </p:grpSp>
      </p:grpSp>
      <p:grpSp>
        <p:nvGrpSpPr>
          <p:cNvPr id="18" name="Group 17"/>
          <p:cNvGrpSpPr/>
          <p:nvPr/>
        </p:nvGrpSpPr>
        <p:grpSpPr>
          <a:xfrm>
            <a:off x="4187623" y="3338705"/>
            <a:ext cx="3460093" cy="736182"/>
            <a:chOff x="3256081" y="3795071"/>
            <a:chExt cx="3460093" cy="736182"/>
          </a:xfrm>
        </p:grpSpPr>
        <p:grpSp>
          <p:nvGrpSpPr>
            <p:cNvPr id="45" name="Group 44"/>
            <p:cNvGrpSpPr/>
            <p:nvPr/>
          </p:nvGrpSpPr>
          <p:grpSpPr>
            <a:xfrm>
              <a:off x="3256081" y="3854597"/>
              <a:ext cx="699555" cy="676656"/>
              <a:chOff x="658368" y="5669280"/>
              <a:chExt cx="699555" cy="676656"/>
            </a:xfrm>
          </p:grpSpPr>
          <p:sp>
            <p:nvSpPr>
              <p:cNvPr id="52" name="Arc 51"/>
              <p:cNvSpPr/>
              <p:nvPr/>
            </p:nvSpPr>
            <p:spPr>
              <a:xfrm rot="240000">
                <a:off x="658368" y="5779008"/>
                <a:ext cx="374904" cy="566928"/>
              </a:xfrm>
              <a:prstGeom prst="arc">
                <a:avLst/>
              </a:prstGeom>
              <a:ln w="28575" cmpd="sng">
                <a:solidFill>
                  <a:srgbClr val="000000"/>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53" name="TextBox 52"/>
              <p:cNvSpPr txBox="1"/>
              <p:nvPr/>
            </p:nvSpPr>
            <p:spPr>
              <a:xfrm>
                <a:off x="768096" y="5669280"/>
                <a:ext cx="589827" cy="584776"/>
              </a:xfrm>
              <a:prstGeom prst="rect">
                <a:avLst/>
              </a:prstGeom>
              <a:noFill/>
            </p:spPr>
            <p:txBody>
              <a:bodyPr wrap="square" rtlCol="0">
                <a:spAutoFit/>
              </a:bodyPr>
              <a:lstStyle/>
              <a:p>
                <a:r>
                  <a:rPr lang="en-US" sz="3200" dirty="0"/>
                  <a:t>o</a:t>
                </a:r>
              </a:p>
            </p:txBody>
          </p:sp>
        </p:grpSp>
        <p:sp>
          <p:nvSpPr>
            <p:cNvPr id="16" name="TextBox 15"/>
            <p:cNvSpPr txBox="1"/>
            <p:nvPr/>
          </p:nvSpPr>
          <p:spPr>
            <a:xfrm>
              <a:off x="3590764" y="3795071"/>
              <a:ext cx="3125410" cy="584776"/>
            </a:xfrm>
            <a:prstGeom prst="rect">
              <a:avLst/>
            </a:prstGeom>
            <a:noFill/>
          </p:spPr>
          <p:txBody>
            <a:bodyPr wrap="square" rtlCol="0">
              <a:spAutoFit/>
            </a:bodyPr>
            <a:lstStyle/>
            <a:p>
              <a:r>
                <a:rPr lang="en-US" sz="3200" dirty="0"/>
                <a:t>(e</a:t>
              </a:r>
              <a:r>
                <a:rPr lang="en-US" sz="3200" baseline="-25000" dirty="0"/>
                <a:t>1</a:t>
              </a:r>
              <a:r>
                <a:rPr lang="en-US" sz="3200" dirty="0"/>
                <a:t>) = v</a:t>
              </a:r>
              <a:r>
                <a:rPr lang="en-US" sz="3200" baseline="-25000" dirty="0"/>
                <a:t>1</a:t>
              </a:r>
              <a:r>
                <a:rPr lang="en-US" sz="3200" dirty="0"/>
                <a:t> + v</a:t>
              </a:r>
              <a:r>
                <a:rPr lang="en-US" sz="3200" baseline="-25000" dirty="0"/>
                <a:t>2</a:t>
              </a:r>
            </a:p>
          </p:txBody>
        </p:sp>
      </p:grpSp>
      <p:grpSp>
        <p:nvGrpSpPr>
          <p:cNvPr id="54" name="Group 53"/>
          <p:cNvGrpSpPr/>
          <p:nvPr/>
        </p:nvGrpSpPr>
        <p:grpSpPr>
          <a:xfrm>
            <a:off x="4187623" y="4006997"/>
            <a:ext cx="3460093" cy="696498"/>
            <a:chOff x="3256081" y="3834755"/>
            <a:chExt cx="3460093" cy="696498"/>
          </a:xfrm>
        </p:grpSpPr>
        <p:grpSp>
          <p:nvGrpSpPr>
            <p:cNvPr id="55" name="Group 54"/>
            <p:cNvGrpSpPr/>
            <p:nvPr/>
          </p:nvGrpSpPr>
          <p:grpSpPr>
            <a:xfrm>
              <a:off x="3256081" y="3854597"/>
              <a:ext cx="699555" cy="676656"/>
              <a:chOff x="658368" y="5669280"/>
              <a:chExt cx="699555" cy="676656"/>
            </a:xfrm>
          </p:grpSpPr>
          <p:sp>
            <p:nvSpPr>
              <p:cNvPr id="57" name="Arc 56"/>
              <p:cNvSpPr/>
              <p:nvPr/>
            </p:nvSpPr>
            <p:spPr>
              <a:xfrm rot="240000">
                <a:off x="658368" y="5779008"/>
                <a:ext cx="374904" cy="566928"/>
              </a:xfrm>
              <a:prstGeom prst="arc">
                <a:avLst/>
              </a:prstGeom>
              <a:ln w="28575" cmpd="sng">
                <a:solidFill>
                  <a:srgbClr val="000000"/>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58" name="TextBox 57"/>
              <p:cNvSpPr txBox="1"/>
              <p:nvPr/>
            </p:nvSpPr>
            <p:spPr>
              <a:xfrm>
                <a:off x="768096" y="5669280"/>
                <a:ext cx="589827" cy="584776"/>
              </a:xfrm>
              <a:prstGeom prst="rect">
                <a:avLst/>
              </a:prstGeom>
              <a:noFill/>
            </p:spPr>
            <p:txBody>
              <a:bodyPr wrap="square" rtlCol="0">
                <a:spAutoFit/>
              </a:bodyPr>
              <a:lstStyle/>
              <a:p>
                <a:r>
                  <a:rPr lang="en-US" sz="3200" dirty="0"/>
                  <a:t>o</a:t>
                </a:r>
              </a:p>
            </p:txBody>
          </p:sp>
        </p:grpSp>
        <p:sp>
          <p:nvSpPr>
            <p:cNvPr id="56" name="TextBox 55"/>
            <p:cNvSpPr txBox="1"/>
            <p:nvPr/>
          </p:nvSpPr>
          <p:spPr>
            <a:xfrm>
              <a:off x="3590764" y="3834755"/>
              <a:ext cx="3125410" cy="584776"/>
            </a:xfrm>
            <a:prstGeom prst="rect">
              <a:avLst/>
            </a:prstGeom>
            <a:noFill/>
          </p:spPr>
          <p:txBody>
            <a:bodyPr wrap="square" rtlCol="0">
              <a:spAutoFit/>
            </a:bodyPr>
            <a:lstStyle/>
            <a:p>
              <a:r>
                <a:rPr lang="en-US" sz="3200" dirty="0"/>
                <a:t>(e</a:t>
              </a:r>
              <a:r>
                <a:rPr lang="en-US" sz="3200" baseline="-25000" dirty="0"/>
                <a:t>2</a:t>
              </a:r>
              <a:r>
                <a:rPr lang="en-US" sz="3200" dirty="0"/>
                <a:t>) = v</a:t>
              </a:r>
              <a:r>
                <a:rPr lang="en-US" sz="3200" baseline="-25000" dirty="0"/>
                <a:t>2</a:t>
              </a:r>
              <a:r>
                <a:rPr lang="en-US" sz="3200" dirty="0"/>
                <a:t> + v</a:t>
              </a:r>
              <a:r>
                <a:rPr lang="en-US" sz="3200" baseline="-25000" dirty="0"/>
                <a:t>3</a:t>
              </a:r>
            </a:p>
          </p:txBody>
        </p:sp>
      </p:grpSp>
      <p:grpSp>
        <p:nvGrpSpPr>
          <p:cNvPr id="59" name="Group 58"/>
          <p:cNvGrpSpPr/>
          <p:nvPr/>
        </p:nvGrpSpPr>
        <p:grpSpPr>
          <a:xfrm>
            <a:off x="4187623" y="4695131"/>
            <a:ext cx="3460093" cy="736182"/>
            <a:chOff x="3256081" y="3795071"/>
            <a:chExt cx="3460093" cy="736182"/>
          </a:xfrm>
        </p:grpSpPr>
        <p:grpSp>
          <p:nvGrpSpPr>
            <p:cNvPr id="60" name="Group 59"/>
            <p:cNvGrpSpPr/>
            <p:nvPr/>
          </p:nvGrpSpPr>
          <p:grpSpPr>
            <a:xfrm>
              <a:off x="3256081" y="3854597"/>
              <a:ext cx="699555" cy="676656"/>
              <a:chOff x="658368" y="5669280"/>
              <a:chExt cx="699555" cy="676656"/>
            </a:xfrm>
          </p:grpSpPr>
          <p:sp>
            <p:nvSpPr>
              <p:cNvPr id="62" name="Arc 61"/>
              <p:cNvSpPr/>
              <p:nvPr/>
            </p:nvSpPr>
            <p:spPr>
              <a:xfrm rot="240000">
                <a:off x="658368" y="5779008"/>
                <a:ext cx="374904" cy="566928"/>
              </a:xfrm>
              <a:prstGeom prst="arc">
                <a:avLst/>
              </a:prstGeom>
              <a:ln w="28575" cmpd="sng">
                <a:solidFill>
                  <a:srgbClr val="000000"/>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63" name="TextBox 62"/>
              <p:cNvSpPr txBox="1"/>
              <p:nvPr/>
            </p:nvSpPr>
            <p:spPr>
              <a:xfrm>
                <a:off x="768096" y="5669280"/>
                <a:ext cx="589827" cy="584776"/>
              </a:xfrm>
              <a:prstGeom prst="rect">
                <a:avLst/>
              </a:prstGeom>
              <a:noFill/>
            </p:spPr>
            <p:txBody>
              <a:bodyPr wrap="square" rtlCol="0">
                <a:spAutoFit/>
              </a:bodyPr>
              <a:lstStyle/>
              <a:p>
                <a:r>
                  <a:rPr lang="en-US" sz="3200" dirty="0"/>
                  <a:t>o</a:t>
                </a:r>
              </a:p>
            </p:txBody>
          </p:sp>
        </p:grpSp>
        <p:sp>
          <p:nvSpPr>
            <p:cNvPr id="61" name="TextBox 60"/>
            <p:cNvSpPr txBox="1"/>
            <p:nvPr/>
          </p:nvSpPr>
          <p:spPr>
            <a:xfrm>
              <a:off x="3590764" y="3795071"/>
              <a:ext cx="3125410" cy="584776"/>
            </a:xfrm>
            <a:prstGeom prst="rect">
              <a:avLst/>
            </a:prstGeom>
            <a:noFill/>
          </p:spPr>
          <p:txBody>
            <a:bodyPr wrap="square" rtlCol="0">
              <a:spAutoFit/>
            </a:bodyPr>
            <a:lstStyle/>
            <a:p>
              <a:r>
                <a:rPr lang="en-US" sz="3200" dirty="0"/>
                <a:t>(e</a:t>
              </a:r>
              <a:r>
                <a:rPr lang="en-US" sz="3200" baseline="-25000" dirty="0"/>
                <a:t>3</a:t>
              </a:r>
              <a:r>
                <a:rPr lang="en-US" sz="3200" dirty="0"/>
                <a:t>) = v</a:t>
              </a:r>
              <a:r>
                <a:rPr lang="en-US" sz="3200" baseline="-25000" dirty="0"/>
                <a:t>4</a:t>
              </a:r>
              <a:r>
                <a:rPr lang="en-US" sz="3200" dirty="0"/>
                <a:t> + v</a:t>
              </a:r>
              <a:r>
                <a:rPr lang="en-US" sz="3200" baseline="-25000" dirty="0"/>
                <a:t>5</a:t>
              </a:r>
            </a:p>
          </p:txBody>
        </p:sp>
      </p:grpSp>
      <p:grpSp>
        <p:nvGrpSpPr>
          <p:cNvPr id="64" name="Group 63"/>
          <p:cNvGrpSpPr/>
          <p:nvPr/>
        </p:nvGrpSpPr>
        <p:grpSpPr>
          <a:xfrm>
            <a:off x="4187623" y="5383265"/>
            <a:ext cx="3460093" cy="736182"/>
            <a:chOff x="3256081" y="3795071"/>
            <a:chExt cx="3460093" cy="736182"/>
          </a:xfrm>
        </p:grpSpPr>
        <p:grpSp>
          <p:nvGrpSpPr>
            <p:cNvPr id="65" name="Group 64"/>
            <p:cNvGrpSpPr/>
            <p:nvPr/>
          </p:nvGrpSpPr>
          <p:grpSpPr>
            <a:xfrm>
              <a:off x="3256081" y="3854597"/>
              <a:ext cx="699555" cy="676656"/>
              <a:chOff x="658368" y="5669280"/>
              <a:chExt cx="699555" cy="676656"/>
            </a:xfrm>
          </p:grpSpPr>
          <p:sp>
            <p:nvSpPr>
              <p:cNvPr id="67" name="Arc 66"/>
              <p:cNvSpPr/>
              <p:nvPr/>
            </p:nvSpPr>
            <p:spPr>
              <a:xfrm rot="240000">
                <a:off x="658368" y="5779008"/>
                <a:ext cx="374904" cy="566928"/>
              </a:xfrm>
              <a:prstGeom prst="arc">
                <a:avLst/>
              </a:prstGeom>
              <a:ln w="28575" cmpd="sng">
                <a:solidFill>
                  <a:srgbClr val="000000"/>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68" name="TextBox 67"/>
              <p:cNvSpPr txBox="1"/>
              <p:nvPr/>
            </p:nvSpPr>
            <p:spPr>
              <a:xfrm>
                <a:off x="768096" y="5669280"/>
                <a:ext cx="589827" cy="584776"/>
              </a:xfrm>
              <a:prstGeom prst="rect">
                <a:avLst/>
              </a:prstGeom>
              <a:noFill/>
            </p:spPr>
            <p:txBody>
              <a:bodyPr wrap="square" rtlCol="0">
                <a:spAutoFit/>
              </a:bodyPr>
              <a:lstStyle/>
              <a:p>
                <a:r>
                  <a:rPr lang="en-US" sz="3200" dirty="0"/>
                  <a:t>o</a:t>
                </a:r>
              </a:p>
            </p:txBody>
          </p:sp>
        </p:grpSp>
        <p:sp>
          <p:nvSpPr>
            <p:cNvPr id="66" name="TextBox 65"/>
            <p:cNvSpPr txBox="1"/>
            <p:nvPr/>
          </p:nvSpPr>
          <p:spPr>
            <a:xfrm>
              <a:off x="3590764" y="3795071"/>
              <a:ext cx="3125410" cy="584776"/>
            </a:xfrm>
            <a:prstGeom prst="rect">
              <a:avLst/>
            </a:prstGeom>
            <a:noFill/>
          </p:spPr>
          <p:txBody>
            <a:bodyPr wrap="square" rtlCol="0">
              <a:spAutoFit/>
            </a:bodyPr>
            <a:lstStyle/>
            <a:p>
              <a:r>
                <a:rPr lang="en-US" sz="3200" dirty="0"/>
                <a:t>(e</a:t>
              </a:r>
              <a:r>
                <a:rPr lang="en-US" sz="3200" baseline="-25000" dirty="0"/>
                <a:t>4</a:t>
              </a:r>
              <a:r>
                <a:rPr lang="en-US" sz="3200" dirty="0"/>
                <a:t>) = v</a:t>
              </a:r>
              <a:r>
                <a:rPr lang="en-US" sz="3200" baseline="-25000" dirty="0"/>
                <a:t>5</a:t>
              </a:r>
              <a:r>
                <a:rPr lang="en-US" sz="3200" dirty="0"/>
                <a:t> + v</a:t>
              </a:r>
              <a:r>
                <a:rPr lang="en-US" sz="3200" baseline="-25000" dirty="0"/>
                <a:t>6</a:t>
              </a:r>
            </a:p>
          </p:txBody>
        </p:sp>
      </p:grpSp>
      <p:grpSp>
        <p:nvGrpSpPr>
          <p:cNvPr id="69" name="Group 68"/>
          <p:cNvGrpSpPr/>
          <p:nvPr/>
        </p:nvGrpSpPr>
        <p:grpSpPr>
          <a:xfrm>
            <a:off x="4187623" y="6051577"/>
            <a:ext cx="3460093" cy="736182"/>
            <a:chOff x="3256081" y="3795071"/>
            <a:chExt cx="3460093" cy="736182"/>
          </a:xfrm>
        </p:grpSpPr>
        <p:grpSp>
          <p:nvGrpSpPr>
            <p:cNvPr id="70" name="Group 69"/>
            <p:cNvGrpSpPr/>
            <p:nvPr/>
          </p:nvGrpSpPr>
          <p:grpSpPr>
            <a:xfrm>
              <a:off x="3256081" y="3854597"/>
              <a:ext cx="699555" cy="676656"/>
              <a:chOff x="658368" y="5669280"/>
              <a:chExt cx="699555" cy="676656"/>
            </a:xfrm>
          </p:grpSpPr>
          <p:sp>
            <p:nvSpPr>
              <p:cNvPr id="72" name="Arc 71"/>
              <p:cNvSpPr/>
              <p:nvPr/>
            </p:nvSpPr>
            <p:spPr>
              <a:xfrm rot="240000">
                <a:off x="658368" y="5779008"/>
                <a:ext cx="374904" cy="566928"/>
              </a:xfrm>
              <a:prstGeom prst="arc">
                <a:avLst/>
              </a:prstGeom>
              <a:ln w="28575" cmpd="sng">
                <a:solidFill>
                  <a:srgbClr val="000000"/>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73" name="TextBox 72"/>
              <p:cNvSpPr txBox="1"/>
              <p:nvPr/>
            </p:nvSpPr>
            <p:spPr>
              <a:xfrm>
                <a:off x="768096" y="5669280"/>
                <a:ext cx="589827" cy="584776"/>
              </a:xfrm>
              <a:prstGeom prst="rect">
                <a:avLst/>
              </a:prstGeom>
              <a:noFill/>
            </p:spPr>
            <p:txBody>
              <a:bodyPr wrap="square" rtlCol="0">
                <a:spAutoFit/>
              </a:bodyPr>
              <a:lstStyle/>
              <a:p>
                <a:r>
                  <a:rPr lang="en-US" sz="3200" dirty="0"/>
                  <a:t>o</a:t>
                </a:r>
              </a:p>
            </p:txBody>
          </p:sp>
        </p:grpSp>
        <p:sp>
          <p:nvSpPr>
            <p:cNvPr id="71" name="TextBox 70"/>
            <p:cNvSpPr txBox="1"/>
            <p:nvPr/>
          </p:nvSpPr>
          <p:spPr>
            <a:xfrm>
              <a:off x="3590764" y="3795071"/>
              <a:ext cx="3125410" cy="584776"/>
            </a:xfrm>
            <a:prstGeom prst="rect">
              <a:avLst/>
            </a:prstGeom>
            <a:noFill/>
          </p:spPr>
          <p:txBody>
            <a:bodyPr wrap="square" rtlCol="0">
              <a:spAutoFit/>
            </a:bodyPr>
            <a:lstStyle/>
            <a:p>
              <a:r>
                <a:rPr lang="en-US" sz="3200" dirty="0"/>
                <a:t>(e</a:t>
              </a:r>
              <a:r>
                <a:rPr lang="en-US" sz="3200" baseline="-25000" dirty="0"/>
                <a:t>5</a:t>
              </a:r>
              <a:r>
                <a:rPr lang="en-US" sz="3200" dirty="0"/>
                <a:t>) = v</a:t>
              </a:r>
              <a:r>
                <a:rPr lang="en-US" sz="3200" baseline="-25000" dirty="0"/>
                <a:t>4</a:t>
              </a:r>
              <a:r>
                <a:rPr lang="en-US" sz="3200" dirty="0"/>
                <a:t> + v</a:t>
              </a:r>
              <a:r>
                <a:rPr lang="en-US" sz="3200" baseline="-25000" dirty="0"/>
                <a:t>6</a:t>
              </a:r>
            </a:p>
          </p:txBody>
        </p:sp>
      </p:grpSp>
      <p:sp>
        <p:nvSpPr>
          <p:cNvPr id="15" name="TextBox 14"/>
          <p:cNvSpPr txBox="1"/>
          <p:nvPr/>
        </p:nvSpPr>
        <p:spPr>
          <a:xfrm>
            <a:off x="7479774" y="3387813"/>
            <a:ext cx="3354245" cy="584776"/>
          </a:xfrm>
          <a:prstGeom prst="rect">
            <a:avLst/>
          </a:prstGeom>
          <a:noFill/>
        </p:spPr>
        <p:txBody>
          <a:bodyPr wrap="square" rtlCol="0">
            <a:spAutoFit/>
          </a:bodyPr>
          <a:lstStyle/>
          <a:p>
            <a:r>
              <a:rPr lang="en-US" sz="3200" dirty="0">
                <a:solidFill>
                  <a:srgbClr val="FF0000"/>
                </a:solidFill>
              </a:rPr>
              <a:t>Extend linearly:</a:t>
            </a:r>
          </a:p>
        </p:txBody>
      </p:sp>
    </p:spTree>
    <p:extLst>
      <p:ext uri="{BB962C8B-B14F-4D97-AF65-F5344CB8AC3E}">
        <p14:creationId xmlns:p14="http://schemas.microsoft.com/office/powerpoint/2010/main" val="379764914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0" name="Group 49"/>
          <p:cNvGrpSpPr/>
          <p:nvPr/>
        </p:nvGrpSpPr>
        <p:grpSpPr>
          <a:xfrm>
            <a:off x="6470201" y="406370"/>
            <a:ext cx="3382244" cy="2975810"/>
            <a:chOff x="793381" y="1412950"/>
            <a:chExt cx="3382244" cy="2975810"/>
          </a:xfrm>
        </p:grpSpPr>
        <p:grpSp>
          <p:nvGrpSpPr>
            <p:cNvPr id="21" name="Group 20"/>
            <p:cNvGrpSpPr/>
            <p:nvPr/>
          </p:nvGrpSpPr>
          <p:grpSpPr>
            <a:xfrm>
              <a:off x="1284670" y="2021707"/>
              <a:ext cx="2239703" cy="1987736"/>
              <a:chOff x="1088696" y="3397905"/>
              <a:chExt cx="2239703" cy="1987736"/>
            </a:xfrm>
          </p:grpSpPr>
          <p:sp>
            <p:nvSpPr>
              <p:cNvPr id="3" name="Isosceles Triangle 2"/>
              <p:cNvSpPr/>
              <p:nvPr/>
            </p:nvSpPr>
            <p:spPr>
              <a:xfrm>
                <a:off x="1284670" y="3565883"/>
                <a:ext cx="1959740" cy="1696575"/>
              </a:xfrm>
              <a:prstGeom prst="triangle">
                <a:avLst/>
              </a:prstGeom>
              <a:solidFill>
                <a:schemeClr val="tx2">
                  <a:lumMod val="40000"/>
                  <a:lumOff val="60000"/>
                </a:schemeClr>
              </a:solidFill>
              <a:ln w="127000">
                <a:solidFill>
                  <a:srgbClr val="008000"/>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a:solidFill>
                    <a:prstClr val="white"/>
                  </a:solidFill>
                  <a:latin typeface="Calibri"/>
                </a:endParaRPr>
              </a:p>
            </p:txBody>
          </p:sp>
          <p:grpSp>
            <p:nvGrpSpPr>
              <p:cNvPr id="4" name="Group 3"/>
              <p:cNvGrpSpPr/>
              <p:nvPr/>
            </p:nvGrpSpPr>
            <p:grpSpPr>
              <a:xfrm>
                <a:off x="1088696" y="5049686"/>
                <a:ext cx="2239703" cy="335955"/>
                <a:chOff x="2971800" y="2819400"/>
                <a:chExt cx="1021080" cy="182880"/>
              </a:xfrm>
            </p:grpSpPr>
            <p:sp>
              <p:nvSpPr>
                <p:cNvPr id="6" name="Oval 5"/>
                <p:cNvSpPr/>
                <p:nvPr/>
              </p:nvSpPr>
              <p:spPr>
                <a:xfrm>
                  <a:off x="2971800" y="2819400"/>
                  <a:ext cx="153162" cy="182880"/>
                </a:xfrm>
                <a:prstGeom prst="ellipse">
                  <a:avLst/>
                </a:prstGeom>
                <a:solidFill>
                  <a:srgbClr val="770077"/>
                </a:solidFill>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a:solidFill>
                      <a:prstClr val="white"/>
                    </a:solidFill>
                    <a:latin typeface="Calibri"/>
                  </a:endParaRPr>
                </a:p>
              </p:txBody>
            </p:sp>
            <p:sp>
              <p:nvSpPr>
                <p:cNvPr id="7" name="Oval 6"/>
                <p:cNvSpPr/>
                <p:nvPr/>
              </p:nvSpPr>
              <p:spPr>
                <a:xfrm>
                  <a:off x="3839718" y="2819400"/>
                  <a:ext cx="153162" cy="182880"/>
                </a:xfrm>
                <a:prstGeom prst="ellipse">
                  <a:avLst/>
                </a:prstGeom>
                <a:solidFill>
                  <a:srgbClr val="770077"/>
                </a:solidFill>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a:solidFill>
                      <a:prstClr val="white"/>
                    </a:solidFill>
                    <a:latin typeface="Calibri"/>
                  </a:endParaRPr>
                </a:p>
              </p:txBody>
            </p:sp>
          </p:grpSp>
          <p:sp>
            <p:nvSpPr>
              <p:cNvPr id="5" name="Oval 4"/>
              <p:cNvSpPr/>
              <p:nvPr/>
            </p:nvSpPr>
            <p:spPr>
              <a:xfrm>
                <a:off x="2090963" y="3397905"/>
                <a:ext cx="335955" cy="335955"/>
              </a:xfrm>
              <a:prstGeom prst="ellipse">
                <a:avLst/>
              </a:prstGeom>
              <a:solidFill>
                <a:srgbClr val="770077"/>
              </a:solidFill>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a:solidFill>
                    <a:prstClr val="white"/>
                  </a:solidFill>
                  <a:latin typeface="Calibri"/>
                </a:endParaRPr>
              </a:p>
            </p:txBody>
          </p:sp>
        </p:grpSp>
        <p:sp>
          <p:nvSpPr>
            <p:cNvPr id="39" name="TextBox 38"/>
            <p:cNvSpPr txBox="1"/>
            <p:nvPr/>
          </p:nvSpPr>
          <p:spPr>
            <a:xfrm>
              <a:off x="3524373" y="3463651"/>
              <a:ext cx="651252" cy="584776"/>
            </a:xfrm>
            <a:prstGeom prst="rect">
              <a:avLst/>
            </a:prstGeom>
            <a:noFill/>
          </p:spPr>
          <p:txBody>
            <a:bodyPr wrap="square" rtlCol="0">
              <a:spAutoFit/>
            </a:bodyPr>
            <a:lstStyle/>
            <a:p>
              <a:pPr defTabSz="457200"/>
              <a:r>
                <a:rPr lang="en-US" sz="3200" dirty="0">
                  <a:solidFill>
                    <a:prstClr val="black"/>
                  </a:solidFill>
                  <a:latin typeface="Calibri"/>
                </a:rPr>
                <a:t>v</a:t>
              </a:r>
              <a:r>
                <a:rPr lang="en-US" sz="3200" baseline="-25000" dirty="0">
                  <a:solidFill>
                    <a:prstClr val="black"/>
                  </a:solidFill>
                  <a:latin typeface="Calibri"/>
                </a:rPr>
                <a:t>6</a:t>
              </a:r>
            </a:p>
          </p:txBody>
        </p:sp>
        <p:sp>
          <p:nvSpPr>
            <p:cNvPr id="40" name="TextBox 39"/>
            <p:cNvSpPr txBox="1"/>
            <p:nvPr/>
          </p:nvSpPr>
          <p:spPr>
            <a:xfrm>
              <a:off x="793381" y="3463651"/>
              <a:ext cx="651252" cy="584776"/>
            </a:xfrm>
            <a:prstGeom prst="rect">
              <a:avLst/>
            </a:prstGeom>
            <a:noFill/>
          </p:spPr>
          <p:txBody>
            <a:bodyPr wrap="square" rtlCol="0">
              <a:spAutoFit/>
            </a:bodyPr>
            <a:lstStyle/>
            <a:p>
              <a:pPr defTabSz="457200"/>
              <a:r>
                <a:rPr lang="en-US" sz="3200" dirty="0">
                  <a:solidFill>
                    <a:prstClr val="black"/>
                  </a:solidFill>
                  <a:latin typeface="Calibri"/>
                </a:rPr>
                <a:t>v</a:t>
              </a:r>
              <a:r>
                <a:rPr lang="en-US" sz="3200" baseline="-25000" dirty="0">
                  <a:solidFill>
                    <a:prstClr val="black"/>
                  </a:solidFill>
                  <a:latin typeface="Calibri"/>
                </a:rPr>
                <a:t>4</a:t>
              </a:r>
            </a:p>
          </p:txBody>
        </p:sp>
        <p:sp>
          <p:nvSpPr>
            <p:cNvPr id="41" name="TextBox 40"/>
            <p:cNvSpPr txBox="1"/>
            <p:nvPr/>
          </p:nvSpPr>
          <p:spPr>
            <a:xfrm>
              <a:off x="2263487" y="1412950"/>
              <a:ext cx="651252" cy="584776"/>
            </a:xfrm>
            <a:prstGeom prst="rect">
              <a:avLst/>
            </a:prstGeom>
            <a:noFill/>
          </p:spPr>
          <p:txBody>
            <a:bodyPr wrap="square" rtlCol="0">
              <a:spAutoFit/>
            </a:bodyPr>
            <a:lstStyle/>
            <a:p>
              <a:pPr defTabSz="457200"/>
              <a:r>
                <a:rPr lang="en-US" sz="3200" dirty="0">
                  <a:solidFill>
                    <a:prstClr val="black"/>
                  </a:solidFill>
                  <a:latin typeface="Calibri"/>
                </a:rPr>
                <a:t>v</a:t>
              </a:r>
              <a:r>
                <a:rPr lang="en-US" sz="3200" baseline="-25000" dirty="0">
                  <a:solidFill>
                    <a:prstClr val="black"/>
                  </a:solidFill>
                  <a:latin typeface="Calibri"/>
                </a:rPr>
                <a:t>5</a:t>
              </a:r>
            </a:p>
          </p:txBody>
        </p:sp>
        <p:sp>
          <p:nvSpPr>
            <p:cNvPr id="44" name="TextBox 43"/>
            <p:cNvSpPr txBox="1"/>
            <p:nvPr/>
          </p:nvSpPr>
          <p:spPr>
            <a:xfrm>
              <a:off x="1403746" y="2588847"/>
              <a:ext cx="651252" cy="584776"/>
            </a:xfrm>
            <a:prstGeom prst="rect">
              <a:avLst/>
            </a:prstGeom>
            <a:noFill/>
          </p:spPr>
          <p:txBody>
            <a:bodyPr wrap="square" rtlCol="0">
              <a:spAutoFit/>
            </a:bodyPr>
            <a:lstStyle/>
            <a:p>
              <a:pPr defTabSz="457200"/>
              <a:r>
                <a:rPr lang="en-US" sz="3200" dirty="0">
                  <a:solidFill>
                    <a:prstClr val="black"/>
                  </a:solidFill>
                  <a:latin typeface="Calibri"/>
                </a:rPr>
                <a:t>e</a:t>
              </a:r>
              <a:r>
                <a:rPr lang="en-US" sz="3200" baseline="-25000" dirty="0">
                  <a:solidFill>
                    <a:prstClr val="black"/>
                  </a:solidFill>
                  <a:latin typeface="Calibri"/>
                </a:rPr>
                <a:t>3</a:t>
              </a:r>
            </a:p>
          </p:txBody>
        </p:sp>
        <p:sp>
          <p:nvSpPr>
            <p:cNvPr id="46" name="TextBox 45"/>
            <p:cNvSpPr txBox="1"/>
            <p:nvPr/>
          </p:nvSpPr>
          <p:spPr>
            <a:xfrm>
              <a:off x="2263487" y="3803984"/>
              <a:ext cx="651252" cy="584776"/>
            </a:xfrm>
            <a:prstGeom prst="rect">
              <a:avLst/>
            </a:prstGeom>
            <a:noFill/>
          </p:spPr>
          <p:txBody>
            <a:bodyPr wrap="square" rtlCol="0">
              <a:spAutoFit/>
            </a:bodyPr>
            <a:lstStyle/>
            <a:p>
              <a:pPr defTabSz="457200"/>
              <a:r>
                <a:rPr lang="en-US" sz="3200" dirty="0">
                  <a:solidFill>
                    <a:prstClr val="black"/>
                  </a:solidFill>
                  <a:latin typeface="Calibri"/>
                </a:rPr>
                <a:t>e</a:t>
              </a:r>
              <a:r>
                <a:rPr lang="en-US" sz="3200" baseline="-25000" dirty="0">
                  <a:solidFill>
                    <a:prstClr val="black"/>
                  </a:solidFill>
                  <a:latin typeface="Calibri"/>
                </a:rPr>
                <a:t>5</a:t>
              </a:r>
            </a:p>
          </p:txBody>
        </p:sp>
        <p:sp>
          <p:nvSpPr>
            <p:cNvPr id="47" name="TextBox 46"/>
            <p:cNvSpPr txBox="1"/>
            <p:nvPr/>
          </p:nvSpPr>
          <p:spPr>
            <a:xfrm>
              <a:off x="2989958" y="2588847"/>
              <a:ext cx="651252" cy="584776"/>
            </a:xfrm>
            <a:prstGeom prst="rect">
              <a:avLst/>
            </a:prstGeom>
            <a:noFill/>
          </p:spPr>
          <p:txBody>
            <a:bodyPr wrap="square" rtlCol="0">
              <a:spAutoFit/>
            </a:bodyPr>
            <a:lstStyle/>
            <a:p>
              <a:pPr defTabSz="457200"/>
              <a:r>
                <a:rPr lang="en-US" sz="3200" dirty="0">
                  <a:solidFill>
                    <a:prstClr val="black"/>
                  </a:solidFill>
                  <a:latin typeface="Calibri"/>
                </a:rPr>
                <a:t>e</a:t>
              </a:r>
              <a:r>
                <a:rPr lang="en-US" sz="3200" baseline="-25000" dirty="0">
                  <a:solidFill>
                    <a:prstClr val="black"/>
                  </a:solidFill>
                  <a:latin typeface="Calibri"/>
                </a:rPr>
                <a:t>4</a:t>
              </a:r>
            </a:p>
          </p:txBody>
        </p:sp>
      </p:grpSp>
      <p:grpSp>
        <p:nvGrpSpPr>
          <p:cNvPr id="51" name="Group 50"/>
          <p:cNvGrpSpPr/>
          <p:nvPr/>
        </p:nvGrpSpPr>
        <p:grpSpPr>
          <a:xfrm>
            <a:off x="2230671" y="406371"/>
            <a:ext cx="3409836" cy="2635477"/>
            <a:chOff x="5038682" y="1412950"/>
            <a:chExt cx="3409836" cy="2635477"/>
          </a:xfrm>
        </p:grpSpPr>
        <p:grpSp>
          <p:nvGrpSpPr>
            <p:cNvPr id="36" name="Group 35"/>
            <p:cNvGrpSpPr/>
            <p:nvPr/>
          </p:nvGrpSpPr>
          <p:grpSpPr>
            <a:xfrm>
              <a:off x="5537717" y="2021707"/>
              <a:ext cx="2239703" cy="1987736"/>
              <a:chOff x="4753821" y="2021707"/>
              <a:chExt cx="2239703" cy="1987736"/>
            </a:xfrm>
          </p:grpSpPr>
          <p:cxnSp>
            <p:nvCxnSpPr>
              <p:cNvPr id="29" name="Straight Connector 28"/>
              <p:cNvCxnSpPr/>
              <p:nvPr/>
            </p:nvCxnSpPr>
            <p:spPr>
              <a:xfrm>
                <a:off x="5933925" y="2176272"/>
                <a:ext cx="912912" cy="1655064"/>
              </a:xfrm>
              <a:prstGeom prst="line">
                <a:avLst/>
              </a:prstGeom>
              <a:ln w="127000">
                <a:solidFill>
                  <a:srgbClr val="008000"/>
                </a:solidFill>
              </a:ln>
            </p:spPr>
            <p:style>
              <a:lnRef idx="2">
                <a:schemeClr val="accent1"/>
              </a:lnRef>
              <a:fillRef idx="0">
                <a:schemeClr val="accent1"/>
              </a:fillRef>
              <a:effectRef idx="1">
                <a:schemeClr val="accent1"/>
              </a:effectRef>
              <a:fontRef idx="minor">
                <a:schemeClr val="tx1"/>
              </a:fontRef>
            </p:style>
          </p:cxnSp>
          <p:cxnSp>
            <p:nvCxnSpPr>
              <p:cNvPr id="14" name="Straight Connector 13"/>
              <p:cNvCxnSpPr/>
              <p:nvPr/>
            </p:nvCxnSpPr>
            <p:spPr>
              <a:xfrm flipV="1">
                <a:off x="4921799" y="2176272"/>
                <a:ext cx="1012126" cy="1655064"/>
              </a:xfrm>
              <a:prstGeom prst="line">
                <a:avLst/>
              </a:prstGeom>
              <a:ln w="127000">
                <a:solidFill>
                  <a:srgbClr val="008000"/>
                </a:solidFill>
              </a:ln>
            </p:spPr>
            <p:style>
              <a:lnRef idx="2">
                <a:schemeClr val="accent1"/>
              </a:lnRef>
              <a:fillRef idx="0">
                <a:schemeClr val="accent1"/>
              </a:fillRef>
              <a:effectRef idx="1">
                <a:schemeClr val="accent1"/>
              </a:effectRef>
              <a:fontRef idx="minor">
                <a:schemeClr val="tx1"/>
              </a:fontRef>
            </p:style>
          </p:cxnSp>
          <p:grpSp>
            <p:nvGrpSpPr>
              <p:cNvPr id="9" name="Group 8"/>
              <p:cNvGrpSpPr/>
              <p:nvPr/>
            </p:nvGrpSpPr>
            <p:grpSpPr>
              <a:xfrm>
                <a:off x="4753821" y="3673488"/>
                <a:ext cx="2239703" cy="335955"/>
                <a:chOff x="2971800" y="2819400"/>
                <a:chExt cx="1021080" cy="182880"/>
              </a:xfrm>
            </p:grpSpPr>
            <p:sp>
              <p:nvSpPr>
                <p:cNvPr id="10" name="Oval 9"/>
                <p:cNvSpPr/>
                <p:nvPr/>
              </p:nvSpPr>
              <p:spPr>
                <a:xfrm>
                  <a:off x="2971800" y="2819400"/>
                  <a:ext cx="153162" cy="182880"/>
                </a:xfrm>
                <a:prstGeom prst="ellipse">
                  <a:avLst/>
                </a:prstGeom>
                <a:solidFill>
                  <a:srgbClr val="770077"/>
                </a:solidFill>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a:solidFill>
                      <a:prstClr val="white"/>
                    </a:solidFill>
                    <a:latin typeface="Calibri"/>
                  </a:endParaRPr>
                </a:p>
              </p:txBody>
            </p:sp>
            <p:sp>
              <p:nvSpPr>
                <p:cNvPr id="11" name="Oval 10"/>
                <p:cNvSpPr/>
                <p:nvPr/>
              </p:nvSpPr>
              <p:spPr>
                <a:xfrm>
                  <a:off x="3839718" y="2819400"/>
                  <a:ext cx="153162" cy="182880"/>
                </a:xfrm>
                <a:prstGeom prst="ellipse">
                  <a:avLst/>
                </a:prstGeom>
                <a:solidFill>
                  <a:srgbClr val="770077"/>
                </a:solidFill>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a:solidFill>
                      <a:prstClr val="white"/>
                    </a:solidFill>
                    <a:latin typeface="Calibri"/>
                  </a:endParaRPr>
                </a:p>
              </p:txBody>
            </p:sp>
          </p:grpSp>
          <p:sp>
            <p:nvSpPr>
              <p:cNvPr id="12" name="Oval 11"/>
              <p:cNvSpPr/>
              <p:nvPr/>
            </p:nvSpPr>
            <p:spPr>
              <a:xfrm>
                <a:off x="5756088" y="2021707"/>
                <a:ext cx="335955" cy="335955"/>
              </a:xfrm>
              <a:prstGeom prst="ellipse">
                <a:avLst/>
              </a:prstGeom>
              <a:solidFill>
                <a:srgbClr val="770077"/>
              </a:solidFill>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a:solidFill>
                    <a:prstClr val="white"/>
                  </a:solidFill>
                  <a:latin typeface="Calibri"/>
                </a:endParaRPr>
              </a:p>
            </p:txBody>
          </p:sp>
        </p:grpSp>
        <p:sp>
          <p:nvSpPr>
            <p:cNvPr id="38" name="TextBox 37"/>
            <p:cNvSpPr txBox="1"/>
            <p:nvPr/>
          </p:nvSpPr>
          <p:spPr>
            <a:xfrm>
              <a:off x="5038682" y="3463651"/>
              <a:ext cx="651252" cy="584776"/>
            </a:xfrm>
            <a:prstGeom prst="rect">
              <a:avLst/>
            </a:prstGeom>
            <a:noFill/>
          </p:spPr>
          <p:txBody>
            <a:bodyPr wrap="square" rtlCol="0">
              <a:spAutoFit/>
            </a:bodyPr>
            <a:lstStyle/>
            <a:p>
              <a:pPr defTabSz="457200"/>
              <a:r>
                <a:rPr lang="en-US" sz="3200" dirty="0">
                  <a:solidFill>
                    <a:prstClr val="black"/>
                  </a:solidFill>
                  <a:latin typeface="Calibri"/>
                </a:rPr>
                <a:t>v</a:t>
              </a:r>
              <a:r>
                <a:rPr lang="en-US" sz="3200" baseline="-25000" dirty="0">
                  <a:solidFill>
                    <a:prstClr val="black"/>
                  </a:solidFill>
                  <a:latin typeface="Calibri"/>
                </a:rPr>
                <a:t>1</a:t>
              </a:r>
            </a:p>
          </p:txBody>
        </p:sp>
        <p:sp>
          <p:nvSpPr>
            <p:cNvPr id="42" name="TextBox 41"/>
            <p:cNvSpPr txBox="1"/>
            <p:nvPr/>
          </p:nvSpPr>
          <p:spPr>
            <a:xfrm>
              <a:off x="6531117" y="1412950"/>
              <a:ext cx="651252" cy="584776"/>
            </a:xfrm>
            <a:prstGeom prst="rect">
              <a:avLst/>
            </a:prstGeom>
            <a:noFill/>
          </p:spPr>
          <p:txBody>
            <a:bodyPr wrap="square" rtlCol="0">
              <a:spAutoFit/>
            </a:bodyPr>
            <a:lstStyle/>
            <a:p>
              <a:pPr defTabSz="457200"/>
              <a:r>
                <a:rPr lang="en-US" sz="3200" dirty="0">
                  <a:solidFill>
                    <a:prstClr val="black"/>
                  </a:solidFill>
                  <a:latin typeface="Calibri"/>
                </a:rPr>
                <a:t>v</a:t>
              </a:r>
              <a:r>
                <a:rPr lang="en-US" sz="3200" baseline="-25000" dirty="0">
                  <a:solidFill>
                    <a:prstClr val="black"/>
                  </a:solidFill>
                  <a:latin typeface="Calibri"/>
                </a:rPr>
                <a:t>2</a:t>
              </a:r>
            </a:p>
          </p:txBody>
        </p:sp>
        <p:sp>
          <p:nvSpPr>
            <p:cNvPr id="43" name="TextBox 42"/>
            <p:cNvSpPr txBox="1"/>
            <p:nvPr/>
          </p:nvSpPr>
          <p:spPr>
            <a:xfrm>
              <a:off x="7797266" y="3463651"/>
              <a:ext cx="651252" cy="584776"/>
            </a:xfrm>
            <a:prstGeom prst="rect">
              <a:avLst/>
            </a:prstGeom>
            <a:noFill/>
          </p:spPr>
          <p:txBody>
            <a:bodyPr wrap="square" rtlCol="0">
              <a:spAutoFit/>
            </a:bodyPr>
            <a:lstStyle/>
            <a:p>
              <a:pPr defTabSz="457200"/>
              <a:r>
                <a:rPr lang="en-US" sz="3200" dirty="0">
                  <a:solidFill>
                    <a:prstClr val="black"/>
                  </a:solidFill>
                  <a:latin typeface="Calibri"/>
                </a:rPr>
                <a:t>v</a:t>
              </a:r>
              <a:r>
                <a:rPr lang="en-US" sz="3200" baseline="-25000" dirty="0">
                  <a:solidFill>
                    <a:prstClr val="black"/>
                  </a:solidFill>
                  <a:latin typeface="Calibri"/>
                </a:rPr>
                <a:t>3</a:t>
              </a:r>
            </a:p>
          </p:txBody>
        </p:sp>
        <p:sp>
          <p:nvSpPr>
            <p:cNvPr id="48" name="TextBox 47"/>
            <p:cNvSpPr txBox="1"/>
            <p:nvPr/>
          </p:nvSpPr>
          <p:spPr>
            <a:xfrm>
              <a:off x="5598375" y="2588847"/>
              <a:ext cx="651252" cy="584776"/>
            </a:xfrm>
            <a:prstGeom prst="rect">
              <a:avLst/>
            </a:prstGeom>
            <a:noFill/>
          </p:spPr>
          <p:txBody>
            <a:bodyPr wrap="square" rtlCol="0">
              <a:spAutoFit/>
            </a:bodyPr>
            <a:lstStyle/>
            <a:p>
              <a:pPr defTabSz="457200"/>
              <a:r>
                <a:rPr lang="en-US" sz="3200" dirty="0">
                  <a:solidFill>
                    <a:prstClr val="black"/>
                  </a:solidFill>
                  <a:latin typeface="Calibri"/>
                </a:rPr>
                <a:t>e</a:t>
              </a:r>
              <a:r>
                <a:rPr lang="en-US" sz="3200" baseline="-25000" dirty="0">
                  <a:solidFill>
                    <a:prstClr val="black"/>
                  </a:solidFill>
                  <a:latin typeface="Calibri"/>
                </a:rPr>
                <a:t>1</a:t>
              </a:r>
            </a:p>
          </p:txBody>
        </p:sp>
        <p:sp>
          <p:nvSpPr>
            <p:cNvPr id="49" name="TextBox 48"/>
            <p:cNvSpPr txBox="1"/>
            <p:nvPr/>
          </p:nvSpPr>
          <p:spPr>
            <a:xfrm>
              <a:off x="7206718" y="2588847"/>
              <a:ext cx="651252" cy="584776"/>
            </a:xfrm>
            <a:prstGeom prst="rect">
              <a:avLst/>
            </a:prstGeom>
            <a:noFill/>
          </p:spPr>
          <p:txBody>
            <a:bodyPr wrap="square" rtlCol="0">
              <a:spAutoFit/>
            </a:bodyPr>
            <a:lstStyle/>
            <a:p>
              <a:pPr defTabSz="457200"/>
              <a:r>
                <a:rPr lang="en-US" sz="3200" dirty="0">
                  <a:solidFill>
                    <a:prstClr val="black"/>
                  </a:solidFill>
                  <a:latin typeface="Calibri"/>
                </a:rPr>
                <a:t>e</a:t>
              </a:r>
              <a:r>
                <a:rPr lang="en-US" sz="3200" baseline="-25000" dirty="0">
                  <a:solidFill>
                    <a:prstClr val="black"/>
                  </a:solidFill>
                  <a:latin typeface="Calibri"/>
                </a:rPr>
                <a:t>2</a:t>
              </a:r>
            </a:p>
          </p:txBody>
        </p:sp>
      </p:grpSp>
      <p:sp>
        <p:nvSpPr>
          <p:cNvPr id="8" name="Rectangle 7"/>
          <p:cNvSpPr/>
          <p:nvPr/>
        </p:nvSpPr>
        <p:spPr>
          <a:xfrm>
            <a:off x="1636723" y="146395"/>
            <a:ext cx="9031277" cy="523220"/>
          </a:xfrm>
          <a:prstGeom prst="rect">
            <a:avLst/>
          </a:prstGeom>
        </p:spPr>
        <p:txBody>
          <a:bodyPr wrap="square">
            <a:spAutoFit/>
          </a:bodyPr>
          <a:lstStyle/>
          <a:p>
            <a:pPr algn="ctr" defTabSz="457200"/>
            <a:r>
              <a:rPr lang="en-US" sz="2800" dirty="0">
                <a:solidFill>
                  <a:prstClr val="black"/>
                </a:solidFill>
                <a:latin typeface="Calibri"/>
              </a:rPr>
              <a:t>Counting number of connected components using homology</a:t>
            </a:r>
          </a:p>
        </p:txBody>
      </p:sp>
      <p:sp>
        <p:nvSpPr>
          <p:cNvPr id="2" name="Rectangle 1"/>
          <p:cNvSpPr/>
          <p:nvPr/>
        </p:nvSpPr>
        <p:spPr>
          <a:xfrm>
            <a:off x="2017198" y="3051226"/>
            <a:ext cx="2031535" cy="584776"/>
          </a:xfrm>
          <a:prstGeom prst="rect">
            <a:avLst/>
          </a:prstGeom>
        </p:spPr>
        <p:txBody>
          <a:bodyPr wrap="square">
            <a:spAutoFit/>
          </a:bodyPr>
          <a:lstStyle/>
          <a:p>
            <a:pPr defTabSz="457200"/>
            <a:r>
              <a:rPr lang="en-US" sz="3200" dirty="0">
                <a:solidFill>
                  <a:prstClr val="black"/>
                </a:solidFill>
                <a:latin typeface="Calibri"/>
              </a:rPr>
              <a:t>: C</a:t>
            </a:r>
            <a:r>
              <a:rPr lang="en-US" sz="3200" baseline="-25000" dirty="0">
                <a:solidFill>
                  <a:prstClr val="black"/>
                </a:solidFill>
                <a:latin typeface="Calibri"/>
              </a:rPr>
              <a:t>1   </a:t>
            </a:r>
            <a:r>
              <a:rPr lang="en-US" sz="3200" dirty="0">
                <a:solidFill>
                  <a:prstClr val="black"/>
                </a:solidFill>
                <a:latin typeface="Calibri"/>
                <a:sym typeface="Wingdings"/>
              </a:rPr>
              <a:t>   </a:t>
            </a:r>
            <a:r>
              <a:rPr lang="en-US" sz="3200" dirty="0">
                <a:solidFill>
                  <a:prstClr val="black"/>
                </a:solidFill>
                <a:latin typeface="Calibri"/>
              </a:rPr>
              <a:t>C</a:t>
            </a:r>
            <a:r>
              <a:rPr lang="en-US" sz="3200" baseline="-25000" dirty="0">
                <a:solidFill>
                  <a:prstClr val="black"/>
                </a:solidFill>
                <a:latin typeface="Calibri"/>
              </a:rPr>
              <a:t>0</a:t>
            </a:r>
            <a:endParaRPr lang="en-US" sz="3200" dirty="0">
              <a:solidFill>
                <a:prstClr val="black"/>
              </a:solidFill>
              <a:latin typeface="Calibri"/>
            </a:endParaRPr>
          </a:p>
        </p:txBody>
      </p:sp>
      <p:grpSp>
        <p:nvGrpSpPr>
          <p:cNvPr id="13" name="Group 12"/>
          <p:cNvGrpSpPr/>
          <p:nvPr/>
        </p:nvGrpSpPr>
        <p:grpSpPr>
          <a:xfrm>
            <a:off x="1642619" y="3070527"/>
            <a:ext cx="699555" cy="676656"/>
            <a:chOff x="658368" y="5669280"/>
            <a:chExt cx="699555" cy="676656"/>
          </a:xfrm>
        </p:grpSpPr>
        <p:sp>
          <p:nvSpPr>
            <p:cNvPr id="17" name="Arc 16"/>
            <p:cNvSpPr/>
            <p:nvPr/>
          </p:nvSpPr>
          <p:spPr>
            <a:xfrm rot="240000">
              <a:off x="658368" y="5779008"/>
              <a:ext cx="374904" cy="566928"/>
            </a:xfrm>
            <a:prstGeom prst="arc">
              <a:avLst/>
            </a:prstGeom>
            <a:ln w="28575" cmpd="sng">
              <a:solidFill>
                <a:srgbClr val="000000"/>
              </a:solidFill>
            </a:ln>
          </p:spPr>
          <p:style>
            <a:lnRef idx="2">
              <a:schemeClr val="accent1"/>
            </a:lnRef>
            <a:fillRef idx="0">
              <a:schemeClr val="accent1"/>
            </a:fillRef>
            <a:effectRef idx="1">
              <a:schemeClr val="accent1"/>
            </a:effectRef>
            <a:fontRef idx="minor">
              <a:schemeClr val="tx1"/>
            </a:fontRef>
          </p:style>
          <p:txBody>
            <a:bodyPr rtlCol="0" anchor="ctr"/>
            <a:lstStyle/>
            <a:p>
              <a:pPr algn="ctr" defTabSz="457200"/>
              <a:endParaRPr lang="en-US">
                <a:solidFill>
                  <a:prstClr val="black"/>
                </a:solidFill>
                <a:latin typeface="Calibri"/>
              </a:endParaRPr>
            </a:p>
          </p:txBody>
        </p:sp>
        <p:sp>
          <p:nvSpPr>
            <p:cNvPr id="35" name="TextBox 34"/>
            <p:cNvSpPr txBox="1"/>
            <p:nvPr/>
          </p:nvSpPr>
          <p:spPr>
            <a:xfrm>
              <a:off x="768096" y="5669280"/>
              <a:ext cx="589827" cy="584776"/>
            </a:xfrm>
            <a:prstGeom prst="rect">
              <a:avLst/>
            </a:prstGeom>
            <a:noFill/>
          </p:spPr>
          <p:txBody>
            <a:bodyPr wrap="square" rtlCol="0">
              <a:spAutoFit/>
            </a:bodyPr>
            <a:lstStyle/>
            <a:p>
              <a:pPr defTabSz="457200"/>
              <a:r>
                <a:rPr lang="en-US" sz="3200" dirty="0">
                  <a:solidFill>
                    <a:prstClr val="black"/>
                  </a:solidFill>
                  <a:latin typeface="Calibri"/>
                </a:rPr>
                <a:t>o</a:t>
              </a:r>
            </a:p>
          </p:txBody>
        </p:sp>
      </p:grpSp>
      <p:grpSp>
        <p:nvGrpSpPr>
          <p:cNvPr id="18" name="Group 17"/>
          <p:cNvGrpSpPr/>
          <p:nvPr/>
        </p:nvGrpSpPr>
        <p:grpSpPr>
          <a:xfrm>
            <a:off x="4326791" y="3338705"/>
            <a:ext cx="3460093" cy="736182"/>
            <a:chOff x="3256081" y="3795071"/>
            <a:chExt cx="3460093" cy="736182"/>
          </a:xfrm>
        </p:grpSpPr>
        <p:grpSp>
          <p:nvGrpSpPr>
            <p:cNvPr id="45" name="Group 44"/>
            <p:cNvGrpSpPr/>
            <p:nvPr/>
          </p:nvGrpSpPr>
          <p:grpSpPr>
            <a:xfrm>
              <a:off x="3256081" y="3854597"/>
              <a:ext cx="699555" cy="676656"/>
              <a:chOff x="658368" y="5669280"/>
              <a:chExt cx="699555" cy="676656"/>
            </a:xfrm>
          </p:grpSpPr>
          <p:sp>
            <p:nvSpPr>
              <p:cNvPr id="52" name="Arc 51"/>
              <p:cNvSpPr/>
              <p:nvPr/>
            </p:nvSpPr>
            <p:spPr>
              <a:xfrm rot="240000">
                <a:off x="658368" y="5779008"/>
                <a:ext cx="374904" cy="566928"/>
              </a:xfrm>
              <a:prstGeom prst="arc">
                <a:avLst/>
              </a:prstGeom>
              <a:ln w="28575" cmpd="sng">
                <a:solidFill>
                  <a:srgbClr val="000000"/>
                </a:solidFill>
              </a:ln>
            </p:spPr>
            <p:style>
              <a:lnRef idx="2">
                <a:schemeClr val="accent1"/>
              </a:lnRef>
              <a:fillRef idx="0">
                <a:schemeClr val="accent1"/>
              </a:fillRef>
              <a:effectRef idx="1">
                <a:schemeClr val="accent1"/>
              </a:effectRef>
              <a:fontRef idx="minor">
                <a:schemeClr val="tx1"/>
              </a:fontRef>
            </p:style>
            <p:txBody>
              <a:bodyPr rtlCol="0" anchor="ctr"/>
              <a:lstStyle/>
              <a:p>
                <a:pPr algn="ctr" defTabSz="457200"/>
                <a:endParaRPr lang="en-US">
                  <a:solidFill>
                    <a:prstClr val="black"/>
                  </a:solidFill>
                  <a:latin typeface="Calibri"/>
                </a:endParaRPr>
              </a:p>
            </p:txBody>
          </p:sp>
          <p:sp>
            <p:nvSpPr>
              <p:cNvPr id="53" name="TextBox 52"/>
              <p:cNvSpPr txBox="1"/>
              <p:nvPr/>
            </p:nvSpPr>
            <p:spPr>
              <a:xfrm>
                <a:off x="768096" y="5669280"/>
                <a:ext cx="589827" cy="584776"/>
              </a:xfrm>
              <a:prstGeom prst="rect">
                <a:avLst/>
              </a:prstGeom>
              <a:noFill/>
            </p:spPr>
            <p:txBody>
              <a:bodyPr wrap="square" rtlCol="0">
                <a:spAutoFit/>
              </a:bodyPr>
              <a:lstStyle/>
              <a:p>
                <a:pPr defTabSz="457200"/>
                <a:r>
                  <a:rPr lang="en-US" sz="3200" dirty="0">
                    <a:solidFill>
                      <a:prstClr val="black"/>
                    </a:solidFill>
                    <a:latin typeface="Calibri"/>
                  </a:rPr>
                  <a:t>o</a:t>
                </a:r>
              </a:p>
            </p:txBody>
          </p:sp>
        </p:grpSp>
        <p:sp>
          <p:nvSpPr>
            <p:cNvPr id="16" name="TextBox 15"/>
            <p:cNvSpPr txBox="1"/>
            <p:nvPr/>
          </p:nvSpPr>
          <p:spPr>
            <a:xfrm>
              <a:off x="3590764" y="3795071"/>
              <a:ext cx="3125410" cy="584776"/>
            </a:xfrm>
            <a:prstGeom prst="rect">
              <a:avLst/>
            </a:prstGeom>
            <a:noFill/>
          </p:spPr>
          <p:txBody>
            <a:bodyPr wrap="square" rtlCol="0">
              <a:spAutoFit/>
            </a:bodyPr>
            <a:lstStyle/>
            <a:p>
              <a:pPr defTabSz="457200"/>
              <a:r>
                <a:rPr lang="en-US" sz="3200" dirty="0">
                  <a:solidFill>
                    <a:prstClr val="black"/>
                  </a:solidFill>
                  <a:latin typeface="Calibri"/>
                </a:rPr>
                <a:t>(e</a:t>
              </a:r>
              <a:r>
                <a:rPr lang="en-US" sz="3200" baseline="-25000" dirty="0">
                  <a:solidFill>
                    <a:prstClr val="black"/>
                  </a:solidFill>
                  <a:latin typeface="Calibri"/>
                </a:rPr>
                <a:t>1</a:t>
              </a:r>
              <a:r>
                <a:rPr lang="en-US" sz="3200" dirty="0">
                  <a:solidFill>
                    <a:prstClr val="black"/>
                  </a:solidFill>
                  <a:latin typeface="Calibri"/>
                </a:rPr>
                <a:t>) = v</a:t>
              </a:r>
              <a:r>
                <a:rPr lang="en-US" sz="3200" baseline="-25000" dirty="0">
                  <a:solidFill>
                    <a:prstClr val="black"/>
                  </a:solidFill>
                  <a:latin typeface="Calibri"/>
                </a:rPr>
                <a:t>1</a:t>
              </a:r>
              <a:r>
                <a:rPr lang="en-US" sz="3200" dirty="0">
                  <a:solidFill>
                    <a:prstClr val="black"/>
                  </a:solidFill>
                  <a:latin typeface="Calibri"/>
                </a:rPr>
                <a:t> + v</a:t>
              </a:r>
              <a:r>
                <a:rPr lang="en-US" sz="3200" baseline="-25000" dirty="0">
                  <a:solidFill>
                    <a:prstClr val="black"/>
                  </a:solidFill>
                  <a:latin typeface="Calibri"/>
                </a:rPr>
                <a:t>2</a:t>
              </a:r>
            </a:p>
          </p:txBody>
        </p:sp>
      </p:grpSp>
      <p:grpSp>
        <p:nvGrpSpPr>
          <p:cNvPr id="54" name="Group 53"/>
          <p:cNvGrpSpPr/>
          <p:nvPr/>
        </p:nvGrpSpPr>
        <p:grpSpPr>
          <a:xfrm>
            <a:off x="4326791" y="4006997"/>
            <a:ext cx="3460093" cy="696498"/>
            <a:chOff x="3256081" y="3834755"/>
            <a:chExt cx="3460093" cy="696498"/>
          </a:xfrm>
        </p:grpSpPr>
        <p:grpSp>
          <p:nvGrpSpPr>
            <p:cNvPr id="55" name="Group 54"/>
            <p:cNvGrpSpPr/>
            <p:nvPr/>
          </p:nvGrpSpPr>
          <p:grpSpPr>
            <a:xfrm>
              <a:off x="3256081" y="3854597"/>
              <a:ext cx="699555" cy="676656"/>
              <a:chOff x="658368" y="5669280"/>
              <a:chExt cx="699555" cy="676656"/>
            </a:xfrm>
          </p:grpSpPr>
          <p:sp>
            <p:nvSpPr>
              <p:cNvPr id="57" name="Arc 56"/>
              <p:cNvSpPr/>
              <p:nvPr/>
            </p:nvSpPr>
            <p:spPr>
              <a:xfrm rot="240000">
                <a:off x="658368" y="5779008"/>
                <a:ext cx="374904" cy="566928"/>
              </a:xfrm>
              <a:prstGeom prst="arc">
                <a:avLst/>
              </a:prstGeom>
              <a:ln w="28575" cmpd="sng">
                <a:solidFill>
                  <a:srgbClr val="000000"/>
                </a:solidFill>
              </a:ln>
            </p:spPr>
            <p:style>
              <a:lnRef idx="2">
                <a:schemeClr val="accent1"/>
              </a:lnRef>
              <a:fillRef idx="0">
                <a:schemeClr val="accent1"/>
              </a:fillRef>
              <a:effectRef idx="1">
                <a:schemeClr val="accent1"/>
              </a:effectRef>
              <a:fontRef idx="minor">
                <a:schemeClr val="tx1"/>
              </a:fontRef>
            </p:style>
            <p:txBody>
              <a:bodyPr rtlCol="0" anchor="ctr"/>
              <a:lstStyle/>
              <a:p>
                <a:pPr algn="ctr" defTabSz="457200"/>
                <a:endParaRPr lang="en-US">
                  <a:solidFill>
                    <a:prstClr val="black"/>
                  </a:solidFill>
                  <a:latin typeface="Calibri"/>
                </a:endParaRPr>
              </a:p>
            </p:txBody>
          </p:sp>
          <p:sp>
            <p:nvSpPr>
              <p:cNvPr id="58" name="TextBox 57"/>
              <p:cNvSpPr txBox="1"/>
              <p:nvPr/>
            </p:nvSpPr>
            <p:spPr>
              <a:xfrm>
                <a:off x="768096" y="5669280"/>
                <a:ext cx="589827" cy="584776"/>
              </a:xfrm>
              <a:prstGeom prst="rect">
                <a:avLst/>
              </a:prstGeom>
              <a:noFill/>
            </p:spPr>
            <p:txBody>
              <a:bodyPr wrap="square" rtlCol="0">
                <a:spAutoFit/>
              </a:bodyPr>
              <a:lstStyle/>
              <a:p>
                <a:pPr defTabSz="457200"/>
                <a:r>
                  <a:rPr lang="en-US" sz="3200" dirty="0">
                    <a:solidFill>
                      <a:prstClr val="black"/>
                    </a:solidFill>
                    <a:latin typeface="Calibri"/>
                  </a:rPr>
                  <a:t>o</a:t>
                </a:r>
              </a:p>
            </p:txBody>
          </p:sp>
        </p:grpSp>
        <p:sp>
          <p:nvSpPr>
            <p:cNvPr id="56" name="TextBox 55"/>
            <p:cNvSpPr txBox="1"/>
            <p:nvPr/>
          </p:nvSpPr>
          <p:spPr>
            <a:xfrm>
              <a:off x="3590764" y="3834755"/>
              <a:ext cx="3125410" cy="584776"/>
            </a:xfrm>
            <a:prstGeom prst="rect">
              <a:avLst/>
            </a:prstGeom>
            <a:noFill/>
          </p:spPr>
          <p:txBody>
            <a:bodyPr wrap="square" rtlCol="0">
              <a:spAutoFit/>
            </a:bodyPr>
            <a:lstStyle/>
            <a:p>
              <a:pPr defTabSz="457200"/>
              <a:r>
                <a:rPr lang="en-US" sz="3200" dirty="0">
                  <a:solidFill>
                    <a:prstClr val="black"/>
                  </a:solidFill>
                  <a:latin typeface="Calibri"/>
                </a:rPr>
                <a:t>(e</a:t>
              </a:r>
              <a:r>
                <a:rPr lang="en-US" sz="3200" baseline="-25000" dirty="0">
                  <a:solidFill>
                    <a:prstClr val="black"/>
                  </a:solidFill>
                  <a:latin typeface="Calibri"/>
                </a:rPr>
                <a:t>2</a:t>
              </a:r>
              <a:r>
                <a:rPr lang="en-US" sz="3200" dirty="0">
                  <a:solidFill>
                    <a:prstClr val="black"/>
                  </a:solidFill>
                  <a:latin typeface="Calibri"/>
                </a:rPr>
                <a:t>) = v</a:t>
              </a:r>
              <a:r>
                <a:rPr lang="en-US" sz="3200" baseline="-25000" dirty="0">
                  <a:solidFill>
                    <a:prstClr val="black"/>
                  </a:solidFill>
                  <a:latin typeface="Calibri"/>
                </a:rPr>
                <a:t>2</a:t>
              </a:r>
              <a:r>
                <a:rPr lang="en-US" sz="3200" dirty="0">
                  <a:solidFill>
                    <a:prstClr val="black"/>
                  </a:solidFill>
                  <a:latin typeface="Calibri"/>
                </a:rPr>
                <a:t> + v</a:t>
              </a:r>
              <a:r>
                <a:rPr lang="en-US" sz="3200" baseline="-25000" dirty="0">
                  <a:solidFill>
                    <a:prstClr val="black"/>
                  </a:solidFill>
                  <a:latin typeface="Calibri"/>
                </a:rPr>
                <a:t>3</a:t>
              </a:r>
            </a:p>
          </p:txBody>
        </p:sp>
      </p:grpSp>
      <p:grpSp>
        <p:nvGrpSpPr>
          <p:cNvPr id="59" name="Group 58"/>
          <p:cNvGrpSpPr/>
          <p:nvPr/>
        </p:nvGrpSpPr>
        <p:grpSpPr>
          <a:xfrm>
            <a:off x="4326791" y="4695131"/>
            <a:ext cx="3460093" cy="736182"/>
            <a:chOff x="3256081" y="3795071"/>
            <a:chExt cx="3460093" cy="736182"/>
          </a:xfrm>
        </p:grpSpPr>
        <p:grpSp>
          <p:nvGrpSpPr>
            <p:cNvPr id="60" name="Group 59"/>
            <p:cNvGrpSpPr/>
            <p:nvPr/>
          </p:nvGrpSpPr>
          <p:grpSpPr>
            <a:xfrm>
              <a:off x="3256081" y="3854597"/>
              <a:ext cx="699555" cy="676656"/>
              <a:chOff x="658368" y="5669280"/>
              <a:chExt cx="699555" cy="676656"/>
            </a:xfrm>
          </p:grpSpPr>
          <p:sp>
            <p:nvSpPr>
              <p:cNvPr id="62" name="Arc 61"/>
              <p:cNvSpPr/>
              <p:nvPr/>
            </p:nvSpPr>
            <p:spPr>
              <a:xfrm rot="240000">
                <a:off x="658368" y="5779008"/>
                <a:ext cx="374904" cy="566928"/>
              </a:xfrm>
              <a:prstGeom prst="arc">
                <a:avLst/>
              </a:prstGeom>
              <a:ln w="28575" cmpd="sng">
                <a:solidFill>
                  <a:srgbClr val="000000"/>
                </a:solidFill>
              </a:ln>
            </p:spPr>
            <p:style>
              <a:lnRef idx="2">
                <a:schemeClr val="accent1"/>
              </a:lnRef>
              <a:fillRef idx="0">
                <a:schemeClr val="accent1"/>
              </a:fillRef>
              <a:effectRef idx="1">
                <a:schemeClr val="accent1"/>
              </a:effectRef>
              <a:fontRef idx="minor">
                <a:schemeClr val="tx1"/>
              </a:fontRef>
            </p:style>
            <p:txBody>
              <a:bodyPr rtlCol="0" anchor="ctr"/>
              <a:lstStyle/>
              <a:p>
                <a:pPr algn="ctr" defTabSz="457200"/>
                <a:endParaRPr lang="en-US">
                  <a:solidFill>
                    <a:prstClr val="black"/>
                  </a:solidFill>
                  <a:latin typeface="Calibri"/>
                </a:endParaRPr>
              </a:p>
            </p:txBody>
          </p:sp>
          <p:sp>
            <p:nvSpPr>
              <p:cNvPr id="63" name="TextBox 62"/>
              <p:cNvSpPr txBox="1"/>
              <p:nvPr/>
            </p:nvSpPr>
            <p:spPr>
              <a:xfrm>
                <a:off x="768096" y="5669280"/>
                <a:ext cx="589827" cy="584776"/>
              </a:xfrm>
              <a:prstGeom prst="rect">
                <a:avLst/>
              </a:prstGeom>
              <a:noFill/>
            </p:spPr>
            <p:txBody>
              <a:bodyPr wrap="square" rtlCol="0">
                <a:spAutoFit/>
              </a:bodyPr>
              <a:lstStyle/>
              <a:p>
                <a:pPr defTabSz="457200"/>
                <a:r>
                  <a:rPr lang="en-US" sz="3200" dirty="0">
                    <a:solidFill>
                      <a:prstClr val="black"/>
                    </a:solidFill>
                    <a:latin typeface="Calibri"/>
                  </a:rPr>
                  <a:t>o</a:t>
                </a:r>
              </a:p>
            </p:txBody>
          </p:sp>
        </p:grpSp>
        <p:sp>
          <p:nvSpPr>
            <p:cNvPr id="61" name="TextBox 60"/>
            <p:cNvSpPr txBox="1"/>
            <p:nvPr/>
          </p:nvSpPr>
          <p:spPr>
            <a:xfrm>
              <a:off x="3590764" y="3795071"/>
              <a:ext cx="3125410" cy="584776"/>
            </a:xfrm>
            <a:prstGeom prst="rect">
              <a:avLst/>
            </a:prstGeom>
            <a:noFill/>
          </p:spPr>
          <p:txBody>
            <a:bodyPr wrap="square" rtlCol="0">
              <a:spAutoFit/>
            </a:bodyPr>
            <a:lstStyle/>
            <a:p>
              <a:pPr defTabSz="457200"/>
              <a:r>
                <a:rPr lang="en-US" sz="3200" dirty="0">
                  <a:solidFill>
                    <a:prstClr val="black"/>
                  </a:solidFill>
                  <a:latin typeface="Calibri"/>
                </a:rPr>
                <a:t>(e</a:t>
              </a:r>
              <a:r>
                <a:rPr lang="en-US" sz="3200" baseline="-25000" dirty="0">
                  <a:solidFill>
                    <a:prstClr val="black"/>
                  </a:solidFill>
                  <a:latin typeface="Calibri"/>
                </a:rPr>
                <a:t>3</a:t>
              </a:r>
              <a:r>
                <a:rPr lang="en-US" sz="3200" dirty="0">
                  <a:solidFill>
                    <a:prstClr val="black"/>
                  </a:solidFill>
                  <a:latin typeface="Calibri"/>
                </a:rPr>
                <a:t>) = v</a:t>
              </a:r>
              <a:r>
                <a:rPr lang="en-US" sz="3200" baseline="-25000" dirty="0">
                  <a:solidFill>
                    <a:prstClr val="black"/>
                  </a:solidFill>
                  <a:latin typeface="Calibri"/>
                </a:rPr>
                <a:t>4</a:t>
              </a:r>
              <a:r>
                <a:rPr lang="en-US" sz="3200" dirty="0">
                  <a:solidFill>
                    <a:prstClr val="black"/>
                  </a:solidFill>
                  <a:latin typeface="Calibri"/>
                </a:rPr>
                <a:t> + v</a:t>
              </a:r>
              <a:r>
                <a:rPr lang="en-US" sz="3200" baseline="-25000" dirty="0">
                  <a:solidFill>
                    <a:prstClr val="black"/>
                  </a:solidFill>
                  <a:latin typeface="Calibri"/>
                </a:rPr>
                <a:t>5</a:t>
              </a:r>
            </a:p>
          </p:txBody>
        </p:sp>
      </p:grpSp>
      <p:grpSp>
        <p:nvGrpSpPr>
          <p:cNvPr id="64" name="Group 63"/>
          <p:cNvGrpSpPr/>
          <p:nvPr/>
        </p:nvGrpSpPr>
        <p:grpSpPr>
          <a:xfrm>
            <a:off x="4326791" y="5383265"/>
            <a:ext cx="3460093" cy="736182"/>
            <a:chOff x="3256081" y="3795071"/>
            <a:chExt cx="3460093" cy="736182"/>
          </a:xfrm>
        </p:grpSpPr>
        <p:grpSp>
          <p:nvGrpSpPr>
            <p:cNvPr id="65" name="Group 64"/>
            <p:cNvGrpSpPr/>
            <p:nvPr/>
          </p:nvGrpSpPr>
          <p:grpSpPr>
            <a:xfrm>
              <a:off x="3256081" y="3854597"/>
              <a:ext cx="699555" cy="676656"/>
              <a:chOff x="658368" y="5669280"/>
              <a:chExt cx="699555" cy="676656"/>
            </a:xfrm>
          </p:grpSpPr>
          <p:sp>
            <p:nvSpPr>
              <p:cNvPr id="67" name="Arc 66"/>
              <p:cNvSpPr/>
              <p:nvPr/>
            </p:nvSpPr>
            <p:spPr>
              <a:xfrm rot="240000">
                <a:off x="658368" y="5779008"/>
                <a:ext cx="374904" cy="566928"/>
              </a:xfrm>
              <a:prstGeom prst="arc">
                <a:avLst/>
              </a:prstGeom>
              <a:ln w="28575" cmpd="sng">
                <a:solidFill>
                  <a:srgbClr val="000000"/>
                </a:solidFill>
              </a:ln>
            </p:spPr>
            <p:style>
              <a:lnRef idx="2">
                <a:schemeClr val="accent1"/>
              </a:lnRef>
              <a:fillRef idx="0">
                <a:schemeClr val="accent1"/>
              </a:fillRef>
              <a:effectRef idx="1">
                <a:schemeClr val="accent1"/>
              </a:effectRef>
              <a:fontRef idx="minor">
                <a:schemeClr val="tx1"/>
              </a:fontRef>
            </p:style>
            <p:txBody>
              <a:bodyPr rtlCol="0" anchor="ctr"/>
              <a:lstStyle/>
              <a:p>
                <a:pPr algn="ctr" defTabSz="457200"/>
                <a:endParaRPr lang="en-US">
                  <a:solidFill>
                    <a:prstClr val="black"/>
                  </a:solidFill>
                  <a:latin typeface="Calibri"/>
                </a:endParaRPr>
              </a:p>
            </p:txBody>
          </p:sp>
          <p:sp>
            <p:nvSpPr>
              <p:cNvPr id="68" name="TextBox 67"/>
              <p:cNvSpPr txBox="1"/>
              <p:nvPr/>
            </p:nvSpPr>
            <p:spPr>
              <a:xfrm>
                <a:off x="768096" y="5669280"/>
                <a:ext cx="589827" cy="584776"/>
              </a:xfrm>
              <a:prstGeom prst="rect">
                <a:avLst/>
              </a:prstGeom>
              <a:noFill/>
            </p:spPr>
            <p:txBody>
              <a:bodyPr wrap="square" rtlCol="0">
                <a:spAutoFit/>
              </a:bodyPr>
              <a:lstStyle/>
              <a:p>
                <a:pPr defTabSz="457200"/>
                <a:r>
                  <a:rPr lang="en-US" sz="3200" dirty="0">
                    <a:solidFill>
                      <a:prstClr val="black"/>
                    </a:solidFill>
                    <a:latin typeface="Calibri"/>
                  </a:rPr>
                  <a:t>o</a:t>
                </a:r>
              </a:p>
            </p:txBody>
          </p:sp>
        </p:grpSp>
        <p:sp>
          <p:nvSpPr>
            <p:cNvPr id="66" name="TextBox 65"/>
            <p:cNvSpPr txBox="1"/>
            <p:nvPr/>
          </p:nvSpPr>
          <p:spPr>
            <a:xfrm>
              <a:off x="3590764" y="3795071"/>
              <a:ext cx="3125410" cy="584776"/>
            </a:xfrm>
            <a:prstGeom prst="rect">
              <a:avLst/>
            </a:prstGeom>
            <a:noFill/>
          </p:spPr>
          <p:txBody>
            <a:bodyPr wrap="square" rtlCol="0">
              <a:spAutoFit/>
            </a:bodyPr>
            <a:lstStyle/>
            <a:p>
              <a:pPr defTabSz="457200"/>
              <a:r>
                <a:rPr lang="en-US" sz="3200" dirty="0">
                  <a:solidFill>
                    <a:prstClr val="black"/>
                  </a:solidFill>
                  <a:latin typeface="Calibri"/>
                </a:rPr>
                <a:t>(e</a:t>
              </a:r>
              <a:r>
                <a:rPr lang="en-US" sz="3200" baseline="-25000" dirty="0">
                  <a:solidFill>
                    <a:prstClr val="black"/>
                  </a:solidFill>
                  <a:latin typeface="Calibri"/>
                </a:rPr>
                <a:t>4</a:t>
              </a:r>
              <a:r>
                <a:rPr lang="en-US" sz="3200" dirty="0">
                  <a:solidFill>
                    <a:prstClr val="black"/>
                  </a:solidFill>
                  <a:latin typeface="Calibri"/>
                </a:rPr>
                <a:t>) = v</a:t>
              </a:r>
              <a:r>
                <a:rPr lang="en-US" sz="3200" baseline="-25000" dirty="0">
                  <a:solidFill>
                    <a:prstClr val="black"/>
                  </a:solidFill>
                  <a:latin typeface="Calibri"/>
                </a:rPr>
                <a:t>5</a:t>
              </a:r>
              <a:r>
                <a:rPr lang="en-US" sz="3200" dirty="0">
                  <a:solidFill>
                    <a:prstClr val="black"/>
                  </a:solidFill>
                  <a:latin typeface="Calibri"/>
                </a:rPr>
                <a:t> + v</a:t>
              </a:r>
              <a:r>
                <a:rPr lang="en-US" sz="3200" baseline="-25000" dirty="0">
                  <a:solidFill>
                    <a:prstClr val="black"/>
                  </a:solidFill>
                  <a:latin typeface="Calibri"/>
                </a:rPr>
                <a:t>6</a:t>
              </a:r>
            </a:p>
          </p:txBody>
        </p:sp>
      </p:grpSp>
      <p:grpSp>
        <p:nvGrpSpPr>
          <p:cNvPr id="69" name="Group 68"/>
          <p:cNvGrpSpPr/>
          <p:nvPr/>
        </p:nvGrpSpPr>
        <p:grpSpPr>
          <a:xfrm>
            <a:off x="4326791" y="6051577"/>
            <a:ext cx="3460093" cy="736182"/>
            <a:chOff x="3256081" y="3795071"/>
            <a:chExt cx="3460093" cy="736182"/>
          </a:xfrm>
        </p:grpSpPr>
        <p:grpSp>
          <p:nvGrpSpPr>
            <p:cNvPr id="70" name="Group 69"/>
            <p:cNvGrpSpPr/>
            <p:nvPr/>
          </p:nvGrpSpPr>
          <p:grpSpPr>
            <a:xfrm>
              <a:off x="3256081" y="3854597"/>
              <a:ext cx="699555" cy="676656"/>
              <a:chOff x="658368" y="5669280"/>
              <a:chExt cx="699555" cy="676656"/>
            </a:xfrm>
          </p:grpSpPr>
          <p:sp>
            <p:nvSpPr>
              <p:cNvPr id="72" name="Arc 71"/>
              <p:cNvSpPr/>
              <p:nvPr/>
            </p:nvSpPr>
            <p:spPr>
              <a:xfrm rot="240000">
                <a:off x="658368" y="5779008"/>
                <a:ext cx="374904" cy="566928"/>
              </a:xfrm>
              <a:prstGeom prst="arc">
                <a:avLst/>
              </a:prstGeom>
              <a:ln w="28575" cmpd="sng">
                <a:solidFill>
                  <a:srgbClr val="000000"/>
                </a:solidFill>
              </a:ln>
            </p:spPr>
            <p:style>
              <a:lnRef idx="2">
                <a:schemeClr val="accent1"/>
              </a:lnRef>
              <a:fillRef idx="0">
                <a:schemeClr val="accent1"/>
              </a:fillRef>
              <a:effectRef idx="1">
                <a:schemeClr val="accent1"/>
              </a:effectRef>
              <a:fontRef idx="minor">
                <a:schemeClr val="tx1"/>
              </a:fontRef>
            </p:style>
            <p:txBody>
              <a:bodyPr rtlCol="0" anchor="ctr"/>
              <a:lstStyle/>
              <a:p>
                <a:pPr algn="ctr" defTabSz="457200"/>
                <a:endParaRPr lang="en-US">
                  <a:solidFill>
                    <a:prstClr val="black"/>
                  </a:solidFill>
                  <a:latin typeface="Calibri"/>
                </a:endParaRPr>
              </a:p>
            </p:txBody>
          </p:sp>
          <p:sp>
            <p:nvSpPr>
              <p:cNvPr id="73" name="TextBox 72"/>
              <p:cNvSpPr txBox="1"/>
              <p:nvPr/>
            </p:nvSpPr>
            <p:spPr>
              <a:xfrm>
                <a:off x="768096" y="5669280"/>
                <a:ext cx="589827" cy="584776"/>
              </a:xfrm>
              <a:prstGeom prst="rect">
                <a:avLst/>
              </a:prstGeom>
              <a:noFill/>
            </p:spPr>
            <p:txBody>
              <a:bodyPr wrap="square" rtlCol="0">
                <a:spAutoFit/>
              </a:bodyPr>
              <a:lstStyle/>
              <a:p>
                <a:pPr defTabSz="457200"/>
                <a:r>
                  <a:rPr lang="en-US" sz="3200" dirty="0">
                    <a:solidFill>
                      <a:prstClr val="black"/>
                    </a:solidFill>
                    <a:latin typeface="Calibri"/>
                  </a:rPr>
                  <a:t>o</a:t>
                </a:r>
              </a:p>
            </p:txBody>
          </p:sp>
        </p:grpSp>
        <p:sp>
          <p:nvSpPr>
            <p:cNvPr id="71" name="TextBox 70"/>
            <p:cNvSpPr txBox="1"/>
            <p:nvPr/>
          </p:nvSpPr>
          <p:spPr>
            <a:xfrm>
              <a:off x="3590764" y="3795071"/>
              <a:ext cx="3125410" cy="584776"/>
            </a:xfrm>
            <a:prstGeom prst="rect">
              <a:avLst/>
            </a:prstGeom>
            <a:noFill/>
          </p:spPr>
          <p:txBody>
            <a:bodyPr wrap="square" rtlCol="0">
              <a:spAutoFit/>
            </a:bodyPr>
            <a:lstStyle/>
            <a:p>
              <a:pPr defTabSz="457200"/>
              <a:r>
                <a:rPr lang="en-US" sz="3200" dirty="0">
                  <a:solidFill>
                    <a:prstClr val="black"/>
                  </a:solidFill>
                  <a:latin typeface="Calibri"/>
                </a:rPr>
                <a:t>(e</a:t>
              </a:r>
              <a:r>
                <a:rPr lang="en-US" sz="3200" baseline="-25000" dirty="0">
                  <a:solidFill>
                    <a:prstClr val="black"/>
                  </a:solidFill>
                  <a:latin typeface="Calibri"/>
                </a:rPr>
                <a:t>5</a:t>
              </a:r>
              <a:r>
                <a:rPr lang="en-US" sz="3200" dirty="0">
                  <a:solidFill>
                    <a:prstClr val="black"/>
                  </a:solidFill>
                  <a:latin typeface="Calibri"/>
                </a:rPr>
                <a:t>) = v</a:t>
              </a:r>
              <a:r>
                <a:rPr lang="en-US" sz="3200" baseline="-25000" dirty="0">
                  <a:solidFill>
                    <a:prstClr val="black"/>
                  </a:solidFill>
                  <a:latin typeface="Calibri"/>
                </a:rPr>
                <a:t>4</a:t>
              </a:r>
              <a:r>
                <a:rPr lang="en-US" sz="3200" dirty="0">
                  <a:solidFill>
                    <a:prstClr val="black"/>
                  </a:solidFill>
                  <a:latin typeface="Calibri"/>
                </a:rPr>
                <a:t> + v</a:t>
              </a:r>
              <a:r>
                <a:rPr lang="en-US" sz="3200" baseline="-25000" dirty="0">
                  <a:solidFill>
                    <a:prstClr val="black"/>
                  </a:solidFill>
                  <a:latin typeface="Calibri"/>
                </a:rPr>
                <a:t>6</a:t>
              </a:r>
            </a:p>
          </p:txBody>
        </p:sp>
      </p:grpSp>
      <p:grpSp>
        <p:nvGrpSpPr>
          <p:cNvPr id="27" name="Group 26"/>
          <p:cNvGrpSpPr/>
          <p:nvPr/>
        </p:nvGrpSpPr>
        <p:grpSpPr>
          <a:xfrm>
            <a:off x="7746078" y="4048823"/>
            <a:ext cx="3697753" cy="1514294"/>
            <a:chOff x="5612265" y="3387813"/>
            <a:chExt cx="3697753" cy="1514294"/>
          </a:xfrm>
        </p:grpSpPr>
        <p:sp>
          <p:nvSpPr>
            <p:cNvPr id="15" name="TextBox 14"/>
            <p:cNvSpPr txBox="1"/>
            <p:nvPr/>
          </p:nvSpPr>
          <p:spPr>
            <a:xfrm>
              <a:off x="5955773" y="3387813"/>
              <a:ext cx="3354245" cy="584776"/>
            </a:xfrm>
            <a:prstGeom prst="rect">
              <a:avLst/>
            </a:prstGeom>
            <a:noFill/>
          </p:spPr>
          <p:txBody>
            <a:bodyPr wrap="square" rtlCol="0">
              <a:spAutoFit/>
            </a:bodyPr>
            <a:lstStyle/>
            <a:p>
              <a:pPr defTabSz="457200"/>
              <a:r>
                <a:rPr lang="en-US" sz="3200" dirty="0">
                  <a:solidFill>
                    <a:srgbClr val="FF0000"/>
                  </a:solidFill>
                  <a:latin typeface="Calibri"/>
                </a:rPr>
                <a:t>Extend linearly:</a:t>
              </a:r>
            </a:p>
          </p:txBody>
        </p:sp>
        <p:sp>
          <p:nvSpPr>
            <p:cNvPr id="20" name="TextBox 19"/>
            <p:cNvSpPr txBox="1"/>
            <p:nvPr/>
          </p:nvSpPr>
          <p:spPr>
            <a:xfrm>
              <a:off x="5955773" y="4209083"/>
              <a:ext cx="3188227" cy="584776"/>
            </a:xfrm>
            <a:prstGeom prst="rect">
              <a:avLst/>
            </a:prstGeom>
            <a:noFill/>
          </p:spPr>
          <p:txBody>
            <a:bodyPr wrap="square" rtlCol="0">
              <a:spAutoFit/>
            </a:bodyPr>
            <a:lstStyle/>
            <a:p>
              <a:pPr defTabSz="457200"/>
              <a:r>
                <a:rPr lang="en-US" sz="3200" dirty="0">
                  <a:solidFill>
                    <a:srgbClr val="930000"/>
                  </a:solidFill>
                  <a:latin typeface="Symbol"/>
                </a:rPr>
                <a:t>(</a:t>
              </a:r>
              <a:r>
                <a:rPr lang="en-US" sz="3200" dirty="0" err="1">
                  <a:solidFill>
                    <a:srgbClr val="930000"/>
                  </a:solidFill>
                  <a:latin typeface="Symbol"/>
                </a:rPr>
                <a:t>S</a:t>
              </a:r>
              <a:r>
                <a:rPr lang="en-US" sz="3200" dirty="0" err="1">
                  <a:solidFill>
                    <a:srgbClr val="930000"/>
                  </a:solidFill>
                  <a:latin typeface="Calibri"/>
                </a:rPr>
                <a:t>n</a:t>
              </a:r>
              <a:r>
                <a:rPr lang="en-US" sz="3200" baseline="-25000" dirty="0" err="1">
                  <a:solidFill>
                    <a:srgbClr val="930000"/>
                  </a:solidFill>
                  <a:latin typeface="Calibri"/>
                </a:rPr>
                <a:t>i</a:t>
              </a:r>
              <a:r>
                <a:rPr lang="en-US" sz="3200" dirty="0" err="1">
                  <a:solidFill>
                    <a:srgbClr val="930000"/>
                  </a:solidFill>
                  <a:latin typeface="Calibri"/>
                </a:rPr>
                <a:t>e</a:t>
              </a:r>
              <a:r>
                <a:rPr lang="en-US" sz="3200" baseline="-25000" dirty="0" err="1">
                  <a:solidFill>
                    <a:srgbClr val="930000"/>
                  </a:solidFill>
                  <a:latin typeface="Calibri"/>
                </a:rPr>
                <a:t>i</a:t>
              </a:r>
              <a:r>
                <a:rPr lang="en-US" sz="3200" dirty="0">
                  <a:solidFill>
                    <a:srgbClr val="930000"/>
                  </a:solidFill>
                  <a:latin typeface="Calibri"/>
                </a:rPr>
                <a:t>)  =  </a:t>
              </a:r>
              <a:r>
                <a:rPr lang="en-US" sz="3200" dirty="0" err="1">
                  <a:solidFill>
                    <a:srgbClr val="930000"/>
                  </a:solidFill>
                  <a:latin typeface="Calibri"/>
                </a:rPr>
                <a:t>n</a:t>
              </a:r>
              <a:r>
                <a:rPr lang="en-US" sz="3200" baseline="-25000" dirty="0" err="1">
                  <a:solidFill>
                    <a:srgbClr val="930000"/>
                  </a:solidFill>
                  <a:latin typeface="Calibri"/>
                </a:rPr>
                <a:t>i</a:t>
              </a:r>
              <a:r>
                <a:rPr lang="en-US" sz="3200" baseline="-25000" dirty="0">
                  <a:solidFill>
                    <a:srgbClr val="930000"/>
                  </a:solidFill>
                  <a:latin typeface="Calibri"/>
                </a:rPr>
                <a:t> </a:t>
              </a:r>
              <a:r>
                <a:rPr lang="en-US" sz="3200" dirty="0">
                  <a:solidFill>
                    <a:srgbClr val="930000"/>
                  </a:solidFill>
                  <a:latin typeface="Symbol"/>
                </a:rPr>
                <a:t>S</a:t>
              </a:r>
              <a:r>
                <a:rPr lang="en-US" sz="3200" dirty="0">
                  <a:solidFill>
                    <a:srgbClr val="930000"/>
                  </a:solidFill>
                  <a:latin typeface="Calibri"/>
                </a:rPr>
                <a:t>   (</a:t>
              </a:r>
              <a:r>
                <a:rPr lang="en-US" sz="3200" dirty="0" err="1">
                  <a:solidFill>
                    <a:srgbClr val="930000"/>
                  </a:solidFill>
                  <a:latin typeface="Calibri"/>
                </a:rPr>
                <a:t>e</a:t>
              </a:r>
              <a:r>
                <a:rPr lang="en-US" sz="3200" baseline="-25000" dirty="0" err="1">
                  <a:solidFill>
                    <a:srgbClr val="930000"/>
                  </a:solidFill>
                  <a:latin typeface="Calibri"/>
                </a:rPr>
                <a:t>i</a:t>
              </a:r>
              <a:r>
                <a:rPr lang="en-US" sz="3200" dirty="0">
                  <a:solidFill>
                    <a:srgbClr val="930000"/>
                  </a:solidFill>
                  <a:latin typeface="Calibri"/>
                </a:rPr>
                <a:t>)</a:t>
              </a:r>
              <a:endParaRPr lang="en-US" sz="3200" baseline="-25000" dirty="0">
                <a:solidFill>
                  <a:srgbClr val="930000"/>
                </a:solidFill>
                <a:latin typeface="Calibri"/>
              </a:endParaRPr>
            </a:p>
          </p:txBody>
        </p:sp>
        <p:grpSp>
          <p:nvGrpSpPr>
            <p:cNvPr id="24" name="Group 23"/>
            <p:cNvGrpSpPr/>
            <p:nvPr/>
          </p:nvGrpSpPr>
          <p:grpSpPr>
            <a:xfrm>
              <a:off x="8087786" y="4241319"/>
              <a:ext cx="689134" cy="660788"/>
              <a:chOff x="8087786" y="4235372"/>
              <a:chExt cx="689134" cy="660788"/>
            </a:xfrm>
          </p:grpSpPr>
          <p:sp>
            <p:nvSpPr>
              <p:cNvPr id="79" name="Arc 78"/>
              <p:cNvSpPr/>
              <p:nvPr/>
            </p:nvSpPr>
            <p:spPr>
              <a:xfrm rot="240000">
                <a:off x="8087786" y="4329232"/>
                <a:ext cx="374904" cy="566928"/>
              </a:xfrm>
              <a:prstGeom prst="arc">
                <a:avLst/>
              </a:prstGeom>
              <a:ln w="28575" cmpd="sng">
                <a:solidFill>
                  <a:srgbClr val="930000"/>
                </a:solidFill>
              </a:ln>
            </p:spPr>
            <p:style>
              <a:lnRef idx="2">
                <a:schemeClr val="accent1"/>
              </a:lnRef>
              <a:fillRef idx="0">
                <a:schemeClr val="accent1"/>
              </a:fillRef>
              <a:effectRef idx="1">
                <a:schemeClr val="accent1"/>
              </a:effectRef>
              <a:fontRef idx="minor">
                <a:schemeClr val="tx1"/>
              </a:fontRef>
            </p:style>
            <p:txBody>
              <a:bodyPr rtlCol="0" anchor="ctr"/>
              <a:lstStyle/>
              <a:p>
                <a:pPr algn="ctr" defTabSz="457200"/>
                <a:endParaRPr lang="en-US">
                  <a:solidFill>
                    <a:srgbClr val="930000"/>
                  </a:solidFill>
                  <a:latin typeface="Calibri"/>
                </a:endParaRPr>
              </a:p>
            </p:txBody>
          </p:sp>
          <p:sp>
            <p:nvSpPr>
              <p:cNvPr id="80" name="TextBox 79"/>
              <p:cNvSpPr txBox="1"/>
              <p:nvPr/>
            </p:nvSpPr>
            <p:spPr>
              <a:xfrm>
                <a:off x="8187093" y="4235372"/>
                <a:ext cx="589827" cy="584776"/>
              </a:xfrm>
              <a:prstGeom prst="rect">
                <a:avLst/>
              </a:prstGeom>
              <a:noFill/>
            </p:spPr>
            <p:txBody>
              <a:bodyPr wrap="square" rtlCol="0">
                <a:spAutoFit/>
              </a:bodyPr>
              <a:lstStyle/>
              <a:p>
                <a:pPr defTabSz="457200"/>
                <a:r>
                  <a:rPr lang="en-US" sz="3200" dirty="0">
                    <a:solidFill>
                      <a:srgbClr val="930000"/>
                    </a:solidFill>
                    <a:latin typeface="Calibri"/>
                  </a:rPr>
                  <a:t>o</a:t>
                </a:r>
              </a:p>
            </p:txBody>
          </p:sp>
        </p:grpSp>
        <p:grpSp>
          <p:nvGrpSpPr>
            <p:cNvPr id="84" name="Group 83"/>
            <p:cNvGrpSpPr/>
            <p:nvPr/>
          </p:nvGrpSpPr>
          <p:grpSpPr>
            <a:xfrm>
              <a:off x="5612265" y="4241319"/>
              <a:ext cx="689134" cy="660788"/>
              <a:chOff x="8087786" y="4235372"/>
              <a:chExt cx="689134" cy="660788"/>
            </a:xfrm>
          </p:grpSpPr>
          <p:sp>
            <p:nvSpPr>
              <p:cNvPr id="85" name="Arc 84"/>
              <p:cNvSpPr/>
              <p:nvPr/>
            </p:nvSpPr>
            <p:spPr>
              <a:xfrm rot="240000">
                <a:off x="8087786" y="4329232"/>
                <a:ext cx="374904" cy="566928"/>
              </a:xfrm>
              <a:prstGeom prst="arc">
                <a:avLst/>
              </a:prstGeom>
              <a:ln w="28575" cmpd="sng">
                <a:solidFill>
                  <a:srgbClr val="930000"/>
                </a:solidFill>
              </a:ln>
            </p:spPr>
            <p:style>
              <a:lnRef idx="2">
                <a:schemeClr val="accent1"/>
              </a:lnRef>
              <a:fillRef idx="0">
                <a:schemeClr val="accent1"/>
              </a:fillRef>
              <a:effectRef idx="1">
                <a:schemeClr val="accent1"/>
              </a:effectRef>
              <a:fontRef idx="minor">
                <a:schemeClr val="tx1"/>
              </a:fontRef>
            </p:style>
            <p:txBody>
              <a:bodyPr rtlCol="0" anchor="ctr"/>
              <a:lstStyle/>
              <a:p>
                <a:pPr algn="ctr" defTabSz="457200"/>
                <a:endParaRPr lang="en-US">
                  <a:solidFill>
                    <a:srgbClr val="930000"/>
                  </a:solidFill>
                  <a:latin typeface="Calibri"/>
                </a:endParaRPr>
              </a:p>
            </p:txBody>
          </p:sp>
          <p:sp>
            <p:nvSpPr>
              <p:cNvPr id="86" name="TextBox 85"/>
              <p:cNvSpPr txBox="1"/>
              <p:nvPr/>
            </p:nvSpPr>
            <p:spPr>
              <a:xfrm>
                <a:off x="8187093" y="4235372"/>
                <a:ext cx="589827" cy="584776"/>
              </a:xfrm>
              <a:prstGeom prst="rect">
                <a:avLst/>
              </a:prstGeom>
              <a:noFill/>
            </p:spPr>
            <p:txBody>
              <a:bodyPr wrap="square" rtlCol="0">
                <a:spAutoFit/>
              </a:bodyPr>
              <a:lstStyle/>
              <a:p>
                <a:pPr defTabSz="457200"/>
                <a:r>
                  <a:rPr lang="en-US" sz="3200" dirty="0">
                    <a:solidFill>
                      <a:srgbClr val="930000"/>
                    </a:solidFill>
                    <a:latin typeface="Calibri"/>
                  </a:rPr>
                  <a:t>o</a:t>
                </a:r>
              </a:p>
            </p:txBody>
          </p:sp>
        </p:grpSp>
      </p:grpSp>
      <p:sp>
        <p:nvSpPr>
          <p:cNvPr id="19" name="Rectangle 18">
            <a:extLst>
              <a:ext uri="{FF2B5EF4-FFF2-40B4-BE49-F238E27FC236}">
                <a16:creationId xmlns:a16="http://schemas.microsoft.com/office/drawing/2014/main" id="{C6AEE762-5803-775F-9CBE-0A2FACFC6EA0}"/>
              </a:ext>
            </a:extLst>
          </p:cNvPr>
          <p:cNvSpPr/>
          <p:nvPr/>
        </p:nvSpPr>
        <p:spPr>
          <a:xfrm>
            <a:off x="7641771" y="3967313"/>
            <a:ext cx="3897086" cy="1696575"/>
          </a:xfrm>
          <a:prstGeom prst="rect">
            <a:avLst/>
          </a:prstGeom>
          <a:noFill/>
          <a:ln>
            <a:solidFill>
              <a:schemeClr val="accent2">
                <a:lumMod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24242146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C50142C-21DE-C470-604C-7C9283C00A5A}"/>
            </a:ext>
          </a:extLst>
        </p:cNvPr>
        <p:cNvGrpSpPr/>
        <p:nvPr/>
      </p:nvGrpSpPr>
      <p:grpSpPr>
        <a:xfrm>
          <a:off x="0" y="0"/>
          <a:ext cx="0" cy="0"/>
          <a:chOff x="0" y="0"/>
          <a:chExt cx="0" cy="0"/>
        </a:xfrm>
      </p:grpSpPr>
      <p:grpSp>
        <p:nvGrpSpPr>
          <p:cNvPr id="50" name="Group 49">
            <a:extLst>
              <a:ext uri="{FF2B5EF4-FFF2-40B4-BE49-F238E27FC236}">
                <a16:creationId xmlns:a16="http://schemas.microsoft.com/office/drawing/2014/main" id="{68CA3B14-7EE6-D18C-1293-40957EF5BF8C}"/>
              </a:ext>
            </a:extLst>
          </p:cNvPr>
          <p:cNvGrpSpPr/>
          <p:nvPr/>
        </p:nvGrpSpPr>
        <p:grpSpPr>
          <a:xfrm>
            <a:off x="6470201" y="406370"/>
            <a:ext cx="3382244" cy="2975810"/>
            <a:chOff x="793381" y="1412950"/>
            <a:chExt cx="3382244" cy="2975810"/>
          </a:xfrm>
        </p:grpSpPr>
        <p:grpSp>
          <p:nvGrpSpPr>
            <p:cNvPr id="21" name="Group 20">
              <a:extLst>
                <a:ext uri="{FF2B5EF4-FFF2-40B4-BE49-F238E27FC236}">
                  <a16:creationId xmlns:a16="http://schemas.microsoft.com/office/drawing/2014/main" id="{C8F30A48-AB0E-5058-BDB7-87DF1701A500}"/>
                </a:ext>
              </a:extLst>
            </p:cNvPr>
            <p:cNvGrpSpPr/>
            <p:nvPr/>
          </p:nvGrpSpPr>
          <p:grpSpPr>
            <a:xfrm>
              <a:off x="1284670" y="2021707"/>
              <a:ext cx="2239703" cy="1987736"/>
              <a:chOff x="1088696" y="3397905"/>
              <a:chExt cx="2239703" cy="1987736"/>
            </a:xfrm>
          </p:grpSpPr>
          <p:sp>
            <p:nvSpPr>
              <p:cNvPr id="3" name="Isosceles Triangle 2">
                <a:extLst>
                  <a:ext uri="{FF2B5EF4-FFF2-40B4-BE49-F238E27FC236}">
                    <a16:creationId xmlns:a16="http://schemas.microsoft.com/office/drawing/2014/main" id="{50ECFD76-3E4E-987F-9306-ED08E3210B2C}"/>
                  </a:ext>
                </a:extLst>
              </p:cNvPr>
              <p:cNvSpPr/>
              <p:nvPr/>
            </p:nvSpPr>
            <p:spPr>
              <a:xfrm>
                <a:off x="1284670" y="3565883"/>
                <a:ext cx="1959740" cy="1696575"/>
              </a:xfrm>
              <a:prstGeom prst="triangle">
                <a:avLst/>
              </a:prstGeom>
              <a:solidFill>
                <a:schemeClr val="tx2">
                  <a:lumMod val="40000"/>
                  <a:lumOff val="60000"/>
                </a:schemeClr>
              </a:solidFill>
              <a:ln w="127000">
                <a:solidFill>
                  <a:srgbClr val="008000"/>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a:solidFill>
                    <a:prstClr val="white"/>
                  </a:solidFill>
                  <a:latin typeface="Calibri"/>
                </a:endParaRPr>
              </a:p>
            </p:txBody>
          </p:sp>
          <p:grpSp>
            <p:nvGrpSpPr>
              <p:cNvPr id="4" name="Group 3">
                <a:extLst>
                  <a:ext uri="{FF2B5EF4-FFF2-40B4-BE49-F238E27FC236}">
                    <a16:creationId xmlns:a16="http://schemas.microsoft.com/office/drawing/2014/main" id="{0524037B-8801-BA15-A679-C07E8B5BCF2F}"/>
                  </a:ext>
                </a:extLst>
              </p:cNvPr>
              <p:cNvGrpSpPr/>
              <p:nvPr/>
            </p:nvGrpSpPr>
            <p:grpSpPr>
              <a:xfrm>
                <a:off x="1088696" y="5049686"/>
                <a:ext cx="2239703" cy="335955"/>
                <a:chOff x="2971800" y="2819400"/>
                <a:chExt cx="1021080" cy="182880"/>
              </a:xfrm>
            </p:grpSpPr>
            <p:sp>
              <p:nvSpPr>
                <p:cNvPr id="6" name="Oval 5">
                  <a:extLst>
                    <a:ext uri="{FF2B5EF4-FFF2-40B4-BE49-F238E27FC236}">
                      <a16:creationId xmlns:a16="http://schemas.microsoft.com/office/drawing/2014/main" id="{A6D84B42-0F95-E3DF-4FB1-E9659ECB94CD}"/>
                    </a:ext>
                  </a:extLst>
                </p:cNvPr>
                <p:cNvSpPr/>
                <p:nvPr/>
              </p:nvSpPr>
              <p:spPr>
                <a:xfrm>
                  <a:off x="2971800" y="2819400"/>
                  <a:ext cx="153162" cy="182880"/>
                </a:xfrm>
                <a:prstGeom prst="ellipse">
                  <a:avLst/>
                </a:prstGeom>
                <a:solidFill>
                  <a:srgbClr val="770077"/>
                </a:solidFill>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a:solidFill>
                      <a:prstClr val="white"/>
                    </a:solidFill>
                    <a:latin typeface="Calibri"/>
                  </a:endParaRPr>
                </a:p>
              </p:txBody>
            </p:sp>
            <p:sp>
              <p:nvSpPr>
                <p:cNvPr id="7" name="Oval 6">
                  <a:extLst>
                    <a:ext uri="{FF2B5EF4-FFF2-40B4-BE49-F238E27FC236}">
                      <a16:creationId xmlns:a16="http://schemas.microsoft.com/office/drawing/2014/main" id="{41B12287-BF09-C8AE-5ABC-FC47E1BF867C}"/>
                    </a:ext>
                  </a:extLst>
                </p:cNvPr>
                <p:cNvSpPr/>
                <p:nvPr/>
              </p:nvSpPr>
              <p:spPr>
                <a:xfrm>
                  <a:off x="3839718" y="2819400"/>
                  <a:ext cx="153162" cy="182880"/>
                </a:xfrm>
                <a:prstGeom prst="ellipse">
                  <a:avLst/>
                </a:prstGeom>
                <a:solidFill>
                  <a:srgbClr val="770077"/>
                </a:solidFill>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a:solidFill>
                      <a:prstClr val="white"/>
                    </a:solidFill>
                    <a:latin typeface="Calibri"/>
                  </a:endParaRPr>
                </a:p>
              </p:txBody>
            </p:sp>
          </p:grpSp>
          <p:sp>
            <p:nvSpPr>
              <p:cNvPr id="5" name="Oval 4">
                <a:extLst>
                  <a:ext uri="{FF2B5EF4-FFF2-40B4-BE49-F238E27FC236}">
                    <a16:creationId xmlns:a16="http://schemas.microsoft.com/office/drawing/2014/main" id="{A3444D50-BDB5-0F2D-E054-6C97FC0370FF}"/>
                  </a:ext>
                </a:extLst>
              </p:cNvPr>
              <p:cNvSpPr/>
              <p:nvPr/>
            </p:nvSpPr>
            <p:spPr>
              <a:xfrm>
                <a:off x="2090963" y="3397905"/>
                <a:ext cx="335955" cy="335955"/>
              </a:xfrm>
              <a:prstGeom prst="ellipse">
                <a:avLst/>
              </a:prstGeom>
              <a:solidFill>
                <a:srgbClr val="770077"/>
              </a:solidFill>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a:solidFill>
                    <a:prstClr val="white"/>
                  </a:solidFill>
                  <a:latin typeface="Calibri"/>
                </a:endParaRPr>
              </a:p>
            </p:txBody>
          </p:sp>
        </p:grpSp>
        <p:sp>
          <p:nvSpPr>
            <p:cNvPr id="39" name="TextBox 38">
              <a:extLst>
                <a:ext uri="{FF2B5EF4-FFF2-40B4-BE49-F238E27FC236}">
                  <a16:creationId xmlns:a16="http://schemas.microsoft.com/office/drawing/2014/main" id="{261124D0-BF43-BD86-DA5C-EB107F42588E}"/>
                </a:ext>
              </a:extLst>
            </p:cNvPr>
            <p:cNvSpPr txBox="1"/>
            <p:nvPr/>
          </p:nvSpPr>
          <p:spPr>
            <a:xfrm>
              <a:off x="3524373" y="3463651"/>
              <a:ext cx="651252" cy="584776"/>
            </a:xfrm>
            <a:prstGeom prst="rect">
              <a:avLst/>
            </a:prstGeom>
            <a:noFill/>
          </p:spPr>
          <p:txBody>
            <a:bodyPr wrap="square" rtlCol="0">
              <a:spAutoFit/>
            </a:bodyPr>
            <a:lstStyle/>
            <a:p>
              <a:pPr defTabSz="457200"/>
              <a:r>
                <a:rPr lang="en-US" sz="3200" dirty="0">
                  <a:solidFill>
                    <a:prstClr val="black"/>
                  </a:solidFill>
                  <a:latin typeface="Calibri"/>
                </a:rPr>
                <a:t>v</a:t>
              </a:r>
              <a:r>
                <a:rPr lang="en-US" sz="3200" baseline="-25000" dirty="0">
                  <a:solidFill>
                    <a:prstClr val="black"/>
                  </a:solidFill>
                  <a:latin typeface="Calibri"/>
                </a:rPr>
                <a:t>6</a:t>
              </a:r>
            </a:p>
          </p:txBody>
        </p:sp>
        <p:sp>
          <p:nvSpPr>
            <p:cNvPr id="40" name="TextBox 39">
              <a:extLst>
                <a:ext uri="{FF2B5EF4-FFF2-40B4-BE49-F238E27FC236}">
                  <a16:creationId xmlns:a16="http://schemas.microsoft.com/office/drawing/2014/main" id="{CF433E34-5463-28E0-1CC4-1490FF381D69}"/>
                </a:ext>
              </a:extLst>
            </p:cNvPr>
            <p:cNvSpPr txBox="1"/>
            <p:nvPr/>
          </p:nvSpPr>
          <p:spPr>
            <a:xfrm>
              <a:off x="793381" y="3463651"/>
              <a:ext cx="651252" cy="584776"/>
            </a:xfrm>
            <a:prstGeom prst="rect">
              <a:avLst/>
            </a:prstGeom>
            <a:noFill/>
          </p:spPr>
          <p:txBody>
            <a:bodyPr wrap="square" rtlCol="0">
              <a:spAutoFit/>
            </a:bodyPr>
            <a:lstStyle/>
            <a:p>
              <a:pPr defTabSz="457200"/>
              <a:r>
                <a:rPr lang="en-US" sz="3200" dirty="0">
                  <a:solidFill>
                    <a:prstClr val="black"/>
                  </a:solidFill>
                  <a:latin typeface="Calibri"/>
                </a:rPr>
                <a:t>v</a:t>
              </a:r>
              <a:r>
                <a:rPr lang="en-US" sz="3200" baseline="-25000" dirty="0">
                  <a:solidFill>
                    <a:prstClr val="black"/>
                  </a:solidFill>
                  <a:latin typeface="Calibri"/>
                </a:rPr>
                <a:t>4</a:t>
              </a:r>
            </a:p>
          </p:txBody>
        </p:sp>
        <p:sp>
          <p:nvSpPr>
            <p:cNvPr id="41" name="TextBox 40">
              <a:extLst>
                <a:ext uri="{FF2B5EF4-FFF2-40B4-BE49-F238E27FC236}">
                  <a16:creationId xmlns:a16="http://schemas.microsoft.com/office/drawing/2014/main" id="{A38D8D9A-E373-7992-5307-D617F5F47523}"/>
                </a:ext>
              </a:extLst>
            </p:cNvPr>
            <p:cNvSpPr txBox="1"/>
            <p:nvPr/>
          </p:nvSpPr>
          <p:spPr>
            <a:xfrm>
              <a:off x="2263487" y="1412950"/>
              <a:ext cx="651252" cy="584776"/>
            </a:xfrm>
            <a:prstGeom prst="rect">
              <a:avLst/>
            </a:prstGeom>
            <a:noFill/>
          </p:spPr>
          <p:txBody>
            <a:bodyPr wrap="square" rtlCol="0">
              <a:spAutoFit/>
            </a:bodyPr>
            <a:lstStyle/>
            <a:p>
              <a:pPr defTabSz="457200"/>
              <a:r>
                <a:rPr lang="en-US" sz="3200" dirty="0">
                  <a:solidFill>
                    <a:prstClr val="black"/>
                  </a:solidFill>
                  <a:latin typeface="Calibri"/>
                </a:rPr>
                <a:t>v</a:t>
              </a:r>
              <a:r>
                <a:rPr lang="en-US" sz="3200" baseline="-25000" dirty="0">
                  <a:solidFill>
                    <a:prstClr val="black"/>
                  </a:solidFill>
                  <a:latin typeface="Calibri"/>
                </a:rPr>
                <a:t>5</a:t>
              </a:r>
            </a:p>
          </p:txBody>
        </p:sp>
        <p:sp>
          <p:nvSpPr>
            <p:cNvPr id="44" name="TextBox 43">
              <a:extLst>
                <a:ext uri="{FF2B5EF4-FFF2-40B4-BE49-F238E27FC236}">
                  <a16:creationId xmlns:a16="http://schemas.microsoft.com/office/drawing/2014/main" id="{2310F38B-12C3-0B6A-89D1-D3E06691A80A}"/>
                </a:ext>
              </a:extLst>
            </p:cNvPr>
            <p:cNvSpPr txBox="1"/>
            <p:nvPr/>
          </p:nvSpPr>
          <p:spPr>
            <a:xfrm>
              <a:off x="1403746" y="2588847"/>
              <a:ext cx="651252" cy="584776"/>
            </a:xfrm>
            <a:prstGeom prst="rect">
              <a:avLst/>
            </a:prstGeom>
            <a:noFill/>
          </p:spPr>
          <p:txBody>
            <a:bodyPr wrap="square" rtlCol="0">
              <a:spAutoFit/>
            </a:bodyPr>
            <a:lstStyle/>
            <a:p>
              <a:pPr defTabSz="457200"/>
              <a:r>
                <a:rPr lang="en-US" sz="3200" dirty="0">
                  <a:solidFill>
                    <a:prstClr val="black"/>
                  </a:solidFill>
                  <a:latin typeface="Calibri"/>
                </a:rPr>
                <a:t>e</a:t>
              </a:r>
              <a:r>
                <a:rPr lang="en-US" sz="3200" baseline="-25000" dirty="0">
                  <a:solidFill>
                    <a:prstClr val="black"/>
                  </a:solidFill>
                  <a:latin typeface="Calibri"/>
                </a:rPr>
                <a:t>3</a:t>
              </a:r>
            </a:p>
          </p:txBody>
        </p:sp>
        <p:sp>
          <p:nvSpPr>
            <p:cNvPr id="46" name="TextBox 45">
              <a:extLst>
                <a:ext uri="{FF2B5EF4-FFF2-40B4-BE49-F238E27FC236}">
                  <a16:creationId xmlns:a16="http://schemas.microsoft.com/office/drawing/2014/main" id="{730F4AB3-F67A-9618-6CB9-A0B8D665AE42}"/>
                </a:ext>
              </a:extLst>
            </p:cNvPr>
            <p:cNvSpPr txBox="1"/>
            <p:nvPr/>
          </p:nvSpPr>
          <p:spPr>
            <a:xfrm>
              <a:off x="2263487" y="3803984"/>
              <a:ext cx="651252" cy="584776"/>
            </a:xfrm>
            <a:prstGeom prst="rect">
              <a:avLst/>
            </a:prstGeom>
            <a:noFill/>
          </p:spPr>
          <p:txBody>
            <a:bodyPr wrap="square" rtlCol="0">
              <a:spAutoFit/>
            </a:bodyPr>
            <a:lstStyle/>
            <a:p>
              <a:pPr defTabSz="457200"/>
              <a:r>
                <a:rPr lang="en-US" sz="3200" dirty="0">
                  <a:solidFill>
                    <a:prstClr val="black"/>
                  </a:solidFill>
                  <a:latin typeface="Calibri"/>
                </a:rPr>
                <a:t>e</a:t>
              </a:r>
              <a:r>
                <a:rPr lang="en-US" sz="3200" baseline="-25000" dirty="0">
                  <a:solidFill>
                    <a:prstClr val="black"/>
                  </a:solidFill>
                  <a:latin typeface="Calibri"/>
                </a:rPr>
                <a:t>5</a:t>
              </a:r>
            </a:p>
          </p:txBody>
        </p:sp>
        <p:sp>
          <p:nvSpPr>
            <p:cNvPr id="47" name="TextBox 46">
              <a:extLst>
                <a:ext uri="{FF2B5EF4-FFF2-40B4-BE49-F238E27FC236}">
                  <a16:creationId xmlns:a16="http://schemas.microsoft.com/office/drawing/2014/main" id="{A0451D3D-9D5C-473F-85F9-BBC4366E6608}"/>
                </a:ext>
              </a:extLst>
            </p:cNvPr>
            <p:cNvSpPr txBox="1"/>
            <p:nvPr/>
          </p:nvSpPr>
          <p:spPr>
            <a:xfrm>
              <a:off x="2989958" y="2588847"/>
              <a:ext cx="651252" cy="584776"/>
            </a:xfrm>
            <a:prstGeom prst="rect">
              <a:avLst/>
            </a:prstGeom>
            <a:noFill/>
          </p:spPr>
          <p:txBody>
            <a:bodyPr wrap="square" rtlCol="0">
              <a:spAutoFit/>
            </a:bodyPr>
            <a:lstStyle/>
            <a:p>
              <a:pPr defTabSz="457200"/>
              <a:r>
                <a:rPr lang="en-US" sz="3200" dirty="0">
                  <a:solidFill>
                    <a:prstClr val="black"/>
                  </a:solidFill>
                  <a:latin typeface="Calibri"/>
                </a:rPr>
                <a:t>e</a:t>
              </a:r>
              <a:r>
                <a:rPr lang="en-US" sz="3200" baseline="-25000" dirty="0">
                  <a:solidFill>
                    <a:prstClr val="black"/>
                  </a:solidFill>
                  <a:latin typeface="Calibri"/>
                </a:rPr>
                <a:t>4</a:t>
              </a:r>
            </a:p>
          </p:txBody>
        </p:sp>
      </p:grpSp>
      <p:grpSp>
        <p:nvGrpSpPr>
          <p:cNvPr id="51" name="Group 50">
            <a:extLst>
              <a:ext uri="{FF2B5EF4-FFF2-40B4-BE49-F238E27FC236}">
                <a16:creationId xmlns:a16="http://schemas.microsoft.com/office/drawing/2014/main" id="{75BE1F1D-4621-A8A4-AB03-B9AF9693EE4D}"/>
              </a:ext>
            </a:extLst>
          </p:cNvPr>
          <p:cNvGrpSpPr/>
          <p:nvPr/>
        </p:nvGrpSpPr>
        <p:grpSpPr>
          <a:xfrm>
            <a:off x="2230671" y="406371"/>
            <a:ext cx="3409836" cy="2635477"/>
            <a:chOff x="5038682" y="1412950"/>
            <a:chExt cx="3409836" cy="2635477"/>
          </a:xfrm>
        </p:grpSpPr>
        <p:grpSp>
          <p:nvGrpSpPr>
            <p:cNvPr id="36" name="Group 35">
              <a:extLst>
                <a:ext uri="{FF2B5EF4-FFF2-40B4-BE49-F238E27FC236}">
                  <a16:creationId xmlns:a16="http://schemas.microsoft.com/office/drawing/2014/main" id="{35ED31C7-482E-07CF-CF19-88F0F6661897}"/>
                </a:ext>
              </a:extLst>
            </p:cNvPr>
            <p:cNvGrpSpPr/>
            <p:nvPr/>
          </p:nvGrpSpPr>
          <p:grpSpPr>
            <a:xfrm>
              <a:off x="5537717" y="2021707"/>
              <a:ext cx="2239703" cy="1987736"/>
              <a:chOff x="4753821" y="2021707"/>
              <a:chExt cx="2239703" cy="1987736"/>
            </a:xfrm>
          </p:grpSpPr>
          <p:cxnSp>
            <p:nvCxnSpPr>
              <p:cNvPr id="29" name="Straight Connector 28">
                <a:extLst>
                  <a:ext uri="{FF2B5EF4-FFF2-40B4-BE49-F238E27FC236}">
                    <a16:creationId xmlns:a16="http://schemas.microsoft.com/office/drawing/2014/main" id="{6DF8451A-7C73-BEEC-00BF-BAE56BCE4775}"/>
                  </a:ext>
                </a:extLst>
              </p:cNvPr>
              <p:cNvCxnSpPr/>
              <p:nvPr/>
            </p:nvCxnSpPr>
            <p:spPr>
              <a:xfrm>
                <a:off x="5933925" y="2176272"/>
                <a:ext cx="912912" cy="1655064"/>
              </a:xfrm>
              <a:prstGeom prst="line">
                <a:avLst/>
              </a:prstGeom>
              <a:ln w="127000">
                <a:solidFill>
                  <a:srgbClr val="008000"/>
                </a:solidFill>
              </a:ln>
            </p:spPr>
            <p:style>
              <a:lnRef idx="2">
                <a:schemeClr val="accent1"/>
              </a:lnRef>
              <a:fillRef idx="0">
                <a:schemeClr val="accent1"/>
              </a:fillRef>
              <a:effectRef idx="1">
                <a:schemeClr val="accent1"/>
              </a:effectRef>
              <a:fontRef idx="minor">
                <a:schemeClr val="tx1"/>
              </a:fontRef>
            </p:style>
          </p:cxnSp>
          <p:cxnSp>
            <p:nvCxnSpPr>
              <p:cNvPr id="14" name="Straight Connector 13">
                <a:extLst>
                  <a:ext uri="{FF2B5EF4-FFF2-40B4-BE49-F238E27FC236}">
                    <a16:creationId xmlns:a16="http://schemas.microsoft.com/office/drawing/2014/main" id="{D0BB4884-6648-F34A-59D9-9F01ACE8F4A8}"/>
                  </a:ext>
                </a:extLst>
              </p:cNvPr>
              <p:cNvCxnSpPr/>
              <p:nvPr/>
            </p:nvCxnSpPr>
            <p:spPr>
              <a:xfrm flipV="1">
                <a:off x="4921799" y="2176272"/>
                <a:ext cx="1012126" cy="1655064"/>
              </a:xfrm>
              <a:prstGeom prst="line">
                <a:avLst/>
              </a:prstGeom>
              <a:ln w="127000">
                <a:solidFill>
                  <a:srgbClr val="008000"/>
                </a:solidFill>
              </a:ln>
            </p:spPr>
            <p:style>
              <a:lnRef idx="2">
                <a:schemeClr val="accent1"/>
              </a:lnRef>
              <a:fillRef idx="0">
                <a:schemeClr val="accent1"/>
              </a:fillRef>
              <a:effectRef idx="1">
                <a:schemeClr val="accent1"/>
              </a:effectRef>
              <a:fontRef idx="minor">
                <a:schemeClr val="tx1"/>
              </a:fontRef>
            </p:style>
          </p:cxnSp>
          <p:grpSp>
            <p:nvGrpSpPr>
              <p:cNvPr id="9" name="Group 8">
                <a:extLst>
                  <a:ext uri="{FF2B5EF4-FFF2-40B4-BE49-F238E27FC236}">
                    <a16:creationId xmlns:a16="http://schemas.microsoft.com/office/drawing/2014/main" id="{080FDE21-530F-4B66-3035-B5A006FD800C}"/>
                  </a:ext>
                </a:extLst>
              </p:cNvPr>
              <p:cNvGrpSpPr/>
              <p:nvPr/>
            </p:nvGrpSpPr>
            <p:grpSpPr>
              <a:xfrm>
                <a:off x="4753821" y="3673488"/>
                <a:ext cx="2239703" cy="335955"/>
                <a:chOff x="2971800" y="2819400"/>
                <a:chExt cx="1021080" cy="182880"/>
              </a:xfrm>
            </p:grpSpPr>
            <p:sp>
              <p:nvSpPr>
                <p:cNvPr id="10" name="Oval 9">
                  <a:extLst>
                    <a:ext uri="{FF2B5EF4-FFF2-40B4-BE49-F238E27FC236}">
                      <a16:creationId xmlns:a16="http://schemas.microsoft.com/office/drawing/2014/main" id="{C13FF418-8A64-F3AE-BCA2-722513AAA991}"/>
                    </a:ext>
                  </a:extLst>
                </p:cNvPr>
                <p:cNvSpPr/>
                <p:nvPr/>
              </p:nvSpPr>
              <p:spPr>
                <a:xfrm>
                  <a:off x="2971800" y="2819400"/>
                  <a:ext cx="153162" cy="182880"/>
                </a:xfrm>
                <a:prstGeom prst="ellipse">
                  <a:avLst/>
                </a:prstGeom>
                <a:solidFill>
                  <a:srgbClr val="770077"/>
                </a:solidFill>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a:solidFill>
                      <a:prstClr val="white"/>
                    </a:solidFill>
                    <a:latin typeface="Calibri"/>
                  </a:endParaRPr>
                </a:p>
              </p:txBody>
            </p:sp>
            <p:sp>
              <p:nvSpPr>
                <p:cNvPr id="11" name="Oval 10">
                  <a:extLst>
                    <a:ext uri="{FF2B5EF4-FFF2-40B4-BE49-F238E27FC236}">
                      <a16:creationId xmlns:a16="http://schemas.microsoft.com/office/drawing/2014/main" id="{BBE4739F-D901-3DB4-B43A-8A520E7C863D}"/>
                    </a:ext>
                  </a:extLst>
                </p:cNvPr>
                <p:cNvSpPr/>
                <p:nvPr/>
              </p:nvSpPr>
              <p:spPr>
                <a:xfrm>
                  <a:off x="3839718" y="2819400"/>
                  <a:ext cx="153162" cy="182880"/>
                </a:xfrm>
                <a:prstGeom prst="ellipse">
                  <a:avLst/>
                </a:prstGeom>
                <a:solidFill>
                  <a:srgbClr val="770077"/>
                </a:solidFill>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a:solidFill>
                      <a:prstClr val="white"/>
                    </a:solidFill>
                    <a:latin typeface="Calibri"/>
                  </a:endParaRPr>
                </a:p>
              </p:txBody>
            </p:sp>
          </p:grpSp>
          <p:sp>
            <p:nvSpPr>
              <p:cNvPr id="12" name="Oval 11">
                <a:extLst>
                  <a:ext uri="{FF2B5EF4-FFF2-40B4-BE49-F238E27FC236}">
                    <a16:creationId xmlns:a16="http://schemas.microsoft.com/office/drawing/2014/main" id="{964B3AAA-933A-D19D-B678-CDA1215E1118}"/>
                  </a:ext>
                </a:extLst>
              </p:cNvPr>
              <p:cNvSpPr/>
              <p:nvPr/>
            </p:nvSpPr>
            <p:spPr>
              <a:xfrm>
                <a:off x="5756088" y="2021707"/>
                <a:ext cx="335955" cy="335955"/>
              </a:xfrm>
              <a:prstGeom prst="ellipse">
                <a:avLst/>
              </a:prstGeom>
              <a:solidFill>
                <a:srgbClr val="770077"/>
              </a:solidFill>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a:solidFill>
                    <a:prstClr val="white"/>
                  </a:solidFill>
                  <a:latin typeface="Calibri"/>
                </a:endParaRPr>
              </a:p>
            </p:txBody>
          </p:sp>
        </p:grpSp>
        <p:sp>
          <p:nvSpPr>
            <p:cNvPr id="38" name="TextBox 37">
              <a:extLst>
                <a:ext uri="{FF2B5EF4-FFF2-40B4-BE49-F238E27FC236}">
                  <a16:creationId xmlns:a16="http://schemas.microsoft.com/office/drawing/2014/main" id="{DB3A8560-E786-987A-0FBB-28B4DD680E2A}"/>
                </a:ext>
              </a:extLst>
            </p:cNvPr>
            <p:cNvSpPr txBox="1"/>
            <p:nvPr/>
          </p:nvSpPr>
          <p:spPr>
            <a:xfrm>
              <a:off x="5038682" y="3463651"/>
              <a:ext cx="651252" cy="584776"/>
            </a:xfrm>
            <a:prstGeom prst="rect">
              <a:avLst/>
            </a:prstGeom>
            <a:noFill/>
          </p:spPr>
          <p:txBody>
            <a:bodyPr wrap="square" rtlCol="0">
              <a:spAutoFit/>
            </a:bodyPr>
            <a:lstStyle/>
            <a:p>
              <a:pPr defTabSz="457200"/>
              <a:r>
                <a:rPr lang="en-US" sz="3200" dirty="0">
                  <a:solidFill>
                    <a:prstClr val="black"/>
                  </a:solidFill>
                  <a:latin typeface="Calibri"/>
                </a:rPr>
                <a:t>v</a:t>
              </a:r>
              <a:r>
                <a:rPr lang="en-US" sz="3200" baseline="-25000" dirty="0">
                  <a:solidFill>
                    <a:prstClr val="black"/>
                  </a:solidFill>
                  <a:latin typeface="Calibri"/>
                </a:rPr>
                <a:t>1</a:t>
              </a:r>
            </a:p>
          </p:txBody>
        </p:sp>
        <p:sp>
          <p:nvSpPr>
            <p:cNvPr id="42" name="TextBox 41">
              <a:extLst>
                <a:ext uri="{FF2B5EF4-FFF2-40B4-BE49-F238E27FC236}">
                  <a16:creationId xmlns:a16="http://schemas.microsoft.com/office/drawing/2014/main" id="{25034DE1-6CC5-0211-3314-FB822F333CE2}"/>
                </a:ext>
              </a:extLst>
            </p:cNvPr>
            <p:cNvSpPr txBox="1"/>
            <p:nvPr/>
          </p:nvSpPr>
          <p:spPr>
            <a:xfrm>
              <a:off x="6531117" y="1412950"/>
              <a:ext cx="651252" cy="584776"/>
            </a:xfrm>
            <a:prstGeom prst="rect">
              <a:avLst/>
            </a:prstGeom>
            <a:noFill/>
          </p:spPr>
          <p:txBody>
            <a:bodyPr wrap="square" rtlCol="0">
              <a:spAutoFit/>
            </a:bodyPr>
            <a:lstStyle/>
            <a:p>
              <a:pPr defTabSz="457200"/>
              <a:r>
                <a:rPr lang="en-US" sz="3200" dirty="0">
                  <a:solidFill>
                    <a:prstClr val="black"/>
                  </a:solidFill>
                  <a:latin typeface="Calibri"/>
                </a:rPr>
                <a:t>v</a:t>
              </a:r>
              <a:r>
                <a:rPr lang="en-US" sz="3200" baseline="-25000" dirty="0">
                  <a:solidFill>
                    <a:prstClr val="black"/>
                  </a:solidFill>
                  <a:latin typeface="Calibri"/>
                </a:rPr>
                <a:t>2</a:t>
              </a:r>
            </a:p>
          </p:txBody>
        </p:sp>
        <p:sp>
          <p:nvSpPr>
            <p:cNvPr id="43" name="TextBox 42">
              <a:extLst>
                <a:ext uri="{FF2B5EF4-FFF2-40B4-BE49-F238E27FC236}">
                  <a16:creationId xmlns:a16="http://schemas.microsoft.com/office/drawing/2014/main" id="{3127E6A9-DB36-E0A9-F780-13A1B1B1D1AF}"/>
                </a:ext>
              </a:extLst>
            </p:cNvPr>
            <p:cNvSpPr txBox="1"/>
            <p:nvPr/>
          </p:nvSpPr>
          <p:spPr>
            <a:xfrm>
              <a:off x="7797266" y="3463651"/>
              <a:ext cx="651252" cy="584776"/>
            </a:xfrm>
            <a:prstGeom prst="rect">
              <a:avLst/>
            </a:prstGeom>
            <a:noFill/>
          </p:spPr>
          <p:txBody>
            <a:bodyPr wrap="square" rtlCol="0">
              <a:spAutoFit/>
            </a:bodyPr>
            <a:lstStyle/>
            <a:p>
              <a:pPr defTabSz="457200"/>
              <a:r>
                <a:rPr lang="en-US" sz="3200" dirty="0">
                  <a:solidFill>
                    <a:prstClr val="black"/>
                  </a:solidFill>
                  <a:latin typeface="Calibri"/>
                </a:rPr>
                <a:t>v</a:t>
              </a:r>
              <a:r>
                <a:rPr lang="en-US" sz="3200" baseline="-25000" dirty="0">
                  <a:solidFill>
                    <a:prstClr val="black"/>
                  </a:solidFill>
                  <a:latin typeface="Calibri"/>
                </a:rPr>
                <a:t>3</a:t>
              </a:r>
            </a:p>
          </p:txBody>
        </p:sp>
        <p:sp>
          <p:nvSpPr>
            <p:cNvPr id="48" name="TextBox 47">
              <a:extLst>
                <a:ext uri="{FF2B5EF4-FFF2-40B4-BE49-F238E27FC236}">
                  <a16:creationId xmlns:a16="http://schemas.microsoft.com/office/drawing/2014/main" id="{D8FE7B98-6433-F0BC-215C-18E78FAD7F00}"/>
                </a:ext>
              </a:extLst>
            </p:cNvPr>
            <p:cNvSpPr txBox="1"/>
            <p:nvPr/>
          </p:nvSpPr>
          <p:spPr>
            <a:xfrm>
              <a:off x="5598375" y="2588847"/>
              <a:ext cx="651252" cy="584776"/>
            </a:xfrm>
            <a:prstGeom prst="rect">
              <a:avLst/>
            </a:prstGeom>
            <a:noFill/>
          </p:spPr>
          <p:txBody>
            <a:bodyPr wrap="square" rtlCol="0">
              <a:spAutoFit/>
            </a:bodyPr>
            <a:lstStyle/>
            <a:p>
              <a:pPr defTabSz="457200"/>
              <a:r>
                <a:rPr lang="en-US" sz="3200" dirty="0">
                  <a:solidFill>
                    <a:prstClr val="black"/>
                  </a:solidFill>
                  <a:latin typeface="Calibri"/>
                </a:rPr>
                <a:t>e</a:t>
              </a:r>
              <a:r>
                <a:rPr lang="en-US" sz="3200" baseline="-25000" dirty="0">
                  <a:solidFill>
                    <a:prstClr val="black"/>
                  </a:solidFill>
                  <a:latin typeface="Calibri"/>
                </a:rPr>
                <a:t>1</a:t>
              </a:r>
            </a:p>
          </p:txBody>
        </p:sp>
        <p:sp>
          <p:nvSpPr>
            <p:cNvPr id="49" name="TextBox 48">
              <a:extLst>
                <a:ext uri="{FF2B5EF4-FFF2-40B4-BE49-F238E27FC236}">
                  <a16:creationId xmlns:a16="http://schemas.microsoft.com/office/drawing/2014/main" id="{C3D68BFC-2DE8-BA61-33D6-46C378F22DF8}"/>
                </a:ext>
              </a:extLst>
            </p:cNvPr>
            <p:cNvSpPr txBox="1"/>
            <p:nvPr/>
          </p:nvSpPr>
          <p:spPr>
            <a:xfrm>
              <a:off x="7206718" y="2588847"/>
              <a:ext cx="651252" cy="584776"/>
            </a:xfrm>
            <a:prstGeom prst="rect">
              <a:avLst/>
            </a:prstGeom>
            <a:noFill/>
          </p:spPr>
          <p:txBody>
            <a:bodyPr wrap="square" rtlCol="0">
              <a:spAutoFit/>
            </a:bodyPr>
            <a:lstStyle/>
            <a:p>
              <a:pPr defTabSz="457200"/>
              <a:r>
                <a:rPr lang="en-US" sz="3200" dirty="0">
                  <a:solidFill>
                    <a:prstClr val="black"/>
                  </a:solidFill>
                  <a:latin typeface="Calibri"/>
                </a:rPr>
                <a:t>e</a:t>
              </a:r>
              <a:r>
                <a:rPr lang="en-US" sz="3200" baseline="-25000" dirty="0">
                  <a:solidFill>
                    <a:prstClr val="black"/>
                  </a:solidFill>
                  <a:latin typeface="Calibri"/>
                </a:rPr>
                <a:t>2</a:t>
              </a:r>
            </a:p>
          </p:txBody>
        </p:sp>
      </p:grpSp>
      <p:sp>
        <p:nvSpPr>
          <p:cNvPr id="8" name="Rectangle 7">
            <a:extLst>
              <a:ext uri="{FF2B5EF4-FFF2-40B4-BE49-F238E27FC236}">
                <a16:creationId xmlns:a16="http://schemas.microsoft.com/office/drawing/2014/main" id="{C012361B-3DA1-7E90-4D86-446275D343EE}"/>
              </a:ext>
            </a:extLst>
          </p:cNvPr>
          <p:cNvSpPr/>
          <p:nvPr/>
        </p:nvSpPr>
        <p:spPr>
          <a:xfrm>
            <a:off x="1636723" y="146395"/>
            <a:ext cx="9031277" cy="523220"/>
          </a:xfrm>
          <a:prstGeom prst="rect">
            <a:avLst/>
          </a:prstGeom>
        </p:spPr>
        <p:txBody>
          <a:bodyPr wrap="square">
            <a:spAutoFit/>
          </a:bodyPr>
          <a:lstStyle/>
          <a:p>
            <a:pPr algn="ctr" defTabSz="457200"/>
            <a:r>
              <a:rPr lang="en-US" sz="2800" dirty="0">
                <a:solidFill>
                  <a:prstClr val="black"/>
                </a:solidFill>
                <a:latin typeface="Calibri"/>
              </a:rPr>
              <a:t>Counting number of connected components using homology</a:t>
            </a:r>
          </a:p>
        </p:txBody>
      </p:sp>
      <p:sp>
        <p:nvSpPr>
          <p:cNvPr id="2" name="Rectangle 1">
            <a:extLst>
              <a:ext uri="{FF2B5EF4-FFF2-40B4-BE49-F238E27FC236}">
                <a16:creationId xmlns:a16="http://schemas.microsoft.com/office/drawing/2014/main" id="{20E1DA32-A185-7DE7-1B8E-D4CEB055002B}"/>
              </a:ext>
            </a:extLst>
          </p:cNvPr>
          <p:cNvSpPr/>
          <p:nvPr/>
        </p:nvSpPr>
        <p:spPr>
          <a:xfrm>
            <a:off x="2017198" y="3051226"/>
            <a:ext cx="2031535" cy="584776"/>
          </a:xfrm>
          <a:prstGeom prst="rect">
            <a:avLst/>
          </a:prstGeom>
        </p:spPr>
        <p:txBody>
          <a:bodyPr wrap="square">
            <a:spAutoFit/>
          </a:bodyPr>
          <a:lstStyle/>
          <a:p>
            <a:pPr defTabSz="457200"/>
            <a:r>
              <a:rPr lang="en-US" sz="3200" dirty="0">
                <a:solidFill>
                  <a:prstClr val="black"/>
                </a:solidFill>
                <a:latin typeface="Calibri"/>
              </a:rPr>
              <a:t>: C</a:t>
            </a:r>
            <a:r>
              <a:rPr lang="en-US" sz="3200" baseline="-25000" dirty="0">
                <a:solidFill>
                  <a:prstClr val="black"/>
                </a:solidFill>
                <a:latin typeface="Calibri"/>
              </a:rPr>
              <a:t>1   </a:t>
            </a:r>
            <a:r>
              <a:rPr lang="en-US" sz="3200" dirty="0">
                <a:solidFill>
                  <a:prstClr val="black"/>
                </a:solidFill>
                <a:latin typeface="Calibri"/>
                <a:sym typeface="Wingdings"/>
              </a:rPr>
              <a:t>   </a:t>
            </a:r>
            <a:r>
              <a:rPr lang="en-US" sz="3200" dirty="0">
                <a:solidFill>
                  <a:prstClr val="black"/>
                </a:solidFill>
                <a:latin typeface="Calibri"/>
              </a:rPr>
              <a:t>C</a:t>
            </a:r>
            <a:r>
              <a:rPr lang="en-US" sz="3200" baseline="-25000" dirty="0">
                <a:solidFill>
                  <a:prstClr val="black"/>
                </a:solidFill>
                <a:latin typeface="Calibri"/>
              </a:rPr>
              <a:t>0</a:t>
            </a:r>
            <a:endParaRPr lang="en-US" sz="3200" dirty="0">
              <a:solidFill>
                <a:prstClr val="black"/>
              </a:solidFill>
              <a:latin typeface="Calibri"/>
            </a:endParaRPr>
          </a:p>
        </p:txBody>
      </p:sp>
      <p:grpSp>
        <p:nvGrpSpPr>
          <p:cNvPr id="13" name="Group 12">
            <a:extLst>
              <a:ext uri="{FF2B5EF4-FFF2-40B4-BE49-F238E27FC236}">
                <a16:creationId xmlns:a16="http://schemas.microsoft.com/office/drawing/2014/main" id="{7105DF32-1379-CF43-6F0D-FB17C514A750}"/>
              </a:ext>
            </a:extLst>
          </p:cNvPr>
          <p:cNvGrpSpPr/>
          <p:nvPr/>
        </p:nvGrpSpPr>
        <p:grpSpPr>
          <a:xfrm>
            <a:off x="1642619" y="3070527"/>
            <a:ext cx="699555" cy="676656"/>
            <a:chOff x="658368" y="5669280"/>
            <a:chExt cx="699555" cy="676656"/>
          </a:xfrm>
        </p:grpSpPr>
        <p:sp>
          <p:nvSpPr>
            <p:cNvPr id="17" name="Arc 16">
              <a:extLst>
                <a:ext uri="{FF2B5EF4-FFF2-40B4-BE49-F238E27FC236}">
                  <a16:creationId xmlns:a16="http://schemas.microsoft.com/office/drawing/2014/main" id="{FE9AA6A7-7CF3-2265-671D-65FF7CA20482}"/>
                </a:ext>
              </a:extLst>
            </p:cNvPr>
            <p:cNvSpPr/>
            <p:nvPr/>
          </p:nvSpPr>
          <p:spPr>
            <a:xfrm rot="240000">
              <a:off x="658368" y="5779008"/>
              <a:ext cx="374904" cy="566928"/>
            </a:xfrm>
            <a:prstGeom prst="arc">
              <a:avLst/>
            </a:prstGeom>
            <a:ln w="28575" cmpd="sng">
              <a:solidFill>
                <a:srgbClr val="000000"/>
              </a:solidFill>
            </a:ln>
          </p:spPr>
          <p:style>
            <a:lnRef idx="2">
              <a:schemeClr val="accent1"/>
            </a:lnRef>
            <a:fillRef idx="0">
              <a:schemeClr val="accent1"/>
            </a:fillRef>
            <a:effectRef idx="1">
              <a:schemeClr val="accent1"/>
            </a:effectRef>
            <a:fontRef idx="minor">
              <a:schemeClr val="tx1"/>
            </a:fontRef>
          </p:style>
          <p:txBody>
            <a:bodyPr rtlCol="0" anchor="ctr"/>
            <a:lstStyle/>
            <a:p>
              <a:pPr algn="ctr" defTabSz="457200"/>
              <a:endParaRPr lang="en-US">
                <a:solidFill>
                  <a:prstClr val="black"/>
                </a:solidFill>
                <a:latin typeface="Calibri"/>
              </a:endParaRPr>
            </a:p>
          </p:txBody>
        </p:sp>
        <p:sp>
          <p:nvSpPr>
            <p:cNvPr id="35" name="TextBox 34">
              <a:extLst>
                <a:ext uri="{FF2B5EF4-FFF2-40B4-BE49-F238E27FC236}">
                  <a16:creationId xmlns:a16="http://schemas.microsoft.com/office/drawing/2014/main" id="{DC7AF290-29DE-43A9-D3C6-87BC504CC1E0}"/>
                </a:ext>
              </a:extLst>
            </p:cNvPr>
            <p:cNvSpPr txBox="1"/>
            <p:nvPr/>
          </p:nvSpPr>
          <p:spPr>
            <a:xfrm>
              <a:off x="768096" y="5669280"/>
              <a:ext cx="589827" cy="584776"/>
            </a:xfrm>
            <a:prstGeom prst="rect">
              <a:avLst/>
            </a:prstGeom>
            <a:noFill/>
          </p:spPr>
          <p:txBody>
            <a:bodyPr wrap="square" rtlCol="0">
              <a:spAutoFit/>
            </a:bodyPr>
            <a:lstStyle/>
            <a:p>
              <a:pPr defTabSz="457200"/>
              <a:r>
                <a:rPr lang="en-US" sz="3200" dirty="0">
                  <a:solidFill>
                    <a:prstClr val="black"/>
                  </a:solidFill>
                  <a:latin typeface="Calibri"/>
                </a:rPr>
                <a:t>o</a:t>
              </a:r>
            </a:p>
          </p:txBody>
        </p:sp>
      </p:grpSp>
      <p:grpSp>
        <p:nvGrpSpPr>
          <p:cNvPr id="18" name="Group 17">
            <a:extLst>
              <a:ext uri="{FF2B5EF4-FFF2-40B4-BE49-F238E27FC236}">
                <a16:creationId xmlns:a16="http://schemas.microsoft.com/office/drawing/2014/main" id="{3626B912-ADAD-3A40-397E-89E4C76BE1CF}"/>
              </a:ext>
            </a:extLst>
          </p:cNvPr>
          <p:cNvGrpSpPr/>
          <p:nvPr/>
        </p:nvGrpSpPr>
        <p:grpSpPr>
          <a:xfrm>
            <a:off x="4326791" y="3338705"/>
            <a:ext cx="3460093" cy="736182"/>
            <a:chOff x="3256081" y="3795071"/>
            <a:chExt cx="3460093" cy="736182"/>
          </a:xfrm>
        </p:grpSpPr>
        <p:grpSp>
          <p:nvGrpSpPr>
            <p:cNvPr id="45" name="Group 44">
              <a:extLst>
                <a:ext uri="{FF2B5EF4-FFF2-40B4-BE49-F238E27FC236}">
                  <a16:creationId xmlns:a16="http://schemas.microsoft.com/office/drawing/2014/main" id="{66B30319-6CC1-96CF-CF9A-DC2462A48B65}"/>
                </a:ext>
              </a:extLst>
            </p:cNvPr>
            <p:cNvGrpSpPr/>
            <p:nvPr/>
          </p:nvGrpSpPr>
          <p:grpSpPr>
            <a:xfrm>
              <a:off x="3256081" y="3854597"/>
              <a:ext cx="699555" cy="676656"/>
              <a:chOff x="658368" y="5669280"/>
              <a:chExt cx="699555" cy="676656"/>
            </a:xfrm>
          </p:grpSpPr>
          <p:sp>
            <p:nvSpPr>
              <p:cNvPr id="52" name="Arc 51">
                <a:extLst>
                  <a:ext uri="{FF2B5EF4-FFF2-40B4-BE49-F238E27FC236}">
                    <a16:creationId xmlns:a16="http://schemas.microsoft.com/office/drawing/2014/main" id="{953E5B24-4CB1-E697-9F97-EADBAADA938F}"/>
                  </a:ext>
                </a:extLst>
              </p:cNvPr>
              <p:cNvSpPr/>
              <p:nvPr/>
            </p:nvSpPr>
            <p:spPr>
              <a:xfrm rot="240000">
                <a:off x="658368" y="5779008"/>
                <a:ext cx="374904" cy="566928"/>
              </a:xfrm>
              <a:prstGeom prst="arc">
                <a:avLst/>
              </a:prstGeom>
              <a:ln w="28575" cmpd="sng">
                <a:solidFill>
                  <a:srgbClr val="000000"/>
                </a:solidFill>
              </a:ln>
            </p:spPr>
            <p:style>
              <a:lnRef idx="2">
                <a:schemeClr val="accent1"/>
              </a:lnRef>
              <a:fillRef idx="0">
                <a:schemeClr val="accent1"/>
              </a:fillRef>
              <a:effectRef idx="1">
                <a:schemeClr val="accent1"/>
              </a:effectRef>
              <a:fontRef idx="minor">
                <a:schemeClr val="tx1"/>
              </a:fontRef>
            </p:style>
            <p:txBody>
              <a:bodyPr rtlCol="0" anchor="ctr"/>
              <a:lstStyle/>
              <a:p>
                <a:pPr algn="ctr" defTabSz="457200"/>
                <a:endParaRPr lang="en-US">
                  <a:solidFill>
                    <a:prstClr val="black"/>
                  </a:solidFill>
                  <a:latin typeface="Calibri"/>
                </a:endParaRPr>
              </a:p>
            </p:txBody>
          </p:sp>
          <p:sp>
            <p:nvSpPr>
              <p:cNvPr id="53" name="TextBox 52">
                <a:extLst>
                  <a:ext uri="{FF2B5EF4-FFF2-40B4-BE49-F238E27FC236}">
                    <a16:creationId xmlns:a16="http://schemas.microsoft.com/office/drawing/2014/main" id="{B1DE45D7-7767-3EC1-DE93-0C2AE5C80D2F}"/>
                  </a:ext>
                </a:extLst>
              </p:cNvPr>
              <p:cNvSpPr txBox="1"/>
              <p:nvPr/>
            </p:nvSpPr>
            <p:spPr>
              <a:xfrm>
                <a:off x="768096" y="5669280"/>
                <a:ext cx="589827" cy="584776"/>
              </a:xfrm>
              <a:prstGeom prst="rect">
                <a:avLst/>
              </a:prstGeom>
              <a:noFill/>
            </p:spPr>
            <p:txBody>
              <a:bodyPr wrap="square" rtlCol="0">
                <a:spAutoFit/>
              </a:bodyPr>
              <a:lstStyle/>
              <a:p>
                <a:pPr defTabSz="457200"/>
                <a:r>
                  <a:rPr lang="en-US" sz="3200" dirty="0">
                    <a:solidFill>
                      <a:prstClr val="black"/>
                    </a:solidFill>
                    <a:latin typeface="Calibri"/>
                  </a:rPr>
                  <a:t>o</a:t>
                </a:r>
              </a:p>
            </p:txBody>
          </p:sp>
        </p:grpSp>
        <p:sp>
          <p:nvSpPr>
            <p:cNvPr id="16" name="TextBox 15">
              <a:extLst>
                <a:ext uri="{FF2B5EF4-FFF2-40B4-BE49-F238E27FC236}">
                  <a16:creationId xmlns:a16="http://schemas.microsoft.com/office/drawing/2014/main" id="{CDD87D06-0A30-7442-CA56-2A5E0D00AA36}"/>
                </a:ext>
              </a:extLst>
            </p:cNvPr>
            <p:cNvSpPr txBox="1"/>
            <p:nvPr/>
          </p:nvSpPr>
          <p:spPr>
            <a:xfrm>
              <a:off x="3590764" y="3795071"/>
              <a:ext cx="3125410" cy="584776"/>
            </a:xfrm>
            <a:prstGeom prst="rect">
              <a:avLst/>
            </a:prstGeom>
            <a:noFill/>
          </p:spPr>
          <p:txBody>
            <a:bodyPr wrap="square" rtlCol="0">
              <a:spAutoFit/>
            </a:bodyPr>
            <a:lstStyle/>
            <a:p>
              <a:pPr defTabSz="457200"/>
              <a:r>
                <a:rPr lang="en-US" sz="3200" dirty="0">
                  <a:solidFill>
                    <a:prstClr val="black"/>
                  </a:solidFill>
                  <a:latin typeface="Calibri"/>
                </a:rPr>
                <a:t>(e</a:t>
              </a:r>
              <a:r>
                <a:rPr lang="en-US" sz="3200" baseline="-25000" dirty="0">
                  <a:solidFill>
                    <a:prstClr val="black"/>
                  </a:solidFill>
                  <a:latin typeface="Calibri"/>
                </a:rPr>
                <a:t>1</a:t>
              </a:r>
              <a:r>
                <a:rPr lang="en-US" sz="3200" dirty="0">
                  <a:solidFill>
                    <a:prstClr val="black"/>
                  </a:solidFill>
                  <a:latin typeface="Calibri"/>
                </a:rPr>
                <a:t>) = v</a:t>
              </a:r>
              <a:r>
                <a:rPr lang="en-US" sz="3200" baseline="-25000" dirty="0">
                  <a:solidFill>
                    <a:prstClr val="black"/>
                  </a:solidFill>
                  <a:latin typeface="Calibri"/>
                </a:rPr>
                <a:t>1</a:t>
              </a:r>
              <a:r>
                <a:rPr lang="en-US" sz="3200" dirty="0">
                  <a:solidFill>
                    <a:prstClr val="black"/>
                  </a:solidFill>
                  <a:latin typeface="Calibri"/>
                </a:rPr>
                <a:t> + v</a:t>
              </a:r>
              <a:r>
                <a:rPr lang="en-US" sz="3200" baseline="-25000" dirty="0">
                  <a:solidFill>
                    <a:prstClr val="black"/>
                  </a:solidFill>
                  <a:latin typeface="Calibri"/>
                </a:rPr>
                <a:t>2</a:t>
              </a:r>
            </a:p>
          </p:txBody>
        </p:sp>
      </p:grpSp>
      <p:grpSp>
        <p:nvGrpSpPr>
          <p:cNvPr id="54" name="Group 53">
            <a:extLst>
              <a:ext uri="{FF2B5EF4-FFF2-40B4-BE49-F238E27FC236}">
                <a16:creationId xmlns:a16="http://schemas.microsoft.com/office/drawing/2014/main" id="{ABE347F3-502C-979D-0A46-CA0811B97A82}"/>
              </a:ext>
            </a:extLst>
          </p:cNvPr>
          <p:cNvGrpSpPr/>
          <p:nvPr/>
        </p:nvGrpSpPr>
        <p:grpSpPr>
          <a:xfrm>
            <a:off x="4326791" y="4006997"/>
            <a:ext cx="3460093" cy="696498"/>
            <a:chOff x="3256081" y="3834755"/>
            <a:chExt cx="3460093" cy="696498"/>
          </a:xfrm>
        </p:grpSpPr>
        <p:grpSp>
          <p:nvGrpSpPr>
            <p:cNvPr id="55" name="Group 54">
              <a:extLst>
                <a:ext uri="{FF2B5EF4-FFF2-40B4-BE49-F238E27FC236}">
                  <a16:creationId xmlns:a16="http://schemas.microsoft.com/office/drawing/2014/main" id="{AD2CEBFC-BCFF-DFE2-7552-1C8E5C054B6B}"/>
                </a:ext>
              </a:extLst>
            </p:cNvPr>
            <p:cNvGrpSpPr/>
            <p:nvPr/>
          </p:nvGrpSpPr>
          <p:grpSpPr>
            <a:xfrm>
              <a:off x="3256081" y="3854597"/>
              <a:ext cx="699555" cy="676656"/>
              <a:chOff x="658368" y="5669280"/>
              <a:chExt cx="699555" cy="676656"/>
            </a:xfrm>
          </p:grpSpPr>
          <p:sp>
            <p:nvSpPr>
              <p:cNvPr id="57" name="Arc 56">
                <a:extLst>
                  <a:ext uri="{FF2B5EF4-FFF2-40B4-BE49-F238E27FC236}">
                    <a16:creationId xmlns:a16="http://schemas.microsoft.com/office/drawing/2014/main" id="{CF072890-E488-3076-D3B7-343B94984651}"/>
                  </a:ext>
                </a:extLst>
              </p:cNvPr>
              <p:cNvSpPr/>
              <p:nvPr/>
            </p:nvSpPr>
            <p:spPr>
              <a:xfrm rot="240000">
                <a:off x="658368" y="5779008"/>
                <a:ext cx="374904" cy="566928"/>
              </a:xfrm>
              <a:prstGeom prst="arc">
                <a:avLst/>
              </a:prstGeom>
              <a:ln w="28575" cmpd="sng">
                <a:solidFill>
                  <a:srgbClr val="000000"/>
                </a:solidFill>
              </a:ln>
            </p:spPr>
            <p:style>
              <a:lnRef idx="2">
                <a:schemeClr val="accent1"/>
              </a:lnRef>
              <a:fillRef idx="0">
                <a:schemeClr val="accent1"/>
              </a:fillRef>
              <a:effectRef idx="1">
                <a:schemeClr val="accent1"/>
              </a:effectRef>
              <a:fontRef idx="minor">
                <a:schemeClr val="tx1"/>
              </a:fontRef>
            </p:style>
            <p:txBody>
              <a:bodyPr rtlCol="0" anchor="ctr"/>
              <a:lstStyle/>
              <a:p>
                <a:pPr algn="ctr" defTabSz="457200"/>
                <a:endParaRPr lang="en-US">
                  <a:solidFill>
                    <a:prstClr val="black"/>
                  </a:solidFill>
                  <a:latin typeface="Calibri"/>
                </a:endParaRPr>
              </a:p>
            </p:txBody>
          </p:sp>
          <p:sp>
            <p:nvSpPr>
              <p:cNvPr id="58" name="TextBox 57">
                <a:extLst>
                  <a:ext uri="{FF2B5EF4-FFF2-40B4-BE49-F238E27FC236}">
                    <a16:creationId xmlns:a16="http://schemas.microsoft.com/office/drawing/2014/main" id="{2ED023C6-7F3E-D002-448B-EEB4DA080F87}"/>
                  </a:ext>
                </a:extLst>
              </p:cNvPr>
              <p:cNvSpPr txBox="1"/>
              <p:nvPr/>
            </p:nvSpPr>
            <p:spPr>
              <a:xfrm>
                <a:off x="768096" y="5669280"/>
                <a:ext cx="589827" cy="584776"/>
              </a:xfrm>
              <a:prstGeom prst="rect">
                <a:avLst/>
              </a:prstGeom>
              <a:noFill/>
            </p:spPr>
            <p:txBody>
              <a:bodyPr wrap="square" rtlCol="0">
                <a:spAutoFit/>
              </a:bodyPr>
              <a:lstStyle/>
              <a:p>
                <a:pPr defTabSz="457200"/>
                <a:r>
                  <a:rPr lang="en-US" sz="3200" dirty="0">
                    <a:solidFill>
                      <a:prstClr val="black"/>
                    </a:solidFill>
                    <a:latin typeface="Calibri"/>
                  </a:rPr>
                  <a:t>o</a:t>
                </a:r>
              </a:p>
            </p:txBody>
          </p:sp>
        </p:grpSp>
        <p:sp>
          <p:nvSpPr>
            <p:cNvPr id="56" name="TextBox 55">
              <a:extLst>
                <a:ext uri="{FF2B5EF4-FFF2-40B4-BE49-F238E27FC236}">
                  <a16:creationId xmlns:a16="http://schemas.microsoft.com/office/drawing/2014/main" id="{D74514B0-B8C2-8609-6671-EF2881741A3B}"/>
                </a:ext>
              </a:extLst>
            </p:cNvPr>
            <p:cNvSpPr txBox="1"/>
            <p:nvPr/>
          </p:nvSpPr>
          <p:spPr>
            <a:xfrm>
              <a:off x="3590764" y="3834755"/>
              <a:ext cx="3125410" cy="584776"/>
            </a:xfrm>
            <a:prstGeom prst="rect">
              <a:avLst/>
            </a:prstGeom>
            <a:noFill/>
          </p:spPr>
          <p:txBody>
            <a:bodyPr wrap="square" rtlCol="0">
              <a:spAutoFit/>
            </a:bodyPr>
            <a:lstStyle/>
            <a:p>
              <a:pPr defTabSz="457200"/>
              <a:r>
                <a:rPr lang="en-US" sz="3200" dirty="0">
                  <a:solidFill>
                    <a:prstClr val="black"/>
                  </a:solidFill>
                  <a:latin typeface="Calibri"/>
                </a:rPr>
                <a:t>(e</a:t>
              </a:r>
              <a:r>
                <a:rPr lang="en-US" sz="3200" baseline="-25000" dirty="0">
                  <a:solidFill>
                    <a:prstClr val="black"/>
                  </a:solidFill>
                  <a:latin typeface="Calibri"/>
                </a:rPr>
                <a:t>2</a:t>
              </a:r>
              <a:r>
                <a:rPr lang="en-US" sz="3200" dirty="0">
                  <a:solidFill>
                    <a:prstClr val="black"/>
                  </a:solidFill>
                  <a:latin typeface="Calibri"/>
                </a:rPr>
                <a:t>) = v</a:t>
              </a:r>
              <a:r>
                <a:rPr lang="en-US" sz="3200" baseline="-25000" dirty="0">
                  <a:solidFill>
                    <a:prstClr val="black"/>
                  </a:solidFill>
                  <a:latin typeface="Calibri"/>
                </a:rPr>
                <a:t>2</a:t>
              </a:r>
              <a:r>
                <a:rPr lang="en-US" sz="3200" dirty="0">
                  <a:solidFill>
                    <a:prstClr val="black"/>
                  </a:solidFill>
                  <a:latin typeface="Calibri"/>
                </a:rPr>
                <a:t> + v</a:t>
              </a:r>
              <a:r>
                <a:rPr lang="en-US" sz="3200" baseline="-25000" dirty="0">
                  <a:solidFill>
                    <a:prstClr val="black"/>
                  </a:solidFill>
                  <a:latin typeface="Calibri"/>
                </a:rPr>
                <a:t>3</a:t>
              </a:r>
            </a:p>
          </p:txBody>
        </p:sp>
      </p:grpSp>
      <p:grpSp>
        <p:nvGrpSpPr>
          <p:cNvPr id="27" name="Group 26">
            <a:extLst>
              <a:ext uri="{FF2B5EF4-FFF2-40B4-BE49-F238E27FC236}">
                <a16:creationId xmlns:a16="http://schemas.microsoft.com/office/drawing/2014/main" id="{F67720FA-BADD-46E0-3CD5-D01DA22426B0}"/>
              </a:ext>
            </a:extLst>
          </p:cNvPr>
          <p:cNvGrpSpPr/>
          <p:nvPr/>
        </p:nvGrpSpPr>
        <p:grpSpPr>
          <a:xfrm>
            <a:off x="8257709" y="4048823"/>
            <a:ext cx="3697753" cy="1514294"/>
            <a:chOff x="5612265" y="3387813"/>
            <a:chExt cx="3697753" cy="1514294"/>
          </a:xfrm>
        </p:grpSpPr>
        <p:sp>
          <p:nvSpPr>
            <p:cNvPr id="15" name="TextBox 14">
              <a:extLst>
                <a:ext uri="{FF2B5EF4-FFF2-40B4-BE49-F238E27FC236}">
                  <a16:creationId xmlns:a16="http://schemas.microsoft.com/office/drawing/2014/main" id="{C95B930F-BE89-C035-5384-7C3AFE17415D}"/>
                </a:ext>
              </a:extLst>
            </p:cNvPr>
            <p:cNvSpPr txBox="1"/>
            <p:nvPr/>
          </p:nvSpPr>
          <p:spPr>
            <a:xfrm>
              <a:off x="5955773" y="3387813"/>
              <a:ext cx="3354245" cy="584776"/>
            </a:xfrm>
            <a:prstGeom prst="rect">
              <a:avLst/>
            </a:prstGeom>
            <a:noFill/>
          </p:spPr>
          <p:txBody>
            <a:bodyPr wrap="square" rtlCol="0">
              <a:spAutoFit/>
            </a:bodyPr>
            <a:lstStyle/>
            <a:p>
              <a:pPr defTabSz="457200"/>
              <a:r>
                <a:rPr lang="en-US" sz="3200" dirty="0">
                  <a:solidFill>
                    <a:srgbClr val="FF0000"/>
                  </a:solidFill>
                  <a:latin typeface="Calibri"/>
                </a:rPr>
                <a:t>Extend linearly:</a:t>
              </a:r>
            </a:p>
          </p:txBody>
        </p:sp>
        <p:sp>
          <p:nvSpPr>
            <p:cNvPr id="20" name="TextBox 19">
              <a:extLst>
                <a:ext uri="{FF2B5EF4-FFF2-40B4-BE49-F238E27FC236}">
                  <a16:creationId xmlns:a16="http://schemas.microsoft.com/office/drawing/2014/main" id="{60D347B9-13A2-0F21-B5C1-0541BBF33BBA}"/>
                </a:ext>
              </a:extLst>
            </p:cNvPr>
            <p:cNvSpPr txBox="1"/>
            <p:nvPr/>
          </p:nvSpPr>
          <p:spPr>
            <a:xfrm>
              <a:off x="5955773" y="4209083"/>
              <a:ext cx="3188227" cy="584776"/>
            </a:xfrm>
            <a:prstGeom prst="rect">
              <a:avLst/>
            </a:prstGeom>
            <a:noFill/>
          </p:spPr>
          <p:txBody>
            <a:bodyPr wrap="square" rtlCol="0">
              <a:spAutoFit/>
            </a:bodyPr>
            <a:lstStyle/>
            <a:p>
              <a:pPr defTabSz="457200"/>
              <a:r>
                <a:rPr lang="en-US" sz="3200" dirty="0">
                  <a:solidFill>
                    <a:srgbClr val="930000"/>
                  </a:solidFill>
                  <a:latin typeface="Symbol"/>
                </a:rPr>
                <a:t>(</a:t>
              </a:r>
              <a:r>
                <a:rPr lang="en-US" sz="3200" dirty="0" err="1">
                  <a:solidFill>
                    <a:srgbClr val="930000"/>
                  </a:solidFill>
                  <a:latin typeface="Symbol"/>
                </a:rPr>
                <a:t>S</a:t>
              </a:r>
              <a:r>
                <a:rPr lang="en-US" sz="3200" dirty="0" err="1">
                  <a:solidFill>
                    <a:srgbClr val="930000"/>
                  </a:solidFill>
                  <a:latin typeface="Calibri"/>
                </a:rPr>
                <a:t>n</a:t>
              </a:r>
              <a:r>
                <a:rPr lang="en-US" sz="3200" baseline="-25000" dirty="0" err="1">
                  <a:solidFill>
                    <a:srgbClr val="930000"/>
                  </a:solidFill>
                  <a:latin typeface="Calibri"/>
                </a:rPr>
                <a:t>i</a:t>
              </a:r>
              <a:r>
                <a:rPr lang="en-US" sz="3200" dirty="0" err="1">
                  <a:solidFill>
                    <a:srgbClr val="930000"/>
                  </a:solidFill>
                  <a:latin typeface="Calibri"/>
                </a:rPr>
                <a:t>e</a:t>
              </a:r>
              <a:r>
                <a:rPr lang="en-US" sz="3200" baseline="-25000" dirty="0" err="1">
                  <a:solidFill>
                    <a:srgbClr val="930000"/>
                  </a:solidFill>
                  <a:latin typeface="Calibri"/>
                </a:rPr>
                <a:t>i</a:t>
              </a:r>
              <a:r>
                <a:rPr lang="en-US" sz="3200" dirty="0">
                  <a:solidFill>
                    <a:srgbClr val="930000"/>
                  </a:solidFill>
                  <a:latin typeface="Calibri"/>
                </a:rPr>
                <a:t>)  =  </a:t>
              </a:r>
              <a:r>
                <a:rPr lang="en-US" sz="3200" dirty="0" err="1">
                  <a:solidFill>
                    <a:srgbClr val="930000"/>
                  </a:solidFill>
                  <a:latin typeface="Calibri"/>
                </a:rPr>
                <a:t>n</a:t>
              </a:r>
              <a:r>
                <a:rPr lang="en-US" sz="3200" baseline="-25000" dirty="0" err="1">
                  <a:solidFill>
                    <a:srgbClr val="930000"/>
                  </a:solidFill>
                  <a:latin typeface="Calibri"/>
                </a:rPr>
                <a:t>i</a:t>
              </a:r>
              <a:r>
                <a:rPr lang="en-US" sz="3200" baseline="-25000" dirty="0">
                  <a:solidFill>
                    <a:srgbClr val="930000"/>
                  </a:solidFill>
                  <a:latin typeface="Calibri"/>
                </a:rPr>
                <a:t> </a:t>
              </a:r>
              <a:r>
                <a:rPr lang="en-US" sz="3200" dirty="0">
                  <a:solidFill>
                    <a:srgbClr val="930000"/>
                  </a:solidFill>
                  <a:latin typeface="Symbol"/>
                </a:rPr>
                <a:t>S</a:t>
              </a:r>
              <a:r>
                <a:rPr lang="en-US" sz="3200" dirty="0">
                  <a:solidFill>
                    <a:srgbClr val="930000"/>
                  </a:solidFill>
                  <a:latin typeface="Calibri"/>
                </a:rPr>
                <a:t>   (</a:t>
              </a:r>
              <a:r>
                <a:rPr lang="en-US" sz="3200" dirty="0" err="1">
                  <a:solidFill>
                    <a:srgbClr val="930000"/>
                  </a:solidFill>
                  <a:latin typeface="Calibri"/>
                </a:rPr>
                <a:t>e</a:t>
              </a:r>
              <a:r>
                <a:rPr lang="en-US" sz="3200" baseline="-25000" dirty="0" err="1">
                  <a:solidFill>
                    <a:srgbClr val="930000"/>
                  </a:solidFill>
                  <a:latin typeface="Calibri"/>
                </a:rPr>
                <a:t>i</a:t>
              </a:r>
              <a:r>
                <a:rPr lang="en-US" sz="3200" dirty="0">
                  <a:solidFill>
                    <a:srgbClr val="930000"/>
                  </a:solidFill>
                  <a:latin typeface="Calibri"/>
                </a:rPr>
                <a:t>)</a:t>
              </a:r>
              <a:endParaRPr lang="en-US" sz="3200" baseline="-25000" dirty="0">
                <a:solidFill>
                  <a:srgbClr val="930000"/>
                </a:solidFill>
                <a:latin typeface="Calibri"/>
              </a:endParaRPr>
            </a:p>
          </p:txBody>
        </p:sp>
        <p:grpSp>
          <p:nvGrpSpPr>
            <p:cNvPr id="24" name="Group 23">
              <a:extLst>
                <a:ext uri="{FF2B5EF4-FFF2-40B4-BE49-F238E27FC236}">
                  <a16:creationId xmlns:a16="http://schemas.microsoft.com/office/drawing/2014/main" id="{16D1F200-F61D-B66B-04D4-07943873A364}"/>
                </a:ext>
              </a:extLst>
            </p:cNvPr>
            <p:cNvGrpSpPr/>
            <p:nvPr/>
          </p:nvGrpSpPr>
          <p:grpSpPr>
            <a:xfrm>
              <a:off x="8087786" y="4241319"/>
              <a:ext cx="689134" cy="660788"/>
              <a:chOff x="8087786" y="4235372"/>
              <a:chExt cx="689134" cy="660788"/>
            </a:xfrm>
          </p:grpSpPr>
          <p:sp>
            <p:nvSpPr>
              <p:cNvPr id="79" name="Arc 78">
                <a:extLst>
                  <a:ext uri="{FF2B5EF4-FFF2-40B4-BE49-F238E27FC236}">
                    <a16:creationId xmlns:a16="http://schemas.microsoft.com/office/drawing/2014/main" id="{CB2FA91A-261F-B62C-0156-1B4505AEFCBC}"/>
                  </a:ext>
                </a:extLst>
              </p:cNvPr>
              <p:cNvSpPr/>
              <p:nvPr/>
            </p:nvSpPr>
            <p:spPr>
              <a:xfrm rot="240000">
                <a:off x="8087786" y="4329232"/>
                <a:ext cx="374904" cy="566928"/>
              </a:xfrm>
              <a:prstGeom prst="arc">
                <a:avLst/>
              </a:prstGeom>
              <a:ln w="28575" cmpd="sng">
                <a:solidFill>
                  <a:srgbClr val="930000"/>
                </a:solidFill>
              </a:ln>
            </p:spPr>
            <p:style>
              <a:lnRef idx="2">
                <a:schemeClr val="accent1"/>
              </a:lnRef>
              <a:fillRef idx="0">
                <a:schemeClr val="accent1"/>
              </a:fillRef>
              <a:effectRef idx="1">
                <a:schemeClr val="accent1"/>
              </a:effectRef>
              <a:fontRef idx="minor">
                <a:schemeClr val="tx1"/>
              </a:fontRef>
            </p:style>
            <p:txBody>
              <a:bodyPr rtlCol="0" anchor="ctr"/>
              <a:lstStyle/>
              <a:p>
                <a:pPr algn="ctr" defTabSz="457200"/>
                <a:endParaRPr lang="en-US">
                  <a:solidFill>
                    <a:srgbClr val="930000"/>
                  </a:solidFill>
                  <a:latin typeface="Calibri"/>
                </a:endParaRPr>
              </a:p>
            </p:txBody>
          </p:sp>
          <p:sp>
            <p:nvSpPr>
              <p:cNvPr id="80" name="TextBox 79">
                <a:extLst>
                  <a:ext uri="{FF2B5EF4-FFF2-40B4-BE49-F238E27FC236}">
                    <a16:creationId xmlns:a16="http://schemas.microsoft.com/office/drawing/2014/main" id="{5322C50D-F080-DC75-7024-0E8390B47194}"/>
                  </a:ext>
                </a:extLst>
              </p:cNvPr>
              <p:cNvSpPr txBox="1"/>
              <p:nvPr/>
            </p:nvSpPr>
            <p:spPr>
              <a:xfrm>
                <a:off x="8187093" y="4235372"/>
                <a:ext cx="589827" cy="584776"/>
              </a:xfrm>
              <a:prstGeom prst="rect">
                <a:avLst/>
              </a:prstGeom>
              <a:noFill/>
            </p:spPr>
            <p:txBody>
              <a:bodyPr wrap="square" rtlCol="0">
                <a:spAutoFit/>
              </a:bodyPr>
              <a:lstStyle/>
              <a:p>
                <a:pPr defTabSz="457200"/>
                <a:r>
                  <a:rPr lang="en-US" sz="3200" dirty="0">
                    <a:solidFill>
                      <a:srgbClr val="930000"/>
                    </a:solidFill>
                    <a:latin typeface="Calibri"/>
                  </a:rPr>
                  <a:t>o</a:t>
                </a:r>
              </a:p>
            </p:txBody>
          </p:sp>
        </p:grpSp>
        <p:grpSp>
          <p:nvGrpSpPr>
            <p:cNvPr id="84" name="Group 83">
              <a:extLst>
                <a:ext uri="{FF2B5EF4-FFF2-40B4-BE49-F238E27FC236}">
                  <a16:creationId xmlns:a16="http://schemas.microsoft.com/office/drawing/2014/main" id="{58EC82E8-12CF-B096-9512-2381919C46EB}"/>
                </a:ext>
              </a:extLst>
            </p:cNvPr>
            <p:cNvGrpSpPr/>
            <p:nvPr/>
          </p:nvGrpSpPr>
          <p:grpSpPr>
            <a:xfrm>
              <a:off x="5612265" y="4241319"/>
              <a:ext cx="689134" cy="660788"/>
              <a:chOff x="8087786" y="4235372"/>
              <a:chExt cx="689134" cy="660788"/>
            </a:xfrm>
          </p:grpSpPr>
          <p:sp>
            <p:nvSpPr>
              <p:cNvPr id="85" name="Arc 84">
                <a:extLst>
                  <a:ext uri="{FF2B5EF4-FFF2-40B4-BE49-F238E27FC236}">
                    <a16:creationId xmlns:a16="http://schemas.microsoft.com/office/drawing/2014/main" id="{553E5C05-8A1B-8C54-A185-F1C62D08BFF2}"/>
                  </a:ext>
                </a:extLst>
              </p:cNvPr>
              <p:cNvSpPr/>
              <p:nvPr/>
            </p:nvSpPr>
            <p:spPr>
              <a:xfrm rot="240000">
                <a:off x="8087786" y="4329232"/>
                <a:ext cx="374904" cy="566928"/>
              </a:xfrm>
              <a:prstGeom prst="arc">
                <a:avLst/>
              </a:prstGeom>
              <a:ln w="28575" cmpd="sng">
                <a:solidFill>
                  <a:srgbClr val="930000"/>
                </a:solidFill>
              </a:ln>
            </p:spPr>
            <p:style>
              <a:lnRef idx="2">
                <a:schemeClr val="accent1"/>
              </a:lnRef>
              <a:fillRef idx="0">
                <a:schemeClr val="accent1"/>
              </a:fillRef>
              <a:effectRef idx="1">
                <a:schemeClr val="accent1"/>
              </a:effectRef>
              <a:fontRef idx="minor">
                <a:schemeClr val="tx1"/>
              </a:fontRef>
            </p:style>
            <p:txBody>
              <a:bodyPr rtlCol="0" anchor="ctr"/>
              <a:lstStyle/>
              <a:p>
                <a:pPr algn="ctr" defTabSz="457200"/>
                <a:endParaRPr lang="en-US">
                  <a:solidFill>
                    <a:srgbClr val="930000"/>
                  </a:solidFill>
                  <a:latin typeface="Calibri"/>
                </a:endParaRPr>
              </a:p>
            </p:txBody>
          </p:sp>
          <p:sp>
            <p:nvSpPr>
              <p:cNvPr id="86" name="TextBox 85">
                <a:extLst>
                  <a:ext uri="{FF2B5EF4-FFF2-40B4-BE49-F238E27FC236}">
                    <a16:creationId xmlns:a16="http://schemas.microsoft.com/office/drawing/2014/main" id="{7E04FC34-42A9-BF06-DDE6-3A1F54CE6894}"/>
                  </a:ext>
                </a:extLst>
              </p:cNvPr>
              <p:cNvSpPr txBox="1"/>
              <p:nvPr/>
            </p:nvSpPr>
            <p:spPr>
              <a:xfrm>
                <a:off x="8187093" y="4235372"/>
                <a:ext cx="589827" cy="584776"/>
              </a:xfrm>
              <a:prstGeom prst="rect">
                <a:avLst/>
              </a:prstGeom>
              <a:noFill/>
            </p:spPr>
            <p:txBody>
              <a:bodyPr wrap="square" rtlCol="0">
                <a:spAutoFit/>
              </a:bodyPr>
              <a:lstStyle/>
              <a:p>
                <a:pPr defTabSz="457200"/>
                <a:r>
                  <a:rPr lang="en-US" sz="3200" dirty="0">
                    <a:solidFill>
                      <a:srgbClr val="930000"/>
                    </a:solidFill>
                    <a:latin typeface="Calibri"/>
                  </a:rPr>
                  <a:t>o</a:t>
                </a:r>
              </a:p>
            </p:txBody>
          </p:sp>
        </p:grpSp>
      </p:grpSp>
      <p:sp>
        <p:nvSpPr>
          <p:cNvPr id="19" name="Rectangle 18">
            <a:extLst>
              <a:ext uri="{FF2B5EF4-FFF2-40B4-BE49-F238E27FC236}">
                <a16:creationId xmlns:a16="http://schemas.microsoft.com/office/drawing/2014/main" id="{9A8242F7-91BD-EF2D-DD29-570D46F02966}"/>
              </a:ext>
            </a:extLst>
          </p:cNvPr>
          <p:cNvSpPr/>
          <p:nvPr/>
        </p:nvSpPr>
        <p:spPr>
          <a:xfrm>
            <a:off x="8153402" y="3967313"/>
            <a:ext cx="3897086" cy="1696575"/>
          </a:xfrm>
          <a:prstGeom prst="rect">
            <a:avLst/>
          </a:prstGeom>
          <a:noFill/>
          <a:ln>
            <a:solidFill>
              <a:schemeClr val="accent2">
                <a:lumMod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nvGrpSpPr>
          <p:cNvPr id="34" name="Group 33">
            <a:extLst>
              <a:ext uri="{FF2B5EF4-FFF2-40B4-BE49-F238E27FC236}">
                <a16:creationId xmlns:a16="http://schemas.microsoft.com/office/drawing/2014/main" id="{E4E13D0B-7C58-5CBA-CCCE-E8677B30FE55}"/>
              </a:ext>
            </a:extLst>
          </p:cNvPr>
          <p:cNvGrpSpPr/>
          <p:nvPr/>
        </p:nvGrpSpPr>
        <p:grpSpPr>
          <a:xfrm>
            <a:off x="1990710" y="4765106"/>
            <a:ext cx="5752868" cy="1077218"/>
            <a:chOff x="717333" y="5461019"/>
            <a:chExt cx="5752868" cy="1077218"/>
          </a:xfrm>
        </p:grpSpPr>
        <p:sp>
          <p:nvSpPr>
            <p:cNvPr id="25" name="TextBox 24">
              <a:extLst>
                <a:ext uri="{FF2B5EF4-FFF2-40B4-BE49-F238E27FC236}">
                  <a16:creationId xmlns:a16="http://schemas.microsoft.com/office/drawing/2014/main" id="{D34201F3-0830-A06C-E4FD-B022BB83363F}"/>
                </a:ext>
              </a:extLst>
            </p:cNvPr>
            <p:cNvSpPr txBox="1"/>
            <p:nvPr/>
          </p:nvSpPr>
          <p:spPr>
            <a:xfrm>
              <a:off x="1032058" y="5461019"/>
              <a:ext cx="5438143" cy="1077218"/>
            </a:xfrm>
            <a:prstGeom prst="rect">
              <a:avLst/>
            </a:prstGeom>
            <a:noFill/>
          </p:spPr>
          <p:txBody>
            <a:bodyPr wrap="square" rtlCol="0">
              <a:spAutoFit/>
            </a:bodyPr>
            <a:lstStyle/>
            <a:p>
              <a:pPr defTabSz="457200"/>
              <a:r>
                <a:rPr lang="en-US" sz="3200" dirty="0">
                  <a:solidFill>
                    <a:prstClr val="black"/>
                  </a:solidFill>
                  <a:latin typeface="Calibri"/>
                </a:rPr>
                <a:t>(e</a:t>
              </a:r>
              <a:r>
                <a:rPr lang="en-US" sz="3200" baseline="-25000" dirty="0">
                  <a:solidFill>
                    <a:prstClr val="black"/>
                  </a:solidFill>
                  <a:latin typeface="Calibri"/>
                </a:rPr>
                <a:t>1</a:t>
              </a:r>
              <a:r>
                <a:rPr lang="en-US" sz="3200" dirty="0">
                  <a:solidFill>
                    <a:prstClr val="black"/>
                  </a:solidFill>
                  <a:latin typeface="Calibri"/>
                </a:rPr>
                <a:t> + e</a:t>
              </a:r>
              <a:r>
                <a:rPr lang="en-US" sz="3200" baseline="-25000" dirty="0">
                  <a:solidFill>
                    <a:prstClr val="black"/>
                  </a:solidFill>
                  <a:latin typeface="Calibri"/>
                </a:rPr>
                <a:t>2</a:t>
              </a:r>
              <a:r>
                <a:rPr lang="en-US" sz="3200" dirty="0">
                  <a:solidFill>
                    <a:prstClr val="black"/>
                  </a:solidFill>
                  <a:latin typeface="Calibri"/>
                </a:rPr>
                <a:t>) = v</a:t>
              </a:r>
              <a:r>
                <a:rPr lang="en-US" sz="3200" baseline="-25000" dirty="0">
                  <a:solidFill>
                    <a:prstClr val="black"/>
                  </a:solidFill>
                  <a:latin typeface="Calibri"/>
                </a:rPr>
                <a:t>1</a:t>
              </a:r>
              <a:r>
                <a:rPr lang="en-US" sz="3200" dirty="0">
                  <a:solidFill>
                    <a:prstClr val="black"/>
                  </a:solidFill>
                  <a:latin typeface="Calibri"/>
                </a:rPr>
                <a:t> + v</a:t>
              </a:r>
              <a:r>
                <a:rPr lang="en-US" sz="3200" baseline="-25000" dirty="0">
                  <a:solidFill>
                    <a:prstClr val="black"/>
                  </a:solidFill>
                  <a:latin typeface="Calibri"/>
                </a:rPr>
                <a:t>2</a:t>
              </a:r>
              <a:r>
                <a:rPr lang="en-US" sz="3200" dirty="0">
                  <a:solidFill>
                    <a:prstClr val="black"/>
                  </a:solidFill>
                  <a:latin typeface="Calibri"/>
                </a:rPr>
                <a:t> + v</a:t>
              </a:r>
              <a:r>
                <a:rPr lang="en-US" sz="3200" baseline="-25000" dirty="0">
                  <a:solidFill>
                    <a:prstClr val="black"/>
                  </a:solidFill>
                  <a:latin typeface="Calibri"/>
                </a:rPr>
                <a:t>2</a:t>
              </a:r>
              <a:r>
                <a:rPr lang="en-US" sz="3200" dirty="0">
                  <a:solidFill>
                    <a:prstClr val="black"/>
                  </a:solidFill>
                  <a:latin typeface="Calibri"/>
                </a:rPr>
                <a:t> + v</a:t>
              </a:r>
              <a:r>
                <a:rPr lang="en-US" sz="3200" baseline="-25000" dirty="0">
                  <a:solidFill>
                    <a:prstClr val="black"/>
                  </a:solidFill>
                  <a:latin typeface="Calibri"/>
                </a:rPr>
                <a:t>3</a:t>
              </a:r>
            </a:p>
            <a:p>
              <a:pPr defTabSz="457200"/>
              <a:r>
                <a:rPr lang="en-US" sz="3200" dirty="0">
                  <a:solidFill>
                    <a:prstClr val="black"/>
                  </a:solidFill>
                  <a:latin typeface="Calibri"/>
                </a:rPr>
                <a:t>               = v</a:t>
              </a:r>
              <a:r>
                <a:rPr lang="en-US" sz="3200" baseline="-25000" dirty="0">
                  <a:solidFill>
                    <a:prstClr val="black"/>
                  </a:solidFill>
                  <a:latin typeface="Calibri"/>
                </a:rPr>
                <a:t>1</a:t>
              </a:r>
              <a:r>
                <a:rPr lang="en-US" sz="3200" dirty="0">
                  <a:solidFill>
                    <a:prstClr val="black"/>
                  </a:solidFill>
                  <a:latin typeface="Calibri"/>
                </a:rPr>
                <a:t> + 2v</a:t>
              </a:r>
              <a:r>
                <a:rPr lang="en-US" sz="3200" baseline="-25000" dirty="0">
                  <a:solidFill>
                    <a:prstClr val="black"/>
                  </a:solidFill>
                  <a:latin typeface="Calibri"/>
                </a:rPr>
                <a:t>2</a:t>
              </a:r>
              <a:r>
                <a:rPr lang="en-US" sz="3200" dirty="0">
                  <a:solidFill>
                    <a:prstClr val="black"/>
                  </a:solidFill>
                  <a:latin typeface="Calibri"/>
                </a:rPr>
                <a:t> + v</a:t>
              </a:r>
              <a:r>
                <a:rPr lang="en-US" sz="3200" baseline="-25000" dirty="0">
                  <a:solidFill>
                    <a:prstClr val="black"/>
                  </a:solidFill>
                  <a:latin typeface="Calibri"/>
                </a:rPr>
                <a:t>3 </a:t>
              </a:r>
              <a:r>
                <a:rPr lang="en-US" sz="3200" dirty="0">
                  <a:solidFill>
                    <a:prstClr val="black"/>
                  </a:solidFill>
                  <a:latin typeface="Calibri"/>
                </a:rPr>
                <a:t>= v</a:t>
              </a:r>
              <a:r>
                <a:rPr lang="en-US" sz="3200" baseline="-25000" dirty="0">
                  <a:solidFill>
                    <a:prstClr val="black"/>
                  </a:solidFill>
                  <a:latin typeface="Calibri"/>
                </a:rPr>
                <a:t>1</a:t>
              </a:r>
              <a:r>
                <a:rPr lang="en-US" sz="3200" dirty="0">
                  <a:solidFill>
                    <a:prstClr val="black"/>
                  </a:solidFill>
                  <a:latin typeface="Calibri"/>
                </a:rPr>
                <a:t> + v</a:t>
              </a:r>
              <a:r>
                <a:rPr lang="en-US" sz="3200" baseline="-25000" dirty="0">
                  <a:solidFill>
                    <a:prstClr val="black"/>
                  </a:solidFill>
                  <a:latin typeface="Calibri"/>
                </a:rPr>
                <a:t>3</a:t>
              </a:r>
              <a:endParaRPr lang="en-US" sz="3200" dirty="0">
                <a:solidFill>
                  <a:prstClr val="black"/>
                </a:solidFill>
                <a:latin typeface="Calibri"/>
              </a:endParaRPr>
            </a:p>
          </p:txBody>
        </p:sp>
        <p:grpSp>
          <p:nvGrpSpPr>
            <p:cNvPr id="31" name="Group 30">
              <a:extLst>
                <a:ext uri="{FF2B5EF4-FFF2-40B4-BE49-F238E27FC236}">
                  <a16:creationId xmlns:a16="http://schemas.microsoft.com/office/drawing/2014/main" id="{3CB1301B-849F-7125-4D6E-C2047E9BD29A}"/>
                </a:ext>
              </a:extLst>
            </p:cNvPr>
            <p:cNvGrpSpPr/>
            <p:nvPr/>
          </p:nvGrpSpPr>
          <p:grpSpPr>
            <a:xfrm>
              <a:off x="717333" y="5508921"/>
              <a:ext cx="699555" cy="676656"/>
              <a:chOff x="658368" y="5669280"/>
              <a:chExt cx="699555" cy="676656"/>
            </a:xfrm>
          </p:grpSpPr>
          <p:sp>
            <p:nvSpPr>
              <p:cNvPr id="32" name="Arc 31">
                <a:extLst>
                  <a:ext uri="{FF2B5EF4-FFF2-40B4-BE49-F238E27FC236}">
                    <a16:creationId xmlns:a16="http://schemas.microsoft.com/office/drawing/2014/main" id="{4534CD6C-9853-8BF6-63B8-54F832D9E134}"/>
                  </a:ext>
                </a:extLst>
              </p:cNvPr>
              <p:cNvSpPr/>
              <p:nvPr/>
            </p:nvSpPr>
            <p:spPr>
              <a:xfrm rot="240000">
                <a:off x="658368" y="5779008"/>
                <a:ext cx="374904" cy="566928"/>
              </a:xfrm>
              <a:prstGeom prst="arc">
                <a:avLst/>
              </a:prstGeom>
              <a:ln w="28575" cmpd="sng">
                <a:solidFill>
                  <a:srgbClr val="000000"/>
                </a:solidFill>
              </a:ln>
            </p:spPr>
            <p:style>
              <a:lnRef idx="2">
                <a:schemeClr val="accent1"/>
              </a:lnRef>
              <a:fillRef idx="0">
                <a:schemeClr val="accent1"/>
              </a:fillRef>
              <a:effectRef idx="1">
                <a:schemeClr val="accent1"/>
              </a:effectRef>
              <a:fontRef idx="minor">
                <a:schemeClr val="tx1"/>
              </a:fontRef>
            </p:style>
            <p:txBody>
              <a:bodyPr rtlCol="0" anchor="ctr"/>
              <a:lstStyle/>
              <a:p>
                <a:pPr algn="ctr" defTabSz="457200"/>
                <a:endParaRPr lang="en-US">
                  <a:solidFill>
                    <a:prstClr val="black"/>
                  </a:solidFill>
                  <a:latin typeface="Calibri"/>
                </a:endParaRPr>
              </a:p>
            </p:txBody>
          </p:sp>
          <p:sp>
            <p:nvSpPr>
              <p:cNvPr id="33" name="TextBox 32">
                <a:extLst>
                  <a:ext uri="{FF2B5EF4-FFF2-40B4-BE49-F238E27FC236}">
                    <a16:creationId xmlns:a16="http://schemas.microsoft.com/office/drawing/2014/main" id="{72D495DC-A8DF-76D1-4344-FCAA1DB39DE2}"/>
                  </a:ext>
                </a:extLst>
              </p:cNvPr>
              <p:cNvSpPr txBox="1"/>
              <p:nvPr/>
            </p:nvSpPr>
            <p:spPr>
              <a:xfrm>
                <a:off x="768096" y="5669280"/>
                <a:ext cx="589827" cy="584776"/>
              </a:xfrm>
              <a:prstGeom prst="rect">
                <a:avLst/>
              </a:prstGeom>
              <a:noFill/>
            </p:spPr>
            <p:txBody>
              <a:bodyPr wrap="square" rtlCol="0">
                <a:spAutoFit/>
              </a:bodyPr>
              <a:lstStyle/>
              <a:p>
                <a:pPr defTabSz="457200"/>
                <a:r>
                  <a:rPr lang="en-US" sz="3200" dirty="0">
                    <a:solidFill>
                      <a:prstClr val="black"/>
                    </a:solidFill>
                    <a:latin typeface="Calibri"/>
                  </a:rPr>
                  <a:t>o</a:t>
                </a:r>
              </a:p>
            </p:txBody>
          </p:sp>
        </p:grpSp>
      </p:grpSp>
    </p:spTree>
    <p:extLst>
      <p:ext uri="{BB962C8B-B14F-4D97-AF65-F5344CB8AC3E}">
        <p14:creationId xmlns:p14="http://schemas.microsoft.com/office/powerpoint/2010/main" val="263123050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1FB630B-A941-05E8-6122-1FD8E2213361}"/>
            </a:ext>
          </a:extLst>
        </p:cNvPr>
        <p:cNvGrpSpPr/>
        <p:nvPr/>
      </p:nvGrpSpPr>
      <p:grpSpPr>
        <a:xfrm>
          <a:off x="0" y="0"/>
          <a:ext cx="0" cy="0"/>
          <a:chOff x="0" y="0"/>
          <a:chExt cx="0" cy="0"/>
        </a:xfrm>
      </p:grpSpPr>
      <p:grpSp>
        <p:nvGrpSpPr>
          <p:cNvPr id="50" name="Group 49">
            <a:extLst>
              <a:ext uri="{FF2B5EF4-FFF2-40B4-BE49-F238E27FC236}">
                <a16:creationId xmlns:a16="http://schemas.microsoft.com/office/drawing/2014/main" id="{D7DEF943-15C5-A449-855A-F48E270B4A49}"/>
              </a:ext>
            </a:extLst>
          </p:cNvPr>
          <p:cNvGrpSpPr/>
          <p:nvPr/>
        </p:nvGrpSpPr>
        <p:grpSpPr>
          <a:xfrm>
            <a:off x="6470201" y="406370"/>
            <a:ext cx="3382244" cy="2975810"/>
            <a:chOff x="793381" y="1412950"/>
            <a:chExt cx="3382244" cy="2975810"/>
          </a:xfrm>
        </p:grpSpPr>
        <p:grpSp>
          <p:nvGrpSpPr>
            <p:cNvPr id="21" name="Group 20">
              <a:extLst>
                <a:ext uri="{FF2B5EF4-FFF2-40B4-BE49-F238E27FC236}">
                  <a16:creationId xmlns:a16="http://schemas.microsoft.com/office/drawing/2014/main" id="{48A2E2FB-6C72-8EAC-938A-9878492B89AD}"/>
                </a:ext>
              </a:extLst>
            </p:cNvPr>
            <p:cNvGrpSpPr/>
            <p:nvPr/>
          </p:nvGrpSpPr>
          <p:grpSpPr>
            <a:xfrm>
              <a:off x="1284670" y="2021707"/>
              <a:ext cx="2239703" cy="1987736"/>
              <a:chOff x="1088696" y="3397905"/>
              <a:chExt cx="2239703" cy="1987736"/>
            </a:xfrm>
          </p:grpSpPr>
          <p:sp>
            <p:nvSpPr>
              <p:cNvPr id="3" name="Isosceles Triangle 2">
                <a:extLst>
                  <a:ext uri="{FF2B5EF4-FFF2-40B4-BE49-F238E27FC236}">
                    <a16:creationId xmlns:a16="http://schemas.microsoft.com/office/drawing/2014/main" id="{9652986D-F0F0-89CC-DD28-ACAC8720FCDC}"/>
                  </a:ext>
                </a:extLst>
              </p:cNvPr>
              <p:cNvSpPr/>
              <p:nvPr/>
            </p:nvSpPr>
            <p:spPr>
              <a:xfrm>
                <a:off x="1284670" y="3565883"/>
                <a:ext cx="1959740" cy="1696575"/>
              </a:xfrm>
              <a:prstGeom prst="triangle">
                <a:avLst/>
              </a:prstGeom>
              <a:solidFill>
                <a:schemeClr val="tx2">
                  <a:lumMod val="40000"/>
                  <a:lumOff val="60000"/>
                </a:schemeClr>
              </a:solidFill>
              <a:ln w="127000">
                <a:solidFill>
                  <a:srgbClr val="008000"/>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a:solidFill>
                    <a:prstClr val="white"/>
                  </a:solidFill>
                  <a:latin typeface="Calibri"/>
                </a:endParaRPr>
              </a:p>
            </p:txBody>
          </p:sp>
          <p:grpSp>
            <p:nvGrpSpPr>
              <p:cNvPr id="4" name="Group 3">
                <a:extLst>
                  <a:ext uri="{FF2B5EF4-FFF2-40B4-BE49-F238E27FC236}">
                    <a16:creationId xmlns:a16="http://schemas.microsoft.com/office/drawing/2014/main" id="{0547E459-25EB-72E8-990E-0E72310543E3}"/>
                  </a:ext>
                </a:extLst>
              </p:cNvPr>
              <p:cNvGrpSpPr/>
              <p:nvPr/>
            </p:nvGrpSpPr>
            <p:grpSpPr>
              <a:xfrm>
                <a:off x="1088696" y="5049686"/>
                <a:ext cx="2239703" cy="335955"/>
                <a:chOff x="2971800" y="2819400"/>
                <a:chExt cx="1021080" cy="182880"/>
              </a:xfrm>
            </p:grpSpPr>
            <p:sp>
              <p:nvSpPr>
                <p:cNvPr id="6" name="Oval 5">
                  <a:extLst>
                    <a:ext uri="{FF2B5EF4-FFF2-40B4-BE49-F238E27FC236}">
                      <a16:creationId xmlns:a16="http://schemas.microsoft.com/office/drawing/2014/main" id="{1BC30A21-E6ED-EAF5-95AD-9E53668CB494}"/>
                    </a:ext>
                  </a:extLst>
                </p:cNvPr>
                <p:cNvSpPr/>
                <p:nvPr/>
              </p:nvSpPr>
              <p:spPr>
                <a:xfrm>
                  <a:off x="2971800" y="2819400"/>
                  <a:ext cx="153162" cy="182880"/>
                </a:xfrm>
                <a:prstGeom prst="ellipse">
                  <a:avLst/>
                </a:prstGeom>
                <a:solidFill>
                  <a:srgbClr val="770077"/>
                </a:solidFill>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a:solidFill>
                      <a:prstClr val="white"/>
                    </a:solidFill>
                    <a:latin typeface="Calibri"/>
                  </a:endParaRPr>
                </a:p>
              </p:txBody>
            </p:sp>
            <p:sp>
              <p:nvSpPr>
                <p:cNvPr id="7" name="Oval 6">
                  <a:extLst>
                    <a:ext uri="{FF2B5EF4-FFF2-40B4-BE49-F238E27FC236}">
                      <a16:creationId xmlns:a16="http://schemas.microsoft.com/office/drawing/2014/main" id="{D5FA0E49-8AB5-881B-1069-7E03200F81C7}"/>
                    </a:ext>
                  </a:extLst>
                </p:cNvPr>
                <p:cNvSpPr/>
                <p:nvPr/>
              </p:nvSpPr>
              <p:spPr>
                <a:xfrm>
                  <a:off x="3839718" y="2819400"/>
                  <a:ext cx="153162" cy="182880"/>
                </a:xfrm>
                <a:prstGeom prst="ellipse">
                  <a:avLst/>
                </a:prstGeom>
                <a:solidFill>
                  <a:srgbClr val="770077"/>
                </a:solidFill>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a:solidFill>
                      <a:prstClr val="white"/>
                    </a:solidFill>
                    <a:latin typeface="Calibri"/>
                  </a:endParaRPr>
                </a:p>
              </p:txBody>
            </p:sp>
          </p:grpSp>
          <p:sp>
            <p:nvSpPr>
              <p:cNvPr id="5" name="Oval 4">
                <a:extLst>
                  <a:ext uri="{FF2B5EF4-FFF2-40B4-BE49-F238E27FC236}">
                    <a16:creationId xmlns:a16="http://schemas.microsoft.com/office/drawing/2014/main" id="{F6C7A3AF-5A33-AC6D-59A3-BE5239AE20AF}"/>
                  </a:ext>
                </a:extLst>
              </p:cNvPr>
              <p:cNvSpPr/>
              <p:nvPr/>
            </p:nvSpPr>
            <p:spPr>
              <a:xfrm>
                <a:off x="2090963" y="3397905"/>
                <a:ext cx="335955" cy="335955"/>
              </a:xfrm>
              <a:prstGeom prst="ellipse">
                <a:avLst/>
              </a:prstGeom>
              <a:solidFill>
                <a:srgbClr val="770077"/>
              </a:solidFill>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a:solidFill>
                    <a:prstClr val="white"/>
                  </a:solidFill>
                  <a:latin typeface="Calibri"/>
                </a:endParaRPr>
              </a:p>
            </p:txBody>
          </p:sp>
        </p:grpSp>
        <p:sp>
          <p:nvSpPr>
            <p:cNvPr id="39" name="TextBox 38">
              <a:extLst>
                <a:ext uri="{FF2B5EF4-FFF2-40B4-BE49-F238E27FC236}">
                  <a16:creationId xmlns:a16="http://schemas.microsoft.com/office/drawing/2014/main" id="{95C6FF32-8E03-3525-7894-13FDB4103E41}"/>
                </a:ext>
              </a:extLst>
            </p:cNvPr>
            <p:cNvSpPr txBox="1"/>
            <p:nvPr/>
          </p:nvSpPr>
          <p:spPr>
            <a:xfrm>
              <a:off x="3524373" y="3463651"/>
              <a:ext cx="651252" cy="584776"/>
            </a:xfrm>
            <a:prstGeom prst="rect">
              <a:avLst/>
            </a:prstGeom>
            <a:noFill/>
          </p:spPr>
          <p:txBody>
            <a:bodyPr wrap="square" rtlCol="0">
              <a:spAutoFit/>
            </a:bodyPr>
            <a:lstStyle/>
            <a:p>
              <a:pPr defTabSz="457200"/>
              <a:r>
                <a:rPr lang="en-US" sz="3200" dirty="0">
                  <a:solidFill>
                    <a:prstClr val="black"/>
                  </a:solidFill>
                  <a:latin typeface="Calibri"/>
                </a:rPr>
                <a:t>v</a:t>
              </a:r>
              <a:r>
                <a:rPr lang="en-US" sz="3200" baseline="-25000" dirty="0">
                  <a:solidFill>
                    <a:prstClr val="black"/>
                  </a:solidFill>
                  <a:latin typeface="Calibri"/>
                </a:rPr>
                <a:t>6</a:t>
              </a:r>
            </a:p>
          </p:txBody>
        </p:sp>
        <p:sp>
          <p:nvSpPr>
            <p:cNvPr id="40" name="TextBox 39">
              <a:extLst>
                <a:ext uri="{FF2B5EF4-FFF2-40B4-BE49-F238E27FC236}">
                  <a16:creationId xmlns:a16="http://schemas.microsoft.com/office/drawing/2014/main" id="{ADF508CB-8277-D858-3505-18371A6B1C21}"/>
                </a:ext>
              </a:extLst>
            </p:cNvPr>
            <p:cNvSpPr txBox="1"/>
            <p:nvPr/>
          </p:nvSpPr>
          <p:spPr>
            <a:xfrm>
              <a:off x="793381" y="3463651"/>
              <a:ext cx="651252" cy="584776"/>
            </a:xfrm>
            <a:prstGeom prst="rect">
              <a:avLst/>
            </a:prstGeom>
            <a:noFill/>
          </p:spPr>
          <p:txBody>
            <a:bodyPr wrap="square" rtlCol="0">
              <a:spAutoFit/>
            </a:bodyPr>
            <a:lstStyle/>
            <a:p>
              <a:pPr defTabSz="457200"/>
              <a:r>
                <a:rPr lang="en-US" sz="3200" dirty="0">
                  <a:solidFill>
                    <a:prstClr val="black"/>
                  </a:solidFill>
                  <a:latin typeface="Calibri"/>
                </a:rPr>
                <a:t>v</a:t>
              </a:r>
              <a:r>
                <a:rPr lang="en-US" sz="3200" baseline="-25000" dirty="0">
                  <a:solidFill>
                    <a:prstClr val="black"/>
                  </a:solidFill>
                  <a:latin typeface="Calibri"/>
                </a:rPr>
                <a:t>4</a:t>
              </a:r>
            </a:p>
          </p:txBody>
        </p:sp>
        <p:sp>
          <p:nvSpPr>
            <p:cNvPr id="41" name="TextBox 40">
              <a:extLst>
                <a:ext uri="{FF2B5EF4-FFF2-40B4-BE49-F238E27FC236}">
                  <a16:creationId xmlns:a16="http://schemas.microsoft.com/office/drawing/2014/main" id="{7E5D4520-CC6C-057F-60FF-8669166B06C7}"/>
                </a:ext>
              </a:extLst>
            </p:cNvPr>
            <p:cNvSpPr txBox="1"/>
            <p:nvPr/>
          </p:nvSpPr>
          <p:spPr>
            <a:xfrm>
              <a:off x="2263487" y="1412950"/>
              <a:ext cx="651252" cy="584776"/>
            </a:xfrm>
            <a:prstGeom prst="rect">
              <a:avLst/>
            </a:prstGeom>
            <a:noFill/>
          </p:spPr>
          <p:txBody>
            <a:bodyPr wrap="square" rtlCol="0">
              <a:spAutoFit/>
            </a:bodyPr>
            <a:lstStyle/>
            <a:p>
              <a:pPr defTabSz="457200"/>
              <a:r>
                <a:rPr lang="en-US" sz="3200" dirty="0">
                  <a:solidFill>
                    <a:prstClr val="black"/>
                  </a:solidFill>
                  <a:latin typeface="Calibri"/>
                </a:rPr>
                <a:t>v</a:t>
              </a:r>
              <a:r>
                <a:rPr lang="en-US" sz="3200" baseline="-25000" dirty="0">
                  <a:solidFill>
                    <a:prstClr val="black"/>
                  </a:solidFill>
                  <a:latin typeface="Calibri"/>
                </a:rPr>
                <a:t>5</a:t>
              </a:r>
            </a:p>
          </p:txBody>
        </p:sp>
        <p:sp>
          <p:nvSpPr>
            <p:cNvPr id="44" name="TextBox 43">
              <a:extLst>
                <a:ext uri="{FF2B5EF4-FFF2-40B4-BE49-F238E27FC236}">
                  <a16:creationId xmlns:a16="http://schemas.microsoft.com/office/drawing/2014/main" id="{B64A2B20-63BD-49B1-DEC4-CA21C64897D0}"/>
                </a:ext>
              </a:extLst>
            </p:cNvPr>
            <p:cNvSpPr txBox="1"/>
            <p:nvPr/>
          </p:nvSpPr>
          <p:spPr>
            <a:xfrm>
              <a:off x="1403746" y="2588847"/>
              <a:ext cx="651252" cy="584776"/>
            </a:xfrm>
            <a:prstGeom prst="rect">
              <a:avLst/>
            </a:prstGeom>
            <a:noFill/>
          </p:spPr>
          <p:txBody>
            <a:bodyPr wrap="square" rtlCol="0">
              <a:spAutoFit/>
            </a:bodyPr>
            <a:lstStyle/>
            <a:p>
              <a:pPr defTabSz="457200"/>
              <a:r>
                <a:rPr lang="en-US" sz="3200" dirty="0">
                  <a:solidFill>
                    <a:prstClr val="black"/>
                  </a:solidFill>
                  <a:latin typeface="Calibri"/>
                </a:rPr>
                <a:t>e</a:t>
              </a:r>
              <a:r>
                <a:rPr lang="en-US" sz="3200" baseline="-25000" dirty="0">
                  <a:solidFill>
                    <a:prstClr val="black"/>
                  </a:solidFill>
                  <a:latin typeface="Calibri"/>
                </a:rPr>
                <a:t>3</a:t>
              </a:r>
            </a:p>
          </p:txBody>
        </p:sp>
        <p:sp>
          <p:nvSpPr>
            <p:cNvPr id="46" name="TextBox 45">
              <a:extLst>
                <a:ext uri="{FF2B5EF4-FFF2-40B4-BE49-F238E27FC236}">
                  <a16:creationId xmlns:a16="http://schemas.microsoft.com/office/drawing/2014/main" id="{6599ECEB-C4AD-4B42-1B4B-CD16D8C37628}"/>
                </a:ext>
              </a:extLst>
            </p:cNvPr>
            <p:cNvSpPr txBox="1"/>
            <p:nvPr/>
          </p:nvSpPr>
          <p:spPr>
            <a:xfrm>
              <a:off x="2263487" y="3803984"/>
              <a:ext cx="651252" cy="584776"/>
            </a:xfrm>
            <a:prstGeom prst="rect">
              <a:avLst/>
            </a:prstGeom>
            <a:noFill/>
          </p:spPr>
          <p:txBody>
            <a:bodyPr wrap="square" rtlCol="0">
              <a:spAutoFit/>
            </a:bodyPr>
            <a:lstStyle/>
            <a:p>
              <a:pPr defTabSz="457200"/>
              <a:r>
                <a:rPr lang="en-US" sz="3200" dirty="0">
                  <a:solidFill>
                    <a:prstClr val="black"/>
                  </a:solidFill>
                  <a:latin typeface="Calibri"/>
                </a:rPr>
                <a:t>e</a:t>
              </a:r>
              <a:r>
                <a:rPr lang="en-US" sz="3200" baseline="-25000" dirty="0">
                  <a:solidFill>
                    <a:prstClr val="black"/>
                  </a:solidFill>
                  <a:latin typeface="Calibri"/>
                </a:rPr>
                <a:t>5</a:t>
              </a:r>
            </a:p>
          </p:txBody>
        </p:sp>
        <p:sp>
          <p:nvSpPr>
            <p:cNvPr id="47" name="TextBox 46">
              <a:extLst>
                <a:ext uri="{FF2B5EF4-FFF2-40B4-BE49-F238E27FC236}">
                  <a16:creationId xmlns:a16="http://schemas.microsoft.com/office/drawing/2014/main" id="{F682DDF7-C1F7-0B61-174A-B3F9CE42A9BA}"/>
                </a:ext>
              </a:extLst>
            </p:cNvPr>
            <p:cNvSpPr txBox="1"/>
            <p:nvPr/>
          </p:nvSpPr>
          <p:spPr>
            <a:xfrm>
              <a:off x="2989958" y="2588847"/>
              <a:ext cx="651252" cy="584776"/>
            </a:xfrm>
            <a:prstGeom prst="rect">
              <a:avLst/>
            </a:prstGeom>
            <a:noFill/>
          </p:spPr>
          <p:txBody>
            <a:bodyPr wrap="square" rtlCol="0">
              <a:spAutoFit/>
            </a:bodyPr>
            <a:lstStyle/>
            <a:p>
              <a:pPr defTabSz="457200"/>
              <a:r>
                <a:rPr lang="en-US" sz="3200" dirty="0">
                  <a:solidFill>
                    <a:prstClr val="black"/>
                  </a:solidFill>
                  <a:latin typeface="Calibri"/>
                </a:rPr>
                <a:t>e</a:t>
              </a:r>
              <a:r>
                <a:rPr lang="en-US" sz="3200" baseline="-25000" dirty="0">
                  <a:solidFill>
                    <a:prstClr val="black"/>
                  </a:solidFill>
                  <a:latin typeface="Calibri"/>
                </a:rPr>
                <a:t>4</a:t>
              </a:r>
            </a:p>
          </p:txBody>
        </p:sp>
      </p:grpSp>
      <p:grpSp>
        <p:nvGrpSpPr>
          <p:cNvPr id="51" name="Group 50">
            <a:extLst>
              <a:ext uri="{FF2B5EF4-FFF2-40B4-BE49-F238E27FC236}">
                <a16:creationId xmlns:a16="http://schemas.microsoft.com/office/drawing/2014/main" id="{9308CDAC-9687-A654-830F-D6CDD7F9F57B}"/>
              </a:ext>
            </a:extLst>
          </p:cNvPr>
          <p:cNvGrpSpPr/>
          <p:nvPr/>
        </p:nvGrpSpPr>
        <p:grpSpPr>
          <a:xfrm>
            <a:off x="2230671" y="406371"/>
            <a:ext cx="3409836" cy="2635477"/>
            <a:chOff x="5038682" y="1412950"/>
            <a:chExt cx="3409836" cy="2635477"/>
          </a:xfrm>
        </p:grpSpPr>
        <p:grpSp>
          <p:nvGrpSpPr>
            <p:cNvPr id="36" name="Group 35">
              <a:extLst>
                <a:ext uri="{FF2B5EF4-FFF2-40B4-BE49-F238E27FC236}">
                  <a16:creationId xmlns:a16="http://schemas.microsoft.com/office/drawing/2014/main" id="{57C71819-F6F4-1D1D-A552-0A33F62D2EE3}"/>
                </a:ext>
              </a:extLst>
            </p:cNvPr>
            <p:cNvGrpSpPr/>
            <p:nvPr/>
          </p:nvGrpSpPr>
          <p:grpSpPr>
            <a:xfrm>
              <a:off x="5537717" y="2021707"/>
              <a:ext cx="2239703" cy="1987736"/>
              <a:chOff x="4753821" y="2021707"/>
              <a:chExt cx="2239703" cy="1987736"/>
            </a:xfrm>
          </p:grpSpPr>
          <p:cxnSp>
            <p:nvCxnSpPr>
              <p:cNvPr id="29" name="Straight Connector 28">
                <a:extLst>
                  <a:ext uri="{FF2B5EF4-FFF2-40B4-BE49-F238E27FC236}">
                    <a16:creationId xmlns:a16="http://schemas.microsoft.com/office/drawing/2014/main" id="{2093D45B-F09F-B799-E291-980FC279D924}"/>
                  </a:ext>
                </a:extLst>
              </p:cNvPr>
              <p:cNvCxnSpPr/>
              <p:nvPr/>
            </p:nvCxnSpPr>
            <p:spPr>
              <a:xfrm>
                <a:off x="5933925" y="2176272"/>
                <a:ext cx="912912" cy="1655064"/>
              </a:xfrm>
              <a:prstGeom prst="line">
                <a:avLst/>
              </a:prstGeom>
              <a:ln w="127000">
                <a:solidFill>
                  <a:srgbClr val="008000"/>
                </a:solidFill>
              </a:ln>
            </p:spPr>
            <p:style>
              <a:lnRef idx="2">
                <a:schemeClr val="accent1"/>
              </a:lnRef>
              <a:fillRef idx="0">
                <a:schemeClr val="accent1"/>
              </a:fillRef>
              <a:effectRef idx="1">
                <a:schemeClr val="accent1"/>
              </a:effectRef>
              <a:fontRef idx="minor">
                <a:schemeClr val="tx1"/>
              </a:fontRef>
            </p:style>
          </p:cxnSp>
          <p:cxnSp>
            <p:nvCxnSpPr>
              <p:cNvPr id="14" name="Straight Connector 13">
                <a:extLst>
                  <a:ext uri="{FF2B5EF4-FFF2-40B4-BE49-F238E27FC236}">
                    <a16:creationId xmlns:a16="http://schemas.microsoft.com/office/drawing/2014/main" id="{5F6E6E20-F843-303F-5507-91BE71ABB79F}"/>
                  </a:ext>
                </a:extLst>
              </p:cNvPr>
              <p:cNvCxnSpPr/>
              <p:nvPr/>
            </p:nvCxnSpPr>
            <p:spPr>
              <a:xfrm flipV="1">
                <a:off x="4921799" y="2176272"/>
                <a:ext cx="1012126" cy="1655064"/>
              </a:xfrm>
              <a:prstGeom prst="line">
                <a:avLst/>
              </a:prstGeom>
              <a:ln w="127000">
                <a:solidFill>
                  <a:srgbClr val="008000"/>
                </a:solidFill>
              </a:ln>
            </p:spPr>
            <p:style>
              <a:lnRef idx="2">
                <a:schemeClr val="accent1"/>
              </a:lnRef>
              <a:fillRef idx="0">
                <a:schemeClr val="accent1"/>
              </a:fillRef>
              <a:effectRef idx="1">
                <a:schemeClr val="accent1"/>
              </a:effectRef>
              <a:fontRef idx="minor">
                <a:schemeClr val="tx1"/>
              </a:fontRef>
            </p:style>
          </p:cxnSp>
          <p:grpSp>
            <p:nvGrpSpPr>
              <p:cNvPr id="9" name="Group 8">
                <a:extLst>
                  <a:ext uri="{FF2B5EF4-FFF2-40B4-BE49-F238E27FC236}">
                    <a16:creationId xmlns:a16="http://schemas.microsoft.com/office/drawing/2014/main" id="{DE1382D6-C2E8-6CD5-CDB9-34F269D84D8C}"/>
                  </a:ext>
                </a:extLst>
              </p:cNvPr>
              <p:cNvGrpSpPr/>
              <p:nvPr/>
            </p:nvGrpSpPr>
            <p:grpSpPr>
              <a:xfrm>
                <a:off x="4753821" y="3673488"/>
                <a:ext cx="2239703" cy="335955"/>
                <a:chOff x="2971800" y="2819400"/>
                <a:chExt cx="1021080" cy="182880"/>
              </a:xfrm>
            </p:grpSpPr>
            <p:sp>
              <p:nvSpPr>
                <p:cNvPr id="10" name="Oval 9">
                  <a:extLst>
                    <a:ext uri="{FF2B5EF4-FFF2-40B4-BE49-F238E27FC236}">
                      <a16:creationId xmlns:a16="http://schemas.microsoft.com/office/drawing/2014/main" id="{E9E3F763-A2A8-492B-62A8-0BAD9861FD45}"/>
                    </a:ext>
                  </a:extLst>
                </p:cNvPr>
                <p:cNvSpPr/>
                <p:nvPr/>
              </p:nvSpPr>
              <p:spPr>
                <a:xfrm>
                  <a:off x="2971800" y="2819400"/>
                  <a:ext cx="153162" cy="182880"/>
                </a:xfrm>
                <a:prstGeom prst="ellipse">
                  <a:avLst/>
                </a:prstGeom>
                <a:solidFill>
                  <a:srgbClr val="770077"/>
                </a:solidFill>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a:solidFill>
                      <a:prstClr val="white"/>
                    </a:solidFill>
                    <a:latin typeface="Calibri"/>
                  </a:endParaRPr>
                </a:p>
              </p:txBody>
            </p:sp>
            <p:sp>
              <p:nvSpPr>
                <p:cNvPr id="11" name="Oval 10">
                  <a:extLst>
                    <a:ext uri="{FF2B5EF4-FFF2-40B4-BE49-F238E27FC236}">
                      <a16:creationId xmlns:a16="http://schemas.microsoft.com/office/drawing/2014/main" id="{8B6CB497-0307-289E-AC72-84C308D09282}"/>
                    </a:ext>
                  </a:extLst>
                </p:cNvPr>
                <p:cNvSpPr/>
                <p:nvPr/>
              </p:nvSpPr>
              <p:spPr>
                <a:xfrm>
                  <a:off x="3839718" y="2819400"/>
                  <a:ext cx="153162" cy="182880"/>
                </a:xfrm>
                <a:prstGeom prst="ellipse">
                  <a:avLst/>
                </a:prstGeom>
                <a:solidFill>
                  <a:srgbClr val="770077"/>
                </a:solidFill>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a:solidFill>
                      <a:prstClr val="white"/>
                    </a:solidFill>
                    <a:latin typeface="Calibri"/>
                  </a:endParaRPr>
                </a:p>
              </p:txBody>
            </p:sp>
          </p:grpSp>
          <p:sp>
            <p:nvSpPr>
              <p:cNvPr id="12" name="Oval 11">
                <a:extLst>
                  <a:ext uri="{FF2B5EF4-FFF2-40B4-BE49-F238E27FC236}">
                    <a16:creationId xmlns:a16="http://schemas.microsoft.com/office/drawing/2014/main" id="{7561E6BD-D235-F6C9-3133-D74EF15F95EC}"/>
                  </a:ext>
                </a:extLst>
              </p:cNvPr>
              <p:cNvSpPr/>
              <p:nvPr/>
            </p:nvSpPr>
            <p:spPr>
              <a:xfrm>
                <a:off x="5756088" y="2021707"/>
                <a:ext cx="335955" cy="335955"/>
              </a:xfrm>
              <a:prstGeom prst="ellipse">
                <a:avLst/>
              </a:prstGeom>
              <a:solidFill>
                <a:srgbClr val="770077"/>
              </a:solidFill>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a:solidFill>
                    <a:prstClr val="white"/>
                  </a:solidFill>
                  <a:latin typeface="Calibri"/>
                </a:endParaRPr>
              </a:p>
            </p:txBody>
          </p:sp>
        </p:grpSp>
        <p:sp>
          <p:nvSpPr>
            <p:cNvPr id="38" name="TextBox 37">
              <a:extLst>
                <a:ext uri="{FF2B5EF4-FFF2-40B4-BE49-F238E27FC236}">
                  <a16:creationId xmlns:a16="http://schemas.microsoft.com/office/drawing/2014/main" id="{63C95F31-F832-0B41-CBA5-D9C724D84FB4}"/>
                </a:ext>
              </a:extLst>
            </p:cNvPr>
            <p:cNvSpPr txBox="1"/>
            <p:nvPr/>
          </p:nvSpPr>
          <p:spPr>
            <a:xfrm>
              <a:off x="5038682" y="3463651"/>
              <a:ext cx="651252" cy="584776"/>
            </a:xfrm>
            <a:prstGeom prst="rect">
              <a:avLst/>
            </a:prstGeom>
            <a:noFill/>
          </p:spPr>
          <p:txBody>
            <a:bodyPr wrap="square" rtlCol="0">
              <a:spAutoFit/>
            </a:bodyPr>
            <a:lstStyle/>
            <a:p>
              <a:pPr defTabSz="457200"/>
              <a:r>
                <a:rPr lang="en-US" sz="3200" dirty="0">
                  <a:solidFill>
                    <a:prstClr val="black"/>
                  </a:solidFill>
                  <a:latin typeface="Calibri"/>
                </a:rPr>
                <a:t>v</a:t>
              </a:r>
              <a:r>
                <a:rPr lang="en-US" sz="3200" baseline="-25000" dirty="0">
                  <a:solidFill>
                    <a:prstClr val="black"/>
                  </a:solidFill>
                  <a:latin typeface="Calibri"/>
                </a:rPr>
                <a:t>1</a:t>
              </a:r>
            </a:p>
          </p:txBody>
        </p:sp>
        <p:sp>
          <p:nvSpPr>
            <p:cNvPr id="42" name="TextBox 41">
              <a:extLst>
                <a:ext uri="{FF2B5EF4-FFF2-40B4-BE49-F238E27FC236}">
                  <a16:creationId xmlns:a16="http://schemas.microsoft.com/office/drawing/2014/main" id="{AAAC8DCE-D91C-3A73-2068-5B525C15E74B}"/>
                </a:ext>
              </a:extLst>
            </p:cNvPr>
            <p:cNvSpPr txBox="1"/>
            <p:nvPr/>
          </p:nvSpPr>
          <p:spPr>
            <a:xfrm>
              <a:off x="6531117" y="1412950"/>
              <a:ext cx="651252" cy="584776"/>
            </a:xfrm>
            <a:prstGeom prst="rect">
              <a:avLst/>
            </a:prstGeom>
            <a:noFill/>
          </p:spPr>
          <p:txBody>
            <a:bodyPr wrap="square" rtlCol="0">
              <a:spAutoFit/>
            </a:bodyPr>
            <a:lstStyle/>
            <a:p>
              <a:pPr defTabSz="457200"/>
              <a:r>
                <a:rPr lang="en-US" sz="3200" dirty="0">
                  <a:solidFill>
                    <a:prstClr val="black"/>
                  </a:solidFill>
                  <a:latin typeface="Calibri"/>
                </a:rPr>
                <a:t>v</a:t>
              </a:r>
              <a:r>
                <a:rPr lang="en-US" sz="3200" baseline="-25000" dirty="0">
                  <a:solidFill>
                    <a:prstClr val="black"/>
                  </a:solidFill>
                  <a:latin typeface="Calibri"/>
                </a:rPr>
                <a:t>2</a:t>
              </a:r>
            </a:p>
          </p:txBody>
        </p:sp>
        <p:sp>
          <p:nvSpPr>
            <p:cNvPr id="43" name="TextBox 42">
              <a:extLst>
                <a:ext uri="{FF2B5EF4-FFF2-40B4-BE49-F238E27FC236}">
                  <a16:creationId xmlns:a16="http://schemas.microsoft.com/office/drawing/2014/main" id="{B434CF66-0EAD-7551-90BE-97BBCC58A967}"/>
                </a:ext>
              </a:extLst>
            </p:cNvPr>
            <p:cNvSpPr txBox="1"/>
            <p:nvPr/>
          </p:nvSpPr>
          <p:spPr>
            <a:xfrm>
              <a:off x="7797266" y="3463651"/>
              <a:ext cx="651252" cy="584776"/>
            </a:xfrm>
            <a:prstGeom prst="rect">
              <a:avLst/>
            </a:prstGeom>
            <a:noFill/>
          </p:spPr>
          <p:txBody>
            <a:bodyPr wrap="square" rtlCol="0">
              <a:spAutoFit/>
            </a:bodyPr>
            <a:lstStyle/>
            <a:p>
              <a:pPr defTabSz="457200"/>
              <a:r>
                <a:rPr lang="en-US" sz="3200" dirty="0">
                  <a:solidFill>
                    <a:prstClr val="black"/>
                  </a:solidFill>
                  <a:latin typeface="Calibri"/>
                </a:rPr>
                <a:t>v</a:t>
              </a:r>
              <a:r>
                <a:rPr lang="en-US" sz="3200" baseline="-25000" dirty="0">
                  <a:solidFill>
                    <a:prstClr val="black"/>
                  </a:solidFill>
                  <a:latin typeface="Calibri"/>
                </a:rPr>
                <a:t>3</a:t>
              </a:r>
            </a:p>
          </p:txBody>
        </p:sp>
        <p:sp>
          <p:nvSpPr>
            <p:cNvPr id="48" name="TextBox 47">
              <a:extLst>
                <a:ext uri="{FF2B5EF4-FFF2-40B4-BE49-F238E27FC236}">
                  <a16:creationId xmlns:a16="http://schemas.microsoft.com/office/drawing/2014/main" id="{2EFBB82F-8E16-799E-77D8-5BA6F5C1C3DE}"/>
                </a:ext>
              </a:extLst>
            </p:cNvPr>
            <p:cNvSpPr txBox="1"/>
            <p:nvPr/>
          </p:nvSpPr>
          <p:spPr>
            <a:xfrm>
              <a:off x="5598375" y="2588847"/>
              <a:ext cx="651252" cy="584776"/>
            </a:xfrm>
            <a:prstGeom prst="rect">
              <a:avLst/>
            </a:prstGeom>
            <a:noFill/>
          </p:spPr>
          <p:txBody>
            <a:bodyPr wrap="square" rtlCol="0">
              <a:spAutoFit/>
            </a:bodyPr>
            <a:lstStyle/>
            <a:p>
              <a:pPr defTabSz="457200"/>
              <a:r>
                <a:rPr lang="en-US" sz="3200" dirty="0">
                  <a:solidFill>
                    <a:prstClr val="black"/>
                  </a:solidFill>
                  <a:latin typeface="Calibri"/>
                </a:rPr>
                <a:t>e</a:t>
              </a:r>
              <a:r>
                <a:rPr lang="en-US" sz="3200" baseline="-25000" dirty="0">
                  <a:solidFill>
                    <a:prstClr val="black"/>
                  </a:solidFill>
                  <a:latin typeface="Calibri"/>
                </a:rPr>
                <a:t>1</a:t>
              </a:r>
            </a:p>
          </p:txBody>
        </p:sp>
        <p:sp>
          <p:nvSpPr>
            <p:cNvPr id="49" name="TextBox 48">
              <a:extLst>
                <a:ext uri="{FF2B5EF4-FFF2-40B4-BE49-F238E27FC236}">
                  <a16:creationId xmlns:a16="http://schemas.microsoft.com/office/drawing/2014/main" id="{8D767CFD-F816-4DB3-85CF-E3C28111150A}"/>
                </a:ext>
              </a:extLst>
            </p:cNvPr>
            <p:cNvSpPr txBox="1"/>
            <p:nvPr/>
          </p:nvSpPr>
          <p:spPr>
            <a:xfrm>
              <a:off x="7206718" y="2588847"/>
              <a:ext cx="651252" cy="584776"/>
            </a:xfrm>
            <a:prstGeom prst="rect">
              <a:avLst/>
            </a:prstGeom>
            <a:noFill/>
          </p:spPr>
          <p:txBody>
            <a:bodyPr wrap="square" rtlCol="0">
              <a:spAutoFit/>
            </a:bodyPr>
            <a:lstStyle/>
            <a:p>
              <a:pPr defTabSz="457200"/>
              <a:r>
                <a:rPr lang="en-US" sz="3200" dirty="0">
                  <a:solidFill>
                    <a:prstClr val="black"/>
                  </a:solidFill>
                  <a:latin typeface="Calibri"/>
                </a:rPr>
                <a:t>e</a:t>
              </a:r>
              <a:r>
                <a:rPr lang="en-US" sz="3200" baseline="-25000" dirty="0">
                  <a:solidFill>
                    <a:prstClr val="black"/>
                  </a:solidFill>
                  <a:latin typeface="Calibri"/>
                </a:rPr>
                <a:t>2</a:t>
              </a:r>
            </a:p>
          </p:txBody>
        </p:sp>
      </p:grpSp>
      <p:sp>
        <p:nvSpPr>
          <p:cNvPr id="8" name="Rectangle 7">
            <a:extLst>
              <a:ext uri="{FF2B5EF4-FFF2-40B4-BE49-F238E27FC236}">
                <a16:creationId xmlns:a16="http://schemas.microsoft.com/office/drawing/2014/main" id="{6B495762-A698-4796-0F0B-63CE774CEC9A}"/>
              </a:ext>
            </a:extLst>
          </p:cNvPr>
          <p:cNvSpPr/>
          <p:nvPr/>
        </p:nvSpPr>
        <p:spPr>
          <a:xfrm>
            <a:off x="1636723" y="146395"/>
            <a:ext cx="9031277" cy="523220"/>
          </a:xfrm>
          <a:prstGeom prst="rect">
            <a:avLst/>
          </a:prstGeom>
        </p:spPr>
        <p:txBody>
          <a:bodyPr wrap="square">
            <a:spAutoFit/>
          </a:bodyPr>
          <a:lstStyle/>
          <a:p>
            <a:pPr algn="ctr" defTabSz="457200"/>
            <a:r>
              <a:rPr lang="en-US" sz="2800" dirty="0">
                <a:solidFill>
                  <a:prstClr val="black"/>
                </a:solidFill>
                <a:latin typeface="Calibri"/>
              </a:rPr>
              <a:t>Counting number of connected components using homology</a:t>
            </a:r>
          </a:p>
        </p:txBody>
      </p:sp>
      <p:sp>
        <p:nvSpPr>
          <p:cNvPr id="2" name="Rectangle 1">
            <a:extLst>
              <a:ext uri="{FF2B5EF4-FFF2-40B4-BE49-F238E27FC236}">
                <a16:creationId xmlns:a16="http://schemas.microsoft.com/office/drawing/2014/main" id="{C0C2316F-76B1-0817-25B5-4093757D16D1}"/>
              </a:ext>
            </a:extLst>
          </p:cNvPr>
          <p:cNvSpPr/>
          <p:nvPr/>
        </p:nvSpPr>
        <p:spPr>
          <a:xfrm>
            <a:off x="416998" y="852314"/>
            <a:ext cx="2031535" cy="584776"/>
          </a:xfrm>
          <a:prstGeom prst="rect">
            <a:avLst/>
          </a:prstGeom>
        </p:spPr>
        <p:txBody>
          <a:bodyPr wrap="square">
            <a:spAutoFit/>
          </a:bodyPr>
          <a:lstStyle/>
          <a:p>
            <a:pPr defTabSz="457200"/>
            <a:r>
              <a:rPr lang="en-US" sz="3200" dirty="0">
                <a:solidFill>
                  <a:prstClr val="black"/>
                </a:solidFill>
                <a:latin typeface="Calibri"/>
              </a:rPr>
              <a:t>: C</a:t>
            </a:r>
            <a:r>
              <a:rPr lang="en-US" sz="3200" baseline="-25000" dirty="0">
                <a:solidFill>
                  <a:prstClr val="black"/>
                </a:solidFill>
                <a:latin typeface="Calibri"/>
              </a:rPr>
              <a:t>1   </a:t>
            </a:r>
            <a:r>
              <a:rPr lang="en-US" sz="3200" dirty="0">
                <a:solidFill>
                  <a:prstClr val="black"/>
                </a:solidFill>
                <a:latin typeface="Calibri"/>
                <a:sym typeface="Wingdings"/>
              </a:rPr>
              <a:t>   </a:t>
            </a:r>
            <a:r>
              <a:rPr lang="en-US" sz="3200" dirty="0">
                <a:solidFill>
                  <a:prstClr val="black"/>
                </a:solidFill>
                <a:latin typeface="Calibri"/>
              </a:rPr>
              <a:t>C</a:t>
            </a:r>
            <a:r>
              <a:rPr lang="en-US" sz="3200" baseline="-25000" dirty="0">
                <a:solidFill>
                  <a:prstClr val="black"/>
                </a:solidFill>
                <a:latin typeface="Calibri"/>
              </a:rPr>
              <a:t>0</a:t>
            </a:r>
            <a:endParaRPr lang="en-US" sz="3200" dirty="0">
              <a:solidFill>
                <a:prstClr val="black"/>
              </a:solidFill>
              <a:latin typeface="Calibri"/>
            </a:endParaRPr>
          </a:p>
        </p:txBody>
      </p:sp>
      <p:grpSp>
        <p:nvGrpSpPr>
          <p:cNvPr id="13" name="Group 12">
            <a:extLst>
              <a:ext uri="{FF2B5EF4-FFF2-40B4-BE49-F238E27FC236}">
                <a16:creationId xmlns:a16="http://schemas.microsoft.com/office/drawing/2014/main" id="{197E5D93-0D5E-DE11-6FB1-D89783D2FE66}"/>
              </a:ext>
            </a:extLst>
          </p:cNvPr>
          <p:cNvGrpSpPr/>
          <p:nvPr/>
        </p:nvGrpSpPr>
        <p:grpSpPr>
          <a:xfrm>
            <a:off x="42419" y="871615"/>
            <a:ext cx="699555" cy="676656"/>
            <a:chOff x="658368" y="5669280"/>
            <a:chExt cx="699555" cy="676656"/>
          </a:xfrm>
        </p:grpSpPr>
        <p:sp>
          <p:nvSpPr>
            <p:cNvPr id="17" name="Arc 16">
              <a:extLst>
                <a:ext uri="{FF2B5EF4-FFF2-40B4-BE49-F238E27FC236}">
                  <a16:creationId xmlns:a16="http://schemas.microsoft.com/office/drawing/2014/main" id="{2AC1FACD-69D9-3366-B3EB-9F15AA356027}"/>
                </a:ext>
              </a:extLst>
            </p:cNvPr>
            <p:cNvSpPr/>
            <p:nvPr/>
          </p:nvSpPr>
          <p:spPr>
            <a:xfrm rot="240000">
              <a:off x="658368" y="5779008"/>
              <a:ext cx="374904" cy="566928"/>
            </a:xfrm>
            <a:prstGeom prst="arc">
              <a:avLst/>
            </a:prstGeom>
            <a:ln w="28575" cmpd="sng">
              <a:solidFill>
                <a:srgbClr val="000000"/>
              </a:solidFill>
            </a:ln>
          </p:spPr>
          <p:style>
            <a:lnRef idx="2">
              <a:schemeClr val="accent1"/>
            </a:lnRef>
            <a:fillRef idx="0">
              <a:schemeClr val="accent1"/>
            </a:fillRef>
            <a:effectRef idx="1">
              <a:schemeClr val="accent1"/>
            </a:effectRef>
            <a:fontRef idx="minor">
              <a:schemeClr val="tx1"/>
            </a:fontRef>
          </p:style>
          <p:txBody>
            <a:bodyPr rtlCol="0" anchor="ctr"/>
            <a:lstStyle/>
            <a:p>
              <a:pPr algn="ctr" defTabSz="457200"/>
              <a:endParaRPr lang="en-US">
                <a:solidFill>
                  <a:prstClr val="black"/>
                </a:solidFill>
                <a:latin typeface="Calibri"/>
              </a:endParaRPr>
            </a:p>
          </p:txBody>
        </p:sp>
        <p:sp>
          <p:nvSpPr>
            <p:cNvPr id="35" name="TextBox 34">
              <a:extLst>
                <a:ext uri="{FF2B5EF4-FFF2-40B4-BE49-F238E27FC236}">
                  <a16:creationId xmlns:a16="http://schemas.microsoft.com/office/drawing/2014/main" id="{8440FA47-8FA7-671D-6DA7-A0E8E03D2580}"/>
                </a:ext>
              </a:extLst>
            </p:cNvPr>
            <p:cNvSpPr txBox="1"/>
            <p:nvPr/>
          </p:nvSpPr>
          <p:spPr>
            <a:xfrm>
              <a:off x="768096" y="5669280"/>
              <a:ext cx="589827" cy="584776"/>
            </a:xfrm>
            <a:prstGeom prst="rect">
              <a:avLst/>
            </a:prstGeom>
            <a:noFill/>
          </p:spPr>
          <p:txBody>
            <a:bodyPr wrap="square" rtlCol="0">
              <a:spAutoFit/>
            </a:bodyPr>
            <a:lstStyle/>
            <a:p>
              <a:pPr defTabSz="457200"/>
              <a:r>
                <a:rPr lang="en-US" sz="3200" dirty="0">
                  <a:solidFill>
                    <a:prstClr val="black"/>
                  </a:solidFill>
                  <a:latin typeface="Calibri"/>
                </a:rPr>
                <a:t>o</a:t>
              </a:r>
            </a:p>
          </p:txBody>
        </p:sp>
      </p:grpSp>
      <p:grpSp>
        <p:nvGrpSpPr>
          <p:cNvPr id="59" name="Group 58">
            <a:extLst>
              <a:ext uri="{FF2B5EF4-FFF2-40B4-BE49-F238E27FC236}">
                <a16:creationId xmlns:a16="http://schemas.microsoft.com/office/drawing/2014/main" id="{7D949E9F-C16C-8DE7-11E0-7B21E3077B33}"/>
              </a:ext>
            </a:extLst>
          </p:cNvPr>
          <p:cNvGrpSpPr/>
          <p:nvPr/>
        </p:nvGrpSpPr>
        <p:grpSpPr>
          <a:xfrm>
            <a:off x="4588045" y="3192897"/>
            <a:ext cx="3460093" cy="736182"/>
            <a:chOff x="3256081" y="3795071"/>
            <a:chExt cx="3460093" cy="736182"/>
          </a:xfrm>
        </p:grpSpPr>
        <p:grpSp>
          <p:nvGrpSpPr>
            <p:cNvPr id="60" name="Group 59">
              <a:extLst>
                <a:ext uri="{FF2B5EF4-FFF2-40B4-BE49-F238E27FC236}">
                  <a16:creationId xmlns:a16="http://schemas.microsoft.com/office/drawing/2014/main" id="{AE9A3839-F6F3-DB23-23F6-0D2D296A8DC1}"/>
                </a:ext>
              </a:extLst>
            </p:cNvPr>
            <p:cNvGrpSpPr/>
            <p:nvPr/>
          </p:nvGrpSpPr>
          <p:grpSpPr>
            <a:xfrm>
              <a:off x="3256081" y="3854597"/>
              <a:ext cx="699555" cy="676656"/>
              <a:chOff x="658368" y="5669280"/>
              <a:chExt cx="699555" cy="676656"/>
            </a:xfrm>
          </p:grpSpPr>
          <p:sp>
            <p:nvSpPr>
              <p:cNvPr id="62" name="Arc 61">
                <a:extLst>
                  <a:ext uri="{FF2B5EF4-FFF2-40B4-BE49-F238E27FC236}">
                    <a16:creationId xmlns:a16="http://schemas.microsoft.com/office/drawing/2014/main" id="{3C4050FC-B4E9-B357-67B4-714C92B79898}"/>
                  </a:ext>
                </a:extLst>
              </p:cNvPr>
              <p:cNvSpPr/>
              <p:nvPr/>
            </p:nvSpPr>
            <p:spPr>
              <a:xfrm rot="240000">
                <a:off x="658368" y="5779008"/>
                <a:ext cx="374904" cy="566928"/>
              </a:xfrm>
              <a:prstGeom prst="arc">
                <a:avLst/>
              </a:prstGeom>
              <a:ln w="28575" cmpd="sng">
                <a:solidFill>
                  <a:srgbClr val="000000"/>
                </a:solidFill>
              </a:ln>
            </p:spPr>
            <p:style>
              <a:lnRef idx="2">
                <a:schemeClr val="accent1"/>
              </a:lnRef>
              <a:fillRef idx="0">
                <a:schemeClr val="accent1"/>
              </a:fillRef>
              <a:effectRef idx="1">
                <a:schemeClr val="accent1"/>
              </a:effectRef>
              <a:fontRef idx="minor">
                <a:schemeClr val="tx1"/>
              </a:fontRef>
            </p:style>
            <p:txBody>
              <a:bodyPr rtlCol="0" anchor="ctr"/>
              <a:lstStyle/>
              <a:p>
                <a:pPr algn="ctr" defTabSz="457200"/>
                <a:endParaRPr lang="en-US">
                  <a:solidFill>
                    <a:prstClr val="black"/>
                  </a:solidFill>
                  <a:latin typeface="Calibri"/>
                </a:endParaRPr>
              </a:p>
            </p:txBody>
          </p:sp>
          <p:sp>
            <p:nvSpPr>
              <p:cNvPr id="63" name="TextBox 62">
                <a:extLst>
                  <a:ext uri="{FF2B5EF4-FFF2-40B4-BE49-F238E27FC236}">
                    <a16:creationId xmlns:a16="http://schemas.microsoft.com/office/drawing/2014/main" id="{ACA0FACF-8480-A72D-60AB-069CADC53201}"/>
                  </a:ext>
                </a:extLst>
              </p:cNvPr>
              <p:cNvSpPr txBox="1"/>
              <p:nvPr/>
            </p:nvSpPr>
            <p:spPr>
              <a:xfrm>
                <a:off x="768096" y="5669280"/>
                <a:ext cx="589827" cy="584776"/>
              </a:xfrm>
              <a:prstGeom prst="rect">
                <a:avLst/>
              </a:prstGeom>
              <a:noFill/>
            </p:spPr>
            <p:txBody>
              <a:bodyPr wrap="square" rtlCol="0">
                <a:spAutoFit/>
              </a:bodyPr>
              <a:lstStyle/>
              <a:p>
                <a:pPr defTabSz="457200"/>
                <a:r>
                  <a:rPr lang="en-US" sz="3200" dirty="0">
                    <a:solidFill>
                      <a:prstClr val="black"/>
                    </a:solidFill>
                    <a:latin typeface="Calibri"/>
                  </a:rPr>
                  <a:t>o</a:t>
                </a:r>
              </a:p>
            </p:txBody>
          </p:sp>
        </p:grpSp>
        <p:sp>
          <p:nvSpPr>
            <p:cNvPr id="61" name="TextBox 60">
              <a:extLst>
                <a:ext uri="{FF2B5EF4-FFF2-40B4-BE49-F238E27FC236}">
                  <a16:creationId xmlns:a16="http://schemas.microsoft.com/office/drawing/2014/main" id="{A6A3FDF4-A3A7-6126-1E74-305DAEA50BE4}"/>
                </a:ext>
              </a:extLst>
            </p:cNvPr>
            <p:cNvSpPr txBox="1"/>
            <p:nvPr/>
          </p:nvSpPr>
          <p:spPr>
            <a:xfrm>
              <a:off x="3590764" y="3795071"/>
              <a:ext cx="3125410" cy="584776"/>
            </a:xfrm>
            <a:prstGeom prst="rect">
              <a:avLst/>
            </a:prstGeom>
            <a:noFill/>
          </p:spPr>
          <p:txBody>
            <a:bodyPr wrap="square" rtlCol="0">
              <a:spAutoFit/>
            </a:bodyPr>
            <a:lstStyle/>
            <a:p>
              <a:pPr defTabSz="457200"/>
              <a:r>
                <a:rPr lang="en-US" sz="3200" dirty="0">
                  <a:solidFill>
                    <a:prstClr val="black"/>
                  </a:solidFill>
                  <a:latin typeface="Calibri"/>
                </a:rPr>
                <a:t>(e</a:t>
              </a:r>
              <a:r>
                <a:rPr lang="en-US" sz="3200" baseline="-25000" dirty="0">
                  <a:solidFill>
                    <a:prstClr val="black"/>
                  </a:solidFill>
                  <a:latin typeface="Calibri"/>
                </a:rPr>
                <a:t>3</a:t>
              </a:r>
              <a:r>
                <a:rPr lang="en-US" sz="3200" dirty="0">
                  <a:solidFill>
                    <a:prstClr val="black"/>
                  </a:solidFill>
                  <a:latin typeface="Calibri"/>
                </a:rPr>
                <a:t>) = v</a:t>
              </a:r>
              <a:r>
                <a:rPr lang="en-US" sz="3200" baseline="-25000" dirty="0">
                  <a:solidFill>
                    <a:prstClr val="black"/>
                  </a:solidFill>
                  <a:latin typeface="Calibri"/>
                </a:rPr>
                <a:t>4</a:t>
              </a:r>
              <a:r>
                <a:rPr lang="en-US" sz="3200" dirty="0">
                  <a:solidFill>
                    <a:prstClr val="black"/>
                  </a:solidFill>
                  <a:latin typeface="Calibri"/>
                </a:rPr>
                <a:t> + v</a:t>
              </a:r>
              <a:r>
                <a:rPr lang="en-US" sz="3200" baseline="-25000" dirty="0">
                  <a:solidFill>
                    <a:prstClr val="black"/>
                  </a:solidFill>
                  <a:latin typeface="Calibri"/>
                </a:rPr>
                <a:t>5</a:t>
              </a:r>
            </a:p>
          </p:txBody>
        </p:sp>
      </p:grpSp>
      <p:grpSp>
        <p:nvGrpSpPr>
          <p:cNvPr id="64" name="Group 63">
            <a:extLst>
              <a:ext uri="{FF2B5EF4-FFF2-40B4-BE49-F238E27FC236}">
                <a16:creationId xmlns:a16="http://schemas.microsoft.com/office/drawing/2014/main" id="{00BFAE47-D42E-2DD0-2CC1-CF00862AEF2E}"/>
              </a:ext>
            </a:extLst>
          </p:cNvPr>
          <p:cNvGrpSpPr/>
          <p:nvPr/>
        </p:nvGrpSpPr>
        <p:grpSpPr>
          <a:xfrm>
            <a:off x="4588045" y="3881031"/>
            <a:ext cx="3460093" cy="736182"/>
            <a:chOff x="3256081" y="3795071"/>
            <a:chExt cx="3460093" cy="736182"/>
          </a:xfrm>
        </p:grpSpPr>
        <p:grpSp>
          <p:nvGrpSpPr>
            <p:cNvPr id="65" name="Group 64">
              <a:extLst>
                <a:ext uri="{FF2B5EF4-FFF2-40B4-BE49-F238E27FC236}">
                  <a16:creationId xmlns:a16="http://schemas.microsoft.com/office/drawing/2014/main" id="{14AB7802-3FF1-63B4-7BCB-10F8B47BF559}"/>
                </a:ext>
              </a:extLst>
            </p:cNvPr>
            <p:cNvGrpSpPr/>
            <p:nvPr/>
          </p:nvGrpSpPr>
          <p:grpSpPr>
            <a:xfrm>
              <a:off x="3256081" y="3854597"/>
              <a:ext cx="699555" cy="676656"/>
              <a:chOff x="658368" y="5669280"/>
              <a:chExt cx="699555" cy="676656"/>
            </a:xfrm>
          </p:grpSpPr>
          <p:sp>
            <p:nvSpPr>
              <p:cNvPr id="67" name="Arc 66">
                <a:extLst>
                  <a:ext uri="{FF2B5EF4-FFF2-40B4-BE49-F238E27FC236}">
                    <a16:creationId xmlns:a16="http://schemas.microsoft.com/office/drawing/2014/main" id="{BD213964-6130-F778-5E65-AE3A9AFC58D6}"/>
                  </a:ext>
                </a:extLst>
              </p:cNvPr>
              <p:cNvSpPr/>
              <p:nvPr/>
            </p:nvSpPr>
            <p:spPr>
              <a:xfrm rot="240000">
                <a:off x="658368" y="5779008"/>
                <a:ext cx="374904" cy="566928"/>
              </a:xfrm>
              <a:prstGeom prst="arc">
                <a:avLst/>
              </a:prstGeom>
              <a:ln w="28575" cmpd="sng">
                <a:solidFill>
                  <a:srgbClr val="000000"/>
                </a:solidFill>
              </a:ln>
            </p:spPr>
            <p:style>
              <a:lnRef idx="2">
                <a:schemeClr val="accent1"/>
              </a:lnRef>
              <a:fillRef idx="0">
                <a:schemeClr val="accent1"/>
              </a:fillRef>
              <a:effectRef idx="1">
                <a:schemeClr val="accent1"/>
              </a:effectRef>
              <a:fontRef idx="minor">
                <a:schemeClr val="tx1"/>
              </a:fontRef>
            </p:style>
            <p:txBody>
              <a:bodyPr rtlCol="0" anchor="ctr"/>
              <a:lstStyle/>
              <a:p>
                <a:pPr algn="ctr" defTabSz="457200"/>
                <a:endParaRPr lang="en-US">
                  <a:solidFill>
                    <a:prstClr val="black"/>
                  </a:solidFill>
                  <a:latin typeface="Calibri"/>
                </a:endParaRPr>
              </a:p>
            </p:txBody>
          </p:sp>
          <p:sp>
            <p:nvSpPr>
              <p:cNvPr id="68" name="TextBox 67">
                <a:extLst>
                  <a:ext uri="{FF2B5EF4-FFF2-40B4-BE49-F238E27FC236}">
                    <a16:creationId xmlns:a16="http://schemas.microsoft.com/office/drawing/2014/main" id="{8BD95CED-4C07-B00A-288A-BCD5206AD606}"/>
                  </a:ext>
                </a:extLst>
              </p:cNvPr>
              <p:cNvSpPr txBox="1"/>
              <p:nvPr/>
            </p:nvSpPr>
            <p:spPr>
              <a:xfrm>
                <a:off x="768096" y="5669280"/>
                <a:ext cx="589827" cy="584776"/>
              </a:xfrm>
              <a:prstGeom prst="rect">
                <a:avLst/>
              </a:prstGeom>
              <a:noFill/>
            </p:spPr>
            <p:txBody>
              <a:bodyPr wrap="square" rtlCol="0">
                <a:spAutoFit/>
              </a:bodyPr>
              <a:lstStyle/>
              <a:p>
                <a:pPr defTabSz="457200"/>
                <a:r>
                  <a:rPr lang="en-US" sz="3200" dirty="0">
                    <a:solidFill>
                      <a:prstClr val="black"/>
                    </a:solidFill>
                    <a:latin typeface="Calibri"/>
                  </a:rPr>
                  <a:t>o</a:t>
                </a:r>
              </a:p>
            </p:txBody>
          </p:sp>
        </p:grpSp>
        <p:sp>
          <p:nvSpPr>
            <p:cNvPr id="66" name="TextBox 65">
              <a:extLst>
                <a:ext uri="{FF2B5EF4-FFF2-40B4-BE49-F238E27FC236}">
                  <a16:creationId xmlns:a16="http://schemas.microsoft.com/office/drawing/2014/main" id="{92048337-19F9-91A2-8F9D-36D748EA06A6}"/>
                </a:ext>
              </a:extLst>
            </p:cNvPr>
            <p:cNvSpPr txBox="1"/>
            <p:nvPr/>
          </p:nvSpPr>
          <p:spPr>
            <a:xfrm>
              <a:off x="3590764" y="3795071"/>
              <a:ext cx="3125410" cy="584776"/>
            </a:xfrm>
            <a:prstGeom prst="rect">
              <a:avLst/>
            </a:prstGeom>
            <a:noFill/>
          </p:spPr>
          <p:txBody>
            <a:bodyPr wrap="square" rtlCol="0">
              <a:spAutoFit/>
            </a:bodyPr>
            <a:lstStyle/>
            <a:p>
              <a:pPr defTabSz="457200"/>
              <a:r>
                <a:rPr lang="en-US" sz="3200" dirty="0">
                  <a:solidFill>
                    <a:prstClr val="black"/>
                  </a:solidFill>
                  <a:latin typeface="Calibri"/>
                </a:rPr>
                <a:t>(e</a:t>
              </a:r>
              <a:r>
                <a:rPr lang="en-US" sz="3200" baseline="-25000" dirty="0">
                  <a:solidFill>
                    <a:prstClr val="black"/>
                  </a:solidFill>
                  <a:latin typeface="Calibri"/>
                </a:rPr>
                <a:t>4</a:t>
              </a:r>
              <a:r>
                <a:rPr lang="en-US" sz="3200" dirty="0">
                  <a:solidFill>
                    <a:prstClr val="black"/>
                  </a:solidFill>
                  <a:latin typeface="Calibri"/>
                </a:rPr>
                <a:t>) = v</a:t>
              </a:r>
              <a:r>
                <a:rPr lang="en-US" sz="3200" baseline="-25000" dirty="0">
                  <a:solidFill>
                    <a:prstClr val="black"/>
                  </a:solidFill>
                  <a:latin typeface="Calibri"/>
                </a:rPr>
                <a:t>5</a:t>
              </a:r>
              <a:r>
                <a:rPr lang="en-US" sz="3200" dirty="0">
                  <a:solidFill>
                    <a:prstClr val="black"/>
                  </a:solidFill>
                  <a:latin typeface="Calibri"/>
                </a:rPr>
                <a:t> + v</a:t>
              </a:r>
              <a:r>
                <a:rPr lang="en-US" sz="3200" baseline="-25000" dirty="0">
                  <a:solidFill>
                    <a:prstClr val="black"/>
                  </a:solidFill>
                  <a:latin typeface="Calibri"/>
                </a:rPr>
                <a:t>6</a:t>
              </a:r>
            </a:p>
          </p:txBody>
        </p:sp>
      </p:grpSp>
      <p:grpSp>
        <p:nvGrpSpPr>
          <p:cNvPr id="69" name="Group 68">
            <a:extLst>
              <a:ext uri="{FF2B5EF4-FFF2-40B4-BE49-F238E27FC236}">
                <a16:creationId xmlns:a16="http://schemas.microsoft.com/office/drawing/2014/main" id="{C97DF1C4-6E9A-D097-7BEE-CC6C11711C6F}"/>
              </a:ext>
            </a:extLst>
          </p:cNvPr>
          <p:cNvGrpSpPr/>
          <p:nvPr/>
        </p:nvGrpSpPr>
        <p:grpSpPr>
          <a:xfrm>
            <a:off x="4588045" y="4549343"/>
            <a:ext cx="3460093" cy="736182"/>
            <a:chOff x="3256081" y="3795071"/>
            <a:chExt cx="3460093" cy="736182"/>
          </a:xfrm>
        </p:grpSpPr>
        <p:grpSp>
          <p:nvGrpSpPr>
            <p:cNvPr id="70" name="Group 69">
              <a:extLst>
                <a:ext uri="{FF2B5EF4-FFF2-40B4-BE49-F238E27FC236}">
                  <a16:creationId xmlns:a16="http://schemas.microsoft.com/office/drawing/2014/main" id="{33FD55CC-1F0D-0CF5-60B1-AF797ADC1ED2}"/>
                </a:ext>
              </a:extLst>
            </p:cNvPr>
            <p:cNvGrpSpPr/>
            <p:nvPr/>
          </p:nvGrpSpPr>
          <p:grpSpPr>
            <a:xfrm>
              <a:off x="3256081" y="3854597"/>
              <a:ext cx="699555" cy="676656"/>
              <a:chOff x="658368" y="5669280"/>
              <a:chExt cx="699555" cy="676656"/>
            </a:xfrm>
          </p:grpSpPr>
          <p:sp>
            <p:nvSpPr>
              <p:cNvPr id="72" name="Arc 71">
                <a:extLst>
                  <a:ext uri="{FF2B5EF4-FFF2-40B4-BE49-F238E27FC236}">
                    <a16:creationId xmlns:a16="http://schemas.microsoft.com/office/drawing/2014/main" id="{D54AB630-62FD-E4BE-0A37-27C94E6E1454}"/>
                  </a:ext>
                </a:extLst>
              </p:cNvPr>
              <p:cNvSpPr/>
              <p:nvPr/>
            </p:nvSpPr>
            <p:spPr>
              <a:xfrm rot="240000">
                <a:off x="658368" y="5779008"/>
                <a:ext cx="374904" cy="566928"/>
              </a:xfrm>
              <a:prstGeom prst="arc">
                <a:avLst/>
              </a:prstGeom>
              <a:ln w="28575" cmpd="sng">
                <a:solidFill>
                  <a:srgbClr val="000000"/>
                </a:solidFill>
              </a:ln>
            </p:spPr>
            <p:style>
              <a:lnRef idx="2">
                <a:schemeClr val="accent1"/>
              </a:lnRef>
              <a:fillRef idx="0">
                <a:schemeClr val="accent1"/>
              </a:fillRef>
              <a:effectRef idx="1">
                <a:schemeClr val="accent1"/>
              </a:effectRef>
              <a:fontRef idx="minor">
                <a:schemeClr val="tx1"/>
              </a:fontRef>
            </p:style>
            <p:txBody>
              <a:bodyPr rtlCol="0" anchor="ctr"/>
              <a:lstStyle/>
              <a:p>
                <a:pPr algn="ctr" defTabSz="457200"/>
                <a:endParaRPr lang="en-US">
                  <a:solidFill>
                    <a:prstClr val="black"/>
                  </a:solidFill>
                  <a:latin typeface="Calibri"/>
                </a:endParaRPr>
              </a:p>
            </p:txBody>
          </p:sp>
          <p:sp>
            <p:nvSpPr>
              <p:cNvPr id="73" name="TextBox 72">
                <a:extLst>
                  <a:ext uri="{FF2B5EF4-FFF2-40B4-BE49-F238E27FC236}">
                    <a16:creationId xmlns:a16="http://schemas.microsoft.com/office/drawing/2014/main" id="{079E7575-C026-A833-BB8C-EDCF4C1B1D52}"/>
                  </a:ext>
                </a:extLst>
              </p:cNvPr>
              <p:cNvSpPr txBox="1"/>
              <p:nvPr/>
            </p:nvSpPr>
            <p:spPr>
              <a:xfrm>
                <a:off x="768096" y="5669280"/>
                <a:ext cx="589827" cy="584776"/>
              </a:xfrm>
              <a:prstGeom prst="rect">
                <a:avLst/>
              </a:prstGeom>
              <a:noFill/>
            </p:spPr>
            <p:txBody>
              <a:bodyPr wrap="square" rtlCol="0">
                <a:spAutoFit/>
              </a:bodyPr>
              <a:lstStyle/>
              <a:p>
                <a:pPr defTabSz="457200"/>
                <a:r>
                  <a:rPr lang="en-US" sz="3200" dirty="0">
                    <a:solidFill>
                      <a:prstClr val="black"/>
                    </a:solidFill>
                    <a:latin typeface="Calibri"/>
                  </a:rPr>
                  <a:t>o</a:t>
                </a:r>
              </a:p>
            </p:txBody>
          </p:sp>
        </p:grpSp>
        <p:sp>
          <p:nvSpPr>
            <p:cNvPr id="71" name="TextBox 70">
              <a:extLst>
                <a:ext uri="{FF2B5EF4-FFF2-40B4-BE49-F238E27FC236}">
                  <a16:creationId xmlns:a16="http://schemas.microsoft.com/office/drawing/2014/main" id="{8DE22025-5E5F-554A-6797-B6741D26FDB9}"/>
                </a:ext>
              </a:extLst>
            </p:cNvPr>
            <p:cNvSpPr txBox="1"/>
            <p:nvPr/>
          </p:nvSpPr>
          <p:spPr>
            <a:xfrm>
              <a:off x="3590764" y="3795071"/>
              <a:ext cx="3125410" cy="584776"/>
            </a:xfrm>
            <a:prstGeom prst="rect">
              <a:avLst/>
            </a:prstGeom>
            <a:noFill/>
          </p:spPr>
          <p:txBody>
            <a:bodyPr wrap="square" rtlCol="0">
              <a:spAutoFit/>
            </a:bodyPr>
            <a:lstStyle/>
            <a:p>
              <a:pPr defTabSz="457200"/>
              <a:r>
                <a:rPr lang="en-US" sz="3200" dirty="0">
                  <a:solidFill>
                    <a:prstClr val="black"/>
                  </a:solidFill>
                  <a:latin typeface="Calibri"/>
                </a:rPr>
                <a:t>(e</a:t>
              </a:r>
              <a:r>
                <a:rPr lang="en-US" sz="3200" baseline="-25000" dirty="0">
                  <a:solidFill>
                    <a:prstClr val="black"/>
                  </a:solidFill>
                  <a:latin typeface="Calibri"/>
                </a:rPr>
                <a:t>5</a:t>
              </a:r>
              <a:r>
                <a:rPr lang="en-US" sz="3200" dirty="0">
                  <a:solidFill>
                    <a:prstClr val="black"/>
                  </a:solidFill>
                  <a:latin typeface="Calibri"/>
                </a:rPr>
                <a:t>) = v</a:t>
              </a:r>
              <a:r>
                <a:rPr lang="en-US" sz="3200" baseline="-25000" dirty="0">
                  <a:solidFill>
                    <a:prstClr val="black"/>
                  </a:solidFill>
                  <a:latin typeface="Calibri"/>
                </a:rPr>
                <a:t>4</a:t>
              </a:r>
              <a:r>
                <a:rPr lang="en-US" sz="3200" dirty="0">
                  <a:solidFill>
                    <a:prstClr val="black"/>
                  </a:solidFill>
                  <a:latin typeface="Calibri"/>
                </a:rPr>
                <a:t> + v</a:t>
              </a:r>
              <a:r>
                <a:rPr lang="en-US" sz="3200" baseline="-25000" dirty="0">
                  <a:solidFill>
                    <a:prstClr val="black"/>
                  </a:solidFill>
                  <a:latin typeface="Calibri"/>
                </a:rPr>
                <a:t>6</a:t>
              </a:r>
            </a:p>
          </p:txBody>
        </p:sp>
      </p:grpSp>
      <p:grpSp>
        <p:nvGrpSpPr>
          <p:cNvPr id="22" name="Group 21">
            <a:extLst>
              <a:ext uri="{FF2B5EF4-FFF2-40B4-BE49-F238E27FC236}">
                <a16:creationId xmlns:a16="http://schemas.microsoft.com/office/drawing/2014/main" id="{8A05C4D5-89E0-7083-69A1-B9775C4721A2}"/>
              </a:ext>
            </a:extLst>
          </p:cNvPr>
          <p:cNvGrpSpPr/>
          <p:nvPr/>
        </p:nvGrpSpPr>
        <p:grpSpPr>
          <a:xfrm>
            <a:off x="4568728" y="5402962"/>
            <a:ext cx="6349643" cy="724558"/>
            <a:chOff x="717333" y="5461019"/>
            <a:chExt cx="6349643" cy="724558"/>
          </a:xfrm>
        </p:grpSpPr>
        <p:sp>
          <p:nvSpPr>
            <p:cNvPr id="23" name="TextBox 22">
              <a:extLst>
                <a:ext uri="{FF2B5EF4-FFF2-40B4-BE49-F238E27FC236}">
                  <a16:creationId xmlns:a16="http://schemas.microsoft.com/office/drawing/2014/main" id="{1280F4AF-55C3-23CB-CE1F-5116A33A959C}"/>
                </a:ext>
              </a:extLst>
            </p:cNvPr>
            <p:cNvSpPr txBox="1"/>
            <p:nvPr/>
          </p:nvSpPr>
          <p:spPr>
            <a:xfrm>
              <a:off x="1032058" y="5461019"/>
              <a:ext cx="6034918" cy="584775"/>
            </a:xfrm>
            <a:prstGeom prst="rect">
              <a:avLst/>
            </a:prstGeom>
            <a:noFill/>
          </p:spPr>
          <p:txBody>
            <a:bodyPr wrap="square" rtlCol="0">
              <a:spAutoFit/>
            </a:bodyPr>
            <a:lstStyle/>
            <a:p>
              <a:pPr defTabSz="457200"/>
              <a:r>
                <a:rPr lang="en-US" sz="3200" dirty="0">
                  <a:solidFill>
                    <a:prstClr val="black"/>
                  </a:solidFill>
                  <a:latin typeface="Calibri"/>
                </a:rPr>
                <a:t>(e</a:t>
              </a:r>
              <a:r>
                <a:rPr lang="en-US" sz="3200" baseline="-25000" dirty="0">
                  <a:solidFill>
                    <a:prstClr val="black"/>
                  </a:solidFill>
                  <a:latin typeface="Calibri"/>
                </a:rPr>
                <a:t>3</a:t>
              </a:r>
              <a:r>
                <a:rPr lang="en-US" sz="3200" dirty="0">
                  <a:solidFill>
                    <a:prstClr val="black"/>
                  </a:solidFill>
                  <a:latin typeface="Calibri"/>
                </a:rPr>
                <a:t> + e</a:t>
              </a:r>
              <a:r>
                <a:rPr lang="en-US" sz="3200" baseline="-25000" dirty="0">
                  <a:solidFill>
                    <a:prstClr val="black"/>
                  </a:solidFill>
                  <a:latin typeface="Calibri"/>
                </a:rPr>
                <a:t>4 </a:t>
              </a:r>
              <a:r>
                <a:rPr lang="en-US" sz="3200" dirty="0">
                  <a:solidFill>
                    <a:prstClr val="black"/>
                  </a:solidFill>
                  <a:latin typeface="Calibri"/>
                </a:rPr>
                <a:t>+ e</a:t>
              </a:r>
              <a:r>
                <a:rPr lang="en-US" sz="3200" baseline="-25000" dirty="0">
                  <a:solidFill>
                    <a:prstClr val="black"/>
                  </a:solidFill>
                  <a:latin typeface="Calibri"/>
                </a:rPr>
                <a:t>5</a:t>
              </a:r>
              <a:r>
                <a:rPr lang="en-US" sz="3200" dirty="0">
                  <a:solidFill>
                    <a:prstClr val="black"/>
                  </a:solidFill>
                  <a:latin typeface="Calibri"/>
                </a:rPr>
                <a:t>) = 2v</a:t>
              </a:r>
              <a:r>
                <a:rPr lang="en-US" sz="3200" baseline="-25000" dirty="0">
                  <a:solidFill>
                    <a:prstClr val="black"/>
                  </a:solidFill>
                  <a:latin typeface="Calibri"/>
                </a:rPr>
                <a:t>4</a:t>
              </a:r>
              <a:r>
                <a:rPr lang="en-US" sz="3200" dirty="0">
                  <a:solidFill>
                    <a:prstClr val="black"/>
                  </a:solidFill>
                  <a:latin typeface="Calibri"/>
                </a:rPr>
                <a:t> + 2v</a:t>
              </a:r>
              <a:r>
                <a:rPr lang="en-US" sz="3200" baseline="-25000" dirty="0">
                  <a:solidFill>
                    <a:prstClr val="black"/>
                  </a:solidFill>
                  <a:latin typeface="Calibri"/>
                </a:rPr>
                <a:t>5</a:t>
              </a:r>
              <a:r>
                <a:rPr lang="en-US" sz="3200" dirty="0">
                  <a:solidFill>
                    <a:prstClr val="black"/>
                  </a:solidFill>
                  <a:latin typeface="Calibri"/>
                </a:rPr>
                <a:t> + 2v</a:t>
              </a:r>
              <a:r>
                <a:rPr lang="en-US" sz="3200" baseline="-25000" dirty="0">
                  <a:solidFill>
                    <a:prstClr val="black"/>
                  </a:solidFill>
                  <a:latin typeface="Calibri"/>
                </a:rPr>
                <a:t>6</a:t>
              </a:r>
              <a:r>
                <a:rPr lang="en-US" sz="3200" dirty="0">
                  <a:solidFill>
                    <a:prstClr val="black"/>
                  </a:solidFill>
                  <a:latin typeface="Calibri"/>
                </a:rPr>
                <a:t>  = 0</a:t>
              </a:r>
            </a:p>
          </p:txBody>
        </p:sp>
        <p:grpSp>
          <p:nvGrpSpPr>
            <p:cNvPr id="25" name="Group 24">
              <a:extLst>
                <a:ext uri="{FF2B5EF4-FFF2-40B4-BE49-F238E27FC236}">
                  <a16:creationId xmlns:a16="http://schemas.microsoft.com/office/drawing/2014/main" id="{051336B6-34C3-A826-9306-291EBCE43F09}"/>
                </a:ext>
              </a:extLst>
            </p:cNvPr>
            <p:cNvGrpSpPr/>
            <p:nvPr/>
          </p:nvGrpSpPr>
          <p:grpSpPr>
            <a:xfrm>
              <a:off x="717333" y="5508921"/>
              <a:ext cx="699555" cy="676656"/>
              <a:chOff x="658368" y="5669280"/>
              <a:chExt cx="699555" cy="676656"/>
            </a:xfrm>
          </p:grpSpPr>
          <p:sp>
            <p:nvSpPr>
              <p:cNvPr id="26" name="Arc 25">
                <a:extLst>
                  <a:ext uri="{FF2B5EF4-FFF2-40B4-BE49-F238E27FC236}">
                    <a16:creationId xmlns:a16="http://schemas.microsoft.com/office/drawing/2014/main" id="{5690318A-C283-1942-02BB-CBA51CCBA77B}"/>
                  </a:ext>
                </a:extLst>
              </p:cNvPr>
              <p:cNvSpPr/>
              <p:nvPr/>
            </p:nvSpPr>
            <p:spPr>
              <a:xfrm rot="240000">
                <a:off x="658368" y="5779008"/>
                <a:ext cx="374904" cy="566928"/>
              </a:xfrm>
              <a:prstGeom prst="arc">
                <a:avLst/>
              </a:prstGeom>
              <a:ln w="28575" cmpd="sng">
                <a:solidFill>
                  <a:srgbClr val="000000"/>
                </a:solidFill>
              </a:ln>
            </p:spPr>
            <p:style>
              <a:lnRef idx="2">
                <a:schemeClr val="accent1"/>
              </a:lnRef>
              <a:fillRef idx="0">
                <a:schemeClr val="accent1"/>
              </a:fillRef>
              <a:effectRef idx="1">
                <a:schemeClr val="accent1"/>
              </a:effectRef>
              <a:fontRef idx="minor">
                <a:schemeClr val="tx1"/>
              </a:fontRef>
            </p:style>
            <p:txBody>
              <a:bodyPr rtlCol="0" anchor="ctr"/>
              <a:lstStyle/>
              <a:p>
                <a:pPr algn="ctr" defTabSz="457200"/>
                <a:endParaRPr lang="en-US">
                  <a:solidFill>
                    <a:prstClr val="black"/>
                  </a:solidFill>
                  <a:latin typeface="Calibri"/>
                </a:endParaRPr>
              </a:p>
            </p:txBody>
          </p:sp>
          <p:sp>
            <p:nvSpPr>
              <p:cNvPr id="28" name="TextBox 27">
                <a:extLst>
                  <a:ext uri="{FF2B5EF4-FFF2-40B4-BE49-F238E27FC236}">
                    <a16:creationId xmlns:a16="http://schemas.microsoft.com/office/drawing/2014/main" id="{46C1AFE8-7952-1B46-B9FA-B3E49D2383EA}"/>
                  </a:ext>
                </a:extLst>
              </p:cNvPr>
              <p:cNvSpPr txBox="1"/>
              <p:nvPr/>
            </p:nvSpPr>
            <p:spPr>
              <a:xfrm>
                <a:off x="768096" y="5669280"/>
                <a:ext cx="589827" cy="584776"/>
              </a:xfrm>
              <a:prstGeom prst="rect">
                <a:avLst/>
              </a:prstGeom>
              <a:noFill/>
            </p:spPr>
            <p:txBody>
              <a:bodyPr wrap="square" rtlCol="0">
                <a:spAutoFit/>
              </a:bodyPr>
              <a:lstStyle/>
              <a:p>
                <a:pPr defTabSz="457200"/>
                <a:r>
                  <a:rPr lang="en-US" sz="3200" dirty="0">
                    <a:solidFill>
                      <a:prstClr val="black"/>
                    </a:solidFill>
                    <a:latin typeface="Calibri"/>
                  </a:rPr>
                  <a:t>o</a:t>
                </a:r>
              </a:p>
            </p:txBody>
          </p:sp>
        </p:grpSp>
      </p:grpSp>
      <p:grpSp>
        <p:nvGrpSpPr>
          <p:cNvPr id="31" name="Group 30">
            <a:extLst>
              <a:ext uri="{FF2B5EF4-FFF2-40B4-BE49-F238E27FC236}">
                <a16:creationId xmlns:a16="http://schemas.microsoft.com/office/drawing/2014/main" id="{2A7CB687-F68F-4F89-537C-35FC8C65E280}"/>
              </a:ext>
            </a:extLst>
          </p:cNvPr>
          <p:cNvGrpSpPr/>
          <p:nvPr/>
        </p:nvGrpSpPr>
        <p:grpSpPr>
          <a:xfrm>
            <a:off x="278488" y="4048823"/>
            <a:ext cx="3697753" cy="1514294"/>
            <a:chOff x="5612265" y="3387813"/>
            <a:chExt cx="3697753" cy="1514294"/>
          </a:xfrm>
        </p:grpSpPr>
        <p:sp>
          <p:nvSpPr>
            <p:cNvPr id="32" name="TextBox 31">
              <a:extLst>
                <a:ext uri="{FF2B5EF4-FFF2-40B4-BE49-F238E27FC236}">
                  <a16:creationId xmlns:a16="http://schemas.microsoft.com/office/drawing/2014/main" id="{33FF492F-5B1E-2A5E-D5F0-65E5581B6395}"/>
                </a:ext>
              </a:extLst>
            </p:cNvPr>
            <p:cNvSpPr txBox="1"/>
            <p:nvPr/>
          </p:nvSpPr>
          <p:spPr>
            <a:xfrm>
              <a:off x="5955773" y="3387813"/>
              <a:ext cx="3354245" cy="584776"/>
            </a:xfrm>
            <a:prstGeom prst="rect">
              <a:avLst/>
            </a:prstGeom>
            <a:noFill/>
          </p:spPr>
          <p:txBody>
            <a:bodyPr wrap="square" rtlCol="0">
              <a:spAutoFit/>
            </a:bodyPr>
            <a:lstStyle/>
            <a:p>
              <a:pPr defTabSz="457200"/>
              <a:r>
                <a:rPr lang="en-US" sz="3200" dirty="0">
                  <a:solidFill>
                    <a:srgbClr val="FF0000"/>
                  </a:solidFill>
                  <a:latin typeface="Calibri"/>
                </a:rPr>
                <a:t>Extend linearly:</a:t>
              </a:r>
            </a:p>
          </p:txBody>
        </p:sp>
        <p:sp>
          <p:nvSpPr>
            <p:cNvPr id="33" name="TextBox 32">
              <a:extLst>
                <a:ext uri="{FF2B5EF4-FFF2-40B4-BE49-F238E27FC236}">
                  <a16:creationId xmlns:a16="http://schemas.microsoft.com/office/drawing/2014/main" id="{5F795367-0784-BB29-DAD0-F90049C59E29}"/>
                </a:ext>
              </a:extLst>
            </p:cNvPr>
            <p:cNvSpPr txBox="1"/>
            <p:nvPr/>
          </p:nvSpPr>
          <p:spPr>
            <a:xfrm>
              <a:off x="5955773" y="4209083"/>
              <a:ext cx="3188227" cy="584776"/>
            </a:xfrm>
            <a:prstGeom prst="rect">
              <a:avLst/>
            </a:prstGeom>
            <a:noFill/>
          </p:spPr>
          <p:txBody>
            <a:bodyPr wrap="square" rtlCol="0">
              <a:spAutoFit/>
            </a:bodyPr>
            <a:lstStyle/>
            <a:p>
              <a:pPr defTabSz="457200"/>
              <a:r>
                <a:rPr lang="en-US" sz="3200" dirty="0">
                  <a:solidFill>
                    <a:srgbClr val="930000"/>
                  </a:solidFill>
                  <a:latin typeface="Symbol"/>
                </a:rPr>
                <a:t>(</a:t>
              </a:r>
              <a:r>
                <a:rPr lang="en-US" sz="3200" dirty="0" err="1">
                  <a:solidFill>
                    <a:srgbClr val="930000"/>
                  </a:solidFill>
                  <a:latin typeface="Symbol"/>
                </a:rPr>
                <a:t>S</a:t>
              </a:r>
              <a:r>
                <a:rPr lang="en-US" sz="3200" dirty="0" err="1">
                  <a:solidFill>
                    <a:srgbClr val="930000"/>
                  </a:solidFill>
                  <a:latin typeface="Calibri"/>
                </a:rPr>
                <a:t>n</a:t>
              </a:r>
              <a:r>
                <a:rPr lang="en-US" sz="3200" baseline="-25000" dirty="0" err="1">
                  <a:solidFill>
                    <a:srgbClr val="930000"/>
                  </a:solidFill>
                  <a:latin typeface="Calibri"/>
                </a:rPr>
                <a:t>i</a:t>
              </a:r>
              <a:r>
                <a:rPr lang="en-US" sz="3200" dirty="0" err="1">
                  <a:solidFill>
                    <a:srgbClr val="930000"/>
                  </a:solidFill>
                  <a:latin typeface="Calibri"/>
                </a:rPr>
                <a:t>e</a:t>
              </a:r>
              <a:r>
                <a:rPr lang="en-US" sz="3200" baseline="-25000" dirty="0" err="1">
                  <a:solidFill>
                    <a:srgbClr val="930000"/>
                  </a:solidFill>
                  <a:latin typeface="Calibri"/>
                </a:rPr>
                <a:t>i</a:t>
              </a:r>
              <a:r>
                <a:rPr lang="en-US" sz="3200" dirty="0">
                  <a:solidFill>
                    <a:srgbClr val="930000"/>
                  </a:solidFill>
                  <a:latin typeface="Calibri"/>
                </a:rPr>
                <a:t>)  =  </a:t>
              </a:r>
              <a:r>
                <a:rPr lang="en-US" sz="3200" dirty="0" err="1">
                  <a:solidFill>
                    <a:srgbClr val="930000"/>
                  </a:solidFill>
                  <a:latin typeface="Calibri"/>
                </a:rPr>
                <a:t>n</a:t>
              </a:r>
              <a:r>
                <a:rPr lang="en-US" sz="3200" baseline="-25000" dirty="0" err="1">
                  <a:solidFill>
                    <a:srgbClr val="930000"/>
                  </a:solidFill>
                  <a:latin typeface="Calibri"/>
                </a:rPr>
                <a:t>i</a:t>
              </a:r>
              <a:r>
                <a:rPr lang="en-US" sz="3200" baseline="-25000" dirty="0">
                  <a:solidFill>
                    <a:srgbClr val="930000"/>
                  </a:solidFill>
                  <a:latin typeface="Calibri"/>
                </a:rPr>
                <a:t> </a:t>
              </a:r>
              <a:r>
                <a:rPr lang="en-US" sz="3200" dirty="0">
                  <a:solidFill>
                    <a:srgbClr val="930000"/>
                  </a:solidFill>
                  <a:latin typeface="Symbol"/>
                </a:rPr>
                <a:t>S</a:t>
              </a:r>
              <a:r>
                <a:rPr lang="en-US" sz="3200" dirty="0">
                  <a:solidFill>
                    <a:srgbClr val="930000"/>
                  </a:solidFill>
                  <a:latin typeface="Calibri"/>
                </a:rPr>
                <a:t>   (</a:t>
              </a:r>
              <a:r>
                <a:rPr lang="en-US" sz="3200" dirty="0" err="1">
                  <a:solidFill>
                    <a:srgbClr val="930000"/>
                  </a:solidFill>
                  <a:latin typeface="Calibri"/>
                </a:rPr>
                <a:t>e</a:t>
              </a:r>
              <a:r>
                <a:rPr lang="en-US" sz="3200" baseline="-25000" dirty="0" err="1">
                  <a:solidFill>
                    <a:srgbClr val="930000"/>
                  </a:solidFill>
                  <a:latin typeface="Calibri"/>
                </a:rPr>
                <a:t>i</a:t>
              </a:r>
              <a:r>
                <a:rPr lang="en-US" sz="3200" dirty="0">
                  <a:solidFill>
                    <a:srgbClr val="930000"/>
                  </a:solidFill>
                  <a:latin typeface="Calibri"/>
                </a:rPr>
                <a:t>)</a:t>
              </a:r>
              <a:endParaRPr lang="en-US" sz="3200" baseline="-25000" dirty="0">
                <a:solidFill>
                  <a:srgbClr val="930000"/>
                </a:solidFill>
                <a:latin typeface="Calibri"/>
              </a:endParaRPr>
            </a:p>
          </p:txBody>
        </p:sp>
        <p:grpSp>
          <p:nvGrpSpPr>
            <p:cNvPr id="34" name="Group 33">
              <a:extLst>
                <a:ext uri="{FF2B5EF4-FFF2-40B4-BE49-F238E27FC236}">
                  <a16:creationId xmlns:a16="http://schemas.microsoft.com/office/drawing/2014/main" id="{E6AC2C7C-DFB8-21B5-7C30-96EAE727076B}"/>
                </a:ext>
              </a:extLst>
            </p:cNvPr>
            <p:cNvGrpSpPr/>
            <p:nvPr/>
          </p:nvGrpSpPr>
          <p:grpSpPr>
            <a:xfrm>
              <a:off x="8087786" y="4241319"/>
              <a:ext cx="689134" cy="660788"/>
              <a:chOff x="8087786" y="4235372"/>
              <a:chExt cx="689134" cy="660788"/>
            </a:xfrm>
          </p:grpSpPr>
          <p:sp>
            <p:nvSpPr>
              <p:cNvPr id="76" name="Arc 75">
                <a:extLst>
                  <a:ext uri="{FF2B5EF4-FFF2-40B4-BE49-F238E27FC236}">
                    <a16:creationId xmlns:a16="http://schemas.microsoft.com/office/drawing/2014/main" id="{25307B19-63ED-B25C-968C-17D0EB404A0A}"/>
                  </a:ext>
                </a:extLst>
              </p:cNvPr>
              <p:cNvSpPr/>
              <p:nvPr/>
            </p:nvSpPr>
            <p:spPr>
              <a:xfrm rot="240000">
                <a:off x="8087786" y="4329232"/>
                <a:ext cx="374904" cy="566928"/>
              </a:xfrm>
              <a:prstGeom prst="arc">
                <a:avLst/>
              </a:prstGeom>
              <a:ln w="28575" cmpd="sng">
                <a:solidFill>
                  <a:srgbClr val="930000"/>
                </a:solidFill>
              </a:ln>
            </p:spPr>
            <p:style>
              <a:lnRef idx="2">
                <a:schemeClr val="accent1"/>
              </a:lnRef>
              <a:fillRef idx="0">
                <a:schemeClr val="accent1"/>
              </a:fillRef>
              <a:effectRef idx="1">
                <a:schemeClr val="accent1"/>
              </a:effectRef>
              <a:fontRef idx="minor">
                <a:schemeClr val="tx1"/>
              </a:fontRef>
            </p:style>
            <p:txBody>
              <a:bodyPr rtlCol="0" anchor="ctr"/>
              <a:lstStyle/>
              <a:p>
                <a:pPr algn="ctr" defTabSz="457200"/>
                <a:endParaRPr lang="en-US">
                  <a:solidFill>
                    <a:srgbClr val="930000"/>
                  </a:solidFill>
                  <a:latin typeface="Calibri"/>
                </a:endParaRPr>
              </a:p>
            </p:txBody>
          </p:sp>
          <p:sp>
            <p:nvSpPr>
              <p:cNvPr id="77" name="TextBox 76">
                <a:extLst>
                  <a:ext uri="{FF2B5EF4-FFF2-40B4-BE49-F238E27FC236}">
                    <a16:creationId xmlns:a16="http://schemas.microsoft.com/office/drawing/2014/main" id="{608DAE5F-991C-1B0B-0421-0F06F5C08167}"/>
                  </a:ext>
                </a:extLst>
              </p:cNvPr>
              <p:cNvSpPr txBox="1"/>
              <p:nvPr/>
            </p:nvSpPr>
            <p:spPr>
              <a:xfrm>
                <a:off x="8187093" y="4235372"/>
                <a:ext cx="589827" cy="584776"/>
              </a:xfrm>
              <a:prstGeom prst="rect">
                <a:avLst/>
              </a:prstGeom>
              <a:noFill/>
            </p:spPr>
            <p:txBody>
              <a:bodyPr wrap="square" rtlCol="0">
                <a:spAutoFit/>
              </a:bodyPr>
              <a:lstStyle/>
              <a:p>
                <a:pPr defTabSz="457200"/>
                <a:r>
                  <a:rPr lang="en-US" sz="3200" dirty="0">
                    <a:solidFill>
                      <a:srgbClr val="930000"/>
                    </a:solidFill>
                    <a:latin typeface="Calibri"/>
                  </a:rPr>
                  <a:t>o</a:t>
                </a:r>
              </a:p>
            </p:txBody>
          </p:sp>
        </p:grpSp>
        <p:grpSp>
          <p:nvGrpSpPr>
            <p:cNvPr id="37" name="Group 36">
              <a:extLst>
                <a:ext uri="{FF2B5EF4-FFF2-40B4-BE49-F238E27FC236}">
                  <a16:creationId xmlns:a16="http://schemas.microsoft.com/office/drawing/2014/main" id="{4566BB35-5A07-9510-DFC6-42CBBE6E9A91}"/>
                </a:ext>
              </a:extLst>
            </p:cNvPr>
            <p:cNvGrpSpPr/>
            <p:nvPr/>
          </p:nvGrpSpPr>
          <p:grpSpPr>
            <a:xfrm>
              <a:off x="5612265" y="4241319"/>
              <a:ext cx="689134" cy="660788"/>
              <a:chOff x="8087786" y="4235372"/>
              <a:chExt cx="689134" cy="660788"/>
            </a:xfrm>
          </p:grpSpPr>
          <p:sp>
            <p:nvSpPr>
              <p:cNvPr id="74" name="Arc 73">
                <a:extLst>
                  <a:ext uri="{FF2B5EF4-FFF2-40B4-BE49-F238E27FC236}">
                    <a16:creationId xmlns:a16="http://schemas.microsoft.com/office/drawing/2014/main" id="{1AB76081-4D8F-2573-F767-4F229082EB97}"/>
                  </a:ext>
                </a:extLst>
              </p:cNvPr>
              <p:cNvSpPr/>
              <p:nvPr/>
            </p:nvSpPr>
            <p:spPr>
              <a:xfrm rot="240000">
                <a:off x="8087786" y="4329232"/>
                <a:ext cx="374904" cy="566928"/>
              </a:xfrm>
              <a:prstGeom prst="arc">
                <a:avLst/>
              </a:prstGeom>
              <a:ln w="28575" cmpd="sng">
                <a:solidFill>
                  <a:srgbClr val="930000"/>
                </a:solidFill>
              </a:ln>
            </p:spPr>
            <p:style>
              <a:lnRef idx="2">
                <a:schemeClr val="accent1"/>
              </a:lnRef>
              <a:fillRef idx="0">
                <a:schemeClr val="accent1"/>
              </a:fillRef>
              <a:effectRef idx="1">
                <a:schemeClr val="accent1"/>
              </a:effectRef>
              <a:fontRef idx="minor">
                <a:schemeClr val="tx1"/>
              </a:fontRef>
            </p:style>
            <p:txBody>
              <a:bodyPr rtlCol="0" anchor="ctr"/>
              <a:lstStyle/>
              <a:p>
                <a:pPr algn="ctr" defTabSz="457200"/>
                <a:endParaRPr lang="en-US">
                  <a:solidFill>
                    <a:srgbClr val="930000"/>
                  </a:solidFill>
                  <a:latin typeface="Calibri"/>
                </a:endParaRPr>
              </a:p>
            </p:txBody>
          </p:sp>
          <p:sp>
            <p:nvSpPr>
              <p:cNvPr id="75" name="TextBox 74">
                <a:extLst>
                  <a:ext uri="{FF2B5EF4-FFF2-40B4-BE49-F238E27FC236}">
                    <a16:creationId xmlns:a16="http://schemas.microsoft.com/office/drawing/2014/main" id="{63B3F5FC-0D6F-3D28-6C45-8CEF78C6534B}"/>
                  </a:ext>
                </a:extLst>
              </p:cNvPr>
              <p:cNvSpPr txBox="1"/>
              <p:nvPr/>
            </p:nvSpPr>
            <p:spPr>
              <a:xfrm>
                <a:off x="8187093" y="4235372"/>
                <a:ext cx="589827" cy="584776"/>
              </a:xfrm>
              <a:prstGeom prst="rect">
                <a:avLst/>
              </a:prstGeom>
              <a:noFill/>
            </p:spPr>
            <p:txBody>
              <a:bodyPr wrap="square" rtlCol="0">
                <a:spAutoFit/>
              </a:bodyPr>
              <a:lstStyle/>
              <a:p>
                <a:pPr defTabSz="457200"/>
                <a:r>
                  <a:rPr lang="en-US" sz="3200" dirty="0">
                    <a:solidFill>
                      <a:srgbClr val="930000"/>
                    </a:solidFill>
                    <a:latin typeface="Calibri"/>
                  </a:rPr>
                  <a:t>o</a:t>
                </a:r>
              </a:p>
            </p:txBody>
          </p:sp>
        </p:grpSp>
      </p:grpSp>
      <p:sp>
        <p:nvSpPr>
          <p:cNvPr id="78" name="Rectangle 77">
            <a:extLst>
              <a:ext uri="{FF2B5EF4-FFF2-40B4-BE49-F238E27FC236}">
                <a16:creationId xmlns:a16="http://schemas.microsoft.com/office/drawing/2014/main" id="{82144A22-B2F7-AAC6-90FB-0D5327CC0936}"/>
              </a:ext>
            </a:extLst>
          </p:cNvPr>
          <p:cNvSpPr/>
          <p:nvPr/>
        </p:nvSpPr>
        <p:spPr>
          <a:xfrm>
            <a:off x="174181" y="3967313"/>
            <a:ext cx="3897086" cy="1696575"/>
          </a:xfrm>
          <a:prstGeom prst="rect">
            <a:avLst/>
          </a:prstGeom>
          <a:noFill/>
          <a:ln>
            <a:solidFill>
              <a:schemeClr val="accent2">
                <a:lumMod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00959123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0" name="Group 49"/>
          <p:cNvGrpSpPr/>
          <p:nvPr/>
        </p:nvGrpSpPr>
        <p:grpSpPr>
          <a:xfrm>
            <a:off x="6470201" y="406370"/>
            <a:ext cx="3382244" cy="2975810"/>
            <a:chOff x="793381" y="1412950"/>
            <a:chExt cx="3382244" cy="2975810"/>
          </a:xfrm>
        </p:grpSpPr>
        <p:grpSp>
          <p:nvGrpSpPr>
            <p:cNvPr id="21" name="Group 20"/>
            <p:cNvGrpSpPr/>
            <p:nvPr/>
          </p:nvGrpSpPr>
          <p:grpSpPr>
            <a:xfrm>
              <a:off x="1284670" y="2021707"/>
              <a:ext cx="2239703" cy="1987736"/>
              <a:chOff x="1088696" y="3397905"/>
              <a:chExt cx="2239703" cy="1987736"/>
            </a:xfrm>
          </p:grpSpPr>
          <p:sp>
            <p:nvSpPr>
              <p:cNvPr id="3" name="Isosceles Triangle 2"/>
              <p:cNvSpPr/>
              <p:nvPr/>
            </p:nvSpPr>
            <p:spPr>
              <a:xfrm>
                <a:off x="1284670" y="3565883"/>
                <a:ext cx="1959740" cy="1696575"/>
              </a:xfrm>
              <a:prstGeom prst="triangle">
                <a:avLst/>
              </a:prstGeom>
              <a:solidFill>
                <a:schemeClr val="tx2">
                  <a:lumMod val="40000"/>
                  <a:lumOff val="60000"/>
                </a:schemeClr>
              </a:solidFill>
              <a:ln w="127000">
                <a:solidFill>
                  <a:srgbClr val="008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nvGrpSpPr>
              <p:cNvPr id="4" name="Group 3"/>
              <p:cNvGrpSpPr/>
              <p:nvPr/>
            </p:nvGrpSpPr>
            <p:grpSpPr>
              <a:xfrm>
                <a:off x="1088696" y="5049686"/>
                <a:ext cx="2239703" cy="335955"/>
                <a:chOff x="2971800" y="2819400"/>
                <a:chExt cx="1021080" cy="182880"/>
              </a:xfrm>
            </p:grpSpPr>
            <p:sp>
              <p:nvSpPr>
                <p:cNvPr id="6" name="Oval 5"/>
                <p:cNvSpPr/>
                <p:nvPr/>
              </p:nvSpPr>
              <p:spPr>
                <a:xfrm>
                  <a:off x="2971800" y="2819400"/>
                  <a:ext cx="153162" cy="182880"/>
                </a:xfrm>
                <a:prstGeom prst="ellipse">
                  <a:avLst/>
                </a:prstGeom>
                <a:solidFill>
                  <a:srgbClr val="770077"/>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 name="Oval 6"/>
                <p:cNvSpPr/>
                <p:nvPr/>
              </p:nvSpPr>
              <p:spPr>
                <a:xfrm>
                  <a:off x="3839718" y="2819400"/>
                  <a:ext cx="153162" cy="182880"/>
                </a:xfrm>
                <a:prstGeom prst="ellipse">
                  <a:avLst/>
                </a:prstGeom>
                <a:solidFill>
                  <a:srgbClr val="770077"/>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
            <p:nvSpPr>
              <p:cNvPr id="5" name="Oval 4"/>
              <p:cNvSpPr/>
              <p:nvPr/>
            </p:nvSpPr>
            <p:spPr>
              <a:xfrm>
                <a:off x="2090963" y="3397905"/>
                <a:ext cx="335955" cy="335955"/>
              </a:xfrm>
              <a:prstGeom prst="ellipse">
                <a:avLst/>
              </a:prstGeom>
              <a:solidFill>
                <a:srgbClr val="770077"/>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
          <p:nvSpPr>
            <p:cNvPr id="39" name="TextBox 38"/>
            <p:cNvSpPr txBox="1"/>
            <p:nvPr/>
          </p:nvSpPr>
          <p:spPr>
            <a:xfrm>
              <a:off x="3524373" y="3463651"/>
              <a:ext cx="651252" cy="584776"/>
            </a:xfrm>
            <a:prstGeom prst="rect">
              <a:avLst/>
            </a:prstGeom>
            <a:noFill/>
          </p:spPr>
          <p:txBody>
            <a:bodyPr wrap="square" rtlCol="0">
              <a:spAutoFit/>
            </a:bodyPr>
            <a:lstStyle/>
            <a:p>
              <a:r>
                <a:rPr lang="en-US" sz="3200" dirty="0"/>
                <a:t>v</a:t>
              </a:r>
              <a:r>
                <a:rPr lang="en-US" sz="3200" baseline="-25000" dirty="0"/>
                <a:t>6</a:t>
              </a:r>
            </a:p>
          </p:txBody>
        </p:sp>
        <p:sp>
          <p:nvSpPr>
            <p:cNvPr id="40" name="TextBox 39"/>
            <p:cNvSpPr txBox="1"/>
            <p:nvPr/>
          </p:nvSpPr>
          <p:spPr>
            <a:xfrm>
              <a:off x="793381" y="3463651"/>
              <a:ext cx="651252" cy="584776"/>
            </a:xfrm>
            <a:prstGeom prst="rect">
              <a:avLst/>
            </a:prstGeom>
            <a:noFill/>
          </p:spPr>
          <p:txBody>
            <a:bodyPr wrap="square" rtlCol="0">
              <a:spAutoFit/>
            </a:bodyPr>
            <a:lstStyle/>
            <a:p>
              <a:r>
                <a:rPr lang="en-US" sz="3200" dirty="0"/>
                <a:t>v</a:t>
              </a:r>
              <a:r>
                <a:rPr lang="en-US" sz="3200" baseline="-25000" dirty="0"/>
                <a:t>4</a:t>
              </a:r>
            </a:p>
          </p:txBody>
        </p:sp>
        <p:sp>
          <p:nvSpPr>
            <p:cNvPr id="41" name="TextBox 40"/>
            <p:cNvSpPr txBox="1"/>
            <p:nvPr/>
          </p:nvSpPr>
          <p:spPr>
            <a:xfrm>
              <a:off x="2263487" y="1412950"/>
              <a:ext cx="651252" cy="584776"/>
            </a:xfrm>
            <a:prstGeom prst="rect">
              <a:avLst/>
            </a:prstGeom>
            <a:noFill/>
          </p:spPr>
          <p:txBody>
            <a:bodyPr wrap="square" rtlCol="0">
              <a:spAutoFit/>
            </a:bodyPr>
            <a:lstStyle/>
            <a:p>
              <a:r>
                <a:rPr lang="en-US" sz="3200" dirty="0"/>
                <a:t>v</a:t>
              </a:r>
              <a:r>
                <a:rPr lang="en-US" sz="3200" baseline="-25000" dirty="0"/>
                <a:t>5</a:t>
              </a:r>
            </a:p>
          </p:txBody>
        </p:sp>
        <p:sp>
          <p:nvSpPr>
            <p:cNvPr id="44" name="TextBox 43"/>
            <p:cNvSpPr txBox="1"/>
            <p:nvPr/>
          </p:nvSpPr>
          <p:spPr>
            <a:xfrm>
              <a:off x="1403746" y="2588847"/>
              <a:ext cx="651252" cy="584776"/>
            </a:xfrm>
            <a:prstGeom prst="rect">
              <a:avLst/>
            </a:prstGeom>
            <a:noFill/>
          </p:spPr>
          <p:txBody>
            <a:bodyPr wrap="square" rtlCol="0">
              <a:spAutoFit/>
            </a:bodyPr>
            <a:lstStyle/>
            <a:p>
              <a:r>
                <a:rPr lang="en-US" sz="3200" dirty="0"/>
                <a:t>e</a:t>
              </a:r>
              <a:r>
                <a:rPr lang="en-US" sz="3200" baseline="-25000" dirty="0"/>
                <a:t>3</a:t>
              </a:r>
            </a:p>
          </p:txBody>
        </p:sp>
        <p:sp>
          <p:nvSpPr>
            <p:cNvPr id="46" name="TextBox 45"/>
            <p:cNvSpPr txBox="1"/>
            <p:nvPr/>
          </p:nvSpPr>
          <p:spPr>
            <a:xfrm>
              <a:off x="2263487" y="3803984"/>
              <a:ext cx="651252" cy="584776"/>
            </a:xfrm>
            <a:prstGeom prst="rect">
              <a:avLst/>
            </a:prstGeom>
            <a:noFill/>
          </p:spPr>
          <p:txBody>
            <a:bodyPr wrap="square" rtlCol="0">
              <a:spAutoFit/>
            </a:bodyPr>
            <a:lstStyle/>
            <a:p>
              <a:r>
                <a:rPr lang="en-US" sz="3200" dirty="0"/>
                <a:t>e</a:t>
              </a:r>
              <a:r>
                <a:rPr lang="en-US" sz="3200" baseline="-25000" dirty="0"/>
                <a:t>5</a:t>
              </a:r>
            </a:p>
          </p:txBody>
        </p:sp>
        <p:sp>
          <p:nvSpPr>
            <p:cNvPr id="47" name="TextBox 46"/>
            <p:cNvSpPr txBox="1"/>
            <p:nvPr/>
          </p:nvSpPr>
          <p:spPr>
            <a:xfrm>
              <a:off x="2989958" y="2588847"/>
              <a:ext cx="651252" cy="584776"/>
            </a:xfrm>
            <a:prstGeom prst="rect">
              <a:avLst/>
            </a:prstGeom>
            <a:noFill/>
          </p:spPr>
          <p:txBody>
            <a:bodyPr wrap="square" rtlCol="0">
              <a:spAutoFit/>
            </a:bodyPr>
            <a:lstStyle/>
            <a:p>
              <a:r>
                <a:rPr lang="en-US" sz="3200" dirty="0"/>
                <a:t>e</a:t>
              </a:r>
              <a:r>
                <a:rPr lang="en-US" sz="3200" baseline="-25000" dirty="0"/>
                <a:t>4</a:t>
              </a:r>
            </a:p>
          </p:txBody>
        </p:sp>
      </p:grpSp>
      <p:grpSp>
        <p:nvGrpSpPr>
          <p:cNvPr id="51" name="Group 50"/>
          <p:cNvGrpSpPr/>
          <p:nvPr/>
        </p:nvGrpSpPr>
        <p:grpSpPr>
          <a:xfrm>
            <a:off x="2230671" y="406371"/>
            <a:ext cx="3409836" cy="2635477"/>
            <a:chOff x="5038682" y="1412950"/>
            <a:chExt cx="3409836" cy="2635477"/>
          </a:xfrm>
        </p:grpSpPr>
        <p:grpSp>
          <p:nvGrpSpPr>
            <p:cNvPr id="36" name="Group 35"/>
            <p:cNvGrpSpPr/>
            <p:nvPr/>
          </p:nvGrpSpPr>
          <p:grpSpPr>
            <a:xfrm>
              <a:off x="5537717" y="2021707"/>
              <a:ext cx="2239703" cy="1987736"/>
              <a:chOff x="4753821" y="2021707"/>
              <a:chExt cx="2239703" cy="1987736"/>
            </a:xfrm>
          </p:grpSpPr>
          <p:cxnSp>
            <p:nvCxnSpPr>
              <p:cNvPr id="29" name="Straight Connector 28"/>
              <p:cNvCxnSpPr/>
              <p:nvPr/>
            </p:nvCxnSpPr>
            <p:spPr>
              <a:xfrm>
                <a:off x="5933925" y="2176272"/>
                <a:ext cx="912912" cy="1655064"/>
              </a:xfrm>
              <a:prstGeom prst="line">
                <a:avLst/>
              </a:prstGeom>
              <a:ln w="127000">
                <a:solidFill>
                  <a:srgbClr val="008000"/>
                </a:solidFill>
              </a:ln>
            </p:spPr>
            <p:style>
              <a:lnRef idx="2">
                <a:schemeClr val="accent1"/>
              </a:lnRef>
              <a:fillRef idx="0">
                <a:schemeClr val="accent1"/>
              </a:fillRef>
              <a:effectRef idx="1">
                <a:schemeClr val="accent1"/>
              </a:effectRef>
              <a:fontRef idx="minor">
                <a:schemeClr val="tx1"/>
              </a:fontRef>
            </p:style>
          </p:cxnSp>
          <p:cxnSp>
            <p:nvCxnSpPr>
              <p:cNvPr id="14" name="Straight Connector 13"/>
              <p:cNvCxnSpPr/>
              <p:nvPr/>
            </p:nvCxnSpPr>
            <p:spPr>
              <a:xfrm flipV="1">
                <a:off x="4921799" y="2176272"/>
                <a:ext cx="1012126" cy="1655064"/>
              </a:xfrm>
              <a:prstGeom prst="line">
                <a:avLst/>
              </a:prstGeom>
              <a:ln w="127000">
                <a:solidFill>
                  <a:srgbClr val="008000"/>
                </a:solidFill>
              </a:ln>
            </p:spPr>
            <p:style>
              <a:lnRef idx="2">
                <a:schemeClr val="accent1"/>
              </a:lnRef>
              <a:fillRef idx="0">
                <a:schemeClr val="accent1"/>
              </a:fillRef>
              <a:effectRef idx="1">
                <a:schemeClr val="accent1"/>
              </a:effectRef>
              <a:fontRef idx="minor">
                <a:schemeClr val="tx1"/>
              </a:fontRef>
            </p:style>
          </p:cxnSp>
          <p:grpSp>
            <p:nvGrpSpPr>
              <p:cNvPr id="9" name="Group 8"/>
              <p:cNvGrpSpPr/>
              <p:nvPr/>
            </p:nvGrpSpPr>
            <p:grpSpPr>
              <a:xfrm>
                <a:off x="4753821" y="3673488"/>
                <a:ext cx="2239703" cy="335955"/>
                <a:chOff x="2971800" y="2819400"/>
                <a:chExt cx="1021080" cy="182880"/>
              </a:xfrm>
            </p:grpSpPr>
            <p:sp>
              <p:nvSpPr>
                <p:cNvPr id="10" name="Oval 9"/>
                <p:cNvSpPr/>
                <p:nvPr/>
              </p:nvSpPr>
              <p:spPr>
                <a:xfrm>
                  <a:off x="2971800" y="2819400"/>
                  <a:ext cx="153162" cy="182880"/>
                </a:xfrm>
                <a:prstGeom prst="ellipse">
                  <a:avLst/>
                </a:prstGeom>
                <a:solidFill>
                  <a:srgbClr val="770077"/>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 name="Oval 10"/>
                <p:cNvSpPr/>
                <p:nvPr/>
              </p:nvSpPr>
              <p:spPr>
                <a:xfrm>
                  <a:off x="3839718" y="2819400"/>
                  <a:ext cx="153162" cy="182880"/>
                </a:xfrm>
                <a:prstGeom prst="ellipse">
                  <a:avLst/>
                </a:prstGeom>
                <a:solidFill>
                  <a:srgbClr val="770077"/>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
            <p:nvSpPr>
              <p:cNvPr id="12" name="Oval 11"/>
              <p:cNvSpPr/>
              <p:nvPr/>
            </p:nvSpPr>
            <p:spPr>
              <a:xfrm>
                <a:off x="5756088" y="2021707"/>
                <a:ext cx="335955" cy="335955"/>
              </a:xfrm>
              <a:prstGeom prst="ellipse">
                <a:avLst/>
              </a:prstGeom>
              <a:solidFill>
                <a:srgbClr val="770077"/>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
          <p:nvSpPr>
            <p:cNvPr id="38" name="TextBox 37"/>
            <p:cNvSpPr txBox="1"/>
            <p:nvPr/>
          </p:nvSpPr>
          <p:spPr>
            <a:xfrm>
              <a:off x="5038682" y="3463651"/>
              <a:ext cx="651252" cy="584776"/>
            </a:xfrm>
            <a:prstGeom prst="rect">
              <a:avLst/>
            </a:prstGeom>
            <a:noFill/>
          </p:spPr>
          <p:txBody>
            <a:bodyPr wrap="square" rtlCol="0">
              <a:spAutoFit/>
            </a:bodyPr>
            <a:lstStyle/>
            <a:p>
              <a:r>
                <a:rPr lang="en-US" sz="3200" dirty="0"/>
                <a:t>v</a:t>
              </a:r>
              <a:r>
                <a:rPr lang="en-US" sz="3200" baseline="-25000" dirty="0"/>
                <a:t>1</a:t>
              </a:r>
            </a:p>
          </p:txBody>
        </p:sp>
        <p:sp>
          <p:nvSpPr>
            <p:cNvPr id="42" name="TextBox 41"/>
            <p:cNvSpPr txBox="1"/>
            <p:nvPr/>
          </p:nvSpPr>
          <p:spPr>
            <a:xfrm>
              <a:off x="6531117" y="1412950"/>
              <a:ext cx="651252" cy="584776"/>
            </a:xfrm>
            <a:prstGeom prst="rect">
              <a:avLst/>
            </a:prstGeom>
            <a:noFill/>
          </p:spPr>
          <p:txBody>
            <a:bodyPr wrap="square" rtlCol="0">
              <a:spAutoFit/>
            </a:bodyPr>
            <a:lstStyle/>
            <a:p>
              <a:r>
                <a:rPr lang="en-US" sz="3200" dirty="0"/>
                <a:t>v</a:t>
              </a:r>
              <a:r>
                <a:rPr lang="en-US" sz="3200" baseline="-25000" dirty="0"/>
                <a:t>2</a:t>
              </a:r>
            </a:p>
          </p:txBody>
        </p:sp>
        <p:sp>
          <p:nvSpPr>
            <p:cNvPr id="43" name="TextBox 42"/>
            <p:cNvSpPr txBox="1"/>
            <p:nvPr/>
          </p:nvSpPr>
          <p:spPr>
            <a:xfrm>
              <a:off x="7797266" y="3463651"/>
              <a:ext cx="651252" cy="584776"/>
            </a:xfrm>
            <a:prstGeom prst="rect">
              <a:avLst/>
            </a:prstGeom>
            <a:noFill/>
          </p:spPr>
          <p:txBody>
            <a:bodyPr wrap="square" rtlCol="0">
              <a:spAutoFit/>
            </a:bodyPr>
            <a:lstStyle/>
            <a:p>
              <a:r>
                <a:rPr lang="en-US" sz="3200" dirty="0"/>
                <a:t>v</a:t>
              </a:r>
              <a:r>
                <a:rPr lang="en-US" sz="3200" baseline="-25000" dirty="0"/>
                <a:t>3</a:t>
              </a:r>
            </a:p>
          </p:txBody>
        </p:sp>
        <p:sp>
          <p:nvSpPr>
            <p:cNvPr id="48" name="TextBox 47"/>
            <p:cNvSpPr txBox="1"/>
            <p:nvPr/>
          </p:nvSpPr>
          <p:spPr>
            <a:xfrm>
              <a:off x="5598375" y="2588847"/>
              <a:ext cx="651252" cy="584776"/>
            </a:xfrm>
            <a:prstGeom prst="rect">
              <a:avLst/>
            </a:prstGeom>
            <a:noFill/>
          </p:spPr>
          <p:txBody>
            <a:bodyPr wrap="square" rtlCol="0">
              <a:spAutoFit/>
            </a:bodyPr>
            <a:lstStyle/>
            <a:p>
              <a:r>
                <a:rPr lang="en-US" sz="3200" dirty="0"/>
                <a:t>e</a:t>
              </a:r>
              <a:r>
                <a:rPr lang="en-US" sz="3200" baseline="-25000" dirty="0"/>
                <a:t>1</a:t>
              </a:r>
            </a:p>
          </p:txBody>
        </p:sp>
        <p:sp>
          <p:nvSpPr>
            <p:cNvPr id="49" name="TextBox 48"/>
            <p:cNvSpPr txBox="1"/>
            <p:nvPr/>
          </p:nvSpPr>
          <p:spPr>
            <a:xfrm>
              <a:off x="7206718" y="2588847"/>
              <a:ext cx="651252" cy="584776"/>
            </a:xfrm>
            <a:prstGeom prst="rect">
              <a:avLst/>
            </a:prstGeom>
            <a:noFill/>
          </p:spPr>
          <p:txBody>
            <a:bodyPr wrap="square" rtlCol="0">
              <a:spAutoFit/>
            </a:bodyPr>
            <a:lstStyle/>
            <a:p>
              <a:r>
                <a:rPr lang="en-US" sz="3200" dirty="0"/>
                <a:t>e</a:t>
              </a:r>
              <a:r>
                <a:rPr lang="en-US" sz="3200" baseline="-25000" dirty="0"/>
                <a:t>2</a:t>
              </a:r>
            </a:p>
          </p:txBody>
        </p:sp>
      </p:grpSp>
      <p:sp>
        <p:nvSpPr>
          <p:cNvPr id="8" name="Rectangle 7"/>
          <p:cNvSpPr/>
          <p:nvPr/>
        </p:nvSpPr>
        <p:spPr>
          <a:xfrm>
            <a:off x="1636723" y="146395"/>
            <a:ext cx="9031277" cy="523220"/>
          </a:xfrm>
          <a:prstGeom prst="rect">
            <a:avLst/>
          </a:prstGeom>
        </p:spPr>
        <p:txBody>
          <a:bodyPr wrap="square">
            <a:spAutoFit/>
          </a:bodyPr>
          <a:lstStyle/>
          <a:p>
            <a:pPr algn="ctr"/>
            <a:r>
              <a:rPr lang="en-US" sz="2800" dirty="0"/>
              <a:t>Counting number of connected components using homology</a:t>
            </a:r>
          </a:p>
        </p:txBody>
      </p:sp>
      <p:sp>
        <p:nvSpPr>
          <p:cNvPr id="2" name="Rectangle 1"/>
          <p:cNvSpPr/>
          <p:nvPr/>
        </p:nvSpPr>
        <p:spPr>
          <a:xfrm>
            <a:off x="2036393" y="3518883"/>
            <a:ext cx="5421533" cy="2308324"/>
          </a:xfrm>
          <a:prstGeom prst="rect">
            <a:avLst/>
          </a:prstGeom>
        </p:spPr>
        <p:txBody>
          <a:bodyPr wrap="square">
            <a:spAutoFit/>
          </a:bodyPr>
          <a:lstStyle/>
          <a:p>
            <a:r>
              <a:rPr lang="en-US" sz="3200" dirty="0"/>
              <a:t>C</a:t>
            </a:r>
            <a:r>
              <a:rPr lang="en-US" sz="3200" baseline="-25000" dirty="0"/>
              <a:t>1   </a:t>
            </a:r>
            <a:r>
              <a:rPr lang="en-US" sz="3200" dirty="0">
                <a:sym typeface="Wingdings"/>
              </a:rPr>
              <a:t>   </a:t>
            </a:r>
            <a:r>
              <a:rPr lang="en-US" sz="3200" dirty="0"/>
              <a:t>C</a:t>
            </a:r>
            <a:r>
              <a:rPr lang="en-US" sz="3200" baseline="-25000" dirty="0"/>
              <a:t>0   </a:t>
            </a:r>
            <a:r>
              <a:rPr lang="en-US" sz="3200" dirty="0">
                <a:sym typeface="Wingdings"/>
              </a:rPr>
              <a:t>  0</a:t>
            </a:r>
          </a:p>
          <a:p>
            <a:endParaRPr lang="en-US" sz="2400" dirty="0">
              <a:sym typeface="Wingdings"/>
            </a:endParaRPr>
          </a:p>
          <a:p>
            <a:r>
              <a:rPr lang="en-US" sz="3200" dirty="0">
                <a:sym typeface="Wingdings"/>
              </a:rPr>
              <a:t>Z</a:t>
            </a:r>
            <a:r>
              <a:rPr lang="en-US" sz="3200" baseline="-25000" dirty="0">
                <a:sym typeface="Wingdings"/>
              </a:rPr>
              <a:t>0</a:t>
            </a:r>
            <a:r>
              <a:rPr lang="en-US" sz="3200" dirty="0">
                <a:sym typeface="Wingdings"/>
              </a:rPr>
              <a:t> =  kernel of</a:t>
            </a:r>
          </a:p>
          <a:p>
            <a:r>
              <a:rPr lang="en-US" sz="2400" dirty="0">
                <a:sym typeface="Wingdings"/>
              </a:rPr>
              <a:t> </a:t>
            </a:r>
          </a:p>
          <a:p>
            <a:r>
              <a:rPr lang="en-US" sz="2400" dirty="0">
                <a:sym typeface="Wingdings"/>
              </a:rPr>
              <a:t>      </a:t>
            </a:r>
            <a:r>
              <a:rPr lang="en-US" sz="3200" dirty="0">
                <a:sym typeface="Wingdings"/>
              </a:rPr>
              <a:t>=  {x :      (x) = 0}</a:t>
            </a:r>
          </a:p>
        </p:txBody>
      </p:sp>
      <p:grpSp>
        <p:nvGrpSpPr>
          <p:cNvPr id="13" name="Group 12"/>
          <p:cNvGrpSpPr/>
          <p:nvPr/>
        </p:nvGrpSpPr>
        <p:grpSpPr>
          <a:xfrm>
            <a:off x="2460432" y="3148458"/>
            <a:ext cx="961338" cy="676656"/>
            <a:chOff x="658368" y="5669280"/>
            <a:chExt cx="961338" cy="676656"/>
          </a:xfrm>
        </p:grpSpPr>
        <p:sp>
          <p:nvSpPr>
            <p:cNvPr id="17" name="Arc 16"/>
            <p:cNvSpPr/>
            <p:nvPr/>
          </p:nvSpPr>
          <p:spPr>
            <a:xfrm rot="240000">
              <a:off x="658368" y="5779008"/>
              <a:ext cx="374904" cy="566928"/>
            </a:xfrm>
            <a:prstGeom prst="arc">
              <a:avLst/>
            </a:prstGeom>
            <a:ln w="28575" cmpd="sng">
              <a:solidFill>
                <a:srgbClr val="000000"/>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35" name="TextBox 34"/>
            <p:cNvSpPr txBox="1"/>
            <p:nvPr/>
          </p:nvSpPr>
          <p:spPr>
            <a:xfrm>
              <a:off x="768096" y="5669280"/>
              <a:ext cx="851610" cy="584776"/>
            </a:xfrm>
            <a:prstGeom prst="rect">
              <a:avLst/>
            </a:prstGeom>
            <a:noFill/>
          </p:spPr>
          <p:txBody>
            <a:bodyPr wrap="square" rtlCol="0">
              <a:spAutoFit/>
            </a:bodyPr>
            <a:lstStyle/>
            <a:p>
              <a:r>
                <a:rPr lang="en-US" sz="3200" dirty="0"/>
                <a:t>o</a:t>
              </a:r>
              <a:r>
                <a:rPr lang="en-US" sz="3200" baseline="-25000" dirty="0"/>
                <a:t>1</a:t>
              </a:r>
              <a:r>
                <a:rPr lang="en-US" sz="3200" dirty="0"/>
                <a:t> </a:t>
              </a:r>
            </a:p>
          </p:txBody>
        </p:sp>
      </p:grpSp>
      <p:grpSp>
        <p:nvGrpSpPr>
          <p:cNvPr id="77" name="Group 76"/>
          <p:cNvGrpSpPr/>
          <p:nvPr/>
        </p:nvGrpSpPr>
        <p:grpSpPr>
          <a:xfrm>
            <a:off x="3684516" y="3142122"/>
            <a:ext cx="961338" cy="676656"/>
            <a:chOff x="658368" y="5669280"/>
            <a:chExt cx="961338" cy="676656"/>
          </a:xfrm>
        </p:grpSpPr>
        <p:sp>
          <p:nvSpPr>
            <p:cNvPr id="78" name="Arc 77"/>
            <p:cNvSpPr/>
            <p:nvPr/>
          </p:nvSpPr>
          <p:spPr>
            <a:xfrm rot="240000">
              <a:off x="658368" y="5779008"/>
              <a:ext cx="374904" cy="566928"/>
            </a:xfrm>
            <a:prstGeom prst="arc">
              <a:avLst/>
            </a:prstGeom>
            <a:ln w="28575" cmpd="sng">
              <a:solidFill>
                <a:srgbClr val="000000"/>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79" name="TextBox 78"/>
            <p:cNvSpPr txBox="1"/>
            <p:nvPr/>
          </p:nvSpPr>
          <p:spPr>
            <a:xfrm>
              <a:off x="768096" y="5669280"/>
              <a:ext cx="851610" cy="584776"/>
            </a:xfrm>
            <a:prstGeom prst="rect">
              <a:avLst/>
            </a:prstGeom>
            <a:noFill/>
          </p:spPr>
          <p:txBody>
            <a:bodyPr wrap="square" rtlCol="0">
              <a:spAutoFit/>
            </a:bodyPr>
            <a:lstStyle/>
            <a:p>
              <a:r>
                <a:rPr lang="en-US" sz="3200" dirty="0"/>
                <a:t>o</a:t>
              </a:r>
              <a:r>
                <a:rPr lang="en-US" sz="3200" baseline="-25000" dirty="0"/>
                <a:t>0</a:t>
              </a:r>
              <a:r>
                <a:rPr lang="en-US" sz="3200" dirty="0"/>
                <a:t> </a:t>
              </a:r>
            </a:p>
          </p:txBody>
        </p:sp>
      </p:grpSp>
      <p:grpSp>
        <p:nvGrpSpPr>
          <p:cNvPr id="80" name="Group 79"/>
          <p:cNvGrpSpPr/>
          <p:nvPr/>
        </p:nvGrpSpPr>
        <p:grpSpPr>
          <a:xfrm>
            <a:off x="4322975" y="4399079"/>
            <a:ext cx="961338" cy="676656"/>
            <a:chOff x="658368" y="5669280"/>
            <a:chExt cx="961338" cy="676656"/>
          </a:xfrm>
        </p:grpSpPr>
        <p:sp>
          <p:nvSpPr>
            <p:cNvPr id="81" name="Arc 80"/>
            <p:cNvSpPr/>
            <p:nvPr/>
          </p:nvSpPr>
          <p:spPr>
            <a:xfrm rot="240000">
              <a:off x="658368" y="5779008"/>
              <a:ext cx="374904" cy="566928"/>
            </a:xfrm>
            <a:prstGeom prst="arc">
              <a:avLst/>
            </a:prstGeom>
            <a:ln w="28575" cmpd="sng">
              <a:solidFill>
                <a:srgbClr val="000000"/>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82" name="TextBox 81"/>
            <p:cNvSpPr txBox="1"/>
            <p:nvPr/>
          </p:nvSpPr>
          <p:spPr>
            <a:xfrm>
              <a:off x="768096" y="5669280"/>
              <a:ext cx="851610" cy="584776"/>
            </a:xfrm>
            <a:prstGeom prst="rect">
              <a:avLst/>
            </a:prstGeom>
            <a:noFill/>
          </p:spPr>
          <p:txBody>
            <a:bodyPr wrap="square" rtlCol="0">
              <a:spAutoFit/>
            </a:bodyPr>
            <a:lstStyle/>
            <a:p>
              <a:r>
                <a:rPr lang="en-US" sz="3200" dirty="0"/>
                <a:t>o</a:t>
              </a:r>
              <a:r>
                <a:rPr lang="en-US" sz="3200" baseline="-25000" dirty="0"/>
                <a:t>0</a:t>
              </a:r>
              <a:r>
                <a:rPr lang="en-US" sz="3200" dirty="0"/>
                <a:t> </a:t>
              </a:r>
            </a:p>
          </p:txBody>
        </p:sp>
      </p:grpSp>
      <p:grpSp>
        <p:nvGrpSpPr>
          <p:cNvPr id="83" name="Group 82"/>
          <p:cNvGrpSpPr/>
          <p:nvPr/>
        </p:nvGrpSpPr>
        <p:grpSpPr>
          <a:xfrm>
            <a:off x="3401205" y="5255642"/>
            <a:ext cx="961338" cy="676656"/>
            <a:chOff x="658368" y="5669280"/>
            <a:chExt cx="961338" cy="676656"/>
          </a:xfrm>
        </p:grpSpPr>
        <p:sp>
          <p:nvSpPr>
            <p:cNvPr id="84" name="Arc 83"/>
            <p:cNvSpPr/>
            <p:nvPr/>
          </p:nvSpPr>
          <p:spPr>
            <a:xfrm rot="240000">
              <a:off x="658368" y="5779008"/>
              <a:ext cx="374904" cy="566928"/>
            </a:xfrm>
            <a:prstGeom prst="arc">
              <a:avLst/>
            </a:prstGeom>
            <a:ln w="28575" cmpd="sng">
              <a:solidFill>
                <a:srgbClr val="000000"/>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85" name="TextBox 84"/>
            <p:cNvSpPr txBox="1"/>
            <p:nvPr/>
          </p:nvSpPr>
          <p:spPr>
            <a:xfrm>
              <a:off x="768096" y="5669280"/>
              <a:ext cx="851610" cy="584776"/>
            </a:xfrm>
            <a:prstGeom prst="rect">
              <a:avLst/>
            </a:prstGeom>
            <a:noFill/>
          </p:spPr>
          <p:txBody>
            <a:bodyPr wrap="square" rtlCol="0">
              <a:spAutoFit/>
            </a:bodyPr>
            <a:lstStyle/>
            <a:p>
              <a:r>
                <a:rPr lang="en-US" sz="3200" dirty="0"/>
                <a:t>o</a:t>
              </a:r>
              <a:r>
                <a:rPr lang="en-US" sz="3200" baseline="-25000" dirty="0"/>
                <a:t>0</a:t>
              </a:r>
              <a:r>
                <a:rPr lang="en-US" sz="3200" dirty="0"/>
                <a:t> </a:t>
              </a:r>
            </a:p>
          </p:txBody>
        </p:sp>
      </p:grpSp>
    </p:spTree>
    <p:extLst>
      <p:ext uri="{BB962C8B-B14F-4D97-AF65-F5344CB8AC3E}">
        <p14:creationId xmlns:p14="http://schemas.microsoft.com/office/powerpoint/2010/main" val="82764391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0" name="Group 49"/>
          <p:cNvGrpSpPr/>
          <p:nvPr/>
        </p:nvGrpSpPr>
        <p:grpSpPr>
          <a:xfrm>
            <a:off x="6470201" y="406370"/>
            <a:ext cx="3382244" cy="2975810"/>
            <a:chOff x="793381" y="1412950"/>
            <a:chExt cx="3382244" cy="2975810"/>
          </a:xfrm>
        </p:grpSpPr>
        <p:grpSp>
          <p:nvGrpSpPr>
            <p:cNvPr id="21" name="Group 20"/>
            <p:cNvGrpSpPr/>
            <p:nvPr/>
          </p:nvGrpSpPr>
          <p:grpSpPr>
            <a:xfrm>
              <a:off x="1284670" y="2021707"/>
              <a:ext cx="2239703" cy="1987736"/>
              <a:chOff x="1088696" y="3397905"/>
              <a:chExt cx="2239703" cy="1987736"/>
            </a:xfrm>
          </p:grpSpPr>
          <p:sp>
            <p:nvSpPr>
              <p:cNvPr id="3" name="Isosceles Triangle 2"/>
              <p:cNvSpPr/>
              <p:nvPr/>
            </p:nvSpPr>
            <p:spPr>
              <a:xfrm>
                <a:off x="1284670" y="3565883"/>
                <a:ext cx="1959740" cy="1696575"/>
              </a:xfrm>
              <a:prstGeom prst="triangle">
                <a:avLst/>
              </a:prstGeom>
              <a:solidFill>
                <a:schemeClr val="tx2">
                  <a:lumMod val="40000"/>
                  <a:lumOff val="60000"/>
                </a:schemeClr>
              </a:solidFill>
              <a:ln w="127000">
                <a:solidFill>
                  <a:srgbClr val="008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nvGrpSpPr>
              <p:cNvPr id="4" name="Group 3"/>
              <p:cNvGrpSpPr/>
              <p:nvPr/>
            </p:nvGrpSpPr>
            <p:grpSpPr>
              <a:xfrm>
                <a:off x="1088696" y="5049686"/>
                <a:ext cx="2239703" cy="335955"/>
                <a:chOff x="2971800" y="2819400"/>
                <a:chExt cx="1021080" cy="182880"/>
              </a:xfrm>
            </p:grpSpPr>
            <p:sp>
              <p:nvSpPr>
                <p:cNvPr id="6" name="Oval 5"/>
                <p:cNvSpPr/>
                <p:nvPr/>
              </p:nvSpPr>
              <p:spPr>
                <a:xfrm>
                  <a:off x="2971800" y="2819400"/>
                  <a:ext cx="153162" cy="182880"/>
                </a:xfrm>
                <a:prstGeom prst="ellipse">
                  <a:avLst/>
                </a:prstGeom>
                <a:solidFill>
                  <a:srgbClr val="770077"/>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 name="Oval 6"/>
                <p:cNvSpPr/>
                <p:nvPr/>
              </p:nvSpPr>
              <p:spPr>
                <a:xfrm>
                  <a:off x="3839718" y="2819400"/>
                  <a:ext cx="153162" cy="182880"/>
                </a:xfrm>
                <a:prstGeom prst="ellipse">
                  <a:avLst/>
                </a:prstGeom>
                <a:solidFill>
                  <a:srgbClr val="770077"/>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
            <p:nvSpPr>
              <p:cNvPr id="5" name="Oval 4"/>
              <p:cNvSpPr/>
              <p:nvPr/>
            </p:nvSpPr>
            <p:spPr>
              <a:xfrm>
                <a:off x="2090963" y="3397905"/>
                <a:ext cx="335955" cy="335955"/>
              </a:xfrm>
              <a:prstGeom prst="ellipse">
                <a:avLst/>
              </a:prstGeom>
              <a:solidFill>
                <a:srgbClr val="770077"/>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
          <p:nvSpPr>
            <p:cNvPr id="39" name="TextBox 38"/>
            <p:cNvSpPr txBox="1"/>
            <p:nvPr/>
          </p:nvSpPr>
          <p:spPr>
            <a:xfrm>
              <a:off x="3524373" y="3463651"/>
              <a:ext cx="651252" cy="584776"/>
            </a:xfrm>
            <a:prstGeom prst="rect">
              <a:avLst/>
            </a:prstGeom>
            <a:noFill/>
          </p:spPr>
          <p:txBody>
            <a:bodyPr wrap="square" rtlCol="0">
              <a:spAutoFit/>
            </a:bodyPr>
            <a:lstStyle/>
            <a:p>
              <a:r>
                <a:rPr lang="en-US" sz="3200" dirty="0"/>
                <a:t>v</a:t>
              </a:r>
              <a:r>
                <a:rPr lang="en-US" sz="3200" baseline="-25000" dirty="0"/>
                <a:t>6</a:t>
              </a:r>
            </a:p>
          </p:txBody>
        </p:sp>
        <p:sp>
          <p:nvSpPr>
            <p:cNvPr id="40" name="TextBox 39"/>
            <p:cNvSpPr txBox="1"/>
            <p:nvPr/>
          </p:nvSpPr>
          <p:spPr>
            <a:xfrm>
              <a:off x="793381" y="3463651"/>
              <a:ext cx="651252" cy="584776"/>
            </a:xfrm>
            <a:prstGeom prst="rect">
              <a:avLst/>
            </a:prstGeom>
            <a:noFill/>
          </p:spPr>
          <p:txBody>
            <a:bodyPr wrap="square" rtlCol="0">
              <a:spAutoFit/>
            </a:bodyPr>
            <a:lstStyle/>
            <a:p>
              <a:r>
                <a:rPr lang="en-US" sz="3200" dirty="0"/>
                <a:t>v</a:t>
              </a:r>
              <a:r>
                <a:rPr lang="en-US" sz="3200" baseline="-25000" dirty="0"/>
                <a:t>4</a:t>
              </a:r>
            </a:p>
          </p:txBody>
        </p:sp>
        <p:sp>
          <p:nvSpPr>
            <p:cNvPr id="41" name="TextBox 40"/>
            <p:cNvSpPr txBox="1"/>
            <p:nvPr/>
          </p:nvSpPr>
          <p:spPr>
            <a:xfrm>
              <a:off x="2263487" y="1412950"/>
              <a:ext cx="651252" cy="584776"/>
            </a:xfrm>
            <a:prstGeom prst="rect">
              <a:avLst/>
            </a:prstGeom>
            <a:noFill/>
          </p:spPr>
          <p:txBody>
            <a:bodyPr wrap="square" rtlCol="0">
              <a:spAutoFit/>
            </a:bodyPr>
            <a:lstStyle/>
            <a:p>
              <a:r>
                <a:rPr lang="en-US" sz="3200" dirty="0"/>
                <a:t>v</a:t>
              </a:r>
              <a:r>
                <a:rPr lang="en-US" sz="3200" baseline="-25000" dirty="0"/>
                <a:t>5</a:t>
              </a:r>
            </a:p>
          </p:txBody>
        </p:sp>
        <p:sp>
          <p:nvSpPr>
            <p:cNvPr id="44" name="TextBox 43"/>
            <p:cNvSpPr txBox="1"/>
            <p:nvPr/>
          </p:nvSpPr>
          <p:spPr>
            <a:xfrm>
              <a:off x="1403746" y="2588847"/>
              <a:ext cx="651252" cy="584776"/>
            </a:xfrm>
            <a:prstGeom prst="rect">
              <a:avLst/>
            </a:prstGeom>
            <a:noFill/>
          </p:spPr>
          <p:txBody>
            <a:bodyPr wrap="square" rtlCol="0">
              <a:spAutoFit/>
            </a:bodyPr>
            <a:lstStyle/>
            <a:p>
              <a:r>
                <a:rPr lang="en-US" sz="3200" dirty="0"/>
                <a:t>e</a:t>
              </a:r>
              <a:r>
                <a:rPr lang="en-US" sz="3200" baseline="-25000" dirty="0"/>
                <a:t>3</a:t>
              </a:r>
            </a:p>
          </p:txBody>
        </p:sp>
        <p:sp>
          <p:nvSpPr>
            <p:cNvPr id="46" name="TextBox 45"/>
            <p:cNvSpPr txBox="1"/>
            <p:nvPr/>
          </p:nvSpPr>
          <p:spPr>
            <a:xfrm>
              <a:off x="2263487" y="3803984"/>
              <a:ext cx="651252" cy="584776"/>
            </a:xfrm>
            <a:prstGeom prst="rect">
              <a:avLst/>
            </a:prstGeom>
            <a:noFill/>
          </p:spPr>
          <p:txBody>
            <a:bodyPr wrap="square" rtlCol="0">
              <a:spAutoFit/>
            </a:bodyPr>
            <a:lstStyle/>
            <a:p>
              <a:r>
                <a:rPr lang="en-US" sz="3200" dirty="0"/>
                <a:t>e</a:t>
              </a:r>
              <a:r>
                <a:rPr lang="en-US" sz="3200" baseline="-25000" dirty="0"/>
                <a:t>5</a:t>
              </a:r>
            </a:p>
          </p:txBody>
        </p:sp>
        <p:sp>
          <p:nvSpPr>
            <p:cNvPr id="47" name="TextBox 46"/>
            <p:cNvSpPr txBox="1"/>
            <p:nvPr/>
          </p:nvSpPr>
          <p:spPr>
            <a:xfrm>
              <a:off x="2989958" y="2588847"/>
              <a:ext cx="651252" cy="584776"/>
            </a:xfrm>
            <a:prstGeom prst="rect">
              <a:avLst/>
            </a:prstGeom>
            <a:noFill/>
          </p:spPr>
          <p:txBody>
            <a:bodyPr wrap="square" rtlCol="0">
              <a:spAutoFit/>
            </a:bodyPr>
            <a:lstStyle/>
            <a:p>
              <a:r>
                <a:rPr lang="en-US" sz="3200" dirty="0"/>
                <a:t>e</a:t>
              </a:r>
              <a:r>
                <a:rPr lang="en-US" sz="3200" baseline="-25000" dirty="0"/>
                <a:t>4</a:t>
              </a:r>
            </a:p>
          </p:txBody>
        </p:sp>
      </p:grpSp>
      <p:grpSp>
        <p:nvGrpSpPr>
          <p:cNvPr id="51" name="Group 50"/>
          <p:cNvGrpSpPr/>
          <p:nvPr/>
        </p:nvGrpSpPr>
        <p:grpSpPr>
          <a:xfrm>
            <a:off x="2230671" y="406371"/>
            <a:ext cx="3409836" cy="2635477"/>
            <a:chOff x="5038682" y="1412950"/>
            <a:chExt cx="3409836" cy="2635477"/>
          </a:xfrm>
        </p:grpSpPr>
        <p:grpSp>
          <p:nvGrpSpPr>
            <p:cNvPr id="36" name="Group 35"/>
            <p:cNvGrpSpPr/>
            <p:nvPr/>
          </p:nvGrpSpPr>
          <p:grpSpPr>
            <a:xfrm>
              <a:off x="5537717" y="2021707"/>
              <a:ext cx="2239703" cy="1987736"/>
              <a:chOff x="4753821" y="2021707"/>
              <a:chExt cx="2239703" cy="1987736"/>
            </a:xfrm>
          </p:grpSpPr>
          <p:cxnSp>
            <p:nvCxnSpPr>
              <p:cNvPr id="29" name="Straight Connector 28"/>
              <p:cNvCxnSpPr/>
              <p:nvPr/>
            </p:nvCxnSpPr>
            <p:spPr>
              <a:xfrm>
                <a:off x="5933925" y="2176272"/>
                <a:ext cx="912912" cy="1655064"/>
              </a:xfrm>
              <a:prstGeom prst="line">
                <a:avLst/>
              </a:prstGeom>
              <a:ln w="127000">
                <a:solidFill>
                  <a:srgbClr val="008000"/>
                </a:solidFill>
              </a:ln>
            </p:spPr>
            <p:style>
              <a:lnRef idx="2">
                <a:schemeClr val="accent1"/>
              </a:lnRef>
              <a:fillRef idx="0">
                <a:schemeClr val="accent1"/>
              </a:fillRef>
              <a:effectRef idx="1">
                <a:schemeClr val="accent1"/>
              </a:effectRef>
              <a:fontRef idx="minor">
                <a:schemeClr val="tx1"/>
              </a:fontRef>
            </p:style>
          </p:cxnSp>
          <p:cxnSp>
            <p:nvCxnSpPr>
              <p:cNvPr id="14" name="Straight Connector 13"/>
              <p:cNvCxnSpPr/>
              <p:nvPr/>
            </p:nvCxnSpPr>
            <p:spPr>
              <a:xfrm flipV="1">
                <a:off x="4921799" y="2176272"/>
                <a:ext cx="1012126" cy="1655064"/>
              </a:xfrm>
              <a:prstGeom prst="line">
                <a:avLst/>
              </a:prstGeom>
              <a:ln w="127000">
                <a:solidFill>
                  <a:srgbClr val="008000"/>
                </a:solidFill>
              </a:ln>
            </p:spPr>
            <p:style>
              <a:lnRef idx="2">
                <a:schemeClr val="accent1"/>
              </a:lnRef>
              <a:fillRef idx="0">
                <a:schemeClr val="accent1"/>
              </a:fillRef>
              <a:effectRef idx="1">
                <a:schemeClr val="accent1"/>
              </a:effectRef>
              <a:fontRef idx="minor">
                <a:schemeClr val="tx1"/>
              </a:fontRef>
            </p:style>
          </p:cxnSp>
          <p:grpSp>
            <p:nvGrpSpPr>
              <p:cNvPr id="9" name="Group 8"/>
              <p:cNvGrpSpPr/>
              <p:nvPr/>
            </p:nvGrpSpPr>
            <p:grpSpPr>
              <a:xfrm>
                <a:off x="4753821" y="3673488"/>
                <a:ext cx="2239703" cy="335955"/>
                <a:chOff x="2971800" y="2819400"/>
                <a:chExt cx="1021080" cy="182880"/>
              </a:xfrm>
            </p:grpSpPr>
            <p:sp>
              <p:nvSpPr>
                <p:cNvPr id="10" name="Oval 9"/>
                <p:cNvSpPr/>
                <p:nvPr/>
              </p:nvSpPr>
              <p:spPr>
                <a:xfrm>
                  <a:off x="2971800" y="2819400"/>
                  <a:ext cx="153162" cy="182880"/>
                </a:xfrm>
                <a:prstGeom prst="ellipse">
                  <a:avLst/>
                </a:prstGeom>
                <a:solidFill>
                  <a:srgbClr val="770077"/>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 name="Oval 10"/>
                <p:cNvSpPr/>
                <p:nvPr/>
              </p:nvSpPr>
              <p:spPr>
                <a:xfrm>
                  <a:off x="3839718" y="2819400"/>
                  <a:ext cx="153162" cy="182880"/>
                </a:xfrm>
                <a:prstGeom prst="ellipse">
                  <a:avLst/>
                </a:prstGeom>
                <a:solidFill>
                  <a:srgbClr val="770077"/>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
            <p:nvSpPr>
              <p:cNvPr id="12" name="Oval 11"/>
              <p:cNvSpPr/>
              <p:nvPr/>
            </p:nvSpPr>
            <p:spPr>
              <a:xfrm>
                <a:off x="5756088" y="2021707"/>
                <a:ext cx="335955" cy="335955"/>
              </a:xfrm>
              <a:prstGeom prst="ellipse">
                <a:avLst/>
              </a:prstGeom>
              <a:solidFill>
                <a:srgbClr val="770077"/>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
          <p:nvSpPr>
            <p:cNvPr id="38" name="TextBox 37"/>
            <p:cNvSpPr txBox="1"/>
            <p:nvPr/>
          </p:nvSpPr>
          <p:spPr>
            <a:xfrm>
              <a:off x="5038682" y="3463651"/>
              <a:ext cx="651252" cy="584776"/>
            </a:xfrm>
            <a:prstGeom prst="rect">
              <a:avLst/>
            </a:prstGeom>
            <a:noFill/>
          </p:spPr>
          <p:txBody>
            <a:bodyPr wrap="square" rtlCol="0">
              <a:spAutoFit/>
            </a:bodyPr>
            <a:lstStyle/>
            <a:p>
              <a:r>
                <a:rPr lang="en-US" sz="3200" dirty="0"/>
                <a:t>v</a:t>
              </a:r>
              <a:r>
                <a:rPr lang="en-US" sz="3200" baseline="-25000" dirty="0"/>
                <a:t>1</a:t>
              </a:r>
            </a:p>
          </p:txBody>
        </p:sp>
        <p:sp>
          <p:nvSpPr>
            <p:cNvPr id="42" name="TextBox 41"/>
            <p:cNvSpPr txBox="1"/>
            <p:nvPr/>
          </p:nvSpPr>
          <p:spPr>
            <a:xfrm>
              <a:off x="6531117" y="1412950"/>
              <a:ext cx="651252" cy="584776"/>
            </a:xfrm>
            <a:prstGeom prst="rect">
              <a:avLst/>
            </a:prstGeom>
            <a:noFill/>
          </p:spPr>
          <p:txBody>
            <a:bodyPr wrap="square" rtlCol="0">
              <a:spAutoFit/>
            </a:bodyPr>
            <a:lstStyle/>
            <a:p>
              <a:r>
                <a:rPr lang="en-US" sz="3200" dirty="0"/>
                <a:t>v</a:t>
              </a:r>
              <a:r>
                <a:rPr lang="en-US" sz="3200" baseline="-25000" dirty="0"/>
                <a:t>2</a:t>
              </a:r>
            </a:p>
          </p:txBody>
        </p:sp>
        <p:sp>
          <p:nvSpPr>
            <p:cNvPr id="43" name="TextBox 42"/>
            <p:cNvSpPr txBox="1"/>
            <p:nvPr/>
          </p:nvSpPr>
          <p:spPr>
            <a:xfrm>
              <a:off x="7797266" y="3463651"/>
              <a:ext cx="651252" cy="584776"/>
            </a:xfrm>
            <a:prstGeom prst="rect">
              <a:avLst/>
            </a:prstGeom>
            <a:noFill/>
          </p:spPr>
          <p:txBody>
            <a:bodyPr wrap="square" rtlCol="0">
              <a:spAutoFit/>
            </a:bodyPr>
            <a:lstStyle/>
            <a:p>
              <a:r>
                <a:rPr lang="en-US" sz="3200" dirty="0"/>
                <a:t>v</a:t>
              </a:r>
              <a:r>
                <a:rPr lang="en-US" sz="3200" baseline="-25000" dirty="0"/>
                <a:t>3</a:t>
              </a:r>
            </a:p>
          </p:txBody>
        </p:sp>
        <p:sp>
          <p:nvSpPr>
            <p:cNvPr id="48" name="TextBox 47"/>
            <p:cNvSpPr txBox="1"/>
            <p:nvPr/>
          </p:nvSpPr>
          <p:spPr>
            <a:xfrm>
              <a:off x="5598375" y="2588847"/>
              <a:ext cx="651252" cy="584776"/>
            </a:xfrm>
            <a:prstGeom prst="rect">
              <a:avLst/>
            </a:prstGeom>
            <a:noFill/>
          </p:spPr>
          <p:txBody>
            <a:bodyPr wrap="square" rtlCol="0">
              <a:spAutoFit/>
            </a:bodyPr>
            <a:lstStyle/>
            <a:p>
              <a:r>
                <a:rPr lang="en-US" sz="3200" dirty="0"/>
                <a:t>e</a:t>
              </a:r>
              <a:r>
                <a:rPr lang="en-US" sz="3200" baseline="-25000" dirty="0"/>
                <a:t>1</a:t>
              </a:r>
            </a:p>
          </p:txBody>
        </p:sp>
        <p:sp>
          <p:nvSpPr>
            <p:cNvPr id="49" name="TextBox 48"/>
            <p:cNvSpPr txBox="1"/>
            <p:nvPr/>
          </p:nvSpPr>
          <p:spPr>
            <a:xfrm>
              <a:off x="7206718" y="2588847"/>
              <a:ext cx="651252" cy="584776"/>
            </a:xfrm>
            <a:prstGeom prst="rect">
              <a:avLst/>
            </a:prstGeom>
            <a:noFill/>
          </p:spPr>
          <p:txBody>
            <a:bodyPr wrap="square" rtlCol="0">
              <a:spAutoFit/>
            </a:bodyPr>
            <a:lstStyle/>
            <a:p>
              <a:r>
                <a:rPr lang="en-US" sz="3200" dirty="0"/>
                <a:t>e</a:t>
              </a:r>
              <a:r>
                <a:rPr lang="en-US" sz="3200" baseline="-25000" dirty="0"/>
                <a:t>2</a:t>
              </a:r>
            </a:p>
          </p:txBody>
        </p:sp>
      </p:grpSp>
      <p:sp>
        <p:nvSpPr>
          <p:cNvPr id="8" name="Rectangle 7"/>
          <p:cNvSpPr/>
          <p:nvPr/>
        </p:nvSpPr>
        <p:spPr>
          <a:xfrm>
            <a:off x="1636723" y="146395"/>
            <a:ext cx="9031277" cy="523220"/>
          </a:xfrm>
          <a:prstGeom prst="rect">
            <a:avLst/>
          </a:prstGeom>
        </p:spPr>
        <p:txBody>
          <a:bodyPr wrap="square">
            <a:spAutoFit/>
          </a:bodyPr>
          <a:lstStyle/>
          <a:p>
            <a:pPr algn="ctr"/>
            <a:r>
              <a:rPr lang="en-US" sz="2800" dirty="0"/>
              <a:t>Counting number of connected components using homology</a:t>
            </a:r>
          </a:p>
        </p:txBody>
      </p:sp>
      <p:sp>
        <p:nvSpPr>
          <p:cNvPr id="2" name="Rectangle 1"/>
          <p:cNvSpPr/>
          <p:nvPr/>
        </p:nvSpPr>
        <p:spPr>
          <a:xfrm>
            <a:off x="1691836" y="3518884"/>
            <a:ext cx="9031277" cy="3108543"/>
          </a:xfrm>
          <a:prstGeom prst="rect">
            <a:avLst/>
          </a:prstGeom>
        </p:spPr>
        <p:txBody>
          <a:bodyPr wrap="square">
            <a:spAutoFit/>
          </a:bodyPr>
          <a:lstStyle/>
          <a:p>
            <a:r>
              <a:rPr lang="en-US" sz="3200" dirty="0"/>
              <a:t>C</a:t>
            </a:r>
            <a:r>
              <a:rPr lang="en-US" sz="3200" baseline="-25000" dirty="0"/>
              <a:t>1   </a:t>
            </a:r>
            <a:r>
              <a:rPr lang="en-US" sz="3200" dirty="0">
                <a:sym typeface="Wingdings"/>
              </a:rPr>
              <a:t>   </a:t>
            </a:r>
            <a:r>
              <a:rPr lang="en-US" sz="3200" dirty="0"/>
              <a:t>C</a:t>
            </a:r>
            <a:r>
              <a:rPr lang="en-US" sz="3200" baseline="-25000" dirty="0"/>
              <a:t>0   </a:t>
            </a:r>
            <a:r>
              <a:rPr lang="en-US" sz="3200" dirty="0">
                <a:sym typeface="Wingdings"/>
              </a:rPr>
              <a:t>  0</a:t>
            </a:r>
          </a:p>
          <a:p>
            <a:endParaRPr lang="en-US" sz="2400" dirty="0">
              <a:sym typeface="Wingdings"/>
            </a:endParaRPr>
          </a:p>
          <a:p>
            <a:r>
              <a:rPr lang="en-US" sz="3200" dirty="0">
                <a:sym typeface="Wingdings"/>
              </a:rPr>
              <a:t>Z</a:t>
            </a:r>
            <a:r>
              <a:rPr lang="en-US" sz="3200" baseline="-25000" dirty="0">
                <a:sym typeface="Wingdings"/>
              </a:rPr>
              <a:t>0</a:t>
            </a:r>
            <a:r>
              <a:rPr lang="en-US" sz="3200" dirty="0">
                <a:sym typeface="Wingdings"/>
              </a:rPr>
              <a:t> =  kernel of</a:t>
            </a:r>
          </a:p>
          <a:p>
            <a:r>
              <a:rPr lang="en-US" sz="2400" dirty="0">
                <a:sym typeface="Wingdings"/>
              </a:rPr>
              <a:t> </a:t>
            </a:r>
          </a:p>
          <a:p>
            <a:r>
              <a:rPr lang="en-US" sz="2400" dirty="0">
                <a:sym typeface="Wingdings"/>
              </a:rPr>
              <a:t>      </a:t>
            </a:r>
            <a:r>
              <a:rPr lang="en-US" sz="3200" dirty="0">
                <a:sym typeface="Wingdings"/>
              </a:rPr>
              <a:t>=  {x :      (x) = 0}</a:t>
            </a:r>
          </a:p>
          <a:p>
            <a:endParaRPr lang="en-US" sz="2000" dirty="0">
              <a:sym typeface="Wingdings"/>
            </a:endParaRPr>
          </a:p>
          <a:p>
            <a:r>
              <a:rPr lang="en-US" sz="3200" dirty="0"/>
              <a:t>    =  C</a:t>
            </a:r>
            <a:r>
              <a:rPr lang="en-US" sz="3200" baseline="-25000" dirty="0"/>
              <a:t>0</a:t>
            </a:r>
            <a:r>
              <a:rPr lang="en-US" sz="3200" dirty="0"/>
              <a:t> = </a:t>
            </a:r>
            <a:r>
              <a:rPr lang="en-US" sz="3200" b="1" dirty="0"/>
              <a:t>Z</a:t>
            </a:r>
            <a:r>
              <a:rPr lang="en-US" sz="3200" b="1" baseline="-25000" dirty="0"/>
              <a:t>2</a:t>
            </a:r>
            <a:r>
              <a:rPr lang="en-US" sz="3200" dirty="0"/>
              <a:t>[v</a:t>
            </a:r>
            <a:r>
              <a:rPr lang="en-US" sz="3200" baseline="-25000" dirty="0"/>
              <a:t>1</a:t>
            </a:r>
            <a:r>
              <a:rPr lang="en-US" sz="3200" dirty="0"/>
              <a:t>, v</a:t>
            </a:r>
            <a:r>
              <a:rPr lang="en-US" sz="3200" baseline="-25000" dirty="0"/>
              <a:t>2</a:t>
            </a:r>
            <a:r>
              <a:rPr lang="en-US" sz="3200" dirty="0"/>
              <a:t>, v</a:t>
            </a:r>
            <a:r>
              <a:rPr lang="en-US" sz="3200" baseline="-25000" dirty="0"/>
              <a:t>3</a:t>
            </a:r>
            <a:r>
              <a:rPr lang="en-US" sz="3200" dirty="0"/>
              <a:t>, v</a:t>
            </a:r>
            <a:r>
              <a:rPr lang="en-US" sz="3200" baseline="-25000" dirty="0"/>
              <a:t>4</a:t>
            </a:r>
            <a:r>
              <a:rPr lang="en-US" sz="3200" dirty="0"/>
              <a:t>, v</a:t>
            </a:r>
            <a:r>
              <a:rPr lang="en-US" sz="3200" baseline="-25000" dirty="0"/>
              <a:t>5</a:t>
            </a:r>
            <a:r>
              <a:rPr lang="en-US" sz="3200" dirty="0"/>
              <a:t>, v</a:t>
            </a:r>
            <a:r>
              <a:rPr lang="en-US" sz="3200" baseline="-25000" dirty="0"/>
              <a:t>6</a:t>
            </a:r>
            <a:r>
              <a:rPr lang="en-US" sz="3200" dirty="0"/>
              <a:t>] = &lt;</a:t>
            </a:r>
            <a:r>
              <a:rPr lang="en-US" sz="3200" dirty="0">
                <a:solidFill>
                  <a:srgbClr val="660066"/>
                </a:solidFill>
              </a:rPr>
              <a:t>v</a:t>
            </a:r>
            <a:r>
              <a:rPr lang="en-US" sz="3200" baseline="-25000" dirty="0">
                <a:solidFill>
                  <a:srgbClr val="660066"/>
                </a:solidFill>
              </a:rPr>
              <a:t>1</a:t>
            </a:r>
            <a:r>
              <a:rPr lang="en-US" sz="3200" dirty="0">
                <a:solidFill>
                  <a:srgbClr val="660066"/>
                </a:solidFill>
              </a:rPr>
              <a:t>, v</a:t>
            </a:r>
            <a:r>
              <a:rPr lang="en-US" sz="3200" baseline="-25000" dirty="0">
                <a:solidFill>
                  <a:srgbClr val="660066"/>
                </a:solidFill>
              </a:rPr>
              <a:t>2</a:t>
            </a:r>
            <a:r>
              <a:rPr lang="en-US" sz="3200" dirty="0">
                <a:solidFill>
                  <a:srgbClr val="660066"/>
                </a:solidFill>
              </a:rPr>
              <a:t>, v</a:t>
            </a:r>
            <a:r>
              <a:rPr lang="en-US" sz="3200" baseline="-25000" dirty="0">
                <a:solidFill>
                  <a:srgbClr val="660066"/>
                </a:solidFill>
              </a:rPr>
              <a:t>3</a:t>
            </a:r>
            <a:r>
              <a:rPr lang="en-US" sz="3200" dirty="0">
                <a:solidFill>
                  <a:srgbClr val="660066"/>
                </a:solidFill>
              </a:rPr>
              <a:t>, v</a:t>
            </a:r>
            <a:r>
              <a:rPr lang="en-US" sz="3200" baseline="-25000" dirty="0">
                <a:solidFill>
                  <a:srgbClr val="660066"/>
                </a:solidFill>
              </a:rPr>
              <a:t>4</a:t>
            </a:r>
            <a:r>
              <a:rPr lang="en-US" sz="3200" dirty="0">
                <a:solidFill>
                  <a:srgbClr val="660066"/>
                </a:solidFill>
              </a:rPr>
              <a:t>, v</a:t>
            </a:r>
            <a:r>
              <a:rPr lang="en-US" sz="3200" baseline="-25000" dirty="0">
                <a:solidFill>
                  <a:srgbClr val="660066"/>
                </a:solidFill>
              </a:rPr>
              <a:t>5</a:t>
            </a:r>
            <a:r>
              <a:rPr lang="en-US" sz="3200" dirty="0">
                <a:solidFill>
                  <a:srgbClr val="660066"/>
                </a:solidFill>
              </a:rPr>
              <a:t>, v</a:t>
            </a:r>
            <a:r>
              <a:rPr lang="en-US" sz="3200" baseline="-25000" dirty="0">
                <a:solidFill>
                  <a:srgbClr val="660066"/>
                </a:solidFill>
              </a:rPr>
              <a:t>6</a:t>
            </a:r>
            <a:r>
              <a:rPr lang="en-US" sz="3200" dirty="0"/>
              <a:t>&gt;</a:t>
            </a:r>
            <a:r>
              <a:rPr lang="en-US" sz="3200" dirty="0">
                <a:sym typeface="Wingdings"/>
              </a:rPr>
              <a:t> </a:t>
            </a:r>
            <a:endParaRPr lang="en-US" sz="3200" dirty="0"/>
          </a:p>
        </p:txBody>
      </p:sp>
      <p:grpSp>
        <p:nvGrpSpPr>
          <p:cNvPr id="13" name="Group 12"/>
          <p:cNvGrpSpPr/>
          <p:nvPr/>
        </p:nvGrpSpPr>
        <p:grpSpPr>
          <a:xfrm>
            <a:off x="2115875" y="3148458"/>
            <a:ext cx="961338" cy="676656"/>
            <a:chOff x="658368" y="5669280"/>
            <a:chExt cx="961338" cy="676656"/>
          </a:xfrm>
        </p:grpSpPr>
        <p:sp>
          <p:nvSpPr>
            <p:cNvPr id="17" name="Arc 16"/>
            <p:cNvSpPr/>
            <p:nvPr/>
          </p:nvSpPr>
          <p:spPr>
            <a:xfrm rot="240000">
              <a:off x="658368" y="5779008"/>
              <a:ext cx="374904" cy="566928"/>
            </a:xfrm>
            <a:prstGeom prst="arc">
              <a:avLst/>
            </a:prstGeom>
            <a:ln w="28575" cmpd="sng">
              <a:solidFill>
                <a:srgbClr val="000000"/>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35" name="TextBox 34"/>
            <p:cNvSpPr txBox="1"/>
            <p:nvPr/>
          </p:nvSpPr>
          <p:spPr>
            <a:xfrm>
              <a:off x="768096" y="5669280"/>
              <a:ext cx="851610" cy="584776"/>
            </a:xfrm>
            <a:prstGeom prst="rect">
              <a:avLst/>
            </a:prstGeom>
            <a:noFill/>
          </p:spPr>
          <p:txBody>
            <a:bodyPr wrap="square" rtlCol="0">
              <a:spAutoFit/>
            </a:bodyPr>
            <a:lstStyle/>
            <a:p>
              <a:r>
                <a:rPr lang="en-US" sz="3200" dirty="0"/>
                <a:t>o</a:t>
              </a:r>
              <a:r>
                <a:rPr lang="en-US" sz="3200" baseline="-25000" dirty="0"/>
                <a:t>1</a:t>
              </a:r>
              <a:r>
                <a:rPr lang="en-US" sz="3200" dirty="0"/>
                <a:t> </a:t>
              </a:r>
            </a:p>
          </p:txBody>
        </p:sp>
      </p:grpSp>
      <p:grpSp>
        <p:nvGrpSpPr>
          <p:cNvPr id="77" name="Group 76"/>
          <p:cNvGrpSpPr/>
          <p:nvPr/>
        </p:nvGrpSpPr>
        <p:grpSpPr>
          <a:xfrm>
            <a:off x="3339959" y="3142122"/>
            <a:ext cx="961338" cy="676656"/>
            <a:chOff x="658368" y="5669280"/>
            <a:chExt cx="961338" cy="676656"/>
          </a:xfrm>
        </p:grpSpPr>
        <p:sp>
          <p:nvSpPr>
            <p:cNvPr id="78" name="Arc 77"/>
            <p:cNvSpPr/>
            <p:nvPr/>
          </p:nvSpPr>
          <p:spPr>
            <a:xfrm rot="240000">
              <a:off x="658368" y="5779008"/>
              <a:ext cx="374904" cy="566928"/>
            </a:xfrm>
            <a:prstGeom prst="arc">
              <a:avLst/>
            </a:prstGeom>
            <a:ln w="28575" cmpd="sng">
              <a:solidFill>
                <a:srgbClr val="000000"/>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79" name="TextBox 78"/>
            <p:cNvSpPr txBox="1"/>
            <p:nvPr/>
          </p:nvSpPr>
          <p:spPr>
            <a:xfrm>
              <a:off x="768096" y="5669280"/>
              <a:ext cx="851610" cy="584776"/>
            </a:xfrm>
            <a:prstGeom prst="rect">
              <a:avLst/>
            </a:prstGeom>
            <a:noFill/>
          </p:spPr>
          <p:txBody>
            <a:bodyPr wrap="square" rtlCol="0">
              <a:spAutoFit/>
            </a:bodyPr>
            <a:lstStyle/>
            <a:p>
              <a:r>
                <a:rPr lang="en-US" sz="3200" dirty="0"/>
                <a:t>o</a:t>
              </a:r>
              <a:r>
                <a:rPr lang="en-US" sz="3200" baseline="-25000" dirty="0"/>
                <a:t>0</a:t>
              </a:r>
              <a:r>
                <a:rPr lang="en-US" sz="3200" dirty="0"/>
                <a:t> </a:t>
              </a:r>
            </a:p>
          </p:txBody>
        </p:sp>
      </p:grpSp>
      <p:grpSp>
        <p:nvGrpSpPr>
          <p:cNvPr id="80" name="Group 79"/>
          <p:cNvGrpSpPr/>
          <p:nvPr/>
        </p:nvGrpSpPr>
        <p:grpSpPr>
          <a:xfrm>
            <a:off x="3978418" y="4399079"/>
            <a:ext cx="961338" cy="676656"/>
            <a:chOff x="658368" y="5669280"/>
            <a:chExt cx="961338" cy="676656"/>
          </a:xfrm>
        </p:grpSpPr>
        <p:sp>
          <p:nvSpPr>
            <p:cNvPr id="81" name="Arc 80"/>
            <p:cNvSpPr/>
            <p:nvPr/>
          </p:nvSpPr>
          <p:spPr>
            <a:xfrm rot="240000">
              <a:off x="658368" y="5779008"/>
              <a:ext cx="374904" cy="566928"/>
            </a:xfrm>
            <a:prstGeom prst="arc">
              <a:avLst/>
            </a:prstGeom>
            <a:ln w="28575" cmpd="sng">
              <a:solidFill>
                <a:srgbClr val="000000"/>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82" name="TextBox 81"/>
            <p:cNvSpPr txBox="1"/>
            <p:nvPr/>
          </p:nvSpPr>
          <p:spPr>
            <a:xfrm>
              <a:off x="768096" y="5669280"/>
              <a:ext cx="851610" cy="584776"/>
            </a:xfrm>
            <a:prstGeom prst="rect">
              <a:avLst/>
            </a:prstGeom>
            <a:noFill/>
          </p:spPr>
          <p:txBody>
            <a:bodyPr wrap="square" rtlCol="0">
              <a:spAutoFit/>
            </a:bodyPr>
            <a:lstStyle/>
            <a:p>
              <a:r>
                <a:rPr lang="en-US" sz="3200" dirty="0"/>
                <a:t>o</a:t>
              </a:r>
              <a:r>
                <a:rPr lang="en-US" sz="3200" baseline="-25000" dirty="0"/>
                <a:t>0</a:t>
              </a:r>
              <a:r>
                <a:rPr lang="en-US" sz="3200" dirty="0"/>
                <a:t> </a:t>
              </a:r>
            </a:p>
          </p:txBody>
        </p:sp>
      </p:grpSp>
      <p:grpSp>
        <p:nvGrpSpPr>
          <p:cNvPr id="83" name="Group 82"/>
          <p:cNvGrpSpPr/>
          <p:nvPr/>
        </p:nvGrpSpPr>
        <p:grpSpPr>
          <a:xfrm>
            <a:off x="3056648" y="5255642"/>
            <a:ext cx="961338" cy="676656"/>
            <a:chOff x="658368" y="5669280"/>
            <a:chExt cx="961338" cy="676656"/>
          </a:xfrm>
        </p:grpSpPr>
        <p:sp>
          <p:nvSpPr>
            <p:cNvPr id="84" name="Arc 83"/>
            <p:cNvSpPr/>
            <p:nvPr/>
          </p:nvSpPr>
          <p:spPr>
            <a:xfrm rot="240000">
              <a:off x="658368" y="5779008"/>
              <a:ext cx="374904" cy="566928"/>
            </a:xfrm>
            <a:prstGeom prst="arc">
              <a:avLst/>
            </a:prstGeom>
            <a:ln w="28575" cmpd="sng">
              <a:solidFill>
                <a:srgbClr val="000000"/>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85" name="TextBox 84"/>
            <p:cNvSpPr txBox="1"/>
            <p:nvPr/>
          </p:nvSpPr>
          <p:spPr>
            <a:xfrm>
              <a:off x="768096" y="5669280"/>
              <a:ext cx="851610" cy="584776"/>
            </a:xfrm>
            <a:prstGeom prst="rect">
              <a:avLst/>
            </a:prstGeom>
            <a:noFill/>
          </p:spPr>
          <p:txBody>
            <a:bodyPr wrap="square" rtlCol="0">
              <a:spAutoFit/>
            </a:bodyPr>
            <a:lstStyle/>
            <a:p>
              <a:r>
                <a:rPr lang="en-US" sz="3200" dirty="0"/>
                <a:t>o</a:t>
              </a:r>
              <a:r>
                <a:rPr lang="en-US" sz="3200" baseline="-25000" dirty="0"/>
                <a:t>0</a:t>
              </a:r>
              <a:r>
                <a:rPr lang="en-US" sz="3200" dirty="0"/>
                <a:t> </a:t>
              </a:r>
            </a:p>
          </p:txBody>
        </p:sp>
      </p:grpSp>
    </p:spTree>
    <p:extLst>
      <p:ext uri="{BB962C8B-B14F-4D97-AF65-F5344CB8AC3E}">
        <p14:creationId xmlns:p14="http://schemas.microsoft.com/office/powerpoint/2010/main" val="254453173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0" name="Group 49"/>
          <p:cNvGrpSpPr/>
          <p:nvPr/>
        </p:nvGrpSpPr>
        <p:grpSpPr>
          <a:xfrm>
            <a:off x="6470201" y="406370"/>
            <a:ext cx="3382244" cy="2975810"/>
            <a:chOff x="793381" y="1412950"/>
            <a:chExt cx="3382244" cy="2975810"/>
          </a:xfrm>
        </p:grpSpPr>
        <p:grpSp>
          <p:nvGrpSpPr>
            <p:cNvPr id="21" name="Group 20"/>
            <p:cNvGrpSpPr/>
            <p:nvPr/>
          </p:nvGrpSpPr>
          <p:grpSpPr>
            <a:xfrm>
              <a:off x="1284670" y="2021707"/>
              <a:ext cx="2239703" cy="1987736"/>
              <a:chOff x="1088696" y="3397905"/>
              <a:chExt cx="2239703" cy="1987736"/>
            </a:xfrm>
          </p:grpSpPr>
          <p:sp>
            <p:nvSpPr>
              <p:cNvPr id="3" name="Isosceles Triangle 2"/>
              <p:cNvSpPr/>
              <p:nvPr/>
            </p:nvSpPr>
            <p:spPr>
              <a:xfrm>
                <a:off x="1284670" y="3565883"/>
                <a:ext cx="1959740" cy="1696575"/>
              </a:xfrm>
              <a:prstGeom prst="triangle">
                <a:avLst/>
              </a:prstGeom>
              <a:solidFill>
                <a:schemeClr val="tx2">
                  <a:lumMod val="40000"/>
                  <a:lumOff val="60000"/>
                </a:schemeClr>
              </a:solidFill>
              <a:ln w="127000">
                <a:solidFill>
                  <a:srgbClr val="008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nvGrpSpPr>
              <p:cNvPr id="4" name="Group 3"/>
              <p:cNvGrpSpPr/>
              <p:nvPr/>
            </p:nvGrpSpPr>
            <p:grpSpPr>
              <a:xfrm>
                <a:off x="1088696" y="5049686"/>
                <a:ext cx="2239703" cy="335955"/>
                <a:chOff x="2971800" y="2819400"/>
                <a:chExt cx="1021080" cy="182880"/>
              </a:xfrm>
            </p:grpSpPr>
            <p:sp>
              <p:nvSpPr>
                <p:cNvPr id="6" name="Oval 5"/>
                <p:cNvSpPr/>
                <p:nvPr/>
              </p:nvSpPr>
              <p:spPr>
                <a:xfrm>
                  <a:off x="2971800" y="2819400"/>
                  <a:ext cx="153162" cy="182880"/>
                </a:xfrm>
                <a:prstGeom prst="ellipse">
                  <a:avLst/>
                </a:prstGeom>
                <a:solidFill>
                  <a:srgbClr val="770077"/>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 name="Oval 6"/>
                <p:cNvSpPr/>
                <p:nvPr/>
              </p:nvSpPr>
              <p:spPr>
                <a:xfrm>
                  <a:off x="3839718" y="2819400"/>
                  <a:ext cx="153162" cy="182880"/>
                </a:xfrm>
                <a:prstGeom prst="ellipse">
                  <a:avLst/>
                </a:prstGeom>
                <a:solidFill>
                  <a:srgbClr val="770077"/>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
            <p:nvSpPr>
              <p:cNvPr id="5" name="Oval 4"/>
              <p:cNvSpPr/>
              <p:nvPr/>
            </p:nvSpPr>
            <p:spPr>
              <a:xfrm>
                <a:off x="2090963" y="3397905"/>
                <a:ext cx="335955" cy="335955"/>
              </a:xfrm>
              <a:prstGeom prst="ellipse">
                <a:avLst/>
              </a:prstGeom>
              <a:solidFill>
                <a:srgbClr val="770077"/>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
          <p:nvSpPr>
            <p:cNvPr id="39" name="TextBox 38"/>
            <p:cNvSpPr txBox="1"/>
            <p:nvPr/>
          </p:nvSpPr>
          <p:spPr>
            <a:xfrm>
              <a:off x="3524373" y="3463651"/>
              <a:ext cx="651252" cy="584776"/>
            </a:xfrm>
            <a:prstGeom prst="rect">
              <a:avLst/>
            </a:prstGeom>
            <a:noFill/>
          </p:spPr>
          <p:txBody>
            <a:bodyPr wrap="square" rtlCol="0">
              <a:spAutoFit/>
            </a:bodyPr>
            <a:lstStyle/>
            <a:p>
              <a:r>
                <a:rPr lang="en-US" sz="3200" dirty="0"/>
                <a:t>v</a:t>
              </a:r>
              <a:r>
                <a:rPr lang="en-US" sz="3200" baseline="-25000" dirty="0"/>
                <a:t>6</a:t>
              </a:r>
            </a:p>
          </p:txBody>
        </p:sp>
        <p:sp>
          <p:nvSpPr>
            <p:cNvPr id="40" name="TextBox 39"/>
            <p:cNvSpPr txBox="1"/>
            <p:nvPr/>
          </p:nvSpPr>
          <p:spPr>
            <a:xfrm>
              <a:off x="793381" y="3463651"/>
              <a:ext cx="651252" cy="584776"/>
            </a:xfrm>
            <a:prstGeom prst="rect">
              <a:avLst/>
            </a:prstGeom>
            <a:noFill/>
          </p:spPr>
          <p:txBody>
            <a:bodyPr wrap="square" rtlCol="0">
              <a:spAutoFit/>
            </a:bodyPr>
            <a:lstStyle/>
            <a:p>
              <a:r>
                <a:rPr lang="en-US" sz="3200" dirty="0"/>
                <a:t>v</a:t>
              </a:r>
              <a:r>
                <a:rPr lang="en-US" sz="3200" baseline="-25000" dirty="0"/>
                <a:t>4</a:t>
              </a:r>
            </a:p>
          </p:txBody>
        </p:sp>
        <p:sp>
          <p:nvSpPr>
            <p:cNvPr id="41" name="TextBox 40"/>
            <p:cNvSpPr txBox="1"/>
            <p:nvPr/>
          </p:nvSpPr>
          <p:spPr>
            <a:xfrm>
              <a:off x="2263487" y="1412950"/>
              <a:ext cx="651252" cy="584776"/>
            </a:xfrm>
            <a:prstGeom prst="rect">
              <a:avLst/>
            </a:prstGeom>
            <a:noFill/>
          </p:spPr>
          <p:txBody>
            <a:bodyPr wrap="square" rtlCol="0">
              <a:spAutoFit/>
            </a:bodyPr>
            <a:lstStyle/>
            <a:p>
              <a:r>
                <a:rPr lang="en-US" sz="3200" dirty="0"/>
                <a:t>v</a:t>
              </a:r>
              <a:r>
                <a:rPr lang="en-US" sz="3200" baseline="-25000" dirty="0"/>
                <a:t>5</a:t>
              </a:r>
            </a:p>
          </p:txBody>
        </p:sp>
        <p:sp>
          <p:nvSpPr>
            <p:cNvPr id="44" name="TextBox 43"/>
            <p:cNvSpPr txBox="1"/>
            <p:nvPr/>
          </p:nvSpPr>
          <p:spPr>
            <a:xfrm>
              <a:off x="1403746" y="2588847"/>
              <a:ext cx="651252" cy="584776"/>
            </a:xfrm>
            <a:prstGeom prst="rect">
              <a:avLst/>
            </a:prstGeom>
            <a:noFill/>
          </p:spPr>
          <p:txBody>
            <a:bodyPr wrap="square" rtlCol="0">
              <a:spAutoFit/>
            </a:bodyPr>
            <a:lstStyle/>
            <a:p>
              <a:r>
                <a:rPr lang="en-US" sz="3200" dirty="0"/>
                <a:t>e</a:t>
              </a:r>
              <a:r>
                <a:rPr lang="en-US" sz="3200" baseline="-25000" dirty="0"/>
                <a:t>3</a:t>
              </a:r>
            </a:p>
          </p:txBody>
        </p:sp>
        <p:sp>
          <p:nvSpPr>
            <p:cNvPr id="46" name="TextBox 45"/>
            <p:cNvSpPr txBox="1"/>
            <p:nvPr/>
          </p:nvSpPr>
          <p:spPr>
            <a:xfrm>
              <a:off x="2263487" y="3803984"/>
              <a:ext cx="651252" cy="584776"/>
            </a:xfrm>
            <a:prstGeom prst="rect">
              <a:avLst/>
            </a:prstGeom>
            <a:noFill/>
          </p:spPr>
          <p:txBody>
            <a:bodyPr wrap="square" rtlCol="0">
              <a:spAutoFit/>
            </a:bodyPr>
            <a:lstStyle/>
            <a:p>
              <a:r>
                <a:rPr lang="en-US" sz="3200" dirty="0"/>
                <a:t>e</a:t>
              </a:r>
              <a:r>
                <a:rPr lang="en-US" sz="3200" baseline="-25000" dirty="0"/>
                <a:t>5</a:t>
              </a:r>
            </a:p>
          </p:txBody>
        </p:sp>
        <p:sp>
          <p:nvSpPr>
            <p:cNvPr id="47" name="TextBox 46"/>
            <p:cNvSpPr txBox="1"/>
            <p:nvPr/>
          </p:nvSpPr>
          <p:spPr>
            <a:xfrm>
              <a:off x="2989958" y="2588847"/>
              <a:ext cx="651252" cy="584776"/>
            </a:xfrm>
            <a:prstGeom prst="rect">
              <a:avLst/>
            </a:prstGeom>
            <a:noFill/>
          </p:spPr>
          <p:txBody>
            <a:bodyPr wrap="square" rtlCol="0">
              <a:spAutoFit/>
            </a:bodyPr>
            <a:lstStyle/>
            <a:p>
              <a:r>
                <a:rPr lang="en-US" sz="3200" dirty="0"/>
                <a:t>e</a:t>
              </a:r>
              <a:r>
                <a:rPr lang="en-US" sz="3200" baseline="-25000" dirty="0"/>
                <a:t>4</a:t>
              </a:r>
            </a:p>
          </p:txBody>
        </p:sp>
      </p:grpSp>
      <p:grpSp>
        <p:nvGrpSpPr>
          <p:cNvPr id="51" name="Group 50"/>
          <p:cNvGrpSpPr/>
          <p:nvPr/>
        </p:nvGrpSpPr>
        <p:grpSpPr>
          <a:xfrm>
            <a:off x="2230671" y="406371"/>
            <a:ext cx="3409836" cy="2635477"/>
            <a:chOff x="5038682" y="1412950"/>
            <a:chExt cx="3409836" cy="2635477"/>
          </a:xfrm>
        </p:grpSpPr>
        <p:grpSp>
          <p:nvGrpSpPr>
            <p:cNvPr id="36" name="Group 35"/>
            <p:cNvGrpSpPr/>
            <p:nvPr/>
          </p:nvGrpSpPr>
          <p:grpSpPr>
            <a:xfrm>
              <a:off x="5537717" y="2021707"/>
              <a:ext cx="2239703" cy="1987736"/>
              <a:chOff x="4753821" y="2021707"/>
              <a:chExt cx="2239703" cy="1987736"/>
            </a:xfrm>
          </p:grpSpPr>
          <p:cxnSp>
            <p:nvCxnSpPr>
              <p:cNvPr id="29" name="Straight Connector 28"/>
              <p:cNvCxnSpPr/>
              <p:nvPr/>
            </p:nvCxnSpPr>
            <p:spPr>
              <a:xfrm>
                <a:off x="5933925" y="2176272"/>
                <a:ext cx="912912" cy="1655064"/>
              </a:xfrm>
              <a:prstGeom prst="line">
                <a:avLst/>
              </a:prstGeom>
              <a:ln w="127000">
                <a:solidFill>
                  <a:srgbClr val="008000"/>
                </a:solidFill>
              </a:ln>
            </p:spPr>
            <p:style>
              <a:lnRef idx="2">
                <a:schemeClr val="accent1"/>
              </a:lnRef>
              <a:fillRef idx="0">
                <a:schemeClr val="accent1"/>
              </a:fillRef>
              <a:effectRef idx="1">
                <a:schemeClr val="accent1"/>
              </a:effectRef>
              <a:fontRef idx="minor">
                <a:schemeClr val="tx1"/>
              </a:fontRef>
            </p:style>
          </p:cxnSp>
          <p:cxnSp>
            <p:nvCxnSpPr>
              <p:cNvPr id="14" name="Straight Connector 13"/>
              <p:cNvCxnSpPr/>
              <p:nvPr/>
            </p:nvCxnSpPr>
            <p:spPr>
              <a:xfrm flipV="1">
                <a:off x="4921799" y="2176272"/>
                <a:ext cx="1012126" cy="1655064"/>
              </a:xfrm>
              <a:prstGeom prst="line">
                <a:avLst/>
              </a:prstGeom>
              <a:ln w="127000">
                <a:solidFill>
                  <a:srgbClr val="008000"/>
                </a:solidFill>
              </a:ln>
            </p:spPr>
            <p:style>
              <a:lnRef idx="2">
                <a:schemeClr val="accent1"/>
              </a:lnRef>
              <a:fillRef idx="0">
                <a:schemeClr val="accent1"/>
              </a:fillRef>
              <a:effectRef idx="1">
                <a:schemeClr val="accent1"/>
              </a:effectRef>
              <a:fontRef idx="minor">
                <a:schemeClr val="tx1"/>
              </a:fontRef>
            </p:style>
          </p:cxnSp>
          <p:grpSp>
            <p:nvGrpSpPr>
              <p:cNvPr id="9" name="Group 8"/>
              <p:cNvGrpSpPr/>
              <p:nvPr/>
            </p:nvGrpSpPr>
            <p:grpSpPr>
              <a:xfrm>
                <a:off x="4753821" y="3673488"/>
                <a:ext cx="2239703" cy="335955"/>
                <a:chOff x="2971800" y="2819400"/>
                <a:chExt cx="1021080" cy="182880"/>
              </a:xfrm>
            </p:grpSpPr>
            <p:sp>
              <p:nvSpPr>
                <p:cNvPr id="10" name="Oval 9"/>
                <p:cNvSpPr/>
                <p:nvPr/>
              </p:nvSpPr>
              <p:spPr>
                <a:xfrm>
                  <a:off x="2971800" y="2819400"/>
                  <a:ext cx="153162" cy="182880"/>
                </a:xfrm>
                <a:prstGeom prst="ellipse">
                  <a:avLst/>
                </a:prstGeom>
                <a:solidFill>
                  <a:srgbClr val="770077"/>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 name="Oval 10"/>
                <p:cNvSpPr/>
                <p:nvPr/>
              </p:nvSpPr>
              <p:spPr>
                <a:xfrm>
                  <a:off x="3839718" y="2819400"/>
                  <a:ext cx="153162" cy="182880"/>
                </a:xfrm>
                <a:prstGeom prst="ellipse">
                  <a:avLst/>
                </a:prstGeom>
                <a:solidFill>
                  <a:srgbClr val="770077"/>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
            <p:nvSpPr>
              <p:cNvPr id="12" name="Oval 11"/>
              <p:cNvSpPr/>
              <p:nvPr/>
            </p:nvSpPr>
            <p:spPr>
              <a:xfrm>
                <a:off x="5756088" y="2021707"/>
                <a:ext cx="335955" cy="335955"/>
              </a:xfrm>
              <a:prstGeom prst="ellipse">
                <a:avLst/>
              </a:prstGeom>
              <a:solidFill>
                <a:srgbClr val="770077"/>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
          <p:nvSpPr>
            <p:cNvPr id="38" name="TextBox 37"/>
            <p:cNvSpPr txBox="1"/>
            <p:nvPr/>
          </p:nvSpPr>
          <p:spPr>
            <a:xfrm>
              <a:off x="5038682" y="3463651"/>
              <a:ext cx="651252" cy="584776"/>
            </a:xfrm>
            <a:prstGeom prst="rect">
              <a:avLst/>
            </a:prstGeom>
            <a:noFill/>
          </p:spPr>
          <p:txBody>
            <a:bodyPr wrap="square" rtlCol="0">
              <a:spAutoFit/>
            </a:bodyPr>
            <a:lstStyle/>
            <a:p>
              <a:r>
                <a:rPr lang="en-US" sz="3200" dirty="0"/>
                <a:t>v</a:t>
              </a:r>
              <a:r>
                <a:rPr lang="en-US" sz="3200" baseline="-25000" dirty="0"/>
                <a:t>1</a:t>
              </a:r>
            </a:p>
          </p:txBody>
        </p:sp>
        <p:sp>
          <p:nvSpPr>
            <p:cNvPr id="42" name="TextBox 41"/>
            <p:cNvSpPr txBox="1"/>
            <p:nvPr/>
          </p:nvSpPr>
          <p:spPr>
            <a:xfrm>
              <a:off x="6531117" y="1412950"/>
              <a:ext cx="651252" cy="584776"/>
            </a:xfrm>
            <a:prstGeom prst="rect">
              <a:avLst/>
            </a:prstGeom>
            <a:noFill/>
          </p:spPr>
          <p:txBody>
            <a:bodyPr wrap="square" rtlCol="0">
              <a:spAutoFit/>
            </a:bodyPr>
            <a:lstStyle/>
            <a:p>
              <a:r>
                <a:rPr lang="en-US" sz="3200" dirty="0"/>
                <a:t>v</a:t>
              </a:r>
              <a:r>
                <a:rPr lang="en-US" sz="3200" baseline="-25000" dirty="0"/>
                <a:t>2</a:t>
              </a:r>
            </a:p>
          </p:txBody>
        </p:sp>
        <p:sp>
          <p:nvSpPr>
            <p:cNvPr id="43" name="TextBox 42"/>
            <p:cNvSpPr txBox="1"/>
            <p:nvPr/>
          </p:nvSpPr>
          <p:spPr>
            <a:xfrm>
              <a:off x="7797266" y="3463651"/>
              <a:ext cx="651252" cy="584776"/>
            </a:xfrm>
            <a:prstGeom prst="rect">
              <a:avLst/>
            </a:prstGeom>
            <a:noFill/>
          </p:spPr>
          <p:txBody>
            <a:bodyPr wrap="square" rtlCol="0">
              <a:spAutoFit/>
            </a:bodyPr>
            <a:lstStyle/>
            <a:p>
              <a:r>
                <a:rPr lang="en-US" sz="3200" dirty="0"/>
                <a:t>v</a:t>
              </a:r>
              <a:r>
                <a:rPr lang="en-US" sz="3200" baseline="-25000" dirty="0"/>
                <a:t>3</a:t>
              </a:r>
            </a:p>
          </p:txBody>
        </p:sp>
        <p:sp>
          <p:nvSpPr>
            <p:cNvPr id="48" name="TextBox 47"/>
            <p:cNvSpPr txBox="1"/>
            <p:nvPr/>
          </p:nvSpPr>
          <p:spPr>
            <a:xfrm>
              <a:off x="5598375" y="2588847"/>
              <a:ext cx="651252" cy="584776"/>
            </a:xfrm>
            <a:prstGeom prst="rect">
              <a:avLst/>
            </a:prstGeom>
            <a:noFill/>
          </p:spPr>
          <p:txBody>
            <a:bodyPr wrap="square" rtlCol="0">
              <a:spAutoFit/>
            </a:bodyPr>
            <a:lstStyle/>
            <a:p>
              <a:r>
                <a:rPr lang="en-US" sz="3200" dirty="0"/>
                <a:t>e</a:t>
              </a:r>
              <a:r>
                <a:rPr lang="en-US" sz="3200" baseline="-25000" dirty="0"/>
                <a:t>1</a:t>
              </a:r>
            </a:p>
          </p:txBody>
        </p:sp>
        <p:sp>
          <p:nvSpPr>
            <p:cNvPr id="49" name="TextBox 48"/>
            <p:cNvSpPr txBox="1"/>
            <p:nvPr/>
          </p:nvSpPr>
          <p:spPr>
            <a:xfrm>
              <a:off x="7206718" y="2588847"/>
              <a:ext cx="651252" cy="584776"/>
            </a:xfrm>
            <a:prstGeom prst="rect">
              <a:avLst/>
            </a:prstGeom>
            <a:noFill/>
          </p:spPr>
          <p:txBody>
            <a:bodyPr wrap="square" rtlCol="0">
              <a:spAutoFit/>
            </a:bodyPr>
            <a:lstStyle/>
            <a:p>
              <a:r>
                <a:rPr lang="en-US" sz="3200" dirty="0"/>
                <a:t>e</a:t>
              </a:r>
              <a:r>
                <a:rPr lang="en-US" sz="3200" baseline="-25000" dirty="0"/>
                <a:t>2</a:t>
              </a:r>
            </a:p>
          </p:txBody>
        </p:sp>
      </p:grpSp>
      <p:sp>
        <p:nvSpPr>
          <p:cNvPr id="8" name="Rectangle 7"/>
          <p:cNvSpPr/>
          <p:nvPr/>
        </p:nvSpPr>
        <p:spPr>
          <a:xfrm>
            <a:off x="1636723" y="146395"/>
            <a:ext cx="9031277" cy="523220"/>
          </a:xfrm>
          <a:prstGeom prst="rect">
            <a:avLst/>
          </a:prstGeom>
        </p:spPr>
        <p:txBody>
          <a:bodyPr wrap="square">
            <a:spAutoFit/>
          </a:bodyPr>
          <a:lstStyle/>
          <a:p>
            <a:pPr algn="ctr"/>
            <a:r>
              <a:rPr lang="en-US" sz="2800" dirty="0"/>
              <a:t>Counting number of connected components using homology</a:t>
            </a:r>
          </a:p>
        </p:txBody>
      </p:sp>
      <p:sp>
        <p:nvSpPr>
          <p:cNvPr id="2" name="Rectangle 1"/>
          <p:cNvSpPr/>
          <p:nvPr/>
        </p:nvSpPr>
        <p:spPr>
          <a:xfrm>
            <a:off x="2036393" y="3518883"/>
            <a:ext cx="5421533" cy="3046988"/>
          </a:xfrm>
          <a:prstGeom prst="rect">
            <a:avLst/>
          </a:prstGeom>
        </p:spPr>
        <p:txBody>
          <a:bodyPr wrap="square">
            <a:spAutoFit/>
          </a:bodyPr>
          <a:lstStyle/>
          <a:p>
            <a:r>
              <a:rPr lang="en-US" sz="3200" dirty="0"/>
              <a:t>C</a:t>
            </a:r>
            <a:r>
              <a:rPr lang="en-US" sz="3200" baseline="-25000" dirty="0"/>
              <a:t>1   </a:t>
            </a:r>
            <a:r>
              <a:rPr lang="en-US" sz="3200" dirty="0">
                <a:sym typeface="Wingdings"/>
              </a:rPr>
              <a:t>   </a:t>
            </a:r>
            <a:r>
              <a:rPr lang="en-US" sz="3200" dirty="0"/>
              <a:t>C</a:t>
            </a:r>
            <a:r>
              <a:rPr lang="en-US" sz="3200" baseline="-25000" dirty="0"/>
              <a:t>0   </a:t>
            </a:r>
            <a:r>
              <a:rPr lang="en-US" sz="3200" dirty="0">
                <a:sym typeface="Wingdings"/>
              </a:rPr>
              <a:t>  0</a:t>
            </a:r>
          </a:p>
          <a:p>
            <a:endParaRPr lang="en-US" sz="3200" dirty="0">
              <a:sym typeface="Wingdings"/>
            </a:endParaRPr>
          </a:p>
          <a:p>
            <a:endParaRPr lang="en-US" sz="3200" dirty="0">
              <a:sym typeface="Wingdings"/>
            </a:endParaRPr>
          </a:p>
          <a:p>
            <a:r>
              <a:rPr lang="en-US" sz="3200" dirty="0">
                <a:sym typeface="Wingdings"/>
              </a:rPr>
              <a:t>Z</a:t>
            </a:r>
            <a:r>
              <a:rPr lang="en-US" sz="3200" baseline="-25000" dirty="0">
                <a:sym typeface="Wingdings"/>
              </a:rPr>
              <a:t>0</a:t>
            </a:r>
            <a:r>
              <a:rPr lang="en-US" sz="3200" dirty="0">
                <a:sym typeface="Wingdings"/>
              </a:rPr>
              <a:t> =  </a:t>
            </a:r>
            <a:r>
              <a:rPr lang="en-US" sz="3200" b="1" dirty="0"/>
              <a:t>Z</a:t>
            </a:r>
            <a:r>
              <a:rPr lang="en-US" sz="3200" b="1" baseline="-25000" dirty="0"/>
              <a:t>2</a:t>
            </a:r>
            <a:r>
              <a:rPr lang="en-US" sz="3200" dirty="0"/>
              <a:t>[v</a:t>
            </a:r>
            <a:r>
              <a:rPr lang="en-US" sz="3200" baseline="-25000" dirty="0"/>
              <a:t>1</a:t>
            </a:r>
            <a:r>
              <a:rPr lang="en-US" sz="3200" dirty="0"/>
              <a:t>, v</a:t>
            </a:r>
            <a:r>
              <a:rPr lang="en-US" sz="3200" baseline="-25000" dirty="0"/>
              <a:t>2</a:t>
            </a:r>
            <a:r>
              <a:rPr lang="en-US" sz="3200" dirty="0"/>
              <a:t>, v</a:t>
            </a:r>
            <a:r>
              <a:rPr lang="en-US" sz="3200" baseline="-25000" dirty="0"/>
              <a:t>3</a:t>
            </a:r>
            <a:r>
              <a:rPr lang="en-US" sz="3200" dirty="0"/>
              <a:t>, v</a:t>
            </a:r>
            <a:r>
              <a:rPr lang="en-US" sz="3200" baseline="-25000" dirty="0"/>
              <a:t>4</a:t>
            </a:r>
            <a:r>
              <a:rPr lang="en-US" sz="3200" dirty="0"/>
              <a:t>, v</a:t>
            </a:r>
            <a:r>
              <a:rPr lang="en-US" sz="3200" baseline="-25000" dirty="0"/>
              <a:t>5</a:t>
            </a:r>
            <a:r>
              <a:rPr lang="en-US" sz="3200" dirty="0"/>
              <a:t>, v</a:t>
            </a:r>
            <a:r>
              <a:rPr lang="en-US" sz="3200" baseline="-25000" dirty="0"/>
              <a:t>6</a:t>
            </a:r>
            <a:r>
              <a:rPr lang="en-US" sz="3200" dirty="0"/>
              <a:t>]</a:t>
            </a:r>
          </a:p>
          <a:p>
            <a:endParaRPr lang="en-US" sz="3200" dirty="0"/>
          </a:p>
          <a:p>
            <a:r>
              <a:rPr lang="en-US" sz="3200" dirty="0"/>
              <a:t>B</a:t>
            </a:r>
            <a:r>
              <a:rPr lang="en-US" sz="3200" baseline="-25000" dirty="0"/>
              <a:t>0</a:t>
            </a:r>
            <a:r>
              <a:rPr lang="en-US" sz="3200" dirty="0"/>
              <a:t> = image of  </a:t>
            </a:r>
            <a:r>
              <a:rPr lang="en-US" sz="3200" dirty="0">
                <a:sym typeface="Wingdings"/>
              </a:rPr>
              <a:t> </a:t>
            </a:r>
            <a:endParaRPr lang="en-US" sz="3200" dirty="0"/>
          </a:p>
        </p:txBody>
      </p:sp>
      <p:grpSp>
        <p:nvGrpSpPr>
          <p:cNvPr id="13" name="Group 12"/>
          <p:cNvGrpSpPr/>
          <p:nvPr/>
        </p:nvGrpSpPr>
        <p:grpSpPr>
          <a:xfrm>
            <a:off x="2460432" y="3148458"/>
            <a:ext cx="961338" cy="676656"/>
            <a:chOff x="658368" y="5669280"/>
            <a:chExt cx="961338" cy="676656"/>
          </a:xfrm>
        </p:grpSpPr>
        <p:sp>
          <p:nvSpPr>
            <p:cNvPr id="17" name="Arc 16"/>
            <p:cNvSpPr/>
            <p:nvPr/>
          </p:nvSpPr>
          <p:spPr>
            <a:xfrm rot="240000">
              <a:off x="658368" y="5779008"/>
              <a:ext cx="374904" cy="566928"/>
            </a:xfrm>
            <a:prstGeom prst="arc">
              <a:avLst/>
            </a:prstGeom>
            <a:ln w="28575" cmpd="sng">
              <a:solidFill>
                <a:srgbClr val="000000"/>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35" name="TextBox 34"/>
            <p:cNvSpPr txBox="1"/>
            <p:nvPr/>
          </p:nvSpPr>
          <p:spPr>
            <a:xfrm>
              <a:off x="768096" y="5669280"/>
              <a:ext cx="851610" cy="584776"/>
            </a:xfrm>
            <a:prstGeom prst="rect">
              <a:avLst/>
            </a:prstGeom>
            <a:noFill/>
          </p:spPr>
          <p:txBody>
            <a:bodyPr wrap="square" rtlCol="0">
              <a:spAutoFit/>
            </a:bodyPr>
            <a:lstStyle/>
            <a:p>
              <a:r>
                <a:rPr lang="en-US" sz="3200" dirty="0"/>
                <a:t>o</a:t>
              </a:r>
              <a:r>
                <a:rPr lang="en-US" sz="3200" baseline="-25000" dirty="0"/>
                <a:t>1</a:t>
              </a:r>
              <a:r>
                <a:rPr lang="en-US" sz="3200" dirty="0"/>
                <a:t> </a:t>
              </a:r>
            </a:p>
          </p:txBody>
        </p:sp>
      </p:grpSp>
      <p:grpSp>
        <p:nvGrpSpPr>
          <p:cNvPr id="77" name="Group 76"/>
          <p:cNvGrpSpPr/>
          <p:nvPr/>
        </p:nvGrpSpPr>
        <p:grpSpPr>
          <a:xfrm>
            <a:off x="3684516" y="3142122"/>
            <a:ext cx="961338" cy="676656"/>
            <a:chOff x="658368" y="5669280"/>
            <a:chExt cx="961338" cy="676656"/>
          </a:xfrm>
        </p:grpSpPr>
        <p:sp>
          <p:nvSpPr>
            <p:cNvPr id="78" name="Arc 77"/>
            <p:cNvSpPr/>
            <p:nvPr/>
          </p:nvSpPr>
          <p:spPr>
            <a:xfrm rot="240000">
              <a:off x="658368" y="5779008"/>
              <a:ext cx="374904" cy="566928"/>
            </a:xfrm>
            <a:prstGeom prst="arc">
              <a:avLst/>
            </a:prstGeom>
            <a:ln w="28575" cmpd="sng">
              <a:solidFill>
                <a:srgbClr val="000000"/>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79" name="TextBox 78"/>
            <p:cNvSpPr txBox="1"/>
            <p:nvPr/>
          </p:nvSpPr>
          <p:spPr>
            <a:xfrm>
              <a:off x="768096" y="5669280"/>
              <a:ext cx="851610" cy="584776"/>
            </a:xfrm>
            <a:prstGeom prst="rect">
              <a:avLst/>
            </a:prstGeom>
            <a:noFill/>
          </p:spPr>
          <p:txBody>
            <a:bodyPr wrap="square" rtlCol="0">
              <a:spAutoFit/>
            </a:bodyPr>
            <a:lstStyle/>
            <a:p>
              <a:r>
                <a:rPr lang="en-US" sz="3200" dirty="0"/>
                <a:t>o</a:t>
              </a:r>
              <a:r>
                <a:rPr lang="en-US" sz="3200" baseline="-25000" dirty="0"/>
                <a:t>0</a:t>
              </a:r>
              <a:r>
                <a:rPr lang="en-US" sz="3200" dirty="0"/>
                <a:t> </a:t>
              </a:r>
            </a:p>
          </p:txBody>
        </p:sp>
      </p:grpSp>
      <p:grpSp>
        <p:nvGrpSpPr>
          <p:cNvPr id="15" name="Group 14"/>
          <p:cNvGrpSpPr/>
          <p:nvPr/>
        </p:nvGrpSpPr>
        <p:grpSpPr>
          <a:xfrm>
            <a:off x="7704057" y="3351091"/>
            <a:ext cx="3460093" cy="3449054"/>
            <a:chOff x="2663622" y="3338705"/>
            <a:chExt cx="3460093" cy="3449054"/>
          </a:xfrm>
        </p:grpSpPr>
        <p:grpSp>
          <p:nvGrpSpPr>
            <p:cNvPr id="45" name="Group 44"/>
            <p:cNvGrpSpPr/>
            <p:nvPr/>
          </p:nvGrpSpPr>
          <p:grpSpPr>
            <a:xfrm>
              <a:off x="2663622" y="3338705"/>
              <a:ext cx="3460093" cy="736182"/>
              <a:chOff x="3256081" y="3795071"/>
              <a:chExt cx="3460093" cy="736182"/>
            </a:xfrm>
          </p:grpSpPr>
          <p:grpSp>
            <p:nvGrpSpPr>
              <p:cNvPr id="52" name="Group 51"/>
              <p:cNvGrpSpPr/>
              <p:nvPr/>
            </p:nvGrpSpPr>
            <p:grpSpPr>
              <a:xfrm>
                <a:off x="3256081" y="3854597"/>
                <a:ext cx="699555" cy="676656"/>
                <a:chOff x="658368" y="5669280"/>
                <a:chExt cx="699555" cy="676656"/>
              </a:xfrm>
            </p:grpSpPr>
            <p:sp>
              <p:nvSpPr>
                <p:cNvPr id="54" name="Arc 53"/>
                <p:cNvSpPr/>
                <p:nvPr/>
              </p:nvSpPr>
              <p:spPr>
                <a:xfrm rot="240000">
                  <a:off x="658368" y="5779008"/>
                  <a:ext cx="374904" cy="566928"/>
                </a:xfrm>
                <a:prstGeom prst="arc">
                  <a:avLst/>
                </a:prstGeom>
                <a:ln w="28575" cmpd="sng">
                  <a:solidFill>
                    <a:srgbClr val="000000"/>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55" name="TextBox 54"/>
                <p:cNvSpPr txBox="1"/>
                <p:nvPr/>
              </p:nvSpPr>
              <p:spPr>
                <a:xfrm>
                  <a:off x="768096" y="5669280"/>
                  <a:ext cx="589827" cy="584776"/>
                </a:xfrm>
                <a:prstGeom prst="rect">
                  <a:avLst/>
                </a:prstGeom>
                <a:noFill/>
              </p:spPr>
              <p:txBody>
                <a:bodyPr wrap="square" rtlCol="0">
                  <a:spAutoFit/>
                </a:bodyPr>
                <a:lstStyle/>
                <a:p>
                  <a:r>
                    <a:rPr lang="en-US" sz="3200" dirty="0"/>
                    <a:t>o</a:t>
                  </a:r>
                </a:p>
              </p:txBody>
            </p:sp>
          </p:grpSp>
          <p:sp>
            <p:nvSpPr>
              <p:cNvPr id="53" name="TextBox 52"/>
              <p:cNvSpPr txBox="1"/>
              <p:nvPr/>
            </p:nvSpPr>
            <p:spPr>
              <a:xfrm>
                <a:off x="3590764" y="3795071"/>
                <a:ext cx="3125410" cy="584776"/>
              </a:xfrm>
              <a:prstGeom prst="rect">
                <a:avLst/>
              </a:prstGeom>
              <a:noFill/>
            </p:spPr>
            <p:txBody>
              <a:bodyPr wrap="square" rtlCol="0">
                <a:spAutoFit/>
              </a:bodyPr>
              <a:lstStyle/>
              <a:p>
                <a:r>
                  <a:rPr lang="en-US" sz="3200" dirty="0"/>
                  <a:t>(e</a:t>
                </a:r>
                <a:r>
                  <a:rPr lang="en-US" sz="3200" baseline="-25000" dirty="0"/>
                  <a:t>1</a:t>
                </a:r>
                <a:r>
                  <a:rPr lang="en-US" sz="3200" dirty="0"/>
                  <a:t>) = v</a:t>
                </a:r>
                <a:r>
                  <a:rPr lang="en-US" sz="3200" baseline="-25000" dirty="0"/>
                  <a:t>1</a:t>
                </a:r>
                <a:r>
                  <a:rPr lang="en-US" sz="3200" dirty="0"/>
                  <a:t> + v</a:t>
                </a:r>
                <a:r>
                  <a:rPr lang="en-US" sz="3200" baseline="-25000" dirty="0"/>
                  <a:t>2</a:t>
                </a:r>
              </a:p>
            </p:txBody>
          </p:sp>
        </p:grpSp>
        <p:grpSp>
          <p:nvGrpSpPr>
            <p:cNvPr id="56" name="Group 55"/>
            <p:cNvGrpSpPr/>
            <p:nvPr/>
          </p:nvGrpSpPr>
          <p:grpSpPr>
            <a:xfrm>
              <a:off x="2663622" y="4006997"/>
              <a:ext cx="3460093" cy="696498"/>
              <a:chOff x="3256081" y="3834755"/>
              <a:chExt cx="3460093" cy="696498"/>
            </a:xfrm>
          </p:grpSpPr>
          <p:grpSp>
            <p:nvGrpSpPr>
              <p:cNvPr id="57" name="Group 56"/>
              <p:cNvGrpSpPr/>
              <p:nvPr/>
            </p:nvGrpSpPr>
            <p:grpSpPr>
              <a:xfrm>
                <a:off x="3256081" y="3854597"/>
                <a:ext cx="699555" cy="676656"/>
                <a:chOff x="658368" y="5669280"/>
                <a:chExt cx="699555" cy="676656"/>
              </a:xfrm>
            </p:grpSpPr>
            <p:sp>
              <p:nvSpPr>
                <p:cNvPr id="59" name="Arc 58"/>
                <p:cNvSpPr/>
                <p:nvPr/>
              </p:nvSpPr>
              <p:spPr>
                <a:xfrm rot="240000">
                  <a:off x="658368" y="5779008"/>
                  <a:ext cx="374904" cy="566928"/>
                </a:xfrm>
                <a:prstGeom prst="arc">
                  <a:avLst/>
                </a:prstGeom>
                <a:ln w="28575" cmpd="sng">
                  <a:solidFill>
                    <a:srgbClr val="000000"/>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60" name="TextBox 59"/>
                <p:cNvSpPr txBox="1"/>
                <p:nvPr/>
              </p:nvSpPr>
              <p:spPr>
                <a:xfrm>
                  <a:off x="768096" y="5669280"/>
                  <a:ext cx="589827" cy="584776"/>
                </a:xfrm>
                <a:prstGeom prst="rect">
                  <a:avLst/>
                </a:prstGeom>
                <a:noFill/>
              </p:spPr>
              <p:txBody>
                <a:bodyPr wrap="square" rtlCol="0">
                  <a:spAutoFit/>
                </a:bodyPr>
                <a:lstStyle/>
                <a:p>
                  <a:r>
                    <a:rPr lang="en-US" sz="3200" dirty="0"/>
                    <a:t>o</a:t>
                  </a:r>
                </a:p>
              </p:txBody>
            </p:sp>
          </p:grpSp>
          <p:sp>
            <p:nvSpPr>
              <p:cNvPr id="58" name="TextBox 57"/>
              <p:cNvSpPr txBox="1"/>
              <p:nvPr/>
            </p:nvSpPr>
            <p:spPr>
              <a:xfrm>
                <a:off x="3590764" y="3834755"/>
                <a:ext cx="3125410" cy="584776"/>
              </a:xfrm>
              <a:prstGeom prst="rect">
                <a:avLst/>
              </a:prstGeom>
              <a:noFill/>
            </p:spPr>
            <p:txBody>
              <a:bodyPr wrap="square" rtlCol="0">
                <a:spAutoFit/>
              </a:bodyPr>
              <a:lstStyle/>
              <a:p>
                <a:r>
                  <a:rPr lang="en-US" sz="3200" dirty="0"/>
                  <a:t>(e</a:t>
                </a:r>
                <a:r>
                  <a:rPr lang="en-US" sz="3200" baseline="-25000" dirty="0"/>
                  <a:t>2</a:t>
                </a:r>
                <a:r>
                  <a:rPr lang="en-US" sz="3200" dirty="0"/>
                  <a:t>) = v</a:t>
                </a:r>
                <a:r>
                  <a:rPr lang="en-US" sz="3200" baseline="-25000" dirty="0"/>
                  <a:t>2</a:t>
                </a:r>
                <a:r>
                  <a:rPr lang="en-US" sz="3200" dirty="0"/>
                  <a:t> + v</a:t>
                </a:r>
                <a:r>
                  <a:rPr lang="en-US" sz="3200" baseline="-25000" dirty="0"/>
                  <a:t>3</a:t>
                </a:r>
              </a:p>
            </p:txBody>
          </p:sp>
        </p:grpSp>
        <p:grpSp>
          <p:nvGrpSpPr>
            <p:cNvPr id="61" name="Group 60"/>
            <p:cNvGrpSpPr/>
            <p:nvPr/>
          </p:nvGrpSpPr>
          <p:grpSpPr>
            <a:xfrm>
              <a:off x="2663622" y="4695131"/>
              <a:ext cx="3460093" cy="736182"/>
              <a:chOff x="3256081" y="3795071"/>
              <a:chExt cx="3460093" cy="736182"/>
            </a:xfrm>
          </p:grpSpPr>
          <p:grpSp>
            <p:nvGrpSpPr>
              <p:cNvPr id="62" name="Group 61"/>
              <p:cNvGrpSpPr/>
              <p:nvPr/>
            </p:nvGrpSpPr>
            <p:grpSpPr>
              <a:xfrm>
                <a:off x="3256081" y="3854597"/>
                <a:ext cx="699555" cy="676656"/>
                <a:chOff x="658368" y="5669280"/>
                <a:chExt cx="699555" cy="676656"/>
              </a:xfrm>
            </p:grpSpPr>
            <p:sp>
              <p:nvSpPr>
                <p:cNvPr id="64" name="Arc 63"/>
                <p:cNvSpPr/>
                <p:nvPr/>
              </p:nvSpPr>
              <p:spPr>
                <a:xfrm rot="240000">
                  <a:off x="658368" y="5779008"/>
                  <a:ext cx="374904" cy="566928"/>
                </a:xfrm>
                <a:prstGeom prst="arc">
                  <a:avLst/>
                </a:prstGeom>
                <a:ln w="28575" cmpd="sng">
                  <a:solidFill>
                    <a:srgbClr val="000000"/>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65" name="TextBox 64"/>
                <p:cNvSpPr txBox="1"/>
                <p:nvPr/>
              </p:nvSpPr>
              <p:spPr>
                <a:xfrm>
                  <a:off x="768096" y="5669280"/>
                  <a:ext cx="589827" cy="584776"/>
                </a:xfrm>
                <a:prstGeom prst="rect">
                  <a:avLst/>
                </a:prstGeom>
                <a:noFill/>
              </p:spPr>
              <p:txBody>
                <a:bodyPr wrap="square" rtlCol="0">
                  <a:spAutoFit/>
                </a:bodyPr>
                <a:lstStyle/>
                <a:p>
                  <a:r>
                    <a:rPr lang="en-US" sz="3200" dirty="0"/>
                    <a:t>o</a:t>
                  </a:r>
                </a:p>
              </p:txBody>
            </p:sp>
          </p:grpSp>
          <p:sp>
            <p:nvSpPr>
              <p:cNvPr id="63" name="TextBox 62"/>
              <p:cNvSpPr txBox="1"/>
              <p:nvPr/>
            </p:nvSpPr>
            <p:spPr>
              <a:xfrm>
                <a:off x="3590764" y="3795071"/>
                <a:ext cx="3125410" cy="584776"/>
              </a:xfrm>
              <a:prstGeom prst="rect">
                <a:avLst/>
              </a:prstGeom>
              <a:noFill/>
            </p:spPr>
            <p:txBody>
              <a:bodyPr wrap="square" rtlCol="0">
                <a:spAutoFit/>
              </a:bodyPr>
              <a:lstStyle/>
              <a:p>
                <a:r>
                  <a:rPr lang="en-US" sz="3200" dirty="0"/>
                  <a:t>(e</a:t>
                </a:r>
                <a:r>
                  <a:rPr lang="en-US" sz="3200" baseline="-25000" dirty="0"/>
                  <a:t>3</a:t>
                </a:r>
                <a:r>
                  <a:rPr lang="en-US" sz="3200" dirty="0"/>
                  <a:t>) = v</a:t>
                </a:r>
                <a:r>
                  <a:rPr lang="en-US" sz="3200" baseline="-25000" dirty="0"/>
                  <a:t>4</a:t>
                </a:r>
                <a:r>
                  <a:rPr lang="en-US" sz="3200" dirty="0"/>
                  <a:t> + v</a:t>
                </a:r>
                <a:r>
                  <a:rPr lang="en-US" sz="3200" baseline="-25000" dirty="0"/>
                  <a:t>5</a:t>
                </a:r>
              </a:p>
            </p:txBody>
          </p:sp>
        </p:grpSp>
        <p:grpSp>
          <p:nvGrpSpPr>
            <p:cNvPr id="66" name="Group 65"/>
            <p:cNvGrpSpPr/>
            <p:nvPr/>
          </p:nvGrpSpPr>
          <p:grpSpPr>
            <a:xfrm>
              <a:off x="2663622" y="5383265"/>
              <a:ext cx="3460093" cy="736182"/>
              <a:chOff x="3256081" y="3795071"/>
              <a:chExt cx="3460093" cy="736182"/>
            </a:xfrm>
          </p:grpSpPr>
          <p:grpSp>
            <p:nvGrpSpPr>
              <p:cNvPr id="67" name="Group 66"/>
              <p:cNvGrpSpPr/>
              <p:nvPr/>
            </p:nvGrpSpPr>
            <p:grpSpPr>
              <a:xfrm>
                <a:off x="3256081" y="3854597"/>
                <a:ext cx="699555" cy="676656"/>
                <a:chOff x="658368" y="5669280"/>
                <a:chExt cx="699555" cy="676656"/>
              </a:xfrm>
            </p:grpSpPr>
            <p:sp>
              <p:nvSpPr>
                <p:cNvPr id="69" name="Arc 68"/>
                <p:cNvSpPr/>
                <p:nvPr/>
              </p:nvSpPr>
              <p:spPr>
                <a:xfrm rot="240000">
                  <a:off x="658368" y="5779008"/>
                  <a:ext cx="374904" cy="566928"/>
                </a:xfrm>
                <a:prstGeom prst="arc">
                  <a:avLst/>
                </a:prstGeom>
                <a:ln w="28575" cmpd="sng">
                  <a:solidFill>
                    <a:srgbClr val="000000"/>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70" name="TextBox 69"/>
                <p:cNvSpPr txBox="1"/>
                <p:nvPr/>
              </p:nvSpPr>
              <p:spPr>
                <a:xfrm>
                  <a:off x="768096" y="5669280"/>
                  <a:ext cx="589827" cy="584776"/>
                </a:xfrm>
                <a:prstGeom prst="rect">
                  <a:avLst/>
                </a:prstGeom>
                <a:noFill/>
              </p:spPr>
              <p:txBody>
                <a:bodyPr wrap="square" rtlCol="0">
                  <a:spAutoFit/>
                </a:bodyPr>
                <a:lstStyle/>
                <a:p>
                  <a:r>
                    <a:rPr lang="en-US" sz="3200" dirty="0"/>
                    <a:t>o</a:t>
                  </a:r>
                </a:p>
              </p:txBody>
            </p:sp>
          </p:grpSp>
          <p:sp>
            <p:nvSpPr>
              <p:cNvPr id="68" name="TextBox 67"/>
              <p:cNvSpPr txBox="1"/>
              <p:nvPr/>
            </p:nvSpPr>
            <p:spPr>
              <a:xfrm>
                <a:off x="3590764" y="3795071"/>
                <a:ext cx="3125410" cy="584776"/>
              </a:xfrm>
              <a:prstGeom prst="rect">
                <a:avLst/>
              </a:prstGeom>
              <a:noFill/>
            </p:spPr>
            <p:txBody>
              <a:bodyPr wrap="square" rtlCol="0">
                <a:spAutoFit/>
              </a:bodyPr>
              <a:lstStyle/>
              <a:p>
                <a:r>
                  <a:rPr lang="en-US" sz="3200" dirty="0"/>
                  <a:t>(e</a:t>
                </a:r>
                <a:r>
                  <a:rPr lang="en-US" sz="3200" baseline="-25000" dirty="0"/>
                  <a:t>4</a:t>
                </a:r>
                <a:r>
                  <a:rPr lang="en-US" sz="3200" dirty="0"/>
                  <a:t>) = v</a:t>
                </a:r>
                <a:r>
                  <a:rPr lang="en-US" sz="3200" baseline="-25000" dirty="0"/>
                  <a:t>5</a:t>
                </a:r>
                <a:r>
                  <a:rPr lang="en-US" sz="3200" dirty="0"/>
                  <a:t> + v</a:t>
                </a:r>
                <a:r>
                  <a:rPr lang="en-US" sz="3200" baseline="-25000" dirty="0"/>
                  <a:t>6</a:t>
                </a:r>
              </a:p>
            </p:txBody>
          </p:sp>
        </p:grpSp>
        <p:grpSp>
          <p:nvGrpSpPr>
            <p:cNvPr id="71" name="Group 70"/>
            <p:cNvGrpSpPr/>
            <p:nvPr/>
          </p:nvGrpSpPr>
          <p:grpSpPr>
            <a:xfrm>
              <a:off x="2663622" y="6051577"/>
              <a:ext cx="3460093" cy="736182"/>
              <a:chOff x="3256081" y="3795071"/>
              <a:chExt cx="3460093" cy="736182"/>
            </a:xfrm>
          </p:grpSpPr>
          <p:grpSp>
            <p:nvGrpSpPr>
              <p:cNvPr id="72" name="Group 71"/>
              <p:cNvGrpSpPr/>
              <p:nvPr/>
            </p:nvGrpSpPr>
            <p:grpSpPr>
              <a:xfrm>
                <a:off x="3256081" y="3854597"/>
                <a:ext cx="699555" cy="676656"/>
                <a:chOff x="658368" y="5669280"/>
                <a:chExt cx="699555" cy="676656"/>
              </a:xfrm>
            </p:grpSpPr>
            <p:sp>
              <p:nvSpPr>
                <p:cNvPr id="74" name="Arc 73"/>
                <p:cNvSpPr/>
                <p:nvPr/>
              </p:nvSpPr>
              <p:spPr>
                <a:xfrm rot="240000">
                  <a:off x="658368" y="5779008"/>
                  <a:ext cx="374904" cy="566928"/>
                </a:xfrm>
                <a:prstGeom prst="arc">
                  <a:avLst/>
                </a:prstGeom>
                <a:ln w="28575" cmpd="sng">
                  <a:solidFill>
                    <a:srgbClr val="000000"/>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75" name="TextBox 74"/>
                <p:cNvSpPr txBox="1"/>
                <p:nvPr/>
              </p:nvSpPr>
              <p:spPr>
                <a:xfrm>
                  <a:off x="768096" y="5669280"/>
                  <a:ext cx="589827" cy="584776"/>
                </a:xfrm>
                <a:prstGeom prst="rect">
                  <a:avLst/>
                </a:prstGeom>
                <a:noFill/>
              </p:spPr>
              <p:txBody>
                <a:bodyPr wrap="square" rtlCol="0">
                  <a:spAutoFit/>
                </a:bodyPr>
                <a:lstStyle/>
                <a:p>
                  <a:r>
                    <a:rPr lang="en-US" sz="3200" dirty="0"/>
                    <a:t>o</a:t>
                  </a:r>
                </a:p>
              </p:txBody>
            </p:sp>
          </p:grpSp>
          <p:sp>
            <p:nvSpPr>
              <p:cNvPr id="73" name="TextBox 72"/>
              <p:cNvSpPr txBox="1"/>
              <p:nvPr/>
            </p:nvSpPr>
            <p:spPr>
              <a:xfrm>
                <a:off x="3590764" y="3795071"/>
                <a:ext cx="3125410" cy="584776"/>
              </a:xfrm>
              <a:prstGeom prst="rect">
                <a:avLst/>
              </a:prstGeom>
              <a:noFill/>
            </p:spPr>
            <p:txBody>
              <a:bodyPr wrap="square" rtlCol="0">
                <a:spAutoFit/>
              </a:bodyPr>
              <a:lstStyle/>
              <a:p>
                <a:r>
                  <a:rPr lang="en-US" sz="3200" dirty="0"/>
                  <a:t>(e</a:t>
                </a:r>
                <a:r>
                  <a:rPr lang="en-US" sz="3200" baseline="-25000" dirty="0"/>
                  <a:t>5</a:t>
                </a:r>
                <a:r>
                  <a:rPr lang="en-US" sz="3200" dirty="0"/>
                  <a:t>) = v</a:t>
                </a:r>
                <a:r>
                  <a:rPr lang="en-US" sz="3200" baseline="-25000" dirty="0"/>
                  <a:t>4</a:t>
                </a:r>
                <a:r>
                  <a:rPr lang="en-US" sz="3200" dirty="0"/>
                  <a:t> + v</a:t>
                </a:r>
                <a:r>
                  <a:rPr lang="en-US" sz="3200" baseline="-25000" dirty="0"/>
                  <a:t>6</a:t>
                </a:r>
              </a:p>
            </p:txBody>
          </p:sp>
        </p:grpSp>
      </p:grpSp>
      <p:grpSp>
        <p:nvGrpSpPr>
          <p:cNvPr id="76" name="Group 75"/>
          <p:cNvGrpSpPr/>
          <p:nvPr/>
        </p:nvGrpSpPr>
        <p:grpSpPr>
          <a:xfrm>
            <a:off x="4319323" y="5941101"/>
            <a:ext cx="961338" cy="676656"/>
            <a:chOff x="658368" y="5669280"/>
            <a:chExt cx="961338" cy="676656"/>
          </a:xfrm>
        </p:grpSpPr>
        <p:sp>
          <p:nvSpPr>
            <p:cNvPr id="86" name="Arc 85"/>
            <p:cNvSpPr/>
            <p:nvPr/>
          </p:nvSpPr>
          <p:spPr>
            <a:xfrm rot="240000">
              <a:off x="658368" y="5779008"/>
              <a:ext cx="374904" cy="566928"/>
            </a:xfrm>
            <a:prstGeom prst="arc">
              <a:avLst/>
            </a:prstGeom>
            <a:ln w="28575" cmpd="sng">
              <a:solidFill>
                <a:srgbClr val="000000"/>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87" name="TextBox 86"/>
            <p:cNvSpPr txBox="1"/>
            <p:nvPr/>
          </p:nvSpPr>
          <p:spPr>
            <a:xfrm>
              <a:off x="768096" y="5669280"/>
              <a:ext cx="851610" cy="584776"/>
            </a:xfrm>
            <a:prstGeom prst="rect">
              <a:avLst/>
            </a:prstGeom>
            <a:noFill/>
          </p:spPr>
          <p:txBody>
            <a:bodyPr wrap="square" rtlCol="0">
              <a:spAutoFit/>
            </a:bodyPr>
            <a:lstStyle/>
            <a:p>
              <a:r>
                <a:rPr lang="en-US" sz="3200" dirty="0"/>
                <a:t>o</a:t>
              </a:r>
              <a:r>
                <a:rPr lang="en-US" sz="3200" baseline="-25000" dirty="0"/>
                <a:t>1</a:t>
              </a:r>
              <a:r>
                <a:rPr lang="en-US" sz="3200" dirty="0"/>
                <a:t> </a:t>
              </a:r>
            </a:p>
          </p:txBody>
        </p:sp>
      </p:grpSp>
    </p:spTree>
    <p:extLst>
      <p:ext uri="{BB962C8B-B14F-4D97-AF65-F5344CB8AC3E}">
        <p14:creationId xmlns:p14="http://schemas.microsoft.com/office/powerpoint/2010/main" val="112001238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0" name="Group 49"/>
          <p:cNvGrpSpPr/>
          <p:nvPr/>
        </p:nvGrpSpPr>
        <p:grpSpPr>
          <a:xfrm>
            <a:off x="6470201" y="406370"/>
            <a:ext cx="3382244" cy="2975810"/>
            <a:chOff x="793381" y="1412950"/>
            <a:chExt cx="3382244" cy="2975810"/>
          </a:xfrm>
        </p:grpSpPr>
        <p:grpSp>
          <p:nvGrpSpPr>
            <p:cNvPr id="21" name="Group 20"/>
            <p:cNvGrpSpPr/>
            <p:nvPr/>
          </p:nvGrpSpPr>
          <p:grpSpPr>
            <a:xfrm>
              <a:off x="1284670" y="2021707"/>
              <a:ext cx="2239703" cy="1987736"/>
              <a:chOff x="1088696" y="3397905"/>
              <a:chExt cx="2239703" cy="1987736"/>
            </a:xfrm>
          </p:grpSpPr>
          <p:sp>
            <p:nvSpPr>
              <p:cNvPr id="3" name="Isosceles Triangle 2"/>
              <p:cNvSpPr/>
              <p:nvPr/>
            </p:nvSpPr>
            <p:spPr>
              <a:xfrm>
                <a:off x="1284670" y="3565883"/>
                <a:ext cx="1959740" cy="1696575"/>
              </a:xfrm>
              <a:prstGeom prst="triangle">
                <a:avLst/>
              </a:prstGeom>
              <a:solidFill>
                <a:schemeClr val="tx2">
                  <a:lumMod val="40000"/>
                  <a:lumOff val="60000"/>
                </a:schemeClr>
              </a:solidFill>
              <a:ln w="127000">
                <a:solidFill>
                  <a:srgbClr val="008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nvGrpSpPr>
              <p:cNvPr id="4" name="Group 3"/>
              <p:cNvGrpSpPr/>
              <p:nvPr/>
            </p:nvGrpSpPr>
            <p:grpSpPr>
              <a:xfrm>
                <a:off x="1088696" y="5049686"/>
                <a:ext cx="2239703" cy="335955"/>
                <a:chOff x="2971800" y="2819400"/>
                <a:chExt cx="1021080" cy="182880"/>
              </a:xfrm>
            </p:grpSpPr>
            <p:sp>
              <p:nvSpPr>
                <p:cNvPr id="6" name="Oval 5"/>
                <p:cNvSpPr/>
                <p:nvPr/>
              </p:nvSpPr>
              <p:spPr>
                <a:xfrm>
                  <a:off x="2971800" y="2819400"/>
                  <a:ext cx="153162" cy="182880"/>
                </a:xfrm>
                <a:prstGeom prst="ellipse">
                  <a:avLst/>
                </a:prstGeom>
                <a:solidFill>
                  <a:srgbClr val="770077"/>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 name="Oval 6"/>
                <p:cNvSpPr/>
                <p:nvPr/>
              </p:nvSpPr>
              <p:spPr>
                <a:xfrm>
                  <a:off x="3839718" y="2819400"/>
                  <a:ext cx="153162" cy="182880"/>
                </a:xfrm>
                <a:prstGeom prst="ellipse">
                  <a:avLst/>
                </a:prstGeom>
                <a:solidFill>
                  <a:srgbClr val="770077"/>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
            <p:nvSpPr>
              <p:cNvPr id="5" name="Oval 4"/>
              <p:cNvSpPr/>
              <p:nvPr/>
            </p:nvSpPr>
            <p:spPr>
              <a:xfrm>
                <a:off x="2090963" y="3397905"/>
                <a:ext cx="335955" cy="335955"/>
              </a:xfrm>
              <a:prstGeom prst="ellipse">
                <a:avLst/>
              </a:prstGeom>
              <a:solidFill>
                <a:srgbClr val="770077"/>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
          <p:nvSpPr>
            <p:cNvPr id="39" name="TextBox 38"/>
            <p:cNvSpPr txBox="1"/>
            <p:nvPr/>
          </p:nvSpPr>
          <p:spPr>
            <a:xfrm>
              <a:off x="3524373" y="3463651"/>
              <a:ext cx="651252" cy="584776"/>
            </a:xfrm>
            <a:prstGeom prst="rect">
              <a:avLst/>
            </a:prstGeom>
            <a:noFill/>
          </p:spPr>
          <p:txBody>
            <a:bodyPr wrap="square" rtlCol="0">
              <a:spAutoFit/>
            </a:bodyPr>
            <a:lstStyle/>
            <a:p>
              <a:r>
                <a:rPr lang="en-US" sz="3200" dirty="0"/>
                <a:t>v</a:t>
              </a:r>
              <a:r>
                <a:rPr lang="en-US" sz="3200" baseline="-25000" dirty="0"/>
                <a:t>6</a:t>
              </a:r>
            </a:p>
          </p:txBody>
        </p:sp>
        <p:sp>
          <p:nvSpPr>
            <p:cNvPr id="40" name="TextBox 39"/>
            <p:cNvSpPr txBox="1"/>
            <p:nvPr/>
          </p:nvSpPr>
          <p:spPr>
            <a:xfrm>
              <a:off x="793381" y="3463651"/>
              <a:ext cx="651252" cy="584776"/>
            </a:xfrm>
            <a:prstGeom prst="rect">
              <a:avLst/>
            </a:prstGeom>
            <a:noFill/>
          </p:spPr>
          <p:txBody>
            <a:bodyPr wrap="square" rtlCol="0">
              <a:spAutoFit/>
            </a:bodyPr>
            <a:lstStyle/>
            <a:p>
              <a:r>
                <a:rPr lang="en-US" sz="3200" dirty="0"/>
                <a:t>v</a:t>
              </a:r>
              <a:r>
                <a:rPr lang="en-US" sz="3200" baseline="-25000" dirty="0"/>
                <a:t>4</a:t>
              </a:r>
            </a:p>
          </p:txBody>
        </p:sp>
        <p:sp>
          <p:nvSpPr>
            <p:cNvPr id="41" name="TextBox 40"/>
            <p:cNvSpPr txBox="1"/>
            <p:nvPr/>
          </p:nvSpPr>
          <p:spPr>
            <a:xfrm>
              <a:off x="2263487" y="1412950"/>
              <a:ext cx="651252" cy="584776"/>
            </a:xfrm>
            <a:prstGeom prst="rect">
              <a:avLst/>
            </a:prstGeom>
            <a:noFill/>
          </p:spPr>
          <p:txBody>
            <a:bodyPr wrap="square" rtlCol="0">
              <a:spAutoFit/>
            </a:bodyPr>
            <a:lstStyle/>
            <a:p>
              <a:r>
                <a:rPr lang="en-US" sz="3200" dirty="0"/>
                <a:t>v</a:t>
              </a:r>
              <a:r>
                <a:rPr lang="en-US" sz="3200" baseline="-25000" dirty="0"/>
                <a:t>5</a:t>
              </a:r>
            </a:p>
          </p:txBody>
        </p:sp>
        <p:sp>
          <p:nvSpPr>
            <p:cNvPr id="44" name="TextBox 43"/>
            <p:cNvSpPr txBox="1"/>
            <p:nvPr/>
          </p:nvSpPr>
          <p:spPr>
            <a:xfrm>
              <a:off x="1403746" y="2588847"/>
              <a:ext cx="651252" cy="584776"/>
            </a:xfrm>
            <a:prstGeom prst="rect">
              <a:avLst/>
            </a:prstGeom>
            <a:noFill/>
          </p:spPr>
          <p:txBody>
            <a:bodyPr wrap="square" rtlCol="0">
              <a:spAutoFit/>
            </a:bodyPr>
            <a:lstStyle/>
            <a:p>
              <a:r>
                <a:rPr lang="en-US" sz="3200" dirty="0"/>
                <a:t>e</a:t>
              </a:r>
              <a:r>
                <a:rPr lang="en-US" sz="3200" baseline="-25000" dirty="0"/>
                <a:t>3</a:t>
              </a:r>
            </a:p>
          </p:txBody>
        </p:sp>
        <p:sp>
          <p:nvSpPr>
            <p:cNvPr id="46" name="TextBox 45"/>
            <p:cNvSpPr txBox="1"/>
            <p:nvPr/>
          </p:nvSpPr>
          <p:spPr>
            <a:xfrm>
              <a:off x="2263487" y="3803984"/>
              <a:ext cx="651252" cy="584776"/>
            </a:xfrm>
            <a:prstGeom prst="rect">
              <a:avLst/>
            </a:prstGeom>
            <a:noFill/>
          </p:spPr>
          <p:txBody>
            <a:bodyPr wrap="square" rtlCol="0">
              <a:spAutoFit/>
            </a:bodyPr>
            <a:lstStyle/>
            <a:p>
              <a:r>
                <a:rPr lang="en-US" sz="3200" dirty="0"/>
                <a:t>e</a:t>
              </a:r>
              <a:r>
                <a:rPr lang="en-US" sz="3200" baseline="-25000" dirty="0"/>
                <a:t>5</a:t>
              </a:r>
            </a:p>
          </p:txBody>
        </p:sp>
        <p:sp>
          <p:nvSpPr>
            <p:cNvPr id="47" name="TextBox 46"/>
            <p:cNvSpPr txBox="1"/>
            <p:nvPr/>
          </p:nvSpPr>
          <p:spPr>
            <a:xfrm>
              <a:off x="2989958" y="2588847"/>
              <a:ext cx="651252" cy="584776"/>
            </a:xfrm>
            <a:prstGeom prst="rect">
              <a:avLst/>
            </a:prstGeom>
            <a:noFill/>
          </p:spPr>
          <p:txBody>
            <a:bodyPr wrap="square" rtlCol="0">
              <a:spAutoFit/>
            </a:bodyPr>
            <a:lstStyle/>
            <a:p>
              <a:r>
                <a:rPr lang="en-US" sz="3200" dirty="0"/>
                <a:t>e</a:t>
              </a:r>
              <a:r>
                <a:rPr lang="en-US" sz="3200" baseline="-25000" dirty="0"/>
                <a:t>4</a:t>
              </a:r>
            </a:p>
          </p:txBody>
        </p:sp>
      </p:grpSp>
      <p:grpSp>
        <p:nvGrpSpPr>
          <p:cNvPr id="51" name="Group 50"/>
          <p:cNvGrpSpPr/>
          <p:nvPr/>
        </p:nvGrpSpPr>
        <p:grpSpPr>
          <a:xfrm>
            <a:off x="2230671" y="406371"/>
            <a:ext cx="3409836" cy="2635477"/>
            <a:chOff x="5038682" y="1412950"/>
            <a:chExt cx="3409836" cy="2635477"/>
          </a:xfrm>
        </p:grpSpPr>
        <p:grpSp>
          <p:nvGrpSpPr>
            <p:cNvPr id="36" name="Group 35"/>
            <p:cNvGrpSpPr/>
            <p:nvPr/>
          </p:nvGrpSpPr>
          <p:grpSpPr>
            <a:xfrm>
              <a:off x="5537717" y="2021707"/>
              <a:ext cx="2239703" cy="1987736"/>
              <a:chOff x="4753821" y="2021707"/>
              <a:chExt cx="2239703" cy="1987736"/>
            </a:xfrm>
          </p:grpSpPr>
          <p:cxnSp>
            <p:nvCxnSpPr>
              <p:cNvPr id="29" name="Straight Connector 28"/>
              <p:cNvCxnSpPr/>
              <p:nvPr/>
            </p:nvCxnSpPr>
            <p:spPr>
              <a:xfrm>
                <a:off x="5933925" y="2176272"/>
                <a:ext cx="912912" cy="1655064"/>
              </a:xfrm>
              <a:prstGeom prst="line">
                <a:avLst/>
              </a:prstGeom>
              <a:ln w="127000">
                <a:solidFill>
                  <a:srgbClr val="008000"/>
                </a:solidFill>
              </a:ln>
            </p:spPr>
            <p:style>
              <a:lnRef idx="2">
                <a:schemeClr val="accent1"/>
              </a:lnRef>
              <a:fillRef idx="0">
                <a:schemeClr val="accent1"/>
              </a:fillRef>
              <a:effectRef idx="1">
                <a:schemeClr val="accent1"/>
              </a:effectRef>
              <a:fontRef idx="minor">
                <a:schemeClr val="tx1"/>
              </a:fontRef>
            </p:style>
          </p:cxnSp>
          <p:cxnSp>
            <p:nvCxnSpPr>
              <p:cNvPr id="14" name="Straight Connector 13"/>
              <p:cNvCxnSpPr/>
              <p:nvPr/>
            </p:nvCxnSpPr>
            <p:spPr>
              <a:xfrm flipV="1">
                <a:off x="4921799" y="2176272"/>
                <a:ext cx="1012126" cy="1655064"/>
              </a:xfrm>
              <a:prstGeom prst="line">
                <a:avLst/>
              </a:prstGeom>
              <a:ln w="127000">
                <a:solidFill>
                  <a:srgbClr val="008000"/>
                </a:solidFill>
              </a:ln>
            </p:spPr>
            <p:style>
              <a:lnRef idx="2">
                <a:schemeClr val="accent1"/>
              </a:lnRef>
              <a:fillRef idx="0">
                <a:schemeClr val="accent1"/>
              </a:fillRef>
              <a:effectRef idx="1">
                <a:schemeClr val="accent1"/>
              </a:effectRef>
              <a:fontRef idx="minor">
                <a:schemeClr val="tx1"/>
              </a:fontRef>
            </p:style>
          </p:cxnSp>
          <p:grpSp>
            <p:nvGrpSpPr>
              <p:cNvPr id="9" name="Group 8"/>
              <p:cNvGrpSpPr/>
              <p:nvPr/>
            </p:nvGrpSpPr>
            <p:grpSpPr>
              <a:xfrm>
                <a:off x="4753821" y="3673488"/>
                <a:ext cx="2239703" cy="335955"/>
                <a:chOff x="2971800" y="2819400"/>
                <a:chExt cx="1021080" cy="182880"/>
              </a:xfrm>
            </p:grpSpPr>
            <p:sp>
              <p:nvSpPr>
                <p:cNvPr id="10" name="Oval 9"/>
                <p:cNvSpPr/>
                <p:nvPr/>
              </p:nvSpPr>
              <p:spPr>
                <a:xfrm>
                  <a:off x="2971800" y="2819400"/>
                  <a:ext cx="153162" cy="182880"/>
                </a:xfrm>
                <a:prstGeom prst="ellipse">
                  <a:avLst/>
                </a:prstGeom>
                <a:solidFill>
                  <a:srgbClr val="770077"/>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 name="Oval 10"/>
                <p:cNvSpPr/>
                <p:nvPr/>
              </p:nvSpPr>
              <p:spPr>
                <a:xfrm>
                  <a:off x="3839718" y="2819400"/>
                  <a:ext cx="153162" cy="182880"/>
                </a:xfrm>
                <a:prstGeom prst="ellipse">
                  <a:avLst/>
                </a:prstGeom>
                <a:solidFill>
                  <a:srgbClr val="770077"/>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
            <p:nvSpPr>
              <p:cNvPr id="12" name="Oval 11"/>
              <p:cNvSpPr/>
              <p:nvPr/>
            </p:nvSpPr>
            <p:spPr>
              <a:xfrm>
                <a:off x="5756088" y="2021707"/>
                <a:ext cx="335955" cy="335955"/>
              </a:xfrm>
              <a:prstGeom prst="ellipse">
                <a:avLst/>
              </a:prstGeom>
              <a:solidFill>
                <a:srgbClr val="770077"/>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
          <p:nvSpPr>
            <p:cNvPr id="38" name="TextBox 37"/>
            <p:cNvSpPr txBox="1"/>
            <p:nvPr/>
          </p:nvSpPr>
          <p:spPr>
            <a:xfrm>
              <a:off x="5038682" y="3463651"/>
              <a:ext cx="651252" cy="584776"/>
            </a:xfrm>
            <a:prstGeom prst="rect">
              <a:avLst/>
            </a:prstGeom>
            <a:noFill/>
          </p:spPr>
          <p:txBody>
            <a:bodyPr wrap="square" rtlCol="0">
              <a:spAutoFit/>
            </a:bodyPr>
            <a:lstStyle/>
            <a:p>
              <a:r>
                <a:rPr lang="en-US" sz="3200" dirty="0"/>
                <a:t>v</a:t>
              </a:r>
              <a:r>
                <a:rPr lang="en-US" sz="3200" baseline="-25000" dirty="0"/>
                <a:t>1</a:t>
              </a:r>
            </a:p>
          </p:txBody>
        </p:sp>
        <p:sp>
          <p:nvSpPr>
            <p:cNvPr id="42" name="TextBox 41"/>
            <p:cNvSpPr txBox="1"/>
            <p:nvPr/>
          </p:nvSpPr>
          <p:spPr>
            <a:xfrm>
              <a:off x="6531117" y="1412950"/>
              <a:ext cx="651252" cy="584776"/>
            </a:xfrm>
            <a:prstGeom prst="rect">
              <a:avLst/>
            </a:prstGeom>
            <a:noFill/>
          </p:spPr>
          <p:txBody>
            <a:bodyPr wrap="square" rtlCol="0">
              <a:spAutoFit/>
            </a:bodyPr>
            <a:lstStyle/>
            <a:p>
              <a:r>
                <a:rPr lang="en-US" sz="3200" dirty="0"/>
                <a:t>v</a:t>
              </a:r>
              <a:r>
                <a:rPr lang="en-US" sz="3200" baseline="-25000" dirty="0"/>
                <a:t>2</a:t>
              </a:r>
            </a:p>
          </p:txBody>
        </p:sp>
        <p:sp>
          <p:nvSpPr>
            <p:cNvPr id="43" name="TextBox 42"/>
            <p:cNvSpPr txBox="1"/>
            <p:nvPr/>
          </p:nvSpPr>
          <p:spPr>
            <a:xfrm>
              <a:off x="7797266" y="3463651"/>
              <a:ext cx="651252" cy="584776"/>
            </a:xfrm>
            <a:prstGeom prst="rect">
              <a:avLst/>
            </a:prstGeom>
            <a:noFill/>
          </p:spPr>
          <p:txBody>
            <a:bodyPr wrap="square" rtlCol="0">
              <a:spAutoFit/>
            </a:bodyPr>
            <a:lstStyle/>
            <a:p>
              <a:r>
                <a:rPr lang="en-US" sz="3200" dirty="0"/>
                <a:t>v</a:t>
              </a:r>
              <a:r>
                <a:rPr lang="en-US" sz="3200" baseline="-25000" dirty="0"/>
                <a:t>3</a:t>
              </a:r>
            </a:p>
          </p:txBody>
        </p:sp>
        <p:sp>
          <p:nvSpPr>
            <p:cNvPr id="48" name="TextBox 47"/>
            <p:cNvSpPr txBox="1"/>
            <p:nvPr/>
          </p:nvSpPr>
          <p:spPr>
            <a:xfrm>
              <a:off x="5598375" y="2588847"/>
              <a:ext cx="651252" cy="584776"/>
            </a:xfrm>
            <a:prstGeom prst="rect">
              <a:avLst/>
            </a:prstGeom>
            <a:noFill/>
          </p:spPr>
          <p:txBody>
            <a:bodyPr wrap="square" rtlCol="0">
              <a:spAutoFit/>
            </a:bodyPr>
            <a:lstStyle/>
            <a:p>
              <a:r>
                <a:rPr lang="en-US" sz="3200" dirty="0"/>
                <a:t>e</a:t>
              </a:r>
              <a:r>
                <a:rPr lang="en-US" sz="3200" baseline="-25000" dirty="0"/>
                <a:t>1</a:t>
              </a:r>
            </a:p>
          </p:txBody>
        </p:sp>
        <p:sp>
          <p:nvSpPr>
            <p:cNvPr id="49" name="TextBox 48"/>
            <p:cNvSpPr txBox="1"/>
            <p:nvPr/>
          </p:nvSpPr>
          <p:spPr>
            <a:xfrm>
              <a:off x="7206718" y="2588847"/>
              <a:ext cx="651252" cy="584776"/>
            </a:xfrm>
            <a:prstGeom prst="rect">
              <a:avLst/>
            </a:prstGeom>
            <a:noFill/>
          </p:spPr>
          <p:txBody>
            <a:bodyPr wrap="square" rtlCol="0">
              <a:spAutoFit/>
            </a:bodyPr>
            <a:lstStyle/>
            <a:p>
              <a:r>
                <a:rPr lang="en-US" sz="3200" dirty="0"/>
                <a:t>e</a:t>
              </a:r>
              <a:r>
                <a:rPr lang="en-US" sz="3200" baseline="-25000" dirty="0"/>
                <a:t>2</a:t>
              </a:r>
            </a:p>
          </p:txBody>
        </p:sp>
      </p:grpSp>
      <p:sp>
        <p:nvSpPr>
          <p:cNvPr id="8" name="Rectangle 7"/>
          <p:cNvSpPr/>
          <p:nvPr/>
        </p:nvSpPr>
        <p:spPr>
          <a:xfrm>
            <a:off x="1636723" y="146395"/>
            <a:ext cx="9031277" cy="523220"/>
          </a:xfrm>
          <a:prstGeom prst="rect">
            <a:avLst/>
          </a:prstGeom>
        </p:spPr>
        <p:txBody>
          <a:bodyPr wrap="square">
            <a:spAutoFit/>
          </a:bodyPr>
          <a:lstStyle/>
          <a:p>
            <a:pPr algn="ctr"/>
            <a:r>
              <a:rPr lang="en-US" sz="2800" dirty="0"/>
              <a:t>Counting number of connected components using homology</a:t>
            </a:r>
          </a:p>
        </p:txBody>
      </p:sp>
      <p:grpSp>
        <p:nvGrpSpPr>
          <p:cNvPr id="18" name="Group 17"/>
          <p:cNvGrpSpPr/>
          <p:nvPr/>
        </p:nvGrpSpPr>
        <p:grpSpPr>
          <a:xfrm>
            <a:off x="2404856" y="3518883"/>
            <a:ext cx="8486578" cy="3178122"/>
            <a:chOff x="-270212" y="3518883"/>
            <a:chExt cx="8486578" cy="3178122"/>
          </a:xfrm>
        </p:grpSpPr>
        <p:sp>
          <p:nvSpPr>
            <p:cNvPr id="2" name="Rectangle 1"/>
            <p:cNvSpPr/>
            <p:nvPr/>
          </p:nvSpPr>
          <p:spPr>
            <a:xfrm>
              <a:off x="-270212" y="3518883"/>
              <a:ext cx="6204138" cy="1077218"/>
            </a:xfrm>
            <a:prstGeom prst="rect">
              <a:avLst/>
            </a:prstGeom>
          </p:spPr>
          <p:txBody>
            <a:bodyPr wrap="square">
              <a:spAutoFit/>
            </a:bodyPr>
            <a:lstStyle/>
            <a:p>
              <a:r>
                <a:rPr lang="en-US" sz="3200" dirty="0"/>
                <a:t>H</a:t>
              </a:r>
              <a:r>
                <a:rPr lang="en-US" sz="3200" baseline="-25000" dirty="0"/>
                <a:t>0</a:t>
              </a:r>
              <a:r>
                <a:rPr lang="en-US" sz="3200" dirty="0"/>
                <a:t> = </a:t>
              </a:r>
              <a:r>
                <a:rPr lang="en-US" sz="3200" dirty="0">
                  <a:sym typeface="Wingdings"/>
                </a:rPr>
                <a:t>Z</a:t>
              </a:r>
              <a:r>
                <a:rPr lang="en-US" sz="3200" baseline="-25000" dirty="0">
                  <a:sym typeface="Wingdings"/>
                </a:rPr>
                <a:t>0</a:t>
              </a:r>
              <a:r>
                <a:rPr lang="en-US" sz="3200" dirty="0">
                  <a:sym typeface="Wingdings"/>
                </a:rPr>
                <a:t>/</a:t>
              </a:r>
              <a:r>
                <a:rPr lang="en-US" sz="3200" dirty="0"/>
                <a:t>B</a:t>
              </a:r>
              <a:r>
                <a:rPr lang="en-US" sz="3200" baseline="-25000" dirty="0"/>
                <a:t>0</a:t>
              </a:r>
              <a:r>
                <a:rPr lang="en-US" sz="3200" dirty="0"/>
                <a:t> = &lt;</a:t>
              </a:r>
              <a:r>
                <a:rPr lang="en-US" sz="3200" dirty="0">
                  <a:solidFill>
                    <a:srgbClr val="660066"/>
                  </a:solidFill>
                </a:rPr>
                <a:t>v</a:t>
              </a:r>
              <a:r>
                <a:rPr lang="en-US" sz="3200" baseline="-25000" dirty="0">
                  <a:solidFill>
                    <a:srgbClr val="660066"/>
                  </a:solidFill>
                </a:rPr>
                <a:t>1</a:t>
              </a:r>
              <a:r>
                <a:rPr lang="en-US" sz="3200" dirty="0">
                  <a:solidFill>
                    <a:srgbClr val="660066"/>
                  </a:solidFill>
                </a:rPr>
                <a:t>, v</a:t>
              </a:r>
              <a:r>
                <a:rPr lang="en-US" sz="3200" baseline="-25000" dirty="0">
                  <a:solidFill>
                    <a:srgbClr val="660066"/>
                  </a:solidFill>
                </a:rPr>
                <a:t>2</a:t>
              </a:r>
              <a:r>
                <a:rPr lang="en-US" sz="3200" dirty="0">
                  <a:solidFill>
                    <a:srgbClr val="660066"/>
                  </a:solidFill>
                </a:rPr>
                <a:t>, v</a:t>
              </a:r>
              <a:r>
                <a:rPr lang="en-US" sz="3200" baseline="-25000" dirty="0">
                  <a:solidFill>
                    <a:srgbClr val="660066"/>
                  </a:solidFill>
                </a:rPr>
                <a:t>3</a:t>
              </a:r>
              <a:r>
                <a:rPr lang="en-US" sz="3200" dirty="0">
                  <a:solidFill>
                    <a:srgbClr val="660066"/>
                  </a:solidFill>
                </a:rPr>
                <a:t>, v</a:t>
              </a:r>
              <a:r>
                <a:rPr lang="en-US" sz="3200" baseline="-25000" dirty="0">
                  <a:solidFill>
                    <a:srgbClr val="660066"/>
                  </a:solidFill>
                </a:rPr>
                <a:t>4</a:t>
              </a:r>
              <a:r>
                <a:rPr lang="en-US" sz="3200" dirty="0">
                  <a:solidFill>
                    <a:srgbClr val="660066"/>
                  </a:solidFill>
                </a:rPr>
                <a:t>, v</a:t>
              </a:r>
              <a:r>
                <a:rPr lang="en-US" sz="3200" baseline="-25000" dirty="0">
                  <a:solidFill>
                    <a:srgbClr val="660066"/>
                  </a:solidFill>
                </a:rPr>
                <a:t>5</a:t>
              </a:r>
              <a:r>
                <a:rPr lang="en-US" sz="3200" dirty="0">
                  <a:solidFill>
                    <a:srgbClr val="660066"/>
                  </a:solidFill>
                </a:rPr>
                <a:t>, v</a:t>
              </a:r>
              <a:r>
                <a:rPr lang="en-US" sz="3200" baseline="-25000" dirty="0">
                  <a:solidFill>
                    <a:srgbClr val="660066"/>
                  </a:solidFill>
                </a:rPr>
                <a:t>6 </a:t>
              </a:r>
              <a:r>
                <a:rPr lang="en-US" sz="3200" dirty="0"/>
                <a:t>:</a:t>
              </a:r>
            </a:p>
            <a:p>
              <a:endParaRPr lang="en-US" sz="3200" dirty="0"/>
            </a:p>
          </p:txBody>
        </p:sp>
        <p:grpSp>
          <p:nvGrpSpPr>
            <p:cNvPr id="15" name="Group 14"/>
            <p:cNvGrpSpPr/>
            <p:nvPr/>
          </p:nvGrpSpPr>
          <p:grpSpPr>
            <a:xfrm>
              <a:off x="5090956" y="3538251"/>
              <a:ext cx="3125410" cy="3158754"/>
              <a:chOff x="2998305" y="3338705"/>
              <a:chExt cx="3125410" cy="3158754"/>
            </a:xfrm>
          </p:grpSpPr>
          <p:sp>
            <p:nvSpPr>
              <p:cNvPr id="53" name="TextBox 52"/>
              <p:cNvSpPr txBox="1"/>
              <p:nvPr/>
            </p:nvSpPr>
            <p:spPr>
              <a:xfrm>
                <a:off x="2998305" y="3338705"/>
                <a:ext cx="3125410" cy="584776"/>
              </a:xfrm>
              <a:prstGeom prst="rect">
                <a:avLst/>
              </a:prstGeom>
              <a:noFill/>
            </p:spPr>
            <p:txBody>
              <a:bodyPr wrap="square" rtlCol="0">
                <a:spAutoFit/>
              </a:bodyPr>
              <a:lstStyle/>
              <a:p>
                <a:r>
                  <a:rPr lang="en-US" sz="3200" dirty="0">
                    <a:solidFill>
                      <a:srgbClr val="008000"/>
                    </a:solidFill>
                  </a:rPr>
                  <a:t>v</a:t>
                </a:r>
                <a:r>
                  <a:rPr lang="en-US" sz="3200" baseline="-25000" dirty="0">
                    <a:solidFill>
                      <a:srgbClr val="008000"/>
                    </a:solidFill>
                  </a:rPr>
                  <a:t>1</a:t>
                </a:r>
                <a:r>
                  <a:rPr lang="en-US" sz="3200" dirty="0">
                    <a:solidFill>
                      <a:srgbClr val="008000"/>
                    </a:solidFill>
                  </a:rPr>
                  <a:t> + v</a:t>
                </a:r>
                <a:r>
                  <a:rPr lang="en-US" sz="3200" baseline="-25000" dirty="0">
                    <a:solidFill>
                      <a:srgbClr val="008000"/>
                    </a:solidFill>
                  </a:rPr>
                  <a:t>2 </a:t>
                </a:r>
                <a:r>
                  <a:rPr lang="en-US" sz="3200" dirty="0">
                    <a:solidFill>
                      <a:srgbClr val="008000"/>
                    </a:solidFill>
                  </a:rPr>
                  <a:t>= 0, </a:t>
                </a:r>
                <a:endParaRPr lang="en-US" sz="3200" baseline="-25000" dirty="0">
                  <a:solidFill>
                    <a:srgbClr val="008000"/>
                  </a:solidFill>
                </a:endParaRPr>
              </a:p>
            </p:txBody>
          </p:sp>
          <p:sp>
            <p:nvSpPr>
              <p:cNvPr id="58" name="TextBox 57"/>
              <p:cNvSpPr txBox="1"/>
              <p:nvPr/>
            </p:nvSpPr>
            <p:spPr>
              <a:xfrm>
                <a:off x="2998305" y="3967313"/>
                <a:ext cx="3125410" cy="584776"/>
              </a:xfrm>
              <a:prstGeom prst="rect">
                <a:avLst/>
              </a:prstGeom>
              <a:noFill/>
            </p:spPr>
            <p:txBody>
              <a:bodyPr wrap="square" rtlCol="0">
                <a:spAutoFit/>
              </a:bodyPr>
              <a:lstStyle/>
              <a:p>
                <a:r>
                  <a:rPr lang="en-US" sz="3200" dirty="0">
                    <a:solidFill>
                      <a:srgbClr val="008000"/>
                    </a:solidFill>
                  </a:rPr>
                  <a:t>v</a:t>
                </a:r>
                <a:r>
                  <a:rPr lang="en-US" sz="3200" baseline="-25000" dirty="0">
                    <a:solidFill>
                      <a:srgbClr val="008000"/>
                    </a:solidFill>
                  </a:rPr>
                  <a:t>2</a:t>
                </a:r>
                <a:r>
                  <a:rPr lang="en-US" sz="3200" dirty="0">
                    <a:solidFill>
                      <a:srgbClr val="008000"/>
                    </a:solidFill>
                  </a:rPr>
                  <a:t> + v</a:t>
                </a:r>
                <a:r>
                  <a:rPr lang="en-US" sz="3200" baseline="-25000" dirty="0">
                    <a:solidFill>
                      <a:srgbClr val="008000"/>
                    </a:solidFill>
                  </a:rPr>
                  <a:t>3 </a:t>
                </a:r>
                <a:r>
                  <a:rPr lang="en-US" sz="3200" dirty="0">
                    <a:solidFill>
                      <a:srgbClr val="008000"/>
                    </a:solidFill>
                  </a:rPr>
                  <a:t>= 0, </a:t>
                </a:r>
                <a:endParaRPr lang="en-US" sz="3200" baseline="-25000" dirty="0">
                  <a:solidFill>
                    <a:srgbClr val="008000"/>
                  </a:solidFill>
                </a:endParaRPr>
              </a:p>
            </p:txBody>
          </p:sp>
          <p:sp>
            <p:nvSpPr>
              <p:cNvPr id="63" name="TextBox 62"/>
              <p:cNvSpPr txBox="1"/>
              <p:nvPr/>
            </p:nvSpPr>
            <p:spPr>
              <a:xfrm>
                <a:off x="2998305" y="4615763"/>
                <a:ext cx="3125410" cy="584776"/>
              </a:xfrm>
              <a:prstGeom prst="rect">
                <a:avLst/>
              </a:prstGeom>
              <a:noFill/>
            </p:spPr>
            <p:txBody>
              <a:bodyPr wrap="square" rtlCol="0">
                <a:spAutoFit/>
              </a:bodyPr>
              <a:lstStyle/>
              <a:p>
                <a:r>
                  <a:rPr lang="en-US" sz="3200" dirty="0">
                    <a:solidFill>
                      <a:srgbClr val="008000"/>
                    </a:solidFill>
                  </a:rPr>
                  <a:t>v</a:t>
                </a:r>
                <a:r>
                  <a:rPr lang="en-US" sz="3200" baseline="-25000" dirty="0">
                    <a:solidFill>
                      <a:srgbClr val="008000"/>
                    </a:solidFill>
                  </a:rPr>
                  <a:t>4</a:t>
                </a:r>
                <a:r>
                  <a:rPr lang="en-US" sz="3200" dirty="0">
                    <a:solidFill>
                      <a:srgbClr val="008000"/>
                    </a:solidFill>
                  </a:rPr>
                  <a:t> + v</a:t>
                </a:r>
                <a:r>
                  <a:rPr lang="en-US" sz="3200" baseline="-25000" dirty="0">
                    <a:solidFill>
                      <a:srgbClr val="008000"/>
                    </a:solidFill>
                  </a:rPr>
                  <a:t>5 </a:t>
                </a:r>
                <a:r>
                  <a:rPr lang="en-US" sz="3200" dirty="0">
                    <a:solidFill>
                      <a:srgbClr val="008000"/>
                    </a:solidFill>
                  </a:rPr>
                  <a:t>= 0, </a:t>
                </a:r>
                <a:endParaRPr lang="en-US" sz="3200" baseline="-25000" dirty="0">
                  <a:solidFill>
                    <a:srgbClr val="008000"/>
                  </a:solidFill>
                </a:endParaRPr>
              </a:p>
            </p:txBody>
          </p:sp>
          <p:sp>
            <p:nvSpPr>
              <p:cNvPr id="68" name="TextBox 67"/>
              <p:cNvSpPr txBox="1"/>
              <p:nvPr/>
            </p:nvSpPr>
            <p:spPr>
              <a:xfrm>
                <a:off x="2998305" y="5284055"/>
                <a:ext cx="3125410" cy="584776"/>
              </a:xfrm>
              <a:prstGeom prst="rect">
                <a:avLst/>
              </a:prstGeom>
              <a:noFill/>
            </p:spPr>
            <p:txBody>
              <a:bodyPr wrap="square" rtlCol="0">
                <a:spAutoFit/>
              </a:bodyPr>
              <a:lstStyle/>
              <a:p>
                <a:r>
                  <a:rPr lang="en-US" sz="3200" dirty="0">
                    <a:solidFill>
                      <a:srgbClr val="008000"/>
                    </a:solidFill>
                  </a:rPr>
                  <a:t>v</a:t>
                </a:r>
                <a:r>
                  <a:rPr lang="en-US" sz="3200" baseline="-25000" dirty="0">
                    <a:solidFill>
                      <a:srgbClr val="008000"/>
                    </a:solidFill>
                  </a:rPr>
                  <a:t>5</a:t>
                </a:r>
                <a:r>
                  <a:rPr lang="en-US" sz="3200" dirty="0">
                    <a:solidFill>
                      <a:srgbClr val="008000"/>
                    </a:solidFill>
                  </a:rPr>
                  <a:t> + v</a:t>
                </a:r>
                <a:r>
                  <a:rPr lang="en-US" sz="3200" baseline="-25000" dirty="0">
                    <a:solidFill>
                      <a:srgbClr val="008000"/>
                    </a:solidFill>
                  </a:rPr>
                  <a:t>6 </a:t>
                </a:r>
                <a:r>
                  <a:rPr lang="en-US" sz="3200" dirty="0">
                    <a:solidFill>
                      <a:srgbClr val="008000"/>
                    </a:solidFill>
                  </a:rPr>
                  <a:t>= 0, </a:t>
                </a:r>
                <a:endParaRPr lang="en-US" sz="3200" baseline="-25000" dirty="0">
                  <a:solidFill>
                    <a:srgbClr val="008000"/>
                  </a:solidFill>
                </a:endParaRPr>
              </a:p>
            </p:txBody>
          </p:sp>
          <p:sp>
            <p:nvSpPr>
              <p:cNvPr id="73" name="TextBox 72"/>
              <p:cNvSpPr txBox="1"/>
              <p:nvPr/>
            </p:nvSpPr>
            <p:spPr>
              <a:xfrm>
                <a:off x="2998305" y="5912683"/>
                <a:ext cx="3125410" cy="584776"/>
              </a:xfrm>
              <a:prstGeom prst="rect">
                <a:avLst/>
              </a:prstGeom>
              <a:noFill/>
            </p:spPr>
            <p:txBody>
              <a:bodyPr wrap="square" rtlCol="0">
                <a:spAutoFit/>
              </a:bodyPr>
              <a:lstStyle/>
              <a:p>
                <a:r>
                  <a:rPr lang="en-US" sz="3200" dirty="0">
                    <a:solidFill>
                      <a:srgbClr val="008000"/>
                    </a:solidFill>
                  </a:rPr>
                  <a:t>v</a:t>
                </a:r>
                <a:r>
                  <a:rPr lang="en-US" sz="3200" baseline="-25000" dirty="0">
                    <a:solidFill>
                      <a:srgbClr val="008000"/>
                    </a:solidFill>
                  </a:rPr>
                  <a:t>4</a:t>
                </a:r>
                <a:r>
                  <a:rPr lang="en-US" sz="3200" dirty="0">
                    <a:solidFill>
                      <a:srgbClr val="008000"/>
                    </a:solidFill>
                  </a:rPr>
                  <a:t> + v</a:t>
                </a:r>
                <a:r>
                  <a:rPr lang="en-US" sz="3200" baseline="-25000" dirty="0">
                    <a:solidFill>
                      <a:srgbClr val="008000"/>
                    </a:solidFill>
                  </a:rPr>
                  <a:t>6 </a:t>
                </a:r>
                <a:r>
                  <a:rPr lang="en-US" sz="3200" dirty="0">
                    <a:solidFill>
                      <a:srgbClr val="008000"/>
                    </a:solidFill>
                  </a:rPr>
                  <a:t>= 0&gt;</a:t>
                </a:r>
                <a:endParaRPr lang="en-US" sz="3200" baseline="-25000" dirty="0">
                  <a:solidFill>
                    <a:srgbClr val="008000"/>
                  </a:solidFill>
                </a:endParaRPr>
              </a:p>
            </p:txBody>
          </p:sp>
        </p:grpSp>
      </p:grpSp>
    </p:spTree>
    <p:extLst>
      <p:ext uri="{BB962C8B-B14F-4D97-AF65-F5344CB8AC3E}">
        <p14:creationId xmlns:p14="http://schemas.microsoft.com/office/powerpoint/2010/main" val="304192557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0" name="Group 49"/>
          <p:cNvGrpSpPr/>
          <p:nvPr/>
        </p:nvGrpSpPr>
        <p:grpSpPr>
          <a:xfrm>
            <a:off x="6470201" y="406370"/>
            <a:ext cx="3382244" cy="2975810"/>
            <a:chOff x="793381" y="1412950"/>
            <a:chExt cx="3382244" cy="2975810"/>
          </a:xfrm>
        </p:grpSpPr>
        <p:grpSp>
          <p:nvGrpSpPr>
            <p:cNvPr id="21" name="Group 20"/>
            <p:cNvGrpSpPr/>
            <p:nvPr/>
          </p:nvGrpSpPr>
          <p:grpSpPr>
            <a:xfrm>
              <a:off x="1284670" y="2021707"/>
              <a:ext cx="2239703" cy="1987736"/>
              <a:chOff x="1088696" y="3397905"/>
              <a:chExt cx="2239703" cy="1987736"/>
            </a:xfrm>
          </p:grpSpPr>
          <p:sp>
            <p:nvSpPr>
              <p:cNvPr id="3" name="Isosceles Triangle 2"/>
              <p:cNvSpPr/>
              <p:nvPr/>
            </p:nvSpPr>
            <p:spPr>
              <a:xfrm>
                <a:off x="1284670" y="3565883"/>
                <a:ext cx="1959740" cy="1696575"/>
              </a:xfrm>
              <a:prstGeom prst="triangle">
                <a:avLst/>
              </a:prstGeom>
              <a:solidFill>
                <a:schemeClr val="tx2">
                  <a:lumMod val="40000"/>
                  <a:lumOff val="60000"/>
                </a:schemeClr>
              </a:solidFill>
              <a:ln w="127000">
                <a:solidFill>
                  <a:srgbClr val="008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nvGrpSpPr>
              <p:cNvPr id="4" name="Group 3"/>
              <p:cNvGrpSpPr/>
              <p:nvPr/>
            </p:nvGrpSpPr>
            <p:grpSpPr>
              <a:xfrm>
                <a:off x="1088696" y="5049686"/>
                <a:ext cx="2239703" cy="335955"/>
                <a:chOff x="2971800" y="2819400"/>
                <a:chExt cx="1021080" cy="182880"/>
              </a:xfrm>
            </p:grpSpPr>
            <p:sp>
              <p:nvSpPr>
                <p:cNvPr id="6" name="Oval 5"/>
                <p:cNvSpPr/>
                <p:nvPr/>
              </p:nvSpPr>
              <p:spPr>
                <a:xfrm>
                  <a:off x="2971800" y="2819400"/>
                  <a:ext cx="153162" cy="182880"/>
                </a:xfrm>
                <a:prstGeom prst="ellipse">
                  <a:avLst/>
                </a:prstGeom>
                <a:solidFill>
                  <a:srgbClr val="770077"/>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 name="Oval 6"/>
                <p:cNvSpPr/>
                <p:nvPr/>
              </p:nvSpPr>
              <p:spPr>
                <a:xfrm>
                  <a:off x="3839718" y="2819400"/>
                  <a:ext cx="153162" cy="182880"/>
                </a:xfrm>
                <a:prstGeom prst="ellipse">
                  <a:avLst/>
                </a:prstGeom>
                <a:solidFill>
                  <a:srgbClr val="770077"/>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
            <p:nvSpPr>
              <p:cNvPr id="5" name="Oval 4"/>
              <p:cNvSpPr/>
              <p:nvPr/>
            </p:nvSpPr>
            <p:spPr>
              <a:xfrm>
                <a:off x="2090963" y="3397905"/>
                <a:ext cx="335955" cy="335955"/>
              </a:xfrm>
              <a:prstGeom prst="ellipse">
                <a:avLst/>
              </a:prstGeom>
              <a:solidFill>
                <a:srgbClr val="770077"/>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
          <p:nvSpPr>
            <p:cNvPr id="39" name="TextBox 38"/>
            <p:cNvSpPr txBox="1"/>
            <p:nvPr/>
          </p:nvSpPr>
          <p:spPr>
            <a:xfrm>
              <a:off x="3524373" y="3463651"/>
              <a:ext cx="651252" cy="584776"/>
            </a:xfrm>
            <a:prstGeom prst="rect">
              <a:avLst/>
            </a:prstGeom>
            <a:noFill/>
          </p:spPr>
          <p:txBody>
            <a:bodyPr wrap="square" rtlCol="0">
              <a:spAutoFit/>
            </a:bodyPr>
            <a:lstStyle/>
            <a:p>
              <a:r>
                <a:rPr lang="en-US" sz="3200" dirty="0"/>
                <a:t>v</a:t>
              </a:r>
              <a:r>
                <a:rPr lang="en-US" sz="3200" baseline="-25000" dirty="0"/>
                <a:t>6</a:t>
              </a:r>
            </a:p>
          </p:txBody>
        </p:sp>
        <p:sp>
          <p:nvSpPr>
            <p:cNvPr id="40" name="TextBox 39"/>
            <p:cNvSpPr txBox="1"/>
            <p:nvPr/>
          </p:nvSpPr>
          <p:spPr>
            <a:xfrm>
              <a:off x="793381" y="3463651"/>
              <a:ext cx="651252" cy="584776"/>
            </a:xfrm>
            <a:prstGeom prst="rect">
              <a:avLst/>
            </a:prstGeom>
            <a:noFill/>
          </p:spPr>
          <p:txBody>
            <a:bodyPr wrap="square" rtlCol="0">
              <a:spAutoFit/>
            </a:bodyPr>
            <a:lstStyle/>
            <a:p>
              <a:r>
                <a:rPr lang="en-US" sz="3200" dirty="0"/>
                <a:t>v</a:t>
              </a:r>
              <a:r>
                <a:rPr lang="en-US" sz="3200" baseline="-25000" dirty="0"/>
                <a:t>4</a:t>
              </a:r>
            </a:p>
          </p:txBody>
        </p:sp>
        <p:sp>
          <p:nvSpPr>
            <p:cNvPr id="41" name="TextBox 40"/>
            <p:cNvSpPr txBox="1"/>
            <p:nvPr/>
          </p:nvSpPr>
          <p:spPr>
            <a:xfrm>
              <a:off x="2263487" y="1412950"/>
              <a:ext cx="651252" cy="584776"/>
            </a:xfrm>
            <a:prstGeom prst="rect">
              <a:avLst/>
            </a:prstGeom>
            <a:noFill/>
          </p:spPr>
          <p:txBody>
            <a:bodyPr wrap="square" rtlCol="0">
              <a:spAutoFit/>
            </a:bodyPr>
            <a:lstStyle/>
            <a:p>
              <a:r>
                <a:rPr lang="en-US" sz="3200" dirty="0"/>
                <a:t>v</a:t>
              </a:r>
              <a:r>
                <a:rPr lang="en-US" sz="3200" baseline="-25000" dirty="0"/>
                <a:t>5</a:t>
              </a:r>
            </a:p>
          </p:txBody>
        </p:sp>
        <p:sp>
          <p:nvSpPr>
            <p:cNvPr id="44" name="TextBox 43"/>
            <p:cNvSpPr txBox="1"/>
            <p:nvPr/>
          </p:nvSpPr>
          <p:spPr>
            <a:xfrm>
              <a:off x="1403746" y="2588847"/>
              <a:ext cx="651252" cy="584776"/>
            </a:xfrm>
            <a:prstGeom prst="rect">
              <a:avLst/>
            </a:prstGeom>
            <a:noFill/>
          </p:spPr>
          <p:txBody>
            <a:bodyPr wrap="square" rtlCol="0">
              <a:spAutoFit/>
            </a:bodyPr>
            <a:lstStyle/>
            <a:p>
              <a:r>
                <a:rPr lang="en-US" sz="3200" dirty="0"/>
                <a:t>e</a:t>
              </a:r>
              <a:r>
                <a:rPr lang="en-US" sz="3200" baseline="-25000" dirty="0"/>
                <a:t>3</a:t>
              </a:r>
            </a:p>
          </p:txBody>
        </p:sp>
        <p:sp>
          <p:nvSpPr>
            <p:cNvPr id="46" name="TextBox 45"/>
            <p:cNvSpPr txBox="1"/>
            <p:nvPr/>
          </p:nvSpPr>
          <p:spPr>
            <a:xfrm>
              <a:off x="2263487" y="3803984"/>
              <a:ext cx="651252" cy="584776"/>
            </a:xfrm>
            <a:prstGeom prst="rect">
              <a:avLst/>
            </a:prstGeom>
            <a:noFill/>
          </p:spPr>
          <p:txBody>
            <a:bodyPr wrap="square" rtlCol="0">
              <a:spAutoFit/>
            </a:bodyPr>
            <a:lstStyle/>
            <a:p>
              <a:r>
                <a:rPr lang="en-US" sz="3200" dirty="0"/>
                <a:t>e</a:t>
              </a:r>
              <a:r>
                <a:rPr lang="en-US" sz="3200" baseline="-25000" dirty="0"/>
                <a:t>5</a:t>
              </a:r>
            </a:p>
          </p:txBody>
        </p:sp>
        <p:sp>
          <p:nvSpPr>
            <p:cNvPr id="47" name="TextBox 46"/>
            <p:cNvSpPr txBox="1"/>
            <p:nvPr/>
          </p:nvSpPr>
          <p:spPr>
            <a:xfrm>
              <a:off x="2989958" y="2588847"/>
              <a:ext cx="651252" cy="584776"/>
            </a:xfrm>
            <a:prstGeom prst="rect">
              <a:avLst/>
            </a:prstGeom>
            <a:noFill/>
          </p:spPr>
          <p:txBody>
            <a:bodyPr wrap="square" rtlCol="0">
              <a:spAutoFit/>
            </a:bodyPr>
            <a:lstStyle/>
            <a:p>
              <a:r>
                <a:rPr lang="en-US" sz="3200" dirty="0"/>
                <a:t>e</a:t>
              </a:r>
              <a:r>
                <a:rPr lang="en-US" sz="3200" baseline="-25000" dirty="0"/>
                <a:t>4</a:t>
              </a:r>
            </a:p>
          </p:txBody>
        </p:sp>
      </p:grpSp>
      <p:grpSp>
        <p:nvGrpSpPr>
          <p:cNvPr id="51" name="Group 50"/>
          <p:cNvGrpSpPr/>
          <p:nvPr/>
        </p:nvGrpSpPr>
        <p:grpSpPr>
          <a:xfrm>
            <a:off x="2230671" y="406371"/>
            <a:ext cx="3409836" cy="2635477"/>
            <a:chOff x="5038682" y="1412950"/>
            <a:chExt cx="3409836" cy="2635477"/>
          </a:xfrm>
        </p:grpSpPr>
        <p:grpSp>
          <p:nvGrpSpPr>
            <p:cNvPr id="36" name="Group 35"/>
            <p:cNvGrpSpPr/>
            <p:nvPr/>
          </p:nvGrpSpPr>
          <p:grpSpPr>
            <a:xfrm>
              <a:off x="5537717" y="2021707"/>
              <a:ext cx="2239703" cy="1987736"/>
              <a:chOff x="4753821" y="2021707"/>
              <a:chExt cx="2239703" cy="1987736"/>
            </a:xfrm>
          </p:grpSpPr>
          <p:cxnSp>
            <p:nvCxnSpPr>
              <p:cNvPr id="29" name="Straight Connector 28"/>
              <p:cNvCxnSpPr/>
              <p:nvPr/>
            </p:nvCxnSpPr>
            <p:spPr>
              <a:xfrm>
                <a:off x="5933925" y="2176272"/>
                <a:ext cx="912912" cy="1655064"/>
              </a:xfrm>
              <a:prstGeom prst="line">
                <a:avLst/>
              </a:prstGeom>
              <a:ln w="127000">
                <a:solidFill>
                  <a:srgbClr val="008000"/>
                </a:solidFill>
              </a:ln>
            </p:spPr>
            <p:style>
              <a:lnRef idx="2">
                <a:schemeClr val="accent1"/>
              </a:lnRef>
              <a:fillRef idx="0">
                <a:schemeClr val="accent1"/>
              </a:fillRef>
              <a:effectRef idx="1">
                <a:schemeClr val="accent1"/>
              </a:effectRef>
              <a:fontRef idx="minor">
                <a:schemeClr val="tx1"/>
              </a:fontRef>
            </p:style>
          </p:cxnSp>
          <p:cxnSp>
            <p:nvCxnSpPr>
              <p:cNvPr id="14" name="Straight Connector 13"/>
              <p:cNvCxnSpPr/>
              <p:nvPr/>
            </p:nvCxnSpPr>
            <p:spPr>
              <a:xfrm flipV="1">
                <a:off x="4921799" y="2176272"/>
                <a:ext cx="1012126" cy="1655064"/>
              </a:xfrm>
              <a:prstGeom prst="line">
                <a:avLst/>
              </a:prstGeom>
              <a:ln w="127000">
                <a:solidFill>
                  <a:srgbClr val="008000"/>
                </a:solidFill>
              </a:ln>
            </p:spPr>
            <p:style>
              <a:lnRef idx="2">
                <a:schemeClr val="accent1"/>
              </a:lnRef>
              <a:fillRef idx="0">
                <a:schemeClr val="accent1"/>
              </a:fillRef>
              <a:effectRef idx="1">
                <a:schemeClr val="accent1"/>
              </a:effectRef>
              <a:fontRef idx="minor">
                <a:schemeClr val="tx1"/>
              </a:fontRef>
            </p:style>
          </p:cxnSp>
          <p:grpSp>
            <p:nvGrpSpPr>
              <p:cNvPr id="9" name="Group 8"/>
              <p:cNvGrpSpPr/>
              <p:nvPr/>
            </p:nvGrpSpPr>
            <p:grpSpPr>
              <a:xfrm>
                <a:off x="4753821" y="3673488"/>
                <a:ext cx="2239703" cy="335955"/>
                <a:chOff x="2971800" y="2819400"/>
                <a:chExt cx="1021080" cy="182880"/>
              </a:xfrm>
            </p:grpSpPr>
            <p:sp>
              <p:nvSpPr>
                <p:cNvPr id="10" name="Oval 9"/>
                <p:cNvSpPr/>
                <p:nvPr/>
              </p:nvSpPr>
              <p:spPr>
                <a:xfrm>
                  <a:off x="2971800" y="2819400"/>
                  <a:ext cx="153162" cy="182880"/>
                </a:xfrm>
                <a:prstGeom prst="ellipse">
                  <a:avLst/>
                </a:prstGeom>
                <a:solidFill>
                  <a:srgbClr val="770077"/>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 name="Oval 10"/>
                <p:cNvSpPr/>
                <p:nvPr/>
              </p:nvSpPr>
              <p:spPr>
                <a:xfrm>
                  <a:off x="3839718" y="2819400"/>
                  <a:ext cx="153162" cy="182880"/>
                </a:xfrm>
                <a:prstGeom prst="ellipse">
                  <a:avLst/>
                </a:prstGeom>
                <a:solidFill>
                  <a:srgbClr val="770077"/>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
            <p:nvSpPr>
              <p:cNvPr id="12" name="Oval 11"/>
              <p:cNvSpPr/>
              <p:nvPr/>
            </p:nvSpPr>
            <p:spPr>
              <a:xfrm>
                <a:off x="5756088" y="2021707"/>
                <a:ext cx="335955" cy="335955"/>
              </a:xfrm>
              <a:prstGeom prst="ellipse">
                <a:avLst/>
              </a:prstGeom>
              <a:solidFill>
                <a:srgbClr val="770077"/>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
          <p:nvSpPr>
            <p:cNvPr id="38" name="TextBox 37"/>
            <p:cNvSpPr txBox="1"/>
            <p:nvPr/>
          </p:nvSpPr>
          <p:spPr>
            <a:xfrm>
              <a:off x="5038682" y="3463651"/>
              <a:ext cx="651252" cy="584776"/>
            </a:xfrm>
            <a:prstGeom prst="rect">
              <a:avLst/>
            </a:prstGeom>
            <a:noFill/>
          </p:spPr>
          <p:txBody>
            <a:bodyPr wrap="square" rtlCol="0">
              <a:spAutoFit/>
            </a:bodyPr>
            <a:lstStyle/>
            <a:p>
              <a:r>
                <a:rPr lang="en-US" sz="3200" dirty="0"/>
                <a:t>v</a:t>
              </a:r>
              <a:r>
                <a:rPr lang="en-US" sz="3200" baseline="-25000" dirty="0"/>
                <a:t>1</a:t>
              </a:r>
            </a:p>
          </p:txBody>
        </p:sp>
        <p:sp>
          <p:nvSpPr>
            <p:cNvPr id="42" name="TextBox 41"/>
            <p:cNvSpPr txBox="1"/>
            <p:nvPr/>
          </p:nvSpPr>
          <p:spPr>
            <a:xfrm>
              <a:off x="6531117" y="1412950"/>
              <a:ext cx="651252" cy="584776"/>
            </a:xfrm>
            <a:prstGeom prst="rect">
              <a:avLst/>
            </a:prstGeom>
            <a:noFill/>
          </p:spPr>
          <p:txBody>
            <a:bodyPr wrap="square" rtlCol="0">
              <a:spAutoFit/>
            </a:bodyPr>
            <a:lstStyle/>
            <a:p>
              <a:r>
                <a:rPr lang="en-US" sz="3200" dirty="0"/>
                <a:t>v</a:t>
              </a:r>
              <a:r>
                <a:rPr lang="en-US" sz="3200" baseline="-25000" dirty="0"/>
                <a:t>2</a:t>
              </a:r>
            </a:p>
          </p:txBody>
        </p:sp>
        <p:sp>
          <p:nvSpPr>
            <p:cNvPr id="43" name="TextBox 42"/>
            <p:cNvSpPr txBox="1"/>
            <p:nvPr/>
          </p:nvSpPr>
          <p:spPr>
            <a:xfrm>
              <a:off x="7797266" y="3463651"/>
              <a:ext cx="651252" cy="584776"/>
            </a:xfrm>
            <a:prstGeom prst="rect">
              <a:avLst/>
            </a:prstGeom>
            <a:noFill/>
          </p:spPr>
          <p:txBody>
            <a:bodyPr wrap="square" rtlCol="0">
              <a:spAutoFit/>
            </a:bodyPr>
            <a:lstStyle/>
            <a:p>
              <a:r>
                <a:rPr lang="en-US" sz="3200" dirty="0"/>
                <a:t>v</a:t>
              </a:r>
              <a:r>
                <a:rPr lang="en-US" sz="3200" baseline="-25000" dirty="0"/>
                <a:t>3</a:t>
              </a:r>
            </a:p>
          </p:txBody>
        </p:sp>
        <p:sp>
          <p:nvSpPr>
            <p:cNvPr id="48" name="TextBox 47"/>
            <p:cNvSpPr txBox="1"/>
            <p:nvPr/>
          </p:nvSpPr>
          <p:spPr>
            <a:xfrm>
              <a:off x="5598375" y="2588847"/>
              <a:ext cx="651252" cy="584776"/>
            </a:xfrm>
            <a:prstGeom prst="rect">
              <a:avLst/>
            </a:prstGeom>
            <a:noFill/>
          </p:spPr>
          <p:txBody>
            <a:bodyPr wrap="square" rtlCol="0">
              <a:spAutoFit/>
            </a:bodyPr>
            <a:lstStyle/>
            <a:p>
              <a:r>
                <a:rPr lang="en-US" sz="3200" dirty="0"/>
                <a:t>e</a:t>
              </a:r>
              <a:r>
                <a:rPr lang="en-US" sz="3200" baseline="-25000" dirty="0"/>
                <a:t>1</a:t>
              </a:r>
            </a:p>
          </p:txBody>
        </p:sp>
        <p:sp>
          <p:nvSpPr>
            <p:cNvPr id="49" name="TextBox 48"/>
            <p:cNvSpPr txBox="1"/>
            <p:nvPr/>
          </p:nvSpPr>
          <p:spPr>
            <a:xfrm>
              <a:off x="7206718" y="2588847"/>
              <a:ext cx="651252" cy="584776"/>
            </a:xfrm>
            <a:prstGeom prst="rect">
              <a:avLst/>
            </a:prstGeom>
            <a:noFill/>
          </p:spPr>
          <p:txBody>
            <a:bodyPr wrap="square" rtlCol="0">
              <a:spAutoFit/>
            </a:bodyPr>
            <a:lstStyle/>
            <a:p>
              <a:r>
                <a:rPr lang="en-US" sz="3200" dirty="0"/>
                <a:t>e</a:t>
              </a:r>
              <a:r>
                <a:rPr lang="en-US" sz="3200" baseline="-25000" dirty="0"/>
                <a:t>2</a:t>
              </a:r>
            </a:p>
          </p:txBody>
        </p:sp>
      </p:grpSp>
      <p:sp>
        <p:nvSpPr>
          <p:cNvPr id="8" name="Rectangle 7"/>
          <p:cNvSpPr/>
          <p:nvPr/>
        </p:nvSpPr>
        <p:spPr>
          <a:xfrm>
            <a:off x="1636723" y="146395"/>
            <a:ext cx="9031277" cy="523220"/>
          </a:xfrm>
          <a:prstGeom prst="rect">
            <a:avLst/>
          </a:prstGeom>
        </p:spPr>
        <p:txBody>
          <a:bodyPr wrap="square">
            <a:spAutoFit/>
          </a:bodyPr>
          <a:lstStyle/>
          <a:p>
            <a:pPr algn="ctr"/>
            <a:r>
              <a:rPr lang="en-US" sz="2800" dirty="0"/>
              <a:t>Counting number of connected components using homology</a:t>
            </a:r>
          </a:p>
        </p:txBody>
      </p:sp>
      <p:sp>
        <p:nvSpPr>
          <p:cNvPr id="2" name="Rectangle 1"/>
          <p:cNvSpPr/>
          <p:nvPr/>
        </p:nvSpPr>
        <p:spPr>
          <a:xfrm>
            <a:off x="1788520" y="3602667"/>
            <a:ext cx="8879479" cy="1077218"/>
          </a:xfrm>
          <a:prstGeom prst="rect">
            <a:avLst/>
          </a:prstGeom>
        </p:spPr>
        <p:txBody>
          <a:bodyPr wrap="square">
            <a:spAutoFit/>
          </a:bodyPr>
          <a:lstStyle/>
          <a:p>
            <a:r>
              <a:rPr lang="en-US" sz="3200" dirty="0">
                <a:solidFill>
                  <a:srgbClr val="660066"/>
                </a:solidFill>
                <a:sym typeface="Wingdings"/>
              </a:rPr>
              <a:t>Z</a:t>
            </a:r>
            <a:r>
              <a:rPr lang="en-US" sz="3200" baseline="-25000" dirty="0">
                <a:solidFill>
                  <a:srgbClr val="660066"/>
                </a:solidFill>
                <a:sym typeface="Wingdings"/>
              </a:rPr>
              <a:t>0</a:t>
            </a:r>
            <a:r>
              <a:rPr lang="en-US" sz="3200" dirty="0">
                <a:sym typeface="Wingdings"/>
              </a:rPr>
              <a:t>/</a:t>
            </a:r>
            <a:r>
              <a:rPr lang="en-US" sz="3200" dirty="0">
                <a:solidFill>
                  <a:srgbClr val="008000"/>
                </a:solidFill>
              </a:rPr>
              <a:t>B</a:t>
            </a:r>
            <a:r>
              <a:rPr lang="en-US" sz="3200" baseline="-25000" dirty="0">
                <a:solidFill>
                  <a:srgbClr val="008000"/>
                </a:solidFill>
              </a:rPr>
              <a:t>0</a:t>
            </a:r>
            <a:r>
              <a:rPr lang="en-US" sz="3200" dirty="0"/>
              <a:t> = &lt;</a:t>
            </a:r>
            <a:r>
              <a:rPr lang="en-US" sz="3200" dirty="0">
                <a:solidFill>
                  <a:srgbClr val="660066"/>
                </a:solidFill>
              </a:rPr>
              <a:t>v</a:t>
            </a:r>
            <a:r>
              <a:rPr lang="en-US" sz="3200" baseline="-25000" dirty="0">
                <a:solidFill>
                  <a:srgbClr val="660066"/>
                </a:solidFill>
              </a:rPr>
              <a:t>1</a:t>
            </a:r>
            <a:r>
              <a:rPr lang="en-US" sz="3200" dirty="0">
                <a:solidFill>
                  <a:srgbClr val="660066"/>
                </a:solidFill>
              </a:rPr>
              <a:t>, v</a:t>
            </a:r>
            <a:r>
              <a:rPr lang="en-US" sz="3200" baseline="-25000" dirty="0">
                <a:solidFill>
                  <a:srgbClr val="660066"/>
                </a:solidFill>
              </a:rPr>
              <a:t>2</a:t>
            </a:r>
            <a:r>
              <a:rPr lang="en-US" sz="3200" dirty="0">
                <a:solidFill>
                  <a:srgbClr val="660066"/>
                </a:solidFill>
              </a:rPr>
              <a:t>, v</a:t>
            </a:r>
            <a:r>
              <a:rPr lang="en-US" sz="3200" baseline="-25000" dirty="0">
                <a:solidFill>
                  <a:srgbClr val="660066"/>
                </a:solidFill>
              </a:rPr>
              <a:t>3</a:t>
            </a:r>
            <a:r>
              <a:rPr lang="en-US" sz="3200" dirty="0">
                <a:solidFill>
                  <a:srgbClr val="660066"/>
                </a:solidFill>
              </a:rPr>
              <a:t>, v</a:t>
            </a:r>
            <a:r>
              <a:rPr lang="en-US" sz="3200" baseline="-25000" dirty="0">
                <a:solidFill>
                  <a:srgbClr val="660066"/>
                </a:solidFill>
              </a:rPr>
              <a:t>4</a:t>
            </a:r>
            <a:r>
              <a:rPr lang="en-US" sz="3200" dirty="0">
                <a:solidFill>
                  <a:srgbClr val="660066"/>
                </a:solidFill>
              </a:rPr>
              <a:t>, v</a:t>
            </a:r>
            <a:r>
              <a:rPr lang="en-US" sz="3200" baseline="-25000" dirty="0">
                <a:solidFill>
                  <a:srgbClr val="660066"/>
                </a:solidFill>
              </a:rPr>
              <a:t>5</a:t>
            </a:r>
            <a:r>
              <a:rPr lang="en-US" sz="3200" dirty="0">
                <a:solidFill>
                  <a:srgbClr val="660066"/>
                </a:solidFill>
              </a:rPr>
              <a:t>, v</a:t>
            </a:r>
            <a:r>
              <a:rPr lang="en-US" sz="3200" baseline="-25000" dirty="0">
                <a:solidFill>
                  <a:srgbClr val="660066"/>
                </a:solidFill>
              </a:rPr>
              <a:t>6 </a:t>
            </a:r>
            <a:r>
              <a:rPr lang="en-US" sz="3200" dirty="0">
                <a:solidFill>
                  <a:srgbClr val="008000"/>
                </a:solidFill>
              </a:rPr>
              <a:t>: v</a:t>
            </a:r>
            <a:r>
              <a:rPr lang="en-US" sz="3200" baseline="-25000" dirty="0">
                <a:solidFill>
                  <a:srgbClr val="008000"/>
                </a:solidFill>
              </a:rPr>
              <a:t>1</a:t>
            </a:r>
            <a:r>
              <a:rPr lang="en-US" sz="3200" dirty="0">
                <a:solidFill>
                  <a:srgbClr val="008000"/>
                </a:solidFill>
              </a:rPr>
              <a:t> + v</a:t>
            </a:r>
            <a:r>
              <a:rPr lang="en-US" sz="3200" baseline="-25000" dirty="0">
                <a:solidFill>
                  <a:srgbClr val="008000"/>
                </a:solidFill>
              </a:rPr>
              <a:t>2 </a:t>
            </a:r>
            <a:r>
              <a:rPr lang="en-US" sz="3200" dirty="0">
                <a:solidFill>
                  <a:srgbClr val="008000"/>
                </a:solidFill>
              </a:rPr>
              <a:t>= 0, v</a:t>
            </a:r>
            <a:r>
              <a:rPr lang="en-US" sz="3200" baseline="-25000" dirty="0">
                <a:solidFill>
                  <a:srgbClr val="008000"/>
                </a:solidFill>
              </a:rPr>
              <a:t>2</a:t>
            </a:r>
            <a:r>
              <a:rPr lang="en-US" sz="3200" dirty="0">
                <a:solidFill>
                  <a:srgbClr val="008000"/>
                </a:solidFill>
              </a:rPr>
              <a:t> + v</a:t>
            </a:r>
            <a:r>
              <a:rPr lang="en-US" sz="3200" baseline="-25000" dirty="0">
                <a:solidFill>
                  <a:srgbClr val="008000"/>
                </a:solidFill>
              </a:rPr>
              <a:t>3 </a:t>
            </a:r>
            <a:r>
              <a:rPr lang="en-US" sz="3200" dirty="0">
                <a:solidFill>
                  <a:srgbClr val="008000"/>
                </a:solidFill>
              </a:rPr>
              <a:t>= 0, </a:t>
            </a:r>
          </a:p>
          <a:p>
            <a:r>
              <a:rPr lang="en-US" sz="3200" dirty="0">
                <a:solidFill>
                  <a:srgbClr val="008000"/>
                </a:solidFill>
              </a:rPr>
              <a:t>                                   v</a:t>
            </a:r>
            <a:r>
              <a:rPr lang="en-US" sz="3200" baseline="-25000" dirty="0">
                <a:solidFill>
                  <a:srgbClr val="008000"/>
                </a:solidFill>
              </a:rPr>
              <a:t>4</a:t>
            </a:r>
            <a:r>
              <a:rPr lang="en-US" sz="3200" dirty="0">
                <a:solidFill>
                  <a:srgbClr val="008000"/>
                </a:solidFill>
              </a:rPr>
              <a:t> + v</a:t>
            </a:r>
            <a:r>
              <a:rPr lang="en-US" sz="3200" baseline="-25000" dirty="0">
                <a:solidFill>
                  <a:srgbClr val="008000"/>
                </a:solidFill>
              </a:rPr>
              <a:t>5 </a:t>
            </a:r>
            <a:r>
              <a:rPr lang="en-US" sz="3200" dirty="0">
                <a:solidFill>
                  <a:srgbClr val="008000"/>
                </a:solidFill>
              </a:rPr>
              <a:t>= 0, v</a:t>
            </a:r>
            <a:r>
              <a:rPr lang="en-US" sz="3200" baseline="-25000" dirty="0">
                <a:solidFill>
                  <a:srgbClr val="008000"/>
                </a:solidFill>
              </a:rPr>
              <a:t>5</a:t>
            </a:r>
            <a:r>
              <a:rPr lang="en-US" sz="3200" dirty="0">
                <a:solidFill>
                  <a:srgbClr val="008000"/>
                </a:solidFill>
              </a:rPr>
              <a:t> + v</a:t>
            </a:r>
            <a:r>
              <a:rPr lang="en-US" sz="3200" baseline="-25000" dirty="0">
                <a:solidFill>
                  <a:srgbClr val="008000"/>
                </a:solidFill>
              </a:rPr>
              <a:t>6 </a:t>
            </a:r>
            <a:r>
              <a:rPr lang="en-US" sz="3200" dirty="0">
                <a:solidFill>
                  <a:srgbClr val="008000"/>
                </a:solidFill>
              </a:rPr>
              <a:t>= 0, v</a:t>
            </a:r>
            <a:r>
              <a:rPr lang="en-US" sz="3200" baseline="-25000" dirty="0">
                <a:solidFill>
                  <a:srgbClr val="008000"/>
                </a:solidFill>
              </a:rPr>
              <a:t>4</a:t>
            </a:r>
            <a:r>
              <a:rPr lang="en-US" sz="3200" dirty="0">
                <a:solidFill>
                  <a:srgbClr val="008000"/>
                </a:solidFill>
              </a:rPr>
              <a:t> + v</a:t>
            </a:r>
            <a:r>
              <a:rPr lang="en-US" sz="3200" baseline="-25000" dirty="0">
                <a:solidFill>
                  <a:srgbClr val="008000"/>
                </a:solidFill>
              </a:rPr>
              <a:t>6 </a:t>
            </a:r>
            <a:r>
              <a:rPr lang="en-US" sz="3200" dirty="0">
                <a:solidFill>
                  <a:srgbClr val="008000"/>
                </a:solidFill>
              </a:rPr>
              <a:t>= 0</a:t>
            </a:r>
            <a:r>
              <a:rPr lang="en-US" sz="3200" dirty="0"/>
              <a:t>&gt;</a:t>
            </a:r>
            <a:endParaRPr lang="en-US" sz="3200" baseline="-25000" dirty="0"/>
          </a:p>
        </p:txBody>
      </p:sp>
    </p:spTree>
    <p:extLst>
      <p:ext uri="{BB962C8B-B14F-4D97-AF65-F5344CB8AC3E}">
        <p14:creationId xmlns:p14="http://schemas.microsoft.com/office/powerpoint/2010/main" val="52646284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0" name="Group 49"/>
          <p:cNvGrpSpPr/>
          <p:nvPr/>
        </p:nvGrpSpPr>
        <p:grpSpPr>
          <a:xfrm>
            <a:off x="6470201" y="406370"/>
            <a:ext cx="3382244" cy="2975810"/>
            <a:chOff x="793381" y="1412950"/>
            <a:chExt cx="3382244" cy="2975810"/>
          </a:xfrm>
        </p:grpSpPr>
        <p:grpSp>
          <p:nvGrpSpPr>
            <p:cNvPr id="21" name="Group 20"/>
            <p:cNvGrpSpPr/>
            <p:nvPr/>
          </p:nvGrpSpPr>
          <p:grpSpPr>
            <a:xfrm>
              <a:off x="1284670" y="2021707"/>
              <a:ext cx="2239703" cy="1987736"/>
              <a:chOff x="1088696" y="3397905"/>
              <a:chExt cx="2239703" cy="1987736"/>
            </a:xfrm>
          </p:grpSpPr>
          <p:sp>
            <p:nvSpPr>
              <p:cNvPr id="3" name="Isosceles Triangle 2"/>
              <p:cNvSpPr/>
              <p:nvPr/>
            </p:nvSpPr>
            <p:spPr>
              <a:xfrm>
                <a:off x="1284670" y="3565883"/>
                <a:ext cx="1959740" cy="1696575"/>
              </a:xfrm>
              <a:prstGeom prst="triangle">
                <a:avLst/>
              </a:prstGeom>
              <a:solidFill>
                <a:schemeClr val="tx2">
                  <a:lumMod val="40000"/>
                  <a:lumOff val="60000"/>
                </a:schemeClr>
              </a:solidFill>
              <a:ln w="127000">
                <a:solidFill>
                  <a:srgbClr val="008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nvGrpSpPr>
              <p:cNvPr id="4" name="Group 3"/>
              <p:cNvGrpSpPr/>
              <p:nvPr/>
            </p:nvGrpSpPr>
            <p:grpSpPr>
              <a:xfrm>
                <a:off x="1088696" y="5049686"/>
                <a:ext cx="2239703" cy="335955"/>
                <a:chOff x="2971800" y="2819400"/>
                <a:chExt cx="1021080" cy="182880"/>
              </a:xfrm>
            </p:grpSpPr>
            <p:sp>
              <p:nvSpPr>
                <p:cNvPr id="6" name="Oval 5"/>
                <p:cNvSpPr/>
                <p:nvPr/>
              </p:nvSpPr>
              <p:spPr>
                <a:xfrm>
                  <a:off x="2971800" y="2819400"/>
                  <a:ext cx="153162" cy="182880"/>
                </a:xfrm>
                <a:prstGeom prst="ellipse">
                  <a:avLst/>
                </a:prstGeom>
                <a:solidFill>
                  <a:srgbClr val="770077"/>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 name="Oval 6"/>
                <p:cNvSpPr/>
                <p:nvPr/>
              </p:nvSpPr>
              <p:spPr>
                <a:xfrm>
                  <a:off x="3839718" y="2819400"/>
                  <a:ext cx="153162" cy="182880"/>
                </a:xfrm>
                <a:prstGeom prst="ellipse">
                  <a:avLst/>
                </a:prstGeom>
                <a:solidFill>
                  <a:srgbClr val="770077"/>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
            <p:nvSpPr>
              <p:cNvPr id="5" name="Oval 4"/>
              <p:cNvSpPr/>
              <p:nvPr/>
            </p:nvSpPr>
            <p:spPr>
              <a:xfrm>
                <a:off x="2090963" y="3397905"/>
                <a:ext cx="335955" cy="335955"/>
              </a:xfrm>
              <a:prstGeom prst="ellipse">
                <a:avLst/>
              </a:prstGeom>
              <a:solidFill>
                <a:srgbClr val="770077"/>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
          <p:nvSpPr>
            <p:cNvPr id="39" name="TextBox 38"/>
            <p:cNvSpPr txBox="1"/>
            <p:nvPr/>
          </p:nvSpPr>
          <p:spPr>
            <a:xfrm>
              <a:off x="3524373" y="3463651"/>
              <a:ext cx="651252" cy="584776"/>
            </a:xfrm>
            <a:prstGeom prst="rect">
              <a:avLst/>
            </a:prstGeom>
            <a:noFill/>
          </p:spPr>
          <p:txBody>
            <a:bodyPr wrap="square" rtlCol="0">
              <a:spAutoFit/>
            </a:bodyPr>
            <a:lstStyle/>
            <a:p>
              <a:r>
                <a:rPr lang="en-US" sz="3200" dirty="0"/>
                <a:t>v</a:t>
              </a:r>
              <a:r>
                <a:rPr lang="en-US" sz="3200" baseline="-25000" dirty="0"/>
                <a:t>6</a:t>
              </a:r>
            </a:p>
          </p:txBody>
        </p:sp>
        <p:sp>
          <p:nvSpPr>
            <p:cNvPr id="40" name="TextBox 39"/>
            <p:cNvSpPr txBox="1"/>
            <p:nvPr/>
          </p:nvSpPr>
          <p:spPr>
            <a:xfrm>
              <a:off x="793381" y="3463651"/>
              <a:ext cx="651252" cy="584776"/>
            </a:xfrm>
            <a:prstGeom prst="rect">
              <a:avLst/>
            </a:prstGeom>
            <a:noFill/>
          </p:spPr>
          <p:txBody>
            <a:bodyPr wrap="square" rtlCol="0">
              <a:spAutoFit/>
            </a:bodyPr>
            <a:lstStyle/>
            <a:p>
              <a:r>
                <a:rPr lang="en-US" sz="3200" dirty="0"/>
                <a:t>v</a:t>
              </a:r>
              <a:r>
                <a:rPr lang="en-US" sz="3200" baseline="-25000" dirty="0"/>
                <a:t>4</a:t>
              </a:r>
            </a:p>
          </p:txBody>
        </p:sp>
        <p:sp>
          <p:nvSpPr>
            <p:cNvPr id="41" name="TextBox 40"/>
            <p:cNvSpPr txBox="1"/>
            <p:nvPr/>
          </p:nvSpPr>
          <p:spPr>
            <a:xfrm>
              <a:off x="2263487" y="1412950"/>
              <a:ext cx="651252" cy="584776"/>
            </a:xfrm>
            <a:prstGeom prst="rect">
              <a:avLst/>
            </a:prstGeom>
            <a:noFill/>
          </p:spPr>
          <p:txBody>
            <a:bodyPr wrap="square" rtlCol="0">
              <a:spAutoFit/>
            </a:bodyPr>
            <a:lstStyle/>
            <a:p>
              <a:r>
                <a:rPr lang="en-US" sz="3200" dirty="0"/>
                <a:t>v</a:t>
              </a:r>
              <a:r>
                <a:rPr lang="en-US" sz="3200" baseline="-25000" dirty="0"/>
                <a:t>5</a:t>
              </a:r>
            </a:p>
          </p:txBody>
        </p:sp>
        <p:sp>
          <p:nvSpPr>
            <p:cNvPr id="44" name="TextBox 43"/>
            <p:cNvSpPr txBox="1"/>
            <p:nvPr/>
          </p:nvSpPr>
          <p:spPr>
            <a:xfrm>
              <a:off x="1403746" y="2588847"/>
              <a:ext cx="651252" cy="584776"/>
            </a:xfrm>
            <a:prstGeom prst="rect">
              <a:avLst/>
            </a:prstGeom>
            <a:noFill/>
          </p:spPr>
          <p:txBody>
            <a:bodyPr wrap="square" rtlCol="0">
              <a:spAutoFit/>
            </a:bodyPr>
            <a:lstStyle/>
            <a:p>
              <a:r>
                <a:rPr lang="en-US" sz="3200" dirty="0"/>
                <a:t>e</a:t>
              </a:r>
              <a:r>
                <a:rPr lang="en-US" sz="3200" baseline="-25000" dirty="0"/>
                <a:t>3</a:t>
              </a:r>
            </a:p>
          </p:txBody>
        </p:sp>
        <p:sp>
          <p:nvSpPr>
            <p:cNvPr id="46" name="TextBox 45"/>
            <p:cNvSpPr txBox="1"/>
            <p:nvPr/>
          </p:nvSpPr>
          <p:spPr>
            <a:xfrm>
              <a:off x="2263487" y="3803984"/>
              <a:ext cx="651252" cy="584776"/>
            </a:xfrm>
            <a:prstGeom prst="rect">
              <a:avLst/>
            </a:prstGeom>
            <a:noFill/>
          </p:spPr>
          <p:txBody>
            <a:bodyPr wrap="square" rtlCol="0">
              <a:spAutoFit/>
            </a:bodyPr>
            <a:lstStyle/>
            <a:p>
              <a:r>
                <a:rPr lang="en-US" sz="3200" dirty="0"/>
                <a:t>e</a:t>
              </a:r>
              <a:r>
                <a:rPr lang="en-US" sz="3200" baseline="-25000" dirty="0"/>
                <a:t>5</a:t>
              </a:r>
            </a:p>
          </p:txBody>
        </p:sp>
        <p:sp>
          <p:nvSpPr>
            <p:cNvPr id="47" name="TextBox 46"/>
            <p:cNvSpPr txBox="1"/>
            <p:nvPr/>
          </p:nvSpPr>
          <p:spPr>
            <a:xfrm>
              <a:off x="2989958" y="2588847"/>
              <a:ext cx="651252" cy="584776"/>
            </a:xfrm>
            <a:prstGeom prst="rect">
              <a:avLst/>
            </a:prstGeom>
            <a:noFill/>
          </p:spPr>
          <p:txBody>
            <a:bodyPr wrap="square" rtlCol="0">
              <a:spAutoFit/>
            </a:bodyPr>
            <a:lstStyle/>
            <a:p>
              <a:r>
                <a:rPr lang="en-US" sz="3200" dirty="0"/>
                <a:t>e</a:t>
              </a:r>
              <a:r>
                <a:rPr lang="en-US" sz="3200" baseline="-25000" dirty="0"/>
                <a:t>4</a:t>
              </a:r>
            </a:p>
          </p:txBody>
        </p:sp>
      </p:grpSp>
      <p:grpSp>
        <p:nvGrpSpPr>
          <p:cNvPr id="51" name="Group 50"/>
          <p:cNvGrpSpPr/>
          <p:nvPr/>
        </p:nvGrpSpPr>
        <p:grpSpPr>
          <a:xfrm>
            <a:off x="2230671" y="406371"/>
            <a:ext cx="3409836" cy="2635477"/>
            <a:chOff x="5038682" y="1412950"/>
            <a:chExt cx="3409836" cy="2635477"/>
          </a:xfrm>
        </p:grpSpPr>
        <p:grpSp>
          <p:nvGrpSpPr>
            <p:cNvPr id="36" name="Group 35"/>
            <p:cNvGrpSpPr/>
            <p:nvPr/>
          </p:nvGrpSpPr>
          <p:grpSpPr>
            <a:xfrm>
              <a:off x="5537717" y="2021707"/>
              <a:ext cx="2239703" cy="1987736"/>
              <a:chOff x="4753821" y="2021707"/>
              <a:chExt cx="2239703" cy="1987736"/>
            </a:xfrm>
          </p:grpSpPr>
          <p:cxnSp>
            <p:nvCxnSpPr>
              <p:cNvPr id="29" name="Straight Connector 28"/>
              <p:cNvCxnSpPr/>
              <p:nvPr/>
            </p:nvCxnSpPr>
            <p:spPr>
              <a:xfrm>
                <a:off x="5933925" y="2176272"/>
                <a:ext cx="912912" cy="1655064"/>
              </a:xfrm>
              <a:prstGeom prst="line">
                <a:avLst/>
              </a:prstGeom>
              <a:ln w="127000">
                <a:solidFill>
                  <a:srgbClr val="008000"/>
                </a:solidFill>
              </a:ln>
            </p:spPr>
            <p:style>
              <a:lnRef idx="2">
                <a:schemeClr val="accent1"/>
              </a:lnRef>
              <a:fillRef idx="0">
                <a:schemeClr val="accent1"/>
              </a:fillRef>
              <a:effectRef idx="1">
                <a:schemeClr val="accent1"/>
              </a:effectRef>
              <a:fontRef idx="minor">
                <a:schemeClr val="tx1"/>
              </a:fontRef>
            </p:style>
          </p:cxnSp>
          <p:cxnSp>
            <p:nvCxnSpPr>
              <p:cNvPr id="14" name="Straight Connector 13"/>
              <p:cNvCxnSpPr/>
              <p:nvPr/>
            </p:nvCxnSpPr>
            <p:spPr>
              <a:xfrm flipV="1">
                <a:off x="4921799" y="2176272"/>
                <a:ext cx="1012126" cy="1655064"/>
              </a:xfrm>
              <a:prstGeom prst="line">
                <a:avLst/>
              </a:prstGeom>
              <a:ln w="127000">
                <a:solidFill>
                  <a:srgbClr val="008000"/>
                </a:solidFill>
              </a:ln>
            </p:spPr>
            <p:style>
              <a:lnRef idx="2">
                <a:schemeClr val="accent1"/>
              </a:lnRef>
              <a:fillRef idx="0">
                <a:schemeClr val="accent1"/>
              </a:fillRef>
              <a:effectRef idx="1">
                <a:schemeClr val="accent1"/>
              </a:effectRef>
              <a:fontRef idx="minor">
                <a:schemeClr val="tx1"/>
              </a:fontRef>
            </p:style>
          </p:cxnSp>
          <p:grpSp>
            <p:nvGrpSpPr>
              <p:cNvPr id="9" name="Group 8"/>
              <p:cNvGrpSpPr/>
              <p:nvPr/>
            </p:nvGrpSpPr>
            <p:grpSpPr>
              <a:xfrm>
                <a:off x="4753821" y="3673488"/>
                <a:ext cx="2239703" cy="335955"/>
                <a:chOff x="2971800" y="2819400"/>
                <a:chExt cx="1021080" cy="182880"/>
              </a:xfrm>
            </p:grpSpPr>
            <p:sp>
              <p:nvSpPr>
                <p:cNvPr id="10" name="Oval 9"/>
                <p:cNvSpPr/>
                <p:nvPr/>
              </p:nvSpPr>
              <p:spPr>
                <a:xfrm>
                  <a:off x="2971800" y="2819400"/>
                  <a:ext cx="153162" cy="182880"/>
                </a:xfrm>
                <a:prstGeom prst="ellipse">
                  <a:avLst/>
                </a:prstGeom>
                <a:solidFill>
                  <a:srgbClr val="770077"/>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 name="Oval 10"/>
                <p:cNvSpPr/>
                <p:nvPr/>
              </p:nvSpPr>
              <p:spPr>
                <a:xfrm>
                  <a:off x="3839718" y="2819400"/>
                  <a:ext cx="153162" cy="182880"/>
                </a:xfrm>
                <a:prstGeom prst="ellipse">
                  <a:avLst/>
                </a:prstGeom>
                <a:solidFill>
                  <a:srgbClr val="770077"/>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
            <p:nvSpPr>
              <p:cNvPr id="12" name="Oval 11"/>
              <p:cNvSpPr/>
              <p:nvPr/>
            </p:nvSpPr>
            <p:spPr>
              <a:xfrm>
                <a:off x="5756088" y="2021707"/>
                <a:ext cx="335955" cy="335955"/>
              </a:xfrm>
              <a:prstGeom prst="ellipse">
                <a:avLst/>
              </a:prstGeom>
              <a:solidFill>
                <a:srgbClr val="770077"/>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
          <p:nvSpPr>
            <p:cNvPr id="38" name="TextBox 37"/>
            <p:cNvSpPr txBox="1"/>
            <p:nvPr/>
          </p:nvSpPr>
          <p:spPr>
            <a:xfrm>
              <a:off x="5038682" y="3463651"/>
              <a:ext cx="651252" cy="584776"/>
            </a:xfrm>
            <a:prstGeom prst="rect">
              <a:avLst/>
            </a:prstGeom>
            <a:noFill/>
          </p:spPr>
          <p:txBody>
            <a:bodyPr wrap="square" rtlCol="0">
              <a:spAutoFit/>
            </a:bodyPr>
            <a:lstStyle/>
            <a:p>
              <a:r>
                <a:rPr lang="en-US" sz="3200" dirty="0"/>
                <a:t>v</a:t>
              </a:r>
              <a:r>
                <a:rPr lang="en-US" sz="3200" baseline="-25000" dirty="0"/>
                <a:t>1</a:t>
              </a:r>
            </a:p>
          </p:txBody>
        </p:sp>
        <p:sp>
          <p:nvSpPr>
            <p:cNvPr id="42" name="TextBox 41"/>
            <p:cNvSpPr txBox="1"/>
            <p:nvPr/>
          </p:nvSpPr>
          <p:spPr>
            <a:xfrm>
              <a:off x="6531117" y="1412950"/>
              <a:ext cx="651252" cy="584776"/>
            </a:xfrm>
            <a:prstGeom prst="rect">
              <a:avLst/>
            </a:prstGeom>
            <a:noFill/>
          </p:spPr>
          <p:txBody>
            <a:bodyPr wrap="square" rtlCol="0">
              <a:spAutoFit/>
            </a:bodyPr>
            <a:lstStyle/>
            <a:p>
              <a:r>
                <a:rPr lang="en-US" sz="3200" dirty="0"/>
                <a:t>v</a:t>
              </a:r>
              <a:r>
                <a:rPr lang="en-US" sz="3200" baseline="-25000" dirty="0"/>
                <a:t>2</a:t>
              </a:r>
            </a:p>
          </p:txBody>
        </p:sp>
        <p:sp>
          <p:nvSpPr>
            <p:cNvPr id="43" name="TextBox 42"/>
            <p:cNvSpPr txBox="1"/>
            <p:nvPr/>
          </p:nvSpPr>
          <p:spPr>
            <a:xfrm>
              <a:off x="7797266" y="3463651"/>
              <a:ext cx="651252" cy="584776"/>
            </a:xfrm>
            <a:prstGeom prst="rect">
              <a:avLst/>
            </a:prstGeom>
            <a:noFill/>
          </p:spPr>
          <p:txBody>
            <a:bodyPr wrap="square" rtlCol="0">
              <a:spAutoFit/>
            </a:bodyPr>
            <a:lstStyle/>
            <a:p>
              <a:r>
                <a:rPr lang="en-US" sz="3200" dirty="0"/>
                <a:t>v</a:t>
              </a:r>
              <a:r>
                <a:rPr lang="en-US" sz="3200" baseline="-25000" dirty="0"/>
                <a:t>3</a:t>
              </a:r>
            </a:p>
          </p:txBody>
        </p:sp>
        <p:sp>
          <p:nvSpPr>
            <p:cNvPr id="48" name="TextBox 47"/>
            <p:cNvSpPr txBox="1"/>
            <p:nvPr/>
          </p:nvSpPr>
          <p:spPr>
            <a:xfrm>
              <a:off x="5598375" y="2588847"/>
              <a:ext cx="651252" cy="584776"/>
            </a:xfrm>
            <a:prstGeom prst="rect">
              <a:avLst/>
            </a:prstGeom>
            <a:noFill/>
          </p:spPr>
          <p:txBody>
            <a:bodyPr wrap="square" rtlCol="0">
              <a:spAutoFit/>
            </a:bodyPr>
            <a:lstStyle/>
            <a:p>
              <a:r>
                <a:rPr lang="en-US" sz="3200" dirty="0"/>
                <a:t>e</a:t>
              </a:r>
              <a:r>
                <a:rPr lang="en-US" sz="3200" baseline="-25000" dirty="0"/>
                <a:t>1</a:t>
              </a:r>
            </a:p>
          </p:txBody>
        </p:sp>
        <p:sp>
          <p:nvSpPr>
            <p:cNvPr id="49" name="TextBox 48"/>
            <p:cNvSpPr txBox="1"/>
            <p:nvPr/>
          </p:nvSpPr>
          <p:spPr>
            <a:xfrm>
              <a:off x="7206718" y="2588847"/>
              <a:ext cx="651252" cy="584776"/>
            </a:xfrm>
            <a:prstGeom prst="rect">
              <a:avLst/>
            </a:prstGeom>
            <a:noFill/>
          </p:spPr>
          <p:txBody>
            <a:bodyPr wrap="square" rtlCol="0">
              <a:spAutoFit/>
            </a:bodyPr>
            <a:lstStyle/>
            <a:p>
              <a:r>
                <a:rPr lang="en-US" sz="3200" dirty="0"/>
                <a:t>e</a:t>
              </a:r>
              <a:r>
                <a:rPr lang="en-US" sz="3200" baseline="-25000" dirty="0"/>
                <a:t>2</a:t>
              </a:r>
            </a:p>
          </p:txBody>
        </p:sp>
      </p:grpSp>
      <p:sp>
        <p:nvSpPr>
          <p:cNvPr id="8" name="Rectangle 7"/>
          <p:cNvSpPr/>
          <p:nvPr/>
        </p:nvSpPr>
        <p:spPr>
          <a:xfrm>
            <a:off x="1636723" y="146395"/>
            <a:ext cx="9031277" cy="523220"/>
          </a:xfrm>
          <a:prstGeom prst="rect">
            <a:avLst/>
          </a:prstGeom>
        </p:spPr>
        <p:txBody>
          <a:bodyPr wrap="square">
            <a:spAutoFit/>
          </a:bodyPr>
          <a:lstStyle/>
          <a:p>
            <a:pPr algn="ctr"/>
            <a:r>
              <a:rPr lang="en-US" sz="2800" dirty="0"/>
              <a:t>Counting number of connected components using homology</a:t>
            </a:r>
          </a:p>
        </p:txBody>
      </p:sp>
      <p:sp>
        <p:nvSpPr>
          <p:cNvPr id="2" name="Rectangle 1"/>
          <p:cNvSpPr/>
          <p:nvPr/>
        </p:nvSpPr>
        <p:spPr>
          <a:xfrm>
            <a:off x="1788520" y="3602667"/>
            <a:ext cx="8879479" cy="2882840"/>
          </a:xfrm>
          <a:prstGeom prst="rect">
            <a:avLst/>
          </a:prstGeom>
        </p:spPr>
        <p:txBody>
          <a:bodyPr wrap="square">
            <a:spAutoFit/>
          </a:bodyPr>
          <a:lstStyle/>
          <a:p>
            <a:r>
              <a:rPr lang="en-US" sz="3200" dirty="0">
                <a:solidFill>
                  <a:srgbClr val="660066"/>
                </a:solidFill>
                <a:sym typeface="Wingdings"/>
              </a:rPr>
              <a:t>Z</a:t>
            </a:r>
            <a:r>
              <a:rPr lang="en-US" sz="3200" baseline="-25000" dirty="0">
                <a:solidFill>
                  <a:srgbClr val="660066"/>
                </a:solidFill>
                <a:sym typeface="Wingdings"/>
              </a:rPr>
              <a:t>0</a:t>
            </a:r>
            <a:r>
              <a:rPr lang="en-US" sz="3200" dirty="0">
                <a:sym typeface="Wingdings"/>
              </a:rPr>
              <a:t>/</a:t>
            </a:r>
            <a:r>
              <a:rPr lang="en-US" sz="3200" dirty="0">
                <a:solidFill>
                  <a:srgbClr val="008000"/>
                </a:solidFill>
              </a:rPr>
              <a:t>B</a:t>
            </a:r>
            <a:r>
              <a:rPr lang="en-US" sz="3200" baseline="-25000" dirty="0">
                <a:solidFill>
                  <a:srgbClr val="008000"/>
                </a:solidFill>
              </a:rPr>
              <a:t>0</a:t>
            </a:r>
            <a:r>
              <a:rPr lang="en-US" sz="3200" dirty="0"/>
              <a:t> = &lt;</a:t>
            </a:r>
            <a:r>
              <a:rPr lang="en-US" sz="3200" dirty="0">
                <a:solidFill>
                  <a:srgbClr val="660066"/>
                </a:solidFill>
              </a:rPr>
              <a:t>v</a:t>
            </a:r>
            <a:r>
              <a:rPr lang="en-US" sz="3200" baseline="-25000" dirty="0">
                <a:solidFill>
                  <a:srgbClr val="660066"/>
                </a:solidFill>
              </a:rPr>
              <a:t>1</a:t>
            </a:r>
            <a:r>
              <a:rPr lang="en-US" sz="3200" dirty="0">
                <a:solidFill>
                  <a:srgbClr val="660066"/>
                </a:solidFill>
              </a:rPr>
              <a:t>, v</a:t>
            </a:r>
            <a:r>
              <a:rPr lang="en-US" sz="3200" baseline="-25000" dirty="0">
                <a:solidFill>
                  <a:srgbClr val="660066"/>
                </a:solidFill>
              </a:rPr>
              <a:t>2</a:t>
            </a:r>
            <a:r>
              <a:rPr lang="en-US" sz="3200" dirty="0">
                <a:solidFill>
                  <a:srgbClr val="660066"/>
                </a:solidFill>
              </a:rPr>
              <a:t>, v</a:t>
            </a:r>
            <a:r>
              <a:rPr lang="en-US" sz="3200" baseline="-25000" dirty="0">
                <a:solidFill>
                  <a:srgbClr val="660066"/>
                </a:solidFill>
              </a:rPr>
              <a:t>3</a:t>
            </a:r>
            <a:r>
              <a:rPr lang="en-US" sz="3200" dirty="0">
                <a:solidFill>
                  <a:srgbClr val="660066"/>
                </a:solidFill>
              </a:rPr>
              <a:t>, v</a:t>
            </a:r>
            <a:r>
              <a:rPr lang="en-US" sz="3200" baseline="-25000" dirty="0">
                <a:solidFill>
                  <a:srgbClr val="660066"/>
                </a:solidFill>
              </a:rPr>
              <a:t>4</a:t>
            </a:r>
            <a:r>
              <a:rPr lang="en-US" sz="3200" dirty="0">
                <a:solidFill>
                  <a:srgbClr val="660066"/>
                </a:solidFill>
              </a:rPr>
              <a:t>, v</a:t>
            </a:r>
            <a:r>
              <a:rPr lang="en-US" sz="3200" baseline="-25000" dirty="0">
                <a:solidFill>
                  <a:srgbClr val="660066"/>
                </a:solidFill>
              </a:rPr>
              <a:t>5</a:t>
            </a:r>
            <a:r>
              <a:rPr lang="en-US" sz="3200" dirty="0">
                <a:solidFill>
                  <a:srgbClr val="660066"/>
                </a:solidFill>
              </a:rPr>
              <a:t>, v</a:t>
            </a:r>
            <a:r>
              <a:rPr lang="en-US" sz="3200" baseline="-25000" dirty="0">
                <a:solidFill>
                  <a:srgbClr val="660066"/>
                </a:solidFill>
              </a:rPr>
              <a:t>6 </a:t>
            </a:r>
            <a:r>
              <a:rPr lang="en-US" sz="3200" dirty="0">
                <a:solidFill>
                  <a:srgbClr val="008000"/>
                </a:solidFill>
              </a:rPr>
              <a:t>: v</a:t>
            </a:r>
            <a:r>
              <a:rPr lang="en-US" sz="3200" baseline="-25000" dirty="0">
                <a:solidFill>
                  <a:srgbClr val="008000"/>
                </a:solidFill>
              </a:rPr>
              <a:t>1</a:t>
            </a:r>
            <a:r>
              <a:rPr lang="en-US" sz="3200" dirty="0">
                <a:solidFill>
                  <a:srgbClr val="008000"/>
                </a:solidFill>
              </a:rPr>
              <a:t> + v</a:t>
            </a:r>
            <a:r>
              <a:rPr lang="en-US" sz="3200" baseline="-25000" dirty="0">
                <a:solidFill>
                  <a:srgbClr val="008000"/>
                </a:solidFill>
              </a:rPr>
              <a:t>2 </a:t>
            </a:r>
            <a:r>
              <a:rPr lang="en-US" sz="3200" dirty="0">
                <a:solidFill>
                  <a:srgbClr val="008000"/>
                </a:solidFill>
              </a:rPr>
              <a:t>= 0, v</a:t>
            </a:r>
            <a:r>
              <a:rPr lang="en-US" sz="3200" baseline="-25000" dirty="0">
                <a:solidFill>
                  <a:srgbClr val="008000"/>
                </a:solidFill>
              </a:rPr>
              <a:t>2</a:t>
            </a:r>
            <a:r>
              <a:rPr lang="en-US" sz="3200" dirty="0">
                <a:solidFill>
                  <a:srgbClr val="008000"/>
                </a:solidFill>
              </a:rPr>
              <a:t> + v</a:t>
            </a:r>
            <a:r>
              <a:rPr lang="en-US" sz="3200" baseline="-25000" dirty="0">
                <a:solidFill>
                  <a:srgbClr val="008000"/>
                </a:solidFill>
              </a:rPr>
              <a:t>3 </a:t>
            </a:r>
            <a:r>
              <a:rPr lang="en-US" sz="3200" dirty="0">
                <a:solidFill>
                  <a:srgbClr val="008000"/>
                </a:solidFill>
              </a:rPr>
              <a:t>= 0, </a:t>
            </a:r>
          </a:p>
          <a:p>
            <a:r>
              <a:rPr lang="en-US" sz="3200" dirty="0">
                <a:solidFill>
                  <a:srgbClr val="008000"/>
                </a:solidFill>
              </a:rPr>
              <a:t>                                   v</a:t>
            </a:r>
            <a:r>
              <a:rPr lang="en-US" sz="3200" baseline="-25000" dirty="0">
                <a:solidFill>
                  <a:srgbClr val="008000"/>
                </a:solidFill>
              </a:rPr>
              <a:t>4</a:t>
            </a:r>
            <a:r>
              <a:rPr lang="en-US" sz="3200" dirty="0">
                <a:solidFill>
                  <a:srgbClr val="008000"/>
                </a:solidFill>
              </a:rPr>
              <a:t> + v</a:t>
            </a:r>
            <a:r>
              <a:rPr lang="en-US" sz="3200" baseline="-25000" dirty="0">
                <a:solidFill>
                  <a:srgbClr val="008000"/>
                </a:solidFill>
              </a:rPr>
              <a:t>5 </a:t>
            </a:r>
            <a:r>
              <a:rPr lang="en-US" sz="3200" dirty="0">
                <a:solidFill>
                  <a:srgbClr val="008000"/>
                </a:solidFill>
              </a:rPr>
              <a:t>= 0, v</a:t>
            </a:r>
            <a:r>
              <a:rPr lang="en-US" sz="3200" baseline="-25000" dirty="0">
                <a:solidFill>
                  <a:srgbClr val="008000"/>
                </a:solidFill>
              </a:rPr>
              <a:t>5</a:t>
            </a:r>
            <a:r>
              <a:rPr lang="en-US" sz="3200" dirty="0">
                <a:solidFill>
                  <a:srgbClr val="008000"/>
                </a:solidFill>
              </a:rPr>
              <a:t> + v</a:t>
            </a:r>
            <a:r>
              <a:rPr lang="en-US" sz="3200" baseline="-25000" dirty="0">
                <a:solidFill>
                  <a:srgbClr val="008000"/>
                </a:solidFill>
              </a:rPr>
              <a:t>6 </a:t>
            </a:r>
            <a:r>
              <a:rPr lang="en-US" sz="3200" dirty="0">
                <a:solidFill>
                  <a:srgbClr val="008000"/>
                </a:solidFill>
              </a:rPr>
              <a:t>= 0, v</a:t>
            </a:r>
            <a:r>
              <a:rPr lang="en-US" sz="3200" baseline="-25000" dirty="0">
                <a:solidFill>
                  <a:srgbClr val="008000"/>
                </a:solidFill>
              </a:rPr>
              <a:t>4</a:t>
            </a:r>
            <a:r>
              <a:rPr lang="en-US" sz="3200" dirty="0">
                <a:solidFill>
                  <a:srgbClr val="008000"/>
                </a:solidFill>
              </a:rPr>
              <a:t> + v</a:t>
            </a:r>
            <a:r>
              <a:rPr lang="en-US" sz="3200" baseline="-25000" dirty="0">
                <a:solidFill>
                  <a:srgbClr val="008000"/>
                </a:solidFill>
              </a:rPr>
              <a:t>6 </a:t>
            </a:r>
            <a:r>
              <a:rPr lang="en-US" sz="3200" dirty="0">
                <a:solidFill>
                  <a:srgbClr val="008000"/>
                </a:solidFill>
              </a:rPr>
              <a:t>= 0</a:t>
            </a:r>
            <a:r>
              <a:rPr lang="en-US" sz="3200" dirty="0"/>
              <a:t>&gt;</a:t>
            </a:r>
            <a:endParaRPr lang="en-US" sz="3200" baseline="-25000" dirty="0"/>
          </a:p>
          <a:p>
            <a:endParaRPr lang="en-US" sz="3200" baseline="-25000" dirty="0"/>
          </a:p>
          <a:p>
            <a:r>
              <a:rPr lang="en-US" sz="3200" dirty="0"/>
              <a:t>= &lt;</a:t>
            </a:r>
            <a:r>
              <a:rPr lang="en-US" sz="3200" dirty="0">
                <a:solidFill>
                  <a:srgbClr val="660066"/>
                </a:solidFill>
              </a:rPr>
              <a:t>v</a:t>
            </a:r>
            <a:r>
              <a:rPr lang="en-US" sz="3200" baseline="-25000" dirty="0">
                <a:solidFill>
                  <a:srgbClr val="660066"/>
                </a:solidFill>
              </a:rPr>
              <a:t>1</a:t>
            </a:r>
            <a:r>
              <a:rPr lang="en-US" sz="3200" dirty="0">
                <a:solidFill>
                  <a:srgbClr val="660066"/>
                </a:solidFill>
              </a:rPr>
              <a:t>, v</a:t>
            </a:r>
            <a:r>
              <a:rPr lang="en-US" sz="3200" baseline="-25000" dirty="0">
                <a:solidFill>
                  <a:srgbClr val="660066"/>
                </a:solidFill>
              </a:rPr>
              <a:t>2</a:t>
            </a:r>
            <a:r>
              <a:rPr lang="en-US" sz="3200" dirty="0">
                <a:solidFill>
                  <a:srgbClr val="660066"/>
                </a:solidFill>
              </a:rPr>
              <a:t>, v</a:t>
            </a:r>
            <a:r>
              <a:rPr lang="en-US" sz="3200" baseline="-25000" dirty="0">
                <a:solidFill>
                  <a:srgbClr val="660066"/>
                </a:solidFill>
              </a:rPr>
              <a:t>3</a:t>
            </a:r>
            <a:r>
              <a:rPr lang="en-US" sz="3200" dirty="0">
                <a:solidFill>
                  <a:srgbClr val="660066"/>
                </a:solidFill>
              </a:rPr>
              <a:t>, v</a:t>
            </a:r>
            <a:r>
              <a:rPr lang="en-US" sz="3200" baseline="-25000" dirty="0">
                <a:solidFill>
                  <a:srgbClr val="660066"/>
                </a:solidFill>
              </a:rPr>
              <a:t>4</a:t>
            </a:r>
            <a:r>
              <a:rPr lang="en-US" sz="3200" dirty="0">
                <a:solidFill>
                  <a:srgbClr val="660066"/>
                </a:solidFill>
              </a:rPr>
              <a:t>, v</a:t>
            </a:r>
            <a:r>
              <a:rPr lang="en-US" sz="3200" baseline="-25000" dirty="0">
                <a:solidFill>
                  <a:srgbClr val="660066"/>
                </a:solidFill>
              </a:rPr>
              <a:t>5</a:t>
            </a:r>
            <a:r>
              <a:rPr lang="en-US" sz="3200" dirty="0">
                <a:solidFill>
                  <a:srgbClr val="660066"/>
                </a:solidFill>
              </a:rPr>
              <a:t>, v</a:t>
            </a:r>
            <a:r>
              <a:rPr lang="en-US" sz="3200" baseline="-25000" dirty="0">
                <a:solidFill>
                  <a:srgbClr val="660066"/>
                </a:solidFill>
              </a:rPr>
              <a:t>6 </a:t>
            </a:r>
            <a:r>
              <a:rPr lang="en-US" sz="3200" dirty="0">
                <a:solidFill>
                  <a:srgbClr val="008000"/>
                </a:solidFill>
              </a:rPr>
              <a:t>: v</a:t>
            </a:r>
            <a:r>
              <a:rPr lang="en-US" sz="3200" baseline="-25000" dirty="0">
                <a:solidFill>
                  <a:srgbClr val="008000"/>
                </a:solidFill>
              </a:rPr>
              <a:t>1</a:t>
            </a:r>
            <a:r>
              <a:rPr lang="en-US" sz="3200" dirty="0">
                <a:solidFill>
                  <a:srgbClr val="008000"/>
                </a:solidFill>
              </a:rPr>
              <a:t> + v</a:t>
            </a:r>
            <a:r>
              <a:rPr lang="en-US" sz="3200" baseline="-25000" dirty="0">
                <a:solidFill>
                  <a:srgbClr val="008000"/>
                </a:solidFill>
              </a:rPr>
              <a:t>2 </a:t>
            </a:r>
            <a:r>
              <a:rPr lang="en-US" sz="3200" dirty="0">
                <a:solidFill>
                  <a:srgbClr val="008000"/>
                </a:solidFill>
              </a:rPr>
              <a:t>, v</a:t>
            </a:r>
            <a:r>
              <a:rPr lang="en-US" sz="3200" baseline="-25000" dirty="0">
                <a:solidFill>
                  <a:srgbClr val="008000"/>
                </a:solidFill>
              </a:rPr>
              <a:t>2</a:t>
            </a:r>
            <a:r>
              <a:rPr lang="en-US" sz="3200" dirty="0">
                <a:solidFill>
                  <a:srgbClr val="008000"/>
                </a:solidFill>
              </a:rPr>
              <a:t> + v</a:t>
            </a:r>
            <a:r>
              <a:rPr lang="en-US" sz="3200" baseline="-25000" dirty="0">
                <a:solidFill>
                  <a:srgbClr val="008000"/>
                </a:solidFill>
              </a:rPr>
              <a:t>3 </a:t>
            </a:r>
            <a:r>
              <a:rPr lang="en-US" sz="3200" dirty="0">
                <a:solidFill>
                  <a:srgbClr val="008000"/>
                </a:solidFill>
              </a:rPr>
              <a:t>, v</a:t>
            </a:r>
            <a:r>
              <a:rPr lang="en-US" sz="3200" baseline="-25000" dirty="0">
                <a:solidFill>
                  <a:srgbClr val="008000"/>
                </a:solidFill>
              </a:rPr>
              <a:t>4</a:t>
            </a:r>
            <a:r>
              <a:rPr lang="en-US" sz="3200" dirty="0">
                <a:solidFill>
                  <a:srgbClr val="008000"/>
                </a:solidFill>
              </a:rPr>
              <a:t> + v</a:t>
            </a:r>
            <a:r>
              <a:rPr lang="en-US" sz="3200" baseline="-25000" dirty="0">
                <a:solidFill>
                  <a:srgbClr val="008000"/>
                </a:solidFill>
              </a:rPr>
              <a:t>5 </a:t>
            </a:r>
            <a:r>
              <a:rPr lang="en-US" sz="3200" dirty="0">
                <a:solidFill>
                  <a:srgbClr val="008000"/>
                </a:solidFill>
              </a:rPr>
              <a:t>, v</a:t>
            </a:r>
            <a:r>
              <a:rPr lang="en-US" sz="3200" baseline="-25000" dirty="0">
                <a:solidFill>
                  <a:srgbClr val="008000"/>
                </a:solidFill>
              </a:rPr>
              <a:t>5</a:t>
            </a:r>
            <a:r>
              <a:rPr lang="en-US" sz="3200" dirty="0">
                <a:solidFill>
                  <a:srgbClr val="008000"/>
                </a:solidFill>
              </a:rPr>
              <a:t> + v</a:t>
            </a:r>
            <a:r>
              <a:rPr lang="en-US" sz="3200" baseline="-25000" dirty="0">
                <a:solidFill>
                  <a:srgbClr val="008000"/>
                </a:solidFill>
              </a:rPr>
              <a:t>6 </a:t>
            </a:r>
            <a:r>
              <a:rPr lang="en-US" sz="3200" dirty="0">
                <a:solidFill>
                  <a:srgbClr val="008000"/>
                </a:solidFill>
              </a:rPr>
              <a:t>,  </a:t>
            </a:r>
          </a:p>
          <a:p>
            <a:r>
              <a:rPr lang="en-US" sz="3200" dirty="0">
                <a:solidFill>
                  <a:srgbClr val="008000"/>
                </a:solidFill>
              </a:rPr>
              <a:t>                                                                              v</a:t>
            </a:r>
            <a:r>
              <a:rPr lang="en-US" sz="3200" baseline="-25000" dirty="0">
                <a:solidFill>
                  <a:srgbClr val="008000"/>
                </a:solidFill>
              </a:rPr>
              <a:t>4</a:t>
            </a:r>
            <a:r>
              <a:rPr lang="en-US" sz="3200" dirty="0">
                <a:solidFill>
                  <a:srgbClr val="008000"/>
                </a:solidFill>
              </a:rPr>
              <a:t> + v</a:t>
            </a:r>
            <a:r>
              <a:rPr lang="en-US" sz="3200" baseline="-25000" dirty="0">
                <a:solidFill>
                  <a:srgbClr val="008000"/>
                </a:solidFill>
              </a:rPr>
              <a:t>6 </a:t>
            </a:r>
            <a:r>
              <a:rPr lang="en-US" sz="3200" dirty="0"/>
              <a:t>&gt;</a:t>
            </a:r>
            <a:endParaRPr lang="en-US" sz="3200" baseline="-25000" dirty="0"/>
          </a:p>
        </p:txBody>
      </p:sp>
    </p:spTree>
    <p:extLst>
      <p:ext uri="{BB962C8B-B14F-4D97-AF65-F5344CB8AC3E}">
        <p14:creationId xmlns:p14="http://schemas.microsoft.com/office/powerpoint/2010/main" val="35658088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0" name="Group 49"/>
          <p:cNvGrpSpPr/>
          <p:nvPr/>
        </p:nvGrpSpPr>
        <p:grpSpPr>
          <a:xfrm>
            <a:off x="6470201" y="406370"/>
            <a:ext cx="3382244" cy="2975810"/>
            <a:chOff x="793381" y="1412950"/>
            <a:chExt cx="3382244" cy="2975810"/>
          </a:xfrm>
        </p:grpSpPr>
        <p:grpSp>
          <p:nvGrpSpPr>
            <p:cNvPr id="21" name="Group 20"/>
            <p:cNvGrpSpPr/>
            <p:nvPr/>
          </p:nvGrpSpPr>
          <p:grpSpPr>
            <a:xfrm>
              <a:off x="1284670" y="2021707"/>
              <a:ext cx="2239703" cy="1987736"/>
              <a:chOff x="1088696" y="3397905"/>
              <a:chExt cx="2239703" cy="1987736"/>
            </a:xfrm>
          </p:grpSpPr>
          <p:sp>
            <p:nvSpPr>
              <p:cNvPr id="3" name="Isosceles Triangle 2"/>
              <p:cNvSpPr/>
              <p:nvPr/>
            </p:nvSpPr>
            <p:spPr>
              <a:xfrm>
                <a:off x="1284670" y="3565883"/>
                <a:ext cx="1959740" cy="1696575"/>
              </a:xfrm>
              <a:prstGeom prst="triangle">
                <a:avLst/>
              </a:prstGeom>
              <a:solidFill>
                <a:schemeClr val="tx2">
                  <a:lumMod val="40000"/>
                  <a:lumOff val="60000"/>
                </a:schemeClr>
              </a:solidFill>
              <a:ln w="127000">
                <a:solidFill>
                  <a:srgbClr val="008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nvGrpSpPr>
              <p:cNvPr id="4" name="Group 3"/>
              <p:cNvGrpSpPr/>
              <p:nvPr/>
            </p:nvGrpSpPr>
            <p:grpSpPr>
              <a:xfrm>
                <a:off x="1088696" y="5049686"/>
                <a:ext cx="2239703" cy="335955"/>
                <a:chOff x="2971800" y="2819400"/>
                <a:chExt cx="1021080" cy="182880"/>
              </a:xfrm>
            </p:grpSpPr>
            <p:sp>
              <p:nvSpPr>
                <p:cNvPr id="6" name="Oval 5"/>
                <p:cNvSpPr/>
                <p:nvPr/>
              </p:nvSpPr>
              <p:spPr>
                <a:xfrm>
                  <a:off x="2971800" y="2819400"/>
                  <a:ext cx="153162" cy="182880"/>
                </a:xfrm>
                <a:prstGeom prst="ellipse">
                  <a:avLst/>
                </a:prstGeom>
                <a:solidFill>
                  <a:srgbClr val="770077"/>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 name="Oval 6"/>
                <p:cNvSpPr/>
                <p:nvPr/>
              </p:nvSpPr>
              <p:spPr>
                <a:xfrm>
                  <a:off x="3839718" y="2819400"/>
                  <a:ext cx="153162" cy="182880"/>
                </a:xfrm>
                <a:prstGeom prst="ellipse">
                  <a:avLst/>
                </a:prstGeom>
                <a:solidFill>
                  <a:srgbClr val="770077"/>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
            <p:nvSpPr>
              <p:cNvPr id="5" name="Oval 4"/>
              <p:cNvSpPr/>
              <p:nvPr/>
            </p:nvSpPr>
            <p:spPr>
              <a:xfrm>
                <a:off x="2090963" y="3397905"/>
                <a:ext cx="335955" cy="335955"/>
              </a:xfrm>
              <a:prstGeom prst="ellipse">
                <a:avLst/>
              </a:prstGeom>
              <a:solidFill>
                <a:srgbClr val="770077"/>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
          <p:nvSpPr>
            <p:cNvPr id="39" name="TextBox 38"/>
            <p:cNvSpPr txBox="1"/>
            <p:nvPr/>
          </p:nvSpPr>
          <p:spPr>
            <a:xfrm>
              <a:off x="3524373" y="3463651"/>
              <a:ext cx="651252" cy="584776"/>
            </a:xfrm>
            <a:prstGeom prst="rect">
              <a:avLst/>
            </a:prstGeom>
            <a:noFill/>
          </p:spPr>
          <p:txBody>
            <a:bodyPr wrap="square" rtlCol="0">
              <a:spAutoFit/>
            </a:bodyPr>
            <a:lstStyle/>
            <a:p>
              <a:r>
                <a:rPr lang="en-US" sz="3200" dirty="0"/>
                <a:t>v</a:t>
              </a:r>
              <a:r>
                <a:rPr lang="en-US" sz="3200" baseline="-25000" dirty="0"/>
                <a:t>6</a:t>
              </a:r>
            </a:p>
          </p:txBody>
        </p:sp>
        <p:sp>
          <p:nvSpPr>
            <p:cNvPr id="40" name="TextBox 39"/>
            <p:cNvSpPr txBox="1"/>
            <p:nvPr/>
          </p:nvSpPr>
          <p:spPr>
            <a:xfrm>
              <a:off x="793381" y="3463651"/>
              <a:ext cx="651252" cy="584776"/>
            </a:xfrm>
            <a:prstGeom prst="rect">
              <a:avLst/>
            </a:prstGeom>
            <a:noFill/>
          </p:spPr>
          <p:txBody>
            <a:bodyPr wrap="square" rtlCol="0">
              <a:spAutoFit/>
            </a:bodyPr>
            <a:lstStyle/>
            <a:p>
              <a:r>
                <a:rPr lang="en-US" sz="3200" dirty="0"/>
                <a:t>v</a:t>
              </a:r>
              <a:r>
                <a:rPr lang="en-US" sz="3200" baseline="-25000" dirty="0"/>
                <a:t>4</a:t>
              </a:r>
            </a:p>
          </p:txBody>
        </p:sp>
        <p:sp>
          <p:nvSpPr>
            <p:cNvPr id="41" name="TextBox 40"/>
            <p:cNvSpPr txBox="1"/>
            <p:nvPr/>
          </p:nvSpPr>
          <p:spPr>
            <a:xfrm>
              <a:off x="2263487" y="1412950"/>
              <a:ext cx="651252" cy="584776"/>
            </a:xfrm>
            <a:prstGeom prst="rect">
              <a:avLst/>
            </a:prstGeom>
            <a:noFill/>
          </p:spPr>
          <p:txBody>
            <a:bodyPr wrap="square" rtlCol="0">
              <a:spAutoFit/>
            </a:bodyPr>
            <a:lstStyle/>
            <a:p>
              <a:r>
                <a:rPr lang="en-US" sz="3200" dirty="0"/>
                <a:t>v</a:t>
              </a:r>
              <a:r>
                <a:rPr lang="en-US" sz="3200" baseline="-25000" dirty="0"/>
                <a:t>5</a:t>
              </a:r>
            </a:p>
          </p:txBody>
        </p:sp>
        <p:sp>
          <p:nvSpPr>
            <p:cNvPr id="44" name="TextBox 43"/>
            <p:cNvSpPr txBox="1"/>
            <p:nvPr/>
          </p:nvSpPr>
          <p:spPr>
            <a:xfrm>
              <a:off x="1403746" y="2588847"/>
              <a:ext cx="651252" cy="584776"/>
            </a:xfrm>
            <a:prstGeom prst="rect">
              <a:avLst/>
            </a:prstGeom>
            <a:noFill/>
          </p:spPr>
          <p:txBody>
            <a:bodyPr wrap="square" rtlCol="0">
              <a:spAutoFit/>
            </a:bodyPr>
            <a:lstStyle/>
            <a:p>
              <a:r>
                <a:rPr lang="en-US" sz="3200" dirty="0"/>
                <a:t>e</a:t>
              </a:r>
              <a:r>
                <a:rPr lang="en-US" sz="3200" baseline="-25000" dirty="0"/>
                <a:t>3</a:t>
              </a:r>
            </a:p>
          </p:txBody>
        </p:sp>
        <p:sp>
          <p:nvSpPr>
            <p:cNvPr id="46" name="TextBox 45"/>
            <p:cNvSpPr txBox="1"/>
            <p:nvPr/>
          </p:nvSpPr>
          <p:spPr>
            <a:xfrm>
              <a:off x="2263487" y="3803984"/>
              <a:ext cx="651252" cy="584776"/>
            </a:xfrm>
            <a:prstGeom prst="rect">
              <a:avLst/>
            </a:prstGeom>
            <a:noFill/>
          </p:spPr>
          <p:txBody>
            <a:bodyPr wrap="square" rtlCol="0">
              <a:spAutoFit/>
            </a:bodyPr>
            <a:lstStyle/>
            <a:p>
              <a:r>
                <a:rPr lang="en-US" sz="3200" dirty="0"/>
                <a:t>e</a:t>
              </a:r>
              <a:r>
                <a:rPr lang="en-US" sz="3200" baseline="-25000" dirty="0"/>
                <a:t>5</a:t>
              </a:r>
            </a:p>
          </p:txBody>
        </p:sp>
        <p:sp>
          <p:nvSpPr>
            <p:cNvPr id="47" name="TextBox 46"/>
            <p:cNvSpPr txBox="1"/>
            <p:nvPr/>
          </p:nvSpPr>
          <p:spPr>
            <a:xfrm>
              <a:off x="2989958" y="2588847"/>
              <a:ext cx="651252" cy="584776"/>
            </a:xfrm>
            <a:prstGeom prst="rect">
              <a:avLst/>
            </a:prstGeom>
            <a:noFill/>
          </p:spPr>
          <p:txBody>
            <a:bodyPr wrap="square" rtlCol="0">
              <a:spAutoFit/>
            </a:bodyPr>
            <a:lstStyle/>
            <a:p>
              <a:r>
                <a:rPr lang="en-US" sz="3200" dirty="0"/>
                <a:t>e</a:t>
              </a:r>
              <a:r>
                <a:rPr lang="en-US" sz="3200" baseline="-25000" dirty="0"/>
                <a:t>4</a:t>
              </a:r>
            </a:p>
          </p:txBody>
        </p:sp>
      </p:grpSp>
      <p:grpSp>
        <p:nvGrpSpPr>
          <p:cNvPr id="51" name="Group 50"/>
          <p:cNvGrpSpPr/>
          <p:nvPr/>
        </p:nvGrpSpPr>
        <p:grpSpPr>
          <a:xfrm>
            <a:off x="2230671" y="406371"/>
            <a:ext cx="3409836" cy="2635477"/>
            <a:chOff x="5038682" y="1412950"/>
            <a:chExt cx="3409836" cy="2635477"/>
          </a:xfrm>
        </p:grpSpPr>
        <p:grpSp>
          <p:nvGrpSpPr>
            <p:cNvPr id="36" name="Group 35"/>
            <p:cNvGrpSpPr/>
            <p:nvPr/>
          </p:nvGrpSpPr>
          <p:grpSpPr>
            <a:xfrm>
              <a:off x="5537717" y="2021707"/>
              <a:ext cx="2239703" cy="1987736"/>
              <a:chOff x="4753821" y="2021707"/>
              <a:chExt cx="2239703" cy="1987736"/>
            </a:xfrm>
          </p:grpSpPr>
          <p:cxnSp>
            <p:nvCxnSpPr>
              <p:cNvPr id="29" name="Straight Connector 28"/>
              <p:cNvCxnSpPr/>
              <p:nvPr/>
            </p:nvCxnSpPr>
            <p:spPr>
              <a:xfrm>
                <a:off x="5933925" y="2176272"/>
                <a:ext cx="912912" cy="1655064"/>
              </a:xfrm>
              <a:prstGeom prst="line">
                <a:avLst/>
              </a:prstGeom>
              <a:ln w="127000">
                <a:solidFill>
                  <a:srgbClr val="008000"/>
                </a:solidFill>
              </a:ln>
            </p:spPr>
            <p:style>
              <a:lnRef idx="2">
                <a:schemeClr val="accent1"/>
              </a:lnRef>
              <a:fillRef idx="0">
                <a:schemeClr val="accent1"/>
              </a:fillRef>
              <a:effectRef idx="1">
                <a:schemeClr val="accent1"/>
              </a:effectRef>
              <a:fontRef idx="minor">
                <a:schemeClr val="tx1"/>
              </a:fontRef>
            </p:style>
          </p:cxnSp>
          <p:cxnSp>
            <p:nvCxnSpPr>
              <p:cNvPr id="14" name="Straight Connector 13"/>
              <p:cNvCxnSpPr/>
              <p:nvPr/>
            </p:nvCxnSpPr>
            <p:spPr>
              <a:xfrm flipV="1">
                <a:off x="4921799" y="2176272"/>
                <a:ext cx="1012126" cy="1655064"/>
              </a:xfrm>
              <a:prstGeom prst="line">
                <a:avLst/>
              </a:prstGeom>
              <a:ln w="127000">
                <a:solidFill>
                  <a:srgbClr val="008000"/>
                </a:solidFill>
              </a:ln>
            </p:spPr>
            <p:style>
              <a:lnRef idx="2">
                <a:schemeClr val="accent1"/>
              </a:lnRef>
              <a:fillRef idx="0">
                <a:schemeClr val="accent1"/>
              </a:fillRef>
              <a:effectRef idx="1">
                <a:schemeClr val="accent1"/>
              </a:effectRef>
              <a:fontRef idx="minor">
                <a:schemeClr val="tx1"/>
              </a:fontRef>
            </p:style>
          </p:cxnSp>
          <p:grpSp>
            <p:nvGrpSpPr>
              <p:cNvPr id="9" name="Group 8"/>
              <p:cNvGrpSpPr/>
              <p:nvPr/>
            </p:nvGrpSpPr>
            <p:grpSpPr>
              <a:xfrm>
                <a:off x="4753821" y="3673488"/>
                <a:ext cx="2239703" cy="335955"/>
                <a:chOff x="2971800" y="2819400"/>
                <a:chExt cx="1021080" cy="182880"/>
              </a:xfrm>
            </p:grpSpPr>
            <p:sp>
              <p:nvSpPr>
                <p:cNvPr id="10" name="Oval 9"/>
                <p:cNvSpPr/>
                <p:nvPr/>
              </p:nvSpPr>
              <p:spPr>
                <a:xfrm>
                  <a:off x="2971800" y="2819400"/>
                  <a:ext cx="153162" cy="182880"/>
                </a:xfrm>
                <a:prstGeom prst="ellipse">
                  <a:avLst/>
                </a:prstGeom>
                <a:solidFill>
                  <a:srgbClr val="770077"/>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 name="Oval 10"/>
                <p:cNvSpPr/>
                <p:nvPr/>
              </p:nvSpPr>
              <p:spPr>
                <a:xfrm>
                  <a:off x="3839718" y="2819400"/>
                  <a:ext cx="153162" cy="182880"/>
                </a:xfrm>
                <a:prstGeom prst="ellipse">
                  <a:avLst/>
                </a:prstGeom>
                <a:solidFill>
                  <a:srgbClr val="770077"/>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
            <p:nvSpPr>
              <p:cNvPr id="12" name="Oval 11"/>
              <p:cNvSpPr/>
              <p:nvPr/>
            </p:nvSpPr>
            <p:spPr>
              <a:xfrm>
                <a:off x="5756088" y="2021707"/>
                <a:ext cx="335955" cy="335955"/>
              </a:xfrm>
              <a:prstGeom prst="ellipse">
                <a:avLst/>
              </a:prstGeom>
              <a:solidFill>
                <a:srgbClr val="770077"/>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
          <p:nvSpPr>
            <p:cNvPr id="38" name="TextBox 37"/>
            <p:cNvSpPr txBox="1"/>
            <p:nvPr/>
          </p:nvSpPr>
          <p:spPr>
            <a:xfrm>
              <a:off x="5038682" y="3463651"/>
              <a:ext cx="651252" cy="584776"/>
            </a:xfrm>
            <a:prstGeom prst="rect">
              <a:avLst/>
            </a:prstGeom>
            <a:noFill/>
          </p:spPr>
          <p:txBody>
            <a:bodyPr wrap="square" rtlCol="0">
              <a:spAutoFit/>
            </a:bodyPr>
            <a:lstStyle/>
            <a:p>
              <a:r>
                <a:rPr lang="en-US" sz="3200" dirty="0"/>
                <a:t>v</a:t>
              </a:r>
              <a:r>
                <a:rPr lang="en-US" sz="3200" baseline="-25000" dirty="0"/>
                <a:t>1</a:t>
              </a:r>
            </a:p>
          </p:txBody>
        </p:sp>
        <p:sp>
          <p:nvSpPr>
            <p:cNvPr id="42" name="TextBox 41"/>
            <p:cNvSpPr txBox="1"/>
            <p:nvPr/>
          </p:nvSpPr>
          <p:spPr>
            <a:xfrm>
              <a:off x="6531117" y="1412950"/>
              <a:ext cx="651252" cy="584776"/>
            </a:xfrm>
            <a:prstGeom prst="rect">
              <a:avLst/>
            </a:prstGeom>
            <a:noFill/>
          </p:spPr>
          <p:txBody>
            <a:bodyPr wrap="square" rtlCol="0">
              <a:spAutoFit/>
            </a:bodyPr>
            <a:lstStyle/>
            <a:p>
              <a:r>
                <a:rPr lang="en-US" sz="3200" dirty="0"/>
                <a:t>v</a:t>
              </a:r>
              <a:r>
                <a:rPr lang="en-US" sz="3200" baseline="-25000" dirty="0"/>
                <a:t>2</a:t>
              </a:r>
            </a:p>
          </p:txBody>
        </p:sp>
        <p:sp>
          <p:nvSpPr>
            <p:cNvPr id="43" name="TextBox 42"/>
            <p:cNvSpPr txBox="1"/>
            <p:nvPr/>
          </p:nvSpPr>
          <p:spPr>
            <a:xfrm>
              <a:off x="7797266" y="3463651"/>
              <a:ext cx="651252" cy="584776"/>
            </a:xfrm>
            <a:prstGeom prst="rect">
              <a:avLst/>
            </a:prstGeom>
            <a:noFill/>
          </p:spPr>
          <p:txBody>
            <a:bodyPr wrap="square" rtlCol="0">
              <a:spAutoFit/>
            </a:bodyPr>
            <a:lstStyle/>
            <a:p>
              <a:r>
                <a:rPr lang="en-US" sz="3200" dirty="0"/>
                <a:t>v</a:t>
              </a:r>
              <a:r>
                <a:rPr lang="en-US" sz="3200" baseline="-25000" dirty="0"/>
                <a:t>3</a:t>
              </a:r>
            </a:p>
          </p:txBody>
        </p:sp>
        <p:sp>
          <p:nvSpPr>
            <p:cNvPr id="48" name="TextBox 47"/>
            <p:cNvSpPr txBox="1"/>
            <p:nvPr/>
          </p:nvSpPr>
          <p:spPr>
            <a:xfrm>
              <a:off x="5598375" y="2588847"/>
              <a:ext cx="651252" cy="584776"/>
            </a:xfrm>
            <a:prstGeom prst="rect">
              <a:avLst/>
            </a:prstGeom>
            <a:noFill/>
          </p:spPr>
          <p:txBody>
            <a:bodyPr wrap="square" rtlCol="0">
              <a:spAutoFit/>
            </a:bodyPr>
            <a:lstStyle/>
            <a:p>
              <a:r>
                <a:rPr lang="en-US" sz="3200" dirty="0"/>
                <a:t>e</a:t>
              </a:r>
              <a:r>
                <a:rPr lang="en-US" sz="3200" baseline="-25000" dirty="0"/>
                <a:t>1</a:t>
              </a:r>
            </a:p>
          </p:txBody>
        </p:sp>
        <p:sp>
          <p:nvSpPr>
            <p:cNvPr id="49" name="TextBox 48"/>
            <p:cNvSpPr txBox="1"/>
            <p:nvPr/>
          </p:nvSpPr>
          <p:spPr>
            <a:xfrm>
              <a:off x="7206718" y="2588847"/>
              <a:ext cx="651252" cy="584776"/>
            </a:xfrm>
            <a:prstGeom prst="rect">
              <a:avLst/>
            </a:prstGeom>
            <a:noFill/>
          </p:spPr>
          <p:txBody>
            <a:bodyPr wrap="square" rtlCol="0">
              <a:spAutoFit/>
            </a:bodyPr>
            <a:lstStyle/>
            <a:p>
              <a:r>
                <a:rPr lang="en-US" sz="3200" dirty="0"/>
                <a:t>e</a:t>
              </a:r>
              <a:r>
                <a:rPr lang="en-US" sz="3200" baseline="-25000" dirty="0"/>
                <a:t>2</a:t>
              </a:r>
            </a:p>
          </p:txBody>
        </p:sp>
      </p:grpSp>
      <p:sp>
        <p:nvSpPr>
          <p:cNvPr id="8" name="Rectangle 7"/>
          <p:cNvSpPr/>
          <p:nvPr/>
        </p:nvSpPr>
        <p:spPr>
          <a:xfrm>
            <a:off x="1636723" y="146395"/>
            <a:ext cx="9031277" cy="523220"/>
          </a:xfrm>
          <a:prstGeom prst="rect">
            <a:avLst/>
          </a:prstGeom>
        </p:spPr>
        <p:txBody>
          <a:bodyPr wrap="square">
            <a:spAutoFit/>
          </a:bodyPr>
          <a:lstStyle/>
          <a:p>
            <a:pPr algn="ctr"/>
            <a:r>
              <a:rPr lang="en-US" sz="2800" dirty="0"/>
              <a:t>Counting number of connected components using homology</a:t>
            </a:r>
          </a:p>
        </p:txBody>
      </p:sp>
      <p:sp>
        <p:nvSpPr>
          <p:cNvPr id="2" name="Rectangle 1"/>
          <p:cNvSpPr/>
          <p:nvPr/>
        </p:nvSpPr>
        <p:spPr>
          <a:xfrm>
            <a:off x="1788520" y="3602667"/>
            <a:ext cx="8879479" cy="1077218"/>
          </a:xfrm>
          <a:prstGeom prst="rect">
            <a:avLst/>
          </a:prstGeom>
        </p:spPr>
        <p:txBody>
          <a:bodyPr wrap="square">
            <a:spAutoFit/>
          </a:bodyPr>
          <a:lstStyle/>
          <a:p>
            <a:r>
              <a:rPr lang="en-US" sz="3200" dirty="0">
                <a:solidFill>
                  <a:srgbClr val="660066"/>
                </a:solidFill>
                <a:sym typeface="Wingdings"/>
              </a:rPr>
              <a:t>Z</a:t>
            </a:r>
            <a:r>
              <a:rPr lang="en-US" sz="3200" baseline="-25000" dirty="0">
                <a:solidFill>
                  <a:srgbClr val="660066"/>
                </a:solidFill>
                <a:sym typeface="Wingdings"/>
              </a:rPr>
              <a:t>0</a:t>
            </a:r>
            <a:r>
              <a:rPr lang="en-US" sz="3200" dirty="0">
                <a:sym typeface="Wingdings"/>
              </a:rPr>
              <a:t>/</a:t>
            </a:r>
            <a:r>
              <a:rPr lang="en-US" sz="3200" dirty="0">
                <a:solidFill>
                  <a:srgbClr val="008000"/>
                </a:solidFill>
              </a:rPr>
              <a:t>B</a:t>
            </a:r>
            <a:r>
              <a:rPr lang="en-US" sz="3200" baseline="-25000" dirty="0">
                <a:solidFill>
                  <a:srgbClr val="008000"/>
                </a:solidFill>
              </a:rPr>
              <a:t>0</a:t>
            </a:r>
            <a:r>
              <a:rPr lang="en-US" sz="3200" dirty="0"/>
              <a:t> = &lt;</a:t>
            </a:r>
            <a:r>
              <a:rPr lang="en-US" sz="3200" dirty="0">
                <a:solidFill>
                  <a:srgbClr val="660066"/>
                </a:solidFill>
              </a:rPr>
              <a:t>v</a:t>
            </a:r>
            <a:r>
              <a:rPr lang="en-US" sz="3200" baseline="-25000" dirty="0">
                <a:solidFill>
                  <a:srgbClr val="660066"/>
                </a:solidFill>
              </a:rPr>
              <a:t>1</a:t>
            </a:r>
            <a:r>
              <a:rPr lang="en-US" sz="3200" dirty="0">
                <a:solidFill>
                  <a:srgbClr val="660066"/>
                </a:solidFill>
              </a:rPr>
              <a:t>, v</a:t>
            </a:r>
            <a:r>
              <a:rPr lang="en-US" sz="3200" baseline="-25000" dirty="0">
                <a:solidFill>
                  <a:srgbClr val="660066"/>
                </a:solidFill>
              </a:rPr>
              <a:t>2</a:t>
            </a:r>
            <a:r>
              <a:rPr lang="en-US" sz="3200" dirty="0">
                <a:solidFill>
                  <a:srgbClr val="660066"/>
                </a:solidFill>
              </a:rPr>
              <a:t>, v</a:t>
            </a:r>
            <a:r>
              <a:rPr lang="en-US" sz="3200" baseline="-25000" dirty="0">
                <a:solidFill>
                  <a:srgbClr val="660066"/>
                </a:solidFill>
              </a:rPr>
              <a:t>3</a:t>
            </a:r>
            <a:r>
              <a:rPr lang="en-US" sz="3200" dirty="0">
                <a:solidFill>
                  <a:srgbClr val="660066"/>
                </a:solidFill>
              </a:rPr>
              <a:t>, v</a:t>
            </a:r>
            <a:r>
              <a:rPr lang="en-US" sz="3200" baseline="-25000" dirty="0">
                <a:solidFill>
                  <a:srgbClr val="660066"/>
                </a:solidFill>
              </a:rPr>
              <a:t>4</a:t>
            </a:r>
            <a:r>
              <a:rPr lang="en-US" sz="3200" dirty="0">
                <a:solidFill>
                  <a:srgbClr val="660066"/>
                </a:solidFill>
              </a:rPr>
              <a:t>, v</a:t>
            </a:r>
            <a:r>
              <a:rPr lang="en-US" sz="3200" baseline="-25000" dirty="0">
                <a:solidFill>
                  <a:srgbClr val="660066"/>
                </a:solidFill>
              </a:rPr>
              <a:t>5</a:t>
            </a:r>
            <a:r>
              <a:rPr lang="en-US" sz="3200" dirty="0">
                <a:solidFill>
                  <a:srgbClr val="660066"/>
                </a:solidFill>
              </a:rPr>
              <a:t>, v</a:t>
            </a:r>
            <a:r>
              <a:rPr lang="en-US" sz="3200" baseline="-25000" dirty="0">
                <a:solidFill>
                  <a:srgbClr val="660066"/>
                </a:solidFill>
              </a:rPr>
              <a:t>6 </a:t>
            </a:r>
            <a:r>
              <a:rPr lang="en-US" sz="3200" dirty="0">
                <a:solidFill>
                  <a:srgbClr val="008000"/>
                </a:solidFill>
              </a:rPr>
              <a:t>: v</a:t>
            </a:r>
            <a:r>
              <a:rPr lang="en-US" sz="3200" baseline="-25000" dirty="0">
                <a:solidFill>
                  <a:srgbClr val="008000"/>
                </a:solidFill>
              </a:rPr>
              <a:t>1</a:t>
            </a:r>
            <a:r>
              <a:rPr lang="en-US" sz="3200" dirty="0">
                <a:solidFill>
                  <a:srgbClr val="008000"/>
                </a:solidFill>
              </a:rPr>
              <a:t> + v</a:t>
            </a:r>
            <a:r>
              <a:rPr lang="en-US" sz="3200" baseline="-25000" dirty="0">
                <a:solidFill>
                  <a:srgbClr val="008000"/>
                </a:solidFill>
              </a:rPr>
              <a:t>2 </a:t>
            </a:r>
            <a:r>
              <a:rPr lang="en-US" sz="3200" dirty="0">
                <a:solidFill>
                  <a:srgbClr val="008000"/>
                </a:solidFill>
              </a:rPr>
              <a:t>= 0, v</a:t>
            </a:r>
            <a:r>
              <a:rPr lang="en-US" sz="3200" baseline="-25000" dirty="0">
                <a:solidFill>
                  <a:srgbClr val="008000"/>
                </a:solidFill>
              </a:rPr>
              <a:t>2</a:t>
            </a:r>
            <a:r>
              <a:rPr lang="en-US" sz="3200" dirty="0">
                <a:solidFill>
                  <a:srgbClr val="008000"/>
                </a:solidFill>
              </a:rPr>
              <a:t> + v</a:t>
            </a:r>
            <a:r>
              <a:rPr lang="en-US" sz="3200" baseline="-25000" dirty="0">
                <a:solidFill>
                  <a:srgbClr val="008000"/>
                </a:solidFill>
              </a:rPr>
              <a:t>3 </a:t>
            </a:r>
            <a:r>
              <a:rPr lang="en-US" sz="3200" dirty="0">
                <a:solidFill>
                  <a:srgbClr val="008000"/>
                </a:solidFill>
              </a:rPr>
              <a:t>= 0, </a:t>
            </a:r>
          </a:p>
          <a:p>
            <a:r>
              <a:rPr lang="en-US" sz="3200" dirty="0">
                <a:solidFill>
                  <a:srgbClr val="008000"/>
                </a:solidFill>
              </a:rPr>
              <a:t>                                   v</a:t>
            </a:r>
            <a:r>
              <a:rPr lang="en-US" sz="3200" baseline="-25000" dirty="0">
                <a:solidFill>
                  <a:srgbClr val="008000"/>
                </a:solidFill>
              </a:rPr>
              <a:t>4</a:t>
            </a:r>
            <a:r>
              <a:rPr lang="en-US" sz="3200" dirty="0">
                <a:solidFill>
                  <a:srgbClr val="008000"/>
                </a:solidFill>
              </a:rPr>
              <a:t> + v</a:t>
            </a:r>
            <a:r>
              <a:rPr lang="en-US" sz="3200" baseline="-25000" dirty="0">
                <a:solidFill>
                  <a:srgbClr val="008000"/>
                </a:solidFill>
              </a:rPr>
              <a:t>5 </a:t>
            </a:r>
            <a:r>
              <a:rPr lang="en-US" sz="3200" dirty="0">
                <a:solidFill>
                  <a:srgbClr val="008000"/>
                </a:solidFill>
              </a:rPr>
              <a:t>= 0, v</a:t>
            </a:r>
            <a:r>
              <a:rPr lang="en-US" sz="3200" baseline="-25000" dirty="0">
                <a:solidFill>
                  <a:srgbClr val="008000"/>
                </a:solidFill>
              </a:rPr>
              <a:t>5</a:t>
            </a:r>
            <a:r>
              <a:rPr lang="en-US" sz="3200" dirty="0">
                <a:solidFill>
                  <a:srgbClr val="008000"/>
                </a:solidFill>
              </a:rPr>
              <a:t> + v</a:t>
            </a:r>
            <a:r>
              <a:rPr lang="en-US" sz="3200" baseline="-25000" dirty="0">
                <a:solidFill>
                  <a:srgbClr val="008000"/>
                </a:solidFill>
              </a:rPr>
              <a:t>6 </a:t>
            </a:r>
            <a:r>
              <a:rPr lang="en-US" sz="3200" dirty="0">
                <a:solidFill>
                  <a:srgbClr val="008000"/>
                </a:solidFill>
              </a:rPr>
              <a:t>= 0, v</a:t>
            </a:r>
            <a:r>
              <a:rPr lang="en-US" sz="3200" baseline="-25000" dirty="0">
                <a:solidFill>
                  <a:srgbClr val="008000"/>
                </a:solidFill>
              </a:rPr>
              <a:t>4</a:t>
            </a:r>
            <a:r>
              <a:rPr lang="en-US" sz="3200" dirty="0">
                <a:solidFill>
                  <a:srgbClr val="008000"/>
                </a:solidFill>
              </a:rPr>
              <a:t> + v</a:t>
            </a:r>
            <a:r>
              <a:rPr lang="en-US" sz="3200" baseline="-25000" dirty="0">
                <a:solidFill>
                  <a:srgbClr val="008000"/>
                </a:solidFill>
              </a:rPr>
              <a:t>6 </a:t>
            </a:r>
            <a:r>
              <a:rPr lang="en-US" sz="3200" dirty="0">
                <a:solidFill>
                  <a:srgbClr val="008000"/>
                </a:solidFill>
              </a:rPr>
              <a:t>= 0</a:t>
            </a:r>
            <a:r>
              <a:rPr lang="en-US" sz="3200" dirty="0"/>
              <a:t>&gt;</a:t>
            </a:r>
            <a:endParaRPr lang="en-US" sz="3200" baseline="-25000" dirty="0"/>
          </a:p>
        </p:txBody>
      </p:sp>
    </p:spTree>
    <p:extLst>
      <p:ext uri="{BB962C8B-B14F-4D97-AF65-F5344CB8AC3E}">
        <p14:creationId xmlns:p14="http://schemas.microsoft.com/office/powerpoint/2010/main" val="264008456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0" name="Group 49"/>
          <p:cNvGrpSpPr/>
          <p:nvPr/>
        </p:nvGrpSpPr>
        <p:grpSpPr>
          <a:xfrm>
            <a:off x="6470201" y="406370"/>
            <a:ext cx="3382244" cy="2975810"/>
            <a:chOff x="793381" y="1412950"/>
            <a:chExt cx="3382244" cy="2975810"/>
          </a:xfrm>
        </p:grpSpPr>
        <p:grpSp>
          <p:nvGrpSpPr>
            <p:cNvPr id="21" name="Group 20"/>
            <p:cNvGrpSpPr/>
            <p:nvPr/>
          </p:nvGrpSpPr>
          <p:grpSpPr>
            <a:xfrm>
              <a:off x="1284670" y="2021707"/>
              <a:ext cx="2239703" cy="1987736"/>
              <a:chOff x="1088696" y="3397905"/>
              <a:chExt cx="2239703" cy="1987736"/>
            </a:xfrm>
          </p:grpSpPr>
          <p:sp>
            <p:nvSpPr>
              <p:cNvPr id="3" name="Isosceles Triangle 2"/>
              <p:cNvSpPr/>
              <p:nvPr/>
            </p:nvSpPr>
            <p:spPr>
              <a:xfrm>
                <a:off x="1284670" y="3565883"/>
                <a:ext cx="1959740" cy="1696575"/>
              </a:xfrm>
              <a:prstGeom prst="triangle">
                <a:avLst/>
              </a:prstGeom>
              <a:solidFill>
                <a:schemeClr val="tx2">
                  <a:lumMod val="40000"/>
                  <a:lumOff val="60000"/>
                </a:schemeClr>
              </a:solidFill>
              <a:ln w="127000">
                <a:solidFill>
                  <a:srgbClr val="008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nvGrpSpPr>
              <p:cNvPr id="4" name="Group 3"/>
              <p:cNvGrpSpPr/>
              <p:nvPr/>
            </p:nvGrpSpPr>
            <p:grpSpPr>
              <a:xfrm>
                <a:off x="1088696" y="5049686"/>
                <a:ext cx="2239703" cy="335955"/>
                <a:chOff x="2971800" y="2819400"/>
                <a:chExt cx="1021080" cy="182880"/>
              </a:xfrm>
            </p:grpSpPr>
            <p:sp>
              <p:nvSpPr>
                <p:cNvPr id="6" name="Oval 5"/>
                <p:cNvSpPr/>
                <p:nvPr/>
              </p:nvSpPr>
              <p:spPr>
                <a:xfrm>
                  <a:off x="2971800" y="2819400"/>
                  <a:ext cx="153162" cy="182880"/>
                </a:xfrm>
                <a:prstGeom prst="ellipse">
                  <a:avLst/>
                </a:prstGeom>
                <a:solidFill>
                  <a:srgbClr val="770077"/>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 name="Oval 6"/>
                <p:cNvSpPr/>
                <p:nvPr/>
              </p:nvSpPr>
              <p:spPr>
                <a:xfrm>
                  <a:off x="3839718" y="2819400"/>
                  <a:ext cx="153162" cy="182880"/>
                </a:xfrm>
                <a:prstGeom prst="ellipse">
                  <a:avLst/>
                </a:prstGeom>
                <a:solidFill>
                  <a:srgbClr val="770077"/>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
            <p:nvSpPr>
              <p:cNvPr id="5" name="Oval 4"/>
              <p:cNvSpPr/>
              <p:nvPr/>
            </p:nvSpPr>
            <p:spPr>
              <a:xfrm>
                <a:off x="2090963" y="3397905"/>
                <a:ext cx="335955" cy="335955"/>
              </a:xfrm>
              <a:prstGeom prst="ellipse">
                <a:avLst/>
              </a:prstGeom>
              <a:solidFill>
                <a:srgbClr val="770077"/>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
          <p:nvSpPr>
            <p:cNvPr id="39" name="TextBox 38"/>
            <p:cNvSpPr txBox="1"/>
            <p:nvPr/>
          </p:nvSpPr>
          <p:spPr>
            <a:xfrm>
              <a:off x="3524373" y="3463651"/>
              <a:ext cx="651252" cy="584776"/>
            </a:xfrm>
            <a:prstGeom prst="rect">
              <a:avLst/>
            </a:prstGeom>
            <a:noFill/>
          </p:spPr>
          <p:txBody>
            <a:bodyPr wrap="square" rtlCol="0">
              <a:spAutoFit/>
            </a:bodyPr>
            <a:lstStyle/>
            <a:p>
              <a:r>
                <a:rPr lang="en-US" sz="3200" dirty="0"/>
                <a:t>v</a:t>
              </a:r>
              <a:r>
                <a:rPr lang="en-US" sz="3200" baseline="-25000" dirty="0"/>
                <a:t>6</a:t>
              </a:r>
            </a:p>
          </p:txBody>
        </p:sp>
        <p:sp>
          <p:nvSpPr>
            <p:cNvPr id="40" name="TextBox 39"/>
            <p:cNvSpPr txBox="1"/>
            <p:nvPr/>
          </p:nvSpPr>
          <p:spPr>
            <a:xfrm>
              <a:off x="793381" y="3463651"/>
              <a:ext cx="651252" cy="584776"/>
            </a:xfrm>
            <a:prstGeom prst="rect">
              <a:avLst/>
            </a:prstGeom>
            <a:noFill/>
          </p:spPr>
          <p:txBody>
            <a:bodyPr wrap="square" rtlCol="0">
              <a:spAutoFit/>
            </a:bodyPr>
            <a:lstStyle/>
            <a:p>
              <a:r>
                <a:rPr lang="en-US" sz="3200" dirty="0"/>
                <a:t>v</a:t>
              </a:r>
              <a:r>
                <a:rPr lang="en-US" sz="3200" baseline="-25000" dirty="0"/>
                <a:t>4</a:t>
              </a:r>
            </a:p>
          </p:txBody>
        </p:sp>
        <p:sp>
          <p:nvSpPr>
            <p:cNvPr id="41" name="TextBox 40"/>
            <p:cNvSpPr txBox="1"/>
            <p:nvPr/>
          </p:nvSpPr>
          <p:spPr>
            <a:xfrm>
              <a:off x="2263487" y="1412950"/>
              <a:ext cx="651252" cy="584776"/>
            </a:xfrm>
            <a:prstGeom prst="rect">
              <a:avLst/>
            </a:prstGeom>
            <a:noFill/>
          </p:spPr>
          <p:txBody>
            <a:bodyPr wrap="square" rtlCol="0">
              <a:spAutoFit/>
            </a:bodyPr>
            <a:lstStyle/>
            <a:p>
              <a:r>
                <a:rPr lang="en-US" sz="3200" dirty="0"/>
                <a:t>v</a:t>
              </a:r>
              <a:r>
                <a:rPr lang="en-US" sz="3200" baseline="-25000" dirty="0"/>
                <a:t>5</a:t>
              </a:r>
            </a:p>
          </p:txBody>
        </p:sp>
        <p:sp>
          <p:nvSpPr>
            <p:cNvPr id="44" name="TextBox 43"/>
            <p:cNvSpPr txBox="1"/>
            <p:nvPr/>
          </p:nvSpPr>
          <p:spPr>
            <a:xfrm>
              <a:off x="1403746" y="2588847"/>
              <a:ext cx="651252" cy="584776"/>
            </a:xfrm>
            <a:prstGeom prst="rect">
              <a:avLst/>
            </a:prstGeom>
            <a:noFill/>
          </p:spPr>
          <p:txBody>
            <a:bodyPr wrap="square" rtlCol="0">
              <a:spAutoFit/>
            </a:bodyPr>
            <a:lstStyle/>
            <a:p>
              <a:r>
                <a:rPr lang="en-US" sz="3200" dirty="0"/>
                <a:t>e</a:t>
              </a:r>
              <a:r>
                <a:rPr lang="en-US" sz="3200" baseline="-25000" dirty="0"/>
                <a:t>3</a:t>
              </a:r>
            </a:p>
          </p:txBody>
        </p:sp>
        <p:sp>
          <p:nvSpPr>
            <p:cNvPr id="46" name="TextBox 45"/>
            <p:cNvSpPr txBox="1"/>
            <p:nvPr/>
          </p:nvSpPr>
          <p:spPr>
            <a:xfrm>
              <a:off x="2263487" y="3803984"/>
              <a:ext cx="651252" cy="584776"/>
            </a:xfrm>
            <a:prstGeom prst="rect">
              <a:avLst/>
            </a:prstGeom>
            <a:noFill/>
          </p:spPr>
          <p:txBody>
            <a:bodyPr wrap="square" rtlCol="0">
              <a:spAutoFit/>
            </a:bodyPr>
            <a:lstStyle/>
            <a:p>
              <a:r>
                <a:rPr lang="en-US" sz="3200" dirty="0"/>
                <a:t>e</a:t>
              </a:r>
              <a:r>
                <a:rPr lang="en-US" sz="3200" baseline="-25000" dirty="0"/>
                <a:t>5</a:t>
              </a:r>
            </a:p>
          </p:txBody>
        </p:sp>
        <p:sp>
          <p:nvSpPr>
            <p:cNvPr id="47" name="TextBox 46"/>
            <p:cNvSpPr txBox="1"/>
            <p:nvPr/>
          </p:nvSpPr>
          <p:spPr>
            <a:xfrm>
              <a:off x="2989958" y="2588847"/>
              <a:ext cx="651252" cy="584776"/>
            </a:xfrm>
            <a:prstGeom prst="rect">
              <a:avLst/>
            </a:prstGeom>
            <a:noFill/>
          </p:spPr>
          <p:txBody>
            <a:bodyPr wrap="square" rtlCol="0">
              <a:spAutoFit/>
            </a:bodyPr>
            <a:lstStyle/>
            <a:p>
              <a:r>
                <a:rPr lang="en-US" sz="3200" dirty="0"/>
                <a:t>e</a:t>
              </a:r>
              <a:r>
                <a:rPr lang="en-US" sz="3200" baseline="-25000" dirty="0"/>
                <a:t>4</a:t>
              </a:r>
            </a:p>
          </p:txBody>
        </p:sp>
      </p:grpSp>
      <p:grpSp>
        <p:nvGrpSpPr>
          <p:cNvPr id="51" name="Group 50"/>
          <p:cNvGrpSpPr/>
          <p:nvPr/>
        </p:nvGrpSpPr>
        <p:grpSpPr>
          <a:xfrm>
            <a:off x="2230671" y="406371"/>
            <a:ext cx="3409836" cy="2635477"/>
            <a:chOff x="5038682" y="1412950"/>
            <a:chExt cx="3409836" cy="2635477"/>
          </a:xfrm>
        </p:grpSpPr>
        <p:grpSp>
          <p:nvGrpSpPr>
            <p:cNvPr id="36" name="Group 35"/>
            <p:cNvGrpSpPr/>
            <p:nvPr/>
          </p:nvGrpSpPr>
          <p:grpSpPr>
            <a:xfrm>
              <a:off x="5537717" y="2021707"/>
              <a:ext cx="2239703" cy="1987736"/>
              <a:chOff x="4753821" y="2021707"/>
              <a:chExt cx="2239703" cy="1987736"/>
            </a:xfrm>
          </p:grpSpPr>
          <p:cxnSp>
            <p:nvCxnSpPr>
              <p:cNvPr id="29" name="Straight Connector 28"/>
              <p:cNvCxnSpPr/>
              <p:nvPr/>
            </p:nvCxnSpPr>
            <p:spPr>
              <a:xfrm>
                <a:off x="5933925" y="2176272"/>
                <a:ext cx="912912" cy="1655064"/>
              </a:xfrm>
              <a:prstGeom prst="line">
                <a:avLst/>
              </a:prstGeom>
              <a:ln w="127000">
                <a:solidFill>
                  <a:srgbClr val="008000"/>
                </a:solidFill>
              </a:ln>
            </p:spPr>
            <p:style>
              <a:lnRef idx="2">
                <a:schemeClr val="accent1"/>
              </a:lnRef>
              <a:fillRef idx="0">
                <a:schemeClr val="accent1"/>
              </a:fillRef>
              <a:effectRef idx="1">
                <a:schemeClr val="accent1"/>
              </a:effectRef>
              <a:fontRef idx="minor">
                <a:schemeClr val="tx1"/>
              </a:fontRef>
            </p:style>
          </p:cxnSp>
          <p:cxnSp>
            <p:nvCxnSpPr>
              <p:cNvPr id="14" name="Straight Connector 13"/>
              <p:cNvCxnSpPr/>
              <p:nvPr/>
            </p:nvCxnSpPr>
            <p:spPr>
              <a:xfrm flipV="1">
                <a:off x="4921799" y="2176272"/>
                <a:ext cx="1012126" cy="1655064"/>
              </a:xfrm>
              <a:prstGeom prst="line">
                <a:avLst/>
              </a:prstGeom>
              <a:ln w="127000">
                <a:solidFill>
                  <a:srgbClr val="008000"/>
                </a:solidFill>
              </a:ln>
            </p:spPr>
            <p:style>
              <a:lnRef idx="2">
                <a:schemeClr val="accent1"/>
              </a:lnRef>
              <a:fillRef idx="0">
                <a:schemeClr val="accent1"/>
              </a:fillRef>
              <a:effectRef idx="1">
                <a:schemeClr val="accent1"/>
              </a:effectRef>
              <a:fontRef idx="minor">
                <a:schemeClr val="tx1"/>
              </a:fontRef>
            </p:style>
          </p:cxnSp>
          <p:grpSp>
            <p:nvGrpSpPr>
              <p:cNvPr id="9" name="Group 8"/>
              <p:cNvGrpSpPr/>
              <p:nvPr/>
            </p:nvGrpSpPr>
            <p:grpSpPr>
              <a:xfrm>
                <a:off x="4753821" y="3673488"/>
                <a:ext cx="2239703" cy="335955"/>
                <a:chOff x="2971800" y="2819400"/>
                <a:chExt cx="1021080" cy="182880"/>
              </a:xfrm>
            </p:grpSpPr>
            <p:sp>
              <p:nvSpPr>
                <p:cNvPr id="10" name="Oval 9"/>
                <p:cNvSpPr/>
                <p:nvPr/>
              </p:nvSpPr>
              <p:spPr>
                <a:xfrm>
                  <a:off x="2971800" y="2819400"/>
                  <a:ext cx="153162" cy="182880"/>
                </a:xfrm>
                <a:prstGeom prst="ellipse">
                  <a:avLst/>
                </a:prstGeom>
                <a:solidFill>
                  <a:srgbClr val="770077"/>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 name="Oval 10"/>
                <p:cNvSpPr/>
                <p:nvPr/>
              </p:nvSpPr>
              <p:spPr>
                <a:xfrm>
                  <a:off x="3839718" y="2819400"/>
                  <a:ext cx="153162" cy="182880"/>
                </a:xfrm>
                <a:prstGeom prst="ellipse">
                  <a:avLst/>
                </a:prstGeom>
                <a:solidFill>
                  <a:srgbClr val="770077"/>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
            <p:nvSpPr>
              <p:cNvPr id="12" name="Oval 11"/>
              <p:cNvSpPr/>
              <p:nvPr/>
            </p:nvSpPr>
            <p:spPr>
              <a:xfrm>
                <a:off x="5756088" y="2021707"/>
                <a:ext cx="335955" cy="335955"/>
              </a:xfrm>
              <a:prstGeom prst="ellipse">
                <a:avLst/>
              </a:prstGeom>
              <a:solidFill>
                <a:srgbClr val="770077"/>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
          <p:nvSpPr>
            <p:cNvPr id="38" name="TextBox 37"/>
            <p:cNvSpPr txBox="1"/>
            <p:nvPr/>
          </p:nvSpPr>
          <p:spPr>
            <a:xfrm>
              <a:off x="5038682" y="3463651"/>
              <a:ext cx="651252" cy="584776"/>
            </a:xfrm>
            <a:prstGeom prst="rect">
              <a:avLst/>
            </a:prstGeom>
            <a:noFill/>
          </p:spPr>
          <p:txBody>
            <a:bodyPr wrap="square" rtlCol="0">
              <a:spAutoFit/>
            </a:bodyPr>
            <a:lstStyle/>
            <a:p>
              <a:r>
                <a:rPr lang="en-US" sz="3200" dirty="0"/>
                <a:t>v</a:t>
              </a:r>
              <a:r>
                <a:rPr lang="en-US" sz="3200" baseline="-25000" dirty="0"/>
                <a:t>1</a:t>
              </a:r>
            </a:p>
          </p:txBody>
        </p:sp>
        <p:sp>
          <p:nvSpPr>
            <p:cNvPr id="42" name="TextBox 41"/>
            <p:cNvSpPr txBox="1"/>
            <p:nvPr/>
          </p:nvSpPr>
          <p:spPr>
            <a:xfrm>
              <a:off x="6531117" y="1412950"/>
              <a:ext cx="651252" cy="584776"/>
            </a:xfrm>
            <a:prstGeom prst="rect">
              <a:avLst/>
            </a:prstGeom>
            <a:noFill/>
          </p:spPr>
          <p:txBody>
            <a:bodyPr wrap="square" rtlCol="0">
              <a:spAutoFit/>
            </a:bodyPr>
            <a:lstStyle/>
            <a:p>
              <a:r>
                <a:rPr lang="en-US" sz="3200" dirty="0"/>
                <a:t>v</a:t>
              </a:r>
              <a:r>
                <a:rPr lang="en-US" sz="3200" baseline="-25000" dirty="0"/>
                <a:t>2</a:t>
              </a:r>
            </a:p>
          </p:txBody>
        </p:sp>
        <p:sp>
          <p:nvSpPr>
            <p:cNvPr id="43" name="TextBox 42"/>
            <p:cNvSpPr txBox="1"/>
            <p:nvPr/>
          </p:nvSpPr>
          <p:spPr>
            <a:xfrm>
              <a:off x="7797266" y="3463651"/>
              <a:ext cx="651252" cy="584776"/>
            </a:xfrm>
            <a:prstGeom prst="rect">
              <a:avLst/>
            </a:prstGeom>
            <a:noFill/>
          </p:spPr>
          <p:txBody>
            <a:bodyPr wrap="square" rtlCol="0">
              <a:spAutoFit/>
            </a:bodyPr>
            <a:lstStyle/>
            <a:p>
              <a:r>
                <a:rPr lang="en-US" sz="3200" dirty="0"/>
                <a:t>v</a:t>
              </a:r>
              <a:r>
                <a:rPr lang="en-US" sz="3200" baseline="-25000" dirty="0"/>
                <a:t>3</a:t>
              </a:r>
            </a:p>
          </p:txBody>
        </p:sp>
        <p:sp>
          <p:nvSpPr>
            <p:cNvPr id="48" name="TextBox 47"/>
            <p:cNvSpPr txBox="1"/>
            <p:nvPr/>
          </p:nvSpPr>
          <p:spPr>
            <a:xfrm>
              <a:off x="5598375" y="2588847"/>
              <a:ext cx="651252" cy="584776"/>
            </a:xfrm>
            <a:prstGeom prst="rect">
              <a:avLst/>
            </a:prstGeom>
            <a:noFill/>
          </p:spPr>
          <p:txBody>
            <a:bodyPr wrap="square" rtlCol="0">
              <a:spAutoFit/>
            </a:bodyPr>
            <a:lstStyle/>
            <a:p>
              <a:r>
                <a:rPr lang="en-US" sz="3200" dirty="0"/>
                <a:t>e</a:t>
              </a:r>
              <a:r>
                <a:rPr lang="en-US" sz="3200" baseline="-25000" dirty="0"/>
                <a:t>1</a:t>
              </a:r>
            </a:p>
          </p:txBody>
        </p:sp>
        <p:sp>
          <p:nvSpPr>
            <p:cNvPr id="49" name="TextBox 48"/>
            <p:cNvSpPr txBox="1"/>
            <p:nvPr/>
          </p:nvSpPr>
          <p:spPr>
            <a:xfrm>
              <a:off x="7206718" y="2588847"/>
              <a:ext cx="651252" cy="584776"/>
            </a:xfrm>
            <a:prstGeom prst="rect">
              <a:avLst/>
            </a:prstGeom>
            <a:noFill/>
          </p:spPr>
          <p:txBody>
            <a:bodyPr wrap="square" rtlCol="0">
              <a:spAutoFit/>
            </a:bodyPr>
            <a:lstStyle/>
            <a:p>
              <a:r>
                <a:rPr lang="en-US" sz="3200" dirty="0"/>
                <a:t>e</a:t>
              </a:r>
              <a:r>
                <a:rPr lang="en-US" sz="3200" baseline="-25000" dirty="0"/>
                <a:t>2</a:t>
              </a:r>
            </a:p>
          </p:txBody>
        </p:sp>
      </p:grpSp>
      <p:sp>
        <p:nvSpPr>
          <p:cNvPr id="8" name="Rectangle 7"/>
          <p:cNvSpPr/>
          <p:nvPr/>
        </p:nvSpPr>
        <p:spPr>
          <a:xfrm>
            <a:off x="1636723" y="146395"/>
            <a:ext cx="9031277" cy="523220"/>
          </a:xfrm>
          <a:prstGeom prst="rect">
            <a:avLst/>
          </a:prstGeom>
        </p:spPr>
        <p:txBody>
          <a:bodyPr wrap="square">
            <a:spAutoFit/>
          </a:bodyPr>
          <a:lstStyle/>
          <a:p>
            <a:pPr algn="ctr"/>
            <a:r>
              <a:rPr lang="en-US" sz="2800" dirty="0"/>
              <a:t>Counting number of connected components using homology</a:t>
            </a:r>
          </a:p>
        </p:txBody>
      </p:sp>
      <p:sp>
        <p:nvSpPr>
          <p:cNvPr id="2" name="Rectangle 1"/>
          <p:cNvSpPr/>
          <p:nvPr/>
        </p:nvSpPr>
        <p:spPr>
          <a:xfrm>
            <a:off x="1788520" y="3602667"/>
            <a:ext cx="8879479" cy="3703578"/>
          </a:xfrm>
          <a:prstGeom prst="rect">
            <a:avLst/>
          </a:prstGeom>
        </p:spPr>
        <p:txBody>
          <a:bodyPr wrap="square">
            <a:spAutoFit/>
          </a:bodyPr>
          <a:lstStyle/>
          <a:p>
            <a:r>
              <a:rPr lang="en-US" sz="3200" dirty="0">
                <a:solidFill>
                  <a:srgbClr val="660066"/>
                </a:solidFill>
                <a:sym typeface="Wingdings"/>
              </a:rPr>
              <a:t>Z</a:t>
            </a:r>
            <a:r>
              <a:rPr lang="en-US" sz="3200" baseline="-25000" dirty="0">
                <a:solidFill>
                  <a:srgbClr val="660066"/>
                </a:solidFill>
                <a:sym typeface="Wingdings"/>
              </a:rPr>
              <a:t>0</a:t>
            </a:r>
            <a:r>
              <a:rPr lang="en-US" sz="3200" dirty="0">
                <a:sym typeface="Wingdings"/>
              </a:rPr>
              <a:t>/</a:t>
            </a:r>
            <a:r>
              <a:rPr lang="en-US" sz="3200" dirty="0">
                <a:solidFill>
                  <a:srgbClr val="008000"/>
                </a:solidFill>
              </a:rPr>
              <a:t>B</a:t>
            </a:r>
            <a:r>
              <a:rPr lang="en-US" sz="3200" baseline="-25000" dirty="0">
                <a:solidFill>
                  <a:srgbClr val="008000"/>
                </a:solidFill>
              </a:rPr>
              <a:t>0</a:t>
            </a:r>
            <a:r>
              <a:rPr lang="en-US" sz="3200" dirty="0"/>
              <a:t> = &lt;</a:t>
            </a:r>
            <a:r>
              <a:rPr lang="en-US" sz="3200" dirty="0">
                <a:solidFill>
                  <a:srgbClr val="660066"/>
                </a:solidFill>
              </a:rPr>
              <a:t>v</a:t>
            </a:r>
            <a:r>
              <a:rPr lang="en-US" sz="3200" baseline="-25000" dirty="0">
                <a:solidFill>
                  <a:srgbClr val="660066"/>
                </a:solidFill>
              </a:rPr>
              <a:t>1</a:t>
            </a:r>
            <a:r>
              <a:rPr lang="en-US" sz="3200" dirty="0">
                <a:solidFill>
                  <a:srgbClr val="660066"/>
                </a:solidFill>
              </a:rPr>
              <a:t>, v</a:t>
            </a:r>
            <a:r>
              <a:rPr lang="en-US" sz="3200" baseline="-25000" dirty="0">
                <a:solidFill>
                  <a:srgbClr val="660066"/>
                </a:solidFill>
              </a:rPr>
              <a:t>2</a:t>
            </a:r>
            <a:r>
              <a:rPr lang="en-US" sz="3200" dirty="0">
                <a:solidFill>
                  <a:srgbClr val="660066"/>
                </a:solidFill>
              </a:rPr>
              <a:t>, v</a:t>
            </a:r>
            <a:r>
              <a:rPr lang="en-US" sz="3200" baseline="-25000" dirty="0">
                <a:solidFill>
                  <a:srgbClr val="660066"/>
                </a:solidFill>
              </a:rPr>
              <a:t>3</a:t>
            </a:r>
            <a:r>
              <a:rPr lang="en-US" sz="3200" dirty="0">
                <a:solidFill>
                  <a:srgbClr val="660066"/>
                </a:solidFill>
              </a:rPr>
              <a:t>, v</a:t>
            </a:r>
            <a:r>
              <a:rPr lang="en-US" sz="3200" baseline="-25000" dirty="0">
                <a:solidFill>
                  <a:srgbClr val="660066"/>
                </a:solidFill>
              </a:rPr>
              <a:t>4</a:t>
            </a:r>
            <a:r>
              <a:rPr lang="en-US" sz="3200" dirty="0">
                <a:solidFill>
                  <a:srgbClr val="660066"/>
                </a:solidFill>
              </a:rPr>
              <a:t>, v</a:t>
            </a:r>
            <a:r>
              <a:rPr lang="en-US" sz="3200" baseline="-25000" dirty="0">
                <a:solidFill>
                  <a:srgbClr val="660066"/>
                </a:solidFill>
              </a:rPr>
              <a:t>5</a:t>
            </a:r>
            <a:r>
              <a:rPr lang="en-US" sz="3200" dirty="0">
                <a:solidFill>
                  <a:srgbClr val="660066"/>
                </a:solidFill>
              </a:rPr>
              <a:t>, v</a:t>
            </a:r>
            <a:r>
              <a:rPr lang="en-US" sz="3200" baseline="-25000" dirty="0">
                <a:solidFill>
                  <a:srgbClr val="660066"/>
                </a:solidFill>
              </a:rPr>
              <a:t>6 </a:t>
            </a:r>
            <a:r>
              <a:rPr lang="en-US" sz="3200" dirty="0">
                <a:solidFill>
                  <a:srgbClr val="008000"/>
                </a:solidFill>
              </a:rPr>
              <a:t>: v</a:t>
            </a:r>
            <a:r>
              <a:rPr lang="en-US" sz="3200" baseline="-25000" dirty="0">
                <a:solidFill>
                  <a:srgbClr val="008000"/>
                </a:solidFill>
              </a:rPr>
              <a:t>1</a:t>
            </a:r>
            <a:r>
              <a:rPr lang="en-US" sz="3200" dirty="0">
                <a:solidFill>
                  <a:srgbClr val="008000"/>
                </a:solidFill>
              </a:rPr>
              <a:t> + v</a:t>
            </a:r>
            <a:r>
              <a:rPr lang="en-US" sz="3200" baseline="-25000" dirty="0">
                <a:solidFill>
                  <a:srgbClr val="008000"/>
                </a:solidFill>
              </a:rPr>
              <a:t>2 </a:t>
            </a:r>
            <a:r>
              <a:rPr lang="en-US" sz="3200" dirty="0">
                <a:solidFill>
                  <a:srgbClr val="008000"/>
                </a:solidFill>
              </a:rPr>
              <a:t>= 0, v</a:t>
            </a:r>
            <a:r>
              <a:rPr lang="en-US" sz="3200" baseline="-25000" dirty="0">
                <a:solidFill>
                  <a:srgbClr val="008000"/>
                </a:solidFill>
              </a:rPr>
              <a:t>2</a:t>
            </a:r>
            <a:r>
              <a:rPr lang="en-US" sz="3200" dirty="0">
                <a:solidFill>
                  <a:srgbClr val="008000"/>
                </a:solidFill>
              </a:rPr>
              <a:t> + v</a:t>
            </a:r>
            <a:r>
              <a:rPr lang="en-US" sz="3200" baseline="-25000" dirty="0">
                <a:solidFill>
                  <a:srgbClr val="008000"/>
                </a:solidFill>
              </a:rPr>
              <a:t>3 </a:t>
            </a:r>
            <a:r>
              <a:rPr lang="en-US" sz="3200" dirty="0">
                <a:solidFill>
                  <a:srgbClr val="008000"/>
                </a:solidFill>
              </a:rPr>
              <a:t>= 0, </a:t>
            </a:r>
          </a:p>
          <a:p>
            <a:r>
              <a:rPr lang="en-US" sz="3200" dirty="0">
                <a:solidFill>
                  <a:srgbClr val="008000"/>
                </a:solidFill>
              </a:rPr>
              <a:t>                                   v</a:t>
            </a:r>
            <a:r>
              <a:rPr lang="en-US" sz="3200" baseline="-25000" dirty="0">
                <a:solidFill>
                  <a:srgbClr val="008000"/>
                </a:solidFill>
              </a:rPr>
              <a:t>4</a:t>
            </a:r>
            <a:r>
              <a:rPr lang="en-US" sz="3200" dirty="0">
                <a:solidFill>
                  <a:srgbClr val="008000"/>
                </a:solidFill>
              </a:rPr>
              <a:t> + v</a:t>
            </a:r>
            <a:r>
              <a:rPr lang="en-US" sz="3200" baseline="-25000" dirty="0">
                <a:solidFill>
                  <a:srgbClr val="008000"/>
                </a:solidFill>
              </a:rPr>
              <a:t>5 </a:t>
            </a:r>
            <a:r>
              <a:rPr lang="en-US" sz="3200" dirty="0">
                <a:solidFill>
                  <a:srgbClr val="008000"/>
                </a:solidFill>
              </a:rPr>
              <a:t>= 0, v</a:t>
            </a:r>
            <a:r>
              <a:rPr lang="en-US" sz="3200" baseline="-25000" dirty="0">
                <a:solidFill>
                  <a:srgbClr val="008000"/>
                </a:solidFill>
              </a:rPr>
              <a:t>5</a:t>
            </a:r>
            <a:r>
              <a:rPr lang="en-US" sz="3200" dirty="0">
                <a:solidFill>
                  <a:srgbClr val="008000"/>
                </a:solidFill>
              </a:rPr>
              <a:t> + v</a:t>
            </a:r>
            <a:r>
              <a:rPr lang="en-US" sz="3200" baseline="-25000" dirty="0">
                <a:solidFill>
                  <a:srgbClr val="008000"/>
                </a:solidFill>
              </a:rPr>
              <a:t>6 </a:t>
            </a:r>
            <a:r>
              <a:rPr lang="en-US" sz="3200" dirty="0">
                <a:solidFill>
                  <a:srgbClr val="008000"/>
                </a:solidFill>
              </a:rPr>
              <a:t>= 0, v</a:t>
            </a:r>
            <a:r>
              <a:rPr lang="en-US" sz="3200" baseline="-25000" dirty="0">
                <a:solidFill>
                  <a:srgbClr val="008000"/>
                </a:solidFill>
              </a:rPr>
              <a:t>4</a:t>
            </a:r>
            <a:r>
              <a:rPr lang="en-US" sz="3200" dirty="0">
                <a:solidFill>
                  <a:srgbClr val="008000"/>
                </a:solidFill>
              </a:rPr>
              <a:t> + v</a:t>
            </a:r>
            <a:r>
              <a:rPr lang="en-US" sz="3200" baseline="-25000" dirty="0">
                <a:solidFill>
                  <a:srgbClr val="008000"/>
                </a:solidFill>
              </a:rPr>
              <a:t>6 </a:t>
            </a:r>
            <a:r>
              <a:rPr lang="en-US" sz="3200" dirty="0">
                <a:solidFill>
                  <a:srgbClr val="008000"/>
                </a:solidFill>
              </a:rPr>
              <a:t>= 0</a:t>
            </a:r>
            <a:r>
              <a:rPr lang="en-US" sz="3200" dirty="0"/>
              <a:t>&gt;</a:t>
            </a:r>
            <a:endParaRPr lang="en-US" sz="3200" baseline="-25000" dirty="0"/>
          </a:p>
          <a:p>
            <a:endParaRPr lang="en-US" sz="1600" baseline="-25000" dirty="0"/>
          </a:p>
          <a:p>
            <a:r>
              <a:rPr lang="en-US" sz="3200" dirty="0">
                <a:solidFill>
                  <a:srgbClr val="008000"/>
                </a:solidFill>
              </a:rPr>
              <a:t>v</a:t>
            </a:r>
            <a:r>
              <a:rPr lang="en-US" sz="3200" baseline="-25000" dirty="0">
                <a:solidFill>
                  <a:srgbClr val="008000"/>
                </a:solidFill>
              </a:rPr>
              <a:t>1</a:t>
            </a:r>
            <a:r>
              <a:rPr lang="en-US" sz="3200" dirty="0">
                <a:solidFill>
                  <a:srgbClr val="008000"/>
                </a:solidFill>
              </a:rPr>
              <a:t> + v</a:t>
            </a:r>
            <a:r>
              <a:rPr lang="en-US" sz="3200" baseline="-25000" dirty="0">
                <a:solidFill>
                  <a:srgbClr val="008000"/>
                </a:solidFill>
              </a:rPr>
              <a:t>2 </a:t>
            </a:r>
            <a:r>
              <a:rPr lang="en-US" sz="3200" dirty="0">
                <a:solidFill>
                  <a:srgbClr val="008000"/>
                </a:solidFill>
              </a:rPr>
              <a:t>= 0 implies v</a:t>
            </a:r>
            <a:r>
              <a:rPr lang="en-US" sz="3200" baseline="-25000" dirty="0">
                <a:solidFill>
                  <a:srgbClr val="008000"/>
                </a:solidFill>
              </a:rPr>
              <a:t>1</a:t>
            </a:r>
            <a:r>
              <a:rPr lang="en-US" sz="3200" dirty="0">
                <a:solidFill>
                  <a:srgbClr val="008000"/>
                </a:solidFill>
              </a:rPr>
              <a:t> = v</a:t>
            </a:r>
            <a:r>
              <a:rPr lang="en-US" sz="3200" baseline="-25000" dirty="0">
                <a:solidFill>
                  <a:srgbClr val="008000"/>
                </a:solidFill>
              </a:rPr>
              <a:t>2 </a:t>
            </a:r>
          </a:p>
          <a:p>
            <a:endParaRPr lang="en-US" sz="3200" baseline="-25000" dirty="0">
              <a:solidFill>
                <a:srgbClr val="008000"/>
              </a:solidFill>
            </a:endParaRPr>
          </a:p>
          <a:p>
            <a:r>
              <a:rPr lang="en-US" sz="3200" dirty="0">
                <a:solidFill>
                  <a:srgbClr val="660066"/>
                </a:solidFill>
                <a:sym typeface="Wingdings"/>
              </a:rPr>
              <a:t>Z</a:t>
            </a:r>
            <a:r>
              <a:rPr lang="en-US" sz="3200" baseline="-25000" dirty="0">
                <a:solidFill>
                  <a:srgbClr val="660066"/>
                </a:solidFill>
                <a:sym typeface="Wingdings"/>
              </a:rPr>
              <a:t>0</a:t>
            </a:r>
            <a:r>
              <a:rPr lang="en-US" sz="3200" dirty="0">
                <a:sym typeface="Wingdings"/>
              </a:rPr>
              <a:t>/</a:t>
            </a:r>
            <a:r>
              <a:rPr lang="en-US" sz="3200" dirty="0">
                <a:solidFill>
                  <a:srgbClr val="008000"/>
                </a:solidFill>
              </a:rPr>
              <a:t>B</a:t>
            </a:r>
            <a:r>
              <a:rPr lang="en-US" sz="3200" baseline="-25000" dirty="0">
                <a:solidFill>
                  <a:srgbClr val="008000"/>
                </a:solidFill>
              </a:rPr>
              <a:t>0</a:t>
            </a:r>
            <a:r>
              <a:rPr lang="en-US" sz="3200" dirty="0"/>
              <a:t> = &lt;</a:t>
            </a:r>
            <a:r>
              <a:rPr lang="en-US" sz="3200" dirty="0">
                <a:solidFill>
                  <a:srgbClr val="660066"/>
                </a:solidFill>
              </a:rPr>
              <a:t>v</a:t>
            </a:r>
            <a:r>
              <a:rPr lang="en-US" sz="3200" baseline="-25000" dirty="0">
                <a:solidFill>
                  <a:srgbClr val="660066"/>
                </a:solidFill>
              </a:rPr>
              <a:t>1</a:t>
            </a:r>
            <a:r>
              <a:rPr lang="en-US" sz="3200" dirty="0">
                <a:solidFill>
                  <a:srgbClr val="660066"/>
                </a:solidFill>
              </a:rPr>
              <a:t>, v</a:t>
            </a:r>
            <a:r>
              <a:rPr lang="en-US" sz="3200" baseline="-25000" dirty="0">
                <a:solidFill>
                  <a:srgbClr val="660066"/>
                </a:solidFill>
              </a:rPr>
              <a:t>3</a:t>
            </a:r>
            <a:r>
              <a:rPr lang="en-US" sz="3200" dirty="0">
                <a:solidFill>
                  <a:srgbClr val="660066"/>
                </a:solidFill>
              </a:rPr>
              <a:t>, v</a:t>
            </a:r>
            <a:r>
              <a:rPr lang="en-US" sz="3200" baseline="-25000" dirty="0">
                <a:solidFill>
                  <a:srgbClr val="660066"/>
                </a:solidFill>
              </a:rPr>
              <a:t>4</a:t>
            </a:r>
            <a:r>
              <a:rPr lang="en-US" sz="3200" dirty="0">
                <a:solidFill>
                  <a:srgbClr val="660066"/>
                </a:solidFill>
              </a:rPr>
              <a:t>, v</a:t>
            </a:r>
            <a:r>
              <a:rPr lang="en-US" sz="3200" baseline="-25000" dirty="0">
                <a:solidFill>
                  <a:srgbClr val="660066"/>
                </a:solidFill>
              </a:rPr>
              <a:t>5</a:t>
            </a:r>
            <a:r>
              <a:rPr lang="en-US" sz="3200" dirty="0">
                <a:solidFill>
                  <a:srgbClr val="660066"/>
                </a:solidFill>
              </a:rPr>
              <a:t>, v</a:t>
            </a:r>
            <a:r>
              <a:rPr lang="en-US" sz="3200" baseline="-25000" dirty="0">
                <a:solidFill>
                  <a:srgbClr val="660066"/>
                </a:solidFill>
              </a:rPr>
              <a:t>6 </a:t>
            </a:r>
            <a:r>
              <a:rPr lang="en-US" sz="3200" dirty="0">
                <a:solidFill>
                  <a:srgbClr val="008000"/>
                </a:solidFill>
              </a:rPr>
              <a:t>: v</a:t>
            </a:r>
            <a:r>
              <a:rPr lang="en-US" sz="3200" baseline="-25000" dirty="0">
                <a:solidFill>
                  <a:srgbClr val="008000"/>
                </a:solidFill>
              </a:rPr>
              <a:t>2</a:t>
            </a:r>
            <a:r>
              <a:rPr lang="en-US" sz="3200" dirty="0">
                <a:solidFill>
                  <a:srgbClr val="008000"/>
                </a:solidFill>
              </a:rPr>
              <a:t> + v</a:t>
            </a:r>
            <a:r>
              <a:rPr lang="en-US" sz="3200" baseline="-25000" dirty="0">
                <a:solidFill>
                  <a:srgbClr val="008000"/>
                </a:solidFill>
              </a:rPr>
              <a:t>3 </a:t>
            </a:r>
            <a:r>
              <a:rPr lang="en-US" sz="3200" dirty="0">
                <a:solidFill>
                  <a:srgbClr val="008000"/>
                </a:solidFill>
              </a:rPr>
              <a:t>= 0, v</a:t>
            </a:r>
            <a:r>
              <a:rPr lang="en-US" sz="3200" baseline="-25000" dirty="0">
                <a:solidFill>
                  <a:srgbClr val="008000"/>
                </a:solidFill>
              </a:rPr>
              <a:t>4</a:t>
            </a:r>
            <a:r>
              <a:rPr lang="en-US" sz="3200" dirty="0">
                <a:solidFill>
                  <a:srgbClr val="008000"/>
                </a:solidFill>
              </a:rPr>
              <a:t> + v</a:t>
            </a:r>
            <a:r>
              <a:rPr lang="en-US" sz="3200" baseline="-25000" dirty="0">
                <a:solidFill>
                  <a:srgbClr val="008000"/>
                </a:solidFill>
              </a:rPr>
              <a:t>5 </a:t>
            </a:r>
            <a:r>
              <a:rPr lang="en-US" sz="3200" dirty="0">
                <a:solidFill>
                  <a:srgbClr val="008000"/>
                </a:solidFill>
              </a:rPr>
              <a:t>= 0, </a:t>
            </a:r>
          </a:p>
          <a:p>
            <a:r>
              <a:rPr lang="en-US" sz="3200" dirty="0">
                <a:solidFill>
                  <a:srgbClr val="008000"/>
                </a:solidFill>
              </a:rPr>
              <a:t>                                                       v</a:t>
            </a:r>
            <a:r>
              <a:rPr lang="en-US" sz="3200" baseline="-25000" dirty="0">
                <a:solidFill>
                  <a:srgbClr val="008000"/>
                </a:solidFill>
              </a:rPr>
              <a:t>5</a:t>
            </a:r>
            <a:r>
              <a:rPr lang="en-US" sz="3200" dirty="0">
                <a:solidFill>
                  <a:srgbClr val="008000"/>
                </a:solidFill>
              </a:rPr>
              <a:t> + v</a:t>
            </a:r>
            <a:r>
              <a:rPr lang="en-US" sz="3200" baseline="-25000" dirty="0">
                <a:solidFill>
                  <a:srgbClr val="008000"/>
                </a:solidFill>
              </a:rPr>
              <a:t>6 </a:t>
            </a:r>
            <a:r>
              <a:rPr lang="en-US" sz="3200" dirty="0">
                <a:solidFill>
                  <a:srgbClr val="008000"/>
                </a:solidFill>
              </a:rPr>
              <a:t>= 0, v</a:t>
            </a:r>
            <a:r>
              <a:rPr lang="en-US" sz="3200" baseline="-25000" dirty="0">
                <a:solidFill>
                  <a:srgbClr val="008000"/>
                </a:solidFill>
              </a:rPr>
              <a:t>4</a:t>
            </a:r>
            <a:r>
              <a:rPr lang="en-US" sz="3200" dirty="0">
                <a:solidFill>
                  <a:srgbClr val="008000"/>
                </a:solidFill>
              </a:rPr>
              <a:t> + v</a:t>
            </a:r>
            <a:r>
              <a:rPr lang="en-US" sz="3200" baseline="-25000" dirty="0">
                <a:solidFill>
                  <a:srgbClr val="008000"/>
                </a:solidFill>
              </a:rPr>
              <a:t>6 </a:t>
            </a:r>
            <a:r>
              <a:rPr lang="en-US" sz="3200" dirty="0">
                <a:solidFill>
                  <a:srgbClr val="008000"/>
                </a:solidFill>
              </a:rPr>
              <a:t>= 0</a:t>
            </a:r>
            <a:r>
              <a:rPr lang="en-US" sz="3200" dirty="0"/>
              <a:t>&gt;</a:t>
            </a:r>
            <a:endParaRPr lang="en-US" sz="3200" baseline="-25000" dirty="0"/>
          </a:p>
          <a:p>
            <a:endParaRPr lang="en-US" sz="3200" baseline="-25000" dirty="0">
              <a:solidFill>
                <a:srgbClr val="008000"/>
              </a:solidFill>
            </a:endParaRPr>
          </a:p>
          <a:p>
            <a:endParaRPr lang="en-US" sz="3200" baseline="-25000" dirty="0"/>
          </a:p>
        </p:txBody>
      </p:sp>
    </p:spTree>
    <p:extLst>
      <p:ext uri="{BB962C8B-B14F-4D97-AF65-F5344CB8AC3E}">
        <p14:creationId xmlns:p14="http://schemas.microsoft.com/office/powerpoint/2010/main" val="170073544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0" name="Group 49"/>
          <p:cNvGrpSpPr/>
          <p:nvPr/>
        </p:nvGrpSpPr>
        <p:grpSpPr>
          <a:xfrm>
            <a:off x="6470201" y="406370"/>
            <a:ext cx="3382244" cy="2975810"/>
            <a:chOff x="793381" y="1412950"/>
            <a:chExt cx="3382244" cy="2975810"/>
          </a:xfrm>
        </p:grpSpPr>
        <p:grpSp>
          <p:nvGrpSpPr>
            <p:cNvPr id="21" name="Group 20"/>
            <p:cNvGrpSpPr/>
            <p:nvPr/>
          </p:nvGrpSpPr>
          <p:grpSpPr>
            <a:xfrm>
              <a:off x="1284670" y="2021707"/>
              <a:ext cx="2239703" cy="1987736"/>
              <a:chOff x="1088696" y="3397905"/>
              <a:chExt cx="2239703" cy="1987736"/>
            </a:xfrm>
          </p:grpSpPr>
          <p:sp>
            <p:nvSpPr>
              <p:cNvPr id="3" name="Isosceles Triangle 2"/>
              <p:cNvSpPr/>
              <p:nvPr/>
            </p:nvSpPr>
            <p:spPr>
              <a:xfrm>
                <a:off x="1284670" y="3565883"/>
                <a:ext cx="1959740" cy="1696575"/>
              </a:xfrm>
              <a:prstGeom prst="triangle">
                <a:avLst/>
              </a:prstGeom>
              <a:solidFill>
                <a:schemeClr val="tx2">
                  <a:lumMod val="40000"/>
                  <a:lumOff val="60000"/>
                </a:schemeClr>
              </a:solidFill>
              <a:ln w="127000">
                <a:solidFill>
                  <a:srgbClr val="008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nvGrpSpPr>
              <p:cNvPr id="4" name="Group 3"/>
              <p:cNvGrpSpPr/>
              <p:nvPr/>
            </p:nvGrpSpPr>
            <p:grpSpPr>
              <a:xfrm>
                <a:off x="1088696" y="5049686"/>
                <a:ext cx="2239703" cy="335955"/>
                <a:chOff x="2971800" y="2819400"/>
                <a:chExt cx="1021080" cy="182880"/>
              </a:xfrm>
            </p:grpSpPr>
            <p:sp>
              <p:nvSpPr>
                <p:cNvPr id="6" name="Oval 5"/>
                <p:cNvSpPr/>
                <p:nvPr/>
              </p:nvSpPr>
              <p:spPr>
                <a:xfrm>
                  <a:off x="2971800" y="2819400"/>
                  <a:ext cx="153162" cy="182880"/>
                </a:xfrm>
                <a:prstGeom prst="ellipse">
                  <a:avLst/>
                </a:prstGeom>
                <a:solidFill>
                  <a:srgbClr val="770077"/>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 name="Oval 6"/>
                <p:cNvSpPr/>
                <p:nvPr/>
              </p:nvSpPr>
              <p:spPr>
                <a:xfrm>
                  <a:off x="3839718" y="2819400"/>
                  <a:ext cx="153162" cy="182880"/>
                </a:xfrm>
                <a:prstGeom prst="ellipse">
                  <a:avLst/>
                </a:prstGeom>
                <a:solidFill>
                  <a:srgbClr val="770077"/>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
            <p:nvSpPr>
              <p:cNvPr id="5" name="Oval 4"/>
              <p:cNvSpPr/>
              <p:nvPr/>
            </p:nvSpPr>
            <p:spPr>
              <a:xfrm>
                <a:off x="2090963" y="3397905"/>
                <a:ext cx="335955" cy="335955"/>
              </a:xfrm>
              <a:prstGeom prst="ellipse">
                <a:avLst/>
              </a:prstGeom>
              <a:solidFill>
                <a:srgbClr val="770077"/>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
          <p:nvSpPr>
            <p:cNvPr id="39" name="TextBox 38"/>
            <p:cNvSpPr txBox="1"/>
            <p:nvPr/>
          </p:nvSpPr>
          <p:spPr>
            <a:xfrm>
              <a:off x="3524373" y="3463651"/>
              <a:ext cx="651252" cy="584776"/>
            </a:xfrm>
            <a:prstGeom prst="rect">
              <a:avLst/>
            </a:prstGeom>
            <a:noFill/>
          </p:spPr>
          <p:txBody>
            <a:bodyPr wrap="square" rtlCol="0">
              <a:spAutoFit/>
            </a:bodyPr>
            <a:lstStyle/>
            <a:p>
              <a:r>
                <a:rPr lang="en-US" sz="3200" dirty="0"/>
                <a:t>v</a:t>
              </a:r>
              <a:r>
                <a:rPr lang="en-US" sz="3200" baseline="-25000" dirty="0"/>
                <a:t>6</a:t>
              </a:r>
            </a:p>
          </p:txBody>
        </p:sp>
        <p:sp>
          <p:nvSpPr>
            <p:cNvPr id="40" name="TextBox 39"/>
            <p:cNvSpPr txBox="1"/>
            <p:nvPr/>
          </p:nvSpPr>
          <p:spPr>
            <a:xfrm>
              <a:off x="793381" y="3463651"/>
              <a:ext cx="651252" cy="584776"/>
            </a:xfrm>
            <a:prstGeom prst="rect">
              <a:avLst/>
            </a:prstGeom>
            <a:noFill/>
          </p:spPr>
          <p:txBody>
            <a:bodyPr wrap="square" rtlCol="0">
              <a:spAutoFit/>
            </a:bodyPr>
            <a:lstStyle/>
            <a:p>
              <a:r>
                <a:rPr lang="en-US" sz="3200" dirty="0"/>
                <a:t>v</a:t>
              </a:r>
              <a:r>
                <a:rPr lang="en-US" sz="3200" baseline="-25000" dirty="0"/>
                <a:t>4</a:t>
              </a:r>
            </a:p>
          </p:txBody>
        </p:sp>
        <p:sp>
          <p:nvSpPr>
            <p:cNvPr id="41" name="TextBox 40"/>
            <p:cNvSpPr txBox="1"/>
            <p:nvPr/>
          </p:nvSpPr>
          <p:spPr>
            <a:xfrm>
              <a:off x="2263487" y="1412950"/>
              <a:ext cx="651252" cy="584776"/>
            </a:xfrm>
            <a:prstGeom prst="rect">
              <a:avLst/>
            </a:prstGeom>
            <a:noFill/>
          </p:spPr>
          <p:txBody>
            <a:bodyPr wrap="square" rtlCol="0">
              <a:spAutoFit/>
            </a:bodyPr>
            <a:lstStyle/>
            <a:p>
              <a:r>
                <a:rPr lang="en-US" sz="3200" dirty="0"/>
                <a:t>v</a:t>
              </a:r>
              <a:r>
                <a:rPr lang="en-US" sz="3200" baseline="-25000" dirty="0"/>
                <a:t>5</a:t>
              </a:r>
            </a:p>
          </p:txBody>
        </p:sp>
        <p:sp>
          <p:nvSpPr>
            <p:cNvPr id="44" name="TextBox 43"/>
            <p:cNvSpPr txBox="1"/>
            <p:nvPr/>
          </p:nvSpPr>
          <p:spPr>
            <a:xfrm>
              <a:off x="1403746" y="2588847"/>
              <a:ext cx="651252" cy="584776"/>
            </a:xfrm>
            <a:prstGeom prst="rect">
              <a:avLst/>
            </a:prstGeom>
            <a:noFill/>
          </p:spPr>
          <p:txBody>
            <a:bodyPr wrap="square" rtlCol="0">
              <a:spAutoFit/>
            </a:bodyPr>
            <a:lstStyle/>
            <a:p>
              <a:r>
                <a:rPr lang="en-US" sz="3200" dirty="0"/>
                <a:t>e</a:t>
              </a:r>
              <a:r>
                <a:rPr lang="en-US" sz="3200" baseline="-25000" dirty="0"/>
                <a:t>3</a:t>
              </a:r>
            </a:p>
          </p:txBody>
        </p:sp>
        <p:sp>
          <p:nvSpPr>
            <p:cNvPr id="46" name="TextBox 45"/>
            <p:cNvSpPr txBox="1"/>
            <p:nvPr/>
          </p:nvSpPr>
          <p:spPr>
            <a:xfrm>
              <a:off x="2263487" y="3803984"/>
              <a:ext cx="651252" cy="584776"/>
            </a:xfrm>
            <a:prstGeom prst="rect">
              <a:avLst/>
            </a:prstGeom>
            <a:noFill/>
          </p:spPr>
          <p:txBody>
            <a:bodyPr wrap="square" rtlCol="0">
              <a:spAutoFit/>
            </a:bodyPr>
            <a:lstStyle/>
            <a:p>
              <a:r>
                <a:rPr lang="en-US" sz="3200" dirty="0"/>
                <a:t>e</a:t>
              </a:r>
              <a:r>
                <a:rPr lang="en-US" sz="3200" baseline="-25000" dirty="0"/>
                <a:t>5</a:t>
              </a:r>
            </a:p>
          </p:txBody>
        </p:sp>
        <p:sp>
          <p:nvSpPr>
            <p:cNvPr id="47" name="TextBox 46"/>
            <p:cNvSpPr txBox="1"/>
            <p:nvPr/>
          </p:nvSpPr>
          <p:spPr>
            <a:xfrm>
              <a:off x="2989958" y="2588847"/>
              <a:ext cx="651252" cy="584776"/>
            </a:xfrm>
            <a:prstGeom prst="rect">
              <a:avLst/>
            </a:prstGeom>
            <a:noFill/>
          </p:spPr>
          <p:txBody>
            <a:bodyPr wrap="square" rtlCol="0">
              <a:spAutoFit/>
            </a:bodyPr>
            <a:lstStyle/>
            <a:p>
              <a:r>
                <a:rPr lang="en-US" sz="3200" dirty="0"/>
                <a:t>e</a:t>
              </a:r>
              <a:r>
                <a:rPr lang="en-US" sz="3200" baseline="-25000" dirty="0"/>
                <a:t>4</a:t>
              </a:r>
            </a:p>
          </p:txBody>
        </p:sp>
      </p:grpSp>
      <p:grpSp>
        <p:nvGrpSpPr>
          <p:cNvPr id="51" name="Group 50"/>
          <p:cNvGrpSpPr/>
          <p:nvPr/>
        </p:nvGrpSpPr>
        <p:grpSpPr>
          <a:xfrm>
            <a:off x="2230671" y="406371"/>
            <a:ext cx="3409836" cy="2635477"/>
            <a:chOff x="5038682" y="1412950"/>
            <a:chExt cx="3409836" cy="2635477"/>
          </a:xfrm>
        </p:grpSpPr>
        <p:grpSp>
          <p:nvGrpSpPr>
            <p:cNvPr id="36" name="Group 35"/>
            <p:cNvGrpSpPr/>
            <p:nvPr/>
          </p:nvGrpSpPr>
          <p:grpSpPr>
            <a:xfrm>
              <a:off x="5537717" y="2021707"/>
              <a:ext cx="2239703" cy="1987736"/>
              <a:chOff x="4753821" y="2021707"/>
              <a:chExt cx="2239703" cy="1987736"/>
            </a:xfrm>
          </p:grpSpPr>
          <p:cxnSp>
            <p:nvCxnSpPr>
              <p:cNvPr id="29" name="Straight Connector 28"/>
              <p:cNvCxnSpPr/>
              <p:nvPr/>
            </p:nvCxnSpPr>
            <p:spPr>
              <a:xfrm>
                <a:off x="5933925" y="2176272"/>
                <a:ext cx="912912" cy="1655064"/>
              </a:xfrm>
              <a:prstGeom prst="line">
                <a:avLst/>
              </a:prstGeom>
              <a:ln w="127000">
                <a:solidFill>
                  <a:srgbClr val="008000"/>
                </a:solidFill>
              </a:ln>
            </p:spPr>
            <p:style>
              <a:lnRef idx="2">
                <a:schemeClr val="accent1"/>
              </a:lnRef>
              <a:fillRef idx="0">
                <a:schemeClr val="accent1"/>
              </a:fillRef>
              <a:effectRef idx="1">
                <a:schemeClr val="accent1"/>
              </a:effectRef>
              <a:fontRef idx="minor">
                <a:schemeClr val="tx1"/>
              </a:fontRef>
            </p:style>
          </p:cxnSp>
          <p:cxnSp>
            <p:nvCxnSpPr>
              <p:cNvPr id="14" name="Straight Connector 13"/>
              <p:cNvCxnSpPr/>
              <p:nvPr/>
            </p:nvCxnSpPr>
            <p:spPr>
              <a:xfrm flipV="1">
                <a:off x="4921799" y="2176272"/>
                <a:ext cx="1012126" cy="1655064"/>
              </a:xfrm>
              <a:prstGeom prst="line">
                <a:avLst/>
              </a:prstGeom>
              <a:ln w="127000">
                <a:solidFill>
                  <a:srgbClr val="008000"/>
                </a:solidFill>
              </a:ln>
            </p:spPr>
            <p:style>
              <a:lnRef idx="2">
                <a:schemeClr val="accent1"/>
              </a:lnRef>
              <a:fillRef idx="0">
                <a:schemeClr val="accent1"/>
              </a:fillRef>
              <a:effectRef idx="1">
                <a:schemeClr val="accent1"/>
              </a:effectRef>
              <a:fontRef idx="minor">
                <a:schemeClr val="tx1"/>
              </a:fontRef>
            </p:style>
          </p:cxnSp>
          <p:grpSp>
            <p:nvGrpSpPr>
              <p:cNvPr id="9" name="Group 8"/>
              <p:cNvGrpSpPr/>
              <p:nvPr/>
            </p:nvGrpSpPr>
            <p:grpSpPr>
              <a:xfrm>
                <a:off x="4753821" y="3673488"/>
                <a:ext cx="2239703" cy="335955"/>
                <a:chOff x="2971800" y="2819400"/>
                <a:chExt cx="1021080" cy="182880"/>
              </a:xfrm>
            </p:grpSpPr>
            <p:sp>
              <p:nvSpPr>
                <p:cNvPr id="10" name="Oval 9"/>
                <p:cNvSpPr/>
                <p:nvPr/>
              </p:nvSpPr>
              <p:spPr>
                <a:xfrm>
                  <a:off x="2971800" y="2819400"/>
                  <a:ext cx="153162" cy="182880"/>
                </a:xfrm>
                <a:prstGeom prst="ellipse">
                  <a:avLst/>
                </a:prstGeom>
                <a:solidFill>
                  <a:srgbClr val="770077"/>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 name="Oval 10"/>
                <p:cNvSpPr/>
                <p:nvPr/>
              </p:nvSpPr>
              <p:spPr>
                <a:xfrm>
                  <a:off x="3839718" y="2819400"/>
                  <a:ext cx="153162" cy="182880"/>
                </a:xfrm>
                <a:prstGeom prst="ellipse">
                  <a:avLst/>
                </a:prstGeom>
                <a:solidFill>
                  <a:srgbClr val="770077"/>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
            <p:nvSpPr>
              <p:cNvPr id="12" name="Oval 11"/>
              <p:cNvSpPr/>
              <p:nvPr/>
            </p:nvSpPr>
            <p:spPr>
              <a:xfrm>
                <a:off x="5756088" y="2021707"/>
                <a:ext cx="335955" cy="335955"/>
              </a:xfrm>
              <a:prstGeom prst="ellipse">
                <a:avLst/>
              </a:prstGeom>
              <a:solidFill>
                <a:srgbClr val="770077"/>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
          <p:nvSpPr>
            <p:cNvPr id="38" name="TextBox 37"/>
            <p:cNvSpPr txBox="1"/>
            <p:nvPr/>
          </p:nvSpPr>
          <p:spPr>
            <a:xfrm>
              <a:off x="5038682" y="3463651"/>
              <a:ext cx="651252" cy="584776"/>
            </a:xfrm>
            <a:prstGeom prst="rect">
              <a:avLst/>
            </a:prstGeom>
            <a:noFill/>
          </p:spPr>
          <p:txBody>
            <a:bodyPr wrap="square" rtlCol="0">
              <a:spAutoFit/>
            </a:bodyPr>
            <a:lstStyle/>
            <a:p>
              <a:r>
                <a:rPr lang="en-US" sz="3200" dirty="0"/>
                <a:t>v</a:t>
              </a:r>
              <a:r>
                <a:rPr lang="en-US" sz="3200" baseline="-25000" dirty="0"/>
                <a:t>1</a:t>
              </a:r>
            </a:p>
          </p:txBody>
        </p:sp>
        <p:sp>
          <p:nvSpPr>
            <p:cNvPr id="42" name="TextBox 41"/>
            <p:cNvSpPr txBox="1"/>
            <p:nvPr/>
          </p:nvSpPr>
          <p:spPr>
            <a:xfrm>
              <a:off x="6531117" y="1412950"/>
              <a:ext cx="651252" cy="584776"/>
            </a:xfrm>
            <a:prstGeom prst="rect">
              <a:avLst/>
            </a:prstGeom>
            <a:noFill/>
          </p:spPr>
          <p:txBody>
            <a:bodyPr wrap="square" rtlCol="0">
              <a:spAutoFit/>
            </a:bodyPr>
            <a:lstStyle/>
            <a:p>
              <a:r>
                <a:rPr lang="en-US" sz="3200" dirty="0"/>
                <a:t>v</a:t>
              </a:r>
              <a:r>
                <a:rPr lang="en-US" sz="3200" baseline="-25000" dirty="0"/>
                <a:t>2</a:t>
              </a:r>
            </a:p>
          </p:txBody>
        </p:sp>
        <p:sp>
          <p:nvSpPr>
            <p:cNvPr id="43" name="TextBox 42"/>
            <p:cNvSpPr txBox="1"/>
            <p:nvPr/>
          </p:nvSpPr>
          <p:spPr>
            <a:xfrm>
              <a:off x="7797266" y="3463651"/>
              <a:ext cx="651252" cy="584776"/>
            </a:xfrm>
            <a:prstGeom prst="rect">
              <a:avLst/>
            </a:prstGeom>
            <a:noFill/>
          </p:spPr>
          <p:txBody>
            <a:bodyPr wrap="square" rtlCol="0">
              <a:spAutoFit/>
            </a:bodyPr>
            <a:lstStyle/>
            <a:p>
              <a:r>
                <a:rPr lang="en-US" sz="3200" dirty="0"/>
                <a:t>v</a:t>
              </a:r>
              <a:r>
                <a:rPr lang="en-US" sz="3200" baseline="-25000" dirty="0"/>
                <a:t>3</a:t>
              </a:r>
            </a:p>
          </p:txBody>
        </p:sp>
        <p:sp>
          <p:nvSpPr>
            <p:cNvPr id="48" name="TextBox 47"/>
            <p:cNvSpPr txBox="1"/>
            <p:nvPr/>
          </p:nvSpPr>
          <p:spPr>
            <a:xfrm>
              <a:off x="5598375" y="2588847"/>
              <a:ext cx="651252" cy="584776"/>
            </a:xfrm>
            <a:prstGeom prst="rect">
              <a:avLst/>
            </a:prstGeom>
            <a:noFill/>
          </p:spPr>
          <p:txBody>
            <a:bodyPr wrap="square" rtlCol="0">
              <a:spAutoFit/>
            </a:bodyPr>
            <a:lstStyle/>
            <a:p>
              <a:r>
                <a:rPr lang="en-US" sz="3200" dirty="0"/>
                <a:t>e</a:t>
              </a:r>
              <a:r>
                <a:rPr lang="en-US" sz="3200" baseline="-25000" dirty="0"/>
                <a:t>1</a:t>
              </a:r>
            </a:p>
          </p:txBody>
        </p:sp>
        <p:sp>
          <p:nvSpPr>
            <p:cNvPr id="49" name="TextBox 48"/>
            <p:cNvSpPr txBox="1"/>
            <p:nvPr/>
          </p:nvSpPr>
          <p:spPr>
            <a:xfrm>
              <a:off x="7206718" y="2588847"/>
              <a:ext cx="651252" cy="584776"/>
            </a:xfrm>
            <a:prstGeom prst="rect">
              <a:avLst/>
            </a:prstGeom>
            <a:noFill/>
          </p:spPr>
          <p:txBody>
            <a:bodyPr wrap="square" rtlCol="0">
              <a:spAutoFit/>
            </a:bodyPr>
            <a:lstStyle/>
            <a:p>
              <a:r>
                <a:rPr lang="en-US" sz="3200" dirty="0"/>
                <a:t>e</a:t>
              </a:r>
              <a:r>
                <a:rPr lang="en-US" sz="3200" baseline="-25000" dirty="0"/>
                <a:t>2</a:t>
              </a:r>
            </a:p>
          </p:txBody>
        </p:sp>
      </p:grpSp>
      <p:sp>
        <p:nvSpPr>
          <p:cNvPr id="8" name="Rectangle 7"/>
          <p:cNvSpPr/>
          <p:nvPr/>
        </p:nvSpPr>
        <p:spPr>
          <a:xfrm>
            <a:off x="1636723" y="146395"/>
            <a:ext cx="9031277" cy="523220"/>
          </a:xfrm>
          <a:prstGeom prst="rect">
            <a:avLst/>
          </a:prstGeom>
        </p:spPr>
        <p:txBody>
          <a:bodyPr wrap="square">
            <a:spAutoFit/>
          </a:bodyPr>
          <a:lstStyle/>
          <a:p>
            <a:pPr algn="ctr"/>
            <a:r>
              <a:rPr lang="en-US" sz="2800" dirty="0"/>
              <a:t>Counting number of connected components using homology</a:t>
            </a:r>
          </a:p>
        </p:txBody>
      </p:sp>
      <mc:AlternateContent xmlns:mc="http://schemas.openxmlformats.org/markup-compatibility/2006">
        <mc:Choice xmlns:a14="http://schemas.microsoft.com/office/drawing/2010/main" Requires="a14">
          <p:sp>
            <p:nvSpPr>
              <p:cNvPr id="2" name="Rectangle 1"/>
              <p:cNvSpPr/>
              <p:nvPr/>
            </p:nvSpPr>
            <p:spPr>
              <a:xfrm>
                <a:off x="1788520" y="3602667"/>
                <a:ext cx="8879479" cy="2985433"/>
              </a:xfrm>
              <a:prstGeom prst="rect">
                <a:avLst/>
              </a:prstGeom>
            </p:spPr>
            <p:txBody>
              <a:bodyPr wrap="square">
                <a:spAutoFit/>
              </a:bodyPr>
              <a:lstStyle/>
              <a:p>
                <a:r>
                  <a:rPr lang="en-US" sz="3200" dirty="0">
                    <a:solidFill>
                      <a:srgbClr val="660066"/>
                    </a:solidFill>
                    <a:sym typeface="Wingdings"/>
                  </a:rPr>
                  <a:t>Z</a:t>
                </a:r>
                <a:r>
                  <a:rPr lang="en-US" sz="3200" baseline="-25000" dirty="0">
                    <a:solidFill>
                      <a:srgbClr val="660066"/>
                    </a:solidFill>
                    <a:sym typeface="Wingdings"/>
                  </a:rPr>
                  <a:t>0</a:t>
                </a:r>
                <a:r>
                  <a:rPr lang="en-US" sz="3200" dirty="0">
                    <a:sym typeface="Wingdings"/>
                  </a:rPr>
                  <a:t>/</a:t>
                </a:r>
                <a:r>
                  <a:rPr lang="en-US" sz="3200" dirty="0">
                    <a:solidFill>
                      <a:srgbClr val="008000"/>
                    </a:solidFill>
                  </a:rPr>
                  <a:t>B</a:t>
                </a:r>
                <a:r>
                  <a:rPr lang="en-US" sz="3200" baseline="-25000" dirty="0">
                    <a:solidFill>
                      <a:srgbClr val="008000"/>
                    </a:solidFill>
                  </a:rPr>
                  <a:t>0</a:t>
                </a:r>
                <a:r>
                  <a:rPr lang="en-US" sz="3200" dirty="0"/>
                  <a:t> = &lt;</a:t>
                </a:r>
                <a:r>
                  <a:rPr lang="en-US" sz="3200" dirty="0">
                    <a:solidFill>
                      <a:srgbClr val="660066"/>
                    </a:solidFill>
                  </a:rPr>
                  <a:t>v</a:t>
                </a:r>
                <a:r>
                  <a:rPr lang="en-US" sz="3200" baseline="-25000" dirty="0">
                    <a:solidFill>
                      <a:srgbClr val="660066"/>
                    </a:solidFill>
                  </a:rPr>
                  <a:t>1</a:t>
                </a:r>
                <a:r>
                  <a:rPr lang="en-US" sz="3200" dirty="0">
                    <a:solidFill>
                      <a:srgbClr val="660066"/>
                    </a:solidFill>
                  </a:rPr>
                  <a:t>, v</a:t>
                </a:r>
                <a:r>
                  <a:rPr lang="en-US" sz="3200" baseline="-25000" dirty="0">
                    <a:solidFill>
                      <a:srgbClr val="660066"/>
                    </a:solidFill>
                  </a:rPr>
                  <a:t>3</a:t>
                </a:r>
                <a:r>
                  <a:rPr lang="en-US" sz="3200" dirty="0">
                    <a:solidFill>
                      <a:srgbClr val="660066"/>
                    </a:solidFill>
                  </a:rPr>
                  <a:t>, v</a:t>
                </a:r>
                <a:r>
                  <a:rPr lang="en-US" sz="3200" baseline="-25000" dirty="0">
                    <a:solidFill>
                      <a:srgbClr val="660066"/>
                    </a:solidFill>
                  </a:rPr>
                  <a:t>4</a:t>
                </a:r>
                <a:r>
                  <a:rPr lang="en-US" sz="3200" dirty="0">
                    <a:solidFill>
                      <a:srgbClr val="660066"/>
                    </a:solidFill>
                  </a:rPr>
                  <a:t>, v</a:t>
                </a:r>
                <a:r>
                  <a:rPr lang="en-US" sz="3200" baseline="-25000" dirty="0">
                    <a:solidFill>
                      <a:srgbClr val="660066"/>
                    </a:solidFill>
                  </a:rPr>
                  <a:t>5</a:t>
                </a:r>
                <a:r>
                  <a:rPr lang="en-US" sz="3200" dirty="0">
                    <a:solidFill>
                      <a:srgbClr val="660066"/>
                    </a:solidFill>
                  </a:rPr>
                  <a:t>, v</a:t>
                </a:r>
                <a:r>
                  <a:rPr lang="en-US" sz="3200" baseline="-25000" dirty="0">
                    <a:solidFill>
                      <a:srgbClr val="660066"/>
                    </a:solidFill>
                  </a:rPr>
                  <a:t>6 </a:t>
                </a:r>
                <a:r>
                  <a:rPr lang="en-US" sz="3200" dirty="0">
                    <a:solidFill>
                      <a:srgbClr val="008000"/>
                    </a:solidFill>
                  </a:rPr>
                  <a:t>: v</a:t>
                </a:r>
                <a:r>
                  <a:rPr lang="en-US" sz="3200" baseline="-25000" dirty="0">
                    <a:solidFill>
                      <a:srgbClr val="008000"/>
                    </a:solidFill>
                  </a:rPr>
                  <a:t>2</a:t>
                </a:r>
                <a:r>
                  <a:rPr lang="en-US" sz="3200" dirty="0">
                    <a:solidFill>
                      <a:srgbClr val="008000"/>
                    </a:solidFill>
                  </a:rPr>
                  <a:t> + v</a:t>
                </a:r>
                <a:r>
                  <a:rPr lang="en-US" sz="3200" baseline="-25000" dirty="0">
                    <a:solidFill>
                      <a:srgbClr val="008000"/>
                    </a:solidFill>
                  </a:rPr>
                  <a:t>3 </a:t>
                </a:r>
                <a:r>
                  <a:rPr lang="en-US" sz="3200" dirty="0">
                    <a:solidFill>
                      <a:srgbClr val="008000"/>
                    </a:solidFill>
                  </a:rPr>
                  <a:t>= 0, v</a:t>
                </a:r>
                <a:r>
                  <a:rPr lang="en-US" sz="3200" baseline="-25000" dirty="0">
                    <a:solidFill>
                      <a:srgbClr val="008000"/>
                    </a:solidFill>
                  </a:rPr>
                  <a:t>4</a:t>
                </a:r>
                <a:r>
                  <a:rPr lang="en-US" sz="3200" dirty="0">
                    <a:solidFill>
                      <a:srgbClr val="008000"/>
                    </a:solidFill>
                  </a:rPr>
                  <a:t> + v</a:t>
                </a:r>
                <a:r>
                  <a:rPr lang="en-US" sz="3200" baseline="-25000" dirty="0">
                    <a:solidFill>
                      <a:srgbClr val="008000"/>
                    </a:solidFill>
                  </a:rPr>
                  <a:t>5 </a:t>
                </a:r>
                <a:r>
                  <a:rPr lang="en-US" sz="3200" dirty="0">
                    <a:solidFill>
                      <a:srgbClr val="008000"/>
                    </a:solidFill>
                  </a:rPr>
                  <a:t>= 0, </a:t>
                </a:r>
              </a:p>
              <a:p>
                <a:r>
                  <a:rPr lang="en-US" sz="3200" dirty="0">
                    <a:solidFill>
                      <a:srgbClr val="008000"/>
                    </a:solidFill>
                  </a:rPr>
                  <a:t>                                                       v</a:t>
                </a:r>
                <a:r>
                  <a:rPr lang="en-US" sz="3200" baseline="-25000" dirty="0">
                    <a:solidFill>
                      <a:srgbClr val="008000"/>
                    </a:solidFill>
                  </a:rPr>
                  <a:t>5</a:t>
                </a:r>
                <a:r>
                  <a:rPr lang="en-US" sz="3200" dirty="0">
                    <a:solidFill>
                      <a:srgbClr val="008000"/>
                    </a:solidFill>
                  </a:rPr>
                  <a:t> + v</a:t>
                </a:r>
                <a:r>
                  <a:rPr lang="en-US" sz="3200" baseline="-25000" dirty="0">
                    <a:solidFill>
                      <a:srgbClr val="008000"/>
                    </a:solidFill>
                  </a:rPr>
                  <a:t>6 </a:t>
                </a:r>
                <a:r>
                  <a:rPr lang="en-US" sz="3200" dirty="0">
                    <a:solidFill>
                      <a:srgbClr val="008000"/>
                    </a:solidFill>
                  </a:rPr>
                  <a:t>= 0, v</a:t>
                </a:r>
                <a:r>
                  <a:rPr lang="en-US" sz="3200" baseline="-25000" dirty="0">
                    <a:solidFill>
                      <a:srgbClr val="008000"/>
                    </a:solidFill>
                  </a:rPr>
                  <a:t>4</a:t>
                </a:r>
                <a:r>
                  <a:rPr lang="en-US" sz="3200" dirty="0">
                    <a:solidFill>
                      <a:srgbClr val="008000"/>
                    </a:solidFill>
                  </a:rPr>
                  <a:t> + v</a:t>
                </a:r>
                <a:r>
                  <a:rPr lang="en-US" sz="3200" baseline="-25000" dirty="0">
                    <a:solidFill>
                      <a:srgbClr val="008000"/>
                    </a:solidFill>
                  </a:rPr>
                  <a:t>6 </a:t>
                </a:r>
                <a:r>
                  <a:rPr lang="en-US" sz="3200" dirty="0">
                    <a:solidFill>
                      <a:srgbClr val="008000"/>
                    </a:solidFill>
                  </a:rPr>
                  <a:t>= 0</a:t>
                </a:r>
                <a:r>
                  <a:rPr lang="en-US" sz="3200" dirty="0"/>
                  <a:t>&gt;</a:t>
                </a:r>
              </a:p>
              <a:p>
                <a:endParaRPr lang="en-US" sz="3200" baseline="-25000" dirty="0"/>
              </a:p>
              <a:p>
                <a:pPr algn="ctr"/>
                <a:endParaRPr lang="en-US" sz="1000" baseline="-25000" dirty="0"/>
              </a:p>
              <a:p>
                <a:pPr algn="ctr"/>
                <a:r>
                  <a:rPr lang="en-US" sz="3200" dirty="0">
                    <a:sym typeface="Wingdings"/>
                  </a:rPr>
                  <a:t>H</a:t>
                </a:r>
                <a:r>
                  <a:rPr lang="en-US" sz="3200" baseline="-25000" dirty="0">
                    <a:sym typeface="Wingdings"/>
                  </a:rPr>
                  <a:t>0</a:t>
                </a:r>
                <a:r>
                  <a:rPr lang="en-US" sz="3200" dirty="0">
                    <a:solidFill>
                      <a:srgbClr val="660066"/>
                    </a:solidFill>
                    <a:sym typeface="Wingdings"/>
                  </a:rPr>
                  <a:t> = Z</a:t>
                </a:r>
                <a:r>
                  <a:rPr lang="en-US" sz="3200" baseline="-25000" dirty="0">
                    <a:solidFill>
                      <a:srgbClr val="660066"/>
                    </a:solidFill>
                    <a:sym typeface="Wingdings"/>
                  </a:rPr>
                  <a:t>0</a:t>
                </a:r>
                <a:r>
                  <a:rPr lang="en-US" sz="3200" dirty="0">
                    <a:sym typeface="Wingdings"/>
                  </a:rPr>
                  <a:t>/</a:t>
                </a:r>
                <a:r>
                  <a:rPr lang="en-US" sz="3200" dirty="0">
                    <a:solidFill>
                      <a:srgbClr val="008000"/>
                    </a:solidFill>
                  </a:rPr>
                  <a:t>B</a:t>
                </a:r>
                <a:r>
                  <a:rPr lang="en-US" sz="3200" baseline="-25000" dirty="0">
                    <a:solidFill>
                      <a:srgbClr val="008000"/>
                    </a:solidFill>
                  </a:rPr>
                  <a:t>0</a:t>
                </a:r>
                <a:r>
                  <a:rPr lang="en-US" sz="3200" dirty="0"/>
                  <a:t> = &lt;</a:t>
                </a:r>
                <a:r>
                  <a:rPr lang="en-US" sz="3200" dirty="0">
                    <a:solidFill>
                      <a:srgbClr val="660066"/>
                    </a:solidFill>
                  </a:rPr>
                  <a:t>v</a:t>
                </a:r>
                <a:r>
                  <a:rPr lang="en-US" sz="3200" baseline="-25000" dirty="0">
                    <a:solidFill>
                      <a:srgbClr val="660066"/>
                    </a:solidFill>
                  </a:rPr>
                  <a:t>1</a:t>
                </a:r>
                <a:r>
                  <a:rPr lang="en-US" sz="3200" dirty="0">
                    <a:solidFill>
                      <a:srgbClr val="660066"/>
                    </a:solidFill>
                  </a:rPr>
                  <a:t>,  v</a:t>
                </a:r>
                <a:r>
                  <a:rPr lang="en-US" sz="3200" baseline="-25000" dirty="0">
                    <a:solidFill>
                      <a:srgbClr val="660066"/>
                    </a:solidFill>
                  </a:rPr>
                  <a:t>4</a:t>
                </a:r>
                <a:r>
                  <a:rPr lang="en-US" sz="3200" dirty="0"/>
                  <a:t>&gt; </a:t>
                </a:r>
              </a:p>
              <a:p>
                <a:pPr algn="ctr"/>
                <a:endParaRPr lang="en-US" sz="3200" dirty="0"/>
              </a:p>
              <a:p>
                <a:pPr algn="ctr"/>
                <a14:m>
                  <m:oMath xmlns:m="http://schemas.openxmlformats.org/officeDocument/2006/math">
                    <m:r>
                      <a:rPr lang="en-US" sz="3200" i="1" dirty="0" smtClean="0">
                        <a:solidFill>
                          <a:schemeClr val="tx1"/>
                        </a:solidFill>
                        <a:latin typeface="Cambria Math" panose="02040503050406030204" pitchFamily="18" charset="0"/>
                      </a:rPr>
                      <m:t>𝛽</m:t>
                    </m:r>
                  </m:oMath>
                </a14:m>
                <a:r>
                  <a:rPr lang="en-US" sz="3200" baseline="-25000" dirty="0">
                    <a:solidFill>
                      <a:schemeClr val="tx1"/>
                    </a:solidFill>
                  </a:rPr>
                  <a:t>0</a:t>
                </a:r>
                <a:r>
                  <a:rPr lang="en-US" sz="3200" dirty="0">
                    <a:solidFill>
                      <a:schemeClr val="tx1"/>
                    </a:solidFill>
                  </a:rPr>
                  <a:t> </a:t>
                </a:r>
                <a:r>
                  <a:rPr lang="en-US" sz="3200" dirty="0"/>
                  <a:t>= 2 </a:t>
                </a:r>
                <a:endParaRPr lang="en-US" sz="3200" baseline="-25000" dirty="0"/>
              </a:p>
            </p:txBody>
          </p:sp>
        </mc:Choice>
        <mc:Fallback>
          <p:sp>
            <p:nvSpPr>
              <p:cNvPr id="2" name="Rectangle 1"/>
              <p:cNvSpPr>
                <a:spLocks noRot="1" noChangeAspect="1" noMove="1" noResize="1" noEditPoints="1" noAdjustHandles="1" noChangeArrowheads="1" noChangeShapeType="1" noTextEdit="1"/>
              </p:cNvSpPr>
              <p:nvPr/>
            </p:nvSpPr>
            <p:spPr>
              <a:xfrm>
                <a:off x="1788520" y="3602667"/>
                <a:ext cx="8879479" cy="2985433"/>
              </a:xfrm>
              <a:prstGeom prst="rect">
                <a:avLst/>
              </a:prstGeom>
              <a:blipFill>
                <a:blip r:embed="rId3"/>
                <a:stretch>
                  <a:fillRect l="-1716" t="-2653" r="-1235" b="-5918"/>
                </a:stretch>
              </a:blipFill>
            </p:spPr>
            <p:txBody>
              <a:bodyPr/>
              <a:lstStyle/>
              <a:p>
                <a:r>
                  <a:rPr lang="en-US">
                    <a:noFill/>
                  </a:rPr>
                  <a:t> </a:t>
                </a:r>
              </a:p>
            </p:txBody>
          </p:sp>
        </mc:Fallback>
      </mc:AlternateContent>
    </p:spTree>
    <p:extLst>
      <p:ext uri="{BB962C8B-B14F-4D97-AF65-F5344CB8AC3E}">
        <p14:creationId xmlns:p14="http://schemas.microsoft.com/office/powerpoint/2010/main" val="422735323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0" name="Group 49"/>
          <p:cNvGrpSpPr/>
          <p:nvPr/>
        </p:nvGrpSpPr>
        <p:grpSpPr>
          <a:xfrm>
            <a:off x="6470201" y="406370"/>
            <a:ext cx="3382244" cy="2975810"/>
            <a:chOff x="793381" y="1412950"/>
            <a:chExt cx="3382244" cy="2975810"/>
          </a:xfrm>
        </p:grpSpPr>
        <p:grpSp>
          <p:nvGrpSpPr>
            <p:cNvPr id="21" name="Group 20"/>
            <p:cNvGrpSpPr/>
            <p:nvPr/>
          </p:nvGrpSpPr>
          <p:grpSpPr>
            <a:xfrm>
              <a:off x="1284670" y="2021707"/>
              <a:ext cx="2239703" cy="1987736"/>
              <a:chOff x="1088696" y="3397905"/>
              <a:chExt cx="2239703" cy="1987736"/>
            </a:xfrm>
          </p:grpSpPr>
          <p:sp>
            <p:nvSpPr>
              <p:cNvPr id="3" name="Isosceles Triangle 2"/>
              <p:cNvSpPr/>
              <p:nvPr/>
            </p:nvSpPr>
            <p:spPr>
              <a:xfrm>
                <a:off x="1284670" y="3565883"/>
                <a:ext cx="1959740" cy="1696575"/>
              </a:xfrm>
              <a:prstGeom prst="triangle">
                <a:avLst/>
              </a:prstGeom>
              <a:solidFill>
                <a:schemeClr val="tx2">
                  <a:lumMod val="40000"/>
                  <a:lumOff val="60000"/>
                </a:schemeClr>
              </a:solidFill>
              <a:ln w="127000">
                <a:solidFill>
                  <a:srgbClr val="008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nvGrpSpPr>
              <p:cNvPr id="4" name="Group 3"/>
              <p:cNvGrpSpPr/>
              <p:nvPr/>
            </p:nvGrpSpPr>
            <p:grpSpPr>
              <a:xfrm>
                <a:off x="1088696" y="5049686"/>
                <a:ext cx="2239703" cy="335955"/>
                <a:chOff x="2971800" y="2819400"/>
                <a:chExt cx="1021080" cy="182880"/>
              </a:xfrm>
            </p:grpSpPr>
            <p:sp>
              <p:nvSpPr>
                <p:cNvPr id="6" name="Oval 5"/>
                <p:cNvSpPr/>
                <p:nvPr/>
              </p:nvSpPr>
              <p:spPr>
                <a:xfrm>
                  <a:off x="2971800" y="2819400"/>
                  <a:ext cx="153162" cy="182880"/>
                </a:xfrm>
                <a:prstGeom prst="ellipse">
                  <a:avLst/>
                </a:prstGeom>
                <a:solidFill>
                  <a:srgbClr val="770077"/>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 name="Oval 6"/>
                <p:cNvSpPr/>
                <p:nvPr/>
              </p:nvSpPr>
              <p:spPr>
                <a:xfrm>
                  <a:off x="3839718" y="2819400"/>
                  <a:ext cx="153162" cy="182880"/>
                </a:xfrm>
                <a:prstGeom prst="ellipse">
                  <a:avLst/>
                </a:prstGeom>
                <a:solidFill>
                  <a:srgbClr val="770077"/>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
            <p:nvSpPr>
              <p:cNvPr id="5" name="Oval 4"/>
              <p:cNvSpPr/>
              <p:nvPr/>
            </p:nvSpPr>
            <p:spPr>
              <a:xfrm>
                <a:off x="2090963" y="3397905"/>
                <a:ext cx="335955" cy="335955"/>
              </a:xfrm>
              <a:prstGeom prst="ellipse">
                <a:avLst/>
              </a:prstGeom>
              <a:solidFill>
                <a:srgbClr val="770077"/>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
          <p:nvSpPr>
            <p:cNvPr id="39" name="TextBox 38"/>
            <p:cNvSpPr txBox="1"/>
            <p:nvPr/>
          </p:nvSpPr>
          <p:spPr>
            <a:xfrm>
              <a:off x="3524373" y="3463651"/>
              <a:ext cx="651252" cy="584776"/>
            </a:xfrm>
            <a:prstGeom prst="rect">
              <a:avLst/>
            </a:prstGeom>
            <a:noFill/>
          </p:spPr>
          <p:txBody>
            <a:bodyPr wrap="square" rtlCol="0">
              <a:spAutoFit/>
            </a:bodyPr>
            <a:lstStyle/>
            <a:p>
              <a:r>
                <a:rPr lang="en-US" sz="3200" dirty="0"/>
                <a:t>v</a:t>
              </a:r>
              <a:r>
                <a:rPr lang="en-US" sz="3200" baseline="-25000" dirty="0"/>
                <a:t>6</a:t>
              </a:r>
            </a:p>
          </p:txBody>
        </p:sp>
        <p:sp>
          <p:nvSpPr>
            <p:cNvPr id="40" name="TextBox 39"/>
            <p:cNvSpPr txBox="1"/>
            <p:nvPr/>
          </p:nvSpPr>
          <p:spPr>
            <a:xfrm>
              <a:off x="793381" y="3463651"/>
              <a:ext cx="651252" cy="584776"/>
            </a:xfrm>
            <a:prstGeom prst="rect">
              <a:avLst/>
            </a:prstGeom>
            <a:noFill/>
          </p:spPr>
          <p:txBody>
            <a:bodyPr wrap="square" rtlCol="0">
              <a:spAutoFit/>
            </a:bodyPr>
            <a:lstStyle/>
            <a:p>
              <a:r>
                <a:rPr lang="en-US" sz="3200" dirty="0"/>
                <a:t>v</a:t>
              </a:r>
              <a:r>
                <a:rPr lang="en-US" sz="3200" baseline="-25000" dirty="0"/>
                <a:t>4</a:t>
              </a:r>
            </a:p>
          </p:txBody>
        </p:sp>
        <p:sp>
          <p:nvSpPr>
            <p:cNvPr id="41" name="TextBox 40"/>
            <p:cNvSpPr txBox="1"/>
            <p:nvPr/>
          </p:nvSpPr>
          <p:spPr>
            <a:xfrm>
              <a:off x="2263487" y="1412950"/>
              <a:ext cx="651252" cy="584776"/>
            </a:xfrm>
            <a:prstGeom prst="rect">
              <a:avLst/>
            </a:prstGeom>
            <a:noFill/>
          </p:spPr>
          <p:txBody>
            <a:bodyPr wrap="square" rtlCol="0">
              <a:spAutoFit/>
            </a:bodyPr>
            <a:lstStyle/>
            <a:p>
              <a:r>
                <a:rPr lang="en-US" sz="3200" dirty="0"/>
                <a:t>v</a:t>
              </a:r>
              <a:r>
                <a:rPr lang="en-US" sz="3200" baseline="-25000" dirty="0"/>
                <a:t>5</a:t>
              </a:r>
            </a:p>
          </p:txBody>
        </p:sp>
        <p:sp>
          <p:nvSpPr>
            <p:cNvPr id="44" name="TextBox 43"/>
            <p:cNvSpPr txBox="1"/>
            <p:nvPr/>
          </p:nvSpPr>
          <p:spPr>
            <a:xfrm>
              <a:off x="1403746" y="2588847"/>
              <a:ext cx="651252" cy="584776"/>
            </a:xfrm>
            <a:prstGeom prst="rect">
              <a:avLst/>
            </a:prstGeom>
            <a:noFill/>
          </p:spPr>
          <p:txBody>
            <a:bodyPr wrap="square" rtlCol="0">
              <a:spAutoFit/>
            </a:bodyPr>
            <a:lstStyle/>
            <a:p>
              <a:r>
                <a:rPr lang="en-US" sz="3200" dirty="0"/>
                <a:t>e</a:t>
              </a:r>
              <a:r>
                <a:rPr lang="en-US" sz="3200" baseline="-25000" dirty="0"/>
                <a:t>3</a:t>
              </a:r>
            </a:p>
          </p:txBody>
        </p:sp>
        <p:sp>
          <p:nvSpPr>
            <p:cNvPr id="46" name="TextBox 45"/>
            <p:cNvSpPr txBox="1"/>
            <p:nvPr/>
          </p:nvSpPr>
          <p:spPr>
            <a:xfrm>
              <a:off x="2263487" y="3803984"/>
              <a:ext cx="651252" cy="584776"/>
            </a:xfrm>
            <a:prstGeom prst="rect">
              <a:avLst/>
            </a:prstGeom>
            <a:noFill/>
          </p:spPr>
          <p:txBody>
            <a:bodyPr wrap="square" rtlCol="0">
              <a:spAutoFit/>
            </a:bodyPr>
            <a:lstStyle/>
            <a:p>
              <a:r>
                <a:rPr lang="en-US" sz="3200" dirty="0"/>
                <a:t>e</a:t>
              </a:r>
              <a:r>
                <a:rPr lang="en-US" sz="3200" baseline="-25000" dirty="0"/>
                <a:t>5</a:t>
              </a:r>
            </a:p>
          </p:txBody>
        </p:sp>
        <p:sp>
          <p:nvSpPr>
            <p:cNvPr id="47" name="TextBox 46"/>
            <p:cNvSpPr txBox="1"/>
            <p:nvPr/>
          </p:nvSpPr>
          <p:spPr>
            <a:xfrm>
              <a:off x="2989958" y="2588847"/>
              <a:ext cx="651252" cy="584776"/>
            </a:xfrm>
            <a:prstGeom prst="rect">
              <a:avLst/>
            </a:prstGeom>
            <a:noFill/>
          </p:spPr>
          <p:txBody>
            <a:bodyPr wrap="square" rtlCol="0">
              <a:spAutoFit/>
            </a:bodyPr>
            <a:lstStyle/>
            <a:p>
              <a:r>
                <a:rPr lang="en-US" sz="3200" dirty="0"/>
                <a:t>e</a:t>
              </a:r>
              <a:r>
                <a:rPr lang="en-US" sz="3200" baseline="-25000" dirty="0"/>
                <a:t>4</a:t>
              </a:r>
            </a:p>
          </p:txBody>
        </p:sp>
      </p:grpSp>
      <p:grpSp>
        <p:nvGrpSpPr>
          <p:cNvPr id="51" name="Group 50"/>
          <p:cNvGrpSpPr/>
          <p:nvPr/>
        </p:nvGrpSpPr>
        <p:grpSpPr>
          <a:xfrm>
            <a:off x="2230671" y="406371"/>
            <a:ext cx="3409836" cy="2635477"/>
            <a:chOff x="5038682" y="1412950"/>
            <a:chExt cx="3409836" cy="2635477"/>
          </a:xfrm>
        </p:grpSpPr>
        <p:grpSp>
          <p:nvGrpSpPr>
            <p:cNvPr id="36" name="Group 35"/>
            <p:cNvGrpSpPr/>
            <p:nvPr/>
          </p:nvGrpSpPr>
          <p:grpSpPr>
            <a:xfrm>
              <a:off x="5537717" y="2021707"/>
              <a:ext cx="2239703" cy="1987736"/>
              <a:chOff x="4753821" y="2021707"/>
              <a:chExt cx="2239703" cy="1987736"/>
            </a:xfrm>
          </p:grpSpPr>
          <p:cxnSp>
            <p:nvCxnSpPr>
              <p:cNvPr id="29" name="Straight Connector 28"/>
              <p:cNvCxnSpPr/>
              <p:nvPr/>
            </p:nvCxnSpPr>
            <p:spPr>
              <a:xfrm>
                <a:off x="5933925" y="2176272"/>
                <a:ext cx="912912" cy="1655064"/>
              </a:xfrm>
              <a:prstGeom prst="line">
                <a:avLst/>
              </a:prstGeom>
              <a:ln w="127000">
                <a:solidFill>
                  <a:srgbClr val="008000"/>
                </a:solidFill>
              </a:ln>
            </p:spPr>
            <p:style>
              <a:lnRef idx="2">
                <a:schemeClr val="accent1"/>
              </a:lnRef>
              <a:fillRef idx="0">
                <a:schemeClr val="accent1"/>
              </a:fillRef>
              <a:effectRef idx="1">
                <a:schemeClr val="accent1"/>
              </a:effectRef>
              <a:fontRef idx="minor">
                <a:schemeClr val="tx1"/>
              </a:fontRef>
            </p:style>
          </p:cxnSp>
          <p:cxnSp>
            <p:nvCxnSpPr>
              <p:cNvPr id="14" name="Straight Connector 13"/>
              <p:cNvCxnSpPr/>
              <p:nvPr/>
            </p:nvCxnSpPr>
            <p:spPr>
              <a:xfrm flipV="1">
                <a:off x="4921799" y="2176272"/>
                <a:ext cx="1012126" cy="1655064"/>
              </a:xfrm>
              <a:prstGeom prst="line">
                <a:avLst/>
              </a:prstGeom>
              <a:ln w="127000">
                <a:solidFill>
                  <a:srgbClr val="008000"/>
                </a:solidFill>
              </a:ln>
            </p:spPr>
            <p:style>
              <a:lnRef idx="2">
                <a:schemeClr val="accent1"/>
              </a:lnRef>
              <a:fillRef idx="0">
                <a:schemeClr val="accent1"/>
              </a:fillRef>
              <a:effectRef idx="1">
                <a:schemeClr val="accent1"/>
              </a:effectRef>
              <a:fontRef idx="minor">
                <a:schemeClr val="tx1"/>
              </a:fontRef>
            </p:style>
          </p:cxnSp>
          <p:grpSp>
            <p:nvGrpSpPr>
              <p:cNvPr id="9" name="Group 8"/>
              <p:cNvGrpSpPr/>
              <p:nvPr/>
            </p:nvGrpSpPr>
            <p:grpSpPr>
              <a:xfrm>
                <a:off x="4753821" y="3673488"/>
                <a:ext cx="2239703" cy="335955"/>
                <a:chOff x="2971800" y="2819400"/>
                <a:chExt cx="1021080" cy="182880"/>
              </a:xfrm>
            </p:grpSpPr>
            <p:sp>
              <p:nvSpPr>
                <p:cNvPr id="10" name="Oval 9"/>
                <p:cNvSpPr/>
                <p:nvPr/>
              </p:nvSpPr>
              <p:spPr>
                <a:xfrm>
                  <a:off x="2971800" y="2819400"/>
                  <a:ext cx="153162" cy="182880"/>
                </a:xfrm>
                <a:prstGeom prst="ellipse">
                  <a:avLst/>
                </a:prstGeom>
                <a:solidFill>
                  <a:srgbClr val="770077"/>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 name="Oval 10"/>
                <p:cNvSpPr/>
                <p:nvPr/>
              </p:nvSpPr>
              <p:spPr>
                <a:xfrm>
                  <a:off x="3839718" y="2819400"/>
                  <a:ext cx="153162" cy="182880"/>
                </a:xfrm>
                <a:prstGeom prst="ellipse">
                  <a:avLst/>
                </a:prstGeom>
                <a:solidFill>
                  <a:srgbClr val="770077"/>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
            <p:nvSpPr>
              <p:cNvPr id="12" name="Oval 11"/>
              <p:cNvSpPr/>
              <p:nvPr/>
            </p:nvSpPr>
            <p:spPr>
              <a:xfrm>
                <a:off x="5756088" y="2021707"/>
                <a:ext cx="335955" cy="335955"/>
              </a:xfrm>
              <a:prstGeom prst="ellipse">
                <a:avLst/>
              </a:prstGeom>
              <a:solidFill>
                <a:srgbClr val="770077"/>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
          <p:nvSpPr>
            <p:cNvPr id="38" name="TextBox 37"/>
            <p:cNvSpPr txBox="1"/>
            <p:nvPr/>
          </p:nvSpPr>
          <p:spPr>
            <a:xfrm>
              <a:off x="5038682" y="3463651"/>
              <a:ext cx="651252" cy="584776"/>
            </a:xfrm>
            <a:prstGeom prst="rect">
              <a:avLst/>
            </a:prstGeom>
            <a:noFill/>
          </p:spPr>
          <p:txBody>
            <a:bodyPr wrap="square" rtlCol="0">
              <a:spAutoFit/>
            </a:bodyPr>
            <a:lstStyle/>
            <a:p>
              <a:r>
                <a:rPr lang="en-US" sz="3200" dirty="0"/>
                <a:t>v</a:t>
              </a:r>
              <a:r>
                <a:rPr lang="en-US" sz="3200" baseline="-25000" dirty="0"/>
                <a:t>1</a:t>
              </a:r>
            </a:p>
          </p:txBody>
        </p:sp>
        <p:sp>
          <p:nvSpPr>
            <p:cNvPr id="42" name="TextBox 41"/>
            <p:cNvSpPr txBox="1"/>
            <p:nvPr/>
          </p:nvSpPr>
          <p:spPr>
            <a:xfrm>
              <a:off x="6531117" y="1412950"/>
              <a:ext cx="651252" cy="584776"/>
            </a:xfrm>
            <a:prstGeom prst="rect">
              <a:avLst/>
            </a:prstGeom>
            <a:noFill/>
          </p:spPr>
          <p:txBody>
            <a:bodyPr wrap="square" rtlCol="0">
              <a:spAutoFit/>
            </a:bodyPr>
            <a:lstStyle/>
            <a:p>
              <a:r>
                <a:rPr lang="en-US" sz="3200" dirty="0"/>
                <a:t>v</a:t>
              </a:r>
              <a:r>
                <a:rPr lang="en-US" sz="3200" baseline="-25000" dirty="0"/>
                <a:t>2</a:t>
              </a:r>
            </a:p>
          </p:txBody>
        </p:sp>
        <p:sp>
          <p:nvSpPr>
            <p:cNvPr id="43" name="TextBox 42"/>
            <p:cNvSpPr txBox="1"/>
            <p:nvPr/>
          </p:nvSpPr>
          <p:spPr>
            <a:xfrm>
              <a:off x="7797266" y="3463651"/>
              <a:ext cx="651252" cy="584776"/>
            </a:xfrm>
            <a:prstGeom prst="rect">
              <a:avLst/>
            </a:prstGeom>
            <a:noFill/>
          </p:spPr>
          <p:txBody>
            <a:bodyPr wrap="square" rtlCol="0">
              <a:spAutoFit/>
            </a:bodyPr>
            <a:lstStyle/>
            <a:p>
              <a:r>
                <a:rPr lang="en-US" sz="3200" dirty="0"/>
                <a:t>v</a:t>
              </a:r>
              <a:r>
                <a:rPr lang="en-US" sz="3200" baseline="-25000" dirty="0"/>
                <a:t>3</a:t>
              </a:r>
            </a:p>
          </p:txBody>
        </p:sp>
        <p:sp>
          <p:nvSpPr>
            <p:cNvPr id="48" name="TextBox 47"/>
            <p:cNvSpPr txBox="1"/>
            <p:nvPr/>
          </p:nvSpPr>
          <p:spPr>
            <a:xfrm>
              <a:off x="5598375" y="2588847"/>
              <a:ext cx="651252" cy="584776"/>
            </a:xfrm>
            <a:prstGeom prst="rect">
              <a:avLst/>
            </a:prstGeom>
            <a:noFill/>
          </p:spPr>
          <p:txBody>
            <a:bodyPr wrap="square" rtlCol="0">
              <a:spAutoFit/>
            </a:bodyPr>
            <a:lstStyle/>
            <a:p>
              <a:r>
                <a:rPr lang="en-US" sz="3200" dirty="0"/>
                <a:t>e</a:t>
              </a:r>
              <a:r>
                <a:rPr lang="en-US" sz="3200" baseline="-25000" dirty="0"/>
                <a:t>1</a:t>
              </a:r>
            </a:p>
          </p:txBody>
        </p:sp>
        <p:sp>
          <p:nvSpPr>
            <p:cNvPr id="49" name="TextBox 48"/>
            <p:cNvSpPr txBox="1"/>
            <p:nvPr/>
          </p:nvSpPr>
          <p:spPr>
            <a:xfrm>
              <a:off x="7206718" y="2588847"/>
              <a:ext cx="651252" cy="584776"/>
            </a:xfrm>
            <a:prstGeom prst="rect">
              <a:avLst/>
            </a:prstGeom>
            <a:noFill/>
          </p:spPr>
          <p:txBody>
            <a:bodyPr wrap="square" rtlCol="0">
              <a:spAutoFit/>
            </a:bodyPr>
            <a:lstStyle/>
            <a:p>
              <a:r>
                <a:rPr lang="en-US" sz="3200" dirty="0"/>
                <a:t>e</a:t>
              </a:r>
              <a:r>
                <a:rPr lang="en-US" sz="3200" baseline="-25000" dirty="0"/>
                <a:t>2</a:t>
              </a:r>
            </a:p>
          </p:txBody>
        </p:sp>
      </p:grpSp>
      <p:sp>
        <p:nvSpPr>
          <p:cNvPr id="8" name="Rectangle 7"/>
          <p:cNvSpPr/>
          <p:nvPr/>
        </p:nvSpPr>
        <p:spPr>
          <a:xfrm>
            <a:off x="1636723" y="146395"/>
            <a:ext cx="9031277" cy="523220"/>
          </a:xfrm>
          <a:prstGeom prst="rect">
            <a:avLst/>
          </a:prstGeom>
        </p:spPr>
        <p:txBody>
          <a:bodyPr wrap="square">
            <a:spAutoFit/>
          </a:bodyPr>
          <a:lstStyle/>
          <a:p>
            <a:pPr algn="ctr"/>
            <a:r>
              <a:rPr lang="en-US" sz="2800" dirty="0"/>
              <a:t>Counting number of connected components using homology</a:t>
            </a:r>
          </a:p>
        </p:txBody>
      </p:sp>
      <p:sp>
        <p:nvSpPr>
          <p:cNvPr id="2" name="Rectangle 1"/>
          <p:cNvSpPr/>
          <p:nvPr/>
        </p:nvSpPr>
        <p:spPr>
          <a:xfrm>
            <a:off x="1788520" y="3602668"/>
            <a:ext cx="8879479" cy="2751523"/>
          </a:xfrm>
          <a:prstGeom prst="rect">
            <a:avLst/>
          </a:prstGeom>
        </p:spPr>
        <p:txBody>
          <a:bodyPr wrap="square">
            <a:spAutoFit/>
          </a:bodyPr>
          <a:lstStyle/>
          <a:p>
            <a:r>
              <a:rPr lang="en-US" sz="3200" dirty="0">
                <a:solidFill>
                  <a:srgbClr val="660066"/>
                </a:solidFill>
                <a:sym typeface="Wingdings"/>
              </a:rPr>
              <a:t>Z</a:t>
            </a:r>
            <a:r>
              <a:rPr lang="en-US" sz="3200" baseline="-25000" dirty="0">
                <a:solidFill>
                  <a:srgbClr val="660066"/>
                </a:solidFill>
                <a:sym typeface="Wingdings"/>
              </a:rPr>
              <a:t>0</a:t>
            </a:r>
            <a:r>
              <a:rPr lang="en-US" sz="3200" dirty="0">
                <a:sym typeface="Wingdings"/>
              </a:rPr>
              <a:t>/</a:t>
            </a:r>
            <a:r>
              <a:rPr lang="en-US" sz="3200" dirty="0">
                <a:solidFill>
                  <a:srgbClr val="008000"/>
                </a:solidFill>
              </a:rPr>
              <a:t>B</a:t>
            </a:r>
            <a:r>
              <a:rPr lang="en-US" sz="3200" baseline="-25000" dirty="0">
                <a:solidFill>
                  <a:srgbClr val="008000"/>
                </a:solidFill>
              </a:rPr>
              <a:t>0</a:t>
            </a:r>
            <a:r>
              <a:rPr lang="en-US" sz="3200" dirty="0"/>
              <a:t> = &lt;</a:t>
            </a:r>
            <a:r>
              <a:rPr lang="en-US" sz="3200" dirty="0">
                <a:solidFill>
                  <a:srgbClr val="660066"/>
                </a:solidFill>
              </a:rPr>
              <a:t>v</a:t>
            </a:r>
            <a:r>
              <a:rPr lang="en-US" sz="3200" baseline="-25000" dirty="0">
                <a:solidFill>
                  <a:srgbClr val="660066"/>
                </a:solidFill>
              </a:rPr>
              <a:t>1</a:t>
            </a:r>
            <a:r>
              <a:rPr lang="en-US" sz="3200" dirty="0">
                <a:solidFill>
                  <a:srgbClr val="660066"/>
                </a:solidFill>
              </a:rPr>
              <a:t>, v</a:t>
            </a:r>
            <a:r>
              <a:rPr lang="en-US" sz="3200" baseline="-25000" dirty="0">
                <a:solidFill>
                  <a:srgbClr val="660066"/>
                </a:solidFill>
              </a:rPr>
              <a:t>2</a:t>
            </a:r>
            <a:r>
              <a:rPr lang="en-US" sz="3200" dirty="0">
                <a:solidFill>
                  <a:srgbClr val="660066"/>
                </a:solidFill>
              </a:rPr>
              <a:t>, v</a:t>
            </a:r>
            <a:r>
              <a:rPr lang="en-US" sz="3200" baseline="-25000" dirty="0">
                <a:solidFill>
                  <a:srgbClr val="660066"/>
                </a:solidFill>
              </a:rPr>
              <a:t>3</a:t>
            </a:r>
            <a:r>
              <a:rPr lang="en-US" sz="3200" dirty="0">
                <a:solidFill>
                  <a:srgbClr val="660066"/>
                </a:solidFill>
              </a:rPr>
              <a:t>, v</a:t>
            </a:r>
            <a:r>
              <a:rPr lang="en-US" sz="3200" baseline="-25000" dirty="0">
                <a:solidFill>
                  <a:srgbClr val="660066"/>
                </a:solidFill>
              </a:rPr>
              <a:t>4</a:t>
            </a:r>
            <a:r>
              <a:rPr lang="en-US" sz="3200" dirty="0">
                <a:solidFill>
                  <a:srgbClr val="660066"/>
                </a:solidFill>
              </a:rPr>
              <a:t>, v</a:t>
            </a:r>
            <a:r>
              <a:rPr lang="en-US" sz="3200" baseline="-25000" dirty="0">
                <a:solidFill>
                  <a:srgbClr val="660066"/>
                </a:solidFill>
              </a:rPr>
              <a:t>5</a:t>
            </a:r>
            <a:r>
              <a:rPr lang="en-US" sz="3200" dirty="0">
                <a:solidFill>
                  <a:srgbClr val="660066"/>
                </a:solidFill>
              </a:rPr>
              <a:t>, v</a:t>
            </a:r>
            <a:r>
              <a:rPr lang="en-US" sz="3200" baseline="-25000" dirty="0">
                <a:solidFill>
                  <a:srgbClr val="660066"/>
                </a:solidFill>
              </a:rPr>
              <a:t>6 </a:t>
            </a:r>
            <a:r>
              <a:rPr lang="en-US" sz="3200" dirty="0">
                <a:solidFill>
                  <a:srgbClr val="008000"/>
                </a:solidFill>
              </a:rPr>
              <a:t>: v</a:t>
            </a:r>
            <a:r>
              <a:rPr lang="en-US" sz="3200" baseline="-25000" dirty="0">
                <a:solidFill>
                  <a:srgbClr val="008000"/>
                </a:solidFill>
              </a:rPr>
              <a:t>1</a:t>
            </a:r>
            <a:r>
              <a:rPr lang="en-US" sz="3200" dirty="0">
                <a:solidFill>
                  <a:srgbClr val="008000"/>
                </a:solidFill>
              </a:rPr>
              <a:t> + v</a:t>
            </a:r>
            <a:r>
              <a:rPr lang="en-US" sz="3200" baseline="-25000" dirty="0">
                <a:solidFill>
                  <a:srgbClr val="008000"/>
                </a:solidFill>
              </a:rPr>
              <a:t>2 </a:t>
            </a:r>
            <a:r>
              <a:rPr lang="en-US" sz="3200" dirty="0">
                <a:solidFill>
                  <a:srgbClr val="008000"/>
                </a:solidFill>
              </a:rPr>
              <a:t>= 0, v</a:t>
            </a:r>
            <a:r>
              <a:rPr lang="en-US" sz="3200" baseline="-25000" dirty="0">
                <a:solidFill>
                  <a:srgbClr val="008000"/>
                </a:solidFill>
              </a:rPr>
              <a:t>2</a:t>
            </a:r>
            <a:r>
              <a:rPr lang="en-US" sz="3200" dirty="0">
                <a:solidFill>
                  <a:srgbClr val="008000"/>
                </a:solidFill>
              </a:rPr>
              <a:t> + v</a:t>
            </a:r>
            <a:r>
              <a:rPr lang="en-US" sz="3200" baseline="-25000" dirty="0">
                <a:solidFill>
                  <a:srgbClr val="008000"/>
                </a:solidFill>
              </a:rPr>
              <a:t>3 </a:t>
            </a:r>
            <a:r>
              <a:rPr lang="en-US" sz="3200" dirty="0">
                <a:solidFill>
                  <a:srgbClr val="008000"/>
                </a:solidFill>
              </a:rPr>
              <a:t>= 0, </a:t>
            </a:r>
          </a:p>
          <a:p>
            <a:r>
              <a:rPr lang="en-US" sz="3200" dirty="0">
                <a:solidFill>
                  <a:srgbClr val="008000"/>
                </a:solidFill>
              </a:rPr>
              <a:t>                                   v</a:t>
            </a:r>
            <a:r>
              <a:rPr lang="en-US" sz="3200" baseline="-25000" dirty="0">
                <a:solidFill>
                  <a:srgbClr val="008000"/>
                </a:solidFill>
              </a:rPr>
              <a:t>4</a:t>
            </a:r>
            <a:r>
              <a:rPr lang="en-US" sz="3200" dirty="0">
                <a:solidFill>
                  <a:srgbClr val="008000"/>
                </a:solidFill>
              </a:rPr>
              <a:t> + v</a:t>
            </a:r>
            <a:r>
              <a:rPr lang="en-US" sz="3200" baseline="-25000" dirty="0">
                <a:solidFill>
                  <a:srgbClr val="008000"/>
                </a:solidFill>
              </a:rPr>
              <a:t>5 </a:t>
            </a:r>
            <a:r>
              <a:rPr lang="en-US" sz="3200" dirty="0">
                <a:solidFill>
                  <a:srgbClr val="008000"/>
                </a:solidFill>
              </a:rPr>
              <a:t>= 0, v</a:t>
            </a:r>
            <a:r>
              <a:rPr lang="en-US" sz="3200" baseline="-25000" dirty="0">
                <a:solidFill>
                  <a:srgbClr val="008000"/>
                </a:solidFill>
              </a:rPr>
              <a:t>5</a:t>
            </a:r>
            <a:r>
              <a:rPr lang="en-US" sz="3200" dirty="0">
                <a:solidFill>
                  <a:srgbClr val="008000"/>
                </a:solidFill>
              </a:rPr>
              <a:t> + v</a:t>
            </a:r>
            <a:r>
              <a:rPr lang="en-US" sz="3200" baseline="-25000" dirty="0">
                <a:solidFill>
                  <a:srgbClr val="008000"/>
                </a:solidFill>
              </a:rPr>
              <a:t>6 </a:t>
            </a:r>
            <a:r>
              <a:rPr lang="en-US" sz="3200" dirty="0">
                <a:solidFill>
                  <a:srgbClr val="008000"/>
                </a:solidFill>
              </a:rPr>
              <a:t>= 0, v</a:t>
            </a:r>
            <a:r>
              <a:rPr lang="en-US" sz="3200" baseline="-25000" dirty="0">
                <a:solidFill>
                  <a:srgbClr val="008000"/>
                </a:solidFill>
              </a:rPr>
              <a:t>4</a:t>
            </a:r>
            <a:r>
              <a:rPr lang="en-US" sz="3200" dirty="0">
                <a:solidFill>
                  <a:srgbClr val="008000"/>
                </a:solidFill>
              </a:rPr>
              <a:t> + v</a:t>
            </a:r>
            <a:r>
              <a:rPr lang="en-US" sz="3200" baseline="-25000" dirty="0">
                <a:solidFill>
                  <a:srgbClr val="008000"/>
                </a:solidFill>
              </a:rPr>
              <a:t>6 </a:t>
            </a:r>
            <a:r>
              <a:rPr lang="en-US" sz="3200" dirty="0">
                <a:solidFill>
                  <a:srgbClr val="008000"/>
                </a:solidFill>
              </a:rPr>
              <a:t>= 0</a:t>
            </a:r>
            <a:r>
              <a:rPr lang="en-US" sz="3200" dirty="0"/>
              <a:t>&gt;</a:t>
            </a:r>
          </a:p>
          <a:p>
            <a:endParaRPr lang="en-US" sz="3200" baseline="-25000" dirty="0"/>
          </a:p>
          <a:p>
            <a:pPr>
              <a:lnSpc>
                <a:spcPct val="140000"/>
              </a:lnSpc>
            </a:pPr>
            <a:r>
              <a:rPr lang="en-US" sz="3200" dirty="0">
                <a:solidFill>
                  <a:srgbClr val="660066"/>
                </a:solidFill>
                <a:sym typeface="Wingdings"/>
              </a:rPr>
              <a:t>Z</a:t>
            </a:r>
            <a:r>
              <a:rPr lang="en-US" sz="3200" baseline="-25000" dirty="0">
                <a:solidFill>
                  <a:srgbClr val="660066"/>
                </a:solidFill>
                <a:sym typeface="Wingdings"/>
              </a:rPr>
              <a:t>0</a:t>
            </a:r>
            <a:r>
              <a:rPr lang="en-US" sz="3200" dirty="0">
                <a:sym typeface="Wingdings"/>
              </a:rPr>
              <a:t>/</a:t>
            </a:r>
            <a:r>
              <a:rPr lang="en-US" sz="3200" dirty="0">
                <a:solidFill>
                  <a:srgbClr val="008000"/>
                </a:solidFill>
              </a:rPr>
              <a:t>B</a:t>
            </a:r>
            <a:r>
              <a:rPr lang="en-US" sz="3200" baseline="-25000" dirty="0">
                <a:solidFill>
                  <a:srgbClr val="008000"/>
                </a:solidFill>
              </a:rPr>
              <a:t>0</a:t>
            </a:r>
            <a:r>
              <a:rPr lang="en-US" sz="3200" dirty="0"/>
              <a:t> = &lt;</a:t>
            </a:r>
            <a:r>
              <a:rPr lang="en-US" sz="3200" dirty="0">
                <a:solidFill>
                  <a:srgbClr val="660066"/>
                </a:solidFill>
              </a:rPr>
              <a:t>[v</a:t>
            </a:r>
            <a:r>
              <a:rPr lang="en-US" sz="3200" baseline="-25000" dirty="0">
                <a:solidFill>
                  <a:srgbClr val="660066"/>
                </a:solidFill>
              </a:rPr>
              <a:t>1</a:t>
            </a:r>
            <a:r>
              <a:rPr lang="en-US" sz="3200" dirty="0">
                <a:solidFill>
                  <a:srgbClr val="660066"/>
                </a:solidFill>
              </a:rPr>
              <a:t>],  [v</a:t>
            </a:r>
            <a:r>
              <a:rPr lang="en-US" sz="3200" baseline="-25000" dirty="0">
                <a:solidFill>
                  <a:srgbClr val="660066"/>
                </a:solidFill>
              </a:rPr>
              <a:t>4</a:t>
            </a:r>
            <a:r>
              <a:rPr lang="en-US" sz="3200" dirty="0">
                <a:solidFill>
                  <a:srgbClr val="660066"/>
                </a:solidFill>
              </a:rPr>
              <a:t>]</a:t>
            </a:r>
            <a:r>
              <a:rPr lang="en-US" sz="3200" dirty="0"/>
              <a:t>&gt; where [</a:t>
            </a:r>
            <a:r>
              <a:rPr lang="en-US" sz="3200" dirty="0">
                <a:solidFill>
                  <a:srgbClr val="660066"/>
                </a:solidFill>
              </a:rPr>
              <a:t>v</a:t>
            </a:r>
            <a:r>
              <a:rPr lang="en-US" sz="3200" baseline="-25000" dirty="0">
                <a:solidFill>
                  <a:srgbClr val="660066"/>
                </a:solidFill>
              </a:rPr>
              <a:t>1</a:t>
            </a:r>
            <a:r>
              <a:rPr lang="en-US" sz="3200" dirty="0">
                <a:solidFill>
                  <a:srgbClr val="660066"/>
                </a:solidFill>
              </a:rPr>
              <a:t>]  =  </a:t>
            </a:r>
            <a:r>
              <a:rPr lang="en-US" sz="3200" dirty="0"/>
              <a:t>{</a:t>
            </a:r>
            <a:r>
              <a:rPr lang="en-US" sz="3200" dirty="0">
                <a:solidFill>
                  <a:srgbClr val="660066"/>
                </a:solidFill>
              </a:rPr>
              <a:t>v</a:t>
            </a:r>
            <a:r>
              <a:rPr lang="en-US" sz="3200" baseline="-25000" dirty="0">
                <a:solidFill>
                  <a:srgbClr val="660066"/>
                </a:solidFill>
              </a:rPr>
              <a:t>1</a:t>
            </a:r>
            <a:r>
              <a:rPr lang="en-US" sz="3200" dirty="0">
                <a:solidFill>
                  <a:srgbClr val="660066"/>
                </a:solidFill>
              </a:rPr>
              <a:t>, v</a:t>
            </a:r>
            <a:r>
              <a:rPr lang="en-US" sz="3200" baseline="-25000" dirty="0">
                <a:solidFill>
                  <a:srgbClr val="660066"/>
                </a:solidFill>
              </a:rPr>
              <a:t>2</a:t>
            </a:r>
            <a:r>
              <a:rPr lang="en-US" sz="3200" dirty="0">
                <a:solidFill>
                  <a:srgbClr val="660066"/>
                </a:solidFill>
              </a:rPr>
              <a:t>, v</a:t>
            </a:r>
            <a:r>
              <a:rPr lang="en-US" sz="3200" baseline="-25000" dirty="0">
                <a:solidFill>
                  <a:srgbClr val="660066"/>
                </a:solidFill>
              </a:rPr>
              <a:t>3</a:t>
            </a:r>
            <a:r>
              <a:rPr lang="en-US" sz="3200" dirty="0">
                <a:solidFill>
                  <a:srgbClr val="660066"/>
                </a:solidFill>
              </a:rPr>
              <a:t>}</a:t>
            </a:r>
          </a:p>
          <a:p>
            <a:pPr>
              <a:lnSpc>
                <a:spcPct val="140000"/>
              </a:lnSpc>
            </a:pPr>
            <a:r>
              <a:rPr lang="en-US" sz="3200" dirty="0">
                <a:solidFill>
                  <a:srgbClr val="660066"/>
                </a:solidFill>
              </a:rPr>
              <a:t>                                and [v</a:t>
            </a:r>
            <a:r>
              <a:rPr lang="en-US" sz="3200" baseline="-25000" dirty="0">
                <a:solidFill>
                  <a:srgbClr val="660066"/>
                </a:solidFill>
              </a:rPr>
              <a:t>4</a:t>
            </a:r>
            <a:r>
              <a:rPr lang="en-US" sz="3200" dirty="0">
                <a:solidFill>
                  <a:srgbClr val="660066"/>
                </a:solidFill>
              </a:rPr>
              <a:t>]  =  {v</a:t>
            </a:r>
            <a:r>
              <a:rPr lang="en-US" sz="3200" baseline="-25000" dirty="0">
                <a:solidFill>
                  <a:srgbClr val="660066"/>
                </a:solidFill>
              </a:rPr>
              <a:t>4</a:t>
            </a:r>
            <a:r>
              <a:rPr lang="en-US" sz="3200" dirty="0">
                <a:solidFill>
                  <a:srgbClr val="660066"/>
                </a:solidFill>
              </a:rPr>
              <a:t>, v</a:t>
            </a:r>
            <a:r>
              <a:rPr lang="en-US" sz="3200" baseline="-25000" dirty="0">
                <a:solidFill>
                  <a:srgbClr val="660066"/>
                </a:solidFill>
              </a:rPr>
              <a:t>5</a:t>
            </a:r>
            <a:r>
              <a:rPr lang="en-US" sz="3200" dirty="0">
                <a:solidFill>
                  <a:srgbClr val="660066"/>
                </a:solidFill>
              </a:rPr>
              <a:t>, v</a:t>
            </a:r>
            <a:r>
              <a:rPr lang="en-US" sz="3200" baseline="-25000" dirty="0">
                <a:solidFill>
                  <a:srgbClr val="660066"/>
                </a:solidFill>
              </a:rPr>
              <a:t>6</a:t>
            </a:r>
            <a:r>
              <a:rPr lang="en-US" sz="3200" dirty="0">
                <a:solidFill>
                  <a:srgbClr val="660066"/>
                </a:solidFill>
              </a:rPr>
              <a:t>}</a:t>
            </a:r>
            <a:r>
              <a:rPr lang="en-US" sz="3200" baseline="-25000" dirty="0">
                <a:solidFill>
                  <a:srgbClr val="660066"/>
                </a:solidFill>
              </a:rPr>
              <a:t> </a:t>
            </a:r>
            <a:endParaRPr lang="en-US" sz="3200" baseline="-25000" dirty="0"/>
          </a:p>
        </p:txBody>
      </p:sp>
    </p:spTree>
    <p:extLst>
      <p:ext uri="{BB962C8B-B14F-4D97-AF65-F5344CB8AC3E}">
        <p14:creationId xmlns:p14="http://schemas.microsoft.com/office/powerpoint/2010/main" val="1461664393"/>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152CC6E-4815-B296-CE49-DADD9DAE8725}"/>
            </a:ext>
          </a:extLst>
        </p:cNvPr>
        <p:cNvGrpSpPr/>
        <p:nvPr/>
      </p:nvGrpSpPr>
      <p:grpSpPr>
        <a:xfrm>
          <a:off x="0" y="0"/>
          <a:ext cx="0" cy="0"/>
          <a:chOff x="0" y="0"/>
          <a:chExt cx="0" cy="0"/>
        </a:xfrm>
      </p:grpSpPr>
      <p:grpSp>
        <p:nvGrpSpPr>
          <p:cNvPr id="50" name="Group 49">
            <a:extLst>
              <a:ext uri="{FF2B5EF4-FFF2-40B4-BE49-F238E27FC236}">
                <a16:creationId xmlns:a16="http://schemas.microsoft.com/office/drawing/2014/main" id="{7E1C07A9-C834-29BB-9DD0-F2A35D4619E8}"/>
              </a:ext>
            </a:extLst>
          </p:cNvPr>
          <p:cNvGrpSpPr/>
          <p:nvPr/>
        </p:nvGrpSpPr>
        <p:grpSpPr>
          <a:xfrm>
            <a:off x="6470201" y="406370"/>
            <a:ext cx="3382244" cy="2975810"/>
            <a:chOff x="793381" y="1412950"/>
            <a:chExt cx="3382244" cy="2975810"/>
          </a:xfrm>
        </p:grpSpPr>
        <p:grpSp>
          <p:nvGrpSpPr>
            <p:cNvPr id="21" name="Group 20">
              <a:extLst>
                <a:ext uri="{FF2B5EF4-FFF2-40B4-BE49-F238E27FC236}">
                  <a16:creationId xmlns:a16="http://schemas.microsoft.com/office/drawing/2014/main" id="{CA1B8AEC-42F4-9393-2D07-EB0DA5E83C57}"/>
                </a:ext>
              </a:extLst>
            </p:cNvPr>
            <p:cNvGrpSpPr/>
            <p:nvPr/>
          </p:nvGrpSpPr>
          <p:grpSpPr>
            <a:xfrm>
              <a:off x="1284670" y="2021707"/>
              <a:ext cx="2239703" cy="1987736"/>
              <a:chOff x="1088696" y="3397905"/>
              <a:chExt cx="2239703" cy="1987736"/>
            </a:xfrm>
          </p:grpSpPr>
          <p:sp>
            <p:nvSpPr>
              <p:cNvPr id="3" name="Isosceles Triangle 2">
                <a:extLst>
                  <a:ext uri="{FF2B5EF4-FFF2-40B4-BE49-F238E27FC236}">
                    <a16:creationId xmlns:a16="http://schemas.microsoft.com/office/drawing/2014/main" id="{450CC803-8352-5162-AD6D-38DA4D276C18}"/>
                  </a:ext>
                </a:extLst>
              </p:cNvPr>
              <p:cNvSpPr/>
              <p:nvPr/>
            </p:nvSpPr>
            <p:spPr>
              <a:xfrm>
                <a:off x="1284670" y="3565883"/>
                <a:ext cx="1959740" cy="1696575"/>
              </a:xfrm>
              <a:prstGeom prst="triangle">
                <a:avLst/>
              </a:prstGeom>
              <a:solidFill>
                <a:schemeClr val="tx2">
                  <a:lumMod val="40000"/>
                  <a:lumOff val="60000"/>
                </a:schemeClr>
              </a:solidFill>
              <a:ln w="127000">
                <a:solidFill>
                  <a:srgbClr val="008000"/>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a:solidFill>
                    <a:prstClr val="white"/>
                  </a:solidFill>
                  <a:latin typeface="Calibri"/>
                </a:endParaRPr>
              </a:p>
            </p:txBody>
          </p:sp>
          <p:grpSp>
            <p:nvGrpSpPr>
              <p:cNvPr id="4" name="Group 3">
                <a:extLst>
                  <a:ext uri="{FF2B5EF4-FFF2-40B4-BE49-F238E27FC236}">
                    <a16:creationId xmlns:a16="http://schemas.microsoft.com/office/drawing/2014/main" id="{3178564D-88C8-385E-F5FF-7738577AEFBC}"/>
                  </a:ext>
                </a:extLst>
              </p:cNvPr>
              <p:cNvGrpSpPr/>
              <p:nvPr/>
            </p:nvGrpSpPr>
            <p:grpSpPr>
              <a:xfrm>
                <a:off x="1088696" y="5049686"/>
                <a:ext cx="2239703" cy="335955"/>
                <a:chOff x="2971800" y="2819400"/>
                <a:chExt cx="1021080" cy="182880"/>
              </a:xfrm>
            </p:grpSpPr>
            <p:sp>
              <p:nvSpPr>
                <p:cNvPr id="6" name="Oval 5">
                  <a:extLst>
                    <a:ext uri="{FF2B5EF4-FFF2-40B4-BE49-F238E27FC236}">
                      <a16:creationId xmlns:a16="http://schemas.microsoft.com/office/drawing/2014/main" id="{115B1E10-2117-5C7C-A7A3-AFF79E889044}"/>
                    </a:ext>
                  </a:extLst>
                </p:cNvPr>
                <p:cNvSpPr/>
                <p:nvPr/>
              </p:nvSpPr>
              <p:spPr>
                <a:xfrm>
                  <a:off x="2971800" y="2819400"/>
                  <a:ext cx="153162" cy="182880"/>
                </a:xfrm>
                <a:prstGeom prst="ellipse">
                  <a:avLst/>
                </a:prstGeom>
                <a:solidFill>
                  <a:srgbClr val="770077"/>
                </a:solidFill>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a:solidFill>
                      <a:prstClr val="white"/>
                    </a:solidFill>
                    <a:latin typeface="Calibri"/>
                  </a:endParaRPr>
                </a:p>
              </p:txBody>
            </p:sp>
            <p:sp>
              <p:nvSpPr>
                <p:cNvPr id="7" name="Oval 6">
                  <a:extLst>
                    <a:ext uri="{FF2B5EF4-FFF2-40B4-BE49-F238E27FC236}">
                      <a16:creationId xmlns:a16="http://schemas.microsoft.com/office/drawing/2014/main" id="{531EB37A-345A-E7E1-84AC-400628920592}"/>
                    </a:ext>
                  </a:extLst>
                </p:cNvPr>
                <p:cNvSpPr/>
                <p:nvPr/>
              </p:nvSpPr>
              <p:spPr>
                <a:xfrm>
                  <a:off x="3839718" y="2819400"/>
                  <a:ext cx="153162" cy="182880"/>
                </a:xfrm>
                <a:prstGeom prst="ellipse">
                  <a:avLst/>
                </a:prstGeom>
                <a:solidFill>
                  <a:srgbClr val="770077"/>
                </a:solidFill>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a:solidFill>
                      <a:prstClr val="white"/>
                    </a:solidFill>
                    <a:latin typeface="Calibri"/>
                  </a:endParaRPr>
                </a:p>
              </p:txBody>
            </p:sp>
          </p:grpSp>
          <p:sp>
            <p:nvSpPr>
              <p:cNvPr id="5" name="Oval 4">
                <a:extLst>
                  <a:ext uri="{FF2B5EF4-FFF2-40B4-BE49-F238E27FC236}">
                    <a16:creationId xmlns:a16="http://schemas.microsoft.com/office/drawing/2014/main" id="{85066015-1D80-A58A-4E08-23C037116B34}"/>
                  </a:ext>
                </a:extLst>
              </p:cNvPr>
              <p:cNvSpPr/>
              <p:nvPr/>
            </p:nvSpPr>
            <p:spPr>
              <a:xfrm>
                <a:off x="2090963" y="3397905"/>
                <a:ext cx="335955" cy="335955"/>
              </a:xfrm>
              <a:prstGeom prst="ellipse">
                <a:avLst/>
              </a:prstGeom>
              <a:solidFill>
                <a:srgbClr val="770077"/>
              </a:solidFill>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a:solidFill>
                    <a:prstClr val="white"/>
                  </a:solidFill>
                  <a:latin typeface="Calibri"/>
                </a:endParaRPr>
              </a:p>
            </p:txBody>
          </p:sp>
        </p:grpSp>
        <p:sp>
          <p:nvSpPr>
            <p:cNvPr id="39" name="TextBox 38">
              <a:extLst>
                <a:ext uri="{FF2B5EF4-FFF2-40B4-BE49-F238E27FC236}">
                  <a16:creationId xmlns:a16="http://schemas.microsoft.com/office/drawing/2014/main" id="{A8381B87-8D2B-A35B-FE05-7A22468BBAC4}"/>
                </a:ext>
              </a:extLst>
            </p:cNvPr>
            <p:cNvSpPr txBox="1"/>
            <p:nvPr/>
          </p:nvSpPr>
          <p:spPr>
            <a:xfrm>
              <a:off x="3524373" y="3463651"/>
              <a:ext cx="651252" cy="584776"/>
            </a:xfrm>
            <a:prstGeom prst="rect">
              <a:avLst/>
            </a:prstGeom>
            <a:noFill/>
          </p:spPr>
          <p:txBody>
            <a:bodyPr wrap="square" rtlCol="0">
              <a:spAutoFit/>
            </a:bodyPr>
            <a:lstStyle/>
            <a:p>
              <a:pPr defTabSz="457200"/>
              <a:r>
                <a:rPr lang="en-US" sz="3200" dirty="0">
                  <a:solidFill>
                    <a:prstClr val="black"/>
                  </a:solidFill>
                  <a:latin typeface="Calibri"/>
                </a:rPr>
                <a:t>v</a:t>
              </a:r>
              <a:r>
                <a:rPr lang="en-US" sz="3200" baseline="-25000" dirty="0">
                  <a:solidFill>
                    <a:prstClr val="black"/>
                  </a:solidFill>
                  <a:latin typeface="Calibri"/>
                </a:rPr>
                <a:t>6</a:t>
              </a:r>
            </a:p>
          </p:txBody>
        </p:sp>
        <p:sp>
          <p:nvSpPr>
            <p:cNvPr id="40" name="TextBox 39">
              <a:extLst>
                <a:ext uri="{FF2B5EF4-FFF2-40B4-BE49-F238E27FC236}">
                  <a16:creationId xmlns:a16="http://schemas.microsoft.com/office/drawing/2014/main" id="{40979127-9A17-EF0C-4945-8CD7198D3453}"/>
                </a:ext>
              </a:extLst>
            </p:cNvPr>
            <p:cNvSpPr txBox="1"/>
            <p:nvPr/>
          </p:nvSpPr>
          <p:spPr>
            <a:xfrm>
              <a:off x="793381" y="3463651"/>
              <a:ext cx="651252" cy="584776"/>
            </a:xfrm>
            <a:prstGeom prst="rect">
              <a:avLst/>
            </a:prstGeom>
            <a:noFill/>
          </p:spPr>
          <p:txBody>
            <a:bodyPr wrap="square" rtlCol="0">
              <a:spAutoFit/>
            </a:bodyPr>
            <a:lstStyle/>
            <a:p>
              <a:pPr defTabSz="457200"/>
              <a:r>
                <a:rPr lang="en-US" sz="3200" dirty="0">
                  <a:solidFill>
                    <a:prstClr val="black"/>
                  </a:solidFill>
                  <a:latin typeface="Calibri"/>
                </a:rPr>
                <a:t>v</a:t>
              </a:r>
              <a:r>
                <a:rPr lang="en-US" sz="3200" baseline="-25000" dirty="0">
                  <a:solidFill>
                    <a:prstClr val="black"/>
                  </a:solidFill>
                  <a:latin typeface="Calibri"/>
                </a:rPr>
                <a:t>4</a:t>
              </a:r>
            </a:p>
          </p:txBody>
        </p:sp>
        <p:sp>
          <p:nvSpPr>
            <p:cNvPr id="41" name="TextBox 40">
              <a:extLst>
                <a:ext uri="{FF2B5EF4-FFF2-40B4-BE49-F238E27FC236}">
                  <a16:creationId xmlns:a16="http://schemas.microsoft.com/office/drawing/2014/main" id="{9F82FB36-DC25-A4E1-A4E7-6EA5159BE7B1}"/>
                </a:ext>
              </a:extLst>
            </p:cNvPr>
            <p:cNvSpPr txBox="1"/>
            <p:nvPr/>
          </p:nvSpPr>
          <p:spPr>
            <a:xfrm>
              <a:off x="2263487" y="1412950"/>
              <a:ext cx="651252" cy="584776"/>
            </a:xfrm>
            <a:prstGeom prst="rect">
              <a:avLst/>
            </a:prstGeom>
            <a:noFill/>
          </p:spPr>
          <p:txBody>
            <a:bodyPr wrap="square" rtlCol="0">
              <a:spAutoFit/>
            </a:bodyPr>
            <a:lstStyle/>
            <a:p>
              <a:pPr defTabSz="457200"/>
              <a:r>
                <a:rPr lang="en-US" sz="3200" dirty="0">
                  <a:solidFill>
                    <a:prstClr val="black"/>
                  </a:solidFill>
                  <a:latin typeface="Calibri"/>
                </a:rPr>
                <a:t>v</a:t>
              </a:r>
              <a:r>
                <a:rPr lang="en-US" sz="3200" baseline="-25000" dirty="0">
                  <a:solidFill>
                    <a:prstClr val="black"/>
                  </a:solidFill>
                  <a:latin typeface="Calibri"/>
                </a:rPr>
                <a:t>5</a:t>
              </a:r>
            </a:p>
          </p:txBody>
        </p:sp>
        <p:sp>
          <p:nvSpPr>
            <p:cNvPr id="44" name="TextBox 43">
              <a:extLst>
                <a:ext uri="{FF2B5EF4-FFF2-40B4-BE49-F238E27FC236}">
                  <a16:creationId xmlns:a16="http://schemas.microsoft.com/office/drawing/2014/main" id="{E13697FB-31FA-B252-7EF6-8EFB7FA7D5B9}"/>
                </a:ext>
              </a:extLst>
            </p:cNvPr>
            <p:cNvSpPr txBox="1"/>
            <p:nvPr/>
          </p:nvSpPr>
          <p:spPr>
            <a:xfrm>
              <a:off x="1403746" y="2588847"/>
              <a:ext cx="651252" cy="584776"/>
            </a:xfrm>
            <a:prstGeom prst="rect">
              <a:avLst/>
            </a:prstGeom>
            <a:noFill/>
          </p:spPr>
          <p:txBody>
            <a:bodyPr wrap="square" rtlCol="0">
              <a:spAutoFit/>
            </a:bodyPr>
            <a:lstStyle/>
            <a:p>
              <a:pPr defTabSz="457200"/>
              <a:r>
                <a:rPr lang="en-US" sz="3200" dirty="0">
                  <a:solidFill>
                    <a:prstClr val="black"/>
                  </a:solidFill>
                  <a:latin typeface="Calibri"/>
                </a:rPr>
                <a:t>e</a:t>
              </a:r>
              <a:r>
                <a:rPr lang="en-US" sz="3200" baseline="-25000" dirty="0">
                  <a:solidFill>
                    <a:prstClr val="black"/>
                  </a:solidFill>
                  <a:latin typeface="Calibri"/>
                </a:rPr>
                <a:t>3</a:t>
              </a:r>
            </a:p>
          </p:txBody>
        </p:sp>
        <p:sp>
          <p:nvSpPr>
            <p:cNvPr id="46" name="TextBox 45">
              <a:extLst>
                <a:ext uri="{FF2B5EF4-FFF2-40B4-BE49-F238E27FC236}">
                  <a16:creationId xmlns:a16="http://schemas.microsoft.com/office/drawing/2014/main" id="{B791774B-4A24-5949-B6FB-F698BE7C566D}"/>
                </a:ext>
              </a:extLst>
            </p:cNvPr>
            <p:cNvSpPr txBox="1"/>
            <p:nvPr/>
          </p:nvSpPr>
          <p:spPr>
            <a:xfrm>
              <a:off x="2263487" y="3803984"/>
              <a:ext cx="651252" cy="584776"/>
            </a:xfrm>
            <a:prstGeom prst="rect">
              <a:avLst/>
            </a:prstGeom>
            <a:noFill/>
          </p:spPr>
          <p:txBody>
            <a:bodyPr wrap="square" rtlCol="0">
              <a:spAutoFit/>
            </a:bodyPr>
            <a:lstStyle/>
            <a:p>
              <a:pPr defTabSz="457200"/>
              <a:r>
                <a:rPr lang="en-US" sz="3200" dirty="0">
                  <a:solidFill>
                    <a:prstClr val="black"/>
                  </a:solidFill>
                  <a:latin typeface="Calibri"/>
                </a:rPr>
                <a:t>e</a:t>
              </a:r>
              <a:r>
                <a:rPr lang="en-US" sz="3200" baseline="-25000" dirty="0">
                  <a:solidFill>
                    <a:prstClr val="black"/>
                  </a:solidFill>
                  <a:latin typeface="Calibri"/>
                </a:rPr>
                <a:t>5</a:t>
              </a:r>
            </a:p>
          </p:txBody>
        </p:sp>
        <p:sp>
          <p:nvSpPr>
            <p:cNvPr id="47" name="TextBox 46">
              <a:extLst>
                <a:ext uri="{FF2B5EF4-FFF2-40B4-BE49-F238E27FC236}">
                  <a16:creationId xmlns:a16="http://schemas.microsoft.com/office/drawing/2014/main" id="{67DE817C-9949-4D44-DFBF-29E20EC31E4C}"/>
                </a:ext>
              </a:extLst>
            </p:cNvPr>
            <p:cNvSpPr txBox="1"/>
            <p:nvPr/>
          </p:nvSpPr>
          <p:spPr>
            <a:xfrm>
              <a:off x="2989958" y="2588847"/>
              <a:ext cx="651252" cy="584776"/>
            </a:xfrm>
            <a:prstGeom prst="rect">
              <a:avLst/>
            </a:prstGeom>
            <a:noFill/>
          </p:spPr>
          <p:txBody>
            <a:bodyPr wrap="square" rtlCol="0">
              <a:spAutoFit/>
            </a:bodyPr>
            <a:lstStyle/>
            <a:p>
              <a:pPr defTabSz="457200"/>
              <a:r>
                <a:rPr lang="en-US" sz="3200" dirty="0">
                  <a:solidFill>
                    <a:prstClr val="black"/>
                  </a:solidFill>
                  <a:latin typeface="Calibri"/>
                </a:rPr>
                <a:t>e</a:t>
              </a:r>
              <a:r>
                <a:rPr lang="en-US" sz="3200" baseline="-25000" dirty="0">
                  <a:solidFill>
                    <a:prstClr val="black"/>
                  </a:solidFill>
                  <a:latin typeface="Calibri"/>
                </a:rPr>
                <a:t>4</a:t>
              </a:r>
            </a:p>
          </p:txBody>
        </p:sp>
      </p:grpSp>
      <p:grpSp>
        <p:nvGrpSpPr>
          <p:cNvPr id="51" name="Group 50">
            <a:extLst>
              <a:ext uri="{FF2B5EF4-FFF2-40B4-BE49-F238E27FC236}">
                <a16:creationId xmlns:a16="http://schemas.microsoft.com/office/drawing/2014/main" id="{205D5551-4BBC-C966-AC7A-663E631C5C41}"/>
              </a:ext>
            </a:extLst>
          </p:cNvPr>
          <p:cNvGrpSpPr/>
          <p:nvPr/>
        </p:nvGrpSpPr>
        <p:grpSpPr>
          <a:xfrm>
            <a:off x="2230671" y="406371"/>
            <a:ext cx="3409836" cy="2635477"/>
            <a:chOff x="5038682" y="1412950"/>
            <a:chExt cx="3409836" cy="2635477"/>
          </a:xfrm>
        </p:grpSpPr>
        <p:grpSp>
          <p:nvGrpSpPr>
            <p:cNvPr id="36" name="Group 35">
              <a:extLst>
                <a:ext uri="{FF2B5EF4-FFF2-40B4-BE49-F238E27FC236}">
                  <a16:creationId xmlns:a16="http://schemas.microsoft.com/office/drawing/2014/main" id="{25CF3DA5-97E4-719B-90BD-E4290DCEBC56}"/>
                </a:ext>
              </a:extLst>
            </p:cNvPr>
            <p:cNvGrpSpPr/>
            <p:nvPr/>
          </p:nvGrpSpPr>
          <p:grpSpPr>
            <a:xfrm>
              <a:off x="5537717" y="2021707"/>
              <a:ext cx="2239703" cy="1987736"/>
              <a:chOff x="4753821" y="2021707"/>
              <a:chExt cx="2239703" cy="1987736"/>
            </a:xfrm>
          </p:grpSpPr>
          <p:cxnSp>
            <p:nvCxnSpPr>
              <p:cNvPr id="29" name="Straight Connector 28">
                <a:extLst>
                  <a:ext uri="{FF2B5EF4-FFF2-40B4-BE49-F238E27FC236}">
                    <a16:creationId xmlns:a16="http://schemas.microsoft.com/office/drawing/2014/main" id="{B10842AA-FBC4-A499-E177-FB9F75CBBC03}"/>
                  </a:ext>
                </a:extLst>
              </p:cNvPr>
              <p:cNvCxnSpPr/>
              <p:nvPr/>
            </p:nvCxnSpPr>
            <p:spPr>
              <a:xfrm>
                <a:off x="5933925" y="2176272"/>
                <a:ext cx="912912" cy="1655064"/>
              </a:xfrm>
              <a:prstGeom prst="line">
                <a:avLst/>
              </a:prstGeom>
              <a:ln w="127000">
                <a:solidFill>
                  <a:srgbClr val="008000"/>
                </a:solidFill>
              </a:ln>
            </p:spPr>
            <p:style>
              <a:lnRef idx="2">
                <a:schemeClr val="accent1"/>
              </a:lnRef>
              <a:fillRef idx="0">
                <a:schemeClr val="accent1"/>
              </a:fillRef>
              <a:effectRef idx="1">
                <a:schemeClr val="accent1"/>
              </a:effectRef>
              <a:fontRef idx="minor">
                <a:schemeClr val="tx1"/>
              </a:fontRef>
            </p:style>
          </p:cxnSp>
          <p:cxnSp>
            <p:nvCxnSpPr>
              <p:cNvPr id="14" name="Straight Connector 13">
                <a:extLst>
                  <a:ext uri="{FF2B5EF4-FFF2-40B4-BE49-F238E27FC236}">
                    <a16:creationId xmlns:a16="http://schemas.microsoft.com/office/drawing/2014/main" id="{43781F55-7929-6481-4D27-3B60C3DE0C99}"/>
                  </a:ext>
                </a:extLst>
              </p:cNvPr>
              <p:cNvCxnSpPr/>
              <p:nvPr/>
            </p:nvCxnSpPr>
            <p:spPr>
              <a:xfrm flipV="1">
                <a:off x="4921799" y="2176272"/>
                <a:ext cx="1012126" cy="1655064"/>
              </a:xfrm>
              <a:prstGeom prst="line">
                <a:avLst/>
              </a:prstGeom>
              <a:ln w="127000">
                <a:solidFill>
                  <a:srgbClr val="008000"/>
                </a:solidFill>
              </a:ln>
            </p:spPr>
            <p:style>
              <a:lnRef idx="2">
                <a:schemeClr val="accent1"/>
              </a:lnRef>
              <a:fillRef idx="0">
                <a:schemeClr val="accent1"/>
              </a:fillRef>
              <a:effectRef idx="1">
                <a:schemeClr val="accent1"/>
              </a:effectRef>
              <a:fontRef idx="minor">
                <a:schemeClr val="tx1"/>
              </a:fontRef>
            </p:style>
          </p:cxnSp>
          <p:grpSp>
            <p:nvGrpSpPr>
              <p:cNvPr id="9" name="Group 8">
                <a:extLst>
                  <a:ext uri="{FF2B5EF4-FFF2-40B4-BE49-F238E27FC236}">
                    <a16:creationId xmlns:a16="http://schemas.microsoft.com/office/drawing/2014/main" id="{CFA4A1B6-3296-B925-A600-B66204E75F63}"/>
                  </a:ext>
                </a:extLst>
              </p:cNvPr>
              <p:cNvGrpSpPr/>
              <p:nvPr/>
            </p:nvGrpSpPr>
            <p:grpSpPr>
              <a:xfrm>
                <a:off x="4753821" y="3673488"/>
                <a:ext cx="2239703" cy="335955"/>
                <a:chOff x="2971800" y="2819400"/>
                <a:chExt cx="1021080" cy="182880"/>
              </a:xfrm>
            </p:grpSpPr>
            <p:sp>
              <p:nvSpPr>
                <p:cNvPr id="10" name="Oval 9">
                  <a:extLst>
                    <a:ext uri="{FF2B5EF4-FFF2-40B4-BE49-F238E27FC236}">
                      <a16:creationId xmlns:a16="http://schemas.microsoft.com/office/drawing/2014/main" id="{BF259CB3-888D-8D2F-45B1-18E03ED65484}"/>
                    </a:ext>
                  </a:extLst>
                </p:cNvPr>
                <p:cNvSpPr/>
                <p:nvPr/>
              </p:nvSpPr>
              <p:spPr>
                <a:xfrm>
                  <a:off x="2971800" y="2819400"/>
                  <a:ext cx="153162" cy="182880"/>
                </a:xfrm>
                <a:prstGeom prst="ellipse">
                  <a:avLst/>
                </a:prstGeom>
                <a:solidFill>
                  <a:srgbClr val="770077"/>
                </a:solidFill>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a:solidFill>
                      <a:prstClr val="white"/>
                    </a:solidFill>
                    <a:latin typeface="Calibri"/>
                  </a:endParaRPr>
                </a:p>
              </p:txBody>
            </p:sp>
            <p:sp>
              <p:nvSpPr>
                <p:cNvPr id="11" name="Oval 10">
                  <a:extLst>
                    <a:ext uri="{FF2B5EF4-FFF2-40B4-BE49-F238E27FC236}">
                      <a16:creationId xmlns:a16="http://schemas.microsoft.com/office/drawing/2014/main" id="{405AC6F6-466E-D727-671F-C855B733914D}"/>
                    </a:ext>
                  </a:extLst>
                </p:cNvPr>
                <p:cNvSpPr/>
                <p:nvPr/>
              </p:nvSpPr>
              <p:spPr>
                <a:xfrm>
                  <a:off x="3839718" y="2819400"/>
                  <a:ext cx="153162" cy="182880"/>
                </a:xfrm>
                <a:prstGeom prst="ellipse">
                  <a:avLst/>
                </a:prstGeom>
                <a:solidFill>
                  <a:srgbClr val="770077"/>
                </a:solidFill>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a:solidFill>
                      <a:prstClr val="white"/>
                    </a:solidFill>
                    <a:latin typeface="Calibri"/>
                  </a:endParaRPr>
                </a:p>
              </p:txBody>
            </p:sp>
          </p:grpSp>
          <p:sp>
            <p:nvSpPr>
              <p:cNvPr id="12" name="Oval 11">
                <a:extLst>
                  <a:ext uri="{FF2B5EF4-FFF2-40B4-BE49-F238E27FC236}">
                    <a16:creationId xmlns:a16="http://schemas.microsoft.com/office/drawing/2014/main" id="{24A03C69-CE86-EC5B-5EC8-1FEAB7AD2BA7}"/>
                  </a:ext>
                </a:extLst>
              </p:cNvPr>
              <p:cNvSpPr/>
              <p:nvPr/>
            </p:nvSpPr>
            <p:spPr>
              <a:xfrm>
                <a:off x="5756088" y="2021707"/>
                <a:ext cx="335955" cy="335955"/>
              </a:xfrm>
              <a:prstGeom prst="ellipse">
                <a:avLst/>
              </a:prstGeom>
              <a:solidFill>
                <a:srgbClr val="770077"/>
              </a:solidFill>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a:solidFill>
                    <a:prstClr val="white"/>
                  </a:solidFill>
                  <a:latin typeface="Calibri"/>
                </a:endParaRPr>
              </a:p>
            </p:txBody>
          </p:sp>
        </p:grpSp>
        <p:sp>
          <p:nvSpPr>
            <p:cNvPr id="38" name="TextBox 37">
              <a:extLst>
                <a:ext uri="{FF2B5EF4-FFF2-40B4-BE49-F238E27FC236}">
                  <a16:creationId xmlns:a16="http://schemas.microsoft.com/office/drawing/2014/main" id="{F83FC92F-C5BF-19DF-E206-D1ADEA0C02A6}"/>
                </a:ext>
              </a:extLst>
            </p:cNvPr>
            <p:cNvSpPr txBox="1"/>
            <p:nvPr/>
          </p:nvSpPr>
          <p:spPr>
            <a:xfrm>
              <a:off x="5038682" y="3463651"/>
              <a:ext cx="651252" cy="584776"/>
            </a:xfrm>
            <a:prstGeom prst="rect">
              <a:avLst/>
            </a:prstGeom>
            <a:noFill/>
          </p:spPr>
          <p:txBody>
            <a:bodyPr wrap="square" rtlCol="0">
              <a:spAutoFit/>
            </a:bodyPr>
            <a:lstStyle/>
            <a:p>
              <a:pPr defTabSz="457200"/>
              <a:r>
                <a:rPr lang="en-US" sz="3200" dirty="0">
                  <a:solidFill>
                    <a:prstClr val="black"/>
                  </a:solidFill>
                  <a:latin typeface="Calibri"/>
                </a:rPr>
                <a:t>v</a:t>
              </a:r>
              <a:r>
                <a:rPr lang="en-US" sz="3200" baseline="-25000" dirty="0">
                  <a:solidFill>
                    <a:prstClr val="black"/>
                  </a:solidFill>
                  <a:latin typeface="Calibri"/>
                </a:rPr>
                <a:t>1</a:t>
              </a:r>
            </a:p>
          </p:txBody>
        </p:sp>
        <p:sp>
          <p:nvSpPr>
            <p:cNvPr id="42" name="TextBox 41">
              <a:extLst>
                <a:ext uri="{FF2B5EF4-FFF2-40B4-BE49-F238E27FC236}">
                  <a16:creationId xmlns:a16="http://schemas.microsoft.com/office/drawing/2014/main" id="{98B1CC02-7335-D52B-1188-D65AEC6D11FC}"/>
                </a:ext>
              </a:extLst>
            </p:cNvPr>
            <p:cNvSpPr txBox="1"/>
            <p:nvPr/>
          </p:nvSpPr>
          <p:spPr>
            <a:xfrm>
              <a:off x="6531117" y="1412950"/>
              <a:ext cx="651252" cy="584776"/>
            </a:xfrm>
            <a:prstGeom prst="rect">
              <a:avLst/>
            </a:prstGeom>
            <a:noFill/>
          </p:spPr>
          <p:txBody>
            <a:bodyPr wrap="square" rtlCol="0">
              <a:spAutoFit/>
            </a:bodyPr>
            <a:lstStyle/>
            <a:p>
              <a:pPr defTabSz="457200"/>
              <a:r>
                <a:rPr lang="en-US" sz="3200" dirty="0">
                  <a:solidFill>
                    <a:prstClr val="black"/>
                  </a:solidFill>
                  <a:latin typeface="Calibri"/>
                </a:rPr>
                <a:t>v</a:t>
              </a:r>
              <a:r>
                <a:rPr lang="en-US" sz="3200" baseline="-25000" dirty="0">
                  <a:solidFill>
                    <a:prstClr val="black"/>
                  </a:solidFill>
                  <a:latin typeface="Calibri"/>
                </a:rPr>
                <a:t>2</a:t>
              </a:r>
            </a:p>
          </p:txBody>
        </p:sp>
        <p:sp>
          <p:nvSpPr>
            <p:cNvPr id="43" name="TextBox 42">
              <a:extLst>
                <a:ext uri="{FF2B5EF4-FFF2-40B4-BE49-F238E27FC236}">
                  <a16:creationId xmlns:a16="http://schemas.microsoft.com/office/drawing/2014/main" id="{68094948-D924-B9F4-5884-967244606A05}"/>
                </a:ext>
              </a:extLst>
            </p:cNvPr>
            <p:cNvSpPr txBox="1"/>
            <p:nvPr/>
          </p:nvSpPr>
          <p:spPr>
            <a:xfrm>
              <a:off x="7797266" y="3463651"/>
              <a:ext cx="651252" cy="584776"/>
            </a:xfrm>
            <a:prstGeom prst="rect">
              <a:avLst/>
            </a:prstGeom>
            <a:noFill/>
          </p:spPr>
          <p:txBody>
            <a:bodyPr wrap="square" rtlCol="0">
              <a:spAutoFit/>
            </a:bodyPr>
            <a:lstStyle/>
            <a:p>
              <a:pPr defTabSz="457200"/>
              <a:r>
                <a:rPr lang="en-US" sz="3200" dirty="0">
                  <a:solidFill>
                    <a:prstClr val="black"/>
                  </a:solidFill>
                  <a:latin typeface="Calibri"/>
                </a:rPr>
                <a:t>v</a:t>
              </a:r>
              <a:r>
                <a:rPr lang="en-US" sz="3200" baseline="-25000" dirty="0">
                  <a:solidFill>
                    <a:prstClr val="black"/>
                  </a:solidFill>
                  <a:latin typeface="Calibri"/>
                </a:rPr>
                <a:t>3</a:t>
              </a:r>
            </a:p>
          </p:txBody>
        </p:sp>
        <p:sp>
          <p:nvSpPr>
            <p:cNvPr id="48" name="TextBox 47">
              <a:extLst>
                <a:ext uri="{FF2B5EF4-FFF2-40B4-BE49-F238E27FC236}">
                  <a16:creationId xmlns:a16="http://schemas.microsoft.com/office/drawing/2014/main" id="{7C539F1E-41D8-CF99-5E24-674464E30684}"/>
                </a:ext>
              </a:extLst>
            </p:cNvPr>
            <p:cNvSpPr txBox="1"/>
            <p:nvPr/>
          </p:nvSpPr>
          <p:spPr>
            <a:xfrm>
              <a:off x="5598375" y="2588847"/>
              <a:ext cx="651252" cy="584776"/>
            </a:xfrm>
            <a:prstGeom prst="rect">
              <a:avLst/>
            </a:prstGeom>
            <a:noFill/>
          </p:spPr>
          <p:txBody>
            <a:bodyPr wrap="square" rtlCol="0">
              <a:spAutoFit/>
            </a:bodyPr>
            <a:lstStyle/>
            <a:p>
              <a:pPr defTabSz="457200"/>
              <a:r>
                <a:rPr lang="en-US" sz="3200" dirty="0">
                  <a:solidFill>
                    <a:prstClr val="black"/>
                  </a:solidFill>
                  <a:latin typeface="Calibri"/>
                </a:rPr>
                <a:t>e</a:t>
              </a:r>
              <a:r>
                <a:rPr lang="en-US" sz="3200" baseline="-25000" dirty="0">
                  <a:solidFill>
                    <a:prstClr val="black"/>
                  </a:solidFill>
                  <a:latin typeface="Calibri"/>
                </a:rPr>
                <a:t>1</a:t>
              </a:r>
            </a:p>
          </p:txBody>
        </p:sp>
        <p:sp>
          <p:nvSpPr>
            <p:cNvPr id="49" name="TextBox 48">
              <a:extLst>
                <a:ext uri="{FF2B5EF4-FFF2-40B4-BE49-F238E27FC236}">
                  <a16:creationId xmlns:a16="http://schemas.microsoft.com/office/drawing/2014/main" id="{43A94860-E767-AC70-182B-11E0883C800E}"/>
                </a:ext>
              </a:extLst>
            </p:cNvPr>
            <p:cNvSpPr txBox="1"/>
            <p:nvPr/>
          </p:nvSpPr>
          <p:spPr>
            <a:xfrm>
              <a:off x="7206718" y="2588847"/>
              <a:ext cx="651252" cy="584776"/>
            </a:xfrm>
            <a:prstGeom prst="rect">
              <a:avLst/>
            </a:prstGeom>
            <a:noFill/>
          </p:spPr>
          <p:txBody>
            <a:bodyPr wrap="square" rtlCol="0">
              <a:spAutoFit/>
            </a:bodyPr>
            <a:lstStyle/>
            <a:p>
              <a:pPr defTabSz="457200"/>
              <a:r>
                <a:rPr lang="en-US" sz="3200" dirty="0">
                  <a:solidFill>
                    <a:prstClr val="black"/>
                  </a:solidFill>
                  <a:latin typeface="Calibri"/>
                </a:rPr>
                <a:t>e</a:t>
              </a:r>
              <a:r>
                <a:rPr lang="en-US" sz="3200" baseline="-25000" dirty="0">
                  <a:solidFill>
                    <a:prstClr val="black"/>
                  </a:solidFill>
                  <a:latin typeface="Calibri"/>
                </a:rPr>
                <a:t>2</a:t>
              </a:r>
            </a:p>
          </p:txBody>
        </p:sp>
      </p:grpSp>
      <p:sp>
        <p:nvSpPr>
          <p:cNvPr id="8" name="Rectangle 7">
            <a:extLst>
              <a:ext uri="{FF2B5EF4-FFF2-40B4-BE49-F238E27FC236}">
                <a16:creationId xmlns:a16="http://schemas.microsoft.com/office/drawing/2014/main" id="{D65DE740-F84B-54D6-E64F-D5F6F718A814}"/>
              </a:ext>
            </a:extLst>
          </p:cNvPr>
          <p:cNvSpPr/>
          <p:nvPr/>
        </p:nvSpPr>
        <p:spPr>
          <a:xfrm>
            <a:off x="1636723" y="146395"/>
            <a:ext cx="9031277" cy="523220"/>
          </a:xfrm>
          <a:prstGeom prst="rect">
            <a:avLst/>
          </a:prstGeom>
        </p:spPr>
        <p:txBody>
          <a:bodyPr wrap="square">
            <a:spAutoFit/>
          </a:bodyPr>
          <a:lstStyle/>
          <a:p>
            <a:pPr algn="ctr" defTabSz="457200"/>
            <a:r>
              <a:rPr lang="en-US" sz="2800" dirty="0">
                <a:solidFill>
                  <a:prstClr val="black"/>
                </a:solidFill>
                <a:latin typeface="Calibri"/>
              </a:rPr>
              <a:t>Counting number of connected components using homology</a:t>
            </a:r>
          </a:p>
        </p:txBody>
      </p:sp>
      <p:sp>
        <p:nvSpPr>
          <p:cNvPr id="2" name="Rectangle 1">
            <a:extLst>
              <a:ext uri="{FF2B5EF4-FFF2-40B4-BE49-F238E27FC236}">
                <a16:creationId xmlns:a16="http://schemas.microsoft.com/office/drawing/2014/main" id="{5AF7C95D-DB65-A245-AE44-6CA222BE39B4}"/>
              </a:ext>
            </a:extLst>
          </p:cNvPr>
          <p:cNvSpPr/>
          <p:nvPr/>
        </p:nvSpPr>
        <p:spPr>
          <a:xfrm>
            <a:off x="416998" y="852314"/>
            <a:ext cx="2031535" cy="584776"/>
          </a:xfrm>
          <a:prstGeom prst="rect">
            <a:avLst/>
          </a:prstGeom>
        </p:spPr>
        <p:txBody>
          <a:bodyPr wrap="square">
            <a:spAutoFit/>
          </a:bodyPr>
          <a:lstStyle/>
          <a:p>
            <a:pPr defTabSz="457200"/>
            <a:r>
              <a:rPr lang="en-US" sz="3200" dirty="0">
                <a:solidFill>
                  <a:prstClr val="black"/>
                </a:solidFill>
                <a:latin typeface="Calibri"/>
              </a:rPr>
              <a:t>: C</a:t>
            </a:r>
            <a:r>
              <a:rPr lang="en-US" sz="3200" baseline="-25000" dirty="0">
                <a:solidFill>
                  <a:prstClr val="black"/>
                </a:solidFill>
                <a:latin typeface="Calibri"/>
              </a:rPr>
              <a:t>1   </a:t>
            </a:r>
            <a:r>
              <a:rPr lang="en-US" sz="3200" dirty="0">
                <a:solidFill>
                  <a:prstClr val="black"/>
                </a:solidFill>
                <a:latin typeface="Calibri"/>
                <a:sym typeface="Wingdings"/>
              </a:rPr>
              <a:t>   </a:t>
            </a:r>
            <a:r>
              <a:rPr lang="en-US" sz="3200" dirty="0">
                <a:solidFill>
                  <a:prstClr val="black"/>
                </a:solidFill>
                <a:latin typeface="Calibri"/>
              </a:rPr>
              <a:t>C</a:t>
            </a:r>
            <a:r>
              <a:rPr lang="en-US" sz="3200" baseline="-25000" dirty="0">
                <a:solidFill>
                  <a:prstClr val="black"/>
                </a:solidFill>
                <a:latin typeface="Calibri"/>
              </a:rPr>
              <a:t>0</a:t>
            </a:r>
            <a:endParaRPr lang="en-US" sz="3200" dirty="0">
              <a:solidFill>
                <a:prstClr val="black"/>
              </a:solidFill>
              <a:latin typeface="Calibri"/>
            </a:endParaRPr>
          </a:p>
        </p:txBody>
      </p:sp>
      <p:grpSp>
        <p:nvGrpSpPr>
          <p:cNvPr id="13" name="Group 12">
            <a:extLst>
              <a:ext uri="{FF2B5EF4-FFF2-40B4-BE49-F238E27FC236}">
                <a16:creationId xmlns:a16="http://schemas.microsoft.com/office/drawing/2014/main" id="{FCCD6BB2-61C6-48F0-DCED-FDF0B0BF25FE}"/>
              </a:ext>
            </a:extLst>
          </p:cNvPr>
          <p:cNvGrpSpPr/>
          <p:nvPr/>
        </p:nvGrpSpPr>
        <p:grpSpPr>
          <a:xfrm>
            <a:off x="42419" y="871615"/>
            <a:ext cx="699555" cy="676656"/>
            <a:chOff x="658368" y="5669280"/>
            <a:chExt cx="699555" cy="676656"/>
          </a:xfrm>
        </p:grpSpPr>
        <p:sp>
          <p:nvSpPr>
            <p:cNvPr id="17" name="Arc 16">
              <a:extLst>
                <a:ext uri="{FF2B5EF4-FFF2-40B4-BE49-F238E27FC236}">
                  <a16:creationId xmlns:a16="http://schemas.microsoft.com/office/drawing/2014/main" id="{BF0802BD-9794-2146-990D-72A47A16B7D5}"/>
                </a:ext>
              </a:extLst>
            </p:cNvPr>
            <p:cNvSpPr/>
            <p:nvPr/>
          </p:nvSpPr>
          <p:spPr>
            <a:xfrm rot="240000">
              <a:off x="658368" y="5779008"/>
              <a:ext cx="374904" cy="566928"/>
            </a:xfrm>
            <a:prstGeom prst="arc">
              <a:avLst/>
            </a:prstGeom>
            <a:ln w="28575" cmpd="sng">
              <a:solidFill>
                <a:srgbClr val="000000"/>
              </a:solidFill>
            </a:ln>
          </p:spPr>
          <p:style>
            <a:lnRef idx="2">
              <a:schemeClr val="accent1"/>
            </a:lnRef>
            <a:fillRef idx="0">
              <a:schemeClr val="accent1"/>
            </a:fillRef>
            <a:effectRef idx="1">
              <a:schemeClr val="accent1"/>
            </a:effectRef>
            <a:fontRef idx="minor">
              <a:schemeClr val="tx1"/>
            </a:fontRef>
          </p:style>
          <p:txBody>
            <a:bodyPr rtlCol="0" anchor="ctr"/>
            <a:lstStyle/>
            <a:p>
              <a:pPr algn="ctr" defTabSz="457200"/>
              <a:endParaRPr lang="en-US">
                <a:solidFill>
                  <a:prstClr val="black"/>
                </a:solidFill>
                <a:latin typeface="Calibri"/>
              </a:endParaRPr>
            </a:p>
          </p:txBody>
        </p:sp>
        <p:sp>
          <p:nvSpPr>
            <p:cNvPr id="35" name="TextBox 34">
              <a:extLst>
                <a:ext uri="{FF2B5EF4-FFF2-40B4-BE49-F238E27FC236}">
                  <a16:creationId xmlns:a16="http://schemas.microsoft.com/office/drawing/2014/main" id="{CC87CAA8-45A0-9CEA-1BC3-6844C209514B}"/>
                </a:ext>
              </a:extLst>
            </p:cNvPr>
            <p:cNvSpPr txBox="1"/>
            <p:nvPr/>
          </p:nvSpPr>
          <p:spPr>
            <a:xfrm>
              <a:off x="768096" y="5669280"/>
              <a:ext cx="589827" cy="584776"/>
            </a:xfrm>
            <a:prstGeom prst="rect">
              <a:avLst/>
            </a:prstGeom>
            <a:noFill/>
          </p:spPr>
          <p:txBody>
            <a:bodyPr wrap="square" rtlCol="0">
              <a:spAutoFit/>
            </a:bodyPr>
            <a:lstStyle/>
            <a:p>
              <a:pPr defTabSz="457200"/>
              <a:r>
                <a:rPr lang="en-US" sz="3200" dirty="0">
                  <a:solidFill>
                    <a:prstClr val="black"/>
                  </a:solidFill>
                  <a:latin typeface="Calibri"/>
                </a:rPr>
                <a:t>o</a:t>
              </a:r>
            </a:p>
          </p:txBody>
        </p:sp>
      </p:grpSp>
      <p:grpSp>
        <p:nvGrpSpPr>
          <p:cNvPr id="59" name="Group 58">
            <a:extLst>
              <a:ext uri="{FF2B5EF4-FFF2-40B4-BE49-F238E27FC236}">
                <a16:creationId xmlns:a16="http://schemas.microsoft.com/office/drawing/2014/main" id="{F09AAF7E-C1AF-73F3-7D5B-5D0F177AAD67}"/>
              </a:ext>
            </a:extLst>
          </p:cNvPr>
          <p:cNvGrpSpPr/>
          <p:nvPr/>
        </p:nvGrpSpPr>
        <p:grpSpPr>
          <a:xfrm>
            <a:off x="4588045" y="3192897"/>
            <a:ext cx="3460093" cy="736182"/>
            <a:chOff x="3256081" y="3795071"/>
            <a:chExt cx="3460093" cy="736182"/>
          </a:xfrm>
        </p:grpSpPr>
        <p:grpSp>
          <p:nvGrpSpPr>
            <p:cNvPr id="60" name="Group 59">
              <a:extLst>
                <a:ext uri="{FF2B5EF4-FFF2-40B4-BE49-F238E27FC236}">
                  <a16:creationId xmlns:a16="http://schemas.microsoft.com/office/drawing/2014/main" id="{96325D34-87DE-10F3-27C1-ED1E5CE76A75}"/>
                </a:ext>
              </a:extLst>
            </p:cNvPr>
            <p:cNvGrpSpPr/>
            <p:nvPr/>
          </p:nvGrpSpPr>
          <p:grpSpPr>
            <a:xfrm>
              <a:off x="3256081" y="3854597"/>
              <a:ext cx="699555" cy="676656"/>
              <a:chOff x="658368" y="5669280"/>
              <a:chExt cx="699555" cy="676656"/>
            </a:xfrm>
          </p:grpSpPr>
          <p:sp>
            <p:nvSpPr>
              <p:cNvPr id="62" name="Arc 61">
                <a:extLst>
                  <a:ext uri="{FF2B5EF4-FFF2-40B4-BE49-F238E27FC236}">
                    <a16:creationId xmlns:a16="http://schemas.microsoft.com/office/drawing/2014/main" id="{33D5F583-DF1B-88AD-049F-723F8F81881A}"/>
                  </a:ext>
                </a:extLst>
              </p:cNvPr>
              <p:cNvSpPr/>
              <p:nvPr/>
            </p:nvSpPr>
            <p:spPr>
              <a:xfrm rot="240000">
                <a:off x="658368" y="5779008"/>
                <a:ext cx="374904" cy="566928"/>
              </a:xfrm>
              <a:prstGeom prst="arc">
                <a:avLst/>
              </a:prstGeom>
              <a:ln w="28575" cmpd="sng">
                <a:solidFill>
                  <a:srgbClr val="000000"/>
                </a:solidFill>
              </a:ln>
            </p:spPr>
            <p:style>
              <a:lnRef idx="2">
                <a:schemeClr val="accent1"/>
              </a:lnRef>
              <a:fillRef idx="0">
                <a:schemeClr val="accent1"/>
              </a:fillRef>
              <a:effectRef idx="1">
                <a:schemeClr val="accent1"/>
              </a:effectRef>
              <a:fontRef idx="minor">
                <a:schemeClr val="tx1"/>
              </a:fontRef>
            </p:style>
            <p:txBody>
              <a:bodyPr rtlCol="0" anchor="ctr"/>
              <a:lstStyle/>
              <a:p>
                <a:pPr algn="ctr" defTabSz="457200"/>
                <a:endParaRPr lang="en-US">
                  <a:solidFill>
                    <a:prstClr val="black"/>
                  </a:solidFill>
                  <a:latin typeface="Calibri"/>
                </a:endParaRPr>
              </a:p>
            </p:txBody>
          </p:sp>
          <p:sp>
            <p:nvSpPr>
              <p:cNvPr id="63" name="TextBox 62">
                <a:extLst>
                  <a:ext uri="{FF2B5EF4-FFF2-40B4-BE49-F238E27FC236}">
                    <a16:creationId xmlns:a16="http://schemas.microsoft.com/office/drawing/2014/main" id="{4E17607A-6A19-1F67-8845-A13348AE05D4}"/>
                  </a:ext>
                </a:extLst>
              </p:cNvPr>
              <p:cNvSpPr txBox="1"/>
              <p:nvPr/>
            </p:nvSpPr>
            <p:spPr>
              <a:xfrm>
                <a:off x="768096" y="5669280"/>
                <a:ext cx="589827" cy="584776"/>
              </a:xfrm>
              <a:prstGeom prst="rect">
                <a:avLst/>
              </a:prstGeom>
              <a:noFill/>
            </p:spPr>
            <p:txBody>
              <a:bodyPr wrap="square" rtlCol="0">
                <a:spAutoFit/>
              </a:bodyPr>
              <a:lstStyle/>
              <a:p>
                <a:pPr defTabSz="457200"/>
                <a:r>
                  <a:rPr lang="en-US" sz="3200" dirty="0">
                    <a:solidFill>
                      <a:prstClr val="black"/>
                    </a:solidFill>
                    <a:latin typeface="Calibri"/>
                  </a:rPr>
                  <a:t>o</a:t>
                </a:r>
              </a:p>
            </p:txBody>
          </p:sp>
        </p:grpSp>
        <p:sp>
          <p:nvSpPr>
            <p:cNvPr id="61" name="TextBox 60">
              <a:extLst>
                <a:ext uri="{FF2B5EF4-FFF2-40B4-BE49-F238E27FC236}">
                  <a16:creationId xmlns:a16="http://schemas.microsoft.com/office/drawing/2014/main" id="{DB3C2F44-109E-9759-69EA-9871080397E4}"/>
                </a:ext>
              </a:extLst>
            </p:cNvPr>
            <p:cNvSpPr txBox="1"/>
            <p:nvPr/>
          </p:nvSpPr>
          <p:spPr>
            <a:xfrm>
              <a:off x="3590764" y="3795071"/>
              <a:ext cx="3125410" cy="584776"/>
            </a:xfrm>
            <a:prstGeom prst="rect">
              <a:avLst/>
            </a:prstGeom>
            <a:noFill/>
          </p:spPr>
          <p:txBody>
            <a:bodyPr wrap="square" rtlCol="0">
              <a:spAutoFit/>
            </a:bodyPr>
            <a:lstStyle/>
            <a:p>
              <a:pPr defTabSz="457200"/>
              <a:r>
                <a:rPr lang="en-US" sz="3200" dirty="0">
                  <a:solidFill>
                    <a:prstClr val="black"/>
                  </a:solidFill>
                  <a:latin typeface="Calibri"/>
                </a:rPr>
                <a:t>(e</a:t>
              </a:r>
              <a:r>
                <a:rPr lang="en-US" sz="3200" baseline="-25000" dirty="0">
                  <a:solidFill>
                    <a:prstClr val="black"/>
                  </a:solidFill>
                  <a:latin typeface="Calibri"/>
                </a:rPr>
                <a:t>3</a:t>
              </a:r>
              <a:r>
                <a:rPr lang="en-US" sz="3200" dirty="0">
                  <a:solidFill>
                    <a:prstClr val="black"/>
                  </a:solidFill>
                  <a:latin typeface="Calibri"/>
                </a:rPr>
                <a:t>) = v</a:t>
              </a:r>
              <a:r>
                <a:rPr lang="en-US" sz="3200" baseline="-25000" dirty="0">
                  <a:solidFill>
                    <a:prstClr val="black"/>
                  </a:solidFill>
                  <a:latin typeface="Calibri"/>
                </a:rPr>
                <a:t>4</a:t>
              </a:r>
              <a:r>
                <a:rPr lang="en-US" sz="3200" dirty="0">
                  <a:solidFill>
                    <a:prstClr val="black"/>
                  </a:solidFill>
                  <a:latin typeface="Calibri"/>
                </a:rPr>
                <a:t> + v</a:t>
              </a:r>
              <a:r>
                <a:rPr lang="en-US" sz="3200" baseline="-25000" dirty="0">
                  <a:solidFill>
                    <a:prstClr val="black"/>
                  </a:solidFill>
                  <a:latin typeface="Calibri"/>
                </a:rPr>
                <a:t>5</a:t>
              </a:r>
            </a:p>
          </p:txBody>
        </p:sp>
      </p:grpSp>
      <p:grpSp>
        <p:nvGrpSpPr>
          <p:cNvPr id="64" name="Group 63">
            <a:extLst>
              <a:ext uri="{FF2B5EF4-FFF2-40B4-BE49-F238E27FC236}">
                <a16:creationId xmlns:a16="http://schemas.microsoft.com/office/drawing/2014/main" id="{D6BE6C4D-86BB-5600-25D0-9FD6FF9E4F52}"/>
              </a:ext>
            </a:extLst>
          </p:cNvPr>
          <p:cNvGrpSpPr/>
          <p:nvPr/>
        </p:nvGrpSpPr>
        <p:grpSpPr>
          <a:xfrm>
            <a:off x="4588045" y="3881031"/>
            <a:ext cx="3460093" cy="736182"/>
            <a:chOff x="3256081" y="3795071"/>
            <a:chExt cx="3460093" cy="736182"/>
          </a:xfrm>
        </p:grpSpPr>
        <p:grpSp>
          <p:nvGrpSpPr>
            <p:cNvPr id="65" name="Group 64">
              <a:extLst>
                <a:ext uri="{FF2B5EF4-FFF2-40B4-BE49-F238E27FC236}">
                  <a16:creationId xmlns:a16="http://schemas.microsoft.com/office/drawing/2014/main" id="{09FFCBD1-E226-BED1-264D-C971723736F2}"/>
                </a:ext>
              </a:extLst>
            </p:cNvPr>
            <p:cNvGrpSpPr/>
            <p:nvPr/>
          </p:nvGrpSpPr>
          <p:grpSpPr>
            <a:xfrm>
              <a:off x="3256081" y="3854597"/>
              <a:ext cx="699555" cy="676656"/>
              <a:chOff x="658368" y="5669280"/>
              <a:chExt cx="699555" cy="676656"/>
            </a:xfrm>
          </p:grpSpPr>
          <p:sp>
            <p:nvSpPr>
              <p:cNvPr id="67" name="Arc 66">
                <a:extLst>
                  <a:ext uri="{FF2B5EF4-FFF2-40B4-BE49-F238E27FC236}">
                    <a16:creationId xmlns:a16="http://schemas.microsoft.com/office/drawing/2014/main" id="{2B7EB60F-158E-4AAC-5B08-CE23B884CC30}"/>
                  </a:ext>
                </a:extLst>
              </p:cNvPr>
              <p:cNvSpPr/>
              <p:nvPr/>
            </p:nvSpPr>
            <p:spPr>
              <a:xfrm rot="240000">
                <a:off x="658368" y="5779008"/>
                <a:ext cx="374904" cy="566928"/>
              </a:xfrm>
              <a:prstGeom prst="arc">
                <a:avLst/>
              </a:prstGeom>
              <a:ln w="28575" cmpd="sng">
                <a:solidFill>
                  <a:srgbClr val="000000"/>
                </a:solidFill>
              </a:ln>
            </p:spPr>
            <p:style>
              <a:lnRef idx="2">
                <a:schemeClr val="accent1"/>
              </a:lnRef>
              <a:fillRef idx="0">
                <a:schemeClr val="accent1"/>
              </a:fillRef>
              <a:effectRef idx="1">
                <a:schemeClr val="accent1"/>
              </a:effectRef>
              <a:fontRef idx="minor">
                <a:schemeClr val="tx1"/>
              </a:fontRef>
            </p:style>
            <p:txBody>
              <a:bodyPr rtlCol="0" anchor="ctr"/>
              <a:lstStyle/>
              <a:p>
                <a:pPr algn="ctr" defTabSz="457200"/>
                <a:endParaRPr lang="en-US">
                  <a:solidFill>
                    <a:prstClr val="black"/>
                  </a:solidFill>
                  <a:latin typeface="Calibri"/>
                </a:endParaRPr>
              </a:p>
            </p:txBody>
          </p:sp>
          <p:sp>
            <p:nvSpPr>
              <p:cNvPr id="68" name="TextBox 67">
                <a:extLst>
                  <a:ext uri="{FF2B5EF4-FFF2-40B4-BE49-F238E27FC236}">
                    <a16:creationId xmlns:a16="http://schemas.microsoft.com/office/drawing/2014/main" id="{3FE074E5-2DA3-C6AE-7587-CF28513D86A4}"/>
                  </a:ext>
                </a:extLst>
              </p:cNvPr>
              <p:cNvSpPr txBox="1"/>
              <p:nvPr/>
            </p:nvSpPr>
            <p:spPr>
              <a:xfrm>
                <a:off x="768096" y="5669280"/>
                <a:ext cx="589827" cy="584776"/>
              </a:xfrm>
              <a:prstGeom prst="rect">
                <a:avLst/>
              </a:prstGeom>
              <a:noFill/>
            </p:spPr>
            <p:txBody>
              <a:bodyPr wrap="square" rtlCol="0">
                <a:spAutoFit/>
              </a:bodyPr>
              <a:lstStyle/>
              <a:p>
                <a:pPr defTabSz="457200"/>
                <a:r>
                  <a:rPr lang="en-US" sz="3200" dirty="0">
                    <a:solidFill>
                      <a:prstClr val="black"/>
                    </a:solidFill>
                    <a:latin typeface="Calibri"/>
                  </a:rPr>
                  <a:t>o</a:t>
                </a:r>
              </a:p>
            </p:txBody>
          </p:sp>
        </p:grpSp>
        <p:sp>
          <p:nvSpPr>
            <p:cNvPr id="66" name="TextBox 65">
              <a:extLst>
                <a:ext uri="{FF2B5EF4-FFF2-40B4-BE49-F238E27FC236}">
                  <a16:creationId xmlns:a16="http://schemas.microsoft.com/office/drawing/2014/main" id="{F90A1C7F-5B0C-0F37-AA0B-C17DAF90A633}"/>
                </a:ext>
              </a:extLst>
            </p:cNvPr>
            <p:cNvSpPr txBox="1"/>
            <p:nvPr/>
          </p:nvSpPr>
          <p:spPr>
            <a:xfrm>
              <a:off x="3590764" y="3795071"/>
              <a:ext cx="3125410" cy="584776"/>
            </a:xfrm>
            <a:prstGeom prst="rect">
              <a:avLst/>
            </a:prstGeom>
            <a:noFill/>
          </p:spPr>
          <p:txBody>
            <a:bodyPr wrap="square" rtlCol="0">
              <a:spAutoFit/>
            </a:bodyPr>
            <a:lstStyle/>
            <a:p>
              <a:pPr defTabSz="457200"/>
              <a:r>
                <a:rPr lang="en-US" sz="3200" dirty="0">
                  <a:solidFill>
                    <a:prstClr val="black"/>
                  </a:solidFill>
                  <a:latin typeface="Calibri"/>
                </a:rPr>
                <a:t>(e</a:t>
              </a:r>
              <a:r>
                <a:rPr lang="en-US" sz="3200" baseline="-25000" dirty="0">
                  <a:solidFill>
                    <a:prstClr val="black"/>
                  </a:solidFill>
                  <a:latin typeface="Calibri"/>
                </a:rPr>
                <a:t>4</a:t>
              </a:r>
              <a:r>
                <a:rPr lang="en-US" sz="3200" dirty="0">
                  <a:solidFill>
                    <a:prstClr val="black"/>
                  </a:solidFill>
                  <a:latin typeface="Calibri"/>
                </a:rPr>
                <a:t>) = v</a:t>
              </a:r>
              <a:r>
                <a:rPr lang="en-US" sz="3200" baseline="-25000" dirty="0">
                  <a:solidFill>
                    <a:prstClr val="black"/>
                  </a:solidFill>
                  <a:latin typeface="Calibri"/>
                </a:rPr>
                <a:t>5</a:t>
              </a:r>
              <a:r>
                <a:rPr lang="en-US" sz="3200" dirty="0">
                  <a:solidFill>
                    <a:prstClr val="black"/>
                  </a:solidFill>
                  <a:latin typeface="Calibri"/>
                </a:rPr>
                <a:t> + v</a:t>
              </a:r>
              <a:r>
                <a:rPr lang="en-US" sz="3200" baseline="-25000" dirty="0">
                  <a:solidFill>
                    <a:prstClr val="black"/>
                  </a:solidFill>
                  <a:latin typeface="Calibri"/>
                </a:rPr>
                <a:t>6</a:t>
              </a:r>
            </a:p>
          </p:txBody>
        </p:sp>
      </p:grpSp>
      <p:grpSp>
        <p:nvGrpSpPr>
          <p:cNvPr id="69" name="Group 68">
            <a:extLst>
              <a:ext uri="{FF2B5EF4-FFF2-40B4-BE49-F238E27FC236}">
                <a16:creationId xmlns:a16="http://schemas.microsoft.com/office/drawing/2014/main" id="{9626E64E-F2C8-6B99-209E-5F34D7F44AC1}"/>
              </a:ext>
            </a:extLst>
          </p:cNvPr>
          <p:cNvGrpSpPr/>
          <p:nvPr/>
        </p:nvGrpSpPr>
        <p:grpSpPr>
          <a:xfrm>
            <a:off x="4588045" y="4549343"/>
            <a:ext cx="3460093" cy="736182"/>
            <a:chOff x="3256081" y="3795071"/>
            <a:chExt cx="3460093" cy="736182"/>
          </a:xfrm>
        </p:grpSpPr>
        <p:grpSp>
          <p:nvGrpSpPr>
            <p:cNvPr id="70" name="Group 69">
              <a:extLst>
                <a:ext uri="{FF2B5EF4-FFF2-40B4-BE49-F238E27FC236}">
                  <a16:creationId xmlns:a16="http://schemas.microsoft.com/office/drawing/2014/main" id="{49F705D3-1867-125F-B90E-247916B51074}"/>
                </a:ext>
              </a:extLst>
            </p:cNvPr>
            <p:cNvGrpSpPr/>
            <p:nvPr/>
          </p:nvGrpSpPr>
          <p:grpSpPr>
            <a:xfrm>
              <a:off x="3256081" y="3854597"/>
              <a:ext cx="699555" cy="676656"/>
              <a:chOff x="658368" y="5669280"/>
              <a:chExt cx="699555" cy="676656"/>
            </a:xfrm>
          </p:grpSpPr>
          <p:sp>
            <p:nvSpPr>
              <p:cNvPr id="72" name="Arc 71">
                <a:extLst>
                  <a:ext uri="{FF2B5EF4-FFF2-40B4-BE49-F238E27FC236}">
                    <a16:creationId xmlns:a16="http://schemas.microsoft.com/office/drawing/2014/main" id="{476186C3-41BF-068F-FC9B-3C32CF0ACA39}"/>
                  </a:ext>
                </a:extLst>
              </p:cNvPr>
              <p:cNvSpPr/>
              <p:nvPr/>
            </p:nvSpPr>
            <p:spPr>
              <a:xfrm rot="240000">
                <a:off x="658368" y="5779008"/>
                <a:ext cx="374904" cy="566928"/>
              </a:xfrm>
              <a:prstGeom prst="arc">
                <a:avLst/>
              </a:prstGeom>
              <a:ln w="28575" cmpd="sng">
                <a:solidFill>
                  <a:srgbClr val="000000"/>
                </a:solidFill>
              </a:ln>
            </p:spPr>
            <p:style>
              <a:lnRef idx="2">
                <a:schemeClr val="accent1"/>
              </a:lnRef>
              <a:fillRef idx="0">
                <a:schemeClr val="accent1"/>
              </a:fillRef>
              <a:effectRef idx="1">
                <a:schemeClr val="accent1"/>
              </a:effectRef>
              <a:fontRef idx="minor">
                <a:schemeClr val="tx1"/>
              </a:fontRef>
            </p:style>
            <p:txBody>
              <a:bodyPr rtlCol="0" anchor="ctr"/>
              <a:lstStyle/>
              <a:p>
                <a:pPr algn="ctr" defTabSz="457200"/>
                <a:endParaRPr lang="en-US">
                  <a:solidFill>
                    <a:prstClr val="black"/>
                  </a:solidFill>
                  <a:latin typeface="Calibri"/>
                </a:endParaRPr>
              </a:p>
            </p:txBody>
          </p:sp>
          <p:sp>
            <p:nvSpPr>
              <p:cNvPr id="73" name="TextBox 72">
                <a:extLst>
                  <a:ext uri="{FF2B5EF4-FFF2-40B4-BE49-F238E27FC236}">
                    <a16:creationId xmlns:a16="http://schemas.microsoft.com/office/drawing/2014/main" id="{59D114AD-8F02-3BB9-A1DA-A793C5E415FC}"/>
                  </a:ext>
                </a:extLst>
              </p:cNvPr>
              <p:cNvSpPr txBox="1"/>
              <p:nvPr/>
            </p:nvSpPr>
            <p:spPr>
              <a:xfrm>
                <a:off x="768096" y="5669280"/>
                <a:ext cx="589827" cy="584776"/>
              </a:xfrm>
              <a:prstGeom prst="rect">
                <a:avLst/>
              </a:prstGeom>
              <a:noFill/>
            </p:spPr>
            <p:txBody>
              <a:bodyPr wrap="square" rtlCol="0">
                <a:spAutoFit/>
              </a:bodyPr>
              <a:lstStyle/>
              <a:p>
                <a:pPr defTabSz="457200"/>
                <a:r>
                  <a:rPr lang="en-US" sz="3200" dirty="0">
                    <a:solidFill>
                      <a:prstClr val="black"/>
                    </a:solidFill>
                    <a:latin typeface="Calibri"/>
                  </a:rPr>
                  <a:t>o</a:t>
                </a:r>
              </a:p>
            </p:txBody>
          </p:sp>
        </p:grpSp>
        <p:sp>
          <p:nvSpPr>
            <p:cNvPr id="71" name="TextBox 70">
              <a:extLst>
                <a:ext uri="{FF2B5EF4-FFF2-40B4-BE49-F238E27FC236}">
                  <a16:creationId xmlns:a16="http://schemas.microsoft.com/office/drawing/2014/main" id="{422FFFFB-C2D0-CC4C-EBA8-E45914E751CA}"/>
                </a:ext>
              </a:extLst>
            </p:cNvPr>
            <p:cNvSpPr txBox="1"/>
            <p:nvPr/>
          </p:nvSpPr>
          <p:spPr>
            <a:xfrm>
              <a:off x="3590764" y="3795071"/>
              <a:ext cx="3125410" cy="584776"/>
            </a:xfrm>
            <a:prstGeom prst="rect">
              <a:avLst/>
            </a:prstGeom>
            <a:noFill/>
          </p:spPr>
          <p:txBody>
            <a:bodyPr wrap="square" rtlCol="0">
              <a:spAutoFit/>
            </a:bodyPr>
            <a:lstStyle/>
            <a:p>
              <a:pPr defTabSz="457200"/>
              <a:r>
                <a:rPr lang="en-US" sz="3200" dirty="0">
                  <a:solidFill>
                    <a:prstClr val="black"/>
                  </a:solidFill>
                  <a:latin typeface="Calibri"/>
                </a:rPr>
                <a:t>(e</a:t>
              </a:r>
              <a:r>
                <a:rPr lang="en-US" sz="3200" baseline="-25000" dirty="0">
                  <a:solidFill>
                    <a:prstClr val="black"/>
                  </a:solidFill>
                  <a:latin typeface="Calibri"/>
                </a:rPr>
                <a:t>5</a:t>
              </a:r>
              <a:r>
                <a:rPr lang="en-US" sz="3200" dirty="0">
                  <a:solidFill>
                    <a:prstClr val="black"/>
                  </a:solidFill>
                  <a:latin typeface="Calibri"/>
                </a:rPr>
                <a:t>) = v</a:t>
              </a:r>
              <a:r>
                <a:rPr lang="en-US" sz="3200" baseline="-25000" dirty="0">
                  <a:solidFill>
                    <a:prstClr val="black"/>
                  </a:solidFill>
                  <a:latin typeface="Calibri"/>
                </a:rPr>
                <a:t>4</a:t>
              </a:r>
              <a:r>
                <a:rPr lang="en-US" sz="3200" dirty="0">
                  <a:solidFill>
                    <a:prstClr val="black"/>
                  </a:solidFill>
                  <a:latin typeface="Calibri"/>
                </a:rPr>
                <a:t> + v</a:t>
              </a:r>
              <a:r>
                <a:rPr lang="en-US" sz="3200" baseline="-25000" dirty="0">
                  <a:solidFill>
                    <a:prstClr val="black"/>
                  </a:solidFill>
                  <a:latin typeface="Calibri"/>
                </a:rPr>
                <a:t>6</a:t>
              </a:r>
            </a:p>
          </p:txBody>
        </p:sp>
      </p:grpSp>
      <p:grpSp>
        <p:nvGrpSpPr>
          <p:cNvPr id="22" name="Group 21">
            <a:extLst>
              <a:ext uri="{FF2B5EF4-FFF2-40B4-BE49-F238E27FC236}">
                <a16:creationId xmlns:a16="http://schemas.microsoft.com/office/drawing/2014/main" id="{1236C425-3CEF-5854-1248-84E1DADA9F97}"/>
              </a:ext>
            </a:extLst>
          </p:cNvPr>
          <p:cNvGrpSpPr/>
          <p:nvPr/>
        </p:nvGrpSpPr>
        <p:grpSpPr>
          <a:xfrm>
            <a:off x="4568728" y="5402962"/>
            <a:ext cx="6349643" cy="724558"/>
            <a:chOff x="717333" y="5461019"/>
            <a:chExt cx="6349643" cy="724558"/>
          </a:xfrm>
        </p:grpSpPr>
        <p:sp>
          <p:nvSpPr>
            <p:cNvPr id="23" name="TextBox 22">
              <a:extLst>
                <a:ext uri="{FF2B5EF4-FFF2-40B4-BE49-F238E27FC236}">
                  <a16:creationId xmlns:a16="http://schemas.microsoft.com/office/drawing/2014/main" id="{5E486999-FF7F-F359-43D6-7509DA352FFB}"/>
                </a:ext>
              </a:extLst>
            </p:cNvPr>
            <p:cNvSpPr txBox="1"/>
            <p:nvPr/>
          </p:nvSpPr>
          <p:spPr>
            <a:xfrm>
              <a:off x="1032058" y="5461019"/>
              <a:ext cx="6034918" cy="584775"/>
            </a:xfrm>
            <a:prstGeom prst="rect">
              <a:avLst/>
            </a:prstGeom>
            <a:noFill/>
          </p:spPr>
          <p:txBody>
            <a:bodyPr wrap="square" rtlCol="0">
              <a:spAutoFit/>
            </a:bodyPr>
            <a:lstStyle/>
            <a:p>
              <a:pPr defTabSz="457200"/>
              <a:r>
                <a:rPr lang="en-US" sz="3200" dirty="0">
                  <a:solidFill>
                    <a:prstClr val="black"/>
                  </a:solidFill>
                  <a:latin typeface="Calibri"/>
                </a:rPr>
                <a:t>(e</a:t>
              </a:r>
              <a:r>
                <a:rPr lang="en-US" sz="3200" baseline="-25000" dirty="0">
                  <a:solidFill>
                    <a:prstClr val="black"/>
                  </a:solidFill>
                  <a:latin typeface="Calibri"/>
                </a:rPr>
                <a:t>3</a:t>
              </a:r>
              <a:r>
                <a:rPr lang="en-US" sz="3200" dirty="0">
                  <a:solidFill>
                    <a:prstClr val="black"/>
                  </a:solidFill>
                  <a:latin typeface="Calibri"/>
                </a:rPr>
                <a:t> + e</a:t>
              </a:r>
              <a:r>
                <a:rPr lang="en-US" sz="3200" baseline="-25000" dirty="0">
                  <a:solidFill>
                    <a:prstClr val="black"/>
                  </a:solidFill>
                  <a:latin typeface="Calibri"/>
                </a:rPr>
                <a:t>4 </a:t>
              </a:r>
              <a:r>
                <a:rPr lang="en-US" sz="3200" dirty="0">
                  <a:solidFill>
                    <a:prstClr val="black"/>
                  </a:solidFill>
                  <a:latin typeface="Calibri"/>
                </a:rPr>
                <a:t>+ e</a:t>
              </a:r>
              <a:r>
                <a:rPr lang="en-US" sz="3200" baseline="-25000" dirty="0">
                  <a:solidFill>
                    <a:prstClr val="black"/>
                  </a:solidFill>
                  <a:latin typeface="Calibri"/>
                </a:rPr>
                <a:t>5</a:t>
              </a:r>
              <a:r>
                <a:rPr lang="en-US" sz="3200" dirty="0">
                  <a:solidFill>
                    <a:prstClr val="black"/>
                  </a:solidFill>
                  <a:latin typeface="Calibri"/>
                </a:rPr>
                <a:t>) = 2v</a:t>
              </a:r>
              <a:r>
                <a:rPr lang="en-US" sz="3200" baseline="-25000" dirty="0">
                  <a:solidFill>
                    <a:prstClr val="black"/>
                  </a:solidFill>
                  <a:latin typeface="Calibri"/>
                </a:rPr>
                <a:t>4</a:t>
              </a:r>
              <a:r>
                <a:rPr lang="en-US" sz="3200" dirty="0">
                  <a:solidFill>
                    <a:prstClr val="black"/>
                  </a:solidFill>
                  <a:latin typeface="Calibri"/>
                </a:rPr>
                <a:t> + 2v</a:t>
              </a:r>
              <a:r>
                <a:rPr lang="en-US" sz="3200" baseline="-25000" dirty="0">
                  <a:solidFill>
                    <a:prstClr val="black"/>
                  </a:solidFill>
                  <a:latin typeface="Calibri"/>
                </a:rPr>
                <a:t>5</a:t>
              </a:r>
              <a:r>
                <a:rPr lang="en-US" sz="3200" dirty="0">
                  <a:solidFill>
                    <a:prstClr val="black"/>
                  </a:solidFill>
                  <a:latin typeface="Calibri"/>
                </a:rPr>
                <a:t> + 2v</a:t>
              </a:r>
              <a:r>
                <a:rPr lang="en-US" sz="3200" baseline="-25000" dirty="0">
                  <a:solidFill>
                    <a:prstClr val="black"/>
                  </a:solidFill>
                  <a:latin typeface="Calibri"/>
                </a:rPr>
                <a:t>6</a:t>
              </a:r>
              <a:r>
                <a:rPr lang="en-US" sz="3200" dirty="0">
                  <a:solidFill>
                    <a:prstClr val="black"/>
                  </a:solidFill>
                  <a:latin typeface="Calibri"/>
                </a:rPr>
                <a:t>  = 0</a:t>
              </a:r>
            </a:p>
          </p:txBody>
        </p:sp>
        <p:grpSp>
          <p:nvGrpSpPr>
            <p:cNvPr id="25" name="Group 24">
              <a:extLst>
                <a:ext uri="{FF2B5EF4-FFF2-40B4-BE49-F238E27FC236}">
                  <a16:creationId xmlns:a16="http://schemas.microsoft.com/office/drawing/2014/main" id="{AF9C2084-B45D-28C0-6D5F-8220A93466D9}"/>
                </a:ext>
              </a:extLst>
            </p:cNvPr>
            <p:cNvGrpSpPr/>
            <p:nvPr/>
          </p:nvGrpSpPr>
          <p:grpSpPr>
            <a:xfrm>
              <a:off x="717333" y="5508921"/>
              <a:ext cx="699555" cy="676656"/>
              <a:chOff x="658368" y="5669280"/>
              <a:chExt cx="699555" cy="676656"/>
            </a:xfrm>
          </p:grpSpPr>
          <p:sp>
            <p:nvSpPr>
              <p:cNvPr id="26" name="Arc 25">
                <a:extLst>
                  <a:ext uri="{FF2B5EF4-FFF2-40B4-BE49-F238E27FC236}">
                    <a16:creationId xmlns:a16="http://schemas.microsoft.com/office/drawing/2014/main" id="{85E3AC56-5A76-02F6-CDE5-FFF951D0789E}"/>
                  </a:ext>
                </a:extLst>
              </p:cNvPr>
              <p:cNvSpPr/>
              <p:nvPr/>
            </p:nvSpPr>
            <p:spPr>
              <a:xfrm rot="240000">
                <a:off x="658368" y="5779008"/>
                <a:ext cx="374904" cy="566928"/>
              </a:xfrm>
              <a:prstGeom prst="arc">
                <a:avLst/>
              </a:prstGeom>
              <a:ln w="28575" cmpd="sng">
                <a:solidFill>
                  <a:srgbClr val="000000"/>
                </a:solidFill>
              </a:ln>
            </p:spPr>
            <p:style>
              <a:lnRef idx="2">
                <a:schemeClr val="accent1"/>
              </a:lnRef>
              <a:fillRef idx="0">
                <a:schemeClr val="accent1"/>
              </a:fillRef>
              <a:effectRef idx="1">
                <a:schemeClr val="accent1"/>
              </a:effectRef>
              <a:fontRef idx="minor">
                <a:schemeClr val="tx1"/>
              </a:fontRef>
            </p:style>
            <p:txBody>
              <a:bodyPr rtlCol="0" anchor="ctr"/>
              <a:lstStyle/>
              <a:p>
                <a:pPr algn="ctr" defTabSz="457200"/>
                <a:endParaRPr lang="en-US">
                  <a:solidFill>
                    <a:prstClr val="black"/>
                  </a:solidFill>
                  <a:latin typeface="Calibri"/>
                </a:endParaRPr>
              </a:p>
            </p:txBody>
          </p:sp>
          <p:sp>
            <p:nvSpPr>
              <p:cNvPr id="28" name="TextBox 27">
                <a:extLst>
                  <a:ext uri="{FF2B5EF4-FFF2-40B4-BE49-F238E27FC236}">
                    <a16:creationId xmlns:a16="http://schemas.microsoft.com/office/drawing/2014/main" id="{2E8A5F72-AA95-B272-88F8-B758F2D9754B}"/>
                  </a:ext>
                </a:extLst>
              </p:cNvPr>
              <p:cNvSpPr txBox="1"/>
              <p:nvPr/>
            </p:nvSpPr>
            <p:spPr>
              <a:xfrm>
                <a:off x="768096" y="5669280"/>
                <a:ext cx="589827" cy="584776"/>
              </a:xfrm>
              <a:prstGeom prst="rect">
                <a:avLst/>
              </a:prstGeom>
              <a:noFill/>
            </p:spPr>
            <p:txBody>
              <a:bodyPr wrap="square" rtlCol="0">
                <a:spAutoFit/>
              </a:bodyPr>
              <a:lstStyle/>
              <a:p>
                <a:pPr defTabSz="457200"/>
                <a:r>
                  <a:rPr lang="en-US" sz="3200" dirty="0">
                    <a:solidFill>
                      <a:prstClr val="black"/>
                    </a:solidFill>
                    <a:latin typeface="Calibri"/>
                  </a:rPr>
                  <a:t>o</a:t>
                </a:r>
              </a:p>
            </p:txBody>
          </p:sp>
        </p:grpSp>
      </p:grpSp>
      <p:grpSp>
        <p:nvGrpSpPr>
          <p:cNvPr id="31" name="Group 30">
            <a:extLst>
              <a:ext uri="{FF2B5EF4-FFF2-40B4-BE49-F238E27FC236}">
                <a16:creationId xmlns:a16="http://schemas.microsoft.com/office/drawing/2014/main" id="{EF182E71-6BD8-44A1-719B-A4D54761BF94}"/>
              </a:ext>
            </a:extLst>
          </p:cNvPr>
          <p:cNvGrpSpPr/>
          <p:nvPr/>
        </p:nvGrpSpPr>
        <p:grpSpPr>
          <a:xfrm>
            <a:off x="278488" y="4048823"/>
            <a:ext cx="3697753" cy="1514294"/>
            <a:chOff x="5612265" y="3387813"/>
            <a:chExt cx="3697753" cy="1514294"/>
          </a:xfrm>
        </p:grpSpPr>
        <p:sp>
          <p:nvSpPr>
            <p:cNvPr id="32" name="TextBox 31">
              <a:extLst>
                <a:ext uri="{FF2B5EF4-FFF2-40B4-BE49-F238E27FC236}">
                  <a16:creationId xmlns:a16="http://schemas.microsoft.com/office/drawing/2014/main" id="{41D76A36-0549-ABA1-7F90-A35E751900AC}"/>
                </a:ext>
              </a:extLst>
            </p:cNvPr>
            <p:cNvSpPr txBox="1"/>
            <p:nvPr/>
          </p:nvSpPr>
          <p:spPr>
            <a:xfrm>
              <a:off x="5955773" y="3387813"/>
              <a:ext cx="3354245" cy="584776"/>
            </a:xfrm>
            <a:prstGeom prst="rect">
              <a:avLst/>
            </a:prstGeom>
            <a:noFill/>
          </p:spPr>
          <p:txBody>
            <a:bodyPr wrap="square" rtlCol="0">
              <a:spAutoFit/>
            </a:bodyPr>
            <a:lstStyle/>
            <a:p>
              <a:pPr defTabSz="457200"/>
              <a:r>
                <a:rPr lang="en-US" sz="3200" dirty="0">
                  <a:solidFill>
                    <a:srgbClr val="FF0000"/>
                  </a:solidFill>
                  <a:latin typeface="Calibri"/>
                </a:rPr>
                <a:t>Extend linearly:</a:t>
              </a:r>
            </a:p>
          </p:txBody>
        </p:sp>
        <p:sp>
          <p:nvSpPr>
            <p:cNvPr id="33" name="TextBox 32">
              <a:extLst>
                <a:ext uri="{FF2B5EF4-FFF2-40B4-BE49-F238E27FC236}">
                  <a16:creationId xmlns:a16="http://schemas.microsoft.com/office/drawing/2014/main" id="{24C07BCD-674E-5DC7-E6BC-7B65B9ADDB9B}"/>
                </a:ext>
              </a:extLst>
            </p:cNvPr>
            <p:cNvSpPr txBox="1"/>
            <p:nvPr/>
          </p:nvSpPr>
          <p:spPr>
            <a:xfrm>
              <a:off x="5955773" y="4209083"/>
              <a:ext cx="3188227" cy="584776"/>
            </a:xfrm>
            <a:prstGeom prst="rect">
              <a:avLst/>
            </a:prstGeom>
            <a:noFill/>
          </p:spPr>
          <p:txBody>
            <a:bodyPr wrap="square" rtlCol="0">
              <a:spAutoFit/>
            </a:bodyPr>
            <a:lstStyle/>
            <a:p>
              <a:pPr defTabSz="457200"/>
              <a:r>
                <a:rPr lang="en-US" sz="3200" dirty="0">
                  <a:solidFill>
                    <a:srgbClr val="930000"/>
                  </a:solidFill>
                  <a:latin typeface="Symbol"/>
                </a:rPr>
                <a:t>(</a:t>
              </a:r>
              <a:r>
                <a:rPr lang="en-US" sz="3200" dirty="0" err="1">
                  <a:solidFill>
                    <a:srgbClr val="930000"/>
                  </a:solidFill>
                  <a:latin typeface="Symbol"/>
                </a:rPr>
                <a:t>S</a:t>
              </a:r>
              <a:r>
                <a:rPr lang="en-US" sz="3200" dirty="0" err="1">
                  <a:solidFill>
                    <a:srgbClr val="930000"/>
                  </a:solidFill>
                  <a:latin typeface="Calibri"/>
                </a:rPr>
                <a:t>n</a:t>
              </a:r>
              <a:r>
                <a:rPr lang="en-US" sz="3200" baseline="-25000" dirty="0" err="1">
                  <a:solidFill>
                    <a:srgbClr val="930000"/>
                  </a:solidFill>
                  <a:latin typeface="Calibri"/>
                </a:rPr>
                <a:t>i</a:t>
              </a:r>
              <a:r>
                <a:rPr lang="en-US" sz="3200" dirty="0" err="1">
                  <a:solidFill>
                    <a:srgbClr val="930000"/>
                  </a:solidFill>
                  <a:latin typeface="Calibri"/>
                </a:rPr>
                <a:t>e</a:t>
              </a:r>
              <a:r>
                <a:rPr lang="en-US" sz="3200" baseline="-25000" dirty="0" err="1">
                  <a:solidFill>
                    <a:srgbClr val="930000"/>
                  </a:solidFill>
                  <a:latin typeface="Calibri"/>
                </a:rPr>
                <a:t>i</a:t>
              </a:r>
              <a:r>
                <a:rPr lang="en-US" sz="3200" dirty="0">
                  <a:solidFill>
                    <a:srgbClr val="930000"/>
                  </a:solidFill>
                  <a:latin typeface="Calibri"/>
                </a:rPr>
                <a:t>)  =  </a:t>
              </a:r>
              <a:r>
                <a:rPr lang="en-US" sz="3200" dirty="0" err="1">
                  <a:solidFill>
                    <a:srgbClr val="930000"/>
                  </a:solidFill>
                  <a:latin typeface="Calibri"/>
                </a:rPr>
                <a:t>n</a:t>
              </a:r>
              <a:r>
                <a:rPr lang="en-US" sz="3200" baseline="-25000" dirty="0" err="1">
                  <a:solidFill>
                    <a:srgbClr val="930000"/>
                  </a:solidFill>
                  <a:latin typeface="Calibri"/>
                </a:rPr>
                <a:t>i</a:t>
              </a:r>
              <a:r>
                <a:rPr lang="en-US" sz="3200" baseline="-25000" dirty="0">
                  <a:solidFill>
                    <a:srgbClr val="930000"/>
                  </a:solidFill>
                  <a:latin typeface="Calibri"/>
                </a:rPr>
                <a:t> </a:t>
              </a:r>
              <a:r>
                <a:rPr lang="en-US" sz="3200" dirty="0">
                  <a:solidFill>
                    <a:srgbClr val="930000"/>
                  </a:solidFill>
                  <a:latin typeface="Symbol"/>
                </a:rPr>
                <a:t>S</a:t>
              </a:r>
              <a:r>
                <a:rPr lang="en-US" sz="3200" dirty="0">
                  <a:solidFill>
                    <a:srgbClr val="930000"/>
                  </a:solidFill>
                  <a:latin typeface="Calibri"/>
                </a:rPr>
                <a:t>   (</a:t>
              </a:r>
              <a:r>
                <a:rPr lang="en-US" sz="3200" dirty="0" err="1">
                  <a:solidFill>
                    <a:srgbClr val="930000"/>
                  </a:solidFill>
                  <a:latin typeface="Calibri"/>
                </a:rPr>
                <a:t>e</a:t>
              </a:r>
              <a:r>
                <a:rPr lang="en-US" sz="3200" baseline="-25000" dirty="0" err="1">
                  <a:solidFill>
                    <a:srgbClr val="930000"/>
                  </a:solidFill>
                  <a:latin typeface="Calibri"/>
                </a:rPr>
                <a:t>i</a:t>
              </a:r>
              <a:r>
                <a:rPr lang="en-US" sz="3200" dirty="0">
                  <a:solidFill>
                    <a:srgbClr val="930000"/>
                  </a:solidFill>
                  <a:latin typeface="Calibri"/>
                </a:rPr>
                <a:t>)</a:t>
              </a:r>
              <a:endParaRPr lang="en-US" sz="3200" baseline="-25000" dirty="0">
                <a:solidFill>
                  <a:srgbClr val="930000"/>
                </a:solidFill>
                <a:latin typeface="Calibri"/>
              </a:endParaRPr>
            </a:p>
          </p:txBody>
        </p:sp>
        <p:grpSp>
          <p:nvGrpSpPr>
            <p:cNvPr id="34" name="Group 33">
              <a:extLst>
                <a:ext uri="{FF2B5EF4-FFF2-40B4-BE49-F238E27FC236}">
                  <a16:creationId xmlns:a16="http://schemas.microsoft.com/office/drawing/2014/main" id="{EE4A7CAF-B69B-5E72-9C19-AC6D6A52DF7E}"/>
                </a:ext>
              </a:extLst>
            </p:cNvPr>
            <p:cNvGrpSpPr/>
            <p:nvPr/>
          </p:nvGrpSpPr>
          <p:grpSpPr>
            <a:xfrm>
              <a:off x="8087786" y="4241319"/>
              <a:ext cx="689134" cy="660788"/>
              <a:chOff x="8087786" y="4235372"/>
              <a:chExt cx="689134" cy="660788"/>
            </a:xfrm>
          </p:grpSpPr>
          <p:sp>
            <p:nvSpPr>
              <p:cNvPr id="76" name="Arc 75">
                <a:extLst>
                  <a:ext uri="{FF2B5EF4-FFF2-40B4-BE49-F238E27FC236}">
                    <a16:creationId xmlns:a16="http://schemas.microsoft.com/office/drawing/2014/main" id="{F68A4B1B-6578-F810-78F1-F5BCB7622CA5}"/>
                  </a:ext>
                </a:extLst>
              </p:cNvPr>
              <p:cNvSpPr/>
              <p:nvPr/>
            </p:nvSpPr>
            <p:spPr>
              <a:xfrm rot="240000">
                <a:off x="8087786" y="4329232"/>
                <a:ext cx="374904" cy="566928"/>
              </a:xfrm>
              <a:prstGeom prst="arc">
                <a:avLst/>
              </a:prstGeom>
              <a:ln w="28575" cmpd="sng">
                <a:solidFill>
                  <a:srgbClr val="930000"/>
                </a:solidFill>
              </a:ln>
            </p:spPr>
            <p:style>
              <a:lnRef idx="2">
                <a:schemeClr val="accent1"/>
              </a:lnRef>
              <a:fillRef idx="0">
                <a:schemeClr val="accent1"/>
              </a:fillRef>
              <a:effectRef idx="1">
                <a:schemeClr val="accent1"/>
              </a:effectRef>
              <a:fontRef idx="minor">
                <a:schemeClr val="tx1"/>
              </a:fontRef>
            </p:style>
            <p:txBody>
              <a:bodyPr rtlCol="0" anchor="ctr"/>
              <a:lstStyle/>
              <a:p>
                <a:pPr algn="ctr" defTabSz="457200"/>
                <a:endParaRPr lang="en-US">
                  <a:solidFill>
                    <a:srgbClr val="930000"/>
                  </a:solidFill>
                  <a:latin typeface="Calibri"/>
                </a:endParaRPr>
              </a:p>
            </p:txBody>
          </p:sp>
          <p:sp>
            <p:nvSpPr>
              <p:cNvPr id="77" name="TextBox 76">
                <a:extLst>
                  <a:ext uri="{FF2B5EF4-FFF2-40B4-BE49-F238E27FC236}">
                    <a16:creationId xmlns:a16="http://schemas.microsoft.com/office/drawing/2014/main" id="{3A694402-3783-116B-E8EB-F9980FE32988}"/>
                  </a:ext>
                </a:extLst>
              </p:cNvPr>
              <p:cNvSpPr txBox="1"/>
              <p:nvPr/>
            </p:nvSpPr>
            <p:spPr>
              <a:xfrm>
                <a:off x="8187093" y="4235372"/>
                <a:ext cx="589827" cy="584776"/>
              </a:xfrm>
              <a:prstGeom prst="rect">
                <a:avLst/>
              </a:prstGeom>
              <a:noFill/>
            </p:spPr>
            <p:txBody>
              <a:bodyPr wrap="square" rtlCol="0">
                <a:spAutoFit/>
              </a:bodyPr>
              <a:lstStyle/>
              <a:p>
                <a:pPr defTabSz="457200"/>
                <a:r>
                  <a:rPr lang="en-US" sz="3200" dirty="0">
                    <a:solidFill>
                      <a:srgbClr val="930000"/>
                    </a:solidFill>
                    <a:latin typeface="Calibri"/>
                  </a:rPr>
                  <a:t>o</a:t>
                </a:r>
              </a:p>
            </p:txBody>
          </p:sp>
        </p:grpSp>
        <p:grpSp>
          <p:nvGrpSpPr>
            <p:cNvPr id="37" name="Group 36">
              <a:extLst>
                <a:ext uri="{FF2B5EF4-FFF2-40B4-BE49-F238E27FC236}">
                  <a16:creationId xmlns:a16="http://schemas.microsoft.com/office/drawing/2014/main" id="{B6741E9F-025F-285B-A8BB-431CB9820DF9}"/>
                </a:ext>
              </a:extLst>
            </p:cNvPr>
            <p:cNvGrpSpPr/>
            <p:nvPr/>
          </p:nvGrpSpPr>
          <p:grpSpPr>
            <a:xfrm>
              <a:off x="5612265" y="4241319"/>
              <a:ext cx="689134" cy="660788"/>
              <a:chOff x="8087786" y="4235372"/>
              <a:chExt cx="689134" cy="660788"/>
            </a:xfrm>
          </p:grpSpPr>
          <p:sp>
            <p:nvSpPr>
              <p:cNvPr id="74" name="Arc 73">
                <a:extLst>
                  <a:ext uri="{FF2B5EF4-FFF2-40B4-BE49-F238E27FC236}">
                    <a16:creationId xmlns:a16="http://schemas.microsoft.com/office/drawing/2014/main" id="{10378A83-D9BC-2D52-B5AC-340CE77FF4D3}"/>
                  </a:ext>
                </a:extLst>
              </p:cNvPr>
              <p:cNvSpPr/>
              <p:nvPr/>
            </p:nvSpPr>
            <p:spPr>
              <a:xfrm rot="240000">
                <a:off x="8087786" y="4329232"/>
                <a:ext cx="374904" cy="566928"/>
              </a:xfrm>
              <a:prstGeom prst="arc">
                <a:avLst/>
              </a:prstGeom>
              <a:ln w="28575" cmpd="sng">
                <a:solidFill>
                  <a:srgbClr val="930000"/>
                </a:solidFill>
              </a:ln>
            </p:spPr>
            <p:style>
              <a:lnRef idx="2">
                <a:schemeClr val="accent1"/>
              </a:lnRef>
              <a:fillRef idx="0">
                <a:schemeClr val="accent1"/>
              </a:fillRef>
              <a:effectRef idx="1">
                <a:schemeClr val="accent1"/>
              </a:effectRef>
              <a:fontRef idx="minor">
                <a:schemeClr val="tx1"/>
              </a:fontRef>
            </p:style>
            <p:txBody>
              <a:bodyPr rtlCol="0" anchor="ctr"/>
              <a:lstStyle/>
              <a:p>
                <a:pPr algn="ctr" defTabSz="457200"/>
                <a:endParaRPr lang="en-US">
                  <a:solidFill>
                    <a:srgbClr val="930000"/>
                  </a:solidFill>
                  <a:latin typeface="Calibri"/>
                </a:endParaRPr>
              </a:p>
            </p:txBody>
          </p:sp>
          <p:sp>
            <p:nvSpPr>
              <p:cNvPr id="75" name="TextBox 74">
                <a:extLst>
                  <a:ext uri="{FF2B5EF4-FFF2-40B4-BE49-F238E27FC236}">
                    <a16:creationId xmlns:a16="http://schemas.microsoft.com/office/drawing/2014/main" id="{D00F7593-3193-F286-FAFE-52696D34D835}"/>
                  </a:ext>
                </a:extLst>
              </p:cNvPr>
              <p:cNvSpPr txBox="1"/>
              <p:nvPr/>
            </p:nvSpPr>
            <p:spPr>
              <a:xfrm>
                <a:off x="8187093" y="4235372"/>
                <a:ext cx="589827" cy="584776"/>
              </a:xfrm>
              <a:prstGeom prst="rect">
                <a:avLst/>
              </a:prstGeom>
              <a:noFill/>
            </p:spPr>
            <p:txBody>
              <a:bodyPr wrap="square" rtlCol="0">
                <a:spAutoFit/>
              </a:bodyPr>
              <a:lstStyle/>
              <a:p>
                <a:pPr defTabSz="457200"/>
                <a:r>
                  <a:rPr lang="en-US" sz="3200" dirty="0">
                    <a:solidFill>
                      <a:srgbClr val="930000"/>
                    </a:solidFill>
                    <a:latin typeface="Calibri"/>
                  </a:rPr>
                  <a:t>o</a:t>
                </a:r>
              </a:p>
            </p:txBody>
          </p:sp>
        </p:grpSp>
      </p:grpSp>
      <p:sp>
        <p:nvSpPr>
          <p:cNvPr id="78" name="Rectangle 77">
            <a:extLst>
              <a:ext uri="{FF2B5EF4-FFF2-40B4-BE49-F238E27FC236}">
                <a16:creationId xmlns:a16="http://schemas.microsoft.com/office/drawing/2014/main" id="{CA2C7DD7-E00E-103F-4E37-12EF6B7A61BA}"/>
              </a:ext>
            </a:extLst>
          </p:cNvPr>
          <p:cNvSpPr/>
          <p:nvPr/>
        </p:nvSpPr>
        <p:spPr>
          <a:xfrm>
            <a:off x="174181" y="3967313"/>
            <a:ext cx="3897086" cy="1696575"/>
          </a:xfrm>
          <a:prstGeom prst="rect">
            <a:avLst/>
          </a:prstGeom>
          <a:noFill/>
          <a:ln>
            <a:solidFill>
              <a:schemeClr val="accent2">
                <a:lumMod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mc:AlternateContent xmlns:mc="http://schemas.openxmlformats.org/markup-compatibility/2006">
        <mc:Choice xmlns:a14="http://schemas.microsoft.com/office/drawing/2010/main" Requires="a14">
          <p:sp>
            <p:nvSpPr>
              <p:cNvPr id="16" name="TextBox 15">
                <a:extLst>
                  <a:ext uri="{FF2B5EF4-FFF2-40B4-BE49-F238E27FC236}">
                    <a16:creationId xmlns:a16="http://schemas.microsoft.com/office/drawing/2014/main" id="{961BC71D-B1B2-4801-FC5F-AC127478C430}"/>
                  </a:ext>
                </a:extLst>
              </p:cNvPr>
              <p:cNvSpPr txBox="1"/>
              <p:nvPr/>
            </p:nvSpPr>
            <p:spPr>
              <a:xfrm>
                <a:off x="4085839" y="6161068"/>
                <a:ext cx="6101442" cy="584775"/>
              </a:xfrm>
              <a:prstGeom prst="rect">
                <a:avLst/>
              </a:prstGeom>
              <a:noFill/>
            </p:spPr>
            <p:txBody>
              <a:bodyPr wrap="square">
                <a:spAutoFit/>
              </a:bodyPr>
              <a:lstStyle/>
              <a:p>
                <a:pPr algn="ctr"/>
                <a14:m>
                  <m:oMath xmlns:m="http://schemas.openxmlformats.org/officeDocument/2006/math">
                    <m:r>
                      <a:rPr lang="en-US" sz="3200" i="1" dirty="0" smtClean="0">
                        <a:solidFill>
                          <a:schemeClr val="tx1"/>
                        </a:solidFill>
                        <a:latin typeface="Cambria Math" panose="02040503050406030204" pitchFamily="18" charset="0"/>
                      </a:rPr>
                      <m:t>𝛽</m:t>
                    </m:r>
                  </m:oMath>
                </a14:m>
                <a:r>
                  <a:rPr lang="en-US" sz="3200" baseline="-25000" dirty="0">
                    <a:solidFill>
                      <a:schemeClr val="tx1"/>
                    </a:solidFill>
                  </a:rPr>
                  <a:t>1</a:t>
                </a:r>
                <a:r>
                  <a:rPr lang="en-US" sz="3200" dirty="0">
                    <a:solidFill>
                      <a:schemeClr val="tx1"/>
                    </a:solidFill>
                  </a:rPr>
                  <a:t> </a:t>
                </a:r>
                <a:r>
                  <a:rPr lang="en-US" sz="3200" dirty="0"/>
                  <a:t>= 0 </a:t>
                </a:r>
                <a:endParaRPr lang="en-US" sz="3200" baseline="-25000" dirty="0"/>
              </a:p>
            </p:txBody>
          </p:sp>
        </mc:Choice>
        <mc:Fallback>
          <p:sp>
            <p:nvSpPr>
              <p:cNvPr id="16" name="TextBox 15">
                <a:extLst>
                  <a:ext uri="{FF2B5EF4-FFF2-40B4-BE49-F238E27FC236}">
                    <a16:creationId xmlns:a16="http://schemas.microsoft.com/office/drawing/2014/main" id="{961BC71D-B1B2-4801-FC5F-AC127478C430}"/>
                  </a:ext>
                </a:extLst>
              </p:cNvPr>
              <p:cNvSpPr txBox="1">
                <a:spLocks noRot="1" noChangeAspect="1" noMove="1" noResize="1" noEditPoints="1" noAdjustHandles="1" noChangeArrowheads="1" noChangeShapeType="1" noTextEdit="1"/>
              </p:cNvSpPr>
              <p:nvPr/>
            </p:nvSpPr>
            <p:spPr>
              <a:xfrm>
                <a:off x="4085839" y="6161068"/>
                <a:ext cx="6101442" cy="584775"/>
              </a:xfrm>
              <a:prstGeom prst="rect">
                <a:avLst/>
              </a:prstGeom>
              <a:blipFill>
                <a:blip r:embed="rId2"/>
                <a:stretch>
                  <a:fillRect t="-12500" b="-34375"/>
                </a:stretch>
              </a:blipFill>
            </p:spPr>
            <p:txBody>
              <a:bodyPr/>
              <a:lstStyle/>
              <a:p>
                <a:r>
                  <a:rPr lang="en-US">
                    <a:noFill/>
                  </a:rPr>
                  <a:t> </a:t>
                </a:r>
              </a:p>
            </p:txBody>
          </p:sp>
        </mc:Fallback>
      </mc:AlternateContent>
    </p:spTree>
    <p:extLst>
      <p:ext uri="{BB962C8B-B14F-4D97-AF65-F5344CB8AC3E}">
        <p14:creationId xmlns:p14="http://schemas.microsoft.com/office/powerpoint/2010/main" val="1319443577"/>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C78F53F-8C20-1E75-4CE5-C50EF4B0E163}"/>
            </a:ext>
          </a:extLst>
        </p:cNvPr>
        <p:cNvGrpSpPr/>
        <p:nvPr/>
      </p:nvGrpSpPr>
      <p:grpSpPr>
        <a:xfrm>
          <a:off x="0" y="0"/>
          <a:ext cx="0" cy="0"/>
          <a:chOff x="0" y="0"/>
          <a:chExt cx="0" cy="0"/>
        </a:xfrm>
      </p:grpSpPr>
      <p:grpSp>
        <p:nvGrpSpPr>
          <p:cNvPr id="50" name="Group 49">
            <a:extLst>
              <a:ext uri="{FF2B5EF4-FFF2-40B4-BE49-F238E27FC236}">
                <a16:creationId xmlns:a16="http://schemas.microsoft.com/office/drawing/2014/main" id="{2B398BFF-9CC6-D415-6C49-7C9DE4B0E79D}"/>
              </a:ext>
            </a:extLst>
          </p:cNvPr>
          <p:cNvGrpSpPr/>
          <p:nvPr/>
        </p:nvGrpSpPr>
        <p:grpSpPr>
          <a:xfrm>
            <a:off x="6470201" y="406370"/>
            <a:ext cx="3382244" cy="2975810"/>
            <a:chOff x="793381" y="1412950"/>
            <a:chExt cx="3382244" cy="2975810"/>
          </a:xfrm>
        </p:grpSpPr>
        <p:grpSp>
          <p:nvGrpSpPr>
            <p:cNvPr id="21" name="Group 20">
              <a:extLst>
                <a:ext uri="{FF2B5EF4-FFF2-40B4-BE49-F238E27FC236}">
                  <a16:creationId xmlns:a16="http://schemas.microsoft.com/office/drawing/2014/main" id="{523AC51F-6A95-6A8C-C2CA-87506AB5CB75}"/>
                </a:ext>
              </a:extLst>
            </p:cNvPr>
            <p:cNvGrpSpPr/>
            <p:nvPr/>
          </p:nvGrpSpPr>
          <p:grpSpPr>
            <a:xfrm>
              <a:off x="1284670" y="2021707"/>
              <a:ext cx="2239703" cy="1987736"/>
              <a:chOff x="1088696" y="3397905"/>
              <a:chExt cx="2239703" cy="1987736"/>
            </a:xfrm>
          </p:grpSpPr>
          <p:sp>
            <p:nvSpPr>
              <p:cNvPr id="3" name="Isosceles Triangle 2">
                <a:extLst>
                  <a:ext uri="{FF2B5EF4-FFF2-40B4-BE49-F238E27FC236}">
                    <a16:creationId xmlns:a16="http://schemas.microsoft.com/office/drawing/2014/main" id="{0E5B1E88-3F10-08EC-C28D-CFC9519E4D80}"/>
                  </a:ext>
                </a:extLst>
              </p:cNvPr>
              <p:cNvSpPr/>
              <p:nvPr/>
            </p:nvSpPr>
            <p:spPr>
              <a:xfrm>
                <a:off x="1284670" y="3565883"/>
                <a:ext cx="1959740" cy="1696575"/>
              </a:xfrm>
              <a:prstGeom prst="triangle">
                <a:avLst/>
              </a:prstGeom>
              <a:noFill/>
              <a:ln w="127000">
                <a:solidFill>
                  <a:srgbClr val="008000"/>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dirty="0">
                  <a:solidFill>
                    <a:prstClr val="white"/>
                  </a:solidFill>
                  <a:latin typeface="Calibri"/>
                </a:endParaRPr>
              </a:p>
            </p:txBody>
          </p:sp>
          <p:grpSp>
            <p:nvGrpSpPr>
              <p:cNvPr id="4" name="Group 3">
                <a:extLst>
                  <a:ext uri="{FF2B5EF4-FFF2-40B4-BE49-F238E27FC236}">
                    <a16:creationId xmlns:a16="http://schemas.microsoft.com/office/drawing/2014/main" id="{A79761BF-8DAE-C813-0B5F-A236C2291F27}"/>
                  </a:ext>
                </a:extLst>
              </p:cNvPr>
              <p:cNvGrpSpPr/>
              <p:nvPr/>
            </p:nvGrpSpPr>
            <p:grpSpPr>
              <a:xfrm>
                <a:off x="1088696" y="5049686"/>
                <a:ext cx="2239703" cy="335955"/>
                <a:chOff x="2971800" y="2819400"/>
                <a:chExt cx="1021080" cy="182880"/>
              </a:xfrm>
            </p:grpSpPr>
            <p:sp>
              <p:nvSpPr>
                <p:cNvPr id="6" name="Oval 5">
                  <a:extLst>
                    <a:ext uri="{FF2B5EF4-FFF2-40B4-BE49-F238E27FC236}">
                      <a16:creationId xmlns:a16="http://schemas.microsoft.com/office/drawing/2014/main" id="{5E59CE45-5AFE-AB2F-F57F-63FBA308E021}"/>
                    </a:ext>
                  </a:extLst>
                </p:cNvPr>
                <p:cNvSpPr/>
                <p:nvPr/>
              </p:nvSpPr>
              <p:spPr>
                <a:xfrm>
                  <a:off x="2971800" y="2819400"/>
                  <a:ext cx="153162" cy="182880"/>
                </a:xfrm>
                <a:prstGeom prst="ellipse">
                  <a:avLst/>
                </a:prstGeom>
                <a:solidFill>
                  <a:srgbClr val="770077"/>
                </a:solidFill>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a:solidFill>
                      <a:prstClr val="white"/>
                    </a:solidFill>
                    <a:latin typeface="Calibri"/>
                  </a:endParaRPr>
                </a:p>
              </p:txBody>
            </p:sp>
            <p:sp>
              <p:nvSpPr>
                <p:cNvPr id="7" name="Oval 6">
                  <a:extLst>
                    <a:ext uri="{FF2B5EF4-FFF2-40B4-BE49-F238E27FC236}">
                      <a16:creationId xmlns:a16="http://schemas.microsoft.com/office/drawing/2014/main" id="{DCE313FA-BF78-4B36-7698-98FC464DF3B4}"/>
                    </a:ext>
                  </a:extLst>
                </p:cNvPr>
                <p:cNvSpPr/>
                <p:nvPr/>
              </p:nvSpPr>
              <p:spPr>
                <a:xfrm>
                  <a:off x="3839718" y="2819400"/>
                  <a:ext cx="153162" cy="182880"/>
                </a:xfrm>
                <a:prstGeom prst="ellipse">
                  <a:avLst/>
                </a:prstGeom>
                <a:solidFill>
                  <a:srgbClr val="770077"/>
                </a:solidFill>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a:solidFill>
                      <a:prstClr val="white"/>
                    </a:solidFill>
                    <a:latin typeface="Calibri"/>
                  </a:endParaRPr>
                </a:p>
              </p:txBody>
            </p:sp>
          </p:grpSp>
          <p:sp>
            <p:nvSpPr>
              <p:cNvPr id="5" name="Oval 4">
                <a:extLst>
                  <a:ext uri="{FF2B5EF4-FFF2-40B4-BE49-F238E27FC236}">
                    <a16:creationId xmlns:a16="http://schemas.microsoft.com/office/drawing/2014/main" id="{406B6E0D-D596-5426-E4E4-7D0D26B1B233}"/>
                  </a:ext>
                </a:extLst>
              </p:cNvPr>
              <p:cNvSpPr/>
              <p:nvPr/>
            </p:nvSpPr>
            <p:spPr>
              <a:xfrm>
                <a:off x="2090963" y="3397905"/>
                <a:ext cx="335955" cy="335955"/>
              </a:xfrm>
              <a:prstGeom prst="ellipse">
                <a:avLst/>
              </a:prstGeom>
              <a:solidFill>
                <a:srgbClr val="770077"/>
              </a:solidFill>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a:solidFill>
                    <a:prstClr val="white"/>
                  </a:solidFill>
                  <a:latin typeface="Calibri"/>
                </a:endParaRPr>
              </a:p>
            </p:txBody>
          </p:sp>
        </p:grpSp>
        <p:sp>
          <p:nvSpPr>
            <p:cNvPr id="39" name="TextBox 38">
              <a:extLst>
                <a:ext uri="{FF2B5EF4-FFF2-40B4-BE49-F238E27FC236}">
                  <a16:creationId xmlns:a16="http://schemas.microsoft.com/office/drawing/2014/main" id="{510C563F-5236-729D-EB3E-4B0372C3F2BC}"/>
                </a:ext>
              </a:extLst>
            </p:cNvPr>
            <p:cNvSpPr txBox="1"/>
            <p:nvPr/>
          </p:nvSpPr>
          <p:spPr>
            <a:xfrm>
              <a:off x="3524373" y="3463651"/>
              <a:ext cx="651252" cy="584776"/>
            </a:xfrm>
            <a:prstGeom prst="rect">
              <a:avLst/>
            </a:prstGeom>
            <a:noFill/>
          </p:spPr>
          <p:txBody>
            <a:bodyPr wrap="square" rtlCol="0">
              <a:spAutoFit/>
            </a:bodyPr>
            <a:lstStyle/>
            <a:p>
              <a:pPr defTabSz="457200"/>
              <a:r>
                <a:rPr lang="en-US" sz="3200" dirty="0">
                  <a:solidFill>
                    <a:prstClr val="black"/>
                  </a:solidFill>
                  <a:latin typeface="Calibri"/>
                </a:rPr>
                <a:t>v</a:t>
              </a:r>
              <a:r>
                <a:rPr lang="en-US" sz="3200" baseline="-25000" dirty="0">
                  <a:solidFill>
                    <a:prstClr val="black"/>
                  </a:solidFill>
                  <a:latin typeface="Calibri"/>
                </a:rPr>
                <a:t>6</a:t>
              </a:r>
            </a:p>
          </p:txBody>
        </p:sp>
        <p:sp>
          <p:nvSpPr>
            <p:cNvPr id="40" name="TextBox 39">
              <a:extLst>
                <a:ext uri="{FF2B5EF4-FFF2-40B4-BE49-F238E27FC236}">
                  <a16:creationId xmlns:a16="http://schemas.microsoft.com/office/drawing/2014/main" id="{475638DB-3574-79A8-4141-08E35B75335B}"/>
                </a:ext>
              </a:extLst>
            </p:cNvPr>
            <p:cNvSpPr txBox="1"/>
            <p:nvPr/>
          </p:nvSpPr>
          <p:spPr>
            <a:xfrm>
              <a:off x="793381" y="3463651"/>
              <a:ext cx="651252" cy="584776"/>
            </a:xfrm>
            <a:prstGeom prst="rect">
              <a:avLst/>
            </a:prstGeom>
            <a:noFill/>
          </p:spPr>
          <p:txBody>
            <a:bodyPr wrap="square" rtlCol="0">
              <a:spAutoFit/>
            </a:bodyPr>
            <a:lstStyle/>
            <a:p>
              <a:pPr defTabSz="457200"/>
              <a:r>
                <a:rPr lang="en-US" sz="3200" dirty="0">
                  <a:solidFill>
                    <a:prstClr val="black"/>
                  </a:solidFill>
                  <a:latin typeface="Calibri"/>
                </a:rPr>
                <a:t>v</a:t>
              </a:r>
              <a:r>
                <a:rPr lang="en-US" sz="3200" baseline="-25000" dirty="0">
                  <a:solidFill>
                    <a:prstClr val="black"/>
                  </a:solidFill>
                  <a:latin typeface="Calibri"/>
                </a:rPr>
                <a:t>4</a:t>
              </a:r>
            </a:p>
          </p:txBody>
        </p:sp>
        <p:sp>
          <p:nvSpPr>
            <p:cNvPr id="41" name="TextBox 40">
              <a:extLst>
                <a:ext uri="{FF2B5EF4-FFF2-40B4-BE49-F238E27FC236}">
                  <a16:creationId xmlns:a16="http://schemas.microsoft.com/office/drawing/2014/main" id="{9DD7F8E1-1116-70FA-A2E2-9B62DD170CA1}"/>
                </a:ext>
              </a:extLst>
            </p:cNvPr>
            <p:cNvSpPr txBox="1"/>
            <p:nvPr/>
          </p:nvSpPr>
          <p:spPr>
            <a:xfrm>
              <a:off x="2263487" y="1412950"/>
              <a:ext cx="651252" cy="584776"/>
            </a:xfrm>
            <a:prstGeom prst="rect">
              <a:avLst/>
            </a:prstGeom>
            <a:noFill/>
          </p:spPr>
          <p:txBody>
            <a:bodyPr wrap="square" rtlCol="0">
              <a:spAutoFit/>
            </a:bodyPr>
            <a:lstStyle/>
            <a:p>
              <a:pPr defTabSz="457200"/>
              <a:r>
                <a:rPr lang="en-US" sz="3200" dirty="0">
                  <a:solidFill>
                    <a:prstClr val="black"/>
                  </a:solidFill>
                  <a:latin typeface="Calibri"/>
                </a:rPr>
                <a:t>v</a:t>
              </a:r>
              <a:r>
                <a:rPr lang="en-US" sz="3200" baseline="-25000" dirty="0">
                  <a:solidFill>
                    <a:prstClr val="black"/>
                  </a:solidFill>
                  <a:latin typeface="Calibri"/>
                </a:rPr>
                <a:t>5</a:t>
              </a:r>
            </a:p>
          </p:txBody>
        </p:sp>
        <p:sp>
          <p:nvSpPr>
            <p:cNvPr id="44" name="TextBox 43">
              <a:extLst>
                <a:ext uri="{FF2B5EF4-FFF2-40B4-BE49-F238E27FC236}">
                  <a16:creationId xmlns:a16="http://schemas.microsoft.com/office/drawing/2014/main" id="{867B999C-167B-7B60-084C-EAEB9FF82164}"/>
                </a:ext>
              </a:extLst>
            </p:cNvPr>
            <p:cNvSpPr txBox="1"/>
            <p:nvPr/>
          </p:nvSpPr>
          <p:spPr>
            <a:xfrm>
              <a:off x="1403746" y="2588847"/>
              <a:ext cx="651252" cy="584776"/>
            </a:xfrm>
            <a:prstGeom prst="rect">
              <a:avLst/>
            </a:prstGeom>
            <a:noFill/>
          </p:spPr>
          <p:txBody>
            <a:bodyPr wrap="square" rtlCol="0">
              <a:spAutoFit/>
            </a:bodyPr>
            <a:lstStyle/>
            <a:p>
              <a:pPr defTabSz="457200"/>
              <a:r>
                <a:rPr lang="en-US" sz="3200" dirty="0">
                  <a:solidFill>
                    <a:prstClr val="black"/>
                  </a:solidFill>
                  <a:latin typeface="Calibri"/>
                </a:rPr>
                <a:t>e</a:t>
              </a:r>
              <a:r>
                <a:rPr lang="en-US" sz="3200" baseline="-25000" dirty="0">
                  <a:solidFill>
                    <a:prstClr val="black"/>
                  </a:solidFill>
                  <a:latin typeface="Calibri"/>
                </a:rPr>
                <a:t>3</a:t>
              </a:r>
            </a:p>
          </p:txBody>
        </p:sp>
        <p:sp>
          <p:nvSpPr>
            <p:cNvPr id="46" name="TextBox 45">
              <a:extLst>
                <a:ext uri="{FF2B5EF4-FFF2-40B4-BE49-F238E27FC236}">
                  <a16:creationId xmlns:a16="http://schemas.microsoft.com/office/drawing/2014/main" id="{27AE50F4-E170-11CA-5EC0-0BB34EC19D1F}"/>
                </a:ext>
              </a:extLst>
            </p:cNvPr>
            <p:cNvSpPr txBox="1"/>
            <p:nvPr/>
          </p:nvSpPr>
          <p:spPr>
            <a:xfrm>
              <a:off x="2263487" y="3803984"/>
              <a:ext cx="651252" cy="584776"/>
            </a:xfrm>
            <a:prstGeom prst="rect">
              <a:avLst/>
            </a:prstGeom>
            <a:noFill/>
          </p:spPr>
          <p:txBody>
            <a:bodyPr wrap="square" rtlCol="0">
              <a:spAutoFit/>
            </a:bodyPr>
            <a:lstStyle/>
            <a:p>
              <a:pPr defTabSz="457200"/>
              <a:r>
                <a:rPr lang="en-US" sz="3200" dirty="0">
                  <a:solidFill>
                    <a:prstClr val="black"/>
                  </a:solidFill>
                  <a:latin typeface="Calibri"/>
                </a:rPr>
                <a:t>e</a:t>
              </a:r>
              <a:r>
                <a:rPr lang="en-US" sz="3200" baseline="-25000" dirty="0">
                  <a:solidFill>
                    <a:prstClr val="black"/>
                  </a:solidFill>
                  <a:latin typeface="Calibri"/>
                </a:rPr>
                <a:t>5</a:t>
              </a:r>
            </a:p>
          </p:txBody>
        </p:sp>
        <p:sp>
          <p:nvSpPr>
            <p:cNvPr id="47" name="TextBox 46">
              <a:extLst>
                <a:ext uri="{FF2B5EF4-FFF2-40B4-BE49-F238E27FC236}">
                  <a16:creationId xmlns:a16="http://schemas.microsoft.com/office/drawing/2014/main" id="{5C9BE836-D914-8F26-F5C7-E1B88BC446B4}"/>
                </a:ext>
              </a:extLst>
            </p:cNvPr>
            <p:cNvSpPr txBox="1"/>
            <p:nvPr/>
          </p:nvSpPr>
          <p:spPr>
            <a:xfrm>
              <a:off x="2989958" y="2588847"/>
              <a:ext cx="651252" cy="584776"/>
            </a:xfrm>
            <a:prstGeom prst="rect">
              <a:avLst/>
            </a:prstGeom>
            <a:noFill/>
          </p:spPr>
          <p:txBody>
            <a:bodyPr wrap="square" rtlCol="0">
              <a:spAutoFit/>
            </a:bodyPr>
            <a:lstStyle/>
            <a:p>
              <a:pPr defTabSz="457200"/>
              <a:r>
                <a:rPr lang="en-US" sz="3200" dirty="0">
                  <a:solidFill>
                    <a:prstClr val="black"/>
                  </a:solidFill>
                  <a:latin typeface="Calibri"/>
                </a:rPr>
                <a:t>e</a:t>
              </a:r>
              <a:r>
                <a:rPr lang="en-US" sz="3200" baseline="-25000" dirty="0">
                  <a:solidFill>
                    <a:prstClr val="black"/>
                  </a:solidFill>
                  <a:latin typeface="Calibri"/>
                </a:rPr>
                <a:t>4</a:t>
              </a:r>
            </a:p>
          </p:txBody>
        </p:sp>
      </p:grpSp>
      <p:grpSp>
        <p:nvGrpSpPr>
          <p:cNvPr id="51" name="Group 50">
            <a:extLst>
              <a:ext uri="{FF2B5EF4-FFF2-40B4-BE49-F238E27FC236}">
                <a16:creationId xmlns:a16="http://schemas.microsoft.com/office/drawing/2014/main" id="{EBEBE92F-572B-F7AB-03EF-580B699C3E8D}"/>
              </a:ext>
            </a:extLst>
          </p:cNvPr>
          <p:cNvGrpSpPr/>
          <p:nvPr/>
        </p:nvGrpSpPr>
        <p:grpSpPr>
          <a:xfrm>
            <a:off x="2230671" y="406371"/>
            <a:ext cx="3409836" cy="2635477"/>
            <a:chOff x="5038682" y="1412950"/>
            <a:chExt cx="3409836" cy="2635477"/>
          </a:xfrm>
        </p:grpSpPr>
        <p:grpSp>
          <p:nvGrpSpPr>
            <p:cNvPr id="36" name="Group 35">
              <a:extLst>
                <a:ext uri="{FF2B5EF4-FFF2-40B4-BE49-F238E27FC236}">
                  <a16:creationId xmlns:a16="http://schemas.microsoft.com/office/drawing/2014/main" id="{BC12F10B-8430-7815-F1AC-020F3AF4EC54}"/>
                </a:ext>
              </a:extLst>
            </p:cNvPr>
            <p:cNvGrpSpPr/>
            <p:nvPr/>
          </p:nvGrpSpPr>
          <p:grpSpPr>
            <a:xfrm>
              <a:off x="5537717" y="2021707"/>
              <a:ext cx="2239703" cy="1987736"/>
              <a:chOff x="4753821" y="2021707"/>
              <a:chExt cx="2239703" cy="1987736"/>
            </a:xfrm>
          </p:grpSpPr>
          <p:cxnSp>
            <p:nvCxnSpPr>
              <p:cNvPr id="29" name="Straight Connector 28">
                <a:extLst>
                  <a:ext uri="{FF2B5EF4-FFF2-40B4-BE49-F238E27FC236}">
                    <a16:creationId xmlns:a16="http://schemas.microsoft.com/office/drawing/2014/main" id="{280DA09F-382B-E553-4D07-E47AC5DBF634}"/>
                  </a:ext>
                </a:extLst>
              </p:cNvPr>
              <p:cNvCxnSpPr/>
              <p:nvPr/>
            </p:nvCxnSpPr>
            <p:spPr>
              <a:xfrm>
                <a:off x="5933925" y="2176272"/>
                <a:ext cx="912912" cy="1655064"/>
              </a:xfrm>
              <a:prstGeom prst="line">
                <a:avLst/>
              </a:prstGeom>
              <a:ln w="127000">
                <a:solidFill>
                  <a:srgbClr val="008000"/>
                </a:solidFill>
              </a:ln>
            </p:spPr>
            <p:style>
              <a:lnRef idx="2">
                <a:schemeClr val="accent1"/>
              </a:lnRef>
              <a:fillRef idx="0">
                <a:schemeClr val="accent1"/>
              </a:fillRef>
              <a:effectRef idx="1">
                <a:schemeClr val="accent1"/>
              </a:effectRef>
              <a:fontRef idx="minor">
                <a:schemeClr val="tx1"/>
              </a:fontRef>
            </p:style>
          </p:cxnSp>
          <p:cxnSp>
            <p:nvCxnSpPr>
              <p:cNvPr id="14" name="Straight Connector 13">
                <a:extLst>
                  <a:ext uri="{FF2B5EF4-FFF2-40B4-BE49-F238E27FC236}">
                    <a16:creationId xmlns:a16="http://schemas.microsoft.com/office/drawing/2014/main" id="{BDB3A41A-7EB8-06E4-96AF-DB88974E861A}"/>
                  </a:ext>
                </a:extLst>
              </p:cNvPr>
              <p:cNvCxnSpPr/>
              <p:nvPr/>
            </p:nvCxnSpPr>
            <p:spPr>
              <a:xfrm flipV="1">
                <a:off x="4921799" y="2176272"/>
                <a:ext cx="1012126" cy="1655064"/>
              </a:xfrm>
              <a:prstGeom prst="line">
                <a:avLst/>
              </a:prstGeom>
              <a:ln w="127000">
                <a:solidFill>
                  <a:srgbClr val="008000"/>
                </a:solidFill>
              </a:ln>
            </p:spPr>
            <p:style>
              <a:lnRef idx="2">
                <a:schemeClr val="accent1"/>
              </a:lnRef>
              <a:fillRef idx="0">
                <a:schemeClr val="accent1"/>
              </a:fillRef>
              <a:effectRef idx="1">
                <a:schemeClr val="accent1"/>
              </a:effectRef>
              <a:fontRef idx="minor">
                <a:schemeClr val="tx1"/>
              </a:fontRef>
            </p:style>
          </p:cxnSp>
          <p:grpSp>
            <p:nvGrpSpPr>
              <p:cNvPr id="9" name="Group 8">
                <a:extLst>
                  <a:ext uri="{FF2B5EF4-FFF2-40B4-BE49-F238E27FC236}">
                    <a16:creationId xmlns:a16="http://schemas.microsoft.com/office/drawing/2014/main" id="{8CE86275-F8DC-8303-CE35-D7B16D84D5F2}"/>
                  </a:ext>
                </a:extLst>
              </p:cNvPr>
              <p:cNvGrpSpPr/>
              <p:nvPr/>
            </p:nvGrpSpPr>
            <p:grpSpPr>
              <a:xfrm>
                <a:off x="4753821" y="3673488"/>
                <a:ext cx="2239703" cy="335955"/>
                <a:chOff x="2971800" y="2819400"/>
                <a:chExt cx="1021080" cy="182880"/>
              </a:xfrm>
            </p:grpSpPr>
            <p:sp>
              <p:nvSpPr>
                <p:cNvPr id="10" name="Oval 9">
                  <a:extLst>
                    <a:ext uri="{FF2B5EF4-FFF2-40B4-BE49-F238E27FC236}">
                      <a16:creationId xmlns:a16="http://schemas.microsoft.com/office/drawing/2014/main" id="{96F1ADA7-EA49-F6CE-4DFC-A1833A40D618}"/>
                    </a:ext>
                  </a:extLst>
                </p:cNvPr>
                <p:cNvSpPr/>
                <p:nvPr/>
              </p:nvSpPr>
              <p:spPr>
                <a:xfrm>
                  <a:off x="2971800" y="2819400"/>
                  <a:ext cx="153162" cy="182880"/>
                </a:xfrm>
                <a:prstGeom prst="ellipse">
                  <a:avLst/>
                </a:prstGeom>
                <a:solidFill>
                  <a:srgbClr val="770077"/>
                </a:solidFill>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a:solidFill>
                      <a:prstClr val="white"/>
                    </a:solidFill>
                    <a:latin typeface="Calibri"/>
                  </a:endParaRPr>
                </a:p>
              </p:txBody>
            </p:sp>
            <p:sp>
              <p:nvSpPr>
                <p:cNvPr id="11" name="Oval 10">
                  <a:extLst>
                    <a:ext uri="{FF2B5EF4-FFF2-40B4-BE49-F238E27FC236}">
                      <a16:creationId xmlns:a16="http://schemas.microsoft.com/office/drawing/2014/main" id="{63BAF8B1-E55B-1490-1C7D-1A1456D9E678}"/>
                    </a:ext>
                  </a:extLst>
                </p:cNvPr>
                <p:cNvSpPr/>
                <p:nvPr/>
              </p:nvSpPr>
              <p:spPr>
                <a:xfrm>
                  <a:off x="3839718" y="2819400"/>
                  <a:ext cx="153162" cy="182880"/>
                </a:xfrm>
                <a:prstGeom prst="ellipse">
                  <a:avLst/>
                </a:prstGeom>
                <a:solidFill>
                  <a:srgbClr val="770077"/>
                </a:solidFill>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a:solidFill>
                      <a:prstClr val="white"/>
                    </a:solidFill>
                    <a:latin typeface="Calibri"/>
                  </a:endParaRPr>
                </a:p>
              </p:txBody>
            </p:sp>
          </p:grpSp>
          <p:sp>
            <p:nvSpPr>
              <p:cNvPr id="12" name="Oval 11">
                <a:extLst>
                  <a:ext uri="{FF2B5EF4-FFF2-40B4-BE49-F238E27FC236}">
                    <a16:creationId xmlns:a16="http://schemas.microsoft.com/office/drawing/2014/main" id="{31B6CCB1-D80D-E34B-0E8F-29E931DDCC4D}"/>
                  </a:ext>
                </a:extLst>
              </p:cNvPr>
              <p:cNvSpPr/>
              <p:nvPr/>
            </p:nvSpPr>
            <p:spPr>
              <a:xfrm>
                <a:off x="5756088" y="2021707"/>
                <a:ext cx="335955" cy="335955"/>
              </a:xfrm>
              <a:prstGeom prst="ellipse">
                <a:avLst/>
              </a:prstGeom>
              <a:solidFill>
                <a:srgbClr val="770077"/>
              </a:solidFill>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a:solidFill>
                    <a:prstClr val="white"/>
                  </a:solidFill>
                  <a:latin typeface="Calibri"/>
                </a:endParaRPr>
              </a:p>
            </p:txBody>
          </p:sp>
        </p:grpSp>
        <p:sp>
          <p:nvSpPr>
            <p:cNvPr id="38" name="TextBox 37">
              <a:extLst>
                <a:ext uri="{FF2B5EF4-FFF2-40B4-BE49-F238E27FC236}">
                  <a16:creationId xmlns:a16="http://schemas.microsoft.com/office/drawing/2014/main" id="{3D19176B-8996-891B-A630-063CDBA6F785}"/>
                </a:ext>
              </a:extLst>
            </p:cNvPr>
            <p:cNvSpPr txBox="1"/>
            <p:nvPr/>
          </p:nvSpPr>
          <p:spPr>
            <a:xfrm>
              <a:off x="5038682" y="3463651"/>
              <a:ext cx="651252" cy="584776"/>
            </a:xfrm>
            <a:prstGeom prst="rect">
              <a:avLst/>
            </a:prstGeom>
            <a:noFill/>
          </p:spPr>
          <p:txBody>
            <a:bodyPr wrap="square" rtlCol="0">
              <a:spAutoFit/>
            </a:bodyPr>
            <a:lstStyle/>
            <a:p>
              <a:pPr defTabSz="457200"/>
              <a:r>
                <a:rPr lang="en-US" sz="3200" dirty="0">
                  <a:solidFill>
                    <a:prstClr val="black"/>
                  </a:solidFill>
                  <a:latin typeface="Calibri"/>
                </a:rPr>
                <a:t>v</a:t>
              </a:r>
              <a:r>
                <a:rPr lang="en-US" sz="3200" baseline="-25000" dirty="0">
                  <a:solidFill>
                    <a:prstClr val="black"/>
                  </a:solidFill>
                  <a:latin typeface="Calibri"/>
                </a:rPr>
                <a:t>1</a:t>
              </a:r>
            </a:p>
          </p:txBody>
        </p:sp>
        <p:sp>
          <p:nvSpPr>
            <p:cNvPr id="42" name="TextBox 41">
              <a:extLst>
                <a:ext uri="{FF2B5EF4-FFF2-40B4-BE49-F238E27FC236}">
                  <a16:creationId xmlns:a16="http://schemas.microsoft.com/office/drawing/2014/main" id="{894A9DE9-2361-8272-71D3-F684340D576E}"/>
                </a:ext>
              </a:extLst>
            </p:cNvPr>
            <p:cNvSpPr txBox="1"/>
            <p:nvPr/>
          </p:nvSpPr>
          <p:spPr>
            <a:xfrm>
              <a:off x="6531117" y="1412950"/>
              <a:ext cx="651252" cy="584776"/>
            </a:xfrm>
            <a:prstGeom prst="rect">
              <a:avLst/>
            </a:prstGeom>
            <a:noFill/>
          </p:spPr>
          <p:txBody>
            <a:bodyPr wrap="square" rtlCol="0">
              <a:spAutoFit/>
            </a:bodyPr>
            <a:lstStyle/>
            <a:p>
              <a:pPr defTabSz="457200"/>
              <a:r>
                <a:rPr lang="en-US" sz="3200" dirty="0">
                  <a:solidFill>
                    <a:prstClr val="black"/>
                  </a:solidFill>
                  <a:latin typeface="Calibri"/>
                </a:rPr>
                <a:t>v</a:t>
              </a:r>
              <a:r>
                <a:rPr lang="en-US" sz="3200" baseline="-25000" dirty="0">
                  <a:solidFill>
                    <a:prstClr val="black"/>
                  </a:solidFill>
                  <a:latin typeface="Calibri"/>
                </a:rPr>
                <a:t>2</a:t>
              </a:r>
            </a:p>
          </p:txBody>
        </p:sp>
        <p:sp>
          <p:nvSpPr>
            <p:cNvPr id="43" name="TextBox 42">
              <a:extLst>
                <a:ext uri="{FF2B5EF4-FFF2-40B4-BE49-F238E27FC236}">
                  <a16:creationId xmlns:a16="http://schemas.microsoft.com/office/drawing/2014/main" id="{21D6521F-3D56-CDDA-2E77-0B6DD0E65D05}"/>
                </a:ext>
              </a:extLst>
            </p:cNvPr>
            <p:cNvSpPr txBox="1"/>
            <p:nvPr/>
          </p:nvSpPr>
          <p:spPr>
            <a:xfrm>
              <a:off x="7797266" y="3463651"/>
              <a:ext cx="651252" cy="584776"/>
            </a:xfrm>
            <a:prstGeom prst="rect">
              <a:avLst/>
            </a:prstGeom>
            <a:noFill/>
          </p:spPr>
          <p:txBody>
            <a:bodyPr wrap="square" rtlCol="0">
              <a:spAutoFit/>
            </a:bodyPr>
            <a:lstStyle/>
            <a:p>
              <a:pPr defTabSz="457200"/>
              <a:r>
                <a:rPr lang="en-US" sz="3200" dirty="0">
                  <a:solidFill>
                    <a:prstClr val="black"/>
                  </a:solidFill>
                  <a:latin typeface="Calibri"/>
                </a:rPr>
                <a:t>v</a:t>
              </a:r>
              <a:r>
                <a:rPr lang="en-US" sz="3200" baseline="-25000" dirty="0">
                  <a:solidFill>
                    <a:prstClr val="black"/>
                  </a:solidFill>
                  <a:latin typeface="Calibri"/>
                </a:rPr>
                <a:t>3</a:t>
              </a:r>
            </a:p>
          </p:txBody>
        </p:sp>
        <p:sp>
          <p:nvSpPr>
            <p:cNvPr id="48" name="TextBox 47">
              <a:extLst>
                <a:ext uri="{FF2B5EF4-FFF2-40B4-BE49-F238E27FC236}">
                  <a16:creationId xmlns:a16="http://schemas.microsoft.com/office/drawing/2014/main" id="{289C18BF-BCBD-7612-9D77-72C838EBF549}"/>
                </a:ext>
              </a:extLst>
            </p:cNvPr>
            <p:cNvSpPr txBox="1"/>
            <p:nvPr/>
          </p:nvSpPr>
          <p:spPr>
            <a:xfrm>
              <a:off x="5598375" y="2588847"/>
              <a:ext cx="651252" cy="584776"/>
            </a:xfrm>
            <a:prstGeom prst="rect">
              <a:avLst/>
            </a:prstGeom>
            <a:noFill/>
          </p:spPr>
          <p:txBody>
            <a:bodyPr wrap="square" rtlCol="0">
              <a:spAutoFit/>
            </a:bodyPr>
            <a:lstStyle/>
            <a:p>
              <a:pPr defTabSz="457200"/>
              <a:r>
                <a:rPr lang="en-US" sz="3200" dirty="0">
                  <a:solidFill>
                    <a:prstClr val="black"/>
                  </a:solidFill>
                  <a:latin typeface="Calibri"/>
                </a:rPr>
                <a:t>e</a:t>
              </a:r>
              <a:r>
                <a:rPr lang="en-US" sz="3200" baseline="-25000" dirty="0">
                  <a:solidFill>
                    <a:prstClr val="black"/>
                  </a:solidFill>
                  <a:latin typeface="Calibri"/>
                </a:rPr>
                <a:t>1</a:t>
              </a:r>
            </a:p>
          </p:txBody>
        </p:sp>
        <p:sp>
          <p:nvSpPr>
            <p:cNvPr id="49" name="TextBox 48">
              <a:extLst>
                <a:ext uri="{FF2B5EF4-FFF2-40B4-BE49-F238E27FC236}">
                  <a16:creationId xmlns:a16="http://schemas.microsoft.com/office/drawing/2014/main" id="{DCE4DE73-0D12-1459-BC2E-D2FD3AEC550B}"/>
                </a:ext>
              </a:extLst>
            </p:cNvPr>
            <p:cNvSpPr txBox="1"/>
            <p:nvPr/>
          </p:nvSpPr>
          <p:spPr>
            <a:xfrm>
              <a:off x="7206718" y="2588847"/>
              <a:ext cx="651252" cy="584776"/>
            </a:xfrm>
            <a:prstGeom prst="rect">
              <a:avLst/>
            </a:prstGeom>
            <a:noFill/>
          </p:spPr>
          <p:txBody>
            <a:bodyPr wrap="square" rtlCol="0">
              <a:spAutoFit/>
            </a:bodyPr>
            <a:lstStyle/>
            <a:p>
              <a:pPr defTabSz="457200"/>
              <a:r>
                <a:rPr lang="en-US" sz="3200" dirty="0">
                  <a:solidFill>
                    <a:prstClr val="black"/>
                  </a:solidFill>
                  <a:latin typeface="Calibri"/>
                </a:rPr>
                <a:t>e</a:t>
              </a:r>
              <a:r>
                <a:rPr lang="en-US" sz="3200" baseline="-25000" dirty="0">
                  <a:solidFill>
                    <a:prstClr val="black"/>
                  </a:solidFill>
                  <a:latin typeface="Calibri"/>
                </a:rPr>
                <a:t>2</a:t>
              </a:r>
            </a:p>
          </p:txBody>
        </p:sp>
      </p:grpSp>
      <p:sp>
        <p:nvSpPr>
          <p:cNvPr id="8" name="Rectangle 7">
            <a:extLst>
              <a:ext uri="{FF2B5EF4-FFF2-40B4-BE49-F238E27FC236}">
                <a16:creationId xmlns:a16="http://schemas.microsoft.com/office/drawing/2014/main" id="{88DA7AA7-1DEA-3770-7D2B-765E7C4062B7}"/>
              </a:ext>
            </a:extLst>
          </p:cNvPr>
          <p:cNvSpPr/>
          <p:nvPr/>
        </p:nvSpPr>
        <p:spPr>
          <a:xfrm>
            <a:off x="1636723" y="146395"/>
            <a:ext cx="9031277" cy="523220"/>
          </a:xfrm>
          <a:prstGeom prst="rect">
            <a:avLst/>
          </a:prstGeom>
        </p:spPr>
        <p:txBody>
          <a:bodyPr wrap="square">
            <a:spAutoFit/>
          </a:bodyPr>
          <a:lstStyle/>
          <a:p>
            <a:pPr algn="ctr" defTabSz="457200"/>
            <a:r>
              <a:rPr lang="en-US" sz="2800" dirty="0">
                <a:solidFill>
                  <a:prstClr val="black"/>
                </a:solidFill>
                <a:latin typeface="Calibri"/>
              </a:rPr>
              <a:t>Counting number of connected components using homology</a:t>
            </a:r>
          </a:p>
        </p:txBody>
      </p:sp>
      <p:sp>
        <p:nvSpPr>
          <p:cNvPr id="2" name="Rectangle 1">
            <a:extLst>
              <a:ext uri="{FF2B5EF4-FFF2-40B4-BE49-F238E27FC236}">
                <a16:creationId xmlns:a16="http://schemas.microsoft.com/office/drawing/2014/main" id="{087408B4-D842-DAC4-532C-2DB244DD775C}"/>
              </a:ext>
            </a:extLst>
          </p:cNvPr>
          <p:cNvSpPr/>
          <p:nvPr/>
        </p:nvSpPr>
        <p:spPr>
          <a:xfrm>
            <a:off x="416998" y="852314"/>
            <a:ext cx="2031535" cy="584776"/>
          </a:xfrm>
          <a:prstGeom prst="rect">
            <a:avLst/>
          </a:prstGeom>
        </p:spPr>
        <p:txBody>
          <a:bodyPr wrap="square">
            <a:spAutoFit/>
          </a:bodyPr>
          <a:lstStyle/>
          <a:p>
            <a:pPr defTabSz="457200"/>
            <a:r>
              <a:rPr lang="en-US" sz="3200" dirty="0">
                <a:solidFill>
                  <a:prstClr val="black"/>
                </a:solidFill>
                <a:latin typeface="Calibri"/>
              </a:rPr>
              <a:t>: C</a:t>
            </a:r>
            <a:r>
              <a:rPr lang="en-US" sz="3200" baseline="-25000" dirty="0">
                <a:solidFill>
                  <a:prstClr val="black"/>
                </a:solidFill>
                <a:latin typeface="Calibri"/>
              </a:rPr>
              <a:t>1   </a:t>
            </a:r>
            <a:r>
              <a:rPr lang="en-US" sz="3200" dirty="0">
                <a:solidFill>
                  <a:prstClr val="black"/>
                </a:solidFill>
                <a:latin typeface="Calibri"/>
                <a:sym typeface="Wingdings"/>
              </a:rPr>
              <a:t>   </a:t>
            </a:r>
            <a:r>
              <a:rPr lang="en-US" sz="3200" dirty="0">
                <a:solidFill>
                  <a:prstClr val="black"/>
                </a:solidFill>
                <a:latin typeface="Calibri"/>
              </a:rPr>
              <a:t>C</a:t>
            </a:r>
            <a:r>
              <a:rPr lang="en-US" sz="3200" baseline="-25000" dirty="0">
                <a:solidFill>
                  <a:prstClr val="black"/>
                </a:solidFill>
                <a:latin typeface="Calibri"/>
              </a:rPr>
              <a:t>0</a:t>
            </a:r>
            <a:endParaRPr lang="en-US" sz="3200" dirty="0">
              <a:solidFill>
                <a:prstClr val="black"/>
              </a:solidFill>
              <a:latin typeface="Calibri"/>
            </a:endParaRPr>
          </a:p>
        </p:txBody>
      </p:sp>
      <p:grpSp>
        <p:nvGrpSpPr>
          <p:cNvPr id="13" name="Group 12">
            <a:extLst>
              <a:ext uri="{FF2B5EF4-FFF2-40B4-BE49-F238E27FC236}">
                <a16:creationId xmlns:a16="http://schemas.microsoft.com/office/drawing/2014/main" id="{7F13F152-8EF1-2FB5-BD2B-DDBA3B852788}"/>
              </a:ext>
            </a:extLst>
          </p:cNvPr>
          <p:cNvGrpSpPr/>
          <p:nvPr/>
        </p:nvGrpSpPr>
        <p:grpSpPr>
          <a:xfrm>
            <a:off x="42419" y="871615"/>
            <a:ext cx="699555" cy="676656"/>
            <a:chOff x="658368" y="5669280"/>
            <a:chExt cx="699555" cy="676656"/>
          </a:xfrm>
        </p:grpSpPr>
        <p:sp>
          <p:nvSpPr>
            <p:cNvPr id="17" name="Arc 16">
              <a:extLst>
                <a:ext uri="{FF2B5EF4-FFF2-40B4-BE49-F238E27FC236}">
                  <a16:creationId xmlns:a16="http://schemas.microsoft.com/office/drawing/2014/main" id="{346ED77C-66B6-F6A9-EAC2-2501B026599C}"/>
                </a:ext>
              </a:extLst>
            </p:cNvPr>
            <p:cNvSpPr/>
            <p:nvPr/>
          </p:nvSpPr>
          <p:spPr>
            <a:xfrm rot="240000">
              <a:off x="658368" y="5779008"/>
              <a:ext cx="374904" cy="566928"/>
            </a:xfrm>
            <a:prstGeom prst="arc">
              <a:avLst/>
            </a:prstGeom>
            <a:ln w="28575" cmpd="sng">
              <a:solidFill>
                <a:srgbClr val="000000"/>
              </a:solidFill>
            </a:ln>
          </p:spPr>
          <p:style>
            <a:lnRef idx="2">
              <a:schemeClr val="accent1"/>
            </a:lnRef>
            <a:fillRef idx="0">
              <a:schemeClr val="accent1"/>
            </a:fillRef>
            <a:effectRef idx="1">
              <a:schemeClr val="accent1"/>
            </a:effectRef>
            <a:fontRef idx="minor">
              <a:schemeClr val="tx1"/>
            </a:fontRef>
          </p:style>
          <p:txBody>
            <a:bodyPr rtlCol="0" anchor="ctr"/>
            <a:lstStyle/>
            <a:p>
              <a:pPr algn="ctr" defTabSz="457200"/>
              <a:endParaRPr lang="en-US">
                <a:solidFill>
                  <a:prstClr val="black"/>
                </a:solidFill>
                <a:latin typeface="Calibri"/>
              </a:endParaRPr>
            </a:p>
          </p:txBody>
        </p:sp>
        <p:sp>
          <p:nvSpPr>
            <p:cNvPr id="35" name="TextBox 34">
              <a:extLst>
                <a:ext uri="{FF2B5EF4-FFF2-40B4-BE49-F238E27FC236}">
                  <a16:creationId xmlns:a16="http://schemas.microsoft.com/office/drawing/2014/main" id="{93983641-85BB-613C-EB63-E07C0DDADA1E}"/>
                </a:ext>
              </a:extLst>
            </p:cNvPr>
            <p:cNvSpPr txBox="1"/>
            <p:nvPr/>
          </p:nvSpPr>
          <p:spPr>
            <a:xfrm>
              <a:off x="768096" y="5669280"/>
              <a:ext cx="589827" cy="584776"/>
            </a:xfrm>
            <a:prstGeom prst="rect">
              <a:avLst/>
            </a:prstGeom>
            <a:noFill/>
          </p:spPr>
          <p:txBody>
            <a:bodyPr wrap="square" rtlCol="0">
              <a:spAutoFit/>
            </a:bodyPr>
            <a:lstStyle/>
            <a:p>
              <a:pPr defTabSz="457200"/>
              <a:r>
                <a:rPr lang="en-US" sz="3200" dirty="0">
                  <a:solidFill>
                    <a:prstClr val="black"/>
                  </a:solidFill>
                  <a:latin typeface="Calibri"/>
                </a:rPr>
                <a:t>o</a:t>
              </a:r>
            </a:p>
          </p:txBody>
        </p:sp>
      </p:grpSp>
      <p:grpSp>
        <p:nvGrpSpPr>
          <p:cNvPr id="59" name="Group 58">
            <a:extLst>
              <a:ext uri="{FF2B5EF4-FFF2-40B4-BE49-F238E27FC236}">
                <a16:creationId xmlns:a16="http://schemas.microsoft.com/office/drawing/2014/main" id="{04AEDFA1-490F-5487-6E8E-7B8009B9922C}"/>
              </a:ext>
            </a:extLst>
          </p:cNvPr>
          <p:cNvGrpSpPr/>
          <p:nvPr/>
        </p:nvGrpSpPr>
        <p:grpSpPr>
          <a:xfrm>
            <a:off x="4588045" y="3192897"/>
            <a:ext cx="3460093" cy="736182"/>
            <a:chOff x="3256081" y="3795071"/>
            <a:chExt cx="3460093" cy="736182"/>
          </a:xfrm>
        </p:grpSpPr>
        <p:grpSp>
          <p:nvGrpSpPr>
            <p:cNvPr id="60" name="Group 59">
              <a:extLst>
                <a:ext uri="{FF2B5EF4-FFF2-40B4-BE49-F238E27FC236}">
                  <a16:creationId xmlns:a16="http://schemas.microsoft.com/office/drawing/2014/main" id="{0D4ECC44-5B15-9A6A-7A4F-18AD2BFB2D9F}"/>
                </a:ext>
              </a:extLst>
            </p:cNvPr>
            <p:cNvGrpSpPr/>
            <p:nvPr/>
          </p:nvGrpSpPr>
          <p:grpSpPr>
            <a:xfrm>
              <a:off x="3256081" y="3854597"/>
              <a:ext cx="699555" cy="676656"/>
              <a:chOff x="658368" y="5669280"/>
              <a:chExt cx="699555" cy="676656"/>
            </a:xfrm>
          </p:grpSpPr>
          <p:sp>
            <p:nvSpPr>
              <p:cNvPr id="62" name="Arc 61">
                <a:extLst>
                  <a:ext uri="{FF2B5EF4-FFF2-40B4-BE49-F238E27FC236}">
                    <a16:creationId xmlns:a16="http://schemas.microsoft.com/office/drawing/2014/main" id="{EAF837D5-C8D8-B198-35E5-4DC745FAB317}"/>
                  </a:ext>
                </a:extLst>
              </p:cNvPr>
              <p:cNvSpPr/>
              <p:nvPr/>
            </p:nvSpPr>
            <p:spPr>
              <a:xfrm rot="240000">
                <a:off x="658368" y="5779008"/>
                <a:ext cx="374904" cy="566928"/>
              </a:xfrm>
              <a:prstGeom prst="arc">
                <a:avLst/>
              </a:prstGeom>
              <a:ln w="28575" cmpd="sng">
                <a:solidFill>
                  <a:srgbClr val="000000"/>
                </a:solidFill>
              </a:ln>
            </p:spPr>
            <p:style>
              <a:lnRef idx="2">
                <a:schemeClr val="accent1"/>
              </a:lnRef>
              <a:fillRef idx="0">
                <a:schemeClr val="accent1"/>
              </a:fillRef>
              <a:effectRef idx="1">
                <a:schemeClr val="accent1"/>
              </a:effectRef>
              <a:fontRef idx="minor">
                <a:schemeClr val="tx1"/>
              </a:fontRef>
            </p:style>
            <p:txBody>
              <a:bodyPr rtlCol="0" anchor="ctr"/>
              <a:lstStyle/>
              <a:p>
                <a:pPr algn="ctr" defTabSz="457200"/>
                <a:endParaRPr lang="en-US">
                  <a:solidFill>
                    <a:prstClr val="black"/>
                  </a:solidFill>
                  <a:latin typeface="Calibri"/>
                </a:endParaRPr>
              </a:p>
            </p:txBody>
          </p:sp>
          <p:sp>
            <p:nvSpPr>
              <p:cNvPr id="63" name="TextBox 62">
                <a:extLst>
                  <a:ext uri="{FF2B5EF4-FFF2-40B4-BE49-F238E27FC236}">
                    <a16:creationId xmlns:a16="http://schemas.microsoft.com/office/drawing/2014/main" id="{A84F9ECD-583C-EC09-1049-E0EAE839F328}"/>
                  </a:ext>
                </a:extLst>
              </p:cNvPr>
              <p:cNvSpPr txBox="1"/>
              <p:nvPr/>
            </p:nvSpPr>
            <p:spPr>
              <a:xfrm>
                <a:off x="768096" y="5669280"/>
                <a:ext cx="589827" cy="584776"/>
              </a:xfrm>
              <a:prstGeom prst="rect">
                <a:avLst/>
              </a:prstGeom>
              <a:noFill/>
            </p:spPr>
            <p:txBody>
              <a:bodyPr wrap="square" rtlCol="0">
                <a:spAutoFit/>
              </a:bodyPr>
              <a:lstStyle/>
              <a:p>
                <a:pPr defTabSz="457200"/>
                <a:r>
                  <a:rPr lang="en-US" sz="3200" dirty="0">
                    <a:solidFill>
                      <a:prstClr val="black"/>
                    </a:solidFill>
                    <a:latin typeface="Calibri"/>
                  </a:rPr>
                  <a:t>o</a:t>
                </a:r>
              </a:p>
            </p:txBody>
          </p:sp>
        </p:grpSp>
        <p:sp>
          <p:nvSpPr>
            <p:cNvPr id="61" name="TextBox 60">
              <a:extLst>
                <a:ext uri="{FF2B5EF4-FFF2-40B4-BE49-F238E27FC236}">
                  <a16:creationId xmlns:a16="http://schemas.microsoft.com/office/drawing/2014/main" id="{4A2E6639-DC00-E716-116C-CFE45C54C4B5}"/>
                </a:ext>
              </a:extLst>
            </p:cNvPr>
            <p:cNvSpPr txBox="1"/>
            <p:nvPr/>
          </p:nvSpPr>
          <p:spPr>
            <a:xfrm>
              <a:off x="3590764" y="3795071"/>
              <a:ext cx="3125410" cy="584776"/>
            </a:xfrm>
            <a:prstGeom prst="rect">
              <a:avLst/>
            </a:prstGeom>
            <a:noFill/>
          </p:spPr>
          <p:txBody>
            <a:bodyPr wrap="square" rtlCol="0">
              <a:spAutoFit/>
            </a:bodyPr>
            <a:lstStyle/>
            <a:p>
              <a:pPr defTabSz="457200"/>
              <a:r>
                <a:rPr lang="en-US" sz="3200" dirty="0">
                  <a:solidFill>
                    <a:prstClr val="black"/>
                  </a:solidFill>
                  <a:latin typeface="Calibri"/>
                </a:rPr>
                <a:t>(e</a:t>
              </a:r>
              <a:r>
                <a:rPr lang="en-US" sz="3200" baseline="-25000" dirty="0">
                  <a:solidFill>
                    <a:prstClr val="black"/>
                  </a:solidFill>
                  <a:latin typeface="Calibri"/>
                </a:rPr>
                <a:t>3</a:t>
              </a:r>
              <a:r>
                <a:rPr lang="en-US" sz="3200" dirty="0">
                  <a:solidFill>
                    <a:prstClr val="black"/>
                  </a:solidFill>
                  <a:latin typeface="Calibri"/>
                </a:rPr>
                <a:t>) = v</a:t>
              </a:r>
              <a:r>
                <a:rPr lang="en-US" sz="3200" baseline="-25000" dirty="0">
                  <a:solidFill>
                    <a:prstClr val="black"/>
                  </a:solidFill>
                  <a:latin typeface="Calibri"/>
                </a:rPr>
                <a:t>4</a:t>
              </a:r>
              <a:r>
                <a:rPr lang="en-US" sz="3200" dirty="0">
                  <a:solidFill>
                    <a:prstClr val="black"/>
                  </a:solidFill>
                  <a:latin typeface="Calibri"/>
                </a:rPr>
                <a:t> + v</a:t>
              </a:r>
              <a:r>
                <a:rPr lang="en-US" sz="3200" baseline="-25000" dirty="0">
                  <a:solidFill>
                    <a:prstClr val="black"/>
                  </a:solidFill>
                  <a:latin typeface="Calibri"/>
                </a:rPr>
                <a:t>5</a:t>
              </a:r>
            </a:p>
          </p:txBody>
        </p:sp>
      </p:grpSp>
      <p:grpSp>
        <p:nvGrpSpPr>
          <p:cNvPr id="64" name="Group 63">
            <a:extLst>
              <a:ext uri="{FF2B5EF4-FFF2-40B4-BE49-F238E27FC236}">
                <a16:creationId xmlns:a16="http://schemas.microsoft.com/office/drawing/2014/main" id="{AD621D08-92E7-C8BB-CD8C-55739875EBB4}"/>
              </a:ext>
            </a:extLst>
          </p:cNvPr>
          <p:cNvGrpSpPr/>
          <p:nvPr/>
        </p:nvGrpSpPr>
        <p:grpSpPr>
          <a:xfrm>
            <a:off x="4588045" y="3881031"/>
            <a:ext cx="3460093" cy="736182"/>
            <a:chOff x="3256081" y="3795071"/>
            <a:chExt cx="3460093" cy="736182"/>
          </a:xfrm>
        </p:grpSpPr>
        <p:grpSp>
          <p:nvGrpSpPr>
            <p:cNvPr id="65" name="Group 64">
              <a:extLst>
                <a:ext uri="{FF2B5EF4-FFF2-40B4-BE49-F238E27FC236}">
                  <a16:creationId xmlns:a16="http://schemas.microsoft.com/office/drawing/2014/main" id="{8B7D54E5-5F1A-0905-3FA3-5DD75B4C9BD1}"/>
                </a:ext>
              </a:extLst>
            </p:cNvPr>
            <p:cNvGrpSpPr/>
            <p:nvPr/>
          </p:nvGrpSpPr>
          <p:grpSpPr>
            <a:xfrm>
              <a:off x="3256081" y="3854597"/>
              <a:ext cx="699555" cy="676656"/>
              <a:chOff x="658368" y="5669280"/>
              <a:chExt cx="699555" cy="676656"/>
            </a:xfrm>
          </p:grpSpPr>
          <p:sp>
            <p:nvSpPr>
              <p:cNvPr id="67" name="Arc 66">
                <a:extLst>
                  <a:ext uri="{FF2B5EF4-FFF2-40B4-BE49-F238E27FC236}">
                    <a16:creationId xmlns:a16="http://schemas.microsoft.com/office/drawing/2014/main" id="{3A731500-60B5-FB82-AF42-CB6722E97F27}"/>
                  </a:ext>
                </a:extLst>
              </p:cNvPr>
              <p:cNvSpPr/>
              <p:nvPr/>
            </p:nvSpPr>
            <p:spPr>
              <a:xfrm rot="240000">
                <a:off x="658368" y="5779008"/>
                <a:ext cx="374904" cy="566928"/>
              </a:xfrm>
              <a:prstGeom prst="arc">
                <a:avLst/>
              </a:prstGeom>
              <a:ln w="28575" cmpd="sng">
                <a:solidFill>
                  <a:srgbClr val="000000"/>
                </a:solidFill>
              </a:ln>
            </p:spPr>
            <p:style>
              <a:lnRef idx="2">
                <a:schemeClr val="accent1"/>
              </a:lnRef>
              <a:fillRef idx="0">
                <a:schemeClr val="accent1"/>
              </a:fillRef>
              <a:effectRef idx="1">
                <a:schemeClr val="accent1"/>
              </a:effectRef>
              <a:fontRef idx="minor">
                <a:schemeClr val="tx1"/>
              </a:fontRef>
            </p:style>
            <p:txBody>
              <a:bodyPr rtlCol="0" anchor="ctr"/>
              <a:lstStyle/>
              <a:p>
                <a:pPr algn="ctr" defTabSz="457200"/>
                <a:endParaRPr lang="en-US">
                  <a:solidFill>
                    <a:prstClr val="black"/>
                  </a:solidFill>
                  <a:latin typeface="Calibri"/>
                </a:endParaRPr>
              </a:p>
            </p:txBody>
          </p:sp>
          <p:sp>
            <p:nvSpPr>
              <p:cNvPr id="68" name="TextBox 67">
                <a:extLst>
                  <a:ext uri="{FF2B5EF4-FFF2-40B4-BE49-F238E27FC236}">
                    <a16:creationId xmlns:a16="http://schemas.microsoft.com/office/drawing/2014/main" id="{29E0E0C7-AE41-F1F1-A51A-24131C47E293}"/>
                  </a:ext>
                </a:extLst>
              </p:cNvPr>
              <p:cNvSpPr txBox="1"/>
              <p:nvPr/>
            </p:nvSpPr>
            <p:spPr>
              <a:xfrm>
                <a:off x="768096" y="5669280"/>
                <a:ext cx="589827" cy="584776"/>
              </a:xfrm>
              <a:prstGeom prst="rect">
                <a:avLst/>
              </a:prstGeom>
              <a:noFill/>
            </p:spPr>
            <p:txBody>
              <a:bodyPr wrap="square" rtlCol="0">
                <a:spAutoFit/>
              </a:bodyPr>
              <a:lstStyle/>
              <a:p>
                <a:pPr defTabSz="457200"/>
                <a:r>
                  <a:rPr lang="en-US" sz="3200" dirty="0">
                    <a:solidFill>
                      <a:prstClr val="black"/>
                    </a:solidFill>
                    <a:latin typeface="Calibri"/>
                  </a:rPr>
                  <a:t>o</a:t>
                </a:r>
              </a:p>
            </p:txBody>
          </p:sp>
        </p:grpSp>
        <p:sp>
          <p:nvSpPr>
            <p:cNvPr id="66" name="TextBox 65">
              <a:extLst>
                <a:ext uri="{FF2B5EF4-FFF2-40B4-BE49-F238E27FC236}">
                  <a16:creationId xmlns:a16="http://schemas.microsoft.com/office/drawing/2014/main" id="{0AF2B909-30B3-C384-FABC-EA96D02E7525}"/>
                </a:ext>
              </a:extLst>
            </p:cNvPr>
            <p:cNvSpPr txBox="1"/>
            <p:nvPr/>
          </p:nvSpPr>
          <p:spPr>
            <a:xfrm>
              <a:off x="3590764" y="3795071"/>
              <a:ext cx="3125410" cy="584776"/>
            </a:xfrm>
            <a:prstGeom prst="rect">
              <a:avLst/>
            </a:prstGeom>
            <a:noFill/>
          </p:spPr>
          <p:txBody>
            <a:bodyPr wrap="square" rtlCol="0">
              <a:spAutoFit/>
            </a:bodyPr>
            <a:lstStyle/>
            <a:p>
              <a:pPr defTabSz="457200"/>
              <a:r>
                <a:rPr lang="en-US" sz="3200" dirty="0">
                  <a:solidFill>
                    <a:prstClr val="black"/>
                  </a:solidFill>
                  <a:latin typeface="Calibri"/>
                </a:rPr>
                <a:t>(e</a:t>
              </a:r>
              <a:r>
                <a:rPr lang="en-US" sz="3200" baseline="-25000" dirty="0">
                  <a:solidFill>
                    <a:prstClr val="black"/>
                  </a:solidFill>
                  <a:latin typeface="Calibri"/>
                </a:rPr>
                <a:t>4</a:t>
              </a:r>
              <a:r>
                <a:rPr lang="en-US" sz="3200" dirty="0">
                  <a:solidFill>
                    <a:prstClr val="black"/>
                  </a:solidFill>
                  <a:latin typeface="Calibri"/>
                </a:rPr>
                <a:t>) = v</a:t>
              </a:r>
              <a:r>
                <a:rPr lang="en-US" sz="3200" baseline="-25000" dirty="0">
                  <a:solidFill>
                    <a:prstClr val="black"/>
                  </a:solidFill>
                  <a:latin typeface="Calibri"/>
                </a:rPr>
                <a:t>5</a:t>
              </a:r>
              <a:r>
                <a:rPr lang="en-US" sz="3200" dirty="0">
                  <a:solidFill>
                    <a:prstClr val="black"/>
                  </a:solidFill>
                  <a:latin typeface="Calibri"/>
                </a:rPr>
                <a:t> + v</a:t>
              </a:r>
              <a:r>
                <a:rPr lang="en-US" sz="3200" baseline="-25000" dirty="0">
                  <a:solidFill>
                    <a:prstClr val="black"/>
                  </a:solidFill>
                  <a:latin typeface="Calibri"/>
                </a:rPr>
                <a:t>6</a:t>
              </a:r>
            </a:p>
          </p:txBody>
        </p:sp>
      </p:grpSp>
      <p:grpSp>
        <p:nvGrpSpPr>
          <p:cNvPr id="69" name="Group 68">
            <a:extLst>
              <a:ext uri="{FF2B5EF4-FFF2-40B4-BE49-F238E27FC236}">
                <a16:creationId xmlns:a16="http://schemas.microsoft.com/office/drawing/2014/main" id="{AB116A7A-02ED-D6A8-95D3-80EC67B65CAC}"/>
              </a:ext>
            </a:extLst>
          </p:cNvPr>
          <p:cNvGrpSpPr/>
          <p:nvPr/>
        </p:nvGrpSpPr>
        <p:grpSpPr>
          <a:xfrm>
            <a:off x="4588045" y="4549343"/>
            <a:ext cx="3460093" cy="736182"/>
            <a:chOff x="3256081" y="3795071"/>
            <a:chExt cx="3460093" cy="736182"/>
          </a:xfrm>
        </p:grpSpPr>
        <p:grpSp>
          <p:nvGrpSpPr>
            <p:cNvPr id="70" name="Group 69">
              <a:extLst>
                <a:ext uri="{FF2B5EF4-FFF2-40B4-BE49-F238E27FC236}">
                  <a16:creationId xmlns:a16="http://schemas.microsoft.com/office/drawing/2014/main" id="{CD30BE8C-64C6-C75E-F23F-3353D792961F}"/>
                </a:ext>
              </a:extLst>
            </p:cNvPr>
            <p:cNvGrpSpPr/>
            <p:nvPr/>
          </p:nvGrpSpPr>
          <p:grpSpPr>
            <a:xfrm>
              <a:off x="3256081" y="3854597"/>
              <a:ext cx="699555" cy="676656"/>
              <a:chOff x="658368" y="5669280"/>
              <a:chExt cx="699555" cy="676656"/>
            </a:xfrm>
          </p:grpSpPr>
          <p:sp>
            <p:nvSpPr>
              <p:cNvPr id="72" name="Arc 71">
                <a:extLst>
                  <a:ext uri="{FF2B5EF4-FFF2-40B4-BE49-F238E27FC236}">
                    <a16:creationId xmlns:a16="http://schemas.microsoft.com/office/drawing/2014/main" id="{93AFBB2C-CA48-A3C4-79BD-11A65C3FE7F1}"/>
                  </a:ext>
                </a:extLst>
              </p:cNvPr>
              <p:cNvSpPr/>
              <p:nvPr/>
            </p:nvSpPr>
            <p:spPr>
              <a:xfrm rot="240000">
                <a:off x="658368" y="5779008"/>
                <a:ext cx="374904" cy="566928"/>
              </a:xfrm>
              <a:prstGeom prst="arc">
                <a:avLst/>
              </a:prstGeom>
              <a:ln w="28575" cmpd="sng">
                <a:solidFill>
                  <a:srgbClr val="000000"/>
                </a:solidFill>
              </a:ln>
            </p:spPr>
            <p:style>
              <a:lnRef idx="2">
                <a:schemeClr val="accent1"/>
              </a:lnRef>
              <a:fillRef idx="0">
                <a:schemeClr val="accent1"/>
              </a:fillRef>
              <a:effectRef idx="1">
                <a:schemeClr val="accent1"/>
              </a:effectRef>
              <a:fontRef idx="minor">
                <a:schemeClr val="tx1"/>
              </a:fontRef>
            </p:style>
            <p:txBody>
              <a:bodyPr rtlCol="0" anchor="ctr"/>
              <a:lstStyle/>
              <a:p>
                <a:pPr algn="ctr" defTabSz="457200"/>
                <a:endParaRPr lang="en-US">
                  <a:solidFill>
                    <a:prstClr val="black"/>
                  </a:solidFill>
                  <a:latin typeface="Calibri"/>
                </a:endParaRPr>
              </a:p>
            </p:txBody>
          </p:sp>
          <p:sp>
            <p:nvSpPr>
              <p:cNvPr id="73" name="TextBox 72">
                <a:extLst>
                  <a:ext uri="{FF2B5EF4-FFF2-40B4-BE49-F238E27FC236}">
                    <a16:creationId xmlns:a16="http://schemas.microsoft.com/office/drawing/2014/main" id="{E52CCC84-2D5B-6022-C5BC-BBCB69A223BF}"/>
                  </a:ext>
                </a:extLst>
              </p:cNvPr>
              <p:cNvSpPr txBox="1"/>
              <p:nvPr/>
            </p:nvSpPr>
            <p:spPr>
              <a:xfrm>
                <a:off x="768096" y="5669280"/>
                <a:ext cx="589827" cy="584776"/>
              </a:xfrm>
              <a:prstGeom prst="rect">
                <a:avLst/>
              </a:prstGeom>
              <a:noFill/>
            </p:spPr>
            <p:txBody>
              <a:bodyPr wrap="square" rtlCol="0">
                <a:spAutoFit/>
              </a:bodyPr>
              <a:lstStyle/>
              <a:p>
                <a:pPr defTabSz="457200"/>
                <a:r>
                  <a:rPr lang="en-US" sz="3200" dirty="0">
                    <a:solidFill>
                      <a:prstClr val="black"/>
                    </a:solidFill>
                    <a:latin typeface="Calibri"/>
                  </a:rPr>
                  <a:t>o</a:t>
                </a:r>
              </a:p>
            </p:txBody>
          </p:sp>
        </p:grpSp>
        <p:sp>
          <p:nvSpPr>
            <p:cNvPr id="71" name="TextBox 70">
              <a:extLst>
                <a:ext uri="{FF2B5EF4-FFF2-40B4-BE49-F238E27FC236}">
                  <a16:creationId xmlns:a16="http://schemas.microsoft.com/office/drawing/2014/main" id="{40187426-7EC9-4DF6-D0E2-46214D9E2CFF}"/>
                </a:ext>
              </a:extLst>
            </p:cNvPr>
            <p:cNvSpPr txBox="1"/>
            <p:nvPr/>
          </p:nvSpPr>
          <p:spPr>
            <a:xfrm>
              <a:off x="3590764" y="3795071"/>
              <a:ext cx="3125410" cy="584776"/>
            </a:xfrm>
            <a:prstGeom prst="rect">
              <a:avLst/>
            </a:prstGeom>
            <a:noFill/>
          </p:spPr>
          <p:txBody>
            <a:bodyPr wrap="square" rtlCol="0">
              <a:spAutoFit/>
            </a:bodyPr>
            <a:lstStyle/>
            <a:p>
              <a:pPr defTabSz="457200"/>
              <a:r>
                <a:rPr lang="en-US" sz="3200" dirty="0">
                  <a:solidFill>
                    <a:prstClr val="black"/>
                  </a:solidFill>
                  <a:latin typeface="Calibri"/>
                </a:rPr>
                <a:t>(e</a:t>
              </a:r>
              <a:r>
                <a:rPr lang="en-US" sz="3200" baseline="-25000" dirty="0">
                  <a:solidFill>
                    <a:prstClr val="black"/>
                  </a:solidFill>
                  <a:latin typeface="Calibri"/>
                </a:rPr>
                <a:t>5</a:t>
              </a:r>
              <a:r>
                <a:rPr lang="en-US" sz="3200" dirty="0">
                  <a:solidFill>
                    <a:prstClr val="black"/>
                  </a:solidFill>
                  <a:latin typeface="Calibri"/>
                </a:rPr>
                <a:t>) = v</a:t>
              </a:r>
              <a:r>
                <a:rPr lang="en-US" sz="3200" baseline="-25000" dirty="0">
                  <a:solidFill>
                    <a:prstClr val="black"/>
                  </a:solidFill>
                  <a:latin typeface="Calibri"/>
                </a:rPr>
                <a:t>4</a:t>
              </a:r>
              <a:r>
                <a:rPr lang="en-US" sz="3200" dirty="0">
                  <a:solidFill>
                    <a:prstClr val="black"/>
                  </a:solidFill>
                  <a:latin typeface="Calibri"/>
                </a:rPr>
                <a:t> + v</a:t>
              </a:r>
              <a:r>
                <a:rPr lang="en-US" sz="3200" baseline="-25000" dirty="0">
                  <a:solidFill>
                    <a:prstClr val="black"/>
                  </a:solidFill>
                  <a:latin typeface="Calibri"/>
                </a:rPr>
                <a:t>6</a:t>
              </a:r>
            </a:p>
          </p:txBody>
        </p:sp>
      </p:grpSp>
      <p:grpSp>
        <p:nvGrpSpPr>
          <p:cNvPr id="22" name="Group 21">
            <a:extLst>
              <a:ext uri="{FF2B5EF4-FFF2-40B4-BE49-F238E27FC236}">
                <a16:creationId xmlns:a16="http://schemas.microsoft.com/office/drawing/2014/main" id="{BB1481F6-74C0-B71D-8196-07A03A0060AF}"/>
              </a:ext>
            </a:extLst>
          </p:cNvPr>
          <p:cNvGrpSpPr/>
          <p:nvPr/>
        </p:nvGrpSpPr>
        <p:grpSpPr>
          <a:xfrm>
            <a:off x="4568728" y="5402962"/>
            <a:ext cx="6349643" cy="724558"/>
            <a:chOff x="717333" y="5461019"/>
            <a:chExt cx="6349643" cy="724558"/>
          </a:xfrm>
        </p:grpSpPr>
        <p:sp>
          <p:nvSpPr>
            <p:cNvPr id="23" name="TextBox 22">
              <a:extLst>
                <a:ext uri="{FF2B5EF4-FFF2-40B4-BE49-F238E27FC236}">
                  <a16:creationId xmlns:a16="http://schemas.microsoft.com/office/drawing/2014/main" id="{ABCFCEA8-161E-DF29-A642-2057B7E74C0B}"/>
                </a:ext>
              </a:extLst>
            </p:cNvPr>
            <p:cNvSpPr txBox="1"/>
            <p:nvPr/>
          </p:nvSpPr>
          <p:spPr>
            <a:xfrm>
              <a:off x="1032058" y="5461019"/>
              <a:ext cx="6034918" cy="584775"/>
            </a:xfrm>
            <a:prstGeom prst="rect">
              <a:avLst/>
            </a:prstGeom>
            <a:noFill/>
          </p:spPr>
          <p:txBody>
            <a:bodyPr wrap="square" rtlCol="0">
              <a:spAutoFit/>
            </a:bodyPr>
            <a:lstStyle/>
            <a:p>
              <a:pPr defTabSz="457200"/>
              <a:r>
                <a:rPr lang="en-US" sz="3200" dirty="0">
                  <a:solidFill>
                    <a:prstClr val="black"/>
                  </a:solidFill>
                  <a:latin typeface="Calibri"/>
                </a:rPr>
                <a:t>(e</a:t>
              </a:r>
              <a:r>
                <a:rPr lang="en-US" sz="3200" baseline="-25000" dirty="0">
                  <a:solidFill>
                    <a:prstClr val="black"/>
                  </a:solidFill>
                  <a:latin typeface="Calibri"/>
                </a:rPr>
                <a:t>3</a:t>
              </a:r>
              <a:r>
                <a:rPr lang="en-US" sz="3200" dirty="0">
                  <a:solidFill>
                    <a:prstClr val="black"/>
                  </a:solidFill>
                  <a:latin typeface="Calibri"/>
                </a:rPr>
                <a:t> + e</a:t>
              </a:r>
              <a:r>
                <a:rPr lang="en-US" sz="3200" baseline="-25000" dirty="0">
                  <a:solidFill>
                    <a:prstClr val="black"/>
                  </a:solidFill>
                  <a:latin typeface="Calibri"/>
                </a:rPr>
                <a:t>4 </a:t>
              </a:r>
              <a:r>
                <a:rPr lang="en-US" sz="3200" dirty="0">
                  <a:solidFill>
                    <a:prstClr val="black"/>
                  </a:solidFill>
                  <a:latin typeface="Calibri"/>
                </a:rPr>
                <a:t>+ e</a:t>
              </a:r>
              <a:r>
                <a:rPr lang="en-US" sz="3200" baseline="-25000" dirty="0">
                  <a:solidFill>
                    <a:prstClr val="black"/>
                  </a:solidFill>
                  <a:latin typeface="Calibri"/>
                </a:rPr>
                <a:t>5</a:t>
              </a:r>
              <a:r>
                <a:rPr lang="en-US" sz="3200" dirty="0">
                  <a:solidFill>
                    <a:prstClr val="black"/>
                  </a:solidFill>
                  <a:latin typeface="Calibri"/>
                </a:rPr>
                <a:t>) = 2v</a:t>
              </a:r>
              <a:r>
                <a:rPr lang="en-US" sz="3200" baseline="-25000" dirty="0">
                  <a:solidFill>
                    <a:prstClr val="black"/>
                  </a:solidFill>
                  <a:latin typeface="Calibri"/>
                </a:rPr>
                <a:t>4</a:t>
              </a:r>
              <a:r>
                <a:rPr lang="en-US" sz="3200" dirty="0">
                  <a:solidFill>
                    <a:prstClr val="black"/>
                  </a:solidFill>
                  <a:latin typeface="Calibri"/>
                </a:rPr>
                <a:t> + 2v</a:t>
              </a:r>
              <a:r>
                <a:rPr lang="en-US" sz="3200" baseline="-25000" dirty="0">
                  <a:solidFill>
                    <a:prstClr val="black"/>
                  </a:solidFill>
                  <a:latin typeface="Calibri"/>
                </a:rPr>
                <a:t>5</a:t>
              </a:r>
              <a:r>
                <a:rPr lang="en-US" sz="3200" dirty="0">
                  <a:solidFill>
                    <a:prstClr val="black"/>
                  </a:solidFill>
                  <a:latin typeface="Calibri"/>
                </a:rPr>
                <a:t> + 2v</a:t>
              </a:r>
              <a:r>
                <a:rPr lang="en-US" sz="3200" baseline="-25000" dirty="0">
                  <a:solidFill>
                    <a:prstClr val="black"/>
                  </a:solidFill>
                  <a:latin typeface="Calibri"/>
                </a:rPr>
                <a:t>6</a:t>
              </a:r>
              <a:r>
                <a:rPr lang="en-US" sz="3200" dirty="0">
                  <a:solidFill>
                    <a:prstClr val="black"/>
                  </a:solidFill>
                  <a:latin typeface="Calibri"/>
                </a:rPr>
                <a:t>  = 0</a:t>
              </a:r>
            </a:p>
          </p:txBody>
        </p:sp>
        <p:grpSp>
          <p:nvGrpSpPr>
            <p:cNvPr id="25" name="Group 24">
              <a:extLst>
                <a:ext uri="{FF2B5EF4-FFF2-40B4-BE49-F238E27FC236}">
                  <a16:creationId xmlns:a16="http://schemas.microsoft.com/office/drawing/2014/main" id="{65354D4C-A74B-5C21-584A-F6263DA7BB7F}"/>
                </a:ext>
              </a:extLst>
            </p:cNvPr>
            <p:cNvGrpSpPr/>
            <p:nvPr/>
          </p:nvGrpSpPr>
          <p:grpSpPr>
            <a:xfrm>
              <a:off x="717333" y="5508921"/>
              <a:ext cx="699555" cy="676656"/>
              <a:chOff x="658368" y="5669280"/>
              <a:chExt cx="699555" cy="676656"/>
            </a:xfrm>
          </p:grpSpPr>
          <p:sp>
            <p:nvSpPr>
              <p:cNvPr id="26" name="Arc 25">
                <a:extLst>
                  <a:ext uri="{FF2B5EF4-FFF2-40B4-BE49-F238E27FC236}">
                    <a16:creationId xmlns:a16="http://schemas.microsoft.com/office/drawing/2014/main" id="{875579BB-4FBF-C7A4-B09C-295D11208801}"/>
                  </a:ext>
                </a:extLst>
              </p:cNvPr>
              <p:cNvSpPr/>
              <p:nvPr/>
            </p:nvSpPr>
            <p:spPr>
              <a:xfrm rot="240000">
                <a:off x="658368" y="5779008"/>
                <a:ext cx="374904" cy="566928"/>
              </a:xfrm>
              <a:prstGeom prst="arc">
                <a:avLst/>
              </a:prstGeom>
              <a:ln w="28575" cmpd="sng">
                <a:solidFill>
                  <a:srgbClr val="000000"/>
                </a:solidFill>
              </a:ln>
            </p:spPr>
            <p:style>
              <a:lnRef idx="2">
                <a:schemeClr val="accent1"/>
              </a:lnRef>
              <a:fillRef idx="0">
                <a:schemeClr val="accent1"/>
              </a:fillRef>
              <a:effectRef idx="1">
                <a:schemeClr val="accent1"/>
              </a:effectRef>
              <a:fontRef idx="minor">
                <a:schemeClr val="tx1"/>
              </a:fontRef>
            </p:style>
            <p:txBody>
              <a:bodyPr rtlCol="0" anchor="ctr"/>
              <a:lstStyle/>
              <a:p>
                <a:pPr algn="ctr" defTabSz="457200"/>
                <a:endParaRPr lang="en-US">
                  <a:solidFill>
                    <a:prstClr val="black"/>
                  </a:solidFill>
                  <a:latin typeface="Calibri"/>
                </a:endParaRPr>
              </a:p>
            </p:txBody>
          </p:sp>
          <p:sp>
            <p:nvSpPr>
              <p:cNvPr id="28" name="TextBox 27">
                <a:extLst>
                  <a:ext uri="{FF2B5EF4-FFF2-40B4-BE49-F238E27FC236}">
                    <a16:creationId xmlns:a16="http://schemas.microsoft.com/office/drawing/2014/main" id="{26C022ED-6683-9492-D4BC-2DE88C39B45D}"/>
                  </a:ext>
                </a:extLst>
              </p:cNvPr>
              <p:cNvSpPr txBox="1"/>
              <p:nvPr/>
            </p:nvSpPr>
            <p:spPr>
              <a:xfrm>
                <a:off x="768096" y="5669280"/>
                <a:ext cx="589827" cy="584776"/>
              </a:xfrm>
              <a:prstGeom prst="rect">
                <a:avLst/>
              </a:prstGeom>
              <a:noFill/>
            </p:spPr>
            <p:txBody>
              <a:bodyPr wrap="square" rtlCol="0">
                <a:spAutoFit/>
              </a:bodyPr>
              <a:lstStyle/>
              <a:p>
                <a:pPr defTabSz="457200"/>
                <a:r>
                  <a:rPr lang="en-US" sz="3200" dirty="0">
                    <a:solidFill>
                      <a:prstClr val="black"/>
                    </a:solidFill>
                    <a:latin typeface="Calibri"/>
                  </a:rPr>
                  <a:t>o</a:t>
                </a:r>
              </a:p>
            </p:txBody>
          </p:sp>
        </p:grpSp>
      </p:grpSp>
      <p:grpSp>
        <p:nvGrpSpPr>
          <p:cNvPr id="31" name="Group 30">
            <a:extLst>
              <a:ext uri="{FF2B5EF4-FFF2-40B4-BE49-F238E27FC236}">
                <a16:creationId xmlns:a16="http://schemas.microsoft.com/office/drawing/2014/main" id="{5C71CE6E-6281-B85E-E302-4B3F8EAD27B1}"/>
              </a:ext>
            </a:extLst>
          </p:cNvPr>
          <p:cNvGrpSpPr/>
          <p:nvPr/>
        </p:nvGrpSpPr>
        <p:grpSpPr>
          <a:xfrm>
            <a:off x="278488" y="4048823"/>
            <a:ext cx="3697753" cy="1514294"/>
            <a:chOff x="5612265" y="3387813"/>
            <a:chExt cx="3697753" cy="1514294"/>
          </a:xfrm>
        </p:grpSpPr>
        <p:sp>
          <p:nvSpPr>
            <p:cNvPr id="32" name="TextBox 31">
              <a:extLst>
                <a:ext uri="{FF2B5EF4-FFF2-40B4-BE49-F238E27FC236}">
                  <a16:creationId xmlns:a16="http://schemas.microsoft.com/office/drawing/2014/main" id="{93B4C21A-880B-8396-3CEB-FDCE3F3285A6}"/>
                </a:ext>
              </a:extLst>
            </p:cNvPr>
            <p:cNvSpPr txBox="1"/>
            <p:nvPr/>
          </p:nvSpPr>
          <p:spPr>
            <a:xfrm>
              <a:off x="5955773" y="3387813"/>
              <a:ext cx="3354245" cy="584776"/>
            </a:xfrm>
            <a:prstGeom prst="rect">
              <a:avLst/>
            </a:prstGeom>
            <a:noFill/>
          </p:spPr>
          <p:txBody>
            <a:bodyPr wrap="square" rtlCol="0">
              <a:spAutoFit/>
            </a:bodyPr>
            <a:lstStyle/>
            <a:p>
              <a:pPr defTabSz="457200"/>
              <a:r>
                <a:rPr lang="en-US" sz="3200" dirty="0">
                  <a:solidFill>
                    <a:srgbClr val="FF0000"/>
                  </a:solidFill>
                  <a:latin typeface="Calibri"/>
                </a:rPr>
                <a:t>Extend linearly:</a:t>
              </a:r>
            </a:p>
          </p:txBody>
        </p:sp>
        <p:sp>
          <p:nvSpPr>
            <p:cNvPr id="33" name="TextBox 32">
              <a:extLst>
                <a:ext uri="{FF2B5EF4-FFF2-40B4-BE49-F238E27FC236}">
                  <a16:creationId xmlns:a16="http://schemas.microsoft.com/office/drawing/2014/main" id="{6A2DE619-61E7-7827-3174-25BB0D962C61}"/>
                </a:ext>
              </a:extLst>
            </p:cNvPr>
            <p:cNvSpPr txBox="1"/>
            <p:nvPr/>
          </p:nvSpPr>
          <p:spPr>
            <a:xfrm>
              <a:off x="5955773" y="4209083"/>
              <a:ext cx="3188227" cy="584776"/>
            </a:xfrm>
            <a:prstGeom prst="rect">
              <a:avLst/>
            </a:prstGeom>
            <a:noFill/>
          </p:spPr>
          <p:txBody>
            <a:bodyPr wrap="square" rtlCol="0">
              <a:spAutoFit/>
            </a:bodyPr>
            <a:lstStyle/>
            <a:p>
              <a:pPr defTabSz="457200"/>
              <a:r>
                <a:rPr lang="en-US" sz="3200" dirty="0">
                  <a:solidFill>
                    <a:srgbClr val="930000"/>
                  </a:solidFill>
                  <a:latin typeface="Symbol"/>
                </a:rPr>
                <a:t>(</a:t>
              </a:r>
              <a:r>
                <a:rPr lang="en-US" sz="3200" dirty="0" err="1">
                  <a:solidFill>
                    <a:srgbClr val="930000"/>
                  </a:solidFill>
                  <a:latin typeface="Symbol"/>
                </a:rPr>
                <a:t>S</a:t>
              </a:r>
              <a:r>
                <a:rPr lang="en-US" sz="3200" dirty="0" err="1">
                  <a:solidFill>
                    <a:srgbClr val="930000"/>
                  </a:solidFill>
                  <a:latin typeface="Calibri"/>
                </a:rPr>
                <a:t>n</a:t>
              </a:r>
              <a:r>
                <a:rPr lang="en-US" sz="3200" baseline="-25000" dirty="0" err="1">
                  <a:solidFill>
                    <a:srgbClr val="930000"/>
                  </a:solidFill>
                  <a:latin typeface="Calibri"/>
                </a:rPr>
                <a:t>i</a:t>
              </a:r>
              <a:r>
                <a:rPr lang="en-US" sz="3200" dirty="0" err="1">
                  <a:solidFill>
                    <a:srgbClr val="930000"/>
                  </a:solidFill>
                  <a:latin typeface="Calibri"/>
                </a:rPr>
                <a:t>e</a:t>
              </a:r>
              <a:r>
                <a:rPr lang="en-US" sz="3200" baseline="-25000" dirty="0" err="1">
                  <a:solidFill>
                    <a:srgbClr val="930000"/>
                  </a:solidFill>
                  <a:latin typeface="Calibri"/>
                </a:rPr>
                <a:t>i</a:t>
              </a:r>
              <a:r>
                <a:rPr lang="en-US" sz="3200" dirty="0">
                  <a:solidFill>
                    <a:srgbClr val="930000"/>
                  </a:solidFill>
                  <a:latin typeface="Calibri"/>
                </a:rPr>
                <a:t>)  =  </a:t>
              </a:r>
              <a:r>
                <a:rPr lang="en-US" sz="3200" dirty="0" err="1">
                  <a:solidFill>
                    <a:srgbClr val="930000"/>
                  </a:solidFill>
                  <a:latin typeface="Calibri"/>
                </a:rPr>
                <a:t>n</a:t>
              </a:r>
              <a:r>
                <a:rPr lang="en-US" sz="3200" baseline="-25000" dirty="0" err="1">
                  <a:solidFill>
                    <a:srgbClr val="930000"/>
                  </a:solidFill>
                  <a:latin typeface="Calibri"/>
                </a:rPr>
                <a:t>i</a:t>
              </a:r>
              <a:r>
                <a:rPr lang="en-US" sz="3200" baseline="-25000" dirty="0">
                  <a:solidFill>
                    <a:srgbClr val="930000"/>
                  </a:solidFill>
                  <a:latin typeface="Calibri"/>
                </a:rPr>
                <a:t> </a:t>
              </a:r>
              <a:r>
                <a:rPr lang="en-US" sz="3200" dirty="0">
                  <a:solidFill>
                    <a:srgbClr val="930000"/>
                  </a:solidFill>
                  <a:latin typeface="Symbol"/>
                </a:rPr>
                <a:t>S</a:t>
              </a:r>
              <a:r>
                <a:rPr lang="en-US" sz="3200" dirty="0">
                  <a:solidFill>
                    <a:srgbClr val="930000"/>
                  </a:solidFill>
                  <a:latin typeface="Calibri"/>
                </a:rPr>
                <a:t>   (</a:t>
              </a:r>
              <a:r>
                <a:rPr lang="en-US" sz="3200" dirty="0" err="1">
                  <a:solidFill>
                    <a:srgbClr val="930000"/>
                  </a:solidFill>
                  <a:latin typeface="Calibri"/>
                </a:rPr>
                <a:t>e</a:t>
              </a:r>
              <a:r>
                <a:rPr lang="en-US" sz="3200" baseline="-25000" dirty="0" err="1">
                  <a:solidFill>
                    <a:srgbClr val="930000"/>
                  </a:solidFill>
                  <a:latin typeface="Calibri"/>
                </a:rPr>
                <a:t>i</a:t>
              </a:r>
              <a:r>
                <a:rPr lang="en-US" sz="3200" dirty="0">
                  <a:solidFill>
                    <a:srgbClr val="930000"/>
                  </a:solidFill>
                  <a:latin typeface="Calibri"/>
                </a:rPr>
                <a:t>)</a:t>
              </a:r>
              <a:endParaRPr lang="en-US" sz="3200" baseline="-25000" dirty="0">
                <a:solidFill>
                  <a:srgbClr val="930000"/>
                </a:solidFill>
                <a:latin typeface="Calibri"/>
              </a:endParaRPr>
            </a:p>
          </p:txBody>
        </p:sp>
        <p:grpSp>
          <p:nvGrpSpPr>
            <p:cNvPr id="34" name="Group 33">
              <a:extLst>
                <a:ext uri="{FF2B5EF4-FFF2-40B4-BE49-F238E27FC236}">
                  <a16:creationId xmlns:a16="http://schemas.microsoft.com/office/drawing/2014/main" id="{768633A6-5877-FE6C-41E6-EAACAB3E33DB}"/>
                </a:ext>
              </a:extLst>
            </p:cNvPr>
            <p:cNvGrpSpPr/>
            <p:nvPr/>
          </p:nvGrpSpPr>
          <p:grpSpPr>
            <a:xfrm>
              <a:off x="8087786" y="4241319"/>
              <a:ext cx="689134" cy="660788"/>
              <a:chOff x="8087786" y="4235372"/>
              <a:chExt cx="689134" cy="660788"/>
            </a:xfrm>
          </p:grpSpPr>
          <p:sp>
            <p:nvSpPr>
              <p:cNvPr id="76" name="Arc 75">
                <a:extLst>
                  <a:ext uri="{FF2B5EF4-FFF2-40B4-BE49-F238E27FC236}">
                    <a16:creationId xmlns:a16="http://schemas.microsoft.com/office/drawing/2014/main" id="{F169FF16-6EEF-0332-3065-7AEA5D15C056}"/>
                  </a:ext>
                </a:extLst>
              </p:cNvPr>
              <p:cNvSpPr/>
              <p:nvPr/>
            </p:nvSpPr>
            <p:spPr>
              <a:xfrm rot="240000">
                <a:off x="8087786" y="4329232"/>
                <a:ext cx="374904" cy="566928"/>
              </a:xfrm>
              <a:prstGeom prst="arc">
                <a:avLst/>
              </a:prstGeom>
              <a:ln w="28575" cmpd="sng">
                <a:solidFill>
                  <a:srgbClr val="930000"/>
                </a:solidFill>
              </a:ln>
            </p:spPr>
            <p:style>
              <a:lnRef idx="2">
                <a:schemeClr val="accent1"/>
              </a:lnRef>
              <a:fillRef idx="0">
                <a:schemeClr val="accent1"/>
              </a:fillRef>
              <a:effectRef idx="1">
                <a:schemeClr val="accent1"/>
              </a:effectRef>
              <a:fontRef idx="minor">
                <a:schemeClr val="tx1"/>
              </a:fontRef>
            </p:style>
            <p:txBody>
              <a:bodyPr rtlCol="0" anchor="ctr"/>
              <a:lstStyle/>
              <a:p>
                <a:pPr algn="ctr" defTabSz="457200"/>
                <a:endParaRPr lang="en-US">
                  <a:solidFill>
                    <a:srgbClr val="930000"/>
                  </a:solidFill>
                  <a:latin typeface="Calibri"/>
                </a:endParaRPr>
              </a:p>
            </p:txBody>
          </p:sp>
          <p:sp>
            <p:nvSpPr>
              <p:cNvPr id="77" name="TextBox 76">
                <a:extLst>
                  <a:ext uri="{FF2B5EF4-FFF2-40B4-BE49-F238E27FC236}">
                    <a16:creationId xmlns:a16="http://schemas.microsoft.com/office/drawing/2014/main" id="{5EA85F4E-C5E2-E423-C034-16EA125D029F}"/>
                  </a:ext>
                </a:extLst>
              </p:cNvPr>
              <p:cNvSpPr txBox="1"/>
              <p:nvPr/>
            </p:nvSpPr>
            <p:spPr>
              <a:xfrm>
                <a:off x="8187093" y="4235372"/>
                <a:ext cx="589827" cy="584776"/>
              </a:xfrm>
              <a:prstGeom prst="rect">
                <a:avLst/>
              </a:prstGeom>
              <a:noFill/>
            </p:spPr>
            <p:txBody>
              <a:bodyPr wrap="square" rtlCol="0">
                <a:spAutoFit/>
              </a:bodyPr>
              <a:lstStyle/>
              <a:p>
                <a:pPr defTabSz="457200"/>
                <a:r>
                  <a:rPr lang="en-US" sz="3200" dirty="0">
                    <a:solidFill>
                      <a:srgbClr val="930000"/>
                    </a:solidFill>
                    <a:latin typeface="Calibri"/>
                  </a:rPr>
                  <a:t>o</a:t>
                </a:r>
              </a:p>
            </p:txBody>
          </p:sp>
        </p:grpSp>
        <p:grpSp>
          <p:nvGrpSpPr>
            <p:cNvPr id="37" name="Group 36">
              <a:extLst>
                <a:ext uri="{FF2B5EF4-FFF2-40B4-BE49-F238E27FC236}">
                  <a16:creationId xmlns:a16="http://schemas.microsoft.com/office/drawing/2014/main" id="{93E10F9D-401C-C3DC-2402-9F4D7E9DB20E}"/>
                </a:ext>
              </a:extLst>
            </p:cNvPr>
            <p:cNvGrpSpPr/>
            <p:nvPr/>
          </p:nvGrpSpPr>
          <p:grpSpPr>
            <a:xfrm>
              <a:off x="5612265" y="4241319"/>
              <a:ext cx="689134" cy="660788"/>
              <a:chOff x="8087786" y="4235372"/>
              <a:chExt cx="689134" cy="660788"/>
            </a:xfrm>
          </p:grpSpPr>
          <p:sp>
            <p:nvSpPr>
              <p:cNvPr id="74" name="Arc 73">
                <a:extLst>
                  <a:ext uri="{FF2B5EF4-FFF2-40B4-BE49-F238E27FC236}">
                    <a16:creationId xmlns:a16="http://schemas.microsoft.com/office/drawing/2014/main" id="{ABE7015C-F3FE-4DBB-225F-63CDDF423FAC}"/>
                  </a:ext>
                </a:extLst>
              </p:cNvPr>
              <p:cNvSpPr/>
              <p:nvPr/>
            </p:nvSpPr>
            <p:spPr>
              <a:xfrm rot="240000">
                <a:off x="8087786" y="4329232"/>
                <a:ext cx="374904" cy="566928"/>
              </a:xfrm>
              <a:prstGeom prst="arc">
                <a:avLst/>
              </a:prstGeom>
              <a:ln w="28575" cmpd="sng">
                <a:solidFill>
                  <a:srgbClr val="930000"/>
                </a:solidFill>
              </a:ln>
            </p:spPr>
            <p:style>
              <a:lnRef idx="2">
                <a:schemeClr val="accent1"/>
              </a:lnRef>
              <a:fillRef idx="0">
                <a:schemeClr val="accent1"/>
              </a:fillRef>
              <a:effectRef idx="1">
                <a:schemeClr val="accent1"/>
              </a:effectRef>
              <a:fontRef idx="minor">
                <a:schemeClr val="tx1"/>
              </a:fontRef>
            </p:style>
            <p:txBody>
              <a:bodyPr rtlCol="0" anchor="ctr"/>
              <a:lstStyle/>
              <a:p>
                <a:pPr algn="ctr" defTabSz="457200"/>
                <a:endParaRPr lang="en-US">
                  <a:solidFill>
                    <a:srgbClr val="930000"/>
                  </a:solidFill>
                  <a:latin typeface="Calibri"/>
                </a:endParaRPr>
              </a:p>
            </p:txBody>
          </p:sp>
          <p:sp>
            <p:nvSpPr>
              <p:cNvPr id="75" name="TextBox 74">
                <a:extLst>
                  <a:ext uri="{FF2B5EF4-FFF2-40B4-BE49-F238E27FC236}">
                    <a16:creationId xmlns:a16="http://schemas.microsoft.com/office/drawing/2014/main" id="{2742E0BF-69CA-7D29-09EE-C96D89C4EBAD}"/>
                  </a:ext>
                </a:extLst>
              </p:cNvPr>
              <p:cNvSpPr txBox="1"/>
              <p:nvPr/>
            </p:nvSpPr>
            <p:spPr>
              <a:xfrm>
                <a:off x="8187093" y="4235372"/>
                <a:ext cx="589827" cy="584776"/>
              </a:xfrm>
              <a:prstGeom prst="rect">
                <a:avLst/>
              </a:prstGeom>
              <a:noFill/>
            </p:spPr>
            <p:txBody>
              <a:bodyPr wrap="square" rtlCol="0">
                <a:spAutoFit/>
              </a:bodyPr>
              <a:lstStyle/>
              <a:p>
                <a:pPr defTabSz="457200"/>
                <a:r>
                  <a:rPr lang="en-US" sz="3200" dirty="0">
                    <a:solidFill>
                      <a:srgbClr val="930000"/>
                    </a:solidFill>
                    <a:latin typeface="Calibri"/>
                  </a:rPr>
                  <a:t>o</a:t>
                </a:r>
              </a:p>
            </p:txBody>
          </p:sp>
        </p:grpSp>
      </p:grpSp>
      <p:sp>
        <p:nvSpPr>
          <p:cNvPr id="78" name="Rectangle 77">
            <a:extLst>
              <a:ext uri="{FF2B5EF4-FFF2-40B4-BE49-F238E27FC236}">
                <a16:creationId xmlns:a16="http://schemas.microsoft.com/office/drawing/2014/main" id="{29A4F1EE-FF46-987F-9A7F-AED8D6587CAF}"/>
              </a:ext>
            </a:extLst>
          </p:cNvPr>
          <p:cNvSpPr/>
          <p:nvPr/>
        </p:nvSpPr>
        <p:spPr>
          <a:xfrm>
            <a:off x="174181" y="3967313"/>
            <a:ext cx="3897086" cy="1696575"/>
          </a:xfrm>
          <a:prstGeom prst="rect">
            <a:avLst/>
          </a:prstGeom>
          <a:noFill/>
          <a:ln>
            <a:solidFill>
              <a:schemeClr val="accent2">
                <a:lumMod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mc:AlternateContent xmlns:mc="http://schemas.openxmlformats.org/markup-compatibility/2006">
        <mc:Choice xmlns:a14="http://schemas.microsoft.com/office/drawing/2010/main" Requires="a14">
          <p:sp>
            <p:nvSpPr>
              <p:cNvPr id="16" name="TextBox 15">
                <a:extLst>
                  <a:ext uri="{FF2B5EF4-FFF2-40B4-BE49-F238E27FC236}">
                    <a16:creationId xmlns:a16="http://schemas.microsoft.com/office/drawing/2014/main" id="{AB8897FA-36E9-C52F-6FA4-C9CEE18940F1}"/>
                  </a:ext>
                </a:extLst>
              </p:cNvPr>
              <p:cNvSpPr txBox="1"/>
              <p:nvPr/>
            </p:nvSpPr>
            <p:spPr>
              <a:xfrm>
                <a:off x="4085839" y="6161068"/>
                <a:ext cx="6101442" cy="584775"/>
              </a:xfrm>
              <a:prstGeom prst="rect">
                <a:avLst/>
              </a:prstGeom>
              <a:noFill/>
            </p:spPr>
            <p:txBody>
              <a:bodyPr wrap="square">
                <a:spAutoFit/>
              </a:bodyPr>
              <a:lstStyle/>
              <a:p>
                <a:pPr algn="ctr"/>
                <a14:m>
                  <m:oMath xmlns:m="http://schemas.openxmlformats.org/officeDocument/2006/math">
                    <m:r>
                      <a:rPr lang="en-US" sz="3200" i="1" dirty="0" smtClean="0">
                        <a:solidFill>
                          <a:schemeClr val="tx1"/>
                        </a:solidFill>
                        <a:latin typeface="Cambria Math" panose="02040503050406030204" pitchFamily="18" charset="0"/>
                      </a:rPr>
                      <m:t>𝛽</m:t>
                    </m:r>
                  </m:oMath>
                </a14:m>
                <a:r>
                  <a:rPr lang="en-US" sz="3200" baseline="-25000" dirty="0">
                    <a:solidFill>
                      <a:schemeClr val="tx1"/>
                    </a:solidFill>
                  </a:rPr>
                  <a:t>1</a:t>
                </a:r>
                <a:r>
                  <a:rPr lang="en-US" sz="3200" dirty="0">
                    <a:solidFill>
                      <a:schemeClr val="tx1"/>
                    </a:solidFill>
                  </a:rPr>
                  <a:t> </a:t>
                </a:r>
                <a:r>
                  <a:rPr lang="en-US" sz="3200" dirty="0"/>
                  <a:t>= 1 </a:t>
                </a:r>
                <a:endParaRPr lang="en-US" sz="3200" baseline="-25000" dirty="0"/>
              </a:p>
            </p:txBody>
          </p:sp>
        </mc:Choice>
        <mc:Fallback>
          <p:sp>
            <p:nvSpPr>
              <p:cNvPr id="16" name="TextBox 15">
                <a:extLst>
                  <a:ext uri="{FF2B5EF4-FFF2-40B4-BE49-F238E27FC236}">
                    <a16:creationId xmlns:a16="http://schemas.microsoft.com/office/drawing/2014/main" id="{AB8897FA-36E9-C52F-6FA4-C9CEE18940F1}"/>
                  </a:ext>
                </a:extLst>
              </p:cNvPr>
              <p:cNvSpPr txBox="1">
                <a:spLocks noRot="1" noChangeAspect="1" noMove="1" noResize="1" noEditPoints="1" noAdjustHandles="1" noChangeArrowheads="1" noChangeShapeType="1" noTextEdit="1"/>
              </p:cNvSpPr>
              <p:nvPr/>
            </p:nvSpPr>
            <p:spPr>
              <a:xfrm>
                <a:off x="4085839" y="6161068"/>
                <a:ext cx="6101442" cy="584775"/>
              </a:xfrm>
              <a:prstGeom prst="rect">
                <a:avLst/>
              </a:prstGeom>
              <a:blipFill>
                <a:blip r:embed="rId2"/>
                <a:stretch>
                  <a:fillRect t="-12500" b="-34375"/>
                </a:stretch>
              </a:blipFill>
            </p:spPr>
            <p:txBody>
              <a:bodyPr/>
              <a:lstStyle/>
              <a:p>
                <a:r>
                  <a:rPr lang="en-US">
                    <a:noFill/>
                  </a:rPr>
                  <a:t> </a:t>
                </a:r>
              </a:p>
            </p:txBody>
          </p:sp>
        </mc:Fallback>
      </mc:AlternateContent>
    </p:spTree>
    <p:extLst>
      <p:ext uri="{BB962C8B-B14F-4D97-AF65-F5344CB8AC3E}">
        <p14:creationId xmlns:p14="http://schemas.microsoft.com/office/powerpoint/2010/main" val="1504001635"/>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ext Box 1"/>
          <p:cNvSpPr txBox="1">
            <a:spLocks noChangeArrowheads="1"/>
          </p:cNvSpPr>
          <p:nvPr/>
        </p:nvSpPr>
        <p:spPr bwMode="auto">
          <a:xfrm>
            <a:off x="1849440" y="381640"/>
            <a:ext cx="8493120" cy="414764"/>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FFFFFF"/>
                </a:solidFill>
                <a:round/>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0" tIns="0" rIns="0" bIns="0"/>
          <a:lstStyle>
            <a:lvl1pPr eaLnBrk="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chemeClr val="tx1"/>
                </a:solidFill>
                <a:latin typeface="Times New Roman" charset="0"/>
                <a:ea typeface="ＭＳ Ｐゴシック" charset="0"/>
                <a:cs typeface="msgothic" charset="0"/>
              </a:defRPr>
            </a:lvl1pPr>
            <a:lvl2pPr marL="742950" indent="-285750" eaLnBrk="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chemeClr val="tx1"/>
                </a:solidFill>
                <a:latin typeface="Times New Roman" charset="0"/>
                <a:ea typeface="msgothic" charset="0"/>
                <a:cs typeface="msgothic" charset="0"/>
              </a:defRPr>
            </a:lvl2pPr>
            <a:lvl3pPr marL="1143000" indent="-228600" eaLnBrk="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chemeClr val="tx1"/>
                </a:solidFill>
                <a:latin typeface="Times New Roman" charset="0"/>
                <a:ea typeface="msgothic" charset="0"/>
                <a:cs typeface="msgothic" charset="0"/>
              </a:defRPr>
            </a:lvl3pPr>
            <a:lvl4pPr marL="1600200" indent="-228600" eaLnBrk="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chemeClr val="tx1"/>
                </a:solidFill>
                <a:latin typeface="Times New Roman" charset="0"/>
                <a:ea typeface="msgothic" charset="0"/>
                <a:cs typeface="msgothic" charset="0"/>
              </a:defRPr>
            </a:lvl4pPr>
            <a:lvl5pPr marL="2057400" indent="-228600" eaLnBrk="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chemeClr val="tx1"/>
                </a:solidFill>
                <a:latin typeface="Times New Roman" charset="0"/>
                <a:ea typeface="msgothic" charset="0"/>
                <a:cs typeface="msgothic" charset="0"/>
              </a:defRPr>
            </a:lvl5pPr>
            <a:lvl6pPr marL="2514600" indent="-228600" eaLnBrk="0" fontAlgn="base" hangingPunct="0">
              <a:lnSpc>
                <a:spcPct val="93000"/>
              </a:lnSpc>
              <a:spcBef>
                <a:spcPct val="0"/>
              </a:spcBef>
              <a:spcAft>
                <a:spcPct val="0"/>
              </a:spcAft>
              <a:buClr>
                <a:srgbClr val="000000"/>
              </a:buClr>
              <a:buSzPct val="45000"/>
              <a:buFont typeface="Wingdings"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chemeClr val="tx1"/>
                </a:solidFill>
                <a:latin typeface="Times New Roman" charset="0"/>
                <a:ea typeface="msgothic" charset="0"/>
                <a:cs typeface="msgothic" charset="0"/>
              </a:defRPr>
            </a:lvl6pPr>
            <a:lvl7pPr marL="2971800" indent="-228600" eaLnBrk="0" fontAlgn="base" hangingPunct="0">
              <a:lnSpc>
                <a:spcPct val="93000"/>
              </a:lnSpc>
              <a:spcBef>
                <a:spcPct val="0"/>
              </a:spcBef>
              <a:spcAft>
                <a:spcPct val="0"/>
              </a:spcAft>
              <a:buClr>
                <a:srgbClr val="000000"/>
              </a:buClr>
              <a:buSzPct val="45000"/>
              <a:buFont typeface="Wingdings"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chemeClr val="tx1"/>
                </a:solidFill>
                <a:latin typeface="Times New Roman" charset="0"/>
                <a:ea typeface="msgothic" charset="0"/>
                <a:cs typeface="msgothic" charset="0"/>
              </a:defRPr>
            </a:lvl7pPr>
            <a:lvl8pPr marL="3429000" indent="-228600" eaLnBrk="0" fontAlgn="base" hangingPunct="0">
              <a:lnSpc>
                <a:spcPct val="93000"/>
              </a:lnSpc>
              <a:spcBef>
                <a:spcPct val="0"/>
              </a:spcBef>
              <a:spcAft>
                <a:spcPct val="0"/>
              </a:spcAft>
              <a:buClr>
                <a:srgbClr val="000000"/>
              </a:buClr>
              <a:buSzPct val="45000"/>
              <a:buFont typeface="Wingdings"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chemeClr val="tx1"/>
                </a:solidFill>
                <a:latin typeface="Times New Roman" charset="0"/>
                <a:ea typeface="msgothic" charset="0"/>
                <a:cs typeface="msgothic" charset="0"/>
              </a:defRPr>
            </a:lvl8pPr>
            <a:lvl9pPr marL="3886200" indent="-228600" eaLnBrk="0" fontAlgn="base" hangingPunct="0">
              <a:lnSpc>
                <a:spcPct val="93000"/>
              </a:lnSpc>
              <a:spcBef>
                <a:spcPct val="0"/>
              </a:spcBef>
              <a:spcAft>
                <a:spcPct val="0"/>
              </a:spcAft>
              <a:buClr>
                <a:srgbClr val="000000"/>
              </a:buClr>
              <a:buSzPct val="45000"/>
              <a:buFont typeface="Wingdings" charset="0"/>
              <a:tabLst>
                <a:tab pos="723900" algn="l"/>
                <a:tab pos="1447800" algn="l"/>
                <a:tab pos="2171700" algn="l"/>
                <a:tab pos="2895600" algn="l"/>
                <a:tab pos="3619500" algn="l"/>
                <a:tab pos="4343400" algn="l"/>
                <a:tab pos="5067300" algn="l"/>
                <a:tab pos="5791200" algn="l"/>
                <a:tab pos="6515100" algn="l"/>
                <a:tab pos="7239000" algn="l"/>
                <a:tab pos="7962900" algn="l"/>
                <a:tab pos="8686800" algn="l"/>
              </a:tabLst>
              <a:defRPr sz="2400">
                <a:solidFill>
                  <a:schemeClr val="tx1"/>
                </a:solidFill>
                <a:latin typeface="Times New Roman" charset="0"/>
                <a:ea typeface="msgothic" charset="0"/>
                <a:cs typeface="msgothic" charset="0"/>
              </a:defRPr>
            </a:lvl9pPr>
          </a:lstStyle>
          <a:p>
            <a:pPr algn="ctr" eaLnBrk="1"/>
            <a:r>
              <a:rPr lang="en-GB" sz="1500" b="1">
                <a:solidFill>
                  <a:srgbClr val="000000"/>
                </a:solidFill>
                <a:latin typeface="Arial" charset="0"/>
              </a:rPr>
              <a:t>Betti numbers provide a signature of the underlying topology. </a:t>
            </a:r>
          </a:p>
        </p:txBody>
      </p:sp>
      <p:pic>
        <p:nvPicPr>
          <p:cNvPr id="5123"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253920" y="6231535"/>
            <a:ext cx="1071360" cy="404682"/>
          </a:xfrm>
          <a:prstGeom prst="rect">
            <a:avLst/>
          </a:prstGeom>
          <a:noFill/>
          <a:ln>
            <a:noFill/>
          </a:ln>
          <a:effectLst/>
          <a:extLst>
            <a:ext uri="{909E8E84-426E-40dd-AFC4-6F175D3DCCD1}">
              <a14:hiddenFill xmlns:a14="http://schemas.microsoft.com/office/drawing/2010/main" xmlns="">
                <a:blipFill dpi="0" rotWithShape="0">
                  <a:blip/>
                  <a:srcRect/>
                  <a:stretch>
                    <a:fillRect/>
                  </a:stretch>
                </a:blipFill>
              </a14:hiddenFill>
            </a:ext>
            <a:ext uri="{91240B29-F687-4f45-9708-019B960494DF}">
              <a14:hiddenLine xmlns:a14="http://schemas.microsoft.com/office/drawing/2010/main" xmlns="" w="9525">
                <a:solidFill>
                  <a:srgbClr val="FFFFFF"/>
                </a:solidFill>
                <a:round/>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pic>
      <p:pic>
        <p:nvPicPr>
          <p:cNvPr id="5124"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195040" y="1788668"/>
            <a:ext cx="7804800" cy="3274904"/>
          </a:xfrm>
          <a:prstGeom prst="rect">
            <a:avLst/>
          </a:prstGeom>
          <a:noFill/>
          <a:ln>
            <a:noFill/>
          </a:ln>
          <a:effectLst/>
          <a:extLst>
            <a:ext uri="{909E8E84-426E-40dd-AFC4-6F175D3DCCD1}">
              <a14:hiddenFill xmlns:a14="http://schemas.microsoft.com/office/drawing/2010/main" xmlns="">
                <a:blipFill dpi="0" rotWithShape="0">
                  <a:blip/>
                  <a:srcRect/>
                  <a:stretch>
                    <a:fillRect/>
                  </a:stretch>
                </a:blipFill>
              </a14:hiddenFill>
            </a:ext>
            <a:ext uri="{91240B29-F687-4f45-9708-019B960494DF}">
              <a14:hiddenLine xmlns:a14="http://schemas.microsoft.com/office/drawing/2010/main" xmlns="" w="9525">
                <a:solidFill>
                  <a:srgbClr val="FFFFFF"/>
                </a:solidFill>
                <a:round/>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pic>
      <p:sp>
        <p:nvSpPr>
          <p:cNvPr id="5125" name="Text Box 4"/>
          <p:cNvSpPr txBox="1">
            <a:spLocks noChangeArrowheads="1"/>
          </p:cNvSpPr>
          <p:nvPr/>
        </p:nvSpPr>
        <p:spPr bwMode="auto">
          <a:xfrm>
            <a:off x="2195040" y="5972308"/>
            <a:ext cx="3918240" cy="231864"/>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FFFFFF"/>
                </a:solidFill>
                <a:round/>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0" tIns="0" rIns="0" bIns="0"/>
          <a:lstStyle>
            <a:lvl1pPr eaLnBrk="0">
              <a:tabLst>
                <a:tab pos="723900" algn="l"/>
                <a:tab pos="1447800" algn="l"/>
                <a:tab pos="2171700" algn="l"/>
                <a:tab pos="2895600" algn="l"/>
                <a:tab pos="3619500" algn="l"/>
              </a:tabLst>
              <a:defRPr sz="2400">
                <a:solidFill>
                  <a:schemeClr val="tx1"/>
                </a:solidFill>
                <a:latin typeface="Times New Roman" charset="0"/>
                <a:ea typeface="ＭＳ Ｐゴシック" charset="0"/>
                <a:cs typeface="msgothic" charset="0"/>
              </a:defRPr>
            </a:lvl1pPr>
            <a:lvl2pPr marL="742950" indent="-285750" eaLnBrk="0">
              <a:tabLst>
                <a:tab pos="723900" algn="l"/>
                <a:tab pos="1447800" algn="l"/>
                <a:tab pos="2171700" algn="l"/>
                <a:tab pos="2895600" algn="l"/>
                <a:tab pos="3619500" algn="l"/>
              </a:tabLst>
              <a:defRPr sz="2400">
                <a:solidFill>
                  <a:schemeClr val="tx1"/>
                </a:solidFill>
                <a:latin typeface="Times New Roman" charset="0"/>
                <a:ea typeface="msgothic" charset="0"/>
                <a:cs typeface="msgothic" charset="0"/>
              </a:defRPr>
            </a:lvl2pPr>
            <a:lvl3pPr marL="1143000" indent="-228600" eaLnBrk="0">
              <a:tabLst>
                <a:tab pos="723900" algn="l"/>
                <a:tab pos="1447800" algn="l"/>
                <a:tab pos="2171700" algn="l"/>
                <a:tab pos="2895600" algn="l"/>
                <a:tab pos="3619500" algn="l"/>
              </a:tabLst>
              <a:defRPr sz="2400">
                <a:solidFill>
                  <a:schemeClr val="tx1"/>
                </a:solidFill>
                <a:latin typeface="Times New Roman" charset="0"/>
                <a:ea typeface="msgothic" charset="0"/>
                <a:cs typeface="msgothic" charset="0"/>
              </a:defRPr>
            </a:lvl3pPr>
            <a:lvl4pPr marL="1600200" indent="-228600" eaLnBrk="0">
              <a:tabLst>
                <a:tab pos="723900" algn="l"/>
                <a:tab pos="1447800" algn="l"/>
                <a:tab pos="2171700" algn="l"/>
                <a:tab pos="2895600" algn="l"/>
                <a:tab pos="3619500" algn="l"/>
              </a:tabLst>
              <a:defRPr sz="2400">
                <a:solidFill>
                  <a:schemeClr val="tx1"/>
                </a:solidFill>
                <a:latin typeface="Times New Roman" charset="0"/>
                <a:ea typeface="msgothic" charset="0"/>
                <a:cs typeface="msgothic" charset="0"/>
              </a:defRPr>
            </a:lvl4pPr>
            <a:lvl5pPr marL="2057400" indent="-228600" eaLnBrk="0">
              <a:tabLst>
                <a:tab pos="723900" algn="l"/>
                <a:tab pos="1447800" algn="l"/>
                <a:tab pos="2171700" algn="l"/>
                <a:tab pos="2895600" algn="l"/>
                <a:tab pos="3619500" algn="l"/>
              </a:tabLst>
              <a:defRPr sz="2400">
                <a:solidFill>
                  <a:schemeClr val="tx1"/>
                </a:solidFill>
                <a:latin typeface="Times New Roman" charset="0"/>
                <a:ea typeface="msgothic" charset="0"/>
                <a:cs typeface="msgothic" charset="0"/>
              </a:defRPr>
            </a:lvl5pPr>
            <a:lvl6pPr marL="2514600" indent="-228600" eaLnBrk="0" fontAlgn="base" hangingPunct="0">
              <a:lnSpc>
                <a:spcPct val="93000"/>
              </a:lnSpc>
              <a:spcBef>
                <a:spcPct val="0"/>
              </a:spcBef>
              <a:spcAft>
                <a:spcPct val="0"/>
              </a:spcAft>
              <a:buClr>
                <a:srgbClr val="000000"/>
              </a:buClr>
              <a:buSzPct val="45000"/>
              <a:buFont typeface="Wingdings" charset="0"/>
              <a:tabLst>
                <a:tab pos="723900" algn="l"/>
                <a:tab pos="1447800" algn="l"/>
                <a:tab pos="2171700" algn="l"/>
                <a:tab pos="2895600" algn="l"/>
                <a:tab pos="3619500" algn="l"/>
              </a:tabLst>
              <a:defRPr sz="2400">
                <a:solidFill>
                  <a:schemeClr val="tx1"/>
                </a:solidFill>
                <a:latin typeface="Times New Roman" charset="0"/>
                <a:ea typeface="msgothic" charset="0"/>
                <a:cs typeface="msgothic" charset="0"/>
              </a:defRPr>
            </a:lvl6pPr>
            <a:lvl7pPr marL="2971800" indent="-228600" eaLnBrk="0" fontAlgn="base" hangingPunct="0">
              <a:lnSpc>
                <a:spcPct val="93000"/>
              </a:lnSpc>
              <a:spcBef>
                <a:spcPct val="0"/>
              </a:spcBef>
              <a:spcAft>
                <a:spcPct val="0"/>
              </a:spcAft>
              <a:buClr>
                <a:srgbClr val="000000"/>
              </a:buClr>
              <a:buSzPct val="45000"/>
              <a:buFont typeface="Wingdings" charset="0"/>
              <a:tabLst>
                <a:tab pos="723900" algn="l"/>
                <a:tab pos="1447800" algn="l"/>
                <a:tab pos="2171700" algn="l"/>
                <a:tab pos="2895600" algn="l"/>
                <a:tab pos="3619500" algn="l"/>
              </a:tabLst>
              <a:defRPr sz="2400">
                <a:solidFill>
                  <a:schemeClr val="tx1"/>
                </a:solidFill>
                <a:latin typeface="Times New Roman" charset="0"/>
                <a:ea typeface="msgothic" charset="0"/>
                <a:cs typeface="msgothic" charset="0"/>
              </a:defRPr>
            </a:lvl7pPr>
            <a:lvl8pPr marL="3429000" indent="-228600" eaLnBrk="0" fontAlgn="base" hangingPunct="0">
              <a:lnSpc>
                <a:spcPct val="93000"/>
              </a:lnSpc>
              <a:spcBef>
                <a:spcPct val="0"/>
              </a:spcBef>
              <a:spcAft>
                <a:spcPct val="0"/>
              </a:spcAft>
              <a:buClr>
                <a:srgbClr val="000000"/>
              </a:buClr>
              <a:buSzPct val="45000"/>
              <a:buFont typeface="Wingdings" charset="0"/>
              <a:tabLst>
                <a:tab pos="723900" algn="l"/>
                <a:tab pos="1447800" algn="l"/>
                <a:tab pos="2171700" algn="l"/>
                <a:tab pos="2895600" algn="l"/>
                <a:tab pos="3619500" algn="l"/>
              </a:tabLst>
              <a:defRPr sz="2400">
                <a:solidFill>
                  <a:schemeClr val="tx1"/>
                </a:solidFill>
                <a:latin typeface="Times New Roman" charset="0"/>
                <a:ea typeface="msgothic" charset="0"/>
                <a:cs typeface="msgothic" charset="0"/>
              </a:defRPr>
            </a:lvl8pPr>
            <a:lvl9pPr marL="3886200" indent="-228600" eaLnBrk="0" fontAlgn="base" hangingPunct="0">
              <a:lnSpc>
                <a:spcPct val="93000"/>
              </a:lnSpc>
              <a:spcBef>
                <a:spcPct val="0"/>
              </a:spcBef>
              <a:spcAft>
                <a:spcPct val="0"/>
              </a:spcAft>
              <a:buClr>
                <a:srgbClr val="000000"/>
              </a:buClr>
              <a:buSzPct val="45000"/>
              <a:buFont typeface="Wingdings" charset="0"/>
              <a:tabLst>
                <a:tab pos="723900" algn="l"/>
                <a:tab pos="1447800" algn="l"/>
                <a:tab pos="2171700" algn="l"/>
                <a:tab pos="2895600" algn="l"/>
                <a:tab pos="3619500" algn="l"/>
              </a:tabLst>
              <a:defRPr sz="2400">
                <a:solidFill>
                  <a:schemeClr val="tx1"/>
                </a:solidFill>
                <a:latin typeface="Times New Roman" charset="0"/>
                <a:ea typeface="msgothic" charset="0"/>
                <a:cs typeface="msgothic" charset="0"/>
              </a:defRPr>
            </a:lvl9pPr>
          </a:lstStyle>
          <a:p>
            <a:pPr eaLnBrk="1"/>
            <a:r>
              <a:rPr lang="en-GB" sz="1100" b="1">
                <a:solidFill>
                  <a:srgbClr val="000000"/>
                </a:solidFill>
                <a:latin typeface="Arial" charset="0"/>
              </a:rPr>
              <a:t>Singh G et al. J Vis 2008;8:11</a:t>
            </a:r>
          </a:p>
        </p:txBody>
      </p:sp>
      <p:sp>
        <p:nvSpPr>
          <p:cNvPr id="5126" name="Text Box 5"/>
          <p:cNvSpPr txBox="1">
            <a:spLocks noChangeArrowheads="1"/>
          </p:cNvSpPr>
          <p:nvPr/>
        </p:nvSpPr>
        <p:spPr bwMode="auto">
          <a:xfrm>
            <a:off x="1621920" y="6613175"/>
            <a:ext cx="4930560" cy="3470764"/>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0" tIns="0" rIns="0" bIns="0"/>
          <a:lstStyle>
            <a:lvl1pPr marL="85725" indent="-85725" eaLnBrk="0">
              <a:tabLst>
                <a:tab pos="723900" algn="l"/>
                <a:tab pos="1447800" algn="l"/>
                <a:tab pos="2171700" algn="l"/>
                <a:tab pos="2895600" algn="l"/>
                <a:tab pos="3619500" algn="l"/>
                <a:tab pos="4343400" algn="l"/>
                <a:tab pos="5067300" algn="l"/>
              </a:tabLst>
              <a:defRPr sz="2400">
                <a:solidFill>
                  <a:schemeClr val="tx1"/>
                </a:solidFill>
                <a:latin typeface="Times New Roman" charset="0"/>
                <a:ea typeface="ＭＳ Ｐゴシック" charset="0"/>
                <a:cs typeface="msgothic" charset="0"/>
              </a:defRPr>
            </a:lvl1pPr>
            <a:lvl2pPr marL="742950" indent="-285750" eaLnBrk="0">
              <a:tabLst>
                <a:tab pos="723900" algn="l"/>
                <a:tab pos="1447800" algn="l"/>
                <a:tab pos="2171700" algn="l"/>
                <a:tab pos="2895600" algn="l"/>
                <a:tab pos="3619500" algn="l"/>
                <a:tab pos="4343400" algn="l"/>
                <a:tab pos="5067300" algn="l"/>
              </a:tabLst>
              <a:defRPr sz="2400">
                <a:solidFill>
                  <a:schemeClr val="tx1"/>
                </a:solidFill>
                <a:latin typeface="Times New Roman" charset="0"/>
                <a:ea typeface="msgothic" charset="0"/>
                <a:cs typeface="msgothic" charset="0"/>
              </a:defRPr>
            </a:lvl2pPr>
            <a:lvl3pPr marL="1143000" indent="-228600" eaLnBrk="0">
              <a:tabLst>
                <a:tab pos="723900" algn="l"/>
                <a:tab pos="1447800" algn="l"/>
                <a:tab pos="2171700" algn="l"/>
                <a:tab pos="2895600" algn="l"/>
                <a:tab pos="3619500" algn="l"/>
                <a:tab pos="4343400" algn="l"/>
                <a:tab pos="5067300" algn="l"/>
              </a:tabLst>
              <a:defRPr sz="2400">
                <a:solidFill>
                  <a:schemeClr val="tx1"/>
                </a:solidFill>
                <a:latin typeface="Times New Roman" charset="0"/>
                <a:ea typeface="msgothic" charset="0"/>
                <a:cs typeface="msgothic" charset="0"/>
              </a:defRPr>
            </a:lvl3pPr>
            <a:lvl4pPr marL="1600200" indent="-228600" eaLnBrk="0">
              <a:tabLst>
                <a:tab pos="723900" algn="l"/>
                <a:tab pos="1447800" algn="l"/>
                <a:tab pos="2171700" algn="l"/>
                <a:tab pos="2895600" algn="l"/>
                <a:tab pos="3619500" algn="l"/>
                <a:tab pos="4343400" algn="l"/>
                <a:tab pos="5067300" algn="l"/>
              </a:tabLst>
              <a:defRPr sz="2400">
                <a:solidFill>
                  <a:schemeClr val="tx1"/>
                </a:solidFill>
                <a:latin typeface="Times New Roman" charset="0"/>
                <a:ea typeface="msgothic" charset="0"/>
                <a:cs typeface="msgothic" charset="0"/>
              </a:defRPr>
            </a:lvl4pPr>
            <a:lvl5pPr marL="2057400" indent="-228600" eaLnBrk="0">
              <a:tabLst>
                <a:tab pos="723900" algn="l"/>
                <a:tab pos="1447800" algn="l"/>
                <a:tab pos="2171700" algn="l"/>
                <a:tab pos="2895600" algn="l"/>
                <a:tab pos="3619500" algn="l"/>
                <a:tab pos="4343400" algn="l"/>
                <a:tab pos="5067300" algn="l"/>
              </a:tabLst>
              <a:defRPr sz="2400">
                <a:solidFill>
                  <a:schemeClr val="tx1"/>
                </a:solidFill>
                <a:latin typeface="Times New Roman" charset="0"/>
                <a:ea typeface="msgothic" charset="0"/>
                <a:cs typeface="msgothic" charset="0"/>
              </a:defRPr>
            </a:lvl5pPr>
            <a:lvl6pPr marL="2514600" indent="-228600" eaLnBrk="0" fontAlgn="base" hangingPunct="0">
              <a:lnSpc>
                <a:spcPct val="93000"/>
              </a:lnSpc>
              <a:spcBef>
                <a:spcPct val="0"/>
              </a:spcBef>
              <a:spcAft>
                <a:spcPct val="0"/>
              </a:spcAft>
              <a:buClr>
                <a:srgbClr val="000000"/>
              </a:buClr>
              <a:buSzPct val="45000"/>
              <a:buFont typeface="Wingdings" charset="0"/>
              <a:tabLst>
                <a:tab pos="723900" algn="l"/>
                <a:tab pos="1447800" algn="l"/>
                <a:tab pos="2171700" algn="l"/>
                <a:tab pos="2895600" algn="l"/>
                <a:tab pos="3619500" algn="l"/>
                <a:tab pos="4343400" algn="l"/>
                <a:tab pos="5067300" algn="l"/>
              </a:tabLst>
              <a:defRPr sz="2400">
                <a:solidFill>
                  <a:schemeClr val="tx1"/>
                </a:solidFill>
                <a:latin typeface="Times New Roman" charset="0"/>
                <a:ea typeface="msgothic" charset="0"/>
                <a:cs typeface="msgothic" charset="0"/>
              </a:defRPr>
            </a:lvl6pPr>
            <a:lvl7pPr marL="2971800" indent="-228600" eaLnBrk="0" fontAlgn="base" hangingPunct="0">
              <a:lnSpc>
                <a:spcPct val="93000"/>
              </a:lnSpc>
              <a:spcBef>
                <a:spcPct val="0"/>
              </a:spcBef>
              <a:spcAft>
                <a:spcPct val="0"/>
              </a:spcAft>
              <a:buClr>
                <a:srgbClr val="000000"/>
              </a:buClr>
              <a:buSzPct val="45000"/>
              <a:buFont typeface="Wingdings" charset="0"/>
              <a:tabLst>
                <a:tab pos="723900" algn="l"/>
                <a:tab pos="1447800" algn="l"/>
                <a:tab pos="2171700" algn="l"/>
                <a:tab pos="2895600" algn="l"/>
                <a:tab pos="3619500" algn="l"/>
                <a:tab pos="4343400" algn="l"/>
                <a:tab pos="5067300" algn="l"/>
              </a:tabLst>
              <a:defRPr sz="2400">
                <a:solidFill>
                  <a:schemeClr val="tx1"/>
                </a:solidFill>
                <a:latin typeface="Times New Roman" charset="0"/>
                <a:ea typeface="msgothic" charset="0"/>
                <a:cs typeface="msgothic" charset="0"/>
              </a:defRPr>
            </a:lvl7pPr>
            <a:lvl8pPr marL="3429000" indent="-228600" eaLnBrk="0" fontAlgn="base" hangingPunct="0">
              <a:lnSpc>
                <a:spcPct val="93000"/>
              </a:lnSpc>
              <a:spcBef>
                <a:spcPct val="0"/>
              </a:spcBef>
              <a:spcAft>
                <a:spcPct val="0"/>
              </a:spcAft>
              <a:buClr>
                <a:srgbClr val="000000"/>
              </a:buClr>
              <a:buSzPct val="45000"/>
              <a:buFont typeface="Wingdings" charset="0"/>
              <a:tabLst>
                <a:tab pos="723900" algn="l"/>
                <a:tab pos="1447800" algn="l"/>
                <a:tab pos="2171700" algn="l"/>
                <a:tab pos="2895600" algn="l"/>
                <a:tab pos="3619500" algn="l"/>
                <a:tab pos="4343400" algn="l"/>
                <a:tab pos="5067300" algn="l"/>
              </a:tabLst>
              <a:defRPr sz="2400">
                <a:solidFill>
                  <a:schemeClr val="tx1"/>
                </a:solidFill>
                <a:latin typeface="Times New Roman" charset="0"/>
                <a:ea typeface="msgothic" charset="0"/>
                <a:cs typeface="msgothic" charset="0"/>
              </a:defRPr>
            </a:lvl8pPr>
            <a:lvl9pPr marL="3886200" indent="-228600" eaLnBrk="0" fontAlgn="base" hangingPunct="0">
              <a:lnSpc>
                <a:spcPct val="93000"/>
              </a:lnSpc>
              <a:spcBef>
                <a:spcPct val="0"/>
              </a:spcBef>
              <a:spcAft>
                <a:spcPct val="0"/>
              </a:spcAft>
              <a:buClr>
                <a:srgbClr val="000000"/>
              </a:buClr>
              <a:buSzPct val="45000"/>
              <a:buFont typeface="Wingdings" charset="0"/>
              <a:tabLst>
                <a:tab pos="723900" algn="l"/>
                <a:tab pos="1447800" algn="l"/>
                <a:tab pos="2171700" algn="l"/>
                <a:tab pos="2895600" algn="l"/>
                <a:tab pos="3619500" algn="l"/>
                <a:tab pos="4343400" algn="l"/>
                <a:tab pos="5067300" algn="l"/>
              </a:tabLst>
              <a:defRPr sz="2400">
                <a:solidFill>
                  <a:schemeClr val="tx1"/>
                </a:solidFill>
                <a:latin typeface="Times New Roman" charset="0"/>
                <a:ea typeface="msgothic" charset="0"/>
                <a:cs typeface="msgothic" charset="0"/>
              </a:defRPr>
            </a:lvl9pPr>
          </a:lstStyle>
          <a:p>
            <a:pPr eaLnBrk="1"/>
            <a:r>
              <a:rPr lang="en-GB" sz="900">
                <a:solidFill>
                  <a:srgbClr val="000000"/>
                </a:solidFill>
                <a:latin typeface="Arial" charset="0"/>
              </a:rPr>
              <a:t>©2008 by Association for Research in Vision and Ophthalmology</a:t>
            </a:r>
          </a:p>
        </p:txBody>
      </p:sp>
      <p:sp>
        <p:nvSpPr>
          <p:cNvPr id="2" name="TextBox 1"/>
          <p:cNvSpPr txBox="1"/>
          <p:nvPr/>
        </p:nvSpPr>
        <p:spPr>
          <a:xfrm>
            <a:off x="4339145" y="5355167"/>
            <a:ext cx="3548271" cy="584775"/>
          </a:xfrm>
          <a:prstGeom prst="rect">
            <a:avLst/>
          </a:prstGeom>
          <a:solidFill>
            <a:schemeClr val="accent3">
              <a:lumMod val="40000"/>
              <a:lumOff val="60000"/>
            </a:schemeClr>
          </a:solidFill>
        </p:spPr>
        <p:txBody>
          <a:bodyPr wrap="square" rtlCol="0">
            <a:spAutoFit/>
          </a:bodyPr>
          <a:lstStyle/>
          <a:p>
            <a:pPr algn="ctr"/>
            <a:r>
              <a:rPr lang="en-US" sz="3200" dirty="0"/>
              <a:t>Using Z</a:t>
            </a:r>
            <a:r>
              <a:rPr lang="en-US" sz="3200" baseline="-25000" dirty="0"/>
              <a:t>2</a:t>
            </a:r>
            <a:r>
              <a:rPr lang="en-US" sz="3200" dirty="0"/>
              <a:t> coefficients</a:t>
            </a:r>
          </a:p>
        </p:txBody>
      </p:sp>
    </p:spTree>
    <p:extLst>
      <p:ext uri="{BB962C8B-B14F-4D97-AF65-F5344CB8AC3E}">
        <p14:creationId xmlns:p14="http://schemas.microsoft.com/office/powerpoint/2010/main" val="1769852514"/>
      </p:ext>
    </p:extLst>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p:cNvGrpSpPr/>
          <p:nvPr/>
        </p:nvGrpSpPr>
        <p:grpSpPr>
          <a:xfrm>
            <a:off x="1517037" y="-1"/>
            <a:ext cx="9171780" cy="6860229"/>
            <a:chOff x="-6963" y="-1"/>
            <a:chExt cx="9171780" cy="6860229"/>
          </a:xfrm>
          <a:solidFill>
            <a:srgbClr val="C6D9F1"/>
          </a:solidFill>
        </p:grpSpPr>
        <p:sp>
          <p:nvSpPr>
            <p:cNvPr id="5" name="Rectangle 4"/>
            <p:cNvSpPr/>
            <p:nvPr/>
          </p:nvSpPr>
          <p:spPr>
            <a:xfrm>
              <a:off x="0" y="0"/>
              <a:ext cx="182880" cy="6858000"/>
            </a:xfrm>
            <a:prstGeom prst="rect">
              <a:avLst/>
            </a:prstGeom>
            <a:grp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6" name="Rectangle 5"/>
            <p:cNvSpPr/>
            <p:nvPr/>
          </p:nvSpPr>
          <p:spPr>
            <a:xfrm>
              <a:off x="8976879" y="0"/>
              <a:ext cx="182880" cy="6858000"/>
            </a:xfrm>
            <a:prstGeom prst="rect">
              <a:avLst/>
            </a:prstGeom>
            <a:grp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7" name="Rectangle 6"/>
            <p:cNvSpPr/>
            <p:nvPr/>
          </p:nvSpPr>
          <p:spPr>
            <a:xfrm>
              <a:off x="13854" y="-1"/>
              <a:ext cx="9150963" cy="182880"/>
            </a:xfrm>
            <a:prstGeom prst="rect">
              <a:avLst/>
            </a:prstGeom>
            <a:grp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8" name="Rectangle 7"/>
            <p:cNvSpPr/>
            <p:nvPr/>
          </p:nvSpPr>
          <p:spPr>
            <a:xfrm>
              <a:off x="-6963" y="6677348"/>
              <a:ext cx="9150963" cy="182880"/>
            </a:xfrm>
            <a:prstGeom prst="rect">
              <a:avLst/>
            </a:prstGeom>
            <a:grp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grpSp>
      <p:sp>
        <p:nvSpPr>
          <p:cNvPr id="23" name="Rectangle 22"/>
          <p:cNvSpPr/>
          <p:nvPr/>
        </p:nvSpPr>
        <p:spPr>
          <a:xfrm>
            <a:off x="1544817" y="-2535"/>
            <a:ext cx="9144000" cy="1042416"/>
          </a:xfrm>
          <a:prstGeom prst="rect">
            <a:avLst/>
          </a:prstGeom>
          <a:solidFill>
            <a:srgbClr val="C6D9F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3200" dirty="0">
                <a:solidFill>
                  <a:schemeClr val="tx1"/>
                </a:solidFill>
              </a:rPr>
              <a:t>Creating a simplicial complex</a:t>
            </a:r>
          </a:p>
        </p:txBody>
      </p:sp>
      <p:sp>
        <p:nvSpPr>
          <p:cNvPr id="2" name="TextBox 1"/>
          <p:cNvSpPr txBox="1"/>
          <p:nvPr/>
        </p:nvSpPr>
        <p:spPr>
          <a:xfrm>
            <a:off x="1380980" y="5378785"/>
            <a:ext cx="9430043" cy="1077218"/>
          </a:xfrm>
          <a:prstGeom prst="rect">
            <a:avLst/>
          </a:prstGeom>
          <a:noFill/>
        </p:spPr>
        <p:txBody>
          <a:bodyPr wrap="square" rtlCol="0">
            <a:spAutoFit/>
          </a:bodyPr>
          <a:lstStyle/>
          <a:p>
            <a:pPr algn="ctr"/>
            <a:r>
              <a:rPr lang="en-US" sz="3200" dirty="0"/>
              <a:t>Step 0.)  Start by adding 0-dimensional vertices </a:t>
            </a:r>
          </a:p>
          <a:p>
            <a:pPr algn="ctr"/>
            <a:r>
              <a:rPr lang="en-US" sz="3200" dirty="0"/>
              <a:t>(0-simplices)</a:t>
            </a:r>
          </a:p>
        </p:txBody>
      </p:sp>
      <p:pic>
        <p:nvPicPr>
          <p:cNvPr id="10" name="Picture 9" descr="0simplexA.eps"/>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620396" y="1227496"/>
            <a:ext cx="6438900" cy="3403600"/>
          </a:xfrm>
          <a:prstGeom prst="rect">
            <a:avLst/>
          </a:prstGeom>
        </p:spPr>
      </p:pic>
    </p:spTree>
    <p:extLst>
      <p:ext uri="{BB962C8B-B14F-4D97-AF65-F5344CB8AC3E}">
        <p14:creationId xmlns:p14="http://schemas.microsoft.com/office/powerpoint/2010/main" val="2946963751"/>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p:cNvGrpSpPr/>
          <p:nvPr/>
        </p:nvGrpSpPr>
        <p:grpSpPr>
          <a:xfrm>
            <a:off x="1517037" y="-1"/>
            <a:ext cx="9171780" cy="6860229"/>
            <a:chOff x="-6963" y="-1"/>
            <a:chExt cx="9171780" cy="6860229"/>
          </a:xfrm>
          <a:solidFill>
            <a:srgbClr val="C6D9F1"/>
          </a:solidFill>
        </p:grpSpPr>
        <p:sp>
          <p:nvSpPr>
            <p:cNvPr id="5" name="Rectangle 4"/>
            <p:cNvSpPr/>
            <p:nvPr/>
          </p:nvSpPr>
          <p:spPr>
            <a:xfrm>
              <a:off x="0" y="0"/>
              <a:ext cx="182880" cy="6858000"/>
            </a:xfrm>
            <a:prstGeom prst="rect">
              <a:avLst/>
            </a:prstGeom>
            <a:grp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6" name="Rectangle 5"/>
            <p:cNvSpPr/>
            <p:nvPr/>
          </p:nvSpPr>
          <p:spPr>
            <a:xfrm>
              <a:off x="8976879" y="0"/>
              <a:ext cx="182880" cy="6858000"/>
            </a:xfrm>
            <a:prstGeom prst="rect">
              <a:avLst/>
            </a:prstGeom>
            <a:grp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7" name="Rectangle 6"/>
            <p:cNvSpPr/>
            <p:nvPr/>
          </p:nvSpPr>
          <p:spPr>
            <a:xfrm>
              <a:off x="13854" y="-1"/>
              <a:ext cx="9150963" cy="182880"/>
            </a:xfrm>
            <a:prstGeom prst="rect">
              <a:avLst/>
            </a:prstGeom>
            <a:grp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8" name="Rectangle 7"/>
            <p:cNvSpPr/>
            <p:nvPr/>
          </p:nvSpPr>
          <p:spPr>
            <a:xfrm>
              <a:off x="-6963" y="6677348"/>
              <a:ext cx="9150963" cy="182880"/>
            </a:xfrm>
            <a:prstGeom prst="rect">
              <a:avLst/>
            </a:prstGeom>
            <a:grp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grpSp>
      <p:sp>
        <p:nvSpPr>
          <p:cNvPr id="23" name="Rectangle 22"/>
          <p:cNvSpPr/>
          <p:nvPr/>
        </p:nvSpPr>
        <p:spPr>
          <a:xfrm>
            <a:off x="1544817" y="-2535"/>
            <a:ext cx="9144000" cy="1042416"/>
          </a:xfrm>
          <a:prstGeom prst="rect">
            <a:avLst/>
          </a:prstGeom>
          <a:solidFill>
            <a:srgbClr val="C6D9F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3200" dirty="0">
                <a:solidFill>
                  <a:schemeClr val="tx1"/>
                </a:solidFill>
              </a:rPr>
              <a:t>Creating a simplicial complex</a:t>
            </a:r>
          </a:p>
        </p:txBody>
      </p:sp>
      <p:sp>
        <p:nvSpPr>
          <p:cNvPr id="2" name="TextBox 1"/>
          <p:cNvSpPr txBox="1"/>
          <p:nvPr/>
        </p:nvSpPr>
        <p:spPr>
          <a:xfrm>
            <a:off x="1849628" y="4585972"/>
            <a:ext cx="8961395" cy="1200329"/>
          </a:xfrm>
          <a:prstGeom prst="rect">
            <a:avLst/>
          </a:prstGeom>
          <a:noFill/>
        </p:spPr>
        <p:txBody>
          <a:bodyPr wrap="square" rtlCol="0">
            <a:spAutoFit/>
          </a:bodyPr>
          <a:lstStyle/>
          <a:p>
            <a:r>
              <a:rPr lang="en-US" sz="3200" dirty="0"/>
              <a:t>1.)  Adding 1-dimensional edges (1-simplices)</a:t>
            </a:r>
          </a:p>
          <a:p>
            <a:endParaRPr lang="en-US" sz="800" dirty="0"/>
          </a:p>
          <a:p>
            <a:r>
              <a:rPr lang="en-US" sz="3200" dirty="0">
                <a:solidFill>
                  <a:srgbClr val="0000FF"/>
                </a:solidFill>
              </a:rPr>
              <a:t>Add an edge between data points that are “close”</a:t>
            </a:r>
            <a:endParaRPr lang="en-US" sz="3200" baseline="30000" dirty="0">
              <a:solidFill>
                <a:srgbClr val="0000FF"/>
              </a:solidFill>
            </a:endParaRPr>
          </a:p>
        </p:txBody>
      </p:sp>
      <p:pic>
        <p:nvPicPr>
          <p:cNvPr id="10" name="Picture 9" descr="0simplexA.eps"/>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620396" y="1227496"/>
            <a:ext cx="6438900" cy="3403600"/>
          </a:xfrm>
          <a:prstGeom prst="rect">
            <a:avLst/>
          </a:prstGeom>
        </p:spPr>
      </p:pic>
      <p:pic>
        <p:nvPicPr>
          <p:cNvPr id="11" name="Picture 10" descr="ruler2.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267044" y="5855008"/>
            <a:ext cx="5270500" cy="660400"/>
          </a:xfrm>
          <a:prstGeom prst="rect">
            <a:avLst/>
          </a:prstGeom>
        </p:spPr>
      </p:pic>
      <p:pic>
        <p:nvPicPr>
          <p:cNvPr id="13" name="Picture 12" descr="ruler2.png"/>
          <p:cNvPicPr>
            <a:picLocks noChangeAspect="1"/>
          </p:cNvPicPr>
          <p:nvPr/>
        </p:nvPicPr>
        <p:blipFill rotWithShape="1">
          <a:blip r:embed="rId4">
            <a:extLst>
              <a:ext uri="{28A0092B-C50C-407E-A947-70E740481C1C}">
                <a14:useLocalDpi xmlns:a14="http://schemas.microsoft.com/office/drawing/2010/main" val="0"/>
              </a:ext>
            </a:extLst>
          </a:blip>
          <a:srcRect r="62528"/>
          <a:stretch/>
        </p:blipFill>
        <p:spPr>
          <a:xfrm rot="19820810">
            <a:off x="2711295" y="2491806"/>
            <a:ext cx="1975104" cy="660400"/>
          </a:xfrm>
          <a:prstGeom prst="rect">
            <a:avLst/>
          </a:prstGeom>
        </p:spPr>
      </p:pic>
      <p:pic>
        <p:nvPicPr>
          <p:cNvPr id="14" name="Picture 13" descr="ruler2.png"/>
          <p:cNvPicPr>
            <a:picLocks noChangeAspect="1"/>
          </p:cNvPicPr>
          <p:nvPr/>
        </p:nvPicPr>
        <p:blipFill rotWithShape="1">
          <a:blip r:embed="rId4">
            <a:extLst>
              <a:ext uri="{28A0092B-C50C-407E-A947-70E740481C1C}">
                <a14:useLocalDpi xmlns:a14="http://schemas.microsoft.com/office/drawing/2010/main" val="0"/>
              </a:ext>
            </a:extLst>
          </a:blip>
          <a:srcRect l="-2" r="45178"/>
          <a:stretch/>
        </p:blipFill>
        <p:spPr>
          <a:xfrm rot="1800000">
            <a:off x="5401936" y="2810834"/>
            <a:ext cx="2889504" cy="660400"/>
          </a:xfrm>
          <a:prstGeom prst="rect">
            <a:avLst/>
          </a:prstGeom>
        </p:spPr>
      </p:pic>
      <p:pic>
        <p:nvPicPr>
          <p:cNvPr id="15" name="Picture 14" descr="ruler2.png"/>
          <p:cNvPicPr>
            <a:picLocks noChangeAspect="1"/>
          </p:cNvPicPr>
          <p:nvPr/>
        </p:nvPicPr>
        <p:blipFill rotWithShape="1">
          <a:blip r:embed="rId4">
            <a:extLst>
              <a:ext uri="{28A0092B-C50C-407E-A947-70E740481C1C}">
                <a14:useLocalDpi xmlns:a14="http://schemas.microsoft.com/office/drawing/2010/main" val="0"/>
              </a:ext>
            </a:extLst>
          </a:blip>
          <a:srcRect r="74673"/>
          <a:stretch/>
        </p:blipFill>
        <p:spPr>
          <a:xfrm rot="16200000">
            <a:off x="8791729" y="3281881"/>
            <a:ext cx="1335024" cy="660400"/>
          </a:xfrm>
          <a:prstGeom prst="rect">
            <a:avLst/>
          </a:prstGeom>
        </p:spPr>
      </p:pic>
    </p:spTree>
    <p:extLst>
      <p:ext uri="{BB962C8B-B14F-4D97-AF65-F5344CB8AC3E}">
        <p14:creationId xmlns:p14="http://schemas.microsoft.com/office/powerpoint/2010/main" val="2188846919"/>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p:cNvGrpSpPr/>
          <p:nvPr/>
        </p:nvGrpSpPr>
        <p:grpSpPr>
          <a:xfrm>
            <a:off x="1517037" y="-1"/>
            <a:ext cx="9171780" cy="6860229"/>
            <a:chOff x="-6963" y="-1"/>
            <a:chExt cx="9171780" cy="6860229"/>
          </a:xfrm>
          <a:solidFill>
            <a:srgbClr val="C6D9F1"/>
          </a:solidFill>
        </p:grpSpPr>
        <p:sp>
          <p:nvSpPr>
            <p:cNvPr id="5" name="Rectangle 4"/>
            <p:cNvSpPr/>
            <p:nvPr/>
          </p:nvSpPr>
          <p:spPr>
            <a:xfrm>
              <a:off x="0" y="0"/>
              <a:ext cx="182880" cy="6858000"/>
            </a:xfrm>
            <a:prstGeom prst="rect">
              <a:avLst/>
            </a:prstGeom>
            <a:grp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6" name="Rectangle 5"/>
            <p:cNvSpPr/>
            <p:nvPr/>
          </p:nvSpPr>
          <p:spPr>
            <a:xfrm>
              <a:off x="8976879" y="0"/>
              <a:ext cx="182880" cy="6858000"/>
            </a:xfrm>
            <a:prstGeom prst="rect">
              <a:avLst/>
            </a:prstGeom>
            <a:grp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7" name="Rectangle 6"/>
            <p:cNvSpPr/>
            <p:nvPr/>
          </p:nvSpPr>
          <p:spPr>
            <a:xfrm>
              <a:off x="13854" y="-1"/>
              <a:ext cx="9150963" cy="182880"/>
            </a:xfrm>
            <a:prstGeom prst="rect">
              <a:avLst/>
            </a:prstGeom>
            <a:grp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8" name="Rectangle 7"/>
            <p:cNvSpPr/>
            <p:nvPr/>
          </p:nvSpPr>
          <p:spPr>
            <a:xfrm>
              <a:off x="-6963" y="6677348"/>
              <a:ext cx="9150963" cy="182880"/>
            </a:xfrm>
            <a:prstGeom prst="rect">
              <a:avLst/>
            </a:prstGeom>
            <a:grp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grpSp>
      <p:sp>
        <p:nvSpPr>
          <p:cNvPr id="23" name="Rectangle 22"/>
          <p:cNvSpPr/>
          <p:nvPr/>
        </p:nvSpPr>
        <p:spPr>
          <a:xfrm>
            <a:off x="1544817" y="-2535"/>
            <a:ext cx="9144000" cy="1042416"/>
          </a:xfrm>
          <a:prstGeom prst="rect">
            <a:avLst/>
          </a:prstGeom>
          <a:solidFill>
            <a:srgbClr val="C6D9F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3200" dirty="0">
                <a:solidFill>
                  <a:schemeClr val="tx1"/>
                </a:solidFill>
              </a:rPr>
              <a:t>Creating a simplicial complex</a:t>
            </a:r>
          </a:p>
        </p:txBody>
      </p:sp>
      <p:sp>
        <p:nvSpPr>
          <p:cNvPr id="2" name="TextBox 1"/>
          <p:cNvSpPr txBox="1"/>
          <p:nvPr/>
        </p:nvSpPr>
        <p:spPr>
          <a:xfrm>
            <a:off x="1849628" y="4585971"/>
            <a:ext cx="8961395" cy="2174954"/>
          </a:xfrm>
          <a:prstGeom prst="rect">
            <a:avLst/>
          </a:prstGeom>
          <a:noFill/>
        </p:spPr>
        <p:txBody>
          <a:bodyPr wrap="square" rtlCol="0">
            <a:spAutoFit/>
          </a:bodyPr>
          <a:lstStyle/>
          <a:p>
            <a:r>
              <a:rPr lang="en-US" sz="3200" dirty="0"/>
              <a:t>1.)  Adding 1-dimensional edges (1-simplices)</a:t>
            </a:r>
          </a:p>
          <a:p>
            <a:r>
              <a:rPr lang="en-US" sz="3200" dirty="0">
                <a:solidFill>
                  <a:srgbClr val="0000FF"/>
                </a:solidFill>
              </a:rPr>
              <a:t>Let T  =  Threshold</a:t>
            </a:r>
          </a:p>
          <a:p>
            <a:endParaRPr lang="en-US" sz="800" baseline="30000" dirty="0">
              <a:solidFill>
                <a:srgbClr val="0000FF"/>
              </a:solidFill>
            </a:endParaRPr>
          </a:p>
          <a:p>
            <a:r>
              <a:rPr lang="en-US" sz="3200" dirty="0">
                <a:solidFill>
                  <a:srgbClr val="0000FF"/>
                </a:solidFill>
              </a:rPr>
              <a:t>Connect vertices v and w with an edge  </a:t>
            </a:r>
            <a:r>
              <a:rPr lang="en-US" sz="3200" dirty="0" err="1">
                <a:solidFill>
                  <a:srgbClr val="0000FF"/>
                </a:solidFill>
              </a:rPr>
              <a:t>iff</a:t>
            </a:r>
            <a:r>
              <a:rPr lang="en-US" sz="3200" dirty="0">
                <a:solidFill>
                  <a:srgbClr val="0000FF"/>
                </a:solidFill>
              </a:rPr>
              <a:t> </a:t>
            </a:r>
          </a:p>
          <a:p>
            <a:r>
              <a:rPr lang="en-US" sz="3200" dirty="0">
                <a:solidFill>
                  <a:srgbClr val="0000FF"/>
                </a:solidFill>
              </a:rPr>
              <a:t>the distance between v and w is less than T</a:t>
            </a:r>
          </a:p>
        </p:txBody>
      </p:sp>
      <p:pic>
        <p:nvPicPr>
          <p:cNvPr id="10" name="Picture 9" descr="0simplexA.eps"/>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620396" y="1227496"/>
            <a:ext cx="6438900" cy="3403600"/>
          </a:xfrm>
          <a:prstGeom prst="rect">
            <a:avLst/>
          </a:prstGeom>
        </p:spPr>
      </p:pic>
      <p:pic>
        <p:nvPicPr>
          <p:cNvPr id="11" name="Picture 10" descr="ruler2.png"/>
          <p:cNvPicPr>
            <a:picLocks noChangeAspect="1"/>
          </p:cNvPicPr>
          <p:nvPr/>
        </p:nvPicPr>
        <p:blipFill rotWithShape="1">
          <a:blip r:embed="rId4">
            <a:extLst>
              <a:ext uri="{28A0092B-C50C-407E-A947-70E740481C1C}">
                <a14:useLocalDpi xmlns:a14="http://schemas.microsoft.com/office/drawing/2010/main" val="0"/>
              </a:ext>
            </a:extLst>
          </a:blip>
          <a:srcRect r="62528"/>
          <a:stretch/>
        </p:blipFill>
        <p:spPr>
          <a:xfrm rot="19820810">
            <a:off x="2711295" y="2491806"/>
            <a:ext cx="1975104" cy="660400"/>
          </a:xfrm>
          <a:prstGeom prst="rect">
            <a:avLst/>
          </a:prstGeom>
        </p:spPr>
      </p:pic>
      <p:pic>
        <p:nvPicPr>
          <p:cNvPr id="12" name="Picture 11" descr="ruler2.png"/>
          <p:cNvPicPr>
            <a:picLocks noChangeAspect="1"/>
          </p:cNvPicPr>
          <p:nvPr/>
        </p:nvPicPr>
        <p:blipFill rotWithShape="1">
          <a:blip r:embed="rId4">
            <a:extLst>
              <a:ext uri="{28A0092B-C50C-407E-A947-70E740481C1C}">
                <a14:useLocalDpi xmlns:a14="http://schemas.microsoft.com/office/drawing/2010/main" val="0"/>
              </a:ext>
            </a:extLst>
          </a:blip>
          <a:srcRect l="-2" r="45178"/>
          <a:stretch/>
        </p:blipFill>
        <p:spPr>
          <a:xfrm rot="1800000">
            <a:off x="5401936" y="2810834"/>
            <a:ext cx="2889504" cy="660400"/>
          </a:xfrm>
          <a:prstGeom prst="rect">
            <a:avLst/>
          </a:prstGeom>
        </p:spPr>
      </p:pic>
      <p:pic>
        <p:nvPicPr>
          <p:cNvPr id="13" name="Picture 12" descr="ruler2.png"/>
          <p:cNvPicPr>
            <a:picLocks noChangeAspect="1"/>
          </p:cNvPicPr>
          <p:nvPr/>
        </p:nvPicPr>
        <p:blipFill rotWithShape="1">
          <a:blip r:embed="rId4">
            <a:extLst>
              <a:ext uri="{28A0092B-C50C-407E-A947-70E740481C1C}">
                <a14:useLocalDpi xmlns:a14="http://schemas.microsoft.com/office/drawing/2010/main" val="0"/>
              </a:ext>
            </a:extLst>
          </a:blip>
          <a:srcRect r="74673"/>
          <a:stretch/>
        </p:blipFill>
        <p:spPr>
          <a:xfrm rot="16200000">
            <a:off x="8791729" y="3281881"/>
            <a:ext cx="1335024" cy="660400"/>
          </a:xfrm>
          <a:prstGeom prst="rect">
            <a:avLst/>
          </a:prstGeom>
        </p:spPr>
      </p:pic>
    </p:spTree>
    <p:extLst>
      <p:ext uri="{BB962C8B-B14F-4D97-AF65-F5344CB8AC3E}">
        <p14:creationId xmlns:p14="http://schemas.microsoft.com/office/powerpoint/2010/main" val="2228352746"/>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p:cNvGrpSpPr/>
          <p:nvPr/>
        </p:nvGrpSpPr>
        <p:grpSpPr>
          <a:xfrm>
            <a:off x="1517037" y="-1"/>
            <a:ext cx="9171780" cy="6860229"/>
            <a:chOff x="-6963" y="-1"/>
            <a:chExt cx="9171780" cy="6860229"/>
          </a:xfrm>
          <a:solidFill>
            <a:srgbClr val="C6D9F1"/>
          </a:solidFill>
        </p:grpSpPr>
        <p:sp>
          <p:nvSpPr>
            <p:cNvPr id="5" name="Rectangle 4"/>
            <p:cNvSpPr/>
            <p:nvPr/>
          </p:nvSpPr>
          <p:spPr>
            <a:xfrm>
              <a:off x="0" y="0"/>
              <a:ext cx="182880" cy="6858000"/>
            </a:xfrm>
            <a:prstGeom prst="rect">
              <a:avLst/>
            </a:prstGeom>
            <a:grp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6" name="Rectangle 5"/>
            <p:cNvSpPr/>
            <p:nvPr/>
          </p:nvSpPr>
          <p:spPr>
            <a:xfrm>
              <a:off x="8976879" y="0"/>
              <a:ext cx="182880" cy="6858000"/>
            </a:xfrm>
            <a:prstGeom prst="rect">
              <a:avLst/>
            </a:prstGeom>
            <a:grp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7" name="Rectangle 6"/>
            <p:cNvSpPr/>
            <p:nvPr/>
          </p:nvSpPr>
          <p:spPr>
            <a:xfrm>
              <a:off x="13854" y="-1"/>
              <a:ext cx="9150963" cy="182880"/>
            </a:xfrm>
            <a:prstGeom prst="rect">
              <a:avLst/>
            </a:prstGeom>
            <a:grp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8" name="Rectangle 7"/>
            <p:cNvSpPr/>
            <p:nvPr/>
          </p:nvSpPr>
          <p:spPr>
            <a:xfrm>
              <a:off x="-6963" y="6677348"/>
              <a:ext cx="9150963" cy="182880"/>
            </a:xfrm>
            <a:prstGeom prst="rect">
              <a:avLst/>
            </a:prstGeom>
            <a:grp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grpSp>
      <p:sp>
        <p:nvSpPr>
          <p:cNvPr id="23" name="Rectangle 22"/>
          <p:cNvSpPr/>
          <p:nvPr/>
        </p:nvSpPr>
        <p:spPr>
          <a:xfrm>
            <a:off x="1544817" y="-2535"/>
            <a:ext cx="9144000" cy="1042416"/>
          </a:xfrm>
          <a:prstGeom prst="rect">
            <a:avLst/>
          </a:prstGeom>
          <a:solidFill>
            <a:srgbClr val="C6D9F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3200" dirty="0">
                <a:solidFill>
                  <a:schemeClr val="tx1"/>
                </a:solidFill>
              </a:rPr>
              <a:t>Creating a simplicial complex</a:t>
            </a:r>
          </a:p>
        </p:txBody>
      </p:sp>
      <p:sp>
        <p:nvSpPr>
          <p:cNvPr id="2" name="TextBox 1"/>
          <p:cNvSpPr txBox="1"/>
          <p:nvPr/>
        </p:nvSpPr>
        <p:spPr>
          <a:xfrm>
            <a:off x="1849628" y="4585971"/>
            <a:ext cx="8961395" cy="2174954"/>
          </a:xfrm>
          <a:prstGeom prst="rect">
            <a:avLst/>
          </a:prstGeom>
          <a:noFill/>
        </p:spPr>
        <p:txBody>
          <a:bodyPr wrap="square" rtlCol="0">
            <a:spAutoFit/>
          </a:bodyPr>
          <a:lstStyle/>
          <a:p>
            <a:r>
              <a:rPr lang="en-US" sz="3200" dirty="0"/>
              <a:t>1.)  Adding 1-dimensional edges (1-simplices)</a:t>
            </a:r>
          </a:p>
          <a:p>
            <a:r>
              <a:rPr lang="en-US" sz="3200" dirty="0">
                <a:solidFill>
                  <a:srgbClr val="0000FF"/>
                </a:solidFill>
              </a:rPr>
              <a:t>Let T  =  Threshold   =</a:t>
            </a:r>
          </a:p>
          <a:p>
            <a:endParaRPr lang="en-US" sz="800" baseline="30000" dirty="0">
              <a:solidFill>
                <a:srgbClr val="0000FF"/>
              </a:solidFill>
            </a:endParaRPr>
          </a:p>
          <a:p>
            <a:r>
              <a:rPr lang="en-US" sz="3200" dirty="0">
                <a:solidFill>
                  <a:srgbClr val="0000FF"/>
                </a:solidFill>
              </a:rPr>
              <a:t>Connect vertices v and w with an edge  </a:t>
            </a:r>
            <a:r>
              <a:rPr lang="en-US" sz="3200" dirty="0" err="1">
                <a:solidFill>
                  <a:srgbClr val="0000FF"/>
                </a:solidFill>
              </a:rPr>
              <a:t>iff</a:t>
            </a:r>
            <a:r>
              <a:rPr lang="en-US" sz="3200" dirty="0">
                <a:solidFill>
                  <a:srgbClr val="0000FF"/>
                </a:solidFill>
              </a:rPr>
              <a:t> </a:t>
            </a:r>
          </a:p>
          <a:p>
            <a:r>
              <a:rPr lang="en-US" sz="3200" dirty="0">
                <a:solidFill>
                  <a:srgbClr val="0000FF"/>
                </a:solidFill>
              </a:rPr>
              <a:t>the distance between v and w is less than T</a:t>
            </a:r>
          </a:p>
        </p:txBody>
      </p:sp>
      <p:pic>
        <p:nvPicPr>
          <p:cNvPr id="10" name="Picture 9" descr="0simplexA.eps"/>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620396" y="1227496"/>
            <a:ext cx="6438900" cy="3403600"/>
          </a:xfrm>
          <a:prstGeom prst="rect">
            <a:avLst/>
          </a:prstGeom>
        </p:spPr>
      </p:pic>
      <p:pic>
        <p:nvPicPr>
          <p:cNvPr id="20" name="Picture 19" descr="ruler2.png"/>
          <p:cNvPicPr>
            <a:picLocks noChangeAspect="1"/>
          </p:cNvPicPr>
          <p:nvPr/>
        </p:nvPicPr>
        <p:blipFill rotWithShape="1">
          <a:blip r:embed="rId4">
            <a:extLst>
              <a:ext uri="{28A0092B-C50C-407E-A947-70E740481C1C}">
                <a14:useLocalDpi xmlns:a14="http://schemas.microsoft.com/office/drawing/2010/main" val="0"/>
              </a:ext>
            </a:extLst>
          </a:blip>
          <a:srcRect l="3983" r="71729"/>
          <a:stretch/>
        </p:blipFill>
        <p:spPr>
          <a:xfrm rot="1140000">
            <a:off x="6193138" y="1675363"/>
            <a:ext cx="1280160" cy="660400"/>
          </a:xfrm>
          <a:prstGeom prst="rect">
            <a:avLst/>
          </a:prstGeom>
        </p:spPr>
      </p:pic>
      <p:pic>
        <p:nvPicPr>
          <p:cNvPr id="21" name="Picture 20" descr="ruler2.png"/>
          <p:cNvPicPr>
            <a:picLocks noChangeAspect="1"/>
          </p:cNvPicPr>
          <p:nvPr/>
        </p:nvPicPr>
        <p:blipFill rotWithShape="1">
          <a:blip r:embed="rId4">
            <a:extLst>
              <a:ext uri="{28A0092B-C50C-407E-A947-70E740481C1C}">
                <a14:useLocalDpi xmlns:a14="http://schemas.microsoft.com/office/drawing/2010/main" val="0"/>
              </a:ext>
            </a:extLst>
          </a:blip>
          <a:srcRect l="3983" r="71729"/>
          <a:stretch/>
        </p:blipFill>
        <p:spPr>
          <a:xfrm rot="19740000">
            <a:off x="2936022" y="2536428"/>
            <a:ext cx="1280160" cy="660400"/>
          </a:xfrm>
          <a:prstGeom prst="rect">
            <a:avLst/>
          </a:prstGeom>
        </p:spPr>
      </p:pic>
      <p:pic>
        <p:nvPicPr>
          <p:cNvPr id="22" name="Picture 21" descr="ruler2.png"/>
          <p:cNvPicPr>
            <a:picLocks noChangeAspect="1"/>
          </p:cNvPicPr>
          <p:nvPr/>
        </p:nvPicPr>
        <p:blipFill rotWithShape="1">
          <a:blip r:embed="rId4">
            <a:extLst>
              <a:ext uri="{28A0092B-C50C-407E-A947-70E740481C1C}">
                <a14:useLocalDpi xmlns:a14="http://schemas.microsoft.com/office/drawing/2010/main" val="0"/>
              </a:ext>
            </a:extLst>
          </a:blip>
          <a:srcRect l="3983" r="71729"/>
          <a:stretch/>
        </p:blipFill>
        <p:spPr>
          <a:xfrm rot="5280000">
            <a:off x="1650116" y="1967324"/>
            <a:ext cx="1280160" cy="660400"/>
          </a:xfrm>
          <a:prstGeom prst="rect">
            <a:avLst/>
          </a:prstGeom>
        </p:spPr>
      </p:pic>
      <p:pic>
        <p:nvPicPr>
          <p:cNvPr id="24" name="Picture 23" descr="ruler2.png"/>
          <p:cNvPicPr>
            <a:picLocks noChangeAspect="1"/>
          </p:cNvPicPr>
          <p:nvPr/>
        </p:nvPicPr>
        <p:blipFill rotWithShape="1">
          <a:blip r:embed="rId4">
            <a:extLst>
              <a:ext uri="{28A0092B-C50C-407E-A947-70E740481C1C}">
                <a14:useLocalDpi xmlns:a14="http://schemas.microsoft.com/office/drawing/2010/main" val="0"/>
              </a:ext>
            </a:extLst>
          </a:blip>
          <a:srcRect l="3983" r="71729"/>
          <a:stretch/>
        </p:blipFill>
        <p:spPr>
          <a:xfrm rot="20220000">
            <a:off x="7924717" y="1692921"/>
            <a:ext cx="1280160" cy="660400"/>
          </a:xfrm>
          <a:prstGeom prst="rect">
            <a:avLst/>
          </a:prstGeom>
        </p:spPr>
      </p:pic>
      <p:pic>
        <p:nvPicPr>
          <p:cNvPr id="25" name="Picture 24" descr="ruler2.png"/>
          <p:cNvPicPr>
            <a:picLocks noChangeAspect="1"/>
          </p:cNvPicPr>
          <p:nvPr/>
        </p:nvPicPr>
        <p:blipFill rotWithShape="1">
          <a:blip r:embed="rId4">
            <a:extLst>
              <a:ext uri="{28A0092B-C50C-407E-A947-70E740481C1C}">
                <a14:useLocalDpi xmlns:a14="http://schemas.microsoft.com/office/drawing/2010/main" val="0"/>
              </a:ext>
            </a:extLst>
          </a:blip>
          <a:srcRect l="3983" r="71729"/>
          <a:stretch/>
        </p:blipFill>
        <p:spPr>
          <a:xfrm>
            <a:off x="5745577" y="5119852"/>
            <a:ext cx="1280160" cy="660400"/>
          </a:xfrm>
          <a:prstGeom prst="rect">
            <a:avLst/>
          </a:prstGeom>
        </p:spPr>
      </p:pic>
      <p:pic>
        <p:nvPicPr>
          <p:cNvPr id="26" name="Picture 25" descr="ruler2.png"/>
          <p:cNvPicPr>
            <a:picLocks noChangeAspect="1"/>
          </p:cNvPicPr>
          <p:nvPr/>
        </p:nvPicPr>
        <p:blipFill rotWithShape="1">
          <a:blip r:embed="rId4">
            <a:extLst>
              <a:ext uri="{28A0092B-C50C-407E-A947-70E740481C1C}">
                <a14:useLocalDpi xmlns:a14="http://schemas.microsoft.com/office/drawing/2010/main" val="0"/>
              </a:ext>
            </a:extLst>
          </a:blip>
          <a:srcRect l="3983" r="71729"/>
          <a:stretch/>
        </p:blipFill>
        <p:spPr>
          <a:xfrm rot="12548454">
            <a:off x="2813911" y="1141613"/>
            <a:ext cx="1280160" cy="660400"/>
          </a:xfrm>
          <a:prstGeom prst="rect">
            <a:avLst/>
          </a:prstGeom>
        </p:spPr>
      </p:pic>
      <p:pic>
        <p:nvPicPr>
          <p:cNvPr id="27" name="Picture 26" descr="ruler2.png"/>
          <p:cNvPicPr>
            <a:picLocks noChangeAspect="1"/>
          </p:cNvPicPr>
          <p:nvPr/>
        </p:nvPicPr>
        <p:blipFill rotWithShape="1">
          <a:blip r:embed="rId4">
            <a:extLst>
              <a:ext uri="{28A0092B-C50C-407E-A947-70E740481C1C}">
                <a14:useLocalDpi xmlns:a14="http://schemas.microsoft.com/office/drawing/2010/main" val="0"/>
              </a:ext>
            </a:extLst>
          </a:blip>
          <a:srcRect l="3983" r="71729"/>
          <a:stretch/>
        </p:blipFill>
        <p:spPr>
          <a:xfrm rot="16200000">
            <a:off x="8770233" y="3059943"/>
            <a:ext cx="1280160" cy="660400"/>
          </a:xfrm>
          <a:prstGeom prst="rect">
            <a:avLst/>
          </a:prstGeom>
        </p:spPr>
      </p:pic>
      <p:pic>
        <p:nvPicPr>
          <p:cNvPr id="28" name="Picture 27" descr="ruler2.png"/>
          <p:cNvPicPr>
            <a:picLocks noChangeAspect="1"/>
          </p:cNvPicPr>
          <p:nvPr/>
        </p:nvPicPr>
        <p:blipFill rotWithShape="1">
          <a:blip r:embed="rId4">
            <a:extLst>
              <a:ext uri="{28A0092B-C50C-407E-A947-70E740481C1C}">
                <a14:useLocalDpi xmlns:a14="http://schemas.microsoft.com/office/drawing/2010/main" val="0"/>
              </a:ext>
            </a:extLst>
          </a:blip>
          <a:srcRect l="3983" r="71729"/>
          <a:stretch/>
        </p:blipFill>
        <p:spPr>
          <a:xfrm rot="3426123">
            <a:off x="4817332" y="1816421"/>
            <a:ext cx="1280160" cy="660400"/>
          </a:xfrm>
          <a:prstGeom prst="rect">
            <a:avLst/>
          </a:prstGeom>
        </p:spPr>
      </p:pic>
    </p:spTree>
    <p:extLst>
      <p:ext uri="{BB962C8B-B14F-4D97-AF65-F5344CB8AC3E}">
        <p14:creationId xmlns:p14="http://schemas.microsoft.com/office/powerpoint/2010/main" val="1859739935"/>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p:cNvGrpSpPr/>
          <p:nvPr/>
        </p:nvGrpSpPr>
        <p:grpSpPr>
          <a:xfrm>
            <a:off x="1517037" y="-1"/>
            <a:ext cx="9171780" cy="6860229"/>
            <a:chOff x="-6963" y="-1"/>
            <a:chExt cx="9171780" cy="6860229"/>
          </a:xfrm>
          <a:solidFill>
            <a:srgbClr val="C6D9F1"/>
          </a:solidFill>
        </p:grpSpPr>
        <p:sp>
          <p:nvSpPr>
            <p:cNvPr id="5" name="Rectangle 4"/>
            <p:cNvSpPr/>
            <p:nvPr/>
          </p:nvSpPr>
          <p:spPr>
            <a:xfrm>
              <a:off x="0" y="0"/>
              <a:ext cx="182880" cy="6858000"/>
            </a:xfrm>
            <a:prstGeom prst="rect">
              <a:avLst/>
            </a:prstGeom>
            <a:grp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6" name="Rectangle 5"/>
            <p:cNvSpPr/>
            <p:nvPr/>
          </p:nvSpPr>
          <p:spPr>
            <a:xfrm>
              <a:off x="8976879" y="0"/>
              <a:ext cx="182880" cy="6858000"/>
            </a:xfrm>
            <a:prstGeom prst="rect">
              <a:avLst/>
            </a:prstGeom>
            <a:grp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7" name="Rectangle 6"/>
            <p:cNvSpPr/>
            <p:nvPr/>
          </p:nvSpPr>
          <p:spPr>
            <a:xfrm>
              <a:off x="13854" y="-1"/>
              <a:ext cx="9150963" cy="182880"/>
            </a:xfrm>
            <a:prstGeom prst="rect">
              <a:avLst/>
            </a:prstGeom>
            <a:grp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8" name="Rectangle 7"/>
            <p:cNvSpPr/>
            <p:nvPr/>
          </p:nvSpPr>
          <p:spPr>
            <a:xfrm>
              <a:off x="-6963" y="6677348"/>
              <a:ext cx="9150963" cy="182880"/>
            </a:xfrm>
            <a:prstGeom prst="rect">
              <a:avLst/>
            </a:prstGeom>
            <a:grp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grpSp>
      <p:sp>
        <p:nvSpPr>
          <p:cNvPr id="23" name="Rectangle 22"/>
          <p:cNvSpPr/>
          <p:nvPr/>
        </p:nvSpPr>
        <p:spPr>
          <a:xfrm>
            <a:off x="1544817" y="-2535"/>
            <a:ext cx="9144000" cy="1042416"/>
          </a:xfrm>
          <a:prstGeom prst="rect">
            <a:avLst/>
          </a:prstGeom>
          <a:solidFill>
            <a:srgbClr val="C6D9F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3200" dirty="0">
                <a:solidFill>
                  <a:schemeClr val="tx1"/>
                </a:solidFill>
              </a:rPr>
              <a:t>Creating a simplicial complex</a:t>
            </a:r>
          </a:p>
        </p:txBody>
      </p:sp>
      <p:sp>
        <p:nvSpPr>
          <p:cNvPr id="2" name="TextBox 1"/>
          <p:cNvSpPr txBox="1"/>
          <p:nvPr/>
        </p:nvSpPr>
        <p:spPr>
          <a:xfrm>
            <a:off x="1651168" y="4585972"/>
            <a:ext cx="8961395" cy="2821285"/>
          </a:xfrm>
          <a:prstGeom prst="rect">
            <a:avLst/>
          </a:prstGeom>
          <a:noFill/>
        </p:spPr>
        <p:txBody>
          <a:bodyPr wrap="square" rtlCol="0">
            <a:spAutoFit/>
          </a:bodyPr>
          <a:lstStyle/>
          <a:p>
            <a:r>
              <a:rPr lang="en-US" sz="3200" dirty="0"/>
              <a:t>1.)  Adding 1-dimensional edges (1-simplices)</a:t>
            </a:r>
          </a:p>
          <a:p>
            <a:endParaRPr lang="en-US" sz="800" dirty="0"/>
          </a:p>
          <a:p>
            <a:r>
              <a:rPr lang="en-US" sz="3200" dirty="0">
                <a:solidFill>
                  <a:srgbClr val="0000FF"/>
                </a:solidFill>
              </a:rPr>
              <a:t>Add an edge between data points that are “close”</a:t>
            </a:r>
          </a:p>
          <a:p>
            <a:r>
              <a:rPr lang="en-US" sz="2800" dirty="0">
                <a:solidFill>
                  <a:srgbClr val="0000FF"/>
                </a:solidFill>
              </a:rPr>
              <a:t>Note:  we only need a definition of closeness between data points.  The data points do not need to be actual points in </a:t>
            </a:r>
            <a:r>
              <a:rPr lang="en-US" sz="2800" dirty="0" err="1">
                <a:solidFill>
                  <a:srgbClr val="0000FF"/>
                </a:solidFill>
              </a:rPr>
              <a:t>R</a:t>
            </a:r>
            <a:r>
              <a:rPr lang="en-US" sz="2800" baseline="30000" dirty="0" err="1">
                <a:solidFill>
                  <a:srgbClr val="0000FF"/>
                </a:solidFill>
              </a:rPr>
              <a:t>n</a:t>
            </a:r>
            <a:endParaRPr lang="en-US" sz="2800" baseline="30000" dirty="0">
              <a:solidFill>
                <a:srgbClr val="0000FF"/>
              </a:solidFill>
            </a:endParaRPr>
          </a:p>
          <a:p>
            <a:endParaRPr lang="en-US" sz="3200" baseline="30000" dirty="0">
              <a:solidFill>
                <a:srgbClr val="0000FF"/>
              </a:solidFill>
            </a:endParaRPr>
          </a:p>
        </p:txBody>
      </p:sp>
      <p:pic>
        <p:nvPicPr>
          <p:cNvPr id="9" name="Picture 8" descr="1simplexDist.eps"/>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624979" y="1202096"/>
            <a:ext cx="6400800" cy="3441700"/>
          </a:xfrm>
          <a:prstGeom prst="rect">
            <a:avLst/>
          </a:prstGeom>
        </p:spPr>
      </p:pic>
    </p:spTree>
    <p:extLst>
      <p:ext uri="{BB962C8B-B14F-4D97-AF65-F5344CB8AC3E}">
        <p14:creationId xmlns:p14="http://schemas.microsoft.com/office/powerpoint/2010/main" val="2993339812"/>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p:cNvGrpSpPr/>
          <p:nvPr/>
        </p:nvGrpSpPr>
        <p:grpSpPr>
          <a:xfrm>
            <a:off x="1517037" y="-1"/>
            <a:ext cx="9171780" cy="6860229"/>
            <a:chOff x="-6963" y="-1"/>
            <a:chExt cx="9171780" cy="6860229"/>
          </a:xfrm>
          <a:solidFill>
            <a:srgbClr val="C6D9F1"/>
          </a:solidFill>
        </p:grpSpPr>
        <p:sp>
          <p:nvSpPr>
            <p:cNvPr id="5" name="Rectangle 4"/>
            <p:cNvSpPr/>
            <p:nvPr/>
          </p:nvSpPr>
          <p:spPr>
            <a:xfrm>
              <a:off x="0" y="0"/>
              <a:ext cx="182880" cy="6858000"/>
            </a:xfrm>
            <a:prstGeom prst="rect">
              <a:avLst/>
            </a:prstGeom>
            <a:grp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6" name="Rectangle 5"/>
            <p:cNvSpPr/>
            <p:nvPr/>
          </p:nvSpPr>
          <p:spPr>
            <a:xfrm>
              <a:off x="8976879" y="0"/>
              <a:ext cx="182880" cy="6858000"/>
            </a:xfrm>
            <a:prstGeom prst="rect">
              <a:avLst/>
            </a:prstGeom>
            <a:grp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7" name="Rectangle 6"/>
            <p:cNvSpPr/>
            <p:nvPr/>
          </p:nvSpPr>
          <p:spPr>
            <a:xfrm>
              <a:off x="13854" y="-1"/>
              <a:ext cx="9150963" cy="182880"/>
            </a:xfrm>
            <a:prstGeom prst="rect">
              <a:avLst/>
            </a:prstGeom>
            <a:grp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8" name="Rectangle 7"/>
            <p:cNvSpPr/>
            <p:nvPr/>
          </p:nvSpPr>
          <p:spPr>
            <a:xfrm>
              <a:off x="-6963" y="6677348"/>
              <a:ext cx="9150963" cy="182880"/>
            </a:xfrm>
            <a:prstGeom prst="rect">
              <a:avLst/>
            </a:prstGeom>
            <a:grp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grpSp>
      <p:sp>
        <p:nvSpPr>
          <p:cNvPr id="23" name="Rectangle 22"/>
          <p:cNvSpPr/>
          <p:nvPr/>
        </p:nvSpPr>
        <p:spPr>
          <a:xfrm>
            <a:off x="1544817" y="-2535"/>
            <a:ext cx="9144000" cy="1042416"/>
          </a:xfrm>
          <a:prstGeom prst="rect">
            <a:avLst/>
          </a:prstGeom>
          <a:solidFill>
            <a:srgbClr val="C6D9F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3200" dirty="0">
                <a:solidFill>
                  <a:schemeClr val="tx1"/>
                </a:solidFill>
              </a:rPr>
              <a:t>Creating the </a:t>
            </a:r>
            <a:r>
              <a:rPr lang="en-US" sz="3200" dirty="0" err="1">
                <a:solidFill>
                  <a:srgbClr val="0000DD"/>
                </a:solidFill>
              </a:rPr>
              <a:t>Vietoris</a:t>
            </a:r>
            <a:r>
              <a:rPr lang="en-US" sz="3200" dirty="0">
                <a:solidFill>
                  <a:srgbClr val="0000DD"/>
                </a:solidFill>
              </a:rPr>
              <a:t> Rips </a:t>
            </a:r>
            <a:r>
              <a:rPr lang="en-US" sz="3200" dirty="0">
                <a:solidFill>
                  <a:schemeClr val="tx1"/>
                </a:solidFill>
              </a:rPr>
              <a:t>simplicial complex</a:t>
            </a:r>
          </a:p>
        </p:txBody>
      </p:sp>
      <p:pic>
        <p:nvPicPr>
          <p:cNvPr id="3" name="Picture 2" descr="nsimplexDist.eps"/>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624979" y="1222917"/>
            <a:ext cx="6400800" cy="3441700"/>
          </a:xfrm>
          <a:prstGeom prst="rect">
            <a:avLst/>
          </a:prstGeom>
        </p:spPr>
      </p:pic>
      <p:sp>
        <p:nvSpPr>
          <p:cNvPr id="10" name="TextBox 9"/>
          <p:cNvSpPr txBox="1"/>
          <p:nvPr/>
        </p:nvSpPr>
        <p:spPr>
          <a:xfrm>
            <a:off x="1849628" y="5023212"/>
            <a:ext cx="8961395" cy="584776"/>
          </a:xfrm>
          <a:prstGeom prst="rect">
            <a:avLst/>
          </a:prstGeom>
          <a:noFill/>
        </p:spPr>
        <p:txBody>
          <a:bodyPr wrap="square" rtlCol="0">
            <a:spAutoFit/>
          </a:bodyPr>
          <a:lstStyle/>
          <a:p>
            <a:r>
              <a:rPr lang="en-US" sz="3200" dirty="0"/>
              <a:t>2.)  Add all possible simplices of dimensional &gt; 1.</a:t>
            </a:r>
          </a:p>
        </p:txBody>
      </p:sp>
    </p:spTree>
    <p:extLst>
      <p:ext uri="{BB962C8B-B14F-4D97-AF65-F5344CB8AC3E}">
        <p14:creationId xmlns:p14="http://schemas.microsoft.com/office/powerpoint/2010/main" val="3229852242"/>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p:cNvGrpSpPr/>
          <p:nvPr/>
        </p:nvGrpSpPr>
        <p:grpSpPr>
          <a:xfrm>
            <a:off x="1517037" y="-1"/>
            <a:ext cx="9171780" cy="6860229"/>
            <a:chOff x="-6963" y="-1"/>
            <a:chExt cx="9171780" cy="6860229"/>
          </a:xfrm>
          <a:solidFill>
            <a:srgbClr val="C6D9F1"/>
          </a:solidFill>
        </p:grpSpPr>
        <p:sp>
          <p:nvSpPr>
            <p:cNvPr id="5" name="Rectangle 4"/>
            <p:cNvSpPr/>
            <p:nvPr/>
          </p:nvSpPr>
          <p:spPr>
            <a:xfrm>
              <a:off x="0" y="0"/>
              <a:ext cx="182880" cy="6858000"/>
            </a:xfrm>
            <a:prstGeom prst="rect">
              <a:avLst/>
            </a:prstGeom>
            <a:grp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6" name="Rectangle 5"/>
            <p:cNvSpPr/>
            <p:nvPr/>
          </p:nvSpPr>
          <p:spPr>
            <a:xfrm>
              <a:off x="8976879" y="0"/>
              <a:ext cx="182880" cy="6858000"/>
            </a:xfrm>
            <a:prstGeom prst="rect">
              <a:avLst/>
            </a:prstGeom>
            <a:grp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7" name="Rectangle 6"/>
            <p:cNvSpPr/>
            <p:nvPr/>
          </p:nvSpPr>
          <p:spPr>
            <a:xfrm>
              <a:off x="13854" y="-1"/>
              <a:ext cx="9150963" cy="182880"/>
            </a:xfrm>
            <a:prstGeom prst="rect">
              <a:avLst/>
            </a:prstGeom>
            <a:grp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8" name="Rectangle 7"/>
            <p:cNvSpPr/>
            <p:nvPr/>
          </p:nvSpPr>
          <p:spPr>
            <a:xfrm>
              <a:off x="-6963" y="6677348"/>
              <a:ext cx="9150963" cy="182880"/>
            </a:xfrm>
            <a:prstGeom prst="rect">
              <a:avLst/>
            </a:prstGeom>
            <a:grp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grpSp>
      <p:sp>
        <p:nvSpPr>
          <p:cNvPr id="2" name="TextBox 1"/>
          <p:cNvSpPr txBox="1"/>
          <p:nvPr/>
        </p:nvSpPr>
        <p:spPr>
          <a:xfrm>
            <a:off x="1750398" y="4585971"/>
            <a:ext cx="8961395" cy="2646878"/>
          </a:xfrm>
          <a:prstGeom prst="rect">
            <a:avLst/>
          </a:prstGeom>
          <a:noFill/>
        </p:spPr>
        <p:txBody>
          <a:bodyPr wrap="square" rtlCol="0">
            <a:spAutoFit/>
          </a:bodyPr>
          <a:lstStyle/>
          <a:p>
            <a:r>
              <a:rPr lang="en-US" sz="3200" dirty="0"/>
              <a:t>0.)  Start by adding 0-dimensional data points </a:t>
            </a:r>
          </a:p>
          <a:p>
            <a:endParaRPr lang="en-US" sz="800" dirty="0"/>
          </a:p>
          <a:p>
            <a:r>
              <a:rPr lang="en-US" sz="3200" dirty="0">
                <a:solidFill>
                  <a:srgbClr val="0000FF"/>
                </a:solidFill>
              </a:rPr>
              <a:t>Use balls to measure distance </a:t>
            </a:r>
            <a:r>
              <a:rPr lang="en-US" sz="3000" dirty="0">
                <a:solidFill>
                  <a:srgbClr val="0000FF"/>
                </a:solidFill>
              </a:rPr>
              <a:t>(Threshold = diameter).</a:t>
            </a:r>
          </a:p>
          <a:p>
            <a:r>
              <a:rPr lang="en-US" sz="3200" dirty="0">
                <a:solidFill>
                  <a:srgbClr val="0000FF"/>
                </a:solidFill>
              </a:rPr>
              <a:t>Two points are close if their corresponding balls intersect</a:t>
            </a:r>
          </a:p>
        </p:txBody>
      </p:sp>
      <p:sp>
        <p:nvSpPr>
          <p:cNvPr id="3" name="Oval 2"/>
          <p:cNvSpPr>
            <a:spLocks noChangeAspect="1"/>
          </p:cNvSpPr>
          <p:nvPr/>
        </p:nvSpPr>
        <p:spPr>
          <a:xfrm>
            <a:off x="2646356" y="2653667"/>
            <a:ext cx="274320" cy="274320"/>
          </a:xfrm>
          <a:prstGeom prst="ellipse">
            <a:avLst/>
          </a:prstGeom>
          <a:solidFill>
            <a:srgbClr val="660066">
              <a:alpha val="45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 name="Oval 10"/>
          <p:cNvSpPr>
            <a:spLocks noChangeAspect="1"/>
          </p:cNvSpPr>
          <p:nvPr/>
        </p:nvSpPr>
        <p:spPr>
          <a:xfrm>
            <a:off x="3498839" y="2073467"/>
            <a:ext cx="274320" cy="274320"/>
          </a:xfrm>
          <a:prstGeom prst="ellipse">
            <a:avLst/>
          </a:prstGeom>
          <a:solidFill>
            <a:srgbClr val="660066">
              <a:alpha val="45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2" name="Oval 11"/>
          <p:cNvSpPr>
            <a:spLocks noChangeAspect="1"/>
          </p:cNvSpPr>
          <p:nvPr/>
        </p:nvSpPr>
        <p:spPr>
          <a:xfrm>
            <a:off x="2652227" y="1617627"/>
            <a:ext cx="274320" cy="274320"/>
          </a:xfrm>
          <a:prstGeom prst="ellipse">
            <a:avLst/>
          </a:prstGeom>
          <a:solidFill>
            <a:srgbClr val="660066">
              <a:alpha val="45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3" name="Oval 12"/>
          <p:cNvSpPr>
            <a:spLocks noChangeAspect="1"/>
          </p:cNvSpPr>
          <p:nvPr/>
        </p:nvSpPr>
        <p:spPr>
          <a:xfrm>
            <a:off x="5458466" y="1245458"/>
            <a:ext cx="274320" cy="274320"/>
          </a:xfrm>
          <a:prstGeom prst="ellipse">
            <a:avLst/>
          </a:prstGeom>
          <a:solidFill>
            <a:srgbClr val="660066">
              <a:alpha val="45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4" name="Oval 13"/>
          <p:cNvSpPr>
            <a:spLocks noChangeAspect="1"/>
          </p:cNvSpPr>
          <p:nvPr/>
        </p:nvSpPr>
        <p:spPr>
          <a:xfrm>
            <a:off x="6310962" y="1245458"/>
            <a:ext cx="274320" cy="274320"/>
          </a:xfrm>
          <a:prstGeom prst="ellipse">
            <a:avLst/>
          </a:prstGeom>
          <a:solidFill>
            <a:srgbClr val="660066">
              <a:alpha val="45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5" name="Oval 14"/>
          <p:cNvSpPr>
            <a:spLocks noChangeAspect="1"/>
          </p:cNvSpPr>
          <p:nvPr/>
        </p:nvSpPr>
        <p:spPr>
          <a:xfrm>
            <a:off x="5937794" y="1518738"/>
            <a:ext cx="274320" cy="274320"/>
          </a:xfrm>
          <a:prstGeom prst="ellipse">
            <a:avLst/>
          </a:prstGeom>
          <a:solidFill>
            <a:srgbClr val="660066">
              <a:alpha val="45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6" name="Oval 15"/>
          <p:cNvSpPr>
            <a:spLocks noChangeAspect="1"/>
          </p:cNvSpPr>
          <p:nvPr/>
        </p:nvSpPr>
        <p:spPr>
          <a:xfrm>
            <a:off x="5921653" y="2024627"/>
            <a:ext cx="274320" cy="274320"/>
          </a:xfrm>
          <a:prstGeom prst="ellipse">
            <a:avLst/>
          </a:prstGeom>
          <a:solidFill>
            <a:srgbClr val="660066">
              <a:alpha val="45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7" name="Oval 16"/>
          <p:cNvSpPr>
            <a:spLocks noChangeAspect="1"/>
          </p:cNvSpPr>
          <p:nvPr/>
        </p:nvSpPr>
        <p:spPr>
          <a:xfrm>
            <a:off x="7702046" y="1722227"/>
            <a:ext cx="274320" cy="274320"/>
          </a:xfrm>
          <a:prstGeom prst="ellipse">
            <a:avLst/>
          </a:prstGeom>
          <a:solidFill>
            <a:srgbClr val="660066">
              <a:alpha val="45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8" name="Oval 17"/>
          <p:cNvSpPr>
            <a:spLocks noChangeAspect="1"/>
          </p:cNvSpPr>
          <p:nvPr/>
        </p:nvSpPr>
        <p:spPr>
          <a:xfrm>
            <a:off x="8753764" y="3219941"/>
            <a:ext cx="274320" cy="274320"/>
          </a:xfrm>
          <a:prstGeom prst="ellipse">
            <a:avLst/>
          </a:prstGeom>
          <a:solidFill>
            <a:srgbClr val="660066">
              <a:alpha val="45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9" name="Oval 18"/>
          <p:cNvSpPr>
            <a:spLocks noChangeAspect="1"/>
          </p:cNvSpPr>
          <p:nvPr/>
        </p:nvSpPr>
        <p:spPr>
          <a:xfrm>
            <a:off x="8103568" y="3219941"/>
            <a:ext cx="274320" cy="274320"/>
          </a:xfrm>
          <a:prstGeom prst="ellipse">
            <a:avLst/>
          </a:prstGeom>
          <a:solidFill>
            <a:srgbClr val="660066">
              <a:alpha val="45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0" name="Oval 19"/>
          <p:cNvSpPr>
            <a:spLocks noChangeAspect="1"/>
          </p:cNvSpPr>
          <p:nvPr/>
        </p:nvSpPr>
        <p:spPr>
          <a:xfrm>
            <a:off x="8537481" y="1365298"/>
            <a:ext cx="274320" cy="274320"/>
          </a:xfrm>
          <a:prstGeom prst="ellipse">
            <a:avLst/>
          </a:prstGeom>
          <a:solidFill>
            <a:srgbClr val="660066">
              <a:alpha val="45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2" name="Oval 21"/>
          <p:cNvSpPr>
            <a:spLocks noChangeAspect="1"/>
          </p:cNvSpPr>
          <p:nvPr/>
        </p:nvSpPr>
        <p:spPr>
          <a:xfrm>
            <a:off x="4885376" y="3943720"/>
            <a:ext cx="274320" cy="274320"/>
          </a:xfrm>
          <a:prstGeom prst="ellipse">
            <a:avLst/>
          </a:prstGeom>
          <a:solidFill>
            <a:srgbClr val="660066">
              <a:alpha val="45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4" name="Oval 23"/>
          <p:cNvSpPr>
            <a:spLocks noChangeAspect="1"/>
          </p:cNvSpPr>
          <p:nvPr/>
        </p:nvSpPr>
        <p:spPr>
          <a:xfrm>
            <a:off x="5706231" y="3754270"/>
            <a:ext cx="274320" cy="274320"/>
          </a:xfrm>
          <a:prstGeom prst="ellipse">
            <a:avLst/>
          </a:prstGeom>
          <a:solidFill>
            <a:srgbClr val="660066">
              <a:alpha val="45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5" name="Oval 24"/>
          <p:cNvSpPr>
            <a:spLocks noChangeAspect="1"/>
          </p:cNvSpPr>
          <p:nvPr/>
        </p:nvSpPr>
        <p:spPr>
          <a:xfrm>
            <a:off x="5507309" y="4387568"/>
            <a:ext cx="274320" cy="274320"/>
          </a:xfrm>
          <a:prstGeom prst="ellipse">
            <a:avLst/>
          </a:prstGeom>
          <a:solidFill>
            <a:srgbClr val="660066">
              <a:alpha val="45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6" name="Oval 25"/>
          <p:cNvSpPr>
            <a:spLocks noChangeAspect="1"/>
          </p:cNvSpPr>
          <p:nvPr/>
        </p:nvSpPr>
        <p:spPr>
          <a:xfrm>
            <a:off x="8106534" y="3903169"/>
            <a:ext cx="274320" cy="274320"/>
          </a:xfrm>
          <a:prstGeom prst="ellipse">
            <a:avLst/>
          </a:prstGeom>
          <a:solidFill>
            <a:srgbClr val="660066">
              <a:alpha val="45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7" name="Oval 26"/>
          <p:cNvSpPr>
            <a:spLocks noChangeAspect="1"/>
          </p:cNvSpPr>
          <p:nvPr/>
        </p:nvSpPr>
        <p:spPr>
          <a:xfrm>
            <a:off x="8517501" y="3546046"/>
            <a:ext cx="274320" cy="274320"/>
          </a:xfrm>
          <a:prstGeom prst="ellipse">
            <a:avLst/>
          </a:prstGeom>
          <a:solidFill>
            <a:srgbClr val="660066">
              <a:alpha val="45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8" name="Oval 27"/>
          <p:cNvSpPr>
            <a:spLocks noChangeAspect="1"/>
          </p:cNvSpPr>
          <p:nvPr/>
        </p:nvSpPr>
        <p:spPr>
          <a:xfrm>
            <a:off x="8753764" y="3904659"/>
            <a:ext cx="274320" cy="274320"/>
          </a:xfrm>
          <a:prstGeom prst="ellipse">
            <a:avLst/>
          </a:prstGeom>
          <a:solidFill>
            <a:srgbClr val="660066">
              <a:alpha val="45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3" name="Rectangle 32"/>
          <p:cNvSpPr/>
          <p:nvPr/>
        </p:nvSpPr>
        <p:spPr>
          <a:xfrm>
            <a:off x="1544817" y="-2535"/>
            <a:ext cx="9144000" cy="1042416"/>
          </a:xfrm>
          <a:prstGeom prst="rect">
            <a:avLst/>
          </a:prstGeom>
          <a:solidFill>
            <a:srgbClr val="C6D9F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3200" dirty="0">
                <a:solidFill>
                  <a:schemeClr val="tx1"/>
                </a:solidFill>
              </a:rPr>
              <a:t>Creating the </a:t>
            </a:r>
            <a:r>
              <a:rPr lang="en-US" sz="3200" dirty="0" err="1">
                <a:solidFill>
                  <a:schemeClr val="tx1"/>
                </a:solidFill>
              </a:rPr>
              <a:t>Vietoris</a:t>
            </a:r>
            <a:r>
              <a:rPr lang="en-US" sz="3200" dirty="0">
                <a:solidFill>
                  <a:schemeClr val="tx1"/>
                </a:solidFill>
              </a:rPr>
              <a:t> Rips simplicial complex</a:t>
            </a:r>
          </a:p>
        </p:txBody>
      </p:sp>
    </p:spTree>
    <p:extLst>
      <p:ext uri="{BB962C8B-B14F-4D97-AF65-F5344CB8AC3E}">
        <p14:creationId xmlns:p14="http://schemas.microsoft.com/office/powerpoint/2010/main" val="28664739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mph" presetSubtype="0" fill="hold" grpId="0" nodeType="clickEffect">
                                  <p:stCondLst>
                                    <p:cond delay="0"/>
                                  </p:stCondLst>
                                  <p:childTnLst>
                                    <p:animScale>
                                      <p:cBhvr>
                                        <p:cTn id="6" dur="2000" fill="hold"/>
                                        <p:tgtEl>
                                          <p:spTgt spid="3"/>
                                        </p:tgtEl>
                                      </p:cBhvr>
                                      <p:by x="400000" y="400000"/>
                                    </p:animScale>
                                  </p:childTnLst>
                                </p:cTn>
                              </p:par>
                              <p:par>
                                <p:cTn id="7" presetID="6" presetClass="emph" presetSubtype="0" fill="hold" grpId="0" nodeType="withEffect">
                                  <p:stCondLst>
                                    <p:cond delay="0"/>
                                  </p:stCondLst>
                                  <p:childTnLst>
                                    <p:animScale>
                                      <p:cBhvr>
                                        <p:cTn id="8" dur="2000" fill="hold"/>
                                        <p:tgtEl>
                                          <p:spTgt spid="11"/>
                                        </p:tgtEl>
                                      </p:cBhvr>
                                      <p:by x="400000" y="400000"/>
                                    </p:animScale>
                                  </p:childTnLst>
                                </p:cTn>
                              </p:par>
                              <p:par>
                                <p:cTn id="9" presetID="6" presetClass="emph" presetSubtype="0" fill="hold" grpId="0" nodeType="withEffect">
                                  <p:stCondLst>
                                    <p:cond delay="0"/>
                                  </p:stCondLst>
                                  <p:childTnLst>
                                    <p:animScale>
                                      <p:cBhvr>
                                        <p:cTn id="10" dur="2000" fill="hold"/>
                                        <p:tgtEl>
                                          <p:spTgt spid="12"/>
                                        </p:tgtEl>
                                      </p:cBhvr>
                                      <p:by x="400000" y="400000"/>
                                    </p:animScale>
                                  </p:childTnLst>
                                </p:cTn>
                              </p:par>
                              <p:par>
                                <p:cTn id="11" presetID="6" presetClass="emph" presetSubtype="0" fill="hold" grpId="0" nodeType="withEffect">
                                  <p:stCondLst>
                                    <p:cond delay="0"/>
                                  </p:stCondLst>
                                  <p:childTnLst>
                                    <p:animScale>
                                      <p:cBhvr>
                                        <p:cTn id="12" dur="2000" fill="hold"/>
                                        <p:tgtEl>
                                          <p:spTgt spid="13"/>
                                        </p:tgtEl>
                                      </p:cBhvr>
                                      <p:by x="400000" y="400000"/>
                                    </p:animScale>
                                  </p:childTnLst>
                                </p:cTn>
                              </p:par>
                              <p:par>
                                <p:cTn id="13" presetID="6" presetClass="emph" presetSubtype="0" fill="hold" grpId="0" nodeType="withEffect">
                                  <p:stCondLst>
                                    <p:cond delay="0"/>
                                  </p:stCondLst>
                                  <p:childTnLst>
                                    <p:animScale>
                                      <p:cBhvr>
                                        <p:cTn id="14" dur="2000" fill="hold"/>
                                        <p:tgtEl>
                                          <p:spTgt spid="14"/>
                                        </p:tgtEl>
                                      </p:cBhvr>
                                      <p:by x="400000" y="400000"/>
                                    </p:animScale>
                                  </p:childTnLst>
                                </p:cTn>
                              </p:par>
                              <p:par>
                                <p:cTn id="15" presetID="6" presetClass="emph" presetSubtype="0" fill="hold" grpId="0" nodeType="withEffect">
                                  <p:stCondLst>
                                    <p:cond delay="0"/>
                                  </p:stCondLst>
                                  <p:childTnLst>
                                    <p:animScale>
                                      <p:cBhvr>
                                        <p:cTn id="16" dur="2000" fill="hold"/>
                                        <p:tgtEl>
                                          <p:spTgt spid="15"/>
                                        </p:tgtEl>
                                      </p:cBhvr>
                                      <p:by x="400000" y="400000"/>
                                    </p:animScale>
                                  </p:childTnLst>
                                </p:cTn>
                              </p:par>
                              <p:par>
                                <p:cTn id="17" presetID="6" presetClass="emph" presetSubtype="0" fill="hold" grpId="0" nodeType="withEffect">
                                  <p:stCondLst>
                                    <p:cond delay="0"/>
                                  </p:stCondLst>
                                  <p:childTnLst>
                                    <p:animScale>
                                      <p:cBhvr>
                                        <p:cTn id="18" dur="2000" fill="hold"/>
                                        <p:tgtEl>
                                          <p:spTgt spid="16"/>
                                        </p:tgtEl>
                                      </p:cBhvr>
                                      <p:by x="400000" y="400000"/>
                                    </p:animScale>
                                  </p:childTnLst>
                                </p:cTn>
                              </p:par>
                              <p:par>
                                <p:cTn id="19" presetID="6" presetClass="emph" presetSubtype="0" fill="hold" grpId="0" nodeType="withEffect">
                                  <p:stCondLst>
                                    <p:cond delay="0"/>
                                  </p:stCondLst>
                                  <p:childTnLst>
                                    <p:animScale>
                                      <p:cBhvr>
                                        <p:cTn id="20" dur="2000" fill="hold"/>
                                        <p:tgtEl>
                                          <p:spTgt spid="17"/>
                                        </p:tgtEl>
                                      </p:cBhvr>
                                      <p:by x="400000" y="400000"/>
                                    </p:animScale>
                                  </p:childTnLst>
                                </p:cTn>
                              </p:par>
                              <p:par>
                                <p:cTn id="21" presetID="6" presetClass="emph" presetSubtype="0" fill="hold" grpId="0" nodeType="withEffect">
                                  <p:stCondLst>
                                    <p:cond delay="0"/>
                                  </p:stCondLst>
                                  <p:childTnLst>
                                    <p:animScale>
                                      <p:cBhvr>
                                        <p:cTn id="22" dur="2000" fill="hold"/>
                                        <p:tgtEl>
                                          <p:spTgt spid="18"/>
                                        </p:tgtEl>
                                      </p:cBhvr>
                                      <p:by x="400000" y="400000"/>
                                    </p:animScale>
                                  </p:childTnLst>
                                </p:cTn>
                              </p:par>
                              <p:par>
                                <p:cTn id="23" presetID="6" presetClass="emph" presetSubtype="0" fill="hold" grpId="0" nodeType="withEffect">
                                  <p:stCondLst>
                                    <p:cond delay="0"/>
                                  </p:stCondLst>
                                  <p:childTnLst>
                                    <p:animScale>
                                      <p:cBhvr>
                                        <p:cTn id="24" dur="2000" fill="hold"/>
                                        <p:tgtEl>
                                          <p:spTgt spid="19"/>
                                        </p:tgtEl>
                                      </p:cBhvr>
                                      <p:by x="400000" y="400000"/>
                                    </p:animScale>
                                  </p:childTnLst>
                                </p:cTn>
                              </p:par>
                              <p:par>
                                <p:cTn id="25" presetID="6" presetClass="emph" presetSubtype="0" fill="hold" grpId="0" nodeType="withEffect">
                                  <p:stCondLst>
                                    <p:cond delay="0"/>
                                  </p:stCondLst>
                                  <p:childTnLst>
                                    <p:animScale>
                                      <p:cBhvr>
                                        <p:cTn id="26" dur="2000" fill="hold"/>
                                        <p:tgtEl>
                                          <p:spTgt spid="20"/>
                                        </p:tgtEl>
                                      </p:cBhvr>
                                      <p:by x="400000" y="400000"/>
                                    </p:animScale>
                                  </p:childTnLst>
                                </p:cTn>
                              </p:par>
                              <p:par>
                                <p:cTn id="27" presetID="6" presetClass="emph" presetSubtype="0" fill="hold" grpId="0" nodeType="withEffect">
                                  <p:stCondLst>
                                    <p:cond delay="0"/>
                                  </p:stCondLst>
                                  <p:childTnLst>
                                    <p:animScale>
                                      <p:cBhvr>
                                        <p:cTn id="28" dur="2000" fill="hold"/>
                                        <p:tgtEl>
                                          <p:spTgt spid="22"/>
                                        </p:tgtEl>
                                      </p:cBhvr>
                                      <p:by x="400000" y="400000"/>
                                    </p:animScale>
                                  </p:childTnLst>
                                </p:cTn>
                              </p:par>
                              <p:par>
                                <p:cTn id="29" presetID="6" presetClass="emph" presetSubtype="0" fill="hold" grpId="0" nodeType="withEffect">
                                  <p:stCondLst>
                                    <p:cond delay="0"/>
                                  </p:stCondLst>
                                  <p:childTnLst>
                                    <p:animScale>
                                      <p:cBhvr>
                                        <p:cTn id="30" dur="2000" fill="hold"/>
                                        <p:tgtEl>
                                          <p:spTgt spid="24"/>
                                        </p:tgtEl>
                                      </p:cBhvr>
                                      <p:by x="400000" y="400000"/>
                                    </p:animScale>
                                  </p:childTnLst>
                                </p:cTn>
                              </p:par>
                              <p:par>
                                <p:cTn id="31" presetID="6" presetClass="emph" presetSubtype="0" fill="hold" grpId="0" nodeType="withEffect">
                                  <p:stCondLst>
                                    <p:cond delay="0"/>
                                  </p:stCondLst>
                                  <p:childTnLst>
                                    <p:animScale>
                                      <p:cBhvr>
                                        <p:cTn id="32" dur="2000" fill="hold"/>
                                        <p:tgtEl>
                                          <p:spTgt spid="25"/>
                                        </p:tgtEl>
                                      </p:cBhvr>
                                      <p:by x="400000" y="400000"/>
                                    </p:animScale>
                                  </p:childTnLst>
                                </p:cTn>
                              </p:par>
                              <p:par>
                                <p:cTn id="33" presetID="6" presetClass="emph" presetSubtype="0" fill="hold" grpId="0" nodeType="withEffect">
                                  <p:stCondLst>
                                    <p:cond delay="0"/>
                                  </p:stCondLst>
                                  <p:childTnLst>
                                    <p:animScale>
                                      <p:cBhvr>
                                        <p:cTn id="34" dur="2000" fill="hold"/>
                                        <p:tgtEl>
                                          <p:spTgt spid="26"/>
                                        </p:tgtEl>
                                      </p:cBhvr>
                                      <p:by x="400000" y="400000"/>
                                    </p:animScale>
                                  </p:childTnLst>
                                </p:cTn>
                              </p:par>
                              <p:par>
                                <p:cTn id="35" presetID="6" presetClass="emph" presetSubtype="0" fill="hold" grpId="0" nodeType="withEffect">
                                  <p:stCondLst>
                                    <p:cond delay="0"/>
                                  </p:stCondLst>
                                  <p:childTnLst>
                                    <p:animScale>
                                      <p:cBhvr>
                                        <p:cTn id="36" dur="2000" fill="hold"/>
                                        <p:tgtEl>
                                          <p:spTgt spid="27"/>
                                        </p:tgtEl>
                                      </p:cBhvr>
                                      <p:by x="400000" y="400000"/>
                                    </p:animScale>
                                  </p:childTnLst>
                                </p:cTn>
                              </p:par>
                              <p:par>
                                <p:cTn id="37" presetID="6" presetClass="emph" presetSubtype="0" fill="hold" grpId="0" nodeType="withEffect">
                                  <p:stCondLst>
                                    <p:cond delay="0"/>
                                  </p:stCondLst>
                                  <p:childTnLst>
                                    <p:animScale>
                                      <p:cBhvr>
                                        <p:cTn id="38" dur="2000" fill="hold"/>
                                        <p:tgtEl>
                                          <p:spTgt spid="28"/>
                                        </p:tgtEl>
                                      </p:cBhvr>
                                      <p:by x="400000" y="4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11" grpId="0" animBg="1"/>
      <p:bldP spid="12" grpId="0" animBg="1"/>
      <p:bldP spid="13" grpId="0" animBg="1"/>
      <p:bldP spid="14" grpId="0" animBg="1"/>
      <p:bldP spid="15" grpId="0" animBg="1"/>
      <p:bldP spid="16" grpId="0" animBg="1"/>
      <p:bldP spid="17" grpId="0" animBg="1"/>
      <p:bldP spid="18" grpId="0" animBg="1"/>
      <p:bldP spid="19" grpId="0" animBg="1"/>
      <p:bldP spid="20" grpId="0" animBg="1"/>
      <p:bldP spid="22" grpId="0" animBg="1"/>
      <p:bldP spid="24" grpId="0" animBg="1"/>
      <p:bldP spid="25" grpId="0" animBg="1"/>
      <p:bldP spid="26" grpId="0" animBg="1"/>
      <p:bldP spid="27" grpId="0" animBg="1"/>
      <p:bldP spid="28" grpId="0" animBg="1"/>
    </p:bld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p:cNvGrpSpPr/>
          <p:nvPr/>
        </p:nvGrpSpPr>
        <p:grpSpPr>
          <a:xfrm>
            <a:off x="1517037" y="-1"/>
            <a:ext cx="9171780" cy="6860229"/>
            <a:chOff x="-6963" y="-1"/>
            <a:chExt cx="9171780" cy="6860229"/>
          </a:xfrm>
          <a:solidFill>
            <a:srgbClr val="C6D9F1"/>
          </a:solidFill>
        </p:grpSpPr>
        <p:sp>
          <p:nvSpPr>
            <p:cNvPr id="5" name="Rectangle 4"/>
            <p:cNvSpPr/>
            <p:nvPr/>
          </p:nvSpPr>
          <p:spPr>
            <a:xfrm>
              <a:off x="0" y="0"/>
              <a:ext cx="182880" cy="6858000"/>
            </a:xfrm>
            <a:prstGeom prst="rect">
              <a:avLst/>
            </a:prstGeom>
            <a:grp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6" name="Rectangle 5"/>
            <p:cNvSpPr/>
            <p:nvPr/>
          </p:nvSpPr>
          <p:spPr>
            <a:xfrm>
              <a:off x="8976879" y="0"/>
              <a:ext cx="182880" cy="6858000"/>
            </a:xfrm>
            <a:prstGeom prst="rect">
              <a:avLst/>
            </a:prstGeom>
            <a:grp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7" name="Rectangle 6"/>
            <p:cNvSpPr/>
            <p:nvPr/>
          </p:nvSpPr>
          <p:spPr>
            <a:xfrm>
              <a:off x="13854" y="-1"/>
              <a:ext cx="9150963" cy="182880"/>
            </a:xfrm>
            <a:prstGeom prst="rect">
              <a:avLst/>
            </a:prstGeom>
            <a:grp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8" name="Rectangle 7"/>
            <p:cNvSpPr/>
            <p:nvPr/>
          </p:nvSpPr>
          <p:spPr>
            <a:xfrm>
              <a:off x="-6963" y="6677348"/>
              <a:ext cx="9150963" cy="182880"/>
            </a:xfrm>
            <a:prstGeom prst="rect">
              <a:avLst/>
            </a:prstGeom>
            <a:grp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grpSp>
      <p:sp>
        <p:nvSpPr>
          <p:cNvPr id="2" name="TextBox 1"/>
          <p:cNvSpPr txBox="1"/>
          <p:nvPr/>
        </p:nvSpPr>
        <p:spPr>
          <a:xfrm>
            <a:off x="1730552" y="4585972"/>
            <a:ext cx="8961395" cy="2462213"/>
          </a:xfrm>
          <a:prstGeom prst="rect">
            <a:avLst/>
          </a:prstGeom>
          <a:noFill/>
        </p:spPr>
        <p:txBody>
          <a:bodyPr wrap="square" rtlCol="0">
            <a:spAutoFit/>
          </a:bodyPr>
          <a:lstStyle/>
          <a:p>
            <a:r>
              <a:rPr lang="en-US" sz="3200" dirty="0"/>
              <a:t>0.)  Start by adding 0-dimensional data points </a:t>
            </a:r>
          </a:p>
          <a:p>
            <a:endParaRPr lang="en-US" sz="800" dirty="0"/>
          </a:p>
          <a:p>
            <a:r>
              <a:rPr lang="en-US" sz="2700" dirty="0">
                <a:solidFill>
                  <a:srgbClr val="0000FF"/>
                </a:solidFill>
              </a:rPr>
              <a:t>Use balls of varying radii to determine persistence of clusters. </a:t>
            </a:r>
          </a:p>
          <a:p>
            <a:endParaRPr lang="en-US" sz="2000" dirty="0">
              <a:solidFill>
                <a:srgbClr val="0000FF"/>
              </a:solidFill>
            </a:endParaRPr>
          </a:p>
          <a:p>
            <a:r>
              <a:rPr lang="en-US" sz="2000" dirty="0">
                <a:solidFill>
                  <a:srgbClr val="0000FF"/>
                </a:solidFill>
              </a:rPr>
              <a:t>H. </a:t>
            </a:r>
            <a:r>
              <a:rPr lang="en-US" sz="2000" dirty="0" err="1">
                <a:solidFill>
                  <a:srgbClr val="0000FF"/>
                </a:solidFill>
              </a:rPr>
              <a:t>Edelsbrunner</a:t>
            </a:r>
            <a:r>
              <a:rPr lang="en-US" sz="2000" dirty="0">
                <a:solidFill>
                  <a:srgbClr val="0000FF"/>
                </a:solidFill>
              </a:rPr>
              <a:t>, D. </a:t>
            </a:r>
            <a:r>
              <a:rPr lang="en-US" sz="2000" dirty="0" err="1">
                <a:solidFill>
                  <a:srgbClr val="0000FF"/>
                </a:solidFill>
              </a:rPr>
              <a:t>Letscher</a:t>
            </a:r>
            <a:r>
              <a:rPr lang="en-US" sz="2000" dirty="0">
                <a:solidFill>
                  <a:srgbClr val="0000FF"/>
                </a:solidFill>
              </a:rPr>
              <a:t>, and A. </a:t>
            </a:r>
            <a:r>
              <a:rPr lang="en-US" sz="2000" dirty="0" err="1">
                <a:solidFill>
                  <a:srgbClr val="0000FF"/>
                </a:solidFill>
              </a:rPr>
              <a:t>Zomorodian</a:t>
            </a:r>
            <a:r>
              <a:rPr lang="en-US" sz="2000" dirty="0">
                <a:solidFill>
                  <a:srgbClr val="0000FF"/>
                </a:solidFill>
              </a:rPr>
              <a:t>, Topological persistence and </a:t>
            </a:r>
          </a:p>
          <a:p>
            <a:r>
              <a:rPr lang="en-US" sz="2000" dirty="0" err="1">
                <a:solidFill>
                  <a:srgbClr val="0000FF"/>
                </a:solidFill>
              </a:rPr>
              <a:t>simplication</a:t>
            </a:r>
            <a:r>
              <a:rPr lang="en-US" sz="2000" dirty="0">
                <a:solidFill>
                  <a:srgbClr val="0000FF"/>
                </a:solidFill>
              </a:rPr>
              <a:t>, Discrete and Computational Geometry 28, 2002, 511</a:t>
            </a:r>
            <a:r>
              <a:rPr lang="en-US" sz="2000">
                <a:solidFill>
                  <a:srgbClr val="0000FF"/>
                </a:solidFill>
              </a:rPr>
              <a:t>-533.</a:t>
            </a:r>
            <a:endParaRPr lang="en-US" sz="800" dirty="0"/>
          </a:p>
        </p:txBody>
      </p:sp>
      <p:sp>
        <p:nvSpPr>
          <p:cNvPr id="3" name="Oval 2"/>
          <p:cNvSpPr>
            <a:spLocks noChangeAspect="1"/>
          </p:cNvSpPr>
          <p:nvPr/>
        </p:nvSpPr>
        <p:spPr>
          <a:xfrm>
            <a:off x="2646356" y="2653667"/>
            <a:ext cx="274320" cy="274320"/>
          </a:xfrm>
          <a:prstGeom prst="ellipse">
            <a:avLst/>
          </a:prstGeom>
          <a:solidFill>
            <a:srgbClr val="660066">
              <a:alpha val="45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 name="Oval 10"/>
          <p:cNvSpPr>
            <a:spLocks noChangeAspect="1"/>
          </p:cNvSpPr>
          <p:nvPr/>
        </p:nvSpPr>
        <p:spPr>
          <a:xfrm>
            <a:off x="3498839" y="2073467"/>
            <a:ext cx="274320" cy="274320"/>
          </a:xfrm>
          <a:prstGeom prst="ellipse">
            <a:avLst/>
          </a:prstGeom>
          <a:solidFill>
            <a:srgbClr val="660066">
              <a:alpha val="45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2" name="Oval 11"/>
          <p:cNvSpPr>
            <a:spLocks noChangeAspect="1"/>
          </p:cNvSpPr>
          <p:nvPr/>
        </p:nvSpPr>
        <p:spPr>
          <a:xfrm>
            <a:off x="2652227" y="1617627"/>
            <a:ext cx="274320" cy="274320"/>
          </a:xfrm>
          <a:prstGeom prst="ellipse">
            <a:avLst/>
          </a:prstGeom>
          <a:solidFill>
            <a:srgbClr val="660066">
              <a:alpha val="45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3" name="Oval 12"/>
          <p:cNvSpPr>
            <a:spLocks noChangeAspect="1"/>
          </p:cNvSpPr>
          <p:nvPr/>
        </p:nvSpPr>
        <p:spPr>
          <a:xfrm>
            <a:off x="5458466" y="1245458"/>
            <a:ext cx="274320" cy="274320"/>
          </a:xfrm>
          <a:prstGeom prst="ellipse">
            <a:avLst/>
          </a:prstGeom>
          <a:solidFill>
            <a:srgbClr val="660066">
              <a:alpha val="45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4" name="Oval 13"/>
          <p:cNvSpPr>
            <a:spLocks noChangeAspect="1"/>
          </p:cNvSpPr>
          <p:nvPr/>
        </p:nvSpPr>
        <p:spPr>
          <a:xfrm>
            <a:off x="6310962" y="1245458"/>
            <a:ext cx="274320" cy="274320"/>
          </a:xfrm>
          <a:prstGeom prst="ellipse">
            <a:avLst/>
          </a:prstGeom>
          <a:solidFill>
            <a:srgbClr val="660066">
              <a:alpha val="45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5" name="Oval 14"/>
          <p:cNvSpPr>
            <a:spLocks noChangeAspect="1"/>
          </p:cNvSpPr>
          <p:nvPr/>
        </p:nvSpPr>
        <p:spPr>
          <a:xfrm>
            <a:off x="5937794" y="1518738"/>
            <a:ext cx="274320" cy="274320"/>
          </a:xfrm>
          <a:prstGeom prst="ellipse">
            <a:avLst/>
          </a:prstGeom>
          <a:solidFill>
            <a:srgbClr val="660066">
              <a:alpha val="45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6" name="Oval 15"/>
          <p:cNvSpPr>
            <a:spLocks noChangeAspect="1"/>
          </p:cNvSpPr>
          <p:nvPr/>
        </p:nvSpPr>
        <p:spPr>
          <a:xfrm>
            <a:off x="5921653" y="2024627"/>
            <a:ext cx="274320" cy="274320"/>
          </a:xfrm>
          <a:prstGeom prst="ellipse">
            <a:avLst/>
          </a:prstGeom>
          <a:solidFill>
            <a:srgbClr val="660066">
              <a:alpha val="45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7" name="Oval 16"/>
          <p:cNvSpPr>
            <a:spLocks noChangeAspect="1"/>
          </p:cNvSpPr>
          <p:nvPr/>
        </p:nvSpPr>
        <p:spPr>
          <a:xfrm>
            <a:off x="7702046" y="1722227"/>
            <a:ext cx="274320" cy="274320"/>
          </a:xfrm>
          <a:prstGeom prst="ellipse">
            <a:avLst/>
          </a:prstGeom>
          <a:solidFill>
            <a:srgbClr val="660066">
              <a:alpha val="45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8" name="Oval 17"/>
          <p:cNvSpPr>
            <a:spLocks noChangeAspect="1"/>
          </p:cNvSpPr>
          <p:nvPr/>
        </p:nvSpPr>
        <p:spPr>
          <a:xfrm>
            <a:off x="8753764" y="3219941"/>
            <a:ext cx="274320" cy="274320"/>
          </a:xfrm>
          <a:prstGeom prst="ellipse">
            <a:avLst/>
          </a:prstGeom>
          <a:solidFill>
            <a:srgbClr val="660066">
              <a:alpha val="45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9" name="Oval 18"/>
          <p:cNvSpPr>
            <a:spLocks noChangeAspect="1"/>
          </p:cNvSpPr>
          <p:nvPr/>
        </p:nvSpPr>
        <p:spPr>
          <a:xfrm>
            <a:off x="8103568" y="3219941"/>
            <a:ext cx="274320" cy="274320"/>
          </a:xfrm>
          <a:prstGeom prst="ellipse">
            <a:avLst/>
          </a:prstGeom>
          <a:solidFill>
            <a:srgbClr val="660066">
              <a:alpha val="45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0" name="Oval 19"/>
          <p:cNvSpPr>
            <a:spLocks noChangeAspect="1"/>
          </p:cNvSpPr>
          <p:nvPr/>
        </p:nvSpPr>
        <p:spPr>
          <a:xfrm>
            <a:off x="8537481" y="1365298"/>
            <a:ext cx="274320" cy="274320"/>
          </a:xfrm>
          <a:prstGeom prst="ellipse">
            <a:avLst/>
          </a:prstGeom>
          <a:solidFill>
            <a:srgbClr val="660066">
              <a:alpha val="45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2" name="Oval 21"/>
          <p:cNvSpPr>
            <a:spLocks noChangeAspect="1"/>
          </p:cNvSpPr>
          <p:nvPr/>
        </p:nvSpPr>
        <p:spPr>
          <a:xfrm>
            <a:off x="4885376" y="3943720"/>
            <a:ext cx="274320" cy="274320"/>
          </a:xfrm>
          <a:prstGeom prst="ellipse">
            <a:avLst/>
          </a:prstGeom>
          <a:solidFill>
            <a:srgbClr val="660066">
              <a:alpha val="45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4" name="Oval 23"/>
          <p:cNvSpPr>
            <a:spLocks noChangeAspect="1"/>
          </p:cNvSpPr>
          <p:nvPr/>
        </p:nvSpPr>
        <p:spPr>
          <a:xfrm>
            <a:off x="5706231" y="3754270"/>
            <a:ext cx="274320" cy="274320"/>
          </a:xfrm>
          <a:prstGeom prst="ellipse">
            <a:avLst/>
          </a:prstGeom>
          <a:solidFill>
            <a:srgbClr val="660066">
              <a:alpha val="45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5" name="Oval 24"/>
          <p:cNvSpPr>
            <a:spLocks noChangeAspect="1"/>
          </p:cNvSpPr>
          <p:nvPr/>
        </p:nvSpPr>
        <p:spPr>
          <a:xfrm>
            <a:off x="5507309" y="4387568"/>
            <a:ext cx="274320" cy="274320"/>
          </a:xfrm>
          <a:prstGeom prst="ellipse">
            <a:avLst/>
          </a:prstGeom>
          <a:solidFill>
            <a:srgbClr val="660066">
              <a:alpha val="45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6" name="Oval 25"/>
          <p:cNvSpPr>
            <a:spLocks noChangeAspect="1"/>
          </p:cNvSpPr>
          <p:nvPr/>
        </p:nvSpPr>
        <p:spPr>
          <a:xfrm>
            <a:off x="8106534" y="3903169"/>
            <a:ext cx="274320" cy="274320"/>
          </a:xfrm>
          <a:prstGeom prst="ellipse">
            <a:avLst/>
          </a:prstGeom>
          <a:solidFill>
            <a:srgbClr val="660066">
              <a:alpha val="45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7" name="Oval 26"/>
          <p:cNvSpPr>
            <a:spLocks noChangeAspect="1"/>
          </p:cNvSpPr>
          <p:nvPr/>
        </p:nvSpPr>
        <p:spPr>
          <a:xfrm>
            <a:off x="8517501" y="3546046"/>
            <a:ext cx="274320" cy="274320"/>
          </a:xfrm>
          <a:prstGeom prst="ellipse">
            <a:avLst/>
          </a:prstGeom>
          <a:solidFill>
            <a:srgbClr val="660066">
              <a:alpha val="45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8" name="Oval 27"/>
          <p:cNvSpPr>
            <a:spLocks noChangeAspect="1"/>
          </p:cNvSpPr>
          <p:nvPr/>
        </p:nvSpPr>
        <p:spPr>
          <a:xfrm>
            <a:off x="8753764" y="3904659"/>
            <a:ext cx="274320" cy="274320"/>
          </a:xfrm>
          <a:prstGeom prst="ellipse">
            <a:avLst/>
          </a:prstGeom>
          <a:solidFill>
            <a:srgbClr val="660066">
              <a:alpha val="45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9" name="Rectangle 28"/>
          <p:cNvSpPr/>
          <p:nvPr/>
        </p:nvSpPr>
        <p:spPr>
          <a:xfrm>
            <a:off x="1544817" y="-2535"/>
            <a:ext cx="9144000" cy="1042416"/>
          </a:xfrm>
          <a:prstGeom prst="rect">
            <a:avLst/>
          </a:prstGeom>
          <a:solidFill>
            <a:srgbClr val="C6D9F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3200" dirty="0">
                <a:solidFill>
                  <a:schemeClr val="tx1"/>
                </a:solidFill>
              </a:rPr>
              <a:t>Creating the </a:t>
            </a:r>
            <a:r>
              <a:rPr lang="en-US" sz="3200" dirty="0" err="1">
                <a:solidFill>
                  <a:schemeClr val="tx1"/>
                </a:solidFill>
              </a:rPr>
              <a:t>Vietoris</a:t>
            </a:r>
            <a:r>
              <a:rPr lang="en-US" sz="3200" dirty="0">
                <a:solidFill>
                  <a:schemeClr val="tx1"/>
                </a:solidFill>
              </a:rPr>
              <a:t> Rips simplicial complex</a:t>
            </a:r>
          </a:p>
        </p:txBody>
      </p:sp>
    </p:spTree>
    <p:extLst>
      <p:ext uri="{BB962C8B-B14F-4D97-AF65-F5344CB8AC3E}">
        <p14:creationId xmlns:p14="http://schemas.microsoft.com/office/powerpoint/2010/main" val="15460058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mph" presetSubtype="0" fill="hold" grpId="0" nodeType="clickEffect">
                                  <p:stCondLst>
                                    <p:cond delay="0"/>
                                  </p:stCondLst>
                                  <p:childTnLst>
                                    <p:animScale>
                                      <p:cBhvr>
                                        <p:cTn id="6" dur="2000" fill="hold"/>
                                        <p:tgtEl>
                                          <p:spTgt spid="3"/>
                                        </p:tgtEl>
                                      </p:cBhvr>
                                      <p:by x="150000" y="150000"/>
                                    </p:animScale>
                                  </p:childTnLst>
                                </p:cTn>
                              </p:par>
                              <p:par>
                                <p:cTn id="7" presetID="6" presetClass="emph" presetSubtype="0" fill="hold" grpId="0" nodeType="withEffect">
                                  <p:stCondLst>
                                    <p:cond delay="0"/>
                                  </p:stCondLst>
                                  <p:childTnLst>
                                    <p:animScale>
                                      <p:cBhvr>
                                        <p:cTn id="8" dur="2000" fill="hold"/>
                                        <p:tgtEl>
                                          <p:spTgt spid="11"/>
                                        </p:tgtEl>
                                      </p:cBhvr>
                                      <p:by x="150000" y="150000"/>
                                    </p:animScale>
                                  </p:childTnLst>
                                </p:cTn>
                              </p:par>
                              <p:par>
                                <p:cTn id="9" presetID="6" presetClass="emph" presetSubtype="0" fill="hold" grpId="0" nodeType="withEffect">
                                  <p:stCondLst>
                                    <p:cond delay="0"/>
                                  </p:stCondLst>
                                  <p:childTnLst>
                                    <p:animScale>
                                      <p:cBhvr>
                                        <p:cTn id="10" dur="2000" fill="hold"/>
                                        <p:tgtEl>
                                          <p:spTgt spid="12"/>
                                        </p:tgtEl>
                                      </p:cBhvr>
                                      <p:by x="150000" y="150000"/>
                                    </p:animScale>
                                  </p:childTnLst>
                                </p:cTn>
                              </p:par>
                              <p:par>
                                <p:cTn id="11" presetID="6" presetClass="emph" presetSubtype="0" fill="hold" grpId="0" nodeType="withEffect">
                                  <p:stCondLst>
                                    <p:cond delay="0"/>
                                  </p:stCondLst>
                                  <p:childTnLst>
                                    <p:animScale>
                                      <p:cBhvr>
                                        <p:cTn id="12" dur="2000" fill="hold"/>
                                        <p:tgtEl>
                                          <p:spTgt spid="13"/>
                                        </p:tgtEl>
                                      </p:cBhvr>
                                      <p:by x="150000" y="150000"/>
                                    </p:animScale>
                                  </p:childTnLst>
                                </p:cTn>
                              </p:par>
                              <p:par>
                                <p:cTn id="13" presetID="6" presetClass="emph" presetSubtype="0" fill="hold" grpId="0" nodeType="withEffect">
                                  <p:stCondLst>
                                    <p:cond delay="0"/>
                                  </p:stCondLst>
                                  <p:childTnLst>
                                    <p:animScale>
                                      <p:cBhvr>
                                        <p:cTn id="14" dur="2000" fill="hold"/>
                                        <p:tgtEl>
                                          <p:spTgt spid="14"/>
                                        </p:tgtEl>
                                      </p:cBhvr>
                                      <p:by x="150000" y="150000"/>
                                    </p:animScale>
                                  </p:childTnLst>
                                </p:cTn>
                              </p:par>
                              <p:par>
                                <p:cTn id="15" presetID="6" presetClass="emph" presetSubtype="0" fill="hold" grpId="0" nodeType="withEffect">
                                  <p:stCondLst>
                                    <p:cond delay="0"/>
                                  </p:stCondLst>
                                  <p:childTnLst>
                                    <p:animScale>
                                      <p:cBhvr>
                                        <p:cTn id="16" dur="2000" fill="hold"/>
                                        <p:tgtEl>
                                          <p:spTgt spid="15"/>
                                        </p:tgtEl>
                                      </p:cBhvr>
                                      <p:by x="150000" y="150000"/>
                                    </p:animScale>
                                  </p:childTnLst>
                                </p:cTn>
                              </p:par>
                              <p:par>
                                <p:cTn id="17" presetID="6" presetClass="emph" presetSubtype="0" fill="hold" grpId="0" nodeType="withEffect">
                                  <p:stCondLst>
                                    <p:cond delay="0"/>
                                  </p:stCondLst>
                                  <p:childTnLst>
                                    <p:animScale>
                                      <p:cBhvr>
                                        <p:cTn id="18" dur="2000" fill="hold"/>
                                        <p:tgtEl>
                                          <p:spTgt spid="16"/>
                                        </p:tgtEl>
                                      </p:cBhvr>
                                      <p:by x="150000" y="150000"/>
                                    </p:animScale>
                                  </p:childTnLst>
                                </p:cTn>
                              </p:par>
                              <p:par>
                                <p:cTn id="19" presetID="6" presetClass="emph" presetSubtype="0" fill="hold" grpId="0" nodeType="withEffect">
                                  <p:stCondLst>
                                    <p:cond delay="0"/>
                                  </p:stCondLst>
                                  <p:childTnLst>
                                    <p:animScale>
                                      <p:cBhvr>
                                        <p:cTn id="20" dur="2000" fill="hold"/>
                                        <p:tgtEl>
                                          <p:spTgt spid="17"/>
                                        </p:tgtEl>
                                      </p:cBhvr>
                                      <p:by x="150000" y="150000"/>
                                    </p:animScale>
                                  </p:childTnLst>
                                </p:cTn>
                              </p:par>
                              <p:par>
                                <p:cTn id="21" presetID="6" presetClass="emph" presetSubtype="0" fill="hold" grpId="0" nodeType="withEffect">
                                  <p:stCondLst>
                                    <p:cond delay="0"/>
                                  </p:stCondLst>
                                  <p:childTnLst>
                                    <p:animScale>
                                      <p:cBhvr>
                                        <p:cTn id="22" dur="2000" fill="hold"/>
                                        <p:tgtEl>
                                          <p:spTgt spid="18"/>
                                        </p:tgtEl>
                                      </p:cBhvr>
                                      <p:by x="150000" y="150000"/>
                                    </p:animScale>
                                  </p:childTnLst>
                                </p:cTn>
                              </p:par>
                              <p:par>
                                <p:cTn id="23" presetID="6" presetClass="emph" presetSubtype="0" fill="hold" grpId="0" nodeType="withEffect">
                                  <p:stCondLst>
                                    <p:cond delay="0"/>
                                  </p:stCondLst>
                                  <p:childTnLst>
                                    <p:animScale>
                                      <p:cBhvr>
                                        <p:cTn id="24" dur="2000" fill="hold"/>
                                        <p:tgtEl>
                                          <p:spTgt spid="19"/>
                                        </p:tgtEl>
                                      </p:cBhvr>
                                      <p:by x="150000" y="150000"/>
                                    </p:animScale>
                                  </p:childTnLst>
                                </p:cTn>
                              </p:par>
                              <p:par>
                                <p:cTn id="25" presetID="6" presetClass="emph" presetSubtype="0" fill="hold" grpId="0" nodeType="withEffect">
                                  <p:stCondLst>
                                    <p:cond delay="0"/>
                                  </p:stCondLst>
                                  <p:childTnLst>
                                    <p:animScale>
                                      <p:cBhvr>
                                        <p:cTn id="26" dur="2000" fill="hold"/>
                                        <p:tgtEl>
                                          <p:spTgt spid="20"/>
                                        </p:tgtEl>
                                      </p:cBhvr>
                                      <p:by x="150000" y="150000"/>
                                    </p:animScale>
                                  </p:childTnLst>
                                </p:cTn>
                              </p:par>
                              <p:par>
                                <p:cTn id="27" presetID="6" presetClass="emph" presetSubtype="0" fill="hold" grpId="0" nodeType="withEffect">
                                  <p:stCondLst>
                                    <p:cond delay="0"/>
                                  </p:stCondLst>
                                  <p:childTnLst>
                                    <p:animScale>
                                      <p:cBhvr>
                                        <p:cTn id="28" dur="2000" fill="hold"/>
                                        <p:tgtEl>
                                          <p:spTgt spid="22"/>
                                        </p:tgtEl>
                                      </p:cBhvr>
                                      <p:by x="150000" y="150000"/>
                                    </p:animScale>
                                  </p:childTnLst>
                                </p:cTn>
                              </p:par>
                              <p:par>
                                <p:cTn id="29" presetID="6" presetClass="emph" presetSubtype="0" fill="hold" grpId="0" nodeType="withEffect">
                                  <p:stCondLst>
                                    <p:cond delay="0"/>
                                  </p:stCondLst>
                                  <p:childTnLst>
                                    <p:animScale>
                                      <p:cBhvr>
                                        <p:cTn id="30" dur="2000" fill="hold"/>
                                        <p:tgtEl>
                                          <p:spTgt spid="24"/>
                                        </p:tgtEl>
                                      </p:cBhvr>
                                      <p:by x="150000" y="150000"/>
                                    </p:animScale>
                                  </p:childTnLst>
                                </p:cTn>
                              </p:par>
                              <p:par>
                                <p:cTn id="31" presetID="6" presetClass="emph" presetSubtype="0" fill="hold" grpId="0" nodeType="withEffect">
                                  <p:stCondLst>
                                    <p:cond delay="0"/>
                                  </p:stCondLst>
                                  <p:childTnLst>
                                    <p:animScale>
                                      <p:cBhvr>
                                        <p:cTn id="32" dur="2000" fill="hold"/>
                                        <p:tgtEl>
                                          <p:spTgt spid="25"/>
                                        </p:tgtEl>
                                      </p:cBhvr>
                                      <p:by x="150000" y="150000"/>
                                    </p:animScale>
                                  </p:childTnLst>
                                </p:cTn>
                              </p:par>
                              <p:par>
                                <p:cTn id="33" presetID="6" presetClass="emph" presetSubtype="0" fill="hold" grpId="0" nodeType="withEffect">
                                  <p:stCondLst>
                                    <p:cond delay="0"/>
                                  </p:stCondLst>
                                  <p:childTnLst>
                                    <p:animScale>
                                      <p:cBhvr>
                                        <p:cTn id="34" dur="2000" fill="hold"/>
                                        <p:tgtEl>
                                          <p:spTgt spid="26"/>
                                        </p:tgtEl>
                                      </p:cBhvr>
                                      <p:by x="150000" y="150000"/>
                                    </p:animScale>
                                  </p:childTnLst>
                                </p:cTn>
                              </p:par>
                              <p:par>
                                <p:cTn id="35" presetID="6" presetClass="emph" presetSubtype="0" fill="hold" grpId="0" nodeType="withEffect">
                                  <p:stCondLst>
                                    <p:cond delay="0"/>
                                  </p:stCondLst>
                                  <p:childTnLst>
                                    <p:animScale>
                                      <p:cBhvr>
                                        <p:cTn id="36" dur="2000" fill="hold"/>
                                        <p:tgtEl>
                                          <p:spTgt spid="27"/>
                                        </p:tgtEl>
                                      </p:cBhvr>
                                      <p:by x="150000" y="150000"/>
                                    </p:animScale>
                                  </p:childTnLst>
                                </p:cTn>
                              </p:par>
                              <p:par>
                                <p:cTn id="37" presetID="6" presetClass="emph" presetSubtype="0" fill="hold" grpId="0" nodeType="withEffect">
                                  <p:stCondLst>
                                    <p:cond delay="0"/>
                                  </p:stCondLst>
                                  <p:childTnLst>
                                    <p:animScale>
                                      <p:cBhvr>
                                        <p:cTn id="38" dur="2000" fill="hold"/>
                                        <p:tgtEl>
                                          <p:spTgt spid="28"/>
                                        </p:tgtEl>
                                      </p:cBhvr>
                                      <p:by x="150000" y="150000"/>
                                    </p:animScale>
                                  </p:childTnLst>
                                </p:cTn>
                              </p:par>
                            </p:childTnLst>
                          </p:cTn>
                        </p:par>
                      </p:childTnLst>
                    </p:cTn>
                  </p:par>
                  <p:par>
                    <p:cTn id="39" fill="hold">
                      <p:stCondLst>
                        <p:cond delay="indefinite"/>
                      </p:stCondLst>
                      <p:childTnLst>
                        <p:par>
                          <p:cTn id="40" fill="hold">
                            <p:stCondLst>
                              <p:cond delay="0"/>
                            </p:stCondLst>
                            <p:childTnLst>
                              <p:par>
                                <p:cTn id="41" presetID="6" presetClass="emph" presetSubtype="0" fill="hold" grpId="1" nodeType="clickEffect">
                                  <p:stCondLst>
                                    <p:cond delay="0"/>
                                  </p:stCondLst>
                                  <p:childTnLst>
                                    <p:animScale>
                                      <p:cBhvr>
                                        <p:cTn id="42" dur="2000" fill="hold"/>
                                        <p:tgtEl>
                                          <p:spTgt spid="3"/>
                                        </p:tgtEl>
                                      </p:cBhvr>
                                      <p:by x="150000" y="150000"/>
                                    </p:animScale>
                                  </p:childTnLst>
                                </p:cTn>
                              </p:par>
                              <p:par>
                                <p:cTn id="43" presetID="6" presetClass="emph" presetSubtype="0" fill="hold" grpId="1" nodeType="withEffect">
                                  <p:stCondLst>
                                    <p:cond delay="0"/>
                                  </p:stCondLst>
                                  <p:childTnLst>
                                    <p:animScale>
                                      <p:cBhvr>
                                        <p:cTn id="44" dur="2000" fill="hold"/>
                                        <p:tgtEl>
                                          <p:spTgt spid="11"/>
                                        </p:tgtEl>
                                      </p:cBhvr>
                                      <p:by x="150000" y="150000"/>
                                    </p:animScale>
                                  </p:childTnLst>
                                </p:cTn>
                              </p:par>
                              <p:par>
                                <p:cTn id="45" presetID="6" presetClass="emph" presetSubtype="0" fill="hold" grpId="1" nodeType="withEffect">
                                  <p:stCondLst>
                                    <p:cond delay="0"/>
                                  </p:stCondLst>
                                  <p:childTnLst>
                                    <p:animScale>
                                      <p:cBhvr>
                                        <p:cTn id="46" dur="2000" fill="hold"/>
                                        <p:tgtEl>
                                          <p:spTgt spid="12"/>
                                        </p:tgtEl>
                                      </p:cBhvr>
                                      <p:by x="150000" y="150000"/>
                                    </p:animScale>
                                  </p:childTnLst>
                                </p:cTn>
                              </p:par>
                              <p:par>
                                <p:cTn id="47" presetID="6" presetClass="emph" presetSubtype="0" fill="hold" grpId="1" nodeType="withEffect">
                                  <p:stCondLst>
                                    <p:cond delay="0"/>
                                  </p:stCondLst>
                                  <p:childTnLst>
                                    <p:animScale>
                                      <p:cBhvr>
                                        <p:cTn id="48" dur="2000" fill="hold"/>
                                        <p:tgtEl>
                                          <p:spTgt spid="13"/>
                                        </p:tgtEl>
                                      </p:cBhvr>
                                      <p:by x="150000" y="150000"/>
                                    </p:animScale>
                                  </p:childTnLst>
                                </p:cTn>
                              </p:par>
                              <p:par>
                                <p:cTn id="49" presetID="6" presetClass="emph" presetSubtype="0" fill="hold" grpId="1" nodeType="withEffect">
                                  <p:stCondLst>
                                    <p:cond delay="0"/>
                                  </p:stCondLst>
                                  <p:childTnLst>
                                    <p:animScale>
                                      <p:cBhvr>
                                        <p:cTn id="50" dur="2000" fill="hold"/>
                                        <p:tgtEl>
                                          <p:spTgt spid="14"/>
                                        </p:tgtEl>
                                      </p:cBhvr>
                                      <p:by x="150000" y="150000"/>
                                    </p:animScale>
                                  </p:childTnLst>
                                </p:cTn>
                              </p:par>
                              <p:par>
                                <p:cTn id="51" presetID="6" presetClass="emph" presetSubtype="0" fill="hold" grpId="1" nodeType="withEffect">
                                  <p:stCondLst>
                                    <p:cond delay="0"/>
                                  </p:stCondLst>
                                  <p:childTnLst>
                                    <p:animScale>
                                      <p:cBhvr>
                                        <p:cTn id="52" dur="2000" fill="hold"/>
                                        <p:tgtEl>
                                          <p:spTgt spid="15"/>
                                        </p:tgtEl>
                                      </p:cBhvr>
                                      <p:by x="150000" y="150000"/>
                                    </p:animScale>
                                  </p:childTnLst>
                                </p:cTn>
                              </p:par>
                              <p:par>
                                <p:cTn id="53" presetID="6" presetClass="emph" presetSubtype="0" fill="hold" grpId="1" nodeType="withEffect">
                                  <p:stCondLst>
                                    <p:cond delay="0"/>
                                  </p:stCondLst>
                                  <p:childTnLst>
                                    <p:animScale>
                                      <p:cBhvr>
                                        <p:cTn id="54" dur="2000" fill="hold"/>
                                        <p:tgtEl>
                                          <p:spTgt spid="16"/>
                                        </p:tgtEl>
                                      </p:cBhvr>
                                      <p:by x="150000" y="150000"/>
                                    </p:animScale>
                                  </p:childTnLst>
                                </p:cTn>
                              </p:par>
                              <p:par>
                                <p:cTn id="55" presetID="6" presetClass="emph" presetSubtype="0" fill="hold" grpId="1" nodeType="withEffect">
                                  <p:stCondLst>
                                    <p:cond delay="0"/>
                                  </p:stCondLst>
                                  <p:childTnLst>
                                    <p:animScale>
                                      <p:cBhvr>
                                        <p:cTn id="56" dur="2000" fill="hold"/>
                                        <p:tgtEl>
                                          <p:spTgt spid="17"/>
                                        </p:tgtEl>
                                      </p:cBhvr>
                                      <p:by x="150000" y="150000"/>
                                    </p:animScale>
                                  </p:childTnLst>
                                </p:cTn>
                              </p:par>
                              <p:par>
                                <p:cTn id="57" presetID="6" presetClass="emph" presetSubtype="0" fill="hold" grpId="1" nodeType="withEffect">
                                  <p:stCondLst>
                                    <p:cond delay="0"/>
                                  </p:stCondLst>
                                  <p:childTnLst>
                                    <p:animScale>
                                      <p:cBhvr>
                                        <p:cTn id="58" dur="2000" fill="hold"/>
                                        <p:tgtEl>
                                          <p:spTgt spid="18"/>
                                        </p:tgtEl>
                                      </p:cBhvr>
                                      <p:by x="150000" y="150000"/>
                                    </p:animScale>
                                  </p:childTnLst>
                                </p:cTn>
                              </p:par>
                              <p:par>
                                <p:cTn id="59" presetID="6" presetClass="emph" presetSubtype="0" fill="hold" grpId="1" nodeType="withEffect">
                                  <p:stCondLst>
                                    <p:cond delay="0"/>
                                  </p:stCondLst>
                                  <p:childTnLst>
                                    <p:animScale>
                                      <p:cBhvr>
                                        <p:cTn id="60" dur="2000" fill="hold"/>
                                        <p:tgtEl>
                                          <p:spTgt spid="19"/>
                                        </p:tgtEl>
                                      </p:cBhvr>
                                      <p:by x="150000" y="150000"/>
                                    </p:animScale>
                                  </p:childTnLst>
                                </p:cTn>
                              </p:par>
                              <p:par>
                                <p:cTn id="61" presetID="6" presetClass="emph" presetSubtype="0" fill="hold" grpId="1" nodeType="withEffect">
                                  <p:stCondLst>
                                    <p:cond delay="0"/>
                                  </p:stCondLst>
                                  <p:childTnLst>
                                    <p:animScale>
                                      <p:cBhvr>
                                        <p:cTn id="62" dur="2000" fill="hold"/>
                                        <p:tgtEl>
                                          <p:spTgt spid="20"/>
                                        </p:tgtEl>
                                      </p:cBhvr>
                                      <p:by x="150000" y="150000"/>
                                    </p:animScale>
                                  </p:childTnLst>
                                </p:cTn>
                              </p:par>
                              <p:par>
                                <p:cTn id="63" presetID="6" presetClass="emph" presetSubtype="0" fill="hold" grpId="1" nodeType="withEffect">
                                  <p:stCondLst>
                                    <p:cond delay="0"/>
                                  </p:stCondLst>
                                  <p:childTnLst>
                                    <p:animScale>
                                      <p:cBhvr>
                                        <p:cTn id="64" dur="2000" fill="hold"/>
                                        <p:tgtEl>
                                          <p:spTgt spid="22"/>
                                        </p:tgtEl>
                                      </p:cBhvr>
                                      <p:by x="150000" y="150000"/>
                                    </p:animScale>
                                  </p:childTnLst>
                                </p:cTn>
                              </p:par>
                              <p:par>
                                <p:cTn id="65" presetID="6" presetClass="emph" presetSubtype="0" fill="hold" grpId="1" nodeType="withEffect">
                                  <p:stCondLst>
                                    <p:cond delay="0"/>
                                  </p:stCondLst>
                                  <p:childTnLst>
                                    <p:animScale>
                                      <p:cBhvr>
                                        <p:cTn id="66" dur="2000" fill="hold"/>
                                        <p:tgtEl>
                                          <p:spTgt spid="24"/>
                                        </p:tgtEl>
                                      </p:cBhvr>
                                      <p:by x="150000" y="150000"/>
                                    </p:animScale>
                                  </p:childTnLst>
                                </p:cTn>
                              </p:par>
                              <p:par>
                                <p:cTn id="67" presetID="6" presetClass="emph" presetSubtype="0" fill="hold" grpId="1" nodeType="withEffect">
                                  <p:stCondLst>
                                    <p:cond delay="0"/>
                                  </p:stCondLst>
                                  <p:childTnLst>
                                    <p:animScale>
                                      <p:cBhvr>
                                        <p:cTn id="68" dur="2000" fill="hold"/>
                                        <p:tgtEl>
                                          <p:spTgt spid="25"/>
                                        </p:tgtEl>
                                      </p:cBhvr>
                                      <p:by x="150000" y="150000"/>
                                    </p:animScale>
                                  </p:childTnLst>
                                </p:cTn>
                              </p:par>
                              <p:par>
                                <p:cTn id="69" presetID="6" presetClass="emph" presetSubtype="0" fill="hold" grpId="1" nodeType="withEffect">
                                  <p:stCondLst>
                                    <p:cond delay="0"/>
                                  </p:stCondLst>
                                  <p:childTnLst>
                                    <p:animScale>
                                      <p:cBhvr>
                                        <p:cTn id="70" dur="2000" fill="hold"/>
                                        <p:tgtEl>
                                          <p:spTgt spid="26"/>
                                        </p:tgtEl>
                                      </p:cBhvr>
                                      <p:by x="150000" y="150000"/>
                                    </p:animScale>
                                  </p:childTnLst>
                                </p:cTn>
                              </p:par>
                              <p:par>
                                <p:cTn id="71" presetID="6" presetClass="emph" presetSubtype="0" fill="hold" grpId="1" nodeType="withEffect">
                                  <p:stCondLst>
                                    <p:cond delay="0"/>
                                  </p:stCondLst>
                                  <p:childTnLst>
                                    <p:animScale>
                                      <p:cBhvr>
                                        <p:cTn id="72" dur="2000" fill="hold"/>
                                        <p:tgtEl>
                                          <p:spTgt spid="27"/>
                                        </p:tgtEl>
                                      </p:cBhvr>
                                      <p:by x="150000" y="150000"/>
                                    </p:animScale>
                                  </p:childTnLst>
                                </p:cTn>
                              </p:par>
                              <p:par>
                                <p:cTn id="73" presetID="6" presetClass="emph" presetSubtype="0" fill="hold" grpId="1" nodeType="withEffect">
                                  <p:stCondLst>
                                    <p:cond delay="0"/>
                                  </p:stCondLst>
                                  <p:childTnLst>
                                    <p:animScale>
                                      <p:cBhvr>
                                        <p:cTn id="74" dur="2000" fill="hold"/>
                                        <p:tgtEl>
                                          <p:spTgt spid="28"/>
                                        </p:tgtEl>
                                      </p:cBhvr>
                                      <p:by x="150000" y="150000"/>
                                    </p:animScale>
                                  </p:childTnLst>
                                </p:cTn>
                              </p:par>
                            </p:childTnLst>
                          </p:cTn>
                        </p:par>
                      </p:childTnLst>
                    </p:cTn>
                  </p:par>
                  <p:par>
                    <p:cTn id="75" fill="hold">
                      <p:stCondLst>
                        <p:cond delay="indefinite"/>
                      </p:stCondLst>
                      <p:childTnLst>
                        <p:par>
                          <p:cTn id="76" fill="hold">
                            <p:stCondLst>
                              <p:cond delay="0"/>
                            </p:stCondLst>
                            <p:childTnLst>
                              <p:par>
                                <p:cTn id="77" presetID="6" presetClass="emph" presetSubtype="0" fill="hold" grpId="2" nodeType="clickEffect">
                                  <p:stCondLst>
                                    <p:cond delay="0"/>
                                  </p:stCondLst>
                                  <p:childTnLst>
                                    <p:animScale>
                                      <p:cBhvr>
                                        <p:cTn id="78" dur="2000" fill="hold"/>
                                        <p:tgtEl>
                                          <p:spTgt spid="3"/>
                                        </p:tgtEl>
                                      </p:cBhvr>
                                      <p:by x="400000" y="400000"/>
                                    </p:animScale>
                                  </p:childTnLst>
                                </p:cTn>
                              </p:par>
                              <p:par>
                                <p:cTn id="79" presetID="6" presetClass="emph" presetSubtype="0" fill="hold" grpId="2" nodeType="withEffect">
                                  <p:stCondLst>
                                    <p:cond delay="0"/>
                                  </p:stCondLst>
                                  <p:childTnLst>
                                    <p:animScale>
                                      <p:cBhvr>
                                        <p:cTn id="80" dur="2000" fill="hold"/>
                                        <p:tgtEl>
                                          <p:spTgt spid="11"/>
                                        </p:tgtEl>
                                      </p:cBhvr>
                                      <p:by x="400000" y="400000"/>
                                    </p:animScale>
                                  </p:childTnLst>
                                </p:cTn>
                              </p:par>
                              <p:par>
                                <p:cTn id="81" presetID="6" presetClass="emph" presetSubtype="0" fill="hold" grpId="2" nodeType="withEffect">
                                  <p:stCondLst>
                                    <p:cond delay="0"/>
                                  </p:stCondLst>
                                  <p:childTnLst>
                                    <p:animScale>
                                      <p:cBhvr>
                                        <p:cTn id="82" dur="2000" fill="hold"/>
                                        <p:tgtEl>
                                          <p:spTgt spid="12"/>
                                        </p:tgtEl>
                                      </p:cBhvr>
                                      <p:by x="400000" y="400000"/>
                                    </p:animScale>
                                  </p:childTnLst>
                                </p:cTn>
                              </p:par>
                              <p:par>
                                <p:cTn id="83" presetID="6" presetClass="emph" presetSubtype="0" fill="hold" grpId="2" nodeType="withEffect">
                                  <p:stCondLst>
                                    <p:cond delay="0"/>
                                  </p:stCondLst>
                                  <p:childTnLst>
                                    <p:animScale>
                                      <p:cBhvr>
                                        <p:cTn id="84" dur="2000" fill="hold"/>
                                        <p:tgtEl>
                                          <p:spTgt spid="13"/>
                                        </p:tgtEl>
                                      </p:cBhvr>
                                      <p:by x="400000" y="400000"/>
                                    </p:animScale>
                                  </p:childTnLst>
                                </p:cTn>
                              </p:par>
                              <p:par>
                                <p:cTn id="85" presetID="6" presetClass="emph" presetSubtype="0" fill="hold" grpId="2" nodeType="withEffect">
                                  <p:stCondLst>
                                    <p:cond delay="0"/>
                                  </p:stCondLst>
                                  <p:childTnLst>
                                    <p:animScale>
                                      <p:cBhvr>
                                        <p:cTn id="86" dur="2000" fill="hold"/>
                                        <p:tgtEl>
                                          <p:spTgt spid="14"/>
                                        </p:tgtEl>
                                      </p:cBhvr>
                                      <p:by x="400000" y="400000"/>
                                    </p:animScale>
                                  </p:childTnLst>
                                </p:cTn>
                              </p:par>
                              <p:par>
                                <p:cTn id="87" presetID="6" presetClass="emph" presetSubtype="0" fill="hold" grpId="2" nodeType="withEffect">
                                  <p:stCondLst>
                                    <p:cond delay="0"/>
                                  </p:stCondLst>
                                  <p:childTnLst>
                                    <p:animScale>
                                      <p:cBhvr>
                                        <p:cTn id="88" dur="2000" fill="hold"/>
                                        <p:tgtEl>
                                          <p:spTgt spid="15"/>
                                        </p:tgtEl>
                                      </p:cBhvr>
                                      <p:by x="400000" y="400000"/>
                                    </p:animScale>
                                  </p:childTnLst>
                                </p:cTn>
                              </p:par>
                              <p:par>
                                <p:cTn id="89" presetID="6" presetClass="emph" presetSubtype="0" fill="hold" grpId="2" nodeType="withEffect">
                                  <p:stCondLst>
                                    <p:cond delay="0"/>
                                  </p:stCondLst>
                                  <p:childTnLst>
                                    <p:animScale>
                                      <p:cBhvr>
                                        <p:cTn id="90" dur="2000" fill="hold"/>
                                        <p:tgtEl>
                                          <p:spTgt spid="16"/>
                                        </p:tgtEl>
                                      </p:cBhvr>
                                      <p:by x="400000" y="400000"/>
                                    </p:animScale>
                                  </p:childTnLst>
                                </p:cTn>
                              </p:par>
                              <p:par>
                                <p:cTn id="91" presetID="6" presetClass="emph" presetSubtype="0" fill="hold" grpId="2" nodeType="withEffect">
                                  <p:stCondLst>
                                    <p:cond delay="0"/>
                                  </p:stCondLst>
                                  <p:childTnLst>
                                    <p:animScale>
                                      <p:cBhvr>
                                        <p:cTn id="92" dur="2000" fill="hold"/>
                                        <p:tgtEl>
                                          <p:spTgt spid="17"/>
                                        </p:tgtEl>
                                      </p:cBhvr>
                                      <p:by x="400000" y="400000"/>
                                    </p:animScale>
                                  </p:childTnLst>
                                </p:cTn>
                              </p:par>
                              <p:par>
                                <p:cTn id="93" presetID="6" presetClass="emph" presetSubtype="0" fill="hold" grpId="2" nodeType="withEffect">
                                  <p:stCondLst>
                                    <p:cond delay="0"/>
                                  </p:stCondLst>
                                  <p:childTnLst>
                                    <p:animScale>
                                      <p:cBhvr>
                                        <p:cTn id="94" dur="2000" fill="hold"/>
                                        <p:tgtEl>
                                          <p:spTgt spid="18"/>
                                        </p:tgtEl>
                                      </p:cBhvr>
                                      <p:by x="400000" y="400000"/>
                                    </p:animScale>
                                  </p:childTnLst>
                                </p:cTn>
                              </p:par>
                              <p:par>
                                <p:cTn id="95" presetID="6" presetClass="emph" presetSubtype="0" fill="hold" grpId="2" nodeType="withEffect">
                                  <p:stCondLst>
                                    <p:cond delay="0"/>
                                  </p:stCondLst>
                                  <p:childTnLst>
                                    <p:animScale>
                                      <p:cBhvr>
                                        <p:cTn id="96" dur="2000" fill="hold"/>
                                        <p:tgtEl>
                                          <p:spTgt spid="19"/>
                                        </p:tgtEl>
                                      </p:cBhvr>
                                      <p:by x="400000" y="400000"/>
                                    </p:animScale>
                                  </p:childTnLst>
                                </p:cTn>
                              </p:par>
                              <p:par>
                                <p:cTn id="97" presetID="6" presetClass="emph" presetSubtype="0" fill="hold" grpId="2" nodeType="withEffect">
                                  <p:stCondLst>
                                    <p:cond delay="0"/>
                                  </p:stCondLst>
                                  <p:childTnLst>
                                    <p:animScale>
                                      <p:cBhvr>
                                        <p:cTn id="98" dur="2000" fill="hold"/>
                                        <p:tgtEl>
                                          <p:spTgt spid="20"/>
                                        </p:tgtEl>
                                      </p:cBhvr>
                                      <p:by x="400000" y="400000"/>
                                    </p:animScale>
                                  </p:childTnLst>
                                </p:cTn>
                              </p:par>
                              <p:par>
                                <p:cTn id="99" presetID="6" presetClass="emph" presetSubtype="0" fill="hold" grpId="2" nodeType="withEffect">
                                  <p:stCondLst>
                                    <p:cond delay="0"/>
                                  </p:stCondLst>
                                  <p:childTnLst>
                                    <p:animScale>
                                      <p:cBhvr>
                                        <p:cTn id="100" dur="2000" fill="hold"/>
                                        <p:tgtEl>
                                          <p:spTgt spid="22"/>
                                        </p:tgtEl>
                                      </p:cBhvr>
                                      <p:by x="400000" y="400000"/>
                                    </p:animScale>
                                  </p:childTnLst>
                                </p:cTn>
                              </p:par>
                              <p:par>
                                <p:cTn id="101" presetID="6" presetClass="emph" presetSubtype="0" fill="hold" grpId="2" nodeType="withEffect">
                                  <p:stCondLst>
                                    <p:cond delay="0"/>
                                  </p:stCondLst>
                                  <p:childTnLst>
                                    <p:animScale>
                                      <p:cBhvr>
                                        <p:cTn id="102" dur="2000" fill="hold"/>
                                        <p:tgtEl>
                                          <p:spTgt spid="24"/>
                                        </p:tgtEl>
                                      </p:cBhvr>
                                      <p:by x="400000" y="400000"/>
                                    </p:animScale>
                                  </p:childTnLst>
                                </p:cTn>
                              </p:par>
                              <p:par>
                                <p:cTn id="103" presetID="6" presetClass="emph" presetSubtype="0" fill="hold" grpId="2" nodeType="withEffect">
                                  <p:stCondLst>
                                    <p:cond delay="0"/>
                                  </p:stCondLst>
                                  <p:childTnLst>
                                    <p:animScale>
                                      <p:cBhvr>
                                        <p:cTn id="104" dur="2000" fill="hold"/>
                                        <p:tgtEl>
                                          <p:spTgt spid="25"/>
                                        </p:tgtEl>
                                      </p:cBhvr>
                                      <p:by x="400000" y="400000"/>
                                    </p:animScale>
                                  </p:childTnLst>
                                </p:cTn>
                              </p:par>
                              <p:par>
                                <p:cTn id="105" presetID="6" presetClass="emph" presetSubtype="0" fill="hold" grpId="2" nodeType="withEffect">
                                  <p:stCondLst>
                                    <p:cond delay="0"/>
                                  </p:stCondLst>
                                  <p:childTnLst>
                                    <p:animScale>
                                      <p:cBhvr>
                                        <p:cTn id="106" dur="2000" fill="hold"/>
                                        <p:tgtEl>
                                          <p:spTgt spid="26"/>
                                        </p:tgtEl>
                                      </p:cBhvr>
                                      <p:by x="400000" y="400000"/>
                                    </p:animScale>
                                  </p:childTnLst>
                                </p:cTn>
                              </p:par>
                              <p:par>
                                <p:cTn id="107" presetID="6" presetClass="emph" presetSubtype="0" fill="hold" grpId="2" nodeType="withEffect">
                                  <p:stCondLst>
                                    <p:cond delay="0"/>
                                  </p:stCondLst>
                                  <p:childTnLst>
                                    <p:animScale>
                                      <p:cBhvr>
                                        <p:cTn id="108" dur="2000" fill="hold"/>
                                        <p:tgtEl>
                                          <p:spTgt spid="27"/>
                                        </p:tgtEl>
                                      </p:cBhvr>
                                      <p:by x="400000" y="400000"/>
                                    </p:animScale>
                                  </p:childTnLst>
                                </p:cTn>
                              </p:par>
                              <p:par>
                                <p:cTn id="109" presetID="6" presetClass="emph" presetSubtype="0" fill="hold" grpId="2" nodeType="withEffect">
                                  <p:stCondLst>
                                    <p:cond delay="0"/>
                                  </p:stCondLst>
                                  <p:childTnLst>
                                    <p:animScale>
                                      <p:cBhvr>
                                        <p:cTn id="110" dur="2000" fill="hold"/>
                                        <p:tgtEl>
                                          <p:spTgt spid="28"/>
                                        </p:tgtEl>
                                      </p:cBhvr>
                                      <p:by x="400000" y="4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3" grpId="1" animBg="1"/>
      <p:bldP spid="3" grpId="2" animBg="1"/>
      <p:bldP spid="11" grpId="0" animBg="1"/>
      <p:bldP spid="11" grpId="1" animBg="1"/>
      <p:bldP spid="11" grpId="2" animBg="1"/>
      <p:bldP spid="12" grpId="0" animBg="1"/>
      <p:bldP spid="12" grpId="1" animBg="1"/>
      <p:bldP spid="12" grpId="2" animBg="1"/>
      <p:bldP spid="13" grpId="0" animBg="1"/>
      <p:bldP spid="13" grpId="1" animBg="1"/>
      <p:bldP spid="13" grpId="2" animBg="1"/>
      <p:bldP spid="14" grpId="0" animBg="1"/>
      <p:bldP spid="14" grpId="1" animBg="1"/>
      <p:bldP spid="14" grpId="2" animBg="1"/>
      <p:bldP spid="15" grpId="0" animBg="1"/>
      <p:bldP spid="15" grpId="1" animBg="1"/>
      <p:bldP spid="15" grpId="2" animBg="1"/>
      <p:bldP spid="16" grpId="0" animBg="1"/>
      <p:bldP spid="16" grpId="1" animBg="1"/>
      <p:bldP spid="16" grpId="2" animBg="1"/>
      <p:bldP spid="17" grpId="0" animBg="1"/>
      <p:bldP spid="17" grpId="1" animBg="1"/>
      <p:bldP spid="17" grpId="2" animBg="1"/>
      <p:bldP spid="18" grpId="0" animBg="1"/>
      <p:bldP spid="18" grpId="1" animBg="1"/>
      <p:bldP spid="18" grpId="2" animBg="1"/>
      <p:bldP spid="19" grpId="0" animBg="1"/>
      <p:bldP spid="19" grpId="1" animBg="1"/>
      <p:bldP spid="19" grpId="2" animBg="1"/>
      <p:bldP spid="20" grpId="0" animBg="1"/>
      <p:bldP spid="20" grpId="1" animBg="1"/>
      <p:bldP spid="20" grpId="2" animBg="1"/>
      <p:bldP spid="22" grpId="0" animBg="1"/>
      <p:bldP spid="22" grpId="1" animBg="1"/>
      <p:bldP spid="22" grpId="2" animBg="1"/>
      <p:bldP spid="24" grpId="0" animBg="1"/>
      <p:bldP spid="24" grpId="1" animBg="1"/>
      <p:bldP spid="24" grpId="2" animBg="1"/>
      <p:bldP spid="25" grpId="0" animBg="1"/>
      <p:bldP spid="25" grpId="1" animBg="1"/>
      <p:bldP spid="25" grpId="2" animBg="1"/>
      <p:bldP spid="26" grpId="0" animBg="1"/>
      <p:bldP spid="26" grpId="1" animBg="1"/>
      <p:bldP spid="26" grpId="2" animBg="1"/>
      <p:bldP spid="27" grpId="0" animBg="1"/>
      <p:bldP spid="27" grpId="1" animBg="1"/>
      <p:bldP spid="27" grpId="2" animBg="1"/>
      <p:bldP spid="28" grpId="0" animBg="1"/>
      <p:bldP spid="28" grpId="1" animBg="1"/>
      <p:bldP spid="28" grpId="2" animBg="1"/>
    </p:bld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stretch>
            <a:fillRect/>
          </a:stretch>
        </p:blipFill>
        <p:spPr>
          <a:xfrm>
            <a:off x="6131341" y="2552548"/>
            <a:ext cx="4446651" cy="2522982"/>
          </a:xfrm>
          <a:prstGeom prst="rect">
            <a:avLst/>
          </a:prstGeom>
        </p:spPr>
      </p:pic>
      <p:sp>
        <p:nvSpPr>
          <p:cNvPr id="2" name="Rectangle 1"/>
          <p:cNvSpPr/>
          <p:nvPr/>
        </p:nvSpPr>
        <p:spPr>
          <a:xfrm>
            <a:off x="1645551" y="1294224"/>
            <a:ext cx="9202489" cy="5755422"/>
          </a:xfrm>
          <a:prstGeom prst="rect">
            <a:avLst/>
          </a:prstGeom>
        </p:spPr>
        <p:txBody>
          <a:bodyPr wrap="square">
            <a:spAutoFit/>
          </a:bodyPr>
          <a:lstStyle/>
          <a:p>
            <a:r>
              <a:rPr lang="en-US" sz="2400" dirty="0"/>
              <a:t>Constructing functional brain networks with 97 regions of interest (ROIs) extracted from FDG-PET data for </a:t>
            </a:r>
          </a:p>
          <a:p>
            <a:r>
              <a:rPr lang="en-US" sz="2400" dirty="0"/>
              <a:t>24 attention-deficit hyperactivity disorder (ADHD),</a:t>
            </a:r>
          </a:p>
          <a:p>
            <a:r>
              <a:rPr lang="en-US" sz="2400" dirty="0"/>
              <a:t>26 autism spectrum disorder (ASD) and</a:t>
            </a:r>
          </a:p>
          <a:p>
            <a:r>
              <a:rPr lang="en-US" sz="2400" dirty="0"/>
              <a:t>11 pediatric control (</a:t>
            </a:r>
            <a:r>
              <a:rPr lang="en-US" sz="2400" dirty="0" err="1"/>
              <a:t>PedCon</a:t>
            </a:r>
            <a:r>
              <a:rPr lang="en-US" sz="2400" dirty="0"/>
              <a:t>).</a:t>
            </a:r>
          </a:p>
          <a:p>
            <a:endParaRPr lang="en-US" sz="2400" dirty="0"/>
          </a:p>
          <a:p>
            <a:endParaRPr lang="en-US" sz="2400" dirty="0"/>
          </a:p>
          <a:p>
            <a:r>
              <a:rPr lang="en-US" sz="2400" dirty="0"/>
              <a:t>Data = measurement </a:t>
            </a:r>
            <a:r>
              <a:rPr lang="en-US" sz="2400" dirty="0" err="1"/>
              <a:t>f</a:t>
            </a:r>
            <a:r>
              <a:rPr lang="en-US" sz="2400" baseline="-25000" dirty="0" err="1"/>
              <a:t>j</a:t>
            </a:r>
            <a:r>
              <a:rPr lang="en-US" sz="2400" dirty="0"/>
              <a:t> </a:t>
            </a:r>
          </a:p>
          <a:p>
            <a:r>
              <a:rPr lang="en-US" sz="2400" dirty="0"/>
              <a:t>            taken at region j</a:t>
            </a:r>
          </a:p>
          <a:p>
            <a:endParaRPr lang="en-US" sz="2400" dirty="0"/>
          </a:p>
          <a:p>
            <a:r>
              <a:rPr lang="en-US" sz="2400" dirty="0"/>
              <a:t>Graph:  97 vertices representing 97 regions of interest</a:t>
            </a:r>
          </a:p>
          <a:p>
            <a:r>
              <a:rPr lang="en-US" sz="2400" dirty="0"/>
              <a:t>              edge exists between two vertices </a:t>
            </a:r>
            <a:r>
              <a:rPr lang="en-US" sz="2400" dirty="0" err="1"/>
              <a:t>i,j</a:t>
            </a:r>
            <a:r>
              <a:rPr lang="en-US" sz="2400" dirty="0"/>
              <a:t> if correlation</a:t>
            </a:r>
          </a:p>
          <a:p>
            <a:r>
              <a:rPr lang="en-US" sz="2400" dirty="0"/>
              <a:t>              between  </a:t>
            </a:r>
            <a:r>
              <a:rPr lang="en-US" sz="2400" dirty="0" err="1"/>
              <a:t>f</a:t>
            </a:r>
            <a:r>
              <a:rPr lang="en-US" sz="2400" baseline="-25000" dirty="0" err="1"/>
              <a:t>j</a:t>
            </a:r>
            <a:r>
              <a:rPr lang="en-US" sz="2400" dirty="0"/>
              <a:t> and </a:t>
            </a:r>
            <a:r>
              <a:rPr lang="en-US" sz="2400" dirty="0" err="1"/>
              <a:t>f</a:t>
            </a:r>
            <a:r>
              <a:rPr lang="en-US" sz="2400" baseline="-25000" dirty="0" err="1"/>
              <a:t>j</a:t>
            </a:r>
            <a:r>
              <a:rPr lang="en-US" sz="2400" dirty="0"/>
              <a:t> ≥ threshold</a:t>
            </a:r>
          </a:p>
          <a:p>
            <a:endParaRPr lang="en-US" sz="800" dirty="0"/>
          </a:p>
          <a:p>
            <a:r>
              <a:rPr lang="en-US" sz="2400" dirty="0">
                <a:solidFill>
                  <a:srgbClr val="0000FF"/>
                </a:solidFill>
              </a:rPr>
              <a:t>How to choose the threshold?  </a:t>
            </a:r>
            <a:r>
              <a:rPr lang="en-US" sz="2400" dirty="0">
                <a:solidFill>
                  <a:srgbClr val="FF0000"/>
                </a:solidFill>
              </a:rPr>
              <a:t>Don’t, instead use persistent homology</a:t>
            </a:r>
          </a:p>
        </p:txBody>
      </p:sp>
      <p:sp>
        <p:nvSpPr>
          <p:cNvPr id="4" name="Rectangle 3"/>
          <p:cNvSpPr/>
          <p:nvPr/>
        </p:nvSpPr>
        <p:spPr>
          <a:xfrm>
            <a:off x="1623269" y="90610"/>
            <a:ext cx="9202489" cy="1323439"/>
          </a:xfrm>
          <a:prstGeom prst="rect">
            <a:avLst/>
          </a:prstGeom>
        </p:spPr>
        <p:txBody>
          <a:bodyPr wrap="square">
            <a:spAutoFit/>
          </a:bodyPr>
          <a:lstStyle/>
          <a:p>
            <a:r>
              <a:rPr lang="en-US" sz="2800" dirty="0"/>
              <a:t>Discriminative persistent homology of brain networks, 2011 </a:t>
            </a:r>
            <a:r>
              <a:rPr lang="en-US" sz="2400" dirty="0">
                <a:hlinkClick r:id="rId3"/>
              </a:rPr>
              <a:t>Hyekyoung Lee</a:t>
            </a:r>
            <a:r>
              <a:rPr lang="en-US" sz="2400" dirty="0"/>
              <a:t> </a:t>
            </a:r>
            <a:r>
              <a:rPr lang="en-US" sz="2400" dirty="0">
                <a:hlinkClick r:id="rId4"/>
              </a:rPr>
              <a:t>Chung, M.K.</a:t>
            </a:r>
            <a:r>
              <a:rPr lang="en-US" sz="2400" dirty="0"/>
              <a:t>; </a:t>
            </a:r>
            <a:r>
              <a:rPr lang="en-US" sz="2400" dirty="0">
                <a:hlinkClick r:id="rId5"/>
              </a:rPr>
              <a:t>Hyejin Kang</a:t>
            </a:r>
            <a:r>
              <a:rPr lang="en-US" sz="2400" dirty="0"/>
              <a:t>; </a:t>
            </a:r>
            <a:r>
              <a:rPr lang="en-US" sz="2400" dirty="0">
                <a:hlinkClick r:id="rId6"/>
              </a:rPr>
              <a:t>Bung-Nyun </a:t>
            </a:r>
            <a:r>
              <a:rPr lang="en-US" sz="2400" dirty="0" err="1">
                <a:hlinkClick r:id="rId6"/>
              </a:rPr>
              <a:t>Kim</a:t>
            </a:r>
            <a:r>
              <a:rPr lang="en-US" sz="2400" dirty="0" err="1"/>
              <a:t>;</a:t>
            </a:r>
            <a:r>
              <a:rPr lang="en-US" sz="2400" dirty="0" err="1">
                <a:hlinkClick r:id="rId7"/>
              </a:rPr>
              <a:t>Dong</a:t>
            </a:r>
            <a:r>
              <a:rPr lang="en-US" sz="2400" dirty="0">
                <a:hlinkClick r:id="rId7"/>
              </a:rPr>
              <a:t> Soo Lee</a:t>
            </a:r>
            <a:r>
              <a:rPr lang="en-US" sz="2400" dirty="0"/>
              <a:t>  </a:t>
            </a:r>
          </a:p>
        </p:txBody>
      </p:sp>
    </p:spTree>
    <p:extLst>
      <p:ext uri="{BB962C8B-B14F-4D97-AF65-F5344CB8AC3E}">
        <p14:creationId xmlns:p14="http://schemas.microsoft.com/office/powerpoint/2010/main" val="1140558926"/>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p:cNvGrpSpPr/>
          <p:nvPr/>
        </p:nvGrpSpPr>
        <p:grpSpPr>
          <a:xfrm>
            <a:off x="1517037" y="-1"/>
            <a:ext cx="9171780" cy="6860229"/>
            <a:chOff x="-6963" y="-1"/>
            <a:chExt cx="9171780" cy="6860229"/>
          </a:xfrm>
          <a:solidFill>
            <a:srgbClr val="C6D9F1"/>
          </a:solidFill>
        </p:grpSpPr>
        <p:sp>
          <p:nvSpPr>
            <p:cNvPr id="5" name="Rectangle 4"/>
            <p:cNvSpPr/>
            <p:nvPr/>
          </p:nvSpPr>
          <p:spPr>
            <a:xfrm>
              <a:off x="0" y="0"/>
              <a:ext cx="182880" cy="6858000"/>
            </a:xfrm>
            <a:prstGeom prst="rect">
              <a:avLst/>
            </a:prstGeom>
            <a:grp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6" name="Rectangle 5"/>
            <p:cNvSpPr/>
            <p:nvPr/>
          </p:nvSpPr>
          <p:spPr>
            <a:xfrm>
              <a:off x="8976879" y="0"/>
              <a:ext cx="182880" cy="6858000"/>
            </a:xfrm>
            <a:prstGeom prst="rect">
              <a:avLst/>
            </a:prstGeom>
            <a:grp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7" name="Rectangle 6"/>
            <p:cNvSpPr/>
            <p:nvPr/>
          </p:nvSpPr>
          <p:spPr>
            <a:xfrm>
              <a:off x="13854" y="-1"/>
              <a:ext cx="9150963" cy="182880"/>
            </a:xfrm>
            <a:prstGeom prst="rect">
              <a:avLst/>
            </a:prstGeom>
            <a:grp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8" name="Rectangle 7"/>
            <p:cNvSpPr/>
            <p:nvPr/>
          </p:nvSpPr>
          <p:spPr>
            <a:xfrm>
              <a:off x="-6963" y="6677348"/>
              <a:ext cx="9150963" cy="182880"/>
            </a:xfrm>
            <a:prstGeom prst="rect">
              <a:avLst/>
            </a:prstGeom>
            <a:grp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grpSp>
      <p:sp>
        <p:nvSpPr>
          <p:cNvPr id="23" name="Rectangle 22"/>
          <p:cNvSpPr/>
          <p:nvPr/>
        </p:nvSpPr>
        <p:spPr>
          <a:xfrm>
            <a:off x="1544817" y="-2535"/>
            <a:ext cx="9144000" cy="1042416"/>
          </a:xfrm>
          <a:prstGeom prst="rect">
            <a:avLst/>
          </a:prstGeom>
          <a:solidFill>
            <a:srgbClr val="C6D9F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3200" dirty="0">
                <a:solidFill>
                  <a:schemeClr val="tx1"/>
                </a:solidFill>
              </a:rPr>
              <a:t>Creating the </a:t>
            </a:r>
            <a:r>
              <a:rPr lang="en-US" sz="3200" dirty="0" err="1">
                <a:solidFill>
                  <a:srgbClr val="0000DD"/>
                </a:solidFill>
              </a:rPr>
              <a:t>Vietoris</a:t>
            </a:r>
            <a:r>
              <a:rPr lang="en-US" sz="3200" dirty="0">
                <a:solidFill>
                  <a:srgbClr val="0000DD"/>
                </a:solidFill>
              </a:rPr>
              <a:t> Rips </a:t>
            </a:r>
            <a:r>
              <a:rPr lang="en-US" sz="3200" dirty="0">
                <a:solidFill>
                  <a:schemeClr val="tx1"/>
                </a:solidFill>
              </a:rPr>
              <a:t>simplicial complex</a:t>
            </a:r>
          </a:p>
        </p:txBody>
      </p:sp>
      <p:pic>
        <p:nvPicPr>
          <p:cNvPr id="3" name="Picture 2" descr="nsimplexDist.eps"/>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624979" y="1222917"/>
            <a:ext cx="6400800" cy="3441700"/>
          </a:xfrm>
          <a:prstGeom prst="rect">
            <a:avLst/>
          </a:prstGeom>
        </p:spPr>
      </p:pic>
      <p:sp>
        <p:nvSpPr>
          <p:cNvPr id="10" name="TextBox 9"/>
          <p:cNvSpPr txBox="1"/>
          <p:nvPr/>
        </p:nvSpPr>
        <p:spPr>
          <a:xfrm>
            <a:off x="1849628" y="5023212"/>
            <a:ext cx="8961395" cy="1569660"/>
          </a:xfrm>
          <a:prstGeom prst="rect">
            <a:avLst/>
          </a:prstGeom>
          <a:noFill/>
        </p:spPr>
        <p:txBody>
          <a:bodyPr wrap="square" rtlCol="0">
            <a:spAutoFit/>
          </a:bodyPr>
          <a:lstStyle/>
          <a:p>
            <a:r>
              <a:rPr lang="en-US" sz="3200" dirty="0"/>
              <a:t>Note to determine clusters, only need vertices and edges (but we will use higher dimensional simplices Friday to look at holes in data).</a:t>
            </a:r>
          </a:p>
        </p:txBody>
      </p:sp>
    </p:spTree>
    <p:extLst>
      <p:ext uri="{BB962C8B-B14F-4D97-AF65-F5344CB8AC3E}">
        <p14:creationId xmlns:p14="http://schemas.microsoft.com/office/powerpoint/2010/main" val="2445595673"/>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p:cNvGrpSpPr/>
          <p:nvPr/>
        </p:nvGrpSpPr>
        <p:grpSpPr>
          <a:xfrm>
            <a:off x="1517037" y="-1"/>
            <a:ext cx="9171780" cy="6860229"/>
            <a:chOff x="-6963" y="-1"/>
            <a:chExt cx="9171780" cy="6860229"/>
          </a:xfrm>
          <a:solidFill>
            <a:srgbClr val="C6D9F1"/>
          </a:solidFill>
        </p:grpSpPr>
        <p:sp>
          <p:nvSpPr>
            <p:cNvPr id="5" name="Rectangle 4"/>
            <p:cNvSpPr/>
            <p:nvPr/>
          </p:nvSpPr>
          <p:spPr>
            <a:xfrm>
              <a:off x="0" y="0"/>
              <a:ext cx="182880" cy="6858000"/>
            </a:xfrm>
            <a:prstGeom prst="rect">
              <a:avLst/>
            </a:prstGeom>
            <a:grp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6" name="Rectangle 5"/>
            <p:cNvSpPr/>
            <p:nvPr/>
          </p:nvSpPr>
          <p:spPr>
            <a:xfrm>
              <a:off x="8976879" y="0"/>
              <a:ext cx="182880" cy="6858000"/>
            </a:xfrm>
            <a:prstGeom prst="rect">
              <a:avLst/>
            </a:prstGeom>
            <a:grp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7" name="Rectangle 6"/>
            <p:cNvSpPr/>
            <p:nvPr/>
          </p:nvSpPr>
          <p:spPr>
            <a:xfrm>
              <a:off x="13854" y="-1"/>
              <a:ext cx="9150963" cy="182880"/>
            </a:xfrm>
            <a:prstGeom prst="rect">
              <a:avLst/>
            </a:prstGeom>
            <a:grp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8" name="Rectangle 7"/>
            <p:cNvSpPr/>
            <p:nvPr/>
          </p:nvSpPr>
          <p:spPr>
            <a:xfrm>
              <a:off x="-6963" y="6677348"/>
              <a:ext cx="9150963" cy="182880"/>
            </a:xfrm>
            <a:prstGeom prst="rect">
              <a:avLst/>
            </a:prstGeom>
            <a:grp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grpSp>
      <p:sp>
        <p:nvSpPr>
          <p:cNvPr id="23" name="Rectangle 22"/>
          <p:cNvSpPr/>
          <p:nvPr/>
        </p:nvSpPr>
        <p:spPr>
          <a:xfrm>
            <a:off x="1544817" y="-2535"/>
            <a:ext cx="9144000" cy="1042416"/>
          </a:xfrm>
          <a:prstGeom prst="rect">
            <a:avLst/>
          </a:prstGeom>
          <a:solidFill>
            <a:srgbClr val="C6D9F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3200" dirty="0">
                <a:solidFill>
                  <a:schemeClr val="tx1"/>
                </a:solidFill>
              </a:rPr>
              <a:t>Creating a simplicial complex</a:t>
            </a:r>
          </a:p>
        </p:txBody>
      </p:sp>
      <p:pic>
        <p:nvPicPr>
          <p:cNvPr id="9" name="Picture 8" descr="1simplexDist.eps"/>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624979" y="1202096"/>
            <a:ext cx="6400800" cy="3441700"/>
          </a:xfrm>
          <a:prstGeom prst="rect">
            <a:avLst/>
          </a:prstGeom>
        </p:spPr>
      </p:pic>
      <p:sp>
        <p:nvSpPr>
          <p:cNvPr id="10" name="TextBox 9"/>
          <p:cNvSpPr txBox="1"/>
          <p:nvPr/>
        </p:nvSpPr>
        <p:spPr>
          <a:xfrm>
            <a:off x="1849628" y="5023212"/>
            <a:ext cx="8961395" cy="1077218"/>
          </a:xfrm>
          <a:prstGeom prst="rect">
            <a:avLst/>
          </a:prstGeom>
          <a:noFill/>
        </p:spPr>
        <p:txBody>
          <a:bodyPr wrap="square" rtlCol="0">
            <a:spAutoFit/>
          </a:bodyPr>
          <a:lstStyle/>
          <a:p>
            <a:r>
              <a:rPr lang="en-US" sz="3200" dirty="0"/>
              <a:t>Note to determine clusters, only need vertices and edges.</a:t>
            </a:r>
          </a:p>
        </p:txBody>
      </p:sp>
    </p:spTree>
    <p:extLst>
      <p:ext uri="{BB962C8B-B14F-4D97-AF65-F5344CB8AC3E}">
        <p14:creationId xmlns:p14="http://schemas.microsoft.com/office/powerpoint/2010/main" val="1355698062"/>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1778000" y="0"/>
            <a:ext cx="8621486" cy="6858000"/>
          </a:xfrm>
          <a:prstGeom prst="rect">
            <a:avLst/>
          </a:prstGeom>
        </p:spPr>
      </p:pic>
    </p:spTree>
    <p:extLst>
      <p:ext uri="{BB962C8B-B14F-4D97-AF65-F5344CB8AC3E}">
        <p14:creationId xmlns:p14="http://schemas.microsoft.com/office/powerpoint/2010/main" val="1839228279"/>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stretch>
            <a:fillRect/>
          </a:stretch>
        </p:blipFill>
        <p:spPr>
          <a:xfrm>
            <a:off x="5665871" y="0"/>
            <a:ext cx="4643051" cy="6858000"/>
          </a:xfrm>
          <a:prstGeom prst="rect">
            <a:avLst/>
          </a:prstGeom>
        </p:spPr>
      </p:pic>
      <p:sp>
        <p:nvSpPr>
          <p:cNvPr id="3" name="TextBox 2"/>
          <p:cNvSpPr txBox="1"/>
          <p:nvPr/>
        </p:nvSpPr>
        <p:spPr>
          <a:xfrm>
            <a:off x="1880513" y="646246"/>
            <a:ext cx="3030360" cy="5632311"/>
          </a:xfrm>
          <a:prstGeom prst="rect">
            <a:avLst/>
          </a:prstGeom>
          <a:noFill/>
        </p:spPr>
        <p:txBody>
          <a:bodyPr wrap="square" rtlCol="0">
            <a:spAutoFit/>
          </a:bodyPr>
          <a:lstStyle/>
          <a:p>
            <a:r>
              <a:rPr lang="en-US" sz="2400" dirty="0"/>
              <a:t>Vertices = Regions of Interest </a:t>
            </a:r>
          </a:p>
          <a:p>
            <a:endParaRPr lang="en-US" sz="2400" dirty="0"/>
          </a:p>
          <a:p>
            <a:r>
              <a:rPr lang="en-US" sz="2400" dirty="0"/>
              <a:t>Create Rips complex by growing epsilon balls (i.e. decreasing threshold) where distance between two vertices is given by</a:t>
            </a:r>
          </a:p>
          <a:p>
            <a:endParaRPr lang="en-US" sz="2400" dirty="0"/>
          </a:p>
          <a:p>
            <a:endParaRPr lang="en-US" sz="2400" dirty="0"/>
          </a:p>
          <a:p>
            <a:r>
              <a:rPr lang="en-US" sz="2400" dirty="0"/>
              <a:t>where </a:t>
            </a:r>
            <a:r>
              <a:rPr lang="en-US" sz="2400" b="1" i="1" dirty="0"/>
              <a:t>f</a:t>
            </a:r>
            <a:r>
              <a:rPr lang="en-US" sz="2400" b="1" i="1" baseline="-25000" dirty="0"/>
              <a:t>i</a:t>
            </a:r>
            <a:r>
              <a:rPr lang="en-US" sz="2400" dirty="0"/>
              <a:t> = </a:t>
            </a:r>
          </a:p>
          <a:p>
            <a:pPr algn="ctr"/>
            <a:r>
              <a:rPr lang="en-US" sz="2400" dirty="0"/>
              <a:t>measurement at location </a:t>
            </a:r>
            <a:r>
              <a:rPr lang="en-US" sz="2400" i="1" dirty="0" err="1"/>
              <a:t>i</a:t>
            </a:r>
            <a:endParaRPr lang="en-US" sz="2400" i="1" dirty="0"/>
          </a:p>
        </p:txBody>
      </p:sp>
      <p:pic>
        <p:nvPicPr>
          <p:cNvPr id="5" name="Picture 4"/>
          <p:cNvPicPr>
            <a:picLocks noChangeAspect="1"/>
          </p:cNvPicPr>
          <p:nvPr/>
        </p:nvPicPr>
        <p:blipFill>
          <a:blip r:embed="rId4"/>
          <a:stretch>
            <a:fillRect/>
          </a:stretch>
        </p:blipFill>
        <p:spPr>
          <a:xfrm>
            <a:off x="1705404" y="4124602"/>
            <a:ext cx="3632200" cy="472440"/>
          </a:xfrm>
          <a:prstGeom prst="rect">
            <a:avLst/>
          </a:prstGeom>
        </p:spPr>
      </p:pic>
    </p:spTree>
    <p:extLst>
      <p:ext uri="{BB962C8B-B14F-4D97-AF65-F5344CB8AC3E}">
        <p14:creationId xmlns:p14="http://schemas.microsoft.com/office/powerpoint/2010/main" val="3851520441"/>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Diagram&#10;&#10;Description automatically generated">
            <a:extLst>
              <a:ext uri="{FF2B5EF4-FFF2-40B4-BE49-F238E27FC236}">
                <a16:creationId xmlns:a16="http://schemas.microsoft.com/office/drawing/2014/main" id="{D04D4120-9C0D-4923-BCA1-2E5306DB2F8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782989" y="333103"/>
            <a:ext cx="8626024" cy="5852160"/>
          </a:xfrm>
          <a:prstGeom prst="rect">
            <a:avLst/>
          </a:prstGeom>
        </p:spPr>
      </p:pic>
      <p:sp>
        <p:nvSpPr>
          <p:cNvPr id="6" name="TextBox 5">
            <a:extLst>
              <a:ext uri="{FF2B5EF4-FFF2-40B4-BE49-F238E27FC236}">
                <a16:creationId xmlns:a16="http://schemas.microsoft.com/office/drawing/2014/main" id="{74B683E4-39C9-47CD-8684-9088EE41D396}"/>
              </a:ext>
            </a:extLst>
          </p:cNvPr>
          <p:cNvSpPr txBox="1"/>
          <p:nvPr/>
        </p:nvSpPr>
        <p:spPr>
          <a:xfrm>
            <a:off x="851647" y="1"/>
            <a:ext cx="3924408" cy="472565"/>
          </a:xfrm>
          <a:prstGeom prst="rect">
            <a:avLst/>
          </a:prstGeom>
          <a:solidFill>
            <a:srgbClr val="E2F0D9"/>
          </a:solidFill>
        </p:spPr>
        <p:txBody>
          <a:bodyPr wrap="none" rtlCol="0">
            <a:spAutoFit/>
          </a:bodyPr>
          <a:lstStyle/>
          <a:p>
            <a:pPr defTabSz="914422"/>
            <a:r>
              <a:rPr lang="en-US" sz="2471" dirty="0">
                <a:solidFill>
                  <a:prstClr val="black"/>
                </a:solidFill>
                <a:latin typeface="Calibri"/>
              </a:rPr>
              <a:t>Persistent homology barcode</a:t>
            </a:r>
          </a:p>
        </p:txBody>
      </p:sp>
      <p:sp>
        <p:nvSpPr>
          <p:cNvPr id="5" name="TextBox 4">
            <a:extLst>
              <a:ext uri="{FF2B5EF4-FFF2-40B4-BE49-F238E27FC236}">
                <a16:creationId xmlns:a16="http://schemas.microsoft.com/office/drawing/2014/main" id="{F1BBDB56-C087-4FAB-B560-222F5101008E}"/>
              </a:ext>
            </a:extLst>
          </p:cNvPr>
          <p:cNvSpPr txBox="1"/>
          <p:nvPr/>
        </p:nvSpPr>
        <p:spPr>
          <a:xfrm>
            <a:off x="3241778" y="6334780"/>
            <a:ext cx="7426222" cy="523220"/>
          </a:xfrm>
          <a:prstGeom prst="rect">
            <a:avLst/>
          </a:prstGeom>
          <a:noFill/>
        </p:spPr>
        <p:txBody>
          <a:bodyPr wrap="square">
            <a:spAutoFit/>
          </a:bodyPr>
          <a:lstStyle/>
          <a:p>
            <a:pPr defTabSz="914422"/>
            <a:r>
              <a:rPr lang="en-US" sz="1400" dirty="0">
                <a:solidFill>
                  <a:prstClr val="black"/>
                </a:solidFill>
                <a:latin typeface="Calibri"/>
              </a:rPr>
              <a:t>This figure was created by modifying the output of the R package </a:t>
            </a:r>
            <a:r>
              <a:rPr lang="en-US" sz="1400" dirty="0" err="1">
                <a:solidFill>
                  <a:prstClr val="black"/>
                </a:solidFill>
                <a:latin typeface="Calibri"/>
              </a:rPr>
              <a:t>TDAstat</a:t>
            </a:r>
            <a:r>
              <a:rPr lang="en-US" sz="1400" dirty="0">
                <a:solidFill>
                  <a:prstClr val="black"/>
                </a:solidFill>
                <a:latin typeface="Calibri"/>
              </a:rPr>
              <a:t> (</a:t>
            </a:r>
            <a:r>
              <a:rPr lang="en-US" sz="1400" dirty="0">
                <a:solidFill>
                  <a:prstClr val="black"/>
                </a:solidFill>
                <a:latin typeface="Calibri"/>
                <a:hlinkClick r:id="rId3"/>
              </a:rPr>
              <a:t>Wadhwa et al., 2018</a:t>
            </a:r>
            <a:r>
              <a:rPr lang="en-US" sz="1400" dirty="0">
                <a:solidFill>
                  <a:prstClr val="black"/>
                </a:solidFill>
                <a:latin typeface="Calibri"/>
              </a:rPr>
              <a:t>) and latex code written by Catalina Betancourt. </a:t>
            </a:r>
            <a:r>
              <a:rPr lang="en-US" sz="1200" dirty="0">
                <a:solidFill>
                  <a:prstClr val="black"/>
                </a:solidFill>
                <a:latin typeface="Calibri"/>
                <a:hlinkClick r:id="rId4"/>
              </a:rPr>
              <a:t>https://www.frontiersin.org/articles/10.3389/frai.2021.659037/full</a:t>
            </a:r>
            <a:r>
              <a:rPr lang="en-US" sz="1200" dirty="0">
                <a:solidFill>
                  <a:prstClr val="black"/>
                </a:solidFill>
                <a:latin typeface="Calibri"/>
              </a:rPr>
              <a:t> </a:t>
            </a:r>
            <a:endParaRPr lang="en-US" sz="1400" dirty="0">
              <a:solidFill>
                <a:prstClr val="black"/>
              </a:solidFill>
              <a:latin typeface="Calibri"/>
            </a:endParaRPr>
          </a:p>
        </p:txBody>
      </p:sp>
      <p:sp>
        <p:nvSpPr>
          <p:cNvPr id="2" name="TextBox 1">
            <a:extLst>
              <a:ext uri="{FF2B5EF4-FFF2-40B4-BE49-F238E27FC236}">
                <a16:creationId xmlns:a16="http://schemas.microsoft.com/office/drawing/2014/main" id="{9C7DB5EF-F07A-4317-9450-A56A35CF68C9}"/>
              </a:ext>
            </a:extLst>
          </p:cNvPr>
          <p:cNvSpPr txBox="1"/>
          <p:nvPr/>
        </p:nvSpPr>
        <p:spPr>
          <a:xfrm>
            <a:off x="9392170" y="3429000"/>
            <a:ext cx="1830111" cy="1070101"/>
          </a:xfrm>
          <a:prstGeom prst="rect">
            <a:avLst/>
          </a:prstGeom>
          <a:solidFill>
            <a:srgbClr val="E2F0D9"/>
          </a:solidFill>
        </p:spPr>
        <p:txBody>
          <a:bodyPr wrap="square" rtlCol="0">
            <a:spAutoFit/>
          </a:bodyPr>
          <a:lstStyle/>
          <a:p>
            <a:r>
              <a:rPr lang="en-US" sz="2118" dirty="0"/>
              <a:t>Filtration of simplicial complexes</a:t>
            </a:r>
          </a:p>
        </p:txBody>
      </p:sp>
    </p:spTree>
    <p:extLst>
      <p:ext uri="{BB962C8B-B14F-4D97-AF65-F5344CB8AC3E}">
        <p14:creationId xmlns:p14="http://schemas.microsoft.com/office/powerpoint/2010/main" val="2915215465"/>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ectangle 14"/>
          <p:cNvSpPr/>
          <p:nvPr/>
        </p:nvSpPr>
        <p:spPr>
          <a:xfrm>
            <a:off x="1868774" y="2248879"/>
            <a:ext cx="1304145" cy="4497049"/>
          </a:xfrm>
          <a:prstGeom prst="rect">
            <a:avLst/>
          </a:prstGeom>
          <a:solidFill>
            <a:srgbClr val="FF0000">
              <a:alpha val="1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2"/>
            <a:endParaRPr lang="en-US">
              <a:solidFill>
                <a:prstClr val="white"/>
              </a:solidFill>
              <a:latin typeface="Calibri"/>
            </a:endParaRPr>
          </a:p>
        </p:txBody>
      </p:sp>
      <p:sp>
        <p:nvSpPr>
          <p:cNvPr id="16" name="Rectangle 15"/>
          <p:cNvSpPr/>
          <p:nvPr/>
        </p:nvSpPr>
        <p:spPr>
          <a:xfrm>
            <a:off x="3613383" y="2248879"/>
            <a:ext cx="1304145" cy="4497049"/>
          </a:xfrm>
          <a:prstGeom prst="rect">
            <a:avLst/>
          </a:prstGeom>
          <a:solidFill>
            <a:srgbClr val="FFFF00">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2"/>
            <a:endParaRPr lang="en-US">
              <a:solidFill>
                <a:prstClr val="white"/>
              </a:solidFill>
              <a:latin typeface="Calibri"/>
            </a:endParaRPr>
          </a:p>
        </p:txBody>
      </p:sp>
      <p:sp>
        <p:nvSpPr>
          <p:cNvPr id="17" name="Rectangle 16"/>
          <p:cNvSpPr/>
          <p:nvPr/>
        </p:nvSpPr>
        <p:spPr>
          <a:xfrm>
            <a:off x="5547108" y="2248879"/>
            <a:ext cx="1304145" cy="4497049"/>
          </a:xfrm>
          <a:prstGeom prst="rect">
            <a:avLst/>
          </a:prstGeom>
          <a:solidFill>
            <a:schemeClr val="accent6">
              <a:lumMod val="20000"/>
              <a:lumOff val="80000"/>
              <a:alpha val="3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2"/>
            <a:endParaRPr lang="en-US">
              <a:solidFill>
                <a:prstClr val="white"/>
              </a:solidFill>
              <a:latin typeface="Calibri"/>
            </a:endParaRPr>
          </a:p>
        </p:txBody>
      </p:sp>
      <p:sp>
        <p:nvSpPr>
          <p:cNvPr id="18" name="Rectangle 17"/>
          <p:cNvSpPr/>
          <p:nvPr/>
        </p:nvSpPr>
        <p:spPr>
          <a:xfrm>
            <a:off x="7365666" y="2248879"/>
            <a:ext cx="1304145" cy="4497049"/>
          </a:xfrm>
          <a:prstGeom prst="rect">
            <a:avLst/>
          </a:prstGeom>
          <a:solidFill>
            <a:srgbClr val="00B0F0">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2"/>
            <a:endParaRPr lang="en-US">
              <a:solidFill>
                <a:prstClr val="white"/>
              </a:solidFill>
              <a:latin typeface="Calibri"/>
            </a:endParaRPr>
          </a:p>
        </p:txBody>
      </p:sp>
      <p:sp>
        <p:nvSpPr>
          <p:cNvPr id="19" name="Rectangle 18"/>
          <p:cNvSpPr/>
          <p:nvPr/>
        </p:nvSpPr>
        <p:spPr>
          <a:xfrm>
            <a:off x="9110275" y="2248879"/>
            <a:ext cx="1304145" cy="4497049"/>
          </a:xfrm>
          <a:prstGeom prst="rect">
            <a:avLst/>
          </a:prstGeom>
          <a:solidFill>
            <a:srgbClr val="7030A0">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2"/>
            <a:endParaRPr lang="en-US">
              <a:solidFill>
                <a:prstClr val="white"/>
              </a:solidFill>
              <a:latin typeface="Calibri"/>
            </a:endParaRPr>
          </a:p>
        </p:txBody>
      </p:sp>
      <p:sp>
        <p:nvSpPr>
          <p:cNvPr id="97" name="Rectangle 96"/>
          <p:cNvSpPr/>
          <p:nvPr/>
        </p:nvSpPr>
        <p:spPr>
          <a:xfrm>
            <a:off x="1583960" y="2136098"/>
            <a:ext cx="9084039" cy="40473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2"/>
            <a:endParaRPr lang="en-US">
              <a:solidFill>
                <a:prstClr val="white"/>
              </a:solidFill>
              <a:latin typeface="Calibri"/>
            </a:endParaRPr>
          </a:p>
        </p:txBody>
      </p:sp>
      <p:sp>
        <p:nvSpPr>
          <p:cNvPr id="5" name="Rectangle 1"/>
          <p:cNvSpPr>
            <a:spLocks noChangeArrowheads="1"/>
          </p:cNvSpPr>
          <p:nvPr/>
        </p:nvSpPr>
        <p:spPr bwMode="auto">
          <a:xfrm>
            <a:off x="2152651" y="3905045"/>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defTabSz="914422"/>
            <a:endParaRPr lang="en-US">
              <a:solidFill>
                <a:prstClr val="black"/>
              </a:solidFill>
              <a:latin typeface="Calibri"/>
            </a:endParaRPr>
          </a:p>
        </p:txBody>
      </p:sp>
      <p:sp>
        <p:nvSpPr>
          <p:cNvPr id="96" name="TextBox 95"/>
          <p:cNvSpPr txBox="1"/>
          <p:nvPr/>
        </p:nvSpPr>
        <p:spPr>
          <a:xfrm>
            <a:off x="4714027" y="148430"/>
            <a:ext cx="3794096" cy="461665"/>
          </a:xfrm>
          <a:prstGeom prst="rect">
            <a:avLst/>
          </a:prstGeom>
          <a:noFill/>
        </p:spPr>
        <p:txBody>
          <a:bodyPr wrap="square" rtlCol="0">
            <a:spAutoFit/>
          </a:bodyPr>
          <a:lstStyle/>
          <a:p>
            <a:pPr defTabSz="914422"/>
            <a:r>
              <a:rPr lang="en-US" sz="2400" dirty="0">
                <a:solidFill>
                  <a:srgbClr val="C00000"/>
                </a:solidFill>
                <a:latin typeface="Calibri"/>
              </a:rPr>
              <a:t>Increasing threshold</a:t>
            </a:r>
          </a:p>
        </p:txBody>
      </p:sp>
      <p:grpSp>
        <p:nvGrpSpPr>
          <p:cNvPr id="10" name="Group 9"/>
          <p:cNvGrpSpPr/>
          <p:nvPr/>
        </p:nvGrpSpPr>
        <p:grpSpPr>
          <a:xfrm>
            <a:off x="1726367" y="869782"/>
            <a:ext cx="8679305" cy="1686393"/>
            <a:chOff x="202367" y="270181"/>
            <a:chExt cx="8094690" cy="1686393"/>
          </a:xfrm>
        </p:grpSpPr>
        <p:sp>
          <p:nvSpPr>
            <p:cNvPr id="2" name="Rectangle 1"/>
            <p:cNvSpPr/>
            <p:nvPr/>
          </p:nvSpPr>
          <p:spPr>
            <a:xfrm>
              <a:off x="202367" y="270181"/>
              <a:ext cx="1618938" cy="1686393"/>
            </a:xfrm>
            <a:prstGeom prst="rect">
              <a:avLst/>
            </a:prstGeom>
            <a:no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2"/>
              <a:endParaRPr lang="en-US">
                <a:solidFill>
                  <a:prstClr val="white"/>
                </a:solidFill>
                <a:latin typeface="Calibri"/>
              </a:endParaRPr>
            </a:p>
          </p:txBody>
        </p:sp>
        <p:sp>
          <p:nvSpPr>
            <p:cNvPr id="6" name="Rectangle 5"/>
            <p:cNvSpPr/>
            <p:nvPr/>
          </p:nvSpPr>
          <p:spPr>
            <a:xfrm>
              <a:off x="1821305" y="270181"/>
              <a:ext cx="1618938" cy="1686393"/>
            </a:xfrm>
            <a:prstGeom prst="rect">
              <a:avLst/>
            </a:prstGeom>
            <a:no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2"/>
              <a:endParaRPr lang="en-US">
                <a:solidFill>
                  <a:prstClr val="white"/>
                </a:solidFill>
                <a:latin typeface="Calibri"/>
              </a:endParaRPr>
            </a:p>
          </p:txBody>
        </p:sp>
        <p:sp>
          <p:nvSpPr>
            <p:cNvPr id="7" name="Rectangle 6"/>
            <p:cNvSpPr/>
            <p:nvPr/>
          </p:nvSpPr>
          <p:spPr>
            <a:xfrm>
              <a:off x="3440243" y="270181"/>
              <a:ext cx="1618938" cy="1686393"/>
            </a:xfrm>
            <a:prstGeom prst="rect">
              <a:avLst/>
            </a:prstGeom>
            <a:no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2"/>
              <a:endParaRPr lang="en-US">
                <a:solidFill>
                  <a:prstClr val="white"/>
                </a:solidFill>
                <a:latin typeface="Calibri"/>
              </a:endParaRPr>
            </a:p>
          </p:txBody>
        </p:sp>
        <p:sp>
          <p:nvSpPr>
            <p:cNvPr id="8" name="Rectangle 7"/>
            <p:cNvSpPr/>
            <p:nvPr/>
          </p:nvSpPr>
          <p:spPr>
            <a:xfrm>
              <a:off x="5059181" y="270181"/>
              <a:ext cx="1618938" cy="1686393"/>
            </a:xfrm>
            <a:prstGeom prst="rect">
              <a:avLst/>
            </a:prstGeom>
            <a:no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2"/>
              <a:endParaRPr lang="en-US">
                <a:solidFill>
                  <a:prstClr val="white"/>
                </a:solidFill>
                <a:latin typeface="Calibri"/>
              </a:endParaRPr>
            </a:p>
          </p:txBody>
        </p:sp>
        <p:sp>
          <p:nvSpPr>
            <p:cNvPr id="9" name="Rectangle 8"/>
            <p:cNvSpPr/>
            <p:nvPr/>
          </p:nvSpPr>
          <p:spPr>
            <a:xfrm>
              <a:off x="6678119" y="270181"/>
              <a:ext cx="1618938" cy="1686393"/>
            </a:xfrm>
            <a:prstGeom prst="rect">
              <a:avLst/>
            </a:prstGeom>
            <a:no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2"/>
              <a:endParaRPr lang="en-US">
                <a:solidFill>
                  <a:prstClr val="white"/>
                </a:solidFill>
                <a:latin typeface="Calibri"/>
              </a:endParaRPr>
            </a:p>
          </p:txBody>
        </p:sp>
      </p:grpSp>
      <p:cxnSp>
        <p:nvCxnSpPr>
          <p:cNvPr id="56" name="Straight Connector 55"/>
          <p:cNvCxnSpPr/>
          <p:nvPr/>
        </p:nvCxnSpPr>
        <p:spPr>
          <a:xfrm>
            <a:off x="9383642" y="1186950"/>
            <a:ext cx="257330" cy="822960"/>
          </a:xfrm>
          <a:prstGeom prst="line">
            <a:avLst/>
          </a:prstGeom>
          <a:ln w="63500">
            <a:solidFill>
              <a:srgbClr val="00B050"/>
            </a:solidFill>
          </a:ln>
        </p:spPr>
        <p:style>
          <a:lnRef idx="1">
            <a:schemeClr val="accent1"/>
          </a:lnRef>
          <a:fillRef idx="0">
            <a:schemeClr val="accent1"/>
          </a:fillRef>
          <a:effectRef idx="0">
            <a:schemeClr val="accent1"/>
          </a:effectRef>
          <a:fontRef idx="minor">
            <a:schemeClr val="tx1"/>
          </a:fontRef>
        </p:style>
      </p:cxnSp>
      <p:cxnSp>
        <p:nvCxnSpPr>
          <p:cNvPr id="57" name="Straight Connector 56"/>
          <p:cNvCxnSpPr/>
          <p:nvPr/>
        </p:nvCxnSpPr>
        <p:spPr>
          <a:xfrm flipV="1">
            <a:off x="9032573" y="2061273"/>
            <a:ext cx="559906" cy="204169"/>
          </a:xfrm>
          <a:prstGeom prst="line">
            <a:avLst/>
          </a:prstGeom>
          <a:ln w="63500">
            <a:solidFill>
              <a:srgbClr val="00B050"/>
            </a:solidFill>
          </a:ln>
        </p:spPr>
        <p:style>
          <a:lnRef idx="1">
            <a:schemeClr val="accent1"/>
          </a:lnRef>
          <a:fillRef idx="0">
            <a:schemeClr val="accent1"/>
          </a:fillRef>
          <a:effectRef idx="0">
            <a:schemeClr val="accent1"/>
          </a:effectRef>
          <a:fontRef idx="minor">
            <a:schemeClr val="tx1"/>
          </a:fontRef>
        </p:style>
      </p:cxnSp>
      <p:cxnSp>
        <p:nvCxnSpPr>
          <p:cNvPr id="58" name="Straight Connector 57"/>
          <p:cNvCxnSpPr/>
          <p:nvPr/>
        </p:nvCxnSpPr>
        <p:spPr>
          <a:xfrm>
            <a:off x="8974718" y="2020275"/>
            <a:ext cx="676489" cy="241379"/>
          </a:xfrm>
          <a:prstGeom prst="line">
            <a:avLst/>
          </a:prstGeom>
          <a:ln w="63500">
            <a:solidFill>
              <a:srgbClr val="00B050"/>
            </a:solidFill>
          </a:ln>
        </p:spPr>
        <p:style>
          <a:lnRef idx="1">
            <a:schemeClr val="accent1"/>
          </a:lnRef>
          <a:fillRef idx="0">
            <a:schemeClr val="accent1"/>
          </a:fillRef>
          <a:effectRef idx="0">
            <a:schemeClr val="accent1"/>
          </a:effectRef>
          <a:fontRef idx="minor">
            <a:schemeClr val="tx1"/>
          </a:fontRef>
        </p:style>
      </p:cxnSp>
      <p:grpSp>
        <p:nvGrpSpPr>
          <p:cNvPr id="12" name="Group 11"/>
          <p:cNvGrpSpPr/>
          <p:nvPr/>
        </p:nvGrpSpPr>
        <p:grpSpPr>
          <a:xfrm>
            <a:off x="2024270" y="1109752"/>
            <a:ext cx="1142069" cy="1206453"/>
            <a:chOff x="500269" y="478565"/>
            <a:chExt cx="1142069" cy="1206453"/>
          </a:xfrm>
        </p:grpSpPr>
        <p:sp>
          <p:nvSpPr>
            <p:cNvPr id="61" name="Oval 60"/>
            <p:cNvSpPr/>
            <p:nvPr/>
          </p:nvSpPr>
          <p:spPr>
            <a:xfrm>
              <a:off x="848108" y="478565"/>
              <a:ext cx="137160" cy="137160"/>
            </a:xfrm>
            <a:prstGeom prst="ellipse">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2"/>
              <a:endParaRPr lang="en-US">
                <a:solidFill>
                  <a:prstClr val="white"/>
                </a:solidFill>
                <a:latin typeface="Calibri"/>
              </a:endParaRPr>
            </a:p>
          </p:txBody>
        </p:sp>
        <p:sp>
          <p:nvSpPr>
            <p:cNvPr id="46" name="Oval 45"/>
            <p:cNvSpPr/>
            <p:nvPr/>
          </p:nvSpPr>
          <p:spPr>
            <a:xfrm>
              <a:off x="1105438" y="1335498"/>
              <a:ext cx="137160" cy="137160"/>
            </a:xfrm>
            <a:prstGeom prst="ellipse">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2"/>
              <a:endParaRPr lang="en-US">
                <a:solidFill>
                  <a:prstClr val="white"/>
                </a:solidFill>
                <a:latin typeface="Calibri"/>
              </a:endParaRPr>
            </a:p>
          </p:txBody>
        </p:sp>
        <p:sp>
          <p:nvSpPr>
            <p:cNvPr id="59" name="Oval 58"/>
            <p:cNvSpPr/>
            <p:nvPr/>
          </p:nvSpPr>
          <p:spPr>
            <a:xfrm>
              <a:off x="1105438" y="1547858"/>
              <a:ext cx="137160" cy="137160"/>
            </a:xfrm>
            <a:prstGeom prst="ellipse">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2"/>
              <a:endParaRPr lang="en-US">
                <a:solidFill>
                  <a:prstClr val="white"/>
                </a:solidFill>
                <a:latin typeface="Calibri"/>
              </a:endParaRPr>
            </a:p>
          </p:txBody>
        </p:sp>
        <p:sp>
          <p:nvSpPr>
            <p:cNvPr id="60" name="Oval 59"/>
            <p:cNvSpPr/>
            <p:nvPr/>
          </p:nvSpPr>
          <p:spPr>
            <a:xfrm>
              <a:off x="500269" y="1335498"/>
              <a:ext cx="135875" cy="137160"/>
            </a:xfrm>
            <a:prstGeom prst="ellipse">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2"/>
              <a:endParaRPr lang="en-US">
                <a:solidFill>
                  <a:prstClr val="white"/>
                </a:solidFill>
                <a:latin typeface="Calibri"/>
              </a:endParaRPr>
            </a:p>
          </p:txBody>
        </p:sp>
        <p:sp>
          <p:nvSpPr>
            <p:cNvPr id="62" name="Oval 61"/>
            <p:cNvSpPr/>
            <p:nvPr/>
          </p:nvSpPr>
          <p:spPr>
            <a:xfrm>
              <a:off x="500269" y="1547858"/>
              <a:ext cx="135875" cy="137160"/>
            </a:xfrm>
            <a:prstGeom prst="ellipse">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2"/>
              <a:endParaRPr lang="en-US">
                <a:solidFill>
                  <a:prstClr val="white"/>
                </a:solidFill>
                <a:latin typeface="Calibri"/>
              </a:endParaRPr>
            </a:p>
          </p:txBody>
        </p:sp>
        <p:sp>
          <p:nvSpPr>
            <p:cNvPr id="63" name="Oval 62"/>
            <p:cNvSpPr/>
            <p:nvPr/>
          </p:nvSpPr>
          <p:spPr>
            <a:xfrm>
              <a:off x="1505178" y="1450428"/>
              <a:ext cx="137160" cy="137160"/>
            </a:xfrm>
            <a:prstGeom prst="ellipse">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2"/>
              <a:endParaRPr lang="en-US">
                <a:solidFill>
                  <a:prstClr val="white"/>
                </a:solidFill>
                <a:latin typeface="Calibri"/>
              </a:endParaRPr>
            </a:p>
          </p:txBody>
        </p:sp>
      </p:grpSp>
      <p:grpSp>
        <p:nvGrpSpPr>
          <p:cNvPr id="13" name="Group 12"/>
          <p:cNvGrpSpPr/>
          <p:nvPr/>
        </p:nvGrpSpPr>
        <p:grpSpPr>
          <a:xfrm>
            <a:off x="3758128" y="1109752"/>
            <a:ext cx="1142069" cy="1206453"/>
            <a:chOff x="2234127" y="533530"/>
            <a:chExt cx="1142069" cy="1206453"/>
          </a:xfrm>
        </p:grpSpPr>
        <p:cxnSp>
          <p:nvCxnSpPr>
            <p:cNvPr id="21" name="Straight Connector 20"/>
            <p:cNvCxnSpPr/>
            <p:nvPr/>
          </p:nvCxnSpPr>
          <p:spPr>
            <a:xfrm>
              <a:off x="2300991" y="1431560"/>
              <a:ext cx="0" cy="202368"/>
            </a:xfrm>
            <a:prstGeom prst="line">
              <a:avLst/>
            </a:prstGeom>
            <a:ln w="63500">
              <a:solidFill>
                <a:srgbClr val="00B050"/>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a:xfrm>
              <a:off x="2910591" y="1446550"/>
              <a:ext cx="0" cy="202368"/>
            </a:xfrm>
            <a:prstGeom prst="line">
              <a:avLst/>
            </a:prstGeom>
            <a:ln w="63500">
              <a:solidFill>
                <a:srgbClr val="00B050"/>
              </a:solidFill>
            </a:ln>
          </p:spPr>
          <p:style>
            <a:lnRef idx="1">
              <a:schemeClr val="accent1"/>
            </a:lnRef>
            <a:fillRef idx="0">
              <a:schemeClr val="accent1"/>
            </a:fillRef>
            <a:effectRef idx="0">
              <a:schemeClr val="accent1"/>
            </a:effectRef>
            <a:fontRef idx="minor">
              <a:schemeClr val="tx1"/>
            </a:fontRef>
          </p:style>
        </p:cxnSp>
        <p:grpSp>
          <p:nvGrpSpPr>
            <p:cNvPr id="64" name="Group 63"/>
            <p:cNvGrpSpPr/>
            <p:nvPr/>
          </p:nvGrpSpPr>
          <p:grpSpPr>
            <a:xfrm>
              <a:off x="2234127" y="533530"/>
              <a:ext cx="1142069" cy="1206453"/>
              <a:chOff x="500269" y="478565"/>
              <a:chExt cx="1142069" cy="1206453"/>
            </a:xfrm>
          </p:grpSpPr>
          <p:sp>
            <p:nvSpPr>
              <p:cNvPr id="65" name="Oval 64"/>
              <p:cNvSpPr/>
              <p:nvPr/>
            </p:nvSpPr>
            <p:spPr>
              <a:xfrm>
                <a:off x="848108" y="478565"/>
                <a:ext cx="137160" cy="137160"/>
              </a:xfrm>
              <a:prstGeom prst="ellipse">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2"/>
                <a:endParaRPr lang="en-US">
                  <a:solidFill>
                    <a:prstClr val="white"/>
                  </a:solidFill>
                  <a:latin typeface="Calibri"/>
                </a:endParaRPr>
              </a:p>
            </p:txBody>
          </p:sp>
          <p:sp>
            <p:nvSpPr>
              <p:cNvPr id="66" name="Oval 65"/>
              <p:cNvSpPr/>
              <p:nvPr/>
            </p:nvSpPr>
            <p:spPr>
              <a:xfrm>
                <a:off x="1105438" y="1335498"/>
                <a:ext cx="137160" cy="137160"/>
              </a:xfrm>
              <a:prstGeom prst="ellipse">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2"/>
                <a:endParaRPr lang="en-US">
                  <a:solidFill>
                    <a:prstClr val="white"/>
                  </a:solidFill>
                  <a:latin typeface="Calibri"/>
                </a:endParaRPr>
              </a:p>
            </p:txBody>
          </p:sp>
          <p:sp>
            <p:nvSpPr>
              <p:cNvPr id="67" name="Oval 66"/>
              <p:cNvSpPr/>
              <p:nvPr/>
            </p:nvSpPr>
            <p:spPr>
              <a:xfrm>
                <a:off x="1105438" y="1547858"/>
                <a:ext cx="137160" cy="137160"/>
              </a:xfrm>
              <a:prstGeom prst="ellipse">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2"/>
                <a:endParaRPr lang="en-US">
                  <a:solidFill>
                    <a:prstClr val="white"/>
                  </a:solidFill>
                  <a:latin typeface="Calibri"/>
                </a:endParaRPr>
              </a:p>
            </p:txBody>
          </p:sp>
          <p:sp>
            <p:nvSpPr>
              <p:cNvPr id="68" name="Oval 67"/>
              <p:cNvSpPr/>
              <p:nvPr/>
            </p:nvSpPr>
            <p:spPr>
              <a:xfrm>
                <a:off x="500269" y="1335498"/>
                <a:ext cx="135875" cy="137160"/>
              </a:xfrm>
              <a:prstGeom prst="ellipse">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2"/>
                <a:endParaRPr lang="en-US">
                  <a:solidFill>
                    <a:prstClr val="white"/>
                  </a:solidFill>
                  <a:latin typeface="Calibri"/>
                </a:endParaRPr>
              </a:p>
            </p:txBody>
          </p:sp>
          <p:sp>
            <p:nvSpPr>
              <p:cNvPr id="69" name="Oval 68"/>
              <p:cNvSpPr/>
              <p:nvPr/>
            </p:nvSpPr>
            <p:spPr>
              <a:xfrm>
                <a:off x="500269" y="1547858"/>
                <a:ext cx="135875" cy="137160"/>
              </a:xfrm>
              <a:prstGeom prst="ellipse">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2"/>
                <a:endParaRPr lang="en-US">
                  <a:solidFill>
                    <a:prstClr val="white"/>
                  </a:solidFill>
                  <a:latin typeface="Calibri"/>
                </a:endParaRPr>
              </a:p>
            </p:txBody>
          </p:sp>
          <p:sp>
            <p:nvSpPr>
              <p:cNvPr id="70" name="Oval 69"/>
              <p:cNvSpPr/>
              <p:nvPr/>
            </p:nvSpPr>
            <p:spPr>
              <a:xfrm>
                <a:off x="1505178" y="1450428"/>
                <a:ext cx="137160" cy="137160"/>
              </a:xfrm>
              <a:prstGeom prst="ellipse">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2"/>
                <a:endParaRPr lang="en-US">
                  <a:solidFill>
                    <a:prstClr val="white"/>
                  </a:solidFill>
                  <a:latin typeface="Calibri"/>
                </a:endParaRPr>
              </a:p>
            </p:txBody>
          </p:sp>
        </p:grpSp>
      </p:grpSp>
      <p:grpSp>
        <p:nvGrpSpPr>
          <p:cNvPr id="20" name="Group 19"/>
          <p:cNvGrpSpPr/>
          <p:nvPr/>
        </p:nvGrpSpPr>
        <p:grpSpPr>
          <a:xfrm>
            <a:off x="7445713" y="1109752"/>
            <a:ext cx="1142069" cy="1206453"/>
            <a:chOff x="5921712" y="623470"/>
            <a:chExt cx="1142069" cy="1206453"/>
          </a:xfrm>
        </p:grpSpPr>
        <p:cxnSp>
          <p:nvCxnSpPr>
            <p:cNvPr id="55" name="Straight Connector 54"/>
            <p:cNvCxnSpPr/>
            <p:nvPr/>
          </p:nvCxnSpPr>
          <p:spPr>
            <a:xfrm>
              <a:off x="5981073" y="1566475"/>
              <a:ext cx="0" cy="202368"/>
            </a:xfrm>
            <a:prstGeom prst="line">
              <a:avLst/>
            </a:prstGeom>
            <a:ln w="63500">
              <a:solidFill>
                <a:srgbClr val="00B050"/>
              </a:solidFill>
            </a:ln>
          </p:spPr>
          <p:style>
            <a:lnRef idx="1">
              <a:schemeClr val="accent1"/>
            </a:lnRef>
            <a:fillRef idx="0">
              <a:schemeClr val="accent1"/>
            </a:fillRef>
            <a:effectRef idx="0">
              <a:schemeClr val="accent1"/>
            </a:effectRef>
            <a:fontRef idx="minor">
              <a:schemeClr val="tx1"/>
            </a:fontRef>
          </p:style>
        </p:cxnSp>
        <p:sp>
          <p:nvSpPr>
            <p:cNvPr id="53" name="Isosceles Triangle 52"/>
            <p:cNvSpPr/>
            <p:nvPr/>
          </p:nvSpPr>
          <p:spPr>
            <a:xfrm rot="5400000">
              <a:off x="6668123" y="1459045"/>
              <a:ext cx="247583" cy="384416"/>
            </a:xfrm>
            <a:prstGeom prst="triangle">
              <a:avLst/>
            </a:prstGeom>
            <a:noFill/>
            <a:ln w="6350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2"/>
              <a:endParaRPr lang="en-US">
                <a:solidFill>
                  <a:prstClr val="white"/>
                </a:solidFill>
                <a:latin typeface="Calibri"/>
              </a:endParaRPr>
            </a:p>
          </p:txBody>
        </p:sp>
        <p:cxnSp>
          <p:nvCxnSpPr>
            <p:cNvPr id="50" name="Straight Connector 49"/>
            <p:cNvCxnSpPr>
              <a:stCxn id="53" idx="2"/>
            </p:cNvCxnSpPr>
            <p:nvPr/>
          </p:nvCxnSpPr>
          <p:spPr>
            <a:xfrm flipH="1">
              <a:off x="5994066" y="1527462"/>
              <a:ext cx="605641" cy="14028"/>
            </a:xfrm>
            <a:prstGeom prst="line">
              <a:avLst/>
            </a:prstGeom>
            <a:ln w="63500">
              <a:solidFill>
                <a:srgbClr val="00B050"/>
              </a:solidFill>
            </a:ln>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a:xfrm>
              <a:off x="5968544" y="1786328"/>
              <a:ext cx="652299" cy="0"/>
            </a:xfrm>
            <a:prstGeom prst="line">
              <a:avLst/>
            </a:prstGeom>
            <a:ln w="63500">
              <a:solidFill>
                <a:srgbClr val="00B050"/>
              </a:solidFill>
            </a:ln>
          </p:spPr>
          <p:style>
            <a:lnRef idx="1">
              <a:schemeClr val="accent1"/>
            </a:lnRef>
            <a:fillRef idx="0">
              <a:schemeClr val="accent1"/>
            </a:fillRef>
            <a:effectRef idx="0">
              <a:schemeClr val="accent1"/>
            </a:effectRef>
            <a:fontRef idx="minor">
              <a:schemeClr val="tx1"/>
            </a:fontRef>
          </p:style>
        </p:cxnSp>
        <p:grpSp>
          <p:nvGrpSpPr>
            <p:cNvPr id="78" name="Group 77"/>
            <p:cNvGrpSpPr/>
            <p:nvPr/>
          </p:nvGrpSpPr>
          <p:grpSpPr>
            <a:xfrm>
              <a:off x="5921712" y="623470"/>
              <a:ext cx="1142069" cy="1206453"/>
              <a:chOff x="500269" y="478565"/>
              <a:chExt cx="1142069" cy="1206453"/>
            </a:xfrm>
          </p:grpSpPr>
          <p:sp>
            <p:nvSpPr>
              <p:cNvPr id="79" name="Oval 78"/>
              <p:cNvSpPr/>
              <p:nvPr/>
            </p:nvSpPr>
            <p:spPr>
              <a:xfrm>
                <a:off x="848108" y="478565"/>
                <a:ext cx="137160" cy="137160"/>
              </a:xfrm>
              <a:prstGeom prst="ellipse">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2"/>
                <a:endParaRPr lang="en-US">
                  <a:solidFill>
                    <a:prstClr val="white"/>
                  </a:solidFill>
                  <a:latin typeface="Calibri"/>
                </a:endParaRPr>
              </a:p>
            </p:txBody>
          </p:sp>
          <p:sp>
            <p:nvSpPr>
              <p:cNvPr id="80" name="Oval 79"/>
              <p:cNvSpPr/>
              <p:nvPr/>
            </p:nvSpPr>
            <p:spPr>
              <a:xfrm>
                <a:off x="1105438" y="1335498"/>
                <a:ext cx="137160" cy="137160"/>
              </a:xfrm>
              <a:prstGeom prst="ellipse">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2"/>
                <a:endParaRPr lang="en-US">
                  <a:solidFill>
                    <a:prstClr val="white"/>
                  </a:solidFill>
                  <a:latin typeface="Calibri"/>
                </a:endParaRPr>
              </a:p>
            </p:txBody>
          </p:sp>
          <p:sp>
            <p:nvSpPr>
              <p:cNvPr id="81" name="Oval 80"/>
              <p:cNvSpPr/>
              <p:nvPr/>
            </p:nvSpPr>
            <p:spPr>
              <a:xfrm>
                <a:off x="1105438" y="1547858"/>
                <a:ext cx="137160" cy="137160"/>
              </a:xfrm>
              <a:prstGeom prst="ellipse">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2"/>
                <a:endParaRPr lang="en-US">
                  <a:solidFill>
                    <a:prstClr val="white"/>
                  </a:solidFill>
                  <a:latin typeface="Calibri"/>
                </a:endParaRPr>
              </a:p>
            </p:txBody>
          </p:sp>
          <p:sp>
            <p:nvSpPr>
              <p:cNvPr id="82" name="Oval 81"/>
              <p:cNvSpPr/>
              <p:nvPr/>
            </p:nvSpPr>
            <p:spPr>
              <a:xfrm>
                <a:off x="500269" y="1335498"/>
                <a:ext cx="135875" cy="137160"/>
              </a:xfrm>
              <a:prstGeom prst="ellipse">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2"/>
                <a:endParaRPr lang="en-US">
                  <a:solidFill>
                    <a:prstClr val="white"/>
                  </a:solidFill>
                  <a:latin typeface="Calibri"/>
                </a:endParaRPr>
              </a:p>
            </p:txBody>
          </p:sp>
          <p:sp>
            <p:nvSpPr>
              <p:cNvPr id="83" name="Oval 82"/>
              <p:cNvSpPr/>
              <p:nvPr/>
            </p:nvSpPr>
            <p:spPr>
              <a:xfrm>
                <a:off x="500269" y="1547858"/>
                <a:ext cx="135875" cy="137160"/>
              </a:xfrm>
              <a:prstGeom prst="ellipse">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2"/>
                <a:endParaRPr lang="en-US">
                  <a:solidFill>
                    <a:prstClr val="white"/>
                  </a:solidFill>
                  <a:latin typeface="Calibri"/>
                </a:endParaRPr>
              </a:p>
            </p:txBody>
          </p:sp>
          <p:sp>
            <p:nvSpPr>
              <p:cNvPr id="84" name="Oval 83"/>
              <p:cNvSpPr/>
              <p:nvPr/>
            </p:nvSpPr>
            <p:spPr>
              <a:xfrm>
                <a:off x="1505178" y="1450428"/>
                <a:ext cx="137160" cy="137160"/>
              </a:xfrm>
              <a:prstGeom prst="ellipse">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2"/>
                <a:endParaRPr lang="en-US">
                  <a:solidFill>
                    <a:prstClr val="white"/>
                  </a:solidFill>
                  <a:latin typeface="Calibri"/>
                </a:endParaRPr>
              </a:p>
            </p:txBody>
          </p:sp>
        </p:grpSp>
      </p:grpSp>
      <p:grpSp>
        <p:nvGrpSpPr>
          <p:cNvPr id="27" name="Group 26"/>
          <p:cNvGrpSpPr/>
          <p:nvPr/>
        </p:nvGrpSpPr>
        <p:grpSpPr>
          <a:xfrm>
            <a:off x="8967224" y="1109752"/>
            <a:ext cx="1142069" cy="1206453"/>
            <a:chOff x="7443223" y="533530"/>
            <a:chExt cx="1142069" cy="1206453"/>
          </a:xfrm>
        </p:grpSpPr>
        <p:cxnSp>
          <p:nvCxnSpPr>
            <p:cNvPr id="28" name="Straight Connector 27"/>
            <p:cNvCxnSpPr/>
            <p:nvPr/>
          </p:nvCxnSpPr>
          <p:spPr>
            <a:xfrm flipH="1">
              <a:off x="7488549" y="583168"/>
              <a:ext cx="353631" cy="915483"/>
            </a:xfrm>
            <a:prstGeom prst="line">
              <a:avLst/>
            </a:prstGeom>
            <a:ln w="63500">
              <a:solidFill>
                <a:srgbClr val="00B050"/>
              </a:solidFill>
            </a:ln>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a:xfrm>
              <a:off x="7501078" y="1491852"/>
              <a:ext cx="0" cy="202368"/>
            </a:xfrm>
            <a:prstGeom prst="line">
              <a:avLst/>
            </a:prstGeom>
            <a:ln w="63500">
              <a:solidFill>
                <a:srgbClr val="00B050"/>
              </a:solidFill>
            </a:ln>
          </p:spPr>
          <p:style>
            <a:lnRef idx="1">
              <a:schemeClr val="accent1"/>
            </a:lnRef>
            <a:fillRef idx="0">
              <a:schemeClr val="accent1"/>
            </a:fillRef>
            <a:effectRef idx="0">
              <a:schemeClr val="accent1"/>
            </a:effectRef>
            <a:fontRef idx="minor">
              <a:schemeClr val="tx1"/>
            </a:fontRef>
          </p:style>
        </p:cxnSp>
        <p:sp>
          <p:nvSpPr>
            <p:cNvPr id="38" name="Isosceles Triangle 37"/>
            <p:cNvSpPr/>
            <p:nvPr/>
          </p:nvSpPr>
          <p:spPr>
            <a:xfrm rot="5400000">
              <a:off x="8188128" y="1384422"/>
              <a:ext cx="247583" cy="384416"/>
            </a:xfrm>
            <a:prstGeom prst="triangle">
              <a:avLst/>
            </a:prstGeom>
            <a:noFill/>
            <a:ln w="6350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2"/>
              <a:endParaRPr lang="en-US">
                <a:solidFill>
                  <a:prstClr val="white"/>
                </a:solidFill>
                <a:latin typeface="Calibri"/>
              </a:endParaRPr>
            </a:p>
          </p:txBody>
        </p:sp>
        <p:cxnSp>
          <p:nvCxnSpPr>
            <p:cNvPr id="41" name="Straight Connector 40"/>
            <p:cNvCxnSpPr>
              <a:stCxn id="38" idx="2"/>
            </p:cNvCxnSpPr>
            <p:nvPr/>
          </p:nvCxnSpPr>
          <p:spPr>
            <a:xfrm flipH="1">
              <a:off x="7514071" y="1452839"/>
              <a:ext cx="605641" cy="14028"/>
            </a:xfrm>
            <a:prstGeom prst="line">
              <a:avLst/>
            </a:prstGeom>
            <a:ln w="63500">
              <a:solidFill>
                <a:srgbClr val="00B050"/>
              </a:solidFill>
            </a:ln>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p:nvCxnSpPr>
          <p:spPr>
            <a:xfrm>
              <a:off x="7488549" y="1711705"/>
              <a:ext cx="652299" cy="0"/>
            </a:xfrm>
            <a:prstGeom prst="line">
              <a:avLst/>
            </a:prstGeom>
            <a:ln w="63500">
              <a:solidFill>
                <a:srgbClr val="00B050"/>
              </a:solidFill>
            </a:ln>
          </p:spPr>
          <p:style>
            <a:lnRef idx="1">
              <a:schemeClr val="accent1"/>
            </a:lnRef>
            <a:fillRef idx="0">
              <a:schemeClr val="accent1"/>
            </a:fillRef>
            <a:effectRef idx="0">
              <a:schemeClr val="accent1"/>
            </a:effectRef>
            <a:fontRef idx="minor">
              <a:schemeClr val="tx1"/>
            </a:fontRef>
          </p:style>
        </p:cxnSp>
        <p:grpSp>
          <p:nvGrpSpPr>
            <p:cNvPr id="85" name="Group 84"/>
            <p:cNvGrpSpPr/>
            <p:nvPr/>
          </p:nvGrpSpPr>
          <p:grpSpPr>
            <a:xfrm>
              <a:off x="7443223" y="533530"/>
              <a:ext cx="1142069" cy="1206453"/>
              <a:chOff x="500269" y="478565"/>
              <a:chExt cx="1142069" cy="1206453"/>
            </a:xfrm>
          </p:grpSpPr>
          <p:sp>
            <p:nvSpPr>
              <p:cNvPr id="86" name="Oval 85"/>
              <p:cNvSpPr/>
              <p:nvPr/>
            </p:nvSpPr>
            <p:spPr>
              <a:xfrm>
                <a:off x="848108" y="478565"/>
                <a:ext cx="137160" cy="137160"/>
              </a:xfrm>
              <a:prstGeom prst="ellipse">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2"/>
                <a:endParaRPr lang="en-US">
                  <a:solidFill>
                    <a:prstClr val="white"/>
                  </a:solidFill>
                  <a:latin typeface="Calibri"/>
                </a:endParaRPr>
              </a:p>
            </p:txBody>
          </p:sp>
          <p:sp>
            <p:nvSpPr>
              <p:cNvPr id="87" name="Oval 86"/>
              <p:cNvSpPr/>
              <p:nvPr/>
            </p:nvSpPr>
            <p:spPr>
              <a:xfrm>
                <a:off x="1105438" y="1335498"/>
                <a:ext cx="137160" cy="137160"/>
              </a:xfrm>
              <a:prstGeom prst="ellipse">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2"/>
                <a:endParaRPr lang="en-US">
                  <a:solidFill>
                    <a:prstClr val="white"/>
                  </a:solidFill>
                  <a:latin typeface="Calibri"/>
                </a:endParaRPr>
              </a:p>
            </p:txBody>
          </p:sp>
          <p:sp>
            <p:nvSpPr>
              <p:cNvPr id="88" name="Oval 87"/>
              <p:cNvSpPr/>
              <p:nvPr/>
            </p:nvSpPr>
            <p:spPr>
              <a:xfrm>
                <a:off x="1105438" y="1547858"/>
                <a:ext cx="137160" cy="137160"/>
              </a:xfrm>
              <a:prstGeom prst="ellipse">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2"/>
                <a:endParaRPr lang="en-US">
                  <a:solidFill>
                    <a:prstClr val="white"/>
                  </a:solidFill>
                  <a:latin typeface="Calibri"/>
                </a:endParaRPr>
              </a:p>
            </p:txBody>
          </p:sp>
          <p:sp>
            <p:nvSpPr>
              <p:cNvPr id="89" name="Oval 88"/>
              <p:cNvSpPr/>
              <p:nvPr/>
            </p:nvSpPr>
            <p:spPr>
              <a:xfrm>
                <a:off x="500269" y="1335498"/>
                <a:ext cx="135875" cy="137160"/>
              </a:xfrm>
              <a:prstGeom prst="ellipse">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2"/>
                <a:endParaRPr lang="en-US">
                  <a:solidFill>
                    <a:prstClr val="white"/>
                  </a:solidFill>
                  <a:latin typeface="Calibri"/>
                </a:endParaRPr>
              </a:p>
            </p:txBody>
          </p:sp>
          <p:sp>
            <p:nvSpPr>
              <p:cNvPr id="90" name="Oval 89"/>
              <p:cNvSpPr/>
              <p:nvPr/>
            </p:nvSpPr>
            <p:spPr>
              <a:xfrm>
                <a:off x="500269" y="1547858"/>
                <a:ext cx="135875" cy="137160"/>
              </a:xfrm>
              <a:prstGeom prst="ellipse">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2"/>
                <a:endParaRPr lang="en-US">
                  <a:solidFill>
                    <a:prstClr val="white"/>
                  </a:solidFill>
                  <a:latin typeface="Calibri"/>
                </a:endParaRPr>
              </a:p>
            </p:txBody>
          </p:sp>
          <p:sp>
            <p:nvSpPr>
              <p:cNvPr id="91" name="Oval 90"/>
              <p:cNvSpPr/>
              <p:nvPr/>
            </p:nvSpPr>
            <p:spPr>
              <a:xfrm>
                <a:off x="1505178" y="1450428"/>
                <a:ext cx="137160" cy="137160"/>
              </a:xfrm>
              <a:prstGeom prst="ellipse">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2"/>
                <a:endParaRPr lang="en-US">
                  <a:solidFill>
                    <a:prstClr val="white"/>
                  </a:solidFill>
                  <a:latin typeface="Calibri"/>
                </a:endParaRPr>
              </a:p>
            </p:txBody>
          </p:sp>
        </p:grpSp>
      </p:grpSp>
      <p:grpSp>
        <p:nvGrpSpPr>
          <p:cNvPr id="14" name="Group 13"/>
          <p:cNvGrpSpPr/>
          <p:nvPr/>
        </p:nvGrpSpPr>
        <p:grpSpPr>
          <a:xfrm>
            <a:off x="5511986" y="1109752"/>
            <a:ext cx="1142069" cy="1206453"/>
            <a:chOff x="3987985" y="443590"/>
            <a:chExt cx="1142069" cy="1206453"/>
          </a:xfrm>
        </p:grpSpPr>
        <p:sp>
          <p:nvSpPr>
            <p:cNvPr id="34" name="Isosceles Triangle 33"/>
            <p:cNvSpPr/>
            <p:nvPr/>
          </p:nvSpPr>
          <p:spPr>
            <a:xfrm rot="5400000">
              <a:off x="4721902" y="1281660"/>
              <a:ext cx="247583" cy="384416"/>
            </a:xfrm>
            <a:prstGeom prst="triangle">
              <a:avLst/>
            </a:prstGeom>
            <a:noFill/>
            <a:ln w="6350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2"/>
              <a:endParaRPr lang="en-US">
                <a:solidFill>
                  <a:prstClr val="white"/>
                </a:solidFill>
                <a:latin typeface="Calibri"/>
              </a:endParaRPr>
            </a:p>
          </p:txBody>
        </p:sp>
        <p:cxnSp>
          <p:nvCxnSpPr>
            <p:cNvPr id="92" name="Straight Connector 91"/>
            <p:cNvCxnSpPr/>
            <p:nvPr/>
          </p:nvCxnSpPr>
          <p:spPr>
            <a:xfrm>
              <a:off x="4057341" y="1381595"/>
              <a:ext cx="0" cy="202368"/>
            </a:xfrm>
            <a:prstGeom prst="line">
              <a:avLst/>
            </a:prstGeom>
            <a:ln w="63500">
              <a:solidFill>
                <a:srgbClr val="00B050"/>
              </a:solidFill>
            </a:ln>
          </p:spPr>
          <p:style>
            <a:lnRef idx="1">
              <a:schemeClr val="accent1"/>
            </a:lnRef>
            <a:fillRef idx="0">
              <a:schemeClr val="accent1"/>
            </a:fillRef>
            <a:effectRef idx="0">
              <a:schemeClr val="accent1"/>
            </a:effectRef>
            <a:fontRef idx="minor">
              <a:schemeClr val="tx1"/>
            </a:fontRef>
          </p:style>
        </p:cxnSp>
        <p:grpSp>
          <p:nvGrpSpPr>
            <p:cNvPr id="71" name="Group 70"/>
            <p:cNvGrpSpPr/>
            <p:nvPr/>
          </p:nvGrpSpPr>
          <p:grpSpPr>
            <a:xfrm>
              <a:off x="3987985" y="443590"/>
              <a:ext cx="1142069" cy="1206453"/>
              <a:chOff x="500269" y="478565"/>
              <a:chExt cx="1142069" cy="1206453"/>
            </a:xfrm>
          </p:grpSpPr>
          <p:sp>
            <p:nvSpPr>
              <p:cNvPr id="72" name="Oval 71"/>
              <p:cNvSpPr/>
              <p:nvPr/>
            </p:nvSpPr>
            <p:spPr>
              <a:xfrm>
                <a:off x="848108" y="478565"/>
                <a:ext cx="137160" cy="137160"/>
              </a:xfrm>
              <a:prstGeom prst="ellipse">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2"/>
                <a:endParaRPr lang="en-US">
                  <a:solidFill>
                    <a:prstClr val="white"/>
                  </a:solidFill>
                  <a:latin typeface="Calibri"/>
                </a:endParaRPr>
              </a:p>
            </p:txBody>
          </p:sp>
          <p:sp>
            <p:nvSpPr>
              <p:cNvPr id="73" name="Oval 72"/>
              <p:cNvSpPr/>
              <p:nvPr/>
            </p:nvSpPr>
            <p:spPr>
              <a:xfrm>
                <a:off x="1105438" y="1335498"/>
                <a:ext cx="137160" cy="137160"/>
              </a:xfrm>
              <a:prstGeom prst="ellipse">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2"/>
                <a:endParaRPr lang="en-US">
                  <a:solidFill>
                    <a:prstClr val="white"/>
                  </a:solidFill>
                  <a:latin typeface="Calibri"/>
                </a:endParaRPr>
              </a:p>
            </p:txBody>
          </p:sp>
          <p:sp>
            <p:nvSpPr>
              <p:cNvPr id="74" name="Oval 73"/>
              <p:cNvSpPr/>
              <p:nvPr/>
            </p:nvSpPr>
            <p:spPr>
              <a:xfrm>
                <a:off x="1105438" y="1547858"/>
                <a:ext cx="137160" cy="137160"/>
              </a:xfrm>
              <a:prstGeom prst="ellipse">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2"/>
                <a:endParaRPr lang="en-US">
                  <a:solidFill>
                    <a:prstClr val="white"/>
                  </a:solidFill>
                  <a:latin typeface="Calibri"/>
                </a:endParaRPr>
              </a:p>
            </p:txBody>
          </p:sp>
          <p:sp>
            <p:nvSpPr>
              <p:cNvPr id="75" name="Oval 74"/>
              <p:cNvSpPr/>
              <p:nvPr/>
            </p:nvSpPr>
            <p:spPr>
              <a:xfrm>
                <a:off x="500269" y="1335498"/>
                <a:ext cx="135875" cy="137160"/>
              </a:xfrm>
              <a:prstGeom prst="ellipse">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2"/>
                <a:endParaRPr lang="en-US">
                  <a:solidFill>
                    <a:prstClr val="white"/>
                  </a:solidFill>
                  <a:latin typeface="Calibri"/>
                </a:endParaRPr>
              </a:p>
            </p:txBody>
          </p:sp>
          <p:sp>
            <p:nvSpPr>
              <p:cNvPr id="76" name="Oval 75"/>
              <p:cNvSpPr/>
              <p:nvPr/>
            </p:nvSpPr>
            <p:spPr>
              <a:xfrm>
                <a:off x="500269" y="1547858"/>
                <a:ext cx="135875" cy="137160"/>
              </a:xfrm>
              <a:prstGeom prst="ellipse">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2"/>
                <a:endParaRPr lang="en-US">
                  <a:solidFill>
                    <a:prstClr val="white"/>
                  </a:solidFill>
                  <a:latin typeface="Calibri"/>
                </a:endParaRPr>
              </a:p>
            </p:txBody>
          </p:sp>
          <p:sp>
            <p:nvSpPr>
              <p:cNvPr id="77" name="Oval 76"/>
              <p:cNvSpPr/>
              <p:nvPr/>
            </p:nvSpPr>
            <p:spPr>
              <a:xfrm>
                <a:off x="1505178" y="1450428"/>
                <a:ext cx="137160" cy="137160"/>
              </a:xfrm>
              <a:prstGeom prst="ellipse">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2"/>
                <a:endParaRPr lang="en-US">
                  <a:solidFill>
                    <a:prstClr val="white"/>
                  </a:solidFill>
                  <a:latin typeface="Calibri"/>
                </a:endParaRPr>
              </a:p>
            </p:txBody>
          </p:sp>
        </p:grpSp>
      </p:grpSp>
      <p:cxnSp>
        <p:nvCxnSpPr>
          <p:cNvPr id="99" name="Straight Arrow Connector 98"/>
          <p:cNvCxnSpPr/>
          <p:nvPr/>
        </p:nvCxnSpPr>
        <p:spPr>
          <a:xfrm>
            <a:off x="2024269" y="667630"/>
            <a:ext cx="7703619" cy="0"/>
          </a:xfrm>
          <a:prstGeom prst="straightConnector1">
            <a:avLst/>
          </a:prstGeom>
          <a:ln w="38100">
            <a:solidFill>
              <a:srgbClr val="C00000"/>
            </a:solidFill>
            <a:prstDash val="dash"/>
            <a:tailEnd type="triangle" w="lg" len="lg"/>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D21E4674-984D-4589-BFF6-19D682FF5073}"/>
              </a:ext>
            </a:extLst>
          </p:cNvPr>
          <p:cNvCxnSpPr>
            <a:cxnSpLocks/>
          </p:cNvCxnSpPr>
          <p:nvPr/>
        </p:nvCxnSpPr>
        <p:spPr>
          <a:xfrm>
            <a:off x="2430515" y="3642721"/>
            <a:ext cx="1812611" cy="0"/>
          </a:xfrm>
          <a:prstGeom prst="line">
            <a:avLst/>
          </a:prstGeom>
          <a:ln w="7620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93" name="Straight Connector 92">
            <a:extLst>
              <a:ext uri="{FF2B5EF4-FFF2-40B4-BE49-F238E27FC236}">
                <a16:creationId xmlns:a16="http://schemas.microsoft.com/office/drawing/2014/main" id="{8BB054F5-0055-4E6E-9562-DB1CD85AA3D4}"/>
              </a:ext>
            </a:extLst>
          </p:cNvPr>
          <p:cNvCxnSpPr>
            <a:cxnSpLocks/>
          </p:cNvCxnSpPr>
          <p:nvPr/>
        </p:nvCxnSpPr>
        <p:spPr>
          <a:xfrm>
            <a:off x="2416812" y="4352998"/>
            <a:ext cx="3938832" cy="0"/>
          </a:xfrm>
          <a:prstGeom prst="line">
            <a:avLst/>
          </a:prstGeom>
          <a:ln w="7620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94" name="Straight Connector 93">
            <a:extLst>
              <a:ext uri="{FF2B5EF4-FFF2-40B4-BE49-F238E27FC236}">
                <a16:creationId xmlns:a16="http://schemas.microsoft.com/office/drawing/2014/main" id="{C526C9A7-B750-417B-85A6-0537909DA75E}"/>
              </a:ext>
            </a:extLst>
          </p:cNvPr>
          <p:cNvCxnSpPr>
            <a:cxnSpLocks/>
          </p:cNvCxnSpPr>
          <p:nvPr/>
        </p:nvCxnSpPr>
        <p:spPr>
          <a:xfrm>
            <a:off x="2468882" y="5042543"/>
            <a:ext cx="1774244" cy="0"/>
          </a:xfrm>
          <a:prstGeom prst="line">
            <a:avLst/>
          </a:prstGeom>
          <a:ln w="7620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95" name="Straight Connector 94">
            <a:extLst>
              <a:ext uri="{FF2B5EF4-FFF2-40B4-BE49-F238E27FC236}">
                <a16:creationId xmlns:a16="http://schemas.microsoft.com/office/drawing/2014/main" id="{A2A7C2B6-3AA1-4747-990D-AAA6C0AFA6E2}"/>
              </a:ext>
            </a:extLst>
          </p:cNvPr>
          <p:cNvCxnSpPr>
            <a:cxnSpLocks/>
          </p:cNvCxnSpPr>
          <p:nvPr/>
        </p:nvCxnSpPr>
        <p:spPr>
          <a:xfrm>
            <a:off x="2495628" y="6436721"/>
            <a:ext cx="7145345" cy="0"/>
          </a:xfrm>
          <a:prstGeom prst="line">
            <a:avLst/>
          </a:prstGeom>
          <a:ln w="7620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98" name="Straight Connector 97">
            <a:extLst>
              <a:ext uri="{FF2B5EF4-FFF2-40B4-BE49-F238E27FC236}">
                <a16:creationId xmlns:a16="http://schemas.microsoft.com/office/drawing/2014/main" id="{92A377C3-71B3-4EF3-ABBE-EED72D6E667F}"/>
              </a:ext>
            </a:extLst>
          </p:cNvPr>
          <p:cNvCxnSpPr>
            <a:cxnSpLocks/>
          </p:cNvCxnSpPr>
          <p:nvPr/>
        </p:nvCxnSpPr>
        <p:spPr>
          <a:xfrm>
            <a:off x="2495628" y="5753743"/>
            <a:ext cx="5628079" cy="0"/>
          </a:xfrm>
          <a:prstGeom prst="line">
            <a:avLst/>
          </a:prstGeom>
          <a:ln w="7620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102" name="Straight Connector 101">
            <a:extLst>
              <a:ext uri="{FF2B5EF4-FFF2-40B4-BE49-F238E27FC236}">
                <a16:creationId xmlns:a16="http://schemas.microsoft.com/office/drawing/2014/main" id="{2993CACE-F670-441F-871C-C14FB43C4C76}"/>
              </a:ext>
            </a:extLst>
          </p:cNvPr>
          <p:cNvCxnSpPr>
            <a:cxnSpLocks/>
          </p:cNvCxnSpPr>
          <p:nvPr/>
        </p:nvCxnSpPr>
        <p:spPr>
          <a:xfrm>
            <a:off x="2411166" y="2970112"/>
            <a:ext cx="3938832" cy="0"/>
          </a:xfrm>
          <a:prstGeom prst="line">
            <a:avLst/>
          </a:prstGeom>
          <a:ln w="7620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103" name="Straight Connector 102">
            <a:extLst>
              <a:ext uri="{FF2B5EF4-FFF2-40B4-BE49-F238E27FC236}">
                <a16:creationId xmlns:a16="http://schemas.microsoft.com/office/drawing/2014/main" id="{89189C9C-9F7B-45F4-92CC-8F43847C67AF}"/>
              </a:ext>
            </a:extLst>
          </p:cNvPr>
          <p:cNvCxnSpPr>
            <a:cxnSpLocks/>
          </p:cNvCxnSpPr>
          <p:nvPr/>
        </p:nvCxnSpPr>
        <p:spPr>
          <a:xfrm flipV="1">
            <a:off x="8050881" y="2709205"/>
            <a:ext cx="1555281" cy="9235"/>
          </a:xfrm>
          <a:prstGeom prst="line">
            <a:avLst/>
          </a:prstGeom>
          <a:ln w="76200">
            <a:solidFill>
              <a:srgbClr val="00B0F0"/>
            </a:solidFill>
          </a:ln>
        </p:spPr>
        <p:style>
          <a:lnRef idx="1">
            <a:schemeClr val="accent1"/>
          </a:lnRef>
          <a:fillRef idx="0">
            <a:schemeClr val="accent1"/>
          </a:fillRef>
          <a:effectRef idx="0">
            <a:schemeClr val="accent1"/>
          </a:effectRef>
          <a:fontRef idx="minor">
            <a:schemeClr val="tx1"/>
          </a:fontRef>
        </p:style>
      </p:cxnSp>
      <p:sp>
        <p:nvSpPr>
          <p:cNvPr id="3" name="TextBox 2">
            <a:extLst>
              <a:ext uri="{FF2B5EF4-FFF2-40B4-BE49-F238E27FC236}">
                <a16:creationId xmlns:a16="http://schemas.microsoft.com/office/drawing/2014/main" id="{14068200-A4DE-648F-E53E-5FB40113C410}"/>
              </a:ext>
            </a:extLst>
          </p:cNvPr>
          <p:cNvSpPr txBox="1"/>
          <p:nvPr/>
        </p:nvSpPr>
        <p:spPr>
          <a:xfrm>
            <a:off x="7472845" y="6"/>
            <a:ext cx="3924408" cy="472565"/>
          </a:xfrm>
          <a:prstGeom prst="rect">
            <a:avLst/>
          </a:prstGeom>
          <a:solidFill>
            <a:srgbClr val="E2F0D9"/>
          </a:solidFill>
        </p:spPr>
        <p:txBody>
          <a:bodyPr wrap="none" rtlCol="0">
            <a:spAutoFit/>
          </a:bodyPr>
          <a:lstStyle/>
          <a:p>
            <a:pPr defTabSz="914422"/>
            <a:r>
              <a:rPr lang="en-US" sz="2471" dirty="0">
                <a:solidFill>
                  <a:prstClr val="black"/>
                </a:solidFill>
                <a:latin typeface="Calibri"/>
              </a:rPr>
              <a:t>Persistent homology barcode</a:t>
            </a:r>
          </a:p>
        </p:txBody>
      </p:sp>
    </p:spTree>
    <p:extLst>
      <p:ext uri="{BB962C8B-B14F-4D97-AF65-F5344CB8AC3E}">
        <p14:creationId xmlns:p14="http://schemas.microsoft.com/office/powerpoint/2010/main" val="3224803529"/>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2"/>
          <p:cNvGrpSpPr/>
          <p:nvPr/>
        </p:nvGrpSpPr>
        <p:grpSpPr>
          <a:xfrm>
            <a:off x="1517037" y="-2534"/>
            <a:ext cx="9171780" cy="6862763"/>
            <a:chOff x="-6963" y="-2535"/>
            <a:chExt cx="9171780" cy="6862763"/>
          </a:xfrm>
          <a:solidFill>
            <a:schemeClr val="accent3">
              <a:lumMod val="40000"/>
              <a:lumOff val="60000"/>
            </a:schemeClr>
          </a:solidFill>
        </p:grpSpPr>
        <p:grpSp>
          <p:nvGrpSpPr>
            <p:cNvPr id="4" name="Group 3"/>
            <p:cNvGrpSpPr/>
            <p:nvPr/>
          </p:nvGrpSpPr>
          <p:grpSpPr>
            <a:xfrm>
              <a:off x="-6963" y="-1"/>
              <a:ext cx="9171780" cy="6860229"/>
              <a:chOff x="-6963" y="-1"/>
              <a:chExt cx="9171780" cy="6860229"/>
            </a:xfrm>
            <a:grpFill/>
          </p:grpSpPr>
          <p:sp>
            <p:nvSpPr>
              <p:cNvPr id="5" name="Rectangle 4"/>
              <p:cNvSpPr/>
              <p:nvPr/>
            </p:nvSpPr>
            <p:spPr>
              <a:xfrm>
                <a:off x="0" y="0"/>
                <a:ext cx="182880" cy="6858000"/>
              </a:xfrm>
              <a:prstGeom prst="rect">
                <a:avLst/>
              </a:prstGeom>
              <a:grp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914422"/>
                <a:endParaRPr lang="en-US" dirty="0">
                  <a:solidFill>
                    <a:prstClr val="white"/>
                  </a:solidFill>
                  <a:latin typeface="Calibri"/>
                </a:endParaRPr>
              </a:p>
            </p:txBody>
          </p:sp>
          <p:sp>
            <p:nvSpPr>
              <p:cNvPr id="6" name="Rectangle 5"/>
              <p:cNvSpPr/>
              <p:nvPr/>
            </p:nvSpPr>
            <p:spPr>
              <a:xfrm>
                <a:off x="8976879" y="0"/>
                <a:ext cx="182880" cy="6858000"/>
              </a:xfrm>
              <a:prstGeom prst="rect">
                <a:avLst/>
              </a:prstGeom>
              <a:grp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914422"/>
                <a:endParaRPr lang="en-US" dirty="0">
                  <a:solidFill>
                    <a:prstClr val="white"/>
                  </a:solidFill>
                  <a:latin typeface="Calibri"/>
                </a:endParaRPr>
              </a:p>
            </p:txBody>
          </p:sp>
          <p:sp>
            <p:nvSpPr>
              <p:cNvPr id="7" name="Rectangle 6"/>
              <p:cNvSpPr/>
              <p:nvPr/>
            </p:nvSpPr>
            <p:spPr>
              <a:xfrm>
                <a:off x="13854" y="-1"/>
                <a:ext cx="9150963" cy="182880"/>
              </a:xfrm>
              <a:prstGeom prst="rect">
                <a:avLst/>
              </a:prstGeom>
              <a:grp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914422"/>
                <a:endParaRPr lang="en-US" dirty="0">
                  <a:solidFill>
                    <a:prstClr val="white"/>
                  </a:solidFill>
                  <a:latin typeface="Calibri"/>
                </a:endParaRPr>
              </a:p>
            </p:txBody>
          </p:sp>
          <p:sp>
            <p:nvSpPr>
              <p:cNvPr id="8" name="Rectangle 7"/>
              <p:cNvSpPr/>
              <p:nvPr/>
            </p:nvSpPr>
            <p:spPr>
              <a:xfrm>
                <a:off x="-6963" y="6677348"/>
                <a:ext cx="9150963" cy="182880"/>
              </a:xfrm>
              <a:prstGeom prst="rect">
                <a:avLst/>
              </a:prstGeom>
              <a:grp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914422"/>
                <a:endParaRPr lang="en-US" dirty="0">
                  <a:solidFill>
                    <a:prstClr val="white"/>
                  </a:solidFill>
                  <a:latin typeface="Calibri"/>
                </a:endParaRPr>
              </a:p>
            </p:txBody>
          </p:sp>
        </p:grpSp>
        <p:sp>
          <p:nvSpPr>
            <p:cNvPr id="23" name="Rectangle 22"/>
            <p:cNvSpPr/>
            <p:nvPr/>
          </p:nvSpPr>
          <p:spPr>
            <a:xfrm>
              <a:off x="20817" y="-2535"/>
              <a:ext cx="9144000" cy="185414"/>
            </a:xfrm>
            <a:prstGeom prst="rect">
              <a:avLst/>
            </a:prstGeom>
            <a:grp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914422"/>
              <a:endParaRPr lang="en-US" sz="3200" dirty="0">
                <a:solidFill>
                  <a:prstClr val="black"/>
                </a:solidFill>
                <a:latin typeface="Calibri"/>
              </a:endParaRPr>
            </a:p>
          </p:txBody>
        </p:sp>
      </p:grpSp>
      <p:sp>
        <p:nvSpPr>
          <p:cNvPr id="28" name="Rectangle 27"/>
          <p:cNvSpPr/>
          <p:nvPr/>
        </p:nvSpPr>
        <p:spPr>
          <a:xfrm>
            <a:off x="1646416" y="5489161"/>
            <a:ext cx="9108459" cy="892552"/>
          </a:xfrm>
          <a:prstGeom prst="rect">
            <a:avLst/>
          </a:prstGeom>
        </p:spPr>
        <p:txBody>
          <a:bodyPr wrap="square">
            <a:spAutoFit/>
          </a:bodyPr>
          <a:lstStyle/>
          <a:p>
            <a:pPr algn="ctr" defTabSz="914422"/>
            <a:r>
              <a:rPr lang="en-US" sz="2600" dirty="0">
                <a:solidFill>
                  <a:srgbClr val="0000FF"/>
                </a:solidFill>
                <a:latin typeface="Calibri"/>
              </a:rPr>
              <a:t>Topology and Data. Gunnar </a:t>
            </a:r>
            <a:r>
              <a:rPr lang="en-US" sz="2600" dirty="0" err="1">
                <a:solidFill>
                  <a:srgbClr val="0000FF"/>
                </a:solidFill>
                <a:latin typeface="Calibri"/>
              </a:rPr>
              <a:t>Carlsson</a:t>
            </a:r>
            <a:endParaRPr lang="en-US" sz="2600" dirty="0">
              <a:solidFill>
                <a:srgbClr val="0000FF"/>
              </a:solidFill>
              <a:latin typeface="Calibri"/>
            </a:endParaRPr>
          </a:p>
          <a:p>
            <a:pPr defTabSz="914422"/>
            <a:r>
              <a:rPr lang="en-US" sz="2600" dirty="0" err="1">
                <a:solidFill>
                  <a:prstClr val="black"/>
                </a:solidFill>
                <a:latin typeface="Calibri"/>
              </a:rPr>
              <a:t>www.ams.org</a:t>
            </a:r>
            <a:r>
              <a:rPr lang="en-US" sz="2600" dirty="0">
                <a:solidFill>
                  <a:prstClr val="black"/>
                </a:solidFill>
                <a:latin typeface="Calibri"/>
              </a:rPr>
              <a:t>/journals/bull/2009-46-02/S0273-0979-09-01249-X</a:t>
            </a:r>
          </a:p>
        </p:txBody>
      </p:sp>
      <p:grpSp>
        <p:nvGrpSpPr>
          <p:cNvPr id="32" name="Group 31"/>
          <p:cNvGrpSpPr>
            <a:grpSpLocks noChangeAspect="1"/>
          </p:cNvGrpSpPr>
          <p:nvPr/>
        </p:nvGrpSpPr>
        <p:grpSpPr>
          <a:xfrm>
            <a:off x="1718754" y="592667"/>
            <a:ext cx="8757509" cy="4023360"/>
            <a:chOff x="381014" y="592667"/>
            <a:chExt cx="9354613" cy="4297680"/>
          </a:xfrm>
        </p:grpSpPr>
        <p:sp>
          <p:nvSpPr>
            <p:cNvPr id="29" name="TextBox 28"/>
            <p:cNvSpPr txBox="1">
              <a:spLocks noChangeAspect="1"/>
            </p:cNvSpPr>
            <p:nvPr/>
          </p:nvSpPr>
          <p:spPr>
            <a:xfrm>
              <a:off x="1676400" y="3708400"/>
              <a:ext cx="197326" cy="394514"/>
            </a:xfrm>
            <a:prstGeom prst="rect">
              <a:avLst/>
            </a:prstGeom>
            <a:noFill/>
          </p:spPr>
          <p:txBody>
            <a:bodyPr wrap="none" rtlCol="0">
              <a:spAutoFit/>
            </a:bodyPr>
            <a:lstStyle/>
            <a:p>
              <a:pPr defTabSz="914422"/>
              <a:endParaRPr lang="en-US" dirty="0">
                <a:solidFill>
                  <a:prstClr val="black"/>
                </a:solidFill>
                <a:latin typeface="Calibri"/>
              </a:endParaRPr>
            </a:p>
          </p:txBody>
        </p:sp>
        <p:pic>
          <p:nvPicPr>
            <p:cNvPr id="30" name="Picture 29"/>
            <p:cNvPicPr>
              <a:picLocks noChangeAspect="1"/>
            </p:cNvPicPr>
            <p:nvPr/>
          </p:nvPicPr>
          <p:blipFill>
            <a:blip r:embed="rId3"/>
            <a:stretch>
              <a:fillRect/>
            </a:stretch>
          </p:blipFill>
          <p:spPr>
            <a:xfrm>
              <a:off x="381014" y="592667"/>
              <a:ext cx="4544759" cy="4297680"/>
            </a:xfrm>
            <a:prstGeom prst="rect">
              <a:avLst/>
            </a:prstGeom>
          </p:spPr>
        </p:pic>
        <p:pic>
          <p:nvPicPr>
            <p:cNvPr id="31" name="Picture 30"/>
            <p:cNvPicPr>
              <a:picLocks noChangeAspect="1"/>
            </p:cNvPicPr>
            <p:nvPr/>
          </p:nvPicPr>
          <p:blipFill>
            <a:blip r:embed="rId4"/>
            <a:stretch>
              <a:fillRect/>
            </a:stretch>
          </p:blipFill>
          <p:spPr>
            <a:xfrm>
              <a:off x="5382194" y="664000"/>
              <a:ext cx="4353433" cy="4158614"/>
            </a:xfrm>
            <a:prstGeom prst="rect">
              <a:avLst/>
            </a:prstGeom>
          </p:spPr>
        </p:pic>
      </p:grpSp>
    </p:spTree>
    <p:extLst>
      <p:ext uri="{BB962C8B-B14F-4D97-AF65-F5344CB8AC3E}">
        <p14:creationId xmlns:p14="http://schemas.microsoft.com/office/powerpoint/2010/main" val="1554692180"/>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C3C0DAD-9317-9161-7D29-F28132E030E6}"/>
            </a:ext>
          </a:extLst>
        </p:cNvPr>
        <p:cNvGrpSpPr/>
        <p:nvPr/>
      </p:nvGrpSpPr>
      <p:grpSpPr>
        <a:xfrm>
          <a:off x="0" y="0"/>
          <a:ext cx="0" cy="0"/>
          <a:chOff x="0" y="0"/>
          <a:chExt cx="0" cy="0"/>
        </a:xfrm>
      </p:grpSpPr>
      <p:grpSp>
        <p:nvGrpSpPr>
          <p:cNvPr id="4" name="Group 3">
            <a:extLst>
              <a:ext uri="{FF2B5EF4-FFF2-40B4-BE49-F238E27FC236}">
                <a16:creationId xmlns:a16="http://schemas.microsoft.com/office/drawing/2014/main" id="{3A83B6E1-0E27-EC70-86F4-1BA87CD067B6}"/>
              </a:ext>
            </a:extLst>
          </p:cNvPr>
          <p:cNvGrpSpPr/>
          <p:nvPr/>
        </p:nvGrpSpPr>
        <p:grpSpPr>
          <a:xfrm>
            <a:off x="1517037" y="0"/>
            <a:ext cx="9171780" cy="6860229"/>
            <a:chOff x="-6963" y="-1"/>
            <a:chExt cx="9171780" cy="6860229"/>
          </a:xfrm>
          <a:solidFill>
            <a:srgbClr val="C6D9F1"/>
          </a:solidFill>
        </p:grpSpPr>
        <p:sp>
          <p:nvSpPr>
            <p:cNvPr id="5" name="Rectangle 4">
              <a:extLst>
                <a:ext uri="{FF2B5EF4-FFF2-40B4-BE49-F238E27FC236}">
                  <a16:creationId xmlns:a16="http://schemas.microsoft.com/office/drawing/2014/main" id="{FFAFE4B6-65A2-703C-37F9-441817888AF8}"/>
                </a:ext>
              </a:extLst>
            </p:cNvPr>
            <p:cNvSpPr/>
            <p:nvPr/>
          </p:nvSpPr>
          <p:spPr>
            <a:xfrm>
              <a:off x="0" y="0"/>
              <a:ext cx="182880" cy="6858000"/>
            </a:xfrm>
            <a:prstGeom prst="rect">
              <a:avLst/>
            </a:prstGeom>
            <a:grp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211" dirty="0"/>
            </a:p>
          </p:txBody>
        </p:sp>
        <p:sp>
          <p:nvSpPr>
            <p:cNvPr id="6" name="Rectangle 5">
              <a:extLst>
                <a:ext uri="{FF2B5EF4-FFF2-40B4-BE49-F238E27FC236}">
                  <a16:creationId xmlns:a16="http://schemas.microsoft.com/office/drawing/2014/main" id="{C8F90F0D-CC6E-70CC-8BC9-FB9DCF9864C0}"/>
                </a:ext>
              </a:extLst>
            </p:cNvPr>
            <p:cNvSpPr/>
            <p:nvPr/>
          </p:nvSpPr>
          <p:spPr>
            <a:xfrm>
              <a:off x="8976879" y="0"/>
              <a:ext cx="182880" cy="6858000"/>
            </a:xfrm>
            <a:prstGeom prst="rect">
              <a:avLst/>
            </a:prstGeom>
            <a:grp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211" dirty="0"/>
            </a:p>
          </p:txBody>
        </p:sp>
        <p:sp>
          <p:nvSpPr>
            <p:cNvPr id="7" name="Rectangle 6">
              <a:extLst>
                <a:ext uri="{FF2B5EF4-FFF2-40B4-BE49-F238E27FC236}">
                  <a16:creationId xmlns:a16="http://schemas.microsoft.com/office/drawing/2014/main" id="{C0F03727-2D99-10A1-E0D2-A1F0171A1DEA}"/>
                </a:ext>
              </a:extLst>
            </p:cNvPr>
            <p:cNvSpPr/>
            <p:nvPr/>
          </p:nvSpPr>
          <p:spPr>
            <a:xfrm>
              <a:off x="13854" y="-1"/>
              <a:ext cx="9150963" cy="182880"/>
            </a:xfrm>
            <a:prstGeom prst="rect">
              <a:avLst/>
            </a:prstGeom>
            <a:grp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211" dirty="0"/>
            </a:p>
          </p:txBody>
        </p:sp>
        <p:sp>
          <p:nvSpPr>
            <p:cNvPr id="8" name="Rectangle 7">
              <a:extLst>
                <a:ext uri="{FF2B5EF4-FFF2-40B4-BE49-F238E27FC236}">
                  <a16:creationId xmlns:a16="http://schemas.microsoft.com/office/drawing/2014/main" id="{CB075154-5AE6-D2D9-A0C6-F66514BD9544}"/>
                </a:ext>
              </a:extLst>
            </p:cNvPr>
            <p:cNvSpPr/>
            <p:nvPr/>
          </p:nvSpPr>
          <p:spPr>
            <a:xfrm>
              <a:off x="-6963" y="6677348"/>
              <a:ext cx="9150963" cy="182880"/>
            </a:xfrm>
            <a:prstGeom prst="rect">
              <a:avLst/>
            </a:prstGeom>
            <a:grp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211" dirty="0"/>
            </a:p>
          </p:txBody>
        </p:sp>
      </p:grpSp>
      <p:sp>
        <p:nvSpPr>
          <p:cNvPr id="23" name="Rectangle 22">
            <a:extLst>
              <a:ext uri="{FF2B5EF4-FFF2-40B4-BE49-F238E27FC236}">
                <a16:creationId xmlns:a16="http://schemas.microsoft.com/office/drawing/2014/main" id="{D770B171-D1CC-9E3A-556A-21CE0CDBF275}"/>
              </a:ext>
            </a:extLst>
          </p:cNvPr>
          <p:cNvSpPr/>
          <p:nvPr/>
        </p:nvSpPr>
        <p:spPr>
          <a:xfrm>
            <a:off x="1544817" y="-2534"/>
            <a:ext cx="9144000" cy="1042416"/>
          </a:xfrm>
          <a:prstGeom prst="rect">
            <a:avLst/>
          </a:prstGeom>
          <a:solidFill>
            <a:srgbClr val="C6D9F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3200">
                <a:solidFill>
                  <a:srgbClr val="0000DD"/>
                </a:solidFill>
              </a:rPr>
              <a:t>Vietoris Rips</a:t>
            </a:r>
            <a:r>
              <a:rPr lang="en-US" sz="3200">
                <a:solidFill>
                  <a:schemeClr val="tx1"/>
                </a:solidFill>
              </a:rPr>
              <a:t> complex = </a:t>
            </a:r>
            <a:r>
              <a:rPr lang="en-US" sz="3200">
                <a:solidFill>
                  <a:srgbClr val="0000FF"/>
                </a:solidFill>
              </a:rPr>
              <a:t>flag</a:t>
            </a:r>
            <a:r>
              <a:rPr lang="en-US" sz="3200">
                <a:solidFill>
                  <a:schemeClr val="tx1"/>
                </a:solidFill>
              </a:rPr>
              <a:t> complex = </a:t>
            </a:r>
            <a:r>
              <a:rPr lang="en-US" sz="3200">
                <a:solidFill>
                  <a:srgbClr val="0000FF"/>
                </a:solidFill>
              </a:rPr>
              <a:t>clique</a:t>
            </a:r>
            <a:r>
              <a:rPr lang="en-US" sz="3200">
                <a:solidFill>
                  <a:schemeClr val="tx1"/>
                </a:solidFill>
              </a:rPr>
              <a:t> complex</a:t>
            </a:r>
            <a:endParaRPr lang="en-US" sz="3200" dirty="0">
              <a:solidFill>
                <a:schemeClr val="tx1"/>
              </a:solidFill>
            </a:endParaRPr>
          </a:p>
        </p:txBody>
      </p:sp>
      <p:grpSp>
        <p:nvGrpSpPr>
          <p:cNvPr id="38" name="Group 37">
            <a:extLst>
              <a:ext uri="{FF2B5EF4-FFF2-40B4-BE49-F238E27FC236}">
                <a16:creationId xmlns:a16="http://schemas.microsoft.com/office/drawing/2014/main" id="{B9A1CD7D-EB5A-D9BB-E653-A36F0FADCC18}"/>
              </a:ext>
            </a:extLst>
          </p:cNvPr>
          <p:cNvGrpSpPr>
            <a:grpSpLocks noChangeAspect="1"/>
          </p:cNvGrpSpPr>
          <p:nvPr/>
        </p:nvGrpSpPr>
        <p:grpSpPr>
          <a:xfrm>
            <a:off x="2231686" y="1000816"/>
            <a:ext cx="7259842" cy="3850288"/>
            <a:chOff x="638079" y="981191"/>
            <a:chExt cx="7349814" cy="3898005"/>
          </a:xfrm>
        </p:grpSpPr>
        <p:pic>
          <p:nvPicPr>
            <p:cNvPr id="39" name="Picture 38" descr="nsimplexDist.eps">
              <a:extLst>
                <a:ext uri="{FF2B5EF4-FFF2-40B4-BE49-F238E27FC236}">
                  <a16:creationId xmlns:a16="http://schemas.microsoft.com/office/drawing/2014/main" id="{9FC72DE3-7735-4760-DE12-36AA01E6509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00979" y="1222917"/>
              <a:ext cx="6400800" cy="3441700"/>
            </a:xfrm>
            <a:prstGeom prst="rect">
              <a:avLst/>
            </a:prstGeom>
          </p:spPr>
        </p:pic>
        <p:grpSp>
          <p:nvGrpSpPr>
            <p:cNvPr id="40" name="Group 39">
              <a:extLst>
                <a:ext uri="{FF2B5EF4-FFF2-40B4-BE49-F238E27FC236}">
                  <a16:creationId xmlns:a16="http://schemas.microsoft.com/office/drawing/2014/main" id="{EFA3EAFA-0709-2EA6-2BD3-D22164668DDB}"/>
                </a:ext>
              </a:extLst>
            </p:cNvPr>
            <p:cNvGrpSpPr/>
            <p:nvPr/>
          </p:nvGrpSpPr>
          <p:grpSpPr>
            <a:xfrm>
              <a:off x="943279" y="1574820"/>
              <a:ext cx="1362964" cy="1353167"/>
              <a:chOff x="943279" y="1574820"/>
              <a:chExt cx="1362964" cy="1353167"/>
            </a:xfrm>
          </p:grpSpPr>
          <p:sp>
            <p:nvSpPr>
              <p:cNvPr id="59" name="Isosceles Triangle 58">
                <a:extLst>
                  <a:ext uri="{FF2B5EF4-FFF2-40B4-BE49-F238E27FC236}">
                    <a16:creationId xmlns:a16="http://schemas.microsoft.com/office/drawing/2014/main" id="{60AB064B-79F5-D925-3950-D91C782146D3}"/>
                  </a:ext>
                </a:extLst>
              </p:cNvPr>
              <p:cNvSpPr/>
              <p:nvPr/>
            </p:nvSpPr>
            <p:spPr>
              <a:xfrm rot="19709233">
                <a:off x="943279" y="1590049"/>
                <a:ext cx="1072816" cy="1059717"/>
              </a:xfrm>
              <a:prstGeom prst="triangle">
                <a:avLst/>
              </a:prstGeom>
              <a:solidFill>
                <a:schemeClr val="accent4">
                  <a:lumMod val="60000"/>
                  <a:lumOff val="40000"/>
                </a:schemeClr>
              </a:solidFill>
              <a:ln w="76200" cmpd="sng">
                <a:solidFill>
                  <a:srgbClr val="008000"/>
                </a:solidFill>
              </a:ln>
            </p:spPr>
            <p:txBody>
              <a:bodyPr wrap="square" rtlCol="0" anchor="ctr">
                <a:spAutoFit/>
              </a:bodyPr>
              <a:lstStyle/>
              <a:p>
                <a:pPr algn="ctr"/>
                <a:endParaRPr lang="en-US" sz="2824" dirty="0"/>
              </a:p>
            </p:txBody>
          </p:sp>
          <p:sp>
            <p:nvSpPr>
              <p:cNvPr id="60" name="Oval 59">
                <a:extLst>
                  <a:ext uri="{FF2B5EF4-FFF2-40B4-BE49-F238E27FC236}">
                    <a16:creationId xmlns:a16="http://schemas.microsoft.com/office/drawing/2014/main" id="{9172EFA1-0B39-52F7-7B03-E188205BBEE6}"/>
                  </a:ext>
                </a:extLst>
              </p:cNvPr>
              <p:cNvSpPr>
                <a:spLocks noChangeAspect="1"/>
              </p:cNvSpPr>
              <p:nvPr/>
            </p:nvSpPr>
            <p:spPr>
              <a:xfrm>
                <a:off x="1108085" y="2653667"/>
                <a:ext cx="274320" cy="274320"/>
              </a:xfrm>
              <a:prstGeom prst="ellipse">
                <a:avLst/>
              </a:prstGeom>
              <a:solidFill>
                <a:srgbClr val="66006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588"/>
              </a:p>
            </p:txBody>
          </p:sp>
          <p:sp>
            <p:nvSpPr>
              <p:cNvPr id="61" name="Oval 60">
                <a:extLst>
                  <a:ext uri="{FF2B5EF4-FFF2-40B4-BE49-F238E27FC236}">
                    <a16:creationId xmlns:a16="http://schemas.microsoft.com/office/drawing/2014/main" id="{3758F653-2F64-0F5A-658E-944E40701B90}"/>
                  </a:ext>
                </a:extLst>
              </p:cNvPr>
              <p:cNvSpPr>
                <a:spLocks noChangeAspect="1"/>
              </p:cNvSpPr>
              <p:nvPr/>
            </p:nvSpPr>
            <p:spPr>
              <a:xfrm>
                <a:off x="1113956" y="1574820"/>
                <a:ext cx="274320" cy="274320"/>
              </a:xfrm>
              <a:prstGeom prst="ellipse">
                <a:avLst/>
              </a:prstGeom>
              <a:solidFill>
                <a:srgbClr val="66006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588"/>
              </a:p>
            </p:txBody>
          </p:sp>
          <p:sp>
            <p:nvSpPr>
              <p:cNvPr id="62" name="Oval 61">
                <a:extLst>
                  <a:ext uri="{FF2B5EF4-FFF2-40B4-BE49-F238E27FC236}">
                    <a16:creationId xmlns:a16="http://schemas.microsoft.com/office/drawing/2014/main" id="{6A6EB001-AD34-5828-7386-96F5ED0F1E19}"/>
                  </a:ext>
                </a:extLst>
              </p:cNvPr>
              <p:cNvSpPr>
                <a:spLocks noChangeAspect="1"/>
              </p:cNvSpPr>
              <p:nvPr/>
            </p:nvSpPr>
            <p:spPr>
              <a:xfrm>
                <a:off x="2031923" y="2087736"/>
                <a:ext cx="274320" cy="274320"/>
              </a:xfrm>
              <a:prstGeom prst="ellipse">
                <a:avLst/>
              </a:prstGeom>
              <a:solidFill>
                <a:srgbClr val="66006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588"/>
              </a:p>
            </p:txBody>
          </p:sp>
        </p:grpSp>
        <p:grpSp>
          <p:nvGrpSpPr>
            <p:cNvPr id="41" name="Group 40">
              <a:extLst>
                <a:ext uri="{FF2B5EF4-FFF2-40B4-BE49-F238E27FC236}">
                  <a16:creationId xmlns:a16="http://schemas.microsoft.com/office/drawing/2014/main" id="{CC432E43-1BD6-83FA-8E33-C0517CD76FC9}"/>
                </a:ext>
              </a:extLst>
            </p:cNvPr>
            <p:cNvGrpSpPr/>
            <p:nvPr/>
          </p:nvGrpSpPr>
          <p:grpSpPr>
            <a:xfrm>
              <a:off x="638079" y="981191"/>
              <a:ext cx="7349814" cy="3898005"/>
              <a:chOff x="638079" y="981191"/>
              <a:chExt cx="7349814" cy="3898005"/>
            </a:xfrm>
          </p:grpSpPr>
          <p:sp>
            <p:nvSpPr>
              <p:cNvPr id="42" name="Oval 41">
                <a:extLst>
                  <a:ext uri="{FF2B5EF4-FFF2-40B4-BE49-F238E27FC236}">
                    <a16:creationId xmlns:a16="http://schemas.microsoft.com/office/drawing/2014/main" id="{2D073207-0154-0C3C-773A-9A72520B0868}"/>
                  </a:ext>
                </a:extLst>
              </p:cNvPr>
              <p:cNvSpPr>
                <a:spLocks noChangeAspect="1"/>
              </p:cNvSpPr>
              <p:nvPr/>
            </p:nvSpPr>
            <p:spPr>
              <a:xfrm>
                <a:off x="666506" y="2378053"/>
                <a:ext cx="1188720" cy="750159"/>
              </a:xfrm>
              <a:prstGeom prst="ellipse">
                <a:avLst/>
              </a:prstGeom>
              <a:solidFill>
                <a:srgbClr val="C0504D">
                  <a:alpha val="43000"/>
                </a:srgbClr>
              </a:solidFill>
            </p:spPr>
            <p:txBody>
              <a:bodyPr wrap="square" rtlCol="0" anchor="ctr">
                <a:spAutoFit/>
              </a:bodyPr>
              <a:lstStyle/>
              <a:p>
                <a:pPr algn="ctr"/>
                <a:endParaRPr lang="en-US" sz="2824" dirty="0"/>
              </a:p>
            </p:txBody>
          </p:sp>
          <p:sp>
            <p:nvSpPr>
              <p:cNvPr id="43" name="Oval 42">
                <a:extLst>
                  <a:ext uri="{FF2B5EF4-FFF2-40B4-BE49-F238E27FC236}">
                    <a16:creationId xmlns:a16="http://schemas.microsoft.com/office/drawing/2014/main" id="{012375B6-74F6-0C2D-D19B-3EAA9416951E}"/>
                  </a:ext>
                </a:extLst>
              </p:cNvPr>
              <p:cNvSpPr>
                <a:spLocks noChangeAspect="1"/>
              </p:cNvSpPr>
              <p:nvPr/>
            </p:nvSpPr>
            <p:spPr>
              <a:xfrm>
                <a:off x="1604226" y="1834431"/>
                <a:ext cx="1181314" cy="750159"/>
              </a:xfrm>
              <a:prstGeom prst="ellipse">
                <a:avLst/>
              </a:prstGeom>
              <a:solidFill>
                <a:srgbClr val="C0504D">
                  <a:alpha val="43000"/>
                </a:srgbClr>
              </a:solidFill>
            </p:spPr>
            <p:txBody>
              <a:bodyPr wrap="square" rtlCol="0" anchor="ctr">
                <a:spAutoFit/>
              </a:bodyPr>
              <a:lstStyle/>
              <a:p>
                <a:pPr algn="ctr"/>
                <a:endParaRPr lang="en-US" sz="2824" dirty="0"/>
              </a:p>
            </p:txBody>
          </p:sp>
          <p:sp>
            <p:nvSpPr>
              <p:cNvPr id="44" name="Oval 43">
                <a:extLst>
                  <a:ext uri="{FF2B5EF4-FFF2-40B4-BE49-F238E27FC236}">
                    <a16:creationId xmlns:a16="http://schemas.microsoft.com/office/drawing/2014/main" id="{9582B3A5-AFFB-E699-FDD6-7387C36AAD51}"/>
                  </a:ext>
                </a:extLst>
              </p:cNvPr>
              <p:cNvSpPr>
                <a:spLocks noChangeAspect="1"/>
              </p:cNvSpPr>
              <p:nvPr/>
            </p:nvSpPr>
            <p:spPr>
              <a:xfrm>
                <a:off x="638079" y="1309855"/>
                <a:ext cx="1181314" cy="750159"/>
              </a:xfrm>
              <a:prstGeom prst="ellipse">
                <a:avLst/>
              </a:prstGeom>
              <a:solidFill>
                <a:schemeClr val="accent2">
                  <a:alpha val="43000"/>
                </a:schemeClr>
              </a:solidFill>
            </p:spPr>
            <p:txBody>
              <a:bodyPr wrap="square" rtlCol="0" anchor="ctr">
                <a:spAutoFit/>
              </a:bodyPr>
              <a:lstStyle/>
              <a:p>
                <a:pPr algn="ctr"/>
                <a:endParaRPr lang="en-US" sz="2824" dirty="0"/>
              </a:p>
            </p:txBody>
          </p:sp>
          <p:sp>
            <p:nvSpPr>
              <p:cNvPr id="45" name="Oval 44">
                <a:extLst>
                  <a:ext uri="{FF2B5EF4-FFF2-40B4-BE49-F238E27FC236}">
                    <a16:creationId xmlns:a16="http://schemas.microsoft.com/office/drawing/2014/main" id="{7D2034F5-6C6D-BB20-2A0E-39B1083F96B6}"/>
                  </a:ext>
                </a:extLst>
              </p:cNvPr>
              <p:cNvSpPr>
                <a:spLocks noChangeAspect="1"/>
              </p:cNvSpPr>
              <p:nvPr/>
            </p:nvSpPr>
            <p:spPr>
              <a:xfrm>
                <a:off x="6550916" y="1067076"/>
                <a:ext cx="1181314" cy="750159"/>
              </a:xfrm>
              <a:prstGeom prst="ellipse">
                <a:avLst/>
              </a:prstGeom>
              <a:solidFill>
                <a:schemeClr val="accent2">
                  <a:alpha val="43000"/>
                </a:schemeClr>
              </a:solidFill>
            </p:spPr>
            <p:txBody>
              <a:bodyPr wrap="square" rtlCol="0" anchor="ctr">
                <a:spAutoFit/>
              </a:bodyPr>
              <a:lstStyle/>
              <a:p>
                <a:pPr algn="ctr"/>
                <a:endParaRPr lang="en-US" sz="2824" dirty="0"/>
              </a:p>
            </p:txBody>
          </p:sp>
          <p:sp>
            <p:nvSpPr>
              <p:cNvPr id="46" name="Oval 45">
                <a:extLst>
                  <a:ext uri="{FF2B5EF4-FFF2-40B4-BE49-F238E27FC236}">
                    <a16:creationId xmlns:a16="http://schemas.microsoft.com/office/drawing/2014/main" id="{0E595BDA-84B7-250D-9518-29178EAB19B2}"/>
                  </a:ext>
                </a:extLst>
              </p:cNvPr>
              <p:cNvSpPr>
                <a:spLocks noChangeAspect="1"/>
              </p:cNvSpPr>
              <p:nvPr/>
            </p:nvSpPr>
            <p:spPr>
              <a:xfrm>
                <a:off x="5678887" y="1464710"/>
                <a:ext cx="1181314" cy="750159"/>
              </a:xfrm>
              <a:prstGeom prst="ellipse">
                <a:avLst/>
              </a:prstGeom>
              <a:solidFill>
                <a:schemeClr val="accent2">
                  <a:alpha val="43000"/>
                </a:schemeClr>
              </a:solidFill>
            </p:spPr>
            <p:txBody>
              <a:bodyPr wrap="square" rtlCol="0" anchor="ctr">
                <a:spAutoFit/>
              </a:bodyPr>
              <a:lstStyle/>
              <a:p>
                <a:pPr algn="ctr"/>
                <a:endParaRPr lang="en-US" sz="2824" dirty="0"/>
              </a:p>
            </p:txBody>
          </p:sp>
          <p:sp>
            <p:nvSpPr>
              <p:cNvPr id="47" name="Oval 46">
                <a:extLst>
                  <a:ext uri="{FF2B5EF4-FFF2-40B4-BE49-F238E27FC236}">
                    <a16:creationId xmlns:a16="http://schemas.microsoft.com/office/drawing/2014/main" id="{40ED7DB5-E93D-0C46-7202-90EDE2C81597}"/>
                  </a:ext>
                </a:extLst>
              </p:cNvPr>
              <p:cNvSpPr>
                <a:spLocks noChangeAspect="1"/>
              </p:cNvSpPr>
              <p:nvPr/>
            </p:nvSpPr>
            <p:spPr>
              <a:xfrm>
                <a:off x="4306152" y="981191"/>
                <a:ext cx="1181314" cy="750159"/>
              </a:xfrm>
              <a:prstGeom prst="ellipse">
                <a:avLst/>
              </a:prstGeom>
              <a:solidFill>
                <a:schemeClr val="accent2">
                  <a:alpha val="43000"/>
                </a:schemeClr>
              </a:solidFill>
            </p:spPr>
            <p:txBody>
              <a:bodyPr wrap="square" rtlCol="0" anchor="ctr">
                <a:spAutoFit/>
              </a:bodyPr>
              <a:lstStyle/>
              <a:p>
                <a:pPr algn="ctr"/>
                <a:endParaRPr lang="en-US" sz="2824" dirty="0"/>
              </a:p>
            </p:txBody>
          </p:sp>
          <p:sp>
            <p:nvSpPr>
              <p:cNvPr id="48" name="Oval 47">
                <a:extLst>
                  <a:ext uri="{FF2B5EF4-FFF2-40B4-BE49-F238E27FC236}">
                    <a16:creationId xmlns:a16="http://schemas.microsoft.com/office/drawing/2014/main" id="{850BBBE0-23A8-859B-4148-43B58F023681}"/>
                  </a:ext>
                </a:extLst>
              </p:cNvPr>
              <p:cNvSpPr>
                <a:spLocks noChangeAspect="1"/>
              </p:cNvSpPr>
              <p:nvPr/>
            </p:nvSpPr>
            <p:spPr>
              <a:xfrm>
                <a:off x="3920224" y="1235844"/>
                <a:ext cx="1181314" cy="750159"/>
              </a:xfrm>
              <a:prstGeom prst="ellipse">
                <a:avLst/>
              </a:prstGeom>
              <a:solidFill>
                <a:schemeClr val="accent2">
                  <a:alpha val="43000"/>
                </a:schemeClr>
              </a:solidFill>
            </p:spPr>
            <p:txBody>
              <a:bodyPr wrap="square" rtlCol="0" anchor="ctr">
                <a:spAutoFit/>
              </a:bodyPr>
              <a:lstStyle/>
              <a:p>
                <a:pPr algn="ctr"/>
                <a:endParaRPr lang="en-US" sz="2824" dirty="0"/>
              </a:p>
            </p:txBody>
          </p:sp>
          <p:sp>
            <p:nvSpPr>
              <p:cNvPr id="49" name="Oval 48">
                <a:extLst>
                  <a:ext uri="{FF2B5EF4-FFF2-40B4-BE49-F238E27FC236}">
                    <a16:creationId xmlns:a16="http://schemas.microsoft.com/office/drawing/2014/main" id="{ECD241AA-9BBE-9C51-712A-72F8D0D68F65}"/>
                  </a:ext>
                </a:extLst>
              </p:cNvPr>
              <p:cNvSpPr>
                <a:spLocks noChangeAspect="1"/>
              </p:cNvSpPr>
              <p:nvPr/>
            </p:nvSpPr>
            <p:spPr>
              <a:xfrm>
                <a:off x="3905953" y="1735112"/>
                <a:ext cx="1181314" cy="750159"/>
              </a:xfrm>
              <a:prstGeom prst="ellipse">
                <a:avLst/>
              </a:prstGeom>
              <a:solidFill>
                <a:schemeClr val="accent2">
                  <a:alpha val="43000"/>
                </a:schemeClr>
              </a:solidFill>
            </p:spPr>
            <p:txBody>
              <a:bodyPr wrap="square" rtlCol="0" anchor="ctr">
                <a:spAutoFit/>
              </a:bodyPr>
              <a:lstStyle/>
              <a:p>
                <a:pPr algn="ctr"/>
                <a:endParaRPr lang="en-US" sz="2824" dirty="0"/>
              </a:p>
            </p:txBody>
          </p:sp>
          <p:sp>
            <p:nvSpPr>
              <p:cNvPr id="50" name="Oval 49">
                <a:extLst>
                  <a:ext uri="{FF2B5EF4-FFF2-40B4-BE49-F238E27FC236}">
                    <a16:creationId xmlns:a16="http://schemas.microsoft.com/office/drawing/2014/main" id="{0F901B15-7F9B-4A48-1AAB-2B164936C763}"/>
                  </a:ext>
                </a:extLst>
              </p:cNvPr>
              <p:cNvSpPr>
                <a:spLocks noChangeAspect="1"/>
              </p:cNvSpPr>
              <p:nvPr/>
            </p:nvSpPr>
            <p:spPr>
              <a:xfrm>
                <a:off x="3445423" y="981191"/>
                <a:ext cx="1181314" cy="750159"/>
              </a:xfrm>
              <a:prstGeom prst="ellipse">
                <a:avLst/>
              </a:prstGeom>
              <a:solidFill>
                <a:schemeClr val="accent2">
                  <a:alpha val="43000"/>
                </a:schemeClr>
              </a:solidFill>
            </p:spPr>
            <p:txBody>
              <a:bodyPr wrap="square" rtlCol="0" anchor="ctr">
                <a:spAutoFit/>
              </a:bodyPr>
              <a:lstStyle/>
              <a:p>
                <a:pPr algn="ctr"/>
                <a:endParaRPr lang="en-US" sz="2824" dirty="0"/>
              </a:p>
            </p:txBody>
          </p:sp>
          <p:sp>
            <p:nvSpPr>
              <p:cNvPr id="51" name="Oval 50">
                <a:extLst>
                  <a:ext uri="{FF2B5EF4-FFF2-40B4-BE49-F238E27FC236}">
                    <a16:creationId xmlns:a16="http://schemas.microsoft.com/office/drawing/2014/main" id="{B99465B7-AD84-E8B8-EA1A-87759BD8E862}"/>
                  </a:ext>
                </a:extLst>
              </p:cNvPr>
              <p:cNvSpPr>
                <a:spLocks noChangeAspect="1"/>
              </p:cNvSpPr>
              <p:nvPr/>
            </p:nvSpPr>
            <p:spPr>
              <a:xfrm>
                <a:off x="3516752" y="4129037"/>
                <a:ext cx="1181314" cy="750159"/>
              </a:xfrm>
              <a:prstGeom prst="ellipse">
                <a:avLst/>
              </a:prstGeom>
              <a:solidFill>
                <a:schemeClr val="accent2">
                  <a:alpha val="43000"/>
                </a:schemeClr>
              </a:solidFill>
            </p:spPr>
            <p:txBody>
              <a:bodyPr wrap="square" rtlCol="0" anchor="ctr">
                <a:spAutoFit/>
              </a:bodyPr>
              <a:lstStyle/>
              <a:p>
                <a:pPr algn="ctr"/>
                <a:endParaRPr lang="en-US" sz="2824" dirty="0"/>
              </a:p>
            </p:txBody>
          </p:sp>
          <p:sp>
            <p:nvSpPr>
              <p:cNvPr id="52" name="Oval 51">
                <a:extLst>
                  <a:ext uri="{FF2B5EF4-FFF2-40B4-BE49-F238E27FC236}">
                    <a16:creationId xmlns:a16="http://schemas.microsoft.com/office/drawing/2014/main" id="{72C7E916-DC8F-EC9D-F03A-2913864A6E25}"/>
                  </a:ext>
                </a:extLst>
              </p:cNvPr>
              <p:cNvSpPr>
                <a:spLocks noChangeAspect="1"/>
              </p:cNvSpPr>
              <p:nvPr/>
            </p:nvSpPr>
            <p:spPr>
              <a:xfrm>
                <a:off x="2860613" y="3677941"/>
                <a:ext cx="1181314" cy="750159"/>
              </a:xfrm>
              <a:prstGeom prst="ellipse">
                <a:avLst/>
              </a:prstGeom>
              <a:solidFill>
                <a:schemeClr val="accent2">
                  <a:alpha val="43000"/>
                </a:schemeClr>
              </a:solidFill>
            </p:spPr>
            <p:txBody>
              <a:bodyPr wrap="square" rtlCol="0" anchor="ctr">
                <a:spAutoFit/>
              </a:bodyPr>
              <a:lstStyle/>
              <a:p>
                <a:pPr algn="ctr"/>
                <a:endParaRPr lang="en-US" sz="2824" dirty="0"/>
              </a:p>
            </p:txBody>
          </p:sp>
          <p:sp>
            <p:nvSpPr>
              <p:cNvPr id="53" name="Oval 52">
                <a:extLst>
                  <a:ext uri="{FF2B5EF4-FFF2-40B4-BE49-F238E27FC236}">
                    <a16:creationId xmlns:a16="http://schemas.microsoft.com/office/drawing/2014/main" id="{44129212-5CCF-3C3F-565F-3707606779C2}"/>
                  </a:ext>
                </a:extLst>
              </p:cNvPr>
              <p:cNvSpPr>
                <a:spLocks noChangeAspect="1"/>
              </p:cNvSpPr>
              <p:nvPr/>
            </p:nvSpPr>
            <p:spPr>
              <a:xfrm>
                <a:off x="3693629" y="3460358"/>
                <a:ext cx="1181314" cy="750159"/>
              </a:xfrm>
              <a:prstGeom prst="ellipse">
                <a:avLst/>
              </a:prstGeom>
              <a:solidFill>
                <a:schemeClr val="accent2">
                  <a:alpha val="43000"/>
                </a:schemeClr>
              </a:solidFill>
            </p:spPr>
            <p:txBody>
              <a:bodyPr wrap="square" rtlCol="0" anchor="ctr">
                <a:spAutoFit/>
              </a:bodyPr>
              <a:lstStyle/>
              <a:p>
                <a:pPr algn="ctr"/>
                <a:endParaRPr lang="en-US" sz="2824" dirty="0"/>
              </a:p>
            </p:txBody>
          </p:sp>
          <p:sp>
            <p:nvSpPr>
              <p:cNvPr id="54" name="Oval 53">
                <a:extLst>
                  <a:ext uri="{FF2B5EF4-FFF2-40B4-BE49-F238E27FC236}">
                    <a16:creationId xmlns:a16="http://schemas.microsoft.com/office/drawing/2014/main" id="{0B68F999-DE68-B83B-041D-520AFE197EE9}"/>
                  </a:ext>
                </a:extLst>
              </p:cNvPr>
              <p:cNvSpPr>
                <a:spLocks noChangeAspect="1"/>
              </p:cNvSpPr>
              <p:nvPr/>
            </p:nvSpPr>
            <p:spPr>
              <a:xfrm>
                <a:off x="6806579" y="3679628"/>
                <a:ext cx="1181314" cy="750159"/>
              </a:xfrm>
              <a:prstGeom prst="ellipse">
                <a:avLst/>
              </a:prstGeom>
              <a:solidFill>
                <a:schemeClr val="accent2">
                  <a:alpha val="43000"/>
                </a:schemeClr>
              </a:solidFill>
            </p:spPr>
            <p:txBody>
              <a:bodyPr wrap="square" rtlCol="0" anchor="ctr">
                <a:spAutoFit/>
              </a:bodyPr>
              <a:lstStyle/>
              <a:p>
                <a:pPr algn="ctr"/>
                <a:endParaRPr lang="en-US" sz="2824" dirty="0"/>
              </a:p>
            </p:txBody>
          </p:sp>
          <p:sp>
            <p:nvSpPr>
              <p:cNvPr id="55" name="Oval 54">
                <a:extLst>
                  <a:ext uri="{FF2B5EF4-FFF2-40B4-BE49-F238E27FC236}">
                    <a16:creationId xmlns:a16="http://schemas.microsoft.com/office/drawing/2014/main" id="{FFF00332-691C-AA88-5187-42BEBBFE6693}"/>
                  </a:ext>
                </a:extLst>
              </p:cNvPr>
              <p:cNvSpPr>
                <a:spLocks noChangeAspect="1"/>
              </p:cNvSpPr>
              <p:nvPr/>
            </p:nvSpPr>
            <p:spPr>
              <a:xfrm>
                <a:off x="6100243" y="3643447"/>
                <a:ext cx="1181314" cy="750159"/>
              </a:xfrm>
              <a:prstGeom prst="ellipse">
                <a:avLst/>
              </a:prstGeom>
              <a:solidFill>
                <a:schemeClr val="accent2">
                  <a:alpha val="43000"/>
                </a:schemeClr>
              </a:solidFill>
            </p:spPr>
            <p:txBody>
              <a:bodyPr wrap="square" rtlCol="0" anchor="ctr">
                <a:spAutoFit/>
              </a:bodyPr>
              <a:lstStyle/>
              <a:p>
                <a:pPr algn="ctr"/>
                <a:endParaRPr lang="en-US" sz="2824" dirty="0"/>
              </a:p>
            </p:txBody>
          </p:sp>
          <p:sp>
            <p:nvSpPr>
              <p:cNvPr id="56" name="Oval 55">
                <a:extLst>
                  <a:ext uri="{FF2B5EF4-FFF2-40B4-BE49-F238E27FC236}">
                    <a16:creationId xmlns:a16="http://schemas.microsoft.com/office/drawing/2014/main" id="{062D3C9B-D772-F1D6-8E9B-E6688574C50C}"/>
                  </a:ext>
                </a:extLst>
              </p:cNvPr>
              <p:cNvSpPr>
                <a:spLocks noChangeAspect="1"/>
              </p:cNvSpPr>
              <p:nvPr/>
            </p:nvSpPr>
            <p:spPr>
              <a:xfrm>
                <a:off x="6569859" y="3307006"/>
                <a:ext cx="1181314" cy="750159"/>
              </a:xfrm>
              <a:prstGeom prst="ellipse">
                <a:avLst/>
              </a:prstGeom>
              <a:solidFill>
                <a:schemeClr val="accent2">
                  <a:alpha val="43000"/>
                </a:schemeClr>
              </a:solidFill>
            </p:spPr>
            <p:txBody>
              <a:bodyPr wrap="square" rtlCol="0" anchor="ctr">
                <a:spAutoFit/>
              </a:bodyPr>
              <a:lstStyle/>
              <a:p>
                <a:pPr algn="ctr"/>
                <a:endParaRPr lang="en-US" sz="2824" dirty="0"/>
              </a:p>
            </p:txBody>
          </p:sp>
          <p:sp>
            <p:nvSpPr>
              <p:cNvPr id="57" name="Oval 56">
                <a:extLst>
                  <a:ext uri="{FF2B5EF4-FFF2-40B4-BE49-F238E27FC236}">
                    <a16:creationId xmlns:a16="http://schemas.microsoft.com/office/drawing/2014/main" id="{31E8E33D-941E-F37C-7BEA-2859CCC1E987}"/>
                  </a:ext>
                </a:extLst>
              </p:cNvPr>
              <p:cNvSpPr>
                <a:spLocks noChangeAspect="1"/>
              </p:cNvSpPr>
              <p:nvPr/>
            </p:nvSpPr>
            <p:spPr>
              <a:xfrm>
                <a:off x="6803213" y="2913256"/>
                <a:ext cx="1181314" cy="750159"/>
              </a:xfrm>
              <a:prstGeom prst="ellipse">
                <a:avLst/>
              </a:prstGeom>
              <a:solidFill>
                <a:schemeClr val="accent2">
                  <a:alpha val="43000"/>
                </a:schemeClr>
              </a:solidFill>
            </p:spPr>
            <p:txBody>
              <a:bodyPr wrap="square" rtlCol="0" anchor="ctr">
                <a:spAutoFit/>
              </a:bodyPr>
              <a:lstStyle/>
              <a:p>
                <a:pPr algn="ctr"/>
                <a:endParaRPr lang="en-US" sz="2824" dirty="0"/>
              </a:p>
            </p:txBody>
          </p:sp>
          <p:sp>
            <p:nvSpPr>
              <p:cNvPr id="58" name="Oval 57">
                <a:extLst>
                  <a:ext uri="{FF2B5EF4-FFF2-40B4-BE49-F238E27FC236}">
                    <a16:creationId xmlns:a16="http://schemas.microsoft.com/office/drawing/2014/main" id="{3FA8A36D-8CA3-81F6-C784-CE9104AD1D07}"/>
                  </a:ext>
                </a:extLst>
              </p:cNvPr>
              <p:cNvSpPr>
                <a:spLocks noChangeAspect="1"/>
              </p:cNvSpPr>
              <p:nvPr/>
            </p:nvSpPr>
            <p:spPr>
              <a:xfrm>
                <a:off x="6064828" y="2933454"/>
                <a:ext cx="1181314" cy="750159"/>
              </a:xfrm>
              <a:prstGeom prst="ellipse">
                <a:avLst/>
              </a:prstGeom>
              <a:solidFill>
                <a:schemeClr val="accent2">
                  <a:alpha val="43000"/>
                </a:schemeClr>
              </a:solidFill>
            </p:spPr>
            <p:txBody>
              <a:bodyPr wrap="square" rtlCol="0" anchor="ctr">
                <a:spAutoFit/>
              </a:bodyPr>
              <a:lstStyle/>
              <a:p>
                <a:pPr algn="ctr"/>
                <a:endParaRPr lang="en-US" sz="2824" dirty="0"/>
              </a:p>
            </p:txBody>
          </p:sp>
        </p:grpSp>
      </p:grpSp>
    </p:spTree>
    <p:extLst>
      <p:ext uri="{BB962C8B-B14F-4D97-AF65-F5344CB8AC3E}">
        <p14:creationId xmlns:p14="http://schemas.microsoft.com/office/powerpoint/2010/main" val="432375857"/>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p:cNvGrpSpPr/>
          <p:nvPr/>
        </p:nvGrpSpPr>
        <p:grpSpPr>
          <a:xfrm>
            <a:off x="1517037" y="0"/>
            <a:ext cx="9171780" cy="6860229"/>
            <a:chOff x="-6963" y="-1"/>
            <a:chExt cx="9171780" cy="6860229"/>
          </a:xfrm>
          <a:solidFill>
            <a:srgbClr val="C6D9F1"/>
          </a:solidFill>
        </p:grpSpPr>
        <p:sp>
          <p:nvSpPr>
            <p:cNvPr id="5" name="Rectangle 4"/>
            <p:cNvSpPr/>
            <p:nvPr/>
          </p:nvSpPr>
          <p:spPr>
            <a:xfrm>
              <a:off x="0" y="0"/>
              <a:ext cx="182880" cy="6858000"/>
            </a:xfrm>
            <a:prstGeom prst="rect">
              <a:avLst/>
            </a:prstGeom>
            <a:grp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211" dirty="0"/>
            </a:p>
          </p:txBody>
        </p:sp>
        <p:sp>
          <p:nvSpPr>
            <p:cNvPr id="6" name="Rectangle 5"/>
            <p:cNvSpPr/>
            <p:nvPr/>
          </p:nvSpPr>
          <p:spPr>
            <a:xfrm>
              <a:off x="8976879" y="0"/>
              <a:ext cx="182880" cy="6858000"/>
            </a:xfrm>
            <a:prstGeom prst="rect">
              <a:avLst/>
            </a:prstGeom>
            <a:grp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211" dirty="0"/>
            </a:p>
          </p:txBody>
        </p:sp>
        <p:sp>
          <p:nvSpPr>
            <p:cNvPr id="7" name="Rectangle 6"/>
            <p:cNvSpPr/>
            <p:nvPr/>
          </p:nvSpPr>
          <p:spPr>
            <a:xfrm>
              <a:off x="13854" y="-1"/>
              <a:ext cx="9150963" cy="182880"/>
            </a:xfrm>
            <a:prstGeom prst="rect">
              <a:avLst/>
            </a:prstGeom>
            <a:grp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211" dirty="0"/>
            </a:p>
          </p:txBody>
        </p:sp>
        <p:sp>
          <p:nvSpPr>
            <p:cNvPr id="8" name="Rectangle 7"/>
            <p:cNvSpPr/>
            <p:nvPr/>
          </p:nvSpPr>
          <p:spPr>
            <a:xfrm>
              <a:off x="-6963" y="6677348"/>
              <a:ext cx="9150963" cy="182880"/>
            </a:xfrm>
            <a:prstGeom prst="rect">
              <a:avLst/>
            </a:prstGeom>
            <a:grp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211" dirty="0"/>
            </a:p>
          </p:txBody>
        </p:sp>
      </p:grpSp>
      <p:sp>
        <p:nvSpPr>
          <p:cNvPr id="23" name="Rectangle 22"/>
          <p:cNvSpPr/>
          <p:nvPr/>
        </p:nvSpPr>
        <p:spPr>
          <a:xfrm>
            <a:off x="1544817" y="-2534"/>
            <a:ext cx="9144000" cy="1042416"/>
          </a:xfrm>
          <a:prstGeom prst="rect">
            <a:avLst/>
          </a:prstGeom>
          <a:solidFill>
            <a:srgbClr val="C6D9F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3200" dirty="0" err="1">
                <a:solidFill>
                  <a:srgbClr val="0000DD"/>
                </a:solidFill>
              </a:rPr>
              <a:t>Vietoris</a:t>
            </a:r>
            <a:r>
              <a:rPr lang="en-US" sz="3200" dirty="0">
                <a:solidFill>
                  <a:srgbClr val="0000DD"/>
                </a:solidFill>
              </a:rPr>
              <a:t> Rips</a:t>
            </a:r>
            <a:r>
              <a:rPr lang="en-US" sz="3200" dirty="0">
                <a:solidFill>
                  <a:schemeClr val="tx1"/>
                </a:solidFill>
              </a:rPr>
              <a:t> complex = </a:t>
            </a:r>
            <a:r>
              <a:rPr lang="en-US" sz="3200" dirty="0">
                <a:solidFill>
                  <a:srgbClr val="0000FF"/>
                </a:solidFill>
              </a:rPr>
              <a:t>flag</a:t>
            </a:r>
            <a:r>
              <a:rPr lang="en-US" sz="3200" dirty="0">
                <a:solidFill>
                  <a:schemeClr val="tx1"/>
                </a:solidFill>
              </a:rPr>
              <a:t> complex = </a:t>
            </a:r>
            <a:r>
              <a:rPr lang="en-US" sz="3200" dirty="0">
                <a:solidFill>
                  <a:srgbClr val="0000FF"/>
                </a:solidFill>
              </a:rPr>
              <a:t>clique</a:t>
            </a:r>
            <a:r>
              <a:rPr lang="en-US" sz="3200" dirty="0">
                <a:solidFill>
                  <a:schemeClr val="tx1"/>
                </a:solidFill>
              </a:rPr>
              <a:t> complex</a:t>
            </a:r>
          </a:p>
        </p:txBody>
      </p:sp>
      <p:pic>
        <p:nvPicPr>
          <p:cNvPr id="3" name="Picture 2" descr="nsimplexDist.eps"/>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624979" y="1222918"/>
            <a:ext cx="6400800" cy="3441700"/>
          </a:xfrm>
          <a:prstGeom prst="rect">
            <a:avLst/>
          </a:prstGeom>
        </p:spPr>
      </p:pic>
      <p:sp>
        <p:nvSpPr>
          <p:cNvPr id="10" name="TextBox 9"/>
          <p:cNvSpPr txBox="1"/>
          <p:nvPr/>
        </p:nvSpPr>
        <p:spPr>
          <a:xfrm>
            <a:off x="1849627" y="5023213"/>
            <a:ext cx="8961395" cy="584775"/>
          </a:xfrm>
          <a:prstGeom prst="rect">
            <a:avLst/>
          </a:prstGeom>
          <a:noFill/>
        </p:spPr>
        <p:txBody>
          <a:bodyPr wrap="square" rtlCol="0">
            <a:spAutoFit/>
          </a:bodyPr>
          <a:lstStyle/>
          <a:p>
            <a:r>
              <a:rPr lang="en-US" sz="3200" dirty="0"/>
              <a:t>2.)  Add all possible simplices of dimensional &gt; 1.</a:t>
            </a:r>
          </a:p>
        </p:txBody>
      </p:sp>
    </p:spTree>
    <p:extLst>
      <p:ext uri="{BB962C8B-B14F-4D97-AF65-F5344CB8AC3E}">
        <p14:creationId xmlns:p14="http://schemas.microsoft.com/office/powerpoint/2010/main" val="4189953425"/>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p:cNvGrpSpPr/>
          <p:nvPr/>
        </p:nvGrpSpPr>
        <p:grpSpPr>
          <a:xfrm>
            <a:off x="1517037" y="0"/>
            <a:ext cx="9171780" cy="6860229"/>
            <a:chOff x="-6963" y="-1"/>
            <a:chExt cx="9171780" cy="6860229"/>
          </a:xfrm>
          <a:solidFill>
            <a:srgbClr val="C6D9F1"/>
          </a:solidFill>
        </p:grpSpPr>
        <p:sp>
          <p:nvSpPr>
            <p:cNvPr id="5" name="Rectangle 4"/>
            <p:cNvSpPr/>
            <p:nvPr/>
          </p:nvSpPr>
          <p:spPr>
            <a:xfrm>
              <a:off x="0" y="0"/>
              <a:ext cx="182880" cy="6858000"/>
            </a:xfrm>
            <a:prstGeom prst="rect">
              <a:avLst/>
            </a:prstGeom>
            <a:grp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211" dirty="0"/>
            </a:p>
          </p:txBody>
        </p:sp>
        <p:sp>
          <p:nvSpPr>
            <p:cNvPr id="6" name="Rectangle 5"/>
            <p:cNvSpPr/>
            <p:nvPr/>
          </p:nvSpPr>
          <p:spPr>
            <a:xfrm>
              <a:off x="8976879" y="0"/>
              <a:ext cx="182880" cy="6858000"/>
            </a:xfrm>
            <a:prstGeom prst="rect">
              <a:avLst/>
            </a:prstGeom>
            <a:grp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211" dirty="0"/>
            </a:p>
          </p:txBody>
        </p:sp>
        <p:sp>
          <p:nvSpPr>
            <p:cNvPr id="7" name="Rectangle 6"/>
            <p:cNvSpPr/>
            <p:nvPr/>
          </p:nvSpPr>
          <p:spPr>
            <a:xfrm>
              <a:off x="13854" y="-1"/>
              <a:ext cx="9150963" cy="182880"/>
            </a:xfrm>
            <a:prstGeom prst="rect">
              <a:avLst/>
            </a:prstGeom>
            <a:grp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211" dirty="0"/>
            </a:p>
          </p:txBody>
        </p:sp>
        <p:sp>
          <p:nvSpPr>
            <p:cNvPr id="8" name="Rectangle 7"/>
            <p:cNvSpPr/>
            <p:nvPr/>
          </p:nvSpPr>
          <p:spPr>
            <a:xfrm>
              <a:off x="-6963" y="6677348"/>
              <a:ext cx="9150963" cy="182880"/>
            </a:xfrm>
            <a:prstGeom prst="rect">
              <a:avLst/>
            </a:prstGeom>
            <a:grp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211" dirty="0"/>
            </a:p>
          </p:txBody>
        </p:sp>
      </p:grpSp>
      <p:sp>
        <p:nvSpPr>
          <p:cNvPr id="23" name="Rectangle 22"/>
          <p:cNvSpPr/>
          <p:nvPr/>
        </p:nvSpPr>
        <p:spPr>
          <a:xfrm>
            <a:off x="1544817" y="-2534"/>
            <a:ext cx="9144000" cy="1042416"/>
          </a:xfrm>
          <a:prstGeom prst="rect">
            <a:avLst/>
          </a:prstGeom>
          <a:solidFill>
            <a:srgbClr val="C6D9F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3200" dirty="0">
              <a:solidFill>
                <a:schemeClr val="tx1"/>
              </a:solidFill>
            </a:endParaRPr>
          </a:p>
          <a:p>
            <a:pPr algn="ctr"/>
            <a:r>
              <a:rPr lang="en-US" sz="3200" dirty="0">
                <a:solidFill>
                  <a:schemeClr val="tx1"/>
                </a:solidFill>
              </a:rPr>
              <a:t>Creating the </a:t>
            </a:r>
            <a:r>
              <a:rPr lang="en-US" sz="3200" dirty="0" err="1">
                <a:solidFill>
                  <a:schemeClr val="tx1"/>
                </a:solidFill>
              </a:rPr>
              <a:t>Čech</a:t>
            </a:r>
            <a:r>
              <a:rPr lang="en-US" sz="3200" dirty="0">
                <a:solidFill>
                  <a:schemeClr val="tx1"/>
                </a:solidFill>
              </a:rPr>
              <a:t> simplicial complex</a:t>
            </a:r>
          </a:p>
          <a:p>
            <a:pPr algn="ctr"/>
            <a:endParaRPr lang="en-US" sz="3200" dirty="0">
              <a:solidFill>
                <a:schemeClr val="tx1"/>
              </a:solidFill>
            </a:endParaRPr>
          </a:p>
        </p:txBody>
      </p:sp>
      <p:grpSp>
        <p:nvGrpSpPr>
          <p:cNvPr id="36" name="Group 35"/>
          <p:cNvGrpSpPr/>
          <p:nvPr/>
        </p:nvGrpSpPr>
        <p:grpSpPr>
          <a:xfrm>
            <a:off x="1806815" y="5366850"/>
            <a:ext cx="8961395" cy="627583"/>
            <a:chOff x="325627" y="5052933"/>
            <a:chExt cx="8961395" cy="627583"/>
          </a:xfrm>
        </p:grpSpPr>
        <p:sp>
          <p:nvSpPr>
            <p:cNvPr id="10" name="TextBox 9"/>
            <p:cNvSpPr txBox="1"/>
            <p:nvPr/>
          </p:nvSpPr>
          <p:spPr>
            <a:xfrm>
              <a:off x="325627" y="5052933"/>
              <a:ext cx="8961395" cy="584775"/>
            </a:xfrm>
            <a:prstGeom prst="rect">
              <a:avLst/>
            </a:prstGeom>
            <a:noFill/>
          </p:spPr>
          <p:txBody>
            <a:bodyPr wrap="square" rtlCol="0">
              <a:spAutoFit/>
            </a:bodyPr>
            <a:lstStyle/>
            <a:p>
              <a:r>
                <a:rPr lang="en-US" sz="3200" dirty="0"/>
                <a:t>1.) B</a:t>
              </a:r>
              <a:r>
                <a:rPr lang="en-US" sz="3200" baseline="-25000" dirty="0"/>
                <a:t>1</a:t>
              </a:r>
              <a:r>
                <a:rPr lang="en-US" sz="3200" dirty="0"/>
                <a:t>    …    B</a:t>
              </a:r>
              <a:r>
                <a:rPr lang="en-US" sz="3200" baseline="-25000" dirty="0"/>
                <a:t>k+1</a:t>
              </a:r>
              <a:r>
                <a:rPr lang="en-US" sz="3200" dirty="0"/>
                <a:t> ≠  ⁄ ,  create k-simplex {v</a:t>
              </a:r>
              <a:r>
                <a:rPr lang="en-US" sz="3200" baseline="-25000" dirty="0"/>
                <a:t>1</a:t>
              </a:r>
              <a:r>
                <a:rPr lang="en-US" sz="3200" dirty="0"/>
                <a:t>, ... , v</a:t>
              </a:r>
              <a:r>
                <a:rPr lang="en-US" sz="3200" baseline="-25000" dirty="0"/>
                <a:t>k+1</a:t>
              </a:r>
              <a:r>
                <a:rPr lang="en-US" sz="3200" dirty="0"/>
                <a:t>}.</a:t>
              </a:r>
            </a:p>
          </p:txBody>
        </p:sp>
        <p:sp>
          <p:nvSpPr>
            <p:cNvPr id="2" name="TextBox 1"/>
            <p:cNvSpPr txBox="1"/>
            <p:nvPr/>
          </p:nvSpPr>
          <p:spPr>
            <a:xfrm rot="10800000">
              <a:off x="1201737" y="5095741"/>
              <a:ext cx="474946" cy="584775"/>
            </a:xfrm>
            <a:prstGeom prst="rect">
              <a:avLst/>
            </a:prstGeom>
            <a:noFill/>
          </p:spPr>
          <p:txBody>
            <a:bodyPr wrap="square" rtlCol="0">
              <a:spAutoFit/>
            </a:bodyPr>
            <a:lstStyle/>
            <a:p>
              <a:r>
                <a:rPr lang="en-US" sz="3200" dirty="0"/>
                <a:t>U</a:t>
              </a:r>
            </a:p>
          </p:txBody>
        </p:sp>
        <p:sp>
          <p:nvSpPr>
            <p:cNvPr id="35" name="TextBox 34"/>
            <p:cNvSpPr txBox="1"/>
            <p:nvPr/>
          </p:nvSpPr>
          <p:spPr>
            <a:xfrm rot="10800000">
              <a:off x="1885062" y="5095741"/>
              <a:ext cx="474946" cy="584775"/>
            </a:xfrm>
            <a:prstGeom prst="rect">
              <a:avLst/>
            </a:prstGeom>
            <a:noFill/>
          </p:spPr>
          <p:txBody>
            <a:bodyPr wrap="square" rtlCol="0">
              <a:spAutoFit/>
            </a:bodyPr>
            <a:lstStyle/>
            <a:p>
              <a:r>
                <a:rPr lang="en-US" sz="3200" dirty="0"/>
                <a:t>U</a:t>
              </a:r>
            </a:p>
          </p:txBody>
        </p:sp>
        <p:sp>
          <p:nvSpPr>
            <p:cNvPr id="9" name="TextBox 8"/>
            <p:cNvSpPr txBox="1"/>
            <p:nvPr/>
          </p:nvSpPr>
          <p:spPr>
            <a:xfrm>
              <a:off x="3293877" y="5052933"/>
              <a:ext cx="540722" cy="584775"/>
            </a:xfrm>
            <a:prstGeom prst="rect">
              <a:avLst/>
            </a:prstGeom>
            <a:noFill/>
          </p:spPr>
          <p:txBody>
            <a:bodyPr wrap="square" rtlCol="0">
              <a:spAutoFit/>
            </a:bodyPr>
            <a:lstStyle/>
            <a:p>
              <a:r>
                <a:rPr lang="en-US" sz="3200" dirty="0"/>
                <a:t>0</a:t>
              </a:r>
            </a:p>
          </p:txBody>
        </p:sp>
      </p:grpSp>
      <p:grpSp>
        <p:nvGrpSpPr>
          <p:cNvPr id="38" name="Group 37">
            <a:extLst>
              <a:ext uri="{FF2B5EF4-FFF2-40B4-BE49-F238E27FC236}">
                <a16:creationId xmlns:a16="http://schemas.microsoft.com/office/drawing/2014/main" id="{BAAAE284-00D9-B954-7800-0D0D7E699F04}"/>
              </a:ext>
            </a:extLst>
          </p:cNvPr>
          <p:cNvGrpSpPr>
            <a:grpSpLocks noChangeAspect="1"/>
          </p:cNvGrpSpPr>
          <p:nvPr/>
        </p:nvGrpSpPr>
        <p:grpSpPr>
          <a:xfrm>
            <a:off x="2231686" y="1000816"/>
            <a:ext cx="7259842" cy="3850288"/>
            <a:chOff x="638079" y="981191"/>
            <a:chExt cx="7349814" cy="3898005"/>
          </a:xfrm>
        </p:grpSpPr>
        <p:pic>
          <p:nvPicPr>
            <p:cNvPr id="39" name="Picture 38" descr="nsimplexDist.eps">
              <a:extLst>
                <a:ext uri="{FF2B5EF4-FFF2-40B4-BE49-F238E27FC236}">
                  <a16:creationId xmlns:a16="http://schemas.microsoft.com/office/drawing/2014/main" id="{F8657857-CEA2-AC11-1550-6F18F168119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00979" y="1222917"/>
              <a:ext cx="6400800" cy="3441700"/>
            </a:xfrm>
            <a:prstGeom prst="rect">
              <a:avLst/>
            </a:prstGeom>
          </p:spPr>
        </p:pic>
        <p:grpSp>
          <p:nvGrpSpPr>
            <p:cNvPr id="40" name="Group 39">
              <a:extLst>
                <a:ext uri="{FF2B5EF4-FFF2-40B4-BE49-F238E27FC236}">
                  <a16:creationId xmlns:a16="http://schemas.microsoft.com/office/drawing/2014/main" id="{5C274071-8C4D-C05E-E197-9604D5555BAC}"/>
                </a:ext>
              </a:extLst>
            </p:cNvPr>
            <p:cNvGrpSpPr/>
            <p:nvPr/>
          </p:nvGrpSpPr>
          <p:grpSpPr>
            <a:xfrm>
              <a:off x="943279" y="1574820"/>
              <a:ext cx="1362964" cy="1353167"/>
              <a:chOff x="943279" y="1574820"/>
              <a:chExt cx="1362964" cy="1353167"/>
            </a:xfrm>
          </p:grpSpPr>
          <p:sp>
            <p:nvSpPr>
              <p:cNvPr id="59" name="Isosceles Triangle 58">
                <a:extLst>
                  <a:ext uri="{FF2B5EF4-FFF2-40B4-BE49-F238E27FC236}">
                    <a16:creationId xmlns:a16="http://schemas.microsoft.com/office/drawing/2014/main" id="{095BAB6D-5DCF-0FD6-EE08-317EE0747D6A}"/>
                  </a:ext>
                </a:extLst>
              </p:cNvPr>
              <p:cNvSpPr/>
              <p:nvPr/>
            </p:nvSpPr>
            <p:spPr>
              <a:xfrm rot="19709233">
                <a:off x="943279" y="1590049"/>
                <a:ext cx="1072816" cy="1059717"/>
              </a:xfrm>
              <a:prstGeom prst="triangle">
                <a:avLst/>
              </a:prstGeom>
              <a:solidFill>
                <a:schemeClr val="bg1"/>
              </a:solidFill>
              <a:ln w="76200" cmpd="sng">
                <a:solidFill>
                  <a:srgbClr val="008000"/>
                </a:solidFill>
              </a:ln>
            </p:spPr>
            <p:txBody>
              <a:bodyPr wrap="square" rtlCol="0" anchor="ctr">
                <a:spAutoFit/>
              </a:bodyPr>
              <a:lstStyle/>
              <a:p>
                <a:pPr algn="ctr"/>
                <a:endParaRPr lang="en-US" sz="2824" dirty="0"/>
              </a:p>
            </p:txBody>
          </p:sp>
          <p:sp>
            <p:nvSpPr>
              <p:cNvPr id="60" name="Oval 59">
                <a:extLst>
                  <a:ext uri="{FF2B5EF4-FFF2-40B4-BE49-F238E27FC236}">
                    <a16:creationId xmlns:a16="http://schemas.microsoft.com/office/drawing/2014/main" id="{60CAA46A-60B9-E7EE-AE32-071828A08B3A}"/>
                  </a:ext>
                </a:extLst>
              </p:cNvPr>
              <p:cNvSpPr>
                <a:spLocks noChangeAspect="1"/>
              </p:cNvSpPr>
              <p:nvPr/>
            </p:nvSpPr>
            <p:spPr>
              <a:xfrm>
                <a:off x="1108085" y="2653667"/>
                <a:ext cx="274320" cy="274320"/>
              </a:xfrm>
              <a:prstGeom prst="ellipse">
                <a:avLst/>
              </a:prstGeom>
              <a:solidFill>
                <a:srgbClr val="66006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588"/>
              </a:p>
            </p:txBody>
          </p:sp>
          <p:sp>
            <p:nvSpPr>
              <p:cNvPr id="61" name="Oval 60">
                <a:extLst>
                  <a:ext uri="{FF2B5EF4-FFF2-40B4-BE49-F238E27FC236}">
                    <a16:creationId xmlns:a16="http://schemas.microsoft.com/office/drawing/2014/main" id="{6B6B80AB-0A92-04AA-A3A7-CD2AE7C5EC05}"/>
                  </a:ext>
                </a:extLst>
              </p:cNvPr>
              <p:cNvSpPr>
                <a:spLocks noChangeAspect="1"/>
              </p:cNvSpPr>
              <p:nvPr/>
            </p:nvSpPr>
            <p:spPr>
              <a:xfrm>
                <a:off x="1113956" y="1574820"/>
                <a:ext cx="274320" cy="274320"/>
              </a:xfrm>
              <a:prstGeom prst="ellipse">
                <a:avLst/>
              </a:prstGeom>
              <a:solidFill>
                <a:srgbClr val="66006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588"/>
              </a:p>
            </p:txBody>
          </p:sp>
          <p:sp>
            <p:nvSpPr>
              <p:cNvPr id="62" name="Oval 61">
                <a:extLst>
                  <a:ext uri="{FF2B5EF4-FFF2-40B4-BE49-F238E27FC236}">
                    <a16:creationId xmlns:a16="http://schemas.microsoft.com/office/drawing/2014/main" id="{2BB15B44-150D-3671-0CC0-1C4AE69BFBF8}"/>
                  </a:ext>
                </a:extLst>
              </p:cNvPr>
              <p:cNvSpPr>
                <a:spLocks noChangeAspect="1"/>
              </p:cNvSpPr>
              <p:nvPr/>
            </p:nvSpPr>
            <p:spPr>
              <a:xfrm>
                <a:off x="2031923" y="2087736"/>
                <a:ext cx="274320" cy="274320"/>
              </a:xfrm>
              <a:prstGeom prst="ellipse">
                <a:avLst/>
              </a:prstGeom>
              <a:solidFill>
                <a:srgbClr val="66006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588"/>
              </a:p>
            </p:txBody>
          </p:sp>
        </p:grpSp>
        <p:grpSp>
          <p:nvGrpSpPr>
            <p:cNvPr id="41" name="Group 40">
              <a:extLst>
                <a:ext uri="{FF2B5EF4-FFF2-40B4-BE49-F238E27FC236}">
                  <a16:creationId xmlns:a16="http://schemas.microsoft.com/office/drawing/2014/main" id="{24229E68-5D89-5E1A-E5CB-656C974B97B9}"/>
                </a:ext>
              </a:extLst>
            </p:cNvPr>
            <p:cNvGrpSpPr/>
            <p:nvPr/>
          </p:nvGrpSpPr>
          <p:grpSpPr>
            <a:xfrm>
              <a:off x="638079" y="981191"/>
              <a:ext cx="7349814" cy="3898005"/>
              <a:chOff x="638079" y="981191"/>
              <a:chExt cx="7349814" cy="3898005"/>
            </a:xfrm>
          </p:grpSpPr>
          <p:sp>
            <p:nvSpPr>
              <p:cNvPr id="42" name="Oval 41">
                <a:extLst>
                  <a:ext uri="{FF2B5EF4-FFF2-40B4-BE49-F238E27FC236}">
                    <a16:creationId xmlns:a16="http://schemas.microsoft.com/office/drawing/2014/main" id="{B58CA6B5-ACC8-99E6-2073-6DE6CD4B8709}"/>
                  </a:ext>
                </a:extLst>
              </p:cNvPr>
              <p:cNvSpPr>
                <a:spLocks noChangeAspect="1"/>
              </p:cNvSpPr>
              <p:nvPr/>
            </p:nvSpPr>
            <p:spPr>
              <a:xfrm>
                <a:off x="666506" y="2378053"/>
                <a:ext cx="1188720" cy="750159"/>
              </a:xfrm>
              <a:prstGeom prst="ellipse">
                <a:avLst/>
              </a:prstGeom>
              <a:solidFill>
                <a:srgbClr val="C0504D">
                  <a:alpha val="43000"/>
                </a:srgbClr>
              </a:solidFill>
            </p:spPr>
            <p:txBody>
              <a:bodyPr wrap="square" rtlCol="0" anchor="ctr">
                <a:spAutoFit/>
              </a:bodyPr>
              <a:lstStyle/>
              <a:p>
                <a:pPr algn="ctr"/>
                <a:endParaRPr lang="en-US" sz="2824" dirty="0"/>
              </a:p>
            </p:txBody>
          </p:sp>
          <p:sp>
            <p:nvSpPr>
              <p:cNvPr id="43" name="Oval 42">
                <a:extLst>
                  <a:ext uri="{FF2B5EF4-FFF2-40B4-BE49-F238E27FC236}">
                    <a16:creationId xmlns:a16="http://schemas.microsoft.com/office/drawing/2014/main" id="{78E6E082-7CA1-DC86-B6FD-DE1594D8E85D}"/>
                  </a:ext>
                </a:extLst>
              </p:cNvPr>
              <p:cNvSpPr>
                <a:spLocks noChangeAspect="1"/>
              </p:cNvSpPr>
              <p:nvPr/>
            </p:nvSpPr>
            <p:spPr>
              <a:xfrm>
                <a:off x="1604226" y="1834431"/>
                <a:ext cx="1181314" cy="750159"/>
              </a:xfrm>
              <a:prstGeom prst="ellipse">
                <a:avLst/>
              </a:prstGeom>
              <a:solidFill>
                <a:srgbClr val="C0504D">
                  <a:alpha val="43000"/>
                </a:srgbClr>
              </a:solidFill>
            </p:spPr>
            <p:txBody>
              <a:bodyPr wrap="square" rtlCol="0" anchor="ctr">
                <a:spAutoFit/>
              </a:bodyPr>
              <a:lstStyle/>
              <a:p>
                <a:pPr algn="ctr"/>
                <a:endParaRPr lang="en-US" sz="2824" dirty="0"/>
              </a:p>
            </p:txBody>
          </p:sp>
          <p:sp>
            <p:nvSpPr>
              <p:cNvPr id="44" name="Oval 43">
                <a:extLst>
                  <a:ext uri="{FF2B5EF4-FFF2-40B4-BE49-F238E27FC236}">
                    <a16:creationId xmlns:a16="http://schemas.microsoft.com/office/drawing/2014/main" id="{CBF60FD0-80B7-EDAC-5009-89575FD49D5E}"/>
                  </a:ext>
                </a:extLst>
              </p:cNvPr>
              <p:cNvSpPr>
                <a:spLocks noChangeAspect="1"/>
              </p:cNvSpPr>
              <p:nvPr/>
            </p:nvSpPr>
            <p:spPr>
              <a:xfrm>
                <a:off x="638079" y="1309855"/>
                <a:ext cx="1181314" cy="750159"/>
              </a:xfrm>
              <a:prstGeom prst="ellipse">
                <a:avLst/>
              </a:prstGeom>
              <a:solidFill>
                <a:schemeClr val="accent2">
                  <a:alpha val="43000"/>
                </a:schemeClr>
              </a:solidFill>
            </p:spPr>
            <p:txBody>
              <a:bodyPr wrap="square" rtlCol="0" anchor="ctr">
                <a:spAutoFit/>
              </a:bodyPr>
              <a:lstStyle/>
              <a:p>
                <a:pPr algn="ctr"/>
                <a:endParaRPr lang="en-US" sz="2824" dirty="0"/>
              </a:p>
            </p:txBody>
          </p:sp>
          <p:sp>
            <p:nvSpPr>
              <p:cNvPr id="45" name="Oval 44">
                <a:extLst>
                  <a:ext uri="{FF2B5EF4-FFF2-40B4-BE49-F238E27FC236}">
                    <a16:creationId xmlns:a16="http://schemas.microsoft.com/office/drawing/2014/main" id="{DA73A835-0686-D82A-304F-EB326B23D48E}"/>
                  </a:ext>
                </a:extLst>
              </p:cNvPr>
              <p:cNvSpPr>
                <a:spLocks noChangeAspect="1"/>
              </p:cNvSpPr>
              <p:nvPr/>
            </p:nvSpPr>
            <p:spPr>
              <a:xfrm>
                <a:off x="6550916" y="1067076"/>
                <a:ext cx="1181314" cy="750159"/>
              </a:xfrm>
              <a:prstGeom prst="ellipse">
                <a:avLst/>
              </a:prstGeom>
              <a:solidFill>
                <a:schemeClr val="accent2">
                  <a:alpha val="43000"/>
                </a:schemeClr>
              </a:solidFill>
            </p:spPr>
            <p:txBody>
              <a:bodyPr wrap="square" rtlCol="0" anchor="ctr">
                <a:spAutoFit/>
              </a:bodyPr>
              <a:lstStyle/>
              <a:p>
                <a:pPr algn="ctr"/>
                <a:endParaRPr lang="en-US" sz="2824" dirty="0"/>
              </a:p>
            </p:txBody>
          </p:sp>
          <p:sp>
            <p:nvSpPr>
              <p:cNvPr id="46" name="Oval 45">
                <a:extLst>
                  <a:ext uri="{FF2B5EF4-FFF2-40B4-BE49-F238E27FC236}">
                    <a16:creationId xmlns:a16="http://schemas.microsoft.com/office/drawing/2014/main" id="{A36143E4-4100-134C-A92F-2B7C0B69DEAE}"/>
                  </a:ext>
                </a:extLst>
              </p:cNvPr>
              <p:cNvSpPr>
                <a:spLocks noChangeAspect="1"/>
              </p:cNvSpPr>
              <p:nvPr/>
            </p:nvSpPr>
            <p:spPr>
              <a:xfrm>
                <a:off x="5678887" y="1464710"/>
                <a:ext cx="1181314" cy="750159"/>
              </a:xfrm>
              <a:prstGeom prst="ellipse">
                <a:avLst/>
              </a:prstGeom>
              <a:solidFill>
                <a:schemeClr val="accent2">
                  <a:alpha val="43000"/>
                </a:schemeClr>
              </a:solidFill>
            </p:spPr>
            <p:txBody>
              <a:bodyPr wrap="square" rtlCol="0" anchor="ctr">
                <a:spAutoFit/>
              </a:bodyPr>
              <a:lstStyle/>
              <a:p>
                <a:pPr algn="ctr"/>
                <a:endParaRPr lang="en-US" sz="2824" dirty="0"/>
              </a:p>
            </p:txBody>
          </p:sp>
          <p:sp>
            <p:nvSpPr>
              <p:cNvPr id="47" name="Oval 46">
                <a:extLst>
                  <a:ext uri="{FF2B5EF4-FFF2-40B4-BE49-F238E27FC236}">
                    <a16:creationId xmlns:a16="http://schemas.microsoft.com/office/drawing/2014/main" id="{9631920B-E245-1937-287B-679DA05C3F94}"/>
                  </a:ext>
                </a:extLst>
              </p:cNvPr>
              <p:cNvSpPr>
                <a:spLocks noChangeAspect="1"/>
              </p:cNvSpPr>
              <p:nvPr/>
            </p:nvSpPr>
            <p:spPr>
              <a:xfrm>
                <a:off x="4306152" y="981191"/>
                <a:ext cx="1181314" cy="750159"/>
              </a:xfrm>
              <a:prstGeom prst="ellipse">
                <a:avLst/>
              </a:prstGeom>
              <a:solidFill>
                <a:schemeClr val="accent2">
                  <a:alpha val="43000"/>
                </a:schemeClr>
              </a:solidFill>
            </p:spPr>
            <p:txBody>
              <a:bodyPr wrap="square" rtlCol="0" anchor="ctr">
                <a:spAutoFit/>
              </a:bodyPr>
              <a:lstStyle/>
              <a:p>
                <a:pPr algn="ctr"/>
                <a:endParaRPr lang="en-US" sz="2824" dirty="0"/>
              </a:p>
            </p:txBody>
          </p:sp>
          <p:sp>
            <p:nvSpPr>
              <p:cNvPr id="48" name="Oval 47">
                <a:extLst>
                  <a:ext uri="{FF2B5EF4-FFF2-40B4-BE49-F238E27FC236}">
                    <a16:creationId xmlns:a16="http://schemas.microsoft.com/office/drawing/2014/main" id="{905432E0-445D-BBC4-945A-A4C10BE6DAAB}"/>
                  </a:ext>
                </a:extLst>
              </p:cNvPr>
              <p:cNvSpPr>
                <a:spLocks noChangeAspect="1"/>
              </p:cNvSpPr>
              <p:nvPr/>
            </p:nvSpPr>
            <p:spPr>
              <a:xfrm>
                <a:off x="3920224" y="1235844"/>
                <a:ext cx="1181314" cy="750159"/>
              </a:xfrm>
              <a:prstGeom prst="ellipse">
                <a:avLst/>
              </a:prstGeom>
              <a:solidFill>
                <a:schemeClr val="accent2">
                  <a:alpha val="43000"/>
                </a:schemeClr>
              </a:solidFill>
            </p:spPr>
            <p:txBody>
              <a:bodyPr wrap="square" rtlCol="0" anchor="ctr">
                <a:spAutoFit/>
              </a:bodyPr>
              <a:lstStyle/>
              <a:p>
                <a:pPr algn="ctr"/>
                <a:endParaRPr lang="en-US" sz="2824" dirty="0"/>
              </a:p>
            </p:txBody>
          </p:sp>
          <p:sp>
            <p:nvSpPr>
              <p:cNvPr id="49" name="Oval 48">
                <a:extLst>
                  <a:ext uri="{FF2B5EF4-FFF2-40B4-BE49-F238E27FC236}">
                    <a16:creationId xmlns:a16="http://schemas.microsoft.com/office/drawing/2014/main" id="{742AE733-4A30-FD70-FC0A-66B88014FAF5}"/>
                  </a:ext>
                </a:extLst>
              </p:cNvPr>
              <p:cNvSpPr>
                <a:spLocks noChangeAspect="1"/>
              </p:cNvSpPr>
              <p:nvPr/>
            </p:nvSpPr>
            <p:spPr>
              <a:xfrm>
                <a:off x="3905953" y="1735112"/>
                <a:ext cx="1181314" cy="750159"/>
              </a:xfrm>
              <a:prstGeom prst="ellipse">
                <a:avLst/>
              </a:prstGeom>
              <a:solidFill>
                <a:schemeClr val="accent2">
                  <a:alpha val="43000"/>
                </a:schemeClr>
              </a:solidFill>
            </p:spPr>
            <p:txBody>
              <a:bodyPr wrap="square" rtlCol="0" anchor="ctr">
                <a:spAutoFit/>
              </a:bodyPr>
              <a:lstStyle/>
              <a:p>
                <a:pPr algn="ctr"/>
                <a:endParaRPr lang="en-US" sz="2824" dirty="0"/>
              </a:p>
            </p:txBody>
          </p:sp>
          <p:sp>
            <p:nvSpPr>
              <p:cNvPr id="50" name="Oval 49">
                <a:extLst>
                  <a:ext uri="{FF2B5EF4-FFF2-40B4-BE49-F238E27FC236}">
                    <a16:creationId xmlns:a16="http://schemas.microsoft.com/office/drawing/2014/main" id="{4832B1B3-57DB-37E3-E491-6CB2F5669DA0}"/>
                  </a:ext>
                </a:extLst>
              </p:cNvPr>
              <p:cNvSpPr>
                <a:spLocks noChangeAspect="1"/>
              </p:cNvSpPr>
              <p:nvPr/>
            </p:nvSpPr>
            <p:spPr>
              <a:xfrm>
                <a:off x="3445423" y="981191"/>
                <a:ext cx="1181314" cy="750159"/>
              </a:xfrm>
              <a:prstGeom prst="ellipse">
                <a:avLst/>
              </a:prstGeom>
              <a:solidFill>
                <a:schemeClr val="accent2">
                  <a:alpha val="43000"/>
                </a:schemeClr>
              </a:solidFill>
            </p:spPr>
            <p:txBody>
              <a:bodyPr wrap="square" rtlCol="0" anchor="ctr">
                <a:spAutoFit/>
              </a:bodyPr>
              <a:lstStyle/>
              <a:p>
                <a:pPr algn="ctr"/>
                <a:endParaRPr lang="en-US" sz="2824" dirty="0"/>
              </a:p>
            </p:txBody>
          </p:sp>
          <p:sp>
            <p:nvSpPr>
              <p:cNvPr id="51" name="Oval 50">
                <a:extLst>
                  <a:ext uri="{FF2B5EF4-FFF2-40B4-BE49-F238E27FC236}">
                    <a16:creationId xmlns:a16="http://schemas.microsoft.com/office/drawing/2014/main" id="{0938DC00-2E5A-66C3-1B47-EEA9BC073DF4}"/>
                  </a:ext>
                </a:extLst>
              </p:cNvPr>
              <p:cNvSpPr>
                <a:spLocks noChangeAspect="1"/>
              </p:cNvSpPr>
              <p:nvPr/>
            </p:nvSpPr>
            <p:spPr>
              <a:xfrm>
                <a:off x="3516752" y="4129037"/>
                <a:ext cx="1181314" cy="750159"/>
              </a:xfrm>
              <a:prstGeom prst="ellipse">
                <a:avLst/>
              </a:prstGeom>
              <a:solidFill>
                <a:schemeClr val="accent2">
                  <a:alpha val="43000"/>
                </a:schemeClr>
              </a:solidFill>
            </p:spPr>
            <p:txBody>
              <a:bodyPr wrap="square" rtlCol="0" anchor="ctr">
                <a:spAutoFit/>
              </a:bodyPr>
              <a:lstStyle/>
              <a:p>
                <a:pPr algn="ctr"/>
                <a:endParaRPr lang="en-US" sz="2824" dirty="0"/>
              </a:p>
            </p:txBody>
          </p:sp>
          <p:sp>
            <p:nvSpPr>
              <p:cNvPr id="52" name="Oval 51">
                <a:extLst>
                  <a:ext uri="{FF2B5EF4-FFF2-40B4-BE49-F238E27FC236}">
                    <a16:creationId xmlns:a16="http://schemas.microsoft.com/office/drawing/2014/main" id="{9DF630D2-53E5-3D9D-758C-5E1384134A20}"/>
                  </a:ext>
                </a:extLst>
              </p:cNvPr>
              <p:cNvSpPr>
                <a:spLocks noChangeAspect="1"/>
              </p:cNvSpPr>
              <p:nvPr/>
            </p:nvSpPr>
            <p:spPr>
              <a:xfrm>
                <a:off x="2860613" y="3677941"/>
                <a:ext cx="1181314" cy="750159"/>
              </a:xfrm>
              <a:prstGeom prst="ellipse">
                <a:avLst/>
              </a:prstGeom>
              <a:solidFill>
                <a:schemeClr val="accent2">
                  <a:alpha val="43000"/>
                </a:schemeClr>
              </a:solidFill>
            </p:spPr>
            <p:txBody>
              <a:bodyPr wrap="square" rtlCol="0" anchor="ctr">
                <a:spAutoFit/>
              </a:bodyPr>
              <a:lstStyle/>
              <a:p>
                <a:pPr algn="ctr"/>
                <a:endParaRPr lang="en-US" sz="2824" dirty="0"/>
              </a:p>
            </p:txBody>
          </p:sp>
          <p:sp>
            <p:nvSpPr>
              <p:cNvPr id="53" name="Oval 52">
                <a:extLst>
                  <a:ext uri="{FF2B5EF4-FFF2-40B4-BE49-F238E27FC236}">
                    <a16:creationId xmlns:a16="http://schemas.microsoft.com/office/drawing/2014/main" id="{9B29A8FF-05C4-4723-3468-BAAA480D9541}"/>
                  </a:ext>
                </a:extLst>
              </p:cNvPr>
              <p:cNvSpPr>
                <a:spLocks noChangeAspect="1"/>
              </p:cNvSpPr>
              <p:nvPr/>
            </p:nvSpPr>
            <p:spPr>
              <a:xfrm>
                <a:off x="3693629" y="3460358"/>
                <a:ext cx="1181314" cy="750159"/>
              </a:xfrm>
              <a:prstGeom prst="ellipse">
                <a:avLst/>
              </a:prstGeom>
              <a:solidFill>
                <a:schemeClr val="accent2">
                  <a:alpha val="43000"/>
                </a:schemeClr>
              </a:solidFill>
            </p:spPr>
            <p:txBody>
              <a:bodyPr wrap="square" rtlCol="0" anchor="ctr">
                <a:spAutoFit/>
              </a:bodyPr>
              <a:lstStyle/>
              <a:p>
                <a:pPr algn="ctr"/>
                <a:endParaRPr lang="en-US" sz="2824" dirty="0"/>
              </a:p>
            </p:txBody>
          </p:sp>
          <p:sp>
            <p:nvSpPr>
              <p:cNvPr id="54" name="Oval 53">
                <a:extLst>
                  <a:ext uri="{FF2B5EF4-FFF2-40B4-BE49-F238E27FC236}">
                    <a16:creationId xmlns:a16="http://schemas.microsoft.com/office/drawing/2014/main" id="{D4560D98-3D4B-F867-8A07-AA35516EB755}"/>
                  </a:ext>
                </a:extLst>
              </p:cNvPr>
              <p:cNvSpPr>
                <a:spLocks noChangeAspect="1"/>
              </p:cNvSpPr>
              <p:nvPr/>
            </p:nvSpPr>
            <p:spPr>
              <a:xfrm>
                <a:off x="6806579" y="3679628"/>
                <a:ext cx="1181314" cy="750159"/>
              </a:xfrm>
              <a:prstGeom prst="ellipse">
                <a:avLst/>
              </a:prstGeom>
              <a:solidFill>
                <a:schemeClr val="accent2">
                  <a:alpha val="43000"/>
                </a:schemeClr>
              </a:solidFill>
            </p:spPr>
            <p:txBody>
              <a:bodyPr wrap="square" rtlCol="0" anchor="ctr">
                <a:spAutoFit/>
              </a:bodyPr>
              <a:lstStyle/>
              <a:p>
                <a:pPr algn="ctr"/>
                <a:endParaRPr lang="en-US" sz="2824" dirty="0"/>
              </a:p>
            </p:txBody>
          </p:sp>
          <p:sp>
            <p:nvSpPr>
              <p:cNvPr id="55" name="Oval 54">
                <a:extLst>
                  <a:ext uri="{FF2B5EF4-FFF2-40B4-BE49-F238E27FC236}">
                    <a16:creationId xmlns:a16="http://schemas.microsoft.com/office/drawing/2014/main" id="{C7402DFA-1245-1F31-D917-71AAD6385B65}"/>
                  </a:ext>
                </a:extLst>
              </p:cNvPr>
              <p:cNvSpPr>
                <a:spLocks noChangeAspect="1"/>
              </p:cNvSpPr>
              <p:nvPr/>
            </p:nvSpPr>
            <p:spPr>
              <a:xfrm>
                <a:off x="6100243" y="3643447"/>
                <a:ext cx="1181314" cy="750159"/>
              </a:xfrm>
              <a:prstGeom prst="ellipse">
                <a:avLst/>
              </a:prstGeom>
              <a:solidFill>
                <a:schemeClr val="accent2">
                  <a:alpha val="43000"/>
                </a:schemeClr>
              </a:solidFill>
            </p:spPr>
            <p:txBody>
              <a:bodyPr wrap="square" rtlCol="0" anchor="ctr">
                <a:spAutoFit/>
              </a:bodyPr>
              <a:lstStyle/>
              <a:p>
                <a:pPr algn="ctr"/>
                <a:endParaRPr lang="en-US" sz="2824" dirty="0"/>
              </a:p>
            </p:txBody>
          </p:sp>
          <p:sp>
            <p:nvSpPr>
              <p:cNvPr id="56" name="Oval 55">
                <a:extLst>
                  <a:ext uri="{FF2B5EF4-FFF2-40B4-BE49-F238E27FC236}">
                    <a16:creationId xmlns:a16="http://schemas.microsoft.com/office/drawing/2014/main" id="{96088AA6-EB7C-71C0-D26E-0DC347C97EA0}"/>
                  </a:ext>
                </a:extLst>
              </p:cNvPr>
              <p:cNvSpPr>
                <a:spLocks noChangeAspect="1"/>
              </p:cNvSpPr>
              <p:nvPr/>
            </p:nvSpPr>
            <p:spPr>
              <a:xfrm>
                <a:off x="6569859" y="3307006"/>
                <a:ext cx="1181314" cy="750159"/>
              </a:xfrm>
              <a:prstGeom prst="ellipse">
                <a:avLst/>
              </a:prstGeom>
              <a:solidFill>
                <a:schemeClr val="accent2">
                  <a:alpha val="43000"/>
                </a:schemeClr>
              </a:solidFill>
            </p:spPr>
            <p:txBody>
              <a:bodyPr wrap="square" rtlCol="0" anchor="ctr">
                <a:spAutoFit/>
              </a:bodyPr>
              <a:lstStyle/>
              <a:p>
                <a:pPr algn="ctr"/>
                <a:endParaRPr lang="en-US" sz="2824" dirty="0"/>
              </a:p>
            </p:txBody>
          </p:sp>
          <p:sp>
            <p:nvSpPr>
              <p:cNvPr id="57" name="Oval 56">
                <a:extLst>
                  <a:ext uri="{FF2B5EF4-FFF2-40B4-BE49-F238E27FC236}">
                    <a16:creationId xmlns:a16="http://schemas.microsoft.com/office/drawing/2014/main" id="{6AC135AB-738C-F255-439B-875EFBDC755D}"/>
                  </a:ext>
                </a:extLst>
              </p:cNvPr>
              <p:cNvSpPr>
                <a:spLocks noChangeAspect="1"/>
              </p:cNvSpPr>
              <p:nvPr/>
            </p:nvSpPr>
            <p:spPr>
              <a:xfrm>
                <a:off x="6803213" y="2913256"/>
                <a:ext cx="1181314" cy="750159"/>
              </a:xfrm>
              <a:prstGeom prst="ellipse">
                <a:avLst/>
              </a:prstGeom>
              <a:solidFill>
                <a:schemeClr val="accent2">
                  <a:alpha val="43000"/>
                </a:schemeClr>
              </a:solidFill>
            </p:spPr>
            <p:txBody>
              <a:bodyPr wrap="square" rtlCol="0" anchor="ctr">
                <a:spAutoFit/>
              </a:bodyPr>
              <a:lstStyle/>
              <a:p>
                <a:pPr algn="ctr"/>
                <a:endParaRPr lang="en-US" sz="2824" dirty="0"/>
              </a:p>
            </p:txBody>
          </p:sp>
          <p:sp>
            <p:nvSpPr>
              <p:cNvPr id="58" name="Oval 57">
                <a:extLst>
                  <a:ext uri="{FF2B5EF4-FFF2-40B4-BE49-F238E27FC236}">
                    <a16:creationId xmlns:a16="http://schemas.microsoft.com/office/drawing/2014/main" id="{6B0F7603-03B1-A16A-6E8F-F939ACA0132A}"/>
                  </a:ext>
                </a:extLst>
              </p:cNvPr>
              <p:cNvSpPr>
                <a:spLocks noChangeAspect="1"/>
              </p:cNvSpPr>
              <p:nvPr/>
            </p:nvSpPr>
            <p:spPr>
              <a:xfrm>
                <a:off x="6064828" y="2933454"/>
                <a:ext cx="1181314" cy="750159"/>
              </a:xfrm>
              <a:prstGeom prst="ellipse">
                <a:avLst/>
              </a:prstGeom>
              <a:solidFill>
                <a:schemeClr val="accent2">
                  <a:alpha val="43000"/>
                </a:schemeClr>
              </a:solidFill>
            </p:spPr>
            <p:txBody>
              <a:bodyPr wrap="square" rtlCol="0" anchor="ctr">
                <a:spAutoFit/>
              </a:bodyPr>
              <a:lstStyle/>
              <a:p>
                <a:pPr algn="ctr"/>
                <a:endParaRPr lang="en-US" sz="2824" dirty="0"/>
              </a:p>
            </p:txBody>
          </p:sp>
        </p:grpSp>
      </p:grpSp>
    </p:spTree>
    <p:extLst>
      <p:ext uri="{BB962C8B-B14F-4D97-AF65-F5344CB8AC3E}">
        <p14:creationId xmlns:p14="http://schemas.microsoft.com/office/powerpoint/2010/main" val="3749733786"/>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p:cNvGrpSpPr/>
          <p:nvPr/>
        </p:nvGrpSpPr>
        <p:grpSpPr>
          <a:xfrm>
            <a:off x="1517037" y="0"/>
            <a:ext cx="9171780" cy="6860229"/>
            <a:chOff x="-6963" y="-1"/>
            <a:chExt cx="9171780" cy="6860229"/>
          </a:xfrm>
          <a:solidFill>
            <a:srgbClr val="C6D9F1"/>
          </a:solidFill>
        </p:grpSpPr>
        <p:sp>
          <p:nvSpPr>
            <p:cNvPr id="5" name="Rectangle 4"/>
            <p:cNvSpPr/>
            <p:nvPr/>
          </p:nvSpPr>
          <p:spPr>
            <a:xfrm>
              <a:off x="0" y="0"/>
              <a:ext cx="182880" cy="6858000"/>
            </a:xfrm>
            <a:prstGeom prst="rect">
              <a:avLst/>
            </a:prstGeom>
            <a:grp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211" dirty="0"/>
            </a:p>
          </p:txBody>
        </p:sp>
        <p:sp>
          <p:nvSpPr>
            <p:cNvPr id="6" name="Rectangle 5"/>
            <p:cNvSpPr/>
            <p:nvPr/>
          </p:nvSpPr>
          <p:spPr>
            <a:xfrm>
              <a:off x="8976879" y="0"/>
              <a:ext cx="182880" cy="6858000"/>
            </a:xfrm>
            <a:prstGeom prst="rect">
              <a:avLst/>
            </a:prstGeom>
            <a:grp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211" dirty="0"/>
            </a:p>
          </p:txBody>
        </p:sp>
        <p:sp>
          <p:nvSpPr>
            <p:cNvPr id="7" name="Rectangle 6"/>
            <p:cNvSpPr/>
            <p:nvPr/>
          </p:nvSpPr>
          <p:spPr>
            <a:xfrm>
              <a:off x="13854" y="-1"/>
              <a:ext cx="9150963" cy="182880"/>
            </a:xfrm>
            <a:prstGeom prst="rect">
              <a:avLst/>
            </a:prstGeom>
            <a:grp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211" dirty="0"/>
            </a:p>
          </p:txBody>
        </p:sp>
        <p:sp>
          <p:nvSpPr>
            <p:cNvPr id="8" name="Rectangle 7"/>
            <p:cNvSpPr/>
            <p:nvPr/>
          </p:nvSpPr>
          <p:spPr>
            <a:xfrm>
              <a:off x="-6963" y="6677348"/>
              <a:ext cx="9150963" cy="182880"/>
            </a:xfrm>
            <a:prstGeom prst="rect">
              <a:avLst/>
            </a:prstGeom>
            <a:grp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211" dirty="0"/>
            </a:p>
          </p:txBody>
        </p:sp>
      </p:grpSp>
      <p:sp>
        <p:nvSpPr>
          <p:cNvPr id="23" name="Rectangle 22"/>
          <p:cNvSpPr/>
          <p:nvPr/>
        </p:nvSpPr>
        <p:spPr>
          <a:xfrm>
            <a:off x="1544817" y="-2534"/>
            <a:ext cx="9144000" cy="1042416"/>
          </a:xfrm>
          <a:prstGeom prst="rect">
            <a:avLst/>
          </a:prstGeom>
          <a:solidFill>
            <a:srgbClr val="C6D9F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3200" dirty="0">
                <a:solidFill>
                  <a:schemeClr val="tx1"/>
                </a:solidFill>
              </a:rPr>
              <a:t>Creating the </a:t>
            </a:r>
            <a:r>
              <a:rPr lang="en-US" sz="3200" dirty="0" err="1">
                <a:solidFill>
                  <a:schemeClr val="tx1"/>
                </a:solidFill>
              </a:rPr>
              <a:t>Čech</a:t>
            </a:r>
            <a:r>
              <a:rPr lang="en-US" sz="3200" dirty="0">
                <a:solidFill>
                  <a:schemeClr val="tx1"/>
                </a:solidFill>
              </a:rPr>
              <a:t> simplicial complex</a:t>
            </a:r>
          </a:p>
        </p:txBody>
      </p:sp>
      <p:pic>
        <p:nvPicPr>
          <p:cNvPr id="3" name="Picture 2" descr="nsimplexDist.eps"/>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624979" y="1222918"/>
            <a:ext cx="6400800" cy="3441700"/>
          </a:xfrm>
          <a:prstGeom prst="rect">
            <a:avLst/>
          </a:prstGeom>
        </p:spPr>
      </p:pic>
      <p:grpSp>
        <p:nvGrpSpPr>
          <p:cNvPr id="2" name="Group 1"/>
          <p:cNvGrpSpPr/>
          <p:nvPr/>
        </p:nvGrpSpPr>
        <p:grpSpPr>
          <a:xfrm>
            <a:off x="2384612" y="1503177"/>
            <a:ext cx="1445630" cy="1424809"/>
            <a:chOff x="860613" y="1503178"/>
            <a:chExt cx="1445630" cy="1424809"/>
          </a:xfrm>
        </p:grpSpPr>
        <p:sp>
          <p:nvSpPr>
            <p:cNvPr id="11" name="Isosceles Triangle 10"/>
            <p:cNvSpPr/>
            <p:nvPr/>
          </p:nvSpPr>
          <p:spPr>
            <a:xfrm rot="19709233">
              <a:off x="860613" y="1503178"/>
              <a:ext cx="1210235" cy="1161633"/>
            </a:xfrm>
            <a:prstGeom prst="triangle">
              <a:avLst/>
            </a:prstGeom>
            <a:solidFill>
              <a:schemeClr val="bg1"/>
            </a:solidFill>
            <a:ln w="76200" cmpd="sng">
              <a:solidFill>
                <a:srgbClr val="008000"/>
              </a:solidFill>
            </a:ln>
          </p:spPr>
          <p:txBody>
            <a:bodyPr wrap="square" rtlCol="0" anchor="ctr">
              <a:spAutoFit/>
            </a:bodyPr>
            <a:lstStyle/>
            <a:p>
              <a:pPr algn="ctr"/>
              <a:endParaRPr lang="en-US" sz="3200" dirty="0"/>
            </a:p>
          </p:txBody>
        </p:sp>
        <p:sp>
          <p:nvSpPr>
            <p:cNvPr id="12" name="Oval 11"/>
            <p:cNvSpPr>
              <a:spLocks noChangeAspect="1"/>
            </p:cNvSpPr>
            <p:nvPr/>
          </p:nvSpPr>
          <p:spPr>
            <a:xfrm>
              <a:off x="1108085" y="2653667"/>
              <a:ext cx="274320" cy="274320"/>
            </a:xfrm>
            <a:prstGeom prst="ellipse">
              <a:avLst/>
            </a:prstGeom>
            <a:solidFill>
              <a:srgbClr val="66006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211"/>
            </a:p>
          </p:txBody>
        </p:sp>
        <p:sp>
          <p:nvSpPr>
            <p:cNvPr id="13" name="Oval 12"/>
            <p:cNvSpPr>
              <a:spLocks noChangeAspect="1"/>
            </p:cNvSpPr>
            <p:nvPr/>
          </p:nvSpPr>
          <p:spPr>
            <a:xfrm>
              <a:off x="1093529" y="1533967"/>
              <a:ext cx="274320" cy="274320"/>
            </a:xfrm>
            <a:prstGeom prst="ellipse">
              <a:avLst/>
            </a:prstGeom>
            <a:solidFill>
              <a:srgbClr val="66006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211" dirty="0"/>
            </a:p>
          </p:txBody>
        </p:sp>
        <p:sp>
          <p:nvSpPr>
            <p:cNvPr id="14" name="Oval 13"/>
            <p:cNvSpPr>
              <a:spLocks noChangeAspect="1"/>
            </p:cNvSpPr>
            <p:nvPr/>
          </p:nvSpPr>
          <p:spPr>
            <a:xfrm>
              <a:off x="2031923" y="2087736"/>
              <a:ext cx="274320" cy="274320"/>
            </a:xfrm>
            <a:prstGeom prst="ellipse">
              <a:avLst/>
            </a:prstGeom>
            <a:solidFill>
              <a:srgbClr val="66006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211"/>
            </a:p>
          </p:txBody>
        </p:sp>
      </p:grpSp>
      <p:grpSp>
        <p:nvGrpSpPr>
          <p:cNvPr id="15" name="Group 14"/>
          <p:cNvGrpSpPr/>
          <p:nvPr/>
        </p:nvGrpSpPr>
        <p:grpSpPr>
          <a:xfrm>
            <a:off x="1806815" y="5366850"/>
            <a:ext cx="8961395" cy="627583"/>
            <a:chOff x="325627" y="5052933"/>
            <a:chExt cx="8961395" cy="627583"/>
          </a:xfrm>
        </p:grpSpPr>
        <p:sp>
          <p:nvSpPr>
            <p:cNvPr id="16" name="TextBox 15"/>
            <p:cNvSpPr txBox="1"/>
            <p:nvPr/>
          </p:nvSpPr>
          <p:spPr>
            <a:xfrm>
              <a:off x="325627" y="5052933"/>
              <a:ext cx="8961395" cy="584775"/>
            </a:xfrm>
            <a:prstGeom prst="rect">
              <a:avLst/>
            </a:prstGeom>
            <a:noFill/>
          </p:spPr>
          <p:txBody>
            <a:bodyPr wrap="square" rtlCol="0">
              <a:spAutoFit/>
            </a:bodyPr>
            <a:lstStyle/>
            <a:p>
              <a:r>
                <a:rPr lang="en-US" sz="3200" dirty="0"/>
                <a:t>1.) B</a:t>
              </a:r>
              <a:r>
                <a:rPr lang="en-US" sz="3200" baseline="-25000" dirty="0"/>
                <a:t>1</a:t>
              </a:r>
              <a:r>
                <a:rPr lang="en-US" sz="3200" dirty="0"/>
                <a:t>    …    B</a:t>
              </a:r>
              <a:r>
                <a:rPr lang="en-US" sz="3200" baseline="-25000" dirty="0"/>
                <a:t>k+1</a:t>
              </a:r>
              <a:r>
                <a:rPr lang="en-US" sz="3200" dirty="0"/>
                <a:t> ≠  ⁄ ,  create k-simplex {v</a:t>
              </a:r>
              <a:r>
                <a:rPr lang="en-US" sz="3200" baseline="-25000" dirty="0"/>
                <a:t>1</a:t>
              </a:r>
              <a:r>
                <a:rPr lang="en-US" sz="3200" dirty="0"/>
                <a:t>, ... , v</a:t>
              </a:r>
              <a:r>
                <a:rPr lang="en-US" sz="3200" baseline="-25000" dirty="0"/>
                <a:t>k+1</a:t>
              </a:r>
              <a:r>
                <a:rPr lang="en-US" sz="3200" dirty="0"/>
                <a:t>}.</a:t>
              </a:r>
            </a:p>
          </p:txBody>
        </p:sp>
        <p:sp>
          <p:nvSpPr>
            <p:cNvPr id="17" name="TextBox 16"/>
            <p:cNvSpPr txBox="1"/>
            <p:nvPr/>
          </p:nvSpPr>
          <p:spPr>
            <a:xfrm rot="10800000">
              <a:off x="1201737" y="5095741"/>
              <a:ext cx="474946" cy="584775"/>
            </a:xfrm>
            <a:prstGeom prst="rect">
              <a:avLst/>
            </a:prstGeom>
            <a:noFill/>
          </p:spPr>
          <p:txBody>
            <a:bodyPr wrap="square" rtlCol="0">
              <a:spAutoFit/>
            </a:bodyPr>
            <a:lstStyle/>
            <a:p>
              <a:r>
                <a:rPr lang="en-US" sz="3200" dirty="0"/>
                <a:t>U</a:t>
              </a:r>
            </a:p>
          </p:txBody>
        </p:sp>
        <p:sp>
          <p:nvSpPr>
            <p:cNvPr id="18" name="TextBox 17"/>
            <p:cNvSpPr txBox="1"/>
            <p:nvPr/>
          </p:nvSpPr>
          <p:spPr>
            <a:xfrm rot="10800000">
              <a:off x="1885062" y="5095741"/>
              <a:ext cx="474946" cy="584775"/>
            </a:xfrm>
            <a:prstGeom prst="rect">
              <a:avLst/>
            </a:prstGeom>
            <a:noFill/>
          </p:spPr>
          <p:txBody>
            <a:bodyPr wrap="square" rtlCol="0">
              <a:spAutoFit/>
            </a:bodyPr>
            <a:lstStyle/>
            <a:p>
              <a:r>
                <a:rPr lang="en-US" sz="3200" dirty="0"/>
                <a:t>U</a:t>
              </a:r>
            </a:p>
          </p:txBody>
        </p:sp>
        <p:sp>
          <p:nvSpPr>
            <p:cNvPr id="19" name="TextBox 18"/>
            <p:cNvSpPr txBox="1"/>
            <p:nvPr/>
          </p:nvSpPr>
          <p:spPr>
            <a:xfrm>
              <a:off x="3293877" y="5052933"/>
              <a:ext cx="540722" cy="584775"/>
            </a:xfrm>
            <a:prstGeom prst="rect">
              <a:avLst/>
            </a:prstGeom>
            <a:noFill/>
          </p:spPr>
          <p:txBody>
            <a:bodyPr wrap="square" rtlCol="0">
              <a:spAutoFit/>
            </a:bodyPr>
            <a:lstStyle/>
            <a:p>
              <a:r>
                <a:rPr lang="en-US" sz="3200" dirty="0"/>
                <a:t>0</a:t>
              </a:r>
            </a:p>
          </p:txBody>
        </p:sp>
      </p:grpSp>
    </p:spTree>
    <p:extLst>
      <p:ext uri="{BB962C8B-B14F-4D97-AF65-F5344CB8AC3E}">
        <p14:creationId xmlns:p14="http://schemas.microsoft.com/office/powerpoint/2010/main" val="223380629"/>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3686191" y="6562043"/>
            <a:ext cx="7586610" cy="338554"/>
          </a:xfrm>
          <a:prstGeom prst="rect">
            <a:avLst/>
          </a:prstGeom>
        </p:spPr>
        <p:txBody>
          <a:bodyPr wrap="square">
            <a:spAutoFit/>
          </a:bodyPr>
          <a:lstStyle/>
          <a:p>
            <a:pPr algn="ctr"/>
            <a:r>
              <a:rPr lang="en-US" sz="1600" dirty="0"/>
              <a:t>http://</a:t>
            </a:r>
            <a:r>
              <a:rPr lang="en-US" sz="1600" dirty="0" err="1"/>
              <a:t>www.nature.com</a:t>
            </a:r>
            <a:r>
              <a:rPr lang="en-US" sz="1600" dirty="0"/>
              <a:t>/</a:t>
            </a:r>
            <a:r>
              <a:rPr lang="en-US" sz="1600" dirty="0" err="1"/>
              <a:t>srep</a:t>
            </a:r>
            <a:r>
              <a:rPr lang="en-US" sz="1600" dirty="0"/>
              <a:t>/2013/130207/srep01236/full/srep01236.html</a:t>
            </a:r>
          </a:p>
        </p:txBody>
      </p:sp>
      <p:pic>
        <p:nvPicPr>
          <p:cNvPr id="2" name="Picture 1"/>
          <p:cNvPicPr>
            <a:picLocks noChangeAspect="1"/>
          </p:cNvPicPr>
          <p:nvPr/>
        </p:nvPicPr>
        <p:blipFill>
          <a:blip r:embed="rId2"/>
          <a:stretch>
            <a:fillRect/>
          </a:stretch>
        </p:blipFill>
        <p:spPr>
          <a:xfrm>
            <a:off x="1817104" y="166301"/>
            <a:ext cx="3003550" cy="6505575"/>
          </a:xfrm>
          <a:prstGeom prst="rect">
            <a:avLst/>
          </a:prstGeom>
        </p:spPr>
      </p:pic>
      <p:sp>
        <p:nvSpPr>
          <p:cNvPr id="4" name="Rectangle 3"/>
          <p:cNvSpPr/>
          <p:nvPr/>
        </p:nvSpPr>
        <p:spPr>
          <a:xfrm>
            <a:off x="4971853" y="30239"/>
            <a:ext cx="5836012" cy="7097328"/>
          </a:xfrm>
          <a:prstGeom prst="rect">
            <a:avLst/>
          </a:prstGeom>
        </p:spPr>
        <p:txBody>
          <a:bodyPr wrap="square">
            <a:spAutoFit/>
          </a:bodyPr>
          <a:lstStyle/>
          <a:p>
            <a:pPr>
              <a:lnSpc>
                <a:spcPct val="120000"/>
              </a:lnSpc>
            </a:pPr>
            <a:r>
              <a:rPr lang="en-US" sz="2800" dirty="0"/>
              <a:t>A)  Data Set</a:t>
            </a:r>
          </a:p>
          <a:p>
            <a:pPr>
              <a:lnSpc>
                <a:spcPct val="120000"/>
              </a:lnSpc>
            </a:pPr>
            <a:r>
              <a:rPr lang="en-US" sz="2800" dirty="0"/>
              <a:t>      </a:t>
            </a:r>
            <a:r>
              <a:rPr lang="en-US" sz="2800" dirty="0">
                <a:solidFill>
                  <a:srgbClr val="0000FF"/>
                </a:solidFill>
              </a:rPr>
              <a:t>Example:  Point cloud data  </a:t>
            </a:r>
          </a:p>
          <a:p>
            <a:pPr>
              <a:lnSpc>
                <a:spcPct val="120000"/>
              </a:lnSpc>
            </a:pPr>
            <a:r>
              <a:rPr lang="en-US" sz="2800" dirty="0">
                <a:solidFill>
                  <a:srgbClr val="0000FF"/>
                </a:solidFill>
              </a:rPr>
              <a:t>                   representing a hand.</a:t>
            </a:r>
          </a:p>
          <a:p>
            <a:pPr>
              <a:lnSpc>
                <a:spcPct val="120000"/>
              </a:lnSpc>
            </a:pPr>
            <a:endParaRPr lang="en-US" sz="1200" dirty="0"/>
          </a:p>
          <a:p>
            <a:pPr>
              <a:lnSpc>
                <a:spcPct val="120000"/>
              </a:lnSpc>
            </a:pPr>
            <a:r>
              <a:rPr lang="en-US" sz="2800" dirty="0"/>
              <a:t>B)  Function  f :  Data Set </a:t>
            </a:r>
            <a:r>
              <a:rPr lang="en-US" sz="2800" dirty="0">
                <a:sym typeface="Wingdings"/>
              </a:rPr>
              <a:t> </a:t>
            </a:r>
            <a:r>
              <a:rPr lang="en-US" sz="2800" b="1" dirty="0">
                <a:sym typeface="Wingdings"/>
              </a:rPr>
              <a:t>R</a:t>
            </a:r>
            <a:endParaRPr lang="en-US" sz="2800" b="1" dirty="0"/>
          </a:p>
          <a:p>
            <a:pPr>
              <a:lnSpc>
                <a:spcPct val="120000"/>
              </a:lnSpc>
            </a:pPr>
            <a:r>
              <a:rPr lang="en-US" sz="2800" dirty="0">
                <a:solidFill>
                  <a:srgbClr val="0000FF"/>
                </a:solidFill>
              </a:rPr>
              <a:t>      Example:  x-coordinate</a:t>
            </a:r>
          </a:p>
          <a:p>
            <a:pPr>
              <a:lnSpc>
                <a:spcPct val="120000"/>
              </a:lnSpc>
            </a:pPr>
            <a:r>
              <a:rPr lang="en-US" sz="2800" dirty="0">
                <a:solidFill>
                  <a:srgbClr val="0000FF"/>
                </a:solidFill>
              </a:rPr>
              <a:t>                         f : (x, y, z) </a:t>
            </a:r>
            <a:r>
              <a:rPr lang="en-US" sz="2800" dirty="0">
                <a:solidFill>
                  <a:srgbClr val="0000FF"/>
                </a:solidFill>
                <a:sym typeface="Wingdings"/>
              </a:rPr>
              <a:t> x</a:t>
            </a:r>
            <a:endParaRPr lang="en-US" sz="2800" dirty="0"/>
          </a:p>
          <a:p>
            <a:pPr marL="342909" indent="-342909">
              <a:lnSpc>
                <a:spcPct val="120000"/>
              </a:lnSpc>
              <a:buAutoNum type="alphaUcParenR" startAt="3"/>
            </a:pPr>
            <a:r>
              <a:rPr lang="en-US" sz="2800" dirty="0"/>
              <a:t> Put data into overlapping bins. </a:t>
            </a:r>
          </a:p>
          <a:p>
            <a:pPr>
              <a:lnSpc>
                <a:spcPct val="120000"/>
              </a:lnSpc>
            </a:pPr>
            <a:r>
              <a:rPr lang="en-US" sz="2800" dirty="0"/>
              <a:t>       </a:t>
            </a:r>
            <a:r>
              <a:rPr lang="en-US" sz="2800" dirty="0">
                <a:solidFill>
                  <a:srgbClr val="0000FF"/>
                </a:solidFill>
              </a:rPr>
              <a:t>Example:  f</a:t>
            </a:r>
            <a:r>
              <a:rPr lang="en-US" sz="2800" baseline="30000" dirty="0">
                <a:solidFill>
                  <a:srgbClr val="0000FF"/>
                </a:solidFill>
              </a:rPr>
              <a:t>-1</a:t>
            </a:r>
            <a:r>
              <a:rPr lang="en-US" sz="2800" dirty="0">
                <a:solidFill>
                  <a:srgbClr val="0000FF"/>
                </a:solidFill>
              </a:rPr>
              <a:t>(</a:t>
            </a:r>
            <a:r>
              <a:rPr lang="en-US" sz="2800" dirty="0" err="1">
                <a:solidFill>
                  <a:srgbClr val="0000FF"/>
                </a:solidFill>
              </a:rPr>
              <a:t>a</a:t>
            </a:r>
            <a:r>
              <a:rPr lang="en-US" sz="2800" baseline="-25000" dirty="0" err="1">
                <a:solidFill>
                  <a:srgbClr val="0000FF"/>
                </a:solidFill>
              </a:rPr>
              <a:t>i</a:t>
            </a:r>
            <a:r>
              <a:rPr lang="en-US" sz="2800" dirty="0">
                <a:solidFill>
                  <a:srgbClr val="0000FF"/>
                </a:solidFill>
              </a:rPr>
              <a:t>, b</a:t>
            </a:r>
            <a:r>
              <a:rPr lang="en-US" sz="2800" baseline="-25000" dirty="0">
                <a:solidFill>
                  <a:srgbClr val="0000FF"/>
                </a:solidFill>
              </a:rPr>
              <a:t>i</a:t>
            </a:r>
            <a:r>
              <a:rPr lang="en-US" sz="2800" dirty="0">
                <a:solidFill>
                  <a:srgbClr val="0000FF"/>
                </a:solidFill>
              </a:rPr>
              <a:t>) </a:t>
            </a:r>
          </a:p>
          <a:p>
            <a:pPr>
              <a:lnSpc>
                <a:spcPct val="120000"/>
              </a:lnSpc>
            </a:pPr>
            <a:endParaRPr lang="en-US" sz="800" dirty="0">
              <a:solidFill>
                <a:srgbClr val="0000FF"/>
              </a:solidFill>
            </a:endParaRPr>
          </a:p>
          <a:p>
            <a:pPr marL="514362" indent="-514362">
              <a:lnSpc>
                <a:spcPct val="120000"/>
              </a:lnSpc>
              <a:buAutoNum type="alphaUcParenR" startAt="4"/>
            </a:pPr>
            <a:r>
              <a:rPr lang="en-US" sz="2800" dirty="0"/>
              <a:t>Cluster each bin &amp; create network.</a:t>
            </a:r>
          </a:p>
          <a:p>
            <a:pPr>
              <a:lnSpc>
                <a:spcPct val="120000"/>
              </a:lnSpc>
            </a:pPr>
            <a:r>
              <a:rPr lang="en-US" sz="2800" dirty="0"/>
              <a:t>       Vertex = a cluster of a bin.  </a:t>
            </a:r>
          </a:p>
          <a:p>
            <a:pPr>
              <a:lnSpc>
                <a:spcPct val="120000"/>
              </a:lnSpc>
            </a:pPr>
            <a:r>
              <a:rPr lang="en-US" sz="2800" dirty="0"/>
              <a:t>          Edge = nonempty intersection             </a:t>
            </a:r>
          </a:p>
          <a:p>
            <a:r>
              <a:rPr lang="en-US" sz="2800" dirty="0"/>
              <a:t>                                 between clusters</a:t>
            </a:r>
          </a:p>
        </p:txBody>
      </p:sp>
      <p:sp>
        <p:nvSpPr>
          <p:cNvPr id="6" name="TextBox 5">
            <a:extLst>
              <a:ext uri="{FF2B5EF4-FFF2-40B4-BE49-F238E27FC236}">
                <a16:creationId xmlns:a16="http://schemas.microsoft.com/office/drawing/2014/main" id="{D340CBE0-AD7C-F8C4-A3DB-22FE613B7549}"/>
              </a:ext>
            </a:extLst>
          </p:cNvPr>
          <p:cNvSpPr txBox="1"/>
          <p:nvPr/>
        </p:nvSpPr>
        <p:spPr>
          <a:xfrm>
            <a:off x="3491954" y="3119042"/>
            <a:ext cx="5280614" cy="744178"/>
          </a:xfrm>
          <a:prstGeom prst="rect">
            <a:avLst/>
          </a:prstGeom>
          <a:solidFill>
            <a:srgbClr val="E2F0D9"/>
          </a:solidFill>
        </p:spPr>
        <p:txBody>
          <a:bodyPr wrap="square">
            <a:spAutoFit/>
          </a:bodyPr>
          <a:lstStyle/>
          <a:p>
            <a:pPr algn="ctr"/>
            <a:r>
              <a:rPr lang="en-US" sz="2118" dirty="0">
                <a:solidFill>
                  <a:srgbClr val="0000DD"/>
                </a:solidFill>
              </a:rPr>
              <a:t>Vietoris Rips</a:t>
            </a:r>
            <a:r>
              <a:rPr lang="en-US" sz="2118" dirty="0"/>
              <a:t> complex = </a:t>
            </a:r>
            <a:r>
              <a:rPr lang="en-US" sz="2118" dirty="0">
                <a:solidFill>
                  <a:srgbClr val="0000FF"/>
                </a:solidFill>
              </a:rPr>
              <a:t>flag</a:t>
            </a:r>
            <a:r>
              <a:rPr lang="en-US" sz="2118" dirty="0"/>
              <a:t> complex = </a:t>
            </a:r>
            <a:r>
              <a:rPr lang="en-US" sz="2118" dirty="0">
                <a:solidFill>
                  <a:srgbClr val="0000FF"/>
                </a:solidFill>
              </a:rPr>
              <a:t>clique</a:t>
            </a:r>
            <a:r>
              <a:rPr lang="en-US" sz="2118" dirty="0"/>
              <a:t> complex</a:t>
            </a:r>
          </a:p>
        </p:txBody>
      </p:sp>
    </p:spTree>
    <p:extLst>
      <p:ext uri="{BB962C8B-B14F-4D97-AF65-F5344CB8AC3E}">
        <p14:creationId xmlns:p14="http://schemas.microsoft.com/office/powerpoint/2010/main" val="3276576143"/>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C6846D4-C13D-D0D8-ED6D-2292551EB332}"/>
            </a:ext>
          </a:extLst>
        </p:cNvPr>
        <p:cNvGrpSpPr/>
        <p:nvPr/>
      </p:nvGrpSpPr>
      <p:grpSpPr>
        <a:xfrm>
          <a:off x="0" y="0"/>
          <a:ext cx="0" cy="0"/>
          <a:chOff x="0" y="0"/>
          <a:chExt cx="0" cy="0"/>
        </a:xfrm>
      </p:grpSpPr>
      <p:grpSp>
        <p:nvGrpSpPr>
          <p:cNvPr id="4" name="Group 3">
            <a:extLst>
              <a:ext uri="{FF2B5EF4-FFF2-40B4-BE49-F238E27FC236}">
                <a16:creationId xmlns:a16="http://schemas.microsoft.com/office/drawing/2014/main" id="{8D7E489A-7DB5-5A67-ED94-E13B4EB424D4}"/>
              </a:ext>
            </a:extLst>
          </p:cNvPr>
          <p:cNvGrpSpPr/>
          <p:nvPr/>
        </p:nvGrpSpPr>
        <p:grpSpPr>
          <a:xfrm>
            <a:off x="1517037" y="0"/>
            <a:ext cx="9171780" cy="6860229"/>
            <a:chOff x="-6963" y="-1"/>
            <a:chExt cx="9171780" cy="6860229"/>
          </a:xfrm>
          <a:solidFill>
            <a:srgbClr val="C6D9F1"/>
          </a:solidFill>
        </p:grpSpPr>
        <p:sp>
          <p:nvSpPr>
            <p:cNvPr id="5" name="Rectangle 4">
              <a:extLst>
                <a:ext uri="{FF2B5EF4-FFF2-40B4-BE49-F238E27FC236}">
                  <a16:creationId xmlns:a16="http://schemas.microsoft.com/office/drawing/2014/main" id="{5DE19DCE-3B9A-F841-80BF-2E203126B469}"/>
                </a:ext>
              </a:extLst>
            </p:cNvPr>
            <p:cNvSpPr/>
            <p:nvPr/>
          </p:nvSpPr>
          <p:spPr>
            <a:xfrm>
              <a:off x="0" y="0"/>
              <a:ext cx="182880" cy="6858000"/>
            </a:xfrm>
            <a:prstGeom prst="rect">
              <a:avLst/>
            </a:prstGeom>
            <a:grp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211" dirty="0"/>
            </a:p>
          </p:txBody>
        </p:sp>
        <p:sp>
          <p:nvSpPr>
            <p:cNvPr id="6" name="Rectangle 5">
              <a:extLst>
                <a:ext uri="{FF2B5EF4-FFF2-40B4-BE49-F238E27FC236}">
                  <a16:creationId xmlns:a16="http://schemas.microsoft.com/office/drawing/2014/main" id="{33A0B9B3-5FC7-7681-4A3B-DA3F603CF37D}"/>
                </a:ext>
              </a:extLst>
            </p:cNvPr>
            <p:cNvSpPr/>
            <p:nvPr/>
          </p:nvSpPr>
          <p:spPr>
            <a:xfrm>
              <a:off x="8976879" y="0"/>
              <a:ext cx="182880" cy="6858000"/>
            </a:xfrm>
            <a:prstGeom prst="rect">
              <a:avLst/>
            </a:prstGeom>
            <a:grp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211" dirty="0"/>
            </a:p>
          </p:txBody>
        </p:sp>
        <p:sp>
          <p:nvSpPr>
            <p:cNvPr id="7" name="Rectangle 6">
              <a:extLst>
                <a:ext uri="{FF2B5EF4-FFF2-40B4-BE49-F238E27FC236}">
                  <a16:creationId xmlns:a16="http://schemas.microsoft.com/office/drawing/2014/main" id="{18FD4021-6D35-8430-F541-AC01772B058C}"/>
                </a:ext>
              </a:extLst>
            </p:cNvPr>
            <p:cNvSpPr/>
            <p:nvPr/>
          </p:nvSpPr>
          <p:spPr>
            <a:xfrm>
              <a:off x="13854" y="-1"/>
              <a:ext cx="9150963" cy="182880"/>
            </a:xfrm>
            <a:prstGeom prst="rect">
              <a:avLst/>
            </a:prstGeom>
            <a:grp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211" dirty="0"/>
            </a:p>
          </p:txBody>
        </p:sp>
        <p:sp>
          <p:nvSpPr>
            <p:cNvPr id="8" name="Rectangle 7">
              <a:extLst>
                <a:ext uri="{FF2B5EF4-FFF2-40B4-BE49-F238E27FC236}">
                  <a16:creationId xmlns:a16="http://schemas.microsoft.com/office/drawing/2014/main" id="{CB8B4529-83F4-E49A-9134-613DD5A3959E}"/>
                </a:ext>
              </a:extLst>
            </p:cNvPr>
            <p:cNvSpPr/>
            <p:nvPr/>
          </p:nvSpPr>
          <p:spPr>
            <a:xfrm>
              <a:off x="-6963" y="6677348"/>
              <a:ext cx="9150963" cy="182880"/>
            </a:xfrm>
            <a:prstGeom prst="rect">
              <a:avLst/>
            </a:prstGeom>
            <a:grp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211" dirty="0"/>
            </a:p>
          </p:txBody>
        </p:sp>
      </p:grpSp>
      <p:sp>
        <p:nvSpPr>
          <p:cNvPr id="23" name="Rectangle 22">
            <a:extLst>
              <a:ext uri="{FF2B5EF4-FFF2-40B4-BE49-F238E27FC236}">
                <a16:creationId xmlns:a16="http://schemas.microsoft.com/office/drawing/2014/main" id="{9956EF8D-C7DB-888F-50B1-68A6A00DD3F5}"/>
              </a:ext>
            </a:extLst>
          </p:cNvPr>
          <p:cNvSpPr/>
          <p:nvPr/>
        </p:nvSpPr>
        <p:spPr>
          <a:xfrm>
            <a:off x="1544817" y="-2534"/>
            <a:ext cx="9144000" cy="1042416"/>
          </a:xfrm>
          <a:prstGeom prst="rect">
            <a:avLst/>
          </a:prstGeom>
          <a:solidFill>
            <a:srgbClr val="C6D9F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3200" dirty="0">
                <a:solidFill>
                  <a:schemeClr val="tx1"/>
                </a:solidFill>
              </a:rPr>
              <a:t>Creating the </a:t>
            </a:r>
            <a:r>
              <a:rPr lang="en-US" sz="3200" dirty="0" err="1">
                <a:solidFill>
                  <a:schemeClr val="tx1"/>
                </a:solidFill>
              </a:rPr>
              <a:t>Čech</a:t>
            </a:r>
            <a:r>
              <a:rPr lang="en-US" sz="3200" dirty="0">
                <a:solidFill>
                  <a:schemeClr val="tx1"/>
                </a:solidFill>
              </a:rPr>
              <a:t> simplicial complex</a:t>
            </a:r>
          </a:p>
        </p:txBody>
      </p:sp>
      <p:pic>
        <p:nvPicPr>
          <p:cNvPr id="3" name="Picture 2" descr="nsimplexDist.eps">
            <a:extLst>
              <a:ext uri="{FF2B5EF4-FFF2-40B4-BE49-F238E27FC236}">
                <a16:creationId xmlns:a16="http://schemas.microsoft.com/office/drawing/2014/main" id="{D9B4CA3F-2C77-2A39-5B6F-4FBEC2151C9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624979" y="1222918"/>
            <a:ext cx="6400800" cy="3441700"/>
          </a:xfrm>
          <a:prstGeom prst="rect">
            <a:avLst/>
          </a:prstGeom>
        </p:spPr>
      </p:pic>
      <p:grpSp>
        <p:nvGrpSpPr>
          <p:cNvPr id="2" name="Group 1">
            <a:extLst>
              <a:ext uri="{FF2B5EF4-FFF2-40B4-BE49-F238E27FC236}">
                <a16:creationId xmlns:a16="http://schemas.microsoft.com/office/drawing/2014/main" id="{50018FCD-D983-6B0E-19C6-CD6FBC442523}"/>
              </a:ext>
            </a:extLst>
          </p:cNvPr>
          <p:cNvGrpSpPr/>
          <p:nvPr/>
        </p:nvGrpSpPr>
        <p:grpSpPr>
          <a:xfrm>
            <a:off x="2384612" y="1503177"/>
            <a:ext cx="1445630" cy="1424809"/>
            <a:chOff x="860613" y="1503178"/>
            <a:chExt cx="1445630" cy="1424809"/>
          </a:xfrm>
        </p:grpSpPr>
        <p:sp>
          <p:nvSpPr>
            <p:cNvPr id="11" name="Isosceles Triangle 10">
              <a:extLst>
                <a:ext uri="{FF2B5EF4-FFF2-40B4-BE49-F238E27FC236}">
                  <a16:creationId xmlns:a16="http://schemas.microsoft.com/office/drawing/2014/main" id="{77C61785-8356-08F9-9E49-2FD5E5D4C5DA}"/>
                </a:ext>
              </a:extLst>
            </p:cNvPr>
            <p:cNvSpPr/>
            <p:nvPr/>
          </p:nvSpPr>
          <p:spPr>
            <a:xfrm rot="19709233">
              <a:off x="860613" y="1503178"/>
              <a:ext cx="1210235" cy="1161633"/>
            </a:xfrm>
            <a:prstGeom prst="triangle">
              <a:avLst/>
            </a:prstGeom>
            <a:solidFill>
              <a:schemeClr val="bg1"/>
            </a:solidFill>
            <a:ln w="76200" cmpd="sng">
              <a:solidFill>
                <a:srgbClr val="008000"/>
              </a:solidFill>
            </a:ln>
          </p:spPr>
          <p:txBody>
            <a:bodyPr wrap="square" rtlCol="0" anchor="ctr">
              <a:spAutoFit/>
            </a:bodyPr>
            <a:lstStyle/>
            <a:p>
              <a:pPr algn="ctr"/>
              <a:endParaRPr lang="en-US" sz="3200" dirty="0"/>
            </a:p>
          </p:txBody>
        </p:sp>
        <p:sp>
          <p:nvSpPr>
            <p:cNvPr id="12" name="Oval 11">
              <a:extLst>
                <a:ext uri="{FF2B5EF4-FFF2-40B4-BE49-F238E27FC236}">
                  <a16:creationId xmlns:a16="http://schemas.microsoft.com/office/drawing/2014/main" id="{43446A85-1943-2E59-E092-13B3E613A0AE}"/>
                </a:ext>
              </a:extLst>
            </p:cNvPr>
            <p:cNvSpPr>
              <a:spLocks noChangeAspect="1"/>
            </p:cNvSpPr>
            <p:nvPr/>
          </p:nvSpPr>
          <p:spPr>
            <a:xfrm>
              <a:off x="1108085" y="2653667"/>
              <a:ext cx="274320" cy="274320"/>
            </a:xfrm>
            <a:prstGeom prst="ellipse">
              <a:avLst/>
            </a:prstGeom>
            <a:solidFill>
              <a:srgbClr val="66006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211"/>
            </a:p>
          </p:txBody>
        </p:sp>
        <p:sp>
          <p:nvSpPr>
            <p:cNvPr id="13" name="Oval 12">
              <a:extLst>
                <a:ext uri="{FF2B5EF4-FFF2-40B4-BE49-F238E27FC236}">
                  <a16:creationId xmlns:a16="http://schemas.microsoft.com/office/drawing/2014/main" id="{C1CBCD11-0711-2A23-D1F9-A7CB10174898}"/>
                </a:ext>
              </a:extLst>
            </p:cNvPr>
            <p:cNvSpPr>
              <a:spLocks noChangeAspect="1"/>
            </p:cNvSpPr>
            <p:nvPr/>
          </p:nvSpPr>
          <p:spPr>
            <a:xfrm>
              <a:off x="1093529" y="1533967"/>
              <a:ext cx="274320" cy="274320"/>
            </a:xfrm>
            <a:prstGeom prst="ellipse">
              <a:avLst/>
            </a:prstGeom>
            <a:solidFill>
              <a:srgbClr val="66006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211" dirty="0"/>
            </a:p>
          </p:txBody>
        </p:sp>
        <p:sp>
          <p:nvSpPr>
            <p:cNvPr id="14" name="Oval 13">
              <a:extLst>
                <a:ext uri="{FF2B5EF4-FFF2-40B4-BE49-F238E27FC236}">
                  <a16:creationId xmlns:a16="http://schemas.microsoft.com/office/drawing/2014/main" id="{14A56322-1D77-4636-439D-7D9FC2D1B171}"/>
                </a:ext>
              </a:extLst>
            </p:cNvPr>
            <p:cNvSpPr>
              <a:spLocks noChangeAspect="1"/>
            </p:cNvSpPr>
            <p:nvPr/>
          </p:nvSpPr>
          <p:spPr>
            <a:xfrm>
              <a:off x="2031923" y="2087736"/>
              <a:ext cx="274320" cy="274320"/>
            </a:xfrm>
            <a:prstGeom prst="ellipse">
              <a:avLst/>
            </a:prstGeom>
            <a:solidFill>
              <a:srgbClr val="66006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211"/>
            </a:p>
          </p:txBody>
        </p:sp>
      </p:grpSp>
      <p:grpSp>
        <p:nvGrpSpPr>
          <p:cNvPr id="15" name="Group 14">
            <a:extLst>
              <a:ext uri="{FF2B5EF4-FFF2-40B4-BE49-F238E27FC236}">
                <a16:creationId xmlns:a16="http://schemas.microsoft.com/office/drawing/2014/main" id="{300A111F-D91A-47AF-82EF-00CE85E159C4}"/>
              </a:ext>
            </a:extLst>
          </p:cNvPr>
          <p:cNvGrpSpPr/>
          <p:nvPr/>
        </p:nvGrpSpPr>
        <p:grpSpPr>
          <a:xfrm>
            <a:off x="1806815" y="5366850"/>
            <a:ext cx="8961395" cy="627583"/>
            <a:chOff x="325627" y="5052933"/>
            <a:chExt cx="8961395" cy="627583"/>
          </a:xfrm>
        </p:grpSpPr>
        <p:sp>
          <p:nvSpPr>
            <p:cNvPr id="16" name="TextBox 15">
              <a:extLst>
                <a:ext uri="{FF2B5EF4-FFF2-40B4-BE49-F238E27FC236}">
                  <a16:creationId xmlns:a16="http://schemas.microsoft.com/office/drawing/2014/main" id="{2460A7BE-C70C-2D6A-7168-214F79D90566}"/>
                </a:ext>
              </a:extLst>
            </p:cNvPr>
            <p:cNvSpPr txBox="1"/>
            <p:nvPr/>
          </p:nvSpPr>
          <p:spPr>
            <a:xfrm>
              <a:off x="325627" y="5052933"/>
              <a:ext cx="8961395" cy="584775"/>
            </a:xfrm>
            <a:prstGeom prst="rect">
              <a:avLst/>
            </a:prstGeom>
            <a:noFill/>
          </p:spPr>
          <p:txBody>
            <a:bodyPr wrap="square" rtlCol="0">
              <a:spAutoFit/>
            </a:bodyPr>
            <a:lstStyle/>
            <a:p>
              <a:r>
                <a:rPr lang="en-US" sz="3200" dirty="0"/>
                <a:t>1.) B</a:t>
              </a:r>
              <a:r>
                <a:rPr lang="en-US" sz="3200" baseline="-25000" dirty="0"/>
                <a:t>1</a:t>
              </a:r>
              <a:r>
                <a:rPr lang="en-US" sz="3200" dirty="0"/>
                <a:t>    …    B</a:t>
              </a:r>
              <a:r>
                <a:rPr lang="en-US" sz="3200" baseline="-25000" dirty="0"/>
                <a:t>k+1</a:t>
              </a:r>
              <a:r>
                <a:rPr lang="en-US" sz="3200" dirty="0"/>
                <a:t> ≠  ⁄ ,  create k-simplex {v</a:t>
              </a:r>
              <a:r>
                <a:rPr lang="en-US" sz="3200" baseline="-25000" dirty="0"/>
                <a:t>1</a:t>
              </a:r>
              <a:r>
                <a:rPr lang="en-US" sz="3200" dirty="0"/>
                <a:t>, ... , v</a:t>
              </a:r>
              <a:r>
                <a:rPr lang="en-US" sz="3200" baseline="-25000" dirty="0"/>
                <a:t>k+1</a:t>
              </a:r>
              <a:r>
                <a:rPr lang="en-US" sz="3200" dirty="0"/>
                <a:t>}.</a:t>
              </a:r>
            </a:p>
          </p:txBody>
        </p:sp>
        <p:sp>
          <p:nvSpPr>
            <p:cNvPr id="17" name="TextBox 16">
              <a:extLst>
                <a:ext uri="{FF2B5EF4-FFF2-40B4-BE49-F238E27FC236}">
                  <a16:creationId xmlns:a16="http://schemas.microsoft.com/office/drawing/2014/main" id="{80BBED6D-3209-B04B-069C-D702CEFD6C85}"/>
                </a:ext>
              </a:extLst>
            </p:cNvPr>
            <p:cNvSpPr txBox="1"/>
            <p:nvPr/>
          </p:nvSpPr>
          <p:spPr>
            <a:xfrm rot="10800000">
              <a:off x="1201737" y="5095741"/>
              <a:ext cx="474946" cy="584775"/>
            </a:xfrm>
            <a:prstGeom prst="rect">
              <a:avLst/>
            </a:prstGeom>
            <a:noFill/>
          </p:spPr>
          <p:txBody>
            <a:bodyPr wrap="square" rtlCol="0">
              <a:spAutoFit/>
            </a:bodyPr>
            <a:lstStyle/>
            <a:p>
              <a:r>
                <a:rPr lang="en-US" sz="3200" dirty="0"/>
                <a:t>U</a:t>
              </a:r>
            </a:p>
          </p:txBody>
        </p:sp>
        <p:sp>
          <p:nvSpPr>
            <p:cNvPr id="18" name="TextBox 17">
              <a:extLst>
                <a:ext uri="{FF2B5EF4-FFF2-40B4-BE49-F238E27FC236}">
                  <a16:creationId xmlns:a16="http://schemas.microsoft.com/office/drawing/2014/main" id="{47648709-C354-CAA8-1FAA-C99428BFFB1C}"/>
                </a:ext>
              </a:extLst>
            </p:cNvPr>
            <p:cNvSpPr txBox="1"/>
            <p:nvPr/>
          </p:nvSpPr>
          <p:spPr>
            <a:xfrm rot="10800000">
              <a:off x="1885062" y="5095741"/>
              <a:ext cx="474946" cy="584775"/>
            </a:xfrm>
            <a:prstGeom prst="rect">
              <a:avLst/>
            </a:prstGeom>
            <a:noFill/>
          </p:spPr>
          <p:txBody>
            <a:bodyPr wrap="square" rtlCol="0">
              <a:spAutoFit/>
            </a:bodyPr>
            <a:lstStyle/>
            <a:p>
              <a:r>
                <a:rPr lang="en-US" sz="3200" dirty="0"/>
                <a:t>U</a:t>
              </a:r>
            </a:p>
          </p:txBody>
        </p:sp>
        <p:sp>
          <p:nvSpPr>
            <p:cNvPr id="19" name="TextBox 18">
              <a:extLst>
                <a:ext uri="{FF2B5EF4-FFF2-40B4-BE49-F238E27FC236}">
                  <a16:creationId xmlns:a16="http://schemas.microsoft.com/office/drawing/2014/main" id="{D936ABC2-0448-A270-7B57-B717F01909DE}"/>
                </a:ext>
              </a:extLst>
            </p:cNvPr>
            <p:cNvSpPr txBox="1"/>
            <p:nvPr/>
          </p:nvSpPr>
          <p:spPr>
            <a:xfrm>
              <a:off x="3293877" y="5052933"/>
              <a:ext cx="540722" cy="584775"/>
            </a:xfrm>
            <a:prstGeom prst="rect">
              <a:avLst/>
            </a:prstGeom>
            <a:noFill/>
          </p:spPr>
          <p:txBody>
            <a:bodyPr wrap="square" rtlCol="0">
              <a:spAutoFit/>
            </a:bodyPr>
            <a:lstStyle/>
            <a:p>
              <a:r>
                <a:rPr lang="en-US" sz="3200" dirty="0"/>
                <a:t>0</a:t>
              </a:r>
            </a:p>
          </p:txBody>
        </p:sp>
      </p:grpSp>
    </p:spTree>
    <p:extLst>
      <p:ext uri="{BB962C8B-B14F-4D97-AF65-F5344CB8AC3E}">
        <p14:creationId xmlns:p14="http://schemas.microsoft.com/office/powerpoint/2010/main" val="692728622"/>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CE5A4C51-361F-561B-619F-CC624505C354}"/>
              </a:ext>
            </a:extLst>
          </p:cNvPr>
          <p:cNvPicPr>
            <a:picLocks noChangeAspect="1"/>
          </p:cNvPicPr>
          <p:nvPr/>
        </p:nvPicPr>
        <p:blipFill>
          <a:blip r:embed="rId2"/>
          <a:stretch>
            <a:fillRect/>
          </a:stretch>
        </p:blipFill>
        <p:spPr>
          <a:xfrm>
            <a:off x="2717253" y="2713549"/>
            <a:ext cx="6757495" cy="3939070"/>
          </a:xfrm>
          <a:prstGeom prst="rect">
            <a:avLst/>
          </a:prstGeom>
        </p:spPr>
      </p:pic>
      <p:sp>
        <p:nvSpPr>
          <p:cNvPr id="6" name="TextBox 5">
            <a:extLst>
              <a:ext uri="{FF2B5EF4-FFF2-40B4-BE49-F238E27FC236}">
                <a16:creationId xmlns:a16="http://schemas.microsoft.com/office/drawing/2014/main" id="{8B05DB5C-0F1A-3BC7-4C39-582DCC1F780A}"/>
              </a:ext>
            </a:extLst>
          </p:cNvPr>
          <p:cNvSpPr txBox="1"/>
          <p:nvPr/>
        </p:nvSpPr>
        <p:spPr>
          <a:xfrm>
            <a:off x="1246290" y="219246"/>
            <a:ext cx="10091481" cy="2265364"/>
          </a:xfrm>
          <a:prstGeom prst="rect">
            <a:avLst/>
          </a:prstGeom>
          <a:solidFill>
            <a:srgbClr val="E2F0D9"/>
          </a:solidFill>
        </p:spPr>
        <p:txBody>
          <a:bodyPr wrap="none" rtlCol="0">
            <a:spAutoFit/>
          </a:bodyPr>
          <a:lstStyle/>
          <a:p>
            <a:r>
              <a:rPr lang="en-US" sz="2824" dirty="0"/>
              <a:t>Let X be a simplex with vertex set V and </a:t>
            </a:r>
          </a:p>
          <a:p>
            <a:r>
              <a:rPr lang="en-US" sz="2824" dirty="0"/>
              <a:t>Y be a simplex with vertex set W</a:t>
            </a:r>
          </a:p>
          <a:p>
            <a:endParaRPr lang="en-US" sz="2824" dirty="0"/>
          </a:p>
          <a:p>
            <a:r>
              <a:rPr lang="en-US" sz="2824" dirty="0"/>
              <a:t>A simplicial map is a function f:V </a:t>
            </a:r>
            <a:r>
              <a:rPr lang="en-US" sz="2824" dirty="0">
                <a:sym typeface="Wingdings" panose="05000000000000000000" pitchFamily="2" charset="2"/>
              </a:rPr>
              <a:t> W such that </a:t>
            </a:r>
          </a:p>
          <a:p>
            <a:r>
              <a:rPr lang="en-US" sz="2824" dirty="0">
                <a:sym typeface="Wingdings" panose="05000000000000000000" pitchFamily="2" charset="2"/>
              </a:rPr>
              <a:t>if </a:t>
            </a:r>
            <a:r>
              <a:rPr lang="en-US" sz="2824" dirty="0"/>
              <a:t> {v</a:t>
            </a:r>
            <a:r>
              <a:rPr lang="en-US" sz="2824" baseline="-25000" dirty="0"/>
              <a:t>1</a:t>
            </a:r>
            <a:r>
              <a:rPr lang="en-US" sz="2824" dirty="0"/>
              <a:t>, .., </a:t>
            </a:r>
            <a:r>
              <a:rPr lang="en-US" sz="2824" dirty="0" err="1"/>
              <a:t>v</a:t>
            </a:r>
            <a:r>
              <a:rPr lang="en-US" sz="2824" baseline="-25000" dirty="0" err="1"/>
              <a:t>k</a:t>
            </a:r>
            <a:r>
              <a:rPr lang="en-US" sz="2824" dirty="0"/>
              <a:t>} is a simplex in X, then {f(v</a:t>
            </a:r>
            <a:r>
              <a:rPr lang="en-US" sz="2824" baseline="-25000" dirty="0"/>
              <a:t>1</a:t>
            </a:r>
            <a:r>
              <a:rPr lang="en-US" sz="2824" dirty="0"/>
              <a:t>), .., f(</a:t>
            </a:r>
            <a:r>
              <a:rPr lang="en-US" sz="2824" dirty="0" err="1"/>
              <a:t>v</a:t>
            </a:r>
            <a:r>
              <a:rPr lang="en-US" sz="2824" baseline="-25000" dirty="0" err="1"/>
              <a:t>k</a:t>
            </a:r>
            <a:r>
              <a:rPr lang="en-US" sz="2824" dirty="0"/>
              <a:t>)} is a simplex in Y.  </a:t>
            </a:r>
          </a:p>
        </p:txBody>
      </p:sp>
    </p:spTree>
    <p:extLst>
      <p:ext uri="{BB962C8B-B14F-4D97-AF65-F5344CB8AC3E}">
        <p14:creationId xmlns:p14="http://schemas.microsoft.com/office/powerpoint/2010/main" val="408497707"/>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CE5A4C51-361F-561B-619F-CC624505C354}"/>
              </a:ext>
            </a:extLst>
          </p:cNvPr>
          <p:cNvPicPr>
            <a:picLocks noChangeAspect="1"/>
          </p:cNvPicPr>
          <p:nvPr/>
        </p:nvPicPr>
        <p:blipFill>
          <a:blip r:embed="rId2"/>
          <a:stretch>
            <a:fillRect/>
          </a:stretch>
        </p:blipFill>
        <p:spPr>
          <a:xfrm>
            <a:off x="2717253" y="2713549"/>
            <a:ext cx="6757495" cy="3939070"/>
          </a:xfrm>
          <a:prstGeom prst="rect">
            <a:avLst/>
          </a:prstGeom>
        </p:spPr>
      </p:pic>
      <p:pic>
        <p:nvPicPr>
          <p:cNvPr id="2" name="Picture 1">
            <a:extLst>
              <a:ext uri="{FF2B5EF4-FFF2-40B4-BE49-F238E27FC236}">
                <a16:creationId xmlns:a16="http://schemas.microsoft.com/office/drawing/2014/main" id="{918E8C61-44BB-E9C9-6A2C-63D6310BB219}"/>
              </a:ext>
            </a:extLst>
          </p:cNvPr>
          <p:cNvPicPr>
            <a:picLocks noChangeAspect="1"/>
          </p:cNvPicPr>
          <p:nvPr/>
        </p:nvPicPr>
        <p:blipFill rotWithShape="1">
          <a:blip r:embed="rId2"/>
          <a:srcRect l="46396" t="52531" r="28110" b="11209"/>
          <a:stretch/>
        </p:blipFill>
        <p:spPr>
          <a:xfrm>
            <a:off x="9018008" y="4797332"/>
            <a:ext cx="1722677" cy="1428296"/>
          </a:xfrm>
          <a:prstGeom prst="rect">
            <a:avLst/>
          </a:prstGeom>
        </p:spPr>
      </p:pic>
      <p:sp>
        <p:nvSpPr>
          <p:cNvPr id="6" name="TextBox 5">
            <a:extLst>
              <a:ext uri="{FF2B5EF4-FFF2-40B4-BE49-F238E27FC236}">
                <a16:creationId xmlns:a16="http://schemas.microsoft.com/office/drawing/2014/main" id="{8B05DB5C-0F1A-3BC7-4C39-582DCC1F780A}"/>
              </a:ext>
            </a:extLst>
          </p:cNvPr>
          <p:cNvSpPr txBox="1"/>
          <p:nvPr/>
        </p:nvSpPr>
        <p:spPr>
          <a:xfrm>
            <a:off x="1246290" y="219246"/>
            <a:ext cx="10091481" cy="2265364"/>
          </a:xfrm>
          <a:prstGeom prst="rect">
            <a:avLst/>
          </a:prstGeom>
          <a:solidFill>
            <a:srgbClr val="E2F0D9"/>
          </a:solidFill>
        </p:spPr>
        <p:txBody>
          <a:bodyPr wrap="none" rtlCol="0">
            <a:spAutoFit/>
          </a:bodyPr>
          <a:lstStyle/>
          <a:p>
            <a:r>
              <a:rPr lang="en-US" sz="2824" dirty="0"/>
              <a:t>Let X be a simplex with vertex set V and </a:t>
            </a:r>
          </a:p>
          <a:p>
            <a:r>
              <a:rPr lang="en-US" sz="2824" dirty="0"/>
              <a:t>Y be a simplex with vertex set W</a:t>
            </a:r>
          </a:p>
          <a:p>
            <a:endParaRPr lang="en-US" sz="2824" dirty="0"/>
          </a:p>
          <a:p>
            <a:r>
              <a:rPr lang="en-US" sz="2824" dirty="0"/>
              <a:t>A simplicial map is a function f:V </a:t>
            </a:r>
            <a:r>
              <a:rPr lang="en-US" sz="2824" dirty="0">
                <a:sym typeface="Wingdings" panose="05000000000000000000" pitchFamily="2" charset="2"/>
              </a:rPr>
              <a:t> W such that </a:t>
            </a:r>
          </a:p>
          <a:p>
            <a:r>
              <a:rPr lang="en-US" sz="2824" dirty="0">
                <a:sym typeface="Wingdings" panose="05000000000000000000" pitchFamily="2" charset="2"/>
              </a:rPr>
              <a:t>if </a:t>
            </a:r>
            <a:r>
              <a:rPr lang="en-US" sz="2824" dirty="0"/>
              <a:t> {v</a:t>
            </a:r>
            <a:r>
              <a:rPr lang="en-US" sz="2824" baseline="-25000" dirty="0"/>
              <a:t>1</a:t>
            </a:r>
            <a:r>
              <a:rPr lang="en-US" sz="2824" dirty="0"/>
              <a:t>, .., </a:t>
            </a:r>
            <a:r>
              <a:rPr lang="en-US" sz="2824" dirty="0" err="1"/>
              <a:t>v</a:t>
            </a:r>
            <a:r>
              <a:rPr lang="en-US" sz="2824" baseline="-25000" dirty="0" err="1"/>
              <a:t>k</a:t>
            </a:r>
            <a:r>
              <a:rPr lang="en-US" sz="2824" dirty="0"/>
              <a:t>} is a simplex in X, then {f(v</a:t>
            </a:r>
            <a:r>
              <a:rPr lang="en-US" sz="2824" baseline="-25000" dirty="0"/>
              <a:t>1</a:t>
            </a:r>
            <a:r>
              <a:rPr lang="en-US" sz="2824" dirty="0"/>
              <a:t>), .., f(</a:t>
            </a:r>
            <a:r>
              <a:rPr lang="en-US" sz="2824" dirty="0" err="1"/>
              <a:t>v</a:t>
            </a:r>
            <a:r>
              <a:rPr lang="en-US" sz="2824" baseline="-25000" dirty="0" err="1"/>
              <a:t>k</a:t>
            </a:r>
            <a:r>
              <a:rPr lang="en-US" sz="2824" dirty="0"/>
              <a:t>)} is a simplex in Y.  </a:t>
            </a:r>
          </a:p>
        </p:txBody>
      </p:sp>
    </p:spTree>
    <p:extLst>
      <p:ext uri="{BB962C8B-B14F-4D97-AF65-F5344CB8AC3E}">
        <p14:creationId xmlns:p14="http://schemas.microsoft.com/office/powerpoint/2010/main" val="1630640061"/>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03901AB8-DA90-50DC-DF62-5F6C51D02966}"/>
              </a:ext>
            </a:extLst>
          </p:cNvPr>
          <p:cNvPicPr>
            <a:picLocks noChangeAspect="1"/>
          </p:cNvPicPr>
          <p:nvPr/>
        </p:nvPicPr>
        <p:blipFill>
          <a:blip r:embed="rId2"/>
          <a:stretch>
            <a:fillRect/>
          </a:stretch>
        </p:blipFill>
        <p:spPr>
          <a:xfrm>
            <a:off x="1531900" y="1262451"/>
            <a:ext cx="5479958" cy="974962"/>
          </a:xfrm>
          <a:prstGeom prst="rect">
            <a:avLst/>
          </a:prstGeom>
        </p:spPr>
      </p:pic>
      <p:pic>
        <p:nvPicPr>
          <p:cNvPr id="7" name="Picture 6">
            <a:extLst>
              <a:ext uri="{FF2B5EF4-FFF2-40B4-BE49-F238E27FC236}">
                <a16:creationId xmlns:a16="http://schemas.microsoft.com/office/drawing/2014/main" id="{697E56F1-1DB3-2118-F9D1-EB5D6E249A62}"/>
              </a:ext>
            </a:extLst>
          </p:cNvPr>
          <p:cNvPicPr>
            <a:picLocks noChangeAspect="1"/>
          </p:cNvPicPr>
          <p:nvPr/>
        </p:nvPicPr>
        <p:blipFill>
          <a:blip r:embed="rId3"/>
          <a:stretch>
            <a:fillRect/>
          </a:stretch>
        </p:blipFill>
        <p:spPr>
          <a:xfrm>
            <a:off x="1577478" y="4499744"/>
            <a:ext cx="5737706" cy="1042201"/>
          </a:xfrm>
          <a:prstGeom prst="rect">
            <a:avLst/>
          </a:prstGeom>
        </p:spPr>
      </p:pic>
      <p:sp>
        <p:nvSpPr>
          <p:cNvPr id="9" name="TextBox 8">
            <a:extLst>
              <a:ext uri="{FF2B5EF4-FFF2-40B4-BE49-F238E27FC236}">
                <a16:creationId xmlns:a16="http://schemas.microsoft.com/office/drawing/2014/main" id="{EC39E608-1897-4C3C-CF9D-B5C5B358EAAA}"/>
              </a:ext>
            </a:extLst>
          </p:cNvPr>
          <p:cNvSpPr txBox="1"/>
          <p:nvPr/>
        </p:nvSpPr>
        <p:spPr>
          <a:xfrm>
            <a:off x="1649703" y="2168335"/>
            <a:ext cx="5244353" cy="744178"/>
          </a:xfrm>
          <a:prstGeom prst="rect">
            <a:avLst/>
          </a:prstGeom>
          <a:solidFill>
            <a:srgbClr val="E2F0D9"/>
          </a:solidFill>
        </p:spPr>
        <p:txBody>
          <a:bodyPr wrap="square">
            <a:spAutoFit/>
          </a:bodyPr>
          <a:lstStyle/>
          <a:p>
            <a:r>
              <a:rPr lang="en-US" sz="2118" dirty="0">
                <a:solidFill>
                  <a:srgbClr val="000000"/>
                </a:solidFill>
                <a:latin typeface="CM R 12"/>
              </a:rPr>
              <a:t>One cluster in </a:t>
            </a:r>
            <a:r>
              <a:rPr lang="en-US" sz="2118" dirty="0">
                <a:solidFill>
                  <a:srgbClr val="000000"/>
                </a:solidFill>
                <a:latin typeface="CMM I 12"/>
              </a:rPr>
              <a:t>bin</a:t>
            </a:r>
            <a:r>
              <a:rPr lang="en-US" sz="2118" dirty="0">
                <a:solidFill>
                  <a:srgbClr val="000000"/>
                </a:solidFill>
                <a:latin typeface="CM R 12"/>
              </a:rPr>
              <a:t>1 when complete linkage with cutting height </a:t>
            </a:r>
            <a:r>
              <a:rPr lang="en-US" sz="2118" dirty="0">
                <a:solidFill>
                  <a:srgbClr val="000000"/>
                </a:solidFill>
                <a:latin typeface="CMM I 12"/>
              </a:rPr>
              <a:t>h </a:t>
            </a:r>
            <a:r>
              <a:rPr lang="en-US" sz="2118" dirty="0">
                <a:solidFill>
                  <a:srgbClr val="000000"/>
                </a:solidFill>
                <a:latin typeface="CM R 12"/>
              </a:rPr>
              <a:t>= 8. </a:t>
            </a:r>
            <a:endParaRPr lang="en-US" sz="1588" dirty="0"/>
          </a:p>
        </p:txBody>
      </p:sp>
      <p:sp>
        <p:nvSpPr>
          <p:cNvPr id="11" name="TextBox 10">
            <a:extLst>
              <a:ext uri="{FF2B5EF4-FFF2-40B4-BE49-F238E27FC236}">
                <a16:creationId xmlns:a16="http://schemas.microsoft.com/office/drawing/2014/main" id="{2A407C52-C5AD-0BB4-D3C3-58D6260EF0BC}"/>
              </a:ext>
            </a:extLst>
          </p:cNvPr>
          <p:cNvSpPr txBox="1"/>
          <p:nvPr/>
        </p:nvSpPr>
        <p:spPr>
          <a:xfrm>
            <a:off x="1649703" y="5461052"/>
            <a:ext cx="5244353" cy="744178"/>
          </a:xfrm>
          <a:prstGeom prst="rect">
            <a:avLst/>
          </a:prstGeom>
          <a:solidFill>
            <a:srgbClr val="E2F0D9"/>
          </a:solidFill>
        </p:spPr>
        <p:txBody>
          <a:bodyPr wrap="square">
            <a:spAutoFit/>
          </a:bodyPr>
          <a:lstStyle/>
          <a:p>
            <a:r>
              <a:rPr lang="en-US" sz="2118" dirty="0">
                <a:solidFill>
                  <a:srgbClr val="000000"/>
                </a:solidFill>
                <a:latin typeface="CM R 12"/>
              </a:rPr>
              <a:t>Two clusters in </a:t>
            </a:r>
            <a:r>
              <a:rPr lang="en-US" sz="2118" dirty="0">
                <a:solidFill>
                  <a:srgbClr val="000000"/>
                </a:solidFill>
                <a:latin typeface="CMM I 12"/>
              </a:rPr>
              <a:t>bin</a:t>
            </a:r>
            <a:r>
              <a:rPr lang="en-US" sz="2118" dirty="0">
                <a:solidFill>
                  <a:srgbClr val="000000"/>
                </a:solidFill>
                <a:latin typeface="CM R 12"/>
              </a:rPr>
              <a:t>2 when complete linkage with cutting height </a:t>
            </a:r>
            <a:r>
              <a:rPr lang="en-US" sz="2118" dirty="0">
                <a:solidFill>
                  <a:srgbClr val="000000"/>
                </a:solidFill>
                <a:latin typeface="CMM I 12"/>
              </a:rPr>
              <a:t>h </a:t>
            </a:r>
            <a:r>
              <a:rPr lang="en-US" sz="2118" dirty="0">
                <a:solidFill>
                  <a:srgbClr val="000000"/>
                </a:solidFill>
                <a:latin typeface="CM R 12"/>
              </a:rPr>
              <a:t>= 8. </a:t>
            </a:r>
            <a:endParaRPr lang="en-US" sz="1588" dirty="0"/>
          </a:p>
        </p:txBody>
      </p:sp>
      <p:sp>
        <p:nvSpPr>
          <p:cNvPr id="12" name="TextBox 11">
            <a:extLst>
              <a:ext uri="{FF2B5EF4-FFF2-40B4-BE49-F238E27FC236}">
                <a16:creationId xmlns:a16="http://schemas.microsoft.com/office/drawing/2014/main" id="{90482E73-D30B-95DB-4D7C-8E7BC9505A42}"/>
              </a:ext>
            </a:extLst>
          </p:cNvPr>
          <p:cNvSpPr txBox="1"/>
          <p:nvPr/>
        </p:nvSpPr>
        <p:spPr>
          <a:xfrm>
            <a:off x="8014930" y="436118"/>
            <a:ext cx="3137397" cy="472565"/>
          </a:xfrm>
          <a:prstGeom prst="rect">
            <a:avLst/>
          </a:prstGeom>
          <a:noFill/>
          <a:ln>
            <a:noFill/>
          </a:ln>
        </p:spPr>
        <p:txBody>
          <a:bodyPr wrap="none" rtlCol="0">
            <a:spAutoFit/>
          </a:bodyPr>
          <a:lstStyle/>
          <a:p>
            <a:r>
              <a:rPr lang="en-US" sz="2471" b="1" dirty="0"/>
              <a:t>Not a simplicial map</a:t>
            </a:r>
          </a:p>
        </p:txBody>
      </p:sp>
      <p:sp>
        <p:nvSpPr>
          <p:cNvPr id="13" name="Oval 12">
            <a:extLst>
              <a:ext uri="{FF2B5EF4-FFF2-40B4-BE49-F238E27FC236}">
                <a16:creationId xmlns:a16="http://schemas.microsoft.com/office/drawing/2014/main" id="{12527449-F19C-A424-C1EF-4DF54F6F8D05}"/>
              </a:ext>
            </a:extLst>
          </p:cNvPr>
          <p:cNvSpPr/>
          <p:nvPr/>
        </p:nvSpPr>
        <p:spPr>
          <a:xfrm>
            <a:off x="9225167" y="1188429"/>
            <a:ext cx="242047" cy="239867"/>
          </a:xfrm>
          <a:prstGeom prst="ellipse">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588"/>
          </a:p>
        </p:txBody>
      </p:sp>
      <p:sp>
        <p:nvSpPr>
          <p:cNvPr id="14" name="Oval 13">
            <a:extLst>
              <a:ext uri="{FF2B5EF4-FFF2-40B4-BE49-F238E27FC236}">
                <a16:creationId xmlns:a16="http://schemas.microsoft.com/office/drawing/2014/main" id="{F62ABAE7-E460-D745-B0BD-0FD1DA23609C}"/>
              </a:ext>
            </a:extLst>
          </p:cNvPr>
          <p:cNvSpPr/>
          <p:nvPr/>
        </p:nvSpPr>
        <p:spPr>
          <a:xfrm>
            <a:off x="8727259" y="4702844"/>
            <a:ext cx="242047" cy="239867"/>
          </a:xfrm>
          <a:prstGeom prst="ellipse">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588"/>
          </a:p>
        </p:txBody>
      </p:sp>
      <p:sp>
        <p:nvSpPr>
          <p:cNvPr id="15" name="Oval 14">
            <a:extLst>
              <a:ext uri="{FF2B5EF4-FFF2-40B4-BE49-F238E27FC236}">
                <a16:creationId xmlns:a16="http://schemas.microsoft.com/office/drawing/2014/main" id="{725E0200-D4E5-81DF-50D1-D547883FDEAC}"/>
              </a:ext>
            </a:extLst>
          </p:cNvPr>
          <p:cNvSpPr/>
          <p:nvPr/>
        </p:nvSpPr>
        <p:spPr>
          <a:xfrm>
            <a:off x="9708537" y="4702844"/>
            <a:ext cx="242047" cy="239867"/>
          </a:xfrm>
          <a:prstGeom prst="ellipse">
            <a:avLst/>
          </a:prstGeom>
          <a:solidFill>
            <a:srgbClr val="FF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588"/>
          </a:p>
        </p:txBody>
      </p:sp>
      <p:cxnSp>
        <p:nvCxnSpPr>
          <p:cNvPr id="17" name="Straight Arrow Connector 16">
            <a:extLst>
              <a:ext uri="{FF2B5EF4-FFF2-40B4-BE49-F238E27FC236}">
                <a16:creationId xmlns:a16="http://schemas.microsoft.com/office/drawing/2014/main" id="{77BD7BCD-944A-4D8C-2A6C-51C6C396B294}"/>
              </a:ext>
            </a:extLst>
          </p:cNvPr>
          <p:cNvCxnSpPr/>
          <p:nvPr/>
        </p:nvCxnSpPr>
        <p:spPr>
          <a:xfrm flipH="1">
            <a:off x="8865367" y="1613648"/>
            <a:ext cx="479734" cy="2886096"/>
          </a:xfrm>
          <a:prstGeom prst="straightConnector1">
            <a:avLst/>
          </a:prstGeom>
          <a:ln w="57150">
            <a:tailEnd type="triangle" w="lg" len="lg"/>
          </a:ln>
        </p:spPr>
        <p:style>
          <a:lnRef idx="1">
            <a:schemeClr val="accent1"/>
          </a:lnRef>
          <a:fillRef idx="0">
            <a:schemeClr val="accent1"/>
          </a:fillRef>
          <a:effectRef idx="0">
            <a:schemeClr val="accent1"/>
          </a:effectRef>
          <a:fontRef idx="minor">
            <a:schemeClr val="tx1"/>
          </a:fontRef>
        </p:style>
      </p:cxnSp>
      <p:cxnSp>
        <p:nvCxnSpPr>
          <p:cNvPr id="18" name="Straight Arrow Connector 17">
            <a:extLst>
              <a:ext uri="{FF2B5EF4-FFF2-40B4-BE49-F238E27FC236}">
                <a16:creationId xmlns:a16="http://schemas.microsoft.com/office/drawing/2014/main" id="{F463CAD8-48EF-D751-1F65-93619569A1E6}"/>
              </a:ext>
            </a:extLst>
          </p:cNvPr>
          <p:cNvCxnSpPr>
            <a:cxnSpLocks/>
          </p:cNvCxnSpPr>
          <p:nvPr/>
        </p:nvCxnSpPr>
        <p:spPr>
          <a:xfrm>
            <a:off x="9337830" y="1628183"/>
            <a:ext cx="479734" cy="2886096"/>
          </a:xfrm>
          <a:prstGeom prst="straightConnector1">
            <a:avLst/>
          </a:prstGeom>
          <a:ln w="57150">
            <a:tailEnd type="triangle" w="lg" len="lg"/>
          </a:ln>
        </p:spPr>
        <p:style>
          <a:lnRef idx="1">
            <a:schemeClr val="accent1"/>
          </a:lnRef>
          <a:fillRef idx="0">
            <a:schemeClr val="accent1"/>
          </a:fillRef>
          <a:effectRef idx="0">
            <a:schemeClr val="accent1"/>
          </a:effectRef>
          <a:fontRef idx="minor">
            <a:schemeClr val="tx1"/>
          </a:fontRef>
        </p:style>
      </p:cxnSp>
      <p:sp>
        <p:nvSpPr>
          <p:cNvPr id="19" name="TextBox 18">
            <a:extLst>
              <a:ext uri="{FF2B5EF4-FFF2-40B4-BE49-F238E27FC236}">
                <a16:creationId xmlns:a16="http://schemas.microsoft.com/office/drawing/2014/main" id="{32B42475-BB97-63B2-9CA4-5027FEB4745A}"/>
              </a:ext>
            </a:extLst>
          </p:cNvPr>
          <p:cNvSpPr txBox="1"/>
          <p:nvPr/>
        </p:nvSpPr>
        <p:spPr>
          <a:xfrm>
            <a:off x="1244156" y="327091"/>
            <a:ext cx="3325421" cy="961545"/>
          </a:xfrm>
          <a:prstGeom prst="rect">
            <a:avLst/>
          </a:prstGeom>
          <a:solidFill>
            <a:srgbClr val="E2F0D9"/>
          </a:solidFill>
        </p:spPr>
        <p:txBody>
          <a:bodyPr wrap="square" rtlCol="0">
            <a:spAutoFit/>
          </a:bodyPr>
          <a:lstStyle/>
          <a:p>
            <a:r>
              <a:rPr lang="en-US" sz="2824" dirty="0"/>
              <a:t>Growing the bin size:</a:t>
            </a:r>
          </a:p>
        </p:txBody>
      </p:sp>
    </p:spTree>
    <p:extLst>
      <p:ext uri="{BB962C8B-B14F-4D97-AF65-F5344CB8AC3E}">
        <p14:creationId xmlns:p14="http://schemas.microsoft.com/office/powerpoint/2010/main" val="494778850"/>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B84DCF25-57CA-4062-73B4-394C20B0A073}"/>
              </a:ext>
            </a:extLst>
          </p:cNvPr>
          <p:cNvPicPr>
            <a:picLocks noChangeAspect="1"/>
          </p:cNvPicPr>
          <p:nvPr/>
        </p:nvPicPr>
        <p:blipFill>
          <a:blip r:embed="rId2"/>
          <a:stretch>
            <a:fillRect/>
          </a:stretch>
        </p:blipFill>
        <p:spPr>
          <a:xfrm>
            <a:off x="1921435" y="339064"/>
            <a:ext cx="3188528" cy="2972022"/>
          </a:xfrm>
          <a:prstGeom prst="rect">
            <a:avLst/>
          </a:prstGeom>
        </p:spPr>
      </p:pic>
      <p:pic>
        <p:nvPicPr>
          <p:cNvPr id="5" name="Picture 4">
            <a:extLst>
              <a:ext uri="{FF2B5EF4-FFF2-40B4-BE49-F238E27FC236}">
                <a16:creationId xmlns:a16="http://schemas.microsoft.com/office/drawing/2014/main" id="{E8EC6F87-65E8-0C17-C0F1-C11F9F58CB96}"/>
              </a:ext>
            </a:extLst>
          </p:cNvPr>
          <p:cNvPicPr>
            <a:picLocks noChangeAspect="1"/>
          </p:cNvPicPr>
          <p:nvPr/>
        </p:nvPicPr>
        <p:blipFill>
          <a:blip r:embed="rId3"/>
          <a:stretch>
            <a:fillRect/>
          </a:stretch>
        </p:blipFill>
        <p:spPr>
          <a:xfrm>
            <a:off x="7350797" y="361620"/>
            <a:ext cx="2860489" cy="2899854"/>
          </a:xfrm>
          <a:prstGeom prst="rect">
            <a:avLst/>
          </a:prstGeom>
        </p:spPr>
      </p:pic>
      <p:pic>
        <p:nvPicPr>
          <p:cNvPr id="9" name="Picture 8">
            <a:extLst>
              <a:ext uri="{FF2B5EF4-FFF2-40B4-BE49-F238E27FC236}">
                <a16:creationId xmlns:a16="http://schemas.microsoft.com/office/drawing/2014/main" id="{671DB6EA-89AC-3314-B153-791776259D24}"/>
              </a:ext>
            </a:extLst>
          </p:cNvPr>
          <p:cNvPicPr>
            <a:picLocks noChangeAspect="1"/>
          </p:cNvPicPr>
          <p:nvPr/>
        </p:nvPicPr>
        <p:blipFill>
          <a:blip r:embed="rId4"/>
          <a:stretch>
            <a:fillRect/>
          </a:stretch>
        </p:blipFill>
        <p:spPr>
          <a:xfrm>
            <a:off x="2308237" y="3813395"/>
            <a:ext cx="2899855" cy="2912975"/>
          </a:xfrm>
          <a:prstGeom prst="rect">
            <a:avLst/>
          </a:prstGeom>
        </p:spPr>
      </p:pic>
      <p:cxnSp>
        <p:nvCxnSpPr>
          <p:cNvPr id="14" name="Straight Connector 13">
            <a:extLst>
              <a:ext uri="{FF2B5EF4-FFF2-40B4-BE49-F238E27FC236}">
                <a16:creationId xmlns:a16="http://schemas.microsoft.com/office/drawing/2014/main" id="{B8350421-3BDC-1F5E-B58F-6556A3EAA7E6}"/>
              </a:ext>
            </a:extLst>
          </p:cNvPr>
          <p:cNvCxnSpPr/>
          <p:nvPr/>
        </p:nvCxnSpPr>
        <p:spPr>
          <a:xfrm>
            <a:off x="6096000" y="109032"/>
            <a:ext cx="0" cy="6858000"/>
          </a:xfrm>
          <a:prstGeom prst="line">
            <a:avLst/>
          </a:prstGeom>
          <a:ln w="57150"/>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937F17CA-2950-1A6F-0520-CDFFD45D4504}"/>
              </a:ext>
            </a:extLst>
          </p:cNvPr>
          <p:cNvCxnSpPr>
            <a:cxnSpLocks/>
          </p:cNvCxnSpPr>
          <p:nvPr/>
        </p:nvCxnSpPr>
        <p:spPr>
          <a:xfrm flipH="1">
            <a:off x="775327" y="3538032"/>
            <a:ext cx="10565027" cy="0"/>
          </a:xfrm>
          <a:prstGeom prst="line">
            <a:avLst/>
          </a:prstGeom>
          <a:ln w="57150"/>
        </p:spPr>
        <p:style>
          <a:lnRef idx="1">
            <a:schemeClr val="accent1"/>
          </a:lnRef>
          <a:fillRef idx="0">
            <a:schemeClr val="accent1"/>
          </a:fillRef>
          <a:effectRef idx="0">
            <a:schemeClr val="accent1"/>
          </a:effectRef>
          <a:fontRef idx="minor">
            <a:schemeClr val="tx1"/>
          </a:fontRef>
        </p:style>
      </p:cxnSp>
      <p:sp>
        <p:nvSpPr>
          <p:cNvPr id="19" name="TextBox 18">
            <a:extLst>
              <a:ext uri="{FF2B5EF4-FFF2-40B4-BE49-F238E27FC236}">
                <a16:creationId xmlns:a16="http://schemas.microsoft.com/office/drawing/2014/main" id="{F37D10F9-2AC8-DEDC-E00F-CB256FDE3C9C}"/>
              </a:ext>
            </a:extLst>
          </p:cNvPr>
          <p:cNvSpPr txBox="1"/>
          <p:nvPr/>
        </p:nvSpPr>
        <p:spPr>
          <a:xfrm>
            <a:off x="851648" y="-2937"/>
            <a:ext cx="10488705" cy="336695"/>
          </a:xfrm>
          <a:prstGeom prst="rect">
            <a:avLst/>
          </a:prstGeom>
          <a:solidFill>
            <a:srgbClr val="E2F0D9"/>
          </a:solidFill>
        </p:spPr>
        <p:txBody>
          <a:bodyPr wrap="square">
            <a:spAutoFit/>
          </a:bodyPr>
          <a:lstStyle/>
          <a:p>
            <a:pPr algn="ctr"/>
            <a:r>
              <a:rPr lang="en-US" sz="1588" dirty="0"/>
              <a:t>Dissertation:  Bi-filtration and stability of TDA mapper for point cloud data Wako </a:t>
            </a:r>
            <a:r>
              <a:rPr lang="en-US" sz="1588" dirty="0" err="1"/>
              <a:t>Tasisa</a:t>
            </a:r>
            <a:r>
              <a:rPr lang="en-US" sz="1588" dirty="0"/>
              <a:t> </a:t>
            </a:r>
            <a:r>
              <a:rPr lang="en-US" sz="1588" dirty="0" err="1"/>
              <a:t>Bungula</a:t>
            </a:r>
            <a:r>
              <a:rPr lang="en-US" sz="1588" dirty="0"/>
              <a:t> 2019</a:t>
            </a:r>
          </a:p>
        </p:txBody>
      </p:sp>
      <p:sp>
        <p:nvSpPr>
          <p:cNvPr id="20" name="TextBox 19">
            <a:extLst>
              <a:ext uri="{FF2B5EF4-FFF2-40B4-BE49-F238E27FC236}">
                <a16:creationId xmlns:a16="http://schemas.microsoft.com/office/drawing/2014/main" id="{CF617447-DED4-1458-475A-E0016E68576E}"/>
              </a:ext>
            </a:extLst>
          </p:cNvPr>
          <p:cNvSpPr txBox="1"/>
          <p:nvPr/>
        </p:nvSpPr>
        <p:spPr>
          <a:xfrm>
            <a:off x="851647" y="6465516"/>
            <a:ext cx="2409568" cy="744178"/>
          </a:xfrm>
          <a:prstGeom prst="rect">
            <a:avLst/>
          </a:prstGeom>
          <a:solidFill>
            <a:srgbClr val="E2F0D9"/>
          </a:solidFill>
        </p:spPr>
        <p:txBody>
          <a:bodyPr wrap="square" rtlCol="0">
            <a:spAutoFit/>
          </a:bodyPr>
          <a:lstStyle/>
          <a:p>
            <a:r>
              <a:rPr lang="en-US" sz="2118" dirty="0"/>
              <a:t>Growing the bin size</a:t>
            </a:r>
          </a:p>
        </p:txBody>
      </p:sp>
      <p:pic>
        <p:nvPicPr>
          <p:cNvPr id="10" name="Picture 9">
            <a:extLst>
              <a:ext uri="{FF2B5EF4-FFF2-40B4-BE49-F238E27FC236}">
                <a16:creationId xmlns:a16="http://schemas.microsoft.com/office/drawing/2014/main" id="{BC7FAEEF-6A1E-2E18-3B2C-11ED7FD87F69}"/>
              </a:ext>
            </a:extLst>
          </p:cNvPr>
          <p:cNvPicPr>
            <a:picLocks noChangeAspect="1"/>
          </p:cNvPicPr>
          <p:nvPr/>
        </p:nvPicPr>
        <p:blipFill>
          <a:blip r:embed="rId5"/>
          <a:stretch>
            <a:fillRect/>
          </a:stretch>
        </p:blipFill>
        <p:spPr>
          <a:xfrm>
            <a:off x="7421022" y="3779109"/>
            <a:ext cx="2863250" cy="2913679"/>
          </a:xfrm>
          <a:prstGeom prst="rect">
            <a:avLst/>
          </a:prstGeom>
        </p:spPr>
      </p:pic>
    </p:spTree>
    <p:extLst>
      <p:ext uri="{BB962C8B-B14F-4D97-AF65-F5344CB8AC3E}">
        <p14:creationId xmlns:p14="http://schemas.microsoft.com/office/powerpoint/2010/main" val="1639372537"/>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CE5A4C51-361F-561B-619F-CC624505C354}"/>
              </a:ext>
            </a:extLst>
          </p:cNvPr>
          <p:cNvPicPr>
            <a:picLocks noChangeAspect="1"/>
          </p:cNvPicPr>
          <p:nvPr/>
        </p:nvPicPr>
        <p:blipFill>
          <a:blip r:embed="rId2"/>
          <a:stretch>
            <a:fillRect/>
          </a:stretch>
        </p:blipFill>
        <p:spPr>
          <a:xfrm>
            <a:off x="2717253" y="2713549"/>
            <a:ext cx="6757495" cy="3939070"/>
          </a:xfrm>
          <a:prstGeom prst="rect">
            <a:avLst/>
          </a:prstGeom>
        </p:spPr>
      </p:pic>
      <p:pic>
        <p:nvPicPr>
          <p:cNvPr id="2" name="Picture 1">
            <a:extLst>
              <a:ext uri="{FF2B5EF4-FFF2-40B4-BE49-F238E27FC236}">
                <a16:creationId xmlns:a16="http://schemas.microsoft.com/office/drawing/2014/main" id="{918E8C61-44BB-E9C9-6A2C-63D6310BB219}"/>
              </a:ext>
            </a:extLst>
          </p:cNvPr>
          <p:cNvPicPr>
            <a:picLocks noChangeAspect="1"/>
          </p:cNvPicPr>
          <p:nvPr/>
        </p:nvPicPr>
        <p:blipFill rotWithShape="1">
          <a:blip r:embed="rId2"/>
          <a:srcRect l="46396" t="52531" r="28110" b="11209"/>
          <a:stretch/>
        </p:blipFill>
        <p:spPr>
          <a:xfrm>
            <a:off x="9018008" y="4797332"/>
            <a:ext cx="1722677" cy="1428296"/>
          </a:xfrm>
          <a:prstGeom prst="rect">
            <a:avLst/>
          </a:prstGeom>
        </p:spPr>
      </p:pic>
      <p:sp>
        <p:nvSpPr>
          <p:cNvPr id="6" name="TextBox 5">
            <a:extLst>
              <a:ext uri="{FF2B5EF4-FFF2-40B4-BE49-F238E27FC236}">
                <a16:creationId xmlns:a16="http://schemas.microsoft.com/office/drawing/2014/main" id="{8B05DB5C-0F1A-3BC7-4C39-582DCC1F780A}"/>
              </a:ext>
            </a:extLst>
          </p:cNvPr>
          <p:cNvSpPr txBox="1"/>
          <p:nvPr/>
        </p:nvSpPr>
        <p:spPr>
          <a:xfrm>
            <a:off x="1246290" y="219246"/>
            <a:ext cx="10091481" cy="2265364"/>
          </a:xfrm>
          <a:prstGeom prst="rect">
            <a:avLst/>
          </a:prstGeom>
          <a:solidFill>
            <a:srgbClr val="E2F0D9"/>
          </a:solidFill>
        </p:spPr>
        <p:txBody>
          <a:bodyPr wrap="none" rtlCol="0">
            <a:spAutoFit/>
          </a:bodyPr>
          <a:lstStyle/>
          <a:p>
            <a:r>
              <a:rPr lang="en-US" sz="2824" dirty="0"/>
              <a:t>Let X be a simplex with vertex set V and </a:t>
            </a:r>
          </a:p>
          <a:p>
            <a:r>
              <a:rPr lang="en-US" sz="2824" dirty="0"/>
              <a:t>Y be a simplex with vertex set W</a:t>
            </a:r>
          </a:p>
          <a:p>
            <a:endParaRPr lang="en-US" sz="2824" dirty="0"/>
          </a:p>
          <a:p>
            <a:r>
              <a:rPr lang="en-US" sz="2824" dirty="0"/>
              <a:t>A simplicial map is a function f:V </a:t>
            </a:r>
            <a:r>
              <a:rPr lang="en-US" sz="2824" dirty="0">
                <a:sym typeface="Wingdings" panose="05000000000000000000" pitchFamily="2" charset="2"/>
              </a:rPr>
              <a:t> W such that </a:t>
            </a:r>
          </a:p>
          <a:p>
            <a:r>
              <a:rPr lang="en-US" sz="2824" dirty="0">
                <a:sym typeface="Wingdings" panose="05000000000000000000" pitchFamily="2" charset="2"/>
              </a:rPr>
              <a:t>if </a:t>
            </a:r>
            <a:r>
              <a:rPr lang="en-US" sz="2824" dirty="0"/>
              <a:t> {v</a:t>
            </a:r>
            <a:r>
              <a:rPr lang="en-US" sz="2824" baseline="-25000" dirty="0"/>
              <a:t>1</a:t>
            </a:r>
            <a:r>
              <a:rPr lang="en-US" sz="2824" dirty="0"/>
              <a:t>, .., </a:t>
            </a:r>
            <a:r>
              <a:rPr lang="en-US" sz="2824" dirty="0" err="1"/>
              <a:t>v</a:t>
            </a:r>
            <a:r>
              <a:rPr lang="en-US" sz="2824" baseline="-25000" dirty="0" err="1"/>
              <a:t>k</a:t>
            </a:r>
            <a:r>
              <a:rPr lang="en-US" sz="2824" dirty="0"/>
              <a:t>} is a simplex in X, then {f(v</a:t>
            </a:r>
            <a:r>
              <a:rPr lang="en-US" sz="2824" baseline="-25000" dirty="0"/>
              <a:t>1</a:t>
            </a:r>
            <a:r>
              <a:rPr lang="en-US" sz="2824" dirty="0"/>
              <a:t>), .., f(</a:t>
            </a:r>
            <a:r>
              <a:rPr lang="en-US" sz="2824" dirty="0" err="1"/>
              <a:t>v</a:t>
            </a:r>
            <a:r>
              <a:rPr lang="en-US" sz="2824" baseline="-25000" dirty="0" err="1"/>
              <a:t>k</a:t>
            </a:r>
            <a:r>
              <a:rPr lang="en-US" sz="2824" dirty="0"/>
              <a:t>)} is a simplex in Y.  </a:t>
            </a:r>
          </a:p>
        </p:txBody>
      </p:sp>
    </p:spTree>
    <p:extLst>
      <p:ext uri="{BB962C8B-B14F-4D97-AF65-F5344CB8AC3E}">
        <p14:creationId xmlns:p14="http://schemas.microsoft.com/office/powerpoint/2010/main" val="1026066582"/>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4" descr="File:Hierarchical clustering simple diagram.sv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rot="16200000">
            <a:off x="4165237" y="526908"/>
            <a:ext cx="3981450" cy="8364514"/>
          </a:xfrm>
          <a:prstGeom prst="rect">
            <a:avLst/>
          </a:prstGeom>
          <a:noFill/>
          <a:extLst>
            <a:ext uri="{909E8E84-426E-40DD-AFC4-6F175D3DCCD1}">
              <a14:hiddenFill xmlns:a14="http://schemas.microsoft.com/office/drawing/2010/main">
                <a:solidFill>
                  <a:srgbClr val="FFFFFF"/>
                </a:solidFill>
              </a14:hiddenFill>
            </a:ext>
          </a:extLst>
        </p:spPr>
      </p:pic>
      <p:sp>
        <p:nvSpPr>
          <p:cNvPr id="15" name="Rectangle 14"/>
          <p:cNvSpPr/>
          <p:nvPr/>
        </p:nvSpPr>
        <p:spPr>
          <a:xfrm>
            <a:off x="1868774" y="2248879"/>
            <a:ext cx="1304145" cy="4497049"/>
          </a:xfrm>
          <a:prstGeom prst="rect">
            <a:avLst/>
          </a:prstGeom>
          <a:solidFill>
            <a:srgbClr val="FF0000">
              <a:alpha val="1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2"/>
            <a:endParaRPr lang="en-US">
              <a:solidFill>
                <a:prstClr val="white"/>
              </a:solidFill>
              <a:latin typeface="Calibri"/>
            </a:endParaRPr>
          </a:p>
        </p:txBody>
      </p:sp>
      <p:sp>
        <p:nvSpPr>
          <p:cNvPr id="16" name="Rectangle 15"/>
          <p:cNvSpPr/>
          <p:nvPr/>
        </p:nvSpPr>
        <p:spPr>
          <a:xfrm>
            <a:off x="3613383" y="2248879"/>
            <a:ext cx="1304145" cy="4497049"/>
          </a:xfrm>
          <a:prstGeom prst="rect">
            <a:avLst/>
          </a:prstGeom>
          <a:solidFill>
            <a:srgbClr val="FFFF00">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2"/>
            <a:endParaRPr lang="en-US">
              <a:solidFill>
                <a:prstClr val="white"/>
              </a:solidFill>
              <a:latin typeface="Calibri"/>
            </a:endParaRPr>
          </a:p>
        </p:txBody>
      </p:sp>
      <p:sp>
        <p:nvSpPr>
          <p:cNvPr id="17" name="Rectangle 16"/>
          <p:cNvSpPr/>
          <p:nvPr/>
        </p:nvSpPr>
        <p:spPr>
          <a:xfrm>
            <a:off x="5547108" y="2248879"/>
            <a:ext cx="1304145" cy="4497049"/>
          </a:xfrm>
          <a:prstGeom prst="rect">
            <a:avLst/>
          </a:prstGeom>
          <a:solidFill>
            <a:schemeClr val="accent6">
              <a:lumMod val="20000"/>
              <a:lumOff val="80000"/>
              <a:alpha val="3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2"/>
            <a:endParaRPr lang="en-US">
              <a:solidFill>
                <a:prstClr val="white"/>
              </a:solidFill>
              <a:latin typeface="Calibri"/>
            </a:endParaRPr>
          </a:p>
        </p:txBody>
      </p:sp>
      <p:sp>
        <p:nvSpPr>
          <p:cNvPr id="18" name="Rectangle 17"/>
          <p:cNvSpPr/>
          <p:nvPr/>
        </p:nvSpPr>
        <p:spPr>
          <a:xfrm>
            <a:off x="7365666" y="2248879"/>
            <a:ext cx="1304145" cy="4497049"/>
          </a:xfrm>
          <a:prstGeom prst="rect">
            <a:avLst/>
          </a:prstGeom>
          <a:solidFill>
            <a:srgbClr val="00B0F0">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2"/>
            <a:endParaRPr lang="en-US">
              <a:solidFill>
                <a:prstClr val="white"/>
              </a:solidFill>
              <a:latin typeface="Calibri"/>
            </a:endParaRPr>
          </a:p>
        </p:txBody>
      </p:sp>
      <p:sp>
        <p:nvSpPr>
          <p:cNvPr id="19" name="Rectangle 18"/>
          <p:cNvSpPr/>
          <p:nvPr/>
        </p:nvSpPr>
        <p:spPr>
          <a:xfrm>
            <a:off x="9110275" y="2248879"/>
            <a:ext cx="1304145" cy="4497049"/>
          </a:xfrm>
          <a:prstGeom prst="rect">
            <a:avLst/>
          </a:prstGeom>
          <a:solidFill>
            <a:srgbClr val="7030A0">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2"/>
            <a:endParaRPr lang="en-US">
              <a:solidFill>
                <a:prstClr val="white"/>
              </a:solidFill>
              <a:latin typeface="Calibri"/>
            </a:endParaRPr>
          </a:p>
        </p:txBody>
      </p:sp>
      <p:sp>
        <p:nvSpPr>
          <p:cNvPr id="97" name="Rectangle 96"/>
          <p:cNvSpPr/>
          <p:nvPr/>
        </p:nvSpPr>
        <p:spPr>
          <a:xfrm>
            <a:off x="1583960" y="2136098"/>
            <a:ext cx="9084039" cy="40473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2"/>
            <a:endParaRPr lang="en-US">
              <a:solidFill>
                <a:prstClr val="white"/>
              </a:solidFill>
              <a:latin typeface="Calibri"/>
            </a:endParaRPr>
          </a:p>
        </p:txBody>
      </p:sp>
      <p:sp>
        <p:nvSpPr>
          <p:cNvPr id="5" name="Rectangle 1"/>
          <p:cNvSpPr>
            <a:spLocks noChangeArrowheads="1"/>
          </p:cNvSpPr>
          <p:nvPr/>
        </p:nvSpPr>
        <p:spPr bwMode="auto">
          <a:xfrm>
            <a:off x="2152651" y="3905045"/>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defTabSz="914422"/>
            <a:endParaRPr lang="en-US">
              <a:solidFill>
                <a:prstClr val="black"/>
              </a:solidFill>
              <a:latin typeface="Calibri"/>
            </a:endParaRPr>
          </a:p>
        </p:txBody>
      </p:sp>
      <p:sp>
        <p:nvSpPr>
          <p:cNvPr id="96" name="TextBox 95"/>
          <p:cNvSpPr txBox="1"/>
          <p:nvPr/>
        </p:nvSpPr>
        <p:spPr>
          <a:xfrm>
            <a:off x="4714027" y="148430"/>
            <a:ext cx="3794096" cy="461665"/>
          </a:xfrm>
          <a:prstGeom prst="rect">
            <a:avLst/>
          </a:prstGeom>
          <a:noFill/>
        </p:spPr>
        <p:txBody>
          <a:bodyPr wrap="square" rtlCol="0">
            <a:spAutoFit/>
          </a:bodyPr>
          <a:lstStyle/>
          <a:p>
            <a:pPr defTabSz="914422"/>
            <a:r>
              <a:rPr lang="en-US" sz="2400" dirty="0">
                <a:solidFill>
                  <a:srgbClr val="C00000"/>
                </a:solidFill>
                <a:latin typeface="Calibri"/>
              </a:rPr>
              <a:t>Increasing threshold</a:t>
            </a:r>
          </a:p>
        </p:txBody>
      </p:sp>
      <p:grpSp>
        <p:nvGrpSpPr>
          <p:cNvPr id="10" name="Group 9"/>
          <p:cNvGrpSpPr/>
          <p:nvPr/>
        </p:nvGrpSpPr>
        <p:grpSpPr>
          <a:xfrm>
            <a:off x="1726367" y="869782"/>
            <a:ext cx="8679305" cy="1686393"/>
            <a:chOff x="202367" y="270181"/>
            <a:chExt cx="8094690" cy="1686393"/>
          </a:xfrm>
        </p:grpSpPr>
        <p:sp>
          <p:nvSpPr>
            <p:cNvPr id="2" name="Rectangle 1"/>
            <p:cNvSpPr/>
            <p:nvPr/>
          </p:nvSpPr>
          <p:spPr>
            <a:xfrm>
              <a:off x="202367" y="270181"/>
              <a:ext cx="1618938" cy="1686393"/>
            </a:xfrm>
            <a:prstGeom prst="rect">
              <a:avLst/>
            </a:prstGeom>
            <a:no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2"/>
              <a:endParaRPr lang="en-US">
                <a:solidFill>
                  <a:prstClr val="white"/>
                </a:solidFill>
                <a:latin typeface="Calibri"/>
              </a:endParaRPr>
            </a:p>
          </p:txBody>
        </p:sp>
        <p:sp>
          <p:nvSpPr>
            <p:cNvPr id="6" name="Rectangle 5"/>
            <p:cNvSpPr/>
            <p:nvPr/>
          </p:nvSpPr>
          <p:spPr>
            <a:xfrm>
              <a:off x="1821305" y="270181"/>
              <a:ext cx="1618938" cy="1686393"/>
            </a:xfrm>
            <a:prstGeom prst="rect">
              <a:avLst/>
            </a:prstGeom>
            <a:no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2"/>
              <a:endParaRPr lang="en-US">
                <a:solidFill>
                  <a:prstClr val="white"/>
                </a:solidFill>
                <a:latin typeface="Calibri"/>
              </a:endParaRPr>
            </a:p>
          </p:txBody>
        </p:sp>
        <p:sp>
          <p:nvSpPr>
            <p:cNvPr id="7" name="Rectangle 6"/>
            <p:cNvSpPr/>
            <p:nvPr/>
          </p:nvSpPr>
          <p:spPr>
            <a:xfrm>
              <a:off x="3440243" y="270181"/>
              <a:ext cx="1618938" cy="1686393"/>
            </a:xfrm>
            <a:prstGeom prst="rect">
              <a:avLst/>
            </a:prstGeom>
            <a:no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2"/>
              <a:endParaRPr lang="en-US">
                <a:solidFill>
                  <a:prstClr val="white"/>
                </a:solidFill>
                <a:latin typeface="Calibri"/>
              </a:endParaRPr>
            </a:p>
          </p:txBody>
        </p:sp>
        <p:sp>
          <p:nvSpPr>
            <p:cNvPr id="8" name="Rectangle 7"/>
            <p:cNvSpPr/>
            <p:nvPr/>
          </p:nvSpPr>
          <p:spPr>
            <a:xfrm>
              <a:off x="5059181" y="270181"/>
              <a:ext cx="1618938" cy="1686393"/>
            </a:xfrm>
            <a:prstGeom prst="rect">
              <a:avLst/>
            </a:prstGeom>
            <a:no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2"/>
              <a:endParaRPr lang="en-US">
                <a:solidFill>
                  <a:prstClr val="white"/>
                </a:solidFill>
                <a:latin typeface="Calibri"/>
              </a:endParaRPr>
            </a:p>
          </p:txBody>
        </p:sp>
        <p:sp>
          <p:nvSpPr>
            <p:cNvPr id="9" name="Rectangle 8"/>
            <p:cNvSpPr/>
            <p:nvPr/>
          </p:nvSpPr>
          <p:spPr>
            <a:xfrm>
              <a:off x="6678119" y="270181"/>
              <a:ext cx="1618938" cy="1686393"/>
            </a:xfrm>
            <a:prstGeom prst="rect">
              <a:avLst/>
            </a:prstGeom>
            <a:no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2"/>
              <a:endParaRPr lang="en-US">
                <a:solidFill>
                  <a:prstClr val="white"/>
                </a:solidFill>
                <a:latin typeface="Calibri"/>
              </a:endParaRPr>
            </a:p>
          </p:txBody>
        </p:sp>
      </p:grpSp>
      <p:cxnSp>
        <p:nvCxnSpPr>
          <p:cNvPr id="56" name="Straight Connector 55"/>
          <p:cNvCxnSpPr/>
          <p:nvPr/>
        </p:nvCxnSpPr>
        <p:spPr>
          <a:xfrm>
            <a:off x="9383642" y="1186950"/>
            <a:ext cx="257330" cy="822960"/>
          </a:xfrm>
          <a:prstGeom prst="line">
            <a:avLst/>
          </a:prstGeom>
          <a:ln w="63500">
            <a:solidFill>
              <a:srgbClr val="00B050"/>
            </a:solidFill>
          </a:ln>
        </p:spPr>
        <p:style>
          <a:lnRef idx="1">
            <a:schemeClr val="accent1"/>
          </a:lnRef>
          <a:fillRef idx="0">
            <a:schemeClr val="accent1"/>
          </a:fillRef>
          <a:effectRef idx="0">
            <a:schemeClr val="accent1"/>
          </a:effectRef>
          <a:fontRef idx="minor">
            <a:schemeClr val="tx1"/>
          </a:fontRef>
        </p:style>
      </p:cxnSp>
      <p:cxnSp>
        <p:nvCxnSpPr>
          <p:cNvPr id="57" name="Straight Connector 56"/>
          <p:cNvCxnSpPr/>
          <p:nvPr/>
        </p:nvCxnSpPr>
        <p:spPr>
          <a:xfrm flipV="1">
            <a:off x="9032573" y="2061273"/>
            <a:ext cx="559906" cy="204169"/>
          </a:xfrm>
          <a:prstGeom prst="line">
            <a:avLst/>
          </a:prstGeom>
          <a:ln w="63500">
            <a:solidFill>
              <a:srgbClr val="00B050"/>
            </a:solidFill>
          </a:ln>
        </p:spPr>
        <p:style>
          <a:lnRef idx="1">
            <a:schemeClr val="accent1"/>
          </a:lnRef>
          <a:fillRef idx="0">
            <a:schemeClr val="accent1"/>
          </a:fillRef>
          <a:effectRef idx="0">
            <a:schemeClr val="accent1"/>
          </a:effectRef>
          <a:fontRef idx="minor">
            <a:schemeClr val="tx1"/>
          </a:fontRef>
        </p:style>
      </p:cxnSp>
      <p:cxnSp>
        <p:nvCxnSpPr>
          <p:cNvPr id="58" name="Straight Connector 57"/>
          <p:cNvCxnSpPr/>
          <p:nvPr/>
        </p:nvCxnSpPr>
        <p:spPr>
          <a:xfrm>
            <a:off x="8974718" y="2020275"/>
            <a:ext cx="676489" cy="241379"/>
          </a:xfrm>
          <a:prstGeom prst="line">
            <a:avLst/>
          </a:prstGeom>
          <a:ln w="63500">
            <a:solidFill>
              <a:srgbClr val="00B050"/>
            </a:solidFill>
          </a:ln>
        </p:spPr>
        <p:style>
          <a:lnRef idx="1">
            <a:schemeClr val="accent1"/>
          </a:lnRef>
          <a:fillRef idx="0">
            <a:schemeClr val="accent1"/>
          </a:fillRef>
          <a:effectRef idx="0">
            <a:schemeClr val="accent1"/>
          </a:effectRef>
          <a:fontRef idx="minor">
            <a:schemeClr val="tx1"/>
          </a:fontRef>
        </p:style>
      </p:cxnSp>
      <p:grpSp>
        <p:nvGrpSpPr>
          <p:cNvPr id="12" name="Group 11"/>
          <p:cNvGrpSpPr/>
          <p:nvPr/>
        </p:nvGrpSpPr>
        <p:grpSpPr>
          <a:xfrm>
            <a:off x="2024270" y="1109752"/>
            <a:ext cx="1142069" cy="1206453"/>
            <a:chOff x="500269" y="478565"/>
            <a:chExt cx="1142069" cy="1206453"/>
          </a:xfrm>
        </p:grpSpPr>
        <p:sp>
          <p:nvSpPr>
            <p:cNvPr id="61" name="Oval 60"/>
            <p:cNvSpPr/>
            <p:nvPr/>
          </p:nvSpPr>
          <p:spPr>
            <a:xfrm>
              <a:off x="848108" y="478565"/>
              <a:ext cx="137160" cy="137160"/>
            </a:xfrm>
            <a:prstGeom prst="ellipse">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2"/>
              <a:endParaRPr lang="en-US">
                <a:solidFill>
                  <a:prstClr val="white"/>
                </a:solidFill>
                <a:latin typeface="Calibri"/>
              </a:endParaRPr>
            </a:p>
          </p:txBody>
        </p:sp>
        <p:sp>
          <p:nvSpPr>
            <p:cNvPr id="46" name="Oval 45"/>
            <p:cNvSpPr/>
            <p:nvPr/>
          </p:nvSpPr>
          <p:spPr>
            <a:xfrm>
              <a:off x="1105438" y="1335498"/>
              <a:ext cx="137160" cy="137160"/>
            </a:xfrm>
            <a:prstGeom prst="ellipse">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2"/>
              <a:endParaRPr lang="en-US">
                <a:solidFill>
                  <a:prstClr val="white"/>
                </a:solidFill>
                <a:latin typeface="Calibri"/>
              </a:endParaRPr>
            </a:p>
          </p:txBody>
        </p:sp>
        <p:sp>
          <p:nvSpPr>
            <p:cNvPr id="59" name="Oval 58"/>
            <p:cNvSpPr/>
            <p:nvPr/>
          </p:nvSpPr>
          <p:spPr>
            <a:xfrm>
              <a:off x="1105438" y="1547858"/>
              <a:ext cx="137160" cy="137160"/>
            </a:xfrm>
            <a:prstGeom prst="ellipse">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2"/>
              <a:endParaRPr lang="en-US">
                <a:solidFill>
                  <a:prstClr val="white"/>
                </a:solidFill>
                <a:latin typeface="Calibri"/>
              </a:endParaRPr>
            </a:p>
          </p:txBody>
        </p:sp>
        <p:sp>
          <p:nvSpPr>
            <p:cNvPr id="60" name="Oval 59"/>
            <p:cNvSpPr/>
            <p:nvPr/>
          </p:nvSpPr>
          <p:spPr>
            <a:xfrm>
              <a:off x="500269" y="1335498"/>
              <a:ext cx="135875" cy="137160"/>
            </a:xfrm>
            <a:prstGeom prst="ellipse">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2"/>
              <a:endParaRPr lang="en-US">
                <a:solidFill>
                  <a:prstClr val="white"/>
                </a:solidFill>
                <a:latin typeface="Calibri"/>
              </a:endParaRPr>
            </a:p>
          </p:txBody>
        </p:sp>
        <p:sp>
          <p:nvSpPr>
            <p:cNvPr id="62" name="Oval 61"/>
            <p:cNvSpPr/>
            <p:nvPr/>
          </p:nvSpPr>
          <p:spPr>
            <a:xfrm>
              <a:off x="500269" y="1547858"/>
              <a:ext cx="135875" cy="137160"/>
            </a:xfrm>
            <a:prstGeom prst="ellipse">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2"/>
              <a:endParaRPr lang="en-US">
                <a:solidFill>
                  <a:prstClr val="white"/>
                </a:solidFill>
                <a:latin typeface="Calibri"/>
              </a:endParaRPr>
            </a:p>
          </p:txBody>
        </p:sp>
        <p:sp>
          <p:nvSpPr>
            <p:cNvPr id="63" name="Oval 62"/>
            <p:cNvSpPr/>
            <p:nvPr/>
          </p:nvSpPr>
          <p:spPr>
            <a:xfrm>
              <a:off x="1505178" y="1450428"/>
              <a:ext cx="137160" cy="137160"/>
            </a:xfrm>
            <a:prstGeom prst="ellipse">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2"/>
              <a:endParaRPr lang="en-US">
                <a:solidFill>
                  <a:prstClr val="white"/>
                </a:solidFill>
                <a:latin typeface="Calibri"/>
              </a:endParaRPr>
            </a:p>
          </p:txBody>
        </p:sp>
      </p:grpSp>
      <p:grpSp>
        <p:nvGrpSpPr>
          <p:cNvPr id="13" name="Group 12"/>
          <p:cNvGrpSpPr/>
          <p:nvPr/>
        </p:nvGrpSpPr>
        <p:grpSpPr>
          <a:xfrm>
            <a:off x="3758128" y="1109752"/>
            <a:ext cx="1142069" cy="1206453"/>
            <a:chOff x="2234127" y="533530"/>
            <a:chExt cx="1142069" cy="1206453"/>
          </a:xfrm>
        </p:grpSpPr>
        <p:cxnSp>
          <p:nvCxnSpPr>
            <p:cNvPr id="21" name="Straight Connector 20"/>
            <p:cNvCxnSpPr/>
            <p:nvPr/>
          </p:nvCxnSpPr>
          <p:spPr>
            <a:xfrm>
              <a:off x="2300991" y="1431560"/>
              <a:ext cx="0" cy="202368"/>
            </a:xfrm>
            <a:prstGeom prst="line">
              <a:avLst/>
            </a:prstGeom>
            <a:ln w="63500">
              <a:solidFill>
                <a:srgbClr val="00B050"/>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a:xfrm>
              <a:off x="2910591" y="1446550"/>
              <a:ext cx="0" cy="202368"/>
            </a:xfrm>
            <a:prstGeom prst="line">
              <a:avLst/>
            </a:prstGeom>
            <a:ln w="63500">
              <a:solidFill>
                <a:srgbClr val="00B050"/>
              </a:solidFill>
            </a:ln>
          </p:spPr>
          <p:style>
            <a:lnRef idx="1">
              <a:schemeClr val="accent1"/>
            </a:lnRef>
            <a:fillRef idx="0">
              <a:schemeClr val="accent1"/>
            </a:fillRef>
            <a:effectRef idx="0">
              <a:schemeClr val="accent1"/>
            </a:effectRef>
            <a:fontRef idx="minor">
              <a:schemeClr val="tx1"/>
            </a:fontRef>
          </p:style>
        </p:cxnSp>
        <p:grpSp>
          <p:nvGrpSpPr>
            <p:cNvPr id="64" name="Group 63"/>
            <p:cNvGrpSpPr/>
            <p:nvPr/>
          </p:nvGrpSpPr>
          <p:grpSpPr>
            <a:xfrm>
              <a:off x="2234127" y="533530"/>
              <a:ext cx="1142069" cy="1206453"/>
              <a:chOff x="500269" y="478565"/>
              <a:chExt cx="1142069" cy="1206453"/>
            </a:xfrm>
          </p:grpSpPr>
          <p:sp>
            <p:nvSpPr>
              <p:cNvPr id="65" name="Oval 64"/>
              <p:cNvSpPr/>
              <p:nvPr/>
            </p:nvSpPr>
            <p:spPr>
              <a:xfrm>
                <a:off x="848108" y="478565"/>
                <a:ext cx="137160" cy="137160"/>
              </a:xfrm>
              <a:prstGeom prst="ellipse">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2"/>
                <a:endParaRPr lang="en-US">
                  <a:solidFill>
                    <a:prstClr val="white"/>
                  </a:solidFill>
                  <a:latin typeface="Calibri"/>
                </a:endParaRPr>
              </a:p>
            </p:txBody>
          </p:sp>
          <p:sp>
            <p:nvSpPr>
              <p:cNvPr id="66" name="Oval 65"/>
              <p:cNvSpPr/>
              <p:nvPr/>
            </p:nvSpPr>
            <p:spPr>
              <a:xfrm>
                <a:off x="1105438" y="1335498"/>
                <a:ext cx="137160" cy="137160"/>
              </a:xfrm>
              <a:prstGeom prst="ellipse">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2"/>
                <a:endParaRPr lang="en-US">
                  <a:solidFill>
                    <a:prstClr val="white"/>
                  </a:solidFill>
                  <a:latin typeface="Calibri"/>
                </a:endParaRPr>
              </a:p>
            </p:txBody>
          </p:sp>
          <p:sp>
            <p:nvSpPr>
              <p:cNvPr id="67" name="Oval 66"/>
              <p:cNvSpPr/>
              <p:nvPr/>
            </p:nvSpPr>
            <p:spPr>
              <a:xfrm>
                <a:off x="1105438" y="1547858"/>
                <a:ext cx="137160" cy="137160"/>
              </a:xfrm>
              <a:prstGeom prst="ellipse">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2"/>
                <a:endParaRPr lang="en-US">
                  <a:solidFill>
                    <a:prstClr val="white"/>
                  </a:solidFill>
                  <a:latin typeface="Calibri"/>
                </a:endParaRPr>
              </a:p>
            </p:txBody>
          </p:sp>
          <p:sp>
            <p:nvSpPr>
              <p:cNvPr id="68" name="Oval 67"/>
              <p:cNvSpPr/>
              <p:nvPr/>
            </p:nvSpPr>
            <p:spPr>
              <a:xfrm>
                <a:off x="500269" y="1335498"/>
                <a:ext cx="135875" cy="137160"/>
              </a:xfrm>
              <a:prstGeom prst="ellipse">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2"/>
                <a:endParaRPr lang="en-US">
                  <a:solidFill>
                    <a:prstClr val="white"/>
                  </a:solidFill>
                  <a:latin typeface="Calibri"/>
                </a:endParaRPr>
              </a:p>
            </p:txBody>
          </p:sp>
          <p:sp>
            <p:nvSpPr>
              <p:cNvPr id="69" name="Oval 68"/>
              <p:cNvSpPr/>
              <p:nvPr/>
            </p:nvSpPr>
            <p:spPr>
              <a:xfrm>
                <a:off x="500269" y="1547858"/>
                <a:ext cx="135875" cy="137160"/>
              </a:xfrm>
              <a:prstGeom prst="ellipse">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2"/>
                <a:endParaRPr lang="en-US">
                  <a:solidFill>
                    <a:prstClr val="white"/>
                  </a:solidFill>
                  <a:latin typeface="Calibri"/>
                </a:endParaRPr>
              </a:p>
            </p:txBody>
          </p:sp>
          <p:sp>
            <p:nvSpPr>
              <p:cNvPr id="70" name="Oval 69"/>
              <p:cNvSpPr/>
              <p:nvPr/>
            </p:nvSpPr>
            <p:spPr>
              <a:xfrm>
                <a:off x="1505178" y="1450428"/>
                <a:ext cx="137160" cy="137160"/>
              </a:xfrm>
              <a:prstGeom prst="ellipse">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2"/>
                <a:endParaRPr lang="en-US">
                  <a:solidFill>
                    <a:prstClr val="white"/>
                  </a:solidFill>
                  <a:latin typeface="Calibri"/>
                </a:endParaRPr>
              </a:p>
            </p:txBody>
          </p:sp>
        </p:grpSp>
      </p:grpSp>
      <p:grpSp>
        <p:nvGrpSpPr>
          <p:cNvPr id="20" name="Group 19"/>
          <p:cNvGrpSpPr/>
          <p:nvPr/>
        </p:nvGrpSpPr>
        <p:grpSpPr>
          <a:xfrm>
            <a:off x="7445713" y="1109752"/>
            <a:ext cx="1142069" cy="1206453"/>
            <a:chOff x="5921712" y="623470"/>
            <a:chExt cx="1142069" cy="1206453"/>
          </a:xfrm>
        </p:grpSpPr>
        <p:cxnSp>
          <p:nvCxnSpPr>
            <p:cNvPr id="55" name="Straight Connector 54"/>
            <p:cNvCxnSpPr/>
            <p:nvPr/>
          </p:nvCxnSpPr>
          <p:spPr>
            <a:xfrm>
              <a:off x="5981073" y="1566475"/>
              <a:ext cx="0" cy="202368"/>
            </a:xfrm>
            <a:prstGeom prst="line">
              <a:avLst/>
            </a:prstGeom>
            <a:ln w="63500">
              <a:solidFill>
                <a:srgbClr val="00B050"/>
              </a:solidFill>
            </a:ln>
          </p:spPr>
          <p:style>
            <a:lnRef idx="1">
              <a:schemeClr val="accent1"/>
            </a:lnRef>
            <a:fillRef idx="0">
              <a:schemeClr val="accent1"/>
            </a:fillRef>
            <a:effectRef idx="0">
              <a:schemeClr val="accent1"/>
            </a:effectRef>
            <a:fontRef idx="minor">
              <a:schemeClr val="tx1"/>
            </a:fontRef>
          </p:style>
        </p:cxnSp>
        <p:sp>
          <p:nvSpPr>
            <p:cNvPr id="53" name="Isosceles Triangle 52"/>
            <p:cNvSpPr/>
            <p:nvPr/>
          </p:nvSpPr>
          <p:spPr>
            <a:xfrm rot="5400000">
              <a:off x="6668123" y="1459045"/>
              <a:ext cx="247583" cy="384416"/>
            </a:xfrm>
            <a:prstGeom prst="triangle">
              <a:avLst/>
            </a:prstGeom>
            <a:noFill/>
            <a:ln w="6350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2"/>
              <a:endParaRPr lang="en-US">
                <a:solidFill>
                  <a:prstClr val="white"/>
                </a:solidFill>
                <a:latin typeface="Calibri"/>
              </a:endParaRPr>
            </a:p>
          </p:txBody>
        </p:sp>
        <p:cxnSp>
          <p:nvCxnSpPr>
            <p:cNvPr id="50" name="Straight Connector 49"/>
            <p:cNvCxnSpPr>
              <a:stCxn id="53" idx="2"/>
            </p:cNvCxnSpPr>
            <p:nvPr/>
          </p:nvCxnSpPr>
          <p:spPr>
            <a:xfrm flipH="1">
              <a:off x="5994066" y="1527462"/>
              <a:ext cx="605641" cy="14028"/>
            </a:xfrm>
            <a:prstGeom prst="line">
              <a:avLst/>
            </a:prstGeom>
            <a:ln w="63500">
              <a:solidFill>
                <a:srgbClr val="00B050"/>
              </a:solidFill>
            </a:ln>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a:xfrm>
              <a:off x="5968544" y="1786328"/>
              <a:ext cx="652299" cy="0"/>
            </a:xfrm>
            <a:prstGeom prst="line">
              <a:avLst/>
            </a:prstGeom>
            <a:ln w="63500">
              <a:solidFill>
                <a:srgbClr val="00B050"/>
              </a:solidFill>
            </a:ln>
          </p:spPr>
          <p:style>
            <a:lnRef idx="1">
              <a:schemeClr val="accent1"/>
            </a:lnRef>
            <a:fillRef idx="0">
              <a:schemeClr val="accent1"/>
            </a:fillRef>
            <a:effectRef idx="0">
              <a:schemeClr val="accent1"/>
            </a:effectRef>
            <a:fontRef idx="minor">
              <a:schemeClr val="tx1"/>
            </a:fontRef>
          </p:style>
        </p:cxnSp>
        <p:grpSp>
          <p:nvGrpSpPr>
            <p:cNvPr id="78" name="Group 77"/>
            <p:cNvGrpSpPr/>
            <p:nvPr/>
          </p:nvGrpSpPr>
          <p:grpSpPr>
            <a:xfrm>
              <a:off x="5921712" y="623470"/>
              <a:ext cx="1142069" cy="1206453"/>
              <a:chOff x="500269" y="478565"/>
              <a:chExt cx="1142069" cy="1206453"/>
            </a:xfrm>
          </p:grpSpPr>
          <p:sp>
            <p:nvSpPr>
              <p:cNvPr id="79" name="Oval 78"/>
              <p:cNvSpPr/>
              <p:nvPr/>
            </p:nvSpPr>
            <p:spPr>
              <a:xfrm>
                <a:off x="848108" y="478565"/>
                <a:ext cx="137160" cy="137160"/>
              </a:xfrm>
              <a:prstGeom prst="ellipse">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2"/>
                <a:endParaRPr lang="en-US">
                  <a:solidFill>
                    <a:prstClr val="white"/>
                  </a:solidFill>
                  <a:latin typeface="Calibri"/>
                </a:endParaRPr>
              </a:p>
            </p:txBody>
          </p:sp>
          <p:sp>
            <p:nvSpPr>
              <p:cNvPr id="80" name="Oval 79"/>
              <p:cNvSpPr/>
              <p:nvPr/>
            </p:nvSpPr>
            <p:spPr>
              <a:xfrm>
                <a:off x="1105438" y="1335498"/>
                <a:ext cx="137160" cy="137160"/>
              </a:xfrm>
              <a:prstGeom prst="ellipse">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2"/>
                <a:endParaRPr lang="en-US">
                  <a:solidFill>
                    <a:prstClr val="white"/>
                  </a:solidFill>
                  <a:latin typeface="Calibri"/>
                </a:endParaRPr>
              </a:p>
            </p:txBody>
          </p:sp>
          <p:sp>
            <p:nvSpPr>
              <p:cNvPr id="81" name="Oval 80"/>
              <p:cNvSpPr/>
              <p:nvPr/>
            </p:nvSpPr>
            <p:spPr>
              <a:xfrm>
                <a:off x="1105438" y="1547858"/>
                <a:ext cx="137160" cy="137160"/>
              </a:xfrm>
              <a:prstGeom prst="ellipse">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2"/>
                <a:endParaRPr lang="en-US">
                  <a:solidFill>
                    <a:prstClr val="white"/>
                  </a:solidFill>
                  <a:latin typeface="Calibri"/>
                </a:endParaRPr>
              </a:p>
            </p:txBody>
          </p:sp>
          <p:sp>
            <p:nvSpPr>
              <p:cNvPr id="82" name="Oval 81"/>
              <p:cNvSpPr/>
              <p:nvPr/>
            </p:nvSpPr>
            <p:spPr>
              <a:xfrm>
                <a:off x="500269" y="1335498"/>
                <a:ext cx="135875" cy="137160"/>
              </a:xfrm>
              <a:prstGeom prst="ellipse">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2"/>
                <a:endParaRPr lang="en-US">
                  <a:solidFill>
                    <a:prstClr val="white"/>
                  </a:solidFill>
                  <a:latin typeface="Calibri"/>
                </a:endParaRPr>
              </a:p>
            </p:txBody>
          </p:sp>
          <p:sp>
            <p:nvSpPr>
              <p:cNvPr id="83" name="Oval 82"/>
              <p:cNvSpPr/>
              <p:nvPr/>
            </p:nvSpPr>
            <p:spPr>
              <a:xfrm>
                <a:off x="500269" y="1547858"/>
                <a:ext cx="135875" cy="137160"/>
              </a:xfrm>
              <a:prstGeom prst="ellipse">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2"/>
                <a:endParaRPr lang="en-US">
                  <a:solidFill>
                    <a:prstClr val="white"/>
                  </a:solidFill>
                  <a:latin typeface="Calibri"/>
                </a:endParaRPr>
              </a:p>
            </p:txBody>
          </p:sp>
          <p:sp>
            <p:nvSpPr>
              <p:cNvPr id="84" name="Oval 83"/>
              <p:cNvSpPr/>
              <p:nvPr/>
            </p:nvSpPr>
            <p:spPr>
              <a:xfrm>
                <a:off x="1505178" y="1450428"/>
                <a:ext cx="137160" cy="137160"/>
              </a:xfrm>
              <a:prstGeom prst="ellipse">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2"/>
                <a:endParaRPr lang="en-US">
                  <a:solidFill>
                    <a:prstClr val="white"/>
                  </a:solidFill>
                  <a:latin typeface="Calibri"/>
                </a:endParaRPr>
              </a:p>
            </p:txBody>
          </p:sp>
        </p:grpSp>
      </p:grpSp>
      <p:grpSp>
        <p:nvGrpSpPr>
          <p:cNvPr id="27" name="Group 26"/>
          <p:cNvGrpSpPr/>
          <p:nvPr/>
        </p:nvGrpSpPr>
        <p:grpSpPr>
          <a:xfrm>
            <a:off x="8967224" y="1109752"/>
            <a:ext cx="1142069" cy="1206453"/>
            <a:chOff x="7443223" y="533530"/>
            <a:chExt cx="1142069" cy="1206453"/>
          </a:xfrm>
        </p:grpSpPr>
        <p:cxnSp>
          <p:nvCxnSpPr>
            <p:cNvPr id="28" name="Straight Connector 27"/>
            <p:cNvCxnSpPr/>
            <p:nvPr/>
          </p:nvCxnSpPr>
          <p:spPr>
            <a:xfrm flipH="1">
              <a:off x="7488549" y="583168"/>
              <a:ext cx="353631" cy="915483"/>
            </a:xfrm>
            <a:prstGeom prst="line">
              <a:avLst/>
            </a:prstGeom>
            <a:ln w="63500">
              <a:solidFill>
                <a:srgbClr val="00B050"/>
              </a:solidFill>
            </a:ln>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a:xfrm>
              <a:off x="7501078" y="1491852"/>
              <a:ext cx="0" cy="202368"/>
            </a:xfrm>
            <a:prstGeom prst="line">
              <a:avLst/>
            </a:prstGeom>
            <a:ln w="63500">
              <a:solidFill>
                <a:srgbClr val="00B050"/>
              </a:solidFill>
            </a:ln>
          </p:spPr>
          <p:style>
            <a:lnRef idx="1">
              <a:schemeClr val="accent1"/>
            </a:lnRef>
            <a:fillRef idx="0">
              <a:schemeClr val="accent1"/>
            </a:fillRef>
            <a:effectRef idx="0">
              <a:schemeClr val="accent1"/>
            </a:effectRef>
            <a:fontRef idx="minor">
              <a:schemeClr val="tx1"/>
            </a:fontRef>
          </p:style>
        </p:cxnSp>
        <p:sp>
          <p:nvSpPr>
            <p:cNvPr id="38" name="Isosceles Triangle 37"/>
            <p:cNvSpPr/>
            <p:nvPr/>
          </p:nvSpPr>
          <p:spPr>
            <a:xfrm rot="5400000">
              <a:off x="8188128" y="1384422"/>
              <a:ext cx="247583" cy="384416"/>
            </a:xfrm>
            <a:prstGeom prst="triangle">
              <a:avLst/>
            </a:prstGeom>
            <a:noFill/>
            <a:ln w="6350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2"/>
              <a:endParaRPr lang="en-US">
                <a:solidFill>
                  <a:prstClr val="white"/>
                </a:solidFill>
                <a:latin typeface="Calibri"/>
              </a:endParaRPr>
            </a:p>
          </p:txBody>
        </p:sp>
        <p:cxnSp>
          <p:nvCxnSpPr>
            <p:cNvPr id="41" name="Straight Connector 40"/>
            <p:cNvCxnSpPr>
              <a:stCxn id="38" idx="2"/>
            </p:cNvCxnSpPr>
            <p:nvPr/>
          </p:nvCxnSpPr>
          <p:spPr>
            <a:xfrm flipH="1">
              <a:off x="7514071" y="1452839"/>
              <a:ext cx="605641" cy="14028"/>
            </a:xfrm>
            <a:prstGeom prst="line">
              <a:avLst/>
            </a:prstGeom>
            <a:ln w="63500">
              <a:solidFill>
                <a:srgbClr val="00B050"/>
              </a:solidFill>
            </a:ln>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p:nvCxnSpPr>
          <p:spPr>
            <a:xfrm>
              <a:off x="7488549" y="1711705"/>
              <a:ext cx="652299" cy="0"/>
            </a:xfrm>
            <a:prstGeom prst="line">
              <a:avLst/>
            </a:prstGeom>
            <a:ln w="63500">
              <a:solidFill>
                <a:srgbClr val="00B050"/>
              </a:solidFill>
            </a:ln>
          </p:spPr>
          <p:style>
            <a:lnRef idx="1">
              <a:schemeClr val="accent1"/>
            </a:lnRef>
            <a:fillRef idx="0">
              <a:schemeClr val="accent1"/>
            </a:fillRef>
            <a:effectRef idx="0">
              <a:schemeClr val="accent1"/>
            </a:effectRef>
            <a:fontRef idx="minor">
              <a:schemeClr val="tx1"/>
            </a:fontRef>
          </p:style>
        </p:cxnSp>
        <p:grpSp>
          <p:nvGrpSpPr>
            <p:cNvPr id="85" name="Group 84"/>
            <p:cNvGrpSpPr/>
            <p:nvPr/>
          </p:nvGrpSpPr>
          <p:grpSpPr>
            <a:xfrm>
              <a:off x="7443223" y="533530"/>
              <a:ext cx="1142069" cy="1206453"/>
              <a:chOff x="500269" y="478565"/>
              <a:chExt cx="1142069" cy="1206453"/>
            </a:xfrm>
          </p:grpSpPr>
          <p:sp>
            <p:nvSpPr>
              <p:cNvPr id="86" name="Oval 85"/>
              <p:cNvSpPr/>
              <p:nvPr/>
            </p:nvSpPr>
            <p:spPr>
              <a:xfrm>
                <a:off x="848108" y="478565"/>
                <a:ext cx="137160" cy="137160"/>
              </a:xfrm>
              <a:prstGeom prst="ellipse">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2"/>
                <a:endParaRPr lang="en-US">
                  <a:solidFill>
                    <a:prstClr val="white"/>
                  </a:solidFill>
                  <a:latin typeface="Calibri"/>
                </a:endParaRPr>
              </a:p>
            </p:txBody>
          </p:sp>
          <p:sp>
            <p:nvSpPr>
              <p:cNvPr id="87" name="Oval 86"/>
              <p:cNvSpPr/>
              <p:nvPr/>
            </p:nvSpPr>
            <p:spPr>
              <a:xfrm>
                <a:off x="1105438" y="1335498"/>
                <a:ext cx="137160" cy="137160"/>
              </a:xfrm>
              <a:prstGeom prst="ellipse">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2"/>
                <a:endParaRPr lang="en-US">
                  <a:solidFill>
                    <a:prstClr val="white"/>
                  </a:solidFill>
                  <a:latin typeface="Calibri"/>
                </a:endParaRPr>
              </a:p>
            </p:txBody>
          </p:sp>
          <p:sp>
            <p:nvSpPr>
              <p:cNvPr id="88" name="Oval 87"/>
              <p:cNvSpPr/>
              <p:nvPr/>
            </p:nvSpPr>
            <p:spPr>
              <a:xfrm>
                <a:off x="1105438" y="1547858"/>
                <a:ext cx="137160" cy="137160"/>
              </a:xfrm>
              <a:prstGeom prst="ellipse">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2"/>
                <a:endParaRPr lang="en-US">
                  <a:solidFill>
                    <a:prstClr val="white"/>
                  </a:solidFill>
                  <a:latin typeface="Calibri"/>
                </a:endParaRPr>
              </a:p>
            </p:txBody>
          </p:sp>
          <p:sp>
            <p:nvSpPr>
              <p:cNvPr id="89" name="Oval 88"/>
              <p:cNvSpPr/>
              <p:nvPr/>
            </p:nvSpPr>
            <p:spPr>
              <a:xfrm>
                <a:off x="500269" y="1335498"/>
                <a:ext cx="135875" cy="137160"/>
              </a:xfrm>
              <a:prstGeom prst="ellipse">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2"/>
                <a:endParaRPr lang="en-US">
                  <a:solidFill>
                    <a:prstClr val="white"/>
                  </a:solidFill>
                  <a:latin typeface="Calibri"/>
                </a:endParaRPr>
              </a:p>
            </p:txBody>
          </p:sp>
          <p:sp>
            <p:nvSpPr>
              <p:cNvPr id="90" name="Oval 89"/>
              <p:cNvSpPr/>
              <p:nvPr/>
            </p:nvSpPr>
            <p:spPr>
              <a:xfrm>
                <a:off x="500269" y="1547858"/>
                <a:ext cx="135875" cy="137160"/>
              </a:xfrm>
              <a:prstGeom prst="ellipse">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2"/>
                <a:endParaRPr lang="en-US">
                  <a:solidFill>
                    <a:prstClr val="white"/>
                  </a:solidFill>
                  <a:latin typeface="Calibri"/>
                </a:endParaRPr>
              </a:p>
            </p:txBody>
          </p:sp>
          <p:sp>
            <p:nvSpPr>
              <p:cNvPr id="91" name="Oval 90"/>
              <p:cNvSpPr/>
              <p:nvPr/>
            </p:nvSpPr>
            <p:spPr>
              <a:xfrm>
                <a:off x="1505178" y="1450428"/>
                <a:ext cx="137160" cy="137160"/>
              </a:xfrm>
              <a:prstGeom prst="ellipse">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2"/>
                <a:endParaRPr lang="en-US">
                  <a:solidFill>
                    <a:prstClr val="white"/>
                  </a:solidFill>
                  <a:latin typeface="Calibri"/>
                </a:endParaRPr>
              </a:p>
            </p:txBody>
          </p:sp>
        </p:grpSp>
      </p:grpSp>
      <p:grpSp>
        <p:nvGrpSpPr>
          <p:cNvPr id="14" name="Group 13"/>
          <p:cNvGrpSpPr/>
          <p:nvPr/>
        </p:nvGrpSpPr>
        <p:grpSpPr>
          <a:xfrm>
            <a:off x="5511986" y="1109752"/>
            <a:ext cx="1142069" cy="1206453"/>
            <a:chOff x="3987985" y="443590"/>
            <a:chExt cx="1142069" cy="1206453"/>
          </a:xfrm>
        </p:grpSpPr>
        <p:sp>
          <p:nvSpPr>
            <p:cNvPr id="34" name="Isosceles Triangle 33"/>
            <p:cNvSpPr/>
            <p:nvPr/>
          </p:nvSpPr>
          <p:spPr>
            <a:xfrm rot="5400000">
              <a:off x="4721902" y="1281660"/>
              <a:ext cx="247583" cy="384416"/>
            </a:xfrm>
            <a:prstGeom prst="triangle">
              <a:avLst/>
            </a:prstGeom>
            <a:noFill/>
            <a:ln w="6350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2"/>
              <a:endParaRPr lang="en-US">
                <a:solidFill>
                  <a:prstClr val="white"/>
                </a:solidFill>
                <a:latin typeface="Calibri"/>
              </a:endParaRPr>
            </a:p>
          </p:txBody>
        </p:sp>
        <p:cxnSp>
          <p:nvCxnSpPr>
            <p:cNvPr id="92" name="Straight Connector 91"/>
            <p:cNvCxnSpPr/>
            <p:nvPr/>
          </p:nvCxnSpPr>
          <p:spPr>
            <a:xfrm>
              <a:off x="4057341" y="1381595"/>
              <a:ext cx="0" cy="202368"/>
            </a:xfrm>
            <a:prstGeom prst="line">
              <a:avLst/>
            </a:prstGeom>
            <a:ln w="63500">
              <a:solidFill>
                <a:srgbClr val="00B050"/>
              </a:solidFill>
            </a:ln>
          </p:spPr>
          <p:style>
            <a:lnRef idx="1">
              <a:schemeClr val="accent1"/>
            </a:lnRef>
            <a:fillRef idx="0">
              <a:schemeClr val="accent1"/>
            </a:fillRef>
            <a:effectRef idx="0">
              <a:schemeClr val="accent1"/>
            </a:effectRef>
            <a:fontRef idx="minor">
              <a:schemeClr val="tx1"/>
            </a:fontRef>
          </p:style>
        </p:cxnSp>
        <p:grpSp>
          <p:nvGrpSpPr>
            <p:cNvPr id="71" name="Group 70"/>
            <p:cNvGrpSpPr/>
            <p:nvPr/>
          </p:nvGrpSpPr>
          <p:grpSpPr>
            <a:xfrm>
              <a:off x="3987985" y="443590"/>
              <a:ext cx="1142069" cy="1206453"/>
              <a:chOff x="500269" y="478565"/>
              <a:chExt cx="1142069" cy="1206453"/>
            </a:xfrm>
          </p:grpSpPr>
          <p:sp>
            <p:nvSpPr>
              <p:cNvPr id="72" name="Oval 71"/>
              <p:cNvSpPr/>
              <p:nvPr/>
            </p:nvSpPr>
            <p:spPr>
              <a:xfrm>
                <a:off x="848108" y="478565"/>
                <a:ext cx="137160" cy="137160"/>
              </a:xfrm>
              <a:prstGeom prst="ellipse">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2"/>
                <a:endParaRPr lang="en-US">
                  <a:solidFill>
                    <a:prstClr val="white"/>
                  </a:solidFill>
                  <a:latin typeface="Calibri"/>
                </a:endParaRPr>
              </a:p>
            </p:txBody>
          </p:sp>
          <p:sp>
            <p:nvSpPr>
              <p:cNvPr id="73" name="Oval 72"/>
              <p:cNvSpPr/>
              <p:nvPr/>
            </p:nvSpPr>
            <p:spPr>
              <a:xfrm>
                <a:off x="1105438" y="1335498"/>
                <a:ext cx="137160" cy="137160"/>
              </a:xfrm>
              <a:prstGeom prst="ellipse">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2"/>
                <a:endParaRPr lang="en-US">
                  <a:solidFill>
                    <a:prstClr val="white"/>
                  </a:solidFill>
                  <a:latin typeface="Calibri"/>
                </a:endParaRPr>
              </a:p>
            </p:txBody>
          </p:sp>
          <p:sp>
            <p:nvSpPr>
              <p:cNvPr id="74" name="Oval 73"/>
              <p:cNvSpPr/>
              <p:nvPr/>
            </p:nvSpPr>
            <p:spPr>
              <a:xfrm>
                <a:off x="1105438" y="1547858"/>
                <a:ext cx="137160" cy="137160"/>
              </a:xfrm>
              <a:prstGeom prst="ellipse">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2"/>
                <a:endParaRPr lang="en-US">
                  <a:solidFill>
                    <a:prstClr val="white"/>
                  </a:solidFill>
                  <a:latin typeface="Calibri"/>
                </a:endParaRPr>
              </a:p>
            </p:txBody>
          </p:sp>
          <p:sp>
            <p:nvSpPr>
              <p:cNvPr id="75" name="Oval 74"/>
              <p:cNvSpPr/>
              <p:nvPr/>
            </p:nvSpPr>
            <p:spPr>
              <a:xfrm>
                <a:off x="500269" y="1335498"/>
                <a:ext cx="135875" cy="137160"/>
              </a:xfrm>
              <a:prstGeom prst="ellipse">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2"/>
                <a:endParaRPr lang="en-US">
                  <a:solidFill>
                    <a:prstClr val="white"/>
                  </a:solidFill>
                  <a:latin typeface="Calibri"/>
                </a:endParaRPr>
              </a:p>
            </p:txBody>
          </p:sp>
          <p:sp>
            <p:nvSpPr>
              <p:cNvPr id="76" name="Oval 75"/>
              <p:cNvSpPr/>
              <p:nvPr/>
            </p:nvSpPr>
            <p:spPr>
              <a:xfrm>
                <a:off x="500269" y="1547858"/>
                <a:ext cx="135875" cy="137160"/>
              </a:xfrm>
              <a:prstGeom prst="ellipse">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2"/>
                <a:endParaRPr lang="en-US">
                  <a:solidFill>
                    <a:prstClr val="white"/>
                  </a:solidFill>
                  <a:latin typeface="Calibri"/>
                </a:endParaRPr>
              </a:p>
            </p:txBody>
          </p:sp>
          <p:sp>
            <p:nvSpPr>
              <p:cNvPr id="77" name="Oval 76"/>
              <p:cNvSpPr/>
              <p:nvPr/>
            </p:nvSpPr>
            <p:spPr>
              <a:xfrm>
                <a:off x="1505178" y="1450428"/>
                <a:ext cx="137160" cy="137160"/>
              </a:xfrm>
              <a:prstGeom prst="ellipse">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2"/>
                <a:endParaRPr lang="en-US">
                  <a:solidFill>
                    <a:prstClr val="white"/>
                  </a:solidFill>
                  <a:latin typeface="Calibri"/>
                </a:endParaRPr>
              </a:p>
            </p:txBody>
          </p:sp>
        </p:grpSp>
      </p:grpSp>
      <p:cxnSp>
        <p:nvCxnSpPr>
          <p:cNvPr id="99" name="Straight Arrow Connector 98"/>
          <p:cNvCxnSpPr/>
          <p:nvPr/>
        </p:nvCxnSpPr>
        <p:spPr>
          <a:xfrm>
            <a:off x="2024269" y="667630"/>
            <a:ext cx="7703619" cy="0"/>
          </a:xfrm>
          <a:prstGeom prst="straightConnector1">
            <a:avLst/>
          </a:prstGeom>
          <a:ln w="38100">
            <a:solidFill>
              <a:srgbClr val="C00000"/>
            </a:solidFill>
            <a:prstDash val="dash"/>
            <a:tailEnd type="triangle" w="lg" len="lg"/>
          </a:ln>
        </p:spPr>
        <p:style>
          <a:lnRef idx="1">
            <a:schemeClr val="accent1"/>
          </a:lnRef>
          <a:fillRef idx="0">
            <a:schemeClr val="accent1"/>
          </a:fillRef>
          <a:effectRef idx="0">
            <a:schemeClr val="accent1"/>
          </a:effectRef>
          <a:fontRef idx="minor">
            <a:schemeClr val="tx1"/>
          </a:fontRef>
        </p:style>
      </p:cxnSp>
      <p:sp>
        <p:nvSpPr>
          <p:cNvPr id="3" name="TextBox 2"/>
          <p:cNvSpPr txBox="1"/>
          <p:nvPr/>
        </p:nvSpPr>
        <p:spPr>
          <a:xfrm>
            <a:off x="1524001" y="-14878"/>
            <a:ext cx="2234127" cy="646331"/>
          </a:xfrm>
          <a:prstGeom prst="rect">
            <a:avLst/>
          </a:prstGeom>
          <a:solidFill>
            <a:srgbClr val="E8D9F3"/>
          </a:solidFill>
        </p:spPr>
        <p:txBody>
          <a:bodyPr wrap="square" rtlCol="0">
            <a:spAutoFit/>
          </a:bodyPr>
          <a:lstStyle/>
          <a:p>
            <a:pPr algn="ctr" defTabSz="914422"/>
            <a:r>
              <a:rPr lang="en-US" dirty="0">
                <a:solidFill>
                  <a:srgbClr val="7030A0"/>
                </a:solidFill>
                <a:latin typeface="Calibri"/>
              </a:rPr>
              <a:t>single linkage </a:t>
            </a:r>
          </a:p>
          <a:p>
            <a:pPr algn="ctr" defTabSz="914422"/>
            <a:r>
              <a:rPr lang="en-US" dirty="0">
                <a:solidFill>
                  <a:srgbClr val="7030A0"/>
                </a:solidFill>
                <a:latin typeface="Calibri"/>
              </a:rPr>
              <a:t>hierarchical clustering </a:t>
            </a:r>
          </a:p>
        </p:txBody>
      </p:sp>
      <p:cxnSp>
        <p:nvCxnSpPr>
          <p:cNvPr id="23" name="Straight Connector 22">
            <a:extLst>
              <a:ext uri="{FF2B5EF4-FFF2-40B4-BE49-F238E27FC236}">
                <a16:creationId xmlns:a16="http://schemas.microsoft.com/office/drawing/2014/main" id="{D21E4674-984D-4589-BFF6-19D682FF5073}"/>
              </a:ext>
            </a:extLst>
          </p:cNvPr>
          <p:cNvCxnSpPr>
            <a:cxnSpLocks/>
          </p:cNvCxnSpPr>
          <p:nvPr/>
        </p:nvCxnSpPr>
        <p:spPr>
          <a:xfrm>
            <a:off x="2430515" y="3642721"/>
            <a:ext cx="1812611" cy="0"/>
          </a:xfrm>
          <a:prstGeom prst="line">
            <a:avLst/>
          </a:prstGeom>
          <a:ln w="7620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93" name="Straight Connector 92">
            <a:extLst>
              <a:ext uri="{FF2B5EF4-FFF2-40B4-BE49-F238E27FC236}">
                <a16:creationId xmlns:a16="http://schemas.microsoft.com/office/drawing/2014/main" id="{8BB054F5-0055-4E6E-9562-DB1CD85AA3D4}"/>
              </a:ext>
            </a:extLst>
          </p:cNvPr>
          <p:cNvCxnSpPr>
            <a:cxnSpLocks/>
          </p:cNvCxnSpPr>
          <p:nvPr/>
        </p:nvCxnSpPr>
        <p:spPr>
          <a:xfrm>
            <a:off x="2416812" y="4352998"/>
            <a:ext cx="3938832" cy="0"/>
          </a:xfrm>
          <a:prstGeom prst="line">
            <a:avLst/>
          </a:prstGeom>
          <a:ln w="7620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94" name="Straight Connector 93">
            <a:extLst>
              <a:ext uri="{FF2B5EF4-FFF2-40B4-BE49-F238E27FC236}">
                <a16:creationId xmlns:a16="http://schemas.microsoft.com/office/drawing/2014/main" id="{C526C9A7-B750-417B-85A6-0537909DA75E}"/>
              </a:ext>
            </a:extLst>
          </p:cNvPr>
          <p:cNvCxnSpPr>
            <a:cxnSpLocks/>
          </p:cNvCxnSpPr>
          <p:nvPr/>
        </p:nvCxnSpPr>
        <p:spPr>
          <a:xfrm>
            <a:off x="2468882" y="5042543"/>
            <a:ext cx="1774244" cy="0"/>
          </a:xfrm>
          <a:prstGeom prst="line">
            <a:avLst/>
          </a:prstGeom>
          <a:ln w="7620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95" name="Straight Connector 94">
            <a:extLst>
              <a:ext uri="{FF2B5EF4-FFF2-40B4-BE49-F238E27FC236}">
                <a16:creationId xmlns:a16="http://schemas.microsoft.com/office/drawing/2014/main" id="{A2A7C2B6-3AA1-4747-990D-AAA6C0AFA6E2}"/>
              </a:ext>
            </a:extLst>
          </p:cNvPr>
          <p:cNvCxnSpPr>
            <a:cxnSpLocks/>
          </p:cNvCxnSpPr>
          <p:nvPr/>
        </p:nvCxnSpPr>
        <p:spPr>
          <a:xfrm>
            <a:off x="2495628" y="6436721"/>
            <a:ext cx="7145345" cy="0"/>
          </a:xfrm>
          <a:prstGeom prst="line">
            <a:avLst/>
          </a:prstGeom>
          <a:ln w="7620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98" name="Straight Connector 97">
            <a:extLst>
              <a:ext uri="{FF2B5EF4-FFF2-40B4-BE49-F238E27FC236}">
                <a16:creationId xmlns:a16="http://schemas.microsoft.com/office/drawing/2014/main" id="{92A377C3-71B3-4EF3-ABBE-EED72D6E667F}"/>
              </a:ext>
            </a:extLst>
          </p:cNvPr>
          <p:cNvCxnSpPr>
            <a:cxnSpLocks/>
          </p:cNvCxnSpPr>
          <p:nvPr/>
        </p:nvCxnSpPr>
        <p:spPr>
          <a:xfrm>
            <a:off x="2495628" y="5753743"/>
            <a:ext cx="5628079" cy="0"/>
          </a:xfrm>
          <a:prstGeom prst="line">
            <a:avLst/>
          </a:prstGeom>
          <a:ln w="7620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102" name="Straight Connector 101">
            <a:extLst>
              <a:ext uri="{FF2B5EF4-FFF2-40B4-BE49-F238E27FC236}">
                <a16:creationId xmlns:a16="http://schemas.microsoft.com/office/drawing/2014/main" id="{2993CACE-F670-441F-871C-C14FB43C4C76}"/>
              </a:ext>
            </a:extLst>
          </p:cNvPr>
          <p:cNvCxnSpPr>
            <a:cxnSpLocks/>
          </p:cNvCxnSpPr>
          <p:nvPr/>
        </p:nvCxnSpPr>
        <p:spPr>
          <a:xfrm>
            <a:off x="2411166" y="2970112"/>
            <a:ext cx="3938832" cy="0"/>
          </a:xfrm>
          <a:prstGeom prst="line">
            <a:avLst/>
          </a:prstGeom>
          <a:ln w="7620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103" name="Straight Connector 102">
            <a:extLst>
              <a:ext uri="{FF2B5EF4-FFF2-40B4-BE49-F238E27FC236}">
                <a16:creationId xmlns:a16="http://schemas.microsoft.com/office/drawing/2014/main" id="{89189C9C-9F7B-45F4-92CC-8F43847C67AF}"/>
              </a:ext>
            </a:extLst>
          </p:cNvPr>
          <p:cNvCxnSpPr>
            <a:cxnSpLocks/>
          </p:cNvCxnSpPr>
          <p:nvPr/>
        </p:nvCxnSpPr>
        <p:spPr>
          <a:xfrm flipV="1">
            <a:off x="8050881" y="2709205"/>
            <a:ext cx="1555281" cy="9235"/>
          </a:xfrm>
          <a:prstGeom prst="line">
            <a:avLst/>
          </a:prstGeom>
          <a:ln w="76200">
            <a:solidFill>
              <a:srgbClr val="00B0F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32362629"/>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4" descr="File:Hierarchical clustering simple diagram.sv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rot="16200000">
            <a:off x="4165237" y="526908"/>
            <a:ext cx="3981450" cy="8364514"/>
          </a:xfrm>
          <a:prstGeom prst="rect">
            <a:avLst/>
          </a:prstGeom>
          <a:noFill/>
          <a:extLst>
            <a:ext uri="{909E8E84-426E-40DD-AFC4-6F175D3DCCD1}">
              <a14:hiddenFill xmlns:a14="http://schemas.microsoft.com/office/drawing/2010/main">
                <a:solidFill>
                  <a:srgbClr val="FFFFFF"/>
                </a:solidFill>
              </a14:hiddenFill>
            </a:ext>
          </a:extLst>
        </p:spPr>
      </p:pic>
      <p:sp>
        <p:nvSpPr>
          <p:cNvPr id="15" name="Rectangle 14"/>
          <p:cNvSpPr/>
          <p:nvPr/>
        </p:nvSpPr>
        <p:spPr>
          <a:xfrm>
            <a:off x="1868774" y="2248879"/>
            <a:ext cx="1304145" cy="4497049"/>
          </a:xfrm>
          <a:prstGeom prst="rect">
            <a:avLst/>
          </a:prstGeom>
          <a:solidFill>
            <a:srgbClr val="FF0000">
              <a:alpha val="1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2"/>
            <a:endParaRPr lang="en-US">
              <a:solidFill>
                <a:prstClr val="white"/>
              </a:solidFill>
              <a:latin typeface="Calibri"/>
            </a:endParaRPr>
          </a:p>
        </p:txBody>
      </p:sp>
      <p:sp>
        <p:nvSpPr>
          <p:cNvPr id="16" name="Rectangle 15"/>
          <p:cNvSpPr/>
          <p:nvPr/>
        </p:nvSpPr>
        <p:spPr>
          <a:xfrm>
            <a:off x="3613383" y="2248879"/>
            <a:ext cx="1304145" cy="4497049"/>
          </a:xfrm>
          <a:prstGeom prst="rect">
            <a:avLst/>
          </a:prstGeom>
          <a:solidFill>
            <a:srgbClr val="FFFF00">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2"/>
            <a:endParaRPr lang="en-US">
              <a:solidFill>
                <a:prstClr val="white"/>
              </a:solidFill>
              <a:latin typeface="Calibri"/>
            </a:endParaRPr>
          </a:p>
        </p:txBody>
      </p:sp>
      <p:sp>
        <p:nvSpPr>
          <p:cNvPr id="17" name="Rectangle 16"/>
          <p:cNvSpPr/>
          <p:nvPr/>
        </p:nvSpPr>
        <p:spPr>
          <a:xfrm>
            <a:off x="5547108" y="2248879"/>
            <a:ext cx="1304145" cy="4497049"/>
          </a:xfrm>
          <a:prstGeom prst="rect">
            <a:avLst/>
          </a:prstGeom>
          <a:solidFill>
            <a:schemeClr val="accent6">
              <a:lumMod val="20000"/>
              <a:lumOff val="80000"/>
              <a:alpha val="3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2"/>
            <a:endParaRPr lang="en-US">
              <a:solidFill>
                <a:prstClr val="white"/>
              </a:solidFill>
              <a:latin typeface="Calibri"/>
            </a:endParaRPr>
          </a:p>
        </p:txBody>
      </p:sp>
      <p:sp>
        <p:nvSpPr>
          <p:cNvPr id="18" name="Rectangle 17"/>
          <p:cNvSpPr/>
          <p:nvPr/>
        </p:nvSpPr>
        <p:spPr>
          <a:xfrm>
            <a:off x="7365666" y="2248879"/>
            <a:ext cx="1304145" cy="4497049"/>
          </a:xfrm>
          <a:prstGeom prst="rect">
            <a:avLst/>
          </a:prstGeom>
          <a:solidFill>
            <a:srgbClr val="00B0F0">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2"/>
            <a:endParaRPr lang="en-US">
              <a:solidFill>
                <a:prstClr val="white"/>
              </a:solidFill>
              <a:latin typeface="Calibri"/>
            </a:endParaRPr>
          </a:p>
        </p:txBody>
      </p:sp>
      <p:sp>
        <p:nvSpPr>
          <p:cNvPr id="19" name="Rectangle 18"/>
          <p:cNvSpPr/>
          <p:nvPr/>
        </p:nvSpPr>
        <p:spPr>
          <a:xfrm>
            <a:off x="9110275" y="2248879"/>
            <a:ext cx="1304145" cy="4497049"/>
          </a:xfrm>
          <a:prstGeom prst="rect">
            <a:avLst/>
          </a:prstGeom>
          <a:solidFill>
            <a:srgbClr val="7030A0">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2"/>
            <a:endParaRPr lang="en-US">
              <a:solidFill>
                <a:prstClr val="white"/>
              </a:solidFill>
              <a:latin typeface="Calibri"/>
            </a:endParaRPr>
          </a:p>
        </p:txBody>
      </p:sp>
      <p:sp>
        <p:nvSpPr>
          <p:cNvPr id="97" name="Rectangle 96"/>
          <p:cNvSpPr/>
          <p:nvPr/>
        </p:nvSpPr>
        <p:spPr>
          <a:xfrm>
            <a:off x="1583960" y="2136098"/>
            <a:ext cx="9084039" cy="40473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2"/>
            <a:endParaRPr lang="en-US">
              <a:solidFill>
                <a:prstClr val="white"/>
              </a:solidFill>
              <a:latin typeface="Calibri"/>
            </a:endParaRPr>
          </a:p>
        </p:txBody>
      </p:sp>
      <p:sp>
        <p:nvSpPr>
          <p:cNvPr id="5" name="Rectangle 1"/>
          <p:cNvSpPr>
            <a:spLocks noChangeArrowheads="1"/>
          </p:cNvSpPr>
          <p:nvPr/>
        </p:nvSpPr>
        <p:spPr bwMode="auto">
          <a:xfrm>
            <a:off x="2152651" y="3905045"/>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defTabSz="914422"/>
            <a:endParaRPr lang="en-US">
              <a:solidFill>
                <a:prstClr val="black"/>
              </a:solidFill>
              <a:latin typeface="Calibri"/>
            </a:endParaRPr>
          </a:p>
        </p:txBody>
      </p:sp>
      <p:sp>
        <p:nvSpPr>
          <p:cNvPr id="96" name="TextBox 95"/>
          <p:cNvSpPr txBox="1"/>
          <p:nvPr/>
        </p:nvSpPr>
        <p:spPr>
          <a:xfrm>
            <a:off x="4714027" y="148430"/>
            <a:ext cx="3794096" cy="461665"/>
          </a:xfrm>
          <a:prstGeom prst="rect">
            <a:avLst/>
          </a:prstGeom>
          <a:noFill/>
        </p:spPr>
        <p:txBody>
          <a:bodyPr wrap="square" rtlCol="0">
            <a:spAutoFit/>
          </a:bodyPr>
          <a:lstStyle/>
          <a:p>
            <a:pPr defTabSz="914422"/>
            <a:r>
              <a:rPr lang="en-US" sz="2400" dirty="0">
                <a:solidFill>
                  <a:srgbClr val="C00000"/>
                </a:solidFill>
                <a:latin typeface="Calibri"/>
              </a:rPr>
              <a:t>Increasing threshold</a:t>
            </a:r>
          </a:p>
        </p:txBody>
      </p:sp>
      <p:grpSp>
        <p:nvGrpSpPr>
          <p:cNvPr id="10" name="Group 9"/>
          <p:cNvGrpSpPr/>
          <p:nvPr/>
        </p:nvGrpSpPr>
        <p:grpSpPr>
          <a:xfrm>
            <a:off x="1726367" y="869782"/>
            <a:ext cx="8679305" cy="1686393"/>
            <a:chOff x="202367" y="270181"/>
            <a:chExt cx="8094690" cy="1686393"/>
          </a:xfrm>
        </p:grpSpPr>
        <p:sp>
          <p:nvSpPr>
            <p:cNvPr id="2" name="Rectangle 1"/>
            <p:cNvSpPr/>
            <p:nvPr/>
          </p:nvSpPr>
          <p:spPr>
            <a:xfrm>
              <a:off x="202367" y="270181"/>
              <a:ext cx="1618938" cy="1686393"/>
            </a:xfrm>
            <a:prstGeom prst="rect">
              <a:avLst/>
            </a:prstGeom>
            <a:no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2"/>
              <a:endParaRPr lang="en-US">
                <a:solidFill>
                  <a:prstClr val="white"/>
                </a:solidFill>
                <a:latin typeface="Calibri"/>
              </a:endParaRPr>
            </a:p>
          </p:txBody>
        </p:sp>
        <p:sp>
          <p:nvSpPr>
            <p:cNvPr id="6" name="Rectangle 5"/>
            <p:cNvSpPr/>
            <p:nvPr/>
          </p:nvSpPr>
          <p:spPr>
            <a:xfrm>
              <a:off x="1821305" y="270181"/>
              <a:ext cx="1618938" cy="1686393"/>
            </a:xfrm>
            <a:prstGeom prst="rect">
              <a:avLst/>
            </a:prstGeom>
            <a:no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2"/>
              <a:endParaRPr lang="en-US">
                <a:solidFill>
                  <a:prstClr val="white"/>
                </a:solidFill>
                <a:latin typeface="Calibri"/>
              </a:endParaRPr>
            </a:p>
          </p:txBody>
        </p:sp>
        <p:sp>
          <p:nvSpPr>
            <p:cNvPr id="7" name="Rectangle 6"/>
            <p:cNvSpPr/>
            <p:nvPr/>
          </p:nvSpPr>
          <p:spPr>
            <a:xfrm>
              <a:off x="3440243" y="270181"/>
              <a:ext cx="1618938" cy="1686393"/>
            </a:xfrm>
            <a:prstGeom prst="rect">
              <a:avLst/>
            </a:prstGeom>
            <a:no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2"/>
              <a:endParaRPr lang="en-US">
                <a:solidFill>
                  <a:prstClr val="white"/>
                </a:solidFill>
                <a:latin typeface="Calibri"/>
              </a:endParaRPr>
            </a:p>
          </p:txBody>
        </p:sp>
        <p:sp>
          <p:nvSpPr>
            <p:cNvPr id="8" name="Rectangle 7"/>
            <p:cNvSpPr/>
            <p:nvPr/>
          </p:nvSpPr>
          <p:spPr>
            <a:xfrm>
              <a:off x="5059181" y="270181"/>
              <a:ext cx="1618938" cy="1686393"/>
            </a:xfrm>
            <a:prstGeom prst="rect">
              <a:avLst/>
            </a:prstGeom>
            <a:no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2"/>
              <a:endParaRPr lang="en-US">
                <a:solidFill>
                  <a:prstClr val="white"/>
                </a:solidFill>
                <a:latin typeface="Calibri"/>
              </a:endParaRPr>
            </a:p>
          </p:txBody>
        </p:sp>
        <p:sp>
          <p:nvSpPr>
            <p:cNvPr id="9" name="Rectangle 8"/>
            <p:cNvSpPr/>
            <p:nvPr/>
          </p:nvSpPr>
          <p:spPr>
            <a:xfrm>
              <a:off x="6678119" y="270181"/>
              <a:ext cx="1618938" cy="1686393"/>
            </a:xfrm>
            <a:prstGeom prst="rect">
              <a:avLst/>
            </a:prstGeom>
            <a:no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2"/>
              <a:endParaRPr lang="en-US">
                <a:solidFill>
                  <a:prstClr val="white"/>
                </a:solidFill>
                <a:latin typeface="Calibri"/>
              </a:endParaRPr>
            </a:p>
          </p:txBody>
        </p:sp>
      </p:grpSp>
      <p:cxnSp>
        <p:nvCxnSpPr>
          <p:cNvPr id="56" name="Straight Connector 55"/>
          <p:cNvCxnSpPr/>
          <p:nvPr/>
        </p:nvCxnSpPr>
        <p:spPr>
          <a:xfrm>
            <a:off x="9383642" y="1186950"/>
            <a:ext cx="257330" cy="822960"/>
          </a:xfrm>
          <a:prstGeom prst="line">
            <a:avLst/>
          </a:prstGeom>
          <a:ln w="63500">
            <a:solidFill>
              <a:srgbClr val="00B050"/>
            </a:solidFill>
          </a:ln>
        </p:spPr>
        <p:style>
          <a:lnRef idx="1">
            <a:schemeClr val="accent1"/>
          </a:lnRef>
          <a:fillRef idx="0">
            <a:schemeClr val="accent1"/>
          </a:fillRef>
          <a:effectRef idx="0">
            <a:schemeClr val="accent1"/>
          </a:effectRef>
          <a:fontRef idx="minor">
            <a:schemeClr val="tx1"/>
          </a:fontRef>
        </p:style>
      </p:cxnSp>
      <p:cxnSp>
        <p:nvCxnSpPr>
          <p:cNvPr id="57" name="Straight Connector 56"/>
          <p:cNvCxnSpPr/>
          <p:nvPr/>
        </p:nvCxnSpPr>
        <p:spPr>
          <a:xfrm flipV="1">
            <a:off x="9032573" y="2061273"/>
            <a:ext cx="559906" cy="204169"/>
          </a:xfrm>
          <a:prstGeom prst="line">
            <a:avLst/>
          </a:prstGeom>
          <a:ln w="63500">
            <a:solidFill>
              <a:srgbClr val="00B050"/>
            </a:solidFill>
          </a:ln>
        </p:spPr>
        <p:style>
          <a:lnRef idx="1">
            <a:schemeClr val="accent1"/>
          </a:lnRef>
          <a:fillRef idx="0">
            <a:schemeClr val="accent1"/>
          </a:fillRef>
          <a:effectRef idx="0">
            <a:schemeClr val="accent1"/>
          </a:effectRef>
          <a:fontRef idx="minor">
            <a:schemeClr val="tx1"/>
          </a:fontRef>
        </p:style>
      </p:cxnSp>
      <p:cxnSp>
        <p:nvCxnSpPr>
          <p:cNvPr id="58" name="Straight Connector 57"/>
          <p:cNvCxnSpPr/>
          <p:nvPr/>
        </p:nvCxnSpPr>
        <p:spPr>
          <a:xfrm>
            <a:off x="8974718" y="2020275"/>
            <a:ext cx="676489" cy="241379"/>
          </a:xfrm>
          <a:prstGeom prst="line">
            <a:avLst/>
          </a:prstGeom>
          <a:ln w="63500">
            <a:solidFill>
              <a:srgbClr val="00B050"/>
            </a:solidFill>
          </a:ln>
        </p:spPr>
        <p:style>
          <a:lnRef idx="1">
            <a:schemeClr val="accent1"/>
          </a:lnRef>
          <a:fillRef idx="0">
            <a:schemeClr val="accent1"/>
          </a:fillRef>
          <a:effectRef idx="0">
            <a:schemeClr val="accent1"/>
          </a:effectRef>
          <a:fontRef idx="minor">
            <a:schemeClr val="tx1"/>
          </a:fontRef>
        </p:style>
      </p:cxnSp>
      <p:grpSp>
        <p:nvGrpSpPr>
          <p:cNvPr id="12" name="Group 11"/>
          <p:cNvGrpSpPr/>
          <p:nvPr/>
        </p:nvGrpSpPr>
        <p:grpSpPr>
          <a:xfrm>
            <a:off x="2024270" y="1109752"/>
            <a:ext cx="1142069" cy="1206453"/>
            <a:chOff x="500269" y="478565"/>
            <a:chExt cx="1142069" cy="1206453"/>
          </a:xfrm>
        </p:grpSpPr>
        <p:sp>
          <p:nvSpPr>
            <p:cNvPr id="61" name="Oval 60"/>
            <p:cNvSpPr/>
            <p:nvPr/>
          </p:nvSpPr>
          <p:spPr>
            <a:xfrm>
              <a:off x="848108" y="478565"/>
              <a:ext cx="137160" cy="137160"/>
            </a:xfrm>
            <a:prstGeom prst="ellipse">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2"/>
              <a:endParaRPr lang="en-US">
                <a:solidFill>
                  <a:prstClr val="white"/>
                </a:solidFill>
                <a:latin typeface="Calibri"/>
              </a:endParaRPr>
            </a:p>
          </p:txBody>
        </p:sp>
        <p:sp>
          <p:nvSpPr>
            <p:cNvPr id="46" name="Oval 45"/>
            <p:cNvSpPr/>
            <p:nvPr/>
          </p:nvSpPr>
          <p:spPr>
            <a:xfrm>
              <a:off x="1105438" y="1335498"/>
              <a:ext cx="137160" cy="137160"/>
            </a:xfrm>
            <a:prstGeom prst="ellipse">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2"/>
              <a:endParaRPr lang="en-US">
                <a:solidFill>
                  <a:prstClr val="white"/>
                </a:solidFill>
                <a:latin typeface="Calibri"/>
              </a:endParaRPr>
            </a:p>
          </p:txBody>
        </p:sp>
        <p:sp>
          <p:nvSpPr>
            <p:cNvPr id="59" name="Oval 58"/>
            <p:cNvSpPr/>
            <p:nvPr/>
          </p:nvSpPr>
          <p:spPr>
            <a:xfrm>
              <a:off x="1105438" y="1547858"/>
              <a:ext cx="137160" cy="137160"/>
            </a:xfrm>
            <a:prstGeom prst="ellipse">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2"/>
              <a:endParaRPr lang="en-US">
                <a:solidFill>
                  <a:prstClr val="white"/>
                </a:solidFill>
                <a:latin typeface="Calibri"/>
              </a:endParaRPr>
            </a:p>
          </p:txBody>
        </p:sp>
        <p:sp>
          <p:nvSpPr>
            <p:cNvPr id="60" name="Oval 59"/>
            <p:cNvSpPr/>
            <p:nvPr/>
          </p:nvSpPr>
          <p:spPr>
            <a:xfrm>
              <a:off x="500269" y="1335498"/>
              <a:ext cx="135875" cy="137160"/>
            </a:xfrm>
            <a:prstGeom prst="ellipse">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2"/>
              <a:endParaRPr lang="en-US">
                <a:solidFill>
                  <a:prstClr val="white"/>
                </a:solidFill>
                <a:latin typeface="Calibri"/>
              </a:endParaRPr>
            </a:p>
          </p:txBody>
        </p:sp>
        <p:sp>
          <p:nvSpPr>
            <p:cNvPr id="62" name="Oval 61"/>
            <p:cNvSpPr/>
            <p:nvPr/>
          </p:nvSpPr>
          <p:spPr>
            <a:xfrm>
              <a:off x="500269" y="1547858"/>
              <a:ext cx="135875" cy="137160"/>
            </a:xfrm>
            <a:prstGeom prst="ellipse">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2"/>
              <a:endParaRPr lang="en-US">
                <a:solidFill>
                  <a:prstClr val="white"/>
                </a:solidFill>
                <a:latin typeface="Calibri"/>
              </a:endParaRPr>
            </a:p>
          </p:txBody>
        </p:sp>
        <p:sp>
          <p:nvSpPr>
            <p:cNvPr id="63" name="Oval 62"/>
            <p:cNvSpPr/>
            <p:nvPr/>
          </p:nvSpPr>
          <p:spPr>
            <a:xfrm>
              <a:off x="1505178" y="1450428"/>
              <a:ext cx="137160" cy="137160"/>
            </a:xfrm>
            <a:prstGeom prst="ellipse">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2"/>
              <a:endParaRPr lang="en-US">
                <a:solidFill>
                  <a:prstClr val="white"/>
                </a:solidFill>
                <a:latin typeface="Calibri"/>
              </a:endParaRPr>
            </a:p>
          </p:txBody>
        </p:sp>
      </p:grpSp>
      <p:grpSp>
        <p:nvGrpSpPr>
          <p:cNvPr id="13" name="Group 12"/>
          <p:cNvGrpSpPr/>
          <p:nvPr/>
        </p:nvGrpSpPr>
        <p:grpSpPr>
          <a:xfrm>
            <a:off x="3758128" y="1109752"/>
            <a:ext cx="1142069" cy="1206453"/>
            <a:chOff x="2234127" y="533530"/>
            <a:chExt cx="1142069" cy="1206453"/>
          </a:xfrm>
        </p:grpSpPr>
        <p:cxnSp>
          <p:nvCxnSpPr>
            <p:cNvPr id="21" name="Straight Connector 20"/>
            <p:cNvCxnSpPr/>
            <p:nvPr/>
          </p:nvCxnSpPr>
          <p:spPr>
            <a:xfrm>
              <a:off x="2300991" y="1431560"/>
              <a:ext cx="0" cy="202368"/>
            </a:xfrm>
            <a:prstGeom prst="line">
              <a:avLst/>
            </a:prstGeom>
            <a:ln w="63500">
              <a:solidFill>
                <a:srgbClr val="00B050"/>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a:xfrm>
              <a:off x="2910591" y="1446550"/>
              <a:ext cx="0" cy="202368"/>
            </a:xfrm>
            <a:prstGeom prst="line">
              <a:avLst/>
            </a:prstGeom>
            <a:ln w="63500">
              <a:solidFill>
                <a:srgbClr val="00B050"/>
              </a:solidFill>
            </a:ln>
          </p:spPr>
          <p:style>
            <a:lnRef idx="1">
              <a:schemeClr val="accent1"/>
            </a:lnRef>
            <a:fillRef idx="0">
              <a:schemeClr val="accent1"/>
            </a:fillRef>
            <a:effectRef idx="0">
              <a:schemeClr val="accent1"/>
            </a:effectRef>
            <a:fontRef idx="minor">
              <a:schemeClr val="tx1"/>
            </a:fontRef>
          </p:style>
        </p:cxnSp>
        <p:grpSp>
          <p:nvGrpSpPr>
            <p:cNvPr id="64" name="Group 63"/>
            <p:cNvGrpSpPr/>
            <p:nvPr/>
          </p:nvGrpSpPr>
          <p:grpSpPr>
            <a:xfrm>
              <a:off x="2234127" y="533530"/>
              <a:ext cx="1142069" cy="1206453"/>
              <a:chOff x="500269" y="478565"/>
              <a:chExt cx="1142069" cy="1206453"/>
            </a:xfrm>
          </p:grpSpPr>
          <p:sp>
            <p:nvSpPr>
              <p:cNvPr id="65" name="Oval 64"/>
              <p:cNvSpPr/>
              <p:nvPr/>
            </p:nvSpPr>
            <p:spPr>
              <a:xfrm>
                <a:off x="848108" y="478565"/>
                <a:ext cx="137160" cy="137160"/>
              </a:xfrm>
              <a:prstGeom prst="ellipse">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2"/>
                <a:endParaRPr lang="en-US">
                  <a:solidFill>
                    <a:prstClr val="white"/>
                  </a:solidFill>
                  <a:latin typeface="Calibri"/>
                </a:endParaRPr>
              </a:p>
            </p:txBody>
          </p:sp>
          <p:sp>
            <p:nvSpPr>
              <p:cNvPr id="66" name="Oval 65"/>
              <p:cNvSpPr/>
              <p:nvPr/>
            </p:nvSpPr>
            <p:spPr>
              <a:xfrm>
                <a:off x="1105438" y="1335498"/>
                <a:ext cx="137160" cy="137160"/>
              </a:xfrm>
              <a:prstGeom prst="ellipse">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2"/>
                <a:endParaRPr lang="en-US">
                  <a:solidFill>
                    <a:prstClr val="white"/>
                  </a:solidFill>
                  <a:latin typeface="Calibri"/>
                </a:endParaRPr>
              </a:p>
            </p:txBody>
          </p:sp>
          <p:sp>
            <p:nvSpPr>
              <p:cNvPr id="67" name="Oval 66"/>
              <p:cNvSpPr/>
              <p:nvPr/>
            </p:nvSpPr>
            <p:spPr>
              <a:xfrm>
                <a:off x="1105438" y="1547858"/>
                <a:ext cx="137160" cy="137160"/>
              </a:xfrm>
              <a:prstGeom prst="ellipse">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2"/>
                <a:endParaRPr lang="en-US">
                  <a:solidFill>
                    <a:prstClr val="white"/>
                  </a:solidFill>
                  <a:latin typeface="Calibri"/>
                </a:endParaRPr>
              </a:p>
            </p:txBody>
          </p:sp>
          <p:sp>
            <p:nvSpPr>
              <p:cNvPr id="68" name="Oval 67"/>
              <p:cNvSpPr/>
              <p:nvPr/>
            </p:nvSpPr>
            <p:spPr>
              <a:xfrm>
                <a:off x="500269" y="1335498"/>
                <a:ext cx="135875" cy="137160"/>
              </a:xfrm>
              <a:prstGeom prst="ellipse">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2"/>
                <a:endParaRPr lang="en-US">
                  <a:solidFill>
                    <a:prstClr val="white"/>
                  </a:solidFill>
                  <a:latin typeface="Calibri"/>
                </a:endParaRPr>
              </a:p>
            </p:txBody>
          </p:sp>
          <p:sp>
            <p:nvSpPr>
              <p:cNvPr id="69" name="Oval 68"/>
              <p:cNvSpPr/>
              <p:nvPr/>
            </p:nvSpPr>
            <p:spPr>
              <a:xfrm>
                <a:off x="500269" y="1547858"/>
                <a:ext cx="135875" cy="137160"/>
              </a:xfrm>
              <a:prstGeom prst="ellipse">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2"/>
                <a:endParaRPr lang="en-US">
                  <a:solidFill>
                    <a:prstClr val="white"/>
                  </a:solidFill>
                  <a:latin typeface="Calibri"/>
                </a:endParaRPr>
              </a:p>
            </p:txBody>
          </p:sp>
          <p:sp>
            <p:nvSpPr>
              <p:cNvPr id="70" name="Oval 69"/>
              <p:cNvSpPr/>
              <p:nvPr/>
            </p:nvSpPr>
            <p:spPr>
              <a:xfrm>
                <a:off x="1505178" y="1450428"/>
                <a:ext cx="137160" cy="137160"/>
              </a:xfrm>
              <a:prstGeom prst="ellipse">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2"/>
                <a:endParaRPr lang="en-US">
                  <a:solidFill>
                    <a:prstClr val="white"/>
                  </a:solidFill>
                  <a:latin typeface="Calibri"/>
                </a:endParaRPr>
              </a:p>
            </p:txBody>
          </p:sp>
        </p:grpSp>
      </p:grpSp>
      <p:grpSp>
        <p:nvGrpSpPr>
          <p:cNvPr id="20" name="Group 19"/>
          <p:cNvGrpSpPr/>
          <p:nvPr/>
        </p:nvGrpSpPr>
        <p:grpSpPr>
          <a:xfrm>
            <a:off x="7445713" y="1109752"/>
            <a:ext cx="1142069" cy="1206453"/>
            <a:chOff x="5921712" y="623470"/>
            <a:chExt cx="1142069" cy="1206453"/>
          </a:xfrm>
        </p:grpSpPr>
        <p:cxnSp>
          <p:nvCxnSpPr>
            <p:cNvPr id="55" name="Straight Connector 54"/>
            <p:cNvCxnSpPr/>
            <p:nvPr/>
          </p:nvCxnSpPr>
          <p:spPr>
            <a:xfrm>
              <a:off x="5981073" y="1566475"/>
              <a:ext cx="0" cy="202368"/>
            </a:xfrm>
            <a:prstGeom prst="line">
              <a:avLst/>
            </a:prstGeom>
            <a:ln w="63500">
              <a:solidFill>
                <a:srgbClr val="00B050"/>
              </a:solidFill>
            </a:ln>
          </p:spPr>
          <p:style>
            <a:lnRef idx="1">
              <a:schemeClr val="accent1"/>
            </a:lnRef>
            <a:fillRef idx="0">
              <a:schemeClr val="accent1"/>
            </a:fillRef>
            <a:effectRef idx="0">
              <a:schemeClr val="accent1"/>
            </a:effectRef>
            <a:fontRef idx="minor">
              <a:schemeClr val="tx1"/>
            </a:fontRef>
          </p:style>
        </p:cxnSp>
        <p:sp>
          <p:nvSpPr>
            <p:cNvPr id="53" name="Isosceles Triangle 52"/>
            <p:cNvSpPr/>
            <p:nvPr/>
          </p:nvSpPr>
          <p:spPr>
            <a:xfrm rot="5400000">
              <a:off x="6668123" y="1459045"/>
              <a:ext cx="247583" cy="384416"/>
            </a:xfrm>
            <a:prstGeom prst="triangle">
              <a:avLst/>
            </a:prstGeom>
            <a:noFill/>
            <a:ln w="6350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2"/>
              <a:endParaRPr lang="en-US">
                <a:solidFill>
                  <a:prstClr val="white"/>
                </a:solidFill>
                <a:latin typeface="Calibri"/>
              </a:endParaRPr>
            </a:p>
          </p:txBody>
        </p:sp>
        <p:cxnSp>
          <p:nvCxnSpPr>
            <p:cNvPr id="50" name="Straight Connector 49"/>
            <p:cNvCxnSpPr>
              <a:stCxn id="53" idx="2"/>
            </p:cNvCxnSpPr>
            <p:nvPr/>
          </p:nvCxnSpPr>
          <p:spPr>
            <a:xfrm flipH="1">
              <a:off x="5994066" y="1527462"/>
              <a:ext cx="605641" cy="14028"/>
            </a:xfrm>
            <a:prstGeom prst="line">
              <a:avLst/>
            </a:prstGeom>
            <a:ln w="63500">
              <a:solidFill>
                <a:srgbClr val="00B050"/>
              </a:solidFill>
            </a:ln>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a:xfrm>
              <a:off x="5968544" y="1786328"/>
              <a:ext cx="652299" cy="0"/>
            </a:xfrm>
            <a:prstGeom prst="line">
              <a:avLst/>
            </a:prstGeom>
            <a:ln w="63500">
              <a:solidFill>
                <a:srgbClr val="00B050"/>
              </a:solidFill>
            </a:ln>
          </p:spPr>
          <p:style>
            <a:lnRef idx="1">
              <a:schemeClr val="accent1"/>
            </a:lnRef>
            <a:fillRef idx="0">
              <a:schemeClr val="accent1"/>
            </a:fillRef>
            <a:effectRef idx="0">
              <a:schemeClr val="accent1"/>
            </a:effectRef>
            <a:fontRef idx="minor">
              <a:schemeClr val="tx1"/>
            </a:fontRef>
          </p:style>
        </p:cxnSp>
        <p:grpSp>
          <p:nvGrpSpPr>
            <p:cNvPr id="78" name="Group 77"/>
            <p:cNvGrpSpPr/>
            <p:nvPr/>
          </p:nvGrpSpPr>
          <p:grpSpPr>
            <a:xfrm>
              <a:off x="5921712" y="623470"/>
              <a:ext cx="1142069" cy="1206453"/>
              <a:chOff x="500269" y="478565"/>
              <a:chExt cx="1142069" cy="1206453"/>
            </a:xfrm>
          </p:grpSpPr>
          <p:sp>
            <p:nvSpPr>
              <p:cNvPr id="79" name="Oval 78"/>
              <p:cNvSpPr/>
              <p:nvPr/>
            </p:nvSpPr>
            <p:spPr>
              <a:xfrm>
                <a:off x="848108" y="478565"/>
                <a:ext cx="137160" cy="137160"/>
              </a:xfrm>
              <a:prstGeom prst="ellipse">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2"/>
                <a:endParaRPr lang="en-US">
                  <a:solidFill>
                    <a:prstClr val="white"/>
                  </a:solidFill>
                  <a:latin typeface="Calibri"/>
                </a:endParaRPr>
              </a:p>
            </p:txBody>
          </p:sp>
          <p:sp>
            <p:nvSpPr>
              <p:cNvPr id="80" name="Oval 79"/>
              <p:cNvSpPr/>
              <p:nvPr/>
            </p:nvSpPr>
            <p:spPr>
              <a:xfrm>
                <a:off x="1105438" y="1335498"/>
                <a:ext cx="137160" cy="137160"/>
              </a:xfrm>
              <a:prstGeom prst="ellipse">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2"/>
                <a:endParaRPr lang="en-US">
                  <a:solidFill>
                    <a:prstClr val="white"/>
                  </a:solidFill>
                  <a:latin typeface="Calibri"/>
                </a:endParaRPr>
              </a:p>
            </p:txBody>
          </p:sp>
          <p:sp>
            <p:nvSpPr>
              <p:cNvPr id="81" name="Oval 80"/>
              <p:cNvSpPr/>
              <p:nvPr/>
            </p:nvSpPr>
            <p:spPr>
              <a:xfrm>
                <a:off x="1105438" y="1547858"/>
                <a:ext cx="137160" cy="137160"/>
              </a:xfrm>
              <a:prstGeom prst="ellipse">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2"/>
                <a:endParaRPr lang="en-US">
                  <a:solidFill>
                    <a:prstClr val="white"/>
                  </a:solidFill>
                  <a:latin typeface="Calibri"/>
                </a:endParaRPr>
              </a:p>
            </p:txBody>
          </p:sp>
          <p:sp>
            <p:nvSpPr>
              <p:cNvPr id="82" name="Oval 81"/>
              <p:cNvSpPr/>
              <p:nvPr/>
            </p:nvSpPr>
            <p:spPr>
              <a:xfrm>
                <a:off x="500269" y="1335498"/>
                <a:ext cx="135875" cy="137160"/>
              </a:xfrm>
              <a:prstGeom prst="ellipse">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2"/>
                <a:endParaRPr lang="en-US">
                  <a:solidFill>
                    <a:prstClr val="white"/>
                  </a:solidFill>
                  <a:latin typeface="Calibri"/>
                </a:endParaRPr>
              </a:p>
            </p:txBody>
          </p:sp>
          <p:sp>
            <p:nvSpPr>
              <p:cNvPr id="83" name="Oval 82"/>
              <p:cNvSpPr/>
              <p:nvPr/>
            </p:nvSpPr>
            <p:spPr>
              <a:xfrm>
                <a:off x="500269" y="1547858"/>
                <a:ext cx="135875" cy="137160"/>
              </a:xfrm>
              <a:prstGeom prst="ellipse">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2"/>
                <a:endParaRPr lang="en-US">
                  <a:solidFill>
                    <a:prstClr val="white"/>
                  </a:solidFill>
                  <a:latin typeface="Calibri"/>
                </a:endParaRPr>
              </a:p>
            </p:txBody>
          </p:sp>
          <p:sp>
            <p:nvSpPr>
              <p:cNvPr id="84" name="Oval 83"/>
              <p:cNvSpPr/>
              <p:nvPr/>
            </p:nvSpPr>
            <p:spPr>
              <a:xfrm>
                <a:off x="1505178" y="1450428"/>
                <a:ext cx="137160" cy="137160"/>
              </a:xfrm>
              <a:prstGeom prst="ellipse">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2"/>
                <a:endParaRPr lang="en-US">
                  <a:solidFill>
                    <a:prstClr val="white"/>
                  </a:solidFill>
                  <a:latin typeface="Calibri"/>
                </a:endParaRPr>
              </a:p>
            </p:txBody>
          </p:sp>
        </p:grpSp>
      </p:grpSp>
      <p:grpSp>
        <p:nvGrpSpPr>
          <p:cNvPr id="27" name="Group 26"/>
          <p:cNvGrpSpPr/>
          <p:nvPr/>
        </p:nvGrpSpPr>
        <p:grpSpPr>
          <a:xfrm>
            <a:off x="8967224" y="1109752"/>
            <a:ext cx="1142069" cy="1206453"/>
            <a:chOff x="7443223" y="533530"/>
            <a:chExt cx="1142069" cy="1206453"/>
          </a:xfrm>
        </p:grpSpPr>
        <p:cxnSp>
          <p:nvCxnSpPr>
            <p:cNvPr id="28" name="Straight Connector 27"/>
            <p:cNvCxnSpPr/>
            <p:nvPr/>
          </p:nvCxnSpPr>
          <p:spPr>
            <a:xfrm flipH="1">
              <a:off x="7488549" y="583168"/>
              <a:ext cx="353631" cy="915483"/>
            </a:xfrm>
            <a:prstGeom prst="line">
              <a:avLst/>
            </a:prstGeom>
            <a:ln w="63500">
              <a:solidFill>
                <a:srgbClr val="00B050"/>
              </a:solidFill>
            </a:ln>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a:xfrm>
              <a:off x="7501078" y="1491852"/>
              <a:ext cx="0" cy="202368"/>
            </a:xfrm>
            <a:prstGeom prst="line">
              <a:avLst/>
            </a:prstGeom>
            <a:ln w="63500">
              <a:solidFill>
                <a:srgbClr val="00B050"/>
              </a:solidFill>
            </a:ln>
          </p:spPr>
          <p:style>
            <a:lnRef idx="1">
              <a:schemeClr val="accent1"/>
            </a:lnRef>
            <a:fillRef idx="0">
              <a:schemeClr val="accent1"/>
            </a:fillRef>
            <a:effectRef idx="0">
              <a:schemeClr val="accent1"/>
            </a:effectRef>
            <a:fontRef idx="minor">
              <a:schemeClr val="tx1"/>
            </a:fontRef>
          </p:style>
        </p:cxnSp>
        <p:sp>
          <p:nvSpPr>
            <p:cNvPr id="38" name="Isosceles Triangle 37"/>
            <p:cNvSpPr/>
            <p:nvPr/>
          </p:nvSpPr>
          <p:spPr>
            <a:xfrm rot="5400000">
              <a:off x="8188128" y="1384422"/>
              <a:ext cx="247583" cy="384416"/>
            </a:xfrm>
            <a:prstGeom prst="triangle">
              <a:avLst/>
            </a:prstGeom>
            <a:noFill/>
            <a:ln w="6350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2"/>
              <a:endParaRPr lang="en-US">
                <a:solidFill>
                  <a:prstClr val="white"/>
                </a:solidFill>
                <a:latin typeface="Calibri"/>
              </a:endParaRPr>
            </a:p>
          </p:txBody>
        </p:sp>
        <p:cxnSp>
          <p:nvCxnSpPr>
            <p:cNvPr id="41" name="Straight Connector 40"/>
            <p:cNvCxnSpPr>
              <a:stCxn id="38" idx="2"/>
            </p:cNvCxnSpPr>
            <p:nvPr/>
          </p:nvCxnSpPr>
          <p:spPr>
            <a:xfrm flipH="1">
              <a:off x="7514071" y="1452839"/>
              <a:ext cx="605641" cy="14028"/>
            </a:xfrm>
            <a:prstGeom prst="line">
              <a:avLst/>
            </a:prstGeom>
            <a:ln w="63500">
              <a:solidFill>
                <a:srgbClr val="00B050"/>
              </a:solidFill>
            </a:ln>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p:nvCxnSpPr>
          <p:spPr>
            <a:xfrm>
              <a:off x="7488549" y="1711705"/>
              <a:ext cx="652299" cy="0"/>
            </a:xfrm>
            <a:prstGeom prst="line">
              <a:avLst/>
            </a:prstGeom>
            <a:ln w="63500">
              <a:solidFill>
                <a:srgbClr val="00B050"/>
              </a:solidFill>
            </a:ln>
          </p:spPr>
          <p:style>
            <a:lnRef idx="1">
              <a:schemeClr val="accent1"/>
            </a:lnRef>
            <a:fillRef idx="0">
              <a:schemeClr val="accent1"/>
            </a:fillRef>
            <a:effectRef idx="0">
              <a:schemeClr val="accent1"/>
            </a:effectRef>
            <a:fontRef idx="minor">
              <a:schemeClr val="tx1"/>
            </a:fontRef>
          </p:style>
        </p:cxnSp>
        <p:grpSp>
          <p:nvGrpSpPr>
            <p:cNvPr id="85" name="Group 84"/>
            <p:cNvGrpSpPr/>
            <p:nvPr/>
          </p:nvGrpSpPr>
          <p:grpSpPr>
            <a:xfrm>
              <a:off x="7443223" y="533530"/>
              <a:ext cx="1142069" cy="1206453"/>
              <a:chOff x="500269" y="478565"/>
              <a:chExt cx="1142069" cy="1206453"/>
            </a:xfrm>
          </p:grpSpPr>
          <p:sp>
            <p:nvSpPr>
              <p:cNvPr id="86" name="Oval 85"/>
              <p:cNvSpPr/>
              <p:nvPr/>
            </p:nvSpPr>
            <p:spPr>
              <a:xfrm>
                <a:off x="848108" y="478565"/>
                <a:ext cx="137160" cy="137160"/>
              </a:xfrm>
              <a:prstGeom prst="ellipse">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2"/>
                <a:endParaRPr lang="en-US">
                  <a:solidFill>
                    <a:prstClr val="white"/>
                  </a:solidFill>
                  <a:latin typeface="Calibri"/>
                </a:endParaRPr>
              </a:p>
            </p:txBody>
          </p:sp>
          <p:sp>
            <p:nvSpPr>
              <p:cNvPr id="87" name="Oval 86"/>
              <p:cNvSpPr/>
              <p:nvPr/>
            </p:nvSpPr>
            <p:spPr>
              <a:xfrm>
                <a:off x="1105438" y="1335498"/>
                <a:ext cx="137160" cy="137160"/>
              </a:xfrm>
              <a:prstGeom prst="ellipse">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2"/>
                <a:endParaRPr lang="en-US">
                  <a:solidFill>
                    <a:prstClr val="white"/>
                  </a:solidFill>
                  <a:latin typeface="Calibri"/>
                </a:endParaRPr>
              </a:p>
            </p:txBody>
          </p:sp>
          <p:sp>
            <p:nvSpPr>
              <p:cNvPr id="88" name="Oval 87"/>
              <p:cNvSpPr/>
              <p:nvPr/>
            </p:nvSpPr>
            <p:spPr>
              <a:xfrm>
                <a:off x="1105438" y="1547858"/>
                <a:ext cx="137160" cy="137160"/>
              </a:xfrm>
              <a:prstGeom prst="ellipse">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2"/>
                <a:endParaRPr lang="en-US">
                  <a:solidFill>
                    <a:prstClr val="white"/>
                  </a:solidFill>
                  <a:latin typeface="Calibri"/>
                </a:endParaRPr>
              </a:p>
            </p:txBody>
          </p:sp>
          <p:sp>
            <p:nvSpPr>
              <p:cNvPr id="89" name="Oval 88"/>
              <p:cNvSpPr/>
              <p:nvPr/>
            </p:nvSpPr>
            <p:spPr>
              <a:xfrm>
                <a:off x="500269" y="1335498"/>
                <a:ext cx="135875" cy="137160"/>
              </a:xfrm>
              <a:prstGeom prst="ellipse">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2"/>
                <a:endParaRPr lang="en-US">
                  <a:solidFill>
                    <a:prstClr val="white"/>
                  </a:solidFill>
                  <a:latin typeface="Calibri"/>
                </a:endParaRPr>
              </a:p>
            </p:txBody>
          </p:sp>
          <p:sp>
            <p:nvSpPr>
              <p:cNvPr id="90" name="Oval 89"/>
              <p:cNvSpPr/>
              <p:nvPr/>
            </p:nvSpPr>
            <p:spPr>
              <a:xfrm>
                <a:off x="500269" y="1547858"/>
                <a:ext cx="135875" cy="137160"/>
              </a:xfrm>
              <a:prstGeom prst="ellipse">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2"/>
                <a:endParaRPr lang="en-US">
                  <a:solidFill>
                    <a:prstClr val="white"/>
                  </a:solidFill>
                  <a:latin typeface="Calibri"/>
                </a:endParaRPr>
              </a:p>
            </p:txBody>
          </p:sp>
          <p:sp>
            <p:nvSpPr>
              <p:cNvPr id="91" name="Oval 90"/>
              <p:cNvSpPr/>
              <p:nvPr/>
            </p:nvSpPr>
            <p:spPr>
              <a:xfrm>
                <a:off x="1505178" y="1450428"/>
                <a:ext cx="137160" cy="137160"/>
              </a:xfrm>
              <a:prstGeom prst="ellipse">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2"/>
                <a:endParaRPr lang="en-US">
                  <a:solidFill>
                    <a:prstClr val="white"/>
                  </a:solidFill>
                  <a:latin typeface="Calibri"/>
                </a:endParaRPr>
              </a:p>
            </p:txBody>
          </p:sp>
        </p:grpSp>
      </p:grpSp>
      <p:grpSp>
        <p:nvGrpSpPr>
          <p:cNvPr id="14" name="Group 13"/>
          <p:cNvGrpSpPr/>
          <p:nvPr/>
        </p:nvGrpSpPr>
        <p:grpSpPr>
          <a:xfrm>
            <a:off x="5511986" y="1109752"/>
            <a:ext cx="1142069" cy="1206453"/>
            <a:chOff x="3987985" y="443590"/>
            <a:chExt cx="1142069" cy="1206453"/>
          </a:xfrm>
        </p:grpSpPr>
        <p:sp>
          <p:nvSpPr>
            <p:cNvPr id="34" name="Isosceles Triangle 33"/>
            <p:cNvSpPr/>
            <p:nvPr/>
          </p:nvSpPr>
          <p:spPr>
            <a:xfrm rot="5400000">
              <a:off x="4721902" y="1281660"/>
              <a:ext cx="247583" cy="384416"/>
            </a:xfrm>
            <a:prstGeom prst="triangle">
              <a:avLst/>
            </a:prstGeom>
            <a:noFill/>
            <a:ln w="6350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2"/>
              <a:endParaRPr lang="en-US">
                <a:solidFill>
                  <a:prstClr val="white"/>
                </a:solidFill>
                <a:latin typeface="Calibri"/>
              </a:endParaRPr>
            </a:p>
          </p:txBody>
        </p:sp>
        <p:cxnSp>
          <p:nvCxnSpPr>
            <p:cNvPr id="92" name="Straight Connector 91"/>
            <p:cNvCxnSpPr/>
            <p:nvPr/>
          </p:nvCxnSpPr>
          <p:spPr>
            <a:xfrm>
              <a:off x="4057341" y="1381595"/>
              <a:ext cx="0" cy="202368"/>
            </a:xfrm>
            <a:prstGeom prst="line">
              <a:avLst/>
            </a:prstGeom>
            <a:ln w="63500">
              <a:solidFill>
                <a:srgbClr val="00B050"/>
              </a:solidFill>
            </a:ln>
          </p:spPr>
          <p:style>
            <a:lnRef idx="1">
              <a:schemeClr val="accent1"/>
            </a:lnRef>
            <a:fillRef idx="0">
              <a:schemeClr val="accent1"/>
            </a:fillRef>
            <a:effectRef idx="0">
              <a:schemeClr val="accent1"/>
            </a:effectRef>
            <a:fontRef idx="minor">
              <a:schemeClr val="tx1"/>
            </a:fontRef>
          </p:style>
        </p:cxnSp>
        <p:grpSp>
          <p:nvGrpSpPr>
            <p:cNvPr id="71" name="Group 70"/>
            <p:cNvGrpSpPr/>
            <p:nvPr/>
          </p:nvGrpSpPr>
          <p:grpSpPr>
            <a:xfrm>
              <a:off x="3987985" y="443590"/>
              <a:ext cx="1142069" cy="1206453"/>
              <a:chOff x="500269" y="478565"/>
              <a:chExt cx="1142069" cy="1206453"/>
            </a:xfrm>
          </p:grpSpPr>
          <p:sp>
            <p:nvSpPr>
              <p:cNvPr id="72" name="Oval 71"/>
              <p:cNvSpPr/>
              <p:nvPr/>
            </p:nvSpPr>
            <p:spPr>
              <a:xfrm>
                <a:off x="848108" y="478565"/>
                <a:ext cx="137160" cy="137160"/>
              </a:xfrm>
              <a:prstGeom prst="ellipse">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2"/>
                <a:endParaRPr lang="en-US">
                  <a:solidFill>
                    <a:prstClr val="white"/>
                  </a:solidFill>
                  <a:latin typeface="Calibri"/>
                </a:endParaRPr>
              </a:p>
            </p:txBody>
          </p:sp>
          <p:sp>
            <p:nvSpPr>
              <p:cNvPr id="73" name="Oval 72"/>
              <p:cNvSpPr/>
              <p:nvPr/>
            </p:nvSpPr>
            <p:spPr>
              <a:xfrm>
                <a:off x="1105438" y="1335498"/>
                <a:ext cx="137160" cy="137160"/>
              </a:xfrm>
              <a:prstGeom prst="ellipse">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2"/>
                <a:endParaRPr lang="en-US">
                  <a:solidFill>
                    <a:prstClr val="white"/>
                  </a:solidFill>
                  <a:latin typeface="Calibri"/>
                </a:endParaRPr>
              </a:p>
            </p:txBody>
          </p:sp>
          <p:sp>
            <p:nvSpPr>
              <p:cNvPr id="74" name="Oval 73"/>
              <p:cNvSpPr/>
              <p:nvPr/>
            </p:nvSpPr>
            <p:spPr>
              <a:xfrm>
                <a:off x="1105438" y="1547858"/>
                <a:ext cx="137160" cy="137160"/>
              </a:xfrm>
              <a:prstGeom prst="ellipse">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2"/>
                <a:endParaRPr lang="en-US">
                  <a:solidFill>
                    <a:prstClr val="white"/>
                  </a:solidFill>
                  <a:latin typeface="Calibri"/>
                </a:endParaRPr>
              </a:p>
            </p:txBody>
          </p:sp>
          <p:sp>
            <p:nvSpPr>
              <p:cNvPr id="75" name="Oval 74"/>
              <p:cNvSpPr/>
              <p:nvPr/>
            </p:nvSpPr>
            <p:spPr>
              <a:xfrm>
                <a:off x="500269" y="1335498"/>
                <a:ext cx="135875" cy="137160"/>
              </a:xfrm>
              <a:prstGeom prst="ellipse">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2"/>
                <a:endParaRPr lang="en-US">
                  <a:solidFill>
                    <a:prstClr val="white"/>
                  </a:solidFill>
                  <a:latin typeface="Calibri"/>
                </a:endParaRPr>
              </a:p>
            </p:txBody>
          </p:sp>
          <p:sp>
            <p:nvSpPr>
              <p:cNvPr id="76" name="Oval 75"/>
              <p:cNvSpPr/>
              <p:nvPr/>
            </p:nvSpPr>
            <p:spPr>
              <a:xfrm>
                <a:off x="500269" y="1547858"/>
                <a:ext cx="135875" cy="137160"/>
              </a:xfrm>
              <a:prstGeom prst="ellipse">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2"/>
                <a:endParaRPr lang="en-US">
                  <a:solidFill>
                    <a:prstClr val="white"/>
                  </a:solidFill>
                  <a:latin typeface="Calibri"/>
                </a:endParaRPr>
              </a:p>
            </p:txBody>
          </p:sp>
          <p:sp>
            <p:nvSpPr>
              <p:cNvPr id="77" name="Oval 76"/>
              <p:cNvSpPr/>
              <p:nvPr/>
            </p:nvSpPr>
            <p:spPr>
              <a:xfrm>
                <a:off x="1505178" y="1450428"/>
                <a:ext cx="137160" cy="137160"/>
              </a:xfrm>
              <a:prstGeom prst="ellipse">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2"/>
                <a:endParaRPr lang="en-US">
                  <a:solidFill>
                    <a:prstClr val="white"/>
                  </a:solidFill>
                  <a:latin typeface="Calibri"/>
                </a:endParaRPr>
              </a:p>
            </p:txBody>
          </p:sp>
        </p:grpSp>
      </p:grpSp>
      <p:cxnSp>
        <p:nvCxnSpPr>
          <p:cNvPr id="99" name="Straight Arrow Connector 98"/>
          <p:cNvCxnSpPr/>
          <p:nvPr/>
        </p:nvCxnSpPr>
        <p:spPr>
          <a:xfrm>
            <a:off x="2024269" y="667630"/>
            <a:ext cx="7703619" cy="0"/>
          </a:xfrm>
          <a:prstGeom prst="straightConnector1">
            <a:avLst/>
          </a:prstGeom>
          <a:ln w="38100">
            <a:solidFill>
              <a:srgbClr val="C00000"/>
            </a:solidFill>
            <a:prstDash val="dash"/>
            <a:tailEnd type="triangle" w="lg" len="lg"/>
          </a:ln>
        </p:spPr>
        <p:style>
          <a:lnRef idx="1">
            <a:schemeClr val="accent1"/>
          </a:lnRef>
          <a:fillRef idx="0">
            <a:schemeClr val="accent1"/>
          </a:fillRef>
          <a:effectRef idx="0">
            <a:schemeClr val="accent1"/>
          </a:effectRef>
          <a:fontRef idx="minor">
            <a:schemeClr val="tx1"/>
          </a:fontRef>
        </p:style>
      </p:cxnSp>
      <p:sp>
        <p:nvSpPr>
          <p:cNvPr id="3" name="TextBox 2"/>
          <p:cNvSpPr txBox="1"/>
          <p:nvPr/>
        </p:nvSpPr>
        <p:spPr>
          <a:xfrm>
            <a:off x="1524001" y="-14878"/>
            <a:ext cx="2234127" cy="646331"/>
          </a:xfrm>
          <a:prstGeom prst="rect">
            <a:avLst/>
          </a:prstGeom>
          <a:solidFill>
            <a:srgbClr val="E8D9F3"/>
          </a:solidFill>
        </p:spPr>
        <p:txBody>
          <a:bodyPr wrap="square" rtlCol="0">
            <a:spAutoFit/>
          </a:bodyPr>
          <a:lstStyle/>
          <a:p>
            <a:pPr algn="ctr" defTabSz="914422"/>
            <a:r>
              <a:rPr lang="en-US" dirty="0">
                <a:solidFill>
                  <a:srgbClr val="7030A0"/>
                </a:solidFill>
                <a:latin typeface="Calibri"/>
              </a:rPr>
              <a:t>single linkage </a:t>
            </a:r>
          </a:p>
          <a:p>
            <a:pPr algn="ctr" defTabSz="914422"/>
            <a:r>
              <a:rPr lang="en-US" dirty="0">
                <a:solidFill>
                  <a:srgbClr val="7030A0"/>
                </a:solidFill>
                <a:latin typeface="Calibri"/>
              </a:rPr>
              <a:t>hierarchical clustering </a:t>
            </a:r>
          </a:p>
        </p:txBody>
      </p:sp>
      <p:cxnSp>
        <p:nvCxnSpPr>
          <p:cNvPr id="23" name="Straight Connector 22">
            <a:extLst>
              <a:ext uri="{FF2B5EF4-FFF2-40B4-BE49-F238E27FC236}">
                <a16:creationId xmlns:a16="http://schemas.microsoft.com/office/drawing/2014/main" id="{D21E4674-984D-4589-BFF6-19D682FF5073}"/>
              </a:ext>
            </a:extLst>
          </p:cNvPr>
          <p:cNvCxnSpPr>
            <a:cxnSpLocks/>
          </p:cNvCxnSpPr>
          <p:nvPr/>
        </p:nvCxnSpPr>
        <p:spPr>
          <a:xfrm>
            <a:off x="2430515" y="3642721"/>
            <a:ext cx="1812611" cy="0"/>
          </a:xfrm>
          <a:prstGeom prst="line">
            <a:avLst/>
          </a:prstGeom>
          <a:ln w="7620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93" name="Straight Connector 92">
            <a:extLst>
              <a:ext uri="{FF2B5EF4-FFF2-40B4-BE49-F238E27FC236}">
                <a16:creationId xmlns:a16="http://schemas.microsoft.com/office/drawing/2014/main" id="{8BB054F5-0055-4E6E-9562-DB1CD85AA3D4}"/>
              </a:ext>
            </a:extLst>
          </p:cNvPr>
          <p:cNvCxnSpPr>
            <a:cxnSpLocks/>
          </p:cNvCxnSpPr>
          <p:nvPr/>
        </p:nvCxnSpPr>
        <p:spPr>
          <a:xfrm>
            <a:off x="2416812" y="4352998"/>
            <a:ext cx="3938832" cy="0"/>
          </a:xfrm>
          <a:prstGeom prst="line">
            <a:avLst/>
          </a:prstGeom>
          <a:ln w="7620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94" name="Straight Connector 93">
            <a:extLst>
              <a:ext uri="{FF2B5EF4-FFF2-40B4-BE49-F238E27FC236}">
                <a16:creationId xmlns:a16="http://schemas.microsoft.com/office/drawing/2014/main" id="{C526C9A7-B750-417B-85A6-0537909DA75E}"/>
              </a:ext>
            </a:extLst>
          </p:cNvPr>
          <p:cNvCxnSpPr>
            <a:cxnSpLocks/>
          </p:cNvCxnSpPr>
          <p:nvPr/>
        </p:nvCxnSpPr>
        <p:spPr>
          <a:xfrm>
            <a:off x="2468882" y="5042543"/>
            <a:ext cx="1774244" cy="0"/>
          </a:xfrm>
          <a:prstGeom prst="line">
            <a:avLst/>
          </a:prstGeom>
          <a:ln w="7620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95" name="Straight Connector 94">
            <a:extLst>
              <a:ext uri="{FF2B5EF4-FFF2-40B4-BE49-F238E27FC236}">
                <a16:creationId xmlns:a16="http://schemas.microsoft.com/office/drawing/2014/main" id="{A2A7C2B6-3AA1-4747-990D-AAA6C0AFA6E2}"/>
              </a:ext>
            </a:extLst>
          </p:cNvPr>
          <p:cNvCxnSpPr>
            <a:cxnSpLocks/>
          </p:cNvCxnSpPr>
          <p:nvPr/>
        </p:nvCxnSpPr>
        <p:spPr>
          <a:xfrm>
            <a:off x="2495628" y="6436721"/>
            <a:ext cx="7145345" cy="0"/>
          </a:xfrm>
          <a:prstGeom prst="line">
            <a:avLst/>
          </a:prstGeom>
          <a:ln w="7620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98" name="Straight Connector 97">
            <a:extLst>
              <a:ext uri="{FF2B5EF4-FFF2-40B4-BE49-F238E27FC236}">
                <a16:creationId xmlns:a16="http://schemas.microsoft.com/office/drawing/2014/main" id="{92A377C3-71B3-4EF3-ABBE-EED72D6E667F}"/>
              </a:ext>
            </a:extLst>
          </p:cNvPr>
          <p:cNvCxnSpPr>
            <a:cxnSpLocks/>
          </p:cNvCxnSpPr>
          <p:nvPr/>
        </p:nvCxnSpPr>
        <p:spPr>
          <a:xfrm>
            <a:off x="2495628" y="5753743"/>
            <a:ext cx="5628079" cy="0"/>
          </a:xfrm>
          <a:prstGeom prst="line">
            <a:avLst/>
          </a:prstGeom>
          <a:ln w="7620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102" name="Straight Connector 101">
            <a:extLst>
              <a:ext uri="{FF2B5EF4-FFF2-40B4-BE49-F238E27FC236}">
                <a16:creationId xmlns:a16="http://schemas.microsoft.com/office/drawing/2014/main" id="{2993CACE-F670-441F-871C-C14FB43C4C76}"/>
              </a:ext>
            </a:extLst>
          </p:cNvPr>
          <p:cNvCxnSpPr>
            <a:cxnSpLocks/>
          </p:cNvCxnSpPr>
          <p:nvPr/>
        </p:nvCxnSpPr>
        <p:spPr>
          <a:xfrm>
            <a:off x="2411166" y="2970112"/>
            <a:ext cx="3938832" cy="0"/>
          </a:xfrm>
          <a:prstGeom prst="line">
            <a:avLst/>
          </a:prstGeom>
          <a:ln w="7620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103" name="Straight Connector 102">
            <a:extLst>
              <a:ext uri="{FF2B5EF4-FFF2-40B4-BE49-F238E27FC236}">
                <a16:creationId xmlns:a16="http://schemas.microsoft.com/office/drawing/2014/main" id="{89189C9C-9F7B-45F4-92CC-8F43847C67AF}"/>
              </a:ext>
            </a:extLst>
          </p:cNvPr>
          <p:cNvCxnSpPr>
            <a:cxnSpLocks/>
          </p:cNvCxnSpPr>
          <p:nvPr/>
        </p:nvCxnSpPr>
        <p:spPr>
          <a:xfrm flipV="1">
            <a:off x="8050881" y="2709205"/>
            <a:ext cx="1555281" cy="9235"/>
          </a:xfrm>
          <a:prstGeom prst="line">
            <a:avLst/>
          </a:prstGeom>
          <a:ln w="76200">
            <a:solidFill>
              <a:srgbClr val="00B0F0"/>
            </a:solidFill>
          </a:ln>
        </p:spPr>
        <p:style>
          <a:lnRef idx="1">
            <a:schemeClr val="accent1"/>
          </a:lnRef>
          <a:fillRef idx="0">
            <a:schemeClr val="accent1"/>
          </a:fillRef>
          <a:effectRef idx="0">
            <a:schemeClr val="accent1"/>
          </a:effectRef>
          <a:fontRef idx="minor">
            <a:schemeClr val="tx1"/>
          </a:fontRef>
        </p:style>
      </p:cxnSp>
      <p:sp>
        <p:nvSpPr>
          <p:cNvPr id="11" name="Oval 10">
            <a:extLst>
              <a:ext uri="{FF2B5EF4-FFF2-40B4-BE49-F238E27FC236}">
                <a16:creationId xmlns:a16="http://schemas.microsoft.com/office/drawing/2014/main" id="{91D9C8BC-C4F9-F806-4DCE-6F99EC2C9BA8}"/>
              </a:ext>
            </a:extLst>
          </p:cNvPr>
          <p:cNvSpPr/>
          <p:nvPr/>
        </p:nvSpPr>
        <p:spPr>
          <a:xfrm>
            <a:off x="3656996" y="1936810"/>
            <a:ext cx="330615" cy="404735"/>
          </a:xfrm>
          <a:prstGeom prst="ellipse">
            <a:avLst/>
          </a:prstGeom>
          <a:solidFill>
            <a:schemeClr val="accent1">
              <a:alpha val="57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588"/>
          </a:p>
        </p:txBody>
      </p:sp>
      <p:sp>
        <p:nvSpPr>
          <p:cNvPr id="24" name="Oval 23">
            <a:extLst>
              <a:ext uri="{FF2B5EF4-FFF2-40B4-BE49-F238E27FC236}">
                <a16:creationId xmlns:a16="http://schemas.microsoft.com/office/drawing/2014/main" id="{DC12C712-8FE8-1713-2312-F3EB2B9B9CF7}"/>
              </a:ext>
            </a:extLst>
          </p:cNvPr>
          <p:cNvSpPr/>
          <p:nvPr/>
        </p:nvSpPr>
        <p:spPr>
          <a:xfrm>
            <a:off x="4260297" y="1937607"/>
            <a:ext cx="330615" cy="404735"/>
          </a:xfrm>
          <a:prstGeom prst="ellipse">
            <a:avLst/>
          </a:prstGeom>
          <a:solidFill>
            <a:schemeClr val="accent1">
              <a:alpha val="57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588"/>
          </a:p>
        </p:txBody>
      </p:sp>
      <p:sp>
        <p:nvSpPr>
          <p:cNvPr id="25" name="Oval 24">
            <a:extLst>
              <a:ext uri="{FF2B5EF4-FFF2-40B4-BE49-F238E27FC236}">
                <a16:creationId xmlns:a16="http://schemas.microsoft.com/office/drawing/2014/main" id="{D3AF7793-5044-7BC2-CAC7-FA185CE7E571}"/>
              </a:ext>
            </a:extLst>
          </p:cNvPr>
          <p:cNvSpPr/>
          <p:nvPr/>
        </p:nvSpPr>
        <p:spPr>
          <a:xfrm>
            <a:off x="5405114" y="1942189"/>
            <a:ext cx="330615" cy="404735"/>
          </a:xfrm>
          <a:prstGeom prst="ellipse">
            <a:avLst/>
          </a:prstGeom>
          <a:solidFill>
            <a:schemeClr val="accent1">
              <a:alpha val="57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588"/>
          </a:p>
        </p:txBody>
      </p:sp>
      <p:sp>
        <p:nvSpPr>
          <p:cNvPr id="26" name="Oval 25">
            <a:extLst>
              <a:ext uri="{FF2B5EF4-FFF2-40B4-BE49-F238E27FC236}">
                <a16:creationId xmlns:a16="http://schemas.microsoft.com/office/drawing/2014/main" id="{9419EE72-B34E-A160-5684-22523C25671E}"/>
              </a:ext>
            </a:extLst>
          </p:cNvPr>
          <p:cNvSpPr/>
          <p:nvPr/>
        </p:nvSpPr>
        <p:spPr>
          <a:xfrm>
            <a:off x="6008414" y="1897135"/>
            <a:ext cx="682276" cy="474791"/>
          </a:xfrm>
          <a:prstGeom prst="ellipse">
            <a:avLst/>
          </a:prstGeom>
          <a:solidFill>
            <a:schemeClr val="accent1">
              <a:alpha val="57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588"/>
          </a:p>
        </p:txBody>
      </p:sp>
      <p:sp>
        <p:nvSpPr>
          <p:cNvPr id="29" name="Oval 28">
            <a:extLst>
              <a:ext uri="{FF2B5EF4-FFF2-40B4-BE49-F238E27FC236}">
                <a16:creationId xmlns:a16="http://schemas.microsoft.com/office/drawing/2014/main" id="{B11F8312-FD26-D382-AB01-637A21B8286C}"/>
              </a:ext>
            </a:extLst>
          </p:cNvPr>
          <p:cNvSpPr/>
          <p:nvPr/>
        </p:nvSpPr>
        <p:spPr>
          <a:xfrm>
            <a:off x="7304461" y="1865548"/>
            <a:ext cx="1341837" cy="580489"/>
          </a:xfrm>
          <a:prstGeom prst="ellipse">
            <a:avLst/>
          </a:prstGeom>
          <a:solidFill>
            <a:schemeClr val="accent1">
              <a:alpha val="57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588"/>
          </a:p>
        </p:txBody>
      </p:sp>
      <p:sp>
        <p:nvSpPr>
          <p:cNvPr id="31" name="Oval 30">
            <a:extLst>
              <a:ext uri="{FF2B5EF4-FFF2-40B4-BE49-F238E27FC236}">
                <a16:creationId xmlns:a16="http://schemas.microsoft.com/office/drawing/2014/main" id="{F2B5441C-8302-F0AF-5102-1267FB564D67}"/>
              </a:ext>
            </a:extLst>
          </p:cNvPr>
          <p:cNvSpPr/>
          <p:nvPr/>
        </p:nvSpPr>
        <p:spPr>
          <a:xfrm>
            <a:off x="8689522" y="1048870"/>
            <a:ext cx="1617568" cy="1446742"/>
          </a:xfrm>
          <a:prstGeom prst="ellipse">
            <a:avLst/>
          </a:prstGeom>
          <a:solidFill>
            <a:schemeClr val="accent1">
              <a:alpha val="57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588"/>
          </a:p>
        </p:txBody>
      </p:sp>
    </p:spTree>
    <p:extLst>
      <p:ext uri="{BB962C8B-B14F-4D97-AF65-F5344CB8AC3E}">
        <p14:creationId xmlns:p14="http://schemas.microsoft.com/office/powerpoint/2010/main" val="1111902881"/>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4" descr="File:Hierarchical clustering simple diagram.sv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rot="16200000">
            <a:off x="4165237" y="526908"/>
            <a:ext cx="3981450" cy="8364514"/>
          </a:xfrm>
          <a:prstGeom prst="rect">
            <a:avLst/>
          </a:prstGeom>
          <a:noFill/>
          <a:extLst>
            <a:ext uri="{909E8E84-426E-40DD-AFC4-6F175D3DCCD1}">
              <a14:hiddenFill xmlns:a14="http://schemas.microsoft.com/office/drawing/2010/main">
                <a:solidFill>
                  <a:srgbClr val="FFFFFF"/>
                </a:solidFill>
              </a14:hiddenFill>
            </a:ext>
          </a:extLst>
        </p:spPr>
      </p:pic>
      <p:sp>
        <p:nvSpPr>
          <p:cNvPr id="15" name="Rectangle 14"/>
          <p:cNvSpPr/>
          <p:nvPr/>
        </p:nvSpPr>
        <p:spPr>
          <a:xfrm>
            <a:off x="1868774" y="2248879"/>
            <a:ext cx="1304145" cy="4497049"/>
          </a:xfrm>
          <a:prstGeom prst="rect">
            <a:avLst/>
          </a:prstGeom>
          <a:solidFill>
            <a:srgbClr val="FF0000">
              <a:alpha val="1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2"/>
            <a:endParaRPr lang="en-US">
              <a:solidFill>
                <a:prstClr val="white"/>
              </a:solidFill>
              <a:latin typeface="Calibri"/>
            </a:endParaRPr>
          </a:p>
        </p:txBody>
      </p:sp>
      <p:sp>
        <p:nvSpPr>
          <p:cNvPr id="16" name="Rectangle 15"/>
          <p:cNvSpPr/>
          <p:nvPr/>
        </p:nvSpPr>
        <p:spPr>
          <a:xfrm>
            <a:off x="3613383" y="2248879"/>
            <a:ext cx="1304145" cy="4497049"/>
          </a:xfrm>
          <a:prstGeom prst="rect">
            <a:avLst/>
          </a:prstGeom>
          <a:solidFill>
            <a:srgbClr val="FFFF00">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2"/>
            <a:endParaRPr lang="en-US">
              <a:solidFill>
                <a:prstClr val="white"/>
              </a:solidFill>
              <a:latin typeface="Calibri"/>
            </a:endParaRPr>
          </a:p>
        </p:txBody>
      </p:sp>
      <p:sp>
        <p:nvSpPr>
          <p:cNvPr id="17" name="Rectangle 16"/>
          <p:cNvSpPr/>
          <p:nvPr/>
        </p:nvSpPr>
        <p:spPr>
          <a:xfrm>
            <a:off x="5547108" y="2248879"/>
            <a:ext cx="1304145" cy="4497049"/>
          </a:xfrm>
          <a:prstGeom prst="rect">
            <a:avLst/>
          </a:prstGeom>
          <a:solidFill>
            <a:schemeClr val="accent6">
              <a:lumMod val="20000"/>
              <a:lumOff val="80000"/>
              <a:alpha val="3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2"/>
            <a:endParaRPr lang="en-US">
              <a:solidFill>
                <a:prstClr val="white"/>
              </a:solidFill>
              <a:latin typeface="Calibri"/>
            </a:endParaRPr>
          </a:p>
        </p:txBody>
      </p:sp>
      <p:sp>
        <p:nvSpPr>
          <p:cNvPr id="18" name="Rectangle 17"/>
          <p:cNvSpPr/>
          <p:nvPr/>
        </p:nvSpPr>
        <p:spPr>
          <a:xfrm>
            <a:off x="7365666" y="2248879"/>
            <a:ext cx="1304145" cy="4497049"/>
          </a:xfrm>
          <a:prstGeom prst="rect">
            <a:avLst/>
          </a:prstGeom>
          <a:solidFill>
            <a:srgbClr val="00B0F0">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2"/>
            <a:endParaRPr lang="en-US">
              <a:solidFill>
                <a:prstClr val="white"/>
              </a:solidFill>
              <a:latin typeface="Calibri"/>
            </a:endParaRPr>
          </a:p>
        </p:txBody>
      </p:sp>
      <p:sp>
        <p:nvSpPr>
          <p:cNvPr id="19" name="Rectangle 18"/>
          <p:cNvSpPr/>
          <p:nvPr/>
        </p:nvSpPr>
        <p:spPr>
          <a:xfrm>
            <a:off x="9110275" y="2248879"/>
            <a:ext cx="1304145" cy="4497049"/>
          </a:xfrm>
          <a:prstGeom prst="rect">
            <a:avLst/>
          </a:prstGeom>
          <a:solidFill>
            <a:srgbClr val="7030A0">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2"/>
            <a:endParaRPr lang="en-US">
              <a:solidFill>
                <a:prstClr val="white"/>
              </a:solidFill>
              <a:latin typeface="Calibri"/>
            </a:endParaRPr>
          </a:p>
        </p:txBody>
      </p:sp>
      <p:sp>
        <p:nvSpPr>
          <p:cNvPr id="97" name="Rectangle 96"/>
          <p:cNvSpPr/>
          <p:nvPr/>
        </p:nvSpPr>
        <p:spPr>
          <a:xfrm>
            <a:off x="1583960" y="2136098"/>
            <a:ext cx="9084039" cy="40473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2"/>
            <a:endParaRPr lang="en-US">
              <a:solidFill>
                <a:prstClr val="white"/>
              </a:solidFill>
              <a:latin typeface="Calibri"/>
            </a:endParaRPr>
          </a:p>
        </p:txBody>
      </p:sp>
      <p:sp>
        <p:nvSpPr>
          <p:cNvPr id="5" name="Rectangle 1"/>
          <p:cNvSpPr>
            <a:spLocks noChangeArrowheads="1"/>
          </p:cNvSpPr>
          <p:nvPr/>
        </p:nvSpPr>
        <p:spPr bwMode="auto">
          <a:xfrm>
            <a:off x="2152651" y="3905045"/>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defTabSz="914422"/>
            <a:endParaRPr lang="en-US">
              <a:solidFill>
                <a:prstClr val="black"/>
              </a:solidFill>
              <a:latin typeface="Calibri"/>
            </a:endParaRPr>
          </a:p>
        </p:txBody>
      </p:sp>
      <p:sp>
        <p:nvSpPr>
          <p:cNvPr id="96" name="TextBox 95"/>
          <p:cNvSpPr txBox="1"/>
          <p:nvPr/>
        </p:nvSpPr>
        <p:spPr>
          <a:xfrm>
            <a:off x="4714027" y="148430"/>
            <a:ext cx="3794096" cy="461665"/>
          </a:xfrm>
          <a:prstGeom prst="rect">
            <a:avLst/>
          </a:prstGeom>
          <a:noFill/>
        </p:spPr>
        <p:txBody>
          <a:bodyPr wrap="square" rtlCol="0">
            <a:spAutoFit/>
          </a:bodyPr>
          <a:lstStyle/>
          <a:p>
            <a:pPr defTabSz="914422"/>
            <a:r>
              <a:rPr lang="en-US" sz="2400" dirty="0">
                <a:solidFill>
                  <a:srgbClr val="C00000"/>
                </a:solidFill>
                <a:latin typeface="Calibri"/>
              </a:rPr>
              <a:t>Increasing threshold</a:t>
            </a:r>
          </a:p>
        </p:txBody>
      </p:sp>
      <p:grpSp>
        <p:nvGrpSpPr>
          <p:cNvPr id="10" name="Group 9"/>
          <p:cNvGrpSpPr/>
          <p:nvPr/>
        </p:nvGrpSpPr>
        <p:grpSpPr>
          <a:xfrm>
            <a:off x="1726367" y="869782"/>
            <a:ext cx="8679305" cy="1686393"/>
            <a:chOff x="202367" y="270181"/>
            <a:chExt cx="8094690" cy="1686393"/>
          </a:xfrm>
        </p:grpSpPr>
        <p:sp>
          <p:nvSpPr>
            <p:cNvPr id="2" name="Rectangle 1"/>
            <p:cNvSpPr/>
            <p:nvPr/>
          </p:nvSpPr>
          <p:spPr>
            <a:xfrm>
              <a:off x="202367" y="270181"/>
              <a:ext cx="1618938" cy="1686393"/>
            </a:xfrm>
            <a:prstGeom prst="rect">
              <a:avLst/>
            </a:prstGeom>
            <a:no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2"/>
              <a:endParaRPr lang="en-US">
                <a:solidFill>
                  <a:prstClr val="white"/>
                </a:solidFill>
                <a:latin typeface="Calibri"/>
              </a:endParaRPr>
            </a:p>
          </p:txBody>
        </p:sp>
        <p:sp>
          <p:nvSpPr>
            <p:cNvPr id="6" name="Rectangle 5"/>
            <p:cNvSpPr/>
            <p:nvPr/>
          </p:nvSpPr>
          <p:spPr>
            <a:xfrm>
              <a:off x="1821305" y="270181"/>
              <a:ext cx="1618938" cy="1686393"/>
            </a:xfrm>
            <a:prstGeom prst="rect">
              <a:avLst/>
            </a:prstGeom>
            <a:no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2"/>
              <a:endParaRPr lang="en-US">
                <a:solidFill>
                  <a:prstClr val="white"/>
                </a:solidFill>
                <a:latin typeface="Calibri"/>
              </a:endParaRPr>
            </a:p>
          </p:txBody>
        </p:sp>
        <p:sp>
          <p:nvSpPr>
            <p:cNvPr id="7" name="Rectangle 6"/>
            <p:cNvSpPr/>
            <p:nvPr/>
          </p:nvSpPr>
          <p:spPr>
            <a:xfrm>
              <a:off x="3440243" y="270181"/>
              <a:ext cx="1618938" cy="1686393"/>
            </a:xfrm>
            <a:prstGeom prst="rect">
              <a:avLst/>
            </a:prstGeom>
            <a:no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2"/>
              <a:endParaRPr lang="en-US">
                <a:solidFill>
                  <a:prstClr val="white"/>
                </a:solidFill>
                <a:latin typeface="Calibri"/>
              </a:endParaRPr>
            </a:p>
          </p:txBody>
        </p:sp>
        <p:sp>
          <p:nvSpPr>
            <p:cNvPr id="8" name="Rectangle 7"/>
            <p:cNvSpPr/>
            <p:nvPr/>
          </p:nvSpPr>
          <p:spPr>
            <a:xfrm>
              <a:off x="5059181" y="270181"/>
              <a:ext cx="1618938" cy="1686393"/>
            </a:xfrm>
            <a:prstGeom prst="rect">
              <a:avLst/>
            </a:prstGeom>
            <a:no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2"/>
              <a:endParaRPr lang="en-US">
                <a:solidFill>
                  <a:prstClr val="white"/>
                </a:solidFill>
                <a:latin typeface="Calibri"/>
              </a:endParaRPr>
            </a:p>
          </p:txBody>
        </p:sp>
        <p:sp>
          <p:nvSpPr>
            <p:cNvPr id="9" name="Rectangle 8"/>
            <p:cNvSpPr/>
            <p:nvPr/>
          </p:nvSpPr>
          <p:spPr>
            <a:xfrm>
              <a:off x="6678119" y="270181"/>
              <a:ext cx="1618938" cy="1686393"/>
            </a:xfrm>
            <a:prstGeom prst="rect">
              <a:avLst/>
            </a:prstGeom>
            <a:no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2"/>
              <a:endParaRPr lang="en-US">
                <a:solidFill>
                  <a:prstClr val="white"/>
                </a:solidFill>
                <a:latin typeface="Calibri"/>
              </a:endParaRPr>
            </a:p>
          </p:txBody>
        </p:sp>
      </p:grpSp>
      <p:cxnSp>
        <p:nvCxnSpPr>
          <p:cNvPr id="56" name="Straight Connector 55"/>
          <p:cNvCxnSpPr/>
          <p:nvPr/>
        </p:nvCxnSpPr>
        <p:spPr>
          <a:xfrm>
            <a:off x="9383642" y="1186950"/>
            <a:ext cx="257330" cy="822960"/>
          </a:xfrm>
          <a:prstGeom prst="line">
            <a:avLst/>
          </a:prstGeom>
          <a:ln w="63500">
            <a:solidFill>
              <a:srgbClr val="00B050"/>
            </a:solidFill>
          </a:ln>
        </p:spPr>
        <p:style>
          <a:lnRef idx="1">
            <a:schemeClr val="accent1"/>
          </a:lnRef>
          <a:fillRef idx="0">
            <a:schemeClr val="accent1"/>
          </a:fillRef>
          <a:effectRef idx="0">
            <a:schemeClr val="accent1"/>
          </a:effectRef>
          <a:fontRef idx="minor">
            <a:schemeClr val="tx1"/>
          </a:fontRef>
        </p:style>
      </p:cxnSp>
      <p:cxnSp>
        <p:nvCxnSpPr>
          <p:cNvPr id="57" name="Straight Connector 56"/>
          <p:cNvCxnSpPr/>
          <p:nvPr/>
        </p:nvCxnSpPr>
        <p:spPr>
          <a:xfrm flipV="1">
            <a:off x="9032573" y="2061273"/>
            <a:ext cx="559906" cy="204169"/>
          </a:xfrm>
          <a:prstGeom prst="line">
            <a:avLst/>
          </a:prstGeom>
          <a:ln w="63500">
            <a:solidFill>
              <a:srgbClr val="00B050"/>
            </a:solidFill>
          </a:ln>
        </p:spPr>
        <p:style>
          <a:lnRef idx="1">
            <a:schemeClr val="accent1"/>
          </a:lnRef>
          <a:fillRef idx="0">
            <a:schemeClr val="accent1"/>
          </a:fillRef>
          <a:effectRef idx="0">
            <a:schemeClr val="accent1"/>
          </a:effectRef>
          <a:fontRef idx="minor">
            <a:schemeClr val="tx1"/>
          </a:fontRef>
        </p:style>
      </p:cxnSp>
      <p:cxnSp>
        <p:nvCxnSpPr>
          <p:cNvPr id="58" name="Straight Connector 57"/>
          <p:cNvCxnSpPr/>
          <p:nvPr/>
        </p:nvCxnSpPr>
        <p:spPr>
          <a:xfrm>
            <a:off x="8974718" y="2020275"/>
            <a:ext cx="676489" cy="241379"/>
          </a:xfrm>
          <a:prstGeom prst="line">
            <a:avLst/>
          </a:prstGeom>
          <a:ln w="63500">
            <a:solidFill>
              <a:srgbClr val="00B050"/>
            </a:solidFill>
          </a:ln>
        </p:spPr>
        <p:style>
          <a:lnRef idx="1">
            <a:schemeClr val="accent1"/>
          </a:lnRef>
          <a:fillRef idx="0">
            <a:schemeClr val="accent1"/>
          </a:fillRef>
          <a:effectRef idx="0">
            <a:schemeClr val="accent1"/>
          </a:effectRef>
          <a:fontRef idx="minor">
            <a:schemeClr val="tx1"/>
          </a:fontRef>
        </p:style>
      </p:cxnSp>
      <p:grpSp>
        <p:nvGrpSpPr>
          <p:cNvPr id="12" name="Group 11"/>
          <p:cNvGrpSpPr/>
          <p:nvPr/>
        </p:nvGrpSpPr>
        <p:grpSpPr>
          <a:xfrm>
            <a:off x="2024270" y="1109752"/>
            <a:ext cx="1142069" cy="1206453"/>
            <a:chOff x="500269" y="478565"/>
            <a:chExt cx="1142069" cy="1206453"/>
          </a:xfrm>
        </p:grpSpPr>
        <p:sp>
          <p:nvSpPr>
            <p:cNvPr id="61" name="Oval 60"/>
            <p:cNvSpPr/>
            <p:nvPr/>
          </p:nvSpPr>
          <p:spPr>
            <a:xfrm>
              <a:off x="848108" y="478565"/>
              <a:ext cx="137160" cy="137160"/>
            </a:xfrm>
            <a:prstGeom prst="ellipse">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2"/>
              <a:endParaRPr lang="en-US">
                <a:solidFill>
                  <a:prstClr val="white"/>
                </a:solidFill>
                <a:latin typeface="Calibri"/>
              </a:endParaRPr>
            </a:p>
          </p:txBody>
        </p:sp>
        <p:sp>
          <p:nvSpPr>
            <p:cNvPr id="46" name="Oval 45"/>
            <p:cNvSpPr/>
            <p:nvPr/>
          </p:nvSpPr>
          <p:spPr>
            <a:xfrm>
              <a:off x="1105438" y="1335498"/>
              <a:ext cx="137160" cy="137160"/>
            </a:xfrm>
            <a:prstGeom prst="ellipse">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2"/>
              <a:endParaRPr lang="en-US">
                <a:solidFill>
                  <a:prstClr val="white"/>
                </a:solidFill>
                <a:latin typeface="Calibri"/>
              </a:endParaRPr>
            </a:p>
          </p:txBody>
        </p:sp>
        <p:sp>
          <p:nvSpPr>
            <p:cNvPr id="59" name="Oval 58"/>
            <p:cNvSpPr/>
            <p:nvPr/>
          </p:nvSpPr>
          <p:spPr>
            <a:xfrm>
              <a:off x="1105438" y="1547858"/>
              <a:ext cx="137160" cy="137160"/>
            </a:xfrm>
            <a:prstGeom prst="ellipse">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2"/>
              <a:endParaRPr lang="en-US">
                <a:solidFill>
                  <a:prstClr val="white"/>
                </a:solidFill>
                <a:latin typeface="Calibri"/>
              </a:endParaRPr>
            </a:p>
          </p:txBody>
        </p:sp>
        <p:sp>
          <p:nvSpPr>
            <p:cNvPr id="60" name="Oval 59"/>
            <p:cNvSpPr/>
            <p:nvPr/>
          </p:nvSpPr>
          <p:spPr>
            <a:xfrm>
              <a:off x="500269" y="1335498"/>
              <a:ext cx="135875" cy="137160"/>
            </a:xfrm>
            <a:prstGeom prst="ellipse">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2"/>
              <a:endParaRPr lang="en-US">
                <a:solidFill>
                  <a:prstClr val="white"/>
                </a:solidFill>
                <a:latin typeface="Calibri"/>
              </a:endParaRPr>
            </a:p>
          </p:txBody>
        </p:sp>
        <p:sp>
          <p:nvSpPr>
            <p:cNvPr id="62" name="Oval 61"/>
            <p:cNvSpPr/>
            <p:nvPr/>
          </p:nvSpPr>
          <p:spPr>
            <a:xfrm>
              <a:off x="500269" y="1547858"/>
              <a:ext cx="135875" cy="137160"/>
            </a:xfrm>
            <a:prstGeom prst="ellipse">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2"/>
              <a:endParaRPr lang="en-US">
                <a:solidFill>
                  <a:prstClr val="white"/>
                </a:solidFill>
                <a:latin typeface="Calibri"/>
              </a:endParaRPr>
            </a:p>
          </p:txBody>
        </p:sp>
        <p:sp>
          <p:nvSpPr>
            <p:cNvPr id="63" name="Oval 62"/>
            <p:cNvSpPr/>
            <p:nvPr/>
          </p:nvSpPr>
          <p:spPr>
            <a:xfrm>
              <a:off x="1505178" y="1450428"/>
              <a:ext cx="137160" cy="137160"/>
            </a:xfrm>
            <a:prstGeom prst="ellipse">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2"/>
              <a:endParaRPr lang="en-US">
                <a:solidFill>
                  <a:prstClr val="white"/>
                </a:solidFill>
                <a:latin typeface="Calibri"/>
              </a:endParaRPr>
            </a:p>
          </p:txBody>
        </p:sp>
      </p:grpSp>
      <p:grpSp>
        <p:nvGrpSpPr>
          <p:cNvPr id="13" name="Group 12"/>
          <p:cNvGrpSpPr/>
          <p:nvPr/>
        </p:nvGrpSpPr>
        <p:grpSpPr>
          <a:xfrm>
            <a:off x="3758128" y="1109752"/>
            <a:ext cx="1142069" cy="1206453"/>
            <a:chOff x="2234127" y="533530"/>
            <a:chExt cx="1142069" cy="1206453"/>
          </a:xfrm>
        </p:grpSpPr>
        <p:cxnSp>
          <p:nvCxnSpPr>
            <p:cNvPr id="21" name="Straight Connector 20"/>
            <p:cNvCxnSpPr/>
            <p:nvPr/>
          </p:nvCxnSpPr>
          <p:spPr>
            <a:xfrm>
              <a:off x="2300991" y="1431560"/>
              <a:ext cx="0" cy="202368"/>
            </a:xfrm>
            <a:prstGeom prst="line">
              <a:avLst/>
            </a:prstGeom>
            <a:ln w="63500">
              <a:solidFill>
                <a:srgbClr val="00B050"/>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a:xfrm>
              <a:off x="2910591" y="1446550"/>
              <a:ext cx="0" cy="202368"/>
            </a:xfrm>
            <a:prstGeom prst="line">
              <a:avLst/>
            </a:prstGeom>
            <a:ln w="63500">
              <a:solidFill>
                <a:srgbClr val="00B050"/>
              </a:solidFill>
            </a:ln>
          </p:spPr>
          <p:style>
            <a:lnRef idx="1">
              <a:schemeClr val="accent1"/>
            </a:lnRef>
            <a:fillRef idx="0">
              <a:schemeClr val="accent1"/>
            </a:fillRef>
            <a:effectRef idx="0">
              <a:schemeClr val="accent1"/>
            </a:effectRef>
            <a:fontRef idx="minor">
              <a:schemeClr val="tx1"/>
            </a:fontRef>
          </p:style>
        </p:cxnSp>
        <p:grpSp>
          <p:nvGrpSpPr>
            <p:cNvPr id="64" name="Group 63"/>
            <p:cNvGrpSpPr/>
            <p:nvPr/>
          </p:nvGrpSpPr>
          <p:grpSpPr>
            <a:xfrm>
              <a:off x="2234127" y="533530"/>
              <a:ext cx="1142069" cy="1206453"/>
              <a:chOff x="500269" y="478565"/>
              <a:chExt cx="1142069" cy="1206453"/>
            </a:xfrm>
          </p:grpSpPr>
          <p:sp>
            <p:nvSpPr>
              <p:cNvPr id="65" name="Oval 64"/>
              <p:cNvSpPr/>
              <p:nvPr/>
            </p:nvSpPr>
            <p:spPr>
              <a:xfrm>
                <a:off x="848108" y="478565"/>
                <a:ext cx="137160" cy="137160"/>
              </a:xfrm>
              <a:prstGeom prst="ellipse">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2"/>
                <a:endParaRPr lang="en-US">
                  <a:solidFill>
                    <a:prstClr val="white"/>
                  </a:solidFill>
                  <a:latin typeface="Calibri"/>
                </a:endParaRPr>
              </a:p>
            </p:txBody>
          </p:sp>
          <p:sp>
            <p:nvSpPr>
              <p:cNvPr id="66" name="Oval 65"/>
              <p:cNvSpPr/>
              <p:nvPr/>
            </p:nvSpPr>
            <p:spPr>
              <a:xfrm>
                <a:off x="1105438" y="1335498"/>
                <a:ext cx="137160" cy="137160"/>
              </a:xfrm>
              <a:prstGeom prst="ellipse">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2"/>
                <a:endParaRPr lang="en-US">
                  <a:solidFill>
                    <a:prstClr val="white"/>
                  </a:solidFill>
                  <a:latin typeface="Calibri"/>
                </a:endParaRPr>
              </a:p>
            </p:txBody>
          </p:sp>
          <p:sp>
            <p:nvSpPr>
              <p:cNvPr id="67" name="Oval 66"/>
              <p:cNvSpPr/>
              <p:nvPr/>
            </p:nvSpPr>
            <p:spPr>
              <a:xfrm>
                <a:off x="1105438" y="1547858"/>
                <a:ext cx="137160" cy="137160"/>
              </a:xfrm>
              <a:prstGeom prst="ellipse">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2"/>
                <a:endParaRPr lang="en-US">
                  <a:solidFill>
                    <a:prstClr val="white"/>
                  </a:solidFill>
                  <a:latin typeface="Calibri"/>
                </a:endParaRPr>
              </a:p>
            </p:txBody>
          </p:sp>
          <p:sp>
            <p:nvSpPr>
              <p:cNvPr id="68" name="Oval 67"/>
              <p:cNvSpPr/>
              <p:nvPr/>
            </p:nvSpPr>
            <p:spPr>
              <a:xfrm>
                <a:off x="500269" y="1335498"/>
                <a:ext cx="135875" cy="137160"/>
              </a:xfrm>
              <a:prstGeom prst="ellipse">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2"/>
                <a:endParaRPr lang="en-US">
                  <a:solidFill>
                    <a:prstClr val="white"/>
                  </a:solidFill>
                  <a:latin typeface="Calibri"/>
                </a:endParaRPr>
              </a:p>
            </p:txBody>
          </p:sp>
          <p:sp>
            <p:nvSpPr>
              <p:cNvPr id="69" name="Oval 68"/>
              <p:cNvSpPr/>
              <p:nvPr/>
            </p:nvSpPr>
            <p:spPr>
              <a:xfrm>
                <a:off x="500269" y="1547858"/>
                <a:ext cx="135875" cy="137160"/>
              </a:xfrm>
              <a:prstGeom prst="ellipse">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2"/>
                <a:endParaRPr lang="en-US">
                  <a:solidFill>
                    <a:prstClr val="white"/>
                  </a:solidFill>
                  <a:latin typeface="Calibri"/>
                </a:endParaRPr>
              </a:p>
            </p:txBody>
          </p:sp>
          <p:sp>
            <p:nvSpPr>
              <p:cNvPr id="70" name="Oval 69"/>
              <p:cNvSpPr/>
              <p:nvPr/>
            </p:nvSpPr>
            <p:spPr>
              <a:xfrm>
                <a:off x="1505178" y="1450428"/>
                <a:ext cx="137160" cy="137160"/>
              </a:xfrm>
              <a:prstGeom prst="ellipse">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2"/>
                <a:endParaRPr lang="en-US">
                  <a:solidFill>
                    <a:prstClr val="white"/>
                  </a:solidFill>
                  <a:latin typeface="Calibri"/>
                </a:endParaRPr>
              </a:p>
            </p:txBody>
          </p:sp>
        </p:grpSp>
      </p:grpSp>
      <p:grpSp>
        <p:nvGrpSpPr>
          <p:cNvPr id="20" name="Group 19"/>
          <p:cNvGrpSpPr/>
          <p:nvPr/>
        </p:nvGrpSpPr>
        <p:grpSpPr>
          <a:xfrm>
            <a:off x="7445713" y="1109752"/>
            <a:ext cx="1142069" cy="1206453"/>
            <a:chOff x="5921712" y="623470"/>
            <a:chExt cx="1142069" cy="1206453"/>
          </a:xfrm>
        </p:grpSpPr>
        <p:cxnSp>
          <p:nvCxnSpPr>
            <p:cNvPr id="55" name="Straight Connector 54"/>
            <p:cNvCxnSpPr/>
            <p:nvPr/>
          </p:nvCxnSpPr>
          <p:spPr>
            <a:xfrm>
              <a:off x="5981073" y="1566475"/>
              <a:ext cx="0" cy="202368"/>
            </a:xfrm>
            <a:prstGeom prst="line">
              <a:avLst/>
            </a:prstGeom>
            <a:ln w="63500">
              <a:solidFill>
                <a:srgbClr val="00B050"/>
              </a:solidFill>
            </a:ln>
          </p:spPr>
          <p:style>
            <a:lnRef idx="1">
              <a:schemeClr val="accent1"/>
            </a:lnRef>
            <a:fillRef idx="0">
              <a:schemeClr val="accent1"/>
            </a:fillRef>
            <a:effectRef idx="0">
              <a:schemeClr val="accent1"/>
            </a:effectRef>
            <a:fontRef idx="minor">
              <a:schemeClr val="tx1"/>
            </a:fontRef>
          </p:style>
        </p:cxnSp>
        <p:sp>
          <p:nvSpPr>
            <p:cNvPr id="53" name="Isosceles Triangle 52"/>
            <p:cNvSpPr/>
            <p:nvPr/>
          </p:nvSpPr>
          <p:spPr>
            <a:xfrm rot="5400000">
              <a:off x="6668123" y="1459045"/>
              <a:ext cx="247583" cy="384416"/>
            </a:xfrm>
            <a:prstGeom prst="triangle">
              <a:avLst/>
            </a:prstGeom>
            <a:noFill/>
            <a:ln w="6350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2"/>
              <a:endParaRPr lang="en-US">
                <a:solidFill>
                  <a:prstClr val="white"/>
                </a:solidFill>
                <a:latin typeface="Calibri"/>
              </a:endParaRPr>
            </a:p>
          </p:txBody>
        </p:sp>
        <p:cxnSp>
          <p:nvCxnSpPr>
            <p:cNvPr id="50" name="Straight Connector 49"/>
            <p:cNvCxnSpPr>
              <a:stCxn id="53" idx="2"/>
            </p:cNvCxnSpPr>
            <p:nvPr/>
          </p:nvCxnSpPr>
          <p:spPr>
            <a:xfrm flipH="1">
              <a:off x="5994066" y="1527462"/>
              <a:ext cx="605641" cy="14028"/>
            </a:xfrm>
            <a:prstGeom prst="line">
              <a:avLst/>
            </a:prstGeom>
            <a:ln w="63500">
              <a:solidFill>
                <a:srgbClr val="00B050"/>
              </a:solidFill>
            </a:ln>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a:xfrm>
              <a:off x="5968544" y="1786328"/>
              <a:ext cx="652299" cy="0"/>
            </a:xfrm>
            <a:prstGeom prst="line">
              <a:avLst/>
            </a:prstGeom>
            <a:ln w="63500">
              <a:solidFill>
                <a:srgbClr val="00B050"/>
              </a:solidFill>
            </a:ln>
          </p:spPr>
          <p:style>
            <a:lnRef idx="1">
              <a:schemeClr val="accent1"/>
            </a:lnRef>
            <a:fillRef idx="0">
              <a:schemeClr val="accent1"/>
            </a:fillRef>
            <a:effectRef idx="0">
              <a:schemeClr val="accent1"/>
            </a:effectRef>
            <a:fontRef idx="minor">
              <a:schemeClr val="tx1"/>
            </a:fontRef>
          </p:style>
        </p:cxnSp>
        <p:grpSp>
          <p:nvGrpSpPr>
            <p:cNvPr id="78" name="Group 77"/>
            <p:cNvGrpSpPr/>
            <p:nvPr/>
          </p:nvGrpSpPr>
          <p:grpSpPr>
            <a:xfrm>
              <a:off x="5921712" y="623470"/>
              <a:ext cx="1142069" cy="1206453"/>
              <a:chOff x="500269" y="478565"/>
              <a:chExt cx="1142069" cy="1206453"/>
            </a:xfrm>
          </p:grpSpPr>
          <p:sp>
            <p:nvSpPr>
              <p:cNvPr id="79" name="Oval 78"/>
              <p:cNvSpPr/>
              <p:nvPr/>
            </p:nvSpPr>
            <p:spPr>
              <a:xfrm>
                <a:off x="848108" y="478565"/>
                <a:ext cx="137160" cy="137160"/>
              </a:xfrm>
              <a:prstGeom prst="ellipse">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2"/>
                <a:endParaRPr lang="en-US">
                  <a:solidFill>
                    <a:prstClr val="white"/>
                  </a:solidFill>
                  <a:latin typeface="Calibri"/>
                </a:endParaRPr>
              </a:p>
            </p:txBody>
          </p:sp>
          <p:sp>
            <p:nvSpPr>
              <p:cNvPr id="80" name="Oval 79"/>
              <p:cNvSpPr/>
              <p:nvPr/>
            </p:nvSpPr>
            <p:spPr>
              <a:xfrm>
                <a:off x="1105438" y="1335498"/>
                <a:ext cx="137160" cy="137160"/>
              </a:xfrm>
              <a:prstGeom prst="ellipse">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2"/>
                <a:endParaRPr lang="en-US">
                  <a:solidFill>
                    <a:prstClr val="white"/>
                  </a:solidFill>
                  <a:latin typeface="Calibri"/>
                </a:endParaRPr>
              </a:p>
            </p:txBody>
          </p:sp>
          <p:sp>
            <p:nvSpPr>
              <p:cNvPr id="81" name="Oval 80"/>
              <p:cNvSpPr/>
              <p:nvPr/>
            </p:nvSpPr>
            <p:spPr>
              <a:xfrm>
                <a:off x="1105438" y="1547858"/>
                <a:ext cx="137160" cy="137160"/>
              </a:xfrm>
              <a:prstGeom prst="ellipse">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2"/>
                <a:endParaRPr lang="en-US">
                  <a:solidFill>
                    <a:prstClr val="white"/>
                  </a:solidFill>
                  <a:latin typeface="Calibri"/>
                </a:endParaRPr>
              </a:p>
            </p:txBody>
          </p:sp>
          <p:sp>
            <p:nvSpPr>
              <p:cNvPr id="82" name="Oval 81"/>
              <p:cNvSpPr/>
              <p:nvPr/>
            </p:nvSpPr>
            <p:spPr>
              <a:xfrm>
                <a:off x="500269" y="1335498"/>
                <a:ext cx="135875" cy="137160"/>
              </a:xfrm>
              <a:prstGeom prst="ellipse">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2"/>
                <a:endParaRPr lang="en-US">
                  <a:solidFill>
                    <a:prstClr val="white"/>
                  </a:solidFill>
                  <a:latin typeface="Calibri"/>
                </a:endParaRPr>
              </a:p>
            </p:txBody>
          </p:sp>
          <p:sp>
            <p:nvSpPr>
              <p:cNvPr id="83" name="Oval 82"/>
              <p:cNvSpPr/>
              <p:nvPr/>
            </p:nvSpPr>
            <p:spPr>
              <a:xfrm>
                <a:off x="500269" y="1547858"/>
                <a:ext cx="135875" cy="137160"/>
              </a:xfrm>
              <a:prstGeom prst="ellipse">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2"/>
                <a:endParaRPr lang="en-US">
                  <a:solidFill>
                    <a:prstClr val="white"/>
                  </a:solidFill>
                  <a:latin typeface="Calibri"/>
                </a:endParaRPr>
              </a:p>
            </p:txBody>
          </p:sp>
          <p:sp>
            <p:nvSpPr>
              <p:cNvPr id="84" name="Oval 83"/>
              <p:cNvSpPr/>
              <p:nvPr/>
            </p:nvSpPr>
            <p:spPr>
              <a:xfrm>
                <a:off x="1505178" y="1450428"/>
                <a:ext cx="137160" cy="137160"/>
              </a:xfrm>
              <a:prstGeom prst="ellipse">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2"/>
                <a:endParaRPr lang="en-US">
                  <a:solidFill>
                    <a:prstClr val="white"/>
                  </a:solidFill>
                  <a:latin typeface="Calibri"/>
                </a:endParaRPr>
              </a:p>
            </p:txBody>
          </p:sp>
        </p:grpSp>
      </p:grpSp>
      <p:grpSp>
        <p:nvGrpSpPr>
          <p:cNvPr id="27" name="Group 26"/>
          <p:cNvGrpSpPr/>
          <p:nvPr/>
        </p:nvGrpSpPr>
        <p:grpSpPr>
          <a:xfrm>
            <a:off x="8967224" y="1109752"/>
            <a:ext cx="1142069" cy="1206453"/>
            <a:chOff x="7443223" y="533530"/>
            <a:chExt cx="1142069" cy="1206453"/>
          </a:xfrm>
        </p:grpSpPr>
        <p:cxnSp>
          <p:nvCxnSpPr>
            <p:cNvPr id="28" name="Straight Connector 27"/>
            <p:cNvCxnSpPr/>
            <p:nvPr/>
          </p:nvCxnSpPr>
          <p:spPr>
            <a:xfrm flipH="1">
              <a:off x="7488549" y="583168"/>
              <a:ext cx="353631" cy="915483"/>
            </a:xfrm>
            <a:prstGeom prst="line">
              <a:avLst/>
            </a:prstGeom>
            <a:ln w="63500">
              <a:solidFill>
                <a:srgbClr val="00B050"/>
              </a:solidFill>
            </a:ln>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a:xfrm>
              <a:off x="7501078" y="1491852"/>
              <a:ext cx="0" cy="202368"/>
            </a:xfrm>
            <a:prstGeom prst="line">
              <a:avLst/>
            </a:prstGeom>
            <a:ln w="63500">
              <a:solidFill>
                <a:srgbClr val="00B050"/>
              </a:solidFill>
            </a:ln>
          </p:spPr>
          <p:style>
            <a:lnRef idx="1">
              <a:schemeClr val="accent1"/>
            </a:lnRef>
            <a:fillRef idx="0">
              <a:schemeClr val="accent1"/>
            </a:fillRef>
            <a:effectRef idx="0">
              <a:schemeClr val="accent1"/>
            </a:effectRef>
            <a:fontRef idx="minor">
              <a:schemeClr val="tx1"/>
            </a:fontRef>
          </p:style>
        </p:cxnSp>
        <p:sp>
          <p:nvSpPr>
            <p:cNvPr id="38" name="Isosceles Triangle 37"/>
            <p:cNvSpPr/>
            <p:nvPr/>
          </p:nvSpPr>
          <p:spPr>
            <a:xfrm rot="5400000">
              <a:off x="8188128" y="1384422"/>
              <a:ext cx="247583" cy="384416"/>
            </a:xfrm>
            <a:prstGeom prst="triangle">
              <a:avLst/>
            </a:prstGeom>
            <a:noFill/>
            <a:ln w="6350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2"/>
              <a:endParaRPr lang="en-US">
                <a:solidFill>
                  <a:prstClr val="white"/>
                </a:solidFill>
                <a:latin typeface="Calibri"/>
              </a:endParaRPr>
            </a:p>
          </p:txBody>
        </p:sp>
        <p:cxnSp>
          <p:nvCxnSpPr>
            <p:cNvPr id="41" name="Straight Connector 40"/>
            <p:cNvCxnSpPr>
              <a:stCxn id="38" idx="2"/>
            </p:cNvCxnSpPr>
            <p:nvPr/>
          </p:nvCxnSpPr>
          <p:spPr>
            <a:xfrm flipH="1">
              <a:off x="7514071" y="1452839"/>
              <a:ext cx="605641" cy="14028"/>
            </a:xfrm>
            <a:prstGeom prst="line">
              <a:avLst/>
            </a:prstGeom>
            <a:ln w="63500">
              <a:solidFill>
                <a:srgbClr val="00B050"/>
              </a:solidFill>
            </a:ln>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p:nvCxnSpPr>
          <p:spPr>
            <a:xfrm>
              <a:off x="7488549" y="1711705"/>
              <a:ext cx="652299" cy="0"/>
            </a:xfrm>
            <a:prstGeom prst="line">
              <a:avLst/>
            </a:prstGeom>
            <a:ln w="63500">
              <a:solidFill>
                <a:srgbClr val="00B050"/>
              </a:solidFill>
            </a:ln>
          </p:spPr>
          <p:style>
            <a:lnRef idx="1">
              <a:schemeClr val="accent1"/>
            </a:lnRef>
            <a:fillRef idx="0">
              <a:schemeClr val="accent1"/>
            </a:fillRef>
            <a:effectRef idx="0">
              <a:schemeClr val="accent1"/>
            </a:effectRef>
            <a:fontRef idx="minor">
              <a:schemeClr val="tx1"/>
            </a:fontRef>
          </p:style>
        </p:cxnSp>
        <p:grpSp>
          <p:nvGrpSpPr>
            <p:cNvPr id="85" name="Group 84"/>
            <p:cNvGrpSpPr/>
            <p:nvPr/>
          </p:nvGrpSpPr>
          <p:grpSpPr>
            <a:xfrm>
              <a:off x="7443223" y="533530"/>
              <a:ext cx="1142069" cy="1206453"/>
              <a:chOff x="500269" y="478565"/>
              <a:chExt cx="1142069" cy="1206453"/>
            </a:xfrm>
          </p:grpSpPr>
          <p:sp>
            <p:nvSpPr>
              <p:cNvPr id="86" name="Oval 85"/>
              <p:cNvSpPr/>
              <p:nvPr/>
            </p:nvSpPr>
            <p:spPr>
              <a:xfrm>
                <a:off x="848108" y="478565"/>
                <a:ext cx="137160" cy="137160"/>
              </a:xfrm>
              <a:prstGeom prst="ellipse">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2"/>
                <a:endParaRPr lang="en-US">
                  <a:solidFill>
                    <a:prstClr val="white"/>
                  </a:solidFill>
                  <a:latin typeface="Calibri"/>
                </a:endParaRPr>
              </a:p>
            </p:txBody>
          </p:sp>
          <p:sp>
            <p:nvSpPr>
              <p:cNvPr id="87" name="Oval 86"/>
              <p:cNvSpPr/>
              <p:nvPr/>
            </p:nvSpPr>
            <p:spPr>
              <a:xfrm>
                <a:off x="1105438" y="1335498"/>
                <a:ext cx="137160" cy="137160"/>
              </a:xfrm>
              <a:prstGeom prst="ellipse">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2"/>
                <a:endParaRPr lang="en-US">
                  <a:solidFill>
                    <a:prstClr val="white"/>
                  </a:solidFill>
                  <a:latin typeface="Calibri"/>
                </a:endParaRPr>
              </a:p>
            </p:txBody>
          </p:sp>
          <p:sp>
            <p:nvSpPr>
              <p:cNvPr id="88" name="Oval 87"/>
              <p:cNvSpPr/>
              <p:nvPr/>
            </p:nvSpPr>
            <p:spPr>
              <a:xfrm>
                <a:off x="1105438" y="1547858"/>
                <a:ext cx="137160" cy="137160"/>
              </a:xfrm>
              <a:prstGeom prst="ellipse">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2"/>
                <a:endParaRPr lang="en-US">
                  <a:solidFill>
                    <a:prstClr val="white"/>
                  </a:solidFill>
                  <a:latin typeface="Calibri"/>
                </a:endParaRPr>
              </a:p>
            </p:txBody>
          </p:sp>
          <p:sp>
            <p:nvSpPr>
              <p:cNvPr id="89" name="Oval 88"/>
              <p:cNvSpPr/>
              <p:nvPr/>
            </p:nvSpPr>
            <p:spPr>
              <a:xfrm>
                <a:off x="500269" y="1335498"/>
                <a:ext cx="135875" cy="137160"/>
              </a:xfrm>
              <a:prstGeom prst="ellipse">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2"/>
                <a:endParaRPr lang="en-US">
                  <a:solidFill>
                    <a:prstClr val="white"/>
                  </a:solidFill>
                  <a:latin typeface="Calibri"/>
                </a:endParaRPr>
              </a:p>
            </p:txBody>
          </p:sp>
          <p:sp>
            <p:nvSpPr>
              <p:cNvPr id="90" name="Oval 89"/>
              <p:cNvSpPr/>
              <p:nvPr/>
            </p:nvSpPr>
            <p:spPr>
              <a:xfrm>
                <a:off x="500269" y="1547858"/>
                <a:ext cx="135875" cy="137160"/>
              </a:xfrm>
              <a:prstGeom prst="ellipse">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2"/>
                <a:endParaRPr lang="en-US">
                  <a:solidFill>
                    <a:prstClr val="white"/>
                  </a:solidFill>
                  <a:latin typeface="Calibri"/>
                </a:endParaRPr>
              </a:p>
            </p:txBody>
          </p:sp>
          <p:sp>
            <p:nvSpPr>
              <p:cNvPr id="91" name="Oval 90"/>
              <p:cNvSpPr/>
              <p:nvPr/>
            </p:nvSpPr>
            <p:spPr>
              <a:xfrm>
                <a:off x="1505178" y="1450428"/>
                <a:ext cx="137160" cy="137160"/>
              </a:xfrm>
              <a:prstGeom prst="ellipse">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2"/>
                <a:endParaRPr lang="en-US">
                  <a:solidFill>
                    <a:prstClr val="white"/>
                  </a:solidFill>
                  <a:latin typeface="Calibri"/>
                </a:endParaRPr>
              </a:p>
            </p:txBody>
          </p:sp>
        </p:grpSp>
      </p:grpSp>
      <p:grpSp>
        <p:nvGrpSpPr>
          <p:cNvPr id="14" name="Group 13"/>
          <p:cNvGrpSpPr/>
          <p:nvPr/>
        </p:nvGrpSpPr>
        <p:grpSpPr>
          <a:xfrm>
            <a:off x="5511986" y="1109752"/>
            <a:ext cx="1142069" cy="1206453"/>
            <a:chOff x="3987985" y="443590"/>
            <a:chExt cx="1142069" cy="1206453"/>
          </a:xfrm>
        </p:grpSpPr>
        <p:sp>
          <p:nvSpPr>
            <p:cNvPr id="34" name="Isosceles Triangle 33"/>
            <p:cNvSpPr/>
            <p:nvPr/>
          </p:nvSpPr>
          <p:spPr>
            <a:xfrm rot="5400000">
              <a:off x="4721902" y="1281660"/>
              <a:ext cx="247583" cy="384416"/>
            </a:xfrm>
            <a:prstGeom prst="triangle">
              <a:avLst/>
            </a:prstGeom>
            <a:noFill/>
            <a:ln w="6350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2"/>
              <a:endParaRPr lang="en-US">
                <a:solidFill>
                  <a:prstClr val="white"/>
                </a:solidFill>
                <a:latin typeface="Calibri"/>
              </a:endParaRPr>
            </a:p>
          </p:txBody>
        </p:sp>
        <p:cxnSp>
          <p:nvCxnSpPr>
            <p:cNvPr id="92" name="Straight Connector 91"/>
            <p:cNvCxnSpPr/>
            <p:nvPr/>
          </p:nvCxnSpPr>
          <p:spPr>
            <a:xfrm>
              <a:off x="4057341" y="1381595"/>
              <a:ext cx="0" cy="202368"/>
            </a:xfrm>
            <a:prstGeom prst="line">
              <a:avLst/>
            </a:prstGeom>
            <a:ln w="63500">
              <a:solidFill>
                <a:srgbClr val="00B050"/>
              </a:solidFill>
            </a:ln>
          </p:spPr>
          <p:style>
            <a:lnRef idx="1">
              <a:schemeClr val="accent1"/>
            </a:lnRef>
            <a:fillRef idx="0">
              <a:schemeClr val="accent1"/>
            </a:fillRef>
            <a:effectRef idx="0">
              <a:schemeClr val="accent1"/>
            </a:effectRef>
            <a:fontRef idx="minor">
              <a:schemeClr val="tx1"/>
            </a:fontRef>
          </p:style>
        </p:cxnSp>
        <p:grpSp>
          <p:nvGrpSpPr>
            <p:cNvPr id="71" name="Group 70"/>
            <p:cNvGrpSpPr/>
            <p:nvPr/>
          </p:nvGrpSpPr>
          <p:grpSpPr>
            <a:xfrm>
              <a:off x="3987985" y="443590"/>
              <a:ext cx="1142069" cy="1206453"/>
              <a:chOff x="500269" y="478565"/>
              <a:chExt cx="1142069" cy="1206453"/>
            </a:xfrm>
          </p:grpSpPr>
          <p:sp>
            <p:nvSpPr>
              <p:cNvPr id="72" name="Oval 71"/>
              <p:cNvSpPr/>
              <p:nvPr/>
            </p:nvSpPr>
            <p:spPr>
              <a:xfrm>
                <a:off x="848108" y="478565"/>
                <a:ext cx="137160" cy="137160"/>
              </a:xfrm>
              <a:prstGeom prst="ellipse">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2"/>
                <a:endParaRPr lang="en-US">
                  <a:solidFill>
                    <a:prstClr val="white"/>
                  </a:solidFill>
                  <a:latin typeface="Calibri"/>
                </a:endParaRPr>
              </a:p>
            </p:txBody>
          </p:sp>
          <p:sp>
            <p:nvSpPr>
              <p:cNvPr id="73" name="Oval 72"/>
              <p:cNvSpPr/>
              <p:nvPr/>
            </p:nvSpPr>
            <p:spPr>
              <a:xfrm>
                <a:off x="1105438" y="1335498"/>
                <a:ext cx="137160" cy="137160"/>
              </a:xfrm>
              <a:prstGeom prst="ellipse">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2"/>
                <a:endParaRPr lang="en-US">
                  <a:solidFill>
                    <a:prstClr val="white"/>
                  </a:solidFill>
                  <a:latin typeface="Calibri"/>
                </a:endParaRPr>
              </a:p>
            </p:txBody>
          </p:sp>
          <p:sp>
            <p:nvSpPr>
              <p:cNvPr id="74" name="Oval 73"/>
              <p:cNvSpPr/>
              <p:nvPr/>
            </p:nvSpPr>
            <p:spPr>
              <a:xfrm>
                <a:off x="1105438" y="1547858"/>
                <a:ext cx="137160" cy="137160"/>
              </a:xfrm>
              <a:prstGeom prst="ellipse">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2"/>
                <a:endParaRPr lang="en-US">
                  <a:solidFill>
                    <a:prstClr val="white"/>
                  </a:solidFill>
                  <a:latin typeface="Calibri"/>
                </a:endParaRPr>
              </a:p>
            </p:txBody>
          </p:sp>
          <p:sp>
            <p:nvSpPr>
              <p:cNvPr id="75" name="Oval 74"/>
              <p:cNvSpPr/>
              <p:nvPr/>
            </p:nvSpPr>
            <p:spPr>
              <a:xfrm>
                <a:off x="500269" y="1335498"/>
                <a:ext cx="135875" cy="137160"/>
              </a:xfrm>
              <a:prstGeom prst="ellipse">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2"/>
                <a:endParaRPr lang="en-US">
                  <a:solidFill>
                    <a:prstClr val="white"/>
                  </a:solidFill>
                  <a:latin typeface="Calibri"/>
                </a:endParaRPr>
              </a:p>
            </p:txBody>
          </p:sp>
          <p:sp>
            <p:nvSpPr>
              <p:cNvPr id="76" name="Oval 75"/>
              <p:cNvSpPr/>
              <p:nvPr/>
            </p:nvSpPr>
            <p:spPr>
              <a:xfrm>
                <a:off x="500269" y="1547858"/>
                <a:ext cx="135875" cy="137160"/>
              </a:xfrm>
              <a:prstGeom prst="ellipse">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2"/>
                <a:endParaRPr lang="en-US">
                  <a:solidFill>
                    <a:prstClr val="white"/>
                  </a:solidFill>
                  <a:latin typeface="Calibri"/>
                </a:endParaRPr>
              </a:p>
            </p:txBody>
          </p:sp>
          <p:sp>
            <p:nvSpPr>
              <p:cNvPr id="77" name="Oval 76"/>
              <p:cNvSpPr/>
              <p:nvPr/>
            </p:nvSpPr>
            <p:spPr>
              <a:xfrm>
                <a:off x="1505178" y="1450428"/>
                <a:ext cx="137160" cy="137160"/>
              </a:xfrm>
              <a:prstGeom prst="ellipse">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22"/>
                <a:endParaRPr lang="en-US">
                  <a:solidFill>
                    <a:prstClr val="white"/>
                  </a:solidFill>
                  <a:latin typeface="Calibri"/>
                </a:endParaRPr>
              </a:p>
            </p:txBody>
          </p:sp>
        </p:grpSp>
      </p:grpSp>
      <p:cxnSp>
        <p:nvCxnSpPr>
          <p:cNvPr id="99" name="Straight Arrow Connector 98"/>
          <p:cNvCxnSpPr/>
          <p:nvPr/>
        </p:nvCxnSpPr>
        <p:spPr>
          <a:xfrm>
            <a:off x="2024269" y="667630"/>
            <a:ext cx="7703619" cy="0"/>
          </a:xfrm>
          <a:prstGeom prst="straightConnector1">
            <a:avLst/>
          </a:prstGeom>
          <a:ln w="38100">
            <a:solidFill>
              <a:srgbClr val="C00000"/>
            </a:solidFill>
            <a:prstDash val="dash"/>
            <a:tailEnd type="triangle" w="lg" len="lg"/>
          </a:ln>
        </p:spPr>
        <p:style>
          <a:lnRef idx="1">
            <a:schemeClr val="accent1"/>
          </a:lnRef>
          <a:fillRef idx="0">
            <a:schemeClr val="accent1"/>
          </a:fillRef>
          <a:effectRef idx="0">
            <a:schemeClr val="accent1"/>
          </a:effectRef>
          <a:fontRef idx="minor">
            <a:schemeClr val="tx1"/>
          </a:fontRef>
        </p:style>
      </p:cxnSp>
      <p:sp>
        <p:nvSpPr>
          <p:cNvPr id="3" name="TextBox 2"/>
          <p:cNvSpPr txBox="1"/>
          <p:nvPr/>
        </p:nvSpPr>
        <p:spPr>
          <a:xfrm>
            <a:off x="1524001" y="-14878"/>
            <a:ext cx="2234127" cy="646331"/>
          </a:xfrm>
          <a:prstGeom prst="rect">
            <a:avLst/>
          </a:prstGeom>
          <a:solidFill>
            <a:srgbClr val="E8D9F3"/>
          </a:solidFill>
        </p:spPr>
        <p:txBody>
          <a:bodyPr wrap="square" rtlCol="0">
            <a:spAutoFit/>
          </a:bodyPr>
          <a:lstStyle/>
          <a:p>
            <a:pPr algn="ctr" defTabSz="914422"/>
            <a:r>
              <a:rPr lang="en-US" dirty="0">
                <a:solidFill>
                  <a:srgbClr val="7030A0"/>
                </a:solidFill>
                <a:latin typeface="Calibri"/>
              </a:rPr>
              <a:t>single linkage </a:t>
            </a:r>
          </a:p>
          <a:p>
            <a:pPr algn="ctr" defTabSz="914422"/>
            <a:r>
              <a:rPr lang="en-US" dirty="0">
                <a:solidFill>
                  <a:srgbClr val="7030A0"/>
                </a:solidFill>
                <a:latin typeface="Calibri"/>
              </a:rPr>
              <a:t>hierarchical clustering </a:t>
            </a:r>
          </a:p>
        </p:txBody>
      </p:sp>
      <p:cxnSp>
        <p:nvCxnSpPr>
          <p:cNvPr id="23" name="Straight Connector 22">
            <a:extLst>
              <a:ext uri="{FF2B5EF4-FFF2-40B4-BE49-F238E27FC236}">
                <a16:creationId xmlns:a16="http://schemas.microsoft.com/office/drawing/2014/main" id="{D21E4674-984D-4589-BFF6-19D682FF5073}"/>
              </a:ext>
            </a:extLst>
          </p:cNvPr>
          <p:cNvCxnSpPr>
            <a:cxnSpLocks/>
          </p:cNvCxnSpPr>
          <p:nvPr/>
        </p:nvCxnSpPr>
        <p:spPr>
          <a:xfrm>
            <a:off x="2430515" y="3642721"/>
            <a:ext cx="1812611" cy="0"/>
          </a:xfrm>
          <a:prstGeom prst="line">
            <a:avLst/>
          </a:prstGeom>
          <a:ln w="7620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93" name="Straight Connector 92">
            <a:extLst>
              <a:ext uri="{FF2B5EF4-FFF2-40B4-BE49-F238E27FC236}">
                <a16:creationId xmlns:a16="http://schemas.microsoft.com/office/drawing/2014/main" id="{8BB054F5-0055-4E6E-9562-DB1CD85AA3D4}"/>
              </a:ext>
            </a:extLst>
          </p:cNvPr>
          <p:cNvCxnSpPr>
            <a:cxnSpLocks/>
          </p:cNvCxnSpPr>
          <p:nvPr/>
        </p:nvCxnSpPr>
        <p:spPr>
          <a:xfrm>
            <a:off x="2416812" y="4352998"/>
            <a:ext cx="3938832" cy="0"/>
          </a:xfrm>
          <a:prstGeom prst="line">
            <a:avLst/>
          </a:prstGeom>
          <a:ln w="7620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94" name="Straight Connector 93">
            <a:extLst>
              <a:ext uri="{FF2B5EF4-FFF2-40B4-BE49-F238E27FC236}">
                <a16:creationId xmlns:a16="http://schemas.microsoft.com/office/drawing/2014/main" id="{C526C9A7-B750-417B-85A6-0537909DA75E}"/>
              </a:ext>
            </a:extLst>
          </p:cNvPr>
          <p:cNvCxnSpPr>
            <a:cxnSpLocks/>
          </p:cNvCxnSpPr>
          <p:nvPr/>
        </p:nvCxnSpPr>
        <p:spPr>
          <a:xfrm>
            <a:off x="2468882" y="5042543"/>
            <a:ext cx="1774244" cy="0"/>
          </a:xfrm>
          <a:prstGeom prst="line">
            <a:avLst/>
          </a:prstGeom>
          <a:ln w="7620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95" name="Straight Connector 94">
            <a:extLst>
              <a:ext uri="{FF2B5EF4-FFF2-40B4-BE49-F238E27FC236}">
                <a16:creationId xmlns:a16="http://schemas.microsoft.com/office/drawing/2014/main" id="{A2A7C2B6-3AA1-4747-990D-AAA6C0AFA6E2}"/>
              </a:ext>
            </a:extLst>
          </p:cNvPr>
          <p:cNvCxnSpPr>
            <a:cxnSpLocks/>
          </p:cNvCxnSpPr>
          <p:nvPr/>
        </p:nvCxnSpPr>
        <p:spPr>
          <a:xfrm>
            <a:off x="2495628" y="6436721"/>
            <a:ext cx="7145345" cy="0"/>
          </a:xfrm>
          <a:prstGeom prst="line">
            <a:avLst/>
          </a:prstGeom>
          <a:ln w="7620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98" name="Straight Connector 97">
            <a:extLst>
              <a:ext uri="{FF2B5EF4-FFF2-40B4-BE49-F238E27FC236}">
                <a16:creationId xmlns:a16="http://schemas.microsoft.com/office/drawing/2014/main" id="{92A377C3-71B3-4EF3-ABBE-EED72D6E667F}"/>
              </a:ext>
            </a:extLst>
          </p:cNvPr>
          <p:cNvCxnSpPr>
            <a:cxnSpLocks/>
          </p:cNvCxnSpPr>
          <p:nvPr/>
        </p:nvCxnSpPr>
        <p:spPr>
          <a:xfrm>
            <a:off x="2495628" y="5753743"/>
            <a:ext cx="5628079" cy="0"/>
          </a:xfrm>
          <a:prstGeom prst="line">
            <a:avLst/>
          </a:prstGeom>
          <a:ln w="7620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102" name="Straight Connector 101">
            <a:extLst>
              <a:ext uri="{FF2B5EF4-FFF2-40B4-BE49-F238E27FC236}">
                <a16:creationId xmlns:a16="http://schemas.microsoft.com/office/drawing/2014/main" id="{2993CACE-F670-441F-871C-C14FB43C4C76}"/>
              </a:ext>
            </a:extLst>
          </p:cNvPr>
          <p:cNvCxnSpPr>
            <a:cxnSpLocks/>
          </p:cNvCxnSpPr>
          <p:nvPr/>
        </p:nvCxnSpPr>
        <p:spPr>
          <a:xfrm>
            <a:off x="2411166" y="2970112"/>
            <a:ext cx="3938832" cy="0"/>
          </a:xfrm>
          <a:prstGeom prst="line">
            <a:avLst/>
          </a:prstGeom>
          <a:ln w="7620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103" name="Straight Connector 102">
            <a:extLst>
              <a:ext uri="{FF2B5EF4-FFF2-40B4-BE49-F238E27FC236}">
                <a16:creationId xmlns:a16="http://schemas.microsoft.com/office/drawing/2014/main" id="{89189C9C-9F7B-45F4-92CC-8F43847C67AF}"/>
              </a:ext>
            </a:extLst>
          </p:cNvPr>
          <p:cNvCxnSpPr>
            <a:cxnSpLocks/>
          </p:cNvCxnSpPr>
          <p:nvPr/>
        </p:nvCxnSpPr>
        <p:spPr>
          <a:xfrm flipV="1">
            <a:off x="8050881" y="2709205"/>
            <a:ext cx="1555281" cy="9235"/>
          </a:xfrm>
          <a:prstGeom prst="line">
            <a:avLst/>
          </a:prstGeom>
          <a:ln w="76200">
            <a:solidFill>
              <a:srgbClr val="00B0F0"/>
            </a:solidFill>
          </a:ln>
        </p:spPr>
        <p:style>
          <a:lnRef idx="1">
            <a:schemeClr val="accent1"/>
          </a:lnRef>
          <a:fillRef idx="0">
            <a:schemeClr val="accent1"/>
          </a:fillRef>
          <a:effectRef idx="0">
            <a:schemeClr val="accent1"/>
          </a:effectRef>
          <a:fontRef idx="minor">
            <a:schemeClr val="tx1"/>
          </a:fontRef>
        </p:style>
      </p:cxnSp>
      <p:sp>
        <p:nvSpPr>
          <p:cNvPr id="11" name="Oval 10">
            <a:extLst>
              <a:ext uri="{FF2B5EF4-FFF2-40B4-BE49-F238E27FC236}">
                <a16:creationId xmlns:a16="http://schemas.microsoft.com/office/drawing/2014/main" id="{91D9C8BC-C4F9-F806-4DCE-6F99EC2C9BA8}"/>
              </a:ext>
            </a:extLst>
          </p:cNvPr>
          <p:cNvSpPr/>
          <p:nvPr/>
        </p:nvSpPr>
        <p:spPr>
          <a:xfrm>
            <a:off x="3656996" y="1936810"/>
            <a:ext cx="330615" cy="404735"/>
          </a:xfrm>
          <a:prstGeom prst="ellipse">
            <a:avLst/>
          </a:prstGeom>
          <a:solidFill>
            <a:schemeClr val="accent1">
              <a:alpha val="57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588"/>
          </a:p>
        </p:txBody>
      </p:sp>
      <p:sp>
        <p:nvSpPr>
          <p:cNvPr id="24" name="Oval 23">
            <a:extLst>
              <a:ext uri="{FF2B5EF4-FFF2-40B4-BE49-F238E27FC236}">
                <a16:creationId xmlns:a16="http://schemas.microsoft.com/office/drawing/2014/main" id="{DC12C712-8FE8-1713-2312-F3EB2B9B9CF7}"/>
              </a:ext>
            </a:extLst>
          </p:cNvPr>
          <p:cNvSpPr/>
          <p:nvPr/>
        </p:nvSpPr>
        <p:spPr>
          <a:xfrm>
            <a:off x="4260297" y="1937607"/>
            <a:ext cx="330615" cy="404735"/>
          </a:xfrm>
          <a:prstGeom prst="ellipse">
            <a:avLst/>
          </a:prstGeom>
          <a:solidFill>
            <a:schemeClr val="accent1">
              <a:alpha val="57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588"/>
          </a:p>
        </p:txBody>
      </p:sp>
      <p:sp>
        <p:nvSpPr>
          <p:cNvPr id="25" name="Oval 24">
            <a:extLst>
              <a:ext uri="{FF2B5EF4-FFF2-40B4-BE49-F238E27FC236}">
                <a16:creationId xmlns:a16="http://schemas.microsoft.com/office/drawing/2014/main" id="{D3AF7793-5044-7BC2-CAC7-FA185CE7E571}"/>
              </a:ext>
            </a:extLst>
          </p:cNvPr>
          <p:cNvSpPr/>
          <p:nvPr/>
        </p:nvSpPr>
        <p:spPr>
          <a:xfrm>
            <a:off x="5405114" y="1942189"/>
            <a:ext cx="330615" cy="404735"/>
          </a:xfrm>
          <a:prstGeom prst="ellipse">
            <a:avLst/>
          </a:prstGeom>
          <a:solidFill>
            <a:schemeClr val="accent1">
              <a:alpha val="57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588"/>
          </a:p>
        </p:txBody>
      </p:sp>
      <p:sp>
        <p:nvSpPr>
          <p:cNvPr id="26" name="Oval 25">
            <a:extLst>
              <a:ext uri="{FF2B5EF4-FFF2-40B4-BE49-F238E27FC236}">
                <a16:creationId xmlns:a16="http://schemas.microsoft.com/office/drawing/2014/main" id="{9419EE72-B34E-A160-5684-22523C25671E}"/>
              </a:ext>
            </a:extLst>
          </p:cNvPr>
          <p:cNvSpPr/>
          <p:nvPr/>
        </p:nvSpPr>
        <p:spPr>
          <a:xfrm>
            <a:off x="6008414" y="1897135"/>
            <a:ext cx="682276" cy="474791"/>
          </a:xfrm>
          <a:prstGeom prst="ellipse">
            <a:avLst/>
          </a:prstGeom>
          <a:solidFill>
            <a:schemeClr val="accent1">
              <a:alpha val="57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588"/>
          </a:p>
        </p:txBody>
      </p:sp>
      <p:sp>
        <p:nvSpPr>
          <p:cNvPr id="29" name="Oval 28">
            <a:extLst>
              <a:ext uri="{FF2B5EF4-FFF2-40B4-BE49-F238E27FC236}">
                <a16:creationId xmlns:a16="http://schemas.microsoft.com/office/drawing/2014/main" id="{B11F8312-FD26-D382-AB01-637A21B8286C}"/>
              </a:ext>
            </a:extLst>
          </p:cNvPr>
          <p:cNvSpPr/>
          <p:nvPr/>
        </p:nvSpPr>
        <p:spPr>
          <a:xfrm>
            <a:off x="7304461" y="1865548"/>
            <a:ext cx="1341837" cy="580489"/>
          </a:xfrm>
          <a:prstGeom prst="ellipse">
            <a:avLst/>
          </a:prstGeom>
          <a:solidFill>
            <a:schemeClr val="accent1">
              <a:alpha val="57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588"/>
          </a:p>
        </p:txBody>
      </p:sp>
      <p:sp>
        <p:nvSpPr>
          <p:cNvPr id="31" name="Oval 30">
            <a:extLst>
              <a:ext uri="{FF2B5EF4-FFF2-40B4-BE49-F238E27FC236}">
                <a16:creationId xmlns:a16="http://schemas.microsoft.com/office/drawing/2014/main" id="{F2B5441C-8302-F0AF-5102-1267FB564D67}"/>
              </a:ext>
            </a:extLst>
          </p:cNvPr>
          <p:cNvSpPr/>
          <p:nvPr/>
        </p:nvSpPr>
        <p:spPr>
          <a:xfrm>
            <a:off x="8689522" y="1048870"/>
            <a:ext cx="1617568" cy="1446742"/>
          </a:xfrm>
          <a:prstGeom prst="ellipse">
            <a:avLst/>
          </a:prstGeom>
          <a:solidFill>
            <a:schemeClr val="accent1">
              <a:alpha val="57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588"/>
          </a:p>
        </p:txBody>
      </p:sp>
      <p:pic>
        <p:nvPicPr>
          <p:cNvPr id="32" name="Picture 31">
            <a:extLst>
              <a:ext uri="{FF2B5EF4-FFF2-40B4-BE49-F238E27FC236}">
                <a16:creationId xmlns:a16="http://schemas.microsoft.com/office/drawing/2014/main" id="{499B51C8-107B-97BA-6C56-B6B04306F168}"/>
              </a:ext>
            </a:extLst>
          </p:cNvPr>
          <p:cNvPicPr>
            <a:picLocks noChangeAspect="1"/>
          </p:cNvPicPr>
          <p:nvPr/>
        </p:nvPicPr>
        <p:blipFill>
          <a:blip r:embed="rId3"/>
          <a:stretch>
            <a:fillRect/>
          </a:stretch>
        </p:blipFill>
        <p:spPr>
          <a:xfrm>
            <a:off x="7281160" y="2554961"/>
            <a:ext cx="2781078" cy="2581835"/>
          </a:xfrm>
          <a:prstGeom prst="rect">
            <a:avLst/>
          </a:prstGeom>
        </p:spPr>
      </p:pic>
    </p:spTree>
    <p:extLst>
      <p:ext uri="{BB962C8B-B14F-4D97-AF65-F5344CB8AC3E}">
        <p14:creationId xmlns:p14="http://schemas.microsoft.com/office/powerpoint/2010/main" val="1797609912"/>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ADEE9A0D-073D-0912-2E0D-B8D8715FD4B2}"/>
              </a:ext>
            </a:extLst>
          </p:cNvPr>
          <p:cNvPicPr>
            <a:picLocks noChangeAspect="1"/>
          </p:cNvPicPr>
          <p:nvPr/>
        </p:nvPicPr>
        <p:blipFill>
          <a:blip r:embed="rId2"/>
          <a:stretch>
            <a:fillRect/>
          </a:stretch>
        </p:blipFill>
        <p:spPr>
          <a:xfrm>
            <a:off x="1871992" y="152456"/>
            <a:ext cx="8581324" cy="6535271"/>
          </a:xfrm>
          <a:prstGeom prst="rect">
            <a:avLst/>
          </a:prstGeom>
        </p:spPr>
      </p:pic>
    </p:spTree>
    <p:extLst>
      <p:ext uri="{BB962C8B-B14F-4D97-AF65-F5344CB8AC3E}">
        <p14:creationId xmlns:p14="http://schemas.microsoft.com/office/powerpoint/2010/main" val="959413446"/>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98A011F9-2A70-A251-C6C8-B4BD19C71DD1}"/>
              </a:ext>
            </a:extLst>
          </p:cNvPr>
          <p:cNvPicPr>
            <a:picLocks noChangeAspect="1"/>
          </p:cNvPicPr>
          <p:nvPr/>
        </p:nvPicPr>
        <p:blipFill>
          <a:blip r:embed="rId2"/>
          <a:stretch>
            <a:fillRect/>
          </a:stretch>
        </p:blipFill>
        <p:spPr>
          <a:xfrm>
            <a:off x="1049688" y="2598194"/>
            <a:ext cx="10248512" cy="4114800"/>
          </a:xfrm>
          <a:prstGeom prst="rect">
            <a:avLst/>
          </a:prstGeom>
        </p:spPr>
      </p:pic>
      <p:sp>
        <p:nvSpPr>
          <p:cNvPr id="4" name="TextBox 3">
            <a:extLst>
              <a:ext uri="{FF2B5EF4-FFF2-40B4-BE49-F238E27FC236}">
                <a16:creationId xmlns:a16="http://schemas.microsoft.com/office/drawing/2014/main" id="{8B828F8F-2F3C-1B47-6DBD-CCD7D8427FCC}"/>
              </a:ext>
            </a:extLst>
          </p:cNvPr>
          <p:cNvSpPr txBox="1"/>
          <p:nvPr/>
        </p:nvSpPr>
        <p:spPr>
          <a:xfrm>
            <a:off x="1246290" y="88407"/>
            <a:ext cx="10091481" cy="2265364"/>
          </a:xfrm>
          <a:prstGeom prst="rect">
            <a:avLst/>
          </a:prstGeom>
          <a:solidFill>
            <a:srgbClr val="E2F0D9"/>
          </a:solidFill>
        </p:spPr>
        <p:txBody>
          <a:bodyPr wrap="none" rtlCol="0">
            <a:spAutoFit/>
          </a:bodyPr>
          <a:lstStyle/>
          <a:p>
            <a:r>
              <a:rPr lang="en-US" sz="2824" dirty="0"/>
              <a:t>Let X be a simplex with vertex set V and </a:t>
            </a:r>
          </a:p>
          <a:p>
            <a:r>
              <a:rPr lang="en-US" sz="2824" dirty="0"/>
              <a:t>Y be a simplex with vertex set W</a:t>
            </a:r>
          </a:p>
          <a:p>
            <a:endParaRPr lang="en-US" sz="2824" dirty="0"/>
          </a:p>
          <a:p>
            <a:r>
              <a:rPr lang="en-US" sz="2824" dirty="0"/>
              <a:t>A simplicial map is a function f: V </a:t>
            </a:r>
            <a:r>
              <a:rPr lang="en-US" sz="2824" dirty="0">
                <a:sym typeface="Wingdings" panose="05000000000000000000" pitchFamily="2" charset="2"/>
              </a:rPr>
              <a:t> W such that </a:t>
            </a:r>
          </a:p>
          <a:p>
            <a:r>
              <a:rPr lang="en-US" sz="2824" dirty="0">
                <a:sym typeface="Wingdings" panose="05000000000000000000" pitchFamily="2" charset="2"/>
              </a:rPr>
              <a:t>if </a:t>
            </a:r>
            <a:r>
              <a:rPr lang="en-US" sz="2824" dirty="0"/>
              <a:t> {v</a:t>
            </a:r>
            <a:r>
              <a:rPr lang="en-US" sz="2824" baseline="-25000" dirty="0"/>
              <a:t>1</a:t>
            </a:r>
            <a:r>
              <a:rPr lang="en-US" sz="2824" dirty="0"/>
              <a:t>, .., </a:t>
            </a:r>
            <a:r>
              <a:rPr lang="en-US" sz="2824" dirty="0" err="1"/>
              <a:t>v</a:t>
            </a:r>
            <a:r>
              <a:rPr lang="en-US" sz="2824" baseline="-25000" dirty="0" err="1"/>
              <a:t>k</a:t>
            </a:r>
            <a:r>
              <a:rPr lang="en-US" sz="2824" dirty="0"/>
              <a:t>} is a simplex in X, then {f(v</a:t>
            </a:r>
            <a:r>
              <a:rPr lang="en-US" sz="2824" baseline="-25000" dirty="0"/>
              <a:t>1</a:t>
            </a:r>
            <a:r>
              <a:rPr lang="en-US" sz="2824" dirty="0"/>
              <a:t>), .., f(</a:t>
            </a:r>
            <a:r>
              <a:rPr lang="en-US" sz="2824" dirty="0" err="1"/>
              <a:t>v</a:t>
            </a:r>
            <a:r>
              <a:rPr lang="en-US" sz="2824" baseline="-25000" dirty="0" err="1"/>
              <a:t>k</a:t>
            </a:r>
            <a:r>
              <a:rPr lang="en-US" sz="2824" dirty="0"/>
              <a:t>)} is a simplex in Y.  </a:t>
            </a:r>
          </a:p>
        </p:txBody>
      </p:sp>
    </p:spTree>
    <p:extLst>
      <p:ext uri="{BB962C8B-B14F-4D97-AF65-F5344CB8AC3E}">
        <p14:creationId xmlns:p14="http://schemas.microsoft.com/office/powerpoint/2010/main" val="3841592478"/>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CF62D347-F1EF-A8F9-7087-A9E02C8CA169}"/>
              </a:ext>
            </a:extLst>
          </p:cNvPr>
          <p:cNvPicPr>
            <a:picLocks noChangeAspect="1"/>
          </p:cNvPicPr>
          <p:nvPr/>
        </p:nvPicPr>
        <p:blipFill>
          <a:blip r:embed="rId2"/>
          <a:stretch>
            <a:fillRect/>
          </a:stretch>
        </p:blipFill>
        <p:spPr>
          <a:xfrm>
            <a:off x="1550813" y="128689"/>
            <a:ext cx="9081352" cy="6535271"/>
          </a:xfrm>
          <a:prstGeom prst="rect">
            <a:avLst/>
          </a:prstGeom>
        </p:spPr>
      </p:pic>
    </p:spTree>
    <p:extLst>
      <p:ext uri="{BB962C8B-B14F-4D97-AF65-F5344CB8AC3E}">
        <p14:creationId xmlns:p14="http://schemas.microsoft.com/office/powerpoint/2010/main" val="2240334560"/>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8B828F8F-2F3C-1B47-6DBD-CCD7D8427FCC}"/>
              </a:ext>
            </a:extLst>
          </p:cNvPr>
          <p:cNvSpPr txBox="1"/>
          <p:nvPr/>
        </p:nvSpPr>
        <p:spPr>
          <a:xfrm>
            <a:off x="1246290" y="88407"/>
            <a:ext cx="10091481" cy="2265364"/>
          </a:xfrm>
          <a:prstGeom prst="rect">
            <a:avLst/>
          </a:prstGeom>
          <a:solidFill>
            <a:srgbClr val="E2F0D9"/>
          </a:solidFill>
        </p:spPr>
        <p:txBody>
          <a:bodyPr wrap="none" rtlCol="0">
            <a:spAutoFit/>
          </a:bodyPr>
          <a:lstStyle/>
          <a:p>
            <a:r>
              <a:rPr lang="en-US" sz="2824" dirty="0"/>
              <a:t>Let X be a simplex with vertex set V and </a:t>
            </a:r>
          </a:p>
          <a:p>
            <a:r>
              <a:rPr lang="en-US" sz="2824" dirty="0"/>
              <a:t>Y be a simplex with vertex set W</a:t>
            </a:r>
          </a:p>
          <a:p>
            <a:endParaRPr lang="en-US" sz="2824" dirty="0"/>
          </a:p>
          <a:p>
            <a:r>
              <a:rPr lang="en-US" sz="2824" dirty="0"/>
              <a:t>A simplicial map is a function f: V </a:t>
            </a:r>
            <a:r>
              <a:rPr lang="en-US" sz="2824" dirty="0">
                <a:sym typeface="Wingdings" panose="05000000000000000000" pitchFamily="2" charset="2"/>
              </a:rPr>
              <a:t> W such that </a:t>
            </a:r>
          </a:p>
          <a:p>
            <a:r>
              <a:rPr lang="en-US" sz="2824" dirty="0">
                <a:sym typeface="Wingdings" panose="05000000000000000000" pitchFamily="2" charset="2"/>
              </a:rPr>
              <a:t>if </a:t>
            </a:r>
            <a:r>
              <a:rPr lang="en-US" sz="2824" dirty="0"/>
              <a:t> {v</a:t>
            </a:r>
            <a:r>
              <a:rPr lang="en-US" sz="2824" baseline="-25000" dirty="0"/>
              <a:t>1</a:t>
            </a:r>
            <a:r>
              <a:rPr lang="en-US" sz="2824" dirty="0"/>
              <a:t>, .., </a:t>
            </a:r>
            <a:r>
              <a:rPr lang="en-US" sz="2824" dirty="0" err="1"/>
              <a:t>v</a:t>
            </a:r>
            <a:r>
              <a:rPr lang="en-US" sz="2824" baseline="-25000" dirty="0" err="1"/>
              <a:t>k</a:t>
            </a:r>
            <a:r>
              <a:rPr lang="en-US" sz="2824" dirty="0"/>
              <a:t>} is a simplex in X, then {f(v</a:t>
            </a:r>
            <a:r>
              <a:rPr lang="en-US" sz="2824" baseline="-25000" dirty="0"/>
              <a:t>1</a:t>
            </a:r>
            <a:r>
              <a:rPr lang="en-US" sz="2824" dirty="0"/>
              <a:t>), .., f(</a:t>
            </a:r>
            <a:r>
              <a:rPr lang="en-US" sz="2824" dirty="0" err="1"/>
              <a:t>v</a:t>
            </a:r>
            <a:r>
              <a:rPr lang="en-US" sz="2824" baseline="-25000" dirty="0" err="1"/>
              <a:t>k</a:t>
            </a:r>
            <a:r>
              <a:rPr lang="en-US" sz="2824" dirty="0"/>
              <a:t>)} is a simplex in Y.  </a:t>
            </a:r>
          </a:p>
        </p:txBody>
      </p:sp>
      <p:pic>
        <p:nvPicPr>
          <p:cNvPr id="5" name="Picture 4">
            <a:extLst>
              <a:ext uri="{FF2B5EF4-FFF2-40B4-BE49-F238E27FC236}">
                <a16:creationId xmlns:a16="http://schemas.microsoft.com/office/drawing/2014/main" id="{38D97BA8-8206-C675-B35A-C9D4BD9966BF}"/>
              </a:ext>
            </a:extLst>
          </p:cNvPr>
          <p:cNvPicPr>
            <a:picLocks noChangeAspect="1"/>
          </p:cNvPicPr>
          <p:nvPr/>
        </p:nvPicPr>
        <p:blipFill>
          <a:blip r:embed="rId2"/>
          <a:stretch>
            <a:fillRect/>
          </a:stretch>
        </p:blipFill>
        <p:spPr>
          <a:xfrm>
            <a:off x="1274566" y="2386031"/>
            <a:ext cx="9714809" cy="3630706"/>
          </a:xfrm>
          <a:prstGeom prst="rect">
            <a:avLst/>
          </a:prstGeom>
        </p:spPr>
      </p:pic>
    </p:spTree>
    <p:extLst>
      <p:ext uri="{BB962C8B-B14F-4D97-AF65-F5344CB8AC3E}">
        <p14:creationId xmlns:p14="http://schemas.microsoft.com/office/powerpoint/2010/main" val="189663117"/>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247847" y="6121259"/>
            <a:ext cx="3609002" cy="333809"/>
          </a:xfrm>
          <a:prstGeom prst="rect">
            <a:avLst/>
          </a:prstGeom>
          <a:noFill/>
        </p:spPr>
        <p:txBody>
          <a:bodyPr wrap="square" rtlCol="0">
            <a:spAutoFit/>
          </a:bodyPr>
          <a:lstStyle/>
          <a:p>
            <a:r>
              <a:rPr lang="en-US" sz="1569" dirty="0"/>
              <a:t>Figures courtesy of Wako </a:t>
            </a:r>
            <a:r>
              <a:rPr lang="en-US" sz="1569" dirty="0" err="1"/>
              <a:t>Bungula</a:t>
            </a:r>
            <a:endParaRPr lang="en-US" sz="1569" dirty="0"/>
          </a:p>
        </p:txBody>
      </p:sp>
      <p:pic>
        <p:nvPicPr>
          <p:cNvPr id="3" name="Picture 2"/>
          <p:cNvPicPr>
            <a:picLocks noChangeAspect="1"/>
          </p:cNvPicPr>
          <p:nvPr/>
        </p:nvPicPr>
        <p:blipFill>
          <a:blip r:embed="rId2"/>
          <a:stretch>
            <a:fillRect/>
          </a:stretch>
        </p:blipFill>
        <p:spPr>
          <a:xfrm>
            <a:off x="3847043" y="3345044"/>
            <a:ext cx="4276481" cy="2441331"/>
          </a:xfrm>
          <a:prstGeom prst="rect">
            <a:avLst/>
          </a:prstGeom>
        </p:spPr>
      </p:pic>
      <p:pic>
        <p:nvPicPr>
          <p:cNvPr id="4" name="Picture 3"/>
          <p:cNvPicPr>
            <a:picLocks noChangeAspect="1"/>
          </p:cNvPicPr>
          <p:nvPr/>
        </p:nvPicPr>
        <p:blipFill>
          <a:blip r:embed="rId3"/>
          <a:stretch>
            <a:fillRect/>
          </a:stretch>
        </p:blipFill>
        <p:spPr>
          <a:xfrm>
            <a:off x="2380030" y="1406113"/>
            <a:ext cx="7431942" cy="1527908"/>
          </a:xfrm>
          <a:prstGeom prst="rect">
            <a:avLst/>
          </a:prstGeom>
        </p:spPr>
      </p:pic>
      <p:sp>
        <p:nvSpPr>
          <p:cNvPr id="5" name="TextBox 4"/>
          <p:cNvSpPr txBox="1"/>
          <p:nvPr/>
        </p:nvSpPr>
        <p:spPr>
          <a:xfrm flipH="1">
            <a:off x="2467402" y="808676"/>
            <a:ext cx="7614444" cy="736227"/>
          </a:xfrm>
          <a:prstGeom prst="rect">
            <a:avLst/>
          </a:prstGeom>
          <a:noFill/>
        </p:spPr>
        <p:txBody>
          <a:bodyPr wrap="square" rtlCol="0">
            <a:spAutoFit/>
          </a:bodyPr>
          <a:lstStyle/>
          <a:p>
            <a:r>
              <a:rPr lang="en-US" sz="2092" dirty="0" err="1">
                <a:solidFill>
                  <a:srgbClr val="7030A0"/>
                </a:solidFill>
              </a:rPr>
              <a:t>Dbscan</a:t>
            </a:r>
            <a:r>
              <a:rPr lang="en-US" sz="2092" dirty="0">
                <a:solidFill>
                  <a:srgbClr val="7030A0"/>
                </a:solidFill>
              </a:rPr>
              <a:t> (Density-based spatial clustering of applications with noise )</a:t>
            </a:r>
          </a:p>
        </p:txBody>
      </p:sp>
      <p:sp>
        <p:nvSpPr>
          <p:cNvPr id="6" name="TextBox 5">
            <a:extLst>
              <a:ext uri="{FF2B5EF4-FFF2-40B4-BE49-F238E27FC236}">
                <a16:creationId xmlns:a16="http://schemas.microsoft.com/office/drawing/2014/main" id="{BB66ADFC-F782-35E4-39E9-90DF9D21C2DF}"/>
              </a:ext>
            </a:extLst>
          </p:cNvPr>
          <p:cNvSpPr txBox="1"/>
          <p:nvPr/>
        </p:nvSpPr>
        <p:spPr>
          <a:xfrm>
            <a:off x="8680016" y="3379934"/>
            <a:ext cx="2267829" cy="2000997"/>
          </a:xfrm>
          <a:prstGeom prst="rect">
            <a:avLst/>
          </a:prstGeom>
          <a:solidFill>
            <a:srgbClr val="E2F0D9"/>
          </a:solidFill>
        </p:spPr>
        <p:txBody>
          <a:bodyPr wrap="square" rtlCol="0">
            <a:spAutoFit/>
          </a:bodyPr>
          <a:lstStyle/>
          <a:p>
            <a:pPr>
              <a:lnSpc>
                <a:spcPct val="150000"/>
              </a:lnSpc>
            </a:pPr>
            <a:r>
              <a:rPr lang="en-US" sz="2118" dirty="0"/>
              <a:t>If </a:t>
            </a:r>
            <a:r>
              <a:rPr lang="en-US" sz="2118" dirty="0" err="1"/>
              <a:t>MinPts</a:t>
            </a:r>
            <a:r>
              <a:rPr lang="en-US" sz="2118" dirty="0"/>
              <a:t> = 5</a:t>
            </a:r>
          </a:p>
          <a:p>
            <a:pPr>
              <a:lnSpc>
                <a:spcPct val="150000"/>
              </a:lnSpc>
            </a:pPr>
            <a:r>
              <a:rPr lang="en-US" sz="2118" dirty="0"/>
              <a:t>p = core point</a:t>
            </a:r>
          </a:p>
          <a:p>
            <a:pPr>
              <a:lnSpc>
                <a:spcPct val="150000"/>
              </a:lnSpc>
            </a:pPr>
            <a:r>
              <a:rPr lang="en-US" sz="2118" dirty="0"/>
              <a:t>q = border point</a:t>
            </a:r>
          </a:p>
          <a:p>
            <a:pPr>
              <a:lnSpc>
                <a:spcPct val="150000"/>
              </a:lnSpc>
            </a:pPr>
            <a:r>
              <a:rPr lang="en-US" sz="2118" dirty="0"/>
              <a:t>r = noise</a:t>
            </a:r>
          </a:p>
        </p:txBody>
      </p:sp>
    </p:spTree>
    <p:extLst>
      <p:ext uri="{BB962C8B-B14F-4D97-AF65-F5344CB8AC3E}">
        <p14:creationId xmlns:p14="http://schemas.microsoft.com/office/powerpoint/2010/main" val="3773288045"/>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247847" y="6121259"/>
            <a:ext cx="3609002" cy="333809"/>
          </a:xfrm>
          <a:prstGeom prst="rect">
            <a:avLst/>
          </a:prstGeom>
          <a:noFill/>
        </p:spPr>
        <p:txBody>
          <a:bodyPr wrap="square" rtlCol="0">
            <a:spAutoFit/>
          </a:bodyPr>
          <a:lstStyle/>
          <a:p>
            <a:r>
              <a:rPr lang="en-US" sz="1569" dirty="0"/>
              <a:t>Figures courtesy of Wako </a:t>
            </a:r>
            <a:r>
              <a:rPr lang="en-US" sz="1569" dirty="0" err="1"/>
              <a:t>Bungula</a:t>
            </a:r>
            <a:endParaRPr lang="en-US" sz="1569" dirty="0"/>
          </a:p>
        </p:txBody>
      </p:sp>
      <p:pic>
        <p:nvPicPr>
          <p:cNvPr id="3" name="Picture 2"/>
          <p:cNvPicPr>
            <a:picLocks noChangeAspect="1"/>
          </p:cNvPicPr>
          <p:nvPr/>
        </p:nvPicPr>
        <p:blipFill>
          <a:blip r:embed="rId2"/>
          <a:stretch>
            <a:fillRect/>
          </a:stretch>
        </p:blipFill>
        <p:spPr>
          <a:xfrm>
            <a:off x="2110154" y="1006584"/>
            <a:ext cx="7971692" cy="2164727"/>
          </a:xfrm>
          <a:prstGeom prst="rect">
            <a:avLst/>
          </a:prstGeom>
        </p:spPr>
      </p:pic>
      <p:pic>
        <p:nvPicPr>
          <p:cNvPr id="4" name="Picture 3"/>
          <p:cNvPicPr>
            <a:picLocks noChangeAspect="1"/>
          </p:cNvPicPr>
          <p:nvPr/>
        </p:nvPicPr>
        <p:blipFill>
          <a:blip r:embed="rId3"/>
          <a:stretch>
            <a:fillRect/>
          </a:stretch>
        </p:blipFill>
        <p:spPr>
          <a:xfrm>
            <a:off x="2189871" y="3304172"/>
            <a:ext cx="7812258" cy="2211018"/>
          </a:xfrm>
          <a:prstGeom prst="rect">
            <a:avLst/>
          </a:prstGeom>
        </p:spPr>
      </p:pic>
    </p:spTree>
    <p:extLst>
      <p:ext uri="{BB962C8B-B14F-4D97-AF65-F5344CB8AC3E}">
        <p14:creationId xmlns:p14="http://schemas.microsoft.com/office/powerpoint/2010/main" val="3420309403"/>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247847" y="6121259"/>
            <a:ext cx="3609002" cy="333809"/>
          </a:xfrm>
          <a:prstGeom prst="rect">
            <a:avLst/>
          </a:prstGeom>
          <a:noFill/>
        </p:spPr>
        <p:txBody>
          <a:bodyPr wrap="square" rtlCol="0">
            <a:spAutoFit/>
          </a:bodyPr>
          <a:lstStyle/>
          <a:p>
            <a:r>
              <a:rPr lang="en-US" sz="1569" dirty="0"/>
              <a:t>Figures courtesy of Wako </a:t>
            </a:r>
            <a:r>
              <a:rPr lang="en-US" sz="1569" dirty="0" err="1"/>
              <a:t>Bungula</a:t>
            </a:r>
            <a:endParaRPr lang="en-US" sz="1569" dirty="0"/>
          </a:p>
        </p:txBody>
      </p:sp>
      <p:pic>
        <p:nvPicPr>
          <p:cNvPr id="3" name="Picture 2"/>
          <p:cNvPicPr>
            <a:picLocks noChangeAspect="1"/>
          </p:cNvPicPr>
          <p:nvPr/>
        </p:nvPicPr>
        <p:blipFill>
          <a:blip r:embed="rId2"/>
          <a:stretch>
            <a:fillRect/>
          </a:stretch>
        </p:blipFill>
        <p:spPr>
          <a:xfrm>
            <a:off x="2147063" y="602466"/>
            <a:ext cx="7891975" cy="2632815"/>
          </a:xfrm>
          <a:prstGeom prst="rect">
            <a:avLst/>
          </a:prstGeom>
        </p:spPr>
      </p:pic>
      <p:pic>
        <p:nvPicPr>
          <p:cNvPr id="4" name="Picture 3"/>
          <p:cNvPicPr>
            <a:picLocks noChangeAspect="1"/>
          </p:cNvPicPr>
          <p:nvPr/>
        </p:nvPicPr>
        <p:blipFill>
          <a:blip r:embed="rId3"/>
          <a:stretch>
            <a:fillRect/>
          </a:stretch>
        </p:blipFill>
        <p:spPr>
          <a:xfrm>
            <a:off x="2435205" y="3480635"/>
            <a:ext cx="7315688" cy="2640623"/>
          </a:xfrm>
          <a:prstGeom prst="rect">
            <a:avLst/>
          </a:prstGeom>
        </p:spPr>
      </p:pic>
    </p:spTree>
    <p:extLst>
      <p:ext uri="{BB962C8B-B14F-4D97-AF65-F5344CB8AC3E}">
        <p14:creationId xmlns:p14="http://schemas.microsoft.com/office/powerpoint/2010/main" val="453783443"/>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247847" y="6121259"/>
            <a:ext cx="3609002" cy="333809"/>
          </a:xfrm>
          <a:prstGeom prst="rect">
            <a:avLst/>
          </a:prstGeom>
          <a:noFill/>
        </p:spPr>
        <p:txBody>
          <a:bodyPr wrap="square" rtlCol="0">
            <a:spAutoFit/>
          </a:bodyPr>
          <a:lstStyle/>
          <a:p>
            <a:r>
              <a:rPr lang="en-US" sz="1569" dirty="0"/>
              <a:t>Figures courtesy of Wako </a:t>
            </a:r>
            <a:r>
              <a:rPr lang="en-US" sz="1569" dirty="0" err="1"/>
              <a:t>Bungula</a:t>
            </a:r>
            <a:endParaRPr lang="en-US" sz="1569" dirty="0"/>
          </a:p>
        </p:txBody>
      </p:sp>
      <p:pic>
        <p:nvPicPr>
          <p:cNvPr id="3" name="Picture 2"/>
          <p:cNvPicPr>
            <a:picLocks noChangeAspect="1"/>
          </p:cNvPicPr>
          <p:nvPr/>
        </p:nvPicPr>
        <p:blipFill>
          <a:blip r:embed="rId2"/>
          <a:stretch>
            <a:fillRect/>
          </a:stretch>
        </p:blipFill>
        <p:spPr>
          <a:xfrm>
            <a:off x="2147063" y="602466"/>
            <a:ext cx="7891975" cy="2632815"/>
          </a:xfrm>
          <a:prstGeom prst="rect">
            <a:avLst/>
          </a:prstGeom>
        </p:spPr>
      </p:pic>
      <p:pic>
        <p:nvPicPr>
          <p:cNvPr id="4" name="Picture 3"/>
          <p:cNvPicPr>
            <a:picLocks noChangeAspect="1"/>
          </p:cNvPicPr>
          <p:nvPr/>
        </p:nvPicPr>
        <p:blipFill>
          <a:blip r:embed="rId3"/>
          <a:stretch>
            <a:fillRect/>
          </a:stretch>
        </p:blipFill>
        <p:spPr>
          <a:xfrm>
            <a:off x="2435205" y="3480635"/>
            <a:ext cx="7315688" cy="2640623"/>
          </a:xfrm>
          <a:prstGeom prst="rect">
            <a:avLst/>
          </a:prstGeom>
        </p:spPr>
      </p:pic>
    </p:spTree>
    <p:extLst>
      <p:ext uri="{BB962C8B-B14F-4D97-AF65-F5344CB8AC3E}">
        <p14:creationId xmlns:p14="http://schemas.microsoft.com/office/powerpoint/2010/main" val="2118466651"/>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688B203E-CD20-56CE-91EF-11F09B0BCF28}"/>
              </a:ext>
            </a:extLst>
          </p:cNvPr>
          <p:cNvPicPr>
            <a:picLocks noChangeAspect="1"/>
          </p:cNvPicPr>
          <p:nvPr/>
        </p:nvPicPr>
        <p:blipFill>
          <a:blip r:embed="rId2"/>
          <a:stretch>
            <a:fillRect/>
          </a:stretch>
        </p:blipFill>
        <p:spPr>
          <a:xfrm>
            <a:off x="1190512" y="938216"/>
            <a:ext cx="9810977" cy="2259106"/>
          </a:xfrm>
          <a:prstGeom prst="rect">
            <a:avLst/>
          </a:prstGeom>
        </p:spPr>
      </p:pic>
      <p:sp>
        <p:nvSpPr>
          <p:cNvPr id="6" name="TextBox 5">
            <a:extLst>
              <a:ext uri="{FF2B5EF4-FFF2-40B4-BE49-F238E27FC236}">
                <a16:creationId xmlns:a16="http://schemas.microsoft.com/office/drawing/2014/main" id="{3E5EDBEF-1ECF-4142-EEF9-9C4A2CB446B4}"/>
              </a:ext>
            </a:extLst>
          </p:cNvPr>
          <p:cNvSpPr txBox="1"/>
          <p:nvPr/>
        </p:nvSpPr>
        <p:spPr>
          <a:xfrm>
            <a:off x="1287768" y="316183"/>
            <a:ext cx="10524548" cy="418256"/>
          </a:xfrm>
          <a:prstGeom prst="rect">
            <a:avLst/>
          </a:prstGeom>
          <a:solidFill>
            <a:srgbClr val="E2F0D9"/>
          </a:solidFill>
        </p:spPr>
        <p:txBody>
          <a:bodyPr wrap="none" rtlCol="0">
            <a:spAutoFit/>
          </a:bodyPr>
          <a:lstStyle/>
          <a:p>
            <a:r>
              <a:rPr lang="en-US" sz="2118" dirty="0" err="1"/>
              <a:t>Dbscan</a:t>
            </a:r>
            <a:r>
              <a:rPr lang="en-US" sz="2118" dirty="0"/>
              <a:t> clustering:  Free border points may imply no simplicial map as bin size increases:</a:t>
            </a:r>
          </a:p>
        </p:txBody>
      </p:sp>
    </p:spTree>
    <p:extLst>
      <p:ext uri="{BB962C8B-B14F-4D97-AF65-F5344CB8AC3E}">
        <p14:creationId xmlns:p14="http://schemas.microsoft.com/office/powerpoint/2010/main" val="234428475"/>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688B203E-CD20-56CE-91EF-11F09B0BCF28}"/>
              </a:ext>
            </a:extLst>
          </p:cNvPr>
          <p:cNvPicPr>
            <a:picLocks noChangeAspect="1"/>
          </p:cNvPicPr>
          <p:nvPr/>
        </p:nvPicPr>
        <p:blipFill rotWithShape="1">
          <a:blip r:embed="rId2"/>
          <a:srcRect l="43777"/>
          <a:stretch/>
        </p:blipFill>
        <p:spPr>
          <a:xfrm>
            <a:off x="5485432" y="938216"/>
            <a:ext cx="5516057" cy="2259106"/>
          </a:xfrm>
          <a:prstGeom prst="rect">
            <a:avLst/>
          </a:prstGeom>
        </p:spPr>
      </p:pic>
      <p:sp>
        <p:nvSpPr>
          <p:cNvPr id="6" name="TextBox 5">
            <a:extLst>
              <a:ext uri="{FF2B5EF4-FFF2-40B4-BE49-F238E27FC236}">
                <a16:creationId xmlns:a16="http://schemas.microsoft.com/office/drawing/2014/main" id="{3E5EDBEF-1ECF-4142-EEF9-9C4A2CB446B4}"/>
              </a:ext>
            </a:extLst>
          </p:cNvPr>
          <p:cNvSpPr txBox="1"/>
          <p:nvPr/>
        </p:nvSpPr>
        <p:spPr>
          <a:xfrm>
            <a:off x="1287768" y="316183"/>
            <a:ext cx="10524548" cy="418256"/>
          </a:xfrm>
          <a:prstGeom prst="rect">
            <a:avLst/>
          </a:prstGeom>
          <a:solidFill>
            <a:srgbClr val="E2F0D9"/>
          </a:solidFill>
        </p:spPr>
        <p:txBody>
          <a:bodyPr wrap="none" rtlCol="0">
            <a:spAutoFit/>
          </a:bodyPr>
          <a:lstStyle/>
          <a:p>
            <a:r>
              <a:rPr lang="en-US" sz="2118" dirty="0" err="1"/>
              <a:t>Dbscan</a:t>
            </a:r>
            <a:r>
              <a:rPr lang="en-US" sz="2118" dirty="0"/>
              <a:t> clustering:  Free border points may imply no simplicial map as bin size increases:</a:t>
            </a:r>
          </a:p>
        </p:txBody>
      </p:sp>
      <p:sp>
        <p:nvSpPr>
          <p:cNvPr id="7" name="Oval 6">
            <a:extLst>
              <a:ext uri="{FF2B5EF4-FFF2-40B4-BE49-F238E27FC236}">
                <a16:creationId xmlns:a16="http://schemas.microsoft.com/office/drawing/2014/main" id="{2F2FCA25-D01F-8A54-105F-CEC4C9899A99}"/>
              </a:ext>
            </a:extLst>
          </p:cNvPr>
          <p:cNvSpPr/>
          <p:nvPr/>
        </p:nvSpPr>
        <p:spPr>
          <a:xfrm>
            <a:off x="5962623" y="1636577"/>
            <a:ext cx="4112980" cy="958335"/>
          </a:xfrm>
          <a:prstGeom prst="ellipse">
            <a:avLst/>
          </a:prstGeom>
          <a:solidFill>
            <a:schemeClr val="accent1">
              <a:alpha val="22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588" dirty="0"/>
          </a:p>
        </p:txBody>
      </p:sp>
    </p:spTree>
    <p:extLst>
      <p:ext uri="{BB962C8B-B14F-4D97-AF65-F5344CB8AC3E}">
        <p14:creationId xmlns:p14="http://schemas.microsoft.com/office/powerpoint/2010/main" val="159605238"/>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688B203E-CD20-56CE-91EF-11F09B0BCF28}"/>
              </a:ext>
            </a:extLst>
          </p:cNvPr>
          <p:cNvPicPr>
            <a:picLocks noChangeAspect="1"/>
          </p:cNvPicPr>
          <p:nvPr/>
        </p:nvPicPr>
        <p:blipFill rotWithShape="1">
          <a:blip r:embed="rId2"/>
          <a:srcRect l="43777"/>
          <a:stretch/>
        </p:blipFill>
        <p:spPr>
          <a:xfrm>
            <a:off x="5485432" y="938216"/>
            <a:ext cx="5516057" cy="2259106"/>
          </a:xfrm>
          <a:prstGeom prst="rect">
            <a:avLst/>
          </a:prstGeom>
        </p:spPr>
      </p:pic>
      <p:sp>
        <p:nvSpPr>
          <p:cNvPr id="6" name="TextBox 5">
            <a:extLst>
              <a:ext uri="{FF2B5EF4-FFF2-40B4-BE49-F238E27FC236}">
                <a16:creationId xmlns:a16="http://schemas.microsoft.com/office/drawing/2014/main" id="{3E5EDBEF-1ECF-4142-EEF9-9C4A2CB446B4}"/>
              </a:ext>
            </a:extLst>
          </p:cNvPr>
          <p:cNvSpPr txBox="1"/>
          <p:nvPr/>
        </p:nvSpPr>
        <p:spPr>
          <a:xfrm>
            <a:off x="1287768" y="316183"/>
            <a:ext cx="10524548" cy="418256"/>
          </a:xfrm>
          <a:prstGeom prst="rect">
            <a:avLst/>
          </a:prstGeom>
          <a:solidFill>
            <a:srgbClr val="E2F0D9"/>
          </a:solidFill>
        </p:spPr>
        <p:txBody>
          <a:bodyPr wrap="none" rtlCol="0">
            <a:spAutoFit/>
          </a:bodyPr>
          <a:lstStyle/>
          <a:p>
            <a:r>
              <a:rPr lang="en-US" sz="2118" dirty="0" err="1"/>
              <a:t>Dbscan</a:t>
            </a:r>
            <a:r>
              <a:rPr lang="en-US" sz="2118" dirty="0"/>
              <a:t> clustering:  Free border points may imply no simplicial map as bin size increases:</a:t>
            </a:r>
          </a:p>
        </p:txBody>
      </p:sp>
      <p:sp>
        <p:nvSpPr>
          <p:cNvPr id="7" name="Oval 6">
            <a:extLst>
              <a:ext uri="{FF2B5EF4-FFF2-40B4-BE49-F238E27FC236}">
                <a16:creationId xmlns:a16="http://schemas.microsoft.com/office/drawing/2014/main" id="{2F2FCA25-D01F-8A54-105F-CEC4C9899A99}"/>
              </a:ext>
            </a:extLst>
          </p:cNvPr>
          <p:cNvSpPr/>
          <p:nvPr/>
        </p:nvSpPr>
        <p:spPr>
          <a:xfrm>
            <a:off x="5962623" y="1636577"/>
            <a:ext cx="4112980" cy="958335"/>
          </a:xfrm>
          <a:prstGeom prst="ellipse">
            <a:avLst/>
          </a:prstGeom>
          <a:solidFill>
            <a:schemeClr val="accent1">
              <a:alpha val="22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588" dirty="0"/>
          </a:p>
        </p:txBody>
      </p:sp>
      <p:pic>
        <p:nvPicPr>
          <p:cNvPr id="2" name="Picture 1">
            <a:extLst>
              <a:ext uri="{FF2B5EF4-FFF2-40B4-BE49-F238E27FC236}">
                <a16:creationId xmlns:a16="http://schemas.microsoft.com/office/drawing/2014/main" id="{AA164DAB-DB5A-4E8A-9F75-8327E2BCEA5E}"/>
              </a:ext>
            </a:extLst>
          </p:cNvPr>
          <p:cNvPicPr>
            <a:picLocks noChangeAspect="1"/>
          </p:cNvPicPr>
          <p:nvPr/>
        </p:nvPicPr>
        <p:blipFill>
          <a:blip r:embed="rId2"/>
          <a:stretch>
            <a:fillRect/>
          </a:stretch>
        </p:blipFill>
        <p:spPr>
          <a:xfrm>
            <a:off x="1215950" y="3678518"/>
            <a:ext cx="9810977" cy="2259106"/>
          </a:xfrm>
          <a:prstGeom prst="rect">
            <a:avLst/>
          </a:prstGeom>
        </p:spPr>
      </p:pic>
      <p:sp>
        <p:nvSpPr>
          <p:cNvPr id="3" name="Oval 2">
            <a:extLst>
              <a:ext uri="{FF2B5EF4-FFF2-40B4-BE49-F238E27FC236}">
                <a16:creationId xmlns:a16="http://schemas.microsoft.com/office/drawing/2014/main" id="{D4138136-5864-5A7D-B40E-C14C23424FAE}"/>
              </a:ext>
            </a:extLst>
          </p:cNvPr>
          <p:cNvSpPr/>
          <p:nvPr/>
        </p:nvSpPr>
        <p:spPr>
          <a:xfrm>
            <a:off x="8113059" y="4376879"/>
            <a:ext cx="1987982" cy="958335"/>
          </a:xfrm>
          <a:prstGeom prst="ellipse">
            <a:avLst/>
          </a:prstGeom>
          <a:solidFill>
            <a:schemeClr val="accent1">
              <a:alpha val="22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588" dirty="0"/>
          </a:p>
        </p:txBody>
      </p:sp>
      <p:sp>
        <p:nvSpPr>
          <p:cNvPr id="4" name="Oval 3">
            <a:extLst>
              <a:ext uri="{FF2B5EF4-FFF2-40B4-BE49-F238E27FC236}">
                <a16:creationId xmlns:a16="http://schemas.microsoft.com/office/drawing/2014/main" id="{2B00F5E7-4D04-A0C8-F1E4-F8304318D153}"/>
              </a:ext>
            </a:extLst>
          </p:cNvPr>
          <p:cNvSpPr/>
          <p:nvPr/>
        </p:nvSpPr>
        <p:spPr>
          <a:xfrm>
            <a:off x="1389529" y="4328903"/>
            <a:ext cx="5797644" cy="958335"/>
          </a:xfrm>
          <a:prstGeom prst="ellipse">
            <a:avLst/>
          </a:prstGeom>
          <a:solidFill>
            <a:schemeClr val="accent2">
              <a:alpha val="22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588" dirty="0"/>
          </a:p>
        </p:txBody>
      </p:sp>
    </p:spTree>
    <p:extLst>
      <p:ext uri="{BB962C8B-B14F-4D97-AF65-F5344CB8AC3E}">
        <p14:creationId xmlns:p14="http://schemas.microsoft.com/office/powerpoint/2010/main" val="3818113377"/>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06D32F18-4EFF-9277-1817-EF23713B8FC5}"/>
              </a:ext>
            </a:extLst>
          </p:cNvPr>
          <p:cNvPicPr>
            <a:picLocks noChangeAspect="1"/>
          </p:cNvPicPr>
          <p:nvPr/>
        </p:nvPicPr>
        <p:blipFill>
          <a:blip r:embed="rId2"/>
          <a:stretch>
            <a:fillRect/>
          </a:stretch>
        </p:blipFill>
        <p:spPr>
          <a:xfrm>
            <a:off x="1650843" y="1316735"/>
            <a:ext cx="2174053" cy="2106814"/>
          </a:xfrm>
          <a:prstGeom prst="rect">
            <a:avLst/>
          </a:prstGeom>
        </p:spPr>
      </p:pic>
      <p:pic>
        <p:nvPicPr>
          <p:cNvPr id="7" name="Picture 6">
            <a:extLst>
              <a:ext uri="{FF2B5EF4-FFF2-40B4-BE49-F238E27FC236}">
                <a16:creationId xmlns:a16="http://schemas.microsoft.com/office/drawing/2014/main" id="{60A56236-A55C-7D55-86A7-557A269C2C5F}"/>
              </a:ext>
            </a:extLst>
          </p:cNvPr>
          <p:cNvPicPr>
            <a:picLocks noChangeAspect="1"/>
          </p:cNvPicPr>
          <p:nvPr/>
        </p:nvPicPr>
        <p:blipFill>
          <a:blip r:embed="rId3"/>
          <a:stretch>
            <a:fillRect/>
          </a:stretch>
        </p:blipFill>
        <p:spPr>
          <a:xfrm>
            <a:off x="4893125" y="1378419"/>
            <a:ext cx="2274911" cy="2073195"/>
          </a:xfrm>
          <a:prstGeom prst="rect">
            <a:avLst/>
          </a:prstGeom>
        </p:spPr>
      </p:pic>
      <p:sp>
        <p:nvSpPr>
          <p:cNvPr id="2" name="TextBox 1">
            <a:extLst>
              <a:ext uri="{FF2B5EF4-FFF2-40B4-BE49-F238E27FC236}">
                <a16:creationId xmlns:a16="http://schemas.microsoft.com/office/drawing/2014/main" id="{0208FD8A-5F48-6A83-AB26-1142770B768E}"/>
              </a:ext>
            </a:extLst>
          </p:cNvPr>
          <p:cNvSpPr txBox="1"/>
          <p:nvPr/>
        </p:nvSpPr>
        <p:spPr>
          <a:xfrm>
            <a:off x="1249953" y="367667"/>
            <a:ext cx="4070538" cy="418256"/>
          </a:xfrm>
          <a:prstGeom prst="rect">
            <a:avLst/>
          </a:prstGeom>
          <a:solidFill>
            <a:srgbClr val="E2F0D9"/>
          </a:solidFill>
        </p:spPr>
        <p:txBody>
          <a:bodyPr wrap="none" rtlCol="0">
            <a:spAutoFit/>
          </a:bodyPr>
          <a:lstStyle/>
          <a:p>
            <a:r>
              <a:rPr lang="en-US" sz="2118" dirty="0"/>
              <a:t>What if measurements are noisy?</a:t>
            </a:r>
          </a:p>
        </p:txBody>
      </p:sp>
    </p:spTree>
    <p:extLst>
      <p:ext uri="{BB962C8B-B14F-4D97-AF65-F5344CB8AC3E}">
        <p14:creationId xmlns:p14="http://schemas.microsoft.com/office/powerpoint/2010/main" val="3879824755"/>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06D32F18-4EFF-9277-1817-EF23713B8FC5}"/>
              </a:ext>
            </a:extLst>
          </p:cNvPr>
          <p:cNvPicPr>
            <a:picLocks noChangeAspect="1"/>
          </p:cNvPicPr>
          <p:nvPr/>
        </p:nvPicPr>
        <p:blipFill>
          <a:blip r:embed="rId2"/>
          <a:stretch>
            <a:fillRect/>
          </a:stretch>
        </p:blipFill>
        <p:spPr>
          <a:xfrm>
            <a:off x="1650843" y="1316735"/>
            <a:ext cx="2174053" cy="2106814"/>
          </a:xfrm>
          <a:prstGeom prst="rect">
            <a:avLst/>
          </a:prstGeom>
        </p:spPr>
      </p:pic>
      <p:pic>
        <p:nvPicPr>
          <p:cNvPr id="7" name="Picture 6">
            <a:extLst>
              <a:ext uri="{FF2B5EF4-FFF2-40B4-BE49-F238E27FC236}">
                <a16:creationId xmlns:a16="http://schemas.microsoft.com/office/drawing/2014/main" id="{60A56236-A55C-7D55-86A7-557A269C2C5F}"/>
              </a:ext>
            </a:extLst>
          </p:cNvPr>
          <p:cNvPicPr>
            <a:picLocks noChangeAspect="1"/>
          </p:cNvPicPr>
          <p:nvPr/>
        </p:nvPicPr>
        <p:blipFill>
          <a:blip r:embed="rId3"/>
          <a:stretch>
            <a:fillRect/>
          </a:stretch>
        </p:blipFill>
        <p:spPr>
          <a:xfrm>
            <a:off x="4893125" y="1378419"/>
            <a:ext cx="2274911" cy="2073195"/>
          </a:xfrm>
          <a:prstGeom prst="rect">
            <a:avLst/>
          </a:prstGeom>
        </p:spPr>
      </p:pic>
      <p:pic>
        <p:nvPicPr>
          <p:cNvPr id="9" name="Picture 8">
            <a:extLst>
              <a:ext uri="{FF2B5EF4-FFF2-40B4-BE49-F238E27FC236}">
                <a16:creationId xmlns:a16="http://schemas.microsoft.com/office/drawing/2014/main" id="{E1923584-AEB3-38BB-F765-1D27C383662C}"/>
              </a:ext>
            </a:extLst>
          </p:cNvPr>
          <p:cNvPicPr>
            <a:picLocks noChangeAspect="1"/>
          </p:cNvPicPr>
          <p:nvPr/>
        </p:nvPicPr>
        <p:blipFill>
          <a:blip r:embed="rId4"/>
          <a:stretch>
            <a:fillRect/>
          </a:stretch>
        </p:blipFill>
        <p:spPr>
          <a:xfrm>
            <a:off x="7764018" y="1140654"/>
            <a:ext cx="3031347" cy="2723170"/>
          </a:xfrm>
          <a:prstGeom prst="rect">
            <a:avLst/>
          </a:prstGeom>
        </p:spPr>
      </p:pic>
      <p:sp>
        <p:nvSpPr>
          <p:cNvPr id="2" name="TextBox 1">
            <a:extLst>
              <a:ext uri="{FF2B5EF4-FFF2-40B4-BE49-F238E27FC236}">
                <a16:creationId xmlns:a16="http://schemas.microsoft.com/office/drawing/2014/main" id="{0208FD8A-5F48-6A83-AB26-1142770B768E}"/>
              </a:ext>
            </a:extLst>
          </p:cNvPr>
          <p:cNvSpPr txBox="1"/>
          <p:nvPr/>
        </p:nvSpPr>
        <p:spPr>
          <a:xfrm>
            <a:off x="1249953" y="367667"/>
            <a:ext cx="4070538" cy="418256"/>
          </a:xfrm>
          <a:prstGeom prst="rect">
            <a:avLst/>
          </a:prstGeom>
          <a:solidFill>
            <a:srgbClr val="E2F0D9"/>
          </a:solidFill>
        </p:spPr>
        <p:txBody>
          <a:bodyPr wrap="none" rtlCol="0">
            <a:spAutoFit/>
          </a:bodyPr>
          <a:lstStyle/>
          <a:p>
            <a:r>
              <a:rPr lang="en-US" sz="2118" dirty="0"/>
              <a:t>What if measurements are noisy?</a:t>
            </a:r>
          </a:p>
        </p:txBody>
      </p:sp>
    </p:spTree>
    <p:extLst>
      <p:ext uri="{BB962C8B-B14F-4D97-AF65-F5344CB8AC3E}">
        <p14:creationId xmlns:p14="http://schemas.microsoft.com/office/powerpoint/2010/main" val="851199665"/>
      </p:ext>
    </p:extLst>
  </p:cSld>
  <p:clrMapOvr>
    <a:masterClrMapping/>
  </p:clrMapOvr>
</p:sld>
</file>

<file path=ppt/theme/_rels/theme3.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txDef>
      <a:spPr>
        <a:noFill/>
      </a:spPr>
      <a:bodyPr wrap="square" rtlCol="0">
        <a:spAutoFit/>
      </a:bodyPr>
      <a:lstStyle>
        <a:defPPr>
          <a:defRPr sz="3200" dirty="0" smtClean="0"/>
        </a:defPPr>
      </a:lstStyle>
    </a:txDef>
  </a:objectDefaults>
  <a:extraClrSchemeLst/>
</a:theme>
</file>

<file path=ppt/theme/theme3.xml><?xml version="1.0" encoding="utf-8"?>
<a:theme xmlns:a="http://schemas.openxmlformats.org/drawingml/2006/main" name="Couture">
  <a:themeElements>
    <a:clrScheme name="Couture">
      <a:dk1>
        <a:sysClr val="windowText" lastClr="000000"/>
      </a:dk1>
      <a:lt1>
        <a:sysClr val="window" lastClr="FFFFFF"/>
      </a:lt1>
      <a:dk2>
        <a:srgbClr val="37302A"/>
      </a:dk2>
      <a:lt2>
        <a:srgbClr val="D0CCB9"/>
      </a:lt2>
      <a:accent1>
        <a:srgbClr val="9E8E5C"/>
      </a:accent1>
      <a:accent2>
        <a:srgbClr val="A09781"/>
      </a:accent2>
      <a:accent3>
        <a:srgbClr val="85776D"/>
      </a:accent3>
      <a:accent4>
        <a:srgbClr val="AEAFA9"/>
      </a:accent4>
      <a:accent5>
        <a:srgbClr val="8D878B"/>
      </a:accent5>
      <a:accent6>
        <a:srgbClr val="6B6149"/>
      </a:accent6>
      <a:hlink>
        <a:srgbClr val="B6A272"/>
      </a:hlink>
      <a:folHlink>
        <a:srgbClr val="8A784F"/>
      </a:folHlink>
    </a:clrScheme>
    <a:fontScheme name="Black Tie">
      <a:majorFont>
        <a:latin typeface="Garamond"/>
        <a:ea typeface=""/>
        <a:cs typeface=""/>
        <a:font script="Grek" typeface="Constantia"/>
        <a:font script="Cyrl" typeface="Constantia"/>
        <a:font script="Jpan" typeface="ＭＳ Ｐ明朝"/>
        <a:font script="Hang" typeface="궁서"/>
        <a:font script="Hans" typeface="仿宋"/>
        <a:font script="Hant" typeface="標楷體"/>
        <a:font script="Arab" typeface="Times New Roman"/>
        <a:font script="Hebr" typeface="Times New Roman"/>
        <a:font script="Thai" typeface="Angsan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Garamond"/>
        <a:ea typeface=""/>
        <a:cs typeface=""/>
        <a:font script="Grek" typeface="Constantia"/>
        <a:font script="Cyrl" typeface="Constantia"/>
        <a:font script="Jpan" typeface="ＭＳ Ｐ明朝"/>
        <a:font script="Hang" typeface="궁서"/>
        <a:font script="Hans" typeface="仿宋"/>
        <a:font script="Hant" typeface="標楷體"/>
        <a:font script="Arab" typeface="Times New Roman"/>
        <a:font script="Hebr" typeface="Times New Roman"/>
        <a:font script="Thai" typeface="Angsan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Couture">
      <a:fillStyleLst>
        <a:solidFill>
          <a:schemeClr val="phClr"/>
        </a:solidFill>
        <a:solidFill>
          <a:schemeClr val="phClr">
            <a:tint val="65000"/>
          </a:schemeClr>
        </a:solidFill>
        <a:solidFill>
          <a:schemeClr val="phClr">
            <a:shade val="80000"/>
            <a:satMod val="18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9050" h="31750" prst="coolSlant"/>
          </a:sp3d>
        </a:effectStyle>
      </a:effectStyleLst>
      <a:bgFillStyleLst>
        <a:solidFill>
          <a:schemeClr val="phClr"/>
        </a:solidFill>
        <a:gradFill rotWithShape="1">
          <a:gsLst>
            <a:gs pos="0">
              <a:schemeClr val="phClr">
                <a:tint val="70000"/>
              </a:schemeClr>
            </a:gs>
            <a:gs pos="100000">
              <a:schemeClr val="phClr">
                <a:shade val="80000"/>
              </a:schemeClr>
            </a:gs>
          </a:gsLst>
          <a:path path="circle">
            <a:fillToRect l="50000" t="100000" r="100000" b="100000"/>
          </a:path>
        </a:gradFill>
        <a:blipFill rotWithShape="1">
          <a:blip xmlns:r="http://schemas.openxmlformats.org/officeDocument/2006/relationships" r:embed="rId1">
            <a:duotone>
              <a:schemeClr val="phClr">
                <a:shade val="30000"/>
                <a:satMod val="200000"/>
              </a:schemeClr>
              <a:schemeClr val="phClr">
                <a:tint val="20000"/>
              </a:schemeClr>
            </a:duotone>
          </a:blip>
          <a:stretch/>
        </a:blipFill>
      </a:bgFillStyleLst>
    </a:fmtScheme>
  </a:themeElements>
  <a:objectDefaults/>
  <a:extraClrSchemeLst/>
</a:theme>
</file>

<file path=ppt/theme/theme4.xml><?xml version="1.0" encoding="utf-8"?>
<a:theme xmlns:a="http://schemas.openxmlformats.org/drawingml/2006/main" name="2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grpFill/>
        <a:ln>
          <a:noFill/>
        </a:ln>
        <a:effectLst/>
      </a:spPr>
      <a:bodyPr rtlCol="0" anchor="ctr"/>
      <a:lstStyle>
        <a:defPPr algn="ctr">
          <a:defRPr sz="4800" dirty="0" smtClean="0">
            <a:solidFill>
              <a:prstClr val="black"/>
            </a:solidFill>
            <a:latin typeface="Calibri"/>
          </a:defRPr>
        </a:defP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60</TotalTime>
  <Words>5079</Words>
  <Application>Microsoft Office PowerPoint</Application>
  <PresentationFormat>Widescreen</PresentationFormat>
  <Paragraphs>873</Paragraphs>
  <Slides>86</Slides>
  <Notes>39</Notes>
  <HiddenSlides>1</HiddenSlides>
  <MMClips>0</MMClips>
  <ScaleCrop>false</ScaleCrop>
  <HeadingPairs>
    <vt:vector size="6" baseType="variant">
      <vt:variant>
        <vt:lpstr>Fonts Used</vt:lpstr>
      </vt:variant>
      <vt:variant>
        <vt:i4>11</vt:i4>
      </vt:variant>
      <vt:variant>
        <vt:lpstr>Theme</vt:lpstr>
      </vt:variant>
      <vt:variant>
        <vt:i4>4</vt:i4>
      </vt:variant>
      <vt:variant>
        <vt:lpstr>Slide Titles</vt:lpstr>
      </vt:variant>
      <vt:variant>
        <vt:i4>86</vt:i4>
      </vt:variant>
    </vt:vector>
  </HeadingPairs>
  <TitlesOfParts>
    <vt:vector size="101" baseType="lpstr">
      <vt:lpstr>Aptos</vt:lpstr>
      <vt:lpstr>Aptos Display</vt:lpstr>
      <vt:lpstr>Arial</vt:lpstr>
      <vt:lpstr>Calibri</vt:lpstr>
      <vt:lpstr>Cambria Math</vt:lpstr>
      <vt:lpstr>CM R 12</vt:lpstr>
      <vt:lpstr>CMM I 12</vt:lpstr>
      <vt:lpstr>Comic Sans MS</vt:lpstr>
      <vt:lpstr>Garamond</vt:lpstr>
      <vt:lpstr>Symbol</vt:lpstr>
      <vt:lpstr>Wingdings</vt:lpstr>
      <vt:lpstr>Office Theme</vt:lpstr>
      <vt:lpstr>1_Office Theme</vt:lpstr>
      <vt:lpstr>Couture</vt:lpstr>
      <vt:lpstr>2_Office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University of Iowa</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Darcy, Isabel K</dc:creator>
  <cp:lastModifiedBy>Darcy, Isabel K</cp:lastModifiedBy>
  <cp:revision>3</cp:revision>
  <dcterms:created xsi:type="dcterms:W3CDTF">2026-03-31T11:59:28Z</dcterms:created>
  <dcterms:modified xsi:type="dcterms:W3CDTF">2026-03-31T12:59:29Z</dcterms:modified>
</cp:coreProperties>
</file>