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380" r:id="rId2"/>
    <p:sldId id="381" r:id="rId3"/>
    <p:sldId id="286" r:id="rId4"/>
    <p:sldId id="395" r:id="rId5"/>
    <p:sldId id="396" r:id="rId6"/>
    <p:sldId id="397" r:id="rId7"/>
    <p:sldId id="411" r:id="rId8"/>
    <p:sldId id="414" r:id="rId9"/>
    <p:sldId id="417" r:id="rId10"/>
    <p:sldId id="420" r:id="rId11"/>
    <p:sldId id="430" r:id="rId12"/>
    <p:sldId id="432" r:id="rId13"/>
    <p:sldId id="433" r:id="rId14"/>
    <p:sldId id="388" r:id="rId15"/>
    <p:sldId id="438" r:id="rId16"/>
    <p:sldId id="435" r:id="rId17"/>
    <p:sldId id="436" r:id="rId18"/>
    <p:sldId id="437" r:id="rId19"/>
    <p:sldId id="439" r:id="rId20"/>
    <p:sldId id="442" r:id="rId21"/>
    <p:sldId id="441" r:id="rId22"/>
    <p:sldId id="440" r:id="rId23"/>
    <p:sldId id="443" r:id="rId24"/>
    <p:sldId id="444" r:id="rId25"/>
    <p:sldId id="447" r:id="rId26"/>
    <p:sldId id="448" r:id="rId27"/>
    <p:sldId id="449" r:id="rId28"/>
    <p:sldId id="450" r:id="rId29"/>
    <p:sldId id="452" r:id="rId30"/>
    <p:sldId id="453" r:id="rId31"/>
    <p:sldId id="451" r:id="rId32"/>
    <p:sldId id="45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8">
          <p15:clr>
            <a:srgbClr val="A4A3A4"/>
          </p15:clr>
        </p15:guide>
        <p15:guide id="2" pos="1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53" autoAdjust="0"/>
  </p:normalViewPr>
  <p:slideViewPr>
    <p:cSldViewPr snapToGrid="0" snapToObjects="1" showGuides="1">
      <p:cViewPr varScale="1">
        <p:scale>
          <a:sx n="94" d="100"/>
          <a:sy n="94" d="100"/>
        </p:scale>
        <p:origin x="552" y="82"/>
      </p:cViewPr>
      <p:guideLst>
        <p:guide orient="horz" pos="798"/>
        <p:guide pos="1536"/>
      </p:guideLst>
    </p:cSldViewPr>
  </p:slideViewPr>
  <p:notesTextViewPr>
    <p:cViewPr>
      <p:scale>
        <a:sx n="100" d="100"/>
        <a:sy n="100" d="100"/>
      </p:scale>
      <p:origin x="0" y="0"/>
    </p:cViewPr>
  </p:notesTextViewPr>
  <p:sorterViewPr>
    <p:cViewPr varScale="1">
      <p:scale>
        <a:sx n="1" d="1"/>
        <a:sy n="1" d="1"/>
      </p:scale>
      <p:origin x="0" y="-1320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9FC1A-8137-4CEE-92E2-6A5095A7EC94}" type="datetimeFigureOut">
              <a:rPr lang="en-US" smtClean="0"/>
              <a:t>4/19/2018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DE7D2-C025-49C6-98D4-8A7AC79D9B97}" type="slidenum">
              <a:rPr lang="en-US" smtClean="0"/>
              <a:t>‹#›</a:t>
            </a:fld>
            <a:endParaRPr lang="en-US"/>
          </a:p>
        </p:txBody>
      </p:sp>
    </p:spTree>
    <p:extLst>
      <p:ext uri="{BB962C8B-B14F-4D97-AF65-F5344CB8AC3E}">
        <p14:creationId xmlns:p14="http://schemas.microsoft.com/office/powerpoint/2010/main" val="1741154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33819-8353-3940-B7D6-4527171C65EB}" type="slidenum">
              <a:rPr lang="en-US" smtClean="0"/>
              <a:t>12</a:t>
            </a:fld>
            <a:endParaRPr lang="en-US"/>
          </a:p>
        </p:txBody>
      </p:sp>
    </p:spTree>
    <p:extLst>
      <p:ext uri="{BB962C8B-B14F-4D97-AF65-F5344CB8AC3E}">
        <p14:creationId xmlns:p14="http://schemas.microsoft.com/office/powerpoint/2010/main" val="73682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533819-8353-3940-B7D6-4527171C65EB}" type="slidenum">
              <a:rPr lang="en-US" smtClean="0"/>
              <a:t>14</a:t>
            </a:fld>
            <a:endParaRPr lang="en-US"/>
          </a:p>
        </p:txBody>
      </p:sp>
    </p:spTree>
    <p:extLst>
      <p:ext uri="{BB962C8B-B14F-4D97-AF65-F5344CB8AC3E}">
        <p14:creationId xmlns:p14="http://schemas.microsoft.com/office/powerpoint/2010/main" val="761993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BF167D-888F-604E-95B9-5E1B57D6D293}"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68400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F167D-888F-604E-95B9-5E1B57D6D293}"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99799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F167D-888F-604E-95B9-5E1B57D6D293}"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29399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F167D-888F-604E-95B9-5E1B57D6D293}"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2290334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BF167D-888F-604E-95B9-5E1B57D6D293}" type="datetimeFigureOut">
              <a:rPr lang="en-US" smtClean="0"/>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80300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BF167D-888F-604E-95B9-5E1B57D6D293}"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031908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BF167D-888F-604E-95B9-5E1B57D6D293}" type="datetimeFigureOut">
              <a:rPr lang="en-US" smtClean="0"/>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1461123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BF167D-888F-604E-95B9-5E1B57D6D293}" type="datetimeFigureOut">
              <a:rPr lang="en-US" smtClean="0"/>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236550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F167D-888F-604E-95B9-5E1B57D6D293}" type="datetimeFigureOut">
              <a:rPr lang="en-US" smtClean="0"/>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80462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F167D-888F-604E-95B9-5E1B57D6D293}"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3944335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F167D-888F-604E-95B9-5E1B57D6D293}" type="datetimeFigureOut">
              <a:rPr lang="en-US" smtClean="0"/>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1EE124-09D9-9445-AF90-3BEE1C337EA0}" type="slidenum">
              <a:rPr lang="en-US" smtClean="0"/>
              <a:t>‹#›</a:t>
            </a:fld>
            <a:endParaRPr lang="en-US"/>
          </a:p>
        </p:txBody>
      </p:sp>
    </p:spTree>
    <p:extLst>
      <p:ext uri="{BB962C8B-B14F-4D97-AF65-F5344CB8AC3E}">
        <p14:creationId xmlns:p14="http://schemas.microsoft.com/office/powerpoint/2010/main" val="4204458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F167D-888F-604E-95B9-5E1B57D6D293}" type="datetimeFigureOut">
              <a:rPr lang="en-US" smtClean="0"/>
              <a:t>4/19/2018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1EE124-09D9-9445-AF90-3BEE1C337EA0}" type="slidenum">
              <a:rPr lang="en-US" smtClean="0"/>
              <a:t>‹#›</a:t>
            </a:fld>
            <a:endParaRPr lang="en-US"/>
          </a:p>
        </p:txBody>
      </p:sp>
    </p:spTree>
    <p:extLst>
      <p:ext uri="{BB962C8B-B14F-4D97-AF65-F5344CB8AC3E}">
        <p14:creationId xmlns:p14="http://schemas.microsoft.com/office/powerpoint/2010/main" val="349518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ytimes.com/2017/03/22/science/open-access-journals.html"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retractionwatch.com/?s=clare+franci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ncbi.nlm.nih.gov/pubmed/22784623"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xkcd.com/882/"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ncbi.nlm.nih.gov/pubmed/2406472?dopt=Abstract&amp;holding=npg"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xkcd.com/882/"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hyperlink" Target="http://www.nytimes.com/2006/08/09/technology/09aol.html" TargetMode="External"/><Relationship Id="rId3" Type="http://schemas.openxmlformats.org/officeDocument/2006/relationships/image" Target="../media/image27.png"/><Relationship Id="rId7" Type="http://schemas.openxmlformats.org/officeDocument/2006/relationships/hyperlink" Target="http://www.nytimes.com/2014/10/17/opinion/the-dark-market-for-personal-data.html" TargetMode="Externa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hyperlink" Target="http://www.theguardian.com/science/2005/nov/03/genetics.news" TargetMode="External"/><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hyperlink" Target="https://www.sciencemag.org/content/339/6117/26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nytimes.com/2016/02/07/opinion/sunday/give-up-your-data-to-cure-disease.html" TargetMode="External"/><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americangut.org/" TargetMode="External"/><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fundrazr.com/campaigns/4Tqx5" TargetMode="External"/><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allofus.nih.gov/" TargetMode="External"/><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cancergenome.nih.gov/abouttcga" TargetMode="External"/><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cancergenome.nih.gov/abouttcga" TargetMode="External"/><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medscape.com/viewarticle/749577"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nature.com/nm/journal/v12/n11/full/nm1491.html"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projecteuclid.org/download/pdfview_1/euclid.aoas/1267453942"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nature.com/news/1-500-scientists-lift-the-lid-on-reproducibility-1.19970"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358900"/>
            <a:ext cx="9144000" cy="4135185"/>
          </a:xfrm>
          <a:prstGeom prst="rect">
            <a:avLst/>
          </a:prstGeom>
        </p:spPr>
      </p:pic>
      <p:sp>
        <p:nvSpPr>
          <p:cNvPr id="4" name="Rectangle 3"/>
          <p:cNvSpPr/>
          <p:nvPr/>
        </p:nvSpPr>
        <p:spPr>
          <a:xfrm>
            <a:off x="446615" y="317377"/>
            <a:ext cx="8122577" cy="369332"/>
          </a:xfrm>
          <a:prstGeom prst="rect">
            <a:avLst/>
          </a:prstGeom>
        </p:spPr>
        <p:txBody>
          <a:bodyPr wrap="square">
            <a:spAutoFit/>
          </a:bodyPr>
          <a:lstStyle/>
          <a:p>
            <a:r>
              <a:rPr lang="en-US" dirty="0" smtClean="0">
                <a:hlinkClick r:id="rId3"/>
              </a:rPr>
              <a:t>https://www.nytimes.com/2017/03/22/science/open-access-journals.html</a:t>
            </a:r>
            <a:r>
              <a:rPr lang="en-US" dirty="0"/>
              <a:t> </a:t>
            </a:r>
          </a:p>
        </p:txBody>
      </p:sp>
    </p:spTree>
    <p:extLst>
      <p:ext uri="{BB962C8B-B14F-4D97-AF65-F5344CB8AC3E}">
        <p14:creationId xmlns:p14="http://schemas.microsoft.com/office/powerpoint/2010/main" val="4136386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312" y="675993"/>
            <a:ext cx="8723376" cy="6065958"/>
          </a:xfrm>
          <a:prstGeom prst="rect">
            <a:avLst/>
          </a:prstGeom>
        </p:spPr>
      </p:pic>
      <p:pic>
        <p:nvPicPr>
          <p:cNvPr id="3" name="Picture 2"/>
          <p:cNvPicPr>
            <a:picLocks noChangeAspect="1"/>
          </p:cNvPicPr>
          <p:nvPr/>
        </p:nvPicPr>
        <p:blipFill>
          <a:blip r:embed="rId3"/>
          <a:stretch>
            <a:fillRect/>
          </a:stretch>
        </p:blipFill>
        <p:spPr>
          <a:xfrm>
            <a:off x="210312" y="-27175"/>
            <a:ext cx="4170419" cy="731520"/>
          </a:xfrm>
          <a:prstGeom prst="rect">
            <a:avLst/>
          </a:prstGeom>
        </p:spPr>
      </p:pic>
      <p:sp>
        <p:nvSpPr>
          <p:cNvPr id="4" name="Rectangle 3"/>
          <p:cNvSpPr/>
          <p:nvPr/>
        </p:nvSpPr>
        <p:spPr>
          <a:xfrm>
            <a:off x="4239832" y="1388644"/>
            <a:ext cx="4410695" cy="369332"/>
          </a:xfrm>
          <a:prstGeom prst="rect">
            <a:avLst/>
          </a:prstGeom>
        </p:spPr>
        <p:txBody>
          <a:bodyPr wrap="none">
            <a:spAutoFit/>
          </a:bodyPr>
          <a:lstStyle/>
          <a:p>
            <a:r>
              <a:rPr lang="en-US" dirty="0">
                <a:hlinkClick r:id="rId4"/>
              </a:rPr>
              <a:t>http://retractionwatch.com/?</a:t>
            </a:r>
            <a:r>
              <a:rPr lang="en-US" dirty="0" smtClean="0">
                <a:hlinkClick r:id="rId4"/>
              </a:rPr>
              <a:t>s=clare+francis</a:t>
            </a:r>
            <a:r>
              <a:rPr lang="en-US" dirty="0" smtClean="0"/>
              <a:t> </a:t>
            </a:r>
            <a:endParaRPr lang="en-US" dirty="0"/>
          </a:p>
        </p:txBody>
      </p:sp>
    </p:spTree>
    <p:extLst>
      <p:ext uri="{BB962C8B-B14F-4D97-AF65-F5344CB8AC3E}">
        <p14:creationId xmlns:p14="http://schemas.microsoft.com/office/powerpoint/2010/main" val="3821426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690" y="1089713"/>
            <a:ext cx="8956734" cy="5120640"/>
          </a:xfrm>
          <a:prstGeom prst="rect">
            <a:avLst/>
          </a:prstGeom>
        </p:spPr>
      </p:pic>
      <p:sp>
        <p:nvSpPr>
          <p:cNvPr id="4" name="Rectangle 3"/>
          <p:cNvSpPr/>
          <p:nvPr/>
        </p:nvSpPr>
        <p:spPr>
          <a:xfrm>
            <a:off x="391415" y="224488"/>
            <a:ext cx="6844843" cy="461665"/>
          </a:xfrm>
          <a:prstGeom prst="rect">
            <a:avLst/>
          </a:prstGeom>
        </p:spPr>
        <p:txBody>
          <a:bodyPr wrap="square">
            <a:spAutoFit/>
          </a:bodyPr>
          <a:lstStyle/>
          <a:p>
            <a:r>
              <a:rPr lang="en-US" sz="2400" dirty="0">
                <a:hlinkClick r:id="rId3"/>
              </a:rPr>
              <a:t>http://</a:t>
            </a:r>
            <a:r>
              <a:rPr lang="en-US" sz="2400" dirty="0" smtClean="0">
                <a:hlinkClick r:id="rId3"/>
              </a:rPr>
              <a:t>www.ncbi.nlm.nih.gov/pubmed/22784623</a:t>
            </a:r>
            <a:r>
              <a:rPr lang="en-US" sz="2400" dirty="0" smtClean="0"/>
              <a:t> </a:t>
            </a:r>
            <a:endParaRPr lang="en-US" sz="2400" dirty="0"/>
          </a:p>
        </p:txBody>
      </p:sp>
    </p:spTree>
    <p:extLst>
      <p:ext uri="{BB962C8B-B14F-4D97-AF65-F5344CB8AC3E}">
        <p14:creationId xmlns:p14="http://schemas.microsoft.com/office/powerpoint/2010/main" val="7856759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3">
            <a:extLst>
              <a:ext uri="{28A0092B-C50C-407E-A947-70E740481C1C}">
                <a14:useLocalDpi xmlns:a14="http://schemas.microsoft.com/office/drawing/2010/main" val="0"/>
              </a:ext>
            </a:extLst>
          </a:blip>
          <a:srcRect t="-1" b="51937"/>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3">
            <a:extLst>
              <a:ext uri="{28A0092B-C50C-407E-A947-70E740481C1C}">
                <a14:useLocalDpi xmlns:a14="http://schemas.microsoft.com/office/drawing/2010/main" val="0"/>
              </a:ext>
            </a:extLst>
          </a:blip>
          <a:srcRect t="48463" b="409"/>
          <a:stretch/>
        </p:blipFill>
        <p:spPr bwMode="auto">
          <a:xfrm>
            <a:off x="5194286" y="768948"/>
            <a:ext cx="3949714" cy="56019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3500" y="159391"/>
            <a:ext cx="4000500" cy="553998"/>
          </a:xfrm>
          <a:prstGeom prst="rect">
            <a:avLst/>
          </a:prstGeom>
          <a:solidFill>
            <a:srgbClr val="293315"/>
          </a:solidFill>
        </p:spPr>
        <p:txBody>
          <a:bodyPr wrap="square" rtlCol="0">
            <a:spAutoFit/>
          </a:bodyPr>
          <a:lstStyle/>
          <a:p>
            <a:r>
              <a:rPr lang="en-US" sz="3000" dirty="0" smtClean="0">
                <a:solidFill>
                  <a:srgbClr val="A7DF7D"/>
                </a:solidFill>
              </a:rPr>
              <a:t>False Positives will occur</a:t>
            </a:r>
          </a:p>
        </p:txBody>
      </p:sp>
      <p:sp>
        <p:nvSpPr>
          <p:cNvPr id="6" name="Rectangle 5"/>
          <p:cNvSpPr/>
          <p:nvPr/>
        </p:nvSpPr>
        <p:spPr>
          <a:xfrm>
            <a:off x="6129674" y="6488668"/>
            <a:ext cx="2368534" cy="369332"/>
          </a:xfrm>
          <a:prstGeom prst="rect">
            <a:avLst/>
          </a:prstGeom>
        </p:spPr>
        <p:txBody>
          <a:bodyPr wrap="none">
            <a:spAutoFit/>
          </a:bodyPr>
          <a:lstStyle/>
          <a:p>
            <a:r>
              <a:rPr lang="en-US" dirty="0">
                <a:hlinkClick r:id="rId4"/>
              </a:rPr>
              <a:t>https://xkcd.com/882</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351258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0556" y="486452"/>
            <a:ext cx="8961120" cy="6351431"/>
          </a:xfrm>
          <a:prstGeom prst="rect">
            <a:avLst/>
          </a:prstGeom>
        </p:spPr>
      </p:pic>
      <p:sp>
        <p:nvSpPr>
          <p:cNvPr id="3" name="Rectangle 2"/>
          <p:cNvSpPr/>
          <p:nvPr/>
        </p:nvSpPr>
        <p:spPr>
          <a:xfrm>
            <a:off x="174328" y="40296"/>
            <a:ext cx="9035456" cy="400110"/>
          </a:xfrm>
          <a:prstGeom prst="rect">
            <a:avLst/>
          </a:prstGeom>
        </p:spPr>
        <p:txBody>
          <a:bodyPr wrap="square">
            <a:spAutoFit/>
          </a:bodyPr>
          <a:lstStyle/>
          <a:p>
            <a:r>
              <a:rPr lang="en-US" sz="2000" dirty="0">
                <a:hlinkClick r:id="rId3"/>
              </a:rPr>
              <a:t>http://</a:t>
            </a:r>
            <a:r>
              <a:rPr lang="en-US" sz="2000" dirty="0" smtClean="0">
                <a:hlinkClick r:id="rId3"/>
              </a:rPr>
              <a:t>www.ncbi.nlm.nih.gov/pubmed/2406472?dopt=Abstract&amp;holding=npg</a:t>
            </a:r>
            <a:r>
              <a:rPr lang="en-US" sz="2000" dirty="0" smtClean="0"/>
              <a:t> </a:t>
            </a:r>
            <a:endParaRPr lang="en-US" sz="2000" dirty="0"/>
          </a:p>
        </p:txBody>
      </p:sp>
    </p:spTree>
    <p:extLst>
      <p:ext uri="{BB962C8B-B14F-4D97-AF65-F5344CB8AC3E}">
        <p14:creationId xmlns:p14="http://schemas.microsoft.com/office/powerpoint/2010/main" val="700207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3">
            <a:extLst>
              <a:ext uri="{28A0092B-C50C-407E-A947-70E740481C1C}">
                <a14:useLocalDpi xmlns:a14="http://schemas.microsoft.com/office/drawing/2010/main" val="0"/>
              </a:ext>
            </a:extLst>
          </a:blip>
          <a:srcRect t="-1" b="51937"/>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o, uh, we did the green study again and got no link. It was probably a-- &quot;RESEARCH CONFLICTED ON GREEN JELLY BEAN/ACNE LINK; MORE STUDY RECOMMENDED!&quot;"/>
          <p:cNvPicPr>
            <a:picLocks noChangeAspect="1" noChangeArrowheads="1"/>
          </p:cNvPicPr>
          <p:nvPr/>
        </p:nvPicPr>
        <p:blipFill rotWithShape="1">
          <a:blip r:embed="rId3">
            <a:extLst>
              <a:ext uri="{28A0092B-C50C-407E-A947-70E740481C1C}">
                <a14:useLocalDpi xmlns:a14="http://schemas.microsoft.com/office/drawing/2010/main" val="0"/>
              </a:ext>
            </a:extLst>
          </a:blip>
          <a:srcRect t="48463" b="409"/>
          <a:stretch/>
        </p:blipFill>
        <p:spPr bwMode="auto">
          <a:xfrm>
            <a:off x="5194286" y="768948"/>
            <a:ext cx="3949714" cy="56019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43500" y="159391"/>
            <a:ext cx="4000500" cy="553998"/>
          </a:xfrm>
          <a:prstGeom prst="rect">
            <a:avLst/>
          </a:prstGeom>
          <a:solidFill>
            <a:srgbClr val="293315"/>
          </a:solidFill>
        </p:spPr>
        <p:txBody>
          <a:bodyPr wrap="square" rtlCol="0">
            <a:spAutoFit/>
          </a:bodyPr>
          <a:lstStyle/>
          <a:p>
            <a:r>
              <a:rPr lang="en-US" sz="3000" dirty="0" smtClean="0">
                <a:solidFill>
                  <a:srgbClr val="A7DF7D"/>
                </a:solidFill>
              </a:rPr>
              <a:t>False Positives will occur</a:t>
            </a:r>
          </a:p>
        </p:txBody>
      </p:sp>
      <p:sp>
        <p:nvSpPr>
          <p:cNvPr id="6" name="Rectangle 5"/>
          <p:cNvSpPr/>
          <p:nvPr/>
        </p:nvSpPr>
        <p:spPr>
          <a:xfrm>
            <a:off x="6129674" y="6488668"/>
            <a:ext cx="2368534" cy="369332"/>
          </a:xfrm>
          <a:prstGeom prst="rect">
            <a:avLst/>
          </a:prstGeom>
        </p:spPr>
        <p:txBody>
          <a:bodyPr wrap="none">
            <a:spAutoFit/>
          </a:bodyPr>
          <a:lstStyle/>
          <a:p>
            <a:r>
              <a:rPr lang="en-US" dirty="0">
                <a:hlinkClick r:id="rId4"/>
              </a:rPr>
              <a:t>https://xkcd.com/882</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1123550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857" y="406404"/>
            <a:ext cx="8534400" cy="4031873"/>
          </a:xfrm>
          <a:prstGeom prst="rect">
            <a:avLst/>
          </a:prstGeom>
          <a:noFill/>
        </p:spPr>
        <p:txBody>
          <a:bodyPr wrap="square" rtlCol="0">
            <a:spAutoFit/>
          </a:bodyPr>
          <a:lstStyle/>
          <a:p>
            <a:r>
              <a:rPr lang="en-US" sz="3200" dirty="0" smtClean="0"/>
              <a:t>If someone gives you data, check with them BEFORE you share it with others.</a:t>
            </a:r>
          </a:p>
          <a:p>
            <a:endParaRPr lang="en-US" sz="3200" dirty="0"/>
          </a:p>
          <a:p>
            <a:r>
              <a:rPr lang="en-US" sz="3200" dirty="0" smtClean="0"/>
              <a:t>If it involves human data, you may need approval from the ethics board.</a:t>
            </a:r>
          </a:p>
          <a:p>
            <a:endParaRPr lang="en-US" sz="3200" dirty="0"/>
          </a:p>
          <a:p>
            <a:r>
              <a:rPr lang="en-US" sz="3200" dirty="0"/>
              <a:t>If it involves human data, you may </a:t>
            </a:r>
            <a:r>
              <a:rPr lang="en-US" sz="3200" dirty="0" smtClean="0"/>
              <a:t>need to keep it secure – </a:t>
            </a:r>
            <a:r>
              <a:rPr lang="en-US" sz="3200" dirty="0" err="1" smtClean="0"/>
              <a:t>i.e</a:t>
            </a:r>
            <a:r>
              <a:rPr lang="en-US" sz="3200" dirty="0" smtClean="0"/>
              <a:t>,  not on an unsecured laptop.</a:t>
            </a:r>
          </a:p>
        </p:txBody>
      </p:sp>
    </p:spTree>
    <p:extLst>
      <p:ext uri="{BB962C8B-B14F-4D97-AF65-F5344CB8AC3E}">
        <p14:creationId xmlns:p14="http://schemas.microsoft.com/office/powerpoint/2010/main" val="1896902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nastructur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8736" y="259590"/>
            <a:ext cx="3749040" cy="3749040"/>
          </a:xfrm>
          <a:prstGeom prst="rect">
            <a:avLst/>
          </a:prstGeom>
        </p:spPr>
      </p:pic>
      <p:pic>
        <p:nvPicPr>
          <p:cNvPr id="6" name="Picture 5" descr="Fig1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1767" y="519015"/>
            <a:ext cx="1472233" cy="3544942"/>
          </a:xfrm>
          <a:prstGeom prst="rect">
            <a:avLst/>
          </a:prstGeom>
        </p:spPr>
      </p:pic>
      <p:sp>
        <p:nvSpPr>
          <p:cNvPr id="4" name="Rectangle 3"/>
          <p:cNvSpPr/>
          <p:nvPr/>
        </p:nvSpPr>
        <p:spPr>
          <a:xfrm>
            <a:off x="202603" y="15384"/>
            <a:ext cx="8908835" cy="6924973"/>
          </a:xfrm>
          <a:prstGeom prst="rect">
            <a:avLst/>
          </a:prstGeom>
        </p:spPr>
        <p:txBody>
          <a:bodyPr wrap="square">
            <a:spAutoFit/>
          </a:bodyPr>
          <a:lstStyle/>
          <a:p>
            <a:r>
              <a:rPr lang="en-US" sz="3200" dirty="0" smtClean="0">
                <a:solidFill>
                  <a:srgbClr val="0000FF"/>
                </a:solidFill>
              </a:rPr>
              <a:t>DNA trivia:  Who are the authors of the 1953 paper on DNA with the following quotes:</a:t>
            </a:r>
          </a:p>
          <a:p>
            <a:endParaRPr lang="en-US" sz="1200" dirty="0"/>
          </a:p>
          <a:p>
            <a:r>
              <a:rPr lang="en-US" sz="3200" dirty="0" smtClean="0"/>
              <a:t>“DNA is a helical structure” </a:t>
            </a:r>
          </a:p>
          <a:p>
            <a:r>
              <a:rPr lang="en-US" sz="3200" dirty="0" smtClean="0"/>
              <a:t>with  “two co-axial molecules.”</a:t>
            </a:r>
          </a:p>
          <a:p>
            <a:endParaRPr lang="en-US" dirty="0"/>
          </a:p>
          <a:p>
            <a:r>
              <a:rPr lang="en-US" sz="3200" dirty="0" smtClean="0"/>
              <a:t>“period is 34 </a:t>
            </a:r>
            <a:r>
              <a:rPr lang="en-US" sz="3200" dirty="0" err="1" smtClean="0"/>
              <a:t>Å</a:t>
            </a:r>
            <a:r>
              <a:rPr lang="en-US" sz="3200" dirty="0" smtClean="0"/>
              <a:t>”   </a:t>
            </a:r>
          </a:p>
          <a:p>
            <a:endParaRPr lang="en-US" dirty="0" smtClean="0"/>
          </a:p>
          <a:p>
            <a:r>
              <a:rPr lang="en-US" sz="3200" dirty="0" smtClean="0"/>
              <a:t>“one repeating unit contains ten </a:t>
            </a:r>
          </a:p>
          <a:p>
            <a:r>
              <a:rPr lang="en-US" sz="3200" dirty="0" smtClean="0"/>
              <a:t>nucleotides on each of two . . . co-axial molecules.'’</a:t>
            </a:r>
          </a:p>
          <a:p>
            <a:endParaRPr lang="en-US" dirty="0" smtClean="0"/>
          </a:p>
          <a:p>
            <a:r>
              <a:rPr lang="en-US" sz="3200" dirty="0" smtClean="0"/>
              <a:t>“The phosphate groups lie on the outside of the structural unit, on a helix of diameter about 20 </a:t>
            </a:r>
            <a:r>
              <a:rPr lang="en-US" sz="3200" dirty="0" err="1" smtClean="0"/>
              <a:t>Å</a:t>
            </a:r>
            <a:r>
              <a:rPr lang="en-US" sz="3200" dirty="0" smtClean="0"/>
              <a:t>” </a:t>
            </a:r>
          </a:p>
          <a:p>
            <a:endParaRPr lang="en-US" dirty="0"/>
          </a:p>
          <a:p>
            <a:r>
              <a:rPr lang="en-US" sz="3200" dirty="0" smtClean="0"/>
              <a:t>“the sugar and base groups must accordingly be turned inwards towards the helical axis.”</a:t>
            </a:r>
            <a:endParaRPr lang="en-US" sz="3200" dirty="0"/>
          </a:p>
        </p:txBody>
      </p:sp>
    </p:spTree>
    <p:extLst>
      <p:ext uri="{BB962C8B-B14F-4D97-AF65-F5344CB8AC3E}">
        <p14:creationId xmlns:p14="http://schemas.microsoft.com/office/powerpoint/2010/main" val="955546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744514" y="500700"/>
            <a:ext cx="7859979" cy="5669280"/>
            <a:chOff x="1143000" y="957900"/>
            <a:chExt cx="6906845" cy="4981800"/>
          </a:xfrm>
        </p:grpSpPr>
        <p:pic>
          <p:nvPicPr>
            <p:cNvPr id="6" name="Picture 5"/>
            <p:cNvPicPr>
              <a:picLocks noChangeAspect="1"/>
            </p:cNvPicPr>
            <p:nvPr/>
          </p:nvPicPr>
          <p:blipFill>
            <a:blip r:embed="rId2"/>
            <a:stretch>
              <a:fillRect/>
            </a:stretch>
          </p:blipFill>
          <p:spPr>
            <a:xfrm>
              <a:off x="3289317" y="2284755"/>
              <a:ext cx="2517480" cy="2537460"/>
            </a:xfrm>
            <a:prstGeom prst="rect">
              <a:avLst/>
            </a:prstGeom>
          </p:spPr>
        </p:pic>
        <p:pic>
          <p:nvPicPr>
            <p:cNvPr id="7" name="Picture 6"/>
            <p:cNvPicPr>
              <a:picLocks noChangeAspect="1"/>
            </p:cNvPicPr>
            <p:nvPr/>
          </p:nvPicPr>
          <p:blipFill>
            <a:blip r:embed="rId3"/>
            <a:stretch>
              <a:fillRect/>
            </a:stretch>
          </p:blipFill>
          <p:spPr>
            <a:xfrm>
              <a:off x="1143000" y="1362766"/>
              <a:ext cx="6858000" cy="916423"/>
            </a:xfrm>
            <a:prstGeom prst="rect">
              <a:avLst/>
            </a:prstGeom>
          </p:spPr>
        </p:pic>
        <p:pic>
          <p:nvPicPr>
            <p:cNvPr id="8" name="Picture 7"/>
            <p:cNvPicPr>
              <a:picLocks noChangeAspect="1"/>
            </p:cNvPicPr>
            <p:nvPr/>
          </p:nvPicPr>
          <p:blipFill>
            <a:blip r:embed="rId4"/>
            <a:stretch>
              <a:fillRect/>
            </a:stretch>
          </p:blipFill>
          <p:spPr>
            <a:xfrm>
              <a:off x="1191843" y="4758484"/>
              <a:ext cx="6858000" cy="1181216"/>
            </a:xfrm>
            <a:prstGeom prst="rect">
              <a:avLst/>
            </a:prstGeom>
          </p:spPr>
        </p:pic>
        <p:pic>
          <p:nvPicPr>
            <p:cNvPr id="5" name="Picture 4"/>
            <p:cNvPicPr>
              <a:picLocks noChangeAspect="1"/>
            </p:cNvPicPr>
            <p:nvPr/>
          </p:nvPicPr>
          <p:blipFill>
            <a:blip r:embed="rId5"/>
            <a:stretch>
              <a:fillRect/>
            </a:stretch>
          </p:blipFill>
          <p:spPr>
            <a:xfrm>
              <a:off x="1191845" y="957900"/>
              <a:ext cx="6858000" cy="388913"/>
            </a:xfrm>
            <a:prstGeom prst="rect">
              <a:avLst/>
            </a:prstGeom>
          </p:spPr>
        </p:pic>
      </p:grpSp>
    </p:spTree>
    <p:extLst>
      <p:ext uri="{BB962C8B-B14F-4D97-AF65-F5344CB8AC3E}">
        <p14:creationId xmlns:p14="http://schemas.microsoft.com/office/powerpoint/2010/main" val="2795624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0248" y="1569910"/>
            <a:ext cx="7081520" cy="1554480"/>
          </a:xfrm>
          <a:prstGeom prst="rect">
            <a:avLst/>
          </a:prstGeom>
        </p:spPr>
      </p:pic>
      <p:pic>
        <p:nvPicPr>
          <p:cNvPr id="5" name="Picture 4"/>
          <p:cNvPicPr>
            <a:picLocks noChangeAspect="1"/>
          </p:cNvPicPr>
          <p:nvPr/>
        </p:nvPicPr>
        <p:blipFill>
          <a:blip r:embed="rId3"/>
          <a:stretch>
            <a:fillRect/>
          </a:stretch>
        </p:blipFill>
        <p:spPr>
          <a:xfrm>
            <a:off x="6636722" y="0"/>
            <a:ext cx="2296583" cy="6858000"/>
          </a:xfrm>
          <a:prstGeom prst="rect">
            <a:avLst/>
          </a:prstGeom>
        </p:spPr>
      </p:pic>
      <p:pic>
        <p:nvPicPr>
          <p:cNvPr id="6" name="Picture 5"/>
          <p:cNvPicPr>
            <a:picLocks noChangeAspect="1"/>
          </p:cNvPicPr>
          <p:nvPr/>
        </p:nvPicPr>
        <p:blipFill>
          <a:blip r:embed="rId4"/>
          <a:stretch>
            <a:fillRect/>
          </a:stretch>
        </p:blipFill>
        <p:spPr>
          <a:xfrm>
            <a:off x="609601" y="3760675"/>
            <a:ext cx="4281605" cy="1078992"/>
          </a:xfrm>
          <a:prstGeom prst="rect">
            <a:avLst/>
          </a:prstGeom>
        </p:spPr>
      </p:pic>
      <p:sp>
        <p:nvSpPr>
          <p:cNvPr id="7" name="TextBox 6"/>
          <p:cNvSpPr txBox="1"/>
          <p:nvPr/>
        </p:nvSpPr>
        <p:spPr>
          <a:xfrm>
            <a:off x="267690" y="358163"/>
            <a:ext cx="6499280" cy="1077218"/>
          </a:xfrm>
          <a:prstGeom prst="rect">
            <a:avLst/>
          </a:prstGeom>
          <a:noFill/>
        </p:spPr>
        <p:txBody>
          <a:bodyPr wrap="square" rtlCol="0">
            <a:spAutoFit/>
          </a:bodyPr>
          <a:lstStyle/>
          <a:p>
            <a:r>
              <a:rPr lang="en-US" sz="3200" dirty="0" smtClean="0"/>
              <a:t>Also published in the same issue of Nature:</a:t>
            </a:r>
            <a:endParaRPr lang="en-US" sz="3200" dirty="0"/>
          </a:p>
        </p:txBody>
      </p:sp>
    </p:spTree>
    <p:extLst>
      <p:ext uri="{BB962C8B-B14F-4D97-AF65-F5344CB8AC3E}">
        <p14:creationId xmlns:p14="http://schemas.microsoft.com/office/powerpoint/2010/main" val="34394243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 b="4201"/>
          <a:stretch/>
        </p:blipFill>
        <p:spPr>
          <a:xfrm>
            <a:off x="329698" y="761363"/>
            <a:ext cx="3434830" cy="1984248"/>
          </a:xfrm>
          <a:prstGeom prst="rect">
            <a:avLst/>
          </a:prstGeom>
          <a:ln>
            <a:solidFill>
              <a:srgbClr val="FF0000"/>
            </a:solidFill>
          </a:ln>
        </p:spPr>
      </p:pic>
      <p:sp>
        <p:nvSpPr>
          <p:cNvPr id="3" name="TextBox 2"/>
          <p:cNvSpPr txBox="1"/>
          <p:nvPr/>
        </p:nvSpPr>
        <p:spPr>
          <a:xfrm>
            <a:off x="739488" y="-10516"/>
            <a:ext cx="8210550" cy="830997"/>
          </a:xfrm>
          <a:prstGeom prst="rect">
            <a:avLst/>
          </a:prstGeom>
          <a:noFill/>
        </p:spPr>
        <p:txBody>
          <a:bodyPr wrap="square" rtlCol="0">
            <a:spAutoFit/>
          </a:bodyPr>
          <a:lstStyle/>
          <a:p>
            <a:r>
              <a:rPr lang="en-US" sz="4800" dirty="0" smtClean="0">
                <a:solidFill>
                  <a:srgbClr val="7030A0"/>
                </a:solidFill>
              </a:rPr>
              <a:t>Data is NEVER fully anonymized</a:t>
            </a:r>
          </a:p>
        </p:txBody>
      </p:sp>
      <p:pic>
        <p:nvPicPr>
          <p:cNvPr id="4" name="Picture 3"/>
          <p:cNvPicPr>
            <a:picLocks noChangeAspect="1"/>
          </p:cNvPicPr>
          <p:nvPr/>
        </p:nvPicPr>
        <p:blipFill rotWithShape="1">
          <a:blip r:embed="rId3"/>
          <a:srcRect t="-1" b="3487"/>
          <a:stretch/>
        </p:blipFill>
        <p:spPr>
          <a:xfrm>
            <a:off x="182274" y="4196269"/>
            <a:ext cx="8695944" cy="2542032"/>
          </a:xfrm>
          <a:prstGeom prst="rect">
            <a:avLst/>
          </a:prstGeom>
          <a:ln>
            <a:solidFill>
              <a:schemeClr val="accent6">
                <a:lumMod val="50000"/>
              </a:schemeClr>
            </a:solidFill>
          </a:ln>
        </p:spPr>
      </p:pic>
      <p:pic>
        <p:nvPicPr>
          <p:cNvPr id="5" name="Picture 4"/>
          <p:cNvPicPr>
            <a:picLocks noChangeAspect="1"/>
          </p:cNvPicPr>
          <p:nvPr/>
        </p:nvPicPr>
        <p:blipFill>
          <a:blip r:embed="rId4"/>
          <a:stretch>
            <a:fillRect/>
          </a:stretch>
        </p:blipFill>
        <p:spPr>
          <a:xfrm>
            <a:off x="4195158" y="809737"/>
            <a:ext cx="4754880" cy="4974933"/>
          </a:xfrm>
          <a:prstGeom prst="rect">
            <a:avLst/>
          </a:prstGeom>
          <a:ln>
            <a:solidFill>
              <a:schemeClr val="accent6">
                <a:lumMod val="50000"/>
              </a:schemeClr>
            </a:solidFill>
          </a:ln>
        </p:spPr>
      </p:pic>
      <p:pic>
        <p:nvPicPr>
          <p:cNvPr id="6" name="Picture 5"/>
          <p:cNvPicPr>
            <a:picLocks noChangeAspect="1"/>
          </p:cNvPicPr>
          <p:nvPr/>
        </p:nvPicPr>
        <p:blipFill>
          <a:blip r:embed="rId5"/>
          <a:stretch>
            <a:fillRect/>
          </a:stretch>
        </p:blipFill>
        <p:spPr>
          <a:xfrm>
            <a:off x="46815" y="2785540"/>
            <a:ext cx="4206957" cy="1371600"/>
          </a:xfrm>
          <a:prstGeom prst="rect">
            <a:avLst/>
          </a:prstGeom>
          <a:ln>
            <a:solidFill>
              <a:srgbClr val="7030A0"/>
            </a:solidFill>
          </a:ln>
        </p:spPr>
      </p:pic>
      <p:sp>
        <p:nvSpPr>
          <p:cNvPr id="7" name="Rectangle 6"/>
          <p:cNvSpPr/>
          <p:nvPr/>
        </p:nvSpPr>
        <p:spPr>
          <a:xfrm>
            <a:off x="851247" y="6268404"/>
            <a:ext cx="8292753" cy="830997"/>
          </a:xfrm>
          <a:prstGeom prst="rect">
            <a:avLst/>
          </a:prstGeom>
        </p:spPr>
        <p:txBody>
          <a:bodyPr wrap="square">
            <a:spAutoFit/>
          </a:bodyPr>
          <a:lstStyle/>
          <a:p>
            <a:pPr algn="r"/>
            <a:r>
              <a:rPr lang="en-US" sz="1200" dirty="0">
                <a:solidFill>
                  <a:srgbClr val="0000FF"/>
                </a:solidFill>
                <a:hlinkClick r:id="rId6"/>
              </a:rPr>
              <a:t>http://</a:t>
            </a:r>
            <a:r>
              <a:rPr lang="en-US" sz="1200" dirty="0" smtClean="0">
                <a:solidFill>
                  <a:srgbClr val="0000FF"/>
                </a:solidFill>
                <a:hlinkClick r:id="rId6"/>
              </a:rPr>
              <a:t>www.theguardian.com/science/2005/nov/03/genetics.news</a:t>
            </a:r>
            <a:endParaRPr lang="en-US" sz="1200" dirty="0" smtClean="0"/>
          </a:p>
          <a:p>
            <a:pPr algn="r"/>
            <a:r>
              <a:rPr lang="en-US" sz="1200" dirty="0">
                <a:hlinkClick r:id="rId7"/>
              </a:rPr>
              <a:t>http://</a:t>
            </a:r>
            <a:r>
              <a:rPr lang="en-US" sz="1200" dirty="0" smtClean="0">
                <a:hlinkClick r:id="rId7"/>
              </a:rPr>
              <a:t>www.nytimes.com/2014/10/17/opinion/the-dark-market-for-personal-data.html</a:t>
            </a:r>
            <a:endParaRPr lang="en-US" sz="1200" dirty="0" smtClean="0"/>
          </a:p>
          <a:p>
            <a:pPr algn="r"/>
            <a:r>
              <a:rPr lang="en-US" sz="1200" dirty="0">
                <a:hlinkClick r:id="rId8"/>
              </a:rPr>
              <a:t>http://</a:t>
            </a:r>
            <a:r>
              <a:rPr lang="en-US" sz="1200" dirty="0" smtClean="0">
                <a:hlinkClick r:id="rId8"/>
              </a:rPr>
              <a:t>www.nytimes.com/2006/08/09/technology/09aol.html, </a:t>
            </a:r>
            <a:r>
              <a:rPr lang="en-US" sz="1200" dirty="0" smtClean="0">
                <a:hlinkClick r:id="rId9"/>
              </a:rPr>
              <a:t>https</a:t>
            </a:r>
            <a:r>
              <a:rPr lang="en-US" sz="1200" dirty="0">
                <a:hlinkClick r:id="rId9"/>
              </a:rPr>
              <a:t>://</a:t>
            </a:r>
            <a:r>
              <a:rPr lang="en-US" sz="1200" dirty="0" smtClean="0">
                <a:hlinkClick r:id="rId9"/>
              </a:rPr>
              <a:t>www.sciencemag.org/content/339/6117/262</a:t>
            </a:r>
            <a:endParaRPr lang="en-US" sz="1200" dirty="0" smtClean="0"/>
          </a:p>
          <a:p>
            <a:pPr algn="r"/>
            <a:endParaRPr lang="en-US" sz="1200" dirty="0"/>
          </a:p>
        </p:txBody>
      </p:sp>
    </p:spTree>
    <p:extLst>
      <p:ext uri="{BB962C8B-B14F-4D97-AF65-F5344CB8AC3E}">
        <p14:creationId xmlns:p14="http://schemas.microsoft.com/office/powerpoint/2010/main" val="31997615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13020"/>
            <a:ext cx="9144000" cy="1428049"/>
          </a:xfrm>
          <a:prstGeom prst="rect">
            <a:avLst/>
          </a:prstGeom>
        </p:spPr>
      </p:pic>
      <p:sp>
        <p:nvSpPr>
          <p:cNvPr id="3" name="TextBox 2"/>
          <p:cNvSpPr txBox="1"/>
          <p:nvPr/>
        </p:nvSpPr>
        <p:spPr>
          <a:xfrm>
            <a:off x="2423315" y="14602"/>
            <a:ext cx="4963416" cy="369332"/>
          </a:xfrm>
          <a:prstGeom prst="rect">
            <a:avLst/>
          </a:prstGeom>
          <a:noFill/>
        </p:spPr>
        <p:txBody>
          <a:bodyPr wrap="square" rtlCol="0">
            <a:spAutoFit/>
          </a:bodyPr>
          <a:lstStyle/>
          <a:p>
            <a:r>
              <a:rPr lang="en-US" dirty="0" smtClean="0"/>
              <a:t>Web of Science Journal Citation Reports</a:t>
            </a:r>
            <a:endParaRPr lang="en-US" dirty="0"/>
          </a:p>
        </p:txBody>
      </p:sp>
      <p:pic>
        <p:nvPicPr>
          <p:cNvPr id="4" name="Picture 3"/>
          <p:cNvPicPr>
            <a:picLocks noChangeAspect="1"/>
          </p:cNvPicPr>
          <p:nvPr/>
        </p:nvPicPr>
        <p:blipFill>
          <a:blip r:embed="rId3"/>
          <a:stretch>
            <a:fillRect/>
          </a:stretch>
        </p:blipFill>
        <p:spPr>
          <a:xfrm>
            <a:off x="163031" y="1841069"/>
            <a:ext cx="8980969" cy="6045042"/>
          </a:xfrm>
          <a:prstGeom prst="rect">
            <a:avLst/>
          </a:prstGeom>
        </p:spPr>
      </p:pic>
    </p:spTree>
    <p:extLst>
      <p:ext uri="{BB962C8B-B14F-4D97-AF65-F5344CB8AC3E}">
        <p14:creationId xmlns:p14="http://schemas.microsoft.com/office/powerpoint/2010/main" val="4247956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500" y="136858"/>
            <a:ext cx="8908500" cy="369332"/>
          </a:xfrm>
          <a:prstGeom prst="rect">
            <a:avLst/>
          </a:prstGeom>
        </p:spPr>
        <p:txBody>
          <a:bodyPr wrap="square">
            <a:spAutoFit/>
          </a:bodyPr>
          <a:lstStyle/>
          <a:p>
            <a:r>
              <a:rPr lang="en-US" dirty="0">
                <a:solidFill>
                  <a:srgbClr val="0000FF"/>
                </a:solidFill>
              </a:rPr>
              <a:t>http://</a:t>
            </a:r>
            <a:r>
              <a:rPr lang="en-US" dirty="0" err="1">
                <a:solidFill>
                  <a:srgbClr val="0000FF"/>
                </a:solidFill>
              </a:rPr>
              <a:t>www.smithsonianmag.com</a:t>
            </a:r>
            <a:r>
              <a:rPr lang="en-US" dirty="0">
                <a:solidFill>
                  <a:srgbClr val="0000FF"/>
                </a:solidFill>
              </a:rPr>
              <a:t>/science-nature/Henrietta-Lacks-Immortal-</a:t>
            </a:r>
            <a:r>
              <a:rPr lang="en-US" dirty="0" err="1">
                <a:solidFill>
                  <a:srgbClr val="0000FF"/>
                </a:solidFill>
              </a:rPr>
              <a:t>Cells.html</a:t>
            </a:r>
            <a:endParaRPr lang="en-US" dirty="0">
              <a:solidFill>
                <a:srgbClr val="0000FF"/>
              </a:solidFill>
            </a:endParaRPr>
          </a:p>
        </p:txBody>
      </p:sp>
      <p:pic>
        <p:nvPicPr>
          <p:cNvPr id="3" name="Picture 2"/>
          <p:cNvPicPr>
            <a:picLocks noChangeAspect="1"/>
          </p:cNvPicPr>
          <p:nvPr/>
        </p:nvPicPr>
        <p:blipFill>
          <a:blip r:embed="rId2"/>
          <a:stretch>
            <a:fillRect/>
          </a:stretch>
        </p:blipFill>
        <p:spPr>
          <a:xfrm>
            <a:off x="522675" y="964734"/>
            <a:ext cx="8105233" cy="2036574"/>
          </a:xfrm>
          <a:prstGeom prst="rect">
            <a:avLst/>
          </a:prstGeom>
        </p:spPr>
      </p:pic>
      <p:sp>
        <p:nvSpPr>
          <p:cNvPr id="4" name="Rectangle 3"/>
          <p:cNvSpPr/>
          <p:nvPr/>
        </p:nvSpPr>
        <p:spPr>
          <a:xfrm>
            <a:off x="897623" y="3300213"/>
            <a:ext cx="7499278" cy="3046988"/>
          </a:xfrm>
          <a:prstGeom prst="rect">
            <a:avLst/>
          </a:prstGeom>
        </p:spPr>
        <p:txBody>
          <a:bodyPr wrap="square">
            <a:spAutoFit/>
          </a:bodyPr>
          <a:lstStyle/>
          <a:p>
            <a:r>
              <a:rPr lang="en-US" sz="2400" dirty="0"/>
              <a:t>…</a:t>
            </a:r>
            <a:r>
              <a:rPr lang="en-US" sz="2400" dirty="0" err="1"/>
              <a:t>HeLa</a:t>
            </a:r>
            <a:r>
              <a:rPr lang="en-US" sz="2400" dirty="0"/>
              <a:t> cells could float on dust particles in the air &amp; travel on unwashed hands and contaminate other cultures. It became an enormous controversy. In the midst of that, one group of scientists tracked down Henrietta’s relatives to take some samples with hopes that they could use the family’s DNA to make a map of Henrietta’s genes so they could tell which cell cultures were HeLa and which weren’t, to begin straightening </a:t>
            </a:r>
            <a:r>
              <a:rPr lang="en-US" sz="2400" dirty="0" smtClean="0"/>
              <a:t>out </a:t>
            </a:r>
            <a:r>
              <a:rPr lang="en-US" sz="2400" dirty="0"/>
              <a:t>the contamination problem.</a:t>
            </a:r>
          </a:p>
        </p:txBody>
      </p:sp>
    </p:spTree>
    <p:extLst>
      <p:ext uri="{BB962C8B-B14F-4D97-AF65-F5344CB8AC3E}">
        <p14:creationId xmlns:p14="http://schemas.microsoft.com/office/powerpoint/2010/main" val="14107144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8782" y="872308"/>
            <a:ext cx="8707772" cy="5840060"/>
          </a:xfrm>
          <a:prstGeom prst="rect">
            <a:avLst/>
          </a:prstGeom>
        </p:spPr>
        <p:txBody>
          <a:bodyPr wrap="square">
            <a:spAutoFit/>
          </a:bodyPr>
          <a:lstStyle/>
          <a:p>
            <a:r>
              <a:rPr lang="en-US" sz="2400" dirty="0"/>
              <a:t>1951  Biopsy of Henrietta Lacks’ </a:t>
            </a:r>
            <a:r>
              <a:rPr lang="en-US" sz="2400" dirty="0" err="1"/>
              <a:t>tumour</a:t>
            </a:r>
            <a:r>
              <a:rPr lang="en-US" sz="2400" dirty="0"/>
              <a:t> collected without her knowledge or consent. </a:t>
            </a:r>
            <a:r>
              <a:rPr lang="en-US" sz="2400" dirty="0" err="1"/>
              <a:t>HeLa</a:t>
            </a:r>
            <a:r>
              <a:rPr lang="en-US" sz="2400" dirty="0"/>
              <a:t> cell line soon established.</a:t>
            </a:r>
          </a:p>
          <a:p>
            <a:pPr>
              <a:lnSpc>
                <a:spcPct val="50000"/>
              </a:lnSpc>
            </a:pPr>
            <a:endParaRPr lang="en-US" sz="2400" dirty="0"/>
          </a:p>
          <a:p>
            <a:r>
              <a:rPr lang="en-US" sz="2400" dirty="0"/>
              <a:t>1971  The journal Obstetrics and Gynecology names Henrietta Lacks as </a:t>
            </a:r>
            <a:r>
              <a:rPr lang="en-US" sz="2400" dirty="0" err="1"/>
              <a:t>HeLa</a:t>
            </a:r>
            <a:r>
              <a:rPr lang="en-US" sz="2400" dirty="0"/>
              <a:t> source; word later spreads in Nature, Science and mainstream press.</a:t>
            </a:r>
          </a:p>
          <a:p>
            <a:pPr>
              <a:lnSpc>
                <a:spcPct val="50000"/>
              </a:lnSpc>
            </a:pPr>
            <a:endParaRPr lang="en-US" sz="2400" dirty="0"/>
          </a:p>
          <a:p>
            <a:r>
              <a:rPr lang="en-US" sz="2400" dirty="0"/>
              <a:t>1973  Lacks family members learn about </a:t>
            </a:r>
            <a:r>
              <a:rPr lang="en-US" sz="2400" dirty="0" err="1"/>
              <a:t>HeLa</a:t>
            </a:r>
            <a:r>
              <a:rPr lang="en-US" sz="2400" dirty="0"/>
              <a:t> cells. Scientists later collect their blood to map </a:t>
            </a:r>
            <a:r>
              <a:rPr lang="en-US" sz="2400" dirty="0" err="1"/>
              <a:t>HeLa</a:t>
            </a:r>
            <a:r>
              <a:rPr lang="en-US" sz="2400" dirty="0"/>
              <a:t> genes, without proper informed consent.</a:t>
            </a:r>
          </a:p>
          <a:p>
            <a:pPr>
              <a:lnSpc>
                <a:spcPct val="50000"/>
              </a:lnSpc>
            </a:pPr>
            <a:endParaRPr lang="en-US" sz="2400" dirty="0"/>
          </a:p>
          <a:p>
            <a:r>
              <a:rPr lang="en-US" sz="2400" dirty="0"/>
              <a:t>1996  Lacks family </a:t>
            </a:r>
            <a:r>
              <a:rPr lang="en-US" sz="2400" dirty="0" smtClean="0"/>
              <a:t>honored </a:t>
            </a:r>
            <a:r>
              <a:rPr lang="en-US" sz="2400" dirty="0"/>
              <a:t>at the first annual HeLa Cancer Control Symposium, organized by former student of scientist who isolated HeLa cells.</a:t>
            </a:r>
          </a:p>
          <a:p>
            <a:pPr>
              <a:lnSpc>
                <a:spcPct val="50000"/>
              </a:lnSpc>
            </a:pPr>
            <a:endParaRPr lang="en-US" sz="2400" dirty="0"/>
          </a:p>
          <a:p>
            <a:r>
              <a:rPr lang="en-US" sz="2400" dirty="0"/>
              <a:t>2013  </a:t>
            </a:r>
            <a:r>
              <a:rPr lang="en-US" sz="2400" dirty="0" err="1"/>
              <a:t>HeLa</a:t>
            </a:r>
            <a:r>
              <a:rPr lang="en-US" sz="2400" dirty="0"/>
              <a:t> genome published without knowledge of the family, which later endorses restricted access to </a:t>
            </a:r>
            <a:r>
              <a:rPr lang="en-US" sz="2400" dirty="0" err="1"/>
              <a:t>HeLa</a:t>
            </a:r>
            <a:r>
              <a:rPr lang="en-US" sz="2400" dirty="0"/>
              <a:t> genome data.</a:t>
            </a:r>
          </a:p>
          <a:p>
            <a:endParaRPr lang="en-US" sz="1350" dirty="0"/>
          </a:p>
        </p:txBody>
      </p:sp>
      <p:sp>
        <p:nvSpPr>
          <p:cNvPr id="3" name="Rectangle 2"/>
          <p:cNvSpPr/>
          <p:nvPr/>
        </p:nvSpPr>
        <p:spPr>
          <a:xfrm>
            <a:off x="238972" y="221592"/>
            <a:ext cx="8787582" cy="461665"/>
          </a:xfrm>
          <a:prstGeom prst="rect">
            <a:avLst/>
          </a:prstGeom>
        </p:spPr>
        <p:txBody>
          <a:bodyPr wrap="square">
            <a:spAutoFit/>
          </a:bodyPr>
          <a:lstStyle/>
          <a:p>
            <a:r>
              <a:rPr lang="en-US" sz="2400" dirty="0">
                <a:solidFill>
                  <a:srgbClr val="0000FF"/>
                </a:solidFill>
              </a:rPr>
              <a:t>http://</a:t>
            </a:r>
            <a:r>
              <a:rPr lang="en-US" sz="2400" dirty="0" err="1">
                <a:solidFill>
                  <a:srgbClr val="0000FF"/>
                </a:solidFill>
              </a:rPr>
              <a:t>www.nature.com</a:t>
            </a:r>
            <a:r>
              <a:rPr lang="en-US" sz="2400" dirty="0">
                <a:solidFill>
                  <a:srgbClr val="0000FF"/>
                </a:solidFill>
              </a:rPr>
              <a:t>/news/deal-done-over-hela-cell-line-1.13511</a:t>
            </a:r>
          </a:p>
        </p:txBody>
      </p:sp>
    </p:spTree>
    <p:extLst>
      <p:ext uri="{BB962C8B-B14F-4D97-AF65-F5344CB8AC3E}">
        <p14:creationId xmlns:p14="http://schemas.microsoft.com/office/powerpoint/2010/main" val="10047169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113665"/>
            <a:ext cx="6858000" cy="2587150"/>
          </a:xfrm>
          <a:prstGeom prst="rect">
            <a:avLst/>
          </a:prstGeom>
        </p:spPr>
      </p:pic>
      <p:sp>
        <p:nvSpPr>
          <p:cNvPr id="3" name="TextBox 2"/>
          <p:cNvSpPr txBox="1"/>
          <p:nvPr/>
        </p:nvSpPr>
        <p:spPr>
          <a:xfrm>
            <a:off x="1240689" y="3700814"/>
            <a:ext cx="6760312" cy="2239074"/>
          </a:xfrm>
          <a:prstGeom prst="rect">
            <a:avLst/>
          </a:prstGeom>
          <a:noFill/>
        </p:spPr>
        <p:txBody>
          <a:bodyPr wrap="square" rtlCol="0">
            <a:spAutoFit/>
          </a:bodyPr>
          <a:lstStyle/>
          <a:p>
            <a:r>
              <a:rPr lang="en-US" sz="2325" dirty="0"/>
              <a:t>“IN MARCH, THE PUBLICATION OF THE complete genome sequence of cancer cells from a Maryland woman who died in 1951 ignited an ethical firestorm. These cells, called </a:t>
            </a:r>
            <a:r>
              <a:rPr lang="en-US" sz="2325" dirty="0" err="1"/>
              <a:t>HeLa</a:t>
            </a:r>
            <a:r>
              <a:rPr lang="en-US" sz="2325" dirty="0"/>
              <a:t> because they were derived from the cervical tumor of Henrietta Lacks, have been widely cultured in laboratories and used in research.”</a:t>
            </a:r>
          </a:p>
        </p:txBody>
      </p:sp>
      <p:sp>
        <p:nvSpPr>
          <p:cNvPr id="4" name="Rectangle 3"/>
          <p:cNvSpPr/>
          <p:nvPr/>
        </p:nvSpPr>
        <p:spPr>
          <a:xfrm>
            <a:off x="1419275" y="869105"/>
            <a:ext cx="6581726" cy="369332"/>
          </a:xfrm>
          <a:prstGeom prst="rect">
            <a:avLst/>
          </a:prstGeom>
        </p:spPr>
        <p:txBody>
          <a:bodyPr wrap="square">
            <a:spAutoFit/>
          </a:bodyPr>
          <a:lstStyle/>
          <a:p>
            <a:r>
              <a:rPr lang="en-US" dirty="0">
                <a:solidFill>
                  <a:srgbClr val="0000FF"/>
                </a:solidFill>
              </a:rPr>
              <a:t>http://</a:t>
            </a:r>
            <a:r>
              <a:rPr lang="en-US" dirty="0" err="1">
                <a:solidFill>
                  <a:srgbClr val="0000FF"/>
                </a:solidFill>
              </a:rPr>
              <a:t>jama.jamanetwork.com</a:t>
            </a:r>
            <a:r>
              <a:rPr lang="en-US" dirty="0">
                <a:solidFill>
                  <a:srgbClr val="0000FF"/>
                </a:solidFill>
              </a:rPr>
              <a:t>/</a:t>
            </a:r>
            <a:r>
              <a:rPr lang="en-US" dirty="0" err="1">
                <a:solidFill>
                  <a:srgbClr val="0000FF"/>
                </a:solidFill>
              </a:rPr>
              <a:t>article.aspx?articleid</a:t>
            </a:r>
            <a:r>
              <a:rPr lang="en-US" dirty="0">
                <a:solidFill>
                  <a:srgbClr val="0000FF"/>
                </a:solidFill>
              </a:rPr>
              <a:t>=1690694</a:t>
            </a:r>
          </a:p>
        </p:txBody>
      </p:sp>
      <p:sp>
        <p:nvSpPr>
          <p:cNvPr id="5" name="Rectangle 4"/>
          <p:cNvSpPr/>
          <p:nvPr/>
        </p:nvSpPr>
        <p:spPr>
          <a:xfrm>
            <a:off x="2564437" y="3347803"/>
            <a:ext cx="5502200" cy="438582"/>
          </a:xfrm>
          <a:prstGeom prst="rect">
            <a:avLst/>
          </a:prstGeom>
          <a:solidFill>
            <a:schemeClr val="bg1"/>
          </a:solidFill>
        </p:spPr>
        <p:txBody>
          <a:bodyPr wrap="square">
            <a:spAutoFit/>
          </a:bodyPr>
          <a:lstStyle/>
          <a:p>
            <a:r>
              <a:rPr lang="hr-HR" sz="1650" dirty="0"/>
              <a:t>JAMA. 2013;309(20):2083-2084. doi:10.1001/jama.2013.5048</a:t>
            </a:r>
          </a:p>
          <a:p>
            <a:endParaRPr lang="en-US" sz="600" dirty="0"/>
          </a:p>
        </p:txBody>
      </p:sp>
    </p:spTree>
    <p:extLst>
      <p:ext uri="{BB962C8B-B14F-4D97-AF65-F5344CB8AC3E}">
        <p14:creationId xmlns:p14="http://schemas.microsoft.com/office/powerpoint/2010/main" val="3672544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36014" y="1216405"/>
            <a:ext cx="8138870" cy="4441334"/>
          </a:xfrm>
          <a:prstGeom prst="rect">
            <a:avLst/>
          </a:prstGeom>
        </p:spPr>
      </p:pic>
      <p:sp>
        <p:nvSpPr>
          <p:cNvPr id="4" name="Rectangle 3"/>
          <p:cNvSpPr/>
          <p:nvPr/>
        </p:nvSpPr>
        <p:spPr>
          <a:xfrm>
            <a:off x="167779" y="271925"/>
            <a:ext cx="8883941" cy="461665"/>
          </a:xfrm>
          <a:prstGeom prst="rect">
            <a:avLst/>
          </a:prstGeom>
        </p:spPr>
        <p:txBody>
          <a:bodyPr wrap="square">
            <a:spAutoFit/>
          </a:bodyPr>
          <a:lstStyle/>
          <a:p>
            <a:r>
              <a:rPr lang="en-US" sz="2400" dirty="0">
                <a:solidFill>
                  <a:srgbClr val="0000FF"/>
                </a:solidFill>
              </a:rPr>
              <a:t>http://</a:t>
            </a:r>
            <a:r>
              <a:rPr lang="en-US" sz="2400" dirty="0" err="1">
                <a:solidFill>
                  <a:srgbClr val="0000FF"/>
                </a:solidFill>
              </a:rPr>
              <a:t>www.nature.com</a:t>
            </a:r>
            <a:r>
              <a:rPr lang="en-US" sz="2400" dirty="0">
                <a:solidFill>
                  <a:srgbClr val="0000FF"/>
                </a:solidFill>
              </a:rPr>
              <a:t>/news/deal-done-over-hela-cell-line-1.13511</a:t>
            </a:r>
          </a:p>
        </p:txBody>
      </p:sp>
    </p:spTree>
    <p:extLst>
      <p:ext uri="{BB962C8B-B14F-4D97-AF65-F5344CB8AC3E}">
        <p14:creationId xmlns:p14="http://schemas.microsoft.com/office/powerpoint/2010/main" val="4107590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115" y="316029"/>
            <a:ext cx="8833606" cy="830997"/>
          </a:xfrm>
          <a:prstGeom prst="rect">
            <a:avLst/>
          </a:prstGeom>
        </p:spPr>
        <p:txBody>
          <a:bodyPr wrap="square">
            <a:spAutoFit/>
          </a:bodyPr>
          <a:lstStyle/>
          <a:p>
            <a:r>
              <a:rPr lang="en-US" sz="2400" dirty="0">
                <a:solidFill>
                  <a:srgbClr val="0000FF"/>
                </a:solidFill>
              </a:rPr>
              <a:t>http://</a:t>
            </a:r>
            <a:r>
              <a:rPr lang="en-US" sz="2400" dirty="0" err="1">
                <a:solidFill>
                  <a:srgbClr val="0000FF"/>
                </a:solidFill>
              </a:rPr>
              <a:t>www.npr.org</a:t>
            </a:r>
            <a:r>
              <a:rPr lang="en-US" sz="2400" dirty="0">
                <a:solidFill>
                  <a:srgbClr val="0000FF"/>
                </a:solidFill>
              </a:rPr>
              <a:t>/blogs/health/2013/01/17/169634045/some-types-of-insurance-can-discriminate-based-on-genes</a:t>
            </a:r>
          </a:p>
        </p:txBody>
      </p:sp>
      <p:sp>
        <p:nvSpPr>
          <p:cNvPr id="3" name="Rectangle 2"/>
          <p:cNvSpPr/>
          <p:nvPr/>
        </p:nvSpPr>
        <p:spPr>
          <a:xfrm>
            <a:off x="419450" y="1453768"/>
            <a:ext cx="8531603" cy="4154984"/>
          </a:xfrm>
          <a:prstGeom prst="rect">
            <a:avLst/>
          </a:prstGeom>
        </p:spPr>
        <p:txBody>
          <a:bodyPr wrap="square">
            <a:spAutoFit/>
          </a:bodyPr>
          <a:lstStyle/>
          <a:p>
            <a:r>
              <a:rPr lang="en-US" sz="2400" dirty="0"/>
              <a:t>In the USA, Under GINA (2009), it's (mostly) illegal for </a:t>
            </a:r>
          </a:p>
          <a:p>
            <a:r>
              <a:rPr lang="en-US" sz="2400" dirty="0"/>
              <a:t>an employer to fire someone based on his genes, and it's illegal for health insurers to raise rates or to deny coverage because of someone's genetic code.</a:t>
            </a:r>
          </a:p>
          <a:p>
            <a:pPr>
              <a:lnSpc>
                <a:spcPct val="50000"/>
              </a:lnSpc>
            </a:pPr>
            <a:endParaRPr lang="en-US" sz="2400" dirty="0"/>
          </a:p>
          <a:p>
            <a:r>
              <a:rPr lang="en-US" sz="2400" dirty="0">
                <a:solidFill>
                  <a:srgbClr val="660066"/>
                </a:solidFill>
              </a:rPr>
              <a:t>But the law has a loophole: It only applies to health insurance. It doesn't say anything about companies </a:t>
            </a:r>
            <a:r>
              <a:rPr lang="en-US" sz="2400" dirty="0" smtClean="0">
                <a:solidFill>
                  <a:srgbClr val="660066"/>
                </a:solidFill>
              </a:rPr>
              <a:t>that </a:t>
            </a:r>
            <a:r>
              <a:rPr lang="en-US" sz="2400" dirty="0">
                <a:solidFill>
                  <a:srgbClr val="660066"/>
                </a:solidFill>
              </a:rPr>
              <a:t>sell life insurance, disability insurance or </a:t>
            </a:r>
            <a:r>
              <a:rPr lang="en-US" sz="2400" dirty="0" smtClean="0">
                <a:solidFill>
                  <a:srgbClr val="660066"/>
                </a:solidFill>
              </a:rPr>
              <a:t>long-term-care </a:t>
            </a:r>
            <a:r>
              <a:rPr lang="en-US" sz="2400" dirty="0">
                <a:solidFill>
                  <a:srgbClr val="660066"/>
                </a:solidFill>
              </a:rPr>
              <a:t>insurance.”</a:t>
            </a:r>
          </a:p>
          <a:p>
            <a:pPr>
              <a:lnSpc>
                <a:spcPct val="50000"/>
              </a:lnSpc>
            </a:pPr>
            <a:endParaRPr lang="en-US" sz="2400" dirty="0"/>
          </a:p>
          <a:p>
            <a:r>
              <a:rPr lang="en-US" sz="2400" dirty="0"/>
              <a:t>People who discover they have the gene, ApoE4, associated with Alzheimer’s are 5 times more likely </a:t>
            </a:r>
            <a:r>
              <a:rPr lang="en-US" sz="2400" dirty="0" smtClean="0"/>
              <a:t>than </a:t>
            </a:r>
            <a:r>
              <a:rPr lang="en-US" sz="2400" dirty="0"/>
              <a:t>the average person to go out and buy </a:t>
            </a:r>
            <a:r>
              <a:rPr lang="en-US" sz="2400" dirty="0" smtClean="0"/>
              <a:t>long-term-care </a:t>
            </a:r>
            <a:r>
              <a:rPr lang="en-US" sz="2400" dirty="0"/>
              <a:t>insurance.</a:t>
            </a:r>
          </a:p>
        </p:txBody>
      </p:sp>
    </p:spTree>
    <p:extLst>
      <p:ext uri="{BB962C8B-B14F-4D97-AF65-F5344CB8AC3E}">
        <p14:creationId xmlns:p14="http://schemas.microsoft.com/office/powerpoint/2010/main" val="910849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9768" y="348245"/>
            <a:ext cx="8466118" cy="3539430"/>
          </a:xfrm>
          <a:prstGeom prst="rect">
            <a:avLst/>
          </a:prstGeom>
        </p:spPr>
        <p:txBody>
          <a:bodyPr wrap="square">
            <a:spAutoFit/>
          </a:bodyPr>
          <a:lstStyle/>
          <a:p>
            <a:r>
              <a:rPr lang="en-US" sz="2400" dirty="0"/>
              <a:t>Science 18 January 2013:  Vol. 339 no. 6117 p. 262 </a:t>
            </a:r>
          </a:p>
          <a:p>
            <a:r>
              <a:rPr lang="en-US" sz="2400" dirty="0"/>
              <a:t>NEWS &amp; ANALYSIS GENETICS</a:t>
            </a:r>
          </a:p>
          <a:p>
            <a:r>
              <a:rPr lang="en-US" sz="2400" dirty="0"/>
              <a:t>Genealogy Databases Enable Naming of Anonymous DNA Donors by John Bohannon</a:t>
            </a:r>
          </a:p>
          <a:p>
            <a:pPr>
              <a:lnSpc>
                <a:spcPct val="50000"/>
              </a:lnSpc>
            </a:pPr>
            <a:endParaRPr lang="en-US" sz="3200" dirty="0"/>
          </a:p>
          <a:p>
            <a:r>
              <a:rPr lang="en-US" sz="2800" dirty="0"/>
              <a:t>Science 18 January 2013: Vol. 339 no. 6117 pp. 321-324 </a:t>
            </a:r>
          </a:p>
          <a:p>
            <a:r>
              <a:rPr lang="en-US" sz="2800" dirty="0"/>
              <a:t>Identifying Personal Genomes by Surname Inference</a:t>
            </a:r>
          </a:p>
          <a:p>
            <a:r>
              <a:rPr lang="en-US" sz="2800" dirty="0"/>
              <a:t>Melissa </a:t>
            </a:r>
            <a:r>
              <a:rPr lang="en-US" sz="2800" dirty="0" err="1"/>
              <a:t>Gymrek</a:t>
            </a:r>
            <a:r>
              <a:rPr lang="en-US" sz="2800" dirty="0"/>
              <a:t>, Amy L. McGuire, David Golan, </a:t>
            </a:r>
            <a:r>
              <a:rPr lang="en-US" sz="2800" dirty="0" err="1"/>
              <a:t>Eran</a:t>
            </a:r>
            <a:r>
              <a:rPr lang="en-US" sz="2800" dirty="0"/>
              <a:t> </a:t>
            </a:r>
            <a:r>
              <a:rPr lang="en-US" sz="2800" dirty="0" err="1"/>
              <a:t>Halperin</a:t>
            </a:r>
            <a:r>
              <a:rPr lang="en-US" sz="2800" dirty="0"/>
              <a:t>, </a:t>
            </a:r>
            <a:r>
              <a:rPr lang="en-US" sz="2800" dirty="0" err="1"/>
              <a:t>Yaniv</a:t>
            </a:r>
            <a:r>
              <a:rPr lang="en-US" sz="2800" dirty="0"/>
              <a:t> </a:t>
            </a:r>
            <a:r>
              <a:rPr lang="en-US" sz="2800" dirty="0" err="1"/>
              <a:t>Erlich</a:t>
            </a:r>
            <a:endParaRPr lang="en-US" sz="2800" dirty="0"/>
          </a:p>
        </p:txBody>
      </p:sp>
      <p:sp>
        <p:nvSpPr>
          <p:cNvPr id="3" name="Rectangle 2"/>
          <p:cNvSpPr/>
          <p:nvPr/>
        </p:nvSpPr>
        <p:spPr>
          <a:xfrm>
            <a:off x="1300293" y="4033191"/>
            <a:ext cx="7449423" cy="2062103"/>
          </a:xfrm>
          <a:prstGeom prst="rect">
            <a:avLst/>
          </a:prstGeom>
        </p:spPr>
        <p:txBody>
          <a:bodyPr wrap="square">
            <a:spAutoFit/>
          </a:bodyPr>
          <a:lstStyle/>
          <a:p>
            <a:r>
              <a:rPr lang="en-US" sz="3200" dirty="0">
                <a:solidFill>
                  <a:srgbClr val="660066"/>
                </a:solidFill>
              </a:rPr>
              <a:t>able to expose the identity of 50 individuals whose DNA was donated anonymously for scientific study through consortiums such as the 1000 Genomes Project.</a:t>
            </a:r>
          </a:p>
        </p:txBody>
      </p:sp>
    </p:spTree>
    <p:extLst>
      <p:ext uri="{BB962C8B-B14F-4D97-AF65-F5344CB8AC3E}">
        <p14:creationId xmlns:p14="http://schemas.microsoft.com/office/powerpoint/2010/main" val="35678904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2511" y="104990"/>
            <a:ext cx="8993440" cy="6583680"/>
          </a:xfrm>
          <a:prstGeom prst="rect">
            <a:avLst/>
          </a:prstGeom>
        </p:spPr>
      </p:pic>
      <p:sp>
        <p:nvSpPr>
          <p:cNvPr id="3" name="Rectangle 2"/>
          <p:cNvSpPr/>
          <p:nvPr/>
        </p:nvSpPr>
        <p:spPr>
          <a:xfrm>
            <a:off x="0" y="467975"/>
            <a:ext cx="9144000" cy="369332"/>
          </a:xfrm>
          <a:prstGeom prst="rect">
            <a:avLst/>
          </a:prstGeom>
        </p:spPr>
        <p:txBody>
          <a:bodyPr wrap="square">
            <a:spAutoFit/>
          </a:bodyPr>
          <a:lstStyle/>
          <a:p>
            <a:r>
              <a:rPr lang="en-US" dirty="0">
                <a:hlinkClick r:id="rId3"/>
              </a:rPr>
              <a:t>http://</a:t>
            </a:r>
            <a:r>
              <a:rPr lang="en-US" dirty="0" smtClean="0">
                <a:hlinkClick r:id="rId3"/>
              </a:rPr>
              <a:t>www.nytimes.com/2016/02/07/opinion/sunday/give-up-your-data-to-cure-disease.html</a:t>
            </a:r>
            <a:r>
              <a:rPr lang="en-US" dirty="0" smtClean="0"/>
              <a:t> </a:t>
            </a:r>
            <a:endParaRPr lang="en-US" dirty="0"/>
          </a:p>
        </p:txBody>
      </p:sp>
    </p:spTree>
    <p:extLst>
      <p:ext uri="{BB962C8B-B14F-4D97-AF65-F5344CB8AC3E}">
        <p14:creationId xmlns:p14="http://schemas.microsoft.com/office/powerpoint/2010/main" val="1973864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264" y="731520"/>
            <a:ext cx="9144000" cy="6274045"/>
          </a:xfrm>
          <a:prstGeom prst="rect">
            <a:avLst/>
          </a:prstGeom>
        </p:spPr>
      </p:pic>
      <p:sp>
        <p:nvSpPr>
          <p:cNvPr id="3" name="Rectangle 2"/>
          <p:cNvSpPr/>
          <p:nvPr/>
        </p:nvSpPr>
        <p:spPr>
          <a:xfrm>
            <a:off x="2498579" y="58075"/>
            <a:ext cx="4146841" cy="584775"/>
          </a:xfrm>
          <a:prstGeom prst="rect">
            <a:avLst/>
          </a:prstGeom>
        </p:spPr>
        <p:txBody>
          <a:bodyPr wrap="none">
            <a:spAutoFit/>
          </a:bodyPr>
          <a:lstStyle/>
          <a:p>
            <a:r>
              <a:rPr lang="en-US" sz="3200" dirty="0">
                <a:hlinkClick r:id="rId3"/>
              </a:rPr>
              <a:t>http://</a:t>
            </a:r>
            <a:r>
              <a:rPr lang="en-US" sz="3200" dirty="0" smtClean="0">
                <a:hlinkClick r:id="rId3"/>
              </a:rPr>
              <a:t>americangut.org</a:t>
            </a:r>
            <a:r>
              <a:rPr lang="en-US" sz="3200" dirty="0" smtClean="0"/>
              <a:t> </a:t>
            </a:r>
            <a:endParaRPr lang="en-US" sz="3200" dirty="0"/>
          </a:p>
        </p:txBody>
      </p:sp>
    </p:spTree>
    <p:extLst>
      <p:ext uri="{BB962C8B-B14F-4D97-AF65-F5344CB8AC3E}">
        <p14:creationId xmlns:p14="http://schemas.microsoft.com/office/powerpoint/2010/main" val="520577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47" y="833634"/>
            <a:ext cx="8750808" cy="5785917"/>
          </a:xfrm>
          <a:prstGeom prst="rect">
            <a:avLst/>
          </a:prstGeom>
        </p:spPr>
      </p:pic>
      <p:sp>
        <p:nvSpPr>
          <p:cNvPr id="3" name="Rectangle 2"/>
          <p:cNvSpPr/>
          <p:nvPr/>
        </p:nvSpPr>
        <p:spPr>
          <a:xfrm>
            <a:off x="1576466" y="219840"/>
            <a:ext cx="5983946" cy="523220"/>
          </a:xfrm>
          <a:prstGeom prst="rect">
            <a:avLst/>
          </a:prstGeom>
        </p:spPr>
        <p:txBody>
          <a:bodyPr wrap="none">
            <a:spAutoFit/>
          </a:bodyPr>
          <a:lstStyle/>
          <a:p>
            <a:r>
              <a:rPr lang="en-US" sz="2800" dirty="0">
                <a:hlinkClick r:id="rId3"/>
              </a:rPr>
              <a:t>https://</a:t>
            </a:r>
            <a:r>
              <a:rPr lang="en-US" sz="2800" dirty="0" smtClean="0">
                <a:hlinkClick r:id="rId3"/>
              </a:rPr>
              <a:t>fundrazr.com/campaigns/4Tqx5</a:t>
            </a:r>
            <a:r>
              <a:rPr lang="en-US" sz="2800" dirty="0" smtClean="0"/>
              <a:t> </a:t>
            </a:r>
            <a:endParaRPr lang="en-US" sz="2800" dirty="0"/>
          </a:p>
        </p:txBody>
      </p:sp>
    </p:spTree>
    <p:extLst>
      <p:ext uri="{BB962C8B-B14F-4D97-AF65-F5344CB8AC3E}">
        <p14:creationId xmlns:p14="http://schemas.microsoft.com/office/powerpoint/2010/main" val="2181448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23531"/>
          <a:stretch/>
        </p:blipFill>
        <p:spPr>
          <a:xfrm>
            <a:off x="42857" y="23725"/>
            <a:ext cx="9144000" cy="6834275"/>
          </a:xfrm>
          <a:prstGeom prst="rect">
            <a:avLst/>
          </a:prstGeom>
        </p:spPr>
      </p:pic>
    </p:spTree>
    <p:extLst>
      <p:ext uri="{BB962C8B-B14F-4D97-AF65-F5344CB8AC3E}">
        <p14:creationId xmlns:p14="http://schemas.microsoft.com/office/powerpoint/2010/main" val="38411101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7932" y="464684"/>
            <a:ext cx="8668512" cy="4800932"/>
          </a:xfrm>
          <a:prstGeom prst="rect">
            <a:avLst/>
          </a:prstGeom>
        </p:spPr>
      </p:pic>
      <p:sp>
        <p:nvSpPr>
          <p:cNvPr id="3" name="TextBox 2"/>
          <p:cNvSpPr txBox="1"/>
          <p:nvPr/>
        </p:nvSpPr>
        <p:spPr>
          <a:xfrm>
            <a:off x="327932" y="5657850"/>
            <a:ext cx="8579304" cy="830997"/>
          </a:xfrm>
          <a:prstGeom prst="rect">
            <a:avLst/>
          </a:prstGeom>
          <a:noFill/>
        </p:spPr>
        <p:txBody>
          <a:bodyPr wrap="square" rtlCol="0">
            <a:spAutoFit/>
          </a:bodyPr>
          <a:lstStyle/>
          <a:p>
            <a:r>
              <a:rPr lang="en-US" sz="2400" dirty="0" smtClean="0">
                <a:solidFill>
                  <a:srgbClr val="7030A0"/>
                </a:solidFill>
              </a:rPr>
              <a:t>Most journals now require at least a conflicts of interest statement.</a:t>
            </a:r>
          </a:p>
          <a:p>
            <a:r>
              <a:rPr lang="en-US" sz="2400" dirty="0" smtClean="0">
                <a:solidFill>
                  <a:srgbClr val="7030A0"/>
                </a:solidFill>
              </a:rPr>
              <a:t>Many also require author contribution list.</a:t>
            </a:r>
          </a:p>
        </p:txBody>
      </p:sp>
    </p:spTree>
    <p:extLst>
      <p:ext uri="{BB962C8B-B14F-4D97-AF65-F5344CB8AC3E}">
        <p14:creationId xmlns:p14="http://schemas.microsoft.com/office/powerpoint/2010/main" val="2964382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7175" y="1321934"/>
            <a:ext cx="8686800" cy="5509200"/>
          </a:xfrm>
          <a:prstGeom prst="rect">
            <a:avLst/>
          </a:prstGeom>
        </p:spPr>
        <p:txBody>
          <a:bodyPr wrap="square">
            <a:spAutoFit/>
          </a:bodyPr>
          <a:lstStyle/>
          <a:p>
            <a:r>
              <a:rPr lang="en-US" sz="2400" b="1" dirty="0">
                <a:solidFill>
                  <a:srgbClr val="262262"/>
                </a:solidFill>
                <a:latin typeface="Gotham A"/>
              </a:rPr>
              <a:t>The future of health begins with you</a:t>
            </a:r>
          </a:p>
          <a:p>
            <a:r>
              <a:rPr lang="en-US" sz="2400" dirty="0">
                <a:solidFill>
                  <a:srgbClr val="262262"/>
                </a:solidFill>
                <a:latin typeface="Gotham A"/>
              </a:rPr>
              <a:t>The </a:t>
            </a:r>
            <a:r>
              <a:rPr lang="en-US" sz="2400" i="1" dirty="0">
                <a:solidFill>
                  <a:srgbClr val="262262"/>
                </a:solidFill>
                <a:latin typeface="Gotham A"/>
              </a:rPr>
              <a:t>All of Us</a:t>
            </a:r>
            <a:r>
              <a:rPr lang="en-US" sz="2400" dirty="0">
                <a:solidFill>
                  <a:srgbClr val="262262"/>
                </a:solidFill>
                <a:latin typeface="Gotham A"/>
              </a:rPr>
              <a:t> Research Program is a historic effort to gather data from one million or more people living in the United States to accelerate research and improve health. By taking into account individual differences in lifestyle, environment, and biology, researchers will uncover paths toward delivering precision medicine</a:t>
            </a:r>
            <a:r>
              <a:rPr lang="en-US" sz="2400" dirty="0" smtClean="0">
                <a:solidFill>
                  <a:srgbClr val="262262"/>
                </a:solidFill>
                <a:latin typeface="Gotham A"/>
              </a:rPr>
              <a:t>.</a:t>
            </a:r>
          </a:p>
          <a:p>
            <a:endParaRPr lang="en-US" sz="2400" b="0" i="0" dirty="0">
              <a:solidFill>
                <a:srgbClr val="262262"/>
              </a:solidFill>
              <a:effectLst/>
              <a:latin typeface="Gotham A"/>
            </a:endParaRPr>
          </a:p>
          <a:p>
            <a:r>
              <a:rPr lang="en-US" sz="2000" dirty="0"/>
              <a:t>If you decide to join </a:t>
            </a:r>
            <a:r>
              <a:rPr lang="en-US" sz="2000" i="1" dirty="0"/>
              <a:t>All of Us</a:t>
            </a:r>
            <a:r>
              <a:rPr lang="en-US" sz="2000" dirty="0"/>
              <a:t>, we will ask you to share different kinds of information over time. We will ask you basic information like your name and where you live. We will ask you questions about your health, family, home, and work. If you have an electronic health record, we may ask for access. We may ask you to go to a local clinic or drug store for a free appointment with us. At this appointment we would measure your weight, height, hips, and waist, as well as your blood pressure and heart rate. We might ask you to give samples, like blood or urine at the appointment.</a:t>
            </a:r>
            <a:endParaRPr lang="en-US" sz="2800" b="0" i="0" dirty="0">
              <a:solidFill>
                <a:srgbClr val="262262"/>
              </a:solidFill>
              <a:effectLst/>
              <a:latin typeface="Gotham A"/>
            </a:endParaRPr>
          </a:p>
        </p:txBody>
      </p:sp>
      <p:pic>
        <p:nvPicPr>
          <p:cNvPr id="4" name="Picture 3"/>
          <p:cNvPicPr>
            <a:picLocks noChangeAspect="1"/>
          </p:cNvPicPr>
          <p:nvPr/>
        </p:nvPicPr>
        <p:blipFill>
          <a:blip r:embed="rId2"/>
          <a:stretch>
            <a:fillRect/>
          </a:stretch>
        </p:blipFill>
        <p:spPr>
          <a:xfrm>
            <a:off x="142875" y="47614"/>
            <a:ext cx="5200650" cy="1047750"/>
          </a:xfrm>
          <a:prstGeom prst="rect">
            <a:avLst/>
          </a:prstGeom>
        </p:spPr>
      </p:pic>
      <p:sp>
        <p:nvSpPr>
          <p:cNvPr id="5" name="Rectangle 4"/>
          <p:cNvSpPr/>
          <p:nvPr/>
        </p:nvSpPr>
        <p:spPr>
          <a:xfrm>
            <a:off x="5543547" y="514337"/>
            <a:ext cx="3510128" cy="523220"/>
          </a:xfrm>
          <a:prstGeom prst="rect">
            <a:avLst/>
          </a:prstGeom>
        </p:spPr>
        <p:txBody>
          <a:bodyPr wrap="none">
            <a:spAutoFit/>
          </a:bodyPr>
          <a:lstStyle/>
          <a:p>
            <a:r>
              <a:rPr lang="en-US" sz="2800" dirty="0">
                <a:hlinkClick r:id="rId3"/>
              </a:rPr>
              <a:t>https://</a:t>
            </a:r>
            <a:r>
              <a:rPr lang="en-US" sz="2800" dirty="0" smtClean="0">
                <a:hlinkClick r:id="rId3"/>
              </a:rPr>
              <a:t>allofus.nih.gov</a:t>
            </a:r>
            <a:r>
              <a:rPr lang="en-US" sz="2800" dirty="0" smtClean="0"/>
              <a:t> </a:t>
            </a:r>
            <a:endParaRPr lang="en-US" sz="2800" dirty="0"/>
          </a:p>
        </p:txBody>
      </p:sp>
    </p:spTree>
    <p:extLst>
      <p:ext uri="{BB962C8B-B14F-4D97-AF65-F5344CB8AC3E}">
        <p14:creationId xmlns:p14="http://schemas.microsoft.com/office/powerpoint/2010/main" val="14889639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cancergenome.nih.gov/PublishedContent/Images/images/tcga-infographic-article.__v100154743.png"/>
          <p:cNvPicPr>
            <a:picLocks noChangeAspect="1" noChangeArrowheads="1"/>
          </p:cNvPicPr>
          <p:nvPr/>
        </p:nvPicPr>
        <p:blipFill rotWithShape="1">
          <a:blip r:embed="rId2">
            <a:extLst>
              <a:ext uri="{28A0092B-C50C-407E-A947-70E740481C1C}">
                <a14:useLocalDpi xmlns:a14="http://schemas.microsoft.com/office/drawing/2010/main" val="0"/>
              </a:ext>
            </a:extLst>
          </a:blip>
          <a:srcRect t="1" b="57051"/>
          <a:stretch/>
        </p:blipFill>
        <p:spPr bwMode="auto">
          <a:xfrm>
            <a:off x="171674" y="-28575"/>
            <a:ext cx="8572500" cy="678656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515076" y="169899"/>
            <a:ext cx="4542526" cy="400110"/>
          </a:xfrm>
          <a:prstGeom prst="rect">
            <a:avLst/>
          </a:prstGeom>
        </p:spPr>
        <p:txBody>
          <a:bodyPr wrap="none">
            <a:spAutoFit/>
          </a:bodyPr>
          <a:lstStyle/>
          <a:p>
            <a:r>
              <a:rPr lang="en-US" sz="2000" dirty="0">
                <a:hlinkClick r:id="rId3"/>
              </a:rPr>
              <a:t>https://</a:t>
            </a:r>
            <a:r>
              <a:rPr lang="en-US" sz="2000" dirty="0" smtClean="0">
                <a:hlinkClick r:id="rId3"/>
              </a:rPr>
              <a:t>cancergenome.nih.gov/abouttcga</a:t>
            </a:r>
            <a:r>
              <a:rPr lang="en-US" sz="2000" dirty="0" smtClean="0"/>
              <a:t> </a:t>
            </a:r>
            <a:endParaRPr lang="en-US" sz="2000" dirty="0"/>
          </a:p>
        </p:txBody>
      </p:sp>
    </p:spTree>
    <p:extLst>
      <p:ext uri="{BB962C8B-B14F-4D97-AF65-F5344CB8AC3E}">
        <p14:creationId xmlns:p14="http://schemas.microsoft.com/office/powerpoint/2010/main" val="40261141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cancergenome.nih.gov/PublishedContent/Images/images/tcga-infographic-article.__v100154743.png"/>
          <p:cNvPicPr>
            <a:picLocks noChangeAspect="1" noChangeArrowheads="1"/>
          </p:cNvPicPr>
          <p:nvPr/>
        </p:nvPicPr>
        <p:blipFill rotWithShape="1">
          <a:blip r:embed="rId2">
            <a:extLst>
              <a:ext uri="{28A0092B-C50C-407E-A947-70E740481C1C}">
                <a14:useLocalDpi xmlns:a14="http://schemas.microsoft.com/office/drawing/2010/main" val="0"/>
              </a:ext>
            </a:extLst>
          </a:blip>
          <a:srcRect t="45208"/>
          <a:stretch/>
        </p:blipFill>
        <p:spPr bwMode="auto">
          <a:xfrm>
            <a:off x="62431" y="85700"/>
            <a:ext cx="9144002" cy="92354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72244" y="169907"/>
            <a:ext cx="4542526" cy="400110"/>
          </a:xfrm>
          <a:prstGeom prst="rect">
            <a:avLst/>
          </a:prstGeom>
        </p:spPr>
        <p:txBody>
          <a:bodyPr wrap="none">
            <a:spAutoFit/>
          </a:bodyPr>
          <a:lstStyle/>
          <a:p>
            <a:r>
              <a:rPr lang="en-US" sz="2000" dirty="0">
                <a:hlinkClick r:id="rId3"/>
              </a:rPr>
              <a:t>https://</a:t>
            </a:r>
            <a:r>
              <a:rPr lang="en-US" sz="2000" dirty="0" smtClean="0">
                <a:hlinkClick r:id="rId3"/>
              </a:rPr>
              <a:t>cancergenome.nih.gov/abouttcga</a:t>
            </a:r>
            <a:r>
              <a:rPr lang="en-US" sz="2000" dirty="0" smtClean="0"/>
              <a:t> </a:t>
            </a:r>
            <a:endParaRPr lang="en-US" sz="2000" dirty="0"/>
          </a:p>
        </p:txBody>
      </p:sp>
    </p:spTree>
    <p:extLst>
      <p:ext uri="{BB962C8B-B14F-4D97-AF65-F5344CB8AC3E}">
        <p14:creationId xmlns:p14="http://schemas.microsoft.com/office/powerpoint/2010/main" val="2091632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7339" y="1553874"/>
            <a:ext cx="8849114" cy="2103120"/>
          </a:xfrm>
          <a:prstGeom prst="rect">
            <a:avLst/>
          </a:prstGeom>
        </p:spPr>
      </p:pic>
      <p:sp>
        <p:nvSpPr>
          <p:cNvPr id="4" name="Rectangle 3"/>
          <p:cNvSpPr/>
          <p:nvPr/>
        </p:nvSpPr>
        <p:spPr>
          <a:xfrm>
            <a:off x="241069" y="412511"/>
            <a:ext cx="9326880" cy="461665"/>
          </a:xfrm>
          <a:prstGeom prst="rect">
            <a:avLst/>
          </a:prstGeom>
        </p:spPr>
        <p:txBody>
          <a:bodyPr wrap="square">
            <a:spAutoFit/>
          </a:bodyPr>
          <a:lstStyle/>
          <a:p>
            <a:r>
              <a:rPr lang="en-US" sz="2400" dirty="0" smtClean="0">
                <a:hlinkClick r:id="rId3"/>
              </a:rPr>
              <a:t>http://www.medscape.com/viewarticle/749577</a:t>
            </a:r>
            <a:r>
              <a:rPr lang="en-US" sz="2400" dirty="0" smtClean="0"/>
              <a:t> </a:t>
            </a:r>
            <a:endParaRPr lang="en-US" sz="2400" dirty="0"/>
          </a:p>
        </p:txBody>
      </p:sp>
    </p:spTree>
    <p:extLst>
      <p:ext uri="{BB962C8B-B14F-4D97-AF65-F5344CB8AC3E}">
        <p14:creationId xmlns:p14="http://schemas.microsoft.com/office/powerpoint/2010/main" val="3605515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529" y="671908"/>
            <a:ext cx="8778240" cy="6186092"/>
          </a:xfrm>
          <a:prstGeom prst="rect">
            <a:avLst/>
          </a:prstGeom>
        </p:spPr>
      </p:pic>
      <p:sp>
        <p:nvSpPr>
          <p:cNvPr id="3" name="Rectangle 2"/>
          <p:cNvSpPr/>
          <p:nvPr/>
        </p:nvSpPr>
        <p:spPr>
          <a:xfrm>
            <a:off x="270528" y="136392"/>
            <a:ext cx="8289010" cy="461665"/>
          </a:xfrm>
          <a:prstGeom prst="rect">
            <a:avLst/>
          </a:prstGeom>
        </p:spPr>
        <p:txBody>
          <a:bodyPr wrap="square">
            <a:spAutoFit/>
          </a:bodyPr>
          <a:lstStyle/>
          <a:p>
            <a:r>
              <a:rPr lang="en-US" sz="2400" dirty="0">
                <a:hlinkClick r:id="rId3"/>
              </a:rPr>
              <a:t>http://</a:t>
            </a:r>
            <a:r>
              <a:rPr lang="en-US" sz="2400" dirty="0" smtClean="0">
                <a:hlinkClick r:id="rId3"/>
              </a:rPr>
              <a:t>www.nature.com/nm/journal/v12/n11/full/nm1491.html</a:t>
            </a:r>
            <a:r>
              <a:rPr lang="en-US" sz="2400" dirty="0" smtClean="0"/>
              <a:t> </a:t>
            </a:r>
            <a:endParaRPr lang="en-US" sz="2400" dirty="0"/>
          </a:p>
        </p:txBody>
      </p:sp>
    </p:spTree>
    <p:extLst>
      <p:ext uri="{BB962C8B-B14F-4D97-AF65-F5344CB8AC3E}">
        <p14:creationId xmlns:p14="http://schemas.microsoft.com/office/powerpoint/2010/main" val="990003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0751" y="13986"/>
            <a:ext cx="6317316" cy="2560320"/>
          </a:xfrm>
          <a:prstGeom prst="rect">
            <a:avLst/>
          </a:prstGeom>
        </p:spPr>
      </p:pic>
      <p:sp>
        <p:nvSpPr>
          <p:cNvPr id="3" name="Rectangle 2"/>
          <p:cNvSpPr/>
          <p:nvPr/>
        </p:nvSpPr>
        <p:spPr>
          <a:xfrm>
            <a:off x="4160420" y="33721"/>
            <a:ext cx="4740177" cy="830997"/>
          </a:xfrm>
          <a:prstGeom prst="rect">
            <a:avLst/>
          </a:prstGeom>
        </p:spPr>
        <p:txBody>
          <a:bodyPr wrap="square">
            <a:spAutoFit/>
          </a:bodyPr>
          <a:lstStyle/>
          <a:p>
            <a:r>
              <a:rPr lang="en-US" sz="2400" dirty="0" smtClean="0">
                <a:hlinkClick r:id="rId3"/>
              </a:rPr>
              <a:t>http://projecteuclid.org/download/pdfview_1/euclid.aoas/1267453942</a:t>
            </a:r>
            <a:r>
              <a:rPr lang="en-US" sz="2400" dirty="0" smtClean="0"/>
              <a:t> </a:t>
            </a:r>
            <a:endParaRPr lang="en-US" sz="2400" dirty="0"/>
          </a:p>
        </p:txBody>
      </p:sp>
      <p:sp>
        <p:nvSpPr>
          <p:cNvPr id="4" name="Rectangle 3"/>
          <p:cNvSpPr/>
          <p:nvPr/>
        </p:nvSpPr>
        <p:spPr>
          <a:xfrm>
            <a:off x="0" y="2609160"/>
            <a:ext cx="8841393" cy="4247317"/>
          </a:xfrm>
          <a:prstGeom prst="rect">
            <a:avLst/>
          </a:prstGeom>
        </p:spPr>
        <p:txBody>
          <a:bodyPr wrap="square">
            <a:spAutoFit/>
          </a:bodyPr>
          <a:lstStyle/>
          <a:p>
            <a:r>
              <a:rPr lang="en-US" b="0" i="0" dirty="0" smtClean="0">
                <a:solidFill>
                  <a:srgbClr val="222222"/>
                </a:solidFill>
                <a:effectLst/>
                <a:latin typeface="Helvetica Neue"/>
              </a:rPr>
              <a:t>High-throughput biological assays such as microarrays let us ask very detailed questions about how diseases operate, and promise to let us personalize therapy. Data processing, however, is often not described well enough to allow for exact reproduction of the results, leading to exercises in “forensic bioinformatics” where aspects of raw data and reported results are used to infer what methods must have been employed. Unfortunately, poor documentation can shift from an inconvenience to an active danger when it obscures not just methods but errors. In this report we examine several related papers purporting to use microarray-based signatures of drug sensitivity derived from cell lines to predict patient response. Patients in clinical trials are currently being allocated to treatment arms on the basis of these results. However, we show in five case studies that the results incorporate several simple errors that may be putting patients at risk</a:t>
            </a:r>
            <a:r>
              <a:rPr lang="en-US" b="0" i="0" dirty="0" smtClean="0">
                <a:solidFill>
                  <a:srgbClr val="222222"/>
                </a:solidFill>
                <a:effectLst>
                  <a:glow rad="127000">
                    <a:srgbClr val="FFFF00"/>
                  </a:glow>
                </a:effectLst>
                <a:latin typeface="Helvetica Neue"/>
              </a:rPr>
              <a:t>. One theme that emerges is that the most common errors are simple (e.g., row or column offsets); conversely, it is our experience that the most simple errors are common. </a:t>
            </a:r>
            <a:r>
              <a:rPr lang="en-US" b="0" i="0" dirty="0" smtClean="0">
                <a:solidFill>
                  <a:srgbClr val="222222"/>
                </a:solidFill>
                <a:effectLst/>
                <a:latin typeface="Helvetica Neue"/>
              </a:rPr>
              <a:t>We then discuss steps we are taking to avoid such errors in our own investigations.</a:t>
            </a:r>
            <a:endParaRPr lang="en-US" dirty="0"/>
          </a:p>
        </p:txBody>
      </p:sp>
    </p:spTree>
    <p:extLst>
      <p:ext uri="{BB962C8B-B14F-4D97-AF65-F5344CB8AC3E}">
        <p14:creationId xmlns:p14="http://schemas.microsoft.com/office/powerpoint/2010/main" val="1000131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8501" y="853797"/>
            <a:ext cx="8995499" cy="3200400"/>
          </a:xfrm>
          <a:prstGeom prst="rect">
            <a:avLst/>
          </a:prstGeom>
        </p:spPr>
      </p:pic>
      <p:sp>
        <p:nvSpPr>
          <p:cNvPr id="3" name="Rectangle 2"/>
          <p:cNvSpPr/>
          <p:nvPr/>
        </p:nvSpPr>
        <p:spPr>
          <a:xfrm>
            <a:off x="148500" y="324803"/>
            <a:ext cx="8995499" cy="400110"/>
          </a:xfrm>
          <a:prstGeom prst="rect">
            <a:avLst/>
          </a:prstGeom>
        </p:spPr>
        <p:txBody>
          <a:bodyPr wrap="square">
            <a:spAutoFit/>
          </a:bodyPr>
          <a:lstStyle/>
          <a:p>
            <a:r>
              <a:rPr lang="en-US" sz="2000" dirty="0">
                <a:hlinkClick r:id="rId3"/>
              </a:rPr>
              <a:t>http://</a:t>
            </a:r>
            <a:r>
              <a:rPr lang="en-US" sz="2000" dirty="0" smtClean="0">
                <a:hlinkClick r:id="rId3"/>
              </a:rPr>
              <a:t>www.nature.com/news/1-500-scientists-lift-the-lid-on-reproducibility-1.19970</a:t>
            </a:r>
            <a:r>
              <a:rPr lang="en-US" sz="2000" dirty="0" smtClean="0"/>
              <a:t> </a:t>
            </a:r>
            <a:endParaRPr lang="en-US" sz="2000" dirty="0"/>
          </a:p>
        </p:txBody>
      </p:sp>
      <p:sp>
        <p:nvSpPr>
          <p:cNvPr id="4" name="TextBox 3"/>
          <p:cNvSpPr txBox="1"/>
          <p:nvPr/>
        </p:nvSpPr>
        <p:spPr>
          <a:xfrm>
            <a:off x="864066" y="4183081"/>
            <a:ext cx="8028264" cy="2308324"/>
          </a:xfrm>
          <a:prstGeom prst="rect">
            <a:avLst/>
          </a:prstGeom>
          <a:noFill/>
        </p:spPr>
        <p:txBody>
          <a:bodyPr wrap="square" rtlCol="0">
            <a:spAutoFit/>
          </a:bodyPr>
          <a:lstStyle/>
          <a:p>
            <a:r>
              <a:rPr lang="en-US" sz="4800" dirty="0" smtClean="0">
                <a:solidFill>
                  <a:srgbClr val="C00000"/>
                </a:solidFill>
              </a:rPr>
              <a:t>Note the following are based on researchers </a:t>
            </a:r>
            <a:r>
              <a:rPr lang="en-US" sz="4800" b="1" dirty="0" smtClean="0">
                <a:solidFill>
                  <a:srgbClr val="C00000"/>
                </a:solidFill>
              </a:rPr>
              <a:t>opinions</a:t>
            </a:r>
            <a:r>
              <a:rPr lang="en-US" sz="4800" dirty="0" smtClean="0">
                <a:solidFill>
                  <a:srgbClr val="C00000"/>
                </a:solidFill>
              </a:rPr>
              <a:t>, </a:t>
            </a:r>
          </a:p>
          <a:p>
            <a:r>
              <a:rPr lang="en-US" sz="4800" b="1" dirty="0" smtClean="0">
                <a:solidFill>
                  <a:srgbClr val="C00000"/>
                </a:solidFill>
              </a:rPr>
              <a:t>not</a:t>
            </a:r>
            <a:r>
              <a:rPr lang="en-US" sz="4800" dirty="0" smtClean="0">
                <a:solidFill>
                  <a:srgbClr val="C00000"/>
                </a:solidFill>
              </a:rPr>
              <a:t> actual facts</a:t>
            </a:r>
          </a:p>
        </p:txBody>
      </p:sp>
    </p:spTree>
    <p:extLst>
      <p:ext uri="{BB962C8B-B14F-4D97-AF65-F5344CB8AC3E}">
        <p14:creationId xmlns:p14="http://schemas.microsoft.com/office/powerpoint/2010/main" val="3342672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95400" y="323850"/>
            <a:ext cx="6553200" cy="6210300"/>
          </a:xfrm>
          <a:prstGeom prst="rect">
            <a:avLst/>
          </a:prstGeom>
        </p:spPr>
      </p:pic>
    </p:spTree>
    <p:extLst>
      <p:ext uri="{BB962C8B-B14F-4D97-AF65-F5344CB8AC3E}">
        <p14:creationId xmlns:p14="http://schemas.microsoft.com/office/powerpoint/2010/main" val="14064155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343" y="0"/>
            <a:ext cx="4528101" cy="6766560"/>
          </a:xfrm>
          <a:prstGeom prst="rect">
            <a:avLst/>
          </a:prstGeom>
        </p:spPr>
      </p:pic>
      <p:pic>
        <p:nvPicPr>
          <p:cNvPr id="3" name="Picture 2"/>
          <p:cNvPicPr>
            <a:picLocks noChangeAspect="1"/>
          </p:cNvPicPr>
          <p:nvPr/>
        </p:nvPicPr>
        <p:blipFill>
          <a:blip r:embed="rId3"/>
          <a:stretch>
            <a:fillRect/>
          </a:stretch>
        </p:blipFill>
        <p:spPr>
          <a:xfrm>
            <a:off x="4341849" y="320040"/>
            <a:ext cx="4902759" cy="6126480"/>
          </a:xfrm>
          <a:prstGeom prst="rect">
            <a:avLst/>
          </a:prstGeom>
        </p:spPr>
      </p:pic>
      <p:cxnSp>
        <p:nvCxnSpPr>
          <p:cNvPr id="5" name="Straight Connector 4"/>
          <p:cNvCxnSpPr/>
          <p:nvPr/>
        </p:nvCxnSpPr>
        <p:spPr>
          <a:xfrm>
            <a:off x="4400572" y="0"/>
            <a:ext cx="0" cy="635046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847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sz="2400" dirty="0" smtClean="0"/>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7030A0"/>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2659</TotalTime>
  <Words>953</Words>
  <Application>Microsoft Office PowerPoint</Application>
  <PresentationFormat>On-screen Show (4:3)</PresentationFormat>
  <Paragraphs>84</Paragraphs>
  <Slides>32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Gotham A</vt:lpstr>
      <vt:lpstr>Helvetica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 anonymous</dc:creator>
  <cp:keywords/>
  <dc:description/>
  <cp:lastModifiedBy>Darcy, Isabel K</cp:lastModifiedBy>
  <cp:revision>64</cp:revision>
  <dcterms:created xsi:type="dcterms:W3CDTF">2017-03-20T21:10:42Z</dcterms:created>
  <dcterms:modified xsi:type="dcterms:W3CDTF">2018-04-19T13:50:25Z</dcterms:modified>
  <cp:category/>
</cp:coreProperties>
</file>