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380" r:id="rId2"/>
    <p:sldId id="381" r:id="rId3"/>
    <p:sldId id="382" r:id="rId4"/>
    <p:sldId id="383" r:id="rId5"/>
    <p:sldId id="384" r:id="rId6"/>
    <p:sldId id="385" r:id="rId7"/>
    <p:sldId id="386" r:id="rId8"/>
    <p:sldId id="286"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6" r:id="rId38"/>
    <p:sldId id="427" r:id="rId39"/>
    <p:sldId id="428" r:id="rId40"/>
    <p:sldId id="429" r:id="rId41"/>
    <p:sldId id="430" r:id="rId42"/>
    <p:sldId id="431" r:id="rId43"/>
    <p:sldId id="432" r:id="rId44"/>
    <p:sldId id="433" r:id="rId45"/>
    <p:sldId id="434" r:id="rId46"/>
    <p:sldId id="389" r:id="rId47"/>
    <p:sldId id="390" r:id="rId48"/>
    <p:sldId id="391" r:id="rId49"/>
    <p:sldId id="387" r:id="rId50"/>
    <p:sldId id="388" r:id="rId51"/>
    <p:sldId id="394" r:id="rId52"/>
    <p:sldId id="435" r:id="rId53"/>
    <p:sldId id="436" r:id="rId54"/>
    <p:sldId id="437" r:id="rId55"/>
    <p:sldId id="438" r:id="rId56"/>
    <p:sldId id="439" r:id="rId57"/>
    <p:sldId id="440" r:id="rId58"/>
    <p:sldId id="441" r:id="rId59"/>
    <p:sldId id="442" r:id="rId60"/>
    <p:sldId id="443" r:id="rId61"/>
    <p:sldId id="444" r:id="rId62"/>
    <p:sldId id="445" r:id="rId63"/>
    <p:sldId id="446" r:id="rId64"/>
    <p:sldId id="447" r:id="rId65"/>
    <p:sldId id="448" r:id="rId66"/>
    <p:sldId id="449" r:id="rId67"/>
    <p:sldId id="45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8">
          <p15:clr>
            <a:srgbClr val="A4A3A4"/>
          </p15:clr>
        </p15:guide>
        <p15:guide id="2" pos="1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153" autoAdjust="0"/>
  </p:normalViewPr>
  <p:slideViewPr>
    <p:cSldViewPr snapToGrid="0" snapToObjects="1" showGuides="1">
      <p:cViewPr varScale="1">
        <p:scale>
          <a:sx n="94" d="100"/>
          <a:sy n="94" d="100"/>
        </p:scale>
        <p:origin x="552" y="82"/>
      </p:cViewPr>
      <p:guideLst>
        <p:guide orient="horz" pos="798"/>
        <p:guide pos="1536"/>
      </p:guideLst>
    </p:cSldViewPr>
  </p:slideViewPr>
  <p:notesTextViewPr>
    <p:cViewPr>
      <p:scale>
        <a:sx n="100" d="100"/>
        <a:sy n="100" d="100"/>
      </p:scale>
      <p:origin x="0" y="0"/>
    </p:cViewPr>
  </p:notesTextViewPr>
  <p:sorterViewPr>
    <p:cViewPr>
      <p:scale>
        <a:sx n="90" d="100"/>
        <a:sy n="90" d="100"/>
      </p:scale>
      <p:origin x="0" y="-136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9FC1A-8137-4CEE-92E2-6A5095A7EC94}" type="datetimeFigureOut">
              <a:rPr lang="en-US" smtClean="0"/>
              <a:t>4/17/2018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DE7D2-C025-49C6-98D4-8A7AC79D9B97}" type="slidenum">
              <a:rPr lang="en-US" smtClean="0"/>
              <a:t>‹#›</a:t>
            </a:fld>
            <a:endParaRPr lang="en-US"/>
          </a:p>
        </p:txBody>
      </p:sp>
    </p:spTree>
    <p:extLst>
      <p:ext uri="{BB962C8B-B14F-4D97-AF65-F5344CB8AC3E}">
        <p14:creationId xmlns:p14="http://schemas.microsoft.com/office/powerpoint/2010/main" val="1741154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32</a:t>
            </a:fld>
            <a:endParaRPr lang="en-US"/>
          </a:p>
        </p:txBody>
      </p:sp>
    </p:spTree>
    <p:extLst>
      <p:ext uri="{BB962C8B-B14F-4D97-AF65-F5344CB8AC3E}">
        <p14:creationId xmlns:p14="http://schemas.microsoft.com/office/powerpoint/2010/main" val="269133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43</a:t>
            </a:fld>
            <a:endParaRPr lang="en-US"/>
          </a:p>
        </p:txBody>
      </p:sp>
    </p:spTree>
    <p:extLst>
      <p:ext uri="{BB962C8B-B14F-4D97-AF65-F5344CB8AC3E}">
        <p14:creationId xmlns:p14="http://schemas.microsoft.com/office/powerpoint/2010/main" val="73682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48</a:t>
            </a:fld>
            <a:endParaRPr lang="en-US"/>
          </a:p>
        </p:txBody>
      </p:sp>
    </p:spTree>
    <p:extLst>
      <p:ext uri="{BB962C8B-B14F-4D97-AF65-F5344CB8AC3E}">
        <p14:creationId xmlns:p14="http://schemas.microsoft.com/office/powerpoint/2010/main" val="374630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50</a:t>
            </a:fld>
            <a:endParaRPr lang="en-US"/>
          </a:p>
        </p:txBody>
      </p:sp>
    </p:spTree>
    <p:extLst>
      <p:ext uri="{BB962C8B-B14F-4D97-AF65-F5344CB8AC3E}">
        <p14:creationId xmlns:p14="http://schemas.microsoft.com/office/powerpoint/2010/main" val="76199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68400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9979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29399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229033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F167D-888F-604E-95B9-5E1B57D6D29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8030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F167D-888F-604E-95B9-5E1B57D6D293}"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03190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F167D-888F-604E-95B9-5E1B57D6D293}"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146112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F167D-888F-604E-95B9-5E1B57D6D293}"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23655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F167D-888F-604E-95B9-5E1B57D6D293}"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80462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F167D-888F-604E-95B9-5E1B57D6D293}"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94433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F167D-888F-604E-95B9-5E1B57D6D293}"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420445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167D-888F-604E-95B9-5E1B57D6D293}" type="datetimeFigureOut">
              <a:rPr lang="en-US" smtClean="0"/>
              <a:t>4/17/2018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EE124-09D9-9445-AF90-3BEE1C337EA0}" type="slidenum">
              <a:rPr lang="en-US" smtClean="0"/>
              <a:t>‹#›</a:t>
            </a:fld>
            <a:endParaRPr lang="en-US"/>
          </a:p>
        </p:txBody>
      </p:sp>
    </p:spTree>
    <p:extLst>
      <p:ext uri="{BB962C8B-B14F-4D97-AF65-F5344CB8AC3E}">
        <p14:creationId xmlns:p14="http://schemas.microsoft.com/office/powerpoint/2010/main" val="349518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ytimes.com/2017/03/22/science/open-access-journals.html"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nature.com.proxy.lib.uiowa.edu/nm/journal/v13/n11/full/nm1107-1276b.html#B1"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http://www.nature.com.proxy.lib.uiowa.edu/nm/journal/v13/n11/full/nm1107-1276b.html#f1" TargetMode="External"/><Relationship Id="rId4" Type="http://schemas.openxmlformats.org/officeDocument/2006/relationships/hyperlink" Target="http://www.nature.com.proxy.lib.uiowa.edu/nm/journal/v13/n11/suppinfo/nm1107-1276b_S1.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blog.ecu.edu/sites/dailyclips/blog/2015/05/04/duke-university-settles-suit-with-cancer-patients-over-clinical-trials-the-news-observer/"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na.com/patients-researchers-demand-n57982065145/"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medscape.com/viewarticle/854595"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retractionwatch.com/2012/08/20/anil-potti-resurfaces-with-job-at-north-dakota-cancer-center/"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cancerletter.com/articles/20151113_2"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nytimes.com/2017/03/08/science/cancer-carlo-croce.html" TargetMode="External"/><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hyperlink" Target="https://www.nytimes.com/2017/03/08/science/cancer-carlo-croce.html" TargetMode="External"/><Relationship Id="rId4" Type="http://schemas.openxmlformats.org/officeDocument/2006/relationships/hyperlink" Target="http://www.pnas.org/content/102/43/15611.ful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jcb.rupress.org/content/172/2/233" TargetMode="External"/><Relationship Id="rId4" Type="http://schemas.openxmlformats.org/officeDocument/2006/relationships/hyperlink" Target="http://jcb.rupress.org/content/early/2013/01/21/jcb.2005070832003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jcb.rupress.org/content/early/2013/01/21/jcb.2005070832003r" TargetMode="External"/><Relationship Id="rId2" Type="http://schemas.openxmlformats.org/officeDocument/2006/relationships/hyperlink" Target="http://jcb.rupress.org/lookup/volpage/172/233"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retractionwatch.com/"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ustms.org.au/Rankings/0101_AustMS_final_ranked.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ncbi.nlm.nih.gov/pubmed/22784623"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pore.swmed.edu/dejavu" TargetMode="External"/><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hyperlink" Target="https://www.ncbi.nlm.nih.gov/pmc/articles/PMC2686470/" TargetMode="External"/><Relationship Id="rId4" Type="http://schemas.openxmlformats.org/officeDocument/2006/relationships/hyperlink" Target="http://etblast.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invention.swmed.edu/etblast/etblast.shtml"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s://www.ncbi.nlm.nih.gov/pmc/articles/PMC193323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link.springer.com/article/10.3758/s13428-015-0664-2" TargetMode="External"/><Relationship Id="rId5" Type="http://schemas.openxmlformats.org/officeDocument/2006/relationships/hyperlink" Target="http://www.nature.com/news/stat-checking-software-stirs-up-psychology-1.21049" TargetMode="Externa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ustms.org.au/Rankings/0101_AustMS_final_ranked.html"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63.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hyperlink" Target="https://www.sciencemag.org/content/339/6117/262"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www.nytimes.com/2016/02/07/opinion/sunday/give-up-your-data-to-cure-disease.html"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americangut.org/"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fundrazr.com/campaigns/4Tqx5"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medscape.com/viewarticle/749577"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58900"/>
            <a:ext cx="9144000" cy="4135185"/>
          </a:xfrm>
          <a:prstGeom prst="rect">
            <a:avLst/>
          </a:prstGeom>
        </p:spPr>
      </p:pic>
      <p:sp>
        <p:nvSpPr>
          <p:cNvPr id="4" name="Rectangle 3"/>
          <p:cNvSpPr/>
          <p:nvPr/>
        </p:nvSpPr>
        <p:spPr>
          <a:xfrm>
            <a:off x="446615" y="317377"/>
            <a:ext cx="8122577" cy="369332"/>
          </a:xfrm>
          <a:prstGeom prst="rect">
            <a:avLst/>
          </a:prstGeom>
        </p:spPr>
        <p:txBody>
          <a:bodyPr wrap="square">
            <a:spAutoFit/>
          </a:bodyPr>
          <a:lstStyle/>
          <a:p>
            <a:r>
              <a:rPr lang="en-US" dirty="0" smtClean="0">
                <a:hlinkClick r:id="rId3"/>
              </a:rPr>
              <a:t>https://www.nytimes.com/2017/03/22/science/open-access-journals.html</a:t>
            </a:r>
            <a:r>
              <a:rPr lang="en-US" dirty="0"/>
              <a:t> </a:t>
            </a:r>
          </a:p>
        </p:txBody>
      </p:sp>
    </p:spTree>
    <p:extLst>
      <p:ext uri="{BB962C8B-B14F-4D97-AF65-F5344CB8AC3E}">
        <p14:creationId xmlns:p14="http://schemas.microsoft.com/office/powerpoint/2010/main" val="4136386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29" y="671908"/>
            <a:ext cx="8778240" cy="6186092"/>
          </a:xfrm>
          <a:prstGeom prst="rect">
            <a:avLst/>
          </a:prstGeom>
        </p:spPr>
      </p:pic>
      <p:sp>
        <p:nvSpPr>
          <p:cNvPr id="3" name="Rectangle 2"/>
          <p:cNvSpPr/>
          <p:nvPr/>
        </p:nvSpPr>
        <p:spPr>
          <a:xfrm>
            <a:off x="270528" y="136392"/>
            <a:ext cx="8289010" cy="461665"/>
          </a:xfrm>
          <a:prstGeom prst="rect">
            <a:avLst/>
          </a:prstGeom>
        </p:spPr>
        <p:txBody>
          <a:bodyPr wrap="square">
            <a:spAutoFit/>
          </a:bodyPr>
          <a:lstStyle/>
          <a:p>
            <a:r>
              <a:rPr lang="en-US" sz="2400" dirty="0">
                <a:hlinkClick r:id="rId3"/>
              </a:rPr>
              <a:t>http://</a:t>
            </a:r>
            <a:r>
              <a:rPr lang="en-US" sz="2400" dirty="0" smtClean="0">
                <a:hlinkClick r:id="rId3"/>
              </a:rPr>
              <a:t>www.nature.com/nm/journal/v12/n11/full/nm1491.html</a:t>
            </a:r>
            <a:r>
              <a:rPr lang="en-US" sz="2400" dirty="0" smtClean="0"/>
              <a:t> </a:t>
            </a:r>
            <a:endParaRPr lang="en-US" sz="2400" dirty="0"/>
          </a:p>
        </p:txBody>
      </p:sp>
    </p:spTree>
    <p:extLst>
      <p:ext uri="{BB962C8B-B14F-4D97-AF65-F5344CB8AC3E}">
        <p14:creationId xmlns:p14="http://schemas.microsoft.com/office/powerpoint/2010/main" val="99000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751" y="13986"/>
            <a:ext cx="6317316" cy="2560320"/>
          </a:xfrm>
          <a:prstGeom prst="rect">
            <a:avLst/>
          </a:prstGeom>
        </p:spPr>
      </p:pic>
      <p:sp>
        <p:nvSpPr>
          <p:cNvPr id="3" name="Rectangle 2"/>
          <p:cNvSpPr/>
          <p:nvPr/>
        </p:nvSpPr>
        <p:spPr>
          <a:xfrm>
            <a:off x="4160420" y="33721"/>
            <a:ext cx="4740177" cy="830997"/>
          </a:xfrm>
          <a:prstGeom prst="rect">
            <a:avLst/>
          </a:prstGeom>
        </p:spPr>
        <p:txBody>
          <a:bodyPr wrap="square">
            <a:spAutoFit/>
          </a:bodyPr>
          <a:lstStyle/>
          <a:p>
            <a:r>
              <a:rPr lang="en-US" sz="2400" dirty="0" smtClean="0">
                <a:hlinkClick r:id="rId3"/>
              </a:rPr>
              <a:t>http://projecteuclid.org/download/pdfview_1/euclid.aoas/1267453942</a:t>
            </a:r>
            <a:r>
              <a:rPr lang="en-US" sz="2400" dirty="0" smtClean="0"/>
              <a:t> </a:t>
            </a:r>
            <a:endParaRPr lang="en-US" sz="2400" dirty="0"/>
          </a:p>
        </p:txBody>
      </p:sp>
      <p:sp>
        <p:nvSpPr>
          <p:cNvPr id="4" name="Rectangle 3"/>
          <p:cNvSpPr/>
          <p:nvPr/>
        </p:nvSpPr>
        <p:spPr>
          <a:xfrm>
            <a:off x="0" y="2609160"/>
            <a:ext cx="8841393" cy="4247317"/>
          </a:xfrm>
          <a:prstGeom prst="rect">
            <a:avLst/>
          </a:prstGeom>
        </p:spPr>
        <p:txBody>
          <a:bodyPr wrap="square">
            <a:spAutoFit/>
          </a:bodyPr>
          <a:lstStyle/>
          <a:p>
            <a:r>
              <a:rPr lang="en-US" b="0" i="0" dirty="0" smtClean="0">
                <a:solidFill>
                  <a:srgbClr val="222222"/>
                </a:solidFill>
                <a:effectLst/>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b="0" i="0" dirty="0" smtClean="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b="0" i="0" dirty="0" smtClean="0">
                <a:solidFill>
                  <a:srgbClr val="222222"/>
                </a:solidFill>
                <a:effectLst/>
                <a:latin typeface="Helvetica Neue"/>
              </a:rPr>
              <a:t>We then discuss steps we are taking to avoid such errors in our own investigations.</a:t>
            </a:r>
            <a:endParaRPr lang="en-US" dirty="0"/>
          </a:p>
        </p:txBody>
      </p:sp>
    </p:spTree>
    <p:extLst>
      <p:ext uri="{BB962C8B-B14F-4D97-AF65-F5344CB8AC3E}">
        <p14:creationId xmlns:p14="http://schemas.microsoft.com/office/powerpoint/2010/main" val="100013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869" y="58247"/>
            <a:ext cx="8873082" cy="4206240"/>
          </a:xfrm>
          <a:prstGeom prst="rect">
            <a:avLst/>
          </a:prstGeom>
        </p:spPr>
      </p:pic>
      <p:sp>
        <p:nvSpPr>
          <p:cNvPr id="3" name="Rectangle 2"/>
          <p:cNvSpPr/>
          <p:nvPr/>
        </p:nvSpPr>
        <p:spPr>
          <a:xfrm>
            <a:off x="1437384" y="4822802"/>
            <a:ext cx="5877816" cy="1200329"/>
          </a:xfrm>
          <a:prstGeom prst="rect">
            <a:avLst/>
          </a:prstGeom>
        </p:spPr>
        <p:txBody>
          <a:bodyPr wrap="square">
            <a:spAutoFit/>
          </a:bodyPr>
          <a:lstStyle/>
          <a:p>
            <a:r>
              <a:rPr lang="en-US" sz="3600" dirty="0" smtClean="0">
                <a:solidFill>
                  <a:srgbClr val="C00000"/>
                </a:solidFill>
              </a:rPr>
              <a:t>“We </a:t>
            </a:r>
            <a:r>
              <a:rPr lang="en-US" sz="3600" dirty="0">
                <a:solidFill>
                  <a:srgbClr val="C00000"/>
                </a:solidFill>
              </a:rPr>
              <a:t>report here our inability to reproduce their findings</a:t>
            </a:r>
            <a:r>
              <a:rPr lang="en-US" sz="3600" dirty="0" smtClean="0">
                <a:solidFill>
                  <a:srgbClr val="C00000"/>
                </a:solidFill>
              </a:rPr>
              <a:t>.” </a:t>
            </a:r>
            <a:endParaRPr lang="en-US" sz="3600" dirty="0">
              <a:solidFill>
                <a:srgbClr val="C00000"/>
              </a:solidFill>
            </a:endParaRPr>
          </a:p>
        </p:txBody>
      </p:sp>
    </p:spTree>
    <p:extLst>
      <p:ext uri="{BB962C8B-B14F-4D97-AF65-F5344CB8AC3E}">
        <p14:creationId xmlns:p14="http://schemas.microsoft.com/office/powerpoint/2010/main" val="3361754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776"/>
          <a:stretch/>
        </p:blipFill>
        <p:spPr>
          <a:xfrm>
            <a:off x="1880375" y="58247"/>
            <a:ext cx="5401008" cy="1362691"/>
          </a:xfrm>
          <a:prstGeom prst="rect">
            <a:avLst/>
          </a:prstGeom>
        </p:spPr>
      </p:pic>
      <p:sp>
        <p:nvSpPr>
          <p:cNvPr id="4" name="Rectangle 3"/>
          <p:cNvSpPr/>
          <p:nvPr/>
        </p:nvSpPr>
        <p:spPr>
          <a:xfrm>
            <a:off x="78940" y="1420938"/>
            <a:ext cx="8841393" cy="5601533"/>
          </a:xfrm>
          <a:prstGeom prst="rect">
            <a:avLst/>
          </a:prstGeom>
        </p:spPr>
        <p:txBody>
          <a:bodyPr wrap="square">
            <a:spAutoFit/>
          </a:bodyPr>
          <a:lstStyle/>
          <a:p>
            <a:r>
              <a:rPr lang="en-US" sz="2200" dirty="0"/>
              <a:t>2. The lists of genes initially reported in the supplementary information on the </a:t>
            </a:r>
            <a:r>
              <a:rPr lang="en-US" sz="2200" i="1" dirty="0"/>
              <a:t>Nature Medicine</a:t>
            </a:r>
            <a:r>
              <a:rPr lang="en-US" sz="2200" dirty="0"/>
              <a:t> website</a:t>
            </a:r>
            <a:r>
              <a:rPr lang="en-US" sz="2200" baseline="30000" dirty="0">
                <a:hlinkClick r:id="rId3"/>
              </a:rPr>
              <a:t>1</a:t>
            </a:r>
            <a:r>
              <a:rPr lang="en-US" sz="2200" dirty="0"/>
              <a:t> are wrong because of an 'off-by-one' indexing </a:t>
            </a:r>
            <a:r>
              <a:rPr lang="en-US" sz="2200" dirty="0" smtClean="0"/>
              <a:t>error.</a:t>
            </a:r>
          </a:p>
          <a:p>
            <a:endParaRPr lang="en-US" sz="1400" dirty="0"/>
          </a:p>
          <a:p>
            <a:r>
              <a:rPr lang="en-US" sz="2200" dirty="0"/>
              <a:t>3. Using their software and lists of cell lines, we reproduced their published </a:t>
            </a:r>
            <a:r>
              <a:rPr lang="en-US" sz="2200" dirty="0" err="1"/>
              <a:t>heatmaps</a:t>
            </a:r>
            <a:r>
              <a:rPr lang="en-US" sz="2200" dirty="0"/>
              <a:t> for six out of seven drugs. (We could not reproduce the </a:t>
            </a:r>
            <a:r>
              <a:rPr lang="en-US" sz="2200" dirty="0" err="1"/>
              <a:t>heatmap</a:t>
            </a:r>
            <a:r>
              <a:rPr lang="en-US" sz="2200" dirty="0"/>
              <a:t> for </a:t>
            </a:r>
            <a:r>
              <a:rPr lang="en-US" sz="2200" dirty="0" err="1"/>
              <a:t>cytoxan</a:t>
            </a:r>
            <a:r>
              <a:rPr lang="en-US" sz="2200" dirty="0"/>
              <a:t>.) However, after correcting for the off-by-one error, we matched the reported gene lists exactly for only three out of seven drugs (</a:t>
            </a:r>
            <a:r>
              <a:rPr lang="en-US" sz="2200" dirty="0">
                <a:hlinkClick r:id="rId4"/>
              </a:rPr>
              <a:t>Supplementary Report 9</a:t>
            </a:r>
            <a:r>
              <a:rPr lang="en-US" sz="2200" dirty="0"/>
              <a:t>). The other lists contain outliers</a:t>
            </a:r>
            <a:r>
              <a:rPr lang="en-US" sz="2200" dirty="0" smtClean="0"/>
              <a:t>.</a:t>
            </a:r>
          </a:p>
          <a:p>
            <a:endParaRPr lang="en-US" sz="1400" dirty="0"/>
          </a:p>
          <a:p>
            <a:r>
              <a:rPr lang="en-US" sz="2200" dirty="0"/>
              <a:t>5. Their software does not maintain the independence of training and test sets, and the test data alter the model. </a:t>
            </a:r>
            <a:endParaRPr lang="en-US" sz="2200" dirty="0" smtClean="0"/>
          </a:p>
          <a:p>
            <a:endParaRPr lang="en-US" sz="1400" dirty="0"/>
          </a:p>
          <a:p>
            <a:r>
              <a:rPr lang="en-US" sz="2200" dirty="0"/>
              <a:t>7. When we apply the same methods but maintain the separation of training and test sets, predictions are poor (</a:t>
            </a:r>
            <a:r>
              <a:rPr lang="en-US" sz="2200" dirty="0">
                <a:hlinkClick r:id="rId5"/>
              </a:rPr>
              <a:t>Fig. 1</a:t>
            </a:r>
            <a:r>
              <a:rPr lang="en-US" sz="2200" dirty="0"/>
              <a:t> and </a:t>
            </a:r>
            <a:r>
              <a:rPr lang="en-US" sz="2200" dirty="0">
                <a:hlinkClick r:id="rId4"/>
              </a:rPr>
              <a:t>Supplementary Report 7</a:t>
            </a:r>
            <a:r>
              <a:rPr lang="en-US" sz="2200" dirty="0"/>
              <a:t>). Simulations show that the results are no better than those obtained with randomly selected cell lines (</a:t>
            </a:r>
            <a:r>
              <a:rPr lang="en-US" sz="2200" dirty="0">
                <a:hlinkClick r:id="rId4"/>
              </a:rPr>
              <a:t>Supplementary Report 8</a:t>
            </a:r>
            <a:r>
              <a:rPr lang="en-US" sz="2200" dirty="0"/>
              <a:t>).</a:t>
            </a:r>
          </a:p>
        </p:txBody>
      </p:sp>
    </p:spTree>
    <p:extLst>
      <p:ext uri="{BB962C8B-B14F-4D97-AF65-F5344CB8AC3E}">
        <p14:creationId xmlns:p14="http://schemas.microsoft.com/office/powerpoint/2010/main" val="267397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569437"/>
            <a:ext cx="9144000" cy="1814234"/>
          </a:xfrm>
          <a:prstGeom prst="rect">
            <a:avLst/>
          </a:prstGeom>
        </p:spPr>
      </p:pic>
      <p:sp>
        <p:nvSpPr>
          <p:cNvPr id="2" name="Rectangle 1"/>
          <p:cNvSpPr/>
          <p:nvPr/>
        </p:nvSpPr>
        <p:spPr>
          <a:xfrm>
            <a:off x="285226" y="890"/>
            <a:ext cx="8783273" cy="769441"/>
          </a:xfrm>
          <a:prstGeom prst="rect">
            <a:avLst/>
          </a:prstGeom>
        </p:spPr>
        <p:txBody>
          <a:bodyPr wrap="square">
            <a:spAutoFit/>
          </a:bodyPr>
          <a:lstStyle/>
          <a:p>
            <a:r>
              <a:rPr lang="en-US" sz="2200" dirty="0" smtClean="0">
                <a:hlinkClick r:id="rId3"/>
              </a:rPr>
              <a:t>http://blog.ecu.edu/sites/dailyclips/blog/2015/05/04/duke-university-settles-suit-with-cancer-patients-over-clinical-trials-the-news-observer/</a:t>
            </a:r>
            <a:r>
              <a:rPr lang="en-US" sz="2200" dirty="0" smtClean="0"/>
              <a:t> </a:t>
            </a:r>
            <a:endParaRPr lang="en-US" sz="2200" dirty="0"/>
          </a:p>
        </p:txBody>
      </p:sp>
      <p:sp>
        <p:nvSpPr>
          <p:cNvPr id="4" name="Rectangle 3"/>
          <p:cNvSpPr/>
          <p:nvPr/>
        </p:nvSpPr>
        <p:spPr>
          <a:xfrm>
            <a:off x="285226" y="2314660"/>
            <a:ext cx="8783273" cy="4524315"/>
          </a:xfrm>
          <a:prstGeom prst="rect">
            <a:avLst/>
          </a:prstGeom>
        </p:spPr>
        <p:txBody>
          <a:bodyPr wrap="square">
            <a:spAutoFit/>
          </a:bodyPr>
          <a:lstStyle/>
          <a:p>
            <a:r>
              <a:rPr lang="en-US" b="0" i="0" dirty="0" smtClean="0">
                <a:effectLst/>
                <a:latin typeface="Verdana" panose="020B0604030504040204" pitchFamily="34" charset="0"/>
              </a:rPr>
              <a:t>By Joseph Neff</a:t>
            </a:r>
          </a:p>
          <a:p>
            <a:r>
              <a:rPr lang="en-US" b="0" i="0" dirty="0" smtClean="0">
                <a:effectLst/>
                <a:latin typeface="Verdana" panose="020B0604030504040204" pitchFamily="34" charset="0"/>
              </a:rPr>
              <a:t>Duke University has settled the lawsuit filed by the families of eight cancer patients treated in clinical trials based on </a:t>
            </a:r>
            <a:r>
              <a:rPr lang="en-US" b="0" i="0" dirty="0" smtClean="0">
                <a:effectLst>
                  <a:glow rad="127000">
                    <a:srgbClr val="FFFF00"/>
                  </a:glow>
                </a:effectLst>
                <a:latin typeface="Verdana" panose="020B0604030504040204" pitchFamily="34" charset="0"/>
              </a:rPr>
              <a:t>bogus science</a:t>
            </a:r>
            <a:r>
              <a:rPr lang="en-US" b="0" i="0" dirty="0" smtClean="0">
                <a:effectLst/>
                <a:latin typeface="Verdana" panose="020B0604030504040204" pitchFamily="34" charset="0"/>
              </a:rPr>
              <a:t>, a Duke spokesman said Saturday.</a:t>
            </a:r>
          </a:p>
          <a:p>
            <a:r>
              <a:rPr lang="en-US" b="0" i="0" dirty="0" smtClean="0">
                <a:effectLst/>
                <a:latin typeface="Verdana" panose="020B0604030504040204" pitchFamily="34" charset="0"/>
              </a:rPr>
              <a:t>The settlement ends another chapter in the long-running scandal over research conducted by Dr. Anil </a:t>
            </a:r>
            <a:r>
              <a:rPr lang="en-US" b="0" i="0" dirty="0" err="1" smtClean="0">
                <a:effectLst/>
                <a:latin typeface="Verdana" panose="020B0604030504040204" pitchFamily="34" charset="0"/>
              </a:rPr>
              <a:t>Potti</a:t>
            </a:r>
            <a:r>
              <a:rPr lang="en-US" b="0" i="0" dirty="0" smtClean="0">
                <a:effectLst/>
                <a:latin typeface="Verdana" panose="020B0604030504040204" pitchFamily="34" charset="0"/>
              </a:rPr>
              <a:t>, once a rising scientist who has retracted 11 research papers and left Duke in disgrace in 2011.</a:t>
            </a:r>
          </a:p>
          <a:p>
            <a:r>
              <a:rPr lang="en-US" b="0" i="0" dirty="0" smtClean="0">
                <a:effectLst/>
                <a:latin typeface="Verdana" panose="020B0604030504040204" pitchFamily="34" charset="0"/>
              </a:rPr>
              <a:t>Duke spokesman Michael </a:t>
            </a:r>
            <a:r>
              <a:rPr lang="en-US" b="0" i="0" dirty="0" err="1" smtClean="0">
                <a:effectLst/>
                <a:latin typeface="Verdana" panose="020B0604030504040204" pitchFamily="34" charset="0"/>
              </a:rPr>
              <a:t>Schoenfeld</a:t>
            </a:r>
            <a:r>
              <a:rPr lang="en-US" b="0" i="0" dirty="0" smtClean="0">
                <a:effectLst/>
                <a:latin typeface="Verdana" panose="020B0604030504040204" pitchFamily="34" charset="0"/>
              </a:rPr>
              <a:t> declined to discuss the amount of settlement or any other questions about the lawsuit.</a:t>
            </a:r>
          </a:p>
          <a:p>
            <a:r>
              <a:rPr lang="en-US" b="0" i="0" dirty="0" smtClean="0">
                <a:effectLst/>
                <a:latin typeface="Verdana" panose="020B0604030504040204" pitchFamily="34" charset="0"/>
              </a:rPr>
              <a:t>But the dollar amount of the settlement is likely to be substantial, given the </a:t>
            </a:r>
            <a:r>
              <a:rPr lang="en-US" b="0" i="0" dirty="0" smtClean="0">
                <a:effectLst>
                  <a:glow rad="127000">
                    <a:srgbClr val="FFFF00"/>
                  </a:glow>
                </a:effectLst>
                <a:latin typeface="Verdana" panose="020B0604030504040204" pitchFamily="34" charset="0"/>
              </a:rPr>
              <a:t>depth of the research misconduct </a:t>
            </a:r>
            <a:r>
              <a:rPr lang="en-US" b="0" i="0" dirty="0" smtClean="0">
                <a:effectLst/>
                <a:latin typeface="Verdana" panose="020B0604030504040204" pitchFamily="34" charset="0"/>
              </a:rPr>
              <a:t>and damaging evidence discovered in the lawsuit, including a whistleblower who alerted Duke to the misconduct in 2008 but went ignored.</a:t>
            </a:r>
          </a:p>
          <a:p>
            <a:r>
              <a:rPr lang="en-US" b="0" i="0" dirty="0" smtClean="0">
                <a:effectLst/>
                <a:latin typeface="Verdana" panose="020B0604030504040204" pitchFamily="34" charset="0"/>
              </a:rPr>
              <a:t>Duke officials shut down the trials in 2010 and flatly said they should never have been done.</a:t>
            </a:r>
          </a:p>
          <a:p>
            <a:r>
              <a:rPr lang="en-US" dirty="0" err="1"/>
              <a:t>Potti</a:t>
            </a:r>
            <a:r>
              <a:rPr lang="en-US" dirty="0"/>
              <a:t> is now working at a cancer center in North Dakota.</a:t>
            </a:r>
            <a:endParaRPr lang="en-US" b="0" i="0" dirty="0">
              <a:effectLst/>
              <a:latin typeface="Verdana" panose="020B0604030504040204" pitchFamily="34" charset="0"/>
            </a:endParaRPr>
          </a:p>
        </p:txBody>
      </p:sp>
    </p:spTree>
    <p:extLst>
      <p:ext uri="{BB962C8B-B14F-4D97-AF65-F5344CB8AC3E}">
        <p14:creationId xmlns:p14="http://schemas.microsoft.com/office/powerpoint/2010/main" val="378640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724" y="110965"/>
            <a:ext cx="8716162" cy="461665"/>
          </a:xfrm>
          <a:prstGeom prst="rect">
            <a:avLst/>
          </a:prstGeom>
        </p:spPr>
        <p:txBody>
          <a:bodyPr wrap="square">
            <a:spAutoFit/>
          </a:bodyPr>
          <a:lstStyle/>
          <a:p>
            <a:r>
              <a:rPr lang="en-US" sz="2400" dirty="0" smtClean="0">
                <a:hlinkClick r:id="rId2"/>
              </a:rPr>
              <a:t>http://www.bna.com/patients-researchers-demand-n57982065145/</a:t>
            </a:r>
            <a:r>
              <a:rPr lang="en-US" sz="2400" dirty="0" smtClean="0"/>
              <a:t> </a:t>
            </a:r>
            <a:endParaRPr lang="en-US" sz="2400" dirty="0"/>
          </a:p>
        </p:txBody>
      </p:sp>
      <p:sp>
        <p:nvSpPr>
          <p:cNvPr id="3" name="Rectangle 2"/>
          <p:cNvSpPr/>
          <p:nvPr/>
        </p:nvSpPr>
        <p:spPr>
          <a:xfrm>
            <a:off x="268448" y="1988803"/>
            <a:ext cx="8758106" cy="4893647"/>
          </a:xfrm>
          <a:prstGeom prst="rect">
            <a:avLst/>
          </a:prstGeom>
        </p:spPr>
        <p:txBody>
          <a:bodyPr wrap="square">
            <a:spAutoFit/>
          </a:bodyPr>
          <a:lstStyle/>
          <a:p>
            <a:r>
              <a:rPr lang="en-US" sz="2400" b="0" i="1" dirty="0" smtClean="0">
                <a:solidFill>
                  <a:srgbClr val="565A5C"/>
                </a:solidFill>
                <a:effectLst/>
                <a:latin typeface="Arial" panose="020B0604020202020204" pitchFamily="34" charset="0"/>
              </a:rPr>
              <a:t>By Llewellyn </a:t>
            </a:r>
            <a:r>
              <a:rPr lang="en-US" sz="2400" b="0" i="1" dirty="0" err="1" smtClean="0">
                <a:solidFill>
                  <a:srgbClr val="565A5C"/>
                </a:solidFill>
                <a:effectLst/>
                <a:latin typeface="Arial" panose="020B0604020202020204" pitchFamily="34" charset="0"/>
              </a:rPr>
              <a:t>Hinkes-Jones</a:t>
            </a:r>
            <a:r>
              <a:rPr lang="en-US" sz="2400" b="0" i="0" dirty="0" err="1" smtClean="0">
                <a:solidFill>
                  <a:srgbClr val="565A5C"/>
                </a:solidFill>
                <a:effectLst/>
                <a:latin typeface="Arial" panose="020B0604020202020204" pitchFamily="34" charset="0"/>
              </a:rPr>
              <a:t>Dec</a:t>
            </a:r>
            <a:r>
              <a:rPr lang="en-US" sz="2400" b="0" i="0" dirty="0" smtClean="0">
                <a:solidFill>
                  <a:srgbClr val="565A5C"/>
                </a:solidFill>
                <a:effectLst/>
                <a:latin typeface="Arial" panose="020B0604020202020204" pitchFamily="34" charset="0"/>
              </a:rPr>
              <a:t>. 2 — Patients and researchers have harshly criticized the leniency of research misconduct findings against former Duke University cancer researcher Anil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and the sole focus on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by the Department of Health and Human Services Office of Research Integrity.</a:t>
            </a:r>
          </a:p>
          <a:p>
            <a:endParaRPr lang="en-US" sz="2400" b="0" i="0" dirty="0" smtClean="0">
              <a:solidFill>
                <a:srgbClr val="565A5C"/>
              </a:solidFill>
              <a:effectLst/>
              <a:latin typeface="Arial" panose="020B0604020202020204" pitchFamily="34" charset="0"/>
            </a:endParaRPr>
          </a:p>
          <a:p>
            <a:r>
              <a:rPr lang="en-US" sz="2400" b="0" i="0" dirty="0" smtClean="0">
                <a:solidFill>
                  <a:srgbClr val="565A5C"/>
                </a:solidFill>
                <a:effectLst/>
                <a:latin typeface="Arial" panose="020B0604020202020204" pitchFamily="34" charset="0"/>
              </a:rPr>
              <a:t>On Nov. 9, the ORI made a formal finding of research misconduct against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for altering data sets, falsifying grant applications and disregarding accepted scientific methodology surrounding his widely celebrated “Holy Grail” of cancer research. While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neither admits nor denies his guilt, the ORI banned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from U.S. Public Health Service-supported research for five years</a:t>
            </a:r>
            <a:endParaRPr lang="en-US" sz="2400" b="0" i="0" dirty="0">
              <a:solidFill>
                <a:srgbClr val="565A5C"/>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318597" y="614575"/>
            <a:ext cx="8657808" cy="1371600"/>
          </a:xfrm>
          <a:prstGeom prst="rect">
            <a:avLst/>
          </a:prstGeom>
        </p:spPr>
      </p:pic>
    </p:spTree>
    <p:extLst>
      <p:ext uri="{BB962C8B-B14F-4D97-AF65-F5344CB8AC3E}">
        <p14:creationId xmlns:p14="http://schemas.microsoft.com/office/powerpoint/2010/main" val="43306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839" y="595271"/>
            <a:ext cx="9019507" cy="2103120"/>
          </a:xfrm>
          <a:prstGeom prst="rect">
            <a:avLst/>
          </a:prstGeom>
        </p:spPr>
      </p:pic>
      <p:sp>
        <p:nvSpPr>
          <p:cNvPr id="3" name="Rectangle 2"/>
          <p:cNvSpPr/>
          <p:nvPr/>
        </p:nvSpPr>
        <p:spPr>
          <a:xfrm>
            <a:off x="62245" y="106077"/>
            <a:ext cx="9035705" cy="830997"/>
          </a:xfrm>
          <a:prstGeom prst="rect">
            <a:avLst/>
          </a:prstGeom>
        </p:spPr>
        <p:txBody>
          <a:bodyPr wrap="square">
            <a:spAutoFit/>
          </a:bodyPr>
          <a:lstStyle/>
          <a:p>
            <a:r>
              <a:rPr lang="en-US" sz="2400" dirty="0" smtClean="0">
                <a:hlinkClick r:id="rId3"/>
              </a:rPr>
              <a:t>http://www.medscape.com/viewarticle/854595</a:t>
            </a:r>
            <a:endParaRPr lang="en-US" sz="2400" dirty="0" smtClean="0"/>
          </a:p>
          <a:p>
            <a:endParaRPr lang="en-US" sz="2400" dirty="0"/>
          </a:p>
        </p:txBody>
      </p:sp>
      <p:sp>
        <p:nvSpPr>
          <p:cNvPr id="4" name="Rectangle 3"/>
          <p:cNvSpPr/>
          <p:nvPr/>
        </p:nvSpPr>
        <p:spPr>
          <a:xfrm>
            <a:off x="315765" y="2673657"/>
            <a:ext cx="8722980" cy="4154984"/>
          </a:xfrm>
          <a:prstGeom prst="rect">
            <a:avLst/>
          </a:prstGeom>
        </p:spPr>
        <p:txBody>
          <a:bodyPr wrap="square">
            <a:spAutoFit/>
          </a:bodyPr>
          <a:lstStyle/>
          <a:p>
            <a:r>
              <a:rPr lang="en-US" sz="2400" b="0" i="0" dirty="0" smtClean="0">
                <a:solidFill>
                  <a:srgbClr val="444444"/>
                </a:solidFill>
                <a:effectLst/>
                <a:latin typeface="arial" panose="020B0604020202020204" pitchFamily="34" charset="0"/>
              </a:rPr>
              <a:t>However, the </a:t>
            </a:r>
            <a:r>
              <a:rPr lang="en-US" sz="2400" b="0" i="1" dirty="0" smtClean="0">
                <a:solidFill>
                  <a:srgbClr val="444444"/>
                </a:solidFill>
                <a:effectLst/>
                <a:latin typeface="arial" panose="020B0604020202020204" pitchFamily="34" charset="0"/>
              </a:rPr>
              <a:t>Cancer Letter</a:t>
            </a:r>
            <a:r>
              <a:rPr lang="en-US" sz="2400" b="0" i="0" dirty="0" smtClean="0">
                <a:solidFill>
                  <a:srgbClr val="444444"/>
                </a:solidFill>
                <a:effectLst/>
                <a:latin typeface="arial" panose="020B0604020202020204" pitchFamily="34" charset="0"/>
              </a:rPr>
              <a:t> editorialists have damning words for Duke about the handling of the protracted scandal.</a:t>
            </a:r>
          </a:p>
          <a:p>
            <a:endParaRPr lang="en-US" sz="2400" b="0" i="0" dirty="0" smtClean="0">
              <a:solidFill>
                <a:srgbClr val="444444"/>
              </a:solidFill>
              <a:effectLst/>
              <a:latin typeface="arial" panose="020B0604020202020204" pitchFamily="34" charset="0"/>
            </a:endParaRPr>
          </a:p>
          <a:p>
            <a:r>
              <a:rPr lang="en-US" sz="2400" b="0" i="0" dirty="0" smtClean="0">
                <a:solidFill>
                  <a:srgbClr val="444444"/>
                </a:solidFill>
                <a:effectLst/>
                <a:latin typeface="arial" panose="020B0604020202020204" pitchFamily="34"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 the pair write.</a:t>
            </a:r>
            <a:endParaRPr lang="en-US" sz="2400"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407097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96" y="804860"/>
            <a:ext cx="8750808" cy="5846706"/>
          </a:xfrm>
          <a:prstGeom prst="rect">
            <a:avLst/>
          </a:prstGeom>
        </p:spPr>
      </p:pic>
      <p:sp>
        <p:nvSpPr>
          <p:cNvPr id="3" name="Rectangle 2"/>
          <p:cNvSpPr/>
          <p:nvPr/>
        </p:nvSpPr>
        <p:spPr>
          <a:xfrm>
            <a:off x="196596" y="89664"/>
            <a:ext cx="8408894" cy="646331"/>
          </a:xfrm>
          <a:prstGeom prst="rect">
            <a:avLst/>
          </a:prstGeom>
        </p:spPr>
        <p:txBody>
          <a:bodyPr wrap="square">
            <a:spAutoFit/>
          </a:bodyPr>
          <a:lstStyle/>
          <a:p>
            <a:r>
              <a:rPr lang="en-US" dirty="0">
                <a:hlinkClick r:id="rId3"/>
              </a:rPr>
              <a:t>http://retractionwatch.com/2012/08/20/anil-potti-resurfaces-with-job-at-north-dakota-cancer-center</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20707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651500"/>
            <a:ext cx="7772400" cy="7509500"/>
          </a:xfrm>
          <a:prstGeom prst="rect">
            <a:avLst/>
          </a:prstGeom>
        </p:spPr>
      </p:pic>
    </p:spTree>
    <p:extLst>
      <p:ext uri="{BB962C8B-B14F-4D97-AF65-F5344CB8AC3E}">
        <p14:creationId xmlns:p14="http://schemas.microsoft.com/office/powerpoint/2010/main" val="156528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29" y="671908"/>
            <a:ext cx="8778240" cy="6186092"/>
          </a:xfrm>
          <a:prstGeom prst="rect">
            <a:avLst/>
          </a:prstGeom>
        </p:spPr>
      </p:pic>
      <p:sp>
        <p:nvSpPr>
          <p:cNvPr id="3" name="Rectangle 2"/>
          <p:cNvSpPr/>
          <p:nvPr/>
        </p:nvSpPr>
        <p:spPr>
          <a:xfrm>
            <a:off x="270528" y="136392"/>
            <a:ext cx="8289010" cy="461665"/>
          </a:xfrm>
          <a:prstGeom prst="rect">
            <a:avLst/>
          </a:prstGeom>
        </p:spPr>
        <p:txBody>
          <a:bodyPr wrap="square">
            <a:spAutoFit/>
          </a:bodyPr>
          <a:lstStyle/>
          <a:p>
            <a:r>
              <a:rPr lang="en-US" sz="2400" dirty="0">
                <a:hlinkClick r:id="rId3"/>
              </a:rPr>
              <a:t>http://</a:t>
            </a:r>
            <a:r>
              <a:rPr lang="en-US" sz="2400" dirty="0" smtClean="0">
                <a:hlinkClick r:id="rId3"/>
              </a:rPr>
              <a:t>www.nature.com/nm/journal/v12/n11/full/nm1491.html</a:t>
            </a:r>
            <a:r>
              <a:rPr lang="en-US" sz="2400" dirty="0" smtClean="0"/>
              <a:t> </a:t>
            </a:r>
            <a:endParaRPr lang="en-US" sz="2400" dirty="0"/>
          </a:p>
        </p:txBody>
      </p:sp>
    </p:spTree>
    <p:extLst>
      <p:ext uri="{BB962C8B-B14F-4D97-AF65-F5344CB8AC3E}">
        <p14:creationId xmlns:p14="http://schemas.microsoft.com/office/powerpoint/2010/main" val="252108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3020"/>
            <a:ext cx="9144000" cy="1428049"/>
          </a:xfrm>
          <a:prstGeom prst="rect">
            <a:avLst/>
          </a:prstGeom>
        </p:spPr>
      </p:pic>
      <p:sp>
        <p:nvSpPr>
          <p:cNvPr id="3" name="TextBox 2"/>
          <p:cNvSpPr txBox="1"/>
          <p:nvPr/>
        </p:nvSpPr>
        <p:spPr>
          <a:xfrm>
            <a:off x="2423315" y="14602"/>
            <a:ext cx="4963416" cy="369332"/>
          </a:xfrm>
          <a:prstGeom prst="rect">
            <a:avLst/>
          </a:prstGeom>
          <a:noFill/>
        </p:spPr>
        <p:txBody>
          <a:bodyPr wrap="square" rtlCol="0">
            <a:spAutoFit/>
          </a:bodyPr>
          <a:lstStyle/>
          <a:p>
            <a:r>
              <a:rPr lang="en-US" dirty="0" smtClean="0"/>
              <a:t>Web of Science Journal Citation Reports</a:t>
            </a:r>
            <a:endParaRPr lang="en-US" dirty="0"/>
          </a:p>
        </p:txBody>
      </p:sp>
      <p:pic>
        <p:nvPicPr>
          <p:cNvPr id="4" name="Picture 3"/>
          <p:cNvPicPr>
            <a:picLocks noChangeAspect="1"/>
          </p:cNvPicPr>
          <p:nvPr/>
        </p:nvPicPr>
        <p:blipFill>
          <a:blip r:embed="rId3"/>
          <a:stretch>
            <a:fillRect/>
          </a:stretch>
        </p:blipFill>
        <p:spPr>
          <a:xfrm>
            <a:off x="163031" y="1841069"/>
            <a:ext cx="8980969" cy="6045042"/>
          </a:xfrm>
          <a:prstGeom prst="rect">
            <a:avLst/>
          </a:prstGeom>
        </p:spPr>
      </p:pic>
    </p:spTree>
    <p:extLst>
      <p:ext uri="{BB962C8B-B14F-4D97-AF65-F5344CB8AC3E}">
        <p14:creationId xmlns:p14="http://schemas.microsoft.com/office/powerpoint/2010/main" val="424795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73" y="3654895"/>
            <a:ext cx="8584835" cy="3046988"/>
          </a:xfrm>
          <a:prstGeom prst="rect">
            <a:avLst/>
          </a:prstGeom>
        </p:spPr>
        <p:txBody>
          <a:bodyPr wrap="square">
            <a:spAutoFit/>
          </a:bodyPr>
          <a:lstStyle/>
          <a:p>
            <a:r>
              <a:rPr lang="en-US" sz="2400" b="0" i="0" dirty="0" smtClean="0">
                <a:solidFill>
                  <a:srgbClr val="000000"/>
                </a:solidFill>
                <a:effectLst/>
                <a:latin typeface="georgia" panose="02040502050405020303" pitchFamily="18"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a:t>
            </a:r>
            <a:endParaRPr lang="en-US" sz="2400" dirty="0"/>
          </a:p>
        </p:txBody>
      </p:sp>
      <p:sp>
        <p:nvSpPr>
          <p:cNvPr id="3" name="Rectangle 2"/>
          <p:cNvSpPr/>
          <p:nvPr/>
        </p:nvSpPr>
        <p:spPr>
          <a:xfrm>
            <a:off x="238547" y="284046"/>
            <a:ext cx="5865965" cy="461665"/>
          </a:xfrm>
          <a:prstGeom prst="rect">
            <a:avLst/>
          </a:prstGeom>
        </p:spPr>
        <p:txBody>
          <a:bodyPr wrap="none">
            <a:spAutoFit/>
          </a:bodyPr>
          <a:lstStyle/>
          <a:p>
            <a:r>
              <a:rPr lang="en-US" sz="2400" dirty="0" smtClean="0">
                <a:hlinkClick r:id="rId2"/>
              </a:rPr>
              <a:t>http://cancerletter.com/articles/20151113_2</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190773" y="2220623"/>
            <a:ext cx="8594439" cy="1280160"/>
          </a:xfrm>
          <a:prstGeom prst="rect">
            <a:avLst/>
          </a:prstGeom>
        </p:spPr>
      </p:pic>
      <p:pic>
        <p:nvPicPr>
          <p:cNvPr id="5" name="Picture 4"/>
          <p:cNvPicPr>
            <a:picLocks noChangeAspect="1"/>
          </p:cNvPicPr>
          <p:nvPr/>
        </p:nvPicPr>
        <p:blipFill>
          <a:blip r:embed="rId4"/>
          <a:stretch>
            <a:fillRect/>
          </a:stretch>
        </p:blipFill>
        <p:spPr>
          <a:xfrm>
            <a:off x="186595" y="776188"/>
            <a:ext cx="8474036" cy="1280160"/>
          </a:xfrm>
          <a:prstGeom prst="rect">
            <a:avLst/>
          </a:prstGeom>
        </p:spPr>
      </p:pic>
    </p:spTree>
    <p:extLst>
      <p:ext uri="{BB962C8B-B14F-4D97-AF65-F5344CB8AC3E}">
        <p14:creationId xmlns:p14="http://schemas.microsoft.com/office/powerpoint/2010/main" val="1988816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389" y="3934716"/>
            <a:ext cx="8479580" cy="1569660"/>
          </a:xfrm>
          <a:prstGeom prst="rect">
            <a:avLst/>
          </a:prstGeom>
        </p:spPr>
        <p:txBody>
          <a:bodyPr wrap="square">
            <a:spAutoFit/>
          </a:bodyPr>
          <a:lstStyle/>
          <a:p>
            <a:r>
              <a:rPr lang="en-US" sz="2400" dirty="0" smtClean="0">
                <a:hlinkClick r:id="rId2"/>
              </a:rPr>
              <a:t>http://www.biomedicalcomputationreview.org/7/2/9.pdf</a:t>
            </a:r>
            <a:r>
              <a:rPr lang="en-US" sz="2400" dirty="0" smtClean="0"/>
              <a:t> </a:t>
            </a:r>
          </a:p>
          <a:p>
            <a:endParaRPr lang="en-US" sz="2400" dirty="0"/>
          </a:p>
          <a:p>
            <a:r>
              <a:rPr lang="en-US" sz="2400" b="1" dirty="0" smtClean="0">
                <a:hlinkClick r:id="rId2"/>
              </a:rPr>
              <a:t>ERROR</a:t>
            </a:r>
            <a:r>
              <a:rPr lang="en-US" sz="2400" b="1" dirty="0">
                <a:hlinkClick r:id="rId2"/>
              </a:rPr>
              <a:t>! What biomedical computing can learn from its mistakes</a:t>
            </a:r>
            <a:br>
              <a:rPr lang="en-US" sz="2400" b="1" dirty="0">
                <a:hlinkClick r:id="rId2"/>
              </a:rPr>
            </a:br>
            <a:r>
              <a:rPr lang="en-US" sz="2400" dirty="0">
                <a:hlinkClick r:id="rId2"/>
              </a:rPr>
              <a:t>BY KRISTIN SAINANI, PhD</a:t>
            </a:r>
            <a:endParaRPr lang="en-US" sz="2400" dirty="0"/>
          </a:p>
        </p:txBody>
      </p:sp>
      <p:sp>
        <p:nvSpPr>
          <p:cNvPr id="3" name="TextBox 2"/>
          <p:cNvSpPr txBox="1"/>
          <p:nvPr/>
        </p:nvSpPr>
        <p:spPr>
          <a:xfrm>
            <a:off x="515389" y="739833"/>
            <a:ext cx="8154786" cy="2677656"/>
          </a:xfrm>
          <a:prstGeom prst="rect">
            <a:avLst/>
          </a:prstGeom>
          <a:noFill/>
        </p:spPr>
        <p:txBody>
          <a:bodyPr wrap="square" rtlCol="0">
            <a:spAutoFit/>
          </a:bodyPr>
          <a:lstStyle/>
          <a:p>
            <a:r>
              <a:rPr lang="en-US" sz="2400" dirty="0" smtClean="0"/>
              <a:t>Cite original source.</a:t>
            </a:r>
          </a:p>
          <a:p>
            <a:endParaRPr lang="en-US" sz="2400" dirty="0"/>
          </a:p>
          <a:p>
            <a:r>
              <a:rPr lang="en-US" sz="2400" dirty="0" smtClean="0"/>
              <a:t>Cite everything including figures (</a:t>
            </a:r>
            <a:r>
              <a:rPr lang="en-US" sz="2400" dirty="0" err="1" smtClean="0"/>
              <a:t>copywrite</a:t>
            </a:r>
            <a:r>
              <a:rPr lang="en-US" sz="2400" dirty="0" smtClean="0"/>
              <a:t> might not allow modifying figures – but even if modified, must still be referenced)</a:t>
            </a:r>
          </a:p>
          <a:p>
            <a:endParaRPr lang="en-US" sz="2400" dirty="0"/>
          </a:p>
          <a:p>
            <a:r>
              <a:rPr lang="en-US" sz="2400" dirty="0" smtClean="0"/>
              <a:t>For more info:</a:t>
            </a:r>
            <a:endParaRPr lang="en-US" sz="2400" dirty="0"/>
          </a:p>
        </p:txBody>
      </p:sp>
    </p:spTree>
    <p:extLst>
      <p:ext uri="{BB962C8B-B14F-4D97-AF65-F5344CB8AC3E}">
        <p14:creationId xmlns:p14="http://schemas.microsoft.com/office/powerpoint/2010/main" val="261829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909423"/>
            <a:ext cx="8443398" cy="2308324"/>
          </a:xfrm>
          <a:prstGeom prst="rect">
            <a:avLst/>
          </a:prstGeom>
        </p:spPr>
        <p:txBody>
          <a:bodyPr wrap="square">
            <a:spAutoFit/>
          </a:bodyPr>
          <a:lstStyle/>
          <a:p>
            <a:r>
              <a:rPr lang="en-US" sz="2400" b="0" i="0" u="none" strike="noStrike" baseline="0" dirty="0" smtClean="0">
                <a:solidFill>
                  <a:srgbClr val="000000"/>
                </a:solidFill>
                <a:latin typeface="Times-Roman"/>
              </a:rPr>
              <a:t>We now require most of our reports to be written using </a:t>
            </a:r>
            <a:r>
              <a:rPr lang="en-US" sz="2400" b="0" i="1" u="none" strike="noStrike" baseline="0" dirty="0" err="1" smtClean="0">
                <a:solidFill>
                  <a:srgbClr val="000000"/>
                </a:solidFill>
                <a:latin typeface="Times-Italic"/>
              </a:rPr>
              <a:t>Sweave</a:t>
            </a:r>
            <a:r>
              <a:rPr lang="en-US" sz="2400" b="0" i="1" u="none" strike="noStrike" baseline="0" dirty="0" smtClean="0">
                <a:solidFill>
                  <a:srgbClr val="000000"/>
                </a:solidFill>
                <a:latin typeface="Times-Italic"/>
              </a:rPr>
              <a:t> </a:t>
            </a:r>
            <a:r>
              <a:rPr lang="en-US" sz="2400" b="0" i="0" u="none" strike="noStrike" baseline="0" dirty="0" smtClean="0">
                <a:solidFill>
                  <a:srgbClr val="000000"/>
                </a:solidFill>
                <a:latin typeface="Times-Roman"/>
              </a:rPr>
              <a:t>[</a:t>
            </a:r>
            <a:r>
              <a:rPr lang="en-US" sz="2400" b="0" i="0" u="none" strike="noStrike" baseline="0" dirty="0" err="1" smtClean="0">
                <a:solidFill>
                  <a:srgbClr val="000064"/>
                </a:solidFill>
                <a:latin typeface="Times-Roman"/>
              </a:rPr>
              <a:t>Leisch</a:t>
            </a:r>
            <a:r>
              <a:rPr lang="en-US" sz="2400" b="0" i="0" u="none" strike="noStrike" baseline="0" dirty="0" smtClean="0">
                <a:solidFill>
                  <a:srgbClr val="000000"/>
                </a:solidFill>
                <a:latin typeface="Times-Roman"/>
              </a:rPr>
              <a:t>(</a:t>
            </a:r>
            <a:r>
              <a:rPr lang="en-US" sz="2400" b="0" i="0" u="none" strike="noStrike" baseline="0" dirty="0" smtClean="0">
                <a:solidFill>
                  <a:srgbClr val="000064"/>
                </a:solidFill>
                <a:latin typeface="Times-Roman"/>
              </a:rPr>
              <a:t>2002</a:t>
            </a:r>
            <a:r>
              <a:rPr lang="en-US" sz="2400" b="0" i="0" u="none" strike="noStrike" baseline="0" dirty="0" smtClean="0">
                <a:solidFill>
                  <a:srgbClr val="000000"/>
                </a:solidFill>
                <a:latin typeface="Times-Roman"/>
              </a:rPr>
              <a:t>)], a literate programming combination of L</a:t>
            </a:r>
            <a:r>
              <a:rPr lang="en-US" sz="1400" b="0" i="0" u="none" strike="noStrike" baseline="0" dirty="0" smtClean="0">
                <a:solidFill>
                  <a:srgbClr val="000000"/>
                </a:solidFill>
                <a:latin typeface="Times-Roman"/>
              </a:rPr>
              <a:t>A</a:t>
            </a:r>
            <a:r>
              <a:rPr lang="en-US" sz="2400" b="0" i="0" u="none" strike="noStrike" baseline="0" dirty="0" smtClean="0">
                <a:solidFill>
                  <a:srgbClr val="000000"/>
                </a:solidFill>
                <a:latin typeface="Times-Roman"/>
              </a:rPr>
              <a:t>TEX source and R [</a:t>
            </a:r>
            <a:r>
              <a:rPr lang="en-US" sz="2400" b="0" i="0" u="none" strike="noStrike" baseline="0" dirty="0" smtClean="0">
                <a:solidFill>
                  <a:srgbClr val="000064"/>
                </a:solidFill>
                <a:latin typeface="Times-Roman"/>
              </a:rPr>
              <a:t>R Development</a:t>
            </a:r>
            <a:r>
              <a:rPr lang="en-US" sz="2400" b="0" i="0" u="none" strike="noStrike" dirty="0" smtClean="0">
                <a:solidFill>
                  <a:srgbClr val="000064"/>
                </a:solidFill>
                <a:latin typeface="Times-Roman"/>
              </a:rPr>
              <a:t> </a:t>
            </a:r>
            <a:r>
              <a:rPr lang="en-US" sz="2400" b="0" i="0" u="none" strike="noStrike" baseline="0" dirty="0" smtClean="0">
                <a:solidFill>
                  <a:srgbClr val="000064"/>
                </a:solidFill>
                <a:latin typeface="Times-Roman"/>
              </a:rPr>
              <a:t>Core Team </a:t>
            </a:r>
            <a:r>
              <a:rPr lang="en-US" sz="2400" b="0" i="0" u="none" strike="noStrike" baseline="0" dirty="0" smtClean="0">
                <a:solidFill>
                  <a:srgbClr val="000000"/>
                </a:solidFill>
                <a:latin typeface="Times-Roman"/>
              </a:rPr>
              <a:t>(</a:t>
            </a:r>
            <a:r>
              <a:rPr lang="en-US" sz="2400" b="0" i="0" u="none" strike="noStrike" baseline="0" dirty="0" smtClean="0">
                <a:solidFill>
                  <a:srgbClr val="000064"/>
                </a:solidFill>
                <a:latin typeface="Times-Roman"/>
              </a:rPr>
              <a:t>2008</a:t>
            </a:r>
            <a:r>
              <a:rPr lang="en-US" sz="2400" b="0" i="0" u="none" strike="noStrike" baseline="0" dirty="0" smtClean="0">
                <a:solidFill>
                  <a:srgbClr val="000000"/>
                </a:solidFill>
                <a:latin typeface="Times-Roman"/>
              </a:rPr>
              <a:t>)] code (</a:t>
            </a:r>
            <a:r>
              <a:rPr lang="en-US" sz="2400" b="0" i="0" u="none" strike="noStrike" baseline="0" dirty="0" err="1" smtClean="0">
                <a:solidFill>
                  <a:srgbClr val="000000"/>
                </a:solidFill>
                <a:latin typeface="Times-Roman"/>
              </a:rPr>
              <a:t>SASweave</a:t>
            </a:r>
            <a:r>
              <a:rPr lang="en-US" sz="2400" b="0" i="0" u="none" strike="noStrike" baseline="0" dirty="0" smtClean="0">
                <a:solidFill>
                  <a:srgbClr val="000000"/>
                </a:solidFill>
                <a:latin typeface="Times-Roman"/>
              </a:rPr>
              <a:t> and </a:t>
            </a:r>
            <a:r>
              <a:rPr lang="en-US" sz="2400" b="0" i="0" u="none" strike="noStrike" baseline="0" dirty="0" err="1" smtClean="0">
                <a:solidFill>
                  <a:srgbClr val="000000"/>
                </a:solidFill>
                <a:latin typeface="Times-Roman"/>
              </a:rPr>
              <a:t>odfWeave</a:t>
            </a:r>
            <a:r>
              <a:rPr lang="en-US" sz="2400" b="0" i="0" u="none" strike="noStrike" baseline="0" dirty="0" smtClean="0">
                <a:solidFill>
                  <a:srgbClr val="000000"/>
                </a:solidFill>
                <a:latin typeface="Times-Roman"/>
              </a:rPr>
              <a:t> are also available) so</a:t>
            </a:r>
          </a:p>
          <a:p>
            <a:r>
              <a:rPr lang="en-US" sz="2400" b="0" i="0" u="none" strike="noStrike" baseline="0" dirty="0" smtClean="0">
                <a:solidFill>
                  <a:srgbClr val="000000"/>
                </a:solidFill>
                <a:latin typeface="Times-Roman"/>
              </a:rPr>
              <a:t>that we can rerun the reports as needed and get the same results.</a:t>
            </a:r>
            <a:endParaRPr lang="en-US" sz="2400" dirty="0"/>
          </a:p>
        </p:txBody>
      </p:sp>
      <p:pic>
        <p:nvPicPr>
          <p:cNvPr id="3" name="Picture 2"/>
          <p:cNvPicPr>
            <a:picLocks noChangeAspect="1"/>
          </p:cNvPicPr>
          <p:nvPr/>
        </p:nvPicPr>
        <p:blipFill>
          <a:blip r:embed="rId2"/>
          <a:stretch>
            <a:fillRect/>
          </a:stretch>
        </p:blipFill>
        <p:spPr>
          <a:xfrm>
            <a:off x="1250751" y="13986"/>
            <a:ext cx="6317316" cy="2560320"/>
          </a:xfrm>
          <a:prstGeom prst="rect">
            <a:avLst/>
          </a:prstGeom>
        </p:spPr>
      </p:pic>
      <p:sp>
        <p:nvSpPr>
          <p:cNvPr id="4" name="Rectangle 3"/>
          <p:cNvSpPr/>
          <p:nvPr/>
        </p:nvSpPr>
        <p:spPr>
          <a:xfrm>
            <a:off x="4160420" y="33721"/>
            <a:ext cx="4740177" cy="830997"/>
          </a:xfrm>
          <a:prstGeom prst="rect">
            <a:avLst/>
          </a:prstGeom>
        </p:spPr>
        <p:txBody>
          <a:bodyPr wrap="square">
            <a:spAutoFit/>
          </a:bodyPr>
          <a:lstStyle/>
          <a:p>
            <a:r>
              <a:rPr lang="en-US" sz="2400" dirty="0" smtClean="0">
                <a:hlinkClick r:id="rId3"/>
              </a:rPr>
              <a:t>http://projecteuclid.org/download/pdfview_1/euclid.aoas/1267453942</a:t>
            </a:r>
            <a:r>
              <a:rPr lang="en-US" sz="2400" dirty="0" smtClean="0"/>
              <a:t> </a:t>
            </a:r>
            <a:endParaRPr lang="en-US" sz="2400" dirty="0"/>
          </a:p>
        </p:txBody>
      </p:sp>
      <p:sp>
        <p:nvSpPr>
          <p:cNvPr id="5" name="Rectangle 4"/>
          <p:cNvSpPr/>
          <p:nvPr/>
        </p:nvSpPr>
        <p:spPr>
          <a:xfrm>
            <a:off x="2845448" y="5206141"/>
            <a:ext cx="6019405" cy="1354217"/>
          </a:xfrm>
          <a:prstGeom prst="rect">
            <a:avLst/>
          </a:prstGeom>
          <a:solidFill>
            <a:schemeClr val="accent2">
              <a:lumMod val="20000"/>
              <a:lumOff val="80000"/>
            </a:schemeClr>
          </a:solidFill>
        </p:spPr>
        <p:txBody>
          <a:bodyPr wrap="none">
            <a:spAutoFit/>
          </a:bodyPr>
          <a:lstStyle/>
          <a:p>
            <a:pPr>
              <a:spcAft>
                <a:spcPts val="600"/>
              </a:spcAft>
            </a:pPr>
            <a:r>
              <a:rPr lang="en-US" sz="2400" dirty="0" smtClean="0">
                <a:hlinkClick r:id="rId4"/>
              </a:rPr>
              <a:t>http://www.statistik.lmu.de/~leisch/Sweave/</a:t>
            </a:r>
            <a:r>
              <a:rPr lang="en-US" sz="2400" dirty="0" smtClean="0"/>
              <a:t>   </a:t>
            </a:r>
          </a:p>
          <a:p>
            <a:pPr>
              <a:spcAft>
                <a:spcPts val="600"/>
              </a:spcAft>
            </a:pPr>
            <a:r>
              <a:rPr lang="en-US" sz="2400" dirty="0"/>
              <a:t> </a:t>
            </a:r>
            <a:r>
              <a:rPr lang="en-US" sz="2400" dirty="0" smtClean="0"/>
              <a:t>     help</a:t>
            </a:r>
            <a:r>
              <a:rPr lang="en-US" sz="2400" dirty="0"/>
              <a:t>("</a:t>
            </a:r>
            <a:r>
              <a:rPr lang="en-US" sz="2400" dirty="0" err="1"/>
              <a:t>Sweave</a:t>
            </a:r>
            <a:r>
              <a:rPr lang="en-US" sz="2400" dirty="0"/>
              <a:t>", package="</a:t>
            </a:r>
            <a:r>
              <a:rPr lang="en-US" sz="2400" dirty="0" err="1"/>
              <a:t>utils</a:t>
            </a:r>
            <a:r>
              <a:rPr lang="en-US" sz="2400" dirty="0" smtClean="0"/>
              <a:t>")</a:t>
            </a:r>
          </a:p>
          <a:p>
            <a:pPr>
              <a:spcAft>
                <a:spcPts val="600"/>
              </a:spcAft>
            </a:pPr>
            <a:r>
              <a:rPr lang="en-US" sz="2400" dirty="0" smtClean="0">
                <a:hlinkClick r:id="rId5"/>
              </a:rPr>
              <a:t>http://yihui.name/knitr/</a:t>
            </a:r>
            <a:r>
              <a:rPr lang="en-US" sz="2400" dirty="0" smtClean="0"/>
              <a:t> </a:t>
            </a:r>
            <a:endParaRPr lang="en-US" sz="2400" dirty="0"/>
          </a:p>
        </p:txBody>
      </p:sp>
    </p:spTree>
    <p:extLst>
      <p:ext uri="{BB962C8B-B14F-4D97-AF65-F5344CB8AC3E}">
        <p14:creationId xmlns:p14="http://schemas.microsoft.com/office/powerpoint/2010/main" val="1404334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050" y="150495"/>
            <a:ext cx="8770117" cy="2834640"/>
          </a:xfrm>
          <a:prstGeom prst="rect">
            <a:avLst/>
          </a:prstGeom>
        </p:spPr>
      </p:pic>
      <p:sp>
        <p:nvSpPr>
          <p:cNvPr id="3" name="Rectangle 2"/>
          <p:cNvSpPr/>
          <p:nvPr/>
        </p:nvSpPr>
        <p:spPr>
          <a:xfrm>
            <a:off x="45633" y="562187"/>
            <a:ext cx="8988950" cy="430887"/>
          </a:xfrm>
          <a:prstGeom prst="rect">
            <a:avLst/>
          </a:prstGeom>
        </p:spPr>
        <p:txBody>
          <a:bodyPr wrap="square">
            <a:spAutoFit/>
          </a:bodyPr>
          <a:lstStyle/>
          <a:p>
            <a:r>
              <a:rPr lang="en-US" sz="2200" dirty="0">
                <a:hlinkClick r:id="rId3"/>
              </a:rPr>
              <a:t>http://</a:t>
            </a:r>
            <a:r>
              <a:rPr lang="en-US" sz="2200" dirty="0" smtClean="0">
                <a:hlinkClick r:id="rId3"/>
              </a:rPr>
              <a:t>www.nature.com/naturejobs/science/articles/10.1038/nj7396-137a</a:t>
            </a:r>
            <a:r>
              <a:rPr lang="en-US" sz="2200" dirty="0" smtClean="0"/>
              <a:t> </a:t>
            </a:r>
            <a:endParaRPr lang="en-US" sz="2200" dirty="0"/>
          </a:p>
        </p:txBody>
      </p:sp>
      <p:pic>
        <p:nvPicPr>
          <p:cNvPr id="4" name="Picture 3"/>
          <p:cNvPicPr>
            <a:picLocks noChangeAspect="1"/>
          </p:cNvPicPr>
          <p:nvPr/>
        </p:nvPicPr>
        <p:blipFill>
          <a:blip r:embed="rId4"/>
          <a:stretch>
            <a:fillRect/>
          </a:stretch>
        </p:blipFill>
        <p:spPr>
          <a:xfrm>
            <a:off x="45633" y="3483188"/>
            <a:ext cx="9077921" cy="2103120"/>
          </a:xfrm>
          <a:prstGeom prst="rect">
            <a:avLst/>
          </a:prstGeom>
        </p:spPr>
      </p:pic>
      <p:sp>
        <p:nvSpPr>
          <p:cNvPr id="5" name="Rectangle 4"/>
          <p:cNvSpPr/>
          <p:nvPr/>
        </p:nvSpPr>
        <p:spPr>
          <a:xfrm>
            <a:off x="47414" y="3065194"/>
            <a:ext cx="8913707" cy="430887"/>
          </a:xfrm>
          <a:prstGeom prst="rect">
            <a:avLst/>
          </a:prstGeom>
        </p:spPr>
        <p:txBody>
          <a:bodyPr wrap="square">
            <a:spAutoFit/>
          </a:bodyPr>
          <a:lstStyle/>
          <a:p>
            <a:r>
              <a:rPr lang="en-US" sz="2200" dirty="0">
                <a:hlinkClick r:id="rId5"/>
              </a:rPr>
              <a:t>http://</a:t>
            </a:r>
            <a:r>
              <a:rPr lang="en-US" sz="2200" dirty="0" smtClean="0">
                <a:hlinkClick r:id="rId5"/>
              </a:rPr>
              <a:t>journals.plos.org/plosone/article?id=10.1371/journal.pone.0005738</a:t>
            </a:r>
            <a:r>
              <a:rPr lang="en-US" sz="2200" dirty="0" smtClean="0"/>
              <a:t> </a:t>
            </a:r>
            <a:endParaRPr lang="en-US" sz="2200" dirty="0"/>
          </a:p>
        </p:txBody>
      </p:sp>
      <p:cxnSp>
        <p:nvCxnSpPr>
          <p:cNvPr id="7" name="Straight Connector 6"/>
          <p:cNvCxnSpPr/>
          <p:nvPr/>
        </p:nvCxnSpPr>
        <p:spPr>
          <a:xfrm>
            <a:off x="0" y="3034453"/>
            <a:ext cx="9123554" cy="40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3199" y="5686232"/>
            <a:ext cx="8831383" cy="923330"/>
          </a:xfrm>
          <a:prstGeom prst="rect">
            <a:avLst/>
          </a:prstGeom>
        </p:spPr>
        <p:txBody>
          <a:bodyPr wrap="square">
            <a:spAutoFit/>
          </a:bodyPr>
          <a:lstStyle/>
          <a:p>
            <a:r>
              <a:rPr lang="en-US"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3142682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797" y="1886902"/>
            <a:ext cx="9125712" cy="3532714"/>
          </a:xfrm>
          <a:prstGeom prst="rect">
            <a:avLst/>
          </a:prstGeom>
        </p:spPr>
      </p:pic>
      <p:sp>
        <p:nvSpPr>
          <p:cNvPr id="3" name="Rectangle 2"/>
          <p:cNvSpPr/>
          <p:nvPr/>
        </p:nvSpPr>
        <p:spPr>
          <a:xfrm>
            <a:off x="796833" y="650018"/>
            <a:ext cx="7241177" cy="461665"/>
          </a:xfrm>
          <a:prstGeom prst="rect">
            <a:avLst/>
          </a:prstGeom>
        </p:spPr>
        <p:txBody>
          <a:bodyPr wrap="square">
            <a:spAutoFit/>
          </a:bodyPr>
          <a:lstStyle/>
          <a:p>
            <a:r>
              <a:rPr lang="en-US" sz="2400" dirty="0">
                <a:hlinkClick r:id="rId3"/>
              </a:rPr>
              <a:t>http://</a:t>
            </a:r>
            <a:r>
              <a:rPr lang="en-US" sz="2400" dirty="0" smtClean="0">
                <a:hlinkClick r:id="rId3"/>
              </a:rPr>
              <a:t>dana.org/Cerebrum/Default.aspx?id=39490</a:t>
            </a:r>
            <a:r>
              <a:rPr lang="en-US" sz="2400" dirty="0" smtClean="0"/>
              <a:t> </a:t>
            </a:r>
            <a:endParaRPr lang="en-US" sz="2400" dirty="0"/>
          </a:p>
        </p:txBody>
      </p:sp>
    </p:spTree>
    <p:extLst>
      <p:ext uri="{BB962C8B-B14F-4D97-AF65-F5344CB8AC3E}">
        <p14:creationId xmlns:p14="http://schemas.microsoft.com/office/powerpoint/2010/main" val="407122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01" y="853797"/>
            <a:ext cx="8995499" cy="3200400"/>
          </a:xfrm>
          <a:prstGeom prst="rect">
            <a:avLst/>
          </a:prstGeom>
        </p:spPr>
      </p:pic>
      <p:sp>
        <p:nvSpPr>
          <p:cNvPr id="3" name="Rectangle 2"/>
          <p:cNvSpPr/>
          <p:nvPr/>
        </p:nvSpPr>
        <p:spPr>
          <a:xfrm>
            <a:off x="148500" y="324803"/>
            <a:ext cx="8995499" cy="400110"/>
          </a:xfrm>
          <a:prstGeom prst="rect">
            <a:avLst/>
          </a:prstGeom>
        </p:spPr>
        <p:txBody>
          <a:bodyPr wrap="square">
            <a:spAutoFit/>
          </a:bodyPr>
          <a:lstStyle/>
          <a:p>
            <a:r>
              <a:rPr lang="en-US" sz="2000" dirty="0">
                <a:hlinkClick r:id="rId3"/>
              </a:rPr>
              <a:t>http://</a:t>
            </a:r>
            <a:r>
              <a:rPr lang="en-US" sz="2000" dirty="0" smtClean="0">
                <a:hlinkClick r:id="rId3"/>
              </a:rPr>
              <a:t>www.nature.com/news/1-500-scientists-lift-the-lid-on-reproducibility-1.19970</a:t>
            </a:r>
            <a:r>
              <a:rPr lang="en-US" sz="2000" dirty="0" smtClean="0"/>
              <a:t> </a:t>
            </a:r>
            <a:endParaRPr lang="en-US" sz="2000" dirty="0"/>
          </a:p>
        </p:txBody>
      </p:sp>
      <p:sp>
        <p:nvSpPr>
          <p:cNvPr id="4" name="TextBox 3"/>
          <p:cNvSpPr txBox="1"/>
          <p:nvPr/>
        </p:nvSpPr>
        <p:spPr>
          <a:xfrm>
            <a:off x="864066" y="4183081"/>
            <a:ext cx="8028264" cy="2308324"/>
          </a:xfrm>
          <a:prstGeom prst="rect">
            <a:avLst/>
          </a:prstGeom>
          <a:noFill/>
        </p:spPr>
        <p:txBody>
          <a:bodyPr wrap="square" rtlCol="0">
            <a:spAutoFit/>
          </a:bodyPr>
          <a:lstStyle/>
          <a:p>
            <a:r>
              <a:rPr lang="en-US" sz="4800" dirty="0" smtClean="0">
                <a:solidFill>
                  <a:srgbClr val="C00000"/>
                </a:solidFill>
              </a:rPr>
              <a:t>Note the following are based on researchers </a:t>
            </a:r>
            <a:r>
              <a:rPr lang="en-US" sz="4800" b="1" dirty="0" smtClean="0">
                <a:solidFill>
                  <a:srgbClr val="C00000"/>
                </a:solidFill>
              </a:rPr>
              <a:t>opinions</a:t>
            </a:r>
            <a:r>
              <a:rPr lang="en-US" sz="4800" dirty="0" smtClean="0">
                <a:solidFill>
                  <a:srgbClr val="C00000"/>
                </a:solidFill>
              </a:rPr>
              <a:t>, </a:t>
            </a:r>
          </a:p>
          <a:p>
            <a:r>
              <a:rPr lang="en-US" sz="4800" b="1" dirty="0" smtClean="0">
                <a:solidFill>
                  <a:srgbClr val="C00000"/>
                </a:solidFill>
              </a:rPr>
              <a:t>not</a:t>
            </a:r>
            <a:r>
              <a:rPr lang="en-US" sz="4800" dirty="0" smtClean="0">
                <a:solidFill>
                  <a:srgbClr val="C00000"/>
                </a:solidFill>
              </a:rPr>
              <a:t> actual facts</a:t>
            </a:r>
          </a:p>
        </p:txBody>
      </p:sp>
    </p:spTree>
    <p:extLst>
      <p:ext uri="{BB962C8B-B14F-4D97-AF65-F5344CB8AC3E}">
        <p14:creationId xmlns:p14="http://schemas.microsoft.com/office/powerpoint/2010/main" val="3342672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279"/>
            <a:ext cx="6287370" cy="5486400"/>
          </a:xfrm>
          <a:prstGeom prst="rect">
            <a:avLst/>
          </a:prstGeom>
        </p:spPr>
      </p:pic>
      <p:pic>
        <p:nvPicPr>
          <p:cNvPr id="3" name="Picture 2"/>
          <p:cNvPicPr>
            <a:picLocks noChangeAspect="1"/>
          </p:cNvPicPr>
          <p:nvPr/>
        </p:nvPicPr>
        <p:blipFill>
          <a:blip r:embed="rId3"/>
          <a:stretch>
            <a:fillRect/>
          </a:stretch>
        </p:blipFill>
        <p:spPr>
          <a:xfrm>
            <a:off x="5097714" y="629175"/>
            <a:ext cx="3909107" cy="6217920"/>
          </a:xfrm>
          <a:prstGeom prst="rect">
            <a:avLst/>
          </a:prstGeom>
        </p:spPr>
      </p:pic>
    </p:spTree>
    <p:extLst>
      <p:ext uri="{BB962C8B-B14F-4D97-AF65-F5344CB8AC3E}">
        <p14:creationId xmlns:p14="http://schemas.microsoft.com/office/powerpoint/2010/main" val="1325835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4176" y="11003"/>
            <a:ext cx="4297680" cy="6835993"/>
          </a:xfrm>
          <a:prstGeom prst="rect">
            <a:avLst/>
          </a:prstGeom>
        </p:spPr>
      </p:pic>
    </p:spTree>
    <p:extLst>
      <p:ext uri="{BB962C8B-B14F-4D97-AF65-F5344CB8AC3E}">
        <p14:creationId xmlns:p14="http://schemas.microsoft.com/office/powerpoint/2010/main" val="2406722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23850"/>
            <a:ext cx="6553200" cy="6210300"/>
          </a:xfrm>
          <a:prstGeom prst="rect">
            <a:avLst/>
          </a:prstGeom>
        </p:spPr>
      </p:pic>
    </p:spTree>
    <p:extLst>
      <p:ext uri="{BB962C8B-B14F-4D97-AF65-F5344CB8AC3E}">
        <p14:creationId xmlns:p14="http://schemas.microsoft.com/office/powerpoint/2010/main" val="1406415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475" y="-43563"/>
            <a:ext cx="8306653" cy="6949440"/>
          </a:xfrm>
          <a:prstGeom prst="rect">
            <a:avLst/>
          </a:prstGeom>
        </p:spPr>
      </p:pic>
    </p:spTree>
    <p:extLst>
      <p:ext uri="{BB962C8B-B14F-4D97-AF65-F5344CB8AC3E}">
        <p14:creationId xmlns:p14="http://schemas.microsoft.com/office/powerpoint/2010/main" val="895401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4777"/>
          </a:xfrm>
          <a:prstGeom prst="rect">
            <a:avLst/>
          </a:prstGeom>
        </p:spPr>
      </p:pic>
    </p:spTree>
    <p:extLst>
      <p:ext uri="{BB962C8B-B14F-4D97-AF65-F5344CB8AC3E}">
        <p14:creationId xmlns:p14="http://schemas.microsoft.com/office/powerpoint/2010/main" val="35461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56" y="162887"/>
            <a:ext cx="9187681" cy="6492240"/>
          </a:xfrm>
          <a:prstGeom prst="rect">
            <a:avLst/>
          </a:prstGeom>
        </p:spPr>
      </p:pic>
    </p:spTree>
    <p:extLst>
      <p:ext uri="{BB962C8B-B14F-4D97-AF65-F5344CB8AC3E}">
        <p14:creationId xmlns:p14="http://schemas.microsoft.com/office/powerpoint/2010/main" val="1029435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43" y="0"/>
            <a:ext cx="4528101" cy="6766560"/>
          </a:xfrm>
          <a:prstGeom prst="rect">
            <a:avLst/>
          </a:prstGeom>
        </p:spPr>
      </p:pic>
      <p:pic>
        <p:nvPicPr>
          <p:cNvPr id="3" name="Picture 2"/>
          <p:cNvPicPr>
            <a:picLocks noChangeAspect="1"/>
          </p:cNvPicPr>
          <p:nvPr/>
        </p:nvPicPr>
        <p:blipFill>
          <a:blip r:embed="rId3"/>
          <a:stretch>
            <a:fillRect/>
          </a:stretch>
        </p:blipFill>
        <p:spPr>
          <a:xfrm>
            <a:off x="4341849" y="320040"/>
            <a:ext cx="4902759" cy="6126480"/>
          </a:xfrm>
          <a:prstGeom prst="rect">
            <a:avLst/>
          </a:prstGeom>
        </p:spPr>
      </p:pic>
      <p:cxnSp>
        <p:nvCxnSpPr>
          <p:cNvPr id="5" name="Straight Connector 4"/>
          <p:cNvCxnSpPr/>
          <p:nvPr/>
        </p:nvCxnSpPr>
        <p:spPr>
          <a:xfrm>
            <a:off x="4400572" y="0"/>
            <a:ext cx="0" cy="63504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47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728" y="161299"/>
            <a:ext cx="8254767" cy="369332"/>
          </a:xfrm>
          <a:prstGeom prst="rect">
            <a:avLst/>
          </a:prstGeom>
        </p:spPr>
        <p:txBody>
          <a:bodyPr wrap="square">
            <a:spAutoFit/>
          </a:bodyPr>
          <a:lstStyle/>
          <a:p>
            <a:r>
              <a:rPr lang="en-US" dirty="0">
                <a:hlinkClick r:id="rId3"/>
              </a:rPr>
              <a:t>https://</a:t>
            </a:r>
            <a:r>
              <a:rPr lang="en-US" dirty="0" smtClean="0">
                <a:hlinkClick r:id="rId3"/>
              </a:rPr>
              <a:t>www.nytimes.com/2017/03/08/science/cancer-carlo-croce.html</a:t>
            </a:r>
            <a:r>
              <a:rPr lang="en-US" dirty="0" smtClean="0"/>
              <a:t> </a:t>
            </a:r>
            <a:endParaRPr lang="en-US" dirty="0"/>
          </a:p>
        </p:txBody>
      </p:sp>
      <p:pic>
        <p:nvPicPr>
          <p:cNvPr id="3" name="Picture 2"/>
          <p:cNvPicPr>
            <a:picLocks noChangeAspect="1"/>
          </p:cNvPicPr>
          <p:nvPr/>
        </p:nvPicPr>
        <p:blipFill>
          <a:blip r:embed="rId4"/>
          <a:stretch>
            <a:fillRect/>
          </a:stretch>
        </p:blipFill>
        <p:spPr>
          <a:xfrm>
            <a:off x="-36872" y="627689"/>
            <a:ext cx="5114439" cy="6035040"/>
          </a:xfrm>
          <a:prstGeom prst="rect">
            <a:avLst/>
          </a:prstGeom>
        </p:spPr>
      </p:pic>
      <p:pic>
        <p:nvPicPr>
          <p:cNvPr id="4" name="Picture 3"/>
          <p:cNvPicPr>
            <a:picLocks noChangeAspect="1"/>
          </p:cNvPicPr>
          <p:nvPr/>
        </p:nvPicPr>
        <p:blipFill>
          <a:blip r:embed="rId5"/>
          <a:stretch>
            <a:fillRect/>
          </a:stretch>
        </p:blipFill>
        <p:spPr>
          <a:xfrm>
            <a:off x="4240408" y="3112593"/>
            <a:ext cx="4958755" cy="1508760"/>
          </a:xfrm>
          <a:prstGeom prst="rect">
            <a:avLst/>
          </a:prstGeom>
        </p:spPr>
      </p:pic>
      <p:pic>
        <p:nvPicPr>
          <p:cNvPr id="5" name="Picture 4"/>
          <p:cNvPicPr>
            <a:picLocks noChangeAspect="1"/>
          </p:cNvPicPr>
          <p:nvPr/>
        </p:nvPicPr>
        <p:blipFill>
          <a:blip r:embed="rId6"/>
          <a:stretch>
            <a:fillRect/>
          </a:stretch>
        </p:blipFill>
        <p:spPr>
          <a:xfrm>
            <a:off x="4195640" y="987328"/>
            <a:ext cx="4948360" cy="1417320"/>
          </a:xfrm>
          <a:prstGeom prst="rect">
            <a:avLst/>
          </a:prstGeom>
        </p:spPr>
      </p:pic>
      <p:pic>
        <p:nvPicPr>
          <p:cNvPr id="8" name="Picture 7"/>
          <p:cNvPicPr>
            <a:picLocks noChangeAspect="1"/>
          </p:cNvPicPr>
          <p:nvPr/>
        </p:nvPicPr>
        <p:blipFill>
          <a:blip r:embed="rId7"/>
          <a:stretch>
            <a:fillRect/>
          </a:stretch>
        </p:blipFill>
        <p:spPr>
          <a:xfrm>
            <a:off x="4358197" y="4621353"/>
            <a:ext cx="4818188" cy="2286000"/>
          </a:xfrm>
          <a:prstGeom prst="rect">
            <a:avLst/>
          </a:prstGeom>
        </p:spPr>
      </p:pic>
      <p:sp>
        <p:nvSpPr>
          <p:cNvPr id="9" name="Rectangle 8"/>
          <p:cNvSpPr/>
          <p:nvPr/>
        </p:nvSpPr>
        <p:spPr>
          <a:xfrm>
            <a:off x="4358197" y="6104965"/>
            <a:ext cx="1433003" cy="403411"/>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11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84" y="4832181"/>
            <a:ext cx="8902232" cy="1920240"/>
          </a:xfrm>
          <a:prstGeom prst="rect">
            <a:avLst/>
          </a:prstGeom>
        </p:spPr>
      </p:pic>
      <p:pic>
        <p:nvPicPr>
          <p:cNvPr id="3" name="Picture 2"/>
          <p:cNvPicPr>
            <a:picLocks noChangeAspect="1"/>
          </p:cNvPicPr>
          <p:nvPr/>
        </p:nvPicPr>
        <p:blipFill>
          <a:blip r:embed="rId3"/>
          <a:stretch>
            <a:fillRect/>
          </a:stretch>
        </p:blipFill>
        <p:spPr>
          <a:xfrm>
            <a:off x="120884" y="35820"/>
            <a:ext cx="9000583" cy="4114800"/>
          </a:xfrm>
          <a:prstGeom prst="rect">
            <a:avLst/>
          </a:prstGeom>
        </p:spPr>
      </p:pic>
      <p:sp>
        <p:nvSpPr>
          <p:cNvPr id="4" name="Rectangle 3"/>
          <p:cNvSpPr/>
          <p:nvPr/>
        </p:nvSpPr>
        <p:spPr>
          <a:xfrm>
            <a:off x="4072854" y="924695"/>
            <a:ext cx="5767431" cy="369332"/>
          </a:xfrm>
          <a:prstGeom prst="rect">
            <a:avLst/>
          </a:prstGeom>
        </p:spPr>
        <p:txBody>
          <a:bodyPr wrap="square">
            <a:spAutoFit/>
          </a:bodyPr>
          <a:lstStyle/>
          <a:p>
            <a:r>
              <a:rPr lang="en-US" dirty="0">
                <a:hlinkClick r:id="rId4"/>
              </a:rPr>
              <a:t>http://</a:t>
            </a:r>
            <a:r>
              <a:rPr lang="en-US" dirty="0" smtClean="0">
                <a:hlinkClick r:id="rId4"/>
              </a:rPr>
              <a:t>www.pnas.org/content/102/43/15611.full</a:t>
            </a:r>
            <a:r>
              <a:rPr lang="en-US" dirty="0" smtClean="0"/>
              <a:t> </a:t>
            </a:r>
            <a:endParaRPr lang="en-US" dirty="0"/>
          </a:p>
        </p:txBody>
      </p:sp>
      <p:sp>
        <p:nvSpPr>
          <p:cNvPr id="5" name="Rectangle 4"/>
          <p:cNvSpPr/>
          <p:nvPr/>
        </p:nvSpPr>
        <p:spPr>
          <a:xfrm>
            <a:off x="880844" y="4431300"/>
            <a:ext cx="8254767" cy="369332"/>
          </a:xfrm>
          <a:prstGeom prst="rect">
            <a:avLst/>
          </a:prstGeom>
        </p:spPr>
        <p:txBody>
          <a:bodyPr wrap="square">
            <a:spAutoFit/>
          </a:bodyPr>
          <a:lstStyle/>
          <a:p>
            <a:r>
              <a:rPr lang="en-US" dirty="0">
                <a:hlinkClick r:id="rId5"/>
              </a:rPr>
              <a:t>https://</a:t>
            </a:r>
            <a:r>
              <a:rPr lang="en-US" dirty="0" smtClean="0">
                <a:hlinkClick r:id="rId5"/>
              </a:rPr>
              <a:t>www.nytimes.com/2017/03/08/science/cancer-carlo-croce.html</a:t>
            </a:r>
            <a:r>
              <a:rPr lang="en-US" dirty="0" smtClean="0"/>
              <a:t> </a:t>
            </a:r>
            <a:endParaRPr lang="en-US" dirty="0"/>
          </a:p>
        </p:txBody>
      </p:sp>
    </p:spTree>
    <p:extLst>
      <p:ext uri="{BB962C8B-B14F-4D97-AF65-F5344CB8AC3E}">
        <p14:creationId xmlns:p14="http://schemas.microsoft.com/office/powerpoint/2010/main" val="3788154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312" y="675993"/>
            <a:ext cx="8723376" cy="6065958"/>
          </a:xfrm>
          <a:prstGeom prst="rect">
            <a:avLst/>
          </a:prstGeom>
        </p:spPr>
      </p:pic>
      <p:pic>
        <p:nvPicPr>
          <p:cNvPr id="3" name="Picture 2"/>
          <p:cNvPicPr>
            <a:picLocks noChangeAspect="1"/>
          </p:cNvPicPr>
          <p:nvPr/>
        </p:nvPicPr>
        <p:blipFill>
          <a:blip r:embed="rId3"/>
          <a:stretch>
            <a:fillRect/>
          </a:stretch>
        </p:blipFill>
        <p:spPr>
          <a:xfrm>
            <a:off x="210312" y="-27175"/>
            <a:ext cx="4170419" cy="731520"/>
          </a:xfrm>
          <a:prstGeom prst="rect">
            <a:avLst/>
          </a:prstGeom>
        </p:spPr>
      </p:pic>
      <p:sp>
        <p:nvSpPr>
          <p:cNvPr id="4" name="Rectangle 3"/>
          <p:cNvSpPr/>
          <p:nvPr/>
        </p:nvSpPr>
        <p:spPr>
          <a:xfrm>
            <a:off x="4239832" y="1388644"/>
            <a:ext cx="4410695" cy="369332"/>
          </a:xfrm>
          <a:prstGeom prst="rect">
            <a:avLst/>
          </a:prstGeom>
        </p:spPr>
        <p:txBody>
          <a:bodyPr wrap="none">
            <a:spAutoFit/>
          </a:bodyPr>
          <a:lstStyle/>
          <a:p>
            <a:r>
              <a:rPr lang="en-US" dirty="0">
                <a:hlinkClick r:id="rId4"/>
              </a:rPr>
              <a:t>http://retractionwatch.com/?</a:t>
            </a:r>
            <a:r>
              <a:rPr lang="en-US" dirty="0" smtClean="0">
                <a:hlinkClick r:id="rId4"/>
              </a:rPr>
              <a:t>s=clare+francis</a:t>
            </a:r>
            <a:r>
              <a:rPr lang="en-US" dirty="0" smtClean="0"/>
              <a:t> </a:t>
            </a:r>
            <a:endParaRPr lang="en-US" dirty="0"/>
          </a:p>
        </p:txBody>
      </p:sp>
    </p:spTree>
    <p:extLst>
      <p:ext uri="{BB962C8B-B14F-4D97-AF65-F5344CB8AC3E}">
        <p14:creationId xmlns:p14="http://schemas.microsoft.com/office/powerpoint/2010/main" val="3821426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028" y="135871"/>
            <a:ext cx="8695944" cy="3659429"/>
          </a:xfrm>
          <a:prstGeom prst="rect">
            <a:avLst/>
          </a:prstGeom>
        </p:spPr>
      </p:pic>
      <p:pic>
        <p:nvPicPr>
          <p:cNvPr id="3" name="Picture 2"/>
          <p:cNvPicPr>
            <a:picLocks noChangeAspect="1"/>
          </p:cNvPicPr>
          <p:nvPr/>
        </p:nvPicPr>
        <p:blipFill>
          <a:blip r:embed="rId3"/>
          <a:stretch>
            <a:fillRect/>
          </a:stretch>
        </p:blipFill>
        <p:spPr>
          <a:xfrm>
            <a:off x="164592" y="4824133"/>
            <a:ext cx="8979408" cy="1584254"/>
          </a:xfrm>
          <a:prstGeom prst="rect">
            <a:avLst/>
          </a:prstGeom>
        </p:spPr>
      </p:pic>
      <p:sp>
        <p:nvSpPr>
          <p:cNvPr id="4" name="Rectangle 3"/>
          <p:cNvSpPr/>
          <p:nvPr/>
        </p:nvSpPr>
        <p:spPr>
          <a:xfrm>
            <a:off x="1156444" y="4387785"/>
            <a:ext cx="6858000" cy="369332"/>
          </a:xfrm>
          <a:prstGeom prst="rect">
            <a:avLst/>
          </a:prstGeom>
        </p:spPr>
        <p:txBody>
          <a:bodyPr wrap="square">
            <a:spAutoFit/>
          </a:bodyPr>
          <a:lstStyle/>
          <a:p>
            <a:r>
              <a:rPr lang="en-US" dirty="0">
                <a:hlinkClick r:id="rId4"/>
              </a:rPr>
              <a:t>http://</a:t>
            </a:r>
            <a:r>
              <a:rPr lang="en-US" dirty="0" smtClean="0">
                <a:hlinkClick r:id="rId4"/>
              </a:rPr>
              <a:t>jcb.rupress.org/content/early/2013/01/21/jcb.2005070832003r</a:t>
            </a:r>
            <a:r>
              <a:rPr lang="en-US" dirty="0" smtClean="0"/>
              <a:t> </a:t>
            </a:r>
            <a:endParaRPr lang="en-US" dirty="0"/>
          </a:p>
        </p:txBody>
      </p:sp>
      <p:sp>
        <p:nvSpPr>
          <p:cNvPr id="5" name="Rectangle 4"/>
          <p:cNvSpPr/>
          <p:nvPr/>
        </p:nvSpPr>
        <p:spPr>
          <a:xfrm>
            <a:off x="3077622" y="134981"/>
            <a:ext cx="4171206" cy="369332"/>
          </a:xfrm>
          <a:prstGeom prst="rect">
            <a:avLst/>
          </a:prstGeom>
        </p:spPr>
        <p:txBody>
          <a:bodyPr wrap="none">
            <a:spAutoFit/>
          </a:bodyPr>
          <a:lstStyle/>
          <a:p>
            <a:r>
              <a:rPr lang="en-US" dirty="0">
                <a:hlinkClick r:id="rId5"/>
              </a:rPr>
              <a:t>http://</a:t>
            </a:r>
            <a:r>
              <a:rPr lang="en-US" dirty="0" smtClean="0">
                <a:hlinkClick r:id="rId5"/>
              </a:rPr>
              <a:t>jcb.rupress.org/content/172/2/233</a:t>
            </a:r>
            <a:r>
              <a:rPr lang="en-US" dirty="0" smtClean="0"/>
              <a:t> </a:t>
            </a:r>
            <a:endParaRPr lang="en-US" dirty="0"/>
          </a:p>
        </p:txBody>
      </p:sp>
    </p:spTree>
    <p:extLst>
      <p:ext uri="{BB962C8B-B14F-4D97-AF65-F5344CB8AC3E}">
        <p14:creationId xmlns:p14="http://schemas.microsoft.com/office/powerpoint/2010/main" val="629186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223" y="261591"/>
            <a:ext cx="8740589" cy="6771084"/>
          </a:xfrm>
          <a:prstGeom prst="rect">
            <a:avLst/>
          </a:prstGeom>
        </p:spPr>
        <p:txBody>
          <a:bodyPr wrap="square">
            <a:spAutoFit/>
          </a:bodyPr>
          <a:lstStyle/>
          <a:p>
            <a:pPr fontAlgn="base"/>
            <a:r>
              <a:rPr lang="en-US" sz="1400" dirty="0">
                <a:solidFill>
                  <a:srgbClr val="000000"/>
                </a:solidFill>
                <a:latin typeface="Arial" panose="020B0604020202020204" pitchFamily="34" charset="0"/>
              </a:rPr>
              <a:t>Vol. 172 No. 2, January 9, 2006. Pages </a:t>
            </a:r>
            <a:r>
              <a:rPr lang="en-US" sz="1400" dirty="0">
                <a:solidFill>
                  <a:srgbClr val="004B9A"/>
                </a:solidFill>
                <a:latin typeface="inherit"/>
                <a:hlinkClick r:id="rId2"/>
              </a:rPr>
              <a:t>233–244</a:t>
            </a:r>
            <a:r>
              <a:rPr lang="en-US" sz="1400" dirty="0">
                <a:solidFill>
                  <a:srgbClr val="000000"/>
                </a:solidFill>
                <a:latin typeface="Arial" panose="020B0604020202020204" pitchFamily="34" charset="0"/>
              </a:rPr>
              <a:t>.</a:t>
            </a:r>
          </a:p>
          <a:p>
            <a:pPr fontAlgn="base"/>
            <a:r>
              <a:rPr lang="en-US" sz="1400" dirty="0">
                <a:solidFill>
                  <a:srgbClr val="000000"/>
                </a:solidFill>
                <a:latin typeface="Arial" panose="020B0604020202020204" pitchFamily="34" charset="0"/>
              </a:rPr>
              <a:t>After concerns were raised by a reader, the Editors of </a:t>
            </a:r>
            <a:r>
              <a:rPr lang="en-US" sz="1400" i="1" dirty="0">
                <a:solidFill>
                  <a:srgbClr val="000000"/>
                </a:solidFill>
                <a:latin typeface="inherit"/>
              </a:rPr>
              <a:t>The Journal of Cell Biology</a:t>
            </a:r>
            <a:r>
              <a:rPr lang="en-US" sz="1400" dirty="0">
                <a:solidFill>
                  <a:srgbClr val="000000"/>
                </a:solidFill>
                <a:latin typeface="Arial" panose="020B0604020202020204" pitchFamily="34" charset="0"/>
              </a:rPr>
              <a:t> detected the following issues with the data in the above article:</a:t>
            </a:r>
          </a:p>
          <a:p>
            <a:pPr fontAlgn="base"/>
            <a:r>
              <a:rPr lang="en-US" sz="1400" dirty="0">
                <a:solidFill>
                  <a:srgbClr val="000000"/>
                </a:solidFill>
                <a:latin typeface="Arial" panose="020B0604020202020204" pitchFamily="34" charset="0"/>
              </a:rPr>
              <a:t>(1) The top panel in Fig. 1 F (NOS-1μ) is identical to the top panel in Fig. 2 B (α-</a:t>
            </a:r>
            <a:r>
              <a:rPr lang="en-US" sz="1400" dirty="0" err="1">
                <a:solidFill>
                  <a:srgbClr val="000000"/>
                </a:solidFill>
                <a:latin typeface="Arial" panose="020B0604020202020204" pitchFamily="34" charset="0"/>
              </a:rPr>
              <a:t>sGC</a:t>
            </a:r>
            <a:r>
              <a:rPr lang="en-US" sz="1400" dirty="0">
                <a:solidFill>
                  <a:srgbClr val="000000"/>
                </a:solidFill>
                <a:latin typeface="Arial" panose="020B0604020202020204" pitchFamily="34" charset="0"/>
              </a:rPr>
              <a:t>).</a:t>
            </a:r>
          </a:p>
          <a:p>
            <a:pPr fontAlgn="base"/>
            <a:r>
              <a:rPr lang="en-US" sz="1400" dirty="0">
                <a:solidFill>
                  <a:srgbClr val="000000"/>
                </a:solidFill>
                <a:latin typeface="Arial" panose="020B0604020202020204" pitchFamily="34" charset="0"/>
              </a:rPr>
              <a:t>(2) The bottom panel in Fig. 1 F (NOS-III) is identical to the bottom panel in Fig. 2 B (GAPDH).</a:t>
            </a:r>
          </a:p>
          <a:p>
            <a:pPr fontAlgn="base"/>
            <a:r>
              <a:rPr lang="en-US" sz="1400" dirty="0">
                <a:solidFill>
                  <a:srgbClr val="000000"/>
                </a:solidFill>
                <a:latin typeface="Arial" panose="020B0604020202020204" pitchFamily="34" charset="0"/>
              </a:rPr>
              <a:t>(3) Lanes 2 and 3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satellite cells in Fig. 4 A are identical to lanes 1 and 2 of the </a:t>
            </a:r>
            <a:r>
              <a:rPr lang="en-US" sz="1400" dirty="0" err="1">
                <a:solidFill>
                  <a:srgbClr val="000000"/>
                </a:solidFill>
                <a:latin typeface="Arial" panose="020B0604020202020204" pitchFamily="34" charset="0"/>
              </a:rPr>
              <a:t>Myostatin</a:t>
            </a:r>
            <a:r>
              <a:rPr lang="en-US" sz="1400" dirty="0">
                <a:solidFill>
                  <a:srgbClr val="000000"/>
                </a:solidFill>
                <a:latin typeface="Arial" panose="020B0604020202020204" pitchFamily="34" charset="0"/>
              </a:rPr>
              <a:t> panel for satellite cells in the same figure.</a:t>
            </a:r>
          </a:p>
          <a:p>
            <a:pPr fontAlgn="base"/>
            <a:r>
              <a:rPr lang="en-US" sz="1400" dirty="0">
                <a:solidFill>
                  <a:srgbClr val="000000"/>
                </a:solidFill>
                <a:latin typeface="Arial" panose="020B0604020202020204" pitchFamily="34" charset="0"/>
              </a:rPr>
              <a:t>(4) A band appears to have been erased from lane 4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satellite cells in Fig. 4 A.</a:t>
            </a:r>
          </a:p>
          <a:p>
            <a:pPr fontAlgn="base"/>
            <a:r>
              <a:rPr lang="en-US" sz="1400" dirty="0">
                <a:solidFill>
                  <a:srgbClr val="000000"/>
                </a:solidFill>
                <a:latin typeface="Arial" panose="020B0604020202020204" pitchFamily="34" charset="0"/>
              </a:rPr>
              <a:t>(5) Lane 4 of the </a:t>
            </a:r>
            <a:r>
              <a:rPr lang="en-US" sz="1400" dirty="0" err="1">
                <a:solidFill>
                  <a:srgbClr val="000000"/>
                </a:solidFill>
                <a:latin typeface="Arial" panose="020B0604020202020204" pitchFamily="34" charset="0"/>
              </a:rPr>
              <a:t>Myostatin</a:t>
            </a:r>
            <a:r>
              <a:rPr lang="en-US" sz="1400" dirty="0">
                <a:solidFill>
                  <a:srgbClr val="000000"/>
                </a:solidFill>
                <a:latin typeface="Arial" panose="020B0604020202020204" pitchFamily="34" charset="0"/>
              </a:rPr>
              <a:t> panel for satellite cells in Fig. 4 A is identical to lane 1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E12.5/E15.5 in the same figure.</a:t>
            </a:r>
          </a:p>
          <a:p>
            <a:pPr fontAlgn="base"/>
            <a:r>
              <a:rPr lang="en-US" sz="1400" dirty="0">
                <a:solidFill>
                  <a:srgbClr val="000000"/>
                </a:solidFill>
                <a:latin typeface="Arial" panose="020B0604020202020204" pitchFamily="34" charset="0"/>
              </a:rPr>
              <a:t>(6) The E9.5 explants and E12.5/E15.5 panels for GAPDH in Fig. 4 A are identical.</a:t>
            </a:r>
          </a:p>
          <a:p>
            <a:pPr fontAlgn="base"/>
            <a:r>
              <a:rPr lang="en-US" sz="1400" dirty="0">
                <a:solidFill>
                  <a:srgbClr val="000000"/>
                </a:solidFill>
                <a:latin typeface="Arial" panose="020B0604020202020204" pitchFamily="34" charset="0"/>
              </a:rPr>
              <a:t>Given the above issues with the experimental data in Fig. 4 A, the quantification data in Fig. S1 A cannot be validated.</a:t>
            </a:r>
          </a:p>
          <a:p>
            <a:pPr fontAlgn="base"/>
            <a:r>
              <a:rPr lang="en-US" sz="1400" dirty="0">
                <a:solidFill>
                  <a:srgbClr val="000000"/>
                </a:solidFill>
                <a:latin typeface="Arial" panose="020B0604020202020204" pitchFamily="34" charset="0"/>
              </a:rPr>
              <a:t>No issues were detected with the other figures in the paper nor with the other parts of the figures listed above (Fig. 1, A–E, G, and H; Fig. 2, A and C–E; Fig. 4 B; and Fig. S1 B).</a:t>
            </a:r>
          </a:p>
          <a:p>
            <a:pPr fontAlgn="base"/>
            <a:r>
              <a:rPr lang="en-US" sz="1400" dirty="0">
                <a:solidFill>
                  <a:srgbClr val="000000"/>
                </a:solidFill>
                <a:latin typeface="Arial" panose="020B0604020202020204" pitchFamily="34" charset="0"/>
              </a:rPr>
              <a:t>The authors were contacted by the Executive Editor of the journal and provided the following statement:</a:t>
            </a:r>
          </a:p>
          <a:p>
            <a:pPr fontAlgn="base"/>
            <a:r>
              <a:rPr lang="en-US" sz="1400" dirty="0">
                <a:solidFill>
                  <a:srgbClr val="000000"/>
                </a:solidFill>
                <a:latin typeface="Arial" panose="020B0604020202020204" pitchFamily="34" charset="0"/>
              </a:rPr>
              <a:t>“Given the time that has elapsed since the original date of publication, we are unable to find the original data used to prepare these figures and are not able to explain these observations. We thus retract the paper and apologize for any confusion it may have caused to the research community. Because of the issues noted above, the conclusions presented in this paper that changes in NOS activity are the consequence of activation and inhibition of enzyme activity and not of changes in protein expression (Fig. 1 F), that regulation of guanylate cyclase occurs through posttranslational events (Fig. 2 B), that there is a role for nitric oxide in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cultured cells (Figs. 4 A and S1 A), and that there are roles for nitric oxide and cGMP in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vivo (Figs. 4 A and S1 A) cannot be validated. The reported observations on the effects of nitric oxide and cGMP on myoblast fusion in cultured cells, of cGMP on </a:t>
            </a:r>
            <a:r>
              <a:rPr lang="en-US" sz="1400" dirty="0" err="1">
                <a:solidFill>
                  <a:srgbClr val="000000"/>
                </a:solidFill>
                <a:latin typeface="Arial" panose="020B0604020202020204" pitchFamily="34" charset="0"/>
              </a:rPr>
              <a:t>myogenesis</a:t>
            </a:r>
            <a:r>
              <a:rPr lang="en-US" sz="1400" dirty="0">
                <a:solidFill>
                  <a:srgbClr val="000000"/>
                </a:solidFill>
                <a:latin typeface="Arial" panose="020B0604020202020204" pitchFamily="34" charset="0"/>
              </a:rPr>
              <a:t> in vivo, of cGMP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cultured cells, of cGMP and nitric oxide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protein in cultured cells, and of cGMP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protein in vivo are not affected by the flaws detected in the figures.”</a:t>
            </a:r>
          </a:p>
          <a:p>
            <a:pPr fontAlgn="base"/>
            <a:r>
              <a:rPr lang="en-US" sz="1400" dirty="0">
                <a:solidFill>
                  <a:srgbClr val="000000"/>
                </a:solidFill>
                <a:latin typeface="Arial" panose="020B0604020202020204" pitchFamily="34" charset="0"/>
              </a:rPr>
              <a:t>As a result of this retraction, no data in this paper should be cited in the scientific literature.</a:t>
            </a:r>
          </a:p>
          <a:p>
            <a:pPr fontAlgn="base"/>
            <a:r>
              <a:rPr lang="en-US" sz="1400" dirty="0">
                <a:solidFill>
                  <a:srgbClr val="000000"/>
                </a:solidFill>
                <a:latin typeface="Arial" panose="020B0604020202020204" pitchFamily="34" charset="0"/>
              </a:rPr>
              <a:t>The Authors and Editors have informed the University of Milan of this retraction</a:t>
            </a:r>
            <a:r>
              <a:rPr lang="en-US" sz="1400" dirty="0" smtClean="0">
                <a:solidFill>
                  <a:srgbClr val="000000"/>
                </a:solidFill>
                <a:latin typeface="Arial" panose="020B0604020202020204" pitchFamily="34" charset="0"/>
              </a:rPr>
              <a:t>.     </a:t>
            </a:r>
            <a:r>
              <a:rPr lang="en-US" sz="1400" dirty="0" smtClean="0">
                <a:solidFill>
                  <a:srgbClr val="000000"/>
                </a:solidFill>
                <a:latin typeface="inherit"/>
              </a:rPr>
              <a:t>© </a:t>
            </a:r>
            <a:r>
              <a:rPr lang="en-US" sz="1400" dirty="0">
                <a:solidFill>
                  <a:srgbClr val="000000"/>
                </a:solidFill>
                <a:latin typeface="inherit"/>
              </a:rPr>
              <a:t>2013 </a:t>
            </a:r>
            <a:r>
              <a:rPr lang="en-US" sz="1400" dirty="0" err="1">
                <a:solidFill>
                  <a:srgbClr val="000000"/>
                </a:solidFill>
                <a:latin typeface="inherit"/>
              </a:rPr>
              <a:t>Pisconti</a:t>
            </a:r>
            <a:r>
              <a:rPr lang="en-US" sz="1400" dirty="0">
                <a:solidFill>
                  <a:srgbClr val="000000"/>
                </a:solidFill>
                <a:latin typeface="inherit"/>
              </a:rPr>
              <a:t> et al.</a:t>
            </a:r>
            <a:endParaRPr lang="en-US" sz="1400" b="0" i="0" dirty="0">
              <a:solidFill>
                <a:srgbClr val="000000"/>
              </a:solidFill>
              <a:effectLst/>
              <a:latin typeface="inherit"/>
            </a:endParaRPr>
          </a:p>
        </p:txBody>
      </p:sp>
      <p:sp>
        <p:nvSpPr>
          <p:cNvPr id="5" name="Rectangle 4"/>
          <p:cNvSpPr/>
          <p:nvPr/>
        </p:nvSpPr>
        <p:spPr>
          <a:xfrm>
            <a:off x="4241552" y="73088"/>
            <a:ext cx="5315917" cy="292388"/>
          </a:xfrm>
          <a:prstGeom prst="rect">
            <a:avLst/>
          </a:prstGeom>
        </p:spPr>
        <p:txBody>
          <a:bodyPr wrap="square">
            <a:spAutoFit/>
          </a:bodyPr>
          <a:lstStyle/>
          <a:p>
            <a:r>
              <a:rPr lang="en-US" sz="1300" dirty="0">
                <a:hlinkClick r:id="rId3"/>
              </a:rPr>
              <a:t>http://</a:t>
            </a:r>
            <a:r>
              <a:rPr lang="en-US" sz="1300" dirty="0" smtClean="0">
                <a:hlinkClick r:id="rId3"/>
              </a:rPr>
              <a:t>jcb.rupress.org/content/early/2013/01/21/jcb.2005070832003r</a:t>
            </a:r>
            <a:r>
              <a:rPr lang="en-US" sz="1300" dirty="0" smtClean="0"/>
              <a:t> </a:t>
            </a:r>
            <a:endParaRPr lang="en-US" sz="1300" dirty="0"/>
          </a:p>
        </p:txBody>
      </p:sp>
    </p:spTree>
    <p:extLst>
      <p:ext uri="{BB962C8B-B14F-4D97-AF65-F5344CB8AC3E}">
        <p14:creationId xmlns:p14="http://schemas.microsoft.com/office/powerpoint/2010/main" val="2162460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425" y="1500733"/>
            <a:ext cx="8439150" cy="3438525"/>
          </a:xfrm>
          <a:prstGeom prst="rect">
            <a:avLst/>
          </a:prstGeom>
        </p:spPr>
      </p:pic>
      <p:sp>
        <p:nvSpPr>
          <p:cNvPr id="3" name="Rectangle 2"/>
          <p:cNvSpPr/>
          <p:nvPr/>
        </p:nvSpPr>
        <p:spPr>
          <a:xfrm>
            <a:off x="464961" y="422757"/>
            <a:ext cx="3302443" cy="369332"/>
          </a:xfrm>
          <a:prstGeom prst="rect">
            <a:avLst/>
          </a:prstGeom>
        </p:spPr>
        <p:txBody>
          <a:bodyPr wrap="none">
            <a:spAutoFit/>
          </a:bodyPr>
          <a:lstStyle/>
          <a:p>
            <a:r>
              <a:rPr lang="en-US" dirty="0"/>
              <a:t>http://blog.pubpeer.com/?p=190</a:t>
            </a:r>
          </a:p>
        </p:txBody>
      </p:sp>
    </p:spTree>
    <p:extLst>
      <p:ext uri="{BB962C8B-B14F-4D97-AF65-F5344CB8AC3E}">
        <p14:creationId xmlns:p14="http://schemas.microsoft.com/office/powerpoint/2010/main" val="2506774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40" y="-182880"/>
            <a:ext cx="8972960" cy="7040880"/>
          </a:xfrm>
          <a:prstGeom prst="rect">
            <a:avLst/>
          </a:prstGeom>
        </p:spPr>
      </p:pic>
      <p:sp>
        <p:nvSpPr>
          <p:cNvPr id="3" name="Rectangle 2"/>
          <p:cNvSpPr/>
          <p:nvPr/>
        </p:nvSpPr>
        <p:spPr>
          <a:xfrm>
            <a:off x="430470" y="199131"/>
            <a:ext cx="2142318" cy="369332"/>
          </a:xfrm>
          <a:prstGeom prst="rect">
            <a:avLst/>
          </a:prstGeom>
          <a:solidFill>
            <a:schemeClr val="bg1"/>
          </a:solidFill>
        </p:spPr>
        <p:txBody>
          <a:bodyPr wrap="none">
            <a:spAutoFit/>
          </a:bodyPr>
          <a:lstStyle/>
          <a:p>
            <a:r>
              <a:rPr lang="en-US" dirty="0"/>
              <a:t>https://pubpeer.com</a:t>
            </a:r>
          </a:p>
        </p:txBody>
      </p:sp>
    </p:spTree>
    <p:extLst>
      <p:ext uri="{BB962C8B-B14F-4D97-AF65-F5344CB8AC3E}">
        <p14:creationId xmlns:p14="http://schemas.microsoft.com/office/powerpoint/2010/main" val="1254458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120" y="1882867"/>
            <a:ext cx="9002880" cy="1097280"/>
          </a:xfrm>
          <a:prstGeom prst="rect">
            <a:avLst/>
          </a:prstGeom>
        </p:spPr>
      </p:pic>
      <p:sp>
        <p:nvSpPr>
          <p:cNvPr id="3" name="Rectangle 2"/>
          <p:cNvSpPr/>
          <p:nvPr/>
        </p:nvSpPr>
        <p:spPr>
          <a:xfrm>
            <a:off x="2430773" y="454677"/>
            <a:ext cx="4282454" cy="523220"/>
          </a:xfrm>
          <a:prstGeom prst="rect">
            <a:avLst/>
          </a:prstGeom>
        </p:spPr>
        <p:txBody>
          <a:bodyPr wrap="none">
            <a:spAutoFit/>
          </a:bodyPr>
          <a:lstStyle/>
          <a:p>
            <a:r>
              <a:rPr lang="en-US" sz="2800" dirty="0">
                <a:hlinkClick r:id="rId3"/>
              </a:rPr>
              <a:t>http://</a:t>
            </a:r>
            <a:r>
              <a:rPr lang="en-US" sz="2800" dirty="0" smtClean="0">
                <a:hlinkClick r:id="rId3"/>
              </a:rPr>
              <a:t>retractionwatch.com</a:t>
            </a:r>
            <a:r>
              <a:rPr lang="en-US" sz="2800" dirty="0" smtClean="0"/>
              <a:t> </a:t>
            </a:r>
            <a:endParaRPr lang="en-US" sz="2800" dirty="0"/>
          </a:p>
        </p:txBody>
      </p:sp>
    </p:spTree>
    <p:extLst>
      <p:ext uri="{BB962C8B-B14F-4D97-AF65-F5344CB8AC3E}">
        <p14:creationId xmlns:p14="http://schemas.microsoft.com/office/powerpoint/2010/main" val="3323665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37" y="35641"/>
            <a:ext cx="8633516" cy="369332"/>
          </a:xfrm>
          <a:prstGeom prst="rect">
            <a:avLst/>
          </a:prstGeom>
        </p:spPr>
        <p:txBody>
          <a:bodyPr wrap="square">
            <a:spAutoFit/>
          </a:bodyPr>
          <a:lstStyle/>
          <a:p>
            <a:r>
              <a:rPr lang="en-US" dirty="0" smtClean="0">
                <a:hlinkClick r:id="rId2"/>
              </a:rPr>
              <a:t>http://www.austms.org.au/Rankings/0101_AustMS_final_ranked.html</a:t>
            </a:r>
            <a:r>
              <a:rPr lang="en-US" dirty="0" smtClean="0"/>
              <a:t> </a:t>
            </a:r>
            <a:endParaRPr lang="en-US" dirty="0"/>
          </a:p>
        </p:txBody>
      </p:sp>
      <p:pic>
        <p:nvPicPr>
          <p:cNvPr id="3" name="Picture 2"/>
          <p:cNvPicPr>
            <a:picLocks noChangeAspect="1"/>
          </p:cNvPicPr>
          <p:nvPr/>
        </p:nvPicPr>
        <p:blipFill>
          <a:blip r:embed="rId3"/>
          <a:stretch>
            <a:fillRect/>
          </a:stretch>
        </p:blipFill>
        <p:spPr>
          <a:xfrm>
            <a:off x="0" y="463024"/>
            <a:ext cx="9144000" cy="6394976"/>
          </a:xfrm>
          <a:prstGeom prst="rect">
            <a:avLst/>
          </a:prstGeom>
        </p:spPr>
      </p:pic>
    </p:spTree>
    <p:extLst>
      <p:ext uri="{BB962C8B-B14F-4D97-AF65-F5344CB8AC3E}">
        <p14:creationId xmlns:p14="http://schemas.microsoft.com/office/powerpoint/2010/main" val="2713834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449" y="1018222"/>
            <a:ext cx="8886781" cy="5120640"/>
          </a:xfrm>
          <a:prstGeom prst="rect">
            <a:avLst/>
          </a:prstGeom>
        </p:spPr>
      </p:pic>
    </p:spTree>
    <p:extLst>
      <p:ext uri="{BB962C8B-B14F-4D97-AF65-F5344CB8AC3E}">
        <p14:creationId xmlns:p14="http://schemas.microsoft.com/office/powerpoint/2010/main" val="957867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90" y="1089713"/>
            <a:ext cx="8956734" cy="5120640"/>
          </a:xfrm>
          <a:prstGeom prst="rect">
            <a:avLst/>
          </a:prstGeom>
        </p:spPr>
      </p:pic>
      <p:sp>
        <p:nvSpPr>
          <p:cNvPr id="4" name="Rectangle 3"/>
          <p:cNvSpPr/>
          <p:nvPr/>
        </p:nvSpPr>
        <p:spPr>
          <a:xfrm>
            <a:off x="391415" y="224488"/>
            <a:ext cx="6844843" cy="461665"/>
          </a:xfrm>
          <a:prstGeom prst="rect">
            <a:avLst/>
          </a:prstGeom>
        </p:spPr>
        <p:txBody>
          <a:bodyPr wrap="square">
            <a:spAutoFit/>
          </a:bodyPr>
          <a:lstStyle/>
          <a:p>
            <a:r>
              <a:rPr lang="en-US" sz="2400" dirty="0">
                <a:hlinkClick r:id="rId3"/>
              </a:rPr>
              <a:t>http://</a:t>
            </a:r>
            <a:r>
              <a:rPr lang="en-US" sz="2400" dirty="0" smtClean="0">
                <a:hlinkClick r:id="rId3"/>
              </a:rPr>
              <a:t>www.ncbi.nlm.nih.gov/pubmed/22784623</a:t>
            </a:r>
            <a:r>
              <a:rPr lang="en-US" sz="2400" dirty="0" smtClean="0"/>
              <a:t> </a:t>
            </a:r>
            <a:endParaRPr lang="en-US" sz="2400" dirty="0"/>
          </a:p>
        </p:txBody>
      </p:sp>
    </p:spTree>
    <p:extLst>
      <p:ext uri="{BB962C8B-B14F-4D97-AF65-F5344CB8AC3E}">
        <p14:creationId xmlns:p14="http://schemas.microsoft.com/office/powerpoint/2010/main" val="785675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05113"/>
            <a:ext cx="9010688" cy="3657600"/>
          </a:xfrm>
          <a:prstGeom prst="rect">
            <a:avLst/>
          </a:prstGeom>
        </p:spPr>
      </p:pic>
    </p:spTree>
    <p:extLst>
      <p:ext uri="{BB962C8B-B14F-4D97-AF65-F5344CB8AC3E}">
        <p14:creationId xmlns:p14="http://schemas.microsoft.com/office/powerpoint/2010/main" val="34930636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51258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56" y="486452"/>
            <a:ext cx="8961120" cy="6351431"/>
          </a:xfrm>
          <a:prstGeom prst="rect">
            <a:avLst/>
          </a:prstGeom>
        </p:spPr>
      </p:pic>
      <p:sp>
        <p:nvSpPr>
          <p:cNvPr id="3" name="Rectangle 2"/>
          <p:cNvSpPr/>
          <p:nvPr/>
        </p:nvSpPr>
        <p:spPr>
          <a:xfrm>
            <a:off x="174328" y="40296"/>
            <a:ext cx="9035456" cy="400110"/>
          </a:xfrm>
          <a:prstGeom prst="rect">
            <a:avLst/>
          </a:prstGeom>
        </p:spPr>
        <p:txBody>
          <a:bodyPr wrap="square">
            <a:spAutoFit/>
          </a:bodyPr>
          <a:lstStyle/>
          <a:p>
            <a:r>
              <a:rPr lang="en-US" sz="2000" dirty="0">
                <a:hlinkClick r:id="rId3"/>
              </a:rPr>
              <a:t>http://</a:t>
            </a:r>
            <a:r>
              <a:rPr lang="en-US" sz="2000" dirty="0" smtClean="0">
                <a:hlinkClick r:id="rId3"/>
              </a:rPr>
              <a:t>www.ncbi.nlm.nih.gov/pubmed/2406472?dopt=Abstract&amp;holding=npg</a:t>
            </a:r>
            <a:r>
              <a:rPr lang="en-US" sz="2000" dirty="0" smtClean="0"/>
              <a:t> </a:t>
            </a:r>
            <a:endParaRPr lang="en-US" sz="2000" dirty="0"/>
          </a:p>
        </p:txBody>
      </p:sp>
    </p:spTree>
    <p:extLst>
      <p:ext uri="{BB962C8B-B14F-4D97-AF65-F5344CB8AC3E}">
        <p14:creationId xmlns:p14="http://schemas.microsoft.com/office/powerpoint/2010/main" val="7002077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77" y="849710"/>
            <a:ext cx="9010750" cy="2651760"/>
          </a:xfrm>
          <a:prstGeom prst="rect">
            <a:avLst/>
          </a:prstGeom>
        </p:spPr>
      </p:pic>
      <p:sp>
        <p:nvSpPr>
          <p:cNvPr id="3" name="Rectangle 2"/>
          <p:cNvSpPr/>
          <p:nvPr/>
        </p:nvSpPr>
        <p:spPr>
          <a:xfrm>
            <a:off x="66777" y="165635"/>
            <a:ext cx="6004785" cy="461665"/>
          </a:xfrm>
          <a:prstGeom prst="rect">
            <a:avLst/>
          </a:prstGeom>
        </p:spPr>
        <p:txBody>
          <a:bodyPr wrap="none">
            <a:spAutoFit/>
          </a:bodyPr>
          <a:lstStyle/>
          <a:p>
            <a:r>
              <a:rPr lang="en-US" sz="2400" dirty="0">
                <a:hlinkClick r:id="rId3"/>
              </a:rPr>
              <a:t>http://</a:t>
            </a:r>
            <a:r>
              <a:rPr lang="en-US" sz="2400" dirty="0" smtClean="0">
                <a:hlinkClick r:id="rId3"/>
              </a:rPr>
              <a:t>jcs.biologists.org/content/121/11/1771</a:t>
            </a:r>
            <a:r>
              <a:rPr lang="en-US" sz="2400" dirty="0" smtClean="0"/>
              <a:t> </a:t>
            </a:r>
            <a:endParaRPr lang="en-US" sz="2400" dirty="0"/>
          </a:p>
        </p:txBody>
      </p:sp>
      <p:sp>
        <p:nvSpPr>
          <p:cNvPr id="4" name="Rectangle 3"/>
          <p:cNvSpPr/>
          <p:nvPr/>
        </p:nvSpPr>
        <p:spPr>
          <a:xfrm>
            <a:off x="236823" y="3723880"/>
            <a:ext cx="8683511" cy="3046988"/>
          </a:xfrm>
          <a:prstGeom prst="rect">
            <a:avLst/>
          </a:prstGeom>
          <a:effectLst>
            <a:glow rad="228600">
              <a:schemeClr val="accent4">
                <a:satMod val="175000"/>
                <a:alpha val="40000"/>
              </a:schemeClr>
            </a:glow>
          </a:effectLst>
        </p:spPr>
        <p:txBody>
          <a:bodyPr wrap="square">
            <a:spAutoFit/>
          </a:bodyPr>
          <a:lstStyle/>
          <a:p>
            <a:r>
              <a:rPr lang="en-US" sz="240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400" dirty="0">
                <a:solidFill>
                  <a:srgbClr val="C00000"/>
                </a:solidFill>
              </a:rPr>
              <a:t>We just don't know what we're doing. </a:t>
            </a:r>
            <a:r>
              <a:rPr lang="en-US" sz="240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3608050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328" y="112395"/>
            <a:ext cx="8861672" cy="2011680"/>
          </a:xfrm>
          <a:prstGeom prst="rect">
            <a:avLst/>
          </a:prstGeom>
        </p:spPr>
      </p:pic>
      <p:sp>
        <p:nvSpPr>
          <p:cNvPr id="3" name="Rectangle 2"/>
          <p:cNvSpPr/>
          <p:nvPr/>
        </p:nvSpPr>
        <p:spPr>
          <a:xfrm>
            <a:off x="241832" y="2222720"/>
            <a:ext cx="8767944" cy="4524315"/>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In the scientific research community, plagiarism and covert multiple publications of the same data are considered unacceptable because they undermine the public confidence in the scientific integrity. Yet, little has been done to help authors and editors to identify highly similar citations, which sometimes may represent cases of unethical duplication. For this reason, we have made available Déjà vu, a publicly available database of highly similar Medline citations identified by the text similarity search engine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Following manual verification, highly similar citation pairs are classified into various categories ranging from duplicates with different authors to sanctioned duplicates. Déjà vu records also contain user-provided commentary and supporting information to substantiate each document's categorization. Déjà vu and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are available to authors, editors, reviewers, ethicists and sociologists to study, intercept, annotate and deter questionable publication practices. These tools are part of a sustained effort to enhance the quality of Medline as ‘the’ biomedical corpus. The Déjà vu database is freely </a:t>
            </a:r>
            <a:r>
              <a:rPr lang="en-US" dirty="0" smtClean="0">
                <a:solidFill>
                  <a:srgbClr val="000000"/>
                </a:solidFill>
                <a:latin typeface="Times New Roman" panose="02020603050405020304" pitchFamily="18" charset="0"/>
              </a:rPr>
              <a:t>accessible at</a:t>
            </a:r>
            <a:r>
              <a:rPr lang="en-US" dirty="0">
                <a:solidFill>
                  <a:srgbClr val="000000"/>
                </a:solidFill>
                <a:latin typeface="Times New Roman" panose="02020603050405020304" pitchFamily="18" charset="0"/>
              </a:rPr>
              <a:t> </a:t>
            </a:r>
            <a:r>
              <a:rPr lang="en-US" dirty="0">
                <a:solidFill>
                  <a:srgbClr val="642A8F"/>
                </a:solidFill>
                <a:latin typeface="Times New Roman" panose="02020603050405020304" pitchFamily="18" charset="0"/>
                <a:hlinkClick r:id="rId3"/>
              </a:rPr>
              <a:t>http://spore.swmed.edu/dejavu</a:t>
            </a:r>
            <a:r>
              <a:rPr lang="en-US" dirty="0">
                <a:solidFill>
                  <a:srgbClr val="000000"/>
                </a:solidFill>
                <a:latin typeface="Times New Roman" panose="02020603050405020304" pitchFamily="18" charset="0"/>
              </a:rPr>
              <a:t>. The tool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is also freely available at </a:t>
            </a:r>
            <a:r>
              <a:rPr lang="en-US" dirty="0">
                <a:solidFill>
                  <a:srgbClr val="642A8F"/>
                </a:solidFill>
                <a:latin typeface="Times New Roman" panose="02020603050405020304" pitchFamily="18" charset="0"/>
                <a:hlinkClick r:id="rId4"/>
              </a:rPr>
              <a:t>http://etblast.org</a:t>
            </a:r>
            <a:r>
              <a:rPr lang="en-US" dirty="0">
                <a:solidFill>
                  <a:srgbClr val="000000"/>
                </a:solidFill>
                <a:latin typeface="Times New Roman" panose="02020603050405020304" pitchFamily="18" charset="0"/>
              </a:rPr>
              <a:t>.</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436589" y="614304"/>
            <a:ext cx="5707411" cy="369332"/>
          </a:xfrm>
          <a:prstGeom prst="rect">
            <a:avLst/>
          </a:prstGeom>
        </p:spPr>
        <p:txBody>
          <a:bodyPr wrap="square">
            <a:spAutoFit/>
          </a:bodyPr>
          <a:lstStyle/>
          <a:p>
            <a:r>
              <a:rPr lang="en-US" dirty="0">
                <a:hlinkClick r:id="rId5"/>
              </a:rPr>
              <a:t>https://www.ncbi.nlm.nih.gov/pmc/articles/PMC2686470</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9011392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670" y="313364"/>
            <a:ext cx="8814816" cy="2296358"/>
          </a:xfrm>
          <a:prstGeom prst="rect">
            <a:avLst/>
          </a:prstGeom>
        </p:spPr>
      </p:pic>
      <p:sp>
        <p:nvSpPr>
          <p:cNvPr id="3" name="Rectangle 2"/>
          <p:cNvSpPr/>
          <p:nvPr/>
        </p:nvSpPr>
        <p:spPr>
          <a:xfrm>
            <a:off x="251670" y="2898439"/>
            <a:ext cx="8493853" cy="3693319"/>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Authors, editors and reviewers alike use the biomedical literature to identify appropriate journals in which to publish, potential reviewers for papers or grants, and collaborators (or competitors) with similar interests. Traditionally, this process has either relied upon personal expertise and knowledge or upon a somewhat unsystematic and laborious process of manually searching through the literature for trends. To help with these tasks, we report three utilities that parse and summarize the results of an abstract similarity search to find appropriate journals for publication, authors with expertise in a given field, and documents similar to a submitted query. The utilities are based upon a program,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designed to identify similar documents within literature databases such as (but not limited to) MEDLINE. These services are freely accessible through the Internet at </a:t>
            </a:r>
            <a:r>
              <a:rPr lang="en-US" dirty="0">
                <a:solidFill>
                  <a:srgbClr val="642A8F"/>
                </a:solidFill>
                <a:latin typeface="Times New Roman" panose="02020603050405020304" pitchFamily="18" charset="0"/>
                <a:hlinkClick r:id="rId3"/>
              </a:rPr>
              <a:t>http://invention.swmed.edu/etblast/etblast.shtml</a:t>
            </a:r>
            <a:r>
              <a:rPr lang="en-US" dirty="0">
                <a:solidFill>
                  <a:srgbClr val="000000"/>
                </a:solidFill>
                <a:latin typeface="Times New Roman" panose="02020603050405020304" pitchFamily="18" charset="0"/>
              </a:rPr>
              <a:t>, where users can upload a file or paste text such as an abstract into the browser interface.</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206692" y="714972"/>
            <a:ext cx="5767432" cy="369332"/>
          </a:xfrm>
          <a:prstGeom prst="rect">
            <a:avLst/>
          </a:prstGeom>
        </p:spPr>
        <p:txBody>
          <a:bodyPr wrap="square">
            <a:spAutoFit/>
          </a:bodyPr>
          <a:lstStyle/>
          <a:p>
            <a:r>
              <a:rPr lang="en-US" dirty="0">
                <a:hlinkClick r:id="rId4"/>
              </a:rPr>
              <a:t>https://</a:t>
            </a:r>
            <a:r>
              <a:rPr lang="en-US" dirty="0" smtClean="0">
                <a:hlinkClick r:id="rId4"/>
              </a:rPr>
              <a:t>www.ncbi.nlm.nih.gov/pmc/articles/PMC1933238/</a:t>
            </a:r>
            <a:r>
              <a:rPr lang="en-US" dirty="0" smtClean="0"/>
              <a:t>  </a:t>
            </a:r>
            <a:endParaRPr lang="en-US" dirty="0"/>
          </a:p>
        </p:txBody>
      </p:sp>
    </p:spTree>
    <p:extLst>
      <p:ext uri="{BB962C8B-B14F-4D97-AF65-F5344CB8AC3E}">
        <p14:creationId xmlns:p14="http://schemas.microsoft.com/office/powerpoint/2010/main" val="517247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714" y="207101"/>
            <a:ext cx="8918572" cy="2651760"/>
          </a:xfrm>
          <a:prstGeom prst="rect">
            <a:avLst/>
          </a:prstGeom>
        </p:spPr>
      </p:pic>
      <p:pic>
        <p:nvPicPr>
          <p:cNvPr id="3" name="Picture 2"/>
          <p:cNvPicPr>
            <a:picLocks noChangeAspect="1"/>
          </p:cNvPicPr>
          <p:nvPr/>
        </p:nvPicPr>
        <p:blipFill>
          <a:blip r:embed="rId4"/>
          <a:stretch>
            <a:fillRect/>
          </a:stretch>
        </p:blipFill>
        <p:spPr>
          <a:xfrm>
            <a:off x="77878" y="3494453"/>
            <a:ext cx="8869680" cy="3106706"/>
          </a:xfrm>
          <a:prstGeom prst="rect">
            <a:avLst/>
          </a:prstGeom>
        </p:spPr>
      </p:pic>
      <p:sp>
        <p:nvSpPr>
          <p:cNvPr id="4" name="Rectangle 3"/>
          <p:cNvSpPr/>
          <p:nvPr/>
        </p:nvSpPr>
        <p:spPr>
          <a:xfrm>
            <a:off x="411480" y="3758978"/>
            <a:ext cx="8321040" cy="369332"/>
          </a:xfrm>
          <a:prstGeom prst="rect">
            <a:avLst/>
          </a:prstGeom>
        </p:spPr>
        <p:txBody>
          <a:bodyPr wrap="square">
            <a:spAutoFit/>
          </a:bodyPr>
          <a:lstStyle/>
          <a:p>
            <a:r>
              <a:rPr lang="en-US" dirty="0">
                <a:hlinkClick r:id="rId5"/>
              </a:rPr>
              <a:t>http://</a:t>
            </a:r>
            <a:r>
              <a:rPr lang="en-US" dirty="0" smtClean="0">
                <a:hlinkClick r:id="rId5"/>
              </a:rPr>
              <a:t>www.nature.com/news/stat-checking-software-stirs-up-psychology-1.21049</a:t>
            </a:r>
            <a:r>
              <a:rPr lang="en-US" dirty="0" smtClean="0"/>
              <a:t> </a:t>
            </a:r>
            <a:endParaRPr lang="en-US" dirty="0"/>
          </a:p>
        </p:txBody>
      </p:sp>
      <p:sp>
        <p:nvSpPr>
          <p:cNvPr id="5" name="Rectangle 4"/>
          <p:cNvSpPr/>
          <p:nvPr/>
        </p:nvSpPr>
        <p:spPr>
          <a:xfrm>
            <a:off x="1310144" y="1773426"/>
            <a:ext cx="6527074" cy="369332"/>
          </a:xfrm>
          <a:prstGeom prst="rect">
            <a:avLst/>
          </a:prstGeom>
        </p:spPr>
        <p:txBody>
          <a:bodyPr wrap="square">
            <a:spAutoFit/>
          </a:bodyPr>
          <a:lstStyle/>
          <a:p>
            <a:r>
              <a:rPr lang="en-US" dirty="0">
                <a:hlinkClick r:id="rId6"/>
              </a:rPr>
              <a:t>https://</a:t>
            </a:r>
            <a:r>
              <a:rPr lang="en-US" dirty="0" smtClean="0">
                <a:hlinkClick r:id="rId6"/>
              </a:rPr>
              <a:t>link.springer.com/article/10.3758%2Fs13428-015-0664-2</a:t>
            </a:r>
            <a:r>
              <a:rPr lang="en-US" dirty="0" smtClean="0"/>
              <a:t> </a:t>
            </a:r>
            <a:endParaRPr lang="en-US" dirty="0"/>
          </a:p>
        </p:txBody>
      </p:sp>
    </p:spTree>
    <p:extLst>
      <p:ext uri="{BB962C8B-B14F-4D97-AF65-F5344CB8AC3E}">
        <p14:creationId xmlns:p14="http://schemas.microsoft.com/office/powerpoint/2010/main" val="1010710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56" y="486452"/>
            <a:ext cx="8961120" cy="6351431"/>
          </a:xfrm>
          <a:prstGeom prst="rect">
            <a:avLst/>
          </a:prstGeom>
        </p:spPr>
      </p:pic>
      <p:sp>
        <p:nvSpPr>
          <p:cNvPr id="3" name="Rectangle 2"/>
          <p:cNvSpPr/>
          <p:nvPr/>
        </p:nvSpPr>
        <p:spPr>
          <a:xfrm>
            <a:off x="174328" y="40296"/>
            <a:ext cx="9035456" cy="400110"/>
          </a:xfrm>
          <a:prstGeom prst="rect">
            <a:avLst/>
          </a:prstGeom>
        </p:spPr>
        <p:txBody>
          <a:bodyPr wrap="square">
            <a:spAutoFit/>
          </a:bodyPr>
          <a:lstStyle/>
          <a:p>
            <a:r>
              <a:rPr lang="en-US" sz="2000" dirty="0">
                <a:hlinkClick r:id="rId3"/>
              </a:rPr>
              <a:t>http://</a:t>
            </a:r>
            <a:r>
              <a:rPr lang="en-US" sz="2000" dirty="0" smtClean="0">
                <a:hlinkClick r:id="rId3"/>
              </a:rPr>
              <a:t>www.ncbi.nlm.nih.gov/pubmed/2406472?dopt=Abstract&amp;holding=npg</a:t>
            </a:r>
            <a:r>
              <a:rPr lang="en-US" sz="2000" dirty="0" smtClean="0"/>
              <a:t> </a:t>
            </a:r>
            <a:endParaRPr lang="en-US" sz="2000" dirty="0"/>
          </a:p>
        </p:txBody>
      </p:sp>
    </p:spTree>
    <p:extLst>
      <p:ext uri="{BB962C8B-B14F-4D97-AF65-F5344CB8AC3E}">
        <p14:creationId xmlns:p14="http://schemas.microsoft.com/office/powerpoint/2010/main" val="2800661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37" y="35641"/>
            <a:ext cx="8633516" cy="369332"/>
          </a:xfrm>
          <a:prstGeom prst="rect">
            <a:avLst/>
          </a:prstGeom>
        </p:spPr>
        <p:txBody>
          <a:bodyPr wrap="square">
            <a:spAutoFit/>
          </a:bodyPr>
          <a:lstStyle/>
          <a:p>
            <a:r>
              <a:rPr lang="en-US" dirty="0" smtClean="0">
                <a:hlinkClick r:id="rId2"/>
              </a:rPr>
              <a:t>http://www.austms.org.au/Rankings/0101_AustMS_final_ranked.html</a:t>
            </a:r>
            <a:r>
              <a:rPr lang="en-US" dirty="0" smtClean="0"/>
              <a:t> </a:t>
            </a:r>
            <a:endParaRPr lang="en-US" dirty="0"/>
          </a:p>
        </p:txBody>
      </p:sp>
      <p:pic>
        <p:nvPicPr>
          <p:cNvPr id="3" name="Picture 2"/>
          <p:cNvPicPr>
            <a:picLocks noChangeAspect="1"/>
          </p:cNvPicPr>
          <p:nvPr/>
        </p:nvPicPr>
        <p:blipFill>
          <a:blip r:embed="rId3"/>
          <a:stretch>
            <a:fillRect/>
          </a:stretch>
        </p:blipFill>
        <p:spPr>
          <a:xfrm>
            <a:off x="0" y="463024"/>
            <a:ext cx="9144000" cy="6394976"/>
          </a:xfrm>
          <a:prstGeom prst="rect">
            <a:avLst/>
          </a:prstGeom>
        </p:spPr>
      </p:pic>
    </p:spTree>
    <p:extLst>
      <p:ext uri="{BB962C8B-B14F-4D97-AF65-F5344CB8AC3E}">
        <p14:creationId xmlns:p14="http://schemas.microsoft.com/office/powerpoint/2010/main" val="259570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123550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77" y="849710"/>
            <a:ext cx="9010750" cy="2651760"/>
          </a:xfrm>
          <a:prstGeom prst="rect">
            <a:avLst/>
          </a:prstGeom>
        </p:spPr>
      </p:pic>
      <p:sp>
        <p:nvSpPr>
          <p:cNvPr id="3" name="Rectangle 2"/>
          <p:cNvSpPr/>
          <p:nvPr/>
        </p:nvSpPr>
        <p:spPr>
          <a:xfrm>
            <a:off x="66777" y="165635"/>
            <a:ext cx="6004785" cy="461665"/>
          </a:xfrm>
          <a:prstGeom prst="rect">
            <a:avLst/>
          </a:prstGeom>
        </p:spPr>
        <p:txBody>
          <a:bodyPr wrap="none">
            <a:spAutoFit/>
          </a:bodyPr>
          <a:lstStyle/>
          <a:p>
            <a:r>
              <a:rPr lang="en-US" sz="2400" dirty="0">
                <a:hlinkClick r:id="rId3"/>
              </a:rPr>
              <a:t>http://</a:t>
            </a:r>
            <a:r>
              <a:rPr lang="en-US" sz="2400" dirty="0" smtClean="0">
                <a:hlinkClick r:id="rId3"/>
              </a:rPr>
              <a:t>jcs.biologists.org/content/121/11/1771</a:t>
            </a:r>
            <a:r>
              <a:rPr lang="en-US" sz="2400" dirty="0" smtClean="0"/>
              <a:t> </a:t>
            </a:r>
            <a:endParaRPr lang="en-US" sz="2400" dirty="0"/>
          </a:p>
        </p:txBody>
      </p:sp>
      <p:sp>
        <p:nvSpPr>
          <p:cNvPr id="4" name="Rectangle 3"/>
          <p:cNvSpPr/>
          <p:nvPr/>
        </p:nvSpPr>
        <p:spPr>
          <a:xfrm>
            <a:off x="236823" y="3723880"/>
            <a:ext cx="8683511" cy="3046988"/>
          </a:xfrm>
          <a:prstGeom prst="rect">
            <a:avLst/>
          </a:prstGeom>
          <a:effectLst>
            <a:glow rad="228600">
              <a:schemeClr val="accent4">
                <a:satMod val="175000"/>
                <a:alpha val="40000"/>
              </a:schemeClr>
            </a:glow>
          </a:effectLst>
        </p:spPr>
        <p:txBody>
          <a:bodyPr wrap="square">
            <a:spAutoFit/>
          </a:bodyPr>
          <a:lstStyle/>
          <a:p>
            <a:r>
              <a:rPr lang="en-US" sz="240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400" dirty="0">
                <a:solidFill>
                  <a:srgbClr val="C00000"/>
                </a:solidFill>
              </a:rPr>
              <a:t>We just don't know what we're doing. </a:t>
            </a:r>
            <a:r>
              <a:rPr lang="en-US" sz="240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2682369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stru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736" y="259590"/>
            <a:ext cx="3749040" cy="3749040"/>
          </a:xfrm>
          <a:prstGeom prst="rect">
            <a:avLst/>
          </a:prstGeom>
        </p:spPr>
      </p:pic>
      <p:pic>
        <p:nvPicPr>
          <p:cNvPr id="6" name="Picture 5" descr="Fig1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767" y="519015"/>
            <a:ext cx="1472233" cy="3544942"/>
          </a:xfrm>
          <a:prstGeom prst="rect">
            <a:avLst/>
          </a:prstGeom>
        </p:spPr>
      </p:pic>
      <p:sp>
        <p:nvSpPr>
          <p:cNvPr id="4" name="Rectangle 3"/>
          <p:cNvSpPr/>
          <p:nvPr/>
        </p:nvSpPr>
        <p:spPr>
          <a:xfrm>
            <a:off x="202603" y="15384"/>
            <a:ext cx="8908835" cy="6924973"/>
          </a:xfrm>
          <a:prstGeom prst="rect">
            <a:avLst/>
          </a:prstGeom>
        </p:spPr>
        <p:txBody>
          <a:bodyPr wrap="square">
            <a:spAutoFit/>
          </a:bodyPr>
          <a:lstStyle/>
          <a:p>
            <a:r>
              <a:rPr lang="en-US" sz="3200" dirty="0" smtClean="0">
                <a:solidFill>
                  <a:srgbClr val="0000FF"/>
                </a:solidFill>
              </a:rPr>
              <a:t>DNA trivia:  Who are the authors of the 1953 paper on DNA with the following quotes:</a:t>
            </a:r>
          </a:p>
          <a:p>
            <a:endParaRPr lang="en-US" sz="1200" dirty="0"/>
          </a:p>
          <a:p>
            <a:r>
              <a:rPr lang="en-US" sz="3200" dirty="0" smtClean="0"/>
              <a:t>“DNA is a helical structure” </a:t>
            </a:r>
          </a:p>
          <a:p>
            <a:r>
              <a:rPr lang="en-US" sz="3200" dirty="0" smtClean="0"/>
              <a:t>with  “two co-axial molecules.”</a:t>
            </a:r>
          </a:p>
          <a:p>
            <a:endParaRPr lang="en-US" dirty="0"/>
          </a:p>
          <a:p>
            <a:r>
              <a:rPr lang="en-US" sz="3200" dirty="0" smtClean="0"/>
              <a:t>“period is 34 </a:t>
            </a:r>
            <a:r>
              <a:rPr lang="en-US" sz="3200" dirty="0" err="1" smtClean="0"/>
              <a:t>Å</a:t>
            </a:r>
            <a:r>
              <a:rPr lang="en-US" sz="3200" dirty="0" smtClean="0"/>
              <a:t>”   </a:t>
            </a:r>
          </a:p>
          <a:p>
            <a:endParaRPr lang="en-US" dirty="0" smtClean="0"/>
          </a:p>
          <a:p>
            <a:r>
              <a:rPr lang="en-US" sz="3200" dirty="0" smtClean="0"/>
              <a:t>“one repeating unit contains ten </a:t>
            </a:r>
          </a:p>
          <a:p>
            <a:r>
              <a:rPr lang="en-US" sz="3200" dirty="0" smtClean="0"/>
              <a:t>nucleotides on each of two . . . co-axial molecules.'’</a:t>
            </a:r>
          </a:p>
          <a:p>
            <a:endParaRPr lang="en-US" dirty="0" smtClean="0"/>
          </a:p>
          <a:p>
            <a:r>
              <a:rPr lang="en-US" sz="3200" dirty="0" smtClean="0"/>
              <a:t>“The phosphate groups lie on the outside of the structural unit, on a helix of diameter about 20 </a:t>
            </a:r>
            <a:r>
              <a:rPr lang="en-US" sz="3200" dirty="0" err="1" smtClean="0"/>
              <a:t>Å</a:t>
            </a:r>
            <a:r>
              <a:rPr lang="en-US" sz="3200" dirty="0" smtClean="0"/>
              <a:t>” </a:t>
            </a:r>
          </a:p>
          <a:p>
            <a:endParaRPr lang="en-US" dirty="0"/>
          </a:p>
          <a:p>
            <a:r>
              <a:rPr lang="en-US" sz="3200" dirty="0" smtClean="0"/>
              <a:t>“the sugar and base groups must accordingly be turned inwards towards the helical axis.”</a:t>
            </a:r>
            <a:endParaRPr lang="en-US" sz="3200" dirty="0"/>
          </a:p>
        </p:txBody>
      </p:sp>
    </p:spTree>
    <p:extLst>
      <p:ext uri="{BB962C8B-B14F-4D97-AF65-F5344CB8AC3E}">
        <p14:creationId xmlns:p14="http://schemas.microsoft.com/office/powerpoint/2010/main" val="9555468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744514" y="500700"/>
            <a:ext cx="7859979" cy="5669280"/>
            <a:chOff x="1143000" y="957900"/>
            <a:chExt cx="6906845" cy="4981800"/>
          </a:xfrm>
        </p:grpSpPr>
        <p:pic>
          <p:nvPicPr>
            <p:cNvPr id="6" name="Picture 5"/>
            <p:cNvPicPr>
              <a:picLocks noChangeAspect="1"/>
            </p:cNvPicPr>
            <p:nvPr/>
          </p:nvPicPr>
          <p:blipFill>
            <a:blip r:embed="rId2"/>
            <a:stretch>
              <a:fillRect/>
            </a:stretch>
          </p:blipFill>
          <p:spPr>
            <a:xfrm>
              <a:off x="3289317" y="2284755"/>
              <a:ext cx="2517480" cy="2537460"/>
            </a:xfrm>
            <a:prstGeom prst="rect">
              <a:avLst/>
            </a:prstGeom>
          </p:spPr>
        </p:pic>
        <p:pic>
          <p:nvPicPr>
            <p:cNvPr id="7" name="Picture 6"/>
            <p:cNvPicPr>
              <a:picLocks noChangeAspect="1"/>
            </p:cNvPicPr>
            <p:nvPr/>
          </p:nvPicPr>
          <p:blipFill>
            <a:blip r:embed="rId3"/>
            <a:stretch>
              <a:fillRect/>
            </a:stretch>
          </p:blipFill>
          <p:spPr>
            <a:xfrm>
              <a:off x="1143000" y="1362766"/>
              <a:ext cx="6858000" cy="916423"/>
            </a:xfrm>
            <a:prstGeom prst="rect">
              <a:avLst/>
            </a:prstGeom>
          </p:spPr>
        </p:pic>
        <p:pic>
          <p:nvPicPr>
            <p:cNvPr id="8" name="Picture 7"/>
            <p:cNvPicPr>
              <a:picLocks noChangeAspect="1"/>
            </p:cNvPicPr>
            <p:nvPr/>
          </p:nvPicPr>
          <p:blipFill>
            <a:blip r:embed="rId4"/>
            <a:stretch>
              <a:fillRect/>
            </a:stretch>
          </p:blipFill>
          <p:spPr>
            <a:xfrm>
              <a:off x="1191843" y="4758484"/>
              <a:ext cx="6858000" cy="1181216"/>
            </a:xfrm>
            <a:prstGeom prst="rect">
              <a:avLst/>
            </a:prstGeom>
          </p:spPr>
        </p:pic>
        <p:pic>
          <p:nvPicPr>
            <p:cNvPr id="5" name="Picture 4"/>
            <p:cNvPicPr>
              <a:picLocks noChangeAspect="1"/>
            </p:cNvPicPr>
            <p:nvPr/>
          </p:nvPicPr>
          <p:blipFill>
            <a:blip r:embed="rId5"/>
            <a:stretch>
              <a:fillRect/>
            </a:stretch>
          </p:blipFill>
          <p:spPr>
            <a:xfrm>
              <a:off x="1191845" y="957900"/>
              <a:ext cx="6858000" cy="388913"/>
            </a:xfrm>
            <a:prstGeom prst="rect">
              <a:avLst/>
            </a:prstGeom>
          </p:spPr>
        </p:pic>
      </p:grpSp>
    </p:spTree>
    <p:extLst>
      <p:ext uri="{BB962C8B-B14F-4D97-AF65-F5344CB8AC3E}">
        <p14:creationId xmlns:p14="http://schemas.microsoft.com/office/powerpoint/2010/main" val="27956244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248" y="1569910"/>
            <a:ext cx="7081520" cy="1554480"/>
          </a:xfrm>
          <a:prstGeom prst="rect">
            <a:avLst/>
          </a:prstGeom>
        </p:spPr>
      </p:pic>
      <p:pic>
        <p:nvPicPr>
          <p:cNvPr id="5" name="Picture 4"/>
          <p:cNvPicPr>
            <a:picLocks noChangeAspect="1"/>
          </p:cNvPicPr>
          <p:nvPr/>
        </p:nvPicPr>
        <p:blipFill>
          <a:blip r:embed="rId3"/>
          <a:stretch>
            <a:fillRect/>
          </a:stretch>
        </p:blipFill>
        <p:spPr>
          <a:xfrm>
            <a:off x="6636722" y="0"/>
            <a:ext cx="2296583" cy="6858000"/>
          </a:xfrm>
          <a:prstGeom prst="rect">
            <a:avLst/>
          </a:prstGeom>
        </p:spPr>
      </p:pic>
      <p:pic>
        <p:nvPicPr>
          <p:cNvPr id="6" name="Picture 5"/>
          <p:cNvPicPr>
            <a:picLocks noChangeAspect="1"/>
          </p:cNvPicPr>
          <p:nvPr/>
        </p:nvPicPr>
        <p:blipFill>
          <a:blip r:embed="rId4"/>
          <a:stretch>
            <a:fillRect/>
          </a:stretch>
        </p:blipFill>
        <p:spPr>
          <a:xfrm>
            <a:off x="609601" y="3760675"/>
            <a:ext cx="4281605" cy="1078992"/>
          </a:xfrm>
          <a:prstGeom prst="rect">
            <a:avLst/>
          </a:prstGeom>
        </p:spPr>
      </p:pic>
      <p:sp>
        <p:nvSpPr>
          <p:cNvPr id="7" name="TextBox 6"/>
          <p:cNvSpPr txBox="1"/>
          <p:nvPr/>
        </p:nvSpPr>
        <p:spPr>
          <a:xfrm>
            <a:off x="267690" y="358163"/>
            <a:ext cx="6499280" cy="1077218"/>
          </a:xfrm>
          <a:prstGeom prst="rect">
            <a:avLst/>
          </a:prstGeom>
          <a:noFill/>
        </p:spPr>
        <p:txBody>
          <a:bodyPr wrap="square" rtlCol="0">
            <a:spAutoFit/>
          </a:bodyPr>
          <a:lstStyle/>
          <a:p>
            <a:r>
              <a:rPr lang="en-US" sz="3200" dirty="0" smtClean="0"/>
              <a:t>Also published in the same issue of Nature:</a:t>
            </a:r>
            <a:endParaRPr lang="en-US" sz="3200" dirty="0"/>
          </a:p>
        </p:txBody>
      </p:sp>
    </p:spTree>
    <p:extLst>
      <p:ext uri="{BB962C8B-B14F-4D97-AF65-F5344CB8AC3E}">
        <p14:creationId xmlns:p14="http://schemas.microsoft.com/office/powerpoint/2010/main" val="34394243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857" y="406404"/>
            <a:ext cx="8534400" cy="4031873"/>
          </a:xfrm>
          <a:prstGeom prst="rect">
            <a:avLst/>
          </a:prstGeom>
          <a:noFill/>
        </p:spPr>
        <p:txBody>
          <a:bodyPr wrap="square" rtlCol="0">
            <a:spAutoFit/>
          </a:bodyPr>
          <a:lstStyle/>
          <a:p>
            <a:r>
              <a:rPr lang="en-US" sz="3200" dirty="0" smtClean="0"/>
              <a:t>If someone gives you data, check with them BEFORE you share it with others.</a:t>
            </a:r>
          </a:p>
          <a:p>
            <a:endParaRPr lang="en-US" sz="3200" dirty="0"/>
          </a:p>
          <a:p>
            <a:r>
              <a:rPr lang="en-US" sz="3200" dirty="0" smtClean="0"/>
              <a:t>If it involves human data, you may need approval from the ethics board.</a:t>
            </a:r>
          </a:p>
          <a:p>
            <a:endParaRPr lang="en-US" sz="3200" dirty="0"/>
          </a:p>
          <a:p>
            <a:r>
              <a:rPr lang="en-US" sz="3200" dirty="0"/>
              <a:t>If it involves human data, you may </a:t>
            </a:r>
            <a:r>
              <a:rPr lang="en-US" sz="3200" dirty="0" smtClean="0"/>
              <a:t>need to keep it secure – </a:t>
            </a:r>
            <a:r>
              <a:rPr lang="en-US" sz="3200" dirty="0" err="1" smtClean="0"/>
              <a:t>i.e</a:t>
            </a:r>
            <a:r>
              <a:rPr lang="en-US" sz="3200" dirty="0" smtClean="0"/>
              <a:t>,  not on an unsecured laptop.</a:t>
            </a:r>
          </a:p>
        </p:txBody>
      </p:sp>
    </p:spTree>
    <p:extLst>
      <p:ext uri="{BB962C8B-B14F-4D97-AF65-F5344CB8AC3E}">
        <p14:creationId xmlns:p14="http://schemas.microsoft.com/office/powerpoint/2010/main" val="1896902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329698" y="761363"/>
            <a:ext cx="3434830" cy="1984248"/>
          </a:xfrm>
          <a:prstGeom prst="rect">
            <a:avLst/>
          </a:prstGeom>
          <a:ln>
            <a:solidFill>
              <a:srgbClr val="FF0000"/>
            </a:solidFill>
          </a:ln>
        </p:spPr>
      </p:pic>
      <p:sp>
        <p:nvSpPr>
          <p:cNvPr id="3" name="TextBox 2"/>
          <p:cNvSpPr txBox="1"/>
          <p:nvPr/>
        </p:nvSpPr>
        <p:spPr>
          <a:xfrm>
            <a:off x="739488" y="-10516"/>
            <a:ext cx="8210550" cy="830997"/>
          </a:xfrm>
          <a:prstGeom prst="rect">
            <a:avLst/>
          </a:prstGeom>
          <a:noFill/>
        </p:spPr>
        <p:txBody>
          <a:bodyPr wrap="square" rtlCol="0">
            <a:spAutoFit/>
          </a:bodyPr>
          <a:lstStyle/>
          <a:p>
            <a:r>
              <a:rPr lang="en-US" sz="4800" dirty="0" smtClean="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182274" y="4196269"/>
            <a:ext cx="8695944" cy="2542032"/>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4195158" y="809737"/>
            <a:ext cx="4754880" cy="4974933"/>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46815" y="2785540"/>
            <a:ext cx="4206957" cy="1371600"/>
          </a:xfrm>
          <a:prstGeom prst="rect">
            <a:avLst/>
          </a:prstGeom>
          <a:ln>
            <a:solidFill>
              <a:srgbClr val="7030A0"/>
            </a:solidFill>
          </a:ln>
        </p:spPr>
      </p:pic>
      <p:sp>
        <p:nvSpPr>
          <p:cNvPr id="7" name="Rectangle 6"/>
          <p:cNvSpPr/>
          <p:nvPr/>
        </p:nvSpPr>
        <p:spPr>
          <a:xfrm>
            <a:off x="851247" y="6268404"/>
            <a:ext cx="8292753" cy="830997"/>
          </a:xfrm>
          <a:prstGeom prst="rect">
            <a:avLst/>
          </a:prstGeom>
        </p:spPr>
        <p:txBody>
          <a:bodyPr wrap="square">
            <a:spAutoFit/>
          </a:bodyPr>
          <a:lstStyle/>
          <a:p>
            <a:pPr algn="r"/>
            <a:r>
              <a:rPr lang="en-US" sz="1200" dirty="0">
                <a:solidFill>
                  <a:srgbClr val="0000FF"/>
                </a:solidFill>
                <a:hlinkClick r:id="rId6"/>
              </a:rPr>
              <a:t>http://</a:t>
            </a:r>
            <a:r>
              <a:rPr lang="en-US" sz="1200" dirty="0" smtClean="0">
                <a:solidFill>
                  <a:srgbClr val="0000FF"/>
                </a:solidFill>
                <a:hlinkClick r:id="rId6"/>
              </a:rPr>
              <a:t>www.theguardian.com/science/2005/nov/03/genetics.news</a:t>
            </a:r>
            <a:endParaRPr lang="en-US" sz="1200" dirty="0" smtClean="0"/>
          </a:p>
          <a:p>
            <a:pPr algn="r"/>
            <a:r>
              <a:rPr lang="en-US" sz="1200" dirty="0">
                <a:hlinkClick r:id="rId7"/>
              </a:rPr>
              <a:t>http://</a:t>
            </a:r>
            <a:r>
              <a:rPr lang="en-US" sz="1200" dirty="0" smtClean="0">
                <a:hlinkClick r:id="rId7"/>
              </a:rPr>
              <a:t>www.nytimes.com/2014/10/17/opinion/the-dark-market-for-personal-data.html</a:t>
            </a:r>
            <a:endParaRPr lang="en-US" sz="1200" dirty="0" smtClean="0"/>
          </a:p>
          <a:p>
            <a:pPr algn="r"/>
            <a:r>
              <a:rPr lang="en-US" sz="1200" dirty="0">
                <a:hlinkClick r:id="rId8"/>
              </a:rPr>
              <a:t>http://</a:t>
            </a:r>
            <a:r>
              <a:rPr lang="en-US" sz="1200" dirty="0" smtClean="0">
                <a:hlinkClick r:id="rId8"/>
              </a:rPr>
              <a:t>www.nytimes.com/2006/08/09/technology/09aol.html, </a:t>
            </a:r>
            <a:r>
              <a:rPr lang="en-US" sz="1200" dirty="0" smtClean="0">
                <a:hlinkClick r:id="rId9"/>
              </a:rPr>
              <a:t>https</a:t>
            </a:r>
            <a:r>
              <a:rPr lang="en-US" sz="1200" dirty="0">
                <a:hlinkClick r:id="rId9"/>
              </a:rPr>
              <a:t>://</a:t>
            </a:r>
            <a:r>
              <a:rPr lang="en-US" sz="1200" dirty="0" smtClean="0">
                <a:hlinkClick r:id="rId9"/>
              </a:rPr>
              <a:t>www.sciencemag.org/content/339/6117/262</a:t>
            </a:r>
            <a:endParaRPr lang="en-US" sz="1200" dirty="0" smtClean="0"/>
          </a:p>
          <a:p>
            <a:pPr algn="r"/>
            <a:endParaRPr lang="en-US" sz="1200" dirty="0"/>
          </a:p>
        </p:txBody>
      </p:sp>
    </p:spTree>
    <p:extLst>
      <p:ext uri="{BB962C8B-B14F-4D97-AF65-F5344CB8AC3E}">
        <p14:creationId xmlns:p14="http://schemas.microsoft.com/office/powerpoint/2010/main" val="31997615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113665"/>
            <a:ext cx="6858000" cy="2587150"/>
          </a:xfrm>
          <a:prstGeom prst="rect">
            <a:avLst/>
          </a:prstGeom>
        </p:spPr>
      </p:pic>
      <p:sp>
        <p:nvSpPr>
          <p:cNvPr id="3" name="TextBox 2"/>
          <p:cNvSpPr txBox="1"/>
          <p:nvPr/>
        </p:nvSpPr>
        <p:spPr>
          <a:xfrm>
            <a:off x="1240689" y="3700814"/>
            <a:ext cx="6760312" cy="2239074"/>
          </a:xfrm>
          <a:prstGeom prst="rect">
            <a:avLst/>
          </a:prstGeom>
          <a:noFill/>
        </p:spPr>
        <p:txBody>
          <a:bodyPr wrap="square" rtlCol="0">
            <a:spAutoFit/>
          </a:bodyPr>
          <a:lstStyle/>
          <a:p>
            <a:r>
              <a:rPr lang="en-US" sz="2325" dirty="0"/>
              <a:t>“IN MARCH, THE PUBLICATION OF THE complete genome sequence of cancer cells from a Maryland woman who died in 1951 ignited an ethical firestorm. These cells, called </a:t>
            </a:r>
            <a:r>
              <a:rPr lang="en-US" sz="2325" dirty="0" err="1"/>
              <a:t>HeLa</a:t>
            </a:r>
            <a:r>
              <a:rPr lang="en-US" sz="2325" dirty="0"/>
              <a:t> because they were derived from the cervical tumor of Henrietta Lacks, have been widely cultured in laboratories and used in research.”</a:t>
            </a:r>
          </a:p>
        </p:txBody>
      </p:sp>
      <p:sp>
        <p:nvSpPr>
          <p:cNvPr id="4" name="Rectangle 3"/>
          <p:cNvSpPr/>
          <p:nvPr/>
        </p:nvSpPr>
        <p:spPr>
          <a:xfrm>
            <a:off x="1419275" y="869105"/>
            <a:ext cx="6581726" cy="369332"/>
          </a:xfrm>
          <a:prstGeom prst="rect">
            <a:avLst/>
          </a:prstGeom>
        </p:spPr>
        <p:txBody>
          <a:bodyPr wrap="square">
            <a:spAutoFit/>
          </a:bodyPr>
          <a:lstStyle/>
          <a:p>
            <a:r>
              <a:rPr lang="en-US" dirty="0">
                <a:solidFill>
                  <a:srgbClr val="0000FF"/>
                </a:solidFill>
              </a:rPr>
              <a:t>http://</a:t>
            </a:r>
            <a:r>
              <a:rPr lang="en-US" dirty="0" err="1">
                <a:solidFill>
                  <a:srgbClr val="0000FF"/>
                </a:solidFill>
              </a:rPr>
              <a:t>jama.jamanetwork.com</a:t>
            </a:r>
            <a:r>
              <a:rPr lang="en-US" dirty="0">
                <a:solidFill>
                  <a:srgbClr val="0000FF"/>
                </a:solidFill>
              </a:rPr>
              <a:t>/</a:t>
            </a:r>
            <a:r>
              <a:rPr lang="en-US" dirty="0" err="1">
                <a:solidFill>
                  <a:srgbClr val="0000FF"/>
                </a:solidFill>
              </a:rPr>
              <a:t>article.aspx?articleid</a:t>
            </a:r>
            <a:r>
              <a:rPr lang="en-US" dirty="0">
                <a:solidFill>
                  <a:srgbClr val="0000FF"/>
                </a:solidFill>
              </a:rPr>
              <a:t>=1690694</a:t>
            </a:r>
          </a:p>
        </p:txBody>
      </p:sp>
      <p:sp>
        <p:nvSpPr>
          <p:cNvPr id="5" name="Rectangle 4"/>
          <p:cNvSpPr/>
          <p:nvPr/>
        </p:nvSpPr>
        <p:spPr>
          <a:xfrm>
            <a:off x="2564437" y="3347803"/>
            <a:ext cx="5502200" cy="438582"/>
          </a:xfrm>
          <a:prstGeom prst="rect">
            <a:avLst/>
          </a:prstGeom>
          <a:solidFill>
            <a:schemeClr val="bg1"/>
          </a:solidFill>
        </p:spPr>
        <p:txBody>
          <a:bodyPr wrap="square">
            <a:spAutoFit/>
          </a:bodyPr>
          <a:lstStyle/>
          <a:p>
            <a:r>
              <a:rPr lang="hr-HR" sz="1650" dirty="0"/>
              <a:t>JAMA. 2013;309(20):2083-2084. doi:10.1001/jama.2013.5048</a:t>
            </a:r>
          </a:p>
          <a:p>
            <a:endParaRPr lang="en-US" sz="600" dirty="0"/>
          </a:p>
        </p:txBody>
      </p:sp>
    </p:spTree>
    <p:extLst>
      <p:ext uri="{BB962C8B-B14F-4D97-AF65-F5344CB8AC3E}">
        <p14:creationId xmlns:p14="http://schemas.microsoft.com/office/powerpoint/2010/main" val="36725446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82" y="872308"/>
            <a:ext cx="8707772" cy="5840060"/>
          </a:xfrm>
          <a:prstGeom prst="rect">
            <a:avLst/>
          </a:prstGeom>
        </p:spPr>
        <p:txBody>
          <a:bodyPr wrap="square">
            <a:spAutoFit/>
          </a:bodyPr>
          <a:lstStyle/>
          <a:p>
            <a:r>
              <a:rPr lang="en-US" sz="2400" dirty="0"/>
              <a:t>1951  Biopsy of Henrietta Lacks’ </a:t>
            </a:r>
            <a:r>
              <a:rPr lang="en-US" sz="2400" dirty="0" err="1"/>
              <a:t>tumour</a:t>
            </a:r>
            <a:r>
              <a:rPr lang="en-US" sz="2400" dirty="0"/>
              <a:t> collected without her knowledge or consent. </a:t>
            </a:r>
            <a:r>
              <a:rPr lang="en-US" sz="2400" dirty="0" err="1"/>
              <a:t>HeLa</a:t>
            </a:r>
            <a:r>
              <a:rPr lang="en-US" sz="2400" dirty="0"/>
              <a:t> cell line soon established.</a:t>
            </a:r>
          </a:p>
          <a:p>
            <a:pPr>
              <a:lnSpc>
                <a:spcPct val="50000"/>
              </a:lnSpc>
            </a:pPr>
            <a:endParaRPr lang="en-US" sz="2400" dirty="0"/>
          </a:p>
          <a:p>
            <a:r>
              <a:rPr lang="en-US" sz="2400" dirty="0"/>
              <a:t>1971  The journal Obstetrics and Gynecology names Henrietta Lacks as </a:t>
            </a:r>
            <a:r>
              <a:rPr lang="en-US" sz="2400" dirty="0" err="1"/>
              <a:t>HeLa</a:t>
            </a:r>
            <a:r>
              <a:rPr lang="en-US" sz="2400" dirty="0"/>
              <a:t> source; word later spreads in Nature, Science and mainstream press.</a:t>
            </a:r>
          </a:p>
          <a:p>
            <a:pPr>
              <a:lnSpc>
                <a:spcPct val="50000"/>
              </a:lnSpc>
            </a:pPr>
            <a:endParaRPr lang="en-US" sz="2400" dirty="0"/>
          </a:p>
          <a:p>
            <a:r>
              <a:rPr lang="en-US" sz="2400" dirty="0"/>
              <a:t>1973  Lacks family members learn about </a:t>
            </a:r>
            <a:r>
              <a:rPr lang="en-US" sz="2400" dirty="0" err="1"/>
              <a:t>HeLa</a:t>
            </a:r>
            <a:r>
              <a:rPr lang="en-US" sz="2400" dirty="0"/>
              <a:t> cells. Scientists later collect their blood to map </a:t>
            </a:r>
            <a:r>
              <a:rPr lang="en-US" sz="2400" dirty="0" err="1"/>
              <a:t>HeLa</a:t>
            </a:r>
            <a:r>
              <a:rPr lang="en-US" sz="2400" dirty="0"/>
              <a:t> genes, without proper informed consent.</a:t>
            </a:r>
          </a:p>
          <a:p>
            <a:pPr>
              <a:lnSpc>
                <a:spcPct val="50000"/>
              </a:lnSpc>
            </a:pPr>
            <a:endParaRPr lang="en-US" sz="2400" dirty="0"/>
          </a:p>
          <a:p>
            <a:r>
              <a:rPr lang="en-US" sz="2400" dirty="0"/>
              <a:t>1996  Lacks family </a:t>
            </a:r>
            <a:r>
              <a:rPr lang="en-US" sz="2400" dirty="0" smtClean="0"/>
              <a:t>honored </a:t>
            </a:r>
            <a:r>
              <a:rPr lang="en-US" sz="2400" dirty="0"/>
              <a:t>at the first annual HeLa Cancer Control Symposium, organized by former student of scientist who isolated HeLa cells.</a:t>
            </a:r>
          </a:p>
          <a:p>
            <a:pPr>
              <a:lnSpc>
                <a:spcPct val="50000"/>
              </a:lnSpc>
            </a:pPr>
            <a:endParaRPr lang="en-US" sz="2400" dirty="0"/>
          </a:p>
          <a:p>
            <a:r>
              <a:rPr lang="en-US" sz="2400" dirty="0"/>
              <a:t>2013  </a:t>
            </a:r>
            <a:r>
              <a:rPr lang="en-US" sz="2400" dirty="0" err="1"/>
              <a:t>HeLa</a:t>
            </a:r>
            <a:r>
              <a:rPr lang="en-US" sz="2400" dirty="0"/>
              <a:t> genome published without knowledge of the family, which later endorses restricted access to </a:t>
            </a:r>
            <a:r>
              <a:rPr lang="en-US" sz="2400" dirty="0" err="1"/>
              <a:t>HeLa</a:t>
            </a:r>
            <a:r>
              <a:rPr lang="en-US" sz="2400" dirty="0"/>
              <a:t> genome data.</a:t>
            </a:r>
          </a:p>
          <a:p>
            <a:endParaRPr lang="en-US" sz="1350" dirty="0"/>
          </a:p>
        </p:txBody>
      </p:sp>
      <p:sp>
        <p:nvSpPr>
          <p:cNvPr id="3" name="Rectangle 2"/>
          <p:cNvSpPr/>
          <p:nvPr/>
        </p:nvSpPr>
        <p:spPr>
          <a:xfrm>
            <a:off x="238972" y="221592"/>
            <a:ext cx="8787582" cy="461665"/>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www.nature.com</a:t>
            </a:r>
            <a:r>
              <a:rPr lang="en-US" sz="2400" dirty="0">
                <a:solidFill>
                  <a:srgbClr val="0000FF"/>
                </a:solidFill>
              </a:rPr>
              <a:t>/news/deal-done-over-hela-cell-line-1.13511</a:t>
            </a:r>
          </a:p>
        </p:txBody>
      </p:sp>
    </p:spTree>
    <p:extLst>
      <p:ext uri="{BB962C8B-B14F-4D97-AF65-F5344CB8AC3E}">
        <p14:creationId xmlns:p14="http://schemas.microsoft.com/office/powerpoint/2010/main" val="10047169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500" y="136858"/>
            <a:ext cx="8908500" cy="369332"/>
          </a:xfrm>
          <a:prstGeom prst="rect">
            <a:avLst/>
          </a:prstGeom>
        </p:spPr>
        <p:txBody>
          <a:bodyPr wrap="square">
            <a:spAutoFit/>
          </a:bodyPr>
          <a:lstStyle/>
          <a:p>
            <a:r>
              <a:rPr lang="en-US" dirty="0">
                <a:solidFill>
                  <a:srgbClr val="0000FF"/>
                </a:solidFill>
              </a:rPr>
              <a:t>http://</a:t>
            </a:r>
            <a:r>
              <a:rPr lang="en-US" dirty="0" err="1">
                <a:solidFill>
                  <a:srgbClr val="0000FF"/>
                </a:solidFill>
              </a:rPr>
              <a:t>www.smithsonianmag.com</a:t>
            </a:r>
            <a:r>
              <a:rPr lang="en-US" dirty="0">
                <a:solidFill>
                  <a:srgbClr val="0000FF"/>
                </a:solidFill>
              </a:rPr>
              <a:t>/science-nature/Henrietta-Lacks-Immortal-</a:t>
            </a:r>
            <a:r>
              <a:rPr lang="en-US" dirty="0" err="1">
                <a:solidFill>
                  <a:srgbClr val="0000FF"/>
                </a:solidFill>
              </a:rPr>
              <a:t>Cells.html</a:t>
            </a:r>
            <a:endParaRPr lang="en-US" dirty="0">
              <a:solidFill>
                <a:srgbClr val="0000FF"/>
              </a:solidFill>
            </a:endParaRPr>
          </a:p>
        </p:txBody>
      </p:sp>
      <p:pic>
        <p:nvPicPr>
          <p:cNvPr id="3" name="Picture 2"/>
          <p:cNvPicPr>
            <a:picLocks noChangeAspect="1"/>
          </p:cNvPicPr>
          <p:nvPr/>
        </p:nvPicPr>
        <p:blipFill>
          <a:blip r:embed="rId2"/>
          <a:stretch>
            <a:fillRect/>
          </a:stretch>
        </p:blipFill>
        <p:spPr>
          <a:xfrm>
            <a:off x="522675" y="964734"/>
            <a:ext cx="8105233" cy="2036574"/>
          </a:xfrm>
          <a:prstGeom prst="rect">
            <a:avLst/>
          </a:prstGeom>
        </p:spPr>
      </p:pic>
      <p:sp>
        <p:nvSpPr>
          <p:cNvPr id="4" name="Rectangle 3"/>
          <p:cNvSpPr/>
          <p:nvPr/>
        </p:nvSpPr>
        <p:spPr>
          <a:xfrm>
            <a:off x="897623" y="3300213"/>
            <a:ext cx="7499278" cy="3046988"/>
          </a:xfrm>
          <a:prstGeom prst="rect">
            <a:avLst/>
          </a:prstGeom>
        </p:spPr>
        <p:txBody>
          <a:bodyPr wrap="square">
            <a:spAutoFit/>
          </a:bodyPr>
          <a:lstStyle/>
          <a:p>
            <a:r>
              <a:rPr lang="en-US" sz="2400" dirty="0"/>
              <a:t>…</a:t>
            </a:r>
            <a:r>
              <a:rPr lang="en-US" sz="2400" dirty="0" err="1"/>
              <a:t>HeLa</a:t>
            </a:r>
            <a:r>
              <a:rPr lang="en-US" sz="2400" dirty="0"/>
              <a:t> cells could float on dust particles in the air &amp; travel on unwashed hands and contaminate other cultures. It became an enormous controversy. In the midst of that, one group of scientists tracked down Henrietta’s relatives to take some samples with hopes that they could use the family’s DNA to make a map of Henrietta’s genes so they could tell which cell cultures were HeLa and which weren’t, to begin straightening </a:t>
            </a:r>
            <a:r>
              <a:rPr lang="en-US" sz="2400" dirty="0" smtClean="0"/>
              <a:t>out </a:t>
            </a:r>
            <a:r>
              <a:rPr lang="en-US" sz="2400" dirty="0"/>
              <a:t>the contamination problem.</a:t>
            </a:r>
          </a:p>
        </p:txBody>
      </p:sp>
    </p:spTree>
    <p:extLst>
      <p:ext uri="{BB962C8B-B14F-4D97-AF65-F5344CB8AC3E}">
        <p14:creationId xmlns:p14="http://schemas.microsoft.com/office/powerpoint/2010/main" val="1410714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2262"/>
            <a:ext cx="9144000" cy="3793877"/>
          </a:xfrm>
          <a:prstGeom prst="rect">
            <a:avLst/>
          </a:prstGeom>
        </p:spPr>
      </p:pic>
      <p:pic>
        <p:nvPicPr>
          <p:cNvPr id="4" name="Picture 3"/>
          <p:cNvPicPr>
            <a:picLocks noChangeAspect="1"/>
          </p:cNvPicPr>
          <p:nvPr/>
        </p:nvPicPr>
        <p:blipFill>
          <a:blip r:embed="rId3"/>
          <a:stretch>
            <a:fillRect/>
          </a:stretch>
        </p:blipFill>
        <p:spPr>
          <a:xfrm>
            <a:off x="43797" y="4056565"/>
            <a:ext cx="9144000" cy="4290391"/>
          </a:xfrm>
          <a:prstGeom prst="rect">
            <a:avLst/>
          </a:prstGeom>
        </p:spPr>
      </p:pic>
    </p:spTree>
    <p:extLst>
      <p:ext uri="{BB962C8B-B14F-4D97-AF65-F5344CB8AC3E}">
        <p14:creationId xmlns:p14="http://schemas.microsoft.com/office/powerpoint/2010/main" val="2569749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6014" y="1216405"/>
            <a:ext cx="8138870" cy="4441334"/>
          </a:xfrm>
          <a:prstGeom prst="rect">
            <a:avLst/>
          </a:prstGeom>
        </p:spPr>
      </p:pic>
      <p:sp>
        <p:nvSpPr>
          <p:cNvPr id="4" name="Rectangle 3"/>
          <p:cNvSpPr/>
          <p:nvPr/>
        </p:nvSpPr>
        <p:spPr>
          <a:xfrm>
            <a:off x="167779" y="271925"/>
            <a:ext cx="8883941" cy="461665"/>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www.nature.com</a:t>
            </a:r>
            <a:r>
              <a:rPr lang="en-US" sz="2400" dirty="0">
                <a:solidFill>
                  <a:srgbClr val="0000FF"/>
                </a:solidFill>
              </a:rPr>
              <a:t>/news/deal-done-over-hela-cell-line-1.13511</a:t>
            </a:r>
          </a:p>
        </p:txBody>
      </p:sp>
    </p:spTree>
    <p:extLst>
      <p:ext uri="{BB962C8B-B14F-4D97-AF65-F5344CB8AC3E}">
        <p14:creationId xmlns:p14="http://schemas.microsoft.com/office/powerpoint/2010/main" val="4107590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115" y="316029"/>
            <a:ext cx="8833606" cy="830997"/>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www.npr.org</a:t>
            </a:r>
            <a:r>
              <a:rPr lang="en-US" sz="2400" dirty="0">
                <a:solidFill>
                  <a:srgbClr val="0000FF"/>
                </a:solidFill>
              </a:rPr>
              <a:t>/blogs/health/2013/01/17/169634045/some-types-of-insurance-can-discriminate-based-on-genes</a:t>
            </a:r>
          </a:p>
        </p:txBody>
      </p:sp>
      <p:sp>
        <p:nvSpPr>
          <p:cNvPr id="3" name="Rectangle 2"/>
          <p:cNvSpPr/>
          <p:nvPr/>
        </p:nvSpPr>
        <p:spPr>
          <a:xfrm>
            <a:off x="419450" y="1453768"/>
            <a:ext cx="8531603" cy="4154984"/>
          </a:xfrm>
          <a:prstGeom prst="rect">
            <a:avLst/>
          </a:prstGeom>
        </p:spPr>
        <p:txBody>
          <a:bodyPr wrap="square">
            <a:spAutoFit/>
          </a:bodyPr>
          <a:lstStyle/>
          <a:p>
            <a:r>
              <a:rPr lang="en-US" sz="2400" dirty="0"/>
              <a:t>In the USA, Under GINA (2009), it's (mostly) illegal for </a:t>
            </a:r>
          </a:p>
          <a:p>
            <a:r>
              <a:rPr lang="en-US" sz="2400" dirty="0"/>
              <a:t>an employer to fire someone based on his genes, and it's illegal for health insurers to raise rates or to deny coverage because of someone's genetic code.</a:t>
            </a:r>
          </a:p>
          <a:p>
            <a:pPr>
              <a:lnSpc>
                <a:spcPct val="50000"/>
              </a:lnSpc>
            </a:pPr>
            <a:endParaRPr lang="en-US" sz="2400" dirty="0"/>
          </a:p>
          <a:p>
            <a:r>
              <a:rPr lang="en-US" sz="2400" dirty="0">
                <a:solidFill>
                  <a:srgbClr val="660066"/>
                </a:solidFill>
              </a:rPr>
              <a:t>But the law has a loophole: It only applies to health insurance. It doesn't say anything about companies </a:t>
            </a:r>
            <a:r>
              <a:rPr lang="en-US" sz="2400" dirty="0" smtClean="0">
                <a:solidFill>
                  <a:srgbClr val="660066"/>
                </a:solidFill>
              </a:rPr>
              <a:t>that </a:t>
            </a:r>
            <a:r>
              <a:rPr lang="en-US" sz="2400" dirty="0">
                <a:solidFill>
                  <a:srgbClr val="660066"/>
                </a:solidFill>
              </a:rPr>
              <a:t>sell life insurance, disability insurance or </a:t>
            </a:r>
            <a:r>
              <a:rPr lang="en-US" sz="2400" dirty="0" smtClean="0">
                <a:solidFill>
                  <a:srgbClr val="660066"/>
                </a:solidFill>
              </a:rPr>
              <a:t>long-term-care </a:t>
            </a:r>
            <a:r>
              <a:rPr lang="en-US" sz="2400" dirty="0">
                <a:solidFill>
                  <a:srgbClr val="660066"/>
                </a:solidFill>
              </a:rPr>
              <a:t>insurance.”</a:t>
            </a:r>
          </a:p>
          <a:p>
            <a:pPr>
              <a:lnSpc>
                <a:spcPct val="50000"/>
              </a:lnSpc>
            </a:pPr>
            <a:endParaRPr lang="en-US" sz="2400" dirty="0"/>
          </a:p>
          <a:p>
            <a:r>
              <a:rPr lang="en-US" sz="2400" dirty="0"/>
              <a:t>People who discover they have the gene, ApoE4, associated with Alzheimer’s are 5 times more likely </a:t>
            </a:r>
            <a:r>
              <a:rPr lang="en-US" sz="2400" dirty="0" smtClean="0"/>
              <a:t>than </a:t>
            </a:r>
            <a:r>
              <a:rPr lang="en-US" sz="2400" dirty="0"/>
              <a:t>the average person to go out and buy </a:t>
            </a:r>
            <a:r>
              <a:rPr lang="en-US" sz="2400" dirty="0" smtClean="0"/>
              <a:t>long-term-care </a:t>
            </a:r>
            <a:r>
              <a:rPr lang="en-US" sz="2400" dirty="0"/>
              <a:t>insurance.</a:t>
            </a:r>
          </a:p>
        </p:txBody>
      </p:sp>
    </p:spTree>
    <p:extLst>
      <p:ext uri="{BB962C8B-B14F-4D97-AF65-F5344CB8AC3E}">
        <p14:creationId xmlns:p14="http://schemas.microsoft.com/office/powerpoint/2010/main" val="9108497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520" y="445106"/>
            <a:ext cx="8592699" cy="461665"/>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www.theguardian.com</a:t>
            </a:r>
            <a:r>
              <a:rPr lang="en-US" sz="2400" dirty="0">
                <a:solidFill>
                  <a:srgbClr val="0000FF"/>
                </a:solidFill>
              </a:rPr>
              <a:t>/science/2005/</a:t>
            </a:r>
            <a:r>
              <a:rPr lang="en-US" sz="2400" dirty="0" err="1">
                <a:solidFill>
                  <a:srgbClr val="0000FF"/>
                </a:solidFill>
              </a:rPr>
              <a:t>nov</a:t>
            </a:r>
            <a:r>
              <a:rPr lang="en-US" sz="2400" dirty="0">
                <a:solidFill>
                  <a:srgbClr val="0000FF"/>
                </a:solidFill>
              </a:rPr>
              <a:t>/03/</a:t>
            </a:r>
            <a:r>
              <a:rPr lang="en-US" sz="2400" dirty="0" err="1">
                <a:solidFill>
                  <a:srgbClr val="0000FF"/>
                </a:solidFill>
              </a:rPr>
              <a:t>genetics.news</a:t>
            </a:r>
            <a:endParaRPr lang="en-US" sz="2400" dirty="0">
              <a:solidFill>
                <a:srgbClr val="0000FF"/>
              </a:solidFill>
            </a:endParaRPr>
          </a:p>
        </p:txBody>
      </p:sp>
      <p:pic>
        <p:nvPicPr>
          <p:cNvPr id="3" name="Picture 2"/>
          <p:cNvPicPr>
            <a:picLocks noChangeAspect="1"/>
          </p:cNvPicPr>
          <p:nvPr/>
        </p:nvPicPr>
        <p:blipFill>
          <a:blip r:embed="rId2"/>
          <a:stretch>
            <a:fillRect/>
          </a:stretch>
        </p:blipFill>
        <p:spPr>
          <a:xfrm>
            <a:off x="621441" y="1135659"/>
            <a:ext cx="7896653" cy="4761801"/>
          </a:xfrm>
          <a:prstGeom prst="rect">
            <a:avLst/>
          </a:prstGeom>
        </p:spPr>
      </p:pic>
    </p:spTree>
    <p:extLst>
      <p:ext uri="{BB962C8B-B14F-4D97-AF65-F5344CB8AC3E}">
        <p14:creationId xmlns:p14="http://schemas.microsoft.com/office/powerpoint/2010/main" val="2970246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785" y="720510"/>
            <a:ext cx="8128932" cy="5078313"/>
          </a:xfrm>
          <a:prstGeom prst="rect">
            <a:avLst/>
          </a:prstGeom>
        </p:spPr>
        <p:txBody>
          <a:bodyPr wrap="square">
            <a:spAutoFit/>
          </a:bodyPr>
          <a:lstStyle/>
          <a:p>
            <a:r>
              <a:rPr lang="en-US" sz="2400" dirty="0"/>
              <a:t>The boy took the saliva sample late and sent it off to an online genealogy DNA-testing service.</a:t>
            </a:r>
          </a:p>
          <a:p>
            <a:pPr>
              <a:lnSpc>
                <a:spcPct val="50000"/>
              </a:lnSpc>
            </a:pPr>
            <a:endParaRPr lang="en-US" sz="2400" dirty="0"/>
          </a:p>
          <a:p>
            <a:r>
              <a:rPr lang="en-US" sz="2400" dirty="0">
                <a:solidFill>
                  <a:srgbClr val="660066"/>
                </a:solidFill>
              </a:rPr>
              <a:t>boy's genetic father had never supplied his DNA </a:t>
            </a:r>
          </a:p>
          <a:p>
            <a:pPr>
              <a:lnSpc>
                <a:spcPct val="50000"/>
              </a:lnSpc>
            </a:pPr>
            <a:endParaRPr lang="en-US" sz="2400" dirty="0"/>
          </a:p>
          <a:p>
            <a:r>
              <a:rPr lang="en-US" sz="2400" dirty="0"/>
              <a:t>2 men on the database matched his Y-chromosome </a:t>
            </a:r>
          </a:p>
          <a:p>
            <a:pPr>
              <a:lnSpc>
                <a:spcPct val="50000"/>
              </a:lnSpc>
            </a:pPr>
            <a:endParaRPr lang="en-US" sz="2400" dirty="0"/>
          </a:p>
          <a:p>
            <a:r>
              <a:rPr lang="en-US" sz="2400" dirty="0">
                <a:solidFill>
                  <a:srgbClr val="660066"/>
                </a:solidFill>
              </a:rPr>
              <a:t>The two men did not know each other, but shared a surname, albeit with a different spelling.</a:t>
            </a:r>
          </a:p>
          <a:p>
            <a:pPr>
              <a:lnSpc>
                <a:spcPct val="50000"/>
              </a:lnSpc>
            </a:pPr>
            <a:endParaRPr lang="en-US" sz="2400" dirty="0"/>
          </a:p>
          <a:p>
            <a:r>
              <a:rPr lang="en-US" sz="2400" dirty="0"/>
              <a:t>genetic similarity of their Y-chromosomes suggested a 50% chance that the 2 men &amp; the boy shared the same father, grandfather or great-grandfather.</a:t>
            </a:r>
          </a:p>
          <a:p>
            <a:pPr>
              <a:lnSpc>
                <a:spcPct val="50000"/>
              </a:lnSpc>
            </a:pPr>
            <a:endParaRPr lang="en-US" sz="2400" dirty="0">
              <a:solidFill>
                <a:srgbClr val="660066"/>
              </a:solidFill>
            </a:endParaRPr>
          </a:p>
          <a:p>
            <a:r>
              <a:rPr lang="en-US" sz="2400" dirty="0">
                <a:solidFill>
                  <a:srgbClr val="660066"/>
                </a:solidFill>
              </a:rPr>
              <a:t>bought information on everyone born in the same place and on the same date as his father.</a:t>
            </a:r>
          </a:p>
        </p:txBody>
      </p:sp>
    </p:spTree>
    <p:extLst>
      <p:ext uri="{BB962C8B-B14F-4D97-AF65-F5344CB8AC3E}">
        <p14:creationId xmlns:p14="http://schemas.microsoft.com/office/powerpoint/2010/main" val="38529510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768" y="348245"/>
            <a:ext cx="8466118" cy="3539430"/>
          </a:xfrm>
          <a:prstGeom prst="rect">
            <a:avLst/>
          </a:prstGeom>
        </p:spPr>
        <p:txBody>
          <a:bodyPr wrap="square">
            <a:spAutoFit/>
          </a:bodyPr>
          <a:lstStyle/>
          <a:p>
            <a:r>
              <a:rPr lang="en-US" sz="2400" dirty="0"/>
              <a:t>Science 18 January 2013:  Vol. 339 no. 6117 p. 262 </a:t>
            </a:r>
          </a:p>
          <a:p>
            <a:r>
              <a:rPr lang="en-US" sz="2400" dirty="0"/>
              <a:t>NEWS &amp; ANALYSIS GENETICS</a:t>
            </a:r>
          </a:p>
          <a:p>
            <a:r>
              <a:rPr lang="en-US" sz="2400" dirty="0"/>
              <a:t>Genealogy Databases Enable Naming of Anonymous DNA Donors by John Bohannon</a:t>
            </a:r>
          </a:p>
          <a:p>
            <a:pPr>
              <a:lnSpc>
                <a:spcPct val="50000"/>
              </a:lnSpc>
            </a:pPr>
            <a:endParaRPr lang="en-US" sz="3200" dirty="0"/>
          </a:p>
          <a:p>
            <a:r>
              <a:rPr lang="en-US" sz="2800" dirty="0"/>
              <a:t>Science 18 January 2013: Vol. 339 no. 6117 pp. 321-324 </a:t>
            </a:r>
          </a:p>
          <a:p>
            <a:r>
              <a:rPr lang="en-US" sz="2800" dirty="0"/>
              <a:t>Identifying Personal Genomes by Surname Inference</a:t>
            </a:r>
          </a:p>
          <a:p>
            <a:r>
              <a:rPr lang="en-US" sz="2800" dirty="0"/>
              <a:t>Melissa </a:t>
            </a:r>
            <a:r>
              <a:rPr lang="en-US" sz="2800" dirty="0" err="1"/>
              <a:t>Gymrek</a:t>
            </a:r>
            <a:r>
              <a:rPr lang="en-US" sz="2800" dirty="0"/>
              <a:t>, Amy L. McGuire, David Golan, </a:t>
            </a:r>
            <a:r>
              <a:rPr lang="en-US" sz="2800" dirty="0" err="1"/>
              <a:t>Eran</a:t>
            </a:r>
            <a:r>
              <a:rPr lang="en-US" sz="2800" dirty="0"/>
              <a:t> </a:t>
            </a:r>
            <a:r>
              <a:rPr lang="en-US" sz="2800" dirty="0" err="1"/>
              <a:t>Halperin</a:t>
            </a:r>
            <a:r>
              <a:rPr lang="en-US" sz="2800" dirty="0"/>
              <a:t>, </a:t>
            </a:r>
            <a:r>
              <a:rPr lang="en-US" sz="2800" dirty="0" err="1"/>
              <a:t>Yaniv</a:t>
            </a:r>
            <a:r>
              <a:rPr lang="en-US" sz="2800" dirty="0"/>
              <a:t> </a:t>
            </a:r>
            <a:r>
              <a:rPr lang="en-US" sz="2800" dirty="0" err="1"/>
              <a:t>Erlich</a:t>
            </a:r>
            <a:endParaRPr lang="en-US" sz="2800" dirty="0"/>
          </a:p>
        </p:txBody>
      </p:sp>
      <p:sp>
        <p:nvSpPr>
          <p:cNvPr id="3" name="Rectangle 2"/>
          <p:cNvSpPr/>
          <p:nvPr/>
        </p:nvSpPr>
        <p:spPr>
          <a:xfrm>
            <a:off x="1300293" y="4033191"/>
            <a:ext cx="7449423" cy="2062103"/>
          </a:xfrm>
          <a:prstGeom prst="rect">
            <a:avLst/>
          </a:prstGeom>
        </p:spPr>
        <p:txBody>
          <a:bodyPr wrap="square">
            <a:spAutoFit/>
          </a:bodyPr>
          <a:lstStyle/>
          <a:p>
            <a:r>
              <a:rPr lang="en-US" sz="3200" dirty="0">
                <a:solidFill>
                  <a:srgbClr val="660066"/>
                </a:solidFill>
              </a:rPr>
              <a:t>able to expose the identity of 50 individuals whose DNA was donated anonymously for scientific study through consortiums such as the 1000 Genomes Project.</a:t>
            </a:r>
          </a:p>
        </p:txBody>
      </p:sp>
    </p:spTree>
    <p:extLst>
      <p:ext uri="{BB962C8B-B14F-4D97-AF65-F5344CB8AC3E}">
        <p14:creationId xmlns:p14="http://schemas.microsoft.com/office/powerpoint/2010/main" val="35678904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 y="104990"/>
            <a:ext cx="8993440" cy="6583680"/>
          </a:xfrm>
          <a:prstGeom prst="rect">
            <a:avLst/>
          </a:prstGeom>
        </p:spPr>
      </p:pic>
      <p:sp>
        <p:nvSpPr>
          <p:cNvPr id="3" name="Rectangle 2"/>
          <p:cNvSpPr/>
          <p:nvPr/>
        </p:nvSpPr>
        <p:spPr>
          <a:xfrm>
            <a:off x="0" y="467975"/>
            <a:ext cx="9144000" cy="369332"/>
          </a:xfrm>
          <a:prstGeom prst="rect">
            <a:avLst/>
          </a:prstGeom>
        </p:spPr>
        <p:txBody>
          <a:bodyPr wrap="square">
            <a:spAutoFit/>
          </a:bodyPr>
          <a:lstStyle/>
          <a:p>
            <a:r>
              <a:rPr lang="en-US" dirty="0">
                <a:hlinkClick r:id="rId3"/>
              </a:rPr>
              <a:t>http://</a:t>
            </a:r>
            <a:r>
              <a:rPr lang="en-US" dirty="0" smtClean="0">
                <a:hlinkClick r:id="rId3"/>
              </a:rPr>
              <a:t>www.nytimes.com/2016/02/07/opinion/sunday/give-up-your-data-to-cure-disease.html</a:t>
            </a:r>
            <a:r>
              <a:rPr lang="en-US" dirty="0" smtClean="0"/>
              <a:t> </a:t>
            </a:r>
            <a:endParaRPr lang="en-US" dirty="0"/>
          </a:p>
        </p:txBody>
      </p:sp>
    </p:spTree>
    <p:extLst>
      <p:ext uri="{BB962C8B-B14F-4D97-AF65-F5344CB8AC3E}">
        <p14:creationId xmlns:p14="http://schemas.microsoft.com/office/powerpoint/2010/main" val="19738646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64" y="731520"/>
            <a:ext cx="9144000" cy="6274045"/>
          </a:xfrm>
          <a:prstGeom prst="rect">
            <a:avLst/>
          </a:prstGeom>
        </p:spPr>
      </p:pic>
      <p:sp>
        <p:nvSpPr>
          <p:cNvPr id="3" name="Rectangle 2"/>
          <p:cNvSpPr/>
          <p:nvPr/>
        </p:nvSpPr>
        <p:spPr>
          <a:xfrm>
            <a:off x="2498579" y="58075"/>
            <a:ext cx="4146841" cy="584775"/>
          </a:xfrm>
          <a:prstGeom prst="rect">
            <a:avLst/>
          </a:prstGeom>
        </p:spPr>
        <p:txBody>
          <a:bodyPr wrap="none">
            <a:spAutoFit/>
          </a:bodyPr>
          <a:lstStyle/>
          <a:p>
            <a:r>
              <a:rPr lang="en-US" sz="3200" dirty="0">
                <a:hlinkClick r:id="rId3"/>
              </a:rPr>
              <a:t>http://</a:t>
            </a:r>
            <a:r>
              <a:rPr lang="en-US" sz="3200" dirty="0" smtClean="0">
                <a:hlinkClick r:id="rId3"/>
              </a:rPr>
              <a:t>americangut.org</a:t>
            </a:r>
            <a:r>
              <a:rPr lang="en-US" sz="3200" dirty="0" smtClean="0"/>
              <a:t> </a:t>
            </a:r>
            <a:endParaRPr lang="en-US" sz="3200" dirty="0"/>
          </a:p>
        </p:txBody>
      </p:sp>
    </p:spTree>
    <p:extLst>
      <p:ext uri="{BB962C8B-B14F-4D97-AF65-F5344CB8AC3E}">
        <p14:creationId xmlns:p14="http://schemas.microsoft.com/office/powerpoint/2010/main" val="5205773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47" y="833634"/>
            <a:ext cx="8750808" cy="5785917"/>
          </a:xfrm>
          <a:prstGeom prst="rect">
            <a:avLst/>
          </a:prstGeom>
        </p:spPr>
      </p:pic>
      <p:sp>
        <p:nvSpPr>
          <p:cNvPr id="3" name="Rectangle 2"/>
          <p:cNvSpPr/>
          <p:nvPr/>
        </p:nvSpPr>
        <p:spPr>
          <a:xfrm>
            <a:off x="1576466" y="219840"/>
            <a:ext cx="5983946" cy="523220"/>
          </a:xfrm>
          <a:prstGeom prst="rect">
            <a:avLst/>
          </a:prstGeom>
        </p:spPr>
        <p:txBody>
          <a:bodyPr wrap="none">
            <a:spAutoFit/>
          </a:bodyPr>
          <a:lstStyle/>
          <a:p>
            <a:r>
              <a:rPr lang="en-US" sz="2800" dirty="0">
                <a:hlinkClick r:id="rId3"/>
              </a:rPr>
              <a:t>https://</a:t>
            </a:r>
            <a:r>
              <a:rPr lang="en-US" sz="2800" dirty="0" smtClean="0">
                <a:hlinkClick r:id="rId3"/>
              </a:rPr>
              <a:t>fundrazr.com/campaigns/4Tqx5</a:t>
            </a:r>
            <a:r>
              <a:rPr lang="en-US" sz="2800" dirty="0" smtClean="0"/>
              <a:t> </a:t>
            </a:r>
            <a:endParaRPr lang="en-US" sz="2800" dirty="0"/>
          </a:p>
        </p:txBody>
      </p:sp>
    </p:spTree>
    <p:extLst>
      <p:ext uri="{BB962C8B-B14F-4D97-AF65-F5344CB8AC3E}">
        <p14:creationId xmlns:p14="http://schemas.microsoft.com/office/powerpoint/2010/main" val="2181448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16" y="144546"/>
            <a:ext cx="14362900" cy="6739127"/>
          </a:xfrm>
          <a:prstGeom prst="rect">
            <a:avLst/>
          </a:prstGeom>
        </p:spPr>
      </p:pic>
    </p:spTree>
    <p:extLst>
      <p:ext uri="{BB962C8B-B14F-4D97-AF65-F5344CB8AC3E}">
        <p14:creationId xmlns:p14="http://schemas.microsoft.com/office/powerpoint/2010/main" val="31720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7932" y="464684"/>
            <a:ext cx="8668512" cy="4800932"/>
          </a:xfrm>
          <a:prstGeom prst="rect">
            <a:avLst/>
          </a:prstGeom>
        </p:spPr>
      </p:pic>
      <p:sp>
        <p:nvSpPr>
          <p:cNvPr id="3" name="TextBox 2"/>
          <p:cNvSpPr txBox="1"/>
          <p:nvPr/>
        </p:nvSpPr>
        <p:spPr>
          <a:xfrm>
            <a:off x="327932" y="5657850"/>
            <a:ext cx="8579304" cy="830997"/>
          </a:xfrm>
          <a:prstGeom prst="rect">
            <a:avLst/>
          </a:prstGeom>
          <a:noFill/>
        </p:spPr>
        <p:txBody>
          <a:bodyPr wrap="square" rtlCol="0">
            <a:spAutoFit/>
          </a:bodyPr>
          <a:lstStyle/>
          <a:p>
            <a:r>
              <a:rPr lang="en-US" sz="2400" dirty="0" smtClean="0">
                <a:solidFill>
                  <a:srgbClr val="7030A0"/>
                </a:solidFill>
              </a:rPr>
              <a:t>Most journals now require at least a conflicts of interest statement.</a:t>
            </a:r>
          </a:p>
          <a:p>
            <a:r>
              <a:rPr lang="en-US" sz="2400" dirty="0" smtClean="0">
                <a:solidFill>
                  <a:srgbClr val="7030A0"/>
                </a:solidFill>
              </a:rPr>
              <a:t>Many also require author contribution list.</a:t>
            </a:r>
          </a:p>
        </p:txBody>
      </p:sp>
    </p:spTree>
    <p:extLst>
      <p:ext uri="{BB962C8B-B14F-4D97-AF65-F5344CB8AC3E}">
        <p14:creationId xmlns:p14="http://schemas.microsoft.com/office/powerpoint/2010/main" val="2964382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339" y="1553874"/>
            <a:ext cx="8849114" cy="2103120"/>
          </a:xfrm>
          <a:prstGeom prst="rect">
            <a:avLst/>
          </a:prstGeom>
        </p:spPr>
      </p:pic>
      <p:sp>
        <p:nvSpPr>
          <p:cNvPr id="4" name="Rectangle 3"/>
          <p:cNvSpPr/>
          <p:nvPr/>
        </p:nvSpPr>
        <p:spPr>
          <a:xfrm>
            <a:off x="241069" y="412511"/>
            <a:ext cx="9326880" cy="461665"/>
          </a:xfrm>
          <a:prstGeom prst="rect">
            <a:avLst/>
          </a:prstGeom>
        </p:spPr>
        <p:txBody>
          <a:bodyPr wrap="square">
            <a:spAutoFit/>
          </a:bodyPr>
          <a:lstStyle/>
          <a:p>
            <a:r>
              <a:rPr lang="en-US" sz="2400" dirty="0" smtClean="0">
                <a:hlinkClick r:id="rId3"/>
              </a:rPr>
              <a:t>http://www.medscape.com/viewarticle/749577</a:t>
            </a:r>
            <a:r>
              <a:rPr lang="en-US" sz="2400" dirty="0" smtClean="0"/>
              <a:t> </a:t>
            </a:r>
            <a:endParaRPr lang="en-US" sz="2400" dirty="0"/>
          </a:p>
        </p:txBody>
      </p:sp>
    </p:spTree>
    <p:extLst>
      <p:ext uri="{BB962C8B-B14F-4D97-AF65-F5344CB8AC3E}">
        <p14:creationId xmlns:p14="http://schemas.microsoft.com/office/powerpoint/2010/main" val="3605515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2400" dirty="0" smtClean="0"/>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7030A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2242</Words>
  <Application>Microsoft Office PowerPoint</Application>
  <PresentationFormat>On-screen Show (4:3)</PresentationFormat>
  <Paragraphs>175</Paragraphs>
  <Slides>67</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Arial</vt:lpstr>
      <vt:lpstr>Calibri</vt:lpstr>
      <vt:lpstr>georgia</vt:lpstr>
      <vt:lpstr>Helvetica Neue</vt:lpstr>
      <vt:lpstr>inherit</vt:lpstr>
      <vt:lpstr>Times New Roman</vt:lpstr>
      <vt:lpstr>Times-Italic</vt:lpstr>
      <vt:lpstr>Times-Roman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 anonymous</dc:creator>
  <cp:keywords/>
  <dc:description/>
  <cp:lastModifiedBy>Darcy, Isabel K</cp:lastModifiedBy>
  <cp:revision>60</cp:revision>
  <dcterms:created xsi:type="dcterms:W3CDTF">2017-03-20T21:10:42Z</dcterms:created>
  <dcterms:modified xsi:type="dcterms:W3CDTF">2018-04-17T14:04:05Z</dcterms:modified>
  <cp:category/>
</cp:coreProperties>
</file>