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4"/>
  </p:notesMasterIdLst>
  <p:sldIdLst>
    <p:sldId id="434" r:id="rId2"/>
    <p:sldId id="389" r:id="rId3"/>
    <p:sldId id="403" r:id="rId4"/>
    <p:sldId id="404" r:id="rId5"/>
    <p:sldId id="435" r:id="rId6"/>
    <p:sldId id="436" r:id="rId7"/>
    <p:sldId id="448" r:id="rId8"/>
    <p:sldId id="449" r:id="rId9"/>
    <p:sldId id="450" r:id="rId10"/>
    <p:sldId id="469" r:id="rId11"/>
    <p:sldId id="405" r:id="rId12"/>
    <p:sldId id="406" r:id="rId13"/>
    <p:sldId id="408" r:id="rId14"/>
    <p:sldId id="409" r:id="rId15"/>
    <p:sldId id="410" r:id="rId16"/>
    <p:sldId id="411" r:id="rId17"/>
    <p:sldId id="412" r:id="rId18"/>
    <p:sldId id="413" r:id="rId19"/>
    <p:sldId id="414" r:id="rId20"/>
    <p:sldId id="416" r:id="rId21"/>
    <p:sldId id="257" r:id="rId22"/>
    <p:sldId id="437" r:id="rId23"/>
    <p:sldId id="258" r:id="rId24"/>
    <p:sldId id="259" r:id="rId25"/>
    <p:sldId id="388" r:id="rId26"/>
    <p:sldId id="375" r:id="rId27"/>
    <p:sldId id="376" r:id="rId28"/>
    <p:sldId id="445" r:id="rId29"/>
    <p:sldId id="446" r:id="rId30"/>
    <p:sldId id="443" r:id="rId31"/>
    <p:sldId id="442" r:id="rId32"/>
    <p:sldId id="444" r:id="rId33"/>
    <p:sldId id="377" r:id="rId34"/>
    <p:sldId id="378" r:id="rId35"/>
    <p:sldId id="417" r:id="rId36"/>
    <p:sldId id="452" r:id="rId37"/>
    <p:sldId id="431" r:id="rId38"/>
    <p:sldId id="391" r:id="rId39"/>
    <p:sldId id="438" r:id="rId40"/>
    <p:sldId id="439" r:id="rId41"/>
    <p:sldId id="393" r:id="rId42"/>
    <p:sldId id="397" r:id="rId43"/>
    <p:sldId id="390" r:id="rId44"/>
    <p:sldId id="451" r:id="rId45"/>
    <p:sldId id="381" r:id="rId46"/>
    <p:sldId id="380" r:id="rId47"/>
    <p:sldId id="415" r:id="rId48"/>
    <p:sldId id="407" r:id="rId49"/>
    <p:sldId id="419" r:id="rId50"/>
    <p:sldId id="420" r:id="rId51"/>
    <p:sldId id="421" r:id="rId52"/>
    <p:sldId id="453" r:id="rId53"/>
    <p:sldId id="422" r:id="rId54"/>
    <p:sldId id="454" r:id="rId55"/>
    <p:sldId id="423" r:id="rId56"/>
    <p:sldId id="382" r:id="rId57"/>
    <p:sldId id="425" r:id="rId58"/>
    <p:sldId id="432" r:id="rId59"/>
    <p:sldId id="433" r:id="rId60"/>
    <p:sldId id="426" r:id="rId61"/>
    <p:sldId id="427" r:id="rId62"/>
    <p:sldId id="440" r:id="rId63"/>
    <p:sldId id="441" r:id="rId64"/>
    <p:sldId id="455" r:id="rId65"/>
    <p:sldId id="456" r:id="rId66"/>
    <p:sldId id="457" r:id="rId67"/>
    <p:sldId id="458" r:id="rId68"/>
    <p:sldId id="383" r:id="rId69"/>
    <p:sldId id="384" r:id="rId70"/>
    <p:sldId id="385" r:id="rId71"/>
    <p:sldId id="386" r:id="rId72"/>
    <p:sldId id="387" r:id="rId73"/>
    <p:sldId id="459" r:id="rId74"/>
    <p:sldId id="463" r:id="rId75"/>
    <p:sldId id="465" r:id="rId76"/>
    <p:sldId id="464" r:id="rId77"/>
    <p:sldId id="466" r:id="rId78"/>
    <p:sldId id="467" r:id="rId79"/>
    <p:sldId id="468" r:id="rId80"/>
    <p:sldId id="460" r:id="rId81"/>
    <p:sldId id="461" r:id="rId82"/>
    <p:sldId id="462" r:id="rId8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FD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1951" autoAdjust="0"/>
    <p:restoredTop sz="94660"/>
  </p:normalViewPr>
  <p:slideViewPr>
    <p:cSldViewPr snapToGrid="0">
      <p:cViewPr varScale="1">
        <p:scale>
          <a:sx n="88" d="100"/>
          <a:sy n="88" d="100"/>
        </p:scale>
        <p:origin x="475" y="6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227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image" Target="../media/image3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image" Target="../media/image3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image" Target="../media/image36.emf"/><Relationship Id="rId4" Type="http://schemas.openxmlformats.org/officeDocument/2006/relationships/image" Target="../media/image44.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image" Target="../media/image45.emf"/><Relationship Id="rId4" Type="http://schemas.openxmlformats.org/officeDocument/2006/relationships/image" Target="../media/image48.emf"/></Relationships>
</file>

<file path=ppt/ink/ink1.xml><?xml version="1.0" encoding="utf-8"?>
<inkml:ink xmlns:inkml="http://www.w3.org/2003/InkML">
  <inkml:definitions>
    <inkml:context xml:id="ctx0">
      <inkml:inkSource xml:id="inkSrc0">
        <inkml:traceFormat>
          <inkml:channel name="X" type="integer" max="2160" units="cm"/>
          <inkml:channel name="Y" type="integer" max="1440" units="cm"/>
          <inkml:channel name="T" type="integer" max="2.14748E9" units="dev"/>
        </inkml:traceFormat>
        <inkml:channelProperties>
          <inkml:channelProperty channel="X" name="resolution" value="85.03937" units="1/cm"/>
          <inkml:channelProperty channel="Y" name="resolution" value="85.2071" units="1/cm"/>
          <inkml:channelProperty channel="T" name="resolution" value="1" units="1/dev"/>
        </inkml:channelProperties>
      </inkml:inkSource>
      <inkml:timestamp xml:id="ts0" timeString="2017-03-02T17:53:06.434"/>
    </inkml:context>
    <inkml:brush xml:id="br0">
      <inkml:brushProperty name="width" value="0.05292" units="cm"/>
      <inkml:brushProperty name="height" value="0.05292" units="cm"/>
      <inkml:brushProperty name="color" value="#00B0F0"/>
    </inkml:brush>
    <inkml:brush xml:id="br1">
      <inkml:brushProperty name="width" value="0.05292" units="cm"/>
      <inkml:brushProperty name="height" value="0.05292" units="cm"/>
      <inkml:brushProperty name="color" value="#FF0000"/>
    </inkml:brush>
    <inkml:brush xml:id="br2">
      <inkml:brushProperty name="width" value="0.05292" units="cm"/>
      <inkml:brushProperty name="height" value="0.05292" units="cm"/>
    </inkml:brush>
  </inkml:definitions>
  <inkml:trace contextRef="#ctx0" brushRef="#br0">15672 7586 0,'56'0'890,"1"0"-858,-57 57 61</inkml:trace>
  <inkml:trace contextRef="#ctx0" brushRef="#br1" timeOffset="592647.5263">16921 2592 0,'-57'0'407,"0"0"-392,0 0-15,1 0 16,-1 0-16,0 0 15,-57 0-15,1 0 16,56 0-16,0 0 16,1 0-16,-1 0 15,0 0-15,0 0 16,0 0-16,1 0 16,-58 0-16,57 0 15,1 0-15,-1 0 16,0 0-16,0 0 15,0 0 1,1 0 0,-1 0 15,-57 0-15,58 0-1,-1 0 1,0 0-1,0 0 1,0 0 0,1 0-16,-1 0 15,0 0 1,57 57-16,-114-57 16,114 56-16,-56-56 15,56 57 1,-57-57-16,57 57 15,-57 0-15,57-1 16,0 1-16,-57 0 16,57 0-16,0 56 15,0-56-15,0 0 16,0-1-16,0 1 0,0 0 16,0 0-16,0-1 15,0 1-15,57-57 16,-57 57-16,57-57 15,0 113-15,-1-113 16,58 0-16,-57 0 16,56 0-16,1 57 15,-57-57-15,56 0 16,1 0-16,-57 0 16,-1 0-16,1 0 15,0 0-15,0 0 16,0 0-16,-1 0 15,1 0-15,57 0 16,-58 0 0,1 0-16,0 0 15,0 0 1,0 0 0,-1 0-1,1 0-15,0 0 16,56 0-16,-56-57 15,0 57 1,0-113 0,0 56-1,-1 0 1,1 1 0,-57-1-16,57 0 15,-57 0-15,57 1 16,-57-1-16,0 0 15,56-56-15,1 56 16,-57 0-16,57 0 16,-57 1-16,0-1 15,0 0 1,0 0-16,0-56 16,0 56-16,0 0 15,0-56-15,0 56 31,-57 57 1,57-57-32,-57 57 31,1 0-15,-1 0-1,0 0 1,0 0-1,1 0-15,56 57 235</inkml:trace>
  <inkml:trace contextRef="#ctx0" brushRef="#br1" timeOffset="596725.705">14309 3216 0,'-114'57'453,"1"0"-453,-58-1 16,-56 1-16,57 0 15,0 0-15,-58-1 16,58 1-16,0 57 15,-57-58-15,113 1 0,0-57 16,1 57 0,-57 0-16,56-57 0,-56 56 15,113 1-15,-57 0 16,1-57-16,-1 57 16,1 56-16,56-56 0,-57-57 15,-113 57 1,114-1-16,-58-56 0,58 57 15,-58-57-15,1 57 16,56-57-16,1 57 16,-114-57-16,56 0 15,58 56-15,-114-56 16,56 0-16,58 0 0,56 0 16,0 0-1,-56 0-15,56 57 0,0-57 16,0 0-16,-56 114 15,-1-114-15,-56 0 16,56 0-16,1 0 16,56 0-16,-113 0 15,56 0-15,1 0 16,56 0-16,-57 0 0,57 0 16,-56 57-16,-58-57 15,115 0-15,-58 0 16,1 56-16,-1-56 15,57 0-15,-113 57 16,113-57-16,0 57 16,1-57-16,-58 57 15,57-57-15,0 56 16,-113-56-16,113 57 0,-56-57 16,-1 0-16,-113 0 15,114 57-15,-58-57 16,1 0-16,-57 57 15,56 56-15,1-113 16,-114 0-16,114 0 0,-57 0 16,56 0-16,1 0 15,56 0-15,1 0 16,56 0-16,0 0 16,0 0-16,1 0 15,-1 0 48,0 0-48,0 0-15,1 0 16,-58 0 0,57 0-1,0 0 1,1 0 15,-1 0 32,57 57-48,-57-57 1,57 57-16,-57-57 15,57 56 1,-56 1-16,56 0 16,-57-57-16,0 57 15,-57-1 1,114 1 0,-56-57-16,56 57 0,-57 56 15,0-113-15,57 57 16,-57-57-16,57 57 15,-56-57 17,56 57-32,-57-1 15,57 1 1,0 0 31,0 0 0,0-1-47,0 58 15,0-57 1,0-1 0,0 1-1,0 0-15,57-57 16,-1 57-16,-56-1 15,57-56 17,57 0-17,-58 0-15,58 0 16,0-56-16,-58 56 16,58-57-16,-57 0 15,-1 0 1,1 1-16,114-1 0,-58-57 31,-56 58-31,0-1 0,-1 57 16,1-57-16,0 0 15,0 1 1,56 56-16,-56-57 31,0 0 0,0 0 1,-57-56-17,0 56 1,0 0-16,0 1 16,0-1-16,-57 57 15,57-57-15,-57 57 31,0-57 1,-56 57-1,113-56-31,-57 56 16,0 0-1,57-57 1,57 57 281,113 0-297</inkml:trace>
  <inkml:trace contextRef="#ctx0" brushRef="#br2" timeOffset="605811.4663">17829 2422 0,'-57'0'563,"1"0"-547,-1 0-16,0-57 15,0 57-15,1 0 16,-1 0-16,57-57 15,-57 57 1,-57 0 15,58 0 1,-1 0-1,0 0-16,0 0-15,0 0 32,1 0 93,-1 0-110,0 0 1,-56 0 0,56 0-1,57 57-15,-57-57 63,57 57-48,-57-57 1,57 56 0,-57-56-16,1 57 15,-1-57 1,57 57-16,-57 0 62,57-1-46,0 1 0,0 0-1,0 0 1,0-1 15,0 58 16,0-57 0,57-1-32,0-56-15,-1 0 16,1 57 0,0-57-1,0 0 1,0 0 0,56 0-16,-56 0 15,0 0-15,-1 0 16,1 0-16,0 0 15,0 0 1,0 0 0,-1 0-16,58 0 15,-57 0 32,0-57-31,-1 1-1,-56-1 1,0-57 15,0 58-31,0-1 32,0 0-32,-56 0 15,56 1 1,-57 56-1,0-57 1,-57 57 0,58 0-1,56-57 1,56-56 109,-56 169-125</inkml:trace>
  <inkml:trace contextRef="#ctx0" brushRef="#br2" timeOffset="609263.7108">17318 2989 0,'-57'57'859,"1"0"-843,56-1-16,-57 1 0,57 0 16,0 0-16,-57-57 15,57 56-15,-57-56 16,57 57-16,-57-57 0,1 114 31,56-58-31,-57-56 0,-57 0 47,114 57-31,-56-57-1,-1 0-15,0 57 0,0 0 16,57-1-1,-57-56-15,57 57 16,-56-57 0,56 57-16,-57 0 15,57 56 1,-57-56-16,-56 0 16,113-1-1,-57-56 1,0 57-16,0 0 15,0 0-15,1-1 16,-1 1-16,0 0 16,0 56-16,-113-56 15,56 0-15,1 0 16,-57 56-16,-58 1 0,115-57 16,-1-1-16,1 58 15,-58-57-15,58-1 16,-1 1-16,1 0 15,-1 0-15,-56-1 16,56 1-16,1 0 16,-1 56-16,-113-56 15,113 0-15,1 0 16,-1-1-16,-56 1 0,0 57 16,56-58-16,-56 58 15,-1-57-15,58 56 16,-1-56-16,57 0 15,-56 56-15,-57-56 16,56 56-16,0-56 16,-56 57-16,0-58 15,-1 58-15,58-57 0,-1-1 16,-56 1-16,56 57 16,58-58-16,-58 1 15,0 0-15,-113 56 16,114-56-16,-58 0 15,58 0-15,-114-57 16,113 56-16,-56 58 16,-1-114-16,1 57 15,113-57-15,-56 56 16,56 1-16,0-57 16,-113 57-16,56-57 0,58 57 15,-58-57-15,57 56 16,-113-56-16,56 57 15,1-57-15,-1 0 16,1 0-16,-115 0 16,115 57-16,-1-57 15,1 0-15,-58 113 0,115-113 16,-58 0-16,1 0 16,-1 0-16,0 0 15,58 0-15,-58 57 16,57-57-16,1 0 15,-1 57-15,0-57 16,0 57-16,-56-57 16,-1 56-16,57 1 15,1 0-15,-1 0 16,0-1-16,0 58 0,0-114 16,-56 57-16,56-1 15,0 1-15,0 0 16,1 0-16,-1-1 15,0 1-15,0 0 16,1 56-16,-58-56 16,57 0-16,0 0 15,1 0-15,-1-57 0,0 56 16,57 1-16,-57 0 16,1 0-1,56-1 1,-57-56-1,57 114-15,-114-114 16,114 57 0,0-1 31,-57-56-32,57 57-15,-56-57 16</inkml:trace>
  <inkml:trace contextRef="#ctx0" brushRef="#br2" timeOffset="616112.9432">23167 7075 0,'-114'57'281,"-56"0"-281,113-57 16,-57 57-16,-56-57 15,56 56-15,58-56 16,-58 0-16,1 0 0,-58 0 16,58 0-16,-1 0 15,1 0-15,-58 0 16,114 0-16,-56-56 15,56 56-15,0-57 16,1 57-16,-1 0 16,0-57-16,-57 57 15,58 0-15,-1 0 0,0-57 16,0 57 0,0-56-16,1-1 0,-1 57 15,0 0-15,-56 0 16,56-57-16,0 57 15,0-57-15,0 57 16,1 0-16,-1-56 16,0 56-16,0 0 0,-56 0 15,56 0-15,0 0 16,0 0 0,1 0-1,56-57 1,-57 57-16,0-57 31,0 0-31,1-56 16,56 56-16,-114 57 15,57-57-15,0 1 16,1-1-16,-1 57 16,0 0-1,57-57-15,-57 57 0,0-57 16,1 1-1,-58 56-15,114-57 16,-57 0-16,1 57 16,-1 0-16,0-113 15,0 113 1,0 0 0,57-57-1,-56 0-15,56 0 16,-57 57-1,57-56 1,-114-1-16,58 57 16,56-57-1,0 0 1,0 1 0,0-1-1,0-57-15,0 58 16,0-1-16,0-57 15,0 58 1,0-1-16,0 0 16,56 0 15,58-56-31,-57 56 16,-57 0-16,56 0 31,1 1 16,0-1-47,0 0 15,0 0 1,-1 1-16,1 56 31,57 0 63,-58 0-63,1-114 454,0 57-470,0 57 1,0-56-16,-1-1 15,1 0 1,0 0 15,57 1-15,-58-1 0,1 0-16,0 57 31,0-113-31,-1 113 15,1-57 1,0 57-16,0 0 16,56 0-1,-56 0 1,0 0-16,0 0 31,-1 0-31,1 0 16,57 0-1,-57 0 1,56 0 0,-56 0-16,0-57 31,-1 57-31,1 0 31,0 0-15,0 0-16,0 0 15,-1 0 1,58 0-16,-57 0 16,0 0-16,-1 0 0,1 0 15,57 0-15,-58 0 16,1 0-16,57 0 16,-57 57-16,-1 0 15,-56 56-15,57-113 16,0 57-16,0-57 15,-1 57 1,1-1-16,0-56 16,57 57-16,-58-57 0,1 57 15,0-57 1,0 57-16,-1-57 0,1 56 16,0 1-16,0 57 15,56-58-15,1 1 16,-57 0-1,-1 0-15,1-1 16,0 1-16,57 0 0,-58 0 16,1 56-1,0-56-15,0 0 0,56 56 16,-56-56-16,-57 0 16,57 0-16,113 113 15,-113-113-15,0-1 16,56 1-16,-56 0 15,0 0-15,0-1 16,-57 1-16,113 0 0,-56 0 31,-57 56-31,0-56 16,0 0-16,0-1 16,0 1-16,0 0 15,0 0-15,0-1 16,0 1-16,0 0 15,0 56-15,0-56 16,0 0-16,0 0 16,0-1-16,0 1 15,0 0 1,-57 0-16,-56-1 16,56-56-16,0 57 0,0-57 15,1 57-15,-1-57 16,0 57-16,0-57 15,0 0-15,-56 0 16,56 0 0,0 0-1,1 0-15,-1 0 0,0 0 16,0 0 0,0 0 30,1 0 1,-1 0-31,57-57 375,0 0-376,0 0-15,0-56 16,0-1-16,0 1 15,0 56-15,113 171 16</inkml:trace>
</inkml:ink>
</file>

<file path=ppt/ink/ink2.xml><?xml version="1.0" encoding="utf-8"?>
<inkml:ink xmlns:inkml="http://www.w3.org/2003/InkML">
  <inkml:definitions>
    <inkml:context xml:id="ctx0">
      <inkml:inkSource xml:id="inkSrc0">
        <inkml:traceFormat>
          <inkml:channel name="X" type="integer" max="2160" units="cm"/>
          <inkml:channel name="Y" type="integer" max="1440" units="cm"/>
          <inkml:channel name="T" type="integer" max="2.14748E9" units="dev"/>
        </inkml:traceFormat>
        <inkml:channelProperties>
          <inkml:channelProperty channel="X" name="resolution" value="85.03937" units="1/cm"/>
          <inkml:channelProperty channel="Y" name="resolution" value="85.2071" units="1/cm"/>
          <inkml:channelProperty channel="T" name="resolution" value="1" units="1/dev"/>
        </inkml:channelProperties>
      </inkml:inkSource>
      <inkml:timestamp xml:id="ts0" timeString="2017-03-02T17:53:06.434"/>
    </inkml:context>
    <inkml:brush xml:id="br0">
      <inkml:brushProperty name="width" value="0.05292" units="cm"/>
      <inkml:brushProperty name="height" value="0.05292" units="cm"/>
      <inkml:brushProperty name="color" value="#00B0F0"/>
    </inkml:brush>
    <inkml:brush xml:id="br1">
      <inkml:brushProperty name="width" value="0.05292" units="cm"/>
      <inkml:brushProperty name="height" value="0.05292" units="cm"/>
      <inkml:brushProperty name="color" value="#FF0000"/>
    </inkml:brush>
    <inkml:brush xml:id="br2">
      <inkml:brushProperty name="width" value="0.05292" units="cm"/>
      <inkml:brushProperty name="height" value="0.05292" units="cm"/>
    </inkml:brush>
  </inkml:definitions>
  <inkml:trace contextRef="#ctx0" brushRef="#br0">15672 7586 0,'56'0'890,"1"0"-858,-57 57 61</inkml:trace>
  <inkml:trace contextRef="#ctx0" brushRef="#br1" timeOffset="592647.5263">16921 2592 0,'-57'0'407,"0"0"-392,0 0-15,1 0 16,-1 0-16,0 0 15,-57 0-15,1 0 16,56 0-16,0 0 16,1 0-16,-1 0 15,0 0-15,0 0 16,0 0-16,1 0 16,-58 0-16,57 0 15,1 0-15,-1 0 16,0 0-16,0 0 15,0 0 1,1 0 0,-1 0 15,-57 0-15,58 0-1,-1 0 1,0 0-1,0 0 1,0 0 0,1 0-16,-1 0 15,0 0 1,57 57-16,-114-57 16,114 56-16,-56-56 15,56 57 1,-57-57-16,57 57 15,-57 0-15,57-1 16,0 1-16,-57 0 16,57 0-16,0 56 15,0-56-15,0 0 16,0-1-16,0 1 0,0 0 16,0 0-16,0-1 15,0 1-15,57-57 16,-57 57-16,57-57 15,0 113-15,-1-113 16,58 0-16,-57 0 16,56 0-16,1 57 15,-57-57-15,56 0 16,1 0-16,-57 0 16,-1 0-16,1 0 15,0 0-15,0 0 16,0 0-16,-1 0 15,1 0-15,57 0 16,-58 0 0,1 0-16,0 0 15,0 0 1,0 0 0,-1 0-1,1 0-15,0 0 16,56 0-16,-56-57 15,0 57 1,0-113 0,0 56-1,-1 0 1,1 1 0,-57-1-16,57 0 15,-57 0-15,57 1 16,-57-1-16,0 0 15,56-56-15,1 56 16,-57 0-16,57 0 16,-57 1-16,0-1 15,0 0 1,0 0-16,0-56 16,0 56-16,0 0 15,0-56-15,0 56 31,-57 57 1,57-57-32,-57 57 31,1 0-15,-1 0-1,0 0 1,0 0-1,1 0-15,56 57 235</inkml:trace>
  <inkml:trace contextRef="#ctx0" brushRef="#br1" timeOffset="596725.705">14309 3216 0,'-114'57'453,"1"0"-453,-58-1 16,-56 1-16,57 0 15,0 0-15,-58-1 16,58 1-16,0 57 15,-57-58-15,113 1 0,0-57 16,1 57 0,-57 0-16,56-57 0,-56 56 15,113 1-15,-57 0 16,1-57-16,-1 57 16,1 56-16,56-56 0,-57-57 15,-113 57 1,114-1-16,-58-56 0,58 57 15,-58-57-15,1 57 16,56-57-16,1 57 16,-114-57-16,56 0 15,58 56-15,-114-56 16,56 0-16,58 0 0,56 0 16,0 0-1,-56 0-15,56 57 0,0-57 16,0 0-16,-56 114 15,-1-114-15,-56 0 16,56 0-16,1 0 16,56 0-16,-113 0 15,56 0-15,1 0 16,56 0-16,-57 0 0,57 0 16,-56 57-16,-58-57 15,115 0-15,-58 0 16,1 56-16,-1-56 15,57 0-15,-113 57 16,113-57-16,0 57 16,1-57-16,-58 57 15,57-57-15,0 56 16,-113-56-16,113 57 0,-56-57 16,-1 0-16,-113 0 15,114 57-15,-58-57 16,1 0-16,-57 57 15,56 56-15,1-113 16,-114 0-16,114 0 0,-57 0 16,56 0-16,1 0 15,56 0-15,1 0 16,56 0-16,0 0 16,0 0-16,1 0 15,-1 0 48,0 0-48,0 0-15,1 0 16,-58 0 0,57 0-1,0 0 1,1 0 15,-1 0 32,57 57-48,-57-57 1,57 57-16,-57-57 15,57 56 1,-56 1-16,56 0 16,-57-57-16,0 57 15,-57-1 1,114 1 0,-56-57-16,56 57 0,-57 56 15,0-113-15,57 57 16,-57-57-16,57 57 15,-56-57 17,56 57-32,-57-1 15,57 1 1,0 0 31,0 0 0,0-1-47,0 58 15,0-57 1,0-1 0,0 1-1,0 0-15,57-57 16,-1 57-16,-56-1 15,57-56 17,57 0-17,-58 0-15,58 0 16,0-56-16,-58 56 16,58-57-16,-57 0 15,-1 0 1,1 1-16,114-1 0,-58-57 31,-56 58-31,0-1 0,-1 57 16,1-57-16,0 0 15,0 1 1,56 56-16,-56-57 31,0 0 0,0 0 1,-57-56-17,0 56 1,0 0-16,0 1 16,0-1-16,-57 57 15,57-57-15,-57 57 31,0-57 1,-56 57-1,113-56-31,-57 56 16,0 0-1,57-57 1,57 57 281,113 0-297</inkml:trace>
  <inkml:trace contextRef="#ctx0" brushRef="#br2" timeOffset="605811.4663">17829 2422 0,'-57'0'563,"1"0"-547,-1 0-16,0-57 15,0 57-15,1 0 16,-1 0-16,57-57 15,-57 57 1,-57 0 15,58 0 1,-1 0-1,0 0-16,0 0-15,0 0 32,1 0 93,-1 0-110,0 0 1,-56 0 0,56 0-1,57 57-15,-57-57 63,57 57-48,-57-57 1,57 56 0,-57-56-16,1 57 15,-1-57 1,57 57-16,-57 0 62,57-1-46,0 1 0,0 0-1,0 0 1,0-1 15,0 58 16,0-57 0,57-1-32,0-56-15,-1 0 16,1 57 0,0-57-1,0 0 1,0 0 0,56 0-16,-56 0 15,0 0-15,-1 0 16,1 0-16,0 0 15,0 0 1,0 0 0,-1 0-16,58 0 15,-57 0 32,0-57-31,-1 1-1,-56-1 1,0-57 15,0 58-31,0-1 32,0 0-32,-56 0 15,56 1 1,-57 56-1,0-57 1,-57 57 0,58 0-1,56-57 1,56-56 109,-56 169-125</inkml:trace>
  <inkml:trace contextRef="#ctx0" brushRef="#br2" timeOffset="609263.7108">17318 2989 0,'-57'57'859,"1"0"-843,56-1-16,-57 1 0,57 0 16,0 0-16,-57-57 15,57 56-15,-57-56 16,57 57-16,-57-57 0,1 114 31,56-58-31,-57-56 0,-57 0 47,114 57-31,-56-57-1,-1 0-15,0 57 0,0 0 16,57-1-1,-57-56-15,57 57 16,-56-57 0,56 57-16,-57 0 15,57 56 1,-57-56-16,-56 0 16,113-1-1,-57-56 1,0 57-16,0 0 15,0 0-15,1-1 16,-1 1-16,0 0 16,0 56-16,-113-56 15,56 0-15,1 0 16,-57 56-16,-58 1 0,115-57 16,-1-1-16,1 58 15,-58-57-15,58-1 16,-1 1-16,1 0 15,-1 0-15,-56-1 16,56 1-16,1 0 16,-1 56-16,-113-56 15,113 0-15,1 0 16,-1-1-16,-56 1 0,0 57 16,56-58-16,-56 58 15,-1-57-15,58 56 16,-1-56-16,57 0 15,-56 56-15,-57-56 16,56 56-16,0-56 16,-56 57-16,0-58 15,-1 58-15,58-57 0,-1-1 16,-56 1-16,56 57 16,58-58-16,-58 1 15,0 0-15,-113 56 16,114-56-16,-58 0 15,58 0-15,-114-57 16,113 56-16,-56 58 16,-1-114-16,1 57 15,113-57-15,-56 56 16,56 1-16,0-57 16,-113 57-16,56-57 0,58 57 15,-58-57-15,57 56 16,-113-56-16,56 57 15,1-57-15,-1 0 16,1 0-16,-115 0 16,115 57-16,-1-57 15,1 0-15,-58 113 0,115-113 16,-58 0-16,1 0 16,-1 0-16,0 0 15,58 0-15,-58 57 16,57-57-16,1 0 15,-1 57-15,0-57 16,0 57-16,-56-57 16,-1 56-16,57 1 15,1 0-15,-1 0 16,0-1-16,0 58 0,0-114 16,-56 57-16,56-1 15,0 1-15,0 0 16,1 0-16,-1-1 15,0 1-15,0 0 16,1 56-16,-58-56 16,57 0-16,0 0 15,1 0-15,-1-57 0,0 56 16,57 1-16,-57 0 16,1 0-1,56-1 1,-57-56-1,57 114-15,-114-114 16,114 57 0,0-1 31,-57-56-32,57 57-15,-56-57 16</inkml:trace>
  <inkml:trace contextRef="#ctx0" brushRef="#br2" timeOffset="616112.9432">23167 7075 0,'-114'57'281,"-56"0"-281,113-57 16,-57 57-16,-56-57 15,56 56-15,58-56 16,-58 0-16,1 0 0,-58 0 16,58 0-16,-1 0 15,1 0-15,-58 0 16,114 0-16,-56-56 15,56 56-15,0-57 16,1 57-16,-1 0 16,0-57-16,-57 57 15,58 0-15,-1 0 0,0-57 16,0 57 0,0-56-16,1-1 0,-1 57 15,0 0-15,-56 0 16,56-57-16,0 57 15,0-57-15,0 57 16,1 0-16,-1-56 16,0 56-16,0 0 0,-56 0 15,56 0-15,0 0 16,0 0 0,1 0-1,56-57 1,-57 57-16,0-57 31,0 0-31,1-56 16,56 56-16,-114 57 15,57-57-15,0 1 16,1-1-16,-1 57 16,0 0-1,57-57-15,-57 57 0,0-57 16,1 1-1,-58 56-15,114-57 16,-57 0-16,1 57 16,-1 0-16,0-113 15,0 113 1,0 0 0,57-57-1,-56 0-15,56 0 16,-57 57-1,57-56 1,-114-1-16,58 57 16,56-57-1,0 0 1,0 1 0,0-1-1,0-57-15,0 58 16,0-1-16,0-57 15,0 58 1,0-1-16,0 0 16,56 0 15,58-56-31,-57 56 16,-57 0-16,56 0 31,1 1 16,0-1-47,0 0 15,0 0 1,-1 1-16,1 56 31,57 0 63,-58 0-63,1-114 454,0 57-470,0 57 1,0-56-16,-1-1 15,1 0 1,0 0 15,57 1-15,-58-1 0,1 0-16,0 57 31,0-113-31,-1 113 15,1-57 1,0 57-16,0 0 16,56 0-1,-56 0 1,0 0-16,0 0 31,-1 0-31,1 0 16,57 0-1,-57 0 1,56 0 0,-56 0-16,0-57 31,-1 57-31,1 0 31,0 0-15,0 0-16,0 0 15,-1 0 1,58 0-16,-57 0 16,0 0-16,-1 0 0,1 0 15,57 0-15,-58 0 16,1 0-16,57 0 16,-57 57-16,-1 0 15,-56 56-15,57-113 16,0 57-16,0-57 15,-1 57 1,1-1-16,0-56 16,57 57-16,-58-57 0,1 57 15,0-57 1,0 57-16,-1-57 0,1 56 16,0 1-16,0 57 15,56-58-15,1 1 16,-57 0-1,-1 0-15,1-1 16,0 1-16,57 0 0,-58 0 16,1 56-1,0-56-15,0 0 0,56 56 16,-56-56-16,-57 0 16,57 0-16,113 113 15,-113-113-15,0-1 16,56 1-16,-56 0 15,0 0-15,0-1 16,-57 1-16,113 0 0,-56 0 31,-57 56-31,0-56 16,0 0-16,0-1 16,0 1-16,0 0 15,0 0-15,0-1 16,0 1-16,0 0 15,0 56-15,0-56 16,0 0-16,0 0 16,0-1-16,0 1 15,0 0 1,-57 0-16,-56-1 16,56-56-16,0 57 0,0-57 15,1 57-15,-1-57 16,0 57-16,0-57 15,0 0-15,-56 0 16,56 0 0,0 0-1,1 0-15,-1 0 0,0 0 16,0 0 0,0 0 30,1 0 1,-1 0-31,57-57 375,0 0-376,0 0-15,0-56 16,0-1-16,0 1 15,0 56-15,113 171 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03F687-9174-477F-A55B-C0A1E9831541}" type="datetimeFigureOut">
              <a:rPr lang="en-US" smtClean="0"/>
              <a:t>3/6/2018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CAC008-90CC-4549-A890-B92169F1F735}" type="slidenum">
              <a:rPr lang="en-US" smtClean="0"/>
              <a:t>‹#›</a:t>
            </a:fld>
            <a:endParaRPr lang="en-US"/>
          </a:p>
        </p:txBody>
      </p:sp>
    </p:spTree>
    <p:extLst>
      <p:ext uri="{BB962C8B-B14F-4D97-AF65-F5344CB8AC3E}">
        <p14:creationId xmlns:p14="http://schemas.microsoft.com/office/powerpoint/2010/main" val="1619623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 creative.  Use ideas from pure and applied math (including stat) as well as area of application</a:t>
            </a:r>
          </a:p>
          <a:p>
            <a:r>
              <a:rPr lang="en-US" dirty="0" smtClean="0"/>
              <a:t>Missing data, noise</a:t>
            </a:r>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27</a:t>
            </a:fld>
            <a:endParaRPr lang="en-US"/>
          </a:p>
        </p:txBody>
      </p:sp>
    </p:spTree>
    <p:extLst>
      <p:ext uri="{BB962C8B-B14F-4D97-AF65-F5344CB8AC3E}">
        <p14:creationId xmlns:p14="http://schemas.microsoft.com/office/powerpoint/2010/main" val="3691594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covering Resolution  </a:t>
            </a:r>
            <a:r>
              <a:rPr lang="en-US" dirty="0" err="1" smtClean="0"/>
              <a:t>multiscale</a:t>
            </a:r>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46</a:t>
            </a:fld>
            <a:endParaRPr lang="en-US"/>
          </a:p>
        </p:txBody>
      </p:sp>
    </p:spTree>
    <p:extLst>
      <p:ext uri="{BB962C8B-B14F-4D97-AF65-F5344CB8AC3E}">
        <p14:creationId xmlns:p14="http://schemas.microsoft.com/office/powerpoint/2010/main" val="2702944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71</a:t>
            </a:fld>
            <a:endParaRPr lang="en-US"/>
          </a:p>
        </p:txBody>
      </p:sp>
    </p:spTree>
    <p:extLst>
      <p:ext uri="{BB962C8B-B14F-4D97-AF65-F5344CB8AC3E}">
        <p14:creationId xmlns:p14="http://schemas.microsoft.com/office/powerpoint/2010/main" val="275949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ea typeface="msgothic" charset="0"/>
                <a:cs typeface="msgothic" charset="0"/>
              </a:rPr>
              <a:t>Patient and genotype networks. (</a:t>
            </a:r>
            <a:r>
              <a:rPr lang="en-GB" altLang="en-US" sz="1400" b="1">
                <a:latin typeface="Arial" panose="020B0604020202020204" pitchFamily="34" charset="0"/>
                <a:ea typeface="msgothic" charset="0"/>
                <a:cs typeface="msgothic" charset="0"/>
              </a:rPr>
              <a:t>A</a:t>
            </a:r>
            <a:r>
              <a:rPr lang="en-GB" altLang="en-US">
                <a:latin typeface="Arial" panose="020B0604020202020204" pitchFamily="34" charset="0"/>
                <a:ea typeface="msgothic" charset="0"/>
                <a:cs typeface="msgothic" charset="0"/>
              </a:rPr>
              <a:t>) Patient-patient network for topology patterns on 11,210 Biobank patients. Each node represents a single or a group of patients with the significant similarity based on their clinical features. Edge connected with nodes indicates the nodes have shared patients. Red color represents the enrichment for patients with T2D diagnosis, and blue color represents the nonenrichment for patients with T2D diagnosis. (</a:t>
            </a:r>
            <a:r>
              <a:rPr lang="en-GB" altLang="en-US" sz="1400" b="1">
                <a:latin typeface="Arial" panose="020B0604020202020204" pitchFamily="34" charset="0"/>
                <a:ea typeface="msgothic" charset="0"/>
                <a:cs typeface="msgothic" charset="0"/>
              </a:rPr>
              <a:t>B</a:t>
            </a:r>
            <a:r>
              <a:rPr lang="en-GB" altLang="en-US">
                <a:latin typeface="Arial" panose="020B0604020202020204" pitchFamily="34" charset="0"/>
                <a:ea typeface="msgothic" charset="0"/>
                <a:cs typeface="msgothic" charset="0"/>
              </a:rPr>
              <a:t>) Patient-patient network for topology patterns on 2551 T2D patients. Each node represents a single or a group of patients with the significant similarity based on their clinical features. Edge connected with nodes indicates the nodes have shared patients. Red color represents the enrichment for patients with females, and blue color represents the enrichment for males.</a:t>
            </a:r>
          </a:p>
        </p:txBody>
      </p:sp>
    </p:spTree>
    <p:extLst>
      <p:ext uri="{BB962C8B-B14F-4D97-AF65-F5344CB8AC3E}">
        <p14:creationId xmlns:p14="http://schemas.microsoft.com/office/powerpoint/2010/main" val="4291308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ea typeface="msgothic" charset="0"/>
                <a:cs typeface="msgothic" charset="0"/>
              </a:rPr>
              <a:t>Patient and genotype networks. (</a:t>
            </a:r>
            <a:r>
              <a:rPr lang="en-GB" altLang="en-US" sz="1400" b="1">
                <a:latin typeface="Arial" panose="020B0604020202020204" pitchFamily="34" charset="0"/>
                <a:ea typeface="msgothic" charset="0"/>
                <a:cs typeface="msgothic" charset="0"/>
              </a:rPr>
              <a:t>A</a:t>
            </a:r>
            <a:r>
              <a:rPr lang="en-GB" altLang="en-US">
                <a:latin typeface="Arial" panose="020B0604020202020204" pitchFamily="34" charset="0"/>
                <a:ea typeface="msgothic" charset="0"/>
                <a:cs typeface="msgothic" charset="0"/>
              </a:rPr>
              <a:t>) Patient-patient network for topology patterns on 11,210 Biobank patients. Each node represents a single or a group of patients with the significant similarity based on their clinical features. Edge connected with nodes indicates the nodes have shared patients. Red color represents the enrichment for patients with T2D diagnosis, and blue color represents the nonenrichment for patients with T2D diagnosis. (</a:t>
            </a:r>
            <a:r>
              <a:rPr lang="en-GB" altLang="en-US" sz="1400" b="1">
                <a:latin typeface="Arial" panose="020B0604020202020204" pitchFamily="34" charset="0"/>
                <a:ea typeface="msgothic" charset="0"/>
                <a:cs typeface="msgothic" charset="0"/>
              </a:rPr>
              <a:t>B</a:t>
            </a:r>
            <a:r>
              <a:rPr lang="en-GB" altLang="en-US">
                <a:latin typeface="Arial" panose="020B0604020202020204" pitchFamily="34" charset="0"/>
                <a:ea typeface="msgothic" charset="0"/>
                <a:cs typeface="msgothic" charset="0"/>
              </a:rPr>
              <a:t>) Patient-patient network for topology patterns on 2551 T2D patients. Each node represents a single or a group of patients with the significant similarity based on their clinical features. Edge connected with nodes indicates the nodes have shared patients. Red color represents the enrichment for patients with females, and blue color represents the enrichment for males.</a:t>
            </a:r>
          </a:p>
        </p:txBody>
      </p:sp>
    </p:spTree>
    <p:extLst>
      <p:ext uri="{BB962C8B-B14F-4D97-AF65-F5344CB8AC3E}">
        <p14:creationId xmlns:p14="http://schemas.microsoft.com/office/powerpoint/2010/main" val="3449658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AFB1DC3-BC68-4F29-99D7-06103B13BD0E}" type="datetimeFigureOut">
              <a:rPr lang="en-US" smtClean="0"/>
              <a:t>3/6/2018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1674929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AFB1DC3-BC68-4F29-99D7-06103B13BD0E}" type="datetimeFigureOut">
              <a:rPr lang="en-US" smtClean="0"/>
              <a:t>3/6/2018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3849020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AFB1DC3-BC68-4F29-99D7-06103B13BD0E}" type="datetimeFigureOut">
              <a:rPr lang="en-US" smtClean="0"/>
              <a:t>3/6/2018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3406650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AFB1DC3-BC68-4F29-99D7-06103B13BD0E}" type="datetimeFigureOut">
              <a:rPr lang="en-US" smtClean="0"/>
              <a:t>3/6/2018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164570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FB1DC3-BC68-4F29-99D7-06103B13BD0E}" type="datetimeFigureOut">
              <a:rPr lang="en-US" smtClean="0"/>
              <a:t>3/6/2018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786600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AFB1DC3-BC68-4F29-99D7-06103B13BD0E}" type="datetimeFigureOut">
              <a:rPr lang="en-US" smtClean="0"/>
              <a:t>3/6/2018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3846817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AFB1DC3-BC68-4F29-99D7-06103B13BD0E}" type="datetimeFigureOut">
              <a:rPr lang="en-US" smtClean="0"/>
              <a:t>3/6/2018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1502770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AFB1DC3-BC68-4F29-99D7-06103B13BD0E}" type="datetimeFigureOut">
              <a:rPr lang="en-US" smtClean="0"/>
              <a:t>3/6/2018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3584561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B1DC3-BC68-4F29-99D7-06103B13BD0E}" type="datetimeFigureOut">
              <a:rPr lang="en-US" smtClean="0"/>
              <a:t>3/6/2018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1092260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FB1DC3-BC68-4F29-99D7-06103B13BD0E}" type="datetimeFigureOut">
              <a:rPr lang="en-US" smtClean="0"/>
              <a:t>3/6/2018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2259361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FB1DC3-BC68-4F29-99D7-06103B13BD0E}" type="datetimeFigureOut">
              <a:rPr lang="en-US" smtClean="0"/>
              <a:t>3/6/2018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3427640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B1DC3-BC68-4F29-99D7-06103B13BD0E}" type="datetimeFigureOut">
              <a:rPr lang="en-US" smtClean="0"/>
              <a:t>3/6/2018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E512E-1477-42D6-A67F-44B450783289}" type="slidenum">
              <a:rPr lang="en-US" smtClean="0"/>
              <a:t>‹#›</a:t>
            </a:fld>
            <a:endParaRPr lang="en-US"/>
          </a:p>
        </p:txBody>
      </p:sp>
    </p:spTree>
    <p:extLst>
      <p:ext uri="{BB962C8B-B14F-4D97-AF65-F5344CB8AC3E}">
        <p14:creationId xmlns:p14="http://schemas.microsoft.com/office/powerpoint/2010/main" val="28972653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diglib.eg.org/handle/10.2312/SPBG.SPBG07.091-100"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diglib.eg.org/handle/10.2312/SPBG.SPBG07.091-100" TargetMode="External"/><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hyperlink" Target="http://diglib.eg.org/handle/10.2312/SPBG.SPBG07.091-100" TargetMode="Externa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en.wikipedia.org/wiki/Nonlinear_dimensionality_reduction" TargetMode="External"/><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hyperlink" Target="http://diglib.eg.org/handle/10.2312/SPBG.SPBG07.091-100"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7.e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hyperlink" Target="http://diglib.eg.org/handle/10.2312/SPBG.SPBG07.091-100" TargetMode="Externa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31.emf"/><Relationship Id="rId5" Type="http://schemas.openxmlformats.org/officeDocument/2006/relationships/oleObject" Target="../embeddings/oleObject3.bin"/><Relationship Id="rId4" Type="http://schemas.openxmlformats.org/officeDocument/2006/relationships/image" Target="../media/image30.emf"/><Relationship Id="rId9"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1.xml"/><Relationship Id="rId4" Type="http://schemas.openxmlformats.org/officeDocument/2006/relationships/hyperlink" Target="http://diglib.eg.org/handle/10.2312/SPBG.SPBG07.091-100"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70.e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customXml" Target="../ink/ink1.xml"/><Relationship Id="rId5" Type="http://schemas.openxmlformats.org/officeDocument/2006/relationships/image" Target="../media/image29.png"/><Relationship Id="rId4" Type="http://schemas.openxmlformats.org/officeDocument/2006/relationships/image" Target="../media/image36.em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70.e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customXml" Target="../ink/ink2.xml"/><Relationship Id="rId5" Type="http://schemas.openxmlformats.org/officeDocument/2006/relationships/image" Target="../media/image29.png"/><Relationship Id="rId4" Type="http://schemas.openxmlformats.org/officeDocument/2006/relationships/image" Target="../media/image36.e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37.e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29.png"/><Relationship Id="rId4" Type="http://schemas.openxmlformats.org/officeDocument/2006/relationships/image" Target="../media/image36.e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39.png"/><Relationship Id="rId4" Type="http://schemas.openxmlformats.org/officeDocument/2006/relationships/image" Target="../media/image38.emf"/></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diglib.eg.org/handle/10.2312/SPBG.SPBG07.091-100" TargetMode="Externa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hyperlink" Target="http://diglib.eg.org/handle/10.2312/SPBG.SPBG07.091-100" TargetMode="Externa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hyperlink" Target="http://diglib.eg.org/handle/10.2312/SPBG.SPBG07.091-100"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www.physics.csbsju.edu/stats/KS-test.html" TargetMode="Externa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oleObject" Target="../embeddings/oleObject9.bin"/><Relationship Id="rId7" Type="http://schemas.openxmlformats.org/officeDocument/2006/relationships/image" Target="../media/image42.emf"/><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10.bin"/><Relationship Id="rId11" Type="http://schemas.openxmlformats.org/officeDocument/2006/relationships/image" Target="../media/image44.emf"/><Relationship Id="rId5" Type="http://schemas.openxmlformats.org/officeDocument/2006/relationships/image" Target="../media/image29.png"/><Relationship Id="rId10" Type="http://schemas.openxmlformats.org/officeDocument/2006/relationships/oleObject" Target="../embeddings/oleObject12.bin"/><Relationship Id="rId4" Type="http://schemas.openxmlformats.org/officeDocument/2006/relationships/image" Target="../media/image36.emf"/><Relationship Id="rId9" Type="http://schemas.openxmlformats.org/officeDocument/2006/relationships/image" Target="../media/image43.emf"/></Relationships>
</file>

<file path=ppt/slides/_rels/slide51.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oleObject" Target="../embeddings/oleObject13.bin"/><Relationship Id="rId7"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46.emf"/><Relationship Id="rId5" Type="http://schemas.openxmlformats.org/officeDocument/2006/relationships/oleObject" Target="../embeddings/oleObject14.bin"/><Relationship Id="rId10" Type="http://schemas.openxmlformats.org/officeDocument/2006/relationships/image" Target="../media/image48.emf"/><Relationship Id="rId4" Type="http://schemas.openxmlformats.org/officeDocument/2006/relationships/image" Target="../media/image45.emf"/><Relationship Id="rId9" Type="http://schemas.openxmlformats.org/officeDocument/2006/relationships/oleObject" Target="../embeddings/oleObject16.bin"/></Relationships>
</file>

<file path=ppt/slides/_rels/slide52.xml.rels><?xml version="1.0" encoding="UTF-8" standalone="yes"?>
<Relationships xmlns="http://schemas.openxmlformats.org/package/2006/relationships"><Relationship Id="rId2" Type="http://schemas.openxmlformats.org/officeDocument/2006/relationships/hyperlink" Target="http://diglib.eg.org/handle/10.2312/SPBG.SPBG07.091-100"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hyperlink" Target="http://diglib.eg.org/handle/10.2312/SPBG.SPBG07.091-100"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diglib.eg.org/handle/10.2312/SPBG.SPBG07.091-100" TargetMode="Externa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xkcd.com/882/"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emf"/><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7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16424" y="59872"/>
            <a:ext cx="7927956" cy="6583680"/>
          </a:xfrm>
          <a:prstGeom prst="rect">
            <a:avLst/>
          </a:prstGeom>
        </p:spPr>
      </p:pic>
    </p:spTree>
    <p:extLst>
      <p:ext uri="{BB962C8B-B14F-4D97-AF65-F5344CB8AC3E}">
        <p14:creationId xmlns:p14="http://schemas.microsoft.com/office/powerpoint/2010/main" val="27652676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16811"/>
          <a:stretch/>
        </p:blipFill>
        <p:spPr>
          <a:xfrm>
            <a:off x="676956" y="1028592"/>
            <a:ext cx="7839075" cy="5253441"/>
          </a:xfrm>
          <a:prstGeom prst="rect">
            <a:avLst/>
          </a:prstGeom>
        </p:spPr>
      </p:pic>
      <p:sp>
        <p:nvSpPr>
          <p:cNvPr id="3" name="Rectangle 2"/>
          <p:cNvSpPr/>
          <p:nvPr/>
        </p:nvSpPr>
        <p:spPr>
          <a:xfrm>
            <a:off x="1449160" y="171451"/>
            <a:ext cx="6245679" cy="461665"/>
          </a:xfrm>
          <a:prstGeom prst="rect">
            <a:avLst/>
          </a:prstGeom>
          <a:solidFill>
            <a:schemeClr val="accent6">
              <a:lumMod val="20000"/>
              <a:lumOff val="80000"/>
            </a:schemeClr>
          </a:solidFill>
        </p:spPr>
        <p:txBody>
          <a:bodyPr wrap="square">
            <a:spAutoFit/>
          </a:bodyPr>
          <a:lstStyle/>
          <a:p>
            <a:r>
              <a:rPr lang="en-US" sz="2400" dirty="0" err="1"/>
              <a:t>sa</a:t>
            </a:r>
            <a:r>
              <a:rPr lang="en-US" sz="2400" dirty="0"/>
              <a:t> and </a:t>
            </a:r>
            <a:r>
              <a:rPr lang="en-US" sz="2400" dirty="0" err="1"/>
              <a:t>sb</a:t>
            </a:r>
            <a:r>
              <a:rPr lang="en-US" sz="2400" dirty="0"/>
              <a:t> consist of points taken from sin </a:t>
            </a:r>
            <a:r>
              <a:rPr lang="en-US" sz="2400" dirty="0" smtClean="0"/>
              <a:t>curve</a:t>
            </a:r>
            <a:endParaRPr lang="en-US" sz="2400" dirty="0"/>
          </a:p>
        </p:txBody>
      </p:sp>
      <p:sp>
        <p:nvSpPr>
          <p:cNvPr id="4" name="TextBox 3"/>
          <p:cNvSpPr txBox="1"/>
          <p:nvPr/>
        </p:nvSpPr>
        <p:spPr>
          <a:xfrm>
            <a:off x="7086599" y="2353075"/>
            <a:ext cx="1763485" cy="830997"/>
          </a:xfrm>
          <a:prstGeom prst="rect">
            <a:avLst/>
          </a:prstGeom>
          <a:solidFill>
            <a:srgbClr val="CDFDEA"/>
          </a:solidFill>
        </p:spPr>
        <p:txBody>
          <a:bodyPr wrap="square" rtlCol="0">
            <a:spAutoFit/>
          </a:bodyPr>
          <a:lstStyle/>
          <a:p>
            <a:r>
              <a:rPr lang="en-US" sz="2400" dirty="0" smtClean="0"/>
              <a:t>Sample size matters</a:t>
            </a:r>
          </a:p>
        </p:txBody>
      </p:sp>
      <p:sp>
        <p:nvSpPr>
          <p:cNvPr id="5" name="TextBox 4"/>
          <p:cNvSpPr txBox="1"/>
          <p:nvPr/>
        </p:nvSpPr>
        <p:spPr>
          <a:xfrm>
            <a:off x="7086598" y="5096274"/>
            <a:ext cx="1763485" cy="830997"/>
          </a:xfrm>
          <a:prstGeom prst="rect">
            <a:avLst/>
          </a:prstGeom>
          <a:solidFill>
            <a:srgbClr val="CDFDEA"/>
          </a:solidFill>
        </p:spPr>
        <p:txBody>
          <a:bodyPr wrap="square" rtlCol="0">
            <a:spAutoFit/>
          </a:bodyPr>
          <a:lstStyle/>
          <a:p>
            <a:r>
              <a:rPr lang="en-US" sz="2400" dirty="0" smtClean="0"/>
              <a:t>Sample size matters</a:t>
            </a:r>
          </a:p>
        </p:txBody>
      </p:sp>
      <p:sp>
        <p:nvSpPr>
          <p:cNvPr id="6" name="TextBox 5"/>
          <p:cNvSpPr txBox="1"/>
          <p:nvPr/>
        </p:nvSpPr>
        <p:spPr>
          <a:xfrm>
            <a:off x="5649685" y="3635712"/>
            <a:ext cx="3526971" cy="830997"/>
          </a:xfrm>
          <a:prstGeom prst="rect">
            <a:avLst/>
          </a:prstGeom>
          <a:solidFill>
            <a:schemeClr val="accent4">
              <a:lumMod val="20000"/>
              <a:lumOff val="80000"/>
            </a:schemeClr>
          </a:solidFill>
        </p:spPr>
        <p:txBody>
          <a:bodyPr wrap="square" rtlCol="0">
            <a:spAutoFit/>
          </a:bodyPr>
          <a:lstStyle/>
          <a:p>
            <a:r>
              <a:rPr lang="en-US" sz="2400" dirty="0" smtClean="0"/>
              <a:t>But can compare  samples with different sizes</a:t>
            </a:r>
          </a:p>
        </p:txBody>
      </p:sp>
    </p:spTree>
    <p:extLst>
      <p:ext uri="{BB962C8B-B14F-4D97-AF65-F5344CB8AC3E}">
        <p14:creationId xmlns:p14="http://schemas.microsoft.com/office/powerpoint/2010/main" val="41360184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87375"/>
            <a:ext cx="9144000" cy="6088862"/>
          </a:xfrm>
          <a:prstGeom prst="rect">
            <a:avLst/>
          </a:prstGeom>
        </p:spPr>
      </p:pic>
      <p:sp>
        <p:nvSpPr>
          <p:cNvPr id="5" name="Rectangle 4"/>
          <p:cNvSpPr/>
          <p:nvPr/>
        </p:nvSpPr>
        <p:spPr>
          <a:xfrm>
            <a:off x="1476087" y="6488346"/>
            <a:ext cx="5762913" cy="369332"/>
          </a:xfrm>
          <a:prstGeom prst="rect">
            <a:avLst/>
          </a:prstGeom>
          <a:solidFill>
            <a:srgbClr val="FDEADA"/>
          </a:solidFill>
        </p:spPr>
        <p:txBody>
          <a:bodyPr wrap="square">
            <a:spAutoFit/>
          </a:bodyPr>
          <a:lstStyle/>
          <a:p>
            <a:r>
              <a:rPr lang="en-US" dirty="0">
                <a:hlinkClick r:id="rId3"/>
              </a:rPr>
              <a:t>http://diglib.eg.org/handle/10.2312/SPBG.SPBG07.091-</a:t>
            </a:r>
            <a:r>
              <a:rPr lang="en-US" dirty="0" smtClean="0">
                <a:hlinkClick r:id="rId3"/>
              </a:rPr>
              <a:t>100</a:t>
            </a:r>
            <a:r>
              <a:rPr lang="en-US" dirty="0" smtClean="0"/>
              <a:t> </a:t>
            </a:r>
            <a:endParaRPr lang="en-US" dirty="0"/>
          </a:p>
        </p:txBody>
      </p:sp>
      <p:sp>
        <p:nvSpPr>
          <p:cNvPr id="6" name="Rectangle 5"/>
          <p:cNvSpPr/>
          <p:nvPr/>
        </p:nvSpPr>
        <p:spPr>
          <a:xfrm>
            <a:off x="1" y="30368"/>
            <a:ext cx="9144000" cy="646331"/>
          </a:xfrm>
          <a:prstGeom prst="rect">
            <a:avLst/>
          </a:prstGeom>
          <a:solidFill>
            <a:schemeClr val="accent6">
              <a:lumMod val="20000"/>
              <a:lumOff val="80000"/>
            </a:schemeClr>
          </a:solidFill>
        </p:spPr>
        <p:txBody>
          <a:bodyPr wrap="square">
            <a:spAutoFit/>
          </a:bodyPr>
          <a:lstStyle/>
          <a:p>
            <a:r>
              <a:rPr lang="en-US" dirty="0"/>
              <a:t>Topological Methods for the Analysis of High Dimensional Data Sets and 3D Object Recognition</a:t>
            </a:r>
          </a:p>
          <a:p>
            <a:r>
              <a:rPr lang="en-US" dirty="0"/>
              <a:t>Singh, </a:t>
            </a:r>
            <a:r>
              <a:rPr lang="en-US" dirty="0" err="1"/>
              <a:t>Gurjeet</a:t>
            </a:r>
            <a:r>
              <a:rPr lang="en-US" dirty="0"/>
              <a:t>; </a:t>
            </a:r>
            <a:r>
              <a:rPr lang="en-US" dirty="0" err="1"/>
              <a:t>Memoli</a:t>
            </a:r>
            <a:r>
              <a:rPr lang="en-US" dirty="0"/>
              <a:t>, </a:t>
            </a:r>
            <a:r>
              <a:rPr lang="en-US" dirty="0" err="1"/>
              <a:t>Facundo</a:t>
            </a:r>
            <a:r>
              <a:rPr lang="en-US" dirty="0"/>
              <a:t>; </a:t>
            </a:r>
            <a:r>
              <a:rPr lang="en-US" dirty="0" err="1"/>
              <a:t>Carlsson</a:t>
            </a:r>
            <a:r>
              <a:rPr lang="en-US" dirty="0"/>
              <a:t>, Gunnar</a:t>
            </a:r>
          </a:p>
        </p:txBody>
      </p:sp>
    </p:spTree>
    <p:extLst>
      <p:ext uri="{BB962C8B-B14F-4D97-AF65-F5344CB8AC3E}">
        <p14:creationId xmlns:p14="http://schemas.microsoft.com/office/powerpoint/2010/main" val="5647554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6393" y="141394"/>
            <a:ext cx="8576529" cy="4297680"/>
          </a:xfrm>
          <a:prstGeom prst="rect">
            <a:avLst/>
          </a:prstGeom>
        </p:spPr>
      </p:pic>
      <p:sp>
        <p:nvSpPr>
          <p:cNvPr id="3" name="TextBox 2"/>
          <p:cNvSpPr txBox="1"/>
          <p:nvPr/>
        </p:nvSpPr>
        <p:spPr>
          <a:xfrm>
            <a:off x="1608774" y="4784273"/>
            <a:ext cx="5951765" cy="1200329"/>
          </a:xfrm>
          <a:prstGeom prst="rect">
            <a:avLst/>
          </a:prstGeom>
          <a:solidFill>
            <a:srgbClr val="E2F0D9"/>
          </a:solidFill>
        </p:spPr>
        <p:txBody>
          <a:bodyPr wrap="square" rtlCol="0">
            <a:spAutoFit/>
          </a:bodyPr>
          <a:lstStyle/>
          <a:p>
            <a:r>
              <a:rPr lang="en-US" sz="2400" dirty="0" smtClean="0"/>
              <a:t>TDA mapper can also be used for classification and/or comparing different data sets via a “good” distance between graphs.</a:t>
            </a:r>
          </a:p>
        </p:txBody>
      </p:sp>
      <p:sp>
        <p:nvSpPr>
          <p:cNvPr id="4" name="Rectangle 3"/>
          <p:cNvSpPr/>
          <p:nvPr/>
        </p:nvSpPr>
        <p:spPr>
          <a:xfrm>
            <a:off x="1476087" y="6488346"/>
            <a:ext cx="5762913" cy="369332"/>
          </a:xfrm>
          <a:prstGeom prst="rect">
            <a:avLst/>
          </a:prstGeom>
          <a:solidFill>
            <a:srgbClr val="FDEADA"/>
          </a:solidFill>
        </p:spPr>
        <p:txBody>
          <a:bodyPr wrap="square">
            <a:spAutoFit/>
          </a:bodyPr>
          <a:lstStyle/>
          <a:p>
            <a:r>
              <a:rPr lang="en-US" dirty="0">
                <a:hlinkClick r:id="rId3"/>
              </a:rPr>
              <a:t>http://diglib.eg.org/handle/10.2312/SPBG.SPBG07.091-</a:t>
            </a:r>
            <a:r>
              <a:rPr lang="en-US" dirty="0" smtClean="0">
                <a:hlinkClick r:id="rId3"/>
              </a:rPr>
              <a:t>100</a:t>
            </a:r>
            <a:r>
              <a:rPr lang="en-US" dirty="0" smtClean="0"/>
              <a:t> </a:t>
            </a:r>
            <a:endParaRPr lang="en-US" dirty="0"/>
          </a:p>
        </p:txBody>
      </p:sp>
    </p:spTree>
    <p:extLst>
      <p:ext uri="{BB962C8B-B14F-4D97-AF65-F5344CB8AC3E}">
        <p14:creationId xmlns:p14="http://schemas.microsoft.com/office/powerpoint/2010/main" val="31803217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0790" y="1519163"/>
            <a:ext cx="8162419" cy="1815882"/>
          </a:xfrm>
          <a:prstGeom prst="rect">
            <a:avLst/>
          </a:prstGeom>
        </p:spPr>
        <p:txBody>
          <a:bodyPr wrap="square">
            <a:spAutoFit/>
          </a:bodyPr>
          <a:lstStyle/>
          <a:p>
            <a:r>
              <a:rPr lang="en-US" sz="2800" dirty="0"/>
              <a:t>The idea is to provide </a:t>
            </a:r>
            <a:r>
              <a:rPr lang="en-US" sz="2800" dirty="0" smtClean="0"/>
              <a:t>another tool </a:t>
            </a:r>
            <a:r>
              <a:rPr lang="en-US" sz="2800" dirty="0"/>
              <a:t>for a generalized notion of </a:t>
            </a:r>
            <a:r>
              <a:rPr lang="en-US" sz="2800" dirty="0" err="1"/>
              <a:t>coordinatization</a:t>
            </a:r>
            <a:r>
              <a:rPr lang="en-US" sz="2800" dirty="0"/>
              <a:t> </a:t>
            </a:r>
            <a:r>
              <a:rPr lang="en-US" sz="2800" dirty="0" smtClean="0"/>
              <a:t>for high </a:t>
            </a:r>
            <a:r>
              <a:rPr lang="en-US" sz="2800" dirty="0"/>
              <a:t>dimensional data sets. </a:t>
            </a:r>
            <a:r>
              <a:rPr lang="en-US" sz="2800" b="1" dirty="0" err="1">
                <a:solidFill>
                  <a:srgbClr val="800000"/>
                </a:solidFill>
              </a:rPr>
              <a:t>Coordinatization</a:t>
            </a:r>
            <a:r>
              <a:rPr lang="en-US" sz="2800" b="1" dirty="0">
                <a:solidFill>
                  <a:srgbClr val="800000"/>
                </a:solidFill>
              </a:rPr>
              <a:t> can of </a:t>
            </a:r>
            <a:r>
              <a:rPr lang="en-US" sz="2800" b="1" dirty="0" smtClean="0">
                <a:solidFill>
                  <a:srgbClr val="800000"/>
                </a:solidFill>
              </a:rPr>
              <a:t>course refer </a:t>
            </a:r>
            <a:r>
              <a:rPr lang="en-US" sz="2800" b="1" dirty="0">
                <a:solidFill>
                  <a:srgbClr val="800000"/>
                </a:solidFill>
              </a:rPr>
              <a:t>to a choice of real valued coordinate functions on a </a:t>
            </a:r>
            <a:r>
              <a:rPr lang="en-US" sz="2800" b="1" dirty="0" smtClean="0">
                <a:solidFill>
                  <a:srgbClr val="800000"/>
                </a:solidFill>
              </a:rPr>
              <a:t>data set</a:t>
            </a:r>
            <a:r>
              <a:rPr lang="en-US" sz="2800" dirty="0" smtClean="0"/>
              <a:t>, </a:t>
            </a:r>
            <a:endParaRPr lang="en-US" sz="2800" b="1" dirty="0">
              <a:solidFill>
                <a:srgbClr val="800000"/>
              </a:solidFill>
            </a:endParaRPr>
          </a:p>
        </p:txBody>
      </p:sp>
      <p:sp>
        <p:nvSpPr>
          <p:cNvPr id="3" name="Rectangle 2"/>
          <p:cNvSpPr/>
          <p:nvPr/>
        </p:nvSpPr>
        <p:spPr>
          <a:xfrm>
            <a:off x="1476087" y="6488346"/>
            <a:ext cx="5762913" cy="369332"/>
          </a:xfrm>
          <a:prstGeom prst="rect">
            <a:avLst/>
          </a:prstGeom>
          <a:solidFill>
            <a:srgbClr val="FDEADA"/>
          </a:solidFill>
        </p:spPr>
        <p:txBody>
          <a:bodyPr wrap="square">
            <a:spAutoFit/>
          </a:bodyPr>
          <a:lstStyle/>
          <a:p>
            <a:r>
              <a:rPr lang="en-US" dirty="0">
                <a:hlinkClick r:id="rId2"/>
              </a:rPr>
              <a:t>http://diglib.eg.org/handle/10.2312/SPBG.SPBG07.091-</a:t>
            </a:r>
            <a:r>
              <a:rPr lang="en-US" dirty="0" smtClean="0">
                <a:hlinkClick r:id="rId2"/>
              </a:rPr>
              <a:t>100</a:t>
            </a:r>
            <a:r>
              <a:rPr lang="en-US" dirty="0" smtClean="0"/>
              <a:t> </a:t>
            </a:r>
            <a:endParaRPr lang="en-US" dirty="0"/>
          </a:p>
        </p:txBody>
      </p:sp>
    </p:spTree>
    <p:extLst>
      <p:ext uri="{BB962C8B-B14F-4D97-AF65-F5344CB8AC3E}">
        <p14:creationId xmlns:p14="http://schemas.microsoft.com/office/powerpoint/2010/main" val="1725993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3078" y="175856"/>
            <a:ext cx="8850922" cy="6596678"/>
          </a:xfrm>
          <a:prstGeom prst="rect">
            <a:avLst/>
          </a:prstGeom>
          <a:noFill/>
        </p:spPr>
        <p:txBody>
          <a:bodyPr wrap="square" rtlCol="0">
            <a:spAutoFit/>
          </a:bodyPr>
          <a:lstStyle/>
          <a:p>
            <a:r>
              <a:rPr lang="en-US" sz="3200" dirty="0" smtClean="0"/>
              <a:t>Dimensionality Reduction:   </a:t>
            </a:r>
            <a:r>
              <a:rPr lang="en-US" sz="3200" dirty="0" smtClean="0">
                <a:solidFill>
                  <a:srgbClr val="660066"/>
                </a:solidFill>
              </a:rPr>
              <a:t>Given dataset  D      </a:t>
            </a:r>
            <a:r>
              <a:rPr lang="en-US" sz="3200" b="1" dirty="0" smtClean="0">
                <a:solidFill>
                  <a:srgbClr val="660066"/>
                </a:solidFill>
              </a:rPr>
              <a:t>R</a:t>
            </a:r>
            <a:r>
              <a:rPr lang="en-US" sz="3200" b="1" baseline="30000" dirty="0" smtClean="0">
                <a:solidFill>
                  <a:srgbClr val="660066"/>
                </a:solidFill>
              </a:rPr>
              <a:t>N</a:t>
            </a:r>
          </a:p>
          <a:p>
            <a:endParaRPr lang="en-US" sz="2000" dirty="0"/>
          </a:p>
          <a:p>
            <a:r>
              <a:rPr lang="en-US" sz="3200" dirty="0" smtClean="0">
                <a:solidFill>
                  <a:srgbClr val="800000"/>
                </a:solidFill>
              </a:rPr>
              <a:t>Want:  embedding   f:  D </a:t>
            </a:r>
            <a:r>
              <a:rPr lang="en-US" sz="3200" dirty="0" smtClean="0">
                <a:solidFill>
                  <a:srgbClr val="800000"/>
                </a:solidFill>
                <a:sym typeface="Wingdings"/>
              </a:rPr>
              <a:t> </a:t>
            </a:r>
            <a:r>
              <a:rPr lang="en-US" sz="3200" b="1" dirty="0" err="1" smtClean="0">
                <a:solidFill>
                  <a:srgbClr val="800000"/>
                </a:solidFill>
                <a:sym typeface="Wingdings"/>
              </a:rPr>
              <a:t>R</a:t>
            </a:r>
            <a:r>
              <a:rPr lang="en-US" sz="3200" b="1" baseline="30000" dirty="0" err="1" smtClean="0">
                <a:solidFill>
                  <a:srgbClr val="800000"/>
                </a:solidFill>
                <a:sym typeface="Wingdings"/>
              </a:rPr>
              <a:t>n</a:t>
            </a:r>
            <a:r>
              <a:rPr lang="en-US" sz="3200" dirty="0" smtClean="0">
                <a:solidFill>
                  <a:srgbClr val="800000"/>
                </a:solidFill>
                <a:sym typeface="Wingdings"/>
              </a:rPr>
              <a:t>  where n &lt;&lt; N</a:t>
            </a:r>
          </a:p>
          <a:p>
            <a:pPr>
              <a:lnSpc>
                <a:spcPct val="50000"/>
              </a:lnSpc>
            </a:pPr>
            <a:endParaRPr lang="en-US" sz="3200" dirty="0">
              <a:solidFill>
                <a:srgbClr val="800000"/>
              </a:solidFill>
              <a:sym typeface="Wingdings"/>
            </a:endParaRPr>
          </a:p>
          <a:p>
            <a:pPr lvl="2">
              <a:lnSpc>
                <a:spcPct val="50000"/>
              </a:lnSpc>
            </a:pPr>
            <a:r>
              <a:rPr lang="en-US" sz="3200" dirty="0" smtClean="0">
                <a:solidFill>
                  <a:srgbClr val="800000"/>
                </a:solidFill>
                <a:sym typeface="Wingdings"/>
              </a:rPr>
              <a:t>which “preserves” the structure of the data.</a:t>
            </a:r>
          </a:p>
          <a:p>
            <a:endParaRPr lang="en-US" sz="2000" dirty="0" smtClean="0"/>
          </a:p>
          <a:p>
            <a:r>
              <a:rPr lang="en-US" sz="3200" dirty="0" smtClean="0"/>
              <a:t>Many </a:t>
            </a:r>
            <a:r>
              <a:rPr lang="en-US" sz="3200" dirty="0"/>
              <a:t>reduction methods:</a:t>
            </a:r>
          </a:p>
          <a:p>
            <a:pPr>
              <a:lnSpc>
                <a:spcPct val="50000"/>
              </a:lnSpc>
            </a:pPr>
            <a:endParaRPr lang="en-US" sz="3200" dirty="0"/>
          </a:p>
          <a:p>
            <a:pPr algn="ctr"/>
            <a:r>
              <a:rPr lang="en-US" sz="3200" dirty="0"/>
              <a:t>f</a:t>
            </a:r>
            <a:r>
              <a:rPr lang="en-US" sz="3200" baseline="-25000" dirty="0"/>
              <a:t>1</a:t>
            </a:r>
            <a:r>
              <a:rPr lang="en-US" sz="3200" dirty="0"/>
              <a:t>:  D </a:t>
            </a:r>
            <a:r>
              <a:rPr lang="en-US" sz="3200" dirty="0">
                <a:sym typeface="Wingdings"/>
              </a:rPr>
              <a:t>  </a:t>
            </a:r>
            <a:r>
              <a:rPr lang="en-US" sz="3200" b="1" dirty="0">
                <a:sym typeface="Wingdings"/>
              </a:rPr>
              <a:t>R</a:t>
            </a:r>
            <a:r>
              <a:rPr lang="en-US" sz="3200" dirty="0">
                <a:sym typeface="Wingdings"/>
              </a:rPr>
              <a:t>,</a:t>
            </a:r>
            <a:r>
              <a:rPr lang="en-US" sz="3200" b="1" dirty="0">
                <a:sym typeface="Wingdings"/>
              </a:rPr>
              <a:t> </a:t>
            </a:r>
            <a:r>
              <a:rPr lang="en-US" sz="3200" dirty="0"/>
              <a:t>f</a:t>
            </a:r>
            <a:r>
              <a:rPr lang="en-US" sz="3200" baseline="-25000" dirty="0"/>
              <a:t>2</a:t>
            </a:r>
            <a:r>
              <a:rPr lang="en-US" sz="3200" dirty="0"/>
              <a:t>:  D </a:t>
            </a:r>
            <a:r>
              <a:rPr lang="en-US" sz="3200" dirty="0">
                <a:sym typeface="Wingdings"/>
              </a:rPr>
              <a:t>  </a:t>
            </a:r>
            <a:r>
              <a:rPr lang="en-US" sz="3200" b="1" dirty="0">
                <a:sym typeface="Wingdings"/>
              </a:rPr>
              <a:t>R</a:t>
            </a:r>
            <a:r>
              <a:rPr lang="en-US" sz="3200" dirty="0">
                <a:sym typeface="Wingdings"/>
              </a:rPr>
              <a:t>, …</a:t>
            </a:r>
            <a:r>
              <a:rPr lang="en-US" sz="3200" b="1" dirty="0">
                <a:sym typeface="Wingdings"/>
              </a:rPr>
              <a:t> </a:t>
            </a:r>
            <a:r>
              <a:rPr lang="en-US" sz="3200" dirty="0" err="1"/>
              <a:t>f</a:t>
            </a:r>
            <a:r>
              <a:rPr lang="en-US" sz="3200" baseline="-25000" dirty="0" err="1"/>
              <a:t>n</a:t>
            </a:r>
            <a:r>
              <a:rPr lang="en-US" sz="3200" dirty="0"/>
              <a:t>:  D </a:t>
            </a:r>
            <a:r>
              <a:rPr lang="en-US" sz="3200" dirty="0">
                <a:sym typeface="Wingdings"/>
              </a:rPr>
              <a:t>  </a:t>
            </a:r>
            <a:r>
              <a:rPr lang="en-US" sz="3200" b="1" dirty="0">
                <a:sym typeface="Wingdings"/>
              </a:rPr>
              <a:t>R</a:t>
            </a:r>
            <a:endParaRPr lang="en-US" sz="3200" b="1" dirty="0"/>
          </a:p>
          <a:p>
            <a:endParaRPr lang="en-US" sz="2000" b="1" dirty="0"/>
          </a:p>
          <a:p>
            <a:pPr algn="ctr"/>
            <a:r>
              <a:rPr lang="en-US" sz="3200" dirty="0"/>
              <a:t>(f</a:t>
            </a:r>
            <a:r>
              <a:rPr lang="en-US" sz="3200" baseline="-25000" dirty="0"/>
              <a:t>1</a:t>
            </a:r>
            <a:r>
              <a:rPr lang="en-US" sz="3200" dirty="0"/>
              <a:t>, f</a:t>
            </a:r>
            <a:r>
              <a:rPr lang="en-US" sz="3200" baseline="-25000" dirty="0"/>
              <a:t>2</a:t>
            </a:r>
            <a:r>
              <a:rPr lang="en-US" sz="3200" dirty="0"/>
              <a:t>, … </a:t>
            </a:r>
            <a:r>
              <a:rPr lang="en-US" sz="3200" dirty="0" err="1"/>
              <a:t>f</a:t>
            </a:r>
            <a:r>
              <a:rPr lang="en-US" sz="3200" baseline="-25000" dirty="0" err="1"/>
              <a:t>n</a:t>
            </a:r>
            <a:r>
              <a:rPr lang="en-US" sz="3200" dirty="0"/>
              <a:t>):  D </a:t>
            </a:r>
            <a:r>
              <a:rPr lang="en-US" sz="3200" dirty="0">
                <a:sym typeface="Wingdings"/>
              </a:rPr>
              <a:t>  </a:t>
            </a:r>
            <a:r>
              <a:rPr lang="en-US" sz="3200" b="1" dirty="0" err="1" smtClean="0">
                <a:sym typeface="Wingdings"/>
              </a:rPr>
              <a:t>R</a:t>
            </a:r>
            <a:r>
              <a:rPr lang="en-US" sz="3200" b="1" baseline="30000" dirty="0" err="1" smtClean="0">
                <a:sym typeface="Wingdings"/>
              </a:rPr>
              <a:t>n</a:t>
            </a:r>
            <a:endParaRPr lang="en-US" sz="3200" b="1" baseline="30000" dirty="0" smtClean="0">
              <a:sym typeface="Wingdings"/>
            </a:endParaRPr>
          </a:p>
          <a:p>
            <a:pPr algn="ctr"/>
            <a:endParaRPr lang="en-US" sz="5400" b="1" baseline="30000" dirty="0">
              <a:sym typeface="Wingdings"/>
            </a:endParaRPr>
          </a:p>
          <a:p>
            <a:r>
              <a:rPr lang="en-US" sz="3200" dirty="0" smtClean="0">
                <a:sym typeface="Wingdings"/>
              </a:rPr>
              <a:t>Many </a:t>
            </a:r>
            <a:r>
              <a:rPr lang="en-US" sz="3200" dirty="0">
                <a:sym typeface="Wingdings"/>
              </a:rPr>
              <a:t>are linear,   </a:t>
            </a:r>
            <a:r>
              <a:rPr lang="en-US" sz="3200" dirty="0" smtClean="0">
                <a:sym typeface="Wingdings"/>
              </a:rPr>
              <a:t>M</a:t>
            </a:r>
            <a:r>
              <a:rPr lang="en-US" sz="3200" dirty="0">
                <a:sym typeface="Wingdings"/>
              </a:rPr>
              <a:t>:  </a:t>
            </a:r>
            <a:r>
              <a:rPr lang="en-US" sz="3200" b="1" dirty="0">
                <a:sym typeface="Wingdings"/>
              </a:rPr>
              <a:t>R</a:t>
            </a:r>
            <a:r>
              <a:rPr lang="en-US" sz="3200" b="1" baseline="30000" dirty="0">
                <a:sym typeface="Wingdings"/>
              </a:rPr>
              <a:t>N</a:t>
            </a:r>
            <a:r>
              <a:rPr lang="en-US" sz="3200" b="1" dirty="0">
                <a:sym typeface="Wingdings"/>
              </a:rPr>
              <a:t>    </a:t>
            </a:r>
            <a:r>
              <a:rPr lang="en-US" sz="3200" b="1" dirty="0" err="1">
                <a:sym typeface="Wingdings"/>
              </a:rPr>
              <a:t>R</a:t>
            </a:r>
            <a:r>
              <a:rPr lang="en-US" sz="3200" b="1" baseline="30000" dirty="0" err="1">
                <a:sym typeface="Wingdings"/>
              </a:rPr>
              <a:t>n</a:t>
            </a:r>
            <a:r>
              <a:rPr lang="en-US" sz="3200" dirty="0">
                <a:sym typeface="Wingdings"/>
              </a:rPr>
              <a:t>,  </a:t>
            </a:r>
            <a:r>
              <a:rPr lang="en-US" sz="3200" dirty="0" err="1">
                <a:sym typeface="Wingdings"/>
              </a:rPr>
              <a:t>M</a:t>
            </a:r>
            <a:r>
              <a:rPr lang="en-US" sz="3200" b="1" dirty="0" err="1">
                <a:sym typeface="Wingdings"/>
              </a:rPr>
              <a:t>x</a:t>
            </a:r>
            <a:r>
              <a:rPr lang="en-US" sz="3200" dirty="0">
                <a:sym typeface="Wingdings"/>
              </a:rPr>
              <a:t> = </a:t>
            </a:r>
            <a:r>
              <a:rPr lang="en-US" sz="3200" b="1" dirty="0">
                <a:sym typeface="Wingdings"/>
              </a:rPr>
              <a:t>y</a:t>
            </a:r>
          </a:p>
          <a:p>
            <a:endParaRPr lang="en-US" sz="3200" b="1" baseline="30000" dirty="0" smtClean="0">
              <a:sym typeface="Wingdings"/>
            </a:endParaRPr>
          </a:p>
          <a:p>
            <a:r>
              <a:rPr lang="en-US" sz="3200" dirty="0" smtClean="0">
                <a:sym typeface="Wingdings"/>
              </a:rPr>
              <a:t>But </a:t>
            </a:r>
            <a:r>
              <a:rPr lang="en-US" sz="3200" dirty="0">
                <a:sym typeface="Wingdings"/>
              </a:rPr>
              <a:t>there are also non-linear d</a:t>
            </a:r>
            <a:r>
              <a:rPr lang="en-US" sz="3200" dirty="0"/>
              <a:t>imensionality reduction algorithms</a:t>
            </a:r>
            <a:r>
              <a:rPr lang="en-US" sz="3200" dirty="0" smtClean="0"/>
              <a:t>.</a:t>
            </a:r>
            <a:endParaRPr lang="en-US" sz="3200" b="1" baseline="30000" dirty="0">
              <a:sym typeface="Wingdings"/>
            </a:endParaRPr>
          </a:p>
        </p:txBody>
      </p:sp>
      <p:sp>
        <p:nvSpPr>
          <p:cNvPr id="5" name="TextBox 4"/>
          <p:cNvSpPr txBox="1"/>
          <p:nvPr/>
        </p:nvSpPr>
        <p:spPr>
          <a:xfrm rot="5400000">
            <a:off x="7681182" y="291599"/>
            <a:ext cx="566615" cy="584776"/>
          </a:xfrm>
          <a:prstGeom prst="rect">
            <a:avLst/>
          </a:prstGeom>
          <a:noFill/>
        </p:spPr>
        <p:txBody>
          <a:bodyPr wrap="square" rtlCol="0">
            <a:spAutoFit/>
          </a:bodyPr>
          <a:lstStyle/>
          <a:p>
            <a:r>
              <a:rPr lang="en-US" sz="3200" dirty="0" smtClean="0"/>
              <a:t>U</a:t>
            </a:r>
            <a:endParaRPr lang="en-US" sz="3200" dirty="0"/>
          </a:p>
        </p:txBody>
      </p:sp>
    </p:spTree>
    <p:extLst>
      <p:ext uri="{BB962C8B-B14F-4D97-AF65-F5344CB8AC3E}">
        <p14:creationId xmlns:p14="http://schemas.microsoft.com/office/powerpoint/2010/main" val="42364526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14400" y="136766"/>
            <a:ext cx="7303770" cy="6858000"/>
          </a:xfrm>
          <a:prstGeom prst="rect">
            <a:avLst/>
          </a:prstGeom>
        </p:spPr>
      </p:pic>
      <p:sp>
        <p:nvSpPr>
          <p:cNvPr id="2" name="TextBox 1"/>
          <p:cNvSpPr txBox="1"/>
          <p:nvPr/>
        </p:nvSpPr>
        <p:spPr>
          <a:xfrm>
            <a:off x="644769" y="254007"/>
            <a:ext cx="8167077" cy="584776"/>
          </a:xfrm>
          <a:prstGeom prst="rect">
            <a:avLst/>
          </a:prstGeom>
          <a:noFill/>
        </p:spPr>
        <p:txBody>
          <a:bodyPr wrap="square" rtlCol="0">
            <a:spAutoFit/>
          </a:bodyPr>
          <a:lstStyle/>
          <a:p>
            <a:r>
              <a:rPr lang="en-US" sz="3200" dirty="0" smtClean="0"/>
              <a:t>Example:  Principle component </a:t>
            </a:r>
            <a:r>
              <a:rPr lang="en-US" sz="3200" dirty="0"/>
              <a:t>analysis (PCA)</a:t>
            </a:r>
            <a:r>
              <a:rPr lang="en-US" sz="3200" dirty="0" smtClean="0"/>
              <a:t> </a:t>
            </a:r>
            <a:endParaRPr lang="en-US" sz="3200" dirty="0"/>
          </a:p>
        </p:txBody>
      </p:sp>
      <p:sp>
        <p:nvSpPr>
          <p:cNvPr id="4" name="Rectangle 3"/>
          <p:cNvSpPr/>
          <p:nvPr/>
        </p:nvSpPr>
        <p:spPr>
          <a:xfrm>
            <a:off x="254000" y="6427371"/>
            <a:ext cx="6858000" cy="369332"/>
          </a:xfrm>
          <a:prstGeom prst="rect">
            <a:avLst/>
          </a:prstGeom>
        </p:spPr>
        <p:txBody>
          <a:bodyPr wrap="square">
            <a:spAutoFit/>
          </a:bodyPr>
          <a:lstStyle/>
          <a:p>
            <a:r>
              <a:rPr lang="en-US" dirty="0"/>
              <a:t>http://</a:t>
            </a:r>
            <a:r>
              <a:rPr lang="en-US" dirty="0" err="1"/>
              <a:t>en.wikipedia.org</a:t>
            </a:r>
            <a:r>
              <a:rPr lang="en-US" dirty="0"/>
              <a:t>/wiki/</a:t>
            </a:r>
            <a:r>
              <a:rPr lang="en-US" dirty="0" err="1"/>
              <a:t>File:GaussianScatterPCA.png</a:t>
            </a:r>
            <a:endParaRPr lang="en-US" dirty="0"/>
          </a:p>
        </p:txBody>
      </p:sp>
    </p:spTree>
    <p:extLst>
      <p:ext uri="{BB962C8B-B14F-4D97-AF65-F5344CB8AC3E}">
        <p14:creationId xmlns:p14="http://schemas.microsoft.com/office/powerpoint/2010/main" val="5419608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7800" y="275171"/>
            <a:ext cx="8781446" cy="6858000"/>
          </a:xfrm>
          <a:prstGeom prst="rect">
            <a:avLst/>
          </a:prstGeom>
        </p:spPr>
      </p:pic>
      <p:sp>
        <p:nvSpPr>
          <p:cNvPr id="3" name="Rectangle 2"/>
          <p:cNvSpPr/>
          <p:nvPr/>
        </p:nvSpPr>
        <p:spPr>
          <a:xfrm>
            <a:off x="296338" y="96336"/>
            <a:ext cx="8744707" cy="461665"/>
          </a:xfrm>
          <a:prstGeom prst="rect">
            <a:avLst/>
          </a:prstGeom>
        </p:spPr>
        <p:txBody>
          <a:bodyPr wrap="square">
            <a:spAutoFit/>
          </a:bodyPr>
          <a:lstStyle/>
          <a:p>
            <a:r>
              <a:rPr lang="en-US" sz="2400" dirty="0">
                <a:hlinkClick r:id="rId3"/>
              </a:rPr>
              <a:t>https://en.wikipedia.org/wiki/</a:t>
            </a:r>
            <a:r>
              <a:rPr lang="en-US" sz="2400" dirty="0" smtClean="0">
                <a:hlinkClick r:id="rId3"/>
              </a:rPr>
              <a:t>Nonlinear_dimensionality_reduction</a:t>
            </a:r>
            <a:r>
              <a:rPr lang="en-US" sz="2400" dirty="0" smtClean="0"/>
              <a:t> </a:t>
            </a:r>
            <a:endParaRPr lang="en-US" sz="2400" dirty="0"/>
          </a:p>
        </p:txBody>
      </p:sp>
    </p:spTree>
    <p:extLst>
      <p:ext uri="{BB962C8B-B14F-4D97-AF65-F5344CB8AC3E}">
        <p14:creationId xmlns:p14="http://schemas.microsoft.com/office/powerpoint/2010/main" val="6074709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6872" y="-34904"/>
            <a:ext cx="4297677" cy="4151363"/>
          </a:xfrm>
          <a:prstGeom prst="rect">
            <a:avLst/>
          </a:prstGeom>
        </p:spPr>
      </p:pic>
      <p:cxnSp>
        <p:nvCxnSpPr>
          <p:cNvPr id="5" name="Straight Arrow Connector 4"/>
          <p:cNvCxnSpPr/>
          <p:nvPr/>
        </p:nvCxnSpPr>
        <p:spPr>
          <a:xfrm>
            <a:off x="2266797" y="4090131"/>
            <a:ext cx="0" cy="579714"/>
          </a:xfrm>
          <a:prstGeom prst="straightConnector1">
            <a:avLst/>
          </a:prstGeom>
          <a:ln w="50800">
            <a:solidFill>
              <a:schemeClr val="tx1"/>
            </a:solidFill>
            <a:tailEnd type="arrow" w="lg" len="lg"/>
          </a:ln>
        </p:spPr>
        <p:style>
          <a:lnRef idx="2">
            <a:schemeClr val="accent1"/>
          </a:lnRef>
          <a:fillRef idx="0">
            <a:schemeClr val="accent1"/>
          </a:fillRef>
          <a:effectRef idx="1">
            <a:schemeClr val="accent1"/>
          </a:effectRef>
          <a:fontRef idx="minor">
            <a:schemeClr val="tx1"/>
          </a:fontRef>
        </p:style>
      </p:cxnSp>
      <p:pic>
        <p:nvPicPr>
          <p:cNvPr id="3" name="Picture 2" descr="rainbow.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687846">
            <a:off x="1347817" y="4847360"/>
            <a:ext cx="1828800" cy="1828800"/>
          </a:xfrm>
          <a:prstGeom prst="rect">
            <a:avLst/>
          </a:prstGeom>
        </p:spPr>
      </p:pic>
      <p:sp>
        <p:nvSpPr>
          <p:cNvPr id="9" name="TextBox 8"/>
          <p:cNvSpPr txBox="1"/>
          <p:nvPr/>
        </p:nvSpPr>
        <p:spPr>
          <a:xfrm>
            <a:off x="70527" y="6116606"/>
            <a:ext cx="1049216" cy="646331"/>
          </a:xfrm>
          <a:prstGeom prst="rect">
            <a:avLst/>
          </a:prstGeom>
          <a:noFill/>
        </p:spPr>
        <p:txBody>
          <a:bodyPr wrap="square" rtlCol="0">
            <a:spAutoFit/>
          </a:bodyPr>
          <a:lstStyle/>
          <a:p>
            <a:r>
              <a:rPr lang="en-US" sz="1200" dirty="0" smtClean="0"/>
              <a:t>circle courtesy of </a:t>
            </a:r>
            <a:r>
              <a:rPr lang="en-US" sz="1200" dirty="0" err="1" smtClean="0"/>
              <a:t>knotplot.com</a:t>
            </a:r>
            <a:endParaRPr lang="en-US" sz="1200" dirty="0"/>
          </a:p>
        </p:txBody>
      </p:sp>
      <p:sp>
        <p:nvSpPr>
          <p:cNvPr id="10" name="Rectangle 9"/>
          <p:cNvSpPr/>
          <p:nvPr/>
        </p:nvSpPr>
        <p:spPr>
          <a:xfrm>
            <a:off x="4285244" y="197415"/>
            <a:ext cx="4959473" cy="1569660"/>
          </a:xfrm>
          <a:prstGeom prst="rect">
            <a:avLst/>
          </a:prstGeom>
        </p:spPr>
        <p:txBody>
          <a:bodyPr wrap="square">
            <a:spAutoFit/>
          </a:bodyPr>
          <a:lstStyle/>
          <a:p>
            <a:r>
              <a:rPr lang="en-US" sz="3200" b="1" dirty="0"/>
              <a:t>Goal</a:t>
            </a:r>
            <a:r>
              <a:rPr lang="en-US" sz="3200" dirty="0"/>
              <a:t>      </a:t>
            </a:r>
            <a:endParaRPr lang="en-US" sz="3200" dirty="0" smtClean="0"/>
          </a:p>
          <a:p>
            <a:r>
              <a:rPr lang="en-US" sz="3200" dirty="0" smtClean="0"/>
              <a:t>f</a:t>
            </a:r>
            <a:r>
              <a:rPr lang="en-US" sz="3200" dirty="0"/>
              <a:t>:  D </a:t>
            </a:r>
            <a:r>
              <a:rPr lang="en-US" sz="3200" dirty="0">
                <a:sym typeface="Wingdings"/>
              </a:rPr>
              <a:t> S</a:t>
            </a:r>
            <a:r>
              <a:rPr lang="en-US" sz="3200" baseline="30000" dirty="0">
                <a:sym typeface="Wingdings"/>
              </a:rPr>
              <a:t>1</a:t>
            </a:r>
            <a:r>
              <a:rPr lang="en-US" sz="3200" dirty="0">
                <a:sym typeface="Wingdings"/>
              </a:rPr>
              <a:t>  which “preserves” the structure of the data.</a:t>
            </a:r>
          </a:p>
        </p:txBody>
      </p:sp>
    </p:spTree>
    <p:extLst>
      <p:ext uri="{BB962C8B-B14F-4D97-AF65-F5344CB8AC3E}">
        <p14:creationId xmlns:p14="http://schemas.microsoft.com/office/powerpoint/2010/main" val="21638489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a:off x="2266797" y="4090131"/>
            <a:ext cx="0" cy="579714"/>
          </a:xfrm>
          <a:prstGeom prst="straightConnector1">
            <a:avLst/>
          </a:prstGeom>
          <a:ln w="50800">
            <a:solidFill>
              <a:schemeClr val="tx1"/>
            </a:solidFill>
            <a:tailEnd type="arrow" w="lg" len="lg"/>
          </a:ln>
        </p:spPr>
        <p:style>
          <a:lnRef idx="2">
            <a:schemeClr val="accent1"/>
          </a:lnRef>
          <a:fillRef idx="0">
            <a:schemeClr val="accent1"/>
          </a:fillRef>
          <a:effectRef idx="1">
            <a:schemeClr val="accent1"/>
          </a:effectRef>
          <a:fontRef idx="minor">
            <a:schemeClr val="tx1"/>
          </a:fontRef>
        </p:style>
      </p:cxnSp>
      <p:pic>
        <p:nvPicPr>
          <p:cNvPr id="3" name="Picture 2" descr="rainbow.ep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687846">
            <a:off x="1347817" y="4847360"/>
            <a:ext cx="1828800" cy="1828800"/>
          </a:xfrm>
          <a:prstGeom prst="rect">
            <a:avLst/>
          </a:prstGeom>
        </p:spPr>
      </p:pic>
      <p:sp>
        <p:nvSpPr>
          <p:cNvPr id="9" name="TextBox 8"/>
          <p:cNvSpPr txBox="1"/>
          <p:nvPr/>
        </p:nvSpPr>
        <p:spPr>
          <a:xfrm>
            <a:off x="70527" y="6116606"/>
            <a:ext cx="1049216" cy="646331"/>
          </a:xfrm>
          <a:prstGeom prst="rect">
            <a:avLst/>
          </a:prstGeom>
          <a:noFill/>
        </p:spPr>
        <p:txBody>
          <a:bodyPr wrap="square" rtlCol="0">
            <a:spAutoFit/>
          </a:bodyPr>
          <a:lstStyle/>
          <a:p>
            <a:r>
              <a:rPr lang="en-US" sz="1200" dirty="0" smtClean="0"/>
              <a:t>circle courtesy of </a:t>
            </a:r>
            <a:r>
              <a:rPr lang="en-US" sz="1200" dirty="0" err="1" smtClean="0"/>
              <a:t>knotplot.com</a:t>
            </a:r>
            <a:endParaRPr lang="en-US" sz="1200" dirty="0"/>
          </a:p>
        </p:txBody>
      </p:sp>
      <p:pic>
        <p:nvPicPr>
          <p:cNvPr id="6" name="Picture 5"/>
          <p:cNvPicPr>
            <a:picLocks noChangeAspect="1"/>
          </p:cNvPicPr>
          <p:nvPr/>
        </p:nvPicPr>
        <p:blipFill>
          <a:blip r:embed="rId3"/>
          <a:stretch>
            <a:fillRect/>
          </a:stretch>
        </p:blipFill>
        <p:spPr>
          <a:xfrm>
            <a:off x="193434" y="13666"/>
            <a:ext cx="4078449" cy="4059914"/>
          </a:xfrm>
          <a:prstGeom prst="rect">
            <a:avLst/>
          </a:prstGeom>
        </p:spPr>
      </p:pic>
    </p:spTree>
    <p:extLst>
      <p:ext uri="{BB962C8B-B14F-4D97-AF65-F5344CB8AC3E}">
        <p14:creationId xmlns:p14="http://schemas.microsoft.com/office/powerpoint/2010/main" val="22491807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0790" y="1519163"/>
            <a:ext cx="8162419" cy="3108544"/>
          </a:xfrm>
          <a:prstGeom prst="rect">
            <a:avLst/>
          </a:prstGeom>
        </p:spPr>
        <p:txBody>
          <a:bodyPr wrap="square">
            <a:spAutoFit/>
          </a:bodyPr>
          <a:lstStyle/>
          <a:p>
            <a:r>
              <a:rPr lang="en-US" sz="2800" dirty="0"/>
              <a:t>The idea is to provide </a:t>
            </a:r>
            <a:r>
              <a:rPr lang="en-US" sz="2800" dirty="0" smtClean="0"/>
              <a:t>another tool </a:t>
            </a:r>
            <a:r>
              <a:rPr lang="en-US" sz="2800" dirty="0"/>
              <a:t>for a generalized notion of </a:t>
            </a:r>
            <a:r>
              <a:rPr lang="en-US" sz="2800" dirty="0" err="1"/>
              <a:t>coordinatization</a:t>
            </a:r>
            <a:r>
              <a:rPr lang="en-US" sz="2800" dirty="0"/>
              <a:t> </a:t>
            </a:r>
            <a:r>
              <a:rPr lang="en-US" sz="2800" dirty="0" smtClean="0"/>
              <a:t>for high </a:t>
            </a:r>
            <a:r>
              <a:rPr lang="en-US" sz="2800" dirty="0"/>
              <a:t>dimensional data sets. </a:t>
            </a:r>
            <a:r>
              <a:rPr lang="en-US" sz="2800" dirty="0" err="1"/>
              <a:t>Coordinatization</a:t>
            </a:r>
            <a:r>
              <a:rPr lang="en-US" sz="2800" dirty="0"/>
              <a:t> can of </a:t>
            </a:r>
            <a:r>
              <a:rPr lang="en-US" sz="2800" dirty="0" smtClean="0"/>
              <a:t>course refer </a:t>
            </a:r>
            <a:r>
              <a:rPr lang="en-US" sz="2800" dirty="0"/>
              <a:t>to a choice of real valued coordinate functions on a </a:t>
            </a:r>
            <a:r>
              <a:rPr lang="en-US" sz="2800" dirty="0" smtClean="0"/>
              <a:t>data set, </a:t>
            </a:r>
            <a:r>
              <a:rPr lang="en-US" sz="2800" b="1" dirty="0">
                <a:solidFill>
                  <a:srgbClr val="800000"/>
                </a:solidFill>
              </a:rPr>
              <a:t>but other notions of geometric representation (e.g., the</a:t>
            </a:r>
          </a:p>
          <a:p>
            <a:r>
              <a:rPr lang="en-US" sz="2800" b="1" dirty="0" err="1">
                <a:solidFill>
                  <a:srgbClr val="800000"/>
                </a:solidFill>
              </a:rPr>
              <a:t>Reeb</a:t>
            </a:r>
            <a:r>
              <a:rPr lang="en-US" sz="2800" b="1" dirty="0">
                <a:solidFill>
                  <a:srgbClr val="800000"/>
                </a:solidFill>
              </a:rPr>
              <a:t> graph [Ree46]) are often useful and </a:t>
            </a:r>
            <a:r>
              <a:rPr lang="en-US" sz="2800" b="1" dirty="0" smtClean="0">
                <a:solidFill>
                  <a:srgbClr val="800000"/>
                </a:solidFill>
              </a:rPr>
              <a:t>reflect interesting information </a:t>
            </a:r>
            <a:r>
              <a:rPr lang="en-US" sz="2800" b="1" dirty="0">
                <a:solidFill>
                  <a:srgbClr val="800000"/>
                </a:solidFill>
              </a:rPr>
              <a:t>more directly.</a:t>
            </a:r>
          </a:p>
        </p:txBody>
      </p:sp>
      <p:sp>
        <p:nvSpPr>
          <p:cNvPr id="3" name="Rectangle 2"/>
          <p:cNvSpPr/>
          <p:nvPr/>
        </p:nvSpPr>
        <p:spPr>
          <a:xfrm>
            <a:off x="1476087" y="6488346"/>
            <a:ext cx="5762913" cy="369332"/>
          </a:xfrm>
          <a:prstGeom prst="rect">
            <a:avLst/>
          </a:prstGeom>
          <a:solidFill>
            <a:srgbClr val="FDEADA"/>
          </a:solidFill>
        </p:spPr>
        <p:txBody>
          <a:bodyPr wrap="square">
            <a:spAutoFit/>
          </a:bodyPr>
          <a:lstStyle/>
          <a:p>
            <a:r>
              <a:rPr lang="en-US" dirty="0">
                <a:hlinkClick r:id="rId2"/>
              </a:rPr>
              <a:t>http://diglib.eg.org/handle/10.2312/SPBG.SPBG07.091-</a:t>
            </a:r>
            <a:r>
              <a:rPr lang="en-US" dirty="0" smtClean="0">
                <a:hlinkClick r:id="rId2"/>
              </a:rPr>
              <a:t>100</a:t>
            </a:r>
            <a:r>
              <a:rPr lang="en-US" dirty="0" smtClean="0"/>
              <a:t> </a:t>
            </a:r>
            <a:endParaRPr lang="en-US" dirty="0"/>
          </a:p>
        </p:txBody>
      </p:sp>
    </p:spTree>
    <p:extLst>
      <p:ext uri="{BB962C8B-B14F-4D97-AF65-F5344CB8AC3E}">
        <p14:creationId xmlns:p14="http://schemas.microsoft.com/office/powerpoint/2010/main" val="18425312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1440" y="39551"/>
            <a:ext cx="8961120" cy="6241402"/>
          </a:xfrm>
          <a:prstGeom prst="rect">
            <a:avLst/>
          </a:prstGeom>
        </p:spPr>
      </p:pic>
      <p:sp>
        <p:nvSpPr>
          <p:cNvPr id="3" name="Rectangle 2"/>
          <p:cNvSpPr/>
          <p:nvPr/>
        </p:nvSpPr>
        <p:spPr>
          <a:xfrm>
            <a:off x="216571" y="3112239"/>
            <a:ext cx="8739739" cy="3354765"/>
          </a:xfrm>
          <a:prstGeom prst="rect">
            <a:avLst/>
          </a:prstGeom>
          <a:solidFill>
            <a:schemeClr val="accent6">
              <a:lumMod val="20000"/>
              <a:lumOff val="80000"/>
            </a:schemeClr>
          </a:solidFill>
        </p:spPr>
        <p:txBody>
          <a:bodyPr wrap="square">
            <a:spAutoFit/>
          </a:bodyPr>
          <a:lstStyle/>
          <a:p>
            <a:pPr marL="342900" indent="-342900">
              <a:buAutoNum type="arabicPeriod"/>
            </a:pPr>
            <a:r>
              <a:rPr lang="en-US" sz="3200" dirty="0" smtClean="0">
                <a:latin typeface="Times-Bold"/>
              </a:rPr>
              <a:t>Introduction</a:t>
            </a:r>
          </a:p>
          <a:p>
            <a:endParaRPr lang="en-US" sz="1600" dirty="0">
              <a:latin typeface="Times-Bold"/>
            </a:endParaRPr>
          </a:p>
          <a:p>
            <a:r>
              <a:rPr lang="en-US" sz="3200" dirty="0">
                <a:latin typeface="Times-Roman"/>
              </a:rPr>
              <a:t>The purpose of this paper is to introduce a new method </a:t>
            </a:r>
            <a:r>
              <a:rPr lang="en-US" sz="3200" dirty="0" smtClean="0">
                <a:latin typeface="Times-Roman"/>
              </a:rPr>
              <a:t>for the </a:t>
            </a:r>
            <a:r>
              <a:rPr lang="en-US" sz="3200" b="1" dirty="0">
                <a:solidFill>
                  <a:srgbClr val="C00000"/>
                </a:solidFill>
                <a:latin typeface="Times-Roman"/>
              </a:rPr>
              <a:t>qualitative </a:t>
            </a:r>
            <a:r>
              <a:rPr lang="en-US" sz="3200" b="1" dirty="0">
                <a:latin typeface="Times-Roman"/>
              </a:rPr>
              <a:t>analysis, </a:t>
            </a:r>
            <a:r>
              <a:rPr lang="en-US" sz="3200" b="1" dirty="0">
                <a:solidFill>
                  <a:srgbClr val="C00000"/>
                </a:solidFill>
                <a:latin typeface="Times-Roman"/>
              </a:rPr>
              <a:t>simplification</a:t>
            </a:r>
            <a:r>
              <a:rPr lang="en-US" sz="3200" b="1" dirty="0">
                <a:latin typeface="Times-Roman"/>
              </a:rPr>
              <a:t> and </a:t>
            </a:r>
            <a:r>
              <a:rPr lang="en-US" sz="3200" b="1" dirty="0">
                <a:solidFill>
                  <a:srgbClr val="C00000"/>
                </a:solidFill>
                <a:latin typeface="Times-Roman"/>
              </a:rPr>
              <a:t>visualization</a:t>
            </a:r>
            <a:r>
              <a:rPr lang="en-US" sz="3200" b="1" dirty="0">
                <a:latin typeface="Times-Roman"/>
              </a:rPr>
              <a:t> </a:t>
            </a:r>
            <a:r>
              <a:rPr lang="en-US" sz="3200" dirty="0" smtClean="0">
                <a:latin typeface="Times-Roman"/>
              </a:rPr>
              <a:t>of high </a:t>
            </a:r>
            <a:r>
              <a:rPr lang="en-US" sz="3200" dirty="0">
                <a:latin typeface="Times-Roman"/>
              </a:rPr>
              <a:t>dimensional data sets, as well as the </a:t>
            </a:r>
            <a:r>
              <a:rPr lang="en-US" sz="3200" dirty="0">
                <a:solidFill>
                  <a:srgbClr val="C00000"/>
                </a:solidFill>
                <a:latin typeface="Times-Roman"/>
              </a:rPr>
              <a:t>qualitative </a:t>
            </a:r>
            <a:r>
              <a:rPr lang="en-US" sz="3200" dirty="0" smtClean="0">
                <a:solidFill>
                  <a:srgbClr val="C00000"/>
                </a:solidFill>
                <a:latin typeface="Times-Roman"/>
              </a:rPr>
              <a:t>analysis of </a:t>
            </a:r>
            <a:r>
              <a:rPr lang="en-US" sz="3200" dirty="0">
                <a:solidFill>
                  <a:srgbClr val="C00000"/>
                </a:solidFill>
                <a:latin typeface="Times-Roman"/>
              </a:rPr>
              <a:t>functions on these data sets</a:t>
            </a:r>
            <a:r>
              <a:rPr lang="en-US" sz="3200" dirty="0">
                <a:latin typeface="Times-Roman"/>
              </a:rPr>
              <a:t>.</a:t>
            </a:r>
            <a:endParaRPr lang="en-US" sz="3200" dirty="0"/>
          </a:p>
        </p:txBody>
      </p:sp>
    </p:spTree>
    <p:extLst>
      <p:ext uri="{BB962C8B-B14F-4D97-AF65-F5344CB8AC3E}">
        <p14:creationId xmlns:p14="http://schemas.microsoft.com/office/powerpoint/2010/main" val="565527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0790" y="287518"/>
            <a:ext cx="8162419" cy="1815882"/>
          </a:xfrm>
          <a:prstGeom prst="rect">
            <a:avLst/>
          </a:prstGeom>
          <a:solidFill>
            <a:schemeClr val="accent6">
              <a:lumMod val="20000"/>
              <a:lumOff val="80000"/>
            </a:schemeClr>
          </a:solidFill>
        </p:spPr>
        <p:txBody>
          <a:bodyPr wrap="square">
            <a:spAutoFit/>
          </a:bodyPr>
          <a:lstStyle/>
          <a:p>
            <a:r>
              <a:rPr lang="en-US" sz="2800" dirty="0"/>
              <a:t>The idea is to provide </a:t>
            </a:r>
            <a:r>
              <a:rPr lang="en-US" sz="2800" dirty="0" smtClean="0"/>
              <a:t>another tool </a:t>
            </a:r>
            <a:r>
              <a:rPr lang="en-US" sz="2800" dirty="0"/>
              <a:t>for a generalized notion of </a:t>
            </a:r>
            <a:r>
              <a:rPr lang="en-US" sz="2800" dirty="0" err="1"/>
              <a:t>coordinatization</a:t>
            </a:r>
            <a:r>
              <a:rPr lang="en-US" sz="2800" dirty="0"/>
              <a:t> </a:t>
            </a:r>
            <a:r>
              <a:rPr lang="en-US" sz="2800" dirty="0" smtClean="0"/>
              <a:t>for high </a:t>
            </a:r>
            <a:r>
              <a:rPr lang="en-US" sz="2800" dirty="0"/>
              <a:t>dimensional data sets. </a:t>
            </a:r>
            <a:r>
              <a:rPr lang="en-US" sz="2800" b="1" dirty="0" err="1">
                <a:solidFill>
                  <a:srgbClr val="800000"/>
                </a:solidFill>
              </a:rPr>
              <a:t>Coordinatization</a:t>
            </a:r>
            <a:r>
              <a:rPr lang="en-US" sz="2800" b="1" dirty="0">
                <a:solidFill>
                  <a:srgbClr val="800000"/>
                </a:solidFill>
              </a:rPr>
              <a:t> can of </a:t>
            </a:r>
            <a:r>
              <a:rPr lang="en-US" sz="2800" b="1" dirty="0" smtClean="0">
                <a:solidFill>
                  <a:srgbClr val="800000"/>
                </a:solidFill>
              </a:rPr>
              <a:t>course refer </a:t>
            </a:r>
            <a:r>
              <a:rPr lang="en-US" sz="2800" b="1" dirty="0">
                <a:solidFill>
                  <a:srgbClr val="800000"/>
                </a:solidFill>
              </a:rPr>
              <a:t>to a choice of real valued coordinate functions on a </a:t>
            </a:r>
            <a:r>
              <a:rPr lang="en-US" sz="2800" b="1" dirty="0" smtClean="0">
                <a:solidFill>
                  <a:srgbClr val="800000"/>
                </a:solidFill>
              </a:rPr>
              <a:t>data set</a:t>
            </a:r>
            <a:r>
              <a:rPr lang="en-US" sz="2800" dirty="0" smtClean="0"/>
              <a:t>, </a:t>
            </a:r>
            <a:endParaRPr lang="en-US" sz="2800" b="1" dirty="0">
              <a:solidFill>
                <a:srgbClr val="800000"/>
              </a:solidFill>
            </a:endParaRPr>
          </a:p>
        </p:txBody>
      </p:sp>
      <p:sp>
        <p:nvSpPr>
          <p:cNvPr id="3" name="TextBox 2"/>
          <p:cNvSpPr txBox="1"/>
          <p:nvPr/>
        </p:nvSpPr>
        <p:spPr>
          <a:xfrm>
            <a:off x="415211" y="2256814"/>
            <a:ext cx="8313575" cy="954107"/>
          </a:xfrm>
          <a:prstGeom prst="rect">
            <a:avLst/>
          </a:prstGeom>
          <a:solidFill>
            <a:schemeClr val="bg2"/>
          </a:solidFill>
        </p:spPr>
        <p:txBody>
          <a:bodyPr wrap="square" rtlCol="0">
            <a:spAutoFit/>
          </a:bodyPr>
          <a:lstStyle/>
          <a:p>
            <a:pPr algn="ctr"/>
            <a:r>
              <a:rPr lang="en-US" sz="2800" dirty="0" smtClean="0">
                <a:solidFill>
                  <a:srgbClr val="7030A0"/>
                </a:solidFill>
              </a:rPr>
              <a:t>The graph/simplicial complex created by Mapper can be thought of as a partial </a:t>
            </a:r>
            <a:r>
              <a:rPr lang="en-US" sz="2800" dirty="0" err="1" smtClean="0">
                <a:solidFill>
                  <a:srgbClr val="7030A0"/>
                </a:solidFill>
              </a:rPr>
              <a:t>coordinization</a:t>
            </a:r>
            <a:r>
              <a:rPr lang="en-US" sz="2800" dirty="0" smtClean="0">
                <a:solidFill>
                  <a:srgbClr val="7030A0"/>
                </a:solidFill>
              </a:rPr>
              <a:t> of the data set.</a:t>
            </a:r>
            <a:endParaRPr lang="en-US" sz="2800" dirty="0">
              <a:solidFill>
                <a:srgbClr val="7030A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500" y="3364335"/>
            <a:ext cx="2589838" cy="3017520"/>
          </a:xfrm>
          <a:prstGeom prst="rect">
            <a:avLst/>
          </a:prstGeom>
        </p:spPr>
      </p:pic>
      <p:graphicFrame>
        <p:nvGraphicFramePr>
          <p:cNvPr id="5" name="Object 4"/>
          <p:cNvGraphicFramePr>
            <a:graphicFrameLocks noChangeAspect="1"/>
          </p:cNvGraphicFramePr>
          <p:nvPr>
            <p:extLst/>
          </p:nvPr>
        </p:nvGraphicFramePr>
        <p:xfrm>
          <a:off x="5511253" y="3210921"/>
          <a:ext cx="3088039" cy="3017520"/>
        </p:xfrm>
        <a:graphic>
          <a:graphicData uri="http://schemas.openxmlformats.org/presentationml/2006/ole">
            <mc:AlternateContent xmlns:mc="http://schemas.openxmlformats.org/markup-compatibility/2006">
              <mc:Choice xmlns:v="urn:schemas-microsoft-com:vml" Requires="v">
                <p:oleObj spid="_x0000_s12323" name="Acrobat Document" r:id="rId4" imgW="4389120" imgH="4289898" progId="Acrobat.Document.2015">
                  <p:embed/>
                </p:oleObj>
              </mc:Choice>
              <mc:Fallback>
                <p:oleObj name="Acrobat Document" r:id="rId4" imgW="4389120" imgH="4289898" progId="Acrobat.Document.2015">
                  <p:embed/>
                  <p:pic>
                    <p:nvPicPr>
                      <p:cNvPr id="5" name="Object 4"/>
                      <p:cNvPicPr/>
                      <p:nvPr/>
                    </p:nvPicPr>
                    <p:blipFill>
                      <a:blip r:embed="rId5"/>
                      <a:stretch>
                        <a:fillRect/>
                      </a:stretch>
                    </p:blipFill>
                    <p:spPr>
                      <a:xfrm>
                        <a:off x="5511253" y="3210921"/>
                        <a:ext cx="3088039" cy="3017520"/>
                      </a:xfrm>
                      <a:prstGeom prst="rect">
                        <a:avLst/>
                      </a:prstGeom>
                    </p:spPr>
                  </p:pic>
                </p:oleObj>
              </mc:Fallback>
            </mc:AlternateContent>
          </a:graphicData>
        </a:graphic>
      </p:graphicFrame>
      <p:cxnSp>
        <p:nvCxnSpPr>
          <p:cNvPr id="6" name="Straight Arrow Connector 5"/>
          <p:cNvCxnSpPr/>
          <p:nvPr/>
        </p:nvCxnSpPr>
        <p:spPr>
          <a:xfrm flipH="1">
            <a:off x="3566159" y="4162717"/>
            <a:ext cx="1593668" cy="0"/>
          </a:xfrm>
          <a:prstGeom prst="straightConnector1">
            <a:avLst/>
          </a:prstGeom>
          <a:ln w="76200">
            <a:solidFill>
              <a:srgbClr val="7030A0"/>
            </a:solidFill>
            <a:headEnd w="lg" len="lg"/>
            <a:tailEnd type="triangle" w="lg" len="lg"/>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865429" y="4539939"/>
            <a:ext cx="2807581" cy="2246769"/>
          </a:xfrm>
          <a:prstGeom prst="rect">
            <a:avLst/>
          </a:prstGeom>
          <a:solidFill>
            <a:srgbClr val="FFFFCC"/>
          </a:solidFill>
        </p:spPr>
        <p:txBody>
          <a:bodyPr wrap="square" rtlCol="0">
            <a:spAutoFit/>
          </a:bodyPr>
          <a:lstStyle/>
          <a:p>
            <a:pPr algn="ctr"/>
            <a:r>
              <a:rPr lang="en-US" sz="2800" b="1" dirty="0" smtClean="0"/>
              <a:t>BUT keep in mind that the output is </a:t>
            </a:r>
            <a:r>
              <a:rPr lang="en-US" sz="2800" b="1" dirty="0"/>
              <a:t>an abstract graph/simplicial complex </a:t>
            </a:r>
          </a:p>
        </p:txBody>
      </p:sp>
    </p:spTree>
    <p:extLst>
      <p:ext uri="{BB962C8B-B14F-4D97-AF65-F5344CB8AC3E}">
        <p14:creationId xmlns:p14="http://schemas.microsoft.com/office/powerpoint/2010/main" val="36560497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3455" y="174609"/>
            <a:ext cx="8627759" cy="6093954"/>
          </a:xfrm>
          <a:prstGeom prst="rect">
            <a:avLst/>
          </a:prstGeom>
        </p:spPr>
        <p:txBody>
          <a:bodyPr wrap="square" lIns="91419" tIns="45709" rIns="91419" bIns="45709">
            <a:spAutoFit/>
          </a:bodyPr>
          <a:lstStyle/>
          <a:p>
            <a:r>
              <a:rPr lang="en-US" sz="3000" dirty="0" smtClean="0"/>
              <a:t>Topological Data Analysis (TDA): Three key ideas of topology that make extracting of patterns via shape possible. </a:t>
            </a:r>
          </a:p>
          <a:p>
            <a:endParaRPr lang="en-US" sz="3000" dirty="0"/>
          </a:p>
          <a:p>
            <a:r>
              <a:rPr lang="en-US" sz="3000" i="1" dirty="0" smtClean="0"/>
              <a:t>1.)  coordinate free</a:t>
            </a:r>
            <a:r>
              <a:rPr lang="en-US" sz="3000" dirty="0" smtClean="0"/>
              <a:t>. </a:t>
            </a:r>
          </a:p>
          <a:p>
            <a:endParaRPr lang="en-US" sz="3000" dirty="0"/>
          </a:p>
          <a:p>
            <a:pPr marL="285683" indent="-285683">
              <a:buFont typeface="Arial"/>
              <a:buChar char="•"/>
            </a:pPr>
            <a:r>
              <a:rPr lang="en-US" sz="3000" dirty="0" smtClean="0"/>
              <a:t>No dependence on the coordinate system chosen. </a:t>
            </a:r>
          </a:p>
          <a:p>
            <a:endParaRPr lang="en-US" sz="3000" dirty="0"/>
          </a:p>
          <a:p>
            <a:pPr marL="285683" indent="-285683">
              <a:buFont typeface="Arial"/>
              <a:buChar char="•"/>
            </a:pPr>
            <a:r>
              <a:rPr lang="en-US" sz="3000" dirty="0" smtClean="0"/>
              <a:t>Can compare data derived from different platforms</a:t>
            </a:r>
          </a:p>
          <a:p>
            <a:endParaRPr lang="en-US" sz="3000" dirty="0"/>
          </a:p>
          <a:p>
            <a:pPr marL="285683" indent="-285683">
              <a:buFont typeface="Arial"/>
              <a:buChar char="•"/>
            </a:pPr>
            <a:r>
              <a:rPr lang="en-US" sz="3000" dirty="0" smtClean="0"/>
              <a:t>vital when one is studying data collected with different technologies, or from different labs when the methodologies cannot be standardized. </a:t>
            </a:r>
            <a:endParaRPr lang="en-US" sz="3000" dirty="0"/>
          </a:p>
        </p:txBody>
      </p:sp>
      <p:sp>
        <p:nvSpPr>
          <p:cNvPr id="4" name="Rectangle 3"/>
          <p:cNvSpPr/>
          <p:nvPr/>
        </p:nvSpPr>
        <p:spPr>
          <a:xfrm>
            <a:off x="0" y="6477486"/>
            <a:ext cx="9068869" cy="338554"/>
          </a:xfrm>
          <a:prstGeom prst="rect">
            <a:avLst/>
          </a:prstGeom>
        </p:spPr>
        <p:txBody>
          <a:bodyPr wrap="square">
            <a:spAutoFit/>
          </a:bodyPr>
          <a:lstStyle/>
          <a:p>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spTree>
    <p:extLst>
      <p:ext uri="{BB962C8B-B14F-4D97-AF65-F5344CB8AC3E}">
        <p14:creationId xmlns:p14="http://schemas.microsoft.com/office/powerpoint/2010/main" val="30862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615924"/>
          </a:xfrm>
          <a:prstGeom prst="rect">
            <a:avLst/>
          </a:prstGeom>
        </p:spPr>
      </p:pic>
      <p:sp>
        <p:nvSpPr>
          <p:cNvPr id="5" name="Rectangle 4"/>
          <p:cNvSpPr/>
          <p:nvPr/>
        </p:nvSpPr>
        <p:spPr>
          <a:xfrm>
            <a:off x="0" y="5426838"/>
            <a:ext cx="9144000" cy="1384995"/>
          </a:xfrm>
          <a:prstGeom prst="rect">
            <a:avLst/>
          </a:prstGeom>
        </p:spPr>
        <p:txBody>
          <a:bodyPr wrap="square">
            <a:spAutoFit/>
          </a:bodyPr>
          <a:lstStyle/>
          <a:p>
            <a:r>
              <a:rPr lang="en-US" sz="1400" dirty="0" smtClean="0"/>
              <a:t>Two filter functions, L-Infinity centrality and survival or relapse were used to generate the networks. The top half of panels A and B are the networks of patients who didn't survive, the bottom half are the patients who survived. Panels C and D are similar to panels A and B except that one of the filters is relapse instead of survival. Panels A and C are colored by the average expression of the ESR1 gene. Panels B and D are colored by the average expression of the genes in the KEGG chemokine pathway. Metric: Correlation; Lens: L-Infinity Centrality (Resolution 70, Gain 3.0x, Equalized) and Event Death (Resolution 30, Gain 3.0x). Color bar: red: high values, blue: low values.</a:t>
            </a:r>
            <a:endParaRPr lang="en-US" sz="1400" dirty="0"/>
          </a:p>
        </p:txBody>
      </p:sp>
      <p:sp>
        <p:nvSpPr>
          <p:cNvPr id="6" name="Rectangle 5"/>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36403210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2976" y="204845"/>
            <a:ext cx="8537038" cy="3539408"/>
          </a:xfrm>
          <a:prstGeom prst="rect">
            <a:avLst/>
          </a:prstGeom>
        </p:spPr>
        <p:txBody>
          <a:bodyPr wrap="square" lIns="91419" tIns="45709" rIns="91419" bIns="45709">
            <a:spAutoFit/>
          </a:bodyPr>
          <a:lstStyle/>
          <a:p>
            <a:r>
              <a:rPr lang="en-US" sz="3200" dirty="0" smtClean="0"/>
              <a:t>Topological Data Analysis (TDA): Three key ideas of topology that make extracting of patterns via shape possible. </a:t>
            </a:r>
          </a:p>
          <a:p>
            <a:r>
              <a:rPr lang="en-US" sz="3200" dirty="0" smtClean="0"/>
              <a:t> </a:t>
            </a:r>
            <a:endParaRPr lang="en-US" sz="3200" dirty="0"/>
          </a:p>
          <a:p>
            <a:r>
              <a:rPr lang="en-US" sz="3200" i="1" dirty="0" smtClean="0"/>
              <a:t>2.) invariant under “small” deformations</a:t>
            </a:r>
            <a:r>
              <a:rPr lang="en-US" sz="3200" dirty="0" smtClean="0"/>
              <a:t>. </a:t>
            </a:r>
          </a:p>
          <a:p>
            <a:endParaRPr lang="en-US" sz="3200" dirty="0"/>
          </a:p>
          <a:p>
            <a:pPr marL="285683" indent="-285683">
              <a:buFont typeface="Arial"/>
              <a:buChar char="•"/>
            </a:pPr>
            <a:r>
              <a:rPr lang="en-US" sz="3200" dirty="0" smtClean="0"/>
              <a:t> less sensitive to noise</a:t>
            </a:r>
          </a:p>
        </p:txBody>
      </p:sp>
      <p:sp>
        <p:nvSpPr>
          <p:cNvPr id="4" name="Rectangle 3"/>
          <p:cNvSpPr/>
          <p:nvPr/>
        </p:nvSpPr>
        <p:spPr>
          <a:xfrm>
            <a:off x="75131" y="6486513"/>
            <a:ext cx="9068869" cy="338554"/>
          </a:xfrm>
          <a:prstGeom prst="rect">
            <a:avLst/>
          </a:prstGeom>
        </p:spPr>
        <p:txBody>
          <a:bodyPr wrap="square">
            <a:spAutoFit/>
          </a:bodyPr>
          <a:lstStyle/>
          <a:p>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pic>
        <p:nvPicPr>
          <p:cNvPr id="5" name="Picture 4"/>
          <p:cNvPicPr>
            <a:picLocks noChangeAspect="1"/>
          </p:cNvPicPr>
          <p:nvPr/>
        </p:nvPicPr>
        <p:blipFill rotWithShape="1">
          <a:blip r:embed="rId2"/>
          <a:srcRect t="1" b="72495"/>
          <a:stretch/>
        </p:blipFill>
        <p:spPr>
          <a:xfrm>
            <a:off x="0" y="4107926"/>
            <a:ext cx="9144000" cy="1828800"/>
          </a:xfrm>
          <a:prstGeom prst="rect">
            <a:avLst/>
          </a:prstGeom>
        </p:spPr>
      </p:pic>
      <p:sp>
        <p:nvSpPr>
          <p:cNvPr id="6" name="Rectangle 5"/>
          <p:cNvSpPr/>
          <p:nvPr/>
        </p:nvSpPr>
        <p:spPr>
          <a:xfrm>
            <a:off x="60480" y="6148777"/>
            <a:ext cx="8542968" cy="369332"/>
          </a:xfrm>
          <a:prstGeom prst="rect">
            <a:avLst/>
          </a:prstGeom>
        </p:spPr>
        <p:txBody>
          <a:bodyPr wrap="square">
            <a:spAutoFit/>
          </a:bodyPr>
          <a:lstStyle/>
          <a:p>
            <a:r>
              <a:rPr lang="en-US" dirty="0" smtClean="0"/>
              <a:t>Figure from http://</a:t>
            </a:r>
            <a:r>
              <a:rPr lang="en-US" dirty="0" err="1" smtClean="0"/>
              <a:t>comptop.stanford.edu</a:t>
            </a:r>
            <a:r>
              <a:rPr lang="en-US" dirty="0" smtClean="0"/>
              <a:t>/u/preprints/</a:t>
            </a:r>
            <a:r>
              <a:rPr lang="en-US" dirty="0" err="1" smtClean="0"/>
              <a:t>mapperPBG.pdf</a:t>
            </a:r>
            <a:endParaRPr lang="en-US" dirty="0"/>
          </a:p>
        </p:txBody>
      </p:sp>
      <p:sp>
        <p:nvSpPr>
          <p:cNvPr id="7" name="Rectangle 6"/>
          <p:cNvSpPr/>
          <p:nvPr/>
        </p:nvSpPr>
        <p:spPr>
          <a:xfrm>
            <a:off x="6858239" y="6070443"/>
            <a:ext cx="2315538" cy="769441"/>
          </a:xfrm>
          <a:prstGeom prst="rect">
            <a:avLst/>
          </a:prstGeom>
        </p:spPr>
        <p:txBody>
          <a:bodyPr wrap="square">
            <a:spAutoFit/>
          </a:bodyPr>
          <a:lstStyle/>
          <a:p>
            <a:r>
              <a:rPr lang="en-US" sz="1100" dirty="0" smtClean="0">
                <a:solidFill>
                  <a:schemeClr val="bg1">
                    <a:lumMod val="50000"/>
                  </a:schemeClr>
                </a:solidFill>
              </a:rPr>
              <a:t>Topological </a:t>
            </a:r>
            <a:r>
              <a:rPr lang="en-US" sz="1100" dirty="0">
                <a:solidFill>
                  <a:schemeClr val="bg1">
                    <a:lumMod val="50000"/>
                  </a:schemeClr>
                </a:solidFill>
              </a:rPr>
              <a:t>Methods for the Analysis of High Dimensional</a:t>
            </a:r>
          </a:p>
          <a:p>
            <a:r>
              <a:rPr lang="en-US" sz="1100" dirty="0">
                <a:solidFill>
                  <a:schemeClr val="bg1">
                    <a:lumMod val="50000"/>
                  </a:schemeClr>
                </a:solidFill>
              </a:rPr>
              <a:t>Data Sets and 3D Object </a:t>
            </a:r>
            <a:r>
              <a:rPr lang="en-US" sz="1100" dirty="0" smtClean="0">
                <a:solidFill>
                  <a:schemeClr val="bg1">
                    <a:lumMod val="50000"/>
                  </a:schemeClr>
                </a:solidFill>
              </a:rPr>
              <a:t>Recognition, Singh, </a:t>
            </a:r>
            <a:r>
              <a:rPr lang="en-US" sz="1100" dirty="0" err="1" smtClean="0">
                <a:solidFill>
                  <a:schemeClr val="bg1">
                    <a:lumMod val="50000"/>
                  </a:schemeClr>
                </a:solidFill>
              </a:rPr>
              <a:t>Mémoli</a:t>
            </a:r>
            <a:r>
              <a:rPr lang="en-US" sz="1100" dirty="0" smtClean="0">
                <a:solidFill>
                  <a:schemeClr val="bg1">
                    <a:lumMod val="50000"/>
                  </a:schemeClr>
                </a:solidFill>
              </a:rPr>
              <a:t>, </a:t>
            </a:r>
            <a:r>
              <a:rPr lang="en-US" sz="1100" dirty="0" err="1" smtClean="0">
                <a:solidFill>
                  <a:schemeClr val="bg1">
                    <a:lumMod val="50000"/>
                  </a:schemeClr>
                </a:solidFill>
              </a:rPr>
              <a:t>Carlsson</a:t>
            </a:r>
            <a:endParaRPr lang="en-US" sz="1100" dirty="0">
              <a:solidFill>
                <a:schemeClr val="bg1">
                  <a:lumMod val="50000"/>
                </a:schemeClr>
              </a:solidFill>
            </a:endParaRPr>
          </a:p>
        </p:txBody>
      </p:sp>
    </p:spTree>
    <p:extLst>
      <p:ext uri="{BB962C8B-B14F-4D97-AF65-F5344CB8AC3E}">
        <p14:creationId xmlns:p14="http://schemas.microsoft.com/office/powerpoint/2010/main" val="465887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26582" y="15118"/>
            <a:ext cx="3129685" cy="6778776"/>
          </a:xfrm>
          <a:prstGeom prst="rect">
            <a:avLst/>
          </a:prstGeom>
        </p:spPr>
      </p:pic>
      <p:sp>
        <p:nvSpPr>
          <p:cNvPr id="3" name="Rectangle 2"/>
          <p:cNvSpPr/>
          <p:nvPr/>
        </p:nvSpPr>
        <p:spPr>
          <a:xfrm>
            <a:off x="262976" y="83901"/>
            <a:ext cx="5270636" cy="6832617"/>
          </a:xfrm>
          <a:prstGeom prst="rect">
            <a:avLst/>
          </a:prstGeom>
        </p:spPr>
        <p:txBody>
          <a:bodyPr wrap="square" lIns="91419" tIns="45709" rIns="91419" bIns="45709">
            <a:spAutoFit/>
          </a:bodyPr>
          <a:lstStyle/>
          <a:p>
            <a:r>
              <a:rPr lang="en-US" sz="3200" dirty="0" smtClean="0"/>
              <a:t>Topological Data Analysis (TDA): Three key ideas of topology that make extracting of patterns via shape possible. </a:t>
            </a:r>
            <a:endParaRPr lang="en-US" sz="3200" dirty="0"/>
          </a:p>
          <a:p>
            <a:endParaRPr lang="en-US" sz="3200" dirty="0"/>
          </a:p>
          <a:p>
            <a:r>
              <a:rPr lang="en-US" sz="3200" i="1" dirty="0" smtClean="0"/>
              <a:t>3.)  compressed representations of shapes</a:t>
            </a:r>
            <a:r>
              <a:rPr lang="en-US" sz="3200" dirty="0" smtClean="0"/>
              <a:t>. </a:t>
            </a:r>
          </a:p>
          <a:p>
            <a:endParaRPr lang="en-US" sz="1600" dirty="0"/>
          </a:p>
          <a:p>
            <a:pPr marL="285683" indent="-285683">
              <a:buFont typeface="Arial"/>
              <a:buChar char="•"/>
            </a:pPr>
            <a:r>
              <a:rPr lang="en-US" sz="3200" dirty="0" smtClean="0"/>
              <a:t>Input:  dataset with thousands of points</a:t>
            </a:r>
          </a:p>
          <a:p>
            <a:pPr marL="285683" indent="-285683">
              <a:lnSpc>
                <a:spcPct val="150000"/>
              </a:lnSpc>
              <a:buFont typeface="Arial"/>
              <a:buChar char="•"/>
            </a:pPr>
            <a:r>
              <a:rPr lang="en-US" sz="3200" dirty="0" smtClean="0"/>
              <a:t>Output: network with </a:t>
            </a:r>
          </a:p>
          <a:p>
            <a:r>
              <a:rPr lang="en-US" sz="3200" dirty="0"/>
              <a:t> </a:t>
            </a:r>
            <a:r>
              <a:rPr lang="en-US" sz="3200" dirty="0" smtClean="0"/>
              <a:t>  13 vertices and 12 edges. </a:t>
            </a:r>
          </a:p>
          <a:p>
            <a:endParaRPr lang="en-US" dirty="0"/>
          </a:p>
          <a:p>
            <a:endParaRPr lang="en-US" dirty="0"/>
          </a:p>
          <a:p>
            <a:pPr marL="342819" indent="-342819">
              <a:buAutoNum type="alphaUcParenR"/>
            </a:pPr>
            <a:endParaRPr lang="en-US" dirty="0" smtClean="0"/>
          </a:p>
        </p:txBody>
      </p:sp>
      <p:sp>
        <p:nvSpPr>
          <p:cNvPr id="4" name="Rectangle 3"/>
          <p:cNvSpPr/>
          <p:nvPr/>
        </p:nvSpPr>
        <p:spPr>
          <a:xfrm>
            <a:off x="0" y="6477486"/>
            <a:ext cx="9068869" cy="338554"/>
          </a:xfrm>
          <a:prstGeom prst="rect">
            <a:avLst/>
          </a:prstGeom>
        </p:spPr>
        <p:txBody>
          <a:bodyPr wrap="square">
            <a:spAutoFit/>
          </a:bodyPr>
          <a:lstStyle/>
          <a:p>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spTree>
    <p:extLst>
      <p:ext uri="{BB962C8B-B14F-4D97-AF65-F5344CB8AC3E}">
        <p14:creationId xmlns:p14="http://schemas.microsoft.com/office/powerpoint/2010/main" val="1913654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t="73341" b="-4022"/>
          <a:stretch/>
        </p:blipFill>
        <p:spPr>
          <a:xfrm>
            <a:off x="5812079" y="3259386"/>
            <a:ext cx="3166261" cy="2103120"/>
          </a:xfrm>
          <a:prstGeom prst="rect">
            <a:avLst/>
          </a:prstGeom>
        </p:spPr>
      </p:pic>
      <p:pic>
        <p:nvPicPr>
          <p:cNvPr id="7" name="Picture 6"/>
          <p:cNvPicPr>
            <a:picLocks noChangeAspect="1"/>
          </p:cNvPicPr>
          <p:nvPr/>
        </p:nvPicPr>
        <p:blipFill rotWithShape="1">
          <a:blip r:embed="rId2"/>
          <a:srcRect l="17416" t="6710" r="17316" b="74614"/>
          <a:stretch/>
        </p:blipFill>
        <p:spPr>
          <a:xfrm>
            <a:off x="7002325" y="882099"/>
            <a:ext cx="2066544" cy="1280160"/>
          </a:xfrm>
          <a:prstGeom prst="rect">
            <a:avLst/>
          </a:prstGeom>
        </p:spPr>
      </p:pic>
      <p:sp>
        <p:nvSpPr>
          <p:cNvPr id="3" name="Rectangle 2"/>
          <p:cNvSpPr/>
          <p:nvPr/>
        </p:nvSpPr>
        <p:spPr>
          <a:xfrm>
            <a:off x="151855" y="174609"/>
            <a:ext cx="8917014" cy="6058046"/>
          </a:xfrm>
          <a:prstGeom prst="rect">
            <a:avLst/>
          </a:prstGeom>
        </p:spPr>
        <p:txBody>
          <a:bodyPr wrap="square" lIns="91419" tIns="45709" rIns="91419" bIns="45709">
            <a:spAutoFit/>
          </a:bodyPr>
          <a:lstStyle/>
          <a:p>
            <a:r>
              <a:rPr lang="en-US" sz="2800" dirty="0" smtClean="0"/>
              <a:t>Three key ideas of topology that make extracting of patterns via shape possible. </a:t>
            </a:r>
          </a:p>
          <a:p>
            <a:endParaRPr lang="en-US" sz="3000" dirty="0"/>
          </a:p>
          <a:p>
            <a:pPr marL="111125"/>
            <a:r>
              <a:rPr lang="en-US" sz="3000" i="1" dirty="0" smtClean="0"/>
              <a:t>1.)  coordinate free</a:t>
            </a:r>
            <a:r>
              <a:rPr lang="en-US" sz="3000" dirty="0" smtClean="0"/>
              <a:t>. </a:t>
            </a:r>
            <a:endParaRPr lang="en-US" sz="3000" dirty="0"/>
          </a:p>
          <a:p>
            <a:pPr marL="566738" indent="-222250">
              <a:buFont typeface="Arial"/>
              <a:buChar char="•"/>
            </a:pPr>
            <a:r>
              <a:rPr lang="en-US" sz="3000" dirty="0" smtClean="0"/>
              <a:t>No dependence on the coordinate system chosen. </a:t>
            </a:r>
          </a:p>
          <a:p>
            <a:pPr marL="566738" indent="-222250">
              <a:buFont typeface="Arial"/>
              <a:buChar char="•"/>
            </a:pPr>
            <a:r>
              <a:rPr lang="en-US" sz="3000" dirty="0" smtClean="0"/>
              <a:t>Can compare data derived from different platforms</a:t>
            </a:r>
          </a:p>
          <a:p>
            <a:pPr marL="566738" indent="-222250">
              <a:buFont typeface="Arial"/>
              <a:buChar char="•"/>
            </a:pPr>
            <a:endParaRPr lang="en-US" sz="3000" dirty="0" smtClean="0"/>
          </a:p>
          <a:p>
            <a:pPr marL="111125"/>
            <a:r>
              <a:rPr lang="en-US" sz="2800" i="1" dirty="0" smtClean="0"/>
              <a:t>2</a:t>
            </a:r>
            <a:r>
              <a:rPr lang="en-US" sz="2800" i="1" dirty="0"/>
              <a:t>.) invariant under “small” deformations</a:t>
            </a:r>
            <a:r>
              <a:rPr lang="en-US" sz="2800" dirty="0"/>
              <a:t>. </a:t>
            </a:r>
          </a:p>
          <a:p>
            <a:pPr marL="566738" indent="-222250">
              <a:buFont typeface="Arial"/>
              <a:buChar char="•"/>
            </a:pPr>
            <a:r>
              <a:rPr lang="en-US" sz="2800" dirty="0"/>
              <a:t> less sensitive to noise</a:t>
            </a:r>
          </a:p>
          <a:p>
            <a:pPr marL="566738" indent="-222250">
              <a:buFont typeface="Arial"/>
              <a:buChar char="•"/>
            </a:pPr>
            <a:endParaRPr lang="en-US" sz="3000" dirty="0" smtClean="0"/>
          </a:p>
          <a:p>
            <a:pPr marL="111125"/>
            <a:r>
              <a:rPr lang="en-US" sz="2800" i="1" dirty="0"/>
              <a:t>3.)  compressed representations of shapes</a:t>
            </a:r>
            <a:r>
              <a:rPr lang="en-US" sz="2800" dirty="0"/>
              <a:t>. </a:t>
            </a:r>
            <a:endParaRPr lang="en-US" sz="1400" dirty="0"/>
          </a:p>
          <a:p>
            <a:pPr marL="566738" indent="-222250">
              <a:buFont typeface="Arial"/>
              <a:buChar char="•"/>
            </a:pPr>
            <a:r>
              <a:rPr lang="en-US" sz="2800" dirty="0"/>
              <a:t>Input:  dataset with thousands of points</a:t>
            </a:r>
          </a:p>
          <a:p>
            <a:pPr marL="566738" indent="-222250">
              <a:buFont typeface="Arial"/>
              <a:buChar char="•"/>
            </a:pPr>
            <a:r>
              <a:rPr lang="en-US" sz="2800" dirty="0"/>
              <a:t>Output: network with </a:t>
            </a:r>
            <a:r>
              <a:rPr lang="en-US" sz="2800" dirty="0" smtClean="0"/>
              <a:t>13 </a:t>
            </a:r>
            <a:r>
              <a:rPr lang="en-US" sz="2800" dirty="0"/>
              <a:t>vertices and 12 edges. </a:t>
            </a:r>
          </a:p>
        </p:txBody>
      </p:sp>
      <p:sp>
        <p:nvSpPr>
          <p:cNvPr id="4" name="Rectangle 3"/>
          <p:cNvSpPr/>
          <p:nvPr/>
        </p:nvSpPr>
        <p:spPr>
          <a:xfrm>
            <a:off x="0" y="6477486"/>
            <a:ext cx="9068869" cy="338554"/>
          </a:xfrm>
          <a:prstGeom prst="rect">
            <a:avLst/>
          </a:prstGeom>
        </p:spPr>
        <p:txBody>
          <a:bodyPr wrap="square">
            <a:spAutoFit/>
          </a:bodyPr>
          <a:lstStyle/>
          <a:p>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sp>
        <p:nvSpPr>
          <p:cNvPr id="2" name="TextBox 1"/>
          <p:cNvSpPr txBox="1"/>
          <p:nvPr/>
        </p:nvSpPr>
        <p:spPr>
          <a:xfrm>
            <a:off x="4114799" y="882099"/>
            <a:ext cx="2261507" cy="954107"/>
          </a:xfrm>
          <a:prstGeom prst="rect">
            <a:avLst/>
          </a:prstGeom>
          <a:solidFill>
            <a:schemeClr val="accent4">
              <a:lumMod val="20000"/>
              <a:lumOff val="80000"/>
            </a:schemeClr>
          </a:solidFill>
        </p:spPr>
        <p:txBody>
          <a:bodyPr wrap="square" rtlCol="0">
            <a:spAutoFit/>
          </a:bodyPr>
          <a:lstStyle/>
          <a:p>
            <a:pPr algn="ctr"/>
            <a:r>
              <a:rPr lang="en-US" sz="2800" dirty="0" smtClean="0">
                <a:solidFill>
                  <a:srgbClr val="C00000"/>
                </a:solidFill>
              </a:rPr>
              <a:t>TDA mapper benefits</a:t>
            </a:r>
          </a:p>
        </p:txBody>
      </p:sp>
    </p:spTree>
    <p:extLst>
      <p:ext uri="{BB962C8B-B14F-4D97-AF65-F5344CB8AC3E}">
        <p14:creationId xmlns:p14="http://schemas.microsoft.com/office/powerpoint/2010/main" val="3106858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4126" y="17867"/>
            <a:ext cx="7713241" cy="6494085"/>
          </a:xfrm>
          <a:prstGeom prst="rect">
            <a:avLst/>
          </a:prstGeom>
          <a:noFill/>
        </p:spPr>
        <p:txBody>
          <a:bodyPr wrap="square" rtlCol="0">
            <a:spAutoFit/>
          </a:bodyPr>
          <a:lstStyle/>
          <a:p>
            <a:pPr algn="ctr"/>
            <a:r>
              <a:rPr lang="en-US" sz="9600" dirty="0" smtClean="0">
                <a:solidFill>
                  <a:srgbClr val="FF0000"/>
                </a:solidFill>
              </a:rPr>
              <a:t>Note: we made many, many choices</a:t>
            </a:r>
          </a:p>
          <a:p>
            <a:pPr algn="ctr"/>
            <a:endParaRPr lang="en-US" sz="3200" dirty="0">
              <a:solidFill>
                <a:srgbClr val="FF0000"/>
              </a:solidFill>
            </a:endParaRPr>
          </a:p>
          <a:p>
            <a:pPr algn="ctr"/>
            <a:r>
              <a:rPr lang="en-US" sz="3200" dirty="0" smtClean="0">
                <a:solidFill>
                  <a:srgbClr val="000000"/>
                </a:solidFill>
              </a:rPr>
              <a:t>It helps to know what you are doing when you make choices, so collaborating with others is highly recommended.</a:t>
            </a:r>
          </a:p>
        </p:txBody>
      </p:sp>
    </p:spTree>
    <p:extLst>
      <p:ext uri="{BB962C8B-B14F-4D97-AF65-F5344CB8AC3E}">
        <p14:creationId xmlns:p14="http://schemas.microsoft.com/office/powerpoint/2010/main" val="18519545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5" b="76001"/>
          <a:stretch/>
        </p:blipFill>
        <p:spPr>
          <a:xfrm>
            <a:off x="1451989" y="461819"/>
            <a:ext cx="7328662" cy="3808713"/>
          </a:xfrm>
          <a:prstGeom prst="rect">
            <a:avLst/>
          </a:prstGeom>
        </p:spPr>
      </p:pic>
      <p:sp>
        <p:nvSpPr>
          <p:cNvPr id="5" name="Rectangle 4"/>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7" name="Rectangle 6"/>
          <p:cNvSpPr/>
          <p:nvPr/>
        </p:nvSpPr>
        <p:spPr>
          <a:xfrm>
            <a:off x="1829978" y="4270532"/>
            <a:ext cx="5836012" cy="1858970"/>
          </a:xfrm>
          <a:prstGeom prst="rect">
            <a:avLst/>
          </a:prstGeom>
        </p:spPr>
        <p:txBody>
          <a:bodyPr wrap="square">
            <a:spAutoFit/>
          </a:bodyPr>
          <a:lstStyle/>
          <a:p>
            <a:pPr>
              <a:lnSpc>
                <a:spcPct val="120000"/>
              </a:lnSpc>
            </a:pPr>
            <a:r>
              <a:rPr lang="en-US" sz="2800" dirty="0" smtClean="0"/>
              <a:t>A)  Data Set</a:t>
            </a:r>
          </a:p>
          <a:p>
            <a:pPr>
              <a:lnSpc>
                <a:spcPct val="120000"/>
              </a:lnSpc>
            </a:pPr>
            <a:r>
              <a:rPr lang="en-US" sz="2800" dirty="0" smtClean="0"/>
              <a:t>      </a:t>
            </a:r>
            <a:r>
              <a:rPr lang="en-US" sz="2800" dirty="0" smtClean="0">
                <a:solidFill>
                  <a:srgbClr val="0000FF"/>
                </a:solidFill>
              </a:rPr>
              <a:t>Example:  Point cloud data  </a:t>
            </a:r>
          </a:p>
          <a:p>
            <a:pPr>
              <a:lnSpc>
                <a:spcPct val="120000"/>
              </a:lnSpc>
            </a:pPr>
            <a:r>
              <a:rPr lang="en-US" sz="2800" dirty="0">
                <a:solidFill>
                  <a:srgbClr val="0000FF"/>
                </a:solidFill>
              </a:rPr>
              <a:t> </a:t>
            </a:r>
            <a:r>
              <a:rPr lang="en-US" sz="2800" dirty="0" smtClean="0">
                <a:solidFill>
                  <a:srgbClr val="0000FF"/>
                </a:solidFill>
              </a:rPr>
              <a:t>                  representing a hand.</a:t>
            </a:r>
          </a:p>
          <a:p>
            <a:pPr>
              <a:lnSpc>
                <a:spcPct val="120000"/>
              </a:lnSpc>
            </a:pPr>
            <a:endParaRPr lang="en-US" sz="1200" dirty="0" smtClean="0"/>
          </a:p>
        </p:txBody>
      </p:sp>
      <p:sp>
        <p:nvSpPr>
          <p:cNvPr id="2" name="TextBox 1"/>
          <p:cNvSpPr txBox="1"/>
          <p:nvPr/>
        </p:nvSpPr>
        <p:spPr>
          <a:xfrm>
            <a:off x="438487" y="1526942"/>
            <a:ext cx="2389007" cy="2062103"/>
          </a:xfrm>
          <a:prstGeom prst="rect">
            <a:avLst/>
          </a:prstGeom>
          <a:noFill/>
        </p:spPr>
        <p:txBody>
          <a:bodyPr wrap="square" rtlCol="0">
            <a:spAutoFit/>
          </a:bodyPr>
          <a:lstStyle/>
          <a:p>
            <a:r>
              <a:rPr lang="en-US" sz="3200" dirty="0" smtClean="0">
                <a:solidFill>
                  <a:srgbClr val="FF0000"/>
                </a:solidFill>
              </a:rPr>
              <a:t>We chose how to model the data set</a:t>
            </a:r>
          </a:p>
        </p:txBody>
      </p:sp>
    </p:spTree>
    <p:extLst>
      <p:ext uri="{BB962C8B-B14F-4D97-AF65-F5344CB8AC3E}">
        <p14:creationId xmlns:p14="http://schemas.microsoft.com/office/powerpoint/2010/main" val="24411713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a:grpSpLocks noChangeAspect="1"/>
          </p:cNvGrpSpPr>
          <p:nvPr/>
        </p:nvGrpSpPr>
        <p:grpSpPr>
          <a:xfrm>
            <a:off x="77290" y="-55321"/>
            <a:ext cx="3513220" cy="3961609"/>
            <a:chOff x="80834" y="-104937"/>
            <a:chExt cx="4806692" cy="5420168"/>
          </a:xfrm>
        </p:grpSpPr>
        <p:sp>
          <p:nvSpPr>
            <p:cNvPr id="20" name="TextBox 19"/>
            <p:cNvSpPr txBox="1"/>
            <p:nvPr/>
          </p:nvSpPr>
          <p:spPr>
            <a:xfrm>
              <a:off x="1456921" y="1720381"/>
              <a:ext cx="1212783" cy="1136947"/>
            </a:xfrm>
            <a:prstGeom prst="rect">
              <a:avLst/>
            </a:prstGeom>
            <a:solidFill>
              <a:schemeClr val="bg1"/>
            </a:solidFill>
          </p:spPr>
          <p:txBody>
            <a:bodyPr wrap="square" rtlCol="0">
              <a:spAutoFit/>
            </a:bodyPr>
            <a:lstStyle/>
            <a:p>
              <a:pPr algn="ctr"/>
              <a:r>
                <a:rPr lang="en-US" sz="4800" dirty="0"/>
                <a:t>5</a:t>
              </a:r>
            </a:p>
          </p:txBody>
        </p:sp>
        <p:sp>
          <p:nvSpPr>
            <p:cNvPr id="19" name="TextBox 18"/>
            <p:cNvSpPr txBox="1"/>
            <p:nvPr/>
          </p:nvSpPr>
          <p:spPr>
            <a:xfrm>
              <a:off x="3674742" y="2181334"/>
              <a:ext cx="1212784" cy="1136947"/>
            </a:xfrm>
            <a:prstGeom prst="rect">
              <a:avLst/>
            </a:prstGeom>
            <a:solidFill>
              <a:schemeClr val="bg1"/>
            </a:solidFill>
          </p:spPr>
          <p:txBody>
            <a:bodyPr wrap="square" rtlCol="0">
              <a:spAutoFit/>
            </a:bodyPr>
            <a:lstStyle/>
            <a:p>
              <a:pPr algn="ctr"/>
              <a:r>
                <a:rPr lang="en-US" sz="4800" dirty="0"/>
                <a:t>4</a:t>
              </a:r>
            </a:p>
          </p:txBody>
        </p:sp>
        <p:sp>
          <p:nvSpPr>
            <p:cNvPr id="18" name="TextBox 17"/>
            <p:cNvSpPr txBox="1"/>
            <p:nvPr/>
          </p:nvSpPr>
          <p:spPr>
            <a:xfrm>
              <a:off x="2075966" y="4178284"/>
              <a:ext cx="1212783" cy="1136947"/>
            </a:xfrm>
            <a:prstGeom prst="rect">
              <a:avLst/>
            </a:prstGeom>
            <a:solidFill>
              <a:schemeClr val="bg1"/>
            </a:solidFill>
          </p:spPr>
          <p:txBody>
            <a:bodyPr wrap="square" rtlCol="0">
              <a:spAutoFit/>
            </a:bodyPr>
            <a:lstStyle/>
            <a:p>
              <a:pPr algn="ctr"/>
              <a:r>
                <a:rPr lang="en-US" sz="4800" dirty="0" smtClean="0"/>
                <a:t>3</a:t>
              </a:r>
              <a:endParaRPr lang="en-US" sz="4800" dirty="0"/>
            </a:p>
          </p:txBody>
        </p:sp>
        <p:grpSp>
          <p:nvGrpSpPr>
            <p:cNvPr id="17" name="Group 16"/>
            <p:cNvGrpSpPr/>
            <p:nvPr/>
          </p:nvGrpSpPr>
          <p:grpSpPr>
            <a:xfrm>
              <a:off x="80834" y="-104937"/>
              <a:ext cx="3985264" cy="4898669"/>
              <a:chOff x="80834" y="-104937"/>
              <a:chExt cx="3985264" cy="4898669"/>
            </a:xfrm>
          </p:grpSpPr>
          <p:sp>
            <p:nvSpPr>
              <p:cNvPr id="6" name="TextBox 5"/>
              <p:cNvSpPr txBox="1"/>
              <p:nvPr/>
            </p:nvSpPr>
            <p:spPr>
              <a:xfrm>
                <a:off x="2643964" y="-104937"/>
                <a:ext cx="1212783" cy="1263275"/>
              </a:xfrm>
              <a:prstGeom prst="rect">
                <a:avLst/>
              </a:prstGeom>
              <a:solidFill>
                <a:schemeClr val="bg1"/>
              </a:solidFill>
            </p:spPr>
            <p:txBody>
              <a:bodyPr wrap="square" rtlCol="0">
                <a:spAutoFit/>
              </a:bodyPr>
              <a:lstStyle/>
              <a:p>
                <a:pPr algn="ctr"/>
                <a:r>
                  <a:rPr lang="en-US" sz="5400" dirty="0" smtClean="0">
                    <a:solidFill>
                      <a:srgbClr val="7030A0"/>
                    </a:solidFill>
                  </a:rPr>
                  <a:t>q</a:t>
                </a:r>
                <a:endParaRPr lang="en-US" sz="5400" dirty="0">
                  <a:solidFill>
                    <a:srgbClr val="7030A0"/>
                  </a:solidFill>
                </a:endParaRPr>
              </a:p>
            </p:txBody>
          </p:sp>
          <p:sp>
            <p:nvSpPr>
              <p:cNvPr id="2" name="Isosceles Triangle 1"/>
              <p:cNvSpPr/>
              <p:nvPr/>
            </p:nvSpPr>
            <p:spPr>
              <a:xfrm>
                <a:off x="1241659" y="612932"/>
                <a:ext cx="2634628" cy="3670305"/>
              </a:xfrm>
              <a:prstGeom prst="triangle">
                <a:avLst>
                  <a:gd name="adj" fmla="val 100000"/>
                </a:avLst>
              </a:prstGeom>
              <a:ln w="76200">
                <a:solidFill>
                  <a:schemeClr val="tx1"/>
                </a:solidFill>
              </a:ln>
            </p:spPr>
            <p:txBody>
              <a:bodyPr wrap="square" rtlCol="0" anchor="ctr">
                <a:spAutoFit/>
              </a:bodyPr>
              <a:lstStyle/>
              <a:p>
                <a:pPr marL="342900" indent="-342900" algn="ctr">
                  <a:buAutoNum type="arabicPeriod"/>
                </a:pPr>
                <a:endParaRPr lang="en-US" sz="3200" b="1" dirty="0" smtClean="0">
                  <a:latin typeface="Times-Bold"/>
                </a:endParaRPr>
              </a:p>
            </p:txBody>
          </p:sp>
          <p:sp>
            <p:nvSpPr>
              <p:cNvPr id="3" name="Oval 2"/>
              <p:cNvSpPr/>
              <p:nvPr/>
            </p:nvSpPr>
            <p:spPr>
              <a:xfrm>
                <a:off x="3608898" y="410801"/>
                <a:ext cx="457200" cy="457200"/>
              </a:xfrm>
              <a:prstGeom prst="ellipse">
                <a:avLst/>
              </a:prstGeom>
              <a:solidFill>
                <a:srgbClr val="7030A0"/>
              </a:solidFill>
            </p:spPr>
            <p:txBody>
              <a:bodyPr wrap="square" rtlCol="0" anchor="ctr">
                <a:spAutoFit/>
              </a:bodyPr>
              <a:lstStyle/>
              <a:p>
                <a:pPr marL="342900" indent="-342900" algn="ctr">
                  <a:buAutoNum type="arabicPeriod"/>
                </a:pPr>
                <a:endParaRPr lang="en-US" sz="3200" b="1" dirty="0" smtClean="0">
                  <a:latin typeface="Times-Bold"/>
                </a:endParaRPr>
              </a:p>
            </p:txBody>
          </p:sp>
          <p:sp>
            <p:nvSpPr>
              <p:cNvPr id="5" name="TextBox 4"/>
              <p:cNvSpPr txBox="1"/>
              <p:nvPr/>
            </p:nvSpPr>
            <p:spPr>
              <a:xfrm>
                <a:off x="80834" y="3530457"/>
                <a:ext cx="1212782" cy="1263275"/>
              </a:xfrm>
              <a:prstGeom prst="rect">
                <a:avLst/>
              </a:prstGeom>
              <a:solidFill>
                <a:schemeClr val="bg1"/>
              </a:solidFill>
            </p:spPr>
            <p:txBody>
              <a:bodyPr wrap="square" rtlCol="0">
                <a:spAutoFit/>
              </a:bodyPr>
              <a:lstStyle/>
              <a:p>
                <a:pPr algn="ctr"/>
                <a:r>
                  <a:rPr lang="en-US" sz="5400" dirty="0">
                    <a:solidFill>
                      <a:srgbClr val="7030A0"/>
                    </a:solidFill>
                  </a:rPr>
                  <a:t>p</a:t>
                </a:r>
              </a:p>
            </p:txBody>
          </p:sp>
          <p:sp>
            <p:nvSpPr>
              <p:cNvPr id="4" name="Oval 3"/>
              <p:cNvSpPr/>
              <p:nvPr/>
            </p:nvSpPr>
            <p:spPr>
              <a:xfrm>
                <a:off x="1051848" y="3970543"/>
                <a:ext cx="457200" cy="457200"/>
              </a:xfrm>
              <a:prstGeom prst="ellipse">
                <a:avLst/>
              </a:prstGeom>
              <a:solidFill>
                <a:srgbClr val="7030A0"/>
              </a:solidFill>
            </p:spPr>
            <p:txBody>
              <a:bodyPr wrap="square" rtlCol="0" anchor="ctr">
                <a:spAutoFit/>
              </a:bodyPr>
              <a:lstStyle/>
              <a:p>
                <a:pPr marL="342900" indent="-342900" algn="ctr">
                  <a:buAutoNum type="arabicPeriod"/>
                </a:pPr>
                <a:endParaRPr lang="en-US" sz="3200" b="1" dirty="0" smtClean="0">
                  <a:latin typeface="Times-Bold"/>
                </a:endParaRPr>
              </a:p>
            </p:txBody>
          </p:sp>
        </p:grpSp>
      </p:grpSp>
      <p:sp>
        <p:nvSpPr>
          <p:cNvPr id="7" name="TextBox 6"/>
          <p:cNvSpPr txBox="1"/>
          <p:nvPr/>
        </p:nvSpPr>
        <p:spPr>
          <a:xfrm>
            <a:off x="3676463" y="210721"/>
            <a:ext cx="3195588" cy="5232202"/>
          </a:xfrm>
          <a:prstGeom prst="rect">
            <a:avLst/>
          </a:prstGeom>
          <a:noFill/>
        </p:spPr>
        <p:txBody>
          <a:bodyPr wrap="square" rtlCol="0">
            <a:spAutoFit/>
          </a:bodyPr>
          <a:lstStyle/>
          <a:p>
            <a:r>
              <a:rPr lang="en-US" sz="2800" dirty="0" smtClean="0"/>
              <a:t>d(</a:t>
            </a:r>
            <a:r>
              <a:rPr lang="en-US" sz="2800" b="1" dirty="0" smtClean="0"/>
              <a:t>p</a:t>
            </a:r>
            <a:r>
              <a:rPr lang="en-US" sz="2800" dirty="0" smtClean="0"/>
              <a:t>, </a:t>
            </a:r>
            <a:r>
              <a:rPr lang="en-US" sz="2800" b="1" dirty="0"/>
              <a:t>q</a:t>
            </a:r>
            <a:r>
              <a:rPr lang="en-US" sz="2800" dirty="0" smtClean="0"/>
              <a:t>) = ??</a:t>
            </a:r>
          </a:p>
          <a:p>
            <a:endParaRPr lang="en-US" sz="2800" dirty="0"/>
          </a:p>
          <a:p>
            <a:r>
              <a:rPr lang="en-US" sz="2800" dirty="0" smtClean="0"/>
              <a:t>Euclidean</a:t>
            </a:r>
          </a:p>
          <a:p>
            <a:endParaRPr lang="en-US" sz="2800" dirty="0"/>
          </a:p>
          <a:p>
            <a:endParaRPr lang="en-US" sz="2800" dirty="0" smtClean="0"/>
          </a:p>
          <a:p>
            <a:endParaRPr lang="en-US" sz="2800" dirty="0" smtClean="0"/>
          </a:p>
          <a:p>
            <a:endParaRPr lang="en-US" sz="1200" dirty="0"/>
          </a:p>
          <a:p>
            <a:r>
              <a:rPr lang="en-US" sz="2800" dirty="0" err="1" smtClean="0"/>
              <a:t>Minkowski</a:t>
            </a:r>
            <a:r>
              <a:rPr lang="en-US" sz="2800" dirty="0" smtClean="0"/>
              <a:t> </a:t>
            </a:r>
            <a:r>
              <a:rPr lang="en-US" sz="2800" dirty="0"/>
              <a:t>distance</a:t>
            </a:r>
          </a:p>
          <a:p>
            <a:endParaRPr lang="en-US" sz="2800" dirty="0" smtClean="0"/>
          </a:p>
          <a:p>
            <a:endParaRPr lang="en-US" sz="2800" dirty="0"/>
          </a:p>
          <a:p>
            <a:endParaRPr lang="en-US" sz="2800" dirty="0" smtClean="0"/>
          </a:p>
          <a:p>
            <a:endParaRPr lang="en-US" sz="1100" dirty="0"/>
          </a:p>
          <a:p>
            <a:r>
              <a:rPr lang="en-US" sz="2800" dirty="0" err="1" smtClean="0"/>
              <a:t>Chebyshev</a:t>
            </a:r>
            <a:r>
              <a:rPr lang="en-US" sz="2800" dirty="0" smtClean="0"/>
              <a:t> distance</a:t>
            </a:r>
          </a:p>
        </p:txBody>
      </p:sp>
      <p:grpSp>
        <p:nvGrpSpPr>
          <p:cNvPr id="13" name="Group 12"/>
          <p:cNvGrpSpPr>
            <a:grpSpLocks noChangeAspect="1"/>
          </p:cNvGrpSpPr>
          <p:nvPr/>
        </p:nvGrpSpPr>
        <p:grpSpPr>
          <a:xfrm>
            <a:off x="4026592" y="1208620"/>
            <a:ext cx="4431465" cy="1554480"/>
            <a:chOff x="3876287" y="3706977"/>
            <a:chExt cx="6625471" cy="2324100"/>
          </a:xfrm>
        </p:grpSpPr>
        <p:pic>
          <p:nvPicPr>
            <p:cNvPr id="10" name="Picture 9"/>
            <p:cNvPicPr>
              <a:picLocks noChangeAspect="1"/>
            </p:cNvPicPr>
            <p:nvPr/>
          </p:nvPicPr>
          <p:blipFill>
            <a:blip r:embed="rId2"/>
            <a:stretch>
              <a:fillRect/>
            </a:stretch>
          </p:blipFill>
          <p:spPr>
            <a:xfrm>
              <a:off x="5986908" y="3706977"/>
              <a:ext cx="4514850" cy="2324100"/>
            </a:xfrm>
            <a:prstGeom prst="rect">
              <a:avLst/>
            </a:prstGeom>
          </p:spPr>
        </p:pic>
        <p:pic>
          <p:nvPicPr>
            <p:cNvPr id="12" name="Picture 11"/>
            <p:cNvPicPr>
              <a:picLocks noChangeAspect="1"/>
            </p:cNvPicPr>
            <p:nvPr/>
          </p:nvPicPr>
          <p:blipFill>
            <a:blip r:embed="rId3"/>
            <a:stretch>
              <a:fillRect/>
            </a:stretch>
          </p:blipFill>
          <p:spPr>
            <a:xfrm>
              <a:off x="3876287" y="4356582"/>
              <a:ext cx="2162175" cy="942975"/>
            </a:xfrm>
            <a:prstGeom prst="rect">
              <a:avLst/>
            </a:prstGeom>
          </p:spPr>
        </p:pic>
      </p:grpSp>
      <p:grpSp>
        <p:nvGrpSpPr>
          <p:cNvPr id="16" name="Group 15"/>
          <p:cNvGrpSpPr/>
          <p:nvPr/>
        </p:nvGrpSpPr>
        <p:grpSpPr>
          <a:xfrm>
            <a:off x="4142092" y="3320140"/>
            <a:ext cx="4728520" cy="1280160"/>
            <a:chOff x="3994940" y="3707287"/>
            <a:chExt cx="4728520" cy="1280160"/>
          </a:xfrm>
        </p:grpSpPr>
        <p:pic>
          <p:nvPicPr>
            <p:cNvPr id="14" name="Picture 13"/>
            <p:cNvPicPr>
              <a:picLocks noChangeAspect="1"/>
            </p:cNvPicPr>
            <p:nvPr/>
          </p:nvPicPr>
          <p:blipFill>
            <a:blip r:embed="rId4"/>
            <a:stretch>
              <a:fillRect/>
            </a:stretch>
          </p:blipFill>
          <p:spPr>
            <a:xfrm>
              <a:off x="5642068" y="3707287"/>
              <a:ext cx="3081392" cy="1280160"/>
            </a:xfrm>
            <a:prstGeom prst="rect">
              <a:avLst/>
            </a:prstGeom>
          </p:spPr>
        </p:pic>
        <p:pic>
          <p:nvPicPr>
            <p:cNvPr id="15" name="Picture 14"/>
            <p:cNvPicPr>
              <a:picLocks noChangeAspect="1"/>
            </p:cNvPicPr>
            <p:nvPr/>
          </p:nvPicPr>
          <p:blipFill>
            <a:blip r:embed="rId5"/>
            <a:stretch>
              <a:fillRect/>
            </a:stretch>
          </p:blipFill>
          <p:spPr>
            <a:xfrm>
              <a:off x="3994940" y="4122212"/>
              <a:ext cx="1665923" cy="502920"/>
            </a:xfrm>
            <a:prstGeom prst="rect">
              <a:avLst/>
            </a:prstGeom>
          </p:spPr>
        </p:pic>
      </p:grpSp>
      <p:grpSp>
        <p:nvGrpSpPr>
          <p:cNvPr id="8" name="Group 7"/>
          <p:cNvGrpSpPr/>
          <p:nvPr/>
        </p:nvGrpSpPr>
        <p:grpSpPr>
          <a:xfrm>
            <a:off x="4034617" y="5501240"/>
            <a:ext cx="4101698" cy="755830"/>
            <a:chOff x="4034617" y="5501240"/>
            <a:chExt cx="4101698" cy="755830"/>
          </a:xfrm>
        </p:grpSpPr>
        <p:pic>
          <p:nvPicPr>
            <p:cNvPr id="9" name="Picture 8"/>
            <p:cNvPicPr>
              <a:picLocks noChangeAspect="1"/>
            </p:cNvPicPr>
            <p:nvPr/>
          </p:nvPicPr>
          <p:blipFill rotWithShape="1">
            <a:blip r:embed="rId6"/>
            <a:srcRect l="50528" t="3859"/>
            <a:stretch/>
          </p:blipFill>
          <p:spPr>
            <a:xfrm>
              <a:off x="5428646" y="5553775"/>
              <a:ext cx="2707669" cy="703295"/>
            </a:xfrm>
            <a:prstGeom prst="rect">
              <a:avLst/>
            </a:prstGeom>
          </p:spPr>
        </p:pic>
        <p:pic>
          <p:nvPicPr>
            <p:cNvPr id="22" name="Picture 21"/>
            <p:cNvPicPr>
              <a:picLocks noChangeAspect="1"/>
            </p:cNvPicPr>
            <p:nvPr/>
          </p:nvPicPr>
          <p:blipFill>
            <a:blip r:embed="rId3"/>
            <a:stretch>
              <a:fillRect/>
            </a:stretch>
          </p:blipFill>
          <p:spPr>
            <a:xfrm>
              <a:off x="4034617" y="5501240"/>
              <a:ext cx="1446177" cy="630711"/>
            </a:xfrm>
            <a:prstGeom prst="rect">
              <a:avLst/>
            </a:prstGeom>
          </p:spPr>
        </p:pic>
      </p:grpSp>
    </p:spTree>
    <p:extLst>
      <p:ext uri="{BB962C8B-B14F-4D97-AF65-F5344CB8AC3E}">
        <p14:creationId xmlns:p14="http://schemas.microsoft.com/office/powerpoint/2010/main" val="21267368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a:grpSpLocks noChangeAspect="1"/>
          </p:cNvGrpSpPr>
          <p:nvPr/>
        </p:nvGrpSpPr>
        <p:grpSpPr>
          <a:xfrm>
            <a:off x="77290" y="-55321"/>
            <a:ext cx="3513220" cy="3961609"/>
            <a:chOff x="80834" y="-104937"/>
            <a:chExt cx="4806692" cy="5420168"/>
          </a:xfrm>
        </p:grpSpPr>
        <p:sp>
          <p:nvSpPr>
            <p:cNvPr id="20" name="TextBox 19"/>
            <p:cNvSpPr txBox="1"/>
            <p:nvPr/>
          </p:nvSpPr>
          <p:spPr>
            <a:xfrm>
              <a:off x="1456921" y="1720381"/>
              <a:ext cx="1212783" cy="1136947"/>
            </a:xfrm>
            <a:prstGeom prst="rect">
              <a:avLst/>
            </a:prstGeom>
            <a:solidFill>
              <a:schemeClr val="bg1"/>
            </a:solidFill>
          </p:spPr>
          <p:txBody>
            <a:bodyPr wrap="square" rtlCol="0">
              <a:spAutoFit/>
            </a:bodyPr>
            <a:lstStyle/>
            <a:p>
              <a:pPr algn="ctr"/>
              <a:r>
                <a:rPr lang="en-US" sz="4800" dirty="0"/>
                <a:t>5</a:t>
              </a:r>
            </a:p>
          </p:txBody>
        </p:sp>
        <p:sp>
          <p:nvSpPr>
            <p:cNvPr id="19" name="TextBox 18"/>
            <p:cNvSpPr txBox="1"/>
            <p:nvPr/>
          </p:nvSpPr>
          <p:spPr>
            <a:xfrm>
              <a:off x="3674742" y="2181334"/>
              <a:ext cx="1212784" cy="1136947"/>
            </a:xfrm>
            <a:prstGeom prst="rect">
              <a:avLst/>
            </a:prstGeom>
            <a:solidFill>
              <a:schemeClr val="bg1"/>
            </a:solidFill>
          </p:spPr>
          <p:txBody>
            <a:bodyPr wrap="square" rtlCol="0">
              <a:spAutoFit/>
            </a:bodyPr>
            <a:lstStyle/>
            <a:p>
              <a:pPr algn="ctr"/>
              <a:r>
                <a:rPr lang="en-US" sz="4800" dirty="0"/>
                <a:t>4</a:t>
              </a:r>
            </a:p>
          </p:txBody>
        </p:sp>
        <p:sp>
          <p:nvSpPr>
            <p:cNvPr id="18" name="TextBox 17"/>
            <p:cNvSpPr txBox="1"/>
            <p:nvPr/>
          </p:nvSpPr>
          <p:spPr>
            <a:xfrm>
              <a:off x="2075966" y="4178284"/>
              <a:ext cx="1212783" cy="1136947"/>
            </a:xfrm>
            <a:prstGeom prst="rect">
              <a:avLst/>
            </a:prstGeom>
            <a:solidFill>
              <a:schemeClr val="bg1"/>
            </a:solidFill>
          </p:spPr>
          <p:txBody>
            <a:bodyPr wrap="square" rtlCol="0">
              <a:spAutoFit/>
            </a:bodyPr>
            <a:lstStyle/>
            <a:p>
              <a:pPr algn="ctr"/>
              <a:r>
                <a:rPr lang="en-US" sz="4800" dirty="0" smtClean="0"/>
                <a:t>3</a:t>
              </a:r>
              <a:endParaRPr lang="en-US" sz="4800" dirty="0"/>
            </a:p>
          </p:txBody>
        </p:sp>
        <p:grpSp>
          <p:nvGrpSpPr>
            <p:cNvPr id="17" name="Group 16"/>
            <p:cNvGrpSpPr/>
            <p:nvPr/>
          </p:nvGrpSpPr>
          <p:grpSpPr>
            <a:xfrm>
              <a:off x="80834" y="-104937"/>
              <a:ext cx="3985264" cy="4898669"/>
              <a:chOff x="80834" y="-104937"/>
              <a:chExt cx="3985264" cy="4898669"/>
            </a:xfrm>
          </p:grpSpPr>
          <p:sp>
            <p:nvSpPr>
              <p:cNvPr id="6" name="TextBox 5"/>
              <p:cNvSpPr txBox="1"/>
              <p:nvPr/>
            </p:nvSpPr>
            <p:spPr>
              <a:xfrm>
                <a:off x="2643964" y="-104937"/>
                <a:ext cx="1212783" cy="1263275"/>
              </a:xfrm>
              <a:prstGeom prst="rect">
                <a:avLst/>
              </a:prstGeom>
              <a:solidFill>
                <a:schemeClr val="bg1"/>
              </a:solidFill>
            </p:spPr>
            <p:txBody>
              <a:bodyPr wrap="square" rtlCol="0">
                <a:spAutoFit/>
              </a:bodyPr>
              <a:lstStyle/>
              <a:p>
                <a:pPr algn="ctr"/>
                <a:r>
                  <a:rPr lang="en-US" sz="5400" dirty="0" smtClean="0">
                    <a:solidFill>
                      <a:srgbClr val="7030A0"/>
                    </a:solidFill>
                  </a:rPr>
                  <a:t>q</a:t>
                </a:r>
                <a:endParaRPr lang="en-US" sz="5400" dirty="0">
                  <a:solidFill>
                    <a:srgbClr val="7030A0"/>
                  </a:solidFill>
                </a:endParaRPr>
              </a:p>
            </p:txBody>
          </p:sp>
          <p:sp>
            <p:nvSpPr>
              <p:cNvPr id="2" name="Isosceles Triangle 1"/>
              <p:cNvSpPr/>
              <p:nvPr/>
            </p:nvSpPr>
            <p:spPr>
              <a:xfrm>
                <a:off x="1241659" y="612932"/>
                <a:ext cx="2634628" cy="3670305"/>
              </a:xfrm>
              <a:prstGeom prst="triangle">
                <a:avLst>
                  <a:gd name="adj" fmla="val 100000"/>
                </a:avLst>
              </a:prstGeom>
              <a:ln w="76200">
                <a:solidFill>
                  <a:schemeClr val="tx1"/>
                </a:solidFill>
              </a:ln>
            </p:spPr>
            <p:txBody>
              <a:bodyPr wrap="square" rtlCol="0" anchor="ctr">
                <a:spAutoFit/>
              </a:bodyPr>
              <a:lstStyle/>
              <a:p>
                <a:pPr marL="342900" indent="-342900" algn="ctr">
                  <a:buAutoNum type="arabicPeriod"/>
                </a:pPr>
                <a:endParaRPr lang="en-US" sz="3200" b="1" dirty="0" smtClean="0">
                  <a:latin typeface="Times-Bold"/>
                </a:endParaRPr>
              </a:p>
            </p:txBody>
          </p:sp>
          <p:sp>
            <p:nvSpPr>
              <p:cNvPr id="3" name="Oval 2"/>
              <p:cNvSpPr/>
              <p:nvPr/>
            </p:nvSpPr>
            <p:spPr>
              <a:xfrm>
                <a:off x="3608898" y="410801"/>
                <a:ext cx="457200" cy="457200"/>
              </a:xfrm>
              <a:prstGeom prst="ellipse">
                <a:avLst/>
              </a:prstGeom>
              <a:solidFill>
                <a:srgbClr val="7030A0"/>
              </a:solidFill>
            </p:spPr>
            <p:txBody>
              <a:bodyPr wrap="square" rtlCol="0" anchor="ctr">
                <a:spAutoFit/>
              </a:bodyPr>
              <a:lstStyle/>
              <a:p>
                <a:pPr marL="342900" indent="-342900" algn="ctr">
                  <a:buAutoNum type="arabicPeriod"/>
                </a:pPr>
                <a:endParaRPr lang="en-US" sz="3200" b="1" dirty="0" smtClean="0">
                  <a:latin typeface="Times-Bold"/>
                </a:endParaRPr>
              </a:p>
            </p:txBody>
          </p:sp>
          <p:sp>
            <p:nvSpPr>
              <p:cNvPr id="5" name="TextBox 4"/>
              <p:cNvSpPr txBox="1"/>
              <p:nvPr/>
            </p:nvSpPr>
            <p:spPr>
              <a:xfrm>
                <a:off x="80834" y="3530457"/>
                <a:ext cx="1212782" cy="1263275"/>
              </a:xfrm>
              <a:prstGeom prst="rect">
                <a:avLst/>
              </a:prstGeom>
              <a:solidFill>
                <a:schemeClr val="bg1"/>
              </a:solidFill>
            </p:spPr>
            <p:txBody>
              <a:bodyPr wrap="square" rtlCol="0">
                <a:spAutoFit/>
              </a:bodyPr>
              <a:lstStyle/>
              <a:p>
                <a:pPr algn="ctr"/>
                <a:r>
                  <a:rPr lang="en-US" sz="5400" dirty="0">
                    <a:solidFill>
                      <a:srgbClr val="7030A0"/>
                    </a:solidFill>
                  </a:rPr>
                  <a:t>p</a:t>
                </a:r>
              </a:p>
            </p:txBody>
          </p:sp>
          <p:sp>
            <p:nvSpPr>
              <p:cNvPr id="4" name="Oval 3"/>
              <p:cNvSpPr/>
              <p:nvPr/>
            </p:nvSpPr>
            <p:spPr>
              <a:xfrm>
                <a:off x="1051848" y="3970543"/>
                <a:ext cx="457200" cy="457200"/>
              </a:xfrm>
              <a:prstGeom prst="ellipse">
                <a:avLst/>
              </a:prstGeom>
              <a:solidFill>
                <a:srgbClr val="7030A0"/>
              </a:solidFill>
            </p:spPr>
            <p:txBody>
              <a:bodyPr wrap="square" rtlCol="0" anchor="ctr">
                <a:spAutoFit/>
              </a:bodyPr>
              <a:lstStyle/>
              <a:p>
                <a:pPr marL="342900" indent="-342900" algn="ctr">
                  <a:buAutoNum type="arabicPeriod"/>
                </a:pPr>
                <a:endParaRPr lang="en-US" sz="3200" b="1" dirty="0" smtClean="0">
                  <a:latin typeface="Times-Bold"/>
                </a:endParaRPr>
              </a:p>
            </p:txBody>
          </p:sp>
        </p:grpSp>
      </p:grpSp>
      <p:sp>
        <p:nvSpPr>
          <p:cNvPr id="7" name="TextBox 6"/>
          <p:cNvSpPr txBox="1"/>
          <p:nvPr/>
        </p:nvSpPr>
        <p:spPr>
          <a:xfrm>
            <a:off x="3676463" y="210721"/>
            <a:ext cx="4651108" cy="5986254"/>
          </a:xfrm>
          <a:prstGeom prst="rect">
            <a:avLst/>
          </a:prstGeom>
          <a:noFill/>
        </p:spPr>
        <p:txBody>
          <a:bodyPr wrap="square" rtlCol="0">
            <a:spAutoFit/>
          </a:bodyPr>
          <a:lstStyle/>
          <a:p>
            <a:r>
              <a:rPr lang="en-US" sz="2800" dirty="0" smtClean="0"/>
              <a:t>d(</a:t>
            </a:r>
            <a:r>
              <a:rPr lang="en-US" sz="2800" b="1" dirty="0" smtClean="0"/>
              <a:t>p</a:t>
            </a:r>
            <a:r>
              <a:rPr lang="en-US" sz="2800" dirty="0" smtClean="0"/>
              <a:t>, </a:t>
            </a:r>
            <a:r>
              <a:rPr lang="en-US" sz="2800" b="1" dirty="0"/>
              <a:t>q</a:t>
            </a:r>
            <a:r>
              <a:rPr lang="en-US" sz="2800" dirty="0" smtClean="0"/>
              <a:t>) = ??</a:t>
            </a:r>
          </a:p>
          <a:p>
            <a:endParaRPr lang="en-US" sz="2800" dirty="0"/>
          </a:p>
          <a:p>
            <a:r>
              <a:rPr lang="en-US" sz="2800" dirty="0" smtClean="0"/>
              <a:t>Euclidean  </a:t>
            </a:r>
          </a:p>
          <a:p>
            <a:endParaRPr lang="en-US" dirty="0"/>
          </a:p>
          <a:p>
            <a:r>
              <a:rPr lang="en-US" sz="2800" dirty="0" smtClean="0"/>
              <a:t>                           </a:t>
            </a:r>
            <a:r>
              <a:rPr lang="en-US" sz="3200" dirty="0" smtClean="0"/>
              <a:t>5</a:t>
            </a:r>
            <a:r>
              <a:rPr lang="en-US" sz="2800" dirty="0" smtClean="0"/>
              <a:t>                              </a:t>
            </a:r>
          </a:p>
          <a:p>
            <a:endParaRPr lang="en-US" sz="2800" dirty="0" smtClean="0"/>
          </a:p>
          <a:p>
            <a:endParaRPr lang="en-US" sz="1200" dirty="0"/>
          </a:p>
          <a:p>
            <a:r>
              <a:rPr lang="en-US" sz="2800" dirty="0" err="1" smtClean="0"/>
              <a:t>Minkowski</a:t>
            </a:r>
            <a:r>
              <a:rPr lang="en-US" sz="2800" dirty="0" smtClean="0"/>
              <a:t> distance (k = 1)</a:t>
            </a:r>
            <a:endParaRPr lang="en-US" sz="2800" dirty="0"/>
          </a:p>
          <a:p>
            <a:endParaRPr lang="en-US" sz="2800" dirty="0" smtClean="0"/>
          </a:p>
          <a:p>
            <a:r>
              <a:rPr lang="en-US" sz="2800" dirty="0" smtClean="0"/>
              <a:t>                           </a:t>
            </a:r>
            <a:r>
              <a:rPr lang="en-US" sz="3200" dirty="0" smtClean="0"/>
              <a:t>7</a:t>
            </a:r>
            <a:endParaRPr lang="en-US" sz="2800" dirty="0"/>
          </a:p>
          <a:p>
            <a:endParaRPr lang="en-US" sz="2800" dirty="0" smtClean="0"/>
          </a:p>
          <a:p>
            <a:endParaRPr lang="en-US" sz="1100" dirty="0"/>
          </a:p>
          <a:p>
            <a:r>
              <a:rPr lang="en-US" sz="2800" dirty="0" err="1" smtClean="0"/>
              <a:t>Chebyshev</a:t>
            </a:r>
            <a:r>
              <a:rPr lang="en-US" sz="2800" dirty="0" smtClean="0"/>
              <a:t> distance</a:t>
            </a:r>
          </a:p>
          <a:p>
            <a:endParaRPr lang="en-US" sz="2200" dirty="0"/>
          </a:p>
          <a:p>
            <a:r>
              <a:rPr lang="en-US" sz="2800" dirty="0" smtClean="0"/>
              <a:t>                           </a:t>
            </a:r>
            <a:r>
              <a:rPr lang="en-US" sz="3200" dirty="0" smtClean="0"/>
              <a:t>4</a:t>
            </a:r>
            <a:endParaRPr lang="en-US" sz="2800" dirty="0" smtClean="0"/>
          </a:p>
        </p:txBody>
      </p:sp>
      <p:pic>
        <p:nvPicPr>
          <p:cNvPr id="15" name="Picture 14"/>
          <p:cNvPicPr>
            <a:picLocks noChangeAspect="1"/>
          </p:cNvPicPr>
          <p:nvPr/>
        </p:nvPicPr>
        <p:blipFill>
          <a:blip r:embed="rId2"/>
          <a:stretch>
            <a:fillRect/>
          </a:stretch>
        </p:blipFill>
        <p:spPr>
          <a:xfrm>
            <a:off x="4142092" y="3735065"/>
            <a:ext cx="1665923" cy="502920"/>
          </a:xfrm>
          <a:prstGeom prst="rect">
            <a:avLst/>
          </a:prstGeom>
        </p:spPr>
      </p:pic>
      <p:pic>
        <p:nvPicPr>
          <p:cNvPr id="23" name="Picture 22"/>
          <p:cNvPicPr>
            <a:picLocks noChangeAspect="1"/>
          </p:cNvPicPr>
          <p:nvPr/>
        </p:nvPicPr>
        <p:blipFill>
          <a:blip r:embed="rId2"/>
          <a:stretch>
            <a:fillRect/>
          </a:stretch>
        </p:blipFill>
        <p:spPr>
          <a:xfrm>
            <a:off x="4142092" y="1779756"/>
            <a:ext cx="1665923" cy="502920"/>
          </a:xfrm>
          <a:prstGeom prst="rect">
            <a:avLst/>
          </a:prstGeom>
        </p:spPr>
      </p:pic>
      <p:pic>
        <p:nvPicPr>
          <p:cNvPr id="24" name="Picture 23"/>
          <p:cNvPicPr>
            <a:picLocks noChangeAspect="1"/>
          </p:cNvPicPr>
          <p:nvPr/>
        </p:nvPicPr>
        <p:blipFill>
          <a:blip r:embed="rId2"/>
          <a:stretch>
            <a:fillRect/>
          </a:stretch>
        </p:blipFill>
        <p:spPr>
          <a:xfrm>
            <a:off x="4142092" y="5600342"/>
            <a:ext cx="1665923" cy="502920"/>
          </a:xfrm>
          <a:prstGeom prst="rect">
            <a:avLst/>
          </a:prstGeom>
        </p:spPr>
      </p:pic>
    </p:spTree>
    <p:extLst>
      <p:ext uri="{BB962C8B-B14F-4D97-AF65-F5344CB8AC3E}">
        <p14:creationId xmlns:p14="http://schemas.microsoft.com/office/powerpoint/2010/main" val="21825864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90334" y="1394850"/>
            <a:ext cx="4963332" cy="3416320"/>
          </a:xfrm>
          <a:prstGeom prst="rect">
            <a:avLst/>
          </a:prstGeom>
          <a:solidFill>
            <a:schemeClr val="accent6">
              <a:lumMod val="20000"/>
              <a:lumOff val="80000"/>
            </a:schemeClr>
          </a:solidFill>
        </p:spPr>
        <p:txBody>
          <a:bodyPr wrap="square" rtlCol="0">
            <a:spAutoFit/>
          </a:bodyPr>
          <a:lstStyle/>
          <a:p>
            <a:pPr algn="ctr"/>
            <a:r>
              <a:rPr lang="en-US" sz="5400" dirty="0" smtClean="0"/>
              <a:t>Some quantitative analysis is also possible</a:t>
            </a:r>
            <a:endParaRPr lang="en-US" sz="5400" dirty="0"/>
          </a:p>
        </p:txBody>
      </p:sp>
    </p:spTree>
    <p:extLst>
      <p:ext uri="{BB962C8B-B14F-4D97-AF65-F5344CB8AC3E}">
        <p14:creationId xmlns:p14="http://schemas.microsoft.com/office/powerpoint/2010/main" val="9076486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6438" y="337505"/>
            <a:ext cx="8208209" cy="4688463"/>
          </a:xfrm>
          <a:prstGeom prst="rect">
            <a:avLst/>
          </a:prstGeom>
        </p:spPr>
        <p:txBody>
          <a:bodyPr wrap="none">
            <a:spAutoFit/>
          </a:bodyPr>
          <a:lstStyle/>
          <a:p>
            <a:r>
              <a:rPr lang="en-US" sz="2800" dirty="0"/>
              <a:t>In </a:t>
            </a:r>
            <a:r>
              <a:rPr lang="en-US" sz="2800" dirty="0" smtClean="0"/>
              <a:t>R</a:t>
            </a:r>
            <a:r>
              <a:rPr lang="en-US" sz="2800" i="1" baseline="30000" dirty="0" smtClean="0"/>
              <a:t>n</a:t>
            </a:r>
          </a:p>
          <a:p>
            <a:endParaRPr lang="en-US" sz="2800" baseline="30000" dirty="0"/>
          </a:p>
          <a:p>
            <a:r>
              <a:rPr lang="en-US" sz="2800" dirty="0" smtClean="0"/>
              <a:t>If </a:t>
            </a:r>
            <a:r>
              <a:rPr lang="en-US" sz="2800" i="1" dirty="0" smtClean="0"/>
              <a:t>n</a:t>
            </a:r>
            <a:r>
              <a:rPr lang="en-US" sz="2800" dirty="0" smtClean="0"/>
              <a:t> small, Euclidean distance often makes sense</a:t>
            </a:r>
          </a:p>
          <a:p>
            <a:endParaRPr lang="en-US" sz="2800" dirty="0"/>
          </a:p>
          <a:p>
            <a:endParaRPr lang="en-US" sz="2800" dirty="0" smtClean="0"/>
          </a:p>
          <a:p>
            <a:endParaRPr lang="en-US" sz="2800" dirty="0"/>
          </a:p>
          <a:p>
            <a:endParaRPr lang="en-US" sz="2800" dirty="0" smtClean="0"/>
          </a:p>
          <a:p>
            <a:endParaRPr lang="en-US" sz="2800" dirty="0"/>
          </a:p>
          <a:p>
            <a:r>
              <a:rPr lang="en-US" sz="2800" dirty="0" smtClean="0"/>
              <a:t>If n is large, consider </a:t>
            </a:r>
            <a:r>
              <a:rPr lang="en-US" sz="2800" dirty="0" err="1"/>
              <a:t>Chebyshev</a:t>
            </a:r>
            <a:r>
              <a:rPr lang="en-US" sz="2800" dirty="0"/>
              <a:t> </a:t>
            </a:r>
            <a:r>
              <a:rPr lang="en-US" sz="2800" dirty="0" smtClean="0"/>
              <a:t>distance or </a:t>
            </a:r>
          </a:p>
          <a:p>
            <a:r>
              <a:rPr lang="en-US" sz="2800" dirty="0" smtClean="0"/>
              <a:t>performing PCA first to project data into R</a:t>
            </a:r>
            <a:r>
              <a:rPr lang="en-US" sz="2800" i="1" baseline="30000" dirty="0" smtClean="0"/>
              <a:t>d</a:t>
            </a:r>
            <a:r>
              <a:rPr lang="en-US" sz="2800" dirty="0" smtClean="0"/>
              <a:t>, for small </a:t>
            </a:r>
            <a:r>
              <a:rPr lang="en-US" sz="2800" b="1" dirty="0" smtClean="0"/>
              <a:t>d</a:t>
            </a:r>
            <a:r>
              <a:rPr lang="en-US" sz="2800" dirty="0" smtClean="0"/>
              <a:t> </a:t>
            </a:r>
          </a:p>
          <a:p>
            <a:pPr algn="ctr"/>
            <a:r>
              <a:rPr lang="en-US" sz="2800" dirty="0" smtClean="0"/>
              <a:t>and then using Euclidean distance  </a:t>
            </a:r>
            <a:endParaRPr lang="en-US" sz="2800" dirty="0"/>
          </a:p>
        </p:txBody>
      </p:sp>
      <p:grpSp>
        <p:nvGrpSpPr>
          <p:cNvPr id="3" name="Group 2"/>
          <p:cNvGrpSpPr>
            <a:grpSpLocks noChangeAspect="1"/>
          </p:cNvGrpSpPr>
          <p:nvPr/>
        </p:nvGrpSpPr>
        <p:grpSpPr>
          <a:xfrm>
            <a:off x="2361424" y="1661005"/>
            <a:ext cx="4431465" cy="1554480"/>
            <a:chOff x="3876287" y="3706977"/>
            <a:chExt cx="6625471" cy="2324100"/>
          </a:xfrm>
        </p:grpSpPr>
        <p:pic>
          <p:nvPicPr>
            <p:cNvPr id="4" name="Picture 3"/>
            <p:cNvPicPr>
              <a:picLocks noChangeAspect="1"/>
            </p:cNvPicPr>
            <p:nvPr/>
          </p:nvPicPr>
          <p:blipFill>
            <a:blip r:embed="rId2"/>
            <a:stretch>
              <a:fillRect/>
            </a:stretch>
          </p:blipFill>
          <p:spPr>
            <a:xfrm>
              <a:off x="5986908" y="3706977"/>
              <a:ext cx="4514850" cy="2324100"/>
            </a:xfrm>
            <a:prstGeom prst="rect">
              <a:avLst/>
            </a:prstGeom>
          </p:spPr>
        </p:pic>
        <p:pic>
          <p:nvPicPr>
            <p:cNvPr id="5" name="Picture 4"/>
            <p:cNvPicPr>
              <a:picLocks noChangeAspect="1"/>
            </p:cNvPicPr>
            <p:nvPr/>
          </p:nvPicPr>
          <p:blipFill>
            <a:blip r:embed="rId3"/>
            <a:stretch>
              <a:fillRect/>
            </a:stretch>
          </p:blipFill>
          <p:spPr>
            <a:xfrm>
              <a:off x="3876287" y="4356582"/>
              <a:ext cx="2162175" cy="942975"/>
            </a:xfrm>
            <a:prstGeom prst="rect">
              <a:avLst/>
            </a:prstGeom>
          </p:spPr>
        </p:pic>
      </p:grpSp>
      <p:grpSp>
        <p:nvGrpSpPr>
          <p:cNvPr id="20" name="Group 19"/>
          <p:cNvGrpSpPr/>
          <p:nvPr/>
        </p:nvGrpSpPr>
        <p:grpSpPr>
          <a:xfrm>
            <a:off x="985688" y="5391144"/>
            <a:ext cx="7189129" cy="755830"/>
            <a:chOff x="552550" y="5472554"/>
            <a:chExt cx="7189129" cy="755830"/>
          </a:xfrm>
        </p:grpSpPr>
        <p:grpSp>
          <p:nvGrpSpPr>
            <p:cNvPr id="15" name="Group 14"/>
            <p:cNvGrpSpPr/>
            <p:nvPr/>
          </p:nvGrpSpPr>
          <p:grpSpPr>
            <a:xfrm>
              <a:off x="3639981" y="5472554"/>
              <a:ext cx="4101698" cy="755830"/>
              <a:chOff x="4034617" y="5501240"/>
              <a:chExt cx="4101698" cy="755830"/>
            </a:xfrm>
          </p:grpSpPr>
          <p:pic>
            <p:nvPicPr>
              <p:cNvPr id="16" name="Picture 15"/>
              <p:cNvPicPr>
                <a:picLocks noChangeAspect="1"/>
              </p:cNvPicPr>
              <p:nvPr/>
            </p:nvPicPr>
            <p:blipFill rotWithShape="1">
              <a:blip r:embed="rId4"/>
              <a:srcRect l="50528" t="3859"/>
              <a:stretch/>
            </p:blipFill>
            <p:spPr>
              <a:xfrm>
                <a:off x="5428646" y="5553775"/>
                <a:ext cx="2707669" cy="703295"/>
              </a:xfrm>
              <a:prstGeom prst="rect">
                <a:avLst/>
              </a:prstGeom>
            </p:spPr>
          </p:pic>
          <p:pic>
            <p:nvPicPr>
              <p:cNvPr id="17" name="Picture 16"/>
              <p:cNvPicPr>
                <a:picLocks noChangeAspect="1"/>
              </p:cNvPicPr>
              <p:nvPr/>
            </p:nvPicPr>
            <p:blipFill>
              <a:blip r:embed="rId3"/>
              <a:stretch>
                <a:fillRect/>
              </a:stretch>
            </p:blipFill>
            <p:spPr>
              <a:xfrm>
                <a:off x="4034617" y="5501240"/>
                <a:ext cx="1446177" cy="630711"/>
              </a:xfrm>
              <a:prstGeom prst="rect">
                <a:avLst/>
              </a:prstGeom>
            </p:spPr>
          </p:pic>
        </p:grpSp>
        <p:sp>
          <p:nvSpPr>
            <p:cNvPr id="19" name="Rectangle 18"/>
            <p:cNvSpPr/>
            <p:nvPr/>
          </p:nvSpPr>
          <p:spPr>
            <a:xfrm>
              <a:off x="552550" y="5550708"/>
              <a:ext cx="3231206" cy="523220"/>
            </a:xfrm>
            <a:prstGeom prst="rect">
              <a:avLst/>
            </a:prstGeom>
          </p:spPr>
          <p:txBody>
            <a:bodyPr wrap="none">
              <a:spAutoFit/>
            </a:bodyPr>
            <a:lstStyle/>
            <a:p>
              <a:r>
                <a:rPr lang="en-US" sz="2800" dirty="0" err="1"/>
                <a:t>Chebyshev</a:t>
              </a:r>
              <a:r>
                <a:rPr lang="en-US" sz="2800" dirty="0"/>
                <a:t> </a:t>
              </a:r>
              <a:r>
                <a:rPr lang="en-US" sz="2800" dirty="0" smtClean="0"/>
                <a:t>distance: </a:t>
              </a:r>
              <a:endParaRPr lang="en-US" sz="2800" dirty="0"/>
            </a:p>
          </p:txBody>
        </p:sp>
      </p:grpSp>
    </p:spTree>
    <p:extLst>
      <p:ext uri="{BB962C8B-B14F-4D97-AF65-F5344CB8AC3E}">
        <p14:creationId xmlns:p14="http://schemas.microsoft.com/office/powerpoint/2010/main" val="26100644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73179" y="1837293"/>
            <a:ext cx="8197642" cy="893616"/>
            <a:chOff x="511322" y="488588"/>
            <a:chExt cx="8197642" cy="893616"/>
          </a:xfrm>
        </p:grpSpPr>
        <p:cxnSp>
          <p:nvCxnSpPr>
            <p:cNvPr id="3" name="Straight Connector 2"/>
            <p:cNvCxnSpPr/>
            <p:nvPr/>
          </p:nvCxnSpPr>
          <p:spPr>
            <a:xfrm>
              <a:off x="511322" y="709307"/>
              <a:ext cx="7884251"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a:xfrm>
              <a:off x="861653" y="488588"/>
              <a:ext cx="0" cy="44143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1492383" y="488588"/>
              <a:ext cx="0" cy="44143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7962084" y="488588"/>
              <a:ext cx="0" cy="44143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76264" y="920539"/>
              <a:ext cx="8032700" cy="461665"/>
            </a:xfrm>
            <a:prstGeom prst="rect">
              <a:avLst/>
            </a:prstGeom>
            <a:noFill/>
          </p:spPr>
          <p:txBody>
            <a:bodyPr wrap="square" rtlCol="0">
              <a:spAutoFit/>
            </a:bodyPr>
            <a:lstStyle/>
            <a:p>
              <a:r>
                <a:rPr lang="en-US" sz="2400" dirty="0" smtClean="0"/>
                <a:t>0       1                                                                                           10</a:t>
              </a:r>
              <a:endParaRPr lang="en-US" sz="2400" dirty="0"/>
            </a:p>
          </p:txBody>
        </p:sp>
      </p:grpSp>
      <p:sp>
        <p:nvSpPr>
          <p:cNvPr id="11" name="TextBox 10"/>
          <p:cNvSpPr txBox="1"/>
          <p:nvPr/>
        </p:nvSpPr>
        <p:spPr>
          <a:xfrm>
            <a:off x="324732" y="379396"/>
            <a:ext cx="8532683" cy="6124753"/>
          </a:xfrm>
          <a:prstGeom prst="rect">
            <a:avLst/>
          </a:prstGeom>
          <a:noFill/>
        </p:spPr>
        <p:txBody>
          <a:bodyPr wrap="square" rtlCol="0">
            <a:spAutoFit/>
          </a:bodyPr>
          <a:lstStyle/>
          <a:p>
            <a:pPr algn="ctr"/>
            <a:r>
              <a:rPr lang="en-US" sz="2400" b="1" dirty="0" smtClean="0">
                <a:solidFill>
                  <a:srgbClr val="800000"/>
                </a:solidFill>
              </a:rPr>
              <a:t>Why use PCA in data analysis?</a:t>
            </a:r>
          </a:p>
          <a:p>
            <a:endParaRPr lang="en-US" sz="2400" dirty="0"/>
          </a:p>
          <a:p>
            <a:r>
              <a:rPr lang="en-US" sz="2400" dirty="0" smtClean="0"/>
              <a:t>Consider the points  (0, 0, …, 0),  (1, 0, …, 0),  (10, 0, …, 0)</a:t>
            </a:r>
          </a:p>
          <a:p>
            <a:endParaRPr lang="en-US" sz="2400" dirty="0"/>
          </a:p>
          <a:p>
            <a:endParaRPr lang="en-US" sz="2400" dirty="0" smtClean="0"/>
          </a:p>
          <a:p>
            <a:endParaRPr lang="en-US" sz="2400" dirty="0"/>
          </a:p>
          <a:p>
            <a:endParaRPr lang="en-US" sz="2400" dirty="0" smtClean="0"/>
          </a:p>
          <a:p>
            <a:r>
              <a:rPr lang="en-US" sz="2400" dirty="0" smtClean="0"/>
              <a:t>Add noise to first point (0, 0, …, 0) </a:t>
            </a:r>
            <a:r>
              <a:rPr lang="en-US" sz="2400" dirty="0" smtClean="0">
                <a:sym typeface="Wingdings"/>
              </a:rPr>
              <a:t> (0, 1, …, 1) </a:t>
            </a:r>
            <a:endParaRPr lang="en-US" sz="2400" dirty="0" smtClean="0"/>
          </a:p>
          <a:p>
            <a:endParaRPr lang="en-US" sz="2400" dirty="0"/>
          </a:p>
          <a:p>
            <a:r>
              <a:rPr lang="en-US" sz="2400" dirty="0" smtClean="0"/>
              <a:t>In R</a:t>
            </a:r>
            <a:r>
              <a:rPr lang="en-US" sz="2400" baseline="30000" dirty="0" smtClean="0"/>
              <a:t>100</a:t>
            </a:r>
            <a:r>
              <a:rPr lang="en-US" sz="2400" dirty="0" smtClean="0"/>
              <a:t>,   d(</a:t>
            </a:r>
            <a:r>
              <a:rPr lang="en-US" sz="2400" dirty="0" smtClean="0">
                <a:sym typeface="Wingdings"/>
              </a:rPr>
              <a:t>(0, 1, …, 1)</a:t>
            </a:r>
            <a:r>
              <a:rPr lang="en-US" sz="2400" dirty="0" smtClean="0"/>
              <a:t>, (1, 0, …, 0)) = 10  &gt;  9.</a:t>
            </a:r>
          </a:p>
          <a:p>
            <a:endParaRPr lang="en-US" sz="2400" baseline="30000" dirty="0"/>
          </a:p>
          <a:p>
            <a:endParaRPr lang="en-US" sz="2400" dirty="0" smtClean="0"/>
          </a:p>
          <a:p>
            <a:r>
              <a:rPr lang="en-US" sz="2400" dirty="0" smtClean="0"/>
              <a:t>Add small noise to first point (0, 0, …, 0) </a:t>
            </a:r>
            <a:r>
              <a:rPr lang="en-US" sz="2400" dirty="0" smtClean="0">
                <a:sym typeface="Wingdings"/>
              </a:rPr>
              <a:t> (0, 0.1, …, 0.1) </a:t>
            </a:r>
            <a:endParaRPr lang="en-US" sz="2400" dirty="0" smtClean="0"/>
          </a:p>
          <a:p>
            <a:endParaRPr lang="en-US" sz="2400" dirty="0" smtClean="0"/>
          </a:p>
          <a:p>
            <a:r>
              <a:rPr lang="en-US" sz="2400" dirty="0" smtClean="0"/>
              <a:t>In R</a:t>
            </a:r>
            <a:r>
              <a:rPr lang="en-US" sz="2400" baseline="30000" dirty="0" smtClean="0"/>
              <a:t>39,900</a:t>
            </a:r>
            <a:r>
              <a:rPr lang="en-US" sz="2400" dirty="0" smtClean="0"/>
              <a:t>,   d(</a:t>
            </a:r>
            <a:r>
              <a:rPr lang="en-US" sz="2400" dirty="0" smtClean="0">
                <a:sym typeface="Wingdings"/>
              </a:rPr>
              <a:t>(0, 0.1, …, 0.1)</a:t>
            </a:r>
            <a:r>
              <a:rPr lang="en-US" sz="2400" dirty="0" smtClean="0"/>
              <a:t>, (1, 0, …, 0)) = 20  &gt;  9.</a:t>
            </a:r>
            <a:endParaRPr lang="en-US" sz="2400" baseline="30000" dirty="0" smtClean="0"/>
          </a:p>
          <a:p>
            <a:endParaRPr lang="en-US" sz="2400" baseline="30000" dirty="0" smtClean="0"/>
          </a:p>
          <a:p>
            <a:r>
              <a:rPr lang="en-US" sz="2400" dirty="0" smtClean="0"/>
              <a:t> </a:t>
            </a:r>
          </a:p>
        </p:txBody>
      </p:sp>
    </p:spTree>
    <p:extLst>
      <p:ext uri="{BB962C8B-B14F-4D97-AF65-F5344CB8AC3E}">
        <p14:creationId xmlns:p14="http://schemas.microsoft.com/office/powerpoint/2010/main" val="6124523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008" y="196517"/>
            <a:ext cx="9110748" cy="6386364"/>
          </a:xfrm>
          <a:prstGeom prst="rect">
            <a:avLst/>
          </a:prstGeom>
        </p:spPr>
        <p:txBody>
          <a:bodyPr wrap="square">
            <a:spAutoFit/>
          </a:bodyPr>
          <a:lstStyle/>
          <a:p>
            <a:r>
              <a:rPr lang="en-US" sz="2000" dirty="0" smtClean="0">
                <a:solidFill>
                  <a:srgbClr val="C00000"/>
                </a:solidFill>
              </a:rPr>
              <a:t>But you may want to focus on Euclidean distance AFTER normalizing:</a:t>
            </a:r>
          </a:p>
          <a:p>
            <a:endParaRPr lang="en-US" sz="500" dirty="0"/>
          </a:p>
          <a:p>
            <a:r>
              <a:rPr lang="en-US" sz="2000" b="1" dirty="0" smtClean="0"/>
              <a:t>From databasics3900.r:</a:t>
            </a:r>
          </a:p>
          <a:p>
            <a:endParaRPr lang="en-US" sz="400" dirty="0" smtClean="0"/>
          </a:p>
          <a:p>
            <a:r>
              <a:rPr lang="en-US" sz="2000" dirty="0" smtClean="0">
                <a:solidFill>
                  <a:srgbClr val="00B050"/>
                </a:solidFill>
              </a:rPr>
              <a:t>&gt; # one way to normalize data</a:t>
            </a:r>
          </a:p>
          <a:p>
            <a:r>
              <a:rPr lang="en-US" sz="2000" dirty="0" smtClean="0"/>
              <a:t>&gt; scaledata2 &lt;- scale(data2)  </a:t>
            </a:r>
            <a:r>
              <a:rPr lang="en-US" sz="2000" dirty="0" smtClean="0">
                <a:solidFill>
                  <a:srgbClr val="00B050"/>
                </a:solidFill>
              </a:rPr>
              <a:t># scales data so that mean = 0, </a:t>
            </a:r>
            <a:r>
              <a:rPr lang="en-US" sz="2000" dirty="0" err="1" smtClean="0">
                <a:solidFill>
                  <a:srgbClr val="00B050"/>
                </a:solidFill>
              </a:rPr>
              <a:t>sd</a:t>
            </a:r>
            <a:r>
              <a:rPr lang="en-US" sz="2000" dirty="0" smtClean="0">
                <a:solidFill>
                  <a:srgbClr val="00B050"/>
                </a:solidFill>
              </a:rPr>
              <a:t> = 1</a:t>
            </a:r>
          </a:p>
          <a:p>
            <a:r>
              <a:rPr lang="en-US" sz="2000" dirty="0" smtClean="0"/>
              <a:t>&gt; </a:t>
            </a:r>
            <a:r>
              <a:rPr lang="en-US" sz="2000" dirty="0" err="1" smtClean="0"/>
              <a:t>colMeans</a:t>
            </a:r>
            <a:r>
              <a:rPr lang="en-US" sz="2000" dirty="0" smtClean="0"/>
              <a:t>(scaledata2)  </a:t>
            </a:r>
            <a:r>
              <a:rPr lang="en-US" sz="2000" dirty="0" smtClean="0">
                <a:solidFill>
                  <a:srgbClr val="00B050"/>
                </a:solidFill>
              </a:rPr>
              <a:t># faster version of apply(scaled.dat, 2, mean)</a:t>
            </a:r>
          </a:p>
          <a:p>
            <a:r>
              <a:rPr lang="en-US" sz="2000" dirty="0" smtClean="0"/>
              <a:t> 			    # </a:t>
            </a:r>
            <a:r>
              <a:rPr lang="en-US" sz="2000" dirty="0" smtClean="0">
                <a:solidFill>
                  <a:srgbClr val="00B050"/>
                </a:solidFill>
              </a:rPr>
              <a:t>shows that mean of each column is 0      </a:t>
            </a:r>
          </a:p>
          <a:p>
            <a:r>
              <a:rPr lang="en-US" sz="2000" dirty="0" smtClean="0">
                <a:solidFill>
                  <a:schemeClr val="accent4">
                    <a:lumMod val="50000"/>
                  </a:schemeClr>
                </a:solidFill>
              </a:rPr>
              <a:t> </a:t>
            </a:r>
            <a:r>
              <a:rPr lang="en-US" sz="2000" dirty="0" err="1" smtClean="0">
                <a:solidFill>
                  <a:schemeClr val="accent4">
                    <a:lumMod val="50000"/>
                  </a:schemeClr>
                </a:solidFill>
              </a:rPr>
              <a:t>Sepal.Length</a:t>
            </a:r>
            <a:r>
              <a:rPr lang="en-US" sz="2000" dirty="0" smtClean="0">
                <a:solidFill>
                  <a:schemeClr val="accent4">
                    <a:lumMod val="50000"/>
                  </a:schemeClr>
                </a:solidFill>
              </a:rPr>
              <a:t>   </a:t>
            </a:r>
            <a:r>
              <a:rPr lang="en-US" sz="2000" dirty="0" err="1" smtClean="0">
                <a:solidFill>
                  <a:schemeClr val="accent4">
                    <a:lumMod val="50000"/>
                  </a:schemeClr>
                </a:solidFill>
              </a:rPr>
              <a:t>Sepal.Width</a:t>
            </a:r>
            <a:r>
              <a:rPr lang="en-US" sz="2000" dirty="0" smtClean="0">
                <a:solidFill>
                  <a:schemeClr val="accent4">
                    <a:lumMod val="50000"/>
                  </a:schemeClr>
                </a:solidFill>
              </a:rPr>
              <a:t>  </a:t>
            </a:r>
            <a:r>
              <a:rPr lang="en-US" sz="2000" dirty="0" err="1" smtClean="0">
                <a:solidFill>
                  <a:schemeClr val="accent4">
                    <a:lumMod val="50000"/>
                  </a:schemeClr>
                </a:solidFill>
              </a:rPr>
              <a:t>Petal.Length</a:t>
            </a:r>
            <a:r>
              <a:rPr lang="en-US" sz="2000" dirty="0" smtClean="0">
                <a:solidFill>
                  <a:schemeClr val="accent4">
                    <a:lumMod val="50000"/>
                  </a:schemeClr>
                </a:solidFill>
              </a:rPr>
              <a:t>   </a:t>
            </a:r>
            <a:r>
              <a:rPr lang="en-US" sz="2000" dirty="0" err="1" smtClean="0">
                <a:solidFill>
                  <a:schemeClr val="accent4">
                    <a:lumMod val="50000"/>
                  </a:schemeClr>
                </a:solidFill>
              </a:rPr>
              <a:t>Petal.Width</a:t>
            </a:r>
            <a:r>
              <a:rPr lang="en-US" sz="2000" dirty="0" smtClean="0">
                <a:solidFill>
                  <a:schemeClr val="accent4">
                    <a:lumMod val="50000"/>
                  </a:schemeClr>
                </a:solidFill>
              </a:rPr>
              <a:t> </a:t>
            </a:r>
          </a:p>
          <a:p>
            <a:r>
              <a:rPr lang="en-US" sz="2000" dirty="0" smtClean="0">
                <a:solidFill>
                  <a:schemeClr val="accent4">
                    <a:lumMod val="50000"/>
                  </a:schemeClr>
                </a:solidFill>
              </a:rPr>
              <a:t>-4.480675e-16  2.035409e-16 -2.844947e-17 -3.714621e-17 </a:t>
            </a:r>
          </a:p>
          <a:p>
            <a:r>
              <a:rPr lang="en-US" sz="2000" dirty="0" smtClean="0"/>
              <a:t>&gt; apply(scaledata2, 2, </a:t>
            </a:r>
            <a:r>
              <a:rPr lang="en-US" sz="2000" dirty="0" err="1" smtClean="0"/>
              <a:t>sd</a:t>
            </a:r>
            <a:r>
              <a:rPr lang="en-US" sz="2000" dirty="0" smtClean="0"/>
              <a:t>)         </a:t>
            </a:r>
            <a:r>
              <a:rPr lang="en-US" sz="2000" dirty="0" smtClean="0">
                <a:solidFill>
                  <a:srgbClr val="00B050"/>
                </a:solidFill>
              </a:rPr>
              <a:t># shows that standard deviation</a:t>
            </a:r>
          </a:p>
          <a:p>
            <a:r>
              <a:rPr lang="en-US" sz="2000" dirty="0">
                <a:solidFill>
                  <a:srgbClr val="00B050"/>
                </a:solidFill>
              </a:rPr>
              <a:t> </a:t>
            </a:r>
            <a:r>
              <a:rPr lang="en-US" sz="2000" dirty="0" smtClean="0">
                <a:solidFill>
                  <a:srgbClr val="00B050"/>
                </a:solidFill>
              </a:rPr>
              <a:t>                                                      # of each column is 1     </a:t>
            </a:r>
          </a:p>
          <a:p>
            <a:r>
              <a:rPr lang="en-US" sz="2000" dirty="0" err="1" smtClean="0">
                <a:solidFill>
                  <a:schemeClr val="accent4">
                    <a:lumMod val="50000"/>
                  </a:schemeClr>
                </a:solidFill>
              </a:rPr>
              <a:t>Sepal.Length</a:t>
            </a:r>
            <a:r>
              <a:rPr lang="en-US" sz="2000" dirty="0" smtClean="0">
                <a:solidFill>
                  <a:schemeClr val="accent4">
                    <a:lumMod val="50000"/>
                  </a:schemeClr>
                </a:solidFill>
              </a:rPr>
              <a:t>  </a:t>
            </a:r>
            <a:r>
              <a:rPr lang="en-US" sz="2000" dirty="0" err="1" smtClean="0">
                <a:solidFill>
                  <a:schemeClr val="accent4">
                    <a:lumMod val="50000"/>
                  </a:schemeClr>
                </a:solidFill>
              </a:rPr>
              <a:t>Sepal.Width</a:t>
            </a:r>
            <a:r>
              <a:rPr lang="en-US" sz="2000" dirty="0" smtClean="0">
                <a:solidFill>
                  <a:schemeClr val="accent4">
                    <a:lumMod val="50000"/>
                  </a:schemeClr>
                </a:solidFill>
              </a:rPr>
              <a:t> </a:t>
            </a:r>
            <a:r>
              <a:rPr lang="en-US" sz="2000" dirty="0" err="1" smtClean="0">
                <a:solidFill>
                  <a:schemeClr val="accent4">
                    <a:lumMod val="50000"/>
                  </a:schemeClr>
                </a:solidFill>
              </a:rPr>
              <a:t>Petal.Length</a:t>
            </a:r>
            <a:r>
              <a:rPr lang="en-US" sz="2000" dirty="0" smtClean="0">
                <a:solidFill>
                  <a:schemeClr val="accent4">
                    <a:lumMod val="50000"/>
                  </a:schemeClr>
                </a:solidFill>
              </a:rPr>
              <a:t>  </a:t>
            </a:r>
            <a:r>
              <a:rPr lang="en-US" sz="2000" dirty="0" err="1" smtClean="0">
                <a:solidFill>
                  <a:schemeClr val="accent4">
                    <a:lumMod val="50000"/>
                  </a:schemeClr>
                </a:solidFill>
              </a:rPr>
              <a:t>Petal.Width</a:t>
            </a:r>
            <a:r>
              <a:rPr lang="en-US" sz="2000" dirty="0" smtClean="0">
                <a:solidFill>
                  <a:schemeClr val="accent4">
                    <a:lumMod val="50000"/>
                  </a:schemeClr>
                </a:solidFill>
              </a:rPr>
              <a:t> </a:t>
            </a:r>
          </a:p>
          <a:p>
            <a:r>
              <a:rPr lang="en-US" sz="2000" dirty="0" smtClean="0">
                <a:solidFill>
                  <a:schemeClr val="accent4">
                    <a:lumMod val="50000"/>
                  </a:schemeClr>
                </a:solidFill>
              </a:rPr>
              <a:t>           1            1            1            1 </a:t>
            </a:r>
            <a:endParaRPr lang="en-US" sz="2000" dirty="0">
              <a:solidFill>
                <a:schemeClr val="accent4">
                  <a:lumMod val="50000"/>
                </a:schemeClr>
              </a:solidFill>
            </a:endParaRPr>
          </a:p>
          <a:p>
            <a:r>
              <a:rPr lang="en-US" sz="2000" dirty="0" smtClean="0"/>
              <a:t>-------------------------------------------------------------------------------------------</a:t>
            </a:r>
          </a:p>
          <a:p>
            <a:r>
              <a:rPr lang="en-US" sz="2000" dirty="0" smtClean="0"/>
              <a:t>P&lt;- select(</a:t>
            </a:r>
            <a:r>
              <a:rPr lang="en-US" sz="2000" dirty="0" err="1" smtClean="0"/>
              <a:t>tbl_df</a:t>
            </a:r>
            <a:r>
              <a:rPr lang="en-US" sz="2000" dirty="0" smtClean="0"/>
              <a:t>(scaledata2), </a:t>
            </a:r>
            <a:r>
              <a:rPr lang="en-US" sz="2000" dirty="0" err="1" smtClean="0"/>
              <a:t>Petal.Length</a:t>
            </a:r>
            <a:r>
              <a:rPr lang="en-US" sz="2000" dirty="0" smtClean="0"/>
              <a:t>)		</a:t>
            </a:r>
            <a:r>
              <a:rPr lang="en-US" sz="2000" dirty="0" smtClean="0">
                <a:solidFill>
                  <a:srgbClr val="00B050"/>
                </a:solidFill>
              </a:rPr>
              <a:t># Choose filter</a:t>
            </a:r>
          </a:p>
          <a:p>
            <a:r>
              <a:rPr lang="en-US" sz="2000" dirty="0" smtClean="0"/>
              <a:t>m1 &lt;- mapper1D(					</a:t>
            </a:r>
            <a:r>
              <a:rPr lang="en-US" sz="2000" dirty="0" smtClean="0">
                <a:solidFill>
                  <a:srgbClr val="00B050"/>
                </a:solidFill>
              </a:rPr>
              <a:t># Apply mapper</a:t>
            </a:r>
          </a:p>
          <a:p>
            <a:r>
              <a:rPr lang="en-US" sz="2000" dirty="0" smtClean="0"/>
              <a:t>  </a:t>
            </a:r>
            <a:r>
              <a:rPr lang="en-US" sz="2000" dirty="0" err="1" smtClean="0"/>
              <a:t>distance_matrix</a:t>
            </a:r>
            <a:r>
              <a:rPr lang="en-US" sz="2000" dirty="0" smtClean="0"/>
              <a:t> = </a:t>
            </a:r>
            <a:r>
              <a:rPr lang="en-US" sz="2000" dirty="0" err="1" smtClean="0">
                <a:solidFill>
                  <a:srgbClr val="C00000"/>
                </a:solidFill>
              </a:rPr>
              <a:t>dist</a:t>
            </a:r>
            <a:r>
              <a:rPr lang="en-US" sz="2000" dirty="0" smtClean="0"/>
              <a:t>(</a:t>
            </a:r>
            <a:r>
              <a:rPr lang="en-US" sz="2000" dirty="0" err="1" smtClean="0"/>
              <a:t>data.frame</a:t>
            </a:r>
            <a:r>
              <a:rPr lang="en-US" sz="2000" dirty="0" smtClean="0"/>
              <a:t>(scaledata2)),</a:t>
            </a:r>
          </a:p>
          <a:p>
            <a:r>
              <a:rPr lang="en-US" sz="2000" dirty="0" smtClean="0"/>
              <a:t>  </a:t>
            </a:r>
            <a:r>
              <a:rPr lang="en-US" sz="2000" dirty="0" err="1" smtClean="0"/>
              <a:t>filter_values</a:t>
            </a:r>
            <a:r>
              <a:rPr lang="en-US" sz="2000" dirty="0" smtClean="0"/>
              <a:t> = P,</a:t>
            </a:r>
          </a:p>
          <a:p>
            <a:r>
              <a:rPr lang="en-US" sz="2000" dirty="0" smtClean="0"/>
              <a:t>  </a:t>
            </a:r>
            <a:r>
              <a:rPr lang="en-US" sz="2000" dirty="0" err="1" smtClean="0"/>
              <a:t>num_intervals</a:t>
            </a:r>
            <a:r>
              <a:rPr lang="en-US" sz="2000" dirty="0" smtClean="0"/>
              <a:t> = 10,</a:t>
            </a:r>
          </a:p>
          <a:p>
            <a:r>
              <a:rPr lang="en-US" sz="2000" dirty="0" smtClean="0"/>
              <a:t>  </a:t>
            </a:r>
            <a:r>
              <a:rPr lang="en-US" sz="2000" dirty="0" err="1" smtClean="0"/>
              <a:t>percent_overlap</a:t>
            </a:r>
            <a:r>
              <a:rPr lang="en-US" sz="2000" dirty="0" smtClean="0"/>
              <a:t> = 50,</a:t>
            </a:r>
          </a:p>
          <a:p>
            <a:r>
              <a:rPr lang="en-US" sz="2000" dirty="0" smtClean="0"/>
              <a:t>  </a:t>
            </a:r>
            <a:r>
              <a:rPr lang="en-US" sz="2000" dirty="0" err="1" smtClean="0"/>
              <a:t>num_bins_when_clustering</a:t>
            </a:r>
            <a:r>
              <a:rPr lang="en-US" sz="2000" dirty="0" smtClean="0"/>
              <a:t> = 10)</a:t>
            </a:r>
            <a:endParaRPr lang="en-US" sz="2000" dirty="0"/>
          </a:p>
        </p:txBody>
      </p:sp>
      <p:sp>
        <p:nvSpPr>
          <p:cNvPr id="5" name="Rectangle 4"/>
          <p:cNvSpPr/>
          <p:nvPr/>
        </p:nvSpPr>
        <p:spPr>
          <a:xfrm>
            <a:off x="4804756" y="5504563"/>
            <a:ext cx="4222866" cy="1200329"/>
          </a:xfrm>
          <a:prstGeom prst="rect">
            <a:avLst/>
          </a:prstGeom>
          <a:solidFill>
            <a:schemeClr val="accent4">
              <a:lumMod val="20000"/>
              <a:lumOff val="80000"/>
            </a:schemeClr>
          </a:solidFill>
        </p:spPr>
        <p:txBody>
          <a:bodyPr wrap="square">
            <a:spAutoFit/>
          </a:bodyPr>
          <a:lstStyle/>
          <a:p>
            <a:r>
              <a:rPr lang="en-US" dirty="0" smtClean="0"/>
              <a:t># save data to current working</a:t>
            </a:r>
          </a:p>
          <a:p>
            <a:r>
              <a:rPr lang="en-US" dirty="0" smtClean="0"/>
              <a:t># directory as a text file</a:t>
            </a:r>
          </a:p>
          <a:p>
            <a:r>
              <a:rPr lang="en-US" dirty="0" err="1" smtClean="0"/>
              <a:t>write.table</a:t>
            </a:r>
            <a:r>
              <a:rPr lang="en-US" dirty="0" smtClean="0"/>
              <a:t>(scaledata2, "data.txt", </a:t>
            </a:r>
            <a:r>
              <a:rPr lang="en-US" dirty="0" err="1" smtClean="0"/>
              <a:t>sep</a:t>
            </a:r>
            <a:r>
              <a:rPr lang="en-US" dirty="0" smtClean="0"/>
              <a:t>=" ", </a:t>
            </a:r>
          </a:p>
          <a:p>
            <a:r>
              <a:rPr lang="en-US" dirty="0" smtClean="0"/>
              <a:t>      </a:t>
            </a:r>
            <a:r>
              <a:rPr lang="en-US" dirty="0" err="1" smtClean="0"/>
              <a:t>row.names</a:t>
            </a:r>
            <a:r>
              <a:rPr lang="en-US" dirty="0" smtClean="0"/>
              <a:t> = FALSE, </a:t>
            </a:r>
            <a:r>
              <a:rPr lang="en-US" dirty="0" err="1" smtClean="0"/>
              <a:t>col.names</a:t>
            </a:r>
            <a:r>
              <a:rPr lang="en-US" dirty="0" smtClean="0"/>
              <a:t> = FALSE)</a:t>
            </a:r>
            <a:endParaRPr lang="en-US" dirty="0"/>
          </a:p>
        </p:txBody>
      </p:sp>
    </p:spTree>
    <p:extLst>
      <p:ext uri="{BB962C8B-B14F-4D97-AF65-F5344CB8AC3E}">
        <p14:creationId xmlns:p14="http://schemas.microsoft.com/office/powerpoint/2010/main" val="14205455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pic>
        <p:nvPicPr>
          <p:cNvPr id="7" name="Picture 6"/>
          <p:cNvPicPr>
            <a:picLocks noChangeAspect="1"/>
          </p:cNvPicPr>
          <p:nvPr/>
        </p:nvPicPr>
        <p:blipFill rotWithShape="1">
          <a:blip r:embed="rId2"/>
          <a:srcRect t="26504" b="53832"/>
          <a:stretch/>
        </p:blipFill>
        <p:spPr>
          <a:xfrm>
            <a:off x="223597" y="384558"/>
            <a:ext cx="6967814" cy="2967694"/>
          </a:xfrm>
          <a:prstGeom prst="rect">
            <a:avLst/>
          </a:prstGeom>
        </p:spPr>
      </p:pic>
      <p:sp>
        <p:nvSpPr>
          <p:cNvPr id="8" name="Rectangle 7"/>
          <p:cNvSpPr/>
          <p:nvPr/>
        </p:nvSpPr>
        <p:spPr>
          <a:xfrm>
            <a:off x="4929641" y="781833"/>
            <a:ext cx="4214360" cy="1629164"/>
          </a:xfrm>
          <a:prstGeom prst="rect">
            <a:avLst/>
          </a:prstGeom>
        </p:spPr>
        <p:txBody>
          <a:bodyPr wrap="square">
            <a:spAutoFit/>
          </a:bodyPr>
          <a:lstStyle/>
          <a:p>
            <a:pPr>
              <a:lnSpc>
                <a:spcPct val="120000"/>
              </a:lnSpc>
            </a:pPr>
            <a:r>
              <a:rPr lang="en-US" sz="2800" dirty="0" smtClean="0"/>
              <a:t>Function  f :  Data Set </a:t>
            </a:r>
            <a:r>
              <a:rPr lang="en-US" sz="2800" dirty="0" smtClean="0">
                <a:sym typeface="Wingdings"/>
              </a:rPr>
              <a:t> </a:t>
            </a:r>
            <a:r>
              <a:rPr lang="en-US" sz="2800" b="1" dirty="0" smtClean="0">
                <a:sym typeface="Wingdings"/>
              </a:rPr>
              <a:t>R</a:t>
            </a:r>
            <a:endParaRPr lang="en-US" sz="2800" b="1" dirty="0" smtClean="0"/>
          </a:p>
          <a:p>
            <a:pPr>
              <a:lnSpc>
                <a:spcPct val="120000"/>
              </a:lnSpc>
            </a:pPr>
            <a:r>
              <a:rPr lang="en-US" sz="2800" dirty="0" smtClean="0">
                <a:solidFill>
                  <a:srgbClr val="0000FF"/>
                </a:solidFill>
              </a:rPr>
              <a:t>              Ex 1:  x-coordinate</a:t>
            </a:r>
          </a:p>
          <a:p>
            <a:pPr>
              <a:lnSpc>
                <a:spcPct val="120000"/>
              </a:lnSpc>
            </a:pPr>
            <a:r>
              <a:rPr lang="en-US" sz="2800" dirty="0">
                <a:solidFill>
                  <a:srgbClr val="0000FF"/>
                </a:solidFill>
              </a:rPr>
              <a:t> </a:t>
            </a:r>
            <a:r>
              <a:rPr lang="en-US" sz="2800" dirty="0" smtClean="0">
                <a:solidFill>
                  <a:srgbClr val="0000FF"/>
                </a:solidFill>
              </a:rPr>
              <a:t>                   f : (x, y, z) </a:t>
            </a:r>
            <a:r>
              <a:rPr lang="en-US" sz="2800" dirty="0" smtClean="0">
                <a:solidFill>
                  <a:srgbClr val="0000FF"/>
                </a:solidFill>
                <a:sym typeface="Wingdings"/>
              </a:rPr>
              <a:t> x</a:t>
            </a:r>
          </a:p>
        </p:txBody>
      </p:sp>
      <p:sp>
        <p:nvSpPr>
          <p:cNvPr id="9" name="TextBox 8"/>
          <p:cNvSpPr txBox="1"/>
          <p:nvPr/>
        </p:nvSpPr>
        <p:spPr>
          <a:xfrm>
            <a:off x="389901" y="1028045"/>
            <a:ext cx="1874917" cy="1569660"/>
          </a:xfrm>
          <a:prstGeom prst="rect">
            <a:avLst/>
          </a:prstGeom>
          <a:noFill/>
        </p:spPr>
        <p:txBody>
          <a:bodyPr wrap="square" rtlCol="0">
            <a:spAutoFit/>
          </a:bodyPr>
          <a:lstStyle/>
          <a:p>
            <a:r>
              <a:rPr lang="en-US" sz="3200" dirty="0" smtClean="0">
                <a:solidFill>
                  <a:srgbClr val="FF0000"/>
                </a:solidFill>
              </a:rPr>
              <a:t>Chose filter function</a:t>
            </a:r>
          </a:p>
        </p:txBody>
      </p:sp>
    </p:spTree>
    <p:extLst>
      <p:ext uri="{BB962C8B-B14F-4D97-AF65-F5344CB8AC3E}">
        <p14:creationId xmlns:p14="http://schemas.microsoft.com/office/powerpoint/2010/main" val="14326628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pic>
        <p:nvPicPr>
          <p:cNvPr id="6" name="Picture 5"/>
          <p:cNvPicPr>
            <a:picLocks noChangeAspect="1"/>
          </p:cNvPicPr>
          <p:nvPr/>
        </p:nvPicPr>
        <p:blipFill rotWithShape="1">
          <a:blip r:embed="rId2"/>
          <a:srcRect l="17416" t="6710" r="17316" b="74614"/>
          <a:stretch/>
        </p:blipFill>
        <p:spPr>
          <a:xfrm>
            <a:off x="1670188" y="3352252"/>
            <a:ext cx="4391200" cy="2721558"/>
          </a:xfrm>
          <a:prstGeom prst="rect">
            <a:avLst/>
          </a:prstGeom>
        </p:spPr>
      </p:pic>
      <p:pic>
        <p:nvPicPr>
          <p:cNvPr id="7" name="Picture 6"/>
          <p:cNvPicPr>
            <a:picLocks noChangeAspect="1"/>
          </p:cNvPicPr>
          <p:nvPr/>
        </p:nvPicPr>
        <p:blipFill rotWithShape="1">
          <a:blip r:embed="rId3"/>
          <a:srcRect t="26504" b="53832"/>
          <a:stretch/>
        </p:blipFill>
        <p:spPr>
          <a:xfrm>
            <a:off x="223597" y="384558"/>
            <a:ext cx="6967814" cy="2967694"/>
          </a:xfrm>
          <a:prstGeom prst="rect">
            <a:avLst/>
          </a:prstGeom>
        </p:spPr>
      </p:pic>
      <p:sp>
        <p:nvSpPr>
          <p:cNvPr id="9" name="TextBox 8"/>
          <p:cNvSpPr txBox="1"/>
          <p:nvPr/>
        </p:nvSpPr>
        <p:spPr>
          <a:xfrm>
            <a:off x="389901" y="1028045"/>
            <a:ext cx="1874917" cy="1569660"/>
          </a:xfrm>
          <a:prstGeom prst="rect">
            <a:avLst/>
          </a:prstGeom>
          <a:noFill/>
        </p:spPr>
        <p:txBody>
          <a:bodyPr wrap="square" rtlCol="0">
            <a:spAutoFit/>
          </a:bodyPr>
          <a:lstStyle/>
          <a:p>
            <a:r>
              <a:rPr lang="en-US" sz="3200" dirty="0" smtClean="0">
                <a:solidFill>
                  <a:srgbClr val="FF0000"/>
                </a:solidFill>
              </a:rPr>
              <a:t>Chose filter function</a:t>
            </a:r>
          </a:p>
        </p:txBody>
      </p:sp>
      <p:sp>
        <p:nvSpPr>
          <p:cNvPr id="5" name="Rectangle 4"/>
          <p:cNvSpPr/>
          <p:nvPr/>
        </p:nvSpPr>
        <p:spPr>
          <a:xfrm>
            <a:off x="4929640" y="781833"/>
            <a:ext cx="5836012" cy="4731552"/>
          </a:xfrm>
          <a:prstGeom prst="rect">
            <a:avLst/>
          </a:prstGeom>
        </p:spPr>
        <p:txBody>
          <a:bodyPr wrap="square">
            <a:spAutoFit/>
          </a:bodyPr>
          <a:lstStyle/>
          <a:p>
            <a:pPr>
              <a:lnSpc>
                <a:spcPct val="120000"/>
              </a:lnSpc>
            </a:pPr>
            <a:r>
              <a:rPr lang="en-US" sz="2800" dirty="0" smtClean="0"/>
              <a:t>Function  f :  Data Set </a:t>
            </a:r>
            <a:r>
              <a:rPr lang="en-US" sz="2800" dirty="0" smtClean="0">
                <a:sym typeface="Wingdings"/>
              </a:rPr>
              <a:t> </a:t>
            </a:r>
            <a:r>
              <a:rPr lang="en-US" sz="2800" b="1" dirty="0" smtClean="0">
                <a:sym typeface="Wingdings"/>
              </a:rPr>
              <a:t>R</a:t>
            </a:r>
            <a:endParaRPr lang="en-US" sz="2800" b="1" dirty="0" smtClean="0"/>
          </a:p>
          <a:p>
            <a:pPr>
              <a:lnSpc>
                <a:spcPct val="120000"/>
              </a:lnSpc>
            </a:pPr>
            <a:r>
              <a:rPr lang="en-US" sz="2800" dirty="0" smtClean="0">
                <a:solidFill>
                  <a:srgbClr val="0000FF"/>
                </a:solidFill>
              </a:rPr>
              <a:t>              Ex 1:  x-coordinate</a:t>
            </a:r>
          </a:p>
          <a:p>
            <a:pPr>
              <a:lnSpc>
                <a:spcPct val="120000"/>
              </a:lnSpc>
            </a:pPr>
            <a:r>
              <a:rPr lang="en-US" sz="2800" dirty="0">
                <a:solidFill>
                  <a:srgbClr val="0000FF"/>
                </a:solidFill>
              </a:rPr>
              <a:t> </a:t>
            </a:r>
            <a:r>
              <a:rPr lang="en-US" sz="2800" dirty="0" smtClean="0">
                <a:solidFill>
                  <a:srgbClr val="0000FF"/>
                </a:solidFill>
              </a:rPr>
              <a:t>                   f : (x, y, z) </a:t>
            </a:r>
            <a:r>
              <a:rPr lang="en-US" sz="2800" dirty="0" smtClean="0">
                <a:solidFill>
                  <a:srgbClr val="0000FF"/>
                </a:solidFill>
                <a:sym typeface="Wingdings"/>
              </a:rPr>
              <a:t> x</a:t>
            </a:r>
          </a:p>
          <a:p>
            <a:pPr>
              <a:lnSpc>
                <a:spcPct val="120000"/>
              </a:lnSpc>
            </a:pPr>
            <a:endParaRPr lang="en-US" sz="2800" dirty="0">
              <a:solidFill>
                <a:srgbClr val="0000FF"/>
              </a:solidFill>
              <a:sym typeface="Wingdings"/>
            </a:endParaRPr>
          </a:p>
          <a:p>
            <a:pPr>
              <a:lnSpc>
                <a:spcPct val="120000"/>
              </a:lnSpc>
            </a:pPr>
            <a:endParaRPr lang="en-US" sz="2800" dirty="0" smtClean="0">
              <a:solidFill>
                <a:srgbClr val="0000FF"/>
              </a:solidFill>
              <a:sym typeface="Wingdings"/>
            </a:endParaRPr>
          </a:p>
          <a:p>
            <a:pPr>
              <a:lnSpc>
                <a:spcPct val="120000"/>
              </a:lnSpc>
            </a:pPr>
            <a:endParaRPr lang="en-US" sz="2800" dirty="0">
              <a:solidFill>
                <a:srgbClr val="0000FF"/>
              </a:solidFill>
              <a:sym typeface="Wingdings"/>
            </a:endParaRPr>
          </a:p>
          <a:p>
            <a:pPr>
              <a:lnSpc>
                <a:spcPct val="120000"/>
              </a:lnSpc>
            </a:pPr>
            <a:r>
              <a:rPr lang="en-US" sz="2800" dirty="0" smtClean="0">
                <a:solidFill>
                  <a:srgbClr val="0000FF"/>
                </a:solidFill>
              </a:rPr>
              <a:t>             </a:t>
            </a:r>
            <a:r>
              <a:rPr lang="en-US" sz="2800" dirty="0" smtClean="0">
                <a:solidFill>
                  <a:srgbClr val="660066"/>
                </a:solidFill>
              </a:rPr>
              <a:t>Ex 2:  y-coordinate</a:t>
            </a:r>
          </a:p>
          <a:p>
            <a:pPr>
              <a:lnSpc>
                <a:spcPct val="120000"/>
              </a:lnSpc>
            </a:pPr>
            <a:r>
              <a:rPr lang="en-US" sz="2800" dirty="0" smtClean="0">
                <a:solidFill>
                  <a:srgbClr val="660066"/>
                </a:solidFill>
              </a:rPr>
              <a:t>                   g : (x, y, z) </a:t>
            </a:r>
            <a:r>
              <a:rPr lang="en-US" sz="2800" dirty="0" smtClean="0">
                <a:solidFill>
                  <a:srgbClr val="660066"/>
                </a:solidFill>
                <a:sym typeface="Wingdings"/>
              </a:rPr>
              <a:t> y</a:t>
            </a:r>
            <a:endParaRPr lang="en-US" sz="2800" dirty="0" smtClean="0">
              <a:solidFill>
                <a:srgbClr val="660066"/>
              </a:solidFill>
            </a:endParaRPr>
          </a:p>
          <a:p>
            <a:pPr>
              <a:lnSpc>
                <a:spcPct val="120000"/>
              </a:lnSpc>
            </a:pPr>
            <a:endParaRPr lang="en-US" sz="2800" dirty="0"/>
          </a:p>
        </p:txBody>
      </p:sp>
    </p:spTree>
    <p:extLst>
      <p:ext uri="{BB962C8B-B14F-4D97-AF65-F5344CB8AC3E}">
        <p14:creationId xmlns:p14="http://schemas.microsoft.com/office/powerpoint/2010/main" val="3769647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6675" y="628665"/>
            <a:ext cx="8518358" cy="3631763"/>
          </a:xfrm>
          <a:prstGeom prst="rect">
            <a:avLst/>
          </a:prstGeom>
          <a:solidFill>
            <a:schemeClr val="accent6">
              <a:lumMod val="20000"/>
              <a:lumOff val="80000"/>
            </a:schemeClr>
          </a:solidFill>
        </p:spPr>
        <p:txBody>
          <a:bodyPr wrap="square" rtlCol="0">
            <a:spAutoFit/>
          </a:bodyPr>
          <a:lstStyle/>
          <a:p>
            <a:r>
              <a:rPr lang="en-US" sz="2800" dirty="0"/>
              <a:t>The method begins with a data set </a:t>
            </a:r>
            <a:r>
              <a:rPr lang="en-US" sz="2800" i="1" dirty="0"/>
              <a:t>X </a:t>
            </a:r>
            <a:r>
              <a:rPr lang="en-US" sz="2800" dirty="0"/>
              <a:t>and a real valued </a:t>
            </a:r>
            <a:r>
              <a:rPr lang="en-US" sz="2800" dirty="0" smtClean="0"/>
              <a:t>function </a:t>
            </a:r>
            <a:r>
              <a:rPr lang="en-US" sz="2800" i="1" dirty="0" smtClean="0"/>
              <a:t>f </a:t>
            </a:r>
            <a:r>
              <a:rPr lang="en-US" sz="2800" dirty="0"/>
              <a:t>: </a:t>
            </a:r>
            <a:r>
              <a:rPr lang="en-US" sz="2800" i="1" dirty="0"/>
              <a:t>X </a:t>
            </a:r>
            <a:r>
              <a:rPr lang="en-US" sz="2800" dirty="0"/>
              <a:t>→R, to produce a graph. </a:t>
            </a:r>
            <a:endParaRPr lang="en-US" sz="2800" dirty="0" smtClean="0"/>
          </a:p>
          <a:p>
            <a:endParaRPr lang="en-US" sz="1400" dirty="0"/>
          </a:p>
          <a:p>
            <a:r>
              <a:rPr lang="en-US" sz="2800" dirty="0" smtClean="0"/>
              <a:t>This </a:t>
            </a:r>
            <a:r>
              <a:rPr lang="en-US" sz="2800" dirty="0"/>
              <a:t>function can be </a:t>
            </a:r>
            <a:r>
              <a:rPr lang="en-US" sz="2800" dirty="0" smtClean="0"/>
              <a:t>a function </a:t>
            </a:r>
            <a:r>
              <a:rPr lang="en-US" sz="2800" dirty="0"/>
              <a:t>which </a:t>
            </a:r>
            <a:r>
              <a:rPr lang="en-US" sz="2800" dirty="0" smtClean="0"/>
              <a:t>reflects geometric </a:t>
            </a:r>
            <a:r>
              <a:rPr lang="en-US" sz="2800" dirty="0"/>
              <a:t>properties of the data </a:t>
            </a:r>
            <a:r>
              <a:rPr lang="en-US" sz="2800" dirty="0" smtClean="0"/>
              <a:t>set, such </a:t>
            </a:r>
            <a:r>
              <a:rPr lang="en-US" sz="2800" dirty="0"/>
              <a:t>as the result of a density estimator, or </a:t>
            </a:r>
            <a:endParaRPr lang="en-US" sz="2800" dirty="0" smtClean="0"/>
          </a:p>
          <a:p>
            <a:endParaRPr lang="en-US" sz="1400" dirty="0">
              <a:solidFill>
                <a:srgbClr val="7030A0"/>
              </a:solidFill>
            </a:endParaRPr>
          </a:p>
          <a:p>
            <a:r>
              <a:rPr lang="en-US" sz="2800" dirty="0"/>
              <a:t>In the first case, one is attempting to obtain information</a:t>
            </a:r>
          </a:p>
          <a:p>
            <a:r>
              <a:rPr lang="en-US" sz="2800" dirty="0"/>
              <a:t>about the qualitative properties of the data set itself</a:t>
            </a:r>
            <a:r>
              <a:rPr lang="en-US" sz="2800" dirty="0" smtClean="0"/>
              <a:t>,</a:t>
            </a:r>
            <a:endParaRPr lang="en-US" sz="2800" dirty="0"/>
          </a:p>
        </p:txBody>
      </p:sp>
      <p:sp>
        <p:nvSpPr>
          <p:cNvPr id="3" name="TextBox 2"/>
          <p:cNvSpPr txBox="1"/>
          <p:nvPr/>
        </p:nvSpPr>
        <p:spPr>
          <a:xfrm>
            <a:off x="2622884" y="37958"/>
            <a:ext cx="3481137" cy="523220"/>
          </a:xfrm>
          <a:prstGeom prst="rect">
            <a:avLst/>
          </a:prstGeom>
          <a:solidFill>
            <a:schemeClr val="accent6">
              <a:lumMod val="20000"/>
              <a:lumOff val="80000"/>
            </a:schemeClr>
          </a:solidFill>
        </p:spPr>
        <p:txBody>
          <a:bodyPr wrap="square" rtlCol="0">
            <a:spAutoFit/>
          </a:bodyPr>
          <a:lstStyle/>
          <a:p>
            <a:pPr algn="ctr"/>
            <a:r>
              <a:rPr lang="en-US" sz="2800" dirty="0" smtClean="0">
                <a:solidFill>
                  <a:srgbClr val="7030A0"/>
                </a:solidFill>
              </a:rPr>
              <a:t>Filter Function</a:t>
            </a:r>
            <a:endParaRPr lang="en-US" sz="2800" dirty="0">
              <a:solidFill>
                <a:srgbClr val="7030A0"/>
              </a:solidFill>
            </a:endParaRPr>
          </a:p>
        </p:txBody>
      </p:sp>
      <p:pic>
        <p:nvPicPr>
          <p:cNvPr id="4" name="Picture 2" descr="http://upload.wikimedia.org/wikipedia/commons/thumb/b/b3/Blue_Trefoil_Knot.png/1024px-Blue_Trefoil_Kno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34339" y="4845052"/>
            <a:ext cx="1973964" cy="210312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637" y="4467400"/>
            <a:ext cx="2011680" cy="234388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3528" y="4624515"/>
            <a:ext cx="2796949" cy="1920240"/>
          </a:xfrm>
          <a:prstGeom prst="rect">
            <a:avLst/>
          </a:prstGeom>
        </p:spPr>
      </p:pic>
      <p:sp>
        <p:nvSpPr>
          <p:cNvPr id="7" name="TextBox 6"/>
          <p:cNvSpPr txBox="1"/>
          <p:nvPr/>
        </p:nvSpPr>
        <p:spPr>
          <a:xfrm>
            <a:off x="152156" y="4328944"/>
            <a:ext cx="1568155" cy="830997"/>
          </a:xfrm>
          <a:prstGeom prst="rect">
            <a:avLst/>
          </a:prstGeom>
          <a:solidFill>
            <a:schemeClr val="accent5">
              <a:lumMod val="20000"/>
              <a:lumOff val="80000"/>
            </a:schemeClr>
          </a:solidFill>
        </p:spPr>
        <p:txBody>
          <a:bodyPr wrap="square" rtlCol="0">
            <a:spAutoFit/>
          </a:bodyPr>
          <a:lstStyle/>
          <a:p>
            <a:pPr algn="ctr"/>
            <a:r>
              <a:rPr lang="en-US" sz="2400" dirty="0" smtClean="0"/>
              <a:t>Are there </a:t>
            </a:r>
          </a:p>
          <a:p>
            <a:pPr algn="ctr"/>
            <a:r>
              <a:rPr lang="en-US" sz="2400" dirty="0" smtClean="0"/>
              <a:t>Flares?</a:t>
            </a:r>
            <a:endParaRPr lang="en-US" sz="2400" dirty="0"/>
          </a:p>
        </p:txBody>
      </p:sp>
      <p:sp>
        <p:nvSpPr>
          <p:cNvPr id="8" name="TextBox 7"/>
          <p:cNvSpPr txBox="1"/>
          <p:nvPr/>
        </p:nvSpPr>
        <p:spPr>
          <a:xfrm>
            <a:off x="3260979" y="4413157"/>
            <a:ext cx="1568155" cy="461665"/>
          </a:xfrm>
          <a:prstGeom prst="rect">
            <a:avLst/>
          </a:prstGeom>
          <a:solidFill>
            <a:schemeClr val="accent5">
              <a:lumMod val="20000"/>
              <a:lumOff val="80000"/>
            </a:schemeClr>
          </a:solidFill>
        </p:spPr>
        <p:txBody>
          <a:bodyPr wrap="square" rtlCol="0">
            <a:spAutoFit/>
          </a:bodyPr>
          <a:lstStyle/>
          <a:p>
            <a:pPr algn="ctr"/>
            <a:r>
              <a:rPr lang="en-US" sz="2400" dirty="0" smtClean="0"/>
              <a:t>Topology?</a:t>
            </a:r>
            <a:endParaRPr lang="en-US" sz="2400" dirty="0"/>
          </a:p>
        </p:txBody>
      </p:sp>
      <p:sp>
        <p:nvSpPr>
          <p:cNvPr id="9" name="TextBox 8"/>
          <p:cNvSpPr txBox="1"/>
          <p:nvPr/>
        </p:nvSpPr>
        <p:spPr>
          <a:xfrm>
            <a:off x="5391315" y="4327915"/>
            <a:ext cx="1956973" cy="1200329"/>
          </a:xfrm>
          <a:prstGeom prst="rect">
            <a:avLst/>
          </a:prstGeom>
          <a:solidFill>
            <a:schemeClr val="accent5">
              <a:lumMod val="20000"/>
              <a:lumOff val="80000"/>
            </a:schemeClr>
          </a:solidFill>
        </p:spPr>
        <p:txBody>
          <a:bodyPr wrap="square" rtlCol="0">
            <a:spAutoFit/>
          </a:bodyPr>
          <a:lstStyle/>
          <a:p>
            <a:pPr algn="ctr"/>
            <a:r>
              <a:rPr lang="en-US" sz="2400" dirty="0" smtClean="0"/>
              <a:t>Blobs?</a:t>
            </a:r>
          </a:p>
          <a:p>
            <a:pPr algn="ctr"/>
            <a:r>
              <a:rPr lang="en-US" sz="2400" dirty="0" smtClean="0"/>
              <a:t># of components?</a:t>
            </a:r>
            <a:endParaRPr lang="en-US" sz="2400" dirty="0"/>
          </a:p>
        </p:txBody>
      </p:sp>
      <p:sp>
        <p:nvSpPr>
          <p:cNvPr id="10" name="Rectangle 9"/>
          <p:cNvSpPr/>
          <p:nvPr/>
        </p:nvSpPr>
        <p:spPr>
          <a:xfrm>
            <a:off x="1" y="6544755"/>
            <a:ext cx="4506686" cy="307777"/>
          </a:xfrm>
          <a:prstGeom prst="rect">
            <a:avLst/>
          </a:prstGeom>
          <a:solidFill>
            <a:srgbClr val="FDEADA"/>
          </a:solidFill>
        </p:spPr>
        <p:txBody>
          <a:bodyPr wrap="square">
            <a:spAutoFit/>
          </a:bodyPr>
          <a:lstStyle/>
          <a:p>
            <a:r>
              <a:rPr lang="en-US" sz="1400" dirty="0">
                <a:hlinkClick r:id="rId5"/>
              </a:rPr>
              <a:t>http://diglib.eg.org/handle/10.2312/SPBG.SPBG07.091-</a:t>
            </a:r>
            <a:r>
              <a:rPr lang="en-US" sz="1400" dirty="0" smtClean="0">
                <a:hlinkClick r:id="rId5"/>
              </a:rPr>
              <a:t>100</a:t>
            </a:r>
            <a:r>
              <a:rPr lang="en-US" sz="1400" dirty="0" smtClean="0"/>
              <a:t> </a:t>
            </a:r>
            <a:endParaRPr lang="en-US" sz="1400" dirty="0"/>
          </a:p>
        </p:txBody>
      </p:sp>
    </p:spTree>
    <p:extLst>
      <p:ext uri="{BB962C8B-B14F-4D97-AF65-F5344CB8AC3E}">
        <p14:creationId xmlns:p14="http://schemas.microsoft.com/office/powerpoint/2010/main" val="15066591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nvPr>
        </p:nvGraphicFramePr>
        <p:xfrm>
          <a:off x="368449" y="3034760"/>
          <a:ext cx="3301534" cy="3227021"/>
        </p:xfrm>
        <a:graphic>
          <a:graphicData uri="http://schemas.openxmlformats.org/presentationml/2006/ole">
            <mc:AlternateContent xmlns:mc="http://schemas.openxmlformats.org/markup-compatibility/2006">
              <mc:Choice xmlns:v="urn:schemas-microsoft-com:vml" Requires="v">
                <p:oleObj spid="_x0000_s18485" name="Acrobat Document" r:id="rId3" imgW="3657420" imgH="3574817" progId="Acrobat.Document.2015">
                  <p:embed/>
                </p:oleObj>
              </mc:Choice>
              <mc:Fallback>
                <p:oleObj name="Acrobat Document" r:id="rId3" imgW="3657420" imgH="3574817" progId="Acrobat.Document.2015">
                  <p:embed/>
                  <p:pic>
                    <p:nvPicPr>
                      <p:cNvPr id="3" name="Object 2"/>
                      <p:cNvPicPr/>
                      <p:nvPr/>
                    </p:nvPicPr>
                    <p:blipFill>
                      <a:blip r:embed="rId4"/>
                      <a:stretch>
                        <a:fillRect/>
                      </a:stretch>
                    </p:blipFill>
                    <p:spPr>
                      <a:xfrm>
                        <a:off x="368449" y="3034760"/>
                        <a:ext cx="3301534" cy="3227021"/>
                      </a:xfrm>
                      <a:prstGeom prst="rect">
                        <a:avLst/>
                      </a:prstGeom>
                    </p:spPr>
                  </p:pic>
                </p:oleObj>
              </mc:Fallback>
            </mc:AlternateContent>
          </a:graphicData>
        </a:graphic>
      </p:graphicFrame>
      <p:graphicFrame>
        <p:nvGraphicFramePr>
          <p:cNvPr id="4" name="Object 3"/>
          <p:cNvGraphicFramePr>
            <a:graphicFrameLocks noChangeAspect="1"/>
          </p:cNvGraphicFramePr>
          <p:nvPr>
            <p:extLst/>
          </p:nvPr>
        </p:nvGraphicFramePr>
        <p:xfrm>
          <a:off x="5049089" y="-98612"/>
          <a:ext cx="3301534" cy="3227021"/>
        </p:xfrm>
        <a:graphic>
          <a:graphicData uri="http://schemas.openxmlformats.org/presentationml/2006/ole">
            <mc:AlternateContent xmlns:mc="http://schemas.openxmlformats.org/markup-compatibility/2006">
              <mc:Choice xmlns:v="urn:schemas-microsoft-com:vml" Requires="v">
                <p:oleObj spid="_x0000_s18486" name="Acrobat Document" r:id="rId5" imgW="3657420" imgH="3574817" progId="Acrobat.Document.2015">
                  <p:embed/>
                </p:oleObj>
              </mc:Choice>
              <mc:Fallback>
                <p:oleObj name="Acrobat Document" r:id="rId5" imgW="3657420" imgH="3574817" progId="Acrobat.Document.2015">
                  <p:embed/>
                  <p:pic>
                    <p:nvPicPr>
                      <p:cNvPr id="4" name="Object 3"/>
                      <p:cNvPicPr/>
                      <p:nvPr/>
                    </p:nvPicPr>
                    <p:blipFill>
                      <a:blip r:embed="rId6"/>
                      <a:stretch>
                        <a:fillRect/>
                      </a:stretch>
                    </p:blipFill>
                    <p:spPr>
                      <a:xfrm>
                        <a:off x="5049089" y="-98612"/>
                        <a:ext cx="3301534" cy="3227021"/>
                      </a:xfrm>
                      <a:prstGeom prst="rect">
                        <a:avLst/>
                      </a:prstGeom>
                    </p:spPr>
                  </p:pic>
                </p:oleObj>
              </mc:Fallback>
            </mc:AlternateContent>
          </a:graphicData>
        </a:graphic>
      </p:graphicFrame>
      <p:graphicFrame>
        <p:nvGraphicFramePr>
          <p:cNvPr id="5" name="Object 4"/>
          <p:cNvGraphicFramePr>
            <a:graphicFrameLocks noChangeAspect="1"/>
          </p:cNvGraphicFramePr>
          <p:nvPr>
            <p:extLst/>
          </p:nvPr>
        </p:nvGraphicFramePr>
        <p:xfrm>
          <a:off x="5166801" y="3467100"/>
          <a:ext cx="3301534" cy="3227021"/>
        </p:xfrm>
        <a:graphic>
          <a:graphicData uri="http://schemas.openxmlformats.org/presentationml/2006/ole">
            <mc:AlternateContent xmlns:mc="http://schemas.openxmlformats.org/markup-compatibility/2006">
              <mc:Choice xmlns:v="urn:schemas-microsoft-com:vml" Requires="v">
                <p:oleObj spid="_x0000_s18487" name="Acrobat Document" r:id="rId7" imgW="3657420" imgH="3574817" progId="Acrobat.Document.2015">
                  <p:embed/>
                </p:oleObj>
              </mc:Choice>
              <mc:Fallback>
                <p:oleObj name="Acrobat Document" r:id="rId7" imgW="3657420" imgH="3574817" progId="Acrobat.Document.2015">
                  <p:embed/>
                  <p:pic>
                    <p:nvPicPr>
                      <p:cNvPr id="5" name="Object 4"/>
                      <p:cNvPicPr/>
                      <p:nvPr/>
                    </p:nvPicPr>
                    <p:blipFill>
                      <a:blip r:embed="rId8"/>
                      <a:stretch>
                        <a:fillRect/>
                      </a:stretch>
                    </p:blipFill>
                    <p:spPr>
                      <a:xfrm>
                        <a:off x="5166801" y="3467100"/>
                        <a:ext cx="3301534" cy="3227021"/>
                      </a:xfrm>
                      <a:prstGeom prst="rect">
                        <a:avLst/>
                      </a:prstGeom>
                    </p:spPr>
                  </p:pic>
                </p:oleObj>
              </mc:Fallback>
            </mc:AlternateContent>
          </a:graphicData>
        </a:graphic>
      </p:graphicFrame>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7445" y="57812"/>
            <a:ext cx="2926080" cy="3409288"/>
          </a:xfrm>
          <a:prstGeom prst="rect">
            <a:avLst/>
          </a:prstGeom>
        </p:spPr>
      </p:pic>
      <p:sp>
        <p:nvSpPr>
          <p:cNvPr id="8" name="TextBox 7"/>
          <p:cNvSpPr txBox="1"/>
          <p:nvPr/>
        </p:nvSpPr>
        <p:spPr>
          <a:xfrm>
            <a:off x="3223645" y="2142787"/>
            <a:ext cx="1627323" cy="1200329"/>
          </a:xfrm>
          <a:prstGeom prst="rect">
            <a:avLst/>
          </a:prstGeom>
          <a:solidFill>
            <a:schemeClr val="accent6">
              <a:lumMod val="20000"/>
              <a:lumOff val="80000"/>
            </a:schemeClr>
          </a:solidFill>
        </p:spPr>
        <p:txBody>
          <a:bodyPr wrap="square" rtlCol="0">
            <a:spAutoFit/>
          </a:bodyPr>
          <a:lstStyle/>
          <a:p>
            <a:r>
              <a:rPr lang="en-US" sz="2400" dirty="0" smtClean="0"/>
              <a:t>Filter function:  eccentricity</a:t>
            </a:r>
          </a:p>
        </p:txBody>
      </p:sp>
      <p:cxnSp>
        <p:nvCxnSpPr>
          <p:cNvPr id="7" name="Straight Arrow Connector 6"/>
          <p:cNvCxnSpPr/>
          <p:nvPr/>
        </p:nvCxnSpPr>
        <p:spPr>
          <a:xfrm flipH="1" flipV="1">
            <a:off x="2078888" y="2483604"/>
            <a:ext cx="106808" cy="1383223"/>
          </a:xfrm>
          <a:prstGeom prst="straightConnector1">
            <a:avLst/>
          </a:prstGeom>
          <a:ln w="76200">
            <a:solidFill>
              <a:schemeClr val="accent2"/>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3084163" y="1100382"/>
            <a:ext cx="2619213" cy="85238"/>
          </a:xfrm>
          <a:prstGeom prst="straightConnector1">
            <a:avLst/>
          </a:prstGeom>
          <a:ln w="76200">
            <a:solidFill>
              <a:schemeClr val="accent2"/>
            </a:solidFill>
            <a:headEnd w="lg" len="lg"/>
            <a:tailEnd type="triangle" w="lg" len="lg"/>
          </a:ln>
        </p:spPr>
        <p:style>
          <a:lnRef idx="2">
            <a:schemeClr val="accent1"/>
          </a:lnRef>
          <a:fillRef idx="0">
            <a:schemeClr val="accent1"/>
          </a:fillRef>
          <a:effectRef idx="1">
            <a:schemeClr val="accent1"/>
          </a:effectRef>
          <a:fontRef idx="minor">
            <a:schemeClr val="tx1"/>
          </a:fontRef>
        </p:style>
      </p:cxnSp>
      <p:sp>
        <p:nvSpPr>
          <p:cNvPr id="14" name="Arc 13"/>
          <p:cNvSpPr/>
          <p:nvPr/>
        </p:nvSpPr>
        <p:spPr>
          <a:xfrm>
            <a:off x="237326" y="1651537"/>
            <a:ext cx="5791516" cy="4397705"/>
          </a:xfrm>
          <a:prstGeom prst="arc">
            <a:avLst/>
          </a:prstGeom>
          <a:ln w="76200">
            <a:solidFill>
              <a:schemeClr val="accent2"/>
            </a:solidFill>
            <a:headEnd type="triangle" w="lg" len="lg"/>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058981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570" y="1078170"/>
            <a:ext cx="9181570" cy="2377440"/>
          </a:xfrm>
          <a:prstGeom prst="rect">
            <a:avLst/>
          </a:prstGeom>
        </p:spPr>
      </p:pic>
      <p:sp>
        <p:nvSpPr>
          <p:cNvPr id="3" name="Rectangle 2"/>
          <p:cNvSpPr/>
          <p:nvPr/>
        </p:nvSpPr>
        <p:spPr>
          <a:xfrm>
            <a:off x="339034" y="340713"/>
            <a:ext cx="4006225" cy="369332"/>
          </a:xfrm>
          <a:prstGeom prst="rect">
            <a:avLst/>
          </a:prstGeom>
        </p:spPr>
        <p:txBody>
          <a:bodyPr wrap="none">
            <a:spAutoFit/>
          </a:bodyPr>
          <a:lstStyle/>
          <a:p>
            <a:r>
              <a:rPr lang="en-US" b="1" dirty="0">
                <a:latin typeface="Times-Bold"/>
              </a:rPr>
              <a:t>5.3. </a:t>
            </a:r>
            <a:r>
              <a:rPr lang="en-US" b="1" dirty="0">
                <a:latin typeface="Courier-Bold"/>
              </a:rPr>
              <a:t>Mapper </a:t>
            </a:r>
            <a:r>
              <a:rPr lang="en-US" b="1" dirty="0">
                <a:latin typeface="Times-Bold"/>
              </a:rPr>
              <a:t>on </a:t>
            </a:r>
            <a:r>
              <a:rPr lang="en-US" dirty="0">
                <a:latin typeface="Times-Roman"/>
              </a:rPr>
              <a:t>3</a:t>
            </a:r>
            <a:r>
              <a:rPr lang="en-US" i="1" dirty="0">
                <a:latin typeface="Times-Italic"/>
              </a:rPr>
              <a:t>D </a:t>
            </a:r>
            <a:r>
              <a:rPr lang="en-US" b="1" dirty="0">
                <a:latin typeface="Times-Bold"/>
              </a:rPr>
              <a:t>Shape Database</a:t>
            </a:r>
            <a:endParaRPr lang="en-US" dirty="0"/>
          </a:p>
        </p:txBody>
      </p:sp>
      <p:sp>
        <p:nvSpPr>
          <p:cNvPr id="4" name="Rectangle 3"/>
          <p:cNvSpPr/>
          <p:nvPr/>
        </p:nvSpPr>
        <p:spPr>
          <a:xfrm>
            <a:off x="417095" y="3720769"/>
            <a:ext cx="3722010" cy="2308324"/>
          </a:xfrm>
          <a:prstGeom prst="rect">
            <a:avLst/>
          </a:prstGeom>
        </p:spPr>
        <p:txBody>
          <a:bodyPr wrap="square">
            <a:spAutoFit/>
          </a:bodyPr>
          <a:lstStyle/>
          <a:p>
            <a:r>
              <a:rPr lang="en-US" i="1" dirty="0">
                <a:solidFill>
                  <a:srgbClr val="000000"/>
                </a:solidFill>
                <a:latin typeface="Times-Italic"/>
              </a:rPr>
              <a:t>The top row </a:t>
            </a:r>
            <a:r>
              <a:rPr lang="en-US" i="1" dirty="0" smtClean="0">
                <a:solidFill>
                  <a:srgbClr val="000000"/>
                </a:solidFill>
                <a:latin typeface="Times-Italic"/>
              </a:rPr>
              <a:t>shows the </a:t>
            </a:r>
            <a:r>
              <a:rPr lang="en-US" i="1" dirty="0">
                <a:solidFill>
                  <a:srgbClr val="000000"/>
                </a:solidFill>
                <a:latin typeface="Times-Italic"/>
              </a:rPr>
              <a:t>rendering of one model from each of the </a:t>
            </a:r>
            <a:r>
              <a:rPr lang="en-US" dirty="0">
                <a:solidFill>
                  <a:srgbClr val="000000"/>
                </a:solidFill>
                <a:latin typeface="Times-Roman"/>
              </a:rPr>
              <a:t>7 </a:t>
            </a:r>
            <a:r>
              <a:rPr lang="en-US" i="1" dirty="0">
                <a:solidFill>
                  <a:srgbClr val="000000"/>
                </a:solidFill>
                <a:latin typeface="Times-Italic"/>
              </a:rPr>
              <a:t>classes. </a:t>
            </a:r>
            <a:endParaRPr lang="en-US" i="1" dirty="0" smtClean="0">
              <a:solidFill>
                <a:srgbClr val="000000"/>
              </a:solidFill>
              <a:latin typeface="Times-Italic"/>
            </a:endParaRPr>
          </a:p>
          <a:p>
            <a:endParaRPr lang="en-US" i="1" dirty="0" smtClean="0">
              <a:solidFill>
                <a:srgbClr val="000000"/>
              </a:solidFill>
              <a:latin typeface="Times-Italic"/>
            </a:endParaRPr>
          </a:p>
          <a:p>
            <a:r>
              <a:rPr lang="en-US" i="1" dirty="0" smtClean="0">
                <a:solidFill>
                  <a:srgbClr val="000000"/>
                </a:solidFill>
                <a:latin typeface="Times-Italic"/>
              </a:rPr>
              <a:t>The bottom </a:t>
            </a:r>
            <a:r>
              <a:rPr lang="en-US" i="1" dirty="0">
                <a:solidFill>
                  <a:srgbClr val="000000"/>
                </a:solidFill>
                <a:latin typeface="Times-Italic"/>
              </a:rPr>
              <a:t>row shows the same model colored by the E</a:t>
            </a:r>
            <a:r>
              <a:rPr lang="en-US" sz="800" dirty="0">
                <a:solidFill>
                  <a:srgbClr val="000000"/>
                </a:solidFill>
                <a:latin typeface="Times-Roman"/>
              </a:rPr>
              <a:t>1 </a:t>
            </a:r>
            <a:r>
              <a:rPr lang="en-US" i="1" dirty="0">
                <a:solidFill>
                  <a:srgbClr val="000000"/>
                </a:solidFill>
                <a:latin typeface="Times-Italic"/>
              </a:rPr>
              <a:t>function</a:t>
            </a:r>
          </a:p>
          <a:p>
            <a:r>
              <a:rPr lang="en-US" i="1" dirty="0">
                <a:solidFill>
                  <a:srgbClr val="000000"/>
                </a:solidFill>
                <a:latin typeface="Times-Italic"/>
              </a:rPr>
              <a:t>(setting p </a:t>
            </a:r>
            <a:r>
              <a:rPr lang="en-US" dirty="0">
                <a:solidFill>
                  <a:srgbClr val="000000"/>
                </a:solidFill>
                <a:latin typeface="cmr10" panose="020B0500000000000000" pitchFamily="34" charset="0"/>
              </a:rPr>
              <a:t>= </a:t>
            </a:r>
            <a:r>
              <a:rPr lang="en-US" dirty="0">
                <a:solidFill>
                  <a:srgbClr val="000000"/>
                </a:solidFill>
                <a:latin typeface="Times-Roman"/>
              </a:rPr>
              <a:t>1 </a:t>
            </a:r>
            <a:r>
              <a:rPr lang="en-US" i="1" dirty="0">
                <a:solidFill>
                  <a:srgbClr val="000000"/>
                </a:solidFill>
                <a:latin typeface="Times-Italic"/>
              </a:rPr>
              <a:t>in equation </a:t>
            </a:r>
            <a:r>
              <a:rPr lang="en-US" i="1" dirty="0">
                <a:solidFill>
                  <a:srgbClr val="0000FF"/>
                </a:solidFill>
                <a:latin typeface="Times-Italic"/>
              </a:rPr>
              <a:t>4–1</a:t>
            </a:r>
            <a:r>
              <a:rPr lang="en-US" i="1" dirty="0">
                <a:solidFill>
                  <a:srgbClr val="000000"/>
                </a:solidFill>
                <a:latin typeface="Times-Italic"/>
              </a:rPr>
              <a:t>) computed on the mesh.</a:t>
            </a:r>
            <a:endParaRPr lang="en-US" dirty="0"/>
          </a:p>
        </p:txBody>
      </p:sp>
      <p:pic>
        <p:nvPicPr>
          <p:cNvPr id="5" name="Picture 4"/>
          <p:cNvPicPr>
            <a:picLocks noChangeAspect="1"/>
          </p:cNvPicPr>
          <p:nvPr/>
        </p:nvPicPr>
        <p:blipFill>
          <a:blip r:embed="rId3"/>
          <a:stretch>
            <a:fillRect/>
          </a:stretch>
        </p:blipFill>
        <p:spPr>
          <a:xfrm>
            <a:off x="4139104" y="3448591"/>
            <a:ext cx="4419247" cy="3383280"/>
          </a:xfrm>
          <a:prstGeom prst="rect">
            <a:avLst/>
          </a:prstGeom>
        </p:spPr>
      </p:pic>
      <p:sp>
        <p:nvSpPr>
          <p:cNvPr id="6" name="Rectangle 5"/>
          <p:cNvSpPr/>
          <p:nvPr/>
        </p:nvSpPr>
        <p:spPr>
          <a:xfrm>
            <a:off x="0" y="6524094"/>
            <a:ext cx="4008664" cy="307777"/>
          </a:xfrm>
          <a:prstGeom prst="rect">
            <a:avLst/>
          </a:prstGeom>
          <a:solidFill>
            <a:srgbClr val="FDEADA"/>
          </a:solidFill>
        </p:spPr>
        <p:txBody>
          <a:bodyPr wrap="square">
            <a:spAutoFit/>
          </a:bodyPr>
          <a:lstStyle/>
          <a:p>
            <a:r>
              <a:rPr lang="en-US" sz="1400" dirty="0" smtClean="0">
                <a:hlinkClick r:id="rId4"/>
              </a:rPr>
              <a:t>diglib.eg.org/handle/10.2312/SPBG.SPBG07.091-100</a:t>
            </a:r>
            <a:r>
              <a:rPr lang="en-US" sz="1400" dirty="0" smtClean="0"/>
              <a:t> </a:t>
            </a:r>
            <a:endParaRPr lang="en-US" sz="1400" dirty="0"/>
          </a:p>
        </p:txBody>
      </p:sp>
    </p:spTree>
    <p:extLst>
      <p:ext uri="{BB962C8B-B14F-4D97-AF65-F5344CB8AC3E}">
        <p14:creationId xmlns:p14="http://schemas.microsoft.com/office/powerpoint/2010/main" val="22299341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1222" y="1097280"/>
            <a:ext cx="6081557" cy="4663440"/>
          </a:xfrm>
          <a:prstGeom prst="rect">
            <a:avLst/>
          </a:prstGeom>
        </p:spPr>
      </p:pic>
      <p:grpSp>
        <p:nvGrpSpPr>
          <p:cNvPr id="23" name="Group 22"/>
          <p:cNvGrpSpPr/>
          <p:nvPr/>
        </p:nvGrpSpPr>
        <p:grpSpPr>
          <a:xfrm rot="-2700000">
            <a:off x="2275066" y="1856803"/>
            <a:ext cx="5001705" cy="2805892"/>
            <a:chOff x="1800592" y="738922"/>
            <a:chExt cx="5509511" cy="3454652"/>
          </a:xfrm>
        </p:grpSpPr>
        <p:cxnSp>
          <p:nvCxnSpPr>
            <p:cNvPr id="7" name="Straight Connector 6"/>
            <p:cNvCxnSpPr/>
            <p:nvPr/>
          </p:nvCxnSpPr>
          <p:spPr>
            <a:xfrm flipV="1">
              <a:off x="1833896" y="2484554"/>
              <a:ext cx="5476207" cy="312"/>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1800592" y="738922"/>
              <a:ext cx="5497442" cy="3454652"/>
              <a:chOff x="1802222" y="-146384"/>
              <a:chExt cx="5497442" cy="3454652"/>
            </a:xfrm>
          </p:grpSpPr>
          <p:sp>
            <p:nvSpPr>
              <p:cNvPr id="8" name="Rectangle 7"/>
              <p:cNvSpPr/>
              <p:nvPr/>
            </p:nvSpPr>
            <p:spPr>
              <a:xfrm>
                <a:off x="5470863" y="65833"/>
                <a:ext cx="1828801" cy="3200400"/>
              </a:xfrm>
              <a:prstGeom prst="rect">
                <a:avLst/>
              </a:prstGeom>
              <a:solidFill>
                <a:schemeClr val="accent1">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575797" y="-80912"/>
                <a:ext cx="1828800" cy="3200400"/>
              </a:xfrm>
              <a:prstGeom prst="rect">
                <a:avLst/>
              </a:prstGeom>
              <a:solidFill>
                <a:srgbClr val="00B05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743200" y="0"/>
                <a:ext cx="1828800" cy="3200400"/>
              </a:xfrm>
              <a:prstGeom prst="rect">
                <a:avLst/>
              </a:prstGeom>
              <a:solidFill>
                <a:srgbClr val="FFC0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636088" y="107871"/>
                <a:ext cx="1828800" cy="3200397"/>
              </a:xfrm>
              <a:prstGeom prst="rect">
                <a:avLst/>
              </a:prstGeom>
              <a:solidFill>
                <a:srgbClr val="FFFF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802222" y="-146384"/>
                <a:ext cx="1828800" cy="3200397"/>
              </a:xfrm>
              <a:prstGeom prst="rect">
                <a:avLst/>
              </a:prstGeom>
              <a:solidFill>
                <a:srgbClr val="FF00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 name="TextBox 11"/>
          <p:cNvSpPr txBox="1"/>
          <p:nvPr/>
        </p:nvSpPr>
        <p:spPr>
          <a:xfrm>
            <a:off x="781050" y="806074"/>
            <a:ext cx="2944172" cy="461665"/>
          </a:xfrm>
          <a:prstGeom prst="rect">
            <a:avLst/>
          </a:prstGeom>
          <a:noFill/>
        </p:spPr>
        <p:txBody>
          <a:bodyPr wrap="square" rtlCol="0">
            <a:spAutoFit/>
          </a:bodyPr>
          <a:lstStyle/>
          <a:p>
            <a:r>
              <a:rPr lang="en-US" sz="2400" dirty="0" smtClean="0"/>
              <a:t>Filter function:  PCA</a:t>
            </a:r>
          </a:p>
        </p:txBody>
      </p:sp>
    </p:spTree>
    <p:extLst>
      <p:ext uri="{BB962C8B-B14F-4D97-AF65-F5344CB8AC3E}">
        <p14:creationId xmlns:p14="http://schemas.microsoft.com/office/powerpoint/2010/main" val="37420090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505899" y="2097783"/>
          <a:ext cx="5266937" cy="4663440"/>
        </p:xfrm>
        <a:graphic>
          <a:graphicData uri="http://schemas.openxmlformats.org/presentationml/2006/ole">
            <mc:AlternateContent xmlns:mc="http://schemas.openxmlformats.org/markup-compatibility/2006">
              <mc:Choice xmlns:v="urn:schemas-microsoft-com:vml" Requires="v">
                <p:oleObj spid="_x0000_s16409" name="Acrobat Document" r:id="rId3" imgW="3657420" imgH="3238275" progId="Acrobat.Document.2015">
                  <p:embed/>
                </p:oleObj>
              </mc:Choice>
              <mc:Fallback>
                <p:oleObj name="Acrobat Document" r:id="rId3" imgW="3657420" imgH="3238275" progId="Acrobat.Document.2015">
                  <p:embed/>
                  <p:pic>
                    <p:nvPicPr>
                      <p:cNvPr id="2" name="Object 1"/>
                      <p:cNvPicPr/>
                      <p:nvPr/>
                    </p:nvPicPr>
                    <p:blipFill>
                      <a:blip r:embed="rId4"/>
                      <a:stretch>
                        <a:fillRect/>
                      </a:stretch>
                    </p:blipFill>
                    <p:spPr>
                      <a:xfrm>
                        <a:off x="505899" y="2097783"/>
                        <a:ext cx="5266937" cy="4663440"/>
                      </a:xfrm>
                      <a:prstGeom prst="rect">
                        <a:avLst/>
                      </a:prstGeom>
                    </p:spPr>
                  </p:pic>
                </p:oleObj>
              </mc:Fallback>
            </mc:AlternateContent>
          </a:graphicData>
        </a:graphic>
      </p:graphicFrame>
      <p:sp>
        <p:nvSpPr>
          <p:cNvPr id="3" name="TextBox 2"/>
          <p:cNvSpPr txBox="1"/>
          <p:nvPr/>
        </p:nvSpPr>
        <p:spPr>
          <a:xfrm>
            <a:off x="695016" y="367553"/>
            <a:ext cx="3670796" cy="954107"/>
          </a:xfrm>
          <a:prstGeom prst="rect">
            <a:avLst/>
          </a:prstGeom>
          <a:solidFill>
            <a:schemeClr val="accent6">
              <a:lumMod val="20000"/>
              <a:lumOff val="80000"/>
            </a:schemeClr>
          </a:solidFill>
        </p:spPr>
        <p:txBody>
          <a:bodyPr wrap="square" rtlCol="0">
            <a:spAutoFit/>
          </a:bodyPr>
          <a:lstStyle/>
          <a:p>
            <a:pPr algn="ctr"/>
            <a:r>
              <a:rPr lang="en-US" sz="2800" dirty="0" err="1"/>
              <a:t>k</a:t>
            </a:r>
            <a:r>
              <a:rPr lang="en-US" sz="2800" dirty="0" err="1" smtClean="0"/>
              <a:t>nn</a:t>
            </a:r>
            <a:r>
              <a:rPr lang="en-US" sz="2800" dirty="0" smtClean="0"/>
              <a:t> distance with k = 5</a:t>
            </a:r>
          </a:p>
          <a:p>
            <a:pPr algn="ctr"/>
            <a:r>
              <a:rPr lang="en-US" sz="2800" dirty="0" smtClean="0"/>
              <a:t>3 intervals, 50% overlap</a:t>
            </a:r>
            <a:endParaRPr lang="en-US" sz="2800" dirty="0"/>
          </a:p>
        </p:txBody>
      </p:sp>
      <p:grpSp>
        <p:nvGrpSpPr>
          <p:cNvPr id="5" name="Group 4"/>
          <p:cNvGrpSpPr>
            <a:grpSpLocks noChangeAspect="1"/>
          </p:cNvGrpSpPr>
          <p:nvPr/>
        </p:nvGrpSpPr>
        <p:grpSpPr>
          <a:xfrm>
            <a:off x="4807739" y="45720"/>
            <a:ext cx="4174006" cy="3383280"/>
            <a:chOff x="696686" y="667657"/>
            <a:chExt cx="7628164" cy="6183086"/>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150" y="886863"/>
              <a:ext cx="7505700" cy="5153025"/>
            </a:xfrm>
            <a:prstGeom prst="rect">
              <a:avLst/>
            </a:prstGeom>
          </p:spPr>
        </p:pic>
        <p:sp>
          <p:nvSpPr>
            <p:cNvPr id="9" name="Freeform 8"/>
            <p:cNvSpPr/>
            <p:nvPr/>
          </p:nvSpPr>
          <p:spPr>
            <a:xfrm>
              <a:off x="1807029" y="667657"/>
              <a:ext cx="6161314" cy="5424330"/>
            </a:xfrm>
            <a:custGeom>
              <a:avLst/>
              <a:gdLst>
                <a:gd name="connsiteX0" fmla="*/ 152400 w 6444343"/>
                <a:gd name="connsiteY0" fmla="*/ 4310743 h 5573486"/>
                <a:gd name="connsiteX1" fmla="*/ 152400 w 6444343"/>
                <a:gd name="connsiteY1" fmla="*/ 4310743 h 5573486"/>
                <a:gd name="connsiteX2" fmla="*/ 195943 w 6444343"/>
                <a:gd name="connsiteY2" fmla="*/ 3744686 h 5573486"/>
                <a:gd name="connsiteX3" fmla="*/ 239486 w 6444343"/>
                <a:gd name="connsiteY3" fmla="*/ 3461657 h 5573486"/>
                <a:gd name="connsiteX4" fmla="*/ 283029 w 6444343"/>
                <a:gd name="connsiteY4" fmla="*/ 3178629 h 5573486"/>
                <a:gd name="connsiteX5" fmla="*/ 304800 w 6444343"/>
                <a:gd name="connsiteY5" fmla="*/ 3048000 h 5573486"/>
                <a:gd name="connsiteX6" fmla="*/ 370114 w 6444343"/>
                <a:gd name="connsiteY6" fmla="*/ 2939143 h 5573486"/>
                <a:gd name="connsiteX7" fmla="*/ 391886 w 6444343"/>
                <a:gd name="connsiteY7" fmla="*/ 2895600 h 5573486"/>
                <a:gd name="connsiteX8" fmla="*/ 435429 w 6444343"/>
                <a:gd name="connsiteY8" fmla="*/ 2852057 h 5573486"/>
                <a:gd name="connsiteX9" fmla="*/ 500743 w 6444343"/>
                <a:gd name="connsiteY9" fmla="*/ 2808514 h 5573486"/>
                <a:gd name="connsiteX10" fmla="*/ 740229 w 6444343"/>
                <a:gd name="connsiteY10" fmla="*/ 2764972 h 5573486"/>
                <a:gd name="connsiteX11" fmla="*/ 1785257 w 6444343"/>
                <a:gd name="connsiteY11" fmla="*/ 2764972 h 5573486"/>
                <a:gd name="connsiteX12" fmla="*/ 2024743 w 6444343"/>
                <a:gd name="connsiteY12" fmla="*/ 2721429 h 5573486"/>
                <a:gd name="connsiteX13" fmla="*/ 2198914 w 6444343"/>
                <a:gd name="connsiteY13" fmla="*/ 2699657 h 5573486"/>
                <a:gd name="connsiteX14" fmla="*/ 2569029 w 6444343"/>
                <a:gd name="connsiteY14" fmla="*/ 2764972 h 5573486"/>
                <a:gd name="connsiteX15" fmla="*/ 2590800 w 6444343"/>
                <a:gd name="connsiteY15" fmla="*/ 2786743 h 5573486"/>
                <a:gd name="connsiteX16" fmla="*/ 2612571 w 6444343"/>
                <a:gd name="connsiteY16" fmla="*/ 2830286 h 5573486"/>
                <a:gd name="connsiteX17" fmla="*/ 2656114 w 6444343"/>
                <a:gd name="connsiteY17" fmla="*/ 2873829 h 5573486"/>
                <a:gd name="connsiteX18" fmla="*/ 2677886 w 6444343"/>
                <a:gd name="connsiteY18" fmla="*/ 2895600 h 5573486"/>
                <a:gd name="connsiteX19" fmla="*/ 2830286 w 6444343"/>
                <a:gd name="connsiteY19" fmla="*/ 2939143 h 5573486"/>
                <a:gd name="connsiteX20" fmla="*/ 2873829 w 6444343"/>
                <a:gd name="connsiteY20" fmla="*/ 2960914 h 5573486"/>
                <a:gd name="connsiteX21" fmla="*/ 2939143 w 6444343"/>
                <a:gd name="connsiteY21" fmla="*/ 3004457 h 5573486"/>
                <a:gd name="connsiteX22" fmla="*/ 3069771 w 6444343"/>
                <a:gd name="connsiteY22" fmla="*/ 3026229 h 5573486"/>
                <a:gd name="connsiteX23" fmla="*/ 3287486 w 6444343"/>
                <a:gd name="connsiteY23" fmla="*/ 3004457 h 5573486"/>
                <a:gd name="connsiteX24" fmla="*/ 3309257 w 6444343"/>
                <a:gd name="connsiteY24" fmla="*/ 2960914 h 5573486"/>
                <a:gd name="connsiteX25" fmla="*/ 3352800 w 6444343"/>
                <a:gd name="connsiteY25" fmla="*/ 2917372 h 5573486"/>
                <a:gd name="connsiteX26" fmla="*/ 3374571 w 6444343"/>
                <a:gd name="connsiteY26" fmla="*/ 2852057 h 5573486"/>
                <a:gd name="connsiteX27" fmla="*/ 3331029 w 6444343"/>
                <a:gd name="connsiteY27" fmla="*/ 1763486 h 5573486"/>
                <a:gd name="connsiteX28" fmla="*/ 3331029 w 6444343"/>
                <a:gd name="connsiteY28" fmla="*/ 1045029 h 5573486"/>
                <a:gd name="connsiteX29" fmla="*/ 3352800 w 6444343"/>
                <a:gd name="connsiteY29" fmla="*/ 870857 h 5573486"/>
                <a:gd name="connsiteX30" fmla="*/ 3374571 w 6444343"/>
                <a:gd name="connsiteY30" fmla="*/ 805543 h 5573486"/>
                <a:gd name="connsiteX31" fmla="*/ 3418114 w 6444343"/>
                <a:gd name="connsiteY31" fmla="*/ 783772 h 5573486"/>
                <a:gd name="connsiteX32" fmla="*/ 3439886 w 6444343"/>
                <a:gd name="connsiteY32" fmla="*/ 740229 h 5573486"/>
                <a:gd name="connsiteX33" fmla="*/ 3461657 w 6444343"/>
                <a:gd name="connsiteY33" fmla="*/ 674914 h 5573486"/>
                <a:gd name="connsiteX34" fmla="*/ 3483429 w 6444343"/>
                <a:gd name="connsiteY34" fmla="*/ 653143 h 5573486"/>
                <a:gd name="connsiteX35" fmla="*/ 3505200 w 6444343"/>
                <a:gd name="connsiteY35" fmla="*/ 587829 h 5573486"/>
                <a:gd name="connsiteX36" fmla="*/ 3548743 w 6444343"/>
                <a:gd name="connsiteY36" fmla="*/ 457200 h 5573486"/>
                <a:gd name="connsiteX37" fmla="*/ 3635829 w 6444343"/>
                <a:gd name="connsiteY37" fmla="*/ 348343 h 5573486"/>
                <a:gd name="connsiteX38" fmla="*/ 3679371 w 6444343"/>
                <a:gd name="connsiteY38" fmla="*/ 304800 h 5573486"/>
                <a:gd name="connsiteX39" fmla="*/ 3701143 w 6444343"/>
                <a:gd name="connsiteY39" fmla="*/ 283029 h 5573486"/>
                <a:gd name="connsiteX40" fmla="*/ 3788229 w 6444343"/>
                <a:gd name="connsiteY40" fmla="*/ 217714 h 5573486"/>
                <a:gd name="connsiteX41" fmla="*/ 4245429 w 6444343"/>
                <a:gd name="connsiteY41" fmla="*/ 152400 h 5573486"/>
                <a:gd name="connsiteX42" fmla="*/ 4332514 w 6444343"/>
                <a:gd name="connsiteY42" fmla="*/ 130629 h 5573486"/>
                <a:gd name="connsiteX43" fmla="*/ 4572000 w 6444343"/>
                <a:gd name="connsiteY43" fmla="*/ 87086 h 5573486"/>
                <a:gd name="connsiteX44" fmla="*/ 4659086 w 6444343"/>
                <a:gd name="connsiteY44" fmla="*/ 43543 h 5573486"/>
                <a:gd name="connsiteX45" fmla="*/ 4746171 w 6444343"/>
                <a:gd name="connsiteY45" fmla="*/ 0 h 5573486"/>
                <a:gd name="connsiteX46" fmla="*/ 5312229 w 6444343"/>
                <a:gd name="connsiteY46" fmla="*/ 43543 h 5573486"/>
                <a:gd name="connsiteX47" fmla="*/ 5486400 w 6444343"/>
                <a:gd name="connsiteY47" fmla="*/ 87086 h 5573486"/>
                <a:gd name="connsiteX48" fmla="*/ 5573486 w 6444343"/>
                <a:gd name="connsiteY48" fmla="*/ 130629 h 5573486"/>
                <a:gd name="connsiteX49" fmla="*/ 5704114 w 6444343"/>
                <a:gd name="connsiteY49" fmla="*/ 152400 h 5573486"/>
                <a:gd name="connsiteX50" fmla="*/ 5791200 w 6444343"/>
                <a:gd name="connsiteY50" fmla="*/ 195943 h 5573486"/>
                <a:gd name="connsiteX51" fmla="*/ 5812971 w 6444343"/>
                <a:gd name="connsiteY51" fmla="*/ 217714 h 5573486"/>
                <a:gd name="connsiteX52" fmla="*/ 5878286 w 6444343"/>
                <a:gd name="connsiteY52" fmla="*/ 239486 h 5573486"/>
                <a:gd name="connsiteX53" fmla="*/ 6008914 w 6444343"/>
                <a:gd name="connsiteY53" fmla="*/ 326572 h 5573486"/>
                <a:gd name="connsiteX54" fmla="*/ 6074229 w 6444343"/>
                <a:gd name="connsiteY54" fmla="*/ 391886 h 5573486"/>
                <a:gd name="connsiteX55" fmla="*/ 6117771 w 6444343"/>
                <a:gd name="connsiteY55" fmla="*/ 457200 h 5573486"/>
                <a:gd name="connsiteX56" fmla="*/ 6139543 w 6444343"/>
                <a:gd name="connsiteY56" fmla="*/ 478972 h 5573486"/>
                <a:gd name="connsiteX57" fmla="*/ 6226629 w 6444343"/>
                <a:gd name="connsiteY57" fmla="*/ 805543 h 5573486"/>
                <a:gd name="connsiteX58" fmla="*/ 6291943 w 6444343"/>
                <a:gd name="connsiteY58" fmla="*/ 1001486 h 5573486"/>
                <a:gd name="connsiteX59" fmla="*/ 6335486 w 6444343"/>
                <a:gd name="connsiteY59" fmla="*/ 1175657 h 5573486"/>
                <a:gd name="connsiteX60" fmla="*/ 6400800 w 6444343"/>
                <a:gd name="connsiteY60" fmla="*/ 1328057 h 5573486"/>
                <a:gd name="connsiteX61" fmla="*/ 6444343 w 6444343"/>
                <a:gd name="connsiteY61" fmla="*/ 1458686 h 5573486"/>
                <a:gd name="connsiteX62" fmla="*/ 6422571 w 6444343"/>
                <a:gd name="connsiteY62" fmla="*/ 2111829 h 5573486"/>
                <a:gd name="connsiteX63" fmla="*/ 6400800 w 6444343"/>
                <a:gd name="connsiteY63" fmla="*/ 2198914 h 5573486"/>
                <a:gd name="connsiteX64" fmla="*/ 6335486 w 6444343"/>
                <a:gd name="connsiteY64" fmla="*/ 2373086 h 5573486"/>
                <a:gd name="connsiteX65" fmla="*/ 6291943 w 6444343"/>
                <a:gd name="connsiteY65" fmla="*/ 2481943 h 5573486"/>
                <a:gd name="connsiteX66" fmla="*/ 6248400 w 6444343"/>
                <a:gd name="connsiteY66" fmla="*/ 2525486 h 5573486"/>
                <a:gd name="connsiteX67" fmla="*/ 6226629 w 6444343"/>
                <a:gd name="connsiteY67" fmla="*/ 2590800 h 5573486"/>
                <a:gd name="connsiteX68" fmla="*/ 6183086 w 6444343"/>
                <a:gd name="connsiteY68" fmla="*/ 2699657 h 5573486"/>
                <a:gd name="connsiteX69" fmla="*/ 6139543 w 6444343"/>
                <a:gd name="connsiteY69" fmla="*/ 2830286 h 5573486"/>
                <a:gd name="connsiteX70" fmla="*/ 6117771 w 6444343"/>
                <a:gd name="connsiteY70" fmla="*/ 2852057 h 5573486"/>
                <a:gd name="connsiteX71" fmla="*/ 6096000 w 6444343"/>
                <a:gd name="connsiteY71" fmla="*/ 2895600 h 5573486"/>
                <a:gd name="connsiteX72" fmla="*/ 6030686 w 6444343"/>
                <a:gd name="connsiteY72" fmla="*/ 2960914 h 5573486"/>
                <a:gd name="connsiteX73" fmla="*/ 6008914 w 6444343"/>
                <a:gd name="connsiteY73" fmla="*/ 3004457 h 5573486"/>
                <a:gd name="connsiteX74" fmla="*/ 5987143 w 6444343"/>
                <a:gd name="connsiteY74" fmla="*/ 3026229 h 5573486"/>
                <a:gd name="connsiteX75" fmla="*/ 5943600 w 6444343"/>
                <a:gd name="connsiteY75" fmla="*/ 3113314 h 5573486"/>
                <a:gd name="connsiteX76" fmla="*/ 5900057 w 6444343"/>
                <a:gd name="connsiteY76" fmla="*/ 3156857 h 5573486"/>
                <a:gd name="connsiteX77" fmla="*/ 5878286 w 6444343"/>
                <a:gd name="connsiteY77" fmla="*/ 3178629 h 5573486"/>
                <a:gd name="connsiteX78" fmla="*/ 5812971 w 6444343"/>
                <a:gd name="connsiteY78" fmla="*/ 3265714 h 5573486"/>
                <a:gd name="connsiteX79" fmla="*/ 5747657 w 6444343"/>
                <a:gd name="connsiteY79" fmla="*/ 3331029 h 5573486"/>
                <a:gd name="connsiteX80" fmla="*/ 5725886 w 6444343"/>
                <a:gd name="connsiteY80" fmla="*/ 3352800 h 5573486"/>
                <a:gd name="connsiteX81" fmla="*/ 5660571 w 6444343"/>
                <a:gd name="connsiteY81" fmla="*/ 3374572 h 5573486"/>
                <a:gd name="connsiteX82" fmla="*/ 5529943 w 6444343"/>
                <a:gd name="connsiteY82" fmla="*/ 3439886 h 5573486"/>
                <a:gd name="connsiteX83" fmla="*/ 5486400 w 6444343"/>
                <a:gd name="connsiteY83" fmla="*/ 3461657 h 5573486"/>
                <a:gd name="connsiteX84" fmla="*/ 5355771 w 6444343"/>
                <a:gd name="connsiteY84" fmla="*/ 3505200 h 5573486"/>
                <a:gd name="connsiteX85" fmla="*/ 5072743 w 6444343"/>
                <a:gd name="connsiteY85" fmla="*/ 3570514 h 5573486"/>
                <a:gd name="connsiteX86" fmla="*/ 4833257 w 6444343"/>
                <a:gd name="connsiteY86" fmla="*/ 3614057 h 5573486"/>
                <a:gd name="connsiteX87" fmla="*/ 4659086 w 6444343"/>
                <a:gd name="connsiteY87" fmla="*/ 3679372 h 5573486"/>
                <a:gd name="connsiteX88" fmla="*/ 4593771 w 6444343"/>
                <a:gd name="connsiteY88" fmla="*/ 3701143 h 5573486"/>
                <a:gd name="connsiteX89" fmla="*/ 4332514 w 6444343"/>
                <a:gd name="connsiteY89" fmla="*/ 3744686 h 5573486"/>
                <a:gd name="connsiteX90" fmla="*/ 3984171 w 6444343"/>
                <a:gd name="connsiteY90" fmla="*/ 3810000 h 5573486"/>
                <a:gd name="connsiteX91" fmla="*/ 3918857 w 6444343"/>
                <a:gd name="connsiteY91" fmla="*/ 3831772 h 5573486"/>
                <a:gd name="connsiteX92" fmla="*/ 3788229 w 6444343"/>
                <a:gd name="connsiteY92" fmla="*/ 3918857 h 5573486"/>
                <a:gd name="connsiteX93" fmla="*/ 3657600 w 6444343"/>
                <a:gd name="connsiteY93" fmla="*/ 3962400 h 5573486"/>
                <a:gd name="connsiteX94" fmla="*/ 3548743 w 6444343"/>
                <a:gd name="connsiteY94" fmla="*/ 4005943 h 5573486"/>
                <a:gd name="connsiteX95" fmla="*/ 3505200 w 6444343"/>
                <a:gd name="connsiteY95" fmla="*/ 4027714 h 5573486"/>
                <a:gd name="connsiteX96" fmla="*/ 3352800 w 6444343"/>
                <a:gd name="connsiteY96" fmla="*/ 4071257 h 5573486"/>
                <a:gd name="connsiteX97" fmla="*/ 3287486 w 6444343"/>
                <a:gd name="connsiteY97" fmla="*/ 4136572 h 5573486"/>
                <a:gd name="connsiteX98" fmla="*/ 3265714 w 6444343"/>
                <a:gd name="connsiteY98" fmla="*/ 4158343 h 5573486"/>
                <a:gd name="connsiteX99" fmla="*/ 3222171 w 6444343"/>
                <a:gd name="connsiteY99" fmla="*/ 4180114 h 5573486"/>
                <a:gd name="connsiteX100" fmla="*/ 3135086 w 6444343"/>
                <a:gd name="connsiteY100" fmla="*/ 4223657 h 5573486"/>
                <a:gd name="connsiteX101" fmla="*/ 3091543 w 6444343"/>
                <a:gd name="connsiteY101" fmla="*/ 4267200 h 5573486"/>
                <a:gd name="connsiteX102" fmla="*/ 3069771 w 6444343"/>
                <a:gd name="connsiteY102" fmla="*/ 4288972 h 5573486"/>
                <a:gd name="connsiteX103" fmla="*/ 3026229 w 6444343"/>
                <a:gd name="connsiteY103" fmla="*/ 4332514 h 5573486"/>
                <a:gd name="connsiteX104" fmla="*/ 2939143 w 6444343"/>
                <a:gd name="connsiteY104" fmla="*/ 4441372 h 5573486"/>
                <a:gd name="connsiteX105" fmla="*/ 2917371 w 6444343"/>
                <a:gd name="connsiteY105" fmla="*/ 4484914 h 5573486"/>
                <a:gd name="connsiteX106" fmla="*/ 2873829 w 6444343"/>
                <a:gd name="connsiteY106" fmla="*/ 4550229 h 5573486"/>
                <a:gd name="connsiteX107" fmla="*/ 2830286 w 6444343"/>
                <a:gd name="connsiteY107" fmla="*/ 4572000 h 5573486"/>
                <a:gd name="connsiteX108" fmla="*/ 2786743 w 6444343"/>
                <a:gd name="connsiteY108" fmla="*/ 4637314 h 5573486"/>
                <a:gd name="connsiteX109" fmla="*/ 2699657 w 6444343"/>
                <a:gd name="connsiteY109" fmla="*/ 4702629 h 5573486"/>
                <a:gd name="connsiteX110" fmla="*/ 2656114 w 6444343"/>
                <a:gd name="connsiteY110" fmla="*/ 4789714 h 5573486"/>
                <a:gd name="connsiteX111" fmla="*/ 2612571 w 6444343"/>
                <a:gd name="connsiteY111" fmla="*/ 4876800 h 5573486"/>
                <a:gd name="connsiteX112" fmla="*/ 2569029 w 6444343"/>
                <a:gd name="connsiteY112" fmla="*/ 4920343 h 5573486"/>
                <a:gd name="connsiteX113" fmla="*/ 2547257 w 6444343"/>
                <a:gd name="connsiteY113" fmla="*/ 4963886 h 5573486"/>
                <a:gd name="connsiteX114" fmla="*/ 2481943 w 6444343"/>
                <a:gd name="connsiteY114" fmla="*/ 5029200 h 5573486"/>
                <a:gd name="connsiteX115" fmla="*/ 2394857 w 6444343"/>
                <a:gd name="connsiteY115" fmla="*/ 5246914 h 5573486"/>
                <a:gd name="connsiteX116" fmla="*/ 2373086 w 6444343"/>
                <a:gd name="connsiteY116" fmla="*/ 5268686 h 5573486"/>
                <a:gd name="connsiteX117" fmla="*/ 2286000 w 6444343"/>
                <a:gd name="connsiteY117" fmla="*/ 5355772 h 5573486"/>
                <a:gd name="connsiteX118" fmla="*/ 2198914 w 6444343"/>
                <a:gd name="connsiteY118" fmla="*/ 5442857 h 5573486"/>
                <a:gd name="connsiteX119" fmla="*/ 1937657 w 6444343"/>
                <a:gd name="connsiteY119" fmla="*/ 5486400 h 5573486"/>
                <a:gd name="connsiteX120" fmla="*/ 1785257 w 6444343"/>
                <a:gd name="connsiteY120" fmla="*/ 5508172 h 5573486"/>
                <a:gd name="connsiteX121" fmla="*/ 1567543 w 6444343"/>
                <a:gd name="connsiteY121" fmla="*/ 5529943 h 5573486"/>
                <a:gd name="connsiteX122" fmla="*/ 1023257 w 6444343"/>
                <a:gd name="connsiteY122" fmla="*/ 5573486 h 5573486"/>
                <a:gd name="connsiteX123" fmla="*/ 239486 w 6444343"/>
                <a:gd name="connsiteY123" fmla="*/ 5551714 h 5573486"/>
                <a:gd name="connsiteX124" fmla="*/ 195943 w 6444343"/>
                <a:gd name="connsiteY124" fmla="*/ 5508172 h 5573486"/>
                <a:gd name="connsiteX125" fmla="*/ 152400 w 6444343"/>
                <a:gd name="connsiteY125" fmla="*/ 5442857 h 5573486"/>
                <a:gd name="connsiteX126" fmla="*/ 130629 w 6444343"/>
                <a:gd name="connsiteY126" fmla="*/ 5355772 h 5573486"/>
                <a:gd name="connsiteX127" fmla="*/ 108857 w 6444343"/>
                <a:gd name="connsiteY127" fmla="*/ 5312229 h 5573486"/>
                <a:gd name="connsiteX128" fmla="*/ 87086 w 6444343"/>
                <a:gd name="connsiteY128" fmla="*/ 5246914 h 5573486"/>
                <a:gd name="connsiteX129" fmla="*/ 43543 w 6444343"/>
                <a:gd name="connsiteY129" fmla="*/ 5029200 h 5573486"/>
                <a:gd name="connsiteX130" fmla="*/ 0 w 6444343"/>
                <a:gd name="connsiteY130" fmla="*/ 4680857 h 5573486"/>
                <a:gd name="connsiteX131" fmla="*/ 21771 w 6444343"/>
                <a:gd name="connsiteY131" fmla="*/ 4310743 h 5573486"/>
                <a:gd name="connsiteX132" fmla="*/ 43543 w 6444343"/>
                <a:gd name="connsiteY132" fmla="*/ 4288972 h 5573486"/>
                <a:gd name="connsiteX133" fmla="*/ 87086 w 6444343"/>
                <a:gd name="connsiteY133" fmla="*/ 4267200 h 5573486"/>
                <a:gd name="connsiteX134" fmla="*/ 152400 w 6444343"/>
                <a:gd name="connsiteY134" fmla="*/ 4310743 h 557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6444343" h="5573486">
                  <a:moveTo>
                    <a:pt x="152400" y="4310743"/>
                  </a:moveTo>
                  <a:lnTo>
                    <a:pt x="152400" y="4310743"/>
                  </a:lnTo>
                  <a:cubicBezTo>
                    <a:pt x="166914" y="4122057"/>
                    <a:pt x="175045" y="3932772"/>
                    <a:pt x="195943" y="3744686"/>
                  </a:cubicBezTo>
                  <a:cubicBezTo>
                    <a:pt x="221018" y="3519004"/>
                    <a:pt x="201775" y="3612497"/>
                    <a:pt x="239486" y="3461657"/>
                  </a:cubicBezTo>
                  <a:cubicBezTo>
                    <a:pt x="276362" y="3166641"/>
                    <a:pt x="243132" y="3398065"/>
                    <a:pt x="283029" y="3178629"/>
                  </a:cubicBezTo>
                  <a:cubicBezTo>
                    <a:pt x="290926" y="3135197"/>
                    <a:pt x="294094" y="3090826"/>
                    <a:pt x="304800" y="3048000"/>
                  </a:cubicBezTo>
                  <a:cubicBezTo>
                    <a:pt x="311910" y="3019560"/>
                    <a:pt x="360078" y="2955869"/>
                    <a:pt x="370114" y="2939143"/>
                  </a:cubicBezTo>
                  <a:cubicBezTo>
                    <a:pt x="378463" y="2925228"/>
                    <a:pt x="382149" y="2908582"/>
                    <a:pt x="391886" y="2895600"/>
                  </a:cubicBezTo>
                  <a:cubicBezTo>
                    <a:pt x="404202" y="2879179"/>
                    <a:pt x="420915" y="2866571"/>
                    <a:pt x="435429" y="2852057"/>
                  </a:cubicBezTo>
                  <a:cubicBezTo>
                    <a:pt x="458671" y="2828815"/>
                    <a:pt x="463838" y="2819058"/>
                    <a:pt x="500743" y="2808514"/>
                  </a:cubicBezTo>
                  <a:cubicBezTo>
                    <a:pt x="543342" y="2796343"/>
                    <a:pt x="703779" y="2771047"/>
                    <a:pt x="740229" y="2764972"/>
                  </a:cubicBezTo>
                  <a:cubicBezTo>
                    <a:pt x="1204029" y="2789382"/>
                    <a:pt x="1260135" y="2804356"/>
                    <a:pt x="1785257" y="2764972"/>
                  </a:cubicBezTo>
                  <a:cubicBezTo>
                    <a:pt x="1866167" y="2758904"/>
                    <a:pt x="1944598" y="2734084"/>
                    <a:pt x="2024743" y="2721429"/>
                  </a:cubicBezTo>
                  <a:cubicBezTo>
                    <a:pt x="2082536" y="2712304"/>
                    <a:pt x="2140857" y="2706914"/>
                    <a:pt x="2198914" y="2699657"/>
                  </a:cubicBezTo>
                  <a:cubicBezTo>
                    <a:pt x="2458073" y="2718169"/>
                    <a:pt x="2437391" y="2666245"/>
                    <a:pt x="2569029" y="2764972"/>
                  </a:cubicBezTo>
                  <a:cubicBezTo>
                    <a:pt x="2577239" y="2771130"/>
                    <a:pt x="2583543" y="2779486"/>
                    <a:pt x="2590800" y="2786743"/>
                  </a:cubicBezTo>
                  <a:cubicBezTo>
                    <a:pt x="2598057" y="2801257"/>
                    <a:pt x="2602835" y="2817304"/>
                    <a:pt x="2612571" y="2830286"/>
                  </a:cubicBezTo>
                  <a:cubicBezTo>
                    <a:pt x="2624887" y="2846707"/>
                    <a:pt x="2641600" y="2859315"/>
                    <a:pt x="2656114" y="2873829"/>
                  </a:cubicBezTo>
                  <a:cubicBezTo>
                    <a:pt x="2663371" y="2881086"/>
                    <a:pt x="2667929" y="2893111"/>
                    <a:pt x="2677886" y="2895600"/>
                  </a:cubicBezTo>
                  <a:cubicBezTo>
                    <a:pt x="2732931" y="2909362"/>
                    <a:pt x="2778235" y="2918323"/>
                    <a:pt x="2830286" y="2939143"/>
                  </a:cubicBezTo>
                  <a:cubicBezTo>
                    <a:pt x="2845353" y="2945170"/>
                    <a:pt x="2859914" y="2952565"/>
                    <a:pt x="2873829" y="2960914"/>
                  </a:cubicBezTo>
                  <a:cubicBezTo>
                    <a:pt x="2896266" y="2974376"/>
                    <a:pt x="2914320" y="2996182"/>
                    <a:pt x="2939143" y="3004457"/>
                  </a:cubicBezTo>
                  <a:cubicBezTo>
                    <a:pt x="2981021" y="3018417"/>
                    <a:pt x="3026228" y="3018972"/>
                    <a:pt x="3069771" y="3026229"/>
                  </a:cubicBezTo>
                  <a:cubicBezTo>
                    <a:pt x="3142343" y="3018972"/>
                    <a:pt x="3217122" y="3023647"/>
                    <a:pt x="3287486" y="3004457"/>
                  </a:cubicBezTo>
                  <a:cubicBezTo>
                    <a:pt x="3303142" y="3000187"/>
                    <a:pt x="3299521" y="2973896"/>
                    <a:pt x="3309257" y="2960914"/>
                  </a:cubicBezTo>
                  <a:cubicBezTo>
                    <a:pt x="3321573" y="2944493"/>
                    <a:pt x="3352800" y="2917372"/>
                    <a:pt x="3352800" y="2917372"/>
                  </a:cubicBezTo>
                  <a:cubicBezTo>
                    <a:pt x="3360057" y="2895600"/>
                    <a:pt x="3374571" y="2875006"/>
                    <a:pt x="3374571" y="2852057"/>
                  </a:cubicBezTo>
                  <a:cubicBezTo>
                    <a:pt x="3374571" y="1872635"/>
                    <a:pt x="3459186" y="2147964"/>
                    <a:pt x="3331029" y="1763486"/>
                  </a:cubicBezTo>
                  <a:cubicBezTo>
                    <a:pt x="3301945" y="1385397"/>
                    <a:pt x="3298644" y="1498420"/>
                    <a:pt x="3331029" y="1045029"/>
                  </a:cubicBezTo>
                  <a:cubicBezTo>
                    <a:pt x="3335198" y="986669"/>
                    <a:pt x="3342334" y="928422"/>
                    <a:pt x="3352800" y="870857"/>
                  </a:cubicBezTo>
                  <a:cubicBezTo>
                    <a:pt x="3356905" y="848278"/>
                    <a:pt x="3360802" y="823902"/>
                    <a:pt x="3374571" y="805543"/>
                  </a:cubicBezTo>
                  <a:cubicBezTo>
                    <a:pt x="3384307" y="792561"/>
                    <a:pt x="3403600" y="791029"/>
                    <a:pt x="3418114" y="783772"/>
                  </a:cubicBezTo>
                  <a:cubicBezTo>
                    <a:pt x="3425371" y="769258"/>
                    <a:pt x="3433859" y="755296"/>
                    <a:pt x="3439886" y="740229"/>
                  </a:cubicBezTo>
                  <a:cubicBezTo>
                    <a:pt x="3448409" y="718921"/>
                    <a:pt x="3451394" y="695440"/>
                    <a:pt x="3461657" y="674914"/>
                  </a:cubicBezTo>
                  <a:cubicBezTo>
                    <a:pt x="3466247" y="665734"/>
                    <a:pt x="3476172" y="660400"/>
                    <a:pt x="3483429" y="653143"/>
                  </a:cubicBezTo>
                  <a:cubicBezTo>
                    <a:pt x="3490686" y="631372"/>
                    <a:pt x="3499634" y="610093"/>
                    <a:pt x="3505200" y="587829"/>
                  </a:cubicBezTo>
                  <a:cubicBezTo>
                    <a:pt x="3536912" y="460980"/>
                    <a:pt x="3498606" y="507337"/>
                    <a:pt x="3548743" y="457200"/>
                  </a:cubicBezTo>
                  <a:cubicBezTo>
                    <a:pt x="3599543" y="355600"/>
                    <a:pt x="3563257" y="384628"/>
                    <a:pt x="3635829" y="348343"/>
                  </a:cubicBezTo>
                  <a:lnTo>
                    <a:pt x="3679371" y="304800"/>
                  </a:lnTo>
                  <a:lnTo>
                    <a:pt x="3701143" y="283029"/>
                  </a:lnTo>
                  <a:cubicBezTo>
                    <a:pt x="3729869" y="225577"/>
                    <a:pt x="3712198" y="235259"/>
                    <a:pt x="3788229" y="217714"/>
                  </a:cubicBezTo>
                  <a:cubicBezTo>
                    <a:pt x="4019348" y="164379"/>
                    <a:pt x="4002852" y="174453"/>
                    <a:pt x="4245429" y="152400"/>
                  </a:cubicBezTo>
                  <a:cubicBezTo>
                    <a:pt x="4274457" y="145143"/>
                    <a:pt x="4303305" y="137120"/>
                    <a:pt x="4332514" y="130629"/>
                  </a:cubicBezTo>
                  <a:cubicBezTo>
                    <a:pt x="4423816" y="110339"/>
                    <a:pt x="4477449" y="102844"/>
                    <a:pt x="4572000" y="87086"/>
                  </a:cubicBezTo>
                  <a:cubicBezTo>
                    <a:pt x="4615592" y="43492"/>
                    <a:pt x="4571526" y="81069"/>
                    <a:pt x="4659086" y="43543"/>
                  </a:cubicBezTo>
                  <a:cubicBezTo>
                    <a:pt x="4688917" y="30758"/>
                    <a:pt x="4717143" y="14514"/>
                    <a:pt x="4746171" y="0"/>
                  </a:cubicBezTo>
                  <a:lnTo>
                    <a:pt x="5312229" y="43543"/>
                  </a:lnTo>
                  <a:cubicBezTo>
                    <a:pt x="5356250" y="47803"/>
                    <a:pt x="5440147" y="67263"/>
                    <a:pt x="5486400" y="87086"/>
                  </a:cubicBezTo>
                  <a:cubicBezTo>
                    <a:pt x="5516231" y="99871"/>
                    <a:pt x="5541473" y="125294"/>
                    <a:pt x="5573486" y="130629"/>
                  </a:cubicBezTo>
                  <a:lnTo>
                    <a:pt x="5704114" y="152400"/>
                  </a:lnTo>
                  <a:cubicBezTo>
                    <a:pt x="5753301" y="201587"/>
                    <a:pt x="5691133" y="145910"/>
                    <a:pt x="5791200" y="195943"/>
                  </a:cubicBezTo>
                  <a:cubicBezTo>
                    <a:pt x="5800379" y="200533"/>
                    <a:pt x="5803792" y="213124"/>
                    <a:pt x="5812971" y="217714"/>
                  </a:cubicBezTo>
                  <a:cubicBezTo>
                    <a:pt x="5833498" y="227977"/>
                    <a:pt x="5856514" y="232229"/>
                    <a:pt x="5878286" y="239486"/>
                  </a:cubicBezTo>
                  <a:cubicBezTo>
                    <a:pt x="5959827" y="321027"/>
                    <a:pt x="5914391" y="295063"/>
                    <a:pt x="6008914" y="326572"/>
                  </a:cubicBezTo>
                  <a:cubicBezTo>
                    <a:pt x="6066974" y="442688"/>
                    <a:pt x="5987140" y="304796"/>
                    <a:pt x="6074229" y="391886"/>
                  </a:cubicBezTo>
                  <a:cubicBezTo>
                    <a:pt x="6092731" y="410388"/>
                    <a:pt x="6102072" y="436267"/>
                    <a:pt x="6117771" y="457200"/>
                  </a:cubicBezTo>
                  <a:cubicBezTo>
                    <a:pt x="6123929" y="465411"/>
                    <a:pt x="6132286" y="471715"/>
                    <a:pt x="6139543" y="478972"/>
                  </a:cubicBezTo>
                  <a:cubicBezTo>
                    <a:pt x="6176109" y="588671"/>
                    <a:pt x="6208911" y="681513"/>
                    <a:pt x="6226629" y="805543"/>
                  </a:cubicBezTo>
                  <a:cubicBezTo>
                    <a:pt x="6251303" y="978263"/>
                    <a:pt x="6212114" y="921657"/>
                    <a:pt x="6291943" y="1001486"/>
                  </a:cubicBezTo>
                  <a:cubicBezTo>
                    <a:pt x="6338968" y="1283638"/>
                    <a:pt x="6285669" y="1042814"/>
                    <a:pt x="6335486" y="1175657"/>
                  </a:cubicBezTo>
                  <a:cubicBezTo>
                    <a:pt x="6391633" y="1325381"/>
                    <a:pt x="6344481" y="1271738"/>
                    <a:pt x="6400800" y="1328057"/>
                  </a:cubicBezTo>
                  <a:cubicBezTo>
                    <a:pt x="6422010" y="1370479"/>
                    <a:pt x="6444343" y="1407274"/>
                    <a:pt x="6444343" y="1458686"/>
                  </a:cubicBezTo>
                  <a:cubicBezTo>
                    <a:pt x="6444343" y="1676521"/>
                    <a:pt x="6435363" y="1894370"/>
                    <a:pt x="6422571" y="2111829"/>
                  </a:cubicBezTo>
                  <a:cubicBezTo>
                    <a:pt x="6420814" y="2141699"/>
                    <a:pt x="6409398" y="2170254"/>
                    <a:pt x="6400800" y="2198914"/>
                  </a:cubicBezTo>
                  <a:cubicBezTo>
                    <a:pt x="6299825" y="2535499"/>
                    <a:pt x="6396274" y="2221117"/>
                    <a:pt x="6335486" y="2373086"/>
                  </a:cubicBezTo>
                  <a:cubicBezTo>
                    <a:pt x="6322943" y="2404443"/>
                    <a:pt x="6313822" y="2452770"/>
                    <a:pt x="6291943" y="2481943"/>
                  </a:cubicBezTo>
                  <a:cubicBezTo>
                    <a:pt x="6279627" y="2498364"/>
                    <a:pt x="6262914" y="2510972"/>
                    <a:pt x="6248400" y="2525486"/>
                  </a:cubicBezTo>
                  <a:cubicBezTo>
                    <a:pt x="6241143" y="2547257"/>
                    <a:pt x="6232934" y="2568734"/>
                    <a:pt x="6226629" y="2590800"/>
                  </a:cubicBezTo>
                  <a:cubicBezTo>
                    <a:pt x="6197516" y="2692694"/>
                    <a:pt x="6227679" y="2655064"/>
                    <a:pt x="6183086" y="2699657"/>
                  </a:cubicBezTo>
                  <a:cubicBezTo>
                    <a:pt x="6170344" y="2750625"/>
                    <a:pt x="6167664" y="2788105"/>
                    <a:pt x="6139543" y="2830286"/>
                  </a:cubicBezTo>
                  <a:cubicBezTo>
                    <a:pt x="6133850" y="2838825"/>
                    <a:pt x="6125028" y="2844800"/>
                    <a:pt x="6117771" y="2852057"/>
                  </a:cubicBezTo>
                  <a:cubicBezTo>
                    <a:pt x="6110514" y="2866571"/>
                    <a:pt x="6106137" y="2882928"/>
                    <a:pt x="6096000" y="2895600"/>
                  </a:cubicBezTo>
                  <a:cubicBezTo>
                    <a:pt x="6076766" y="2919642"/>
                    <a:pt x="6030686" y="2960914"/>
                    <a:pt x="6030686" y="2960914"/>
                  </a:cubicBezTo>
                  <a:cubicBezTo>
                    <a:pt x="6023429" y="2975428"/>
                    <a:pt x="6017915" y="2990955"/>
                    <a:pt x="6008914" y="3004457"/>
                  </a:cubicBezTo>
                  <a:cubicBezTo>
                    <a:pt x="6003221" y="3012997"/>
                    <a:pt x="5992423" y="3017428"/>
                    <a:pt x="5987143" y="3026229"/>
                  </a:cubicBezTo>
                  <a:cubicBezTo>
                    <a:pt x="5970445" y="3054059"/>
                    <a:pt x="5966549" y="3090365"/>
                    <a:pt x="5943600" y="3113314"/>
                  </a:cubicBezTo>
                  <a:lnTo>
                    <a:pt x="5900057" y="3156857"/>
                  </a:lnTo>
                  <a:lnTo>
                    <a:pt x="5878286" y="3178629"/>
                  </a:lnTo>
                  <a:cubicBezTo>
                    <a:pt x="5839026" y="3296407"/>
                    <a:pt x="5885778" y="3207468"/>
                    <a:pt x="5812971" y="3265714"/>
                  </a:cubicBezTo>
                  <a:cubicBezTo>
                    <a:pt x="5788928" y="3284948"/>
                    <a:pt x="5769428" y="3309257"/>
                    <a:pt x="5747657" y="3331029"/>
                  </a:cubicBezTo>
                  <a:cubicBezTo>
                    <a:pt x="5740400" y="3338286"/>
                    <a:pt x="5735622" y="3349555"/>
                    <a:pt x="5725886" y="3352800"/>
                  </a:cubicBezTo>
                  <a:lnTo>
                    <a:pt x="5660571" y="3374572"/>
                  </a:lnTo>
                  <a:cubicBezTo>
                    <a:pt x="5609611" y="3425532"/>
                    <a:pt x="5654247" y="3386613"/>
                    <a:pt x="5529943" y="3439886"/>
                  </a:cubicBezTo>
                  <a:cubicBezTo>
                    <a:pt x="5515028" y="3446278"/>
                    <a:pt x="5500914" y="3454400"/>
                    <a:pt x="5486400" y="3461657"/>
                  </a:cubicBezTo>
                  <a:cubicBezTo>
                    <a:pt x="5437144" y="3510915"/>
                    <a:pt x="5479450" y="3476659"/>
                    <a:pt x="5355771" y="3505200"/>
                  </a:cubicBezTo>
                  <a:cubicBezTo>
                    <a:pt x="5223547" y="3535713"/>
                    <a:pt x="5192146" y="3550613"/>
                    <a:pt x="5072743" y="3570514"/>
                  </a:cubicBezTo>
                  <a:cubicBezTo>
                    <a:pt x="4838718" y="3609518"/>
                    <a:pt x="5000450" y="3572260"/>
                    <a:pt x="4833257" y="3614057"/>
                  </a:cubicBezTo>
                  <a:cubicBezTo>
                    <a:pt x="4753489" y="3693825"/>
                    <a:pt x="4820737" y="3643449"/>
                    <a:pt x="4659086" y="3679372"/>
                  </a:cubicBezTo>
                  <a:cubicBezTo>
                    <a:pt x="4636683" y="3684350"/>
                    <a:pt x="4616275" y="3696642"/>
                    <a:pt x="4593771" y="3701143"/>
                  </a:cubicBezTo>
                  <a:cubicBezTo>
                    <a:pt x="4507199" y="3718457"/>
                    <a:pt x="4419086" y="3727371"/>
                    <a:pt x="4332514" y="3744686"/>
                  </a:cubicBezTo>
                  <a:cubicBezTo>
                    <a:pt x="3947632" y="3821663"/>
                    <a:pt x="4368240" y="3761992"/>
                    <a:pt x="3984171" y="3810000"/>
                  </a:cubicBezTo>
                  <a:cubicBezTo>
                    <a:pt x="3962400" y="3817257"/>
                    <a:pt x="3938782" y="3820386"/>
                    <a:pt x="3918857" y="3831772"/>
                  </a:cubicBezTo>
                  <a:cubicBezTo>
                    <a:pt x="3835965" y="3879139"/>
                    <a:pt x="3856545" y="3893239"/>
                    <a:pt x="3788229" y="3918857"/>
                  </a:cubicBezTo>
                  <a:cubicBezTo>
                    <a:pt x="3745253" y="3934973"/>
                    <a:pt x="3657600" y="3962400"/>
                    <a:pt x="3657600" y="3962400"/>
                  </a:cubicBezTo>
                  <a:cubicBezTo>
                    <a:pt x="3610511" y="4009491"/>
                    <a:pt x="3657915" y="3969553"/>
                    <a:pt x="3548743" y="4005943"/>
                  </a:cubicBezTo>
                  <a:cubicBezTo>
                    <a:pt x="3533348" y="4011074"/>
                    <a:pt x="3520267" y="4021687"/>
                    <a:pt x="3505200" y="4027714"/>
                  </a:cubicBezTo>
                  <a:cubicBezTo>
                    <a:pt x="3453137" y="4048539"/>
                    <a:pt x="3407861" y="4057492"/>
                    <a:pt x="3352800" y="4071257"/>
                  </a:cubicBezTo>
                  <a:lnTo>
                    <a:pt x="3287486" y="4136572"/>
                  </a:lnTo>
                  <a:cubicBezTo>
                    <a:pt x="3280229" y="4143829"/>
                    <a:pt x="3274894" y="4153753"/>
                    <a:pt x="3265714" y="4158343"/>
                  </a:cubicBezTo>
                  <a:lnTo>
                    <a:pt x="3222171" y="4180114"/>
                  </a:lnTo>
                  <a:cubicBezTo>
                    <a:pt x="3161799" y="4240488"/>
                    <a:pt x="3260165" y="4148610"/>
                    <a:pt x="3135086" y="4223657"/>
                  </a:cubicBezTo>
                  <a:cubicBezTo>
                    <a:pt x="3117485" y="4234218"/>
                    <a:pt x="3106057" y="4252686"/>
                    <a:pt x="3091543" y="4267200"/>
                  </a:cubicBezTo>
                  <a:lnTo>
                    <a:pt x="3069771" y="4288972"/>
                  </a:lnTo>
                  <a:lnTo>
                    <a:pt x="3026229" y="4332514"/>
                  </a:lnTo>
                  <a:cubicBezTo>
                    <a:pt x="2983844" y="4459667"/>
                    <a:pt x="3037620" y="4342896"/>
                    <a:pt x="2939143" y="4441372"/>
                  </a:cubicBezTo>
                  <a:cubicBezTo>
                    <a:pt x="2927669" y="4452846"/>
                    <a:pt x="2925720" y="4470999"/>
                    <a:pt x="2917371" y="4484914"/>
                  </a:cubicBezTo>
                  <a:cubicBezTo>
                    <a:pt x="2903909" y="4507351"/>
                    <a:pt x="2892331" y="4531727"/>
                    <a:pt x="2873829" y="4550229"/>
                  </a:cubicBezTo>
                  <a:cubicBezTo>
                    <a:pt x="2862355" y="4561704"/>
                    <a:pt x="2844800" y="4564743"/>
                    <a:pt x="2830286" y="4572000"/>
                  </a:cubicBezTo>
                  <a:cubicBezTo>
                    <a:pt x="2780366" y="4621920"/>
                    <a:pt x="2839466" y="4558230"/>
                    <a:pt x="2786743" y="4637314"/>
                  </a:cubicBezTo>
                  <a:cubicBezTo>
                    <a:pt x="2770633" y="4661478"/>
                    <a:pt x="2711905" y="4694464"/>
                    <a:pt x="2699657" y="4702629"/>
                  </a:cubicBezTo>
                  <a:cubicBezTo>
                    <a:pt x="2632156" y="4905134"/>
                    <a:pt x="2713113" y="4694716"/>
                    <a:pt x="2656114" y="4789714"/>
                  </a:cubicBezTo>
                  <a:cubicBezTo>
                    <a:pt x="2639416" y="4817544"/>
                    <a:pt x="2630574" y="4849796"/>
                    <a:pt x="2612571" y="4876800"/>
                  </a:cubicBezTo>
                  <a:cubicBezTo>
                    <a:pt x="2601185" y="4893879"/>
                    <a:pt x="2581345" y="4903922"/>
                    <a:pt x="2569029" y="4920343"/>
                  </a:cubicBezTo>
                  <a:cubicBezTo>
                    <a:pt x="2559292" y="4933325"/>
                    <a:pt x="2557394" y="4951214"/>
                    <a:pt x="2547257" y="4963886"/>
                  </a:cubicBezTo>
                  <a:cubicBezTo>
                    <a:pt x="2528023" y="4987928"/>
                    <a:pt x="2499022" y="5003582"/>
                    <a:pt x="2481943" y="5029200"/>
                  </a:cubicBezTo>
                  <a:cubicBezTo>
                    <a:pt x="2360651" y="5211138"/>
                    <a:pt x="2454618" y="5097513"/>
                    <a:pt x="2394857" y="5246914"/>
                  </a:cubicBezTo>
                  <a:cubicBezTo>
                    <a:pt x="2391045" y="5256443"/>
                    <a:pt x="2378779" y="5260146"/>
                    <a:pt x="2373086" y="5268686"/>
                  </a:cubicBezTo>
                  <a:cubicBezTo>
                    <a:pt x="2299098" y="5379668"/>
                    <a:pt x="2430142" y="5232222"/>
                    <a:pt x="2286000" y="5355772"/>
                  </a:cubicBezTo>
                  <a:cubicBezTo>
                    <a:pt x="2254831" y="5382489"/>
                    <a:pt x="2238741" y="5432900"/>
                    <a:pt x="2198914" y="5442857"/>
                  </a:cubicBezTo>
                  <a:cubicBezTo>
                    <a:pt x="2047618" y="5480682"/>
                    <a:pt x="2156086" y="5457276"/>
                    <a:pt x="1937657" y="5486400"/>
                  </a:cubicBezTo>
                  <a:cubicBezTo>
                    <a:pt x="1886791" y="5493182"/>
                    <a:pt x="1836221" y="5502176"/>
                    <a:pt x="1785257" y="5508172"/>
                  </a:cubicBezTo>
                  <a:cubicBezTo>
                    <a:pt x="1712823" y="5516694"/>
                    <a:pt x="1640210" y="5523714"/>
                    <a:pt x="1567543" y="5529943"/>
                  </a:cubicBezTo>
                  <a:lnTo>
                    <a:pt x="1023257" y="5573486"/>
                  </a:lnTo>
                  <a:cubicBezTo>
                    <a:pt x="762000" y="5566229"/>
                    <a:pt x="500033" y="5572283"/>
                    <a:pt x="239486" y="5551714"/>
                  </a:cubicBezTo>
                  <a:cubicBezTo>
                    <a:pt x="219024" y="5550099"/>
                    <a:pt x="205123" y="5526531"/>
                    <a:pt x="195943" y="5508172"/>
                  </a:cubicBezTo>
                  <a:cubicBezTo>
                    <a:pt x="169581" y="5455449"/>
                    <a:pt x="185645" y="5476104"/>
                    <a:pt x="152400" y="5442857"/>
                  </a:cubicBezTo>
                  <a:cubicBezTo>
                    <a:pt x="145143" y="5413829"/>
                    <a:pt x="140091" y="5384158"/>
                    <a:pt x="130629" y="5355772"/>
                  </a:cubicBezTo>
                  <a:cubicBezTo>
                    <a:pt x="125497" y="5340377"/>
                    <a:pt x="114884" y="5327296"/>
                    <a:pt x="108857" y="5312229"/>
                  </a:cubicBezTo>
                  <a:cubicBezTo>
                    <a:pt x="100334" y="5290921"/>
                    <a:pt x="93391" y="5268980"/>
                    <a:pt x="87086" y="5246914"/>
                  </a:cubicBezTo>
                  <a:cubicBezTo>
                    <a:pt x="65135" y="5170084"/>
                    <a:pt x="54702" y="5111034"/>
                    <a:pt x="43543" y="5029200"/>
                  </a:cubicBezTo>
                  <a:cubicBezTo>
                    <a:pt x="27732" y="4913255"/>
                    <a:pt x="0" y="4680857"/>
                    <a:pt x="0" y="4680857"/>
                  </a:cubicBezTo>
                  <a:cubicBezTo>
                    <a:pt x="7257" y="4557486"/>
                    <a:pt x="8123" y="4433572"/>
                    <a:pt x="21771" y="4310743"/>
                  </a:cubicBezTo>
                  <a:cubicBezTo>
                    <a:pt x="22904" y="4300543"/>
                    <a:pt x="35003" y="4294665"/>
                    <a:pt x="43543" y="4288972"/>
                  </a:cubicBezTo>
                  <a:cubicBezTo>
                    <a:pt x="57045" y="4279971"/>
                    <a:pt x="71343" y="4271136"/>
                    <a:pt x="87086" y="4267200"/>
                  </a:cubicBezTo>
                  <a:cubicBezTo>
                    <a:pt x="101167" y="4263680"/>
                    <a:pt x="141514" y="4303486"/>
                    <a:pt x="152400" y="4310743"/>
                  </a:cubicBezTo>
                  <a:close/>
                </a:path>
              </a:pathLst>
            </a:custGeom>
            <a:solidFill>
              <a:schemeClr val="accent1">
                <a:alpha val="23000"/>
              </a:schemeClr>
            </a:solidFill>
            <a:ln>
              <a:solidFill>
                <a:srgbClr val="440D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696686" y="776514"/>
              <a:ext cx="6605175" cy="6074229"/>
            </a:xfrm>
            <a:custGeom>
              <a:avLst/>
              <a:gdLst>
                <a:gd name="connsiteX0" fmla="*/ 957943 w 6605175"/>
                <a:gd name="connsiteY0" fmla="*/ 2656115 h 6074229"/>
                <a:gd name="connsiteX1" fmla="*/ 957943 w 6605175"/>
                <a:gd name="connsiteY1" fmla="*/ 2656115 h 6074229"/>
                <a:gd name="connsiteX2" fmla="*/ 1023257 w 6605175"/>
                <a:gd name="connsiteY2" fmla="*/ 2612572 h 6074229"/>
                <a:gd name="connsiteX3" fmla="*/ 1066800 w 6605175"/>
                <a:gd name="connsiteY3" fmla="*/ 2590800 h 6074229"/>
                <a:gd name="connsiteX4" fmla="*/ 1088571 w 6605175"/>
                <a:gd name="connsiteY4" fmla="*/ 2569029 h 6074229"/>
                <a:gd name="connsiteX5" fmla="*/ 1175657 w 6605175"/>
                <a:gd name="connsiteY5" fmla="*/ 2547257 h 6074229"/>
                <a:gd name="connsiteX6" fmla="*/ 1524000 w 6605175"/>
                <a:gd name="connsiteY6" fmla="*/ 2503715 h 6074229"/>
                <a:gd name="connsiteX7" fmla="*/ 1654628 w 6605175"/>
                <a:gd name="connsiteY7" fmla="*/ 2438400 h 6074229"/>
                <a:gd name="connsiteX8" fmla="*/ 1828800 w 6605175"/>
                <a:gd name="connsiteY8" fmla="*/ 2373086 h 6074229"/>
                <a:gd name="connsiteX9" fmla="*/ 1915885 w 6605175"/>
                <a:gd name="connsiteY9" fmla="*/ 2329543 h 6074229"/>
                <a:gd name="connsiteX10" fmla="*/ 2068285 w 6605175"/>
                <a:gd name="connsiteY10" fmla="*/ 2286000 h 6074229"/>
                <a:gd name="connsiteX11" fmla="*/ 2177143 w 6605175"/>
                <a:gd name="connsiteY11" fmla="*/ 2242457 h 6074229"/>
                <a:gd name="connsiteX12" fmla="*/ 2656114 w 6605175"/>
                <a:gd name="connsiteY12" fmla="*/ 2177143 h 6074229"/>
                <a:gd name="connsiteX13" fmla="*/ 2917371 w 6605175"/>
                <a:gd name="connsiteY13" fmla="*/ 2133600 h 6074229"/>
                <a:gd name="connsiteX14" fmla="*/ 3200400 w 6605175"/>
                <a:gd name="connsiteY14" fmla="*/ 2155372 h 6074229"/>
                <a:gd name="connsiteX15" fmla="*/ 3243943 w 6605175"/>
                <a:gd name="connsiteY15" fmla="*/ 2177143 h 6074229"/>
                <a:gd name="connsiteX16" fmla="*/ 3309257 w 6605175"/>
                <a:gd name="connsiteY16" fmla="*/ 2198915 h 6074229"/>
                <a:gd name="connsiteX17" fmla="*/ 3418114 w 6605175"/>
                <a:gd name="connsiteY17" fmla="*/ 2264229 h 6074229"/>
                <a:gd name="connsiteX18" fmla="*/ 3505200 w 6605175"/>
                <a:gd name="connsiteY18" fmla="*/ 2329543 h 6074229"/>
                <a:gd name="connsiteX19" fmla="*/ 3570514 w 6605175"/>
                <a:gd name="connsiteY19" fmla="*/ 2373086 h 6074229"/>
                <a:gd name="connsiteX20" fmla="*/ 3614057 w 6605175"/>
                <a:gd name="connsiteY20" fmla="*/ 2416629 h 6074229"/>
                <a:gd name="connsiteX21" fmla="*/ 3635828 w 6605175"/>
                <a:gd name="connsiteY21" fmla="*/ 2438400 h 6074229"/>
                <a:gd name="connsiteX22" fmla="*/ 3657600 w 6605175"/>
                <a:gd name="connsiteY22" fmla="*/ 2481943 h 6074229"/>
                <a:gd name="connsiteX23" fmla="*/ 3701143 w 6605175"/>
                <a:gd name="connsiteY23" fmla="*/ 2525486 h 6074229"/>
                <a:gd name="connsiteX24" fmla="*/ 3722914 w 6605175"/>
                <a:gd name="connsiteY24" fmla="*/ 2547257 h 6074229"/>
                <a:gd name="connsiteX25" fmla="*/ 3744685 w 6605175"/>
                <a:gd name="connsiteY25" fmla="*/ 2569029 h 6074229"/>
                <a:gd name="connsiteX26" fmla="*/ 3788228 w 6605175"/>
                <a:gd name="connsiteY26" fmla="*/ 2590800 h 6074229"/>
                <a:gd name="connsiteX27" fmla="*/ 3810000 w 6605175"/>
                <a:gd name="connsiteY27" fmla="*/ 2634343 h 6074229"/>
                <a:gd name="connsiteX28" fmla="*/ 3831771 w 6605175"/>
                <a:gd name="connsiteY28" fmla="*/ 2656115 h 6074229"/>
                <a:gd name="connsiteX29" fmla="*/ 3853543 w 6605175"/>
                <a:gd name="connsiteY29" fmla="*/ 2699657 h 6074229"/>
                <a:gd name="connsiteX30" fmla="*/ 3897085 w 6605175"/>
                <a:gd name="connsiteY30" fmla="*/ 2743200 h 6074229"/>
                <a:gd name="connsiteX31" fmla="*/ 3918857 w 6605175"/>
                <a:gd name="connsiteY31" fmla="*/ 2764972 h 6074229"/>
                <a:gd name="connsiteX32" fmla="*/ 4071257 w 6605175"/>
                <a:gd name="connsiteY32" fmla="*/ 2743200 h 6074229"/>
                <a:gd name="connsiteX33" fmla="*/ 4093028 w 6605175"/>
                <a:gd name="connsiteY33" fmla="*/ 2721429 h 6074229"/>
                <a:gd name="connsiteX34" fmla="*/ 4071257 w 6605175"/>
                <a:gd name="connsiteY34" fmla="*/ 2329543 h 6074229"/>
                <a:gd name="connsiteX35" fmla="*/ 4027714 w 6605175"/>
                <a:gd name="connsiteY35" fmla="*/ 2155372 h 6074229"/>
                <a:gd name="connsiteX36" fmla="*/ 4005943 w 6605175"/>
                <a:gd name="connsiteY36" fmla="*/ 2046515 h 6074229"/>
                <a:gd name="connsiteX37" fmla="*/ 3962400 w 6605175"/>
                <a:gd name="connsiteY37" fmla="*/ 1937657 h 6074229"/>
                <a:gd name="connsiteX38" fmla="*/ 3940628 w 6605175"/>
                <a:gd name="connsiteY38" fmla="*/ 1872343 h 6074229"/>
                <a:gd name="connsiteX39" fmla="*/ 3875314 w 6605175"/>
                <a:gd name="connsiteY39" fmla="*/ 1785257 h 6074229"/>
                <a:gd name="connsiteX40" fmla="*/ 3853543 w 6605175"/>
                <a:gd name="connsiteY40" fmla="*/ 1741715 h 6074229"/>
                <a:gd name="connsiteX41" fmla="*/ 3788228 w 6605175"/>
                <a:gd name="connsiteY41" fmla="*/ 1567543 h 6074229"/>
                <a:gd name="connsiteX42" fmla="*/ 3744685 w 6605175"/>
                <a:gd name="connsiteY42" fmla="*/ 1524000 h 6074229"/>
                <a:gd name="connsiteX43" fmla="*/ 3701143 w 6605175"/>
                <a:gd name="connsiteY43" fmla="*/ 1415143 h 6074229"/>
                <a:gd name="connsiteX44" fmla="*/ 3679371 w 6605175"/>
                <a:gd name="connsiteY44" fmla="*/ 1393372 h 6074229"/>
                <a:gd name="connsiteX45" fmla="*/ 3679371 w 6605175"/>
                <a:gd name="connsiteY45" fmla="*/ 1284515 h 6074229"/>
                <a:gd name="connsiteX46" fmla="*/ 3592285 w 6605175"/>
                <a:gd name="connsiteY46" fmla="*/ 1132115 h 6074229"/>
                <a:gd name="connsiteX47" fmla="*/ 3526971 w 6605175"/>
                <a:gd name="connsiteY47" fmla="*/ 1001486 h 6074229"/>
                <a:gd name="connsiteX48" fmla="*/ 3505200 w 6605175"/>
                <a:gd name="connsiteY48" fmla="*/ 957943 h 6074229"/>
                <a:gd name="connsiteX49" fmla="*/ 3396343 w 6605175"/>
                <a:gd name="connsiteY49" fmla="*/ 827315 h 6074229"/>
                <a:gd name="connsiteX50" fmla="*/ 3374571 w 6605175"/>
                <a:gd name="connsiteY50" fmla="*/ 805543 h 6074229"/>
                <a:gd name="connsiteX51" fmla="*/ 3265714 w 6605175"/>
                <a:gd name="connsiteY51" fmla="*/ 718457 h 6074229"/>
                <a:gd name="connsiteX52" fmla="*/ 3222171 w 6605175"/>
                <a:gd name="connsiteY52" fmla="*/ 674915 h 6074229"/>
                <a:gd name="connsiteX53" fmla="*/ 3200400 w 6605175"/>
                <a:gd name="connsiteY53" fmla="*/ 653143 h 6074229"/>
                <a:gd name="connsiteX54" fmla="*/ 3178628 w 6605175"/>
                <a:gd name="connsiteY54" fmla="*/ 609600 h 6074229"/>
                <a:gd name="connsiteX55" fmla="*/ 3156857 w 6605175"/>
                <a:gd name="connsiteY55" fmla="*/ 587829 h 6074229"/>
                <a:gd name="connsiteX56" fmla="*/ 3069771 w 6605175"/>
                <a:gd name="connsiteY56" fmla="*/ 522515 h 6074229"/>
                <a:gd name="connsiteX57" fmla="*/ 3004457 w 6605175"/>
                <a:gd name="connsiteY57" fmla="*/ 457200 h 6074229"/>
                <a:gd name="connsiteX58" fmla="*/ 2982685 w 6605175"/>
                <a:gd name="connsiteY58" fmla="*/ 435429 h 6074229"/>
                <a:gd name="connsiteX59" fmla="*/ 2960914 w 6605175"/>
                <a:gd name="connsiteY59" fmla="*/ 391886 h 6074229"/>
                <a:gd name="connsiteX60" fmla="*/ 2917371 w 6605175"/>
                <a:gd name="connsiteY60" fmla="*/ 348343 h 6074229"/>
                <a:gd name="connsiteX61" fmla="*/ 2895600 w 6605175"/>
                <a:gd name="connsiteY61" fmla="*/ 326572 h 6074229"/>
                <a:gd name="connsiteX62" fmla="*/ 2852057 w 6605175"/>
                <a:gd name="connsiteY62" fmla="*/ 304800 h 6074229"/>
                <a:gd name="connsiteX63" fmla="*/ 2786743 w 6605175"/>
                <a:gd name="connsiteY63" fmla="*/ 217715 h 6074229"/>
                <a:gd name="connsiteX64" fmla="*/ 2764971 w 6605175"/>
                <a:gd name="connsiteY64" fmla="*/ 195943 h 6074229"/>
                <a:gd name="connsiteX65" fmla="*/ 2699657 w 6605175"/>
                <a:gd name="connsiteY65" fmla="*/ 108857 h 6074229"/>
                <a:gd name="connsiteX66" fmla="*/ 2677885 w 6605175"/>
                <a:gd name="connsiteY66" fmla="*/ 87086 h 6074229"/>
                <a:gd name="connsiteX67" fmla="*/ 2634343 w 6605175"/>
                <a:gd name="connsiteY67" fmla="*/ 65315 h 6074229"/>
                <a:gd name="connsiteX68" fmla="*/ 2590800 w 6605175"/>
                <a:gd name="connsiteY68" fmla="*/ 21772 h 6074229"/>
                <a:gd name="connsiteX69" fmla="*/ 2481943 w 6605175"/>
                <a:gd name="connsiteY69" fmla="*/ 0 h 6074229"/>
                <a:gd name="connsiteX70" fmla="*/ 1915885 w 6605175"/>
                <a:gd name="connsiteY70" fmla="*/ 21772 h 6074229"/>
                <a:gd name="connsiteX71" fmla="*/ 1828800 w 6605175"/>
                <a:gd name="connsiteY71" fmla="*/ 65315 h 6074229"/>
                <a:gd name="connsiteX72" fmla="*/ 1676400 w 6605175"/>
                <a:gd name="connsiteY72" fmla="*/ 130629 h 6074229"/>
                <a:gd name="connsiteX73" fmla="*/ 1654628 w 6605175"/>
                <a:gd name="connsiteY73" fmla="*/ 152400 h 6074229"/>
                <a:gd name="connsiteX74" fmla="*/ 1545771 w 6605175"/>
                <a:gd name="connsiteY74" fmla="*/ 239486 h 6074229"/>
                <a:gd name="connsiteX75" fmla="*/ 1524000 w 6605175"/>
                <a:gd name="connsiteY75" fmla="*/ 261257 h 6074229"/>
                <a:gd name="connsiteX76" fmla="*/ 1458685 w 6605175"/>
                <a:gd name="connsiteY76" fmla="*/ 283029 h 6074229"/>
                <a:gd name="connsiteX77" fmla="*/ 1436914 w 6605175"/>
                <a:gd name="connsiteY77" fmla="*/ 304800 h 6074229"/>
                <a:gd name="connsiteX78" fmla="*/ 1306285 w 6605175"/>
                <a:gd name="connsiteY78" fmla="*/ 370115 h 6074229"/>
                <a:gd name="connsiteX79" fmla="*/ 1240971 w 6605175"/>
                <a:gd name="connsiteY79" fmla="*/ 435429 h 6074229"/>
                <a:gd name="connsiteX80" fmla="*/ 1219200 w 6605175"/>
                <a:gd name="connsiteY80" fmla="*/ 457200 h 6074229"/>
                <a:gd name="connsiteX81" fmla="*/ 1175657 w 6605175"/>
                <a:gd name="connsiteY81" fmla="*/ 478972 h 6074229"/>
                <a:gd name="connsiteX82" fmla="*/ 1153885 w 6605175"/>
                <a:gd name="connsiteY82" fmla="*/ 500743 h 6074229"/>
                <a:gd name="connsiteX83" fmla="*/ 1045028 w 6605175"/>
                <a:gd name="connsiteY83" fmla="*/ 587829 h 6074229"/>
                <a:gd name="connsiteX84" fmla="*/ 979714 w 6605175"/>
                <a:gd name="connsiteY84" fmla="*/ 674915 h 6074229"/>
                <a:gd name="connsiteX85" fmla="*/ 849085 w 6605175"/>
                <a:gd name="connsiteY85" fmla="*/ 805543 h 6074229"/>
                <a:gd name="connsiteX86" fmla="*/ 827314 w 6605175"/>
                <a:gd name="connsiteY86" fmla="*/ 827315 h 6074229"/>
                <a:gd name="connsiteX87" fmla="*/ 740228 w 6605175"/>
                <a:gd name="connsiteY87" fmla="*/ 936172 h 6074229"/>
                <a:gd name="connsiteX88" fmla="*/ 696685 w 6605175"/>
                <a:gd name="connsiteY88" fmla="*/ 957943 h 6074229"/>
                <a:gd name="connsiteX89" fmla="*/ 653143 w 6605175"/>
                <a:gd name="connsiteY89" fmla="*/ 1088572 h 6074229"/>
                <a:gd name="connsiteX90" fmla="*/ 609600 w 6605175"/>
                <a:gd name="connsiteY90" fmla="*/ 1284515 h 6074229"/>
                <a:gd name="connsiteX91" fmla="*/ 587828 w 6605175"/>
                <a:gd name="connsiteY91" fmla="*/ 1349829 h 6074229"/>
                <a:gd name="connsiteX92" fmla="*/ 522514 w 6605175"/>
                <a:gd name="connsiteY92" fmla="*/ 1632857 h 6074229"/>
                <a:gd name="connsiteX93" fmla="*/ 457200 w 6605175"/>
                <a:gd name="connsiteY93" fmla="*/ 1807029 h 6074229"/>
                <a:gd name="connsiteX94" fmla="*/ 413657 w 6605175"/>
                <a:gd name="connsiteY94" fmla="*/ 2002972 h 6074229"/>
                <a:gd name="connsiteX95" fmla="*/ 391885 w 6605175"/>
                <a:gd name="connsiteY95" fmla="*/ 2068286 h 6074229"/>
                <a:gd name="connsiteX96" fmla="*/ 348343 w 6605175"/>
                <a:gd name="connsiteY96" fmla="*/ 2438400 h 6074229"/>
                <a:gd name="connsiteX97" fmla="*/ 283028 w 6605175"/>
                <a:gd name="connsiteY97" fmla="*/ 2569029 h 6074229"/>
                <a:gd name="connsiteX98" fmla="*/ 261257 w 6605175"/>
                <a:gd name="connsiteY98" fmla="*/ 2656115 h 6074229"/>
                <a:gd name="connsiteX99" fmla="*/ 217714 w 6605175"/>
                <a:gd name="connsiteY99" fmla="*/ 2764972 h 6074229"/>
                <a:gd name="connsiteX100" fmla="*/ 195943 w 6605175"/>
                <a:gd name="connsiteY100" fmla="*/ 2830286 h 6074229"/>
                <a:gd name="connsiteX101" fmla="*/ 152400 w 6605175"/>
                <a:gd name="connsiteY101" fmla="*/ 3243943 h 6074229"/>
                <a:gd name="connsiteX102" fmla="*/ 108857 w 6605175"/>
                <a:gd name="connsiteY102" fmla="*/ 3570515 h 6074229"/>
                <a:gd name="connsiteX103" fmla="*/ 65314 w 6605175"/>
                <a:gd name="connsiteY103" fmla="*/ 3635829 h 6074229"/>
                <a:gd name="connsiteX104" fmla="*/ 43543 w 6605175"/>
                <a:gd name="connsiteY104" fmla="*/ 3897086 h 6074229"/>
                <a:gd name="connsiteX105" fmla="*/ 0 w 6605175"/>
                <a:gd name="connsiteY105" fmla="*/ 4114800 h 6074229"/>
                <a:gd name="connsiteX106" fmla="*/ 21771 w 6605175"/>
                <a:gd name="connsiteY106" fmla="*/ 4528457 h 6074229"/>
                <a:gd name="connsiteX107" fmla="*/ 43543 w 6605175"/>
                <a:gd name="connsiteY107" fmla="*/ 4550229 h 6074229"/>
                <a:gd name="connsiteX108" fmla="*/ 65314 w 6605175"/>
                <a:gd name="connsiteY108" fmla="*/ 4680857 h 6074229"/>
                <a:gd name="connsiteX109" fmla="*/ 108857 w 6605175"/>
                <a:gd name="connsiteY109" fmla="*/ 4702629 h 6074229"/>
                <a:gd name="connsiteX110" fmla="*/ 152400 w 6605175"/>
                <a:gd name="connsiteY110" fmla="*/ 4833257 h 6074229"/>
                <a:gd name="connsiteX111" fmla="*/ 239485 w 6605175"/>
                <a:gd name="connsiteY111" fmla="*/ 4985657 h 6074229"/>
                <a:gd name="connsiteX112" fmla="*/ 261257 w 6605175"/>
                <a:gd name="connsiteY112" fmla="*/ 5007429 h 6074229"/>
                <a:gd name="connsiteX113" fmla="*/ 283028 w 6605175"/>
                <a:gd name="connsiteY113" fmla="*/ 5050972 h 6074229"/>
                <a:gd name="connsiteX114" fmla="*/ 326571 w 6605175"/>
                <a:gd name="connsiteY114" fmla="*/ 5072743 h 6074229"/>
                <a:gd name="connsiteX115" fmla="*/ 348343 w 6605175"/>
                <a:gd name="connsiteY115" fmla="*/ 5138057 h 6074229"/>
                <a:gd name="connsiteX116" fmla="*/ 391885 w 6605175"/>
                <a:gd name="connsiteY116" fmla="*/ 5181600 h 6074229"/>
                <a:gd name="connsiteX117" fmla="*/ 435428 w 6605175"/>
                <a:gd name="connsiteY117" fmla="*/ 5225143 h 6074229"/>
                <a:gd name="connsiteX118" fmla="*/ 478971 w 6605175"/>
                <a:gd name="connsiteY118" fmla="*/ 5268686 h 6074229"/>
                <a:gd name="connsiteX119" fmla="*/ 500743 w 6605175"/>
                <a:gd name="connsiteY119" fmla="*/ 5312229 h 6074229"/>
                <a:gd name="connsiteX120" fmla="*/ 566057 w 6605175"/>
                <a:gd name="connsiteY120" fmla="*/ 5377543 h 6074229"/>
                <a:gd name="connsiteX121" fmla="*/ 631371 w 6605175"/>
                <a:gd name="connsiteY121" fmla="*/ 5486400 h 6074229"/>
                <a:gd name="connsiteX122" fmla="*/ 674914 w 6605175"/>
                <a:gd name="connsiteY122" fmla="*/ 5529943 h 6074229"/>
                <a:gd name="connsiteX123" fmla="*/ 718457 w 6605175"/>
                <a:gd name="connsiteY123" fmla="*/ 5617029 h 6074229"/>
                <a:gd name="connsiteX124" fmla="*/ 805543 w 6605175"/>
                <a:gd name="connsiteY124" fmla="*/ 5660572 h 6074229"/>
                <a:gd name="connsiteX125" fmla="*/ 827314 w 6605175"/>
                <a:gd name="connsiteY125" fmla="*/ 5704115 h 6074229"/>
                <a:gd name="connsiteX126" fmla="*/ 870857 w 6605175"/>
                <a:gd name="connsiteY126" fmla="*/ 5747657 h 6074229"/>
                <a:gd name="connsiteX127" fmla="*/ 936171 w 6605175"/>
                <a:gd name="connsiteY127" fmla="*/ 5834743 h 6074229"/>
                <a:gd name="connsiteX128" fmla="*/ 979714 w 6605175"/>
                <a:gd name="connsiteY128" fmla="*/ 5856515 h 6074229"/>
                <a:gd name="connsiteX129" fmla="*/ 1023257 w 6605175"/>
                <a:gd name="connsiteY129" fmla="*/ 5900057 h 6074229"/>
                <a:gd name="connsiteX130" fmla="*/ 1045028 w 6605175"/>
                <a:gd name="connsiteY130" fmla="*/ 5921829 h 6074229"/>
                <a:gd name="connsiteX131" fmla="*/ 1066800 w 6605175"/>
                <a:gd name="connsiteY131" fmla="*/ 5965372 h 6074229"/>
                <a:gd name="connsiteX132" fmla="*/ 1110343 w 6605175"/>
                <a:gd name="connsiteY132" fmla="*/ 5987143 h 6074229"/>
                <a:gd name="connsiteX133" fmla="*/ 1219200 w 6605175"/>
                <a:gd name="connsiteY133" fmla="*/ 6052457 h 6074229"/>
                <a:gd name="connsiteX134" fmla="*/ 1306285 w 6605175"/>
                <a:gd name="connsiteY134" fmla="*/ 6074229 h 6074229"/>
                <a:gd name="connsiteX135" fmla="*/ 2155371 w 6605175"/>
                <a:gd name="connsiteY135" fmla="*/ 6030686 h 6074229"/>
                <a:gd name="connsiteX136" fmla="*/ 2438400 w 6605175"/>
                <a:gd name="connsiteY136" fmla="*/ 5965372 h 6074229"/>
                <a:gd name="connsiteX137" fmla="*/ 2569028 w 6605175"/>
                <a:gd name="connsiteY137" fmla="*/ 5921829 h 6074229"/>
                <a:gd name="connsiteX138" fmla="*/ 2612571 w 6605175"/>
                <a:gd name="connsiteY138" fmla="*/ 5900057 h 6074229"/>
                <a:gd name="connsiteX139" fmla="*/ 2699657 w 6605175"/>
                <a:gd name="connsiteY139" fmla="*/ 5878286 h 6074229"/>
                <a:gd name="connsiteX140" fmla="*/ 2786743 w 6605175"/>
                <a:gd name="connsiteY140" fmla="*/ 5834743 h 6074229"/>
                <a:gd name="connsiteX141" fmla="*/ 2917371 w 6605175"/>
                <a:gd name="connsiteY141" fmla="*/ 5791200 h 6074229"/>
                <a:gd name="connsiteX142" fmla="*/ 2982685 w 6605175"/>
                <a:gd name="connsiteY142" fmla="*/ 5747657 h 6074229"/>
                <a:gd name="connsiteX143" fmla="*/ 3004457 w 6605175"/>
                <a:gd name="connsiteY143" fmla="*/ 5725886 h 6074229"/>
                <a:gd name="connsiteX144" fmla="*/ 3048000 w 6605175"/>
                <a:gd name="connsiteY144" fmla="*/ 5704115 h 6074229"/>
                <a:gd name="connsiteX145" fmla="*/ 3091543 w 6605175"/>
                <a:gd name="connsiteY145" fmla="*/ 5660572 h 6074229"/>
                <a:gd name="connsiteX146" fmla="*/ 3178628 w 6605175"/>
                <a:gd name="connsiteY146" fmla="*/ 5617029 h 6074229"/>
                <a:gd name="connsiteX147" fmla="*/ 3222171 w 6605175"/>
                <a:gd name="connsiteY147" fmla="*/ 5573486 h 6074229"/>
                <a:gd name="connsiteX148" fmla="*/ 3243943 w 6605175"/>
                <a:gd name="connsiteY148" fmla="*/ 5529943 h 6074229"/>
                <a:gd name="connsiteX149" fmla="*/ 3287485 w 6605175"/>
                <a:gd name="connsiteY149" fmla="*/ 5486400 h 6074229"/>
                <a:gd name="connsiteX150" fmla="*/ 3309257 w 6605175"/>
                <a:gd name="connsiteY150" fmla="*/ 5464629 h 6074229"/>
                <a:gd name="connsiteX151" fmla="*/ 3352800 w 6605175"/>
                <a:gd name="connsiteY151" fmla="*/ 5442857 h 6074229"/>
                <a:gd name="connsiteX152" fmla="*/ 3374571 w 6605175"/>
                <a:gd name="connsiteY152" fmla="*/ 5421086 h 6074229"/>
                <a:gd name="connsiteX153" fmla="*/ 3418114 w 6605175"/>
                <a:gd name="connsiteY153" fmla="*/ 5399315 h 6074229"/>
                <a:gd name="connsiteX154" fmla="*/ 3461657 w 6605175"/>
                <a:gd name="connsiteY154" fmla="*/ 5355772 h 6074229"/>
                <a:gd name="connsiteX155" fmla="*/ 3526971 w 6605175"/>
                <a:gd name="connsiteY155" fmla="*/ 5268686 h 6074229"/>
                <a:gd name="connsiteX156" fmla="*/ 3614057 w 6605175"/>
                <a:gd name="connsiteY156" fmla="*/ 5225143 h 6074229"/>
                <a:gd name="connsiteX157" fmla="*/ 3657600 w 6605175"/>
                <a:gd name="connsiteY157" fmla="*/ 5203372 h 6074229"/>
                <a:gd name="connsiteX158" fmla="*/ 3722914 w 6605175"/>
                <a:gd name="connsiteY158" fmla="*/ 5159829 h 6074229"/>
                <a:gd name="connsiteX159" fmla="*/ 3744685 w 6605175"/>
                <a:gd name="connsiteY159" fmla="*/ 5138057 h 6074229"/>
                <a:gd name="connsiteX160" fmla="*/ 3810000 w 6605175"/>
                <a:gd name="connsiteY160" fmla="*/ 5094515 h 6074229"/>
                <a:gd name="connsiteX161" fmla="*/ 3831771 w 6605175"/>
                <a:gd name="connsiteY161" fmla="*/ 5072743 h 6074229"/>
                <a:gd name="connsiteX162" fmla="*/ 3918857 w 6605175"/>
                <a:gd name="connsiteY162" fmla="*/ 5029200 h 6074229"/>
                <a:gd name="connsiteX163" fmla="*/ 3962400 w 6605175"/>
                <a:gd name="connsiteY163" fmla="*/ 4985657 h 6074229"/>
                <a:gd name="connsiteX164" fmla="*/ 4049485 w 6605175"/>
                <a:gd name="connsiteY164" fmla="*/ 4942115 h 6074229"/>
                <a:gd name="connsiteX165" fmla="*/ 4093028 w 6605175"/>
                <a:gd name="connsiteY165" fmla="*/ 4920343 h 6074229"/>
                <a:gd name="connsiteX166" fmla="*/ 4114800 w 6605175"/>
                <a:gd name="connsiteY166" fmla="*/ 4876800 h 6074229"/>
                <a:gd name="connsiteX167" fmla="*/ 4180114 w 6605175"/>
                <a:gd name="connsiteY167" fmla="*/ 4855029 h 6074229"/>
                <a:gd name="connsiteX168" fmla="*/ 4397828 w 6605175"/>
                <a:gd name="connsiteY168" fmla="*/ 4811486 h 6074229"/>
                <a:gd name="connsiteX169" fmla="*/ 4484914 w 6605175"/>
                <a:gd name="connsiteY169" fmla="*/ 4789715 h 6074229"/>
                <a:gd name="connsiteX170" fmla="*/ 4615543 w 6605175"/>
                <a:gd name="connsiteY170" fmla="*/ 4746172 h 6074229"/>
                <a:gd name="connsiteX171" fmla="*/ 4811485 w 6605175"/>
                <a:gd name="connsiteY171" fmla="*/ 4680857 h 6074229"/>
                <a:gd name="connsiteX172" fmla="*/ 4876800 w 6605175"/>
                <a:gd name="connsiteY172" fmla="*/ 4637315 h 6074229"/>
                <a:gd name="connsiteX173" fmla="*/ 5029200 w 6605175"/>
                <a:gd name="connsiteY173" fmla="*/ 4615543 h 6074229"/>
                <a:gd name="connsiteX174" fmla="*/ 5116285 w 6605175"/>
                <a:gd name="connsiteY174" fmla="*/ 4593772 h 6074229"/>
                <a:gd name="connsiteX175" fmla="*/ 5312228 w 6605175"/>
                <a:gd name="connsiteY175" fmla="*/ 4572000 h 6074229"/>
                <a:gd name="connsiteX176" fmla="*/ 5551714 w 6605175"/>
                <a:gd name="connsiteY176" fmla="*/ 4528457 h 6074229"/>
                <a:gd name="connsiteX177" fmla="*/ 5617028 w 6605175"/>
                <a:gd name="connsiteY177" fmla="*/ 4506686 h 6074229"/>
                <a:gd name="connsiteX178" fmla="*/ 5769428 w 6605175"/>
                <a:gd name="connsiteY178" fmla="*/ 4441372 h 6074229"/>
                <a:gd name="connsiteX179" fmla="*/ 5834743 w 6605175"/>
                <a:gd name="connsiteY179" fmla="*/ 4397829 h 6074229"/>
                <a:gd name="connsiteX180" fmla="*/ 5856514 w 6605175"/>
                <a:gd name="connsiteY180" fmla="*/ 4376057 h 6074229"/>
                <a:gd name="connsiteX181" fmla="*/ 5921828 w 6605175"/>
                <a:gd name="connsiteY181" fmla="*/ 4354286 h 6074229"/>
                <a:gd name="connsiteX182" fmla="*/ 6008914 w 6605175"/>
                <a:gd name="connsiteY182" fmla="*/ 4310743 h 6074229"/>
                <a:gd name="connsiteX183" fmla="*/ 6052457 w 6605175"/>
                <a:gd name="connsiteY183" fmla="*/ 4288972 h 6074229"/>
                <a:gd name="connsiteX184" fmla="*/ 6117771 w 6605175"/>
                <a:gd name="connsiteY184" fmla="*/ 4267200 h 6074229"/>
                <a:gd name="connsiteX185" fmla="*/ 6226628 w 6605175"/>
                <a:gd name="connsiteY185" fmla="*/ 4223657 h 6074229"/>
                <a:gd name="connsiteX186" fmla="*/ 6291943 w 6605175"/>
                <a:gd name="connsiteY186" fmla="*/ 4180115 h 6074229"/>
                <a:gd name="connsiteX187" fmla="*/ 6444343 w 6605175"/>
                <a:gd name="connsiteY187" fmla="*/ 4136572 h 6074229"/>
                <a:gd name="connsiteX188" fmla="*/ 6531428 w 6605175"/>
                <a:gd name="connsiteY188" fmla="*/ 4071257 h 6074229"/>
                <a:gd name="connsiteX189" fmla="*/ 6553200 w 6605175"/>
                <a:gd name="connsiteY189" fmla="*/ 4049486 h 6074229"/>
                <a:gd name="connsiteX190" fmla="*/ 6574971 w 6605175"/>
                <a:gd name="connsiteY190" fmla="*/ 4027715 h 6074229"/>
                <a:gd name="connsiteX191" fmla="*/ 6574971 w 6605175"/>
                <a:gd name="connsiteY191" fmla="*/ 3722915 h 6074229"/>
                <a:gd name="connsiteX192" fmla="*/ 6553200 w 6605175"/>
                <a:gd name="connsiteY192" fmla="*/ 3701143 h 6074229"/>
                <a:gd name="connsiteX193" fmla="*/ 6487885 w 6605175"/>
                <a:gd name="connsiteY193" fmla="*/ 3679372 h 6074229"/>
                <a:gd name="connsiteX194" fmla="*/ 5856514 w 6605175"/>
                <a:gd name="connsiteY194" fmla="*/ 3701143 h 6074229"/>
                <a:gd name="connsiteX195" fmla="*/ 5769428 w 6605175"/>
                <a:gd name="connsiteY195" fmla="*/ 3722915 h 6074229"/>
                <a:gd name="connsiteX196" fmla="*/ 5747657 w 6605175"/>
                <a:gd name="connsiteY196" fmla="*/ 3744686 h 6074229"/>
                <a:gd name="connsiteX197" fmla="*/ 5617028 w 6605175"/>
                <a:gd name="connsiteY197" fmla="*/ 3810000 h 6074229"/>
                <a:gd name="connsiteX198" fmla="*/ 5486400 w 6605175"/>
                <a:gd name="connsiteY198" fmla="*/ 3831772 h 6074229"/>
                <a:gd name="connsiteX199" fmla="*/ 5421085 w 6605175"/>
                <a:gd name="connsiteY199" fmla="*/ 3853543 h 6074229"/>
                <a:gd name="connsiteX200" fmla="*/ 5246914 w 6605175"/>
                <a:gd name="connsiteY200" fmla="*/ 3897086 h 6074229"/>
                <a:gd name="connsiteX201" fmla="*/ 5159828 w 6605175"/>
                <a:gd name="connsiteY201" fmla="*/ 3918857 h 6074229"/>
                <a:gd name="connsiteX202" fmla="*/ 4920343 w 6605175"/>
                <a:gd name="connsiteY202" fmla="*/ 3940629 h 6074229"/>
                <a:gd name="connsiteX203" fmla="*/ 4833257 w 6605175"/>
                <a:gd name="connsiteY203" fmla="*/ 3962400 h 6074229"/>
                <a:gd name="connsiteX204" fmla="*/ 4789714 w 6605175"/>
                <a:gd name="connsiteY204" fmla="*/ 4005943 h 6074229"/>
                <a:gd name="connsiteX205" fmla="*/ 4724400 w 6605175"/>
                <a:gd name="connsiteY205" fmla="*/ 4027715 h 6074229"/>
                <a:gd name="connsiteX206" fmla="*/ 4702628 w 6605175"/>
                <a:gd name="connsiteY206" fmla="*/ 4049486 h 6074229"/>
                <a:gd name="connsiteX207" fmla="*/ 4593771 w 6605175"/>
                <a:gd name="connsiteY207" fmla="*/ 4093029 h 6074229"/>
                <a:gd name="connsiteX208" fmla="*/ 4550228 w 6605175"/>
                <a:gd name="connsiteY208" fmla="*/ 4114800 h 6074229"/>
                <a:gd name="connsiteX209" fmla="*/ 4528457 w 6605175"/>
                <a:gd name="connsiteY209" fmla="*/ 4136572 h 6074229"/>
                <a:gd name="connsiteX210" fmla="*/ 4354285 w 6605175"/>
                <a:gd name="connsiteY210" fmla="*/ 4180115 h 6074229"/>
                <a:gd name="connsiteX211" fmla="*/ 4332514 w 6605175"/>
                <a:gd name="connsiteY211" fmla="*/ 4223657 h 6074229"/>
                <a:gd name="connsiteX212" fmla="*/ 4288971 w 6605175"/>
                <a:gd name="connsiteY212" fmla="*/ 4267200 h 6074229"/>
                <a:gd name="connsiteX213" fmla="*/ 4267200 w 6605175"/>
                <a:gd name="connsiteY213" fmla="*/ 4288972 h 6074229"/>
                <a:gd name="connsiteX214" fmla="*/ 4245428 w 6605175"/>
                <a:gd name="connsiteY214" fmla="*/ 4310743 h 6074229"/>
                <a:gd name="connsiteX215" fmla="*/ 4180114 w 6605175"/>
                <a:gd name="connsiteY215" fmla="*/ 4332515 h 6074229"/>
                <a:gd name="connsiteX216" fmla="*/ 4158343 w 6605175"/>
                <a:gd name="connsiteY216" fmla="*/ 4376057 h 6074229"/>
                <a:gd name="connsiteX217" fmla="*/ 4136571 w 6605175"/>
                <a:gd name="connsiteY217" fmla="*/ 4397829 h 6074229"/>
                <a:gd name="connsiteX218" fmla="*/ 4114800 w 6605175"/>
                <a:gd name="connsiteY218" fmla="*/ 4463143 h 6074229"/>
                <a:gd name="connsiteX219" fmla="*/ 4071257 w 6605175"/>
                <a:gd name="connsiteY219" fmla="*/ 4506686 h 6074229"/>
                <a:gd name="connsiteX220" fmla="*/ 4027714 w 6605175"/>
                <a:gd name="connsiteY220" fmla="*/ 4550229 h 6074229"/>
                <a:gd name="connsiteX221" fmla="*/ 4005943 w 6605175"/>
                <a:gd name="connsiteY221" fmla="*/ 4572000 h 6074229"/>
                <a:gd name="connsiteX222" fmla="*/ 3962400 w 6605175"/>
                <a:gd name="connsiteY222" fmla="*/ 4593772 h 6074229"/>
                <a:gd name="connsiteX223" fmla="*/ 3918857 w 6605175"/>
                <a:gd name="connsiteY223" fmla="*/ 4637315 h 6074229"/>
                <a:gd name="connsiteX224" fmla="*/ 3875314 w 6605175"/>
                <a:gd name="connsiteY224" fmla="*/ 4680857 h 6074229"/>
                <a:gd name="connsiteX225" fmla="*/ 3853543 w 6605175"/>
                <a:gd name="connsiteY225" fmla="*/ 4702629 h 6074229"/>
                <a:gd name="connsiteX226" fmla="*/ 3831771 w 6605175"/>
                <a:gd name="connsiteY226" fmla="*/ 4724400 h 6074229"/>
                <a:gd name="connsiteX227" fmla="*/ 3788228 w 6605175"/>
                <a:gd name="connsiteY227" fmla="*/ 4789715 h 6074229"/>
                <a:gd name="connsiteX228" fmla="*/ 3722914 w 6605175"/>
                <a:gd name="connsiteY228" fmla="*/ 4876800 h 6074229"/>
                <a:gd name="connsiteX229" fmla="*/ 3657600 w 6605175"/>
                <a:gd name="connsiteY229" fmla="*/ 5029200 h 6074229"/>
                <a:gd name="connsiteX230" fmla="*/ 3614057 w 6605175"/>
                <a:gd name="connsiteY230" fmla="*/ 5072743 h 6074229"/>
                <a:gd name="connsiteX231" fmla="*/ 3592285 w 6605175"/>
                <a:gd name="connsiteY231" fmla="*/ 5094515 h 6074229"/>
                <a:gd name="connsiteX232" fmla="*/ 3570514 w 6605175"/>
                <a:gd name="connsiteY232" fmla="*/ 5138057 h 6074229"/>
                <a:gd name="connsiteX233" fmla="*/ 3526971 w 6605175"/>
                <a:gd name="connsiteY233" fmla="*/ 5159829 h 6074229"/>
                <a:gd name="connsiteX234" fmla="*/ 3483428 w 6605175"/>
                <a:gd name="connsiteY234" fmla="*/ 5203372 h 6074229"/>
                <a:gd name="connsiteX235" fmla="*/ 3461657 w 6605175"/>
                <a:gd name="connsiteY235" fmla="*/ 5225143 h 6074229"/>
                <a:gd name="connsiteX236" fmla="*/ 3439885 w 6605175"/>
                <a:gd name="connsiteY236" fmla="*/ 5246915 h 6074229"/>
                <a:gd name="connsiteX237" fmla="*/ 3396343 w 6605175"/>
                <a:gd name="connsiteY237" fmla="*/ 5268686 h 6074229"/>
                <a:gd name="connsiteX238" fmla="*/ 3374571 w 6605175"/>
                <a:gd name="connsiteY238" fmla="*/ 5290457 h 6074229"/>
                <a:gd name="connsiteX239" fmla="*/ 3309257 w 6605175"/>
                <a:gd name="connsiteY239" fmla="*/ 5312229 h 6074229"/>
                <a:gd name="connsiteX240" fmla="*/ 3243943 w 6605175"/>
                <a:gd name="connsiteY240" fmla="*/ 5399315 h 6074229"/>
                <a:gd name="connsiteX241" fmla="*/ 3200400 w 6605175"/>
                <a:gd name="connsiteY241" fmla="*/ 5421086 h 6074229"/>
                <a:gd name="connsiteX242" fmla="*/ 3156857 w 6605175"/>
                <a:gd name="connsiteY242" fmla="*/ 5464629 h 6074229"/>
                <a:gd name="connsiteX243" fmla="*/ 3135085 w 6605175"/>
                <a:gd name="connsiteY243" fmla="*/ 5486400 h 6074229"/>
                <a:gd name="connsiteX244" fmla="*/ 3069771 w 6605175"/>
                <a:gd name="connsiteY244" fmla="*/ 5508172 h 6074229"/>
                <a:gd name="connsiteX245" fmla="*/ 3048000 w 6605175"/>
                <a:gd name="connsiteY245" fmla="*/ 5529943 h 6074229"/>
                <a:gd name="connsiteX246" fmla="*/ 3004457 w 6605175"/>
                <a:gd name="connsiteY246" fmla="*/ 5595257 h 6074229"/>
                <a:gd name="connsiteX247" fmla="*/ 2917371 w 6605175"/>
                <a:gd name="connsiteY247" fmla="*/ 5617029 h 6074229"/>
                <a:gd name="connsiteX248" fmla="*/ 2786743 w 6605175"/>
                <a:gd name="connsiteY248" fmla="*/ 5660572 h 6074229"/>
                <a:gd name="connsiteX249" fmla="*/ 2590800 w 6605175"/>
                <a:gd name="connsiteY249" fmla="*/ 5704115 h 6074229"/>
                <a:gd name="connsiteX250" fmla="*/ 2438400 w 6605175"/>
                <a:gd name="connsiteY250" fmla="*/ 5725886 h 6074229"/>
                <a:gd name="connsiteX251" fmla="*/ 1676400 w 6605175"/>
                <a:gd name="connsiteY251" fmla="*/ 5747657 h 6074229"/>
                <a:gd name="connsiteX252" fmla="*/ 1088571 w 6605175"/>
                <a:gd name="connsiteY252" fmla="*/ 5747657 h 6074229"/>
                <a:gd name="connsiteX253" fmla="*/ 1001485 w 6605175"/>
                <a:gd name="connsiteY253" fmla="*/ 5704115 h 6074229"/>
                <a:gd name="connsiteX254" fmla="*/ 957943 w 6605175"/>
                <a:gd name="connsiteY254" fmla="*/ 5660572 h 6074229"/>
                <a:gd name="connsiteX255" fmla="*/ 914400 w 6605175"/>
                <a:gd name="connsiteY255" fmla="*/ 5638800 h 6074229"/>
                <a:gd name="connsiteX256" fmla="*/ 870857 w 6605175"/>
                <a:gd name="connsiteY256" fmla="*/ 5595257 h 6074229"/>
                <a:gd name="connsiteX257" fmla="*/ 849085 w 6605175"/>
                <a:gd name="connsiteY257" fmla="*/ 5573486 h 6074229"/>
                <a:gd name="connsiteX258" fmla="*/ 827314 w 6605175"/>
                <a:gd name="connsiteY258" fmla="*/ 5529943 h 6074229"/>
                <a:gd name="connsiteX259" fmla="*/ 783771 w 6605175"/>
                <a:gd name="connsiteY259" fmla="*/ 5486400 h 6074229"/>
                <a:gd name="connsiteX260" fmla="*/ 762000 w 6605175"/>
                <a:gd name="connsiteY260" fmla="*/ 5399315 h 6074229"/>
                <a:gd name="connsiteX261" fmla="*/ 696685 w 6605175"/>
                <a:gd name="connsiteY261" fmla="*/ 5203372 h 6074229"/>
                <a:gd name="connsiteX262" fmla="*/ 674914 w 6605175"/>
                <a:gd name="connsiteY262" fmla="*/ 5029200 h 6074229"/>
                <a:gd name="connsiteX263" fmla="*/ 631371 w 6605175"/>
                <a:gd name="connsiteY263" fmla="*/ 4746172 h 6074229"/>
                <a:gd name="connsiteX264" fmla="*/ 609600 w 6605175"/>
                <a:gd name="connsiteY264" fmla="*/ 4702629 h 6074229"/>
                <a:gd name="connsiteX265" fmla="*/ 587828 w 6605175"/>
                <a:gd name="connsiteY265" fmla="*/ 3243943 h 6074229"/>
                <a:gd name="connsiteX266" fmla="*/ 631371 w 6605175"/>
                <a:gd name="connsiteY266" fmla="*/ 3091543 h 6074229"/>
                <a:gd name="connsiteX267" fmla="*/ 696685 w 6605175"/>
                <a:gd name="connsiteY267" fmla="*/ 2939143 h 6074229"/>
                <a:gd name="connsiteX268" fmla="*/ 783771 w 6605175"/>
                <a:gd name="connsiteY268" fmla="*/ 2743200 h 6074229"/>
                <a:gd name="connsiteX269" fmla="*/ 849085 w 6605175"/>
                <a:gd name="connsiteY269" fmla="*/ 2677886 h 6074229"/>
                <a:gd name="connsiteX270" fmla="*/ 870857 w 6605175"/>
                <a:gd name="connsiteY270" fmla="*/ 2656115 h 6074229"/>
                <a:gd name="connsiteX271" fmla="*/ 892628 w 6605175"/>
                <a:gd name="connsiteY271" fmla="*/ 2634343 h 6074229"/>
                <a:gd name="connsiteX272" fmla="*/ 1045028 w 6605175"/>
                <a:gd name="connsiteY272" fmla="*/ 2634343 h 6074229"/>
                <a:gd name="connsiteX273" fmla="*/ 1001485 w 6605175"/>
                <a:gd name="connsiteY273" fmla="*/ 2612572 h 6074229"/>
                <a:gd name="connsiteX274" fmla="*/ 1001485 w 6605175"/>
                <a:gd name="connsiteY274" fmla="*/ 2612572 h 6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Lst>
              <a:rect l="l" t="t" r="r" b="b"/>
              <a:pathLst>
                <a:path w="6605175" h="6074229">
                  <a:moveTo>
                    <a:pt x="957943" y="2656115"/>
                  </a:moveTo>
                  <a:lnTo>
                    <a:pt x="957943" y="2656115"/>
                  </a:lnTo>
                  <a:cubicBezTo>
                    <a:pt x="979714" y="2641601"/>
                    <a:pt x="1000820" y="2626034"/>
                    <a:pt x="1023257" y="2612572"/>
                  </a:cubicBezTo>
                  <a:cubicBezTo>
                    <a:pt x="1037172" y="2604223"/>
                    <a:pt x="1053298" y="2599801"/>
                    <a:pt x="1066800" y="2590800"/>
                  </a:cubicBezTo>
                  <a:cubicBezTo>
                    <a:pt x="1075339" y="2585107"/>
                    <a:pt x="1079042" y="2572841"/>
                    <a:pt x="1088571" y="2569029"/>
                  </a:cubicBezTo>
                  <a:cubicBezTo>
                    <a:pt x="1116353" y="2557916"/>
                    <a:pt x="1146066" y="2551696"/>
                    <a:pt x="1175657" y="2547257"/>
                  </a:cubicBezTo>
                  <a:cubicBezTo>
                    <a:pt x="1291380" y="2529899"/>
                    <a:pt x="1524000" y="2503715"/>
                    <a:pt x="1524000" y="2503715"/>
                  </a:cubicBezTo>
                  <a:cubicBezTo>
                    <a:pt x="1567543" y="2481943"/>
                    <a:pt x="1608444" y="2453795"/>
                    <a:pt x="1654628" y="2438400"/>
                  </a:cubicBezTo>
                  <a:cubicBezTo>
                    <a:pt x="1800652" y="2389725"/>
                    <a:pt x="1744204" y="2415383"/>
                    <a:pt x="1828800" y="2373086"/>
                  </a:cubicBezTo>
                  <a:cubicBezTo>
                    <a:pt x="1870527" y="2331359"/>
                    <a:pt x="1832497" y="2362898"/>
                    <a:pt x="1915885" y="2329543"/>
                  </a:cubicBezTo>
                  <a:cubicBezTo>
                    <a:pt x="2030842" y="2283560"/>
                    <a:pt x="1856142" y="2328430"/>
                    <a:pt x="2068285" y="2286000"/>
                  </a:cubicBezTo>
                  <a:cubicBezTo>
                    <a:pt x="2113593" y="2240694"/>
                    <a:pt x="2073169" y="2273649"/>
                    <a:pt x="2177143" y="2242457"/>
                  </a:cubicBezTo>
                  <a:cubicBezTo>
                    <a:pt x="2451962" y="2160011"/>
                    <a:pt x="2176235" y="2207136"/>
                    <a:pt x="2656114" y="2177143"/>
                  </a:cubicBezTo>
                  <a:cubicBezTo>
                    <a:pt x="2717920" y="2164782"/>
                    <a:pt x="2863368" y="2133600"/>
                    <a:pt x="2917371" y="2133600"/>
                  </a:cubicBezTo>
                  <a:cubicBezTo>
                    <a:pt x="3011993" y="2133600"/>
                    <a:pt x="3106057" y="2148115"/>
                    <a:pt x="3200400" y="2155372"/>
                  </a:cubicBezTo>
                  <a:cubicBezTo>
                    <a:pt x="3214914" y="2162629"/>
                    <a:pt x="3228876" y="2171116"/>
                    <a:pt x="3243943" y="2177143"/>
                  </a:cubicBezTo>
                  <a:cubicBezTo>
                    <a:pt x="3265251" y="2185666"/>
                    <a:pt x="3289578" y="2187108"/>
                    <a:pt x="3309257" y="2198915"/>
                  </a:cubicBezTo>
                  <a:cubicBezTo>
                    <a:pt x="3458683" y="2288570"/>
                    <a:pt x="3233089" y="2202552"/>
                    <a:pt x="3418114" y="2264229"/>
                  </a:cubicBezTo>
                  <a:cubicBezTo>
                    <a:pt x="3473132" y="2319247"/>
                    <a:pt x="3443298" y="2298592"/>
                    <a:pt x="3505200" y="2329543"/>
                  </a:cubicBezTo>
                  <a:cubicBezTo>
                    <a:pt x="3571784" y="2396130"/>
                    <a:pt x="3465078" y="2294010"/>
                    <a:pt x="3570514" y="2373086"/>
                  </a:cubicBezTo>
                  <a:cubicBezTo>
                    <a:pt x="3586935" y="2385402"/>
                    <a:pt x="3599543" y="2402115"/>
                    <a:pt x="3614057" y="2416629"/>
                  </a:cubicBezTo>
                  <a:cubicBezTo>
                    <a:pt x="3621314" y="2423886"/>
                    <a:pt x="3631238" y="2429221"/>
                    <a:pt x="3635828" y="2438400"/>
                  </a:cubicBezTo>
                  <a:cubicBezTo>
                    <a:pt x="3643085" y="2452914"/>
                    <a:pt x="3647863" y="2468961"/>
                    <a:pt x="3657600" y="2481943"/>
                  </a:cubicBezTo>
                  <a:cubicBezTo>
                    <a:pt x="3669916" y="2498364"/>
                    <a:pt x="3686629" y="2510972"/>
                    <a:pt x="3701143" y="2525486"/>
                  </a:cubicBezTo>
                  <a:lnTo>
                    <a:pt x="3722914" y="2547257"/>
                  </a:lnTo>
                  <a:cubicBezTo>
                    <a:pt x="3730171" y="2554514"/>
                    <a:pt x="3735505" y="2564439"/>
                    <a:pt x="3744685" y="2569029"/>
                  </a:cubicBezTo>
                  <a:lnTo>
                    <a:pt x="3788228" y="2590800"/>
                  </a:lnTo>
                  <a:cubicBezTo>
                    <a:pt x="3795485" y="2605314"/>
                    <a:pt x="3800999" y="2620841"/>
                    <a:pt x="3810000" y="2634343"/>
                  </a:cubicBezTo>
                  <a:cubicBezTo>
                    <a:pt x="3815693" y="2642883"/>
                    <a:pt x="3826078" y="2647576"/>
                    <a:pt x="3831771" y="2656115"/>
                  </a:cubicBezTo>
                  <a:cubicBezTo>
                    <a:pt x="3840772" y="2669617"/>
                    <a:pt x="3843807" y="2686675"/>
                    <a:pt x="3853543" y="2699657"/>
                  </a:cubicBezTo>
                  <a:cubicBezTo>
                    <a:pt x="3865859" y="2716078"/>
                    <a:pt x="3882571" y="2728686"/>
                    <a:pt x="3897085" y="2743200"/>
                  </a:cubicBezTo>
                  <a:lnTo>
                    <a:pt x="3918857" y="2764972"/>
                  </a:lnTo>
                  <a:cubicBezTo>
                    <a:pt x="3969657" y="2757715"/>
                    <a:pt x="4021473" y="2755646"/>
                    <a:pt x="4071257" y="2743200"/>
                  </a:cubicBezTo>
                  <a:cubicBezTo>
                    <a:pt x="4081214" y="2740711"/>
                    <a:pt x="4093028" y="2731692"/>
                    <a:pt x="4093028" y="2721429"/>
                  </a:cubicBezTo>
                  <a:cubicBezTo>
                    <a:pt x="4093028" y="2590599"/>
                    <a:pt x="4086253" y="2459511"/>
                    <a:pt x="4071257" y="2329543"/>
                  </a:cubicBezTo>
                  <a:cubicBezTo>
                    <a:pt x="4064397" y="2270094"/>
                    <a:pt x="4039450" y="2214054"/>
                    <a:pt x="4027714" y="2155372"/>
                  </a:cubicBezTo>
                  <a:cubicBezTo>
                    <a:pt x="4020457" y="2119086"/>
                    <a:pt x="4016576" y="2081959"/>
                    <a:pt x="4005943" y="2046515"/>
                  </a:cubicBezTo>
                  <a:cubicBezTo>
                    <a:pt x="3994713" y="2009082"/>
                    <a:pt x="3976122" y="1974250"/>
                    <a:pt x="3962400" y="1937657"/>
                  </a:cubicBezTo>
                  <a:cubicBezTo>
                    <a:pt x="3954342" y="1916169"/>
                    <a:pt x="3949151" y="1893651"/>
                    <a:pt x="3940628" y="1872343"/>
                  </a:cubicBezTo>
                  <a:cubicBezTo>
                    <a:pt x="3853633" y="1654857"/>
                    <a:pt x="4001223" y="2037075"/>
                    <a:pt x="3875314" y="1785257"/>
                  </a:cubicBezTo>
                  <a:cubicBezTo>
                    <a:pt x="3868057" y="1770743"/>
                    <a:pt x="3859241" y="1756909"/>
                    <a:pt x="3853543" y="1741715"/>
                  </a:cubicBezTo>
                  <a:cubicBezTo>
                    <a:pt x="3852515" y="1738975"/>
                    <a:pt x="3813681" y="1601480"/>
                    <a:pt x="3788228" y="1567543"/>
                  </a:cubicBezTo>
                  <a:cubicBezTo>
                    <a:pt x="3775912" y="1551122"/>
                    <a:pt x="3759199" y="1538514"/>
                    <a:pt x="3744685" y="1524000"/>
                  </a:cubicBezTo>
                  <a:cubicBezTo>
                    <a:pt x="3732885" y="1488598"/>
                    <a:pt x="3722498" y="1447175"/>
                    <a:pt x="3701143" y="1415143"/>
                  </a:cubicBezTo>
                  <a:cubicBezTo>
                    <a:pt x="3695450" y="1406604"/>
                    <a:pt x="3686628" y="1400629"/>
                    <a:pt x="3679371" y="1393372"/>
                  </a:cubicBezTo>
                  <a:cubicBezTo>
                    <a:pt x="3609290" y="1253206"/>
                    <a:pt x="3706275" y="1472840"/>
                    <a:pt x="3679371" y="1284515"/>
                  </a:cubicBezTo>
                  <a:cubicBezTo>
                    <a:pt x="3672842" y="1238811"/>
                    <a:pt x="3614556" y="1172202"/>
                    <a:pt x="3592285" y="1132115"/>
                  </a:cubicBezTo>
                  <a:cubicBezTo>
                    <a:pt x="3568643" y="1089559"/>
                    <a:pt x="3548742" y="1045029"/>
                    <a:pt x="3526971" y="1001486"/>
                  </a:cubicBezTo>
                  <a:cubicBezTo>
                    <a:pt x="3519714" y="986972"/>
                    <a:pt x="3516675" y="969417"/>
                    <a:pt x="3505200" y="957943"/>
                  </a:cubicBezTo>
                  <a:cubicBezTo>
                    <a:pt x="3385716" y="838461"/>
                    <a:pt x="3487274" y="948558"/>
                    <a:pt x="3396343" y="827315"/>
                  </a:cubicBezTo>
                  <a:cubicBezTo>
                    <a:pt x="3390185" y="819104"/>
                    <a:pt x="3382456" y="812113"/>
                    <a:pt x="3374571" y="805543"/>
                  </a:cubicBezTo>
                  <a:cubicBezTo>
                    <a:pt x="3338873" y="775795"/>
                    <a:pt x="3300996" y="748698"/>
                    <a:pt x="3265714" y="718457"/>
                  </a:cubicBezTo>
                  <a:cubicBezTo>
                    <a:pt x="3250129" y="705099"/>
                    <a:pt x="3236685" y="689429"/>
                    <a:pt x="3222171" y="674915"/>
                  </a:cubicBezTo>
                  <a:cubicBezTo>
                    <a:pt x="3214914" y="667658"/>
                    <a:pt x="3204990" y="662323"/>
                    <a:pt x="3200400" y="653143"/>
                  </a:cubicBezTo>
                  <a:cubicBezTo>
                    <a:pt x="3193143" y="638629"/>
                    <a:pt x="3187629" y="623102"/>
                    <a:pt x="3178628" y="609600"/>
                  </a:cubicBezTo>
                  <a:cubicBezTo>
                    <a:pt x="3172935" y="601061"/>
                    <a:pt x="3164871" y="594240"/>
                    <a:pt x="3156857" y="587829"/>
                  </a:cubicBezTo>
                  <a:cubicBezTo>
                    <a:pt x="3128523" y="565162"/>
                    <a:pt x="3097647" y="545744"/>
                    <a:pt x="3069771" y="522515"/>
                  </a:cubicBezTo>
                  <a:cubicBezTo>
                    <a:pt x="3069751" y="522498"/>
                    <a:pt x="3015352" y="468095"/>
                    <a:pt x="3004457" y="457200"/>
                  </a:cubicBezTo>
                  <a:lnTo>
                    <a:pt x="2982685" y="435429"/>
                  </a:lnTo>
                  <a:cubicBezTo>
                    <a:pt x="2975428" y="420915"/>
                    <a:pt x="2970650" y="404868"/>
                    <a:pt x="2960914" y="391886"/>
                  </a:cubicBezTo>
                  <a:cubicBezTo>
                    <a:pt x="2948598" y="375465"/>
                    <a:pt x="2931885" y="362857"/>
                    <a:pt x="2917371" y="348343"/>
                  </a:cubicBezTo>
                  <a:cubicBezTo>
                    <a:pt x="2910114" y="341086"/>
                    <a:pt x="2904779" y="331162"/>
                    <a:pt x="2895600" y="326572"/>
                  </a:cubicBezTo>
                  <a:lnTo>
                    <a:pt x="2852057" y="304800"/>
                  </a:lnTo>
                  <a:cubicBezTo>
                    <a:pt x="2821105" y="242898"/>
                    <a:pt x="2841760" y="272732"/>
                    <a:pt x="2786743" y="217715"/>
                  </a:cubicBezTo>
                  <a:lnTo>
                    <a:pt x="2764971" y="195943"/>
                  </a:lnTo>
                  <a:cubicBezTo>
                    <a:pt x="2734021" y="134042"/>
                    <a:pt x="2754674" y="163873"/>
                    <a:pt x="2699657" y="108857"/>
                  </a:cubicBezTo>
                  <a:cubicBezTo>
                    <a:pt x="2692400" y="101600"/>
                    <a:pt x="2687065" y="91676"/>
                    <a:pt x="2677885" y="87086"/>
                  </a:cubicBezTo>
                  <a:cubicBezTo>
                    <a:pt x="2663371" y="79829"/>
                    <a:pt x="2647325" y="75051"/>
                    <a:pt x="2634343" y="65315"/>
                  </a:cubicBezTo>
                  <a:cubicBezTo>
                    <a:pt x="2617922" y="52999"/>
                    <a:pt x="2610928" y="25798"/>
                    <a:pt x="2590800" y="21772"/>
                  </a:cubicBezTo>
                  <a:lnTo>
                    <a:pt x="2481943" y="0"/>
                  </a:lnTo>
                  <a:cubicBezTo>
                    <a:pt x="2293257" y="7257"/>
                    <a:pt x="2103773" y="2983"/>
                    <a:pt x="1915885" y="21772"/>
                  </a:cubicBezTo>
                  <a:cubicBezTo>
                    <a:pt x="1883591" y="25001"/>
                    <a:pt x="1859589" y="55052"/>
                    <a:pt x="1828800" y="65315"/>
                  </a:cubicBezTo>
                  <a:cubicBezTo>
                    <a:pt x="1789763" y="78327"/>
                    <a:pt x="1703307" y="103723"/>
                    <a:pt x="1676400" y="130629"/>
                  </a:cubicBezTo>
                  <a:lnTo>
                    <a:pt x="1654628" y="152400"/>
                  </a:lnTo>
                  <a:cubicBezTo>
                    <a:pt x="1614715" y="232229"/>
                    <a:pt x="1654628" y="174172"/>
                    <a:pt x="1545771" y="239486"/>
                  </a:cubicBezTo>
                  <a:cubicBezTo>
                    <a:pt x="1536971" y="244766"/>
                    <a:pt x="1533179" y="256667"/>
                    <a:pt x="1524000" y="261257"/>
                  </a:cubicBezTo>
                  <a:cubicBezTo>
                    <a:pt x="1503473" y="271520"/>
                    <a:pt x="1480457" y="275772"/>
                    <a:pt x="1458685" y="283029"/>
                  </a:cubicBezTo>
                  <a:cubicBezTo>
                    <a:pt x="1451428" y="290286"/>
                    <a:pt x="1445825" y="299708"/>
                    <a:pt x="1436914" y="304800"/>
                  </a:cubicBezTo>
                  <a:cubicBezTo>
                    <a:pt x="1394646" y="328953"/>
                    <a:pt x="1340709" y="335691"/>
                    <a:pt x="1306285" y="370115"/>
                  </a:cubicBezTo>
                  <a:lnTo>
                    <a:pt x="1240971" y="435429"/>
                  </a:lnTo>
                  <a:cubicBezTo>
                    <a:pt x="1233714" y="442686"/>
                    <a:pt x="1228379" y="452610"/>
                    <a:pt x="1219200" y="457200"/>
                  </a:cubicBezTo>
                  <a:cubicBezTo>
                    <a:pt x="1204686" y="464457"/>
                    <a:pt x="1189159" y="469971"/>
                    <a:pt x="1175657" y="478972"/>
                  </a:cubicBezTo>
                  <a:cubicBezTo>
                    <a:pt x="1167117" y="484665"/>
                    <a:pt x="1161769" y="494173"/>
                    <a:pt x="1153885" y="500743"/>
                  </a:cubicBezTo>
                  <a:cubicBezTo>
                    <a:pt x="1118187" y="530491"/>
                    <a:pt x="1080726" y="558081"/>
                    <a:pt x="1045028" y="587829"/>
                  </a:cubicBezTo>
                  <a:cubicBezTo>
                    <a:pt x="1007260" y="619302"/>
                    <a:pt x="1022562" y="623497"/>
                    <a:pt x="979714" y="674915"/>
                  </a:cubicBezTo>
                  <a:cubicBezTo>
                    <a:pt x="979707" y="674923"/>
                    <a:pt x="849092" y="805536"/>
                    <a:pt x="849085" y="805543"/>
                  </a:cubicBezTo>
                  <a:cubicBezTo>
                    <a:pt x="841828" y="812800"/>
                    <a:pt x="833007" y="818776"/>
                    <a:pt x="827314" y="827315"/>
                  </a:cubicBezTo>
                  <a:cubicBezTo>
                    <a:pt x="811932" y="850388"/>
                    <a:pt x="771250" y="920661"/>
                    <a:pt x="740228" y="936172"/>
                  </a:cubicBezTo>
                  <a:lnTo>
                    <a:pt x="696685" y="957943"/>
                  </a:lnTo>
                  <a:cubicBezTo>
                    <a:pt x="682171" y="1001486"/>
                    <a:pt x="662145" y="1043565"/>
                    <a:pt x="653143" y="1088572"/>
                  </a:cubicBezTo>
                  <a:cubicBezTo>
                    <a:pt x="638181" y="1163382"/>
                    <a:pt x="630094" y="1212786"/>
                    <a:pt x="609600" y="1284515"/>
                  </a:cubicBezTo>
                  <a:cubicBezTo>
                    <a:pt x="603295" y="1306581"/>
                    <a:pt x="593394" y="1327565"/>
                    <a:pt x="587828" y="1349829"/>
                  </a:cubicBezTo>
                  <a:cubicBezTo>
                    <a:pt x="542113" y="1532689"/>
                    <a:pt x="594775" y="1398009"/>
                    <a:pt x="522514" y="1632857"/>
                  </a:cubicBezTo>
                  <a:cubicBezTo>
                    <a:pt x="430481" y="1931963"/>
                    <a:pt x="514798" y="1605436"/>
                    <a:pt x="457200" y="1807029"/>
                  </a:cubicBezTo>
                  <a:cubicBezTo>
                    <a:pt x="412491" y="1963510"/>
                    <a:pt x="458563" y="1823350"/>
                    <a:pt x="413657" y="2002972"/>
                  </a:cubicBezTo>
                  <a:cubicBezTo>
                    <a:pt x="408091" y="2025236"/>
                    <a:pt x="399142" y="2046515"/>
                    <a:pt x="391885" y="2068286"/>
                  </a:cubicBezTo>
                  <a:cubicBezTo>
                    <a:pt x="377371" y="2191657"/>
                    <a:pt x="374731" y="2317013"/>
                    <a:pt x="348343" y="2438400"/>
                  </a:cubicBezTo>
                  <a:cubicBezTo>
                    <a:pt x="338001" y="2485972"/>
                    <a:pt x="301108" y="2523828"/>
                    <a:pt x="283028" y="2569029"/>
                  </a:cubicBezTo>
                  <a:cubicBezTo>
                    <a:pt x="271915" y="2596811"/>
                    <a:pt x="270719" y="2627728"/>
                    <a:pt x="261257" y="2656115"/>
                  </a:cubicBezTo>
                  <a:cubicBezTo>
                    <a:pt x="248899" y="2693190"/>
                    <a:pt x="231436" y="2728379"/>
                    <a:pt x="217714" y="2764972"/>
                  </a:cubicBezTo>
                  <a:cubicBezTo>
                    <a:pt x="209656" y="2786460"/>
                    <a:pt x="203200" y="2808515"/>
                    <a:pt x="195943" y="2830286"/>
                  </a:cubicBezTo>
                  <a:cubicBezTo>
                    <a:pt x="155260" y="3115061"/>
                    <a:pt x="189591" y="2853442"/>
                    <a:pt x="152400" y="3243943"/>
                  </a:cubicBezTo>
                  <a:cubicBezTo>
                    <a:pt x="150481" y="3264088"/>
                    <a:pt x="124821" y="3522624"/>
                    <a:pt x="108857" y="3570515"/>
                  </a:cubicBezTo>
                  <a:cubicBezTo>
                    <a:pt x="100583" y="3595338"/>
                    <a:pt x="79828" y="3614058"/>
                    <a:pt x="65314" y="3635829"/>
                  </a:cubicBezTo>
                  <a:cubicBezTo>
                    <a:pt x="58057" y="3722915"/>
                    <a:pt x="53193" y="3810233"/>
                    <a:pt x="43543" y="3897086"/>
                  </a:cubicBezTo>
                  <a:cubicBezTo>
                    <a:pt x="32867" y="3993167"/>
                    <a:pt x="21622" y="4028313"/>
                    <a:pt x="0" y="4114800"/>
                  </a:cubicBezTo>
                  <a:cubicBezTo>
                    <a:pt x="7257" y="4252686"/>
                    <a:pt x="8032" y="4391066"/>
                    <a:pt x="21771" y="4528457"/>
                  </a:cubicBezTo>
                  <a:cubicBezTo>
                    <a:pt x="22792" y="4538669"/>
                    <a:pt x="40723" y="4540360"/>
                    <a:pt x="43543" y="4550229"/>
                  </a:cubicBezTo>
                  <a:cubicBezTo>
                    <a:pt x="55670" y="4592674"/>
                    <a:pt x="47925" y="4640283"/>
                    <a:pt x="65314" y="4680857"/>
                  </a:cubicBezTo>
                  <a:cubicBezTo>
                    <a:pt x="71706" y="4695773"/>
                    <a:pt x="94343" y="4695372"/>
                    <a:pt x="108857" y="4702629"/>
                  </a:cubicBezTo>
                  <a:cubicBezTo>
                    <a:pt x="171895" y="4828707"/>
                    <a:pt x="75274" y="4627591"/>
                    <a:pt x="152400" y="4833257"/>
                  </a:cubicBezTo>
                  <a:cubicBezTo>
                    <a:pt x="170480" y="4881469"/>
                    <a:pt x="207903" y="4943548"/>
                    <a:pt x="239485" y="4985657"/>
                  </a:cubicBezTo>
                  <a:cubicBezTo>
                    <a:pt x="245643" y="4993868"/>
                    <a:pt x="254000" y="5000172"/>
                    <a:pt x="261257" y="5007429"/>
                  </a:cubicBezTo>
                  <a:cubicBezTo>
                    <a:pt x="268514" y="5021943"/>
                    <a:pt x="271553" y="5039497"/>
                    <a:pt x="283028" y="5050972"/>
                  </a:cubicBezTo>
                  <a:cubicBezTo>
                    <a:pt x="294503" y="5062447"/>
                    <a:pt x="316834" y="5059761"/>
                    <a:pt x="326571" y="5072743"/>
                  </a:cubicBezTo>
                  <a:cubicBezTo>
                    <a:pt x="340341" y="5091102"/>
                    <a:pt x="336536" y="5118378"/>
                    <a:pt x="348343" y="5138057"/>
                  </a:cubicBezTo>
                  <a:cubicBezTo>
                    <a:pt x="358904" y="5155658"/>
                    <a:pt x="377371" y="5167086"/>
                    <a:pt x="391885" y="5181600"/>
                  </a:cubicBezTo>
                  <a:lnTo>
                    <a:pt x="435428" y="5225143"/>
                  </a:lnTo>
                  <a:cubicBezTo>
                    <a:pt x="449942" y="5239657"/>
                    <a:pt x="469791" y="5250327"/>
                    <a:pt x="478971" y="5268686"/>
                  </a:cubicBezTo>
                  <a:cubicBezTo>
                    <a:pt x="486228" y="5283200"/>
                    <a:pt x="490606" y="5299557"/>
                    <a:pt x="500743" y="5312229"/>
                  </a:cubicBezTo>
                  <a:cubicBezTo>
                    <a:pt x="519977" y="5336271"/>
                    <a:pt x="566057" y="5377543"/>
                    <a:pt x="566057" y="5377543"/>
                  </a:cubicBezTo>
                  <a:cubicBezTo>
                    <a:pt x="588668" y="5422767"/>
                    <a:pt x="596340" y="5442611"/>
                    <a:pt x="631371" y="5486400"/>
                  </a:cubicBezTo>
                  <a:cubicBezTo>
                    <a:pt x="644194" y="5502428"/>
                    <a:pt x="674914" y="5529943"/>
                    <a:pt x="674914" y="5529943"/>
                  </a:cubicBezTo>
                  <a:cubicBezTo>
                    <a:pt x="685770" y="5562511"/>
                    <a:pt x="686791" y="5598029"/>
                    <a:pt x="718457" y="5617029"/>
                  </a:cubicBezTo>
                  <a:cubicBezTo>
                    <a:pt x="746287" y="5633727"/>
                    <a:pt x="805543" y="5660572"/>
                    <a:pt x="805543" y="5660572"/>
                  </a:cubicBezTo>
                  <a:cubicBezTo>
                    <a:pt x="812800" y="5675086"/>
                    <a:pt x="817578" y="5691133"/>
                    <a:pt x="827314" y="5704115"/>
                  </a:cubicBezTo>
                  <a:cubicBezTo>
                    <a:pt x="839630" y="5720536"/>
                    <a:pt x="870857" y="5747657"/>
                    <a:pt x="870857" y="5747657"/>
                  </a:cubicBezTo>
                  <a:cubicBezTo>
                    <a:pt x="887310" y="5780563"/>
                    <a:pt x="899492" y="5816403"/>
                    <a:pt x="936171" y="5834743"/>
                  </a:cubicBezTo>
                  <a:cubicBezTo>
                    <a:pt x="950685" y="5842000"/>
                    <a:pt x="966732" y="5846778"/>
                    <a:pt x="979714" y="5856515"/>
                  </a:cubicBezTo>
                  <a:cubicBezTo>
                    <a:pt x="996135" y="5868831"/>
                    <a:pt x="1008743" y="5885543"/>
                    <a:pt x="1023257" y="5900057"/>
                  </a:cubicBezTo>
                  <a:cubicBezTo>
                    <a:pt x="1030514" y="5907314"/>
                    <a:pt x="1040438" y="5912649"/>
                    <a:pt x="1045028" y="5921829"/>
                  </a:cubicBezTo>
                  <a:cubicBezTo>
                    <a:pt x="1052285" y="5936343"/>
                    <a:pt x="1055325" y="5953897"/>
                    <a:pt x="1066800" y="5965372"/>
                  </a:cubicBezTo>
                  <a:cubicBezTo>
                    <a:pt x="1078275" y="5976846"/>
                    <a:pt x="1096428" y="5978794"/>
                    <a:pt x="1110343" y="5987143"/>
                  </a:cubicBezTo>
                  <a:cubicBezTo>
                    <a:pt x="1141402" y="6005779"/>
                    <a:pt x="1181871" y="6040014"/>
                    <a:pt x="1219200" y="6052457"/>
                  </a:cubicBezTo>
                  <a:cubicBezTo>
                    <a:pt x="1247586" y="6061919"/>
                    <a:pt x="1277257" y="6066972"/>
                    <a:pt x="1306285" y="6074229"/>
                  </a:cubicBezTo>
                  <a:cubicBezTo>
                    <a:pt x="1493837" y="6068179"/>
                    <a:pt x="1899734" y="6075798"/>
                    <a:pt x="2155371" y="6030686"/>
                  </a:cubicBezTo>
                  <a:cubicBezTo>
                    <a:pt x="2159550" y="6029949"/>
                    <a:pt x="2385226" y="5981324"/>
                    <a:pt x="2438400" y="5965372"/>
                  </a:cubicBezTo>
                  <a:cubicBezTo>
                    <a:pt x="2482362" y="5952183"/>
                    <a:pt x="2527976" y="5942356"/>
                    <a:pt x="2569028" y="5921829"/>
                  </a:cubicBezTo>
                  <a:cubicBezTo>
                    <a:pt x="2583542" y="5914572"/>
                    <a:pt x="2597176" y="5905189"/>
                    <a:pt x="2612571" y="5900057"/>
                  </a:cubicBezTo>
                  <a:cubicBezTo>
                    <a:pt x="2640958" y="5890595"/>
                    <a:pt x="2670628" y="5885543"/>
                    <a:pt x="2699657" y="5878286"/>
                  </a:cubicBezTo>
                  <a:cubicBezTo>
                    <a:pt x="2741385" y="5836558"/>
                    <a:pt x="2703353" y="5868099"/>
                    <a:pt x="2786743" y="5834743"/>
                  </a:cubicBezTo>
                  <a:cubicBezTo>
                    <a:pt x="2903919" y="5787873"/>
                    <a:pt x="2728115" y="5838515"/>
                    <a:pt x="2917371" y="5791200"/>
                  </a:cubicBezTo>
                  <a:cubicBezTo>
                    <a:pt x="2939142" y="5776686"/>
                    <a:pt x="2961752" y="5763356"/>
                    <a:pt x="2982685" y="5747657"/>
                  </a:cubicBezTo>
                  <a:cubicBezTo>
                    <a:pt x="2990896" y="5741499"/>
                    <a:pt x="2995917" y="5731579"/>
                    <a:pt x="3004457" y="5725886"/>
                  </a:cubicBezTo>
                  <a:cubicBezTo>
                    <a:pt x="3017959" y="5716885"/>
                    <a:pt x="3033486" y="5711372"/>
                    <a:pt x="3048000" y="5704115"/>
                  </a:cubicBezTo>
                  <a:cubicBezTo>
                    <a:pt x="3062514" y="5689601"/>
                    <a:pt x="3073184" y="5669752"/>
                    <a:pt x="3091543" y="5660572"/>
                  </a:cubicBezTo>
                  <a:lnTo>
                    <a:pt x="3178628" y="5617029"/>
                  </a:lnTo>
                  <a:cubicBezTo>
                    <a:pt x="3193142" y="5602515"/>
                    <a:pt x="3212991" y="5591845"/>
                    <a:pt x="3222171" y="5573486"/>
                  </a:cubicBezTo>
                  <a:cubicBezTo>
                    <a:pt x="3229428" y="5558972"/>
                    <a:pt x="3234206" y="5542925"/>
                    <a:pt x="3243943" y="5529943"/>
                  </a:cubicBezTo>
                  <a:cubicBezTo>
                    <a:pt x="3256259" y="5513522"/>
                    <a:pt x="3272971" y="5500914"/>
                    <a:pt x="3287485" y="5486400"/>
                  </a:cubicBezTo>
                  <a:cubicBezTo>
                    <a:pt x="3294742" y="5479143"/>
                    <a:pt x="3300077" y="5469219"/>
                    <a:pt x="3309257" y="5464629"/>
                  </a:cubicBezTo>
                  <a:cubicBezTo>
                    <a:pt x="3323771" y="5457372"/>
                    <a:pt x="3339298" y="5451858"/>
                    <a:pt x="3352800" y="5442857"/>
                  </a:cubicBezTo>
                  <a:cubicBezTo>
                    <a:pt x="3361339" y="5437164"/>
                    <a:pt x="3366032" y="5426779"/>
                    <a:pt x="3374571" y="5421086"/>
                  </a:cubicBezTo>
                  <a:cubicBezTo>
                    <a:pt x="3388073" y="5412085"/>
                    <a:pt x="3403600" y="5406572"/>
                    <a:pt x="3418114" y="5399315"/>
                  </a:cubicBezTo>
                  <a:cubicBezTo>
                    <a:pt x="3432628" y="5384801"/>
                    <a:pt x="3452477" y="5374131"/>
                    <a:pt x="3461657" y="5355772"/>
                  </a:cubicBezTo>
                  <a:cubicBezTo>
                    <a:pt x="3478110" y="5322866"/>
                    <a:pt x="3490292" y="5287025"/>
                    <a:pt x="3526971" y="5268686"/>
                  </a:cubicBezTo>
                  <a:lnTo>
                    <a:pt x="3614057" y="5225143"/>
                  </a:lnTo>
                  <a:lnTo>
                    <a:pt x="3657600" y="5203372"/>
                  </a:lnTo>
                  <a:cubicBezTo>
                    <a:pt x="3707517" y="5153452"/>
                    <a:pt x="3643831" y="5212552"/>
                    <a:pt x="3722914" y="5159829"/>
                  </a:cubicBezTo>
                  <a:cubicBezTo>
                    <a:pt x="3731453" y="5154136"/>
                    <a:pt x="3736474" y="5144215"/>
                    <a:pt x="3744685" y="5138057"/>
                  </a:cubicBezTo>
                  <a:cubicBezTo>
                    <a:pt x="3765618" y="5122357"/>
                    <a:pt x="3789067" y="5110215"/>
                    <a:pt x="3810000" y="5094515"/>
                  </a:cubicBezTo>
                  <a:cubicBezTo>
                    <a:pt x="3818211" y="5088357"/>
                    <a:pt x="3822970" y="5078023"/>
                    <a:pt x="3831771" y="5072743"/>
                  </a:cubicBezTo>
                  <a:cubicBezTo>
                    <a:pt x="3859601" y="5056045"/>
                    <a:pt x="3895908" y="5052149"/>
                    <a:pt x="3918857" y="5029200"/>
                  </a:cubicBezTo>
                  <a:cubicBezTo>
                    <a:pt x="3933371" y="5014686"/>
                    <a:pt x="3944041" y="4994837"/>
                    <a:pt x="3962400" y="4985657"/>
                  </a:cubicBezTo>
                  <a:lnTo>
                    <a:pt x="4049485" y="4942115"/>
                  </a:lnTo>
                  <a:lnTo>
                    <a:pt x="4093028" y="4920343"/>
                  </a:lnTo>
                  <a:cubicBezTo>
                    <a:pt x="4100285" y="4905829"/>
                    <a:pt x="4101818" y="4886537"/>
                    <a:pt x="4114800" y="4876800"/>
                  </a:cubicBezTo>
                  <a:cubicBezTo>
                    <a:pt x="4133159" y="4863031"/>
                    <a:pt x="4158048" y="4861334"/>
                    <a:pt x="4180114" y="4855029"/>
                  </a:cubicBezTo>
                  <a:cubicBezTo>
                    <a:pt x="4298116" y="4821314"/>
                    <a:pt x="4255254" y="4840000"/>
                    <a:pt x="4397828" y="4811486"/>
                  </a:cubicBezTo>
                  <a:cubicBezTo>
                    <a:pt x="4427169" y="4805618"/>
                    <a:pt x="4456254" y="4798313"/>
                    <a:pt x="4484914" y="4789715"/>
                  </a:cubicBezTo>
                  <a:cubicBezTo>
                    <a:pt x="4528877" y="4776526"/>
                    <a:pt x="4615543" y="4746172"/>
                    <a:pt x="4615543" y="4746172"/>
                  </a:cubicBezTo>
                  <a:cubicBezTo>
                    <a:pt x="4763948" y="4647235"/>
                    <a:pt x="4576833" y="4759074"/>
                    <a:pt x="4811485" y="4680857"/>
                  </a:cubicBezTo>
                  <a:cubicBezTo>
                    <a:pt x="4836308" y="4672583"/>
                    <a:pt x="4851737" y="4644834"/>
                    <a:pt x="4876800" y="4637315"/>
                  </a:cubicBezTo>
                  <a:cubicBezTo>
                    <a:pt x="4925952" y="4622570"/>
                    <a:pt x="4978712" y="4624723"/>
                    <a:pt x="5029200" y="4615543"/>
                  </a:cubicBezTo>
                  <a:cubicBezTo>
                    <a:pt x="5058639" y="4610190"/>
                    <a:pt x="5086711" y="4598322"/>
                    <a:pt x="5116285" y="4593772"/>
                  </a:cubicBezTo>
                  <a:cubicBezTo>
                    <a:pt x="5181237" y="4583779"/>
                    <a:pt x="5247088" y="4580685"/>
                    <a:pt x="5312228" y="4572000"/>
                  </a:cubicBezTo>
                  <a:cubicBezTo>
                    <a:pt x="5353836" y="4566452"/>
                    <a:pt x="5504792" y="4540187"/>
                    <a:pt x="5551714" y="4528457"/>
                  </a:cubicBezTo>
                  <a:cubicBezTo>
                    <a:pt x="5573978" y="4522891"/>
                    <a:pt x="5595257" y="4513943"/>
                    <a:pt x="5617028" y="4506686"/>
                  </a:cubicBezTo>
                  <a:cubicBezTo>
                    <a:pt x="5781006" y="4397368"/>
                    <a:pt x="5572604" y="4525725"/>
                    <a:pt x="5769428" y="4441372"/>
                  </a:cubicBezTo>
                  <a:cubicBezTo>
                    <a:pt x="5793479" y="4431065"/>
                    <a:pt x="5813810" y="4413529"/>
                    <a:pt x="5834743" y="4397829"/>
                  </a:cubicBezTo>
                  <a:cubicBezTo>
                    <a:pt x="5842954" y="4391671"/>
                    <a:pt x="5847334" y="4380647"/>
                    <a:pt x="5856514" y="4376057"/>
                  </a:cubicBezTo>
                  <a:cubicBezTo>
                    <a:pt x="5877040" y="4365794"/>
                    <a:pt x="5900057" y="4361543"/>
                    <a:pt x="5921828" y="4354286"/>
                  </a:cubicBezTo>
                  <a:cubicBezTo>
                    <a:pt x="5963557" y="4312559"/>
                    <a:pt x="5925525" y="4344099"/>
                    <a:pt x="6008914" y="4310743"/>
                  </a:cubicBezTo>
                  <a:cubicBezTo>
                    <a:pt x="6023981" y="4304716"/>
                    <a:pt x="6037390" y="4294999"/>
                    <a:pt x="6052457" y="4288972"/>
                  </a:cubicBezTo>
                  <a:cubicBezTo>
                    <a:pt x="6073765" y="4280449"/>
                    <a:pt x="6096283" y="4275258"/>
                    <a:pt x="6117771" y="4267200"/>
                  </a:cubicBezTo>
                  <a:cubicBezTo>
                    <a:pt x="6154364" y="4253478"/>
                    <a:pt x="6191673" y="4241134"/>
                    <a:pt x="6226628" y="4223657"/>
                  </a:cubicBezTo>
                  <a:cubicBezTo>
                    <a:pt x="6250032" y="4211955"/>
                    <a:pt x="6268539" y="4191817"/>
                    <a:pt x="6291943" y="4180115"/>
                  </a:cubicBezTo>
                  <a:cubicBezTo>
                    <a:pt x="6323182" y="4164496"/>
                    <a:pt x="6416433" y="4143549"/>
                    <a:pt x="6444343" y="4136572"/>
                  </a:cubicBezTo>
                  <a:cubicBezTo>
                    <a:pt x="6506246" y="4105619"/>
                    <a:pt x="6476409" y="4126275"/>
                    <a:pt x="6531428" y="4071257"/>
                  </a:cubicBezTo>
                  <a:lnTo>
                    <a:pt x="6553200" y="4049486"/>
                  </a:lnTo>
                  <a:lnTo>
                    <a:pt x="6574971" y="4027715"/>
                  </a:lnTo>
                  <a:cubicBezTo>
                    <a:pt x="6618298" y="3897736"/>
                    <a:pt x="6612070" y="3945508"/>
                    <a:pt x="6574971" y="3722915"/>
                  </a:cubicBezTo>
                  <a:cubicBezTo>
                    <a:pt x="6573284" y="3712791"/>
                    <a:pt x="6562380" y="3705733"/>
                    <a:pt x="6553200" y="3701143"/>
                  </a:cubicBezTo>
                  <a:cubicBezTo>
                    <a:pt x="6532674" y="3690880"/>
                    <a:pt x="6509657" y="3686629"/>
                    <a:pt x="6487885" y="3679372"/>
                  </a:cubicBezTo>
                  <a:cubicBezTo>
                    <a:pt x="6277428" y="3686629"/>
                    <a:pt x="6066710" y="3688404"/>
                    <a:pt x="5856514" y="3701143"/>
                  </a:cubicBezTo>
                  <a:cubicBezTo>
                    <a:pt x="5826647" y="3702953"/>
                    <a:pt x="5797210" y="3711802"/>
                    <a:pt x="5769428" y="3722915"/>
                  </a:cubicBezTo>
                  <a:cubicBezTo>
                    <a:pt x="5759899" y="3726727"/>
                    <a:pt x="5755867" y="3738528"/>
                    <a:pt x="5747657" y="3744686"/>
                  </a:cubicBezTo>
                  <a:cubicBezTo>
                    <a:pt x="5698210" y="3781772"/>
                    <a:pt x="5676503" y="3796783"/>
                    <a:pt x="5617028" y="3810000"/>
                  </a:cubicBezTo>
                  <a:cubicBezTo>
                    <a:pt x="5573936" y="3819576"/>
                    <a:pt x="5529492" y="3822196"/>
                    <a:pt x="5486400" y="3831772"/>
                  </a:cubicBezTo>
                  <a:cubicBezTo>
                    <a:pt x="5463997" y="3836750"/>
                    <a:pt x="5443226" y="3847505"/>
                    <a:pt x="5421085" y="3853543"/>
                  </a:cubicBezTo>
                  <a:cubicBezTo>
                    <a:pt x="5363350" y="3869289"/>
                    <a:pt x="5304971" y="3882572"/>
                    <a:pt x="5246914" y="3897086"/>
                  </a:cubicBezTo>
                  <a:cubicBezTo>
                    <a:pt x="5217885" y="3904343"/>
                    <a:pt x="5189627" y="3916148"/>
                    <a:pt x="5159828" y="3918857"/>
                  </a:cubicBezTo>
                  <a:lnTo>
                    <a:pt x="4920343" y="3940629"/>
                  </a:lnTo>
                  <a:cubicBezTo>
                    <a:pt x="4891314" y="3947886"/>
                    <a:pt x="4860020" y="3949019"/>
                    <a:pt x="4833257" y="3962400"/>
                  </a:cubicBezTo>
                  <a:cubicBezTo>
                    <a:pt x="4814898" y="3971580"/>
                    <a:pt x="4807315" y="3995382"/>
                    <a:pt x="4789714" y="4005943"/>
                  </a:cubicBezTo>
                  <a:cubicBezTo>
                    <a:pt x="4770035" y="4017750"/>
                    <a:pt x="4746171" y="4020458"/>
                    <a:pt x="4724400" y="4027715"/>
                  </a:cubicBezTo>
                  <a:cubicBezTo>
                    <a:pt x="4717143" y="4034972"/>
                    <a:pt x="4711168" y="4043793"/>
                    <a:pt x="4702628" y="4049486"/>
                  </a:cubicBezTo>
                  <a:cubicBezTo>
                    <a:pt x="4664336" y="4075013"/>
                    <a:pt x="4638024" y="4075328"/>
                    <a:pt x="4593771" y="4093029"/>
                  </a:cubicBezTo>
                  <a:cubicBezTo>
                    <a:pt x="4578704" y="4099056"/>
                    <a:pt x="4564742" y="4107543"/>
                    <a:pt x="4550228" y="4114800"/>
                  </a:cubicBezTo>
                  <a:cubicBezTo>
                    <a:pt x="4542971" y="4122057"/>
                    <a:pt x="4538194" y="4133326"/>
                    <a:pt x="4528457" y="4136572"/>
                  </a:cubicBezTo>
                  <a:cubicBezTo>
                    <a:pt x="4471684" y="4155497"/>
                    <a:pt x="4354285" y="4180115"/>
                    <a:pt x="4354285" y="4180115"/>
                  </a:cubicBezTo>
                  <a:cubicBezTo>
                    <a:pt x="4347028" y="4194629"/>
                    <a:pt x="4342250" y="4210675"/>
                    <a:pt x="4332514" y="4223657"/>
                  </a:cubicBezTo>
                  <a:cubicBezTo>
                    <a:pt x="4320198" y="4240078"/>
                    <a:pt x="4303485" y="4252686"/>
                    <a:pt x="4288971" y="4267200"/>
                  </a:cubicBezTo>
                  <a:lnTo>
                    <a:pt x="4267200" y="4288972"/>
                  </a:lnTo>
                  <a:cubicBezTo>
                    <a:pt x="4259943" y="4296229"/>
                    <a:pt x="4255164" y="4307497"/>
                    <a:pt x="4245428" y="4310743"/>
                  </a:cubicBezTo>
                  <a:lnTo>
                    <a:pt x="4180114" y="4332515"/>
                  </a:lnTo>
                  <a:cubicBezTo>
                    <a:pt x="4172857" y="4347029"/>
                    <a:pt x="4167344" y="4362555"/>
                    <a:pt x="4158343" y="4376057"/>
                  </a:cubicBezTo>
                  <a:cubicBezTo>
                    <a:pt x="4152650" y="4384597"/>
                    <a:pt x="4141161" y="4388649"/>
                    <a:pt x="4136571" y="4397829"/>
                  </a:cubicBezTo>
                  <a:cubicBezTo>
                    <a:pt x="4126308" y="4418355"/>
                    <a:pt x="4126607" y="4443464"/>
                    <a:pt x="4114800" y="4463143"/>
                  </a:cubicBezTo>
                  <a:cubicBezTo>
                    <a:pt x="4104239" y="4480744"/>
                    <a:pt x="4085771" y="4492172"/>
                    <a:pt x="4071257" y="4506686"/>
                  </a:cubicBezTo>
                  <a:lnTo>
                    <a:pt x="4027714" y="4550229"/>
                  </a:lnTo>
                  <a:cubicBezTo>
                    <a:pt x="4020457" y="4557486"/>
                    <a:pt x="4015122" y="4567410"/>
                    <a:pt x="4005943" y="4572000"/>
                  </a:cubicBezTo>
                  <a:cubicBezTo>
                    <a:pt x="3991429" y="4579257"/>
                    <a:pt x="3975382" y="4584035"/>
                    <a:pt x="3962400" y="4593772"/>
                  </a:cubicBezTo>
                  <a:cubicBezTo>
                    <a:pt x="3945979" y="4606088"/>
                    <a:pt x="3933371" y="4622801"/>
                    <a:pt x="3918857" y="4637315"/>
                  </a:cubicBezTo>
                  <a:lnTo>
                    <a:pt x="3875314" y="4680857"/>
                  </a:lnTo>
                  <a:lnTo>
                    <a:pt x="3853543" y="4702629"/>
                  </a:lnTo>
                  <a:lnTo>
                    <a:pt x="3831771" y="4724400"/>
                  </a:lnTo>
                  <a:cubicBezTo>
                    <a:pt x="3779130" y="4829684"/>
                    <a:pt x="3838096" y="4723225"/>
                    <a:pt x="3788228" y="4789715"/>
                  </a:cubicBezTo>
                  <a:cubicBezTo>
                    <a:pt x="3714374" y="4888187"/>
                    <a:pt x="3772843" y="4826871"/>
                    <a:pt x="3722914" y="4876800"/>
                  </a:cubicBezTo>
                  <a:cubicBezTo>
                    <a:pt x="3709903" y="4915836"/>
                    <a:pt x="3684505" y="5002295"/>
                    <a:pt x="3657600" y="5029200"/>
                  </a:cubicBezTo>
                  <a:lnTo>
                    <a:pt x="3614057" y="5072743"/>
                  </a:lnTo>
                  <a:cubicBezTo>
                    <a:pt x="3606800" y="5080000"/>
                    <a:pt x="3596875" y="5085335"/>
                    <a:pt x="3592285" y="5094515"/>
                  </a:cubicBezTo>
                  <a:cubicBezTo>
                    <a:pt x="3585028" y="5109029"/>
                    <a:pt x="3581988" y="5126583"/>
                    <a:pt x="3570514" y="5138057"/>
                  </a:cubicBezTo>
                  <a:cubicBezTo>
                    <a:pt x="3559039" y="5149532"/>
                    <a:pt x="3539953" y="5150092"/>
                    <a:pt x="3526971" y="5159829"/>
                  </a:cubicBezTo>
                  <a:cubicBezTo>
                    <a:pt x="3510550" y="5172145"/>
                    <a:pt x="3497942" y="5188858"/>
                    <a:pt x="3483428" y="5203372"/>
                  </a:cubicBezTo>
                  <a:lnTo>
                    <a:pt x="3461657" y="5225143"/>
                  </a:lnTo>
                  <a:cubicBezTo>
                    <a:pt x="3454400" y="5232400"/>
                    <a:pt x="3449065" y="5242325"/>
                    <a:pt x="3439885" y="5246915"/>
                  </a:cubicBezTo>
                  <a:cubicBezTo>
                    <a:pt x="3425371" y="5254172"/>
                    <a:pt x="3409845" y="5259685"/>
                    <a:pt x="3396343" y="5268686"/>
                  </a:cubicBezTo>
                  <a:cubicBezTo>
                    <a:pt x="3387803" y="5274379"/>
                    <a:pt x="3383751" y="5285867"/>
                    <a:pt x="3374571" y="5290457"/>
                  </a:cubicBezTo>
                  <a:cubicBezTo>
                    <a:pt x="3354045" y="5300720"/>
                    <a:pt x="3331028" y="5304972"/>
                    <a:pt x="3309257" y="5312229"/>
                  </a:cubicBezTo>
                  <a:cubicBezTo>
                    <a:pt x="3292805" y="5345132"/>
                    <a:pt x="3280619" y="5380977"/>
                    <a:pt x="3243943" y="5399315"/>
                  </a:cubicBezTo>
                  <a:cubicBezTo>
                    <a:pt x="3229429" y="5406572"/>
                    <a:pt x="3213382" y="5411350"/>
                    <a:pt x="3200400" y="5421086"/>
                  </a:cubicBezTo>
                  <a:cubicBezTo>
                    <a:pt x="3183979" y="5433402"/>
                    <a:pt x="3171371" y="5450115"/>
                    <a:pt x="3156857" y="5464629"/>
                  </a:cubicBezTo>
                  <a:cubicBezTo>
                    <a:pt x="3149600" y="5471886"/>
                    <a:pt x="3144821" y="5483154"/>
                    <a:pt x="3135085" y="5486400"/>
                  </a:cubicBezTo>
                  <a:lnTo>
                    <a:pt x="3069771" y="5508172"/>
                  </a:lnTo>
                  <a:cubicBezTo>
                    <a:pt x="3062514" y="5515429"/>
                    <a:pt x="3053693" y="5521404"/>
                    <a:pt x="3048000" y="5529943"/>
                  </a:cubicBezTo>
                  <a:cubicBezTo>
                    <a:pt x="3038330" y="5544448"/>
                    <a:pt x="3027146" y="5586181"/>
                    <a:pt x="3004457" y="5595257"/>
                  </a:cubicBezTo>
                  <a:cubicBezTo>
                    <a:pt x="2976675" y="5606370"/>
                    <a:pt x="2946031" y="5608431"/>
                    <a:pt x="2917371" y="5617029"/>
                  </a:cubicBezTo>
                  <a:cubicBezTo>
                    <a:pt x="2873409" y="5630218"/>
                    <a:pt x="2831271" y="5649440"/>
                    <a:pt x="2786743" y="5660572"/>
                  </a:cubicBezTo>
                  <a:cubicBezTo>
                    <a:pt x="2708467" y="5680141"/>
                    <a:pt x="2673706" y="5690297"/>
                    <a:pt x="2590800" y="5704115"/>
                  </a:cubicBezTo>
                  <a:cubicBezTo>
                    <a:pt x="2540182" y="5712551"/>
                    <a:pt x="2489658" y="5723445"/>
                    <a:pt x="2438400" y="5725886"/>
                  </a:cubicBezTo>
                  <a:cubicBezTo>
                    <a:pt x="2184584" y="5737972"/>
                    <a:pt x="1930400" y="5740400"/>
                    <a:pt x="1676400" y="5747657"/>
                  </a:cubicBezTo>
                  <a:cubicBezTo>
                    <a:pt x="1433040" y="5845002"/>
                    <a:pt x="1547614" y="5818278"/>
                    <a:pt x="1088571" y="5747657"/>
                  </a:cubicBezTo>
                  <a:cubicBezTo>
                    <a:pt x="1056494" y="5742722"/>
                    <a:pt x="1001485" y="5704115"/>
                    <a:pt x="1001485" y="5704115"/>
                  </a:cubicBezTo>
                  <a:cubicBezTo>
                    <a:pt x="986971" y="5689601"/>
                    <a:pt x="976302" y="5669752"/>
                    <a:pt x="957943" y="5660572"/>
                  </a:cubicBezTo>
                  <a:cubicBezTo>
                    <a:pt x="943429" y="5653315"/>
                    <a:pt x="927382" y="5648537"/>
                    <a:pt x="914400" y="5638800"/>
                  </a:cubicBezTo>
                  <a:cubicBezTo>
                    <a:pt x="897979" y="5626484"/>
                    <a:pt x="885371" y="5609771"/>
                    <a:pt x="870857" y="5595257"/>
                  </a:cubicBezTo>
                  <a:lnTo>
                    <a:pt x="849085" y="5573486"/>
                  </a:lnTo>
                  <a:cubicBezTo>
                    <a:pt x="841828" y="5558972"/>
                    <a:pt x="837050" y="5542925"/>
                    <a:pt x="827314" y="5529943"/>
                  </a:cubicBezTo>
                  <a:cubicBezTo>
                    <a:pt x="814998" y="5513522"/>
                    <a:pt x="783771" y="5486400"/>
                    <a:pt x="783771" y="5486400"/>
                  </a:cubicBezTo>
                  <a:cubicBezTo>
                    <a:pt x="776514" y="5457372"/>
                    <a:pt x="771462" y="5427701"/>
                    <a:pt x="762000" y="5399315"/>
                  </a:cubicBezTo>
                  <a:cubicBezTo>
                    <a:pt x="680012" y="5153350"/>
                    <a:pt x="748862" y="5412074"/>
                    <a:pt x="696685" y="5203372"/>
                  </a:cubicBezTo>
                  <a:cubicBezTo>
                    <a:pt x="689428" y="5145315"/>
                    <a:pt x="681750" y="5087308"/>
                    <a:pt x="674914" y="5029200"/>
                  </a:cubicBezTo>
                  <a:cubicBezTo>
                    <a:pt x="662616" y="4924663"/>
                    <a:pt x="663264" y="4841852"/>
                    <a:pt x="631371" y="4746172"/>
                  </a:cubicBezTo>
                  <a:cubicBezTo>
                    <a:pt x="626239" y="4730777"/>
                    <a:pt x="616857" y="4717143"/>
                    <a:pt x="609600" y="4702629"/>
                  </a:cubicBezTo>
                  <a:cubicBezTo>
                    <a:pt x="519383" y="4071111"/>
                    <a:pt x="535145" y="4297610"/>
                    <a:pt x="587828" y="3243943"/>
                  </a:cubicBezTo>
                  <a:cubicBezTo>
                    <a:pt x="590466" y="3191176"/>
                    <a:pt x="615834" y="3142039"/>
                    <a:pt x="631371" y="3091543"/>
                  </a:cubicBezTo>
                  <a:cubicBezTo>
                    <a:pt x="672961" y="2956378"/>
                    <a:pt x="643622" y="2992208"/>
                    <a:pt x="696685" y="2939143"/>
                  </a:cubicBezTo>
                  <a:cubicBezTo>
                    <a:pt x="716037" y="2881087"/>
                    <a:pt x="745985" y="2780986"/>
                    <a:pt x="783771" y="2743200"/>
                  </a:cubicBezTo>
                  <a:lnTo>
                    <a:pt x="849085" y="2677886"/>
                  </a:lnTo>
                  <a:lnTo>
                    <a:pt x="870857" y="2656115"/>
                  </a:lnTo>
                  <a:cubicBezTo>
                    <a:pt x="878114" y="2648858"/>
                    <a:pt x="882365" y="2634343"/>
                    <a:pt x="892628" y="2634343"/>
                  </a:cubicBezTo>
                  <a:lnTo>
                    <a:pt x="1045028" y="2634343"/>
                  </a:lnTo>
                  <a:lnTo>
                    <a:pt x="1001485" y="2612572"/>
                  </a:lnTo>
                  <a:lnTo>
                    <a:pt x="1001485" y="2612572"/>
                  </a:lnTo>
                </a:path>
              </a:pathLst>
            </a:custGeom>
            <a:solidFill>
              <a:srgbClr val="FF0000">
                <a:alpha val="18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563244" y="2130226"/>
              <a:ext cx="5020470" cy="3584814"/>
            </a:xfrm>
            <a:custGeom>
              <a:avLst/>
              <a:gdLst>
                <a:gd name="connsiteX0" fmla="*/ 5020470 w 5020470"/>
                <a:gd name="connsiteY0" fmla="*/ 2637717 h 3584814"/>
                <a:gd name="connsiteX1" fmla="*/ 5020470 w 5020470"/>
                <a:gd name="connsiteY1" fmla="*/ 2637717 h 3584814"/>
                <a:gd name="connsiteX2" fmla="*/ 4955156 w 5020470"/>
                <a:gd name="connsiteY2" fmla="*/ 2572403 h 3584814"/>
                <a:gd name="connsiteX3" fmla="*/ 4933385 w 5020470"/>
                <a:gd name="connsiteY3" fmla="*/ 2528860 h 3584814"/>
                <a:gd name="connsiteX4" fmla="*/ 4889842 w 5020470"/>
                <a:gd name="connsiteY4" fmla="*/ 2485317 h 3584814"/>
                <a:gd name="connsiteX5" fmla="*/ 4802756 w 5020470"/>
                <a:gd name="connsiteY5" fmla="*/ 2376460 h 3584814"/>
                <a:gd name="connsiteX6" fmla="*/ 4780985 w 5020470"/>
                <a:gd name="connsiteY6" fmla="*/ 2354688 h 3584814"/>
                <a:gd name="connsiteX7" fmla="*/ 4759213 w 5020470"/>
                <a:gd name="connsiteY7" fmla="*/ 2311145 h 3584814"/>
                <a:gd name="connsiteX8" fmla="*/ 4715670 w 5020470"/>
                <a:gd name="connsiteY8" fmla="*/ 2289374 h 3584814"/>
                <a:gd name="connsiteX9" fmla="*/ 4650356 w 5020470"/>
                <a:gd name="connsiteY9" fmla="*/ 2136974 h 3584814"/>
                <a:gd name="connsiteX10" fmla="*/ 4585042 w 5020470"/>
                <a:gd name="connsiteY10" fmla="*/ 2028117 h 3584814"/>
                <a:gd name="connsiteX11" fmla="*/ 4563270 w 5020470"/>
                <a:gd name="connsiteY11" fmla="*/ 1875717 h 3584814"/>
                <a:gd name="connsiteX12" fmla="*/ 4519727 w 5020470"/>
                <a:gd name="connsiteY12" fmla="*/ 1832174 h 3584814"/>
                <a:gd name="connsiteX13" fmla="*/ 4497956 w 5020470"/>
                <a:gd name="connsiteY13" fmla="*/ 1788631 h 3584814"/>
                <a:gd name="connsiteX14" fmla="*/ 4432642 w 5020470"/>
                <a:gd name="connsiteY14" fmla="*/ 1723317 h 3584814"/>
                <a:gd name="connsiteX15" fmla="*/ 4367327 w 5020470"/>
                <a:gd name="connsiteY15" fmla="*/ 1701545 h 3584814"/>
                <a:gd name="connsiteX16" fmla="*/ 4280242 w 5020470"/>
                <a:gd name="connsiteY16" fmla="*/ 1679774 h 3584814"/>
                <a:gd name="connsiteX17" fmla="*/ 4193156 w 5020470"/>
                <a:gd name="connsiteY17" fmla="*/ 1636231 h 3584814"/>
                <a:gd name="connsiteX18" fmla="*/ 4149613 w 5020470"/>
                <a:gd name="connsiteY18" fmla="*/ 1614460 h 3584814"/>
                <a:gd name="connsiteX19" fmla="*/ 4106070 w 5020470"/>
                <a:gd name="connsiteY19" fmla="*/ 1570917 h 3584814"/>
                <a:gd name="connsiteX20" fmla="*/ 4084299 w 5020470"/>
                <a:gd name="connsiteY20" fmla="*/ 1549145 h 3584814"/>
                <a:gd name="connsiteX21" fmla="*/ 4018985 w 5020470"/>
                <a:gd name="connsiteY21" fmla="*/ 1462060 h 3584814"/>
                <a:gd name="connsiteX22" fmla="*/ 3997213 w 5020470"/>
                <a:gd name="connsiteY22" fmla="*/ 1440288 h 3584814"/>
                <a:gd name="connsiteX23" fmla="*/ 3061042 w 5020470"/>
                <a:gd name="connsiteY23" fmla="*/ 1418517 h 3584814"/>
                <a:gd name="connsiteX24" fmla="*/ 2973956 w 5020470"/>
                <a:gd name="connsiteY24" fmla="*/ 1396745 h 3584814"/>
                <a:gd name="connsiteX25" fmla="*/ 2930413 w 5020470"/>
                <a:gd name="connsiteY25" fmla="*/ 1374974 h 3584814"/>
                <a:gd name="connsiteX26" fmla="*/ 2821556 w 5020470"/>
                <a:gd name="connsiteY26" fmla="*/ 1353203 h 3584814"/>
                <a:gd name="connsiteX27" fmla="*/ 2756242 w 5020470"/>
                <a:gd name="connsiteY27" fmla="*/ 1287888 h 3584814"/>
                <a:gd name="connsiteX28" fmla="*/ 2734470 w 5020470"/>
                <a:gd name="connsiteY28" fmla="*/ 1266117 h 3584814"/>
                <a:gd name="connsiteX29" fmla="*/ 2669156 w 5020470"/>
                <a:gd name="connsiteY29" fmla="*/ 1244345 h 3584814"/>
                <a:gd name="connsiteX30" fmla="*/ 2582070 w 5020470"/>
                <a:gd name="connsiteY30" fmla="*/ 1200803 h 3584814"/>
                <a:gd name="connsiteX31" fmla="*/ 2494985 w 5020470"/>
                <a:gd name="connsiteY31" fmla="*/ 1113717 h 3584814"/>
                <a:gd name="connsiteX32" fmla="*/ 2473213 w 5020470"/>
                <a:gd name="connsiteY32" fmla="*/ 1091945 h 3584814"/>
                <a:gd name="connsiteX33" fmla="*/ 2451442 w 5020470"/>
                <a:gd name="connsiteY33" fmla="*/ 1070174 h 3584814"/>
                <a:gd name="connsiteX34" fmla="*/ 2386127 w 5020470"/>
                <a:gd name="connsiteY34" fmla="*/ 1026631 h 3584814"/>
                <a:gd name="connsiteX35" fmla="*/ 2342585 w 5020470"/>
                <a:gd name="connsiteY35" fmla="*/ 983088 h 3584814"/>
                <a:gd name="connsiteX36" fmla="*/ 2299042 w 5020470"/>
                <a:gd name="connsiteY36" fmla="*/ 939545 h 3584814"/>
                <a:gd name="connsiteX37" fmla="*/ 2190185 w 5020470"/>
                <a:gd name="connsiteY37" fmla="*/ 874231 h 3584814"/>
                <a:gd name="connsiteX38" fmla="*/ 2146642 w 5020470"/>
                <a:gd name="connsiteY38" fmla="*/ 852460 h 3584814"/>
                <a:gd name="connsiteX39" fmla="*/ 2037785 w 5020470"/>
                <a:gd name="connsiteY39" fmla="*/ 743603 h 3584814"/>
                <a:gd name="connsiteX40" fmla="*/ 2016013 w 5020470"/>
                <a:gd name="connsiteY40" fmla="*/ 721831 h 3584814"/>
                <a:gd name="connsiteX41" fmla="*/ 1972470 w 5020470"/>
                <a:gd name="connsiteY41" fmla="*/ 700060 h 3584814"/>
                <a:gd name="connsiteX42" fmla="*/ 1950699 w 5020470"/>
                <a:gd name="connsiteY42" fmla="*/ 656517 h 3584814"/>
                <a:gd name="connsiteX43" fmla="*/ 1928927 w 5020470"/>
                <a:gd name="connsiteY43" fmla="*/ 634745 h 3584814"/>
                <a:gd name="connsiteX44" fmla="*/ 1885385 w 5020470"/>
                <a:gd name="connsiteY44" fmla="*/ 525888 h 3584814"/>
                <a:gd name="connsiteX45" fmla="*/ 1798299 w 5020470"/>
                <a:gd name="connsiteY45" fmla="*/ 460574 h 3584814"/>
                <a:gd name="connsiteX46" fmla="*/ 1689442 w 5020470"/>
                <a:gd name="connsiteY46" fmla="*/ 417031 h 3584814"/>
                <a:gd name="connsiteX47" fmla="*/ 1667670 w 5020470"/>
                <a:gd name="connsiteY47" fmla="*/ 395260 h 3584814"/>
                <a:gd name="connsiteX48" fmla="*/ 1515270 w 5020470"/>
                <a:gd name="connsiteY48" fmla="*/ 329945 h 3584814"/>
                <a:gd name="connsiteX49" fmla="*/ 1449956 w 5020470"/>
                <a:gd name="connsiteY49" fmla="*/ 264631 h 3584814"/>
                <a:gd name="connsiteX50" fmla="*/ 1319327 w 5020470"/>
                <a:gd name="connsiteY50" fmla="*/ 242860 h 3584814"/>
                <a:gd name="connsiteX51" fmla="*/ 1232242 w 5020470"/>
                <a:gd name="connsiteY51" fmla="*/ 221088 h 3584814"/>
                <a:gd name="connsiteX52" fmla="*/ 1058070 w 5020470"/>
                <a:gd name="connsiteY52" fmla="*/ 177545 h 3584814"/>
                <a:gd name="connsiteX53" fmla="*/ 992756 w 5020470"/>
                <a:gd name="connsiteY53" fmla="*/ 155774 h 3584814"/>
                <a:gd name="connsiteX54" fmla="*/ 883899 w 5020470"/>
                <a:gd name="connsiteY54" fmla="*/ 134003 h 3584814"/>
                <a:gd name="connsiteX55" fmla="*/ 644413 w 5020470"/>
                <a:gd name="connsiteY55" fmla="*/ 68688 h 3584814"/>
                <a:gd name="connsiteX56" fmla="*/ 600870 w 5020470"/>
                <a:gd name="connsiteY56" fmla="*/ 25145 h 3584814"/>
                <a:gd name="connsiteX57" fmla="*/ 165442 w 5020470"/>
                <a:gd name="connsiteY57" fmla="*/ 25145 h 3584814"/>
                <a:gd name="connsiteX58" fmla="*/ 13042 w 5020470"/>
                <a:gd name="connsiteY58" fmla="*/ 112231 h 3584814"/>
                <a:gd name="connsiteX59" fmla="*/ 78356 w 5020470"/>
                <a:gd name="connsiteY59" fmla="*/ 504117 h 3584814"/>
                <a:gd name="connsiteX60" fmla="*/ 121899 w 5020470"/>
                <a:gd name="connsiteY60" fmla="*/ 525888 h 3584814"/>
                <a:gd name="connsiteX61" fmla="*/ 208985 w 5020470"/>
                <a:gd name="connsiteY61" fmla="*/ 612974 h 3584814"/>
                <a:gd name="connsiteX62" fmla="*/ 230756 w 5020470"/>
                <a:gd name="connsiteY62" fmla="*/ 634745 h 3584814"/>
                <a:gd name="connsiteX63" fmla="*/ 274299 w 5020470"/>
                <a:gd name="connsiteY63" fmla="*/ 656517 h 3584814"/>
                <a:gd name="connsiteX64" fmla="*/ 383156 w 5020470"/>
                <a:gd name="connsiteY64" fmla="*/ 743603 h 3584814"/>
                <a:gd name="connsiteX65" fmla="*/ 426699 w 5020470"/>
                <a:gd name="connsiteY65" fmla="*/ 787145 h 3584814"/>
                <a:gd name="connsiteX66" fmla="*/ 513785 w 5020470"/>
                <a:gd name="connsiteY66" fmla="*/ 830688 h 3584814"/>
                <a:gd name="connsiteX67" fmla="*/ 557327 w 5020470"/>
                <a:gd name="connsiteY67" fmla="*/ 852460 h 3584814"/>
                <a:gd name="connsiteX68" fmla="*/ 622642 w 5020470"/>
                <a:gd name="connsiteY68" fmla="*/ 917774 h 3584814"/>
                <a:gd name="connsiteX69" fmla="*/ 644413 w 5020470"/>
                <a:gd name="connsiteY69" fmla="*/ 939545 h 3584814"/>
                <a:gd name="connsiteX70" fmla="*/ 666185 w 5020470"/>
                <a:gd name="connsiteY70" fmla="*/ 961317 h 3584814"/>
                <a:gd name="connsiteX71" fmla="*/ 687956 w 5020470"/>
                <a:gd name="connsiteY71" fmla="*/ 1004860 h 3584814"/>
                <a:gd name="connsiteX72" fmla="*/ 709727 w 5020470"/>
                <a:gd name="connsiteY72" fmla="*/ 1026631 h 3584814"/>
                <a:gd name="connsiteX73" fmla="*/ 775042 w 5020470"/>
                <a:gd name="connsiteY73" fmla="*/ 1113717 h 3584814"/>
                <a:gd name="connsiteX74" fmla="*/ 796813 w 5020470"/>
                <a:gd name="connsiteY74" fmla="*/ 1157260 h 3584814"/>
                <a:gd name="connsiteX75" fmla="*/ 818585 w 5020470"/>
                <a:gd name="connsiteY75" fmla="*/ 1179031 h 3584814"/>
                <a:gd name="connsiteX76" fmla="*/ 840356 w 5020470"/>
                <a:gd name="connsiteY76" fmla="*/ 1222574 h 3584814"/>
                <a:gd name="connsiteX77" fmla="*/ 883899 w 5020470"/>
                <a:gd name="connsiteY77" fmla="*/ 1266117 h 3584814"/>
                <a:gd name="connsiteX78" fmla="*/ 927442 w 5020470"/>
                <a:gd name="connsiteY78" fmla="*/ 1309660 h 3584814"/>
                <a:gd name="connsiteX79" fmla="*/ 949213 w 5020470"/>
                <a:gd name="connsiteY79" fmla="*/ 1331431 h 3584814"/>
                <a:gd name="connsiteX80" fmla="*/ 992756 w 5020470"/>
                <a:gd name="connsiteY80" fmla="*/ 1353203 h 3584814"/>
                <a:gd name="connsiteX81" fmla="*/ 1014527 w 5020470"/>
                <a:gd name="connsiteY81" fmla="*/ 1396745 h 3584814"/>
                <a:gd name="connsiteX82" fmla="*/ 1058070 w 5020470"/>
                <a:gd name="connsiteY82" fmla="*/ 1462060 h 3584814"/>
                <a:gd name="connsiteX83" fmla="*/ 1079842 w 5020470"/>
                <a:gd name="connsiteY83" fmla="*/ 1527374 h 3584814"/>
                <a:gd name="connsiteX84" fmla="*/ 1123385 w 5020470"/>
                <a:gd name="connsiteY84" fmla="*/ 1570917 h 3584814"/>
                <a:gd name="connsiteX85" fmla="*/ 1166927 w 5020470"/>
                <a:gd name="connsiteY85" fmla="*/ 1658003 h 3584814"/>
                <a:gd name="connsiteX86" fmla="*/ 1232242 w 5020470"/>
                <a:gd name="connsiteY86" fmla="*/ 1701545 h 3584814"/>
                <a:gd name="connsiteX87" fmla="*/ 1319327 w 5020470"/>
                <a:gd name="connsiteY87" fmla="*/ 1853945 h 3584814"/>
                <a:gd name="connsiteX88" fmla="*/ 1384642 w 5020470"/>
                <a:gd name="connsiteY88" fmla="*/ 1962803 h 3584814"/>
                <a:gd name="connsiteX89" fmla="*/ 1428185 w 5020470"/>
                <a:gd name="connsiteY89" fmla="*/ 2006345 h 3584814"/>
                <a:gd name="connsiteX90" fmla="*/ 1449956 w 5020470"/>
                <a:gd name="connsiteY90" fmla="*/ 2049888 h 3584814"/>
                <a:gd name="connsiteX91" fmla="*/ 1471727 w 5020470"/>
                <a:gd name="connsiteY91" fmla="*/ 2071660 h 3584814"/>
                <a:gd name="connsiteX92" fmla="*/ 1493499 w 5020470"/>
                <a:gd name="connsiteY92" fmla="*/ 2115203 h 3584814"/>
                <a:gd name="connsiteX93" fmla="*/ 1537042 w 5020470"/>
                <a:gd name="connsiteY93" fmla="*/ 2158745 h 3584814"/>
                <a:gd name="connsiteX94" fmla="*/ 1558813 w 5020470"/>
                <a:gd name="connsiteY94" fmla="*/ 2180517 h 3584814"/>
                <a:gd name="connsiteX95" fmla="*/ 1580585 w 5020470"/>
                <a:gd name="connsiteY95" fmla="*/ 2224060 h 3584814"/>
                <a:gd name="connsiteX96" fmla="*/ 1645899 w 5020470"/>
                <a:gd name="connsiteY96" fmla="*/ 2245831 h 3584814"/>
                <a:gd name="connsiteX97" fmla="*/ 1667670 w 5020470"/>
                <a:gd name="connsiteY97" fmla="*/ 2311145 h 3584814"/>
                <a:gd name="connsiteX98" fmla="*/ 1711213 w 5020470"/>
                <a:gd name="connsiteY98" fmla="*/ 2332917 h 3584814"/>
                <a:gd name="connsiteX99" fmla="*/ 1754756 w 5020470"/>
                <a:gd name="connsiteY99" fmla="*/ 2376460 h 3584814"/>
                <a:gd name="connsiteX100" fmla="*/ 1820070 w 5020470"/>
                <a:gd name="connsiteY100" fmla="*/ 2441774 h 3584814"/>
                <a:gd name="connsiteX101" fmla="*/ 1863613 w 5020470"/>
                <a:gd name="connsiteY101" fmla="*/ 2485317 h 3584814"/>
                <a:gd name="connsiteX102" fmla="*/ 1928927 w 5020470"/>
                <a:gd name="connsiteY102" fmla="*/ 2550631 h 3584814"/>
                <a:gd name="connsiteX103" fmla="*/ 1950699 w 5020470"/>
                <a:gd name="connsiteY103" fmla="*/ 2594174 h 3584814"/>
                <a:gd name="connsiteX104" fmla="*/ 2037785 w 5020470"/>
                <a:gd name="connsiteY104" fmla="*/ 2659488 h 3584814"/>
                <a:gd name="connsiteX105" fmla="*/ 2081327 w 5020470"/>
                <a:gd name="connsiteY105" fmla="*/ 2703031 h 3584814"/>
                <a:gd name="connsiteX106" fmla="*/ 2103099 w 5020470"/>
                <a:gd name="connsiteY106" fmla="*/ 2746574 h 3584814"/>
                <a:gd name="connsiteX107" fmla="*/ 2168413 w 5020470"/>
                <a:gd name="connsiteY107" fmla="*/ 2811888 h 3584814"/>
                <a:gd name="connsiteX108" fmla="*/ 2190185 w 5020470"/>
                <a:gd name="connsiteY108" fmla="*/ 2833660 h 3584814"/>
                <a:gd name="connsiteX109" fmla="*/ 2255499 w 5020470"/>
                <a:gd name="connsiteY109" fmla="*/ 2855431 h 3584814"/>
                <a:gd name="connsiteX110" fmla="*/ 2277270 w 5020470"/>
                <a:gd name="connsiteY110" fmla="*/ 2898974 h 3584814"/>
                <a:gd name="connsiteX111" fmla="*/ 2299042 w 5020470"/>
                <a:gd name="connsiteY111" fmla="*/ 2920745 h 3584814"/>
                <a:gd name="connsiteX112" fmla="*/ 2320813 w 5020470"/>
                <a:gd name="connsiteY112" fmla="*/ 2964288 h 3584814"/>
                <a:gd name="connsiteX113" fmla="*/ 2364356 w 5020470"/>
                <a:gd name="connsiteY113" fmla="*/ 3007831 h 3584814"/>
                <a:gd name="connsiteX114" fmla="*/ 2386127 w 5020470"/>
                <a:gd name="connsiteY114" fmla="*/ 3029603 h 3584814"/>
                <a:gd name="connsiteX115" fmla="*/ 2364356 w 5020470"/>
                <a:gd name="connsiteY115" fmla="*/ 2920745 h 3584814"/>
                <a:gd name="connsiteX116" fmla="*/ 2429670 w 5020470"/>
                <a:gd name="connsiteY116" fmla="*/ 2942517 h 3584814"/>
                <a:gd name="connsiteX117" fmla="*/ 2451442 w 5020470"/>
                <a:gd name="connsiteY117" fmla="*/ 2964288 h 3584814"/>
                <a:gd name="connsiteX118" fmla="*/ 2516756 w 5020470"/>
                <a:gd name="connsiteY118" fmla="*/ 2986060 h 3584814"/>
                <a:gd name="connsiteX119" fmla="*/ 2603842 w 5020470"/>
                <a:gd name="connsiteY119" fmla="*/ 3029603 h 3584814"/>
                <a:gd name="connsiteX120" fmla="*/ 2647385 w 5020470"/>
                <a:gd name="connsiteY120" fmla="*/ 3051374 h 3584814"/>
                <a:gd name="connsiteX121" fmla="*/ 2712699 w 5020470"/>
                <a:gd name="connsiteY121" fmla="*/ 3073145 h 3584814"/>
                <a:gd name="connsiteX122" fmla="*/ 2734470 w 5020470"/>
                <a:gd name="connsiteY122" fmla="*/ 3094917 h 3584814"/>
                <a:gd name="connsiteX123" fmla="*/ 2756242 w 5020470"/>
                <a:gd name="connsiteY123" fmla="*/ 3138460 h 3584814"/>
                <a:gd name="connsiteX124" fmla="*/ 2799785 w 5020470"/>
                <a:gd name="connsiteY124" fmla="*/ 3160231 h 3584814"/>
                <a:gd name="connsiteX125" fmla="*/ 2908642 w 5020470"/>
                <a:gd name="connsiteY125" fmla="*/ 3269088 h 3584814"/>
                <a:gd name="connsiteX126" fmla="*/ 2930413 w 5020470"/>
                <a:gd name="connsiteY126" fmla="*/ 3290860 h 3584814"/>
                <a:gd name="connsiteX127" fmla="*/ 2952185 w 5020470"/>
                <a:gd name="connsiteY127" fmla="*/ 3312631 h 3584814"/>
                <a:gd name="connsiteX128" fmla="*/ 3017499 w 5020470"/>
                <a:gd name="connsiteY128" fmla="*/ 3377945 h 3584814"/>
                <a:gd name="connsiteX129" fmla="*/ 3061042 w 5020470"/>
                <a:gd name="connsiteY129" fmla="*/ 3421488 h 3584814"/>
                <a:gd name="connsiteX130" fmla="*/ 3104585 w 5020470"/>
                <a:gd name="connsiteY130" fmla="*/ 3443260 h 3584814"/>
                <a:gd name="connsiteX131" fmla="*/ 3126356 w 5020470"/>
                <a:gd name="connsiteY131" fmla="*/ 3465031 h 3584814"/>
                <a:gd name="connsiteX132" fmla="*/ 3191670 w 5020470"/>
                <a:gd name="connsiteY132" fmla="*/ 3486803 h 3584814"/>
                <a:gd name="connsiteX133" fmla="*/ 3365842 w 5020470"/>
                <a:gd name="connsiteY133" fmla="*/ 3530345 h 3584814"/>
                <a:gd name="connsiteX134" fmla="*/ 3779499 w 5020470"/>
                <a:gd name="connsiteY134" fmla="*/ 3530345 h 3584814"/>
                <a:gd name="connsiteX135" fmla="*/ 3910127 w 5020470"/>
                <a:gd name="connsiteY135" fmla="*/ 3508574 h 3584814"/>
                <a:gd name="connsiteX136" fmla="*/ 4149613 w 5020470"/>
                <a:gd name="connsiteY136" fmla="*/ 3443260 h 3584814"/>
                <a:gd name="connsiteX137" fmla="*/ 4236699 w 5020470"/>
                <a:gd name="connsiteY137" fmla="*/ 3399717 h 3584814"/>
                <a:gd name="connsiteX138" fmla="*/ 4280242 w 5020470"/>
                <a:gd name="connsiteY138" fmla="*/ 3377945 h 3584814"/>
                <a:gd name="connsiteX139" fmla="*/ 4367327 w 5020470"/>
                <a:gd name="connsiteY139" fmla="*/ 3312631 h 3584814"/>
                <a:gd name="connsiteX140" fmla="*/ 4389099 w 5020470"/>
                <a:gd name="connsiteY140" fmla="*/ 3290860 h 3584814"/>
                <a:gd name="connsiteX141" fmla="*/ 4476185 w 5020470"/>
                <a:gd name="connsiteY141" fmla="*/ 3225545 h 3584814"/>
                <a:gd name="connsiteX142" fmla="*/ 4497956 w 5020470"/>
                <a:gd name="connsiteY142" fmla="*/ 3203774 h 3584814"/>
                <a:gd name="connsiteX143" fmla="*/ 4563270 w 5020470"/>
                <a:gd name="connsiteY143" fmla="*/ 3138460 h 3584814"/>
                <a:gd name="connsiteX144" fmla="*/ 4585042 w 5020470"/>
                <a:gd name="connsiteY144" fmla="*/ 3094917 h 3584814"/>
                <a:gd name="connsiteX145" fmla="*/ 4628585 w 5020470"/>
                <a:gd name="connsiteY145" fmla="*/ 3051374 h 3584814"/>
                <a:gd name="connsiteX146" fmla="*/ 4650356 w 5020470"/>
                <a:gd name="connsiteY146" fmla="*/ 3029603 h 3584814"/>
                <a:gd name="connsiteX147" fmla="*/ 4672127 w 5020470"/>
                <a:gd name="connsiteY147" fmla="*/ 2986060 h 3584814"/>
                <a:gd name="connsiteX148" fmla="*/ 4715670 w 5020470"/>
                <a:gd name="connsiteY148" fmla="*/ 2942517 h 3584814"/>
                <a:gd name="connsiteX149" fmla="*/ 4737442 w 5020470"/>
                <a:gd name="connsiteY149" fmla="*/ 2920745 h 3584814"/>
                <a:gd name="connsiteX150" fmla="*/ 4780985 w 5020470"/>
                <a:gd name="connsiteY150" fmla="*/ 2898974 h 3584814"/>
                <a:gd name="connsiteX151" fmla="*/ 4933385 w 5020470"/>
                <a:gd name="connsiteY151" fmla="*/ 2746574 h 3584814"/>
                <a:gd name="connsiteX152" fmla="*/ 4998699 w 5020470"/>
                <a:gd name="connsiteY152" fmla="*/ 2681260 h 3584814"/>
                <a:gd name="connsiteX153" fmla="*/ 5020470 w 5020470"/>
                <a:gd name="connsiteY153" fmla="*/ 2637717 h 3584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5020470" h="3584814">
                  <a:moveTo>
                    <a:pt x="5020470" y="2637717"/>
                  </a:moveTo>
                  <a:lnTo>
                    <a:pt x="5020470" y="2637717"/>
                  </a:lnTo>
                  <a:cubicBezTo>
                    <a:pt x="4998699" y="2615946"/>
                    <a:pt x="4974390" y="2596445"/>
                    <a:pt x="4955156" y="2572403"/>
                  </a:cubicBezTo>
                  <a:cubicBezTo>
                    <a:pt x="4945019" y="2559731"/>
                    <a:pt x="4943121" y="2541842"/>
                    <a:pt x="4933385" y="2528860"/>
                  </a:cubicBezTo>
                  <a:cubicBezTo>
                    <a:pt x="4921069" y="2512439"/>
                    <a:pt x="4899022" y="2503676"/>
                    <a:pt x="4889842" y="2485317"/>
                  </a:cubicBezTo>
                  <a:cubicBezTo>
                    <a:pt x="4839042" y="2383717"/>
                    <a:pt x="4875328" y="2412745"/>
                    <a:pt x="4802756" y="2376460"/>
                  </a:cubicBezTo>
                  <a:cubicBezTo>
                    <a:pt x="4795499" y="2369203"/>
                    <a:pt x="4786678" y="2363228"/>
                    <a:pt x="4780985" y="2354688"/>
                  </a:cubicBezTo>
                  <a:cubicBezTo>
                    <a:pt x="4771984" y="2341186"/>
                    <a:pt x="4770688" y="2322620"/>
                    <a:pt x="4759213" y="2311145"/>
                  </a:cubicBezTo>
                  <a:cubicBezTo>
                    <a:pt x="4747738" y="2299671"/>
                    <a:pt x="4730184" y="2296631"/>
                    <a:pt x="4715670" y="2289374"/>
                  </a:cubicBezTo>
                  <a:cubicBezTo>
                    <a:pt x="4616565" y="2091163"/>
                    <a:pt x="4714421" y="2297140"/>
                    <a:pt x="4650356" y="2136974"/>
                  </a:cubicBezTo>
                  <a:cubicBezTo>
                    <a:pt x="4633619" y="2095130"/>
                    <a:pt x="4610602" y="2066456"/>
                    <a:pt x="4585042" y="2028117"/>
                  </a:cubicBezTo>
                  <a:cubicBezTo>
                    <a:pt x="4577785" y="1977317"/>
                    <a:pt x="4579498" y="1924399"/>
                    <a:pt x="4563270" y="1875717"/>
                  </a:cubicBezTo>
                  <a:cubicBezTo>
                    <a:pt x="4556779" y="1856244"/>
                    <a:pt x="4519727" y="1832174"/>
                    <a:pt x="4519727" y="1832174"/>
                  </a:cubicBezTo>
                  <a:cubicBezTo>
                    <a:pt x="4512470" y="1817660"/>
                    <a:pt x="4508093" y="1801303"/>
                    <a:pt x="4497956" y="1788631"/>
                  </a:cubicBezTo>
                  <a:cubicBezTo>
                    <a:pt x="4478722" y="1764589"/>
                    <a:pt x="4461851" y="1733054"/>
                    <a:pt x="4432642" y="1723317"/>
                  </a:cubicBezTo>
                  <a:cubicBezTo>
                    <a:pt x="4410870" y="1716060"/>
                    <a:pt x="4389393" y="1707850"/>
                    <a:pt x="4367327" y="1701545"/>
                  </a:cubicBezTo>
                  <a:cubicBezTo>
                    <a:pt x="4338557" y="1693325"/>
                    <a:pt x="4308259" y="1690280"/>
                    <a:pt x="4280242" y="1679774"/>
                  </a:cubicBezTo>
                  <a:cubicBezTo>
                    <a:pt x="4249853" y="1668378"/>
                    <a:pt x="4222185" y="1650745"/>
                    <a:pt x="4193156" y="1636231"/>
                  </a:cubicBezTo>
                  <a:lnTo>
                    <a:pt x="4149613" y="1614460"/>
                  </a:lnTo>
                  <a:lnTo>
                    <a:pt x="4106070" y="1570917"/>
                  </a:lnTo>
                  <a:lnTo>
                    <a:pt x="4084299" y="1549145"/>
                  </a:lnTo>
                  <a:cubicBezTo>
                    <a:pt x="4050923" y="1449020"/>
                    <a:pt x="4087630" y="1507824"/>
                    <a:pt x="4018985" y="1462060"/>
                  </a:cubicBezTo>
                  <a:cubicBezTo>
                    <a:pt x="4010445" y="1456367"/>
                    <a:pt x="4007466" y="1440754"/>
                    <a:pt x="3997213" y="1440288"/>
                  </a:cubicBezTo>
                  <a:cubicBezTo>
                    <a:pt x="3685394" y="1426114"/>
                    <a:pt x="3373099" y="1425774"/>
                    <a:pt x="3061042" y="1418517"/>
                  </a:cubicBezTo>
                  <a:cubicBezTo>
                    <a:pt x="3032013" y="1411260"/>
                    <a:pt x="3002343" y="1406207"/>
                    <a:pt x="2973956" y="1396745"/>
                  </a:cubicBezTo>
                  <a:cubicBezTo>
                    <a:pt x="2958561" y="1391613"/>
                    <a:pt x="2946016" y="1379432"/>
                    <a:pt x="2930413" y="1374974"/>
                  </a:cubicBezTo>
                  <a:cubicBezTo>
                    <a:pt x="2894832" y="1364808"/>
                    <a:pt x="2857842" y="1360460"/>
                    <a:pt x="2821556" y="1353203"/>
                  </a:cubicBezTo>
                  <a:lnTo>
                    <a:pt x="2756242" y="1287888"/>
                  </a:lnTo>
                  <a:cubicBezTo>
                    <a:pt x="2748985" y="1280631"/>
                    <a:pt x="2744206" y="1269363"/>
                    <a:pt x="2734470" y="1266117"/>
                  </a:cubicBezTo>
                  <a:cubicBezTo>
                    <a:pt x="2712699" y="1258860"/>
                    <a:pt x="2690250" y="1253385"/>
                    <a:pt x="2669156" y="1244345"/>
                  </a:cubicBezTo>
                  <a:cubicBezTo>
                    <a:pt x="2639325" y="1231560"/>
                    <a:pt x="2582070" y="1200803"/>
                    <a:pt x="2582070" y="1200803"/>
                  </a:cubicBezTo>
                  <a:lnTo>
                    <a:pt x="2494985" y="1113717"/>
                  </a:lnTo>
                  <a:lnTo>
                    <a:pt x="2473213" y="1091945"/>
                  </a:lnTo>
                  <a:cubicBezTo>
                    <a:pt x="2465956" y="1084688"/>
                    <a:pt x="2459981" y="1075867"/>
                    <a:pt x="2451442" y="1070174"/>
                  </a:cubicBezTo>
                  <a:cubicBezTo>
                    <a:pt x="2429670" y="1055660"/>
                    <a:pt x="2406559" y="1042977"/>
                    <a:pt x="2386127" y="1026631"/>
                  </a:cubicBezTo>
                  <a:cubicBezTo>
                    <a:pt x="2370099" y="1013808"/>
                    <a:pt x="2357099" y="997602"/>
                    <a:pt x="2342585" y="983088"/>
                  </a:cubicBezTo>
                  <a:lnTo>
                    <a:pt x="2299042" y="939545"/>
                  </a:lnTo>
                  <a:cubicBezTo>
                    <a:pt x="2254325" y="894828"/>
                    <a:pt x="2286436" y="922356"/>
                    <a:pt x="2190185" y="874231"/>
                  </a:cubicBezTo>
                  <a:lnTo>
                    <a:pt x="2146642" y="852460"/>
                  </a:lnTo>
                  <a:lnTo>
                    <a:pt x="2037785" y="743603"/>
                  </a:lnTo>
                  <a:cubicBezTo>
                    <a:pt x="2030528" y="736346"/>
                    <a:pt x="2025193" y="726421"/>
                    <a:pt x="2016013" y="721831"/>
                  </a:cubicBezTo>
                  <a:lnTo>
                    <a:pt x="1972470" y="700060"/>
                  </a:lnTo>
                  <a:cubicBezTo>
                    <a:pt x="1965213" y="685546"/>
                    <a:pt x="1959700" y="670019"/>
                    <a:pt x="1950699" y="656517"/>
                  </a:cubicBezTo>
                  <a:cubicBezTo>
                    <a:pt x="1945006" y="647977"/>
                    <a:pt x="1933517" y="643925"/>
                    <a:pt x="1928927" y="634745"/>
                  </a:cubicBezTo>
                  <a:cubicBezTo>
                    <a:pt x="1906974" y="590839"/>
                    <a:pt x="1913919" y="563934"/>
                    <a:pt x="1885385" y="525888"/>
                  </a:cubicBezTo>
                  <a:cubicBezTo>
                    <a:pt x="1858406" y="489915"/>
                    <a:pt x="1838035" y="476468"/>
                    <a:pt x="1798299" y="460574"/>
                  </a:cubicBezTo>
                  <a:cubicBezTo>
                    <a:pt x="1754036" y="442869"/>
                    <a:pt x="1727739" y="442562"/>
                    <a:pt x="1689442" y="417031"/>
                  </a:cubicBezTo>
                  <a:cubicBezTo>
                    <a:pt x="1680902" y="411338"/>
                    <a:pt x="1676850" y="399850"/>
                    <a:pt x="1667670" y="395260"/>
                  </a:cubicBezTo>
                  <a:cubicBezTo>
                    <a:pt x="1615627" y="369239"/>
                    <a:pt x="1560571" y="375246"/>
                    <a:pt x="1515270" y="329945"/>
                  </a:cubicBezTo>
                  <a:cubicBezTo>
                    <a:pt x="1493499" y="308174"/>
                    <a:pt x="1478092" y="277136"/>
                    <a:pt x="1449956" y="264631"/>
                  </a:cubicBezTo>
                  <a:cubicBezTo>
                    <a:pt x="1409617" y="246703"/>
                    <a:pt x="1362613" y="251517"/>
                    <a:pt x="1319327" y="242860"/>
                  </a:cubicBezTo>
                  <a:cubicBezTo>
                    <a:pt x="1289986" y="236992"/>
                    <a:pt x="1261270" y="228345"/>
                    <a:pt x="1232242" y="221088"/>
                  </a:cubicBezTo>
                  <a:cubicBezTo>
                    <a:pt x="1171861" y="160710"/>
                    <a:pt x="1232242" y="212379"/>
                    <a:pt x="1058070" y="177545"/>
                  </a:cubicBezTo>
                  <a:cubicBezTo>
                    <a:pt x="1035567" y="173044"/>
                    <a:pt x="1015020" y="161340"/>
                    <a:pt x="992756" y="155774"/>
                  </a:cubicBezTo>
                  <a:cubicBezTo>
                    <a:pt x="956857" y="146799"/>
                    <a:pt x="919956" y="142324"/>
                    <a:pt x="883899" y="134003"/>
                  </a:cubicBezTo>
                  <a:cubicBezTo>
                    <a:pt x="724293" y="97171"/>
                    <a:pt x="752376" y="104677"/>
                    <a:pt x="644413" y="68688"/>
                  </a:cubicBezTo>
                  <a:cubicBezTo>
                    <a:pt x="629899" y="54174"/>
                    <a:pt x="619229" y="34325"/>
                    <a:pt x="600870" y="25145"/>
                  </a:cubicBezTo>
                  <a:cubicBezTo>
                    <a:pt x="489787" y="-30397"/>
                    <a:pt x="198110" y="23103"/>
                    <a:pt x="165442" y="25145"/>
                  </a:cubicBezTo>
                  <a:cubicBezTo>
                    <a:pt x="25634" y="95050"/>
                    <a:pt x="69237" y="56036"/>
                    <a:pt x="13042" y="112231"/>
                  </a:cubicBezTo>
                  <a:cubicBezTo>
                    <a:pt x="13091" y="113018"/>
                    <a:pt x="-43394" y="443243"/>
                    <a:pt x="78356" y="504117"/>
                  </a:cubicBezTo>
                  <a:lnTo>
                    <a:pt x="121899" y="525888"/>
                  </a:lnTo>
                  <a:lnTo>
                    <a:pt x="208985" y="612974"/>
                  </a:lnTo>
                  <a:cubicBezTo>
                    <a:pt x="216242" y="620231"/>
                    <a:pt x="221577" y="630155"/>
                    <a:pt x="230756" y="634745"/>
                  </a:cubicBezTo>
                  <a:lnTo>
                    <a:pt x="274299" y="656517"/>
                  </a:lnTo>
                  <a:cubicBezTo>
                    <a:pt x="335981" y="779884"/>
                    <a:pt x="230761" y="591212"/>
                    <a:pt x="383156" y="743603"/>
                  </a:cubicBezTo>
                  <a:cubicBezTo>
                    <a:pt x="397670" y="758117"/>
                    <a:pt x="408340" y="777965"/>
                    <a:pt x="426699" y="787145"/>
                  </a:cubicBezTo>
                  <a:lnTo>
                    <a:pt x="513785" y="830688"/>
                  </a:lnTo>
                  <a:cubicBezTo>
                    <a:pt x="528299" y="837945"/>
                    <a:pt x="545852" y="840986"/>
                    <a:pt x="557327" y="852460"/>
                  </a:cubicBezTo>
                  <a:lnTo>
                    <a:pt x="622642" y="917774"/>
                  </a:lnTo>
                  <a:lnTo>
                    <a:pt x="644413" y="939545"/>
                  </a:lnTo>
                  <a:lnTo>
                    <a:pt x="666185" y="961317"/>
                  </a:lnTo>
                  <a:cubicBezTo>
                    <a:pt x="673442" y="975831"/>
                    <a:pt x="678955" y="991358"/>
                    <a:pt x="687956" y="1004860"/>
                  </a:cubicBezTo>
                  <a:cubicBezTo>
                    <a:pt x="693649" y="1013399"/>
                    <a:pt x="704034" y="1018092"/>
                    <a:pt x="709727" y="1026631"/>
                  </a:cubicBezTo>
                  <a:cubicBezTo>
                    <a:pt x="771629" y="1119484"/>
                    <a:pt x="680875" y="1019550"/>
                    <a:pt x="775042" y="1113717"/>
                  </a:cubicBezTo>
                  <a:cubicBezTo>
                    <a:pt x="782299" y="1128231"/>
                    <a:pt x="787812" y="1143758"/>
                    <a:pt x="796813" y="1157260"/>
                  </a:cubicBezTo>
                  <a:cubicBezTo>
                    <a:pt x="802506" y="1165799"/>
                    <a:pt x="812892" y="1170492"/>
                    <a:pt x="818585" y="1179031"/>
                  </a:cubicBezTo>
                  <a:cubicBezTo>
                    <a:pt x="827586" y="1192533"/>
                    <a:pt x="830620" y="1209592"/>
                    <a:pt x="840356" y="1222574"/>
                  </a:cubicBezTo>
                  <a:cubicBezTo>
                    <a:pt x="852672" y="1238995"/>
                    <a:pt x="869385" y="1251603"/>
                    <a:pt x="883899" y="1266117"/>
                  </a:cubicBezTo>
                  <a:lnTo>
                    <a:pt x="927442" y="1309660"/>
                  </a:lnTo>
                  <a:cubicBezTo>
                    <a:pt x="934699" y="1316917"/>
                    <a:pt x="940034" y="1326841"/>
                    <a:pt x="949213" y="1331431"/>
                  </a:cubicBezTo>
                  <a:lnTo>
                    <a:pt x="992756" y="1353203"/>
                  </a:lnTo>
                  <a:cubicBezTo>
                    <a:pt x="1000013" y="1367717"/>
                    <a:pt x="1005526" y="1383243"/>
                    <a:pt x="1014527" y="1396745"/>
                  </a:cubicBezTo>
                  <a:cubicBezTo>
                    <a:pt x="1056061" y="1459046"/>
                    <a:pt x="1018606" y="1363400"/>
                    <a:pt x="1058070" y="1462060"/>
                  </a:cubicBezTo>
                  <a:cubicBezTo>
                    <a:pt x="1066593" y="1483368"/>
                    <a:pt x="1068035" y="1507695"/>
                    <a:pt x="1079842" y="1527374"/>
                  </a:cubicBezTo>
                  <a:cubicBezTo>
                    <a:pt x="1090403" y="1544975"/>
                    <a:pt x="1123385" y="1570917"/>
                    <a:pt x="1123385" y="1570917"/>
                  </a:cubicBezTo>
                  <a:cubicBezTo>
                    <a:pt x="1137899" y="1599946"/>
                    <a:pt x="1137898" y="1643489"/>
                    <a:pt x="1166927" y="1658003"/>
                  </a:cubicBezTo>
                  <a:cubicBezTo>
                    <a:pt x="1219650" y="1684364"/>
                    <a:pt x="1198995" y="1668300"/>
                    <a:pt x="1232242" y="1701545"/>
                  </a:cubicBezTo>
                  <a:cubicBezTo>
                    <a:pt x="1302146" y="1841353"/>
                    <a:pt x="1263132" y="1797750"/>
                    <a:pt x="1319327" y="1853945"/>
                  </a:cubicBezTo>
                  <a:cubicBezTo>
                    <a:pt x="1347590" y="1938732"/>
                    <a:pt x="1324872" y="1903033"/>
                    <a:pt x="1384642" y="1962803"/>
                  </a:cubicBezTo>
                  <a:lnTo>
                    <a:pt x="1428185" y="2006345"/>
                  </a:lnTo>
                  <a:cubicBezTo>
                    <a:pt x="1435442" y="2020859"/>
                    <a:pt x="1440955" y="2036386"/>
                    <a:pt x="1449956" y="2049888"/>
                  </a:cubicBezTo>
                  <a:cubicBezTo>
                    <a:pt x="1455649" y="2058428"/>
                    <a:pt x="1466034" y="2063120"/>
                    <a:pt x="1471727" y="2071660"/>
                  </a:cubicBezTo>
                  <a:cubicBezTo>
                    <a:pt x="1480728" y="2085162"/>
                    <a:pt x="1483762" y="2102221"/>
                    <a:pt x="1493499" y="2115203"/>
                  </a:cubicBezTo>
                  <a:cubicBezTo>
                    <a:pt x="1505815" y="2131624"/>
                    <a:pt x="1522528" y="2144231"/>
                    <a:pt x="1537042" y="2158745"/>
                  </a:cubicBezTo>
                  <a:cubicBezTo>
                    <a:pt x="1544299" y="2166002"/>
                    <a:pt x="1554223" y="2171337"/>
                    <a:pt x="1558813" y="2180517"/>
                  </a:cubicBezTo>
                  <a:cubicBezTo>
                    <a:pt x="1566070" y="2195031"/>
                    <a:pt x="1567603" y="2214323"/>
                    <a:pt x="1580585" y="2224060"/>
                  </a:cubicBezTo>
                  <a:cubicBezTo>
                    <a:pt x="1598944" y="2237829"/>
                    <a:pt x="1624128" y="2238574"/>
                    <a:pt x="1645899" y="2245831"/>
                  </a:cubicBezTo>
                  <a:cubicBezTo>
                    <a:pt x="1653156" y="2267602"/>
                    <a:pt x="1653901" y="2292786"/>
                    <a:pt x="1667670" y="2311145"/>
                  </a:cubicBezTo>
                  <a:cubicBezTo>
                    <a:pt x="1677407" y="2324127"/>
                    <a:pt x="1698231" y="2323180"/>
                    <a:pt x="1711213" y="2332917"/>
                  </a:cubicBezTo>
                  <a:cubicBezTo>
                    <a:pt x="1727634" y="2345233"/>
                    <a:pt x="1740242" y="2361946"/>
                    <a:pt x="1754756" y="2376460"/>
                  </a:cubicBezTo>
                  <a:lnTo>
                    <a:pt x="1820070" y="2441774"/>
                  </a:lnTo>
                  <a:lnTo>
                    <a:pt x="1863613" y="2485317"/>
                  </a:lnTo>
                  <a:cubicBezTo>
                    <a:pt x="1892642" y="2543374"/>
                    <a:pt x="1870871" y="2521603"/>
                    <a:pt x="1928927" y="2550631"/>
                  </a:cubicBezTo>
                  <a:cubicBezTo>
                    <a:pt x="1936184" y="2565145"/>
                    <a:pt x="1940962" y="2581192"/>
                    <a:pt x="1950699" y="2594174"/>
                  </a:cubicBezTo>
                  <a:cubicBezTo>
                    <a:pt x="1983710" y="2638189"/>
                    <a:pt x="1993280" y="2637236"/>
                    <a:pt x="2037785" y="2659488"/>
                  </a:cubicBezTo>
                  <a:cubicBezTo>
                    <a:pt x="2052299" y="2674002"/>
                    <a:pt x="2072147" y="2684672"/>
                    <a:pt x="2081327" y="2703031"/>
                  </a:cubicBezTo>
                  <a:cubicBezTo>
                    <a:pt x="2088584" y="2717545"/>
                    <a:pt x="2092962" y="2733902"/>
                    <a:pt x="2103099" y="2746574"/>
                  </a:cubicBezTo>
                  <a:cubicBezTo>
                    <a:pt x="2122333" y="2770616"/>
                    <a:pt x="2146642" y="2790117"/>
                    <a:pt x="2168413" y="2811888"/>
                  </a:cubicBezTo>
                  <a:cubicBezTo>
                    <a:pt x="2175670" y="2819145"/>
                    <a:pt x="2180448" y="2830414"/>
                    <a:pt x="2190185" y="2833660"/>
                  </a:cubicBezTo>
                  <a:lnTo>
                    <a:pt x="2255499" y="2855431"/>
                  </a:lnTo>
                  <a:cubicBezTo>
                    <a:pt x="2262756" y="2869945"/>
                    <a:pt x="2268269" y="2885472"/>
                    <a:pt x="2277270" y="2898974"/>
                  </a:cubicBezTo>
                  <a:cubicBezTo>
                    <a:pt x="2282963" y="2907513"/>
                    <a:pt x="2293349" y="2912206"/>
                    <a:pt x="2299042" y="2920745"/>
                  </a:cubicBezTo>
                  <a:cubicBezTo>
                    <a:pt x="2308043" y="2934247"/>
                    <a:pt x="2311077" y="2951306"/>
                    <a:pt x="2320813" y="2964288"/>
                  </a:cubicBezTo>
                  <a:cubicBezTo>
                    <a:pt x="2333129" y="2980709"/>
                    <a:pt x="2349842" y="2993317"/>
                    <a:pt x="2364356" y="3007831"/>
                  </a:cubicBezTo>
                  <a:lnTo>
                    <a:pt x="2386127" y="3029603"/>
                  </a:lnTo>
                  <a:cubicBezTo>
                    <a:pt x="2378870" y="2993317"/>
                    <a:pt x="2347807" y="2953843"/>
                    <a:pt x="2364356" y="2920745"/>
                  </a:cubicBezTo>
                  <a:cubicBezTo>
                    <a:pt x="2374619" y="2900219"/>
                    <a:pt x="2409144" y="2932254"/>
                    <a:pt x="2429670" y="2942517"/>
                  </a:cubicBezTo>
                  <a:cubicBezTo>
                    <a:pt x="2438850" y="2947107"/>
                    <a:pt x="2442262" y="2959698"/>
                    <a:pt x="2451442" y="2964288"/>
                  </a:cubicBezTo>
                  <a:cubicBezTo>
                    <a:pt x="2471968" y="2974551"/>
                    <a:pt x="2494985" y="2978803"/>
                    <a:pt x="2516756" y="2986060"/>
                  </a:cubicBezTo>
                  <a:cubicBezTo>
                    <a:pt x="2558483" y="3027787"/>
                    <a:pt x="2520453" y="2996247"/>
                    <a:pt x="2603842" y="3029603"/>
                  </a:cubicBezTo>
                  <a:cubicBezTo>
                    <a:pt x="2618909" y="3035630"/>
                    <a:pt x="2632318" y="3045347"/>
                    <a:pt x="2647385" y="3051374"/>
                  </a:cubicBezTo>
                  <a:cubicBezTo>
                    <a:pt x="2668693" y="3059897"/>
                    <a:pt x="2690928" y="3065888"/>
                    <a:pt x="2712699" y="3073145"/>
                  </a:cubicBezTo>
                  <a:cubicBezTo>
                    <a:pt x="2719956" y="3080402"/>
                    <a:pt x="2728777" y="3086377"/>
                    <a:pt x="2734470" y="3094917"/>
                  </a:cubicBezTo>
                  <a:cubicBezTo>
                    <a:pt x="2743471" y="3108419"/>
                    <a:pt x="2744767" y="3126985"/>
                    <a:pt x="2756242" y="3138460"/>
                  </a:cubicBezTo>
                  <a:cubicBezTo>
                    <a:pt x="2767717" y="3149934"/>
                    <a:pt x="2785271" y="3152974"/>
                    <a:pt x="2799785" y="3160231"/>
                  </a:cubicBezTo>
                  <a:lnTo>
                    <a:pt x="2908642" y="3269088"/>
                  </a:lnTo>
                  <a:lnTo>
                    <a:pt x="2930413" y="3290860"/>
                  </a:lnTo>
                  <a:lnTo>
                    <a:pt x="2952185" y="3312631"/>
                  </a:lnTo>
                  <a:cubicBezTo>
                    <a:pt x="2992824" y="3393911"/>
                    <a:pt x="2947830" y="3325694"/>
                    <a:pt x="3017499" y="3377945"/>
                  </a:cubicBezTo>
                  <a:cubicBezTo>
                    <a:pt x="3033920" y="3390261"/>
                    <a:pt x="3042683" y="3412308"/>
                    <a:pt x="3061042" y="3421488"/>
                  </a:cubicBezTo>
                  <a:cubicBezTo>
                    <a:pt x="3075556" y="3428745"/>
                    <a:pt x="3091083" y="3434259"/>
                    <a:pt x="3104585" y="3443260"/>
                  </a:cubicBezTo>
                  <a:cubicBezTo>
                    <a:pt x="3113124" y="3448953"/>
                    <a:pt x="3117177" y="3460441"/>
                    <a:pt x="3126356" y="3465031"/>
                  </a:cubicBezTo>
                  <a:cubicBezTo>
                    <a:pt x="3146882" y="3475294"/>
                    <a:pt x="3169530" y="3480765"/>
                    <a:pt x="3191670" y="3486803"/>
                  </a:cubicBezTo>
                  <a:cubicBezTo>
                    <a:pt x="3249405" y="3502549"/>
                    <a:pt x="3365842" y="3530345"/>
                    <a:pt x="3365842" y="3530345"/>
                  </a:cubicBezTo>
                  <a:cubicBezTo>
                    <a:pt x="3549583" y="3622217"/>
                    <a:pt x="3426071" y="3580834"/>
                    <a:pt x="3779499" y="3530345"/>
                  </a:cubicBezTo>
                  <a:cubicBezTo>
                    <a:pt x="3823199" y="3524102"/>
                    <a:pt x="3867302" y="3519280"/>
                    <a:pt x="3910127" y="3508574"/>
                  </a:cubicBezTo>
                  <a:cubicBezTo>
                    <a:pt x="4352073" y="3398088"/>
                    <a:pt x="3773061" y="3518569"/>
                    <a:pt x="4149613" y="3443260"/>
                  </a:cubicBezTo>
                  <a:lnTo>
                    <a:pt x="4236699" y="3399717"/>
                  </a:lnTo>
                  <a:cubicBezTo>
                    <a:pt x="4251213" y="3392460"/>
                    <a:pt x="4268767" y="3389420"/>
                    <a:pt x="4280242" y="3377945"/>
                  </a:cubicBezTo>
                  <a:cubicBezTo>
                    <a:pt x="4330169" y="3328018"/>
                    <a:pt x="4268860" y="3386481"/>
                    <a:pt x="4367327" y="3312631"/>
                  </a:cubicBezTo>
                  <a:cubicBezTo>
                    <a:pt x="4375538" y="3306473"/>
                    <a:pt x="4380559" y="3296553"/>
                    <a:pt x="4389099" y="3290860"/>
                  </a:cubicBezTo>
                  <a:cubicBezTo>
                    <a:pt x="4481949" y="3228961"/>
                    <a:pt x="4382022" y="3319708"/>
                    <a:pt x="4476185" y="3225545"/>
                  </a:cubicBezTo>
                  <a:lnTo>
                    <a:pt x="4497956" y="3203774"/>
                  </a:lnTo>
                  <a:cubicBezTo>
                    <a:pt x="4556011" y="3087662"/>
                    <a:pt x="4476186" y="3225543"/>
                    <a:pt x="4563270" y="3138460"/>
                  </a:cubicBezTo>
                  <a:cubicBezTo>
                    <a:pt x="4574745" y="3126985"/>
                    <a:pt x="4575305" y="3107899"/>
                    <a:pt x="4585042" y="3094917"/>
                  </a:cubicBezTo>
                  <a:cubicBezTo>
                    <a:pt x="4597358" y="3078496"/>
                    <a:pt x="4614071" y="3065888"/>
                    <a:pt x="4628585" y="3051374"/>
                  </a:cubicBezTo>
                  <a:lnTo>
                    <a:pt x="4650356" y="3029603"/>
                  </a:lnTo>
                  <a:cubicBezTo>
                    <a:pt x="4657613" y="3015089"/>
                    <a:pt x="4662391" y="2999042"/>
                    <a:pt x="4672127" y="2986060"/>
                  </a:cubicBezTo>
                  <a:cubicBezTo>
                    <a:pt x="4684443" y="2969639"/>
                    <a:pt x="4701156" y="2957031"/>
                    <a:pt x="4715670" y="2942517"/>
                  </a:cubicBezTo>
                  <a:cubicBezTo>
                    <a:pt x="4722927" y="2935260"/>
                    <a:pt x="4728262" y="2925335"/>
                    <a:pt x="4737442" y="2920745"/>
                  </a:cubicBezTo>
                  <a:lnTo>
                    <a:pt x="4780985" y="2898974"/>
                  </a:lnTo>
                  <a:lnTo>
                    <a:pt x="4933385" y="2746574"/>
                  </a:lnTo>
                  <a:lnTo>
                    <a:pt x="4998699" y="2681260"/>
                  </a:lnTo>
                  <a:lnTo>
                    <a:pt x="5020470" y="2637717"/>
                  </a:lnTo>
                  <a:close/>
                </a:path>
              </a:pathLst>
            </a:custGeom>
            <a:solidFill>
              <a:schemeClr val="accent4">
                <a:alpha val="29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5132505" y="4701315"/>
            <a:ext cx="4128053" cy="533360"/>
            <a:chOff x="804636" y="6248403"/>
            <a:chExt cx="4128053" cy="533360"/>
          </a:xfrm>
        </p:grpSpPr>
        <p:sp>
          <p:nvSpPr>
            <p:cNvPr id="18" name="TextBox 17"/>
            <p:cNvSpPr txBox="1"/>
            <p:nvPr/>
          </p:nvSpPr>
          <p:spPr>
            <a:xfrm>
              <a:off x="804636" y="6248403"/>
              <a:ext cx="4128053" cy="523220"/>
            </a:xfrm>
            <a:prstGeom prst="rect">
              <a:avLst/>
            </a:prstGeom>
            <a:noFill/>
          </p:spPr>
          <p:txBody>
            <a:bodyPr wrap="none" rtlCol="0">
              <a:spAutoFit/>
            </a:bodyPr>
            <a:lstStyle/>
            <a:p>
              <a:r>
                <a:rPr lang="en-US" sz="2800" dirty="0" smtClean="0">
                  <a:solidFill>
                    <a:srgbClr val="FF0000"/>
                  </a:solidFill>
                </a:rPr>
                <a:t>[         </a:t>
              </a:r>
              <a:r>
                <a:rPr lang="en-US" sz="2400" dirty="0" smtClean="0">
                  <a:solidFill>
                    <a:srgbClr val="FF0000"/>
                  </a:solidFill>
                </a:rPr>
                <a:t> </a:t>
              </a:r>
              <a:r>
                <a:rPr lang="en-US" sz="2800" dirty="0" smtClean="0">
                  <a:solidFill>
                    <a:schemeClr val="accent4"/>
                  </a:solidFill>
                </a:rPr>
                <a:t>(</a:t>
              </a:r>
              <a:r>
                <a:rPr lang="en-US" sz="2800" dirty="0" smtClean="0">
                  <a:solidFill>
                    <a:srgbClr val="3A2C00"/>
                  </a:solidFill>
                </a:rPr>
                <a:t> </a:t>
              </a:r>
              <a:r>
                <a:rPr lang="en-US" sz="2800" dirty="0" smtClean="0">
                  <a:solidFill>
                    <a:srgbClr val="FF0000"/>
                  </a:solidFill>
                </a:rPr>
                <a:t>       </a:t>
              </a:r>
              <a:r>
                <a:rPr lang="en-US" sz="2400" dirty="0" smtClean="0">
                  <a:solidFill>
                    <a:srgbClr val="FF0000"/>
                  </a:solidFill>
                </a:rPr>
                <a:t> </a:t>
              </a:r>
              <a:r>
                <a:rPr lang="en-US" sz="2800" dirty="0" smtClean="0">
                  <a:solidFill>
                    <a:srgbClr val="FF0000"/>
                  </a:solidFill>
                </a:rPr>
                <a:t> )</a:t>
              </a:r>
              <a:r>
                <a:rPr lang="en-US" sz="2800" dirty="0" smtClean="0"/>
                <a:t>  </a:t>
              </a:r>
              <a:r>
                <a:rPr lang="en-US" sz="2400" dirty="0" smtClean="0"/>
                <a:t> </a:t>
              </a:r>
              <a:r>
                <a:rPr lang="en-US" sz="2800" dirty="0" smtClean="0"/>
                <a:t>       </a:t>
              </a:r>
              <a:r>
                <a:rPr lang="en-US" sz="2800" dirty="0">
                  <a:solidFill>
                    <a:schemeClr val="accent4"/>
                  </a:solidFill>
                </a:rPr>
                <a:t>)</a:t>
              </a:r>
              <a:r>
                <a:rPr lang="en-US" sz="2800" dirty="0" smtClean="0"/>
                <a:t>          </a:t>
              </a:r>
              <a:r>
                <a:rPr lang="en-US" sz="2800" dirty="0" smtClean="0">
                  <a:solidFill>
                    <a:srgbClr val="440DB3"/>
                  </a:solidFill>
                </a:rPr>
                <a:t>] </a:t>
              </a:r>
              <a:r>
                <a:rPr lang="en-US" sz="2800" dirty="0" smtClean="0"/>
                <a:t> </a:t>
              </a:r>
              <a:endParaRPr lang="en-US" sz="2800" dirty="0"/>
            </a:p>
          </p:txBody>
        </p:sp>
        <p:cxnSp>
          <p:nvCxnSpPr>
            <p:cNvPr id="19" name="Straight Connector 18"/>
            <p:cNvCxnSpPr/>
            <p:nvPr/>
          </p:nvCxnSpPr>
          <p:spPr>
            <a:xfrm>
              <a:off x="928008" y="6563695"/>
              <a:ext cx="1828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827894" y="6476609"/>
              <a:ext cx="18288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756808" y="6563695"/>
              <a:ext cx="1828800" cy="0"/>
            </a:xfrm>
            <a:prstGeom prst="line">
              <a:avLst/>
            </a:prstGeom>
            <a:ln w="57150">
              <a:solidFill>
                <a:srgbClr val="440DB3"/>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656114" y="6258543"/>
              <a:ext cx="1828800" cy="523220"/>
            </a:xfrm>
            <a:prstGeom prst="rect">
              <a:avLst/>
            </a:prstGeom>
            <a:noFill/>
          </p:spPr>
          <p:txBody>
            <a:bodyPr wrap="square" rtlCol="0">
              <a:spAutoFit/>
            </a:bodyPr>
            <a:lstStyle/>
            <a:p>
              <a:r>
                <a:rPr lang="en-US" sz="2800" dirty="0"/>
                <a:t>(</a:t>
              </a:r>
              <a:endParaRPr lang="en-US" sz="2800" kern="1200" dirty="0">
                <a:solidFill>
                  <a:srgbClr val="440DB3"/>
                </a:solidFill>
                <a:latin typeface="+mn-lt"/>
                <a:ea typeface="+mn-ea"/>
                <a:cs typeface="+mn-cs"/>
              </a:endParaRPr>
            </a:p>
          </p:txBody>
        </p:sp>
      </p:grpSp>
      <mc:AlternateContent xmlns:mc="http://schemas.openxmlformats.org/markup-compatibility/2006" xmlns:p14="http://schemas.microsoft.com/office/powerpoint/2010/main">
        <mc:Choice Requires="p14">
          <p:contentPart p14:bwMode="auto" r:id="rId6">
            <p14:nvContentPartPr>
              <p14:cNvPr id="23" name="Ink 22"/>
              <p14:cNvContentPartPr/>
              <p14:nvPr/>
            </p14:nvContentPartPr>
            <p14:xfrm>
              <a:off x="490680" y="810360"/>
              <a:ext cx="8278920" cy="3085560"/>
            </p14:xfrm>
          </p:contentPart>
        </mc:Choice>
        <mc:Fallback xmlns="">
          <p:pic>
            <p:nvPicPr>
              <p:cNvPr id="23" name="Ink 22"/>
              <p:cNvPicPr/>
              <p:nvPr/>
            </p:nvPicPr>
            <p:blipFill>
              <a:blip r:embed="rId7"/>
              <a:stretch>
                <a:fillRect/>
              </a:stretch>
            </p:blipFill>
            <p:spPr>
              <a:xfrm>
                <a:off x="481320" y="801000"/>
                <a:ext cx="8297640" cy="3104280"/>
              </a:xfrm>
              <a:prstGeom prst="rect">
                <a:avLst/>
              </a:prstGeom>
            </p:spPr>
          </p:pic>
        </mc:Fallback>
      </mc:AlternateContent>
    </p:spTree>
    <p:extLst>
      <p:ext uri="{BB962C8B-B14F-4D97-AF65-F5344CB8AC3E}">
        <p14:creationId xmlns:p14="http://schemas.microsoft.com/office/powerpoint/2010/main" val="8318757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8625" y="-77750"/>
            <a:ext cx="8668512" cy="2386298"/>
          </a:xfrm>
          <a:prstGeom prst="rect">
            <a:avLst/>
          </a:prstGeom>
        </p:spPr>
      </p:pic>
      <p:pic>
        <p:nvPicPr>
          <p:cNvPr id="3" name="Picture 2"/>
          <p:cNvPicPr>
            <a:picLocks noChangeAspect="1"/>
          </p:cNvPicPr>
          <p:nvPr/>
        </p:nvPicPr>
        <p:blipFill>
          <a:blip r:embed="rId3"/>
          <a:stretch>
            <a:fillRect/>
          </a:stretch>
        </p:blipFill>
        <p:spPr>
          <a:xfrm>
            <a:off x="323517" y="4458652"/>
            <a:ext cx="8723376" cy="2439442"/>
          </a:xfrm>
          <a:prstGeom prst="rect">
            <a:avLst/>
          </a:prstGeom>
        </p:spPr>
      </p:pic>
      <p:sp>
        <p:nvSpPr>
          <p:cNvPr id="4" name="Rectangle 3"/>
          <p:cNvSpPr/>
          <p:nvPr/>
        </p:nvSpPr>
        <p:spPr>
          <a:xfrm>
            <a:off x="378381" y="2349927"/>
            <a:ext cx="8668512" cy="2308324"/>
          </a:xfrm>
          <a:prstGeom prst="rect">
            <a:avLst/>
          </a:prstGeom>
        </p:spPr>
        <p:txBody>
          <a:bodyPr wrap="square">
            <a:spAutoFit/>
          </a:bodyPr>
          <a:lstStyle/>
          <a:p>
            <a:r>
              <a:rPr lang="en-US" b="1" i="0" u="none" strike="noStrike" baseline="0" dirty="0" smtClean="0">
                <a:solidFill>
                  <a:srgbClr val="000000"/>
                </a:solidFill>
                <a:latin typeface="Times New Roman" panose="02020603050405020304" pitchFamily="18" charset="0"/>
              </a:rPr>
              <a:t>3.2.2.2 Insight by Ranked Variables </a:t>
            </a:r>
            <a:r>
              <a:rPr lang="en-US" dirty="0">
                <a:solidFill>
                  <a:srgbClr val="000000"/>
                </a:solidFill>
                <a:latin typeface="Times New Roman" panose="02020603050405020304" pitchFamily="18" charset="0"/>
              </a:rPr>
              <a:t> </a:t>
            </a:r>
            <a:endParaRPr lang="en-US" dirty="0" smtClean="0">
              <a:solidFill>
                <a:srgbClr val="000000"/>
              </a:solidFill>
              <a:latin typeface="Times New Roman" panose="02020603050405020304" pitchFamily="18" charset="0"/>
            </a:endParaRPr>
          </a:p>
          <a:p>
            <a:r>
              <a:rPr lang="en-US" b="0" i="0" u="none" strike="noStrike" baseline="0" dirty="0" smtClean="0">
                <a:solidFill>
                  <a:srgbClr val="000000"/>
                </a:solidFill>
                <a:latin typeface="Times New Roman" panose="02020603050405020304" pitchFamily="18" charset="0"/>
              </a:rPr>
              <a:t>Going back to the Titanic example, the result of the KS-statistic show, that the variable “Sex” is the most strongly related to passengers death. We could generally assume that men conceded the places in lifeboats to women. Furthermore, it is feasible to deduct the subtle reasons of the death of each group. The passengers in group A died because of two reasons: they were man and the cabin class type was low. The passengers in the group B died because they were man. Finally, the passengers in the group C died because they were staying at third class even though most of them were women. </a:t>
            </a:r>
            <a:endParaRPr lang="en-US" dirty="0"/>
          </a:p>
        </p:txBody>
      </p:sp>
    </p:spTree>
    <p:extLst>
      <p:ext uri="{BB962C8B-B14F-4D97-AF65-F5344CB8AC3E}">
        <p14:creationId xmlns:p14="http://schemas.microsoft.com/office/powerpoint/2010/main" val="10030610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505899" y="2097783"/>
          <a:ext cx="5266937" cy="4663440"/>
        </p:xfrm>
        <a:graphic>
          <a:graphicData uri="http://schemas.openxmlformats.org/presentationml/2006/ole">
            <mc:AlternateContent xmlns:mc="http://schemas.openxmlformats.org/markup-compatibility/2006">
              <mc:Choice xmlns:v="urn:schemas-microsoft-com:vml" Requires="v">
                <p:oleObj spid="_x0000_s17433" name="Acrobat Document" r:id="rId3" imgW="3657420" imgH="3238275" progId="Acrobat.Document.2015">
                  <p:embed/>
                </p:oleObj>
              </mc:Choice>
              <mc:Fallback>
                <p:oleObj name="Acrobat Document" r:id="rId3" imgW="3657420" imgH="3238275" progId="Acrobat.Document.2015">
                  <p:embed/>
                  <p:pic>
                    <p:nvPicPr>
                      <p:cNvPr id="2" name="Object 1"/>
                      <p:cNvPicPr/>
                      <p:nvPr/>
                    </p:nvPicPr>
                    <p:blipFill>
                      <a:blip r:embed="rId4"/>
                      <a:stretch>
                        <a:fillRect/>
                      </a:stretch>
                    </p:blipFill>
                    <p:spPr>
                      <a:xfrm>
                        <a:off x="505899" y="2097783"/>
                        <a:ext cx="5266937" cy="4663440"/>
                      </a:xfrm>
                      <a:prstGeom prst="rect">
                        <a:avLst/>
                      </a:prstGeom>
                    </p:spPr>
                  </p:pic>
                </p:oleObj>
              </mc:Fallback>
            </mc:AlternateContent>
          </a:graphicData>
        </a:graphic>
      </p:graphicFrame>
      <p:sp>
        <p:nvSpPr>
          <p:cNvPr id="3" name="TextBox 2"/>
          <p:cNvSpPr txBox="1"/>
          <p:nvPr/>
        </p:nvSpPr>
        <p:spPr>
          <a:xfrm>
            <a:off x="695016" y="367553"/>
            <a:ext cx="3670796" cy="954107"/>
          </a:xfrm>
          <a:prstGeom prst="rect">
            <a:avLst/>
          </a:prstGeom>
          <a:solidFill>
            <a:schemeClr val="accent6">
              <a:lumMod val="20000"/>
              <a:lumOff val="80000"/>
            </a:schemeClr>
          </a:solidFill>
        </p:spPr>
        <p:txBody>
          <a:bodyPr wrap="square" rtlCol="0">
            <a:spAutoFit/>
          </a:bodyPr>
          <a:lstStyle/>
          <a:p>
            <a:pPr algn="ctr"/>
            <a:r>
              <a:rPr lang="en-US" sz="2800" dirty="0" err="1"/>
              <a:t>k</a:t>
            </a:r>
            <a:r>
              <a:rPr lang="en-US" sz="2800" dirty="0" err="1" smtClean="0"/>
              <a:t>nn</a:t>
            </a:r>
            <a:r>
              <a:rPr lang="en-US" sz="2800" dirty="0" smtClean="0"/>
              <a:t> distance with k = 5</a:t>
            </a:r>
          </a:p>
          <a:p>
            <a:pPr algn="ctr"/>
            <a:r>
              <a:rPr lang="en-US" sz="2800" dirty="0" smtClean="0"/>
              <a:t>3 intervals, 50% overlap</a:t>
            </a:r>
            <a:endParaRPr lang="en-US" sz="2800" dirty="0"/>
          </a:p>
        </p:txBody>
      </p:sp>
      <p:grpSp>
        <p:nvGrpSpPr>
          <p:cNvPr id="5" name="Group 4"/>
          <p:cNvGrpSpPr>
            <a:grpSpLocks noChangeAspect="1"/>
          </p:cNvGrpSpPr>
          <p:nvPr/>
        </p:nvGrpSpPr>
        <p:grpSpPr>
          <a:xfrm>
            <a:off x="4807739" y="45720"/>
            <a:ext cx="4174006" cy="3383280"/>
            <a:chOff x="696686" y="667657"/>
            <a:chExt cx="7628164" cy="6183086"/>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150" y="886863"/>
              <a:ext cx="7505700" cy="5153025"/>
            </a:xfrm>
            <a:prstGeom prst="rect">
              <a:avLst/>
            </a:prstGeom>
          </p:spPr>
        </p:pic>
        <p:sp>
          <p:nvSpPr>
            <p:cNvPr id="9" name="Freeform 8"/>
            <p:cNvSpPr/>
            <p:nvPr/>
          </p:nvSpPr>
          <p:spPr>
            <a:xfrm>
              <a:off x="1807029" y="667657"/>
              <a:ext cx="6161314" cy="5424330"/>
            </a:xfrm>
            <a:custGeom>
              <a:avLst/>
              <a:gdLst>
                <a:gd name="connsiteX0" fmla="*/ 152400 w 6444343"/>
                <a:gd name="connsiteY0" fmla="*/ 4310743 h 5573486"/>
                <a:gd name="connsiteX1" fmla="*/ 152400 w 6444343"/>
                <a:gd name="connsiteY1" fmla="*/ 4310743 h 5573486"/>
                <a:gd name="connsiteX2" fmla="*/ 195943 w 6444343"/>
                <a:gd name="connsiteY2" fmla="*/ 3744686 h 5573486"/>
                <a:gd name="connsiteX3" fmla="*/ 239486 w 6444343"/>
                <a:gd name="connsiteY3" fmla="*/ 3461657 h 5573486"/>
                <a:gd name="connsiteX4" fmla="*/ 283029 w 6444343"/>
                <a:gd name="connsiteY4" fmla="*/ 3178629 h 5573486"/>
                <a:gd name="connsiteX5" fmla="*/ 304800 w 6444343"/>
                <a:gd name="connsiteY5" fmla="*/ 3048000 h 5573486"/>
                <a:gd name="connsiteX6" fmla="*/ 370114 w 6444343"/>
                <a:gd name="connsiteY6" fmla="*/ 2939143 h 5573486"/>
                <a:gd name="connsiteX7" fmla="*/ 391886 w 6444343"/>
                <a:gd name="connsiteY7" fmla="*/ 2895600 h 5573486"/>
                <a:gd name="connsiteX8" fmla="*/ 435429 w 6444343"/>
                <a:gd name="connsiteY8" fmla="*/ 2852057 h 5573486"/>
                <a:gd name="connsiteX9" fmla="*/ 500743 w 6444343"/>
                <a:gd name="connsiteY9" fmla="*/ 2808514 h 5573486"/>
                <a:gd name="connsiteX10" fmla="*/ 740229 w 6444343"/>
                <a:gd name="connsiteY10" fmla="*/ 2764972 h 5573486"/>
                <a:gd name="connsiteX11" fmla="*/ 1785257 w 6444343"/>
                <a:gd name="connsiteY11" fmla="*/ 2764972 h 5573486"/>
                <a:gd name="connsiteX12" fmla="*/ 2024743 w 6444343"/>
                <a:gd name="connsiteY12" fmla="*/ 2721429 h 5573486"/>
                <a:gd name="connsiteX13" fmla="*/ 2198914 w 6444343"/>
                <a:gd name="connsiteY13" fmla="*/ 2699657 h 5573486"/>
                <a:gd name="connsiteX14" fmla="*/ 2569029 w 6444343"/>
                <a:gd name="connsiteY14" fmla="*/ 2764972 h 5573486"/>
                <a:gd name="connsiteX15" fmla="*/ 2590800 w 6444343"/>
                <a:gd name="connsiteY15" fmla="*/ 2786743 h 5573486"/>
                <a:gd name="connsiteX16" fmla="*/ 2612571 w 6444343"/>
                <a:gd name="connsiteY16" fmla="*/ 2830286 h 5573486"/>
                <a:gd name="connsiteX17" fmla="*/ 2656114 w 6444343"/>
                <a:gd name="connsiteY17" fmla="*/ 2873829 h 5573486"/>
                <a:gd name="connsiteX18" fmla="*/ 2677886 w 6444343"/>
                <a:gd name="connsiteY18" fmla="*/ 2895600 h 5573486"/>
                <a:gd name="connsiteX19" fmla="*/ 2830286 w 6444343"/>
                <a:gd name="connsiteY19" fmla="*/ 2939143 h 5573486"/>
                <a:gd name="connsiteX20" fmla="*/ 2873829 w 6444343"/>
                <a:gd name="connsiteY20" fmla="*/ 2960914 h 5573486"/>
                <a:gd name="connsiteX21" fmla="*/ 2939143 w 6444343"/>
                <a:gd name="connsiteY21" fmla="*/ 3004457 h 5573486"/>
                <a:gd name="connsiteX22" fmla="*/ 3069771 w 6444343"/>
                <a:gd name="connsiteY22" fmla="*/ 3026229 h 5573486"/>
                <a:gd name="connsiteX23" fmla="*/ 3287486 w 6444343"/>
                <a:gd name="connsiteY23" fmla="*/ 3004457 h 5573486"/>
                <a:gd name="connsiteX24" fmla="*/ 3309257 w 6444343"/>
                <a:gd name="connsiteY24" fmla="*/ 2960914 h 5573486"/>
                <a:gd name="connsiteX25" fmla="*/ 3352800 w 6444343"/>
                <a:gd name="connsiteY25" fmla="*/ 2917372 h 5573486"/>
                <a:gd name="connsiteX26" fmla="*/ 3374571 w 6444343"/>
                <a:gd name="connsiteY26" fmla="*/ 2852057 h 5573486"/>
                <a:gd name="connsiteX27" fmla="*/ 3331029 w 6444343"/>
                <a:gd name="connsiteY27" fmla="*/ 1763486 h 5573486"/>
                <a:gd name="connsiteX28" fmla="*/ 3331029 w 6444343"/>
                <a:gd name="connsiteY28" fmla="*/ 1045029 h 5573486"/>
                <a:gd name="connsiteX29" fmla="*/ 3352800 w 6444343"/>
                <a:gd name="connsiteY29" fmla="*/ 870857 h 5573486"/>
                <a:gd name="connsiteX30" fmla="*/ 3374571 w 6444343"/>
                <a:gd name="connsiteY30" fmla="*/ 805543 h 5573486"/>
                <a:gd name="connsiteX31" fmla="*/ 3418114 w 6444343"/>
                <a:gd name="connsiteY31" fmla="*/ 783772 h 5573486"/>
                <a:gd name="connsiteX32" fmla="*/ 3439886 w 6444343"/>
                <a:gd name="connsiteY32" fmla="*/ 740229 h 5573486"/>
                <a:gd name="connsiteX33" fmla="*/ 3461657 w 6444343"/>
                <a:gd name="connsiteY33" fmla="*/ 674914 h 5573486"/>
                <a:gd name="connsiteX34" fmla="*/ 3483429 w 6444343"/>
                <a:gd name="connsiteY34" fmla="*/ 653143 h 5573486"/>
                <a:gd name="connsiteX35" fmla="*/ 3505200 w 6444343"/>
                <a:gd name="connsiteY35" fmla="*/ 587829 h 5573486"/>
                <a:gd name="connsiteX36" fmla="*/ 3548743 w 6444343"/>
                <a:gd name="connsiteY36" fmla="*/ 457200 h 5573486"/>
                <a:gd name="connsiteX37" fmla="*/ 3635829 w 6444343"/>
                <a:gd name="connsiteY37" fmla="*/ 348343 h 5573486"/>
                <a:gd name="connsiteX38" fmla="*/ 3679371 w 6444343"/>
                <a:gd name="connsiteY38" fmla="*/ 304800 h 5573486"/>
                <a:gd name="connsiteX39" fmla="*/ 3701143 w 6444343"/>
                <a:gd name="connsiteY39" fmla="*/ 283029 h 5573486"/>
                <a:gd name="connsiteX40" fmla="*/ 3788229 w 6444343"/>
                <a:gd name="connsiteY40" fmla="*/ 217714 h 5573486"/>
                <a:gd name="connsiteX41" fmla="*/ 4245429 w 6444343"/>
                <a:gd name="connsiteY41" fmla="*/ 152400 h 5573486"/>
                <a:gd name="connsiteX42" fmla="*/ 4332514 w 6444343"/>
                <a:gd name="connsiteY42" fmla="*/ 130629 h 5573486"/>
                <a:gd name="connsiteX43" fmla="*/ 4572000 w 6444343"/>
                <a:gd name="connsiteY43" fmla="*/ 87086 h 5573486"/>
                <a:gd name="connsiteX44" fmla="*/ 4659086 w 6444343"/>
                <a:gd name="connsiteY44" fmla="*/ 43543 h 5573486"/>
                <a:gd name="connsiteX45" fmla="*/ 4746171 w 6444343"/>
                <a:gd name="connsiteY45" fmla="*/ 0 h 5573486"/>
                <a:gd name="connsiteX46" fmla="*/ 5312229 w 6444343"/>
                <a:gd name="connsiteY46" fmla="*/ 43543 h 5573486"/>
                <a:gd name="connsiteX47" fmla="*/ 5486400 w 6444343"/>
                <a:gd name="connsiteY47" fmla="*/ 87086 h 5573486"/>
                <a:gd name="connsiteX48" fmla="*/ 5573486 w 6444343"/>
                <a:gd name="connsiteY48" fmla="*/ 130629 h 5573486"/>
                <a:gd name="connsiteX49" fmla="*/ 5704114 w 6444343"/>
                <a:gd name="connsiteY49" fmla="*/ 152400 h 5573486"/>
                <a:gd name="connsiteX50" fmla="*/ 5791200 w 6444343"/>
                <a:gd name="connsiteY50" fmla="*/ 195943 h 5573486"/>
                <a:gd name="connsiteX51" fmla="*/ 5812971 w 6444343"/>
                <a:gd name="connsiteY51" fmla="*/ 217714 h 5573486"/>
                <a:gd name="connsiteX52" fmla="*/ 5878286 w 6444343"/>
                <a:gd name="connsiteY52" fmla="*/ 239486 h 5573486"/>
                <a:gd name="connsiteX53" fmla="*/ 6008914 w 6444343"/>
                <a:gd name="connsiteY53" fmla="*/ 326572 h 5573486"/>
                <a:gd name="connsiteX54" fmla="*/ 6074229 w 6444343"/>
                <a:gd name="connsiteY54" fmla="*/ 391886 h 5573486"/>
                <a:gd name="connsiteX55" fmla="*/ 6117771 w 6444343"/>
                <a:gd name="connsiteY55" fmla="*/ 457200 h 5573486"/>
                <a:gd name="connsiteX56" fmla="*/ 6139543 w 6444343"/>
                <a:gd name="connsiteY56" fmla="*/ 478972 h 5573486"/>
                <a:gd name="connsiteX57" fmla="*/ 6226629 w 6444343"/>
                <a:gd name="connsiteY57" fmla="*/ 805543 h 5573486"/>
                <a:gd name="connsiteX58" fmla="*/ 6291943 w 6444343"/>
                <a:gd name="connsiteY58" fmla="*/ 1001486 h 5573486"/>
                <a:gd name="connsiteX59" fmla="*/ 6335486 w 6444343"/>
                <a:gd name="connsiteY59" fmla="*/ 1175657 h 5573486"/>
                <a:gd name="connsiteX60" fmla="*/ 6400800 w 6444343"/>
                <a:gd name="connsiteY60" fmla="*/ 1328057 h 5573486"/>
                <a:gd name="connsiteX61" fmla="*/ 6444343 w 6444343"/>
                <a:gd name="connsiteY61" fmla="*/ 1458686 h 5573486"/>
                <a:gd name="connsiteX62" fmla="*/ 6422571 w 6444343"/>
                <a:gd name="connsiteY62" fmla="*/ 2111829 h 5573486"/>
                <a:gd name="connsiteX63" fmla="*/ 6400800 w 6444343"/>
                <a:gd name="connsiteY63" fmla="*/ 2198914 h 5573486"/>
                <a:gd name="connsiteX64" fmla="*/ 6335486 w 6444343"/>
                <a:gd name="connsiteY64" fmla="*/ 2373086 h 5573486"/>
                <a:gd name="connsiteX65" fmla="*/ 6291943 w 6444343"/>
                <a:gd name="connsiteY65" fmla="*/ 2481943 h 5573486"/>
                <a:gd name="connsiteX66" fmla="*/ 6248400 w 6444343"/>
                <a:gd name="connsiteY66" fmla="*/ 2525486 h 5573486"/>
                <a:gd name="connsiteX67" fmla="*/ 6226629 w 6444343"/>
                <a:gd name="connsiteY67" fmla="*/ 2590800 h 5573486"/>
                <a:gd name="connsiteX68" fmla="*/ 6183086 w 6444343"/>
                <a:gd name="connsiteY68" fmla="*/ 2699657 h 5573486"/>
                <a:gd name="connsiteX69" fmla="*/ 6139543 w 6444343"/>
                <a:gd name="connsiteY69" fmla="*/ 2830286 h 5573486"/>
                <a:gd name="connsiteX70" fmla="*/ 6117771 w 6444343"/>
                <a:gd name="connsiteY70" fmla="*/ 2852057 h 5573486"/>
                <a:gd name="connsiteX71" fmla="*/ 6096000 w 6444343"/>
                <a:gd name="connsiteY71" fmla="*/ 2895600 h 5573486"/>
                <a:gd name="connsiteX72" fmla="*/ 6030686 w 6444343"/>
                <a:gd name="connsiteY72" fmla="*/ 2960914 h 5573486"/>
                <a:gd name="connsiteX73" fmla="*/ 6008914 w 6444343"/>
                <a:gd name="connsiteY73" fmla="*/ 3004457 h 5573486"/>
                <a:gd name="connsiteX74" fmla="*/ 5987143 w 6444343"/>
                <a:gd name="connsiteY74" fmla="*/ 3026229 h 5573486"/>
                <a:gd name="connsiteX75" fmla="*/ 5943600 w 6444343"/>
                <a:gd name="connsiteY75" fmla="*/ 3113314 h 5573486"/>
                <a:gd name="connsiteX76" fmla="*/ 5900057 w 6444343"/>
                <a:gd name="connsiteY76" fmla="*/ 3156857 h 5573486"/>
                <a:gd name="connsiteX77" fmla="*/ 5878286 w 6444343"/>
                <a:gd name="connsiteY77" fmla="*/ 3178629 h 5573486"/>
                <a:gd name="connsiteX78" fmla="*/ 5812971 w 6444343"/>
                <a:gd name="connsiteY78" fmla="*/ 3265714 h 5573486"/>
                <a:gd name="connsiteX79" fmla="*/ 5747657 w 6444343"/>
                <a:gd name="connsiteY79" fmla="*/ 3331029 h 5573486"/>
                <a:gd name="connsiteX80" fmla="*/ 5725886 w 6444343"/>
                <a:gd name="connsiteY80" fmla="*/ 3352800 h 5573486"/>
                <a:gd name="connsiteX81" fmla="*/ 5660571 w 6444343"/>
                <a:gd name="connsiteY81" fmla="*/ 3374572 h 5573486"/>
                <a:gd name="connsiteX82" fmla="*/ 5529943 w 6444343"/>
                <a:gd name="connsiteY82" fmla="*/ 3439886 h 5573486"/>
                <a:gd name="connsiteX83" fmla="*/ 5486400 w 6444343"/>
                <a:gd name="connsiteY83" fmla="*/ 3461657 h 5573486"/>
                <a:gd name="connsiteX84" fmla="*/ 5355771 w 6444343"/>
                <a:gd name="connsiteY84" fmla="*/ 3505200 h 5573486"/>
                <a:gd name="connsiteX85" fmla="*/ 5072743 w 6444343"/>
                <a:gd name="connsiteY85" fmla="*/ 3570514 h 5573486"/>
                <a:gd name="connsiteX86" fmla="*/ 4833257 w 6444343"/>
                <a:gd name="connsiteY86" fmla="*/ 3614057 h 5573486"/>
                <a:gd name="connsiteX87" fmla="*/ 4659086 w 6444343"/>
                <a:gd name="connsiteY87" fmla="*/ 3679372 h 5573486"/>
                <a:gd name="connsiteX88" fmla="*/ 4593771 w 6444343"/>
                <a:gd name="connsiteY88" fmla="*/ 3701143 h 5573486"/>
                <a:gd name="connsiteX89" fmla="*/ 4332514 w 6444343"/>
                <a:gd name="connsiteY89" fmla="*/ 3744686 h 5573486"/>
                <a:gd name="connsiteX90" fmla="*/ 3984171 w 6444343"/>
                <a:gd name="connsiteY90" fmla="*/ 3810000 h 5573486"/>
                <a:gd name="connsiteX91" fmla="*/ 3918857 w 6444343"/>
                <a:gd name="connsiteY91" fmla="*/ 3831772 h 5573486"/>
                <a:gd name="connsiteX92" fmla="*/ 3788229 w 6444343"/>
                <a:gd name="connsiteY92" fmla="*/ 3918857 h 5573486"/>
                <a:gd name="connsiteX93" fmla="*/ 3657600 w 6444343"/>
                <a:gd name="connsiteY93" fmla="*/ 3962400 h 5573486"/>
                <a:gd name="connsiteX94" fmla="*/ 3548743 w 6444343"/>
                <a:gd name="connsiteY94" fmla="*/ 4005943 h 5573486"/>
                <a:gd name="connsiteX95" fmla="*/ 3505200 w 6444343"/>
                <a:gd name="connsiteY95" fmla="*/ 4027714 h 5573486"/>
                <a:gd name="connsiteX96" fmla="*/ 3352800 w 6444343"/>
                <a:gd name="connsiteY96" fmla="*/ 4071257 h 5573486"/>
                <a:gd name="connsiteX97" fmla="*/ 3287486 w 6444343"/>
                <a:gd name="connsiteY97" fmla="*/ 4136572 h 5573486"/>
                <a:gd name="connsiteX98" fmla="*/ 3265714 w 6444343"/>
                <a:gd name="connsiteY98" fmla="*/ 4158343 h 5573486"/>
                <a:gd name="connsiteX99" fmla="*/ 3222171 w 6444343"/>
                <a:gd name="connsiteY99" fmla="*/ 4180114 h 5573486"/>
                <a:gd name="connsiteX100" fmla="*/ 3135086 w 6444343"/>
                <a:gd name="connsiteY100" fmla="*/ 4223657 h 5573486"/>
                <a:gd name="connsiteX101" fmla="*/ 3091543 w 6444343"/>
                <a:gd name="connsiteY101" fmla="*/ 4267200 h 5573486"/>
                <a:gd name="connsiteX102" fmla="*/ 3069771 w 6444343"/>
                <a:gd name="connsiteY102" fmla="*/ 4288972 h 5573486"/>
                <a:gd name="connsiteX103" fmla="*/ 3026229 w 6444343"/>
                <a:gd name="connsiteY103" fmla="*/ 4332514 h 5573486"/>
                <a:gd name="connsiteX104" fmla="*/ 2939143 w 6444343"/>
                <a:gd name="connsiteY104" fmla="*/ 4441372 h 5573486"/>
                <a:gd name="connsiteX105" fmla="*/ 2917371 w 6444343"/>
                <a:gd name="connsiteY105" fmla="*/ 4484914 h 5573486"/>
                <a:gd name="connsiteX106" fmla="*/ 2873829 w 6444343"/>
                <a:gd name="connsiteY106" fmla="*/ 4550229 h 5573486"/>
                <a:gd name="connsiteX107" fmla="*/ 2830286 w 6444343"/>
                <a:gd name="connsiteY107" fmla="*/ 4572000 h 5573486"/>
                <a:gd name="connsiteX108" fmla="*/ 2786743 w 6444343"/>
                <a:gd name="connsiteY108" fmla="*/ 4637314 h 5573486"/>
                <a:gd name="connsiteX109" fmla="*/ 2699657 w 6444343"/>
                <a:gd name="connsiteY109" fmla="*/ 4702629 h 5573486"/>
                <a:gd name="connsiteX110" fmla="*/ 2656114 w 6444343"/>
                <a:gd name="connsiteY110" fmla="*/ 4789714 h 5573486"/>
                <a:gd name="connsiteX111" fmla="*/ 2612571 w 6444343"/>
                <a:gd name="connsiteY111" fmla="*/ 4876800 h 5573486"/>
                <a:gd name="connsiteX112" fmla="*/ 2569029 w 6444343"/>
                <a:gd name="connsiteY112" fmla="*/ 4920343 h 5573486"/>
                <a:gd name="connsiteX113" fmla="*/ 2547257 w 6444343"/>
                <a:gd name="connsiteY113" fmla="*/ 4963886 h 5573486"/>
                <a:gd name="connsiteX114" fmla="*/ 2481943 w 6444343"/>
                <a:gd name="connsiteY114" fmla="*/ 5029200 h 5573486"/>
                <a:gd name="connsiteX115" fmla="*/ 2394857 w 6444343"/>
                <a:gd name="connsiteY115" fmla="*/ 5246914 h 5573486"/>
                <a:gd name="connsiteX116" fmla="*/ 2373086 w 6444343"/>
                <a:gd name="connsiteY116" fmla="*/ 5268686 h 5573486"/>
                <a:gd name="connsiteX117" fmla="*/ 2286000 w 6444343"/>
                <a:gd name="connsiteY117" fmla="*/ 5355772 h 5573486"/>
                <a:gd name="connsiteX118" fmla="*/ 2198914 w 6444343"/>
                <a:gd name="connsiteY118" fmla="*/ 5442857 h 5573486"/>
                <a:gd name="connsiteX119" fmla="*/ 1937657 w 6444343"/>
                <a:gd name="connsiteY119" fmla="*/ 5486400 h 5573486"/>
                <a:gd name="connsiteX120" fmla="*/ 1785257 w 6444343"/>
                <a:gd name="connsiteY120" fmla="*/ 5508172 h 5573486"/>
                <a:gd name="connsiteX121" fmla="*/ 1567543 w 6444343"/>
                <a:gd name="connsiteY121" fmla="*/ 5529943 h 5573486"/>
                <a:gd name="connsiteX122" fmla="*/ 1023257 w 6444343"/>
                <a:gd name="connsiteY122" fmla="*/ 5573486 h 5573486"/>
                <a:gd name="connsiteX123" fmla="*/ 239486 w 6444343"/>
                <a:gd name="connsiteY123" fmla="*/ 5551714 h 5573486"/>
                <a:gd name="connsiteX124" fmla="*/ 195943 w 6444343"/>
                <a:gd name="connsiteY124" fmla="*/ 5508172 h 5573486"/>
                <a:gd name="connsiteX125" fmla="*/ 152400 w 6444343"/>
                <a:gd name="connsiteY125" fmla="*/ 5442857 h 5573486"/>
                <a:gd name="connsiteX126" fmla="*/ 130629 w 6444343"/>
                <a:gd name="connsiteY126" fmla="*/ 5355772 h 5573486"/>
                <a:gd name="connsiteX127" fmla="*/ 108857 w 6444343"/>
                <a:gd name="connsiteY127" fmla="*/ 5312229 h 5573486"/>
                <a:gd name="connsiteX128" fmla="*/ 87086 w 6444343"/>
                <a:gd name="connsiteY128" fmla="*/ 5246914 h 5573486"/>
                <a:gd name="connsiteX129" fmla="*/ 43543 w 6444343"/>
                <a:gd name="connsiteY129" fmla="*/ 5029200 h 5573486"/>
                <a:gd name="connsiteX130" fmla="*/ 0 w 6444343"/>
                <a:gd name="connsiteY130" fmla="*/ 4680857 h 5573486"/>
                <a:gd name="connsiteX131" fmla="*/ 21771 w 6444343"/>
                <a:gd name="connsiteY131" fmla="*/ 4310743 h 5573486"/>
                <a:gd name="connsiteX132" fmla="*/ 43543 w 6444343"/>
                <a:gd name="connsiteY132" fmla="*/ 4288972 h 5573486"/>
                <a:gd name="connsiteX133" fmla="*/ 87086 w 6444343"/>
                <a:gd name="connsiteY133" fmla="*/ 4267200 h 5573486"/>
                <a:gd name="connsiteX134" fmla="*/ 152400 w 6444343"/>
                <a:gd name="connsiteY134" fmla="*/ 4310743 h 557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6444343" h="5573486">
                  <a:moveTo>
                    <a:pt x="152400" y="4310743"/>
                  </a:moveTo>
                  <a:lnTo>
                    <a:pt x="152400" y="4310743"/>
                  </a:lnTo>
                  <a:cubicBezTo>
                    <a:pt x="166914" y="4122057"/>
                    <a:pt x="175045" y="3932772"/>
                    <a:pt x="195943" y="3744686"/>
                  </a:cubicBezTo>
                  <a:cubicBezTo>
                    <a:pt x="221018" y="3519004"/>
                    <a:pt x="201775" y="3612497"/>
                    <a:pt x="239486" y="3461657"/>
                  </a:cubicBezTo>
                  <a:cubicBezTo>
                    <a:pt x="276362" y="3166641"/>
                    <a:pt x="243132" y="3398065"/>
                    <a:pt x="283029" y="3178629"/>
                  </a:cubicBezTo>
                  <a:cubicBezTo>
                    <a:pt x="290926" y="3135197"/>
                    <a:pt x="294094" y="3090826"/>
                    <a:pt x="304800" y="3048000"/>
                  </a:cubicBezTo>
                  <a:cubicBezTo>
                    <a:pt x="311910" y="3019560"/>
                    <a:pt x="360078" y="2955869"/>
                    <a:pt x="370114" y="2939143"/>
                  </a:cubicBezTo>
                  <a:cubicBezTo>
                    <a:pt x="378463" y="2925228"/>
                    <a:pt x="382149" y="2908582"/>
                    <a:pt x="391886" y="2895600"/>
                  </a:cubicBezTo>
                  <a:cubicBezTo>
                    <a:pt x="404202" y="2879179"/>
                    <a:pt x="420915" y="2866571"/>
                    <a:pt x="435429" y="2852057"/>
                  </a:cubicBezTo>
                  <a:cubicBezTo>
                    <a:pt x="458671" y="2828815"/>
                    <a:pt x="463838" y="2819058"/>
                    <a:pt x="500743" y="2808514"/>
                  </a:cubicBezTo>
                  <a:cubicBezTo>
                    <a:pt x="543342" y="2796343"/>
                    <a:pt x="703779" y="2771047"/>
                    <a:pt x="740229" y="2764972"/>
                  </a:cubicBezTo>
                  <a:cubicBezTo>
                    <a:pt x="1204029" y="2789382"/>
                    <a:pt x="1260135" y="2804356"/>
                    <a:pt x="1785257" y="2764972"/>
                  </a:cubicBezTo>
                  <a:cubicBezTo>
                    <a:pt x="1866167" y="2758904"/>
                    <a:pt x="1944598" y="2734084"/>
                    <a:pt x="2024743" y="2721429"/>
                  </a:cubicBezTo>
                  <a:cubicBezTo>
                    <a:pt x="2082536" y="2712304"/>
                    <a:pt x="2140857" y="2706914"/>
                    <a:pt x="2198914" y="2699657"/>
                  </a:cubicBezTo>
                  <a:cubicBezTo>
                    <a:pt x="2458073" y="2718169"/>
                    <a:pt x="2437391" y="2666245"/>
                    <a:pt x="2569029" y="2764972"/>
                  </a:cubicBezTo>
                  <a:cubicBezTo>
                    <a:pt x="2577239" y="2771130"/>
                    <a:pt x="2583543" y="2779486"/>
                    <a:pt x="2590800" y="2786743"/>
                  </a:cubicBezTo>
                  <a:cubicBezTo>
                    <a:pt x="2598057" y="2801257"/>
                    <a:pt x="2602835" y="2817304"/>
                    <a:pt x="2612571" y="2830286"/>
                  </a:cubicBezTo>
                  <a:cubicBezTo>
                    <a:pt x="2624887" y="2846707"/>
                    <a:pt x="2641600" y="2859315"/>
                    <a:pt x="2656114" y="2873829"/>
                  </a:cubicBezTo>
                  <a:cubicBezTo>
                    <a:pt x="2663371" y="2881086"/>
                    <a:pt x="2667929" y="2893111"/>
                    <a:pt x="2677886" y="2895600"/>
                  </a:cubicBezTo>
                  <a:cubicBezTo>
                    <a:pt x="2732931" y="2909362"/>
                    <a:pt x="2778235" y="2918323"/>
                    <a:pt x="2830286" y="2939143"/>
                  </a:cubicBezTo>
                  <a:cubicBezTo>
                    <a:pt x="2845353" y="2945170"/>
                    <a:pt x="2859914" y="2952565"/>
                    <a:pt x="2873829" y="2960914"/>
                  </a:cubicBezTo>
                  <a:cubicBezTo>
                    <a:pt x="2896266" y="2974376"/>
                    <a:pt x="2914320" y="2996182"/>
                    <a:pt x="2939143" y="3004457"/>
                  </a:cubicBezTo>
                  <a:cubicBezTo>
                    <a:pt x="2981021" y="3018417"/>
                    <a:pt x="3026228" y="3018972"/>
                    <a:pt x="3069771" y="3026229"/>
                  </a:cubicBezTo>
                  <a:cubicBezTo>
                    <a:pt x="3142343" y="3018972"/>
                    <a:pt x="3217122" y="3023647"/>
                    <a:pt x="3287486" y="3004457"/>
                  </a:cubicBezTo>
                  <a:cubicBezTo>
                    <a:pt x="3303142" y="3000187"/>
                    <a:pt x="3299521" y="2973896"/>
                    <a:pt x="3309257" y="2960914"/>
                  </a:cubicBezTo>
                  <a:cubicBezTo>
                    <a:pt x="3321573" y="2944493"/>
                    <a:pt x="3352800" y="2917372"/>
                    <a:pt x="3352800" y="2917372"/>
                  </a:cubicBezTo>
                  <a:cubicBezTo>
                    <a:pt x="3360057" y="2895600"/>
                    <a:pt x="3374571" y="2875006"/>
                    <a:pt x="3374571" y="2852057"/>
                  </a:cubicBezTo>
                  <a:cubicBezTo>
                    <a:pt x="3374571" y="1872635"/>
                    <a:pt x="3459186" y="2147964"/>
                    <a:pt x="3331029" y="1763486"/>
                  </a:cubicBezTo>
                  <a:cubicBezTo>
                    <a:pt x="3301945" y="1385397"/>
                    <a:pt x="3298644" y="1498420"/>
                    <a:pt x="3331029" y="1045029"/>
                  </a:cubicBezTo>
                  <a:cubicBezTo>
                    <a:pt x="3335198" y="986669"/>
                    <a:pt x="3342334" y="928422"/>
                    <a:pt x="3352800" y="870857"/>
                  </a:cubicBezTo>
                  <a:cubicBezTo>
                    <a:pt x="3356905" y="848278"/>
                    <a:pt x="3360802" y="823902"/>
                    <a:pt x="3374571" y="805543"/>
                  </a:cubicBezTo>
                  <a:cubicBezTo>
                    <a:pt x="3384307" y="792561"/>
                    <a:pt x="3403600" y="791029"/>
                    <a:pt x="3418114" y="783772"/>
                  </a:cubicBezTo>
                  <a:cubicBezTo>
                    <a:pt x="3425371" y="769258"/>
                    <a:pt x="3433859" y="755296"/>
                    <a:pt x="3439886" y="740229"/>
                  </a:cubicBezTo>
                  <a:cubicBezTo>
                    <a:pt x="3448409" y="718921"/>
                    <a:pt x="3451394" y="695440"/>
                    <a:pt x="3461657" y="674914"/>
                  </a:cubicBezTo>
                  <a:cubicBezTo>
                    <a:pt x="3466247" y="665734"/>
                    <a:pt x="3476172" y="660400"/>
                    <a:pt x="3483429" y="653143"/>
                  </a:cubicBezTo>
                  <a:cubicBezTo>
                    <a:pt x="3490686" y="631372"/>
                    <a:pt x="3499634" y="610093"/>
                    <a:pt x="3505200" y="587829"/>
                  </a:cubicBezTo>
                  <a:cubicBezTo>
                    <a:pt x="3536912" y="460980"/>
                    <a:pt x="3498606" y="507337"/>
                    <a:pt x="3548743" y="457200"/>
                  </a:cubicBezTo>
                  <a:cubicBezTo>
                    <a:pt x="3599543" y="355600"/>
                    <a:pt x="3563257" y="384628"/>
                    <a:pt x="3635829" y="348343"/>
                  </a:cubicBezTo>
                  <a:lnTo>
                    <a:pt x="3679371" y="304800"/>
                  </a:lnTo>
                  <a:lnTo>
                    <a:pt x="3701143" y="283029"/>
                  </a:lnTo>
                  <a:cubicBezTo>
                    <a:pt x="3729869" y="225577"/>
                    <a:pt x="3712198" y="235259"/>
                    <a:pt x="3788229" y="217714"/>
                  </a:cubicBezTo>
                  <a:cubicBezTo>
                    <a:pt x="4019348" y="164379"/>
                    <a:pt x="4002852" y="174453"/>
                    <a:pt x="4245429" y="152400"/>
                  </a:cubicBezTo>
                  <a:cubicBezTo>
                    <a:pt x="4274457" y="145143"/>
                    <a:pt x="4303305" y="137120"/>
                    <a:pt x="4332514" y="130629"/>
                  </a:cubicBezTo>
                  <a:cubicBezTo>
                    <a:pt x="4423816" y="110339"/>
                    <a:pt x="4477449" y="102844"/>
                    <a:pt x="4572000" y="87086"/>
                  </a:cubicBezTo>
                  <a:cubicBezTo>
                    <a:pt x="4615592" y="43492"/>
                    <a:pt x="4571526" y="81069"/>
                    <a:pt x="4659086" y="43543"/>
                  </a:cubicBezTo>
                  <a:cubicBezTo>
                    <a:pt x="4688917" y="30758"/>
                    <a:pt x="4717143" y="14514"/>
                    <a:pt x="4746171" y="0"/>
                  </a:cubicBezTo>
                  <a:lnTo>
                    <a:pt x="5312229" y="43543"/>
                  </a:lnTo>
                  <a:cubicBezTo>
                    <a:pt x="5356250" y="47803"/>
                    <a:pt x="5440147" y="67263"/>
                    <a:pt x="5486400" y="87086"/>
                  </a:cubicBezTo>
                  <a:cubicBezTo>
                    <a:pt x="5516231" y="99871"/>
                    <a:pt x="5541473" y="125294"/>
                    <a:pt x="5573486" y="130629"/>
                  </a:cubicBezTo>
                  <a:lnTo>
                    <a:pt x="5704114" y="152400"/>
                  </a:lnTo>
                  <a:cubicBezTo>
                    <a:pt x="5753301" y="201587"/>
                    <a:pt x="5691133" y="145910"/>
                    <a:pt x="5791200" y="195943"/>
                  </a:cubicBezTo>
                  <a:cubicBezTo>
                    <a:pt x="5800379" y="200533"/>
                    <a:pt x="5803792" y="213124"/>
                    <a:pt x="5812971" y="217714"/>
                  </a:cubicBezTo>
                  <a:cubicBezTo>
                    <a:pt x="5833498" y="227977"/>
                    <a:pt x="5856514" y="232229"/>
                    <a:pt x="5878286" y="239486"/>
                  </a:cubicBezTo>
                  <a:cubicBezTo>
                    <a:pt x="5959827" y="321027"/>
                    <a:pt x="5914391" y="295063"/>
                    <a:pt x="6008914" y="326572"/>
                  </a:cubicBezTo>
                  <a:cubicBezTo>
                    <a:pt x="6066974" y="442688"/>
                    <a:pt x="5987140" y="304796"/>
                    <a:pt x="6074229" y="391886"/>
                  </a:cubicBezTo>
                  <a:cubicBezTo>
                    <a:pt x="6092731" y="410388"/>
                    <a:pt x="6102072" y="436267"/>
                    <a:pt x="6117771" y="457200"/>
                  </a:cubicBezTo>
                  <a:cubicBezTo>
                    <a:pt x="6123929" y="465411"/>
                    <a:pt x="6132286" y="471715"/>
                    <a:pt x="6139543" y="478972"/>
                  </a:cubicBezTo>
                  <a:cubicBezTo>
                    <a:pt x="6176109" y="588671"/>
                    <a:pt x="6208911" y="681513"/>
                    <a:pt x="6226629" y="805543"/>
                  </a:cubicBezTo>
                  <a:cubicBezTo>
                    <a:pt x="6251303" y="978263"/>
                    <a:pt x="6212114" y="921657"/>
                    <a:pt x="6291943" y="1001486"/>
                  </a:cubicBezTo>
                  <a:cubicBezTo>
                    <a:pt x="6338968" y="1283638"/>
                    <a:pt x="6285669" y="1042814"/>
                    <a:pt x="6335486" y="1175657"/>
                  </a:cubicBezTo>
                  <a:cubicBezTo>
                    <a:pt x="6391633" y="1325381"/>
                    <a:pt x="6344481" y="1271738"/>
                    <a:pt x="6400800" y="1328057"/>
                  </a:cubicBezTo>
                  <a:cubicBezTo>
                    <a:pt x="6422010" y="1370479"/>
                    <a:pt x="6444343" y="1407274"/>
                    <a:pt x="6444343" y="1458686"/>
                  </a:cubicBezTo>
                  <a:cubicBezTo>
                    <a:pt x="6444343" y="1676521"/>
                    <a:pt x="6435363" y="1894370"/>
                    <a:pt x="6422571" y="2111829"/>
                  </a:cubicBezTo>
                  <a:cubicBezTo>
                    <a:pt x="6420814" y="2141699"/>
                    <a:pt x="6409398" y="2170254"/>
                    <a:pt x="6400800" y="2198914"/>
                  </a:cubicBezTo>
                  <a:cubicBezTo>
                    <a:pt x="6299825" y="2535499"/>
                    <a:pt x="6396274" y="2221117"/>
                    <a:pt x="6335486" y="2373086"/>
                  </a:cubicBezTo>
                  <a:cubicBezTo>
                    <a:pt x="6322943" y="2404443"/>
                    <a:pt x="6313822" y="2452770"/>
                    <a:pt x="6291943" y="2481943"/>
                  </a:cubicBezTo>
                  <a:cubicBezTo>
                    <a:pt x="6279627" y="2498364"/>
                    <a:pt x="6262914" y="2510972"/>
                    <a:pt x="6248400" y="2525486"/>
                  </a:cubicBezTo>
                  <a:cubicBezTo>
                    <a:pt x="6241143" y="2547257"/>
                    <a:pt x="6232934" y="2568734"/>
                    <a:pt x="6226629" y="2590800"/>
                  </a:cubicBezTo>
                  <a:cubicBezTo>
                    <a:pt x="6197516" y="2692694"/>
                    <a:pt x="6227679" y="2655064"/>
                    <a:pt x="6183086" y="2699657"/>
                  </a:cubicBezTo>
                  <a:cubicBezTo>
                    <a:pt x="6170344" y="2750625"/>
                    <a:pt x="6167664" y="2788105"/>
                    <a:pt x="6139543" y="2830286"/>
                  </a:cubicBezTo>
                  <a:cubicBezTo>
                    <a:pt x="6133850" y="2838825"/>
                    <a:pt x="6125028" y="2844800"/>
                    <a:pt x="6117771" y="2852057"/>
                  </a:cubicBezTo>
                  <a:cubicBezTo>
                    <a:pt x="6110514" y="2866571"/>
                    <a:pt x="6106137" y="2882928"/>
                    <a:pt x="6096000" y="2895600"/>
                  </a:cubicBezTo>
                  <a:cubicBezTo>
                    <a:pt x="6076766" y="2919642"/>
                    <a:pt x="6030686" y="2960914"/>
                    <a:pt x="6030686" y="2960914"/>
                  </a:cubicBezTo>
                  <a:cubicBezTo>
                    <a:pt x="6023429" y="2975428"/>
                    <a:pt x="6017915" y="2990955"/>
                    <a:pt x="6008914" y="3004457"/>
                  </a:cubicBezTo>
                  <a:cubicBezTo>
                    <a:pt x="6003221" y="3012997"/>
                    <a:pt x="5992423" y="3017428"/>
                    <a:pt x="5987143" y="3026229"/>
                  </a:cubicBezTo>
                  <a:cubicBezTo>
                    <a:pt x="5970445" y="3054059"/>
                    <a:pt x="5966549" y="3090365"/>
                    <a:pt x="5943600" y="3113314"/>
                  </a:cubicBezTo>
                  <a:lnTo>
                    <a:pt x="5900057" y="3156857"/>
                  </a:lnTo>
                  <a:lnTo>
                    <a:pt x="5878286" y="3178629"/>
                  </a:lnTo>
                  <a:cubicBezTo>
                    <a:pt x="5839026" y="3296407"/>
                    <a:pt x="5885778" y="3207468"/>
                    <a:pt x="5812971" y="3265714"/>
                  </a:cubicBezTo>
                  <a:cubicBezTo>
                    <a:pt x="5788928" y="3284948"/>
                    <a:pt x="5769428" y="3309257"/>
                    <a:pt x="5747657" y="3331029"/>
                  </a:cubicBezTo>
                  <a:cubicBezTo>
                    <a:pt x="5740400" y="3338286"/>
                    <a:pt x="5735622" y="3349555"/>
                    <a:pt x="5725886" y="3352800"/>
                  </a:cubicBezTo>
                  <a:lnTo>
                    <a:pt x="5660571" y="3374572"/>
                  </a:lnTo>
                  <a:cubicBezTo>
                    <a:pt x="5609611" y="3425532"/>
                    <a:pt x="5654247" y="3386613"/>
                    <a:pt x="5529943" y="3439886"/>
                  </a:cubicBezTo>
                  <a:cubicBezTo>
                    <a:pt x="5515028" y="3446278"/>
                    <a:pt x="5500914" y="3454400"/>
                    <a:pt x="5486400" y="3461657"/>
                  </a:cubicBezTo>
                  <a:cubicBezTo>
                    <a:pt x="5437144" y="3510915"/>
                    <a:pt x="5479450" y="3476659"/>
                    <a:pt x="5355771" y="3505200"/>
                  </a:cubicBezTo>
                  <a:cubicBezTo>
                    <a:pt x="5223547" y="3535713"/>
                    <a:pt x="5192146" y="3550613"/>
                    <a:pt x="5072743" y="3570514"/>
                  </a:cubicBezTo>
                  <a:cubicBezTo>
                    <a:pt x="4838718" y="3609518"/>
                    <a:pt x="5000450" y="3572260"/>
                    <a:pt x="4833257" y="3614057"/>
                  </a:cubicBezTo>
                  <a:cubicBezTo>
                    <a:pt x="4753489" y="3693825"/>
                    <a:pt x="4820737" y="3643449"/>
                    <a:pt x="4659086" y="3679372"/>
                  </a:cubicBezTo>
                  <a:cubicBezTo>
                    <a:pt x="4636683" y="3684350"/>
                    <a:pt x="4616275" y="3696642"/>
                    <a:pt x="4593771" y="3701143"/>
                  </a:cubicBezTo>
                  <a:cubicBezTo>
                    <a:pt x="4507199" y="3718457"/>
                    <a:pt x="4419086" y="3727371"/>
                    <a:pt x="4332514" y="3744686"/>
                  </a:cubicBezTo>
                  <a:cubicBezTo>
                    <a:pt x="3947632" y="3821663"/>
                    <a:pt x="4368240" y="3761992"/>
                    <a:pt x="3984171" y="3810000"/>
                  </a:cubicBezTo>
                  <a:cubicBezTo>
                    <a:pt x="3962400" y="3817257"/>
                    <a:pt x="3938782" y="3820386"/>
                    <a:pt x="3918857" y="3831772"/>
                  </a:cubicBezTo>
                  <a:cubicBezTo>
                    <a:pt x="3835965" y="3879139"/>
                    <a:pt x="3856545" y="3893239"/>
                    <a:pt x="3788229" y="3918857"/>
                  </a:cubicBezTo>
                  <a:cubicBezTo>
                    <a:pt x="3745253" y="3934973"/>
                    <a:pt x="3657600" y="3962400"/>
                    <a:pt x="3657600" y="3962400"/>
                  </a:cubicBezTo>
                  <a:cubicBezTo>
                    <a:pt x="3610511" y="4009491"/>
                    <a:pt x="3657915" y="3969553"/>
                    <a:pt x="3548743" y="4005943"/>
                  </a:cubicBezTo>
                  <a:cubicBezTo>
                    <a:pt x="3533348" y="4011074"/>
                    <a:pt x="3520267" y="4021687"/>
                    <a:pt x="3505200" y="4027714"/>
                  </a:cubicBezTo>
                  <a:cubicBezTo>
                    <a:pt x="3453137" y="4048539"/>
                    <a:pt x="3407861" y="4057492"/>
                    <a:pt x="3352800" y="4071257"/>
                  </a:cubicBezTo>
                  <a:lnTo>
                    <a:pt x="3287486" y="4136572"/>
                  </a:lnTo>
                  <a:cubicBezTo>
                    <a:pt x="3280229" y="4143829"/>
                    <a:pt x="3274894" y="4153753"/>
                    <a:pt x="3265714" y="4158343"/>
                  </a:cubicBezTo>
                  <a:lnTo>
                    <a:pt x="3222171" y="4180114"/>
                  </a:lnTo>
                  <a:cubicBezTo>
                    <a:pt x="3161799" y="4240488"/>
                    <a:pt x="3260165" y="4148610"/>
                    <a:pt x="3135086" y="4223657"/>
                  </a:cubicBezTo>
                  <a:cubicBezTo>
                    <a:pt x="3117485" y="4234218"/>
                    <a:pt x="3106057" y="4252686"/>
                    <a:pt x="3091543" y="4267200"/>
                  </a:cubicBezTo>
                  <a:lnTo>
                    <a:pt x="3069771" y="4288972"/>
                  </a:lnTo>
                  <a:lnTo>
                    <a:pt x="3026229" y="4332514"/>
                  </a:lnTo>
                  <a:cubicBezTo>
                    <a:pt x="2983844" y="4459667"/>
                    <a:pt x="3037620" y="4342896"/>
                    <a:pt x="2939143" y="4441372"/>
                  </a:cubicBezTo>
                  <a:cubicBezTo>
                    <a:pt x="2927669" y="4452846"/>
                    <a:pt x="2925720" y="4470999"/>
                    <a:pt x="2917371" y="4484914"/>
                  </a:cubicBezTo>
                  <a:cubicBezTo>
                    <a:pt x="2903909" y="4507351"/>
                    <a:pt x="2892331" y="4531727"/>
                    <a:pt x="2873829" y="4550229"/>
                  </a:cubicBezTo>
                  <a:cubicBezTo>
                    <a:pt x="2862355" y="4561704"/>
                    <a:pt x="2844800" y="4564743"/>
                    <a:pt x="2830286" y="4572000"/>
                  </a:cubicBezTo>
                  <a:cubicBezTo>
                    <a:pt x="2780366" y="4621920"/>
                    <a:pt x="2839466" y="4558230"/>
                    <a:pt x="2786743" y="4637314"/>
                  </a:cubicBezTo>
                  <a:cubicBezTo>
                    <a:pt x="2770633" y="4661478"/>
                    <a:pt x="2711905" y="4694464"/>
                    <a:pt x="2699657" y="4702629"/>
                  </a:cubicBezTo>
                  <a:cubicBezTo>
                    <a:pt x="2632156" y="4905134"/>
                    <a:pt x="2713113" y="4694716"/>
                    <a:pt x="2656114" y="4789714"/>
                  </a:cubicBezTo>
                  <a:cubicBezTo>
                    <a:pt x="2639416" y="4817544"/>
                    <a:pt x="2630574" y="4849796"/>
                    <a:pt x="2612571" y="4876800"/>
                  </a:cubicBezTo>
                  <a:cubicBezTo>
                    <a:pt x="2601185" y="4893879"/>
                    <a:pt x="2581345" y="4903922"/>
                    <a:pt x="2569029" y="4920343"/>
                  </a:cubicBezTo>
                  <a:cubicBezTo>
                    <a:pt x="2559292" y="4933325"/>
                    <a:pt x="2557394" y="4951214"/>
                    <a:pt x="2547257" y="4963886"/>
                  </a:cubicBezTo>
                  <a:cubicBezTo>
                    <a:pt x="2528023" y="4987928"/>
                    <a:pt x="2499022" y="5003582"/>
                    <a:pt x="2481943" y="5029200"/>
                  </a:cubicBezTo>
                  <a:cubicBezTo>
                    <a:pt x="2360651" y="5211138"/>
                    <a:pt x="2454618" y="5097513"/>
                    <a:pt x="2394857" y="5246914"/>
                  </a:cubicBezTo>
                  <a:cubicBezTo>
                    <a:pt x="2391045" y="5256443"/>
                    <a:pt x="2378779" y="5260146"/>
                    <a:pt x="2373086" y="5268686"/>
                  </a:cubicBezTo>
                  <a:cubicBezTo>
                    <a:pt x="2299098" y="5379668"/>
                    <a:pt x="2430142" y="5232222"/>
                    <a:pt x="2286000" y="5355772"/>
                  </a:cubicBezTo>
                  <a:cubicBezTo>
                    <a:pt x="2254831" y="5382489"/>
                    <a:pt x="2238741" y="5432900"/>
                    <a:pt x="2198914" y="5442857"/>
                  </a:cubicBezTo>
                  <a:cubicBezTo>
                    <a:pt x="2047618" y="5480682"/>
                    <a:pt x="2156086" y="5457276"/>
                    <a:pt x="1937657" y="5486400"/>
                  </a:cubicBezTo>
                  <a:cubicBezTo>
                    <a:pt x="1886791" y="5493182"/>
                    <a:pt x="1836221" y="5502176"/>
                    <a:pt x="1785257" y="5508172"/>
                  </a:cubicBezTo>
                  <a:cubicBezTo>
                    <a:pt x="1712823" y="5516694"/>
                    <a:pt x="1640210" y="5523714"/>
                    <a:pt x="1567543" y="5529943"/>
                  </a:cubicBezTo>
                  <a:lnTo>
                    <a:pt x="1023257" y="5573486"/>
                  </a:lnTo>
                  <a:cubicBezTo>
                    <a:pt x="762000" y="5566229"/>
                    <a:pt x="500033" y="5572283"/>
                    <a:pt x="239486" y="5551714"/>
                  </a:cubicBezTo>
                  <a:cubicBezTo>
                    <a:pt x="219024" y="5550099"/>
                    <a:pt x="205123" y="5526531"/>
                    <a:pt x="195943" y="5508172"/>
                  </a:cubicBezTo>
                  <a:cubicBezTo>
                    <a:pt x="169581" y="5455449"/>
                    <a:pt x="185645" y="5476104"/>
                    <a:pt x="152400" y="5442857"/>
                  </a:cubicBezTo>
                  <a:cubicBezTo>
                    <a:pt x="145143" y="5413829"/>
                    <a:pt x="140091" y="5384158"/>
                    <a:pt x="130629" y="5355772"/>
                  </a:cubicBezTo>
                  <a:cubicBezTo>
                    <a:pt x="125497" y="5340377"/>
                    <a:pt x="114884" y="5327296"/>
                    <a:pt x="108857" y="5312229"/>
                  </a:cubicBezTo>
                  <a:cubicBezTo>
                    <a:pt x="100334" y="5290921"/>
                    <a:pt x="93391" y="5268980"/>
                    <a:pt x="87086" y="5246914"/>
                  </a:cubicBezTo>
                  <a:cubicBezTo>
                    <a:pt x="65135" y="5170084"/>
                    <a:pt x="54702" y="5111034"/>
                    <a:pt x="43543" y="5029200"/>
                  </a:cubicBezTo>
                  <a:cubicBezTo>
                    <a:pt x="27732" y="4913255"/>
                    <a:pt x="0" y="4680857"/>
                    <a:pt x="0" y="4680857"/>
                  </a:cubicBezTo>
                  <a:cubicBezTo>
                    <a:pt x="7257" y="4557486"/>
                    <a:pt x="8123" y="4433572"/>
                    <a:pt x="21771" y="4310743"/>
                  </a:cubicBezTo>
                  <a:cubicBezTo>
                    <a:pt x="22904" y="4300543"/>
                    <a:pt x="35003" y="4294665"/>
                    <a:pt x="43543" y="4288972"/>
                  </a:cubicBezTo>
                  <a:cubicBezTo>
                    <a:pt x="57045" y="4279971"/>
                    <a:pt x="71343" y="4271136"/>
                    <a:pt x="87086" y="4267200"/>
                  </a:cubicBezTo>
                  <a:cubicBezTo>
                    <a:pt x="101167" y="4263680"/>
                    <a:pt x="141514" y="4303486"/>
                    <a:pt x="152400" y="4310743"/>
                  </a:cubicBezTo>
                  <a:close/>
                </a:path>
              </a:pathLst>
            </a:custGeom>
            <a:solidFill>
              <a:schemeClr val="accent1">
                <a:alpha val="23000"/>
              </a:schemeClr>
            </a:solidFill>
            <a:ln>
              <a:solidFill>
                <a:srgbClr val="440D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696686" y="776514"/>
              <a:ext cx="6605175" cy="6074229"/>
            </a:xfrm>
            <a:custGeom>
              <a:avLst/>
              <a:gdLst>
                <a:gd name="connsiteX0" fmla="*/ 957943 w 6605175"/>
                <a:gd name="connsiteY0" fmla="*/ 2656115 h 6074229"/>
                <a:gd name="connsiteX1" fmla="*/ 957943 w 6605175"/>
                <a:gd name="connsiteY1" fmla="*/ 2656115 h 6074229"/>
                <a:gd name="connsiteX2" fmla="*/ 1023257 w 6605175"/>
                <a:gd name="connsiteY2" fmla="*/ 2612572 h 6074229"/>
                <a:gd name="connsiteX3" fmla="*/ 1066800 w 6605175"/>
                <a:gd name="connsiteY3" fmla="*/ 2590800 h 6074229"/>
                <a:gd name="connsiteX4" fmla="*/ 1088571 w 6605175"/>
                <a:gd name="connsiteY4" fmla="*/ 2569029 h 6074229"/>
                <a:gd name="connsiteX5" fmla="*/ 1175657 w 6605175"/>
                <a:gd name="connsiteY5" fmla="*/ 2547257 h 6074229"/>
                <a:gd name="connsiteX6" fmla="*/ 1524000 w 6605175"/>
                <a:gd name="connsiteY6" fmla="*/ 2503715 h 6074229"/>
                <a:gd name="connsiteX7" fmla="*/ 1654628 w 6605175"/>
                <a:gd name="connsiteY7" fmla="*/ 2438400 h 6074229"/>
                <a:gd name="connsiteX8" fmla="*/ 1828800 w 6605175"/>
                <a:gd name="connsiteY8" fmla="*/ 2373086 h 6074229"/>
                <a:gd name="connsiteX9" fmla="*/ 1915885 w 6605175"/>
                <a:gd name="connsiteY9" fmla="*/ 2329543 h 6074229"/>
                <a:gd name="connsiteX10" fmla="*/ 2068285 w 6605175"/>
                <a:gd name="connsiteY10" fmla="*/ 2286000 h 6074229"/>
                <a:gd name="connsiteX11" fmla="*/ 2177143 w 6605175"/>
                <a:gd name="connsiteY11" fmla="*/ 2242457 h 6074229"/>
                <a:gd name="connsiteX12" fmla="*/ 2656114 w 6605175"/>
                <a:gd name="connsiteY12" fmla="*/ 2177143 h 6074229"/>
                <a:gd name="connsiteX13" fmla="*/ 2917371 w 6605175"/>
                <a:gd name="connsiteY13" fmla="*/ 2133600 h 6074229"/>
                <a:gd name="connsiteX14" fmla="*/ 3200400 w 6605175"/>
                <a:gd name="connsiteY14" fmla="*/ 2155372 h 6074229"/>
                <a:gd name="connsiteX15" fmla="*/ 3243943 w 6605175"/>
                <a:gd name="connsiteY15" fmla="*/ 2177143 h 6074229"/>
                <a:gd name="connsiteX16" fmla="*/ 3309257 w 6605175"/>
                <a:gd name="connsiteY16" fmla="*/ 2198915 h 6074229"/>
                <a:gd name="connsiteX17" fmla="*/ 3418114 w 6605175"/>
                <a:gd name="connsiteY17" fmla="*/ 2264229 h 6074229"/>
                <a:gd name="connsiteX18" fmla="*/ 3505200 w 6605175"/>
                <a:gd name="connsiteY18" fmla="*/ 2329543 h 6074229"/>
                <a:gd name="connsiteX19" fmla="*/ 3570514 w 6605175"/>
                <a:gd name="connsiteY19" fmla="*/ 2373086 h 6074229"/>
                <a:gd name="connsiteX20" fmla="*/ 3614057 w 6605175"/>
                <a:gd name="connsiteY20" fmla="*/ 2416629 h 6074229"/>
                <a:gd name="connsiteX21" fmla="*/ 3635828 w 6605175"/>
                <a:gd name="connsiteY21" fmla="*/ 2438400 h 6074229"/>
                <a:gd name="connsiteX22" fmla="*/ 3657600 w 6605175"/>
                <a:gd name="connsiteY22" fmla="*/ 2481943 h 6074229"/>
                <a:gd name="connsiteX23" fmla="*/ 3701143 w 6605175"/>
                <a:gd name="connsiteY23" fmla="*/ 2525486 h 6074229"/>
                <a:gd name="connsiteX24" fmla="*/ 3722914 w 6605175"/>
                <a:gd name="connsiteY24" fmla="*/ 2547257 h 6074229"/>
                <a:gd name="connsiteX25" fmla="*/ 3744685 w 6605175"/>
                <a:gd name="connsiteY25" fmla="*/ 2569029 h 6074229"/>
                <a:gd name="connsiteX26" fmla="*/ 3788228 w 6605175"/>
                <a:gd name="connsiteY26" fmla="*/ 2590800 h 6074229"/>
                <a:gd name="connsiteX27" fmla="*/ 3810000 w 6605175"/>
                <a:gd name="connsiteY27" fmla="*/ 2634343 h 6074229"/>
                <a:gd name="connsiteX28" fmla="*/ 3831771 w 6605175"/>
                <a:gd name="connsiteY28" fmla="*/ 2656115 h 6074229"/>
                <a:gd name="connsiteX29" fmla="*/ 3853543 w 6605175"/>
                <a:gd name="connsiteY29" fmla="*/ 2699657 h 6074229"/>
                <a:gd name="connsiteX30" fmla="*/ 3897085 w 6605175"/>
                <a:gd name="connsiteY30" fmla="*/ 2743200 h 6074229"/>
                <a:gd name="connsiteX31" fmla="*/ 3918857 w 6605175"/>
                <a:gd name="connsiteY31" fmla="*/ 2764972 h 6074229"/>
                <a:gd name="connsiteX32" fmla="*/ 4071257 w 6605175"/>
                <a:gd name="connsiteY32" fmla="*/ 2743200 h 6074229"/>
                <a:gd name="connsiteX33" fmla="*/ 4093028 w 6605175"/>
                <a:gd name="connsiteY33" fmla="*/ 2721429 h 6074229"/>
                <a:gd name="connsiteX34" fmla="*/ 4071257 w 6605175"/>
                <a:gd name="connsiteY34" fmla="*/ 2329543 h 6074229"/>
                <a:gd name="connsiteX35" fmla="*/ 4027714 w 6605175"/>
                <a:gd name="connsiteY35" fmla="*/ 2155372 h 6074229"/>
                <a:gd name="connsiteX36" fmla="*/ 4005943 w 6605175"/>
                <a:gd name="connsiteY36" fmla="*/ 2046515 h 6074229"/>
                <a:gd name="connsiteX37" fmla="*/ 3962400 w 6605175"/>
                <a:gd name="connsiteY37" fmla="*/ 1937657 h 6074229"/>
                <a:gd name="connsiteX38" fmla="*/ 3940628 w 6605175"/>
                <a:gd name="connsiteY38" fmla="*/ 1872343 h 6074229"/>
                <a:gd name="connsiteX39" fmla="*/ 3875314 w 6605175"/>
                <a:gd name="connsiteY39" fmla="*/ 1785257 h 6074229"/>
                <a:gd name="connsiteX40" fmla="*/ 3853543 w 6605175"/>
                <a:gd name="connsiteY40" fmla="*/ 1741715 h 6074229"/>
                <a:gd name="connsiteX41" fmla="*/ 3788228 w 6605175"/>
                <a:gd name="connsiteY41" fmla="*/ 1567543 h 6074229"/>
                <a:gd name="connsiteX42" fmla="*/ 3744685 w 6605175"/>
                <a:gd name="connsiteY42" fmla="*/ 1524000 h 6074229"/>
                <a:gd name="connsiteX43" fmla="*/ 3701143 w 6605175"/>
                <a:gd name="connsiteY43" fmla="*/ 1415143 h 6074229"/>
                <a:gd name="connsiteX44" fmla="*/ 3679371 w 6605175"/>
                <a:gd name="connsiteY44" fmla="*/ 1393372 h 6074229"/>
                <a:gd name="connsiteX45" fmla="*/ 3679371 w 6605175"/>
                <a:gd name="connsiteY45" fmla="*/ 1284515 h 6074229"/>
                <a:gd name="connsiteX46" fmla="*/ 3592285 w 6605175"/>
                <a:gd name="connsiteY46" fmla="*/ 1132115 h 6074229"/>
                <a:gd name="connsiteX47" fmla="*/ 3526971 w 6605175"/>
                <a:gd name="connsiteY47" fmla="*/ 1001486 h 6074229"/>
                <a:gd name="connsiteX48" fmla="*/ 3505200 w 6605175"/>
                <a:gd name="connsiteY48" fmla="*/ 957943 h 6074229"/>
                <a:gd name="connsiteX49" fmla="*/ 3396343 w 6605175"/>
                <a:gd name="connsiteY49" fmla="*/ 827315 h 6074229"/>
                <a:gd name="connsiteX50" fmla="*/ 3374571 w 6605175"/>
                <a:gd name="connsiteY50" fmla="*/ 805543 h 6074229"/>
                <a:gd name="connsiteX51" fmla="*/ 3265714 w 6605175"/>
                <a:gd name="connsiteY51" fmla="*/ 718457 h 6074229"/>
                <a:gd name="connsiteX52" fmla="*/ 3222171 w 6605175"/>
                <a:gd name="connsiteY52" fmla="*/ 674915 h 6074229"/>
                <a:gd name="connsiteX53" fmla="*/ 3200400 w 6605175"/>
                <a:gd name="connsiteY53" fmla="*/ 653143 h 6074229"/>
                <a:gd name="connsiteX54" fmla="*/ 3178628 w 6605175"/>
                <a:gd name="connsiteY54" fmla="*/ 609600 h 6074229"/>
                <a:gd name="connsiteX55" fmla="*/ 3156857 w 6605175"/>
                <a:gd name="connsiteY55" fmla="*/ 587829 h 6074229"/>
                <a:gd name="connsiteX56" fmla="*/ 3069771 w 6605175"/>
                <a:gd name="connsiteY56" fmla="*/ 522515 h 6074229"/>
                <a:gd name="connsiteX57" fmla="*/ 3004457 w 6605175"/>
                <a:gd name="connsiteY57" fmla="*/ 457200 h 6074229"/>
                <a:gd name="connsiteX58" fmla="*/ 2982685 w 6605175"/>
                <a:gd name="connsiteY58" fmla="*/ 435429 h 6074229"/>
                <a:gd name="connsiteX59" fmla="*/ 2960914 w 6605175"/>
                <a:gd name="connsiteY59" fmla="*/ 391886 h 6074229"/>
                <a:gd name="connsiteX60" fmla="*/ 2917371 w 6605175"/>
                <a:gd name="connsiteY60" fmla="*/ 348343 h 6074229"/>
                <a:gd name="connsiteX61" fmla="*/ 2895600 w 6605175"/>
                <a:gd name="connsiteY61" fmla="*/ 326572 h 6074229"/>
                <a:gd name="connsiteX62" fmla="*/ 2852057 w 6605175"/>
                <a:gd name="connsiteY62" fmla="*/ 304800 h 6074229"/>
                <a:gd name="connsiteX63" fmla="*/ 2786743 w 6605175"/>
                <a:gd name="connsiteY63" fmla="*/ 217715 h 6074229"/>
                <a:gd name="connsiteX64" fmla="*/ 2764971 w 6605175"/>
                <a:gd name="connsiteY64" fmla="*/ 195943 h 6074229"/>
                <a:gd name="connsiteX65" fmla="*/ 2699657 w 6605175"/>
                <a:gd name="connsiteY65" fmla="*/ 108857 h 6074229"/>
                <a:gd name="connsiteX66" fmla="*/ 2677885 w 6605175"/>
                <a:gd name="connsiteY66" fmla="*/ 87086 h 6074229"/>
                <a:gd name="connsiteX67" fmla="*/ 2634343 w 6605175"/>
                <a:gd name="connsiteY67" fmla="*/ 65315 h 6074229"/>
                <a:gd name="connsiteX68" fmla="*/ 2590800 w 6605175"/>
                <a:gd name="connsiteY68" fmla="*/ 21772 h 6074229"/>
                <a:gd name="connsiteX69" fmla="*/ 2481943 w 6605175"/>
                <a:gd name="connsiteY69" fmla="*/ 0 h 6074229"/>
                <a:gd name="connsiteX70" fmla="*/ 1915885 w 6605175"/>
                <a:gd name="connsiteY70" fmla="*/ 21772 h 6074229"/>
                <a:gd name="connsiteX71" fmla="*/ 1828800 w 6605175"/>
                <a:gd name="connsiteY71" fmla="*/ 65315 h 6074229"/>
                <a:gd name="connsiteX72" fmla="*/ 1676400 w 6605175"/>
                <a:gd name="connsiteY72" fmla="*/ 130629 h 6074229"/>
                <a:gd name="connsiteX73" fmla="*/ 1654628 w 6605175"/>
                <a:gd name="connsiteY73" fmla="*/ 152400 h 6074229"/>
                <a:gd name="connsiteX74" fmla="*/ 1545771 w 6605175"/>
                <a:gd name="connsiteY74" fmla="*/ 239486 h 6074229"/>
                <a:gd name="connsiteX75" fmla="*/ 1524000 w 6605175"/>
                <a:gd name="connsiteY75" fmla="*/ 261257 h 6074229"/>
                <a:gd name="connsiteX76" fmla="*/ 1458685 w 6605175"/>
                <a:gd name="connsiteY76" fmla="*/ 283029 h 6074229"/>
                <a:gd name="connsiteX77" fmla="*/ 1436914 w 6605175"/>
                <a:gd name="connsiteY77" fmla="*/ 304800 h 6074229"/>
                <a:gd name="connsiteX78" fmla="*/ 1306285 w 6605175"/>
                <a:gd name="connsiteY78" fmla="*/ 370115 h 6074229"/>
                <a:gd name="connsiteX79" fmla="*/ 1240971 w 6605175"/>
                <a:gd name="connsiteY79" fmla="*/ 435429 h 6074229"/>
                <a:gd name="connsiteX80" fmla="*/ 1219200 w 6605175"/>
                <a:gd name="connsiteY80" fmla="*/ 457200 h 6074229"/>
                <a:gd name="connsiteX81" fmla="*/ 1175657 w 6605175"/>
                <a:gd name="connsiteY81" fmla="*/ 478972 h 6074229"/>
                <a:gd name="connsiteX82" fmla="*/ 1153885 w 6605175"/>
                <a:gd name="connsiteY82" fmla="*/ 500743 h 6074229"/>
                <a:gd name="connsiteX83" fmla="*/ 1045028 w 6605175"/>
                <a:gd name="connsiteY83" fmla="*/ 587829 h 6074229"/>
                <a:gd name="connsiteX84" fmla="*/ 979714 w 6605175"/>
                <a:gd name="connsiteY84" fmla="*/ 674915 h 6074229"/>
                <a:gd name="connsiteX85" fmla="*/ 849085 w 6605175"/>
                <a:gd name="connsiteY85" fmla="*/ 805543 h 6074229"/>
                <a:gd name="connsiteX86" fmla="*/ 827314 w 6605175"/>
                <a:gd name="connsiteY86" fmla="*/ 827315 h 6074229"/>
                <a:gd name="connsiteX87" fmla="*/ 740228 w 6605175"/>
                <a:gd name="connsiteY87" fmla="*/ 936172 h 6074229"/>
                <a:gd name="connsiteX88" fmla="*/ 696685 w 6605175"/>
                <a:gd name="connsiteY88" fmla="*/ 957943 h 6074229"/>
                <a:gd name="connsiteX89" fmla="*/ 653143 w 6605175"/>
                <a:gd name="connsiteY89" fmla="*/ 1088572 h 6074229"/>
                <a:gd name="connsiteX90" fmla="*/ 609600 w 6605175"/>
                <a:gd name="connsiteY90" fmla="*/ 1284515 h 6074229"/>
                <a:gd name="connsiteX91" fmla="*/ 587828 w 6605175"/>
                <a:gd name="connsiteY91" fmla="*/ 1349829 h 6074229"/>
                <a:gd name="connsiteX92" fmla="*/ 522514 w 6605175"/>
                <a:gd name="connsiteY92" fmla="*/ 1632857 h 6074229"/>
                <a:gd name="connsiteX93" fmla="*/ 457200 w 6605175"/>
                <a:gd name="connsiteY93" fmla="*/ 1807029 h 6074229"/>
                <a:gd name="connsiteX94" fmla="*/ 413657 w 6605175"/>
                <a:gd name="connsiteY94" fmla="*/ 2002972 h 6074229"/>
                <a:gd name="connsiteX95" fmla="*/ 391885 w 6605175"/>
                <a:gd name="connsiteY95" fmla="*/ 2068286 h 6074229"/>
                <a:gd name="connsiteX96" fmla="*/ 348343 w 6605175"/>
                <a:gd name="connsiteY96" fmla="*/ 2438400 h 6074229"/>
                <a:gd name="connsiteX97" fmla="*/ 283028 w 6605175"/>
                <a:gd name="connsiteY97" fmla="*/ 2569029 h 6074229"/>
                <a:gd name="connsiteX98" fmla="*/ 261257 w 6605175"/>
                <a:gd name="connsiteY98" fmla="*/ 2656115 h 6074229"/>
                <a:gd name="connsiteX99" fmla="*/ 217714 w 6605175"/>
                <a:gd name="connsiteY99" fmla="*/ 2764972 h 6074229"/>
                <a:gd name="connsiteX100" fmla="*/ 195943 w 6605175"/>
                <a:gd name="connsiteY100" fmla="*/ 2830286 h 6074229"/>
                <a:gd name="connsiteX101" fmla="*/ 152400 w 6605175"/>
                <a:gd name="connsiteY101" fmla="*/ 3243943 h 6074229"/>
                <a:gd name="connsiteX102" fmla="*/ 108857 w 6605175"/>
                <a:gd name="connsiteY102" fmla="*/ 3570515 h 6074229"/>
                <a:gd name="connsiteX103" fmla="*/ 65314 w 6605175"/>
                <a:gd name="connsiteY103" fmla="*/ 3635829 h 6074229"/>
                <a:gd name="connsiteX104" fmla="*/ 43543 w 6605175"/>
                <a:gd name="connsiteY104" fmla="*/ 3897086 h 6074229"/>
                <a:gd name="connsiteX105" fmla="*/ 0 w 6605175"/>
                <a:gd name="connsiteY105" fmla="*/ 4114800 h 6074229"/>
                <a:gd name="connsiteX106" fmla="*/ 21771 w 6605175"/>
                <a:gd name="connsiteY106" fmla="*/ 4528457 h 6074229"/>
                <a:gd name="connsiteX107" fmla="*/ 43543 w 6605175"/>
                <a:gd name="connsiteY107" fmla="*/ 4550229 h 6074229"/>
                <a:gd name="connsiteX108" fmla="*/ 65314 w 6605175"/>
                <a:gd name="connsiteY108" fmla="*/ 4680857 h 6074229"/>
                <a:gd name="connsiteX109" fmla="*/ 108857 w 6605175"/>
                <a:gd name="connsiteY109" fmla="*/ 4702629 h 6074229"/>
                <a:gd name="connsiteX110" fmla="*/ 152400 w 6605175"/>
                <a:gd name="connsiteY110" fmla="*/ 4833257 h 6074229"/>
                <a:gd name="connsiteX111" fmla="*/ 239485 w 6605175"/>
                <a:gd name="connsiteY111" fmla="*/ 4985657 h 6074229"/>
                <a:gd name="connsiteX112" fmla="*/ 261257 w 6605175"/>
                <a:gd name="connsiteY112" fmla="*/ 5007429 h 6074229"/>
                <a:gd name="connsiteX113" fmla="*/ 283028 w 6605175"/>
                <a:gd name="connsiteY113" fmla="*/ 5050972 h 6074229"/>
                <a:gd name="connsiteX114" fmla="*/ 326571 w 6605175"/>
                <a:gd name="connsiteY114" fmla="*/ 5072743 h 6074229"/>
                <a:gd name="connsiteX115" fmla="*/ 348343 w 6605175"/>
                <a:gd name="connsiteY115" fmla="*/ 5138057 h 6074229"/>
                <a:gd name="connsiteX116" fmla="*/ 391885 w 6605175"/>
                <a:gd name="connsiteY116" fmla="*/ 5181600 h 6074229"/>
                <a:gd name="connsiteX117" fmla="*/ 435428 w 6605175"/>
                <a:gd name="connsiteY117" fmla="*/ 5225143 h 6074229"/>
                <a:gd name="connsiteX118" fmla="*/ 478971 w 6605175"/>
                <a:gd name="connsiteY118" fmla="*/ 5268686 h 6074229"/>
                <a:gd name="connsiteX119" fmla="*/ 500743 w 6605175"/>
                <a:gd name="connsiteY119" fmla="*/ 5312229 h 6074229"/>
                <a:gd name="connsiteX120" fmla="*/ 566057 w 6605175"/>
                <a:gd name="connsiteY120" fmla="*/ 5377543 h 6074229"/>
                <a:gd name="connsiteX121" fmla="*/ 631371 w 6605175"/>
                <a:gd name="connsiteY121" fmla="*/ 5486400 h 6074229"/>
                <a:gd name="connsiteX122" fmla="*/ 674914 w 6605175"/>
                <a:gd name="connsiteY122" fmla="*/ 5529943 h 6074229"/>
                <a:gd name="connsiteX123" fmla="*/ 718457 w 6605175"/>
                <a:gd name="connsiteY123" fmla="*/ 5617029 h 6074229"/>
                <a:gd name="connsiteX124" fmla="*/ 805543 w 6605175"/>
                <a:gd name="connsiteY124" fmla="*/ 5660572 h 6074229"/>
                <a:gd name="connsiteX125" fmla="*/ 827314 w 6605175"/>
                <a:gd name="connsiteY125" fmla="*/ 5704115 h 6074229"/>
                <a:gd name="connsiteX126" fmla="*/ 870857 w 6605175"/>
                <a:gd name="connsiteY126" fmla="*/ 5747657 h 6074229"/>
                <a:gd name="connsiteX127" fmla="*/ 936171 w 6605175"/>
                <a:gd name="connsiteY127" fmla="*/ 5834743 h 6074229"/>
                <a:gd name="connsiteX128" fmla="*/ 979714 w 6605175"/>
                <a:gd name="connsiteY128" fmla="*/ 5856515 h 6074229"/>
                <a:gd name="connsiteX129" fmla="*/ 1023257 w 6605175"/>
                <a:gd name="connsiteY129" fmla="*/ 5900057 h 6074229"/>
                <a:gd name="connsiteX130" fmla="*/ 1045028 w 6605175"/>
                <a:gd name="connsiteY130" fmla="*/ 5921829 h 6074229"/>
                <a:gd name="connsiteX131" fmla="*/ 1066800 w 6605175"/>
                <a:gd name="connsiteY131" fmla="*/ 5965372 h 6074229"/>
                <a:gd name="connsiteX132" fmla="*/ 1110343 w 6605175"/>
                <a:gd name="connsiteY132" fmla="*/ 5987143 h 6074229"/>
                <a:gd name="connsiteX133" fmla="*/ 1219200 w 6605175"/>
                <a:gd name="connsiteY133" fmla="*/ 6052457 h 6074229"/>
                <a:gd name="connsiteX134" fmla="*/ 1306285 w 6605175"/>
                <a:gd name="connsiteY134" fmla="*/ 6074229 h 6074229"/>
                <a:gd name="connsiteX135" fmla="*/ 2155371 w 6605175"/>
                <a:gd name="connsiteY135" fmla="*/ 6030686 h 6074229"/>
                <a:gd name="connsiteX136" fmla="*/ 2438400 w 6605175"/>
                <a:gd name="connsiteY136" fmla="*/ 5965372 h 6074229"/>
                <a:gd name="connsiteX137" fmla="*/ 2569028 w 6605175"/>
                <a:gd name="connsiteY137" fmla="*/ 5921829 h 6074229"/>
                <a:gd name="connsiteX138" fmla="*/ 2612571 w 6605175"/>
                <a:gd name="connsiteY138" fmla="*/ 5900057 h 6074229"/>
                <a:gd name="connsiteX139" fmla="*/ 2699657 w 6605175"/>
                <a:gd name="connsiteY139" fmla="*/ 5878286 h 6074229"/>
                <a:gd name="connsiteX140" fmla="*/ 2786743 w 6605175"/>
                <a:gd name="connsiteY140" fmla="*/ 5834743 h 6074229"/>
                <a:gd name="connsiteX141" fmla="*/ 2917371 w 6605175"/>
                <a:gd name="connsiteY141" fmla="*/ 5791200 h 6074229"/>
                <a:gd name="connsiteX142" fmla="*/ 2982685 w 6605175"/>
                <a:gd name="connsiteY142" fmla="*/ 5747657 h 6074229"/>
                <a:gd name="connsiteX143" fmla="*/ 3004457 w 6605175"/>
                <a:gd name="connsiteY143" fmla="*/ 5725886 h 6074229"/>
                <a:gd name="connsiteX144" fmla="*/ 3048000 w 6605175"/>
                <a:gd name="connsiteY144" fmla="*/ 5704115 h 6074229"/>
                <a:gd name="connsiteX145" fmla="*/ 3091543 w 6605175"/>
                <a:gd name="connsiteY145" fmla="*/ 5660572 h 6074229"/>
                <a:gd name="connsiteX146" fmla="*/ 3178628 w 6605175"/>
                <a:gd name="connsiteY146" fmla="*/ 5617029 h 6074229"/>
                <a:gd name="connsiteX147" fmla="*/ 3222171 w 6605175"/>
                <a:gd name="connsiteY147" fmla="*/ 5573486 h 6074229"/>
                <a:gd name="connsiteX148" fmla="*/ 3243943 w 6605175"/>
                <a:gd name="connsiteY148" fmla="*/ 5529943 h 6074229"/>
                <a:gd name="connsiteX149" fmla="*/ 3287485 w 6605175"/>
                <a:gd name="connsiteY149" fmla="*/ 5486400 h 6074229"/>
                <a:gd name="connsiteX150" fmla="*/ 3309257 w 6605175"/>
                <a:gd name="connsiteY150" fmla="*/ 5464629 h 6074229"/>
                <a:gd name="connsiteX151" fmla="*/ 3352800 w 6605175"/>
                <a:gd name="connsiteY151" fmla="*/ 5442857 h 6074229"/>
                <a:gd name="connsiteX152" fmla="*/ 3374571 w 6605175"/>
                <a:gd name="connsiteY152" fmla="*/ 5421086 h 6074229"/>
                <a:gd name="connsiteX153" fmla="*/ 3418114 w 6605175"/>
                <a:gd name="connsiteY153" fmla="*/ 5399315 h 6074229"/>
                <a:gd name="connsiteX154" fmla="*/ 3461657 w 6605175"/>
                <a:gd name="connsiteY154" fmla="*/ 5355772 h 6074229"/>
                <a:gd name="connsiteX155" fmla="*/ 3526971 w 6605175"/>
                <a:gd name="connsiteY155" fmla="*/ 5268686 h 6074229"/>
                <a:gd name="connsiteX156" fmla="*/ 3614057 w 6605175"/>
                <a:gd name="connsiteY156" fmla="*/ 5225143 h 6074229"/>
                <a:gd name="connsiteX157" fmla="*/ 3657600 w 6605175"/>
                <a:gd name="connsiteY157" fmla="*/ 5203372 h 6074229"/>
                <a:gd name="connsiteX158" fmla="*/ 3722914 w 6605175"/>
                <a:gd name="connsiteY158" fmla="*/ 5159829 h 6074229"/>
                <a:gd name="connsiteX159" fmla="*/ 3744685 w 6605175"/>
                <a:gd name="connsiteY159" fmla="*/ 5138057 h 6074229"/>
                <a:gd name="connsiteX160" fmla="*/ 3810000 w 6605175"/>
                <a:gd name="connsiteY160" fmla="*/ 5094515 h 6074229"/>
                <a:gd name="connsiteX161" fmla="*/ 3831771 w 6605175"/>
                <a:gd name="connsiteY161" fmla="*/ 5072743 h 6074229"/>
                <a:gd name="connsiteX162" fmla="*/ 3918857 w 6605175"/>
                <a:gd name="connsiteY162" fmla="*/ 5029200 h 6074229"/>
                <a:gd name="connsiteX163" fmla="*/ 3962400 w 6605175"/>
                <a:gd name="connsiteY163" fmla="*/ 4985657 h 6074229"/>
                <a:gd name="connsiteX164" fmla="*/ 4049485 w 6605175"/>
                <a:gd name="connsiteY164" fmla="*/ 4942115 h 6074229"/>
                <a:gd name="connsiteX165" fmla="*/ 4093028 w 6605175"/>
                <a:gd name="connsiteY165" fmla="*/ 4920343 h 6074229"/>
                <a:gd name="connsiteX166" fmla="*/ 4114800 w 6605175"/>
                <a:gd name="connsiteY166" fmla="*/ 4876800 h 6074229"/>
                <a:gd name="connsiteX167" fmla="*/ 4180114 w 6605175"/>
                <a:gd name="connsiteY167" fmla="*/ 4855029 h 6074229"/>
                <a:gd name="connsiteX168" fmla="*/ 4397828 w 6605175"/>
                <a:gd name="connsiteY168" fmla="*/ 4811486 h 6074229"/>
                <a:gd name="connsiteX169" fmla="*/ 4484914 w 6605175"/>
                <a:gd name="connsiteY169" fmla="*/ 4789715 h 6074229"/>
                <a:gd name="connsiteX170" fmla="*/ 4615543 w 6605175"/>
                <a:gd name="connsiteY170" fmla="*/ 4746172 h 6074229"/>
                <a:gd name="connsiteX171" fmla="*/ 4811485 w 6605175"/>
                <a:gd name="connsiteY171" fmla="*/ 4680857 h 6074229"/>
                <a:gd name="connsiteX172" fmla="*/ 4876800 w 6605175"/>
                <a:gd name="connsiteY172" fmla="*/ 4637315 h 6074229"/>
                <a:gd name="connsiteX173" fmla="*/ 5029200 w 6605175"/>
                <a:gd name="connsiteY173" fmla="*/ 4615543 h 6074229"/>
                <a:gd name="connsiteX174" fmla="*/ 5116285 w 6605175"/>
                <a:gd name="connsiteY174" fmla="*/ 4593772 h 6074229"/>
                <a:gd name="connsiteX175" fmla="*/ 5312228 w 6605175"/>
                <a:gd name="connsiteY175" fmla="*/ 4572000 h 6074229"/>
                <a:gd name="connsiteX176" fmla="*/ 5551714 w 6605175"/>
                <a:gd name="connsiteY176" fmla="*/ 4528457 h 6074229"/>
                <a:gd name="connsiteX177" fmla="*/ 5617028 w 6605175"/>
                <a:gd name="connsiteY177" fmla="*/ 4506686 h 6074229"/>
                <a:gd name="connsiteX178" fmla="*/ 5769428 w 6605175"/>
                <a:gd name="connsiteY178" fmla="*/ 4441372 h 6074229"/>
                <a:gd name="connsiteX179" fmla="*/ 5834743 w 6605175"/>
                <a:gd name="connsiteY179" fmla="*/ 4397829 h 6074229"/>
                <a:gd name="connsiteX180" fmla="*/ 5856514 w 6605175"/>
                <a:gd name="connsiteY180" fmla="*/ 4376057 h 6074229"/>
                <a:gd name="connsiteX181" fmla="*/ 5921828 w 6605175"/>
                <a:gd name="connsiteY181" fmla="*/ 4354286 h 6074229"/>
                <a:gd name="connsiteX182" fmla="*/ 6008914 w 6605175"/>
                <a:gd name="connsiteY182" fmla="*/ 4310743 h 6074229"/>
                <a:gd name="connsiteX183" fmla="*/ 6052457 w 6605175"/>
                <a:gd name="connsiteY183" fmla="*/ 4288972 h 6074229"/>
                <a:gd name="connsiteX184" fmla="*/ 6117771 w 6605175"/>
                <a:gd name="connsiteY184" fmla="*/ 4267200 h 6074229"/>
                <a:gd name="connsiteX185" fmla="*/ 6226628 w 6605175"/>
                <a:gd name="connsiteY185" fmla="*/ 4223657 h 6074229"/>
                <a:gd name="connsiteX186" fmla="*/ 6291943 w 6605175"/>
                <a:gd name="connsiteY186" fmla="*/ 4180115 h 6074229"/>
                <a:gd name="connsiteX187" fmla="*/ 6444343 w 6605175"/>
                <a:gd name="connsiteY187" fmla="*/ 4136572 h 6074229"/>
                <a:gd name="connsiteX188" fmla="*/ 6531428 w 6605175"/>
                <a:gd name="connsiteY188" fmla="*/ 4071257 h 6074229"/>
                <a:gd name="connsiteX189" fmla="*/ 6553200 w 6605175"/>
                <a:gd name="connsiteY189" fmla="*/ 4049486 h 6074229"/>
                <a:gd name="connsiteX190" fmla="*/ 6574971 w 6605175"/>
                <a:gd name="connsiteY190" fmla="*/ 4027715 h 6074229"/>
                <a:gd name="connsiteX191" fmla="*/ 6574971 w 6605175"/>
                <a:gd name="connsiteY191" fmla="*/ 3722915 h 6074229"/>
                <a:gd name="connsiteX192" fmla="*/ 6553200 w 6605175"/>
                <a:gd name="connsiteY192" fmla="*/ 3701143 h 6074229"/>
                <a:gd name="connsiteX193" fmla="*/ 6487885 w 6605175"/>
                <a:gd name="connsiteY193" fmla="*/ 3679372 h 6074229"/>
                <a:gd name="connsiteX194" fmla="*/ 5856514 w 6605175"/>
                <a:gd name="connsiteY194" fmla="*/ 3701143 h 6074229"/>
                <a:gd name="connsiteX195" fmla="*/ 5769428 w 6605175"/>
                <a:gd name="connsiteY195" fmla="*/ 3722915 h 6074229"/>
                <a:gd name="connsiteX196" fmla="*/ 5747657 w 6605175"/>
                <a:gd name="connsiteY196" fmla="*/ 3744686 h 6074229"/>
                <a:gd name="connsiteX197" fmla="*/ 5617028 w 6605175"/>
                <a:gd name="connsiteY197" fmla="*/ 3810000 h 6074229"/>
                <a:gd name="connsiteX198" fmla="*/ 5486400 w 6605175"/>
                <a:gd name="connsiteY198" fmla="*/ 3831772 h 6074229"/>
                <a:gd name="connsiteX199" fmla="*/ 5421085 w 6605175"/>
                <a:gd name="connsiteY199" fmla="*/ 3853543 h 6074229"/>
                <a:gd name="connsiteX200" fmla="*/ 5246914 w 6605175"/>
                <a:gd name="connsiteY200" fmla="*/ 3897086 h 6074229"/>
                <a:gd name="connsiteX201" fmla="*/ 5159828 w 6605175"/>
                <a:gd name="connsiteY201" fmla="*/ 3918857 h 6074229"/>
                <a:gd name="connsiteX202" fmla="*/ 4920343 w 6605175"/>
                <a:gd name="connsiteY202" fmla="*/ 3940629 h 6074229"/>
                <a:gd name="connsiteX203" fmla="*/ 4833257 w 6605175"/>
                <a:gd name="connsiteY203" fmla="*/ 3962400 h 6074229"/>
                <a:gd name="connsiteX204" fmla="*/ 4789714 w 6605175"/>
                <a:gd name="connsiteY204" fmla="*/ 4005943 h 6074229"/>
                <a:gd name="connsiteX205" fmla="*/ 4724400 w 6605175"/>
                <a:gd name="connsiteY205" fmla="*/ 4027715 h 6074229"/>
                <a:gd name="connsiteX206" fmla="*/ 4702628 w 6605175"/>
                <a:gd name="connsiteY206" fmla="*/ 4049486 h 6074229"/>
                <a:gd name="connsiteX207" fmla="*/ 4593771 w 6605175"/>
                <a:gd name="connsiteY207" fmla="*/ 4093029 h 6074229"/>
                <a:gd name="connsiteX208" fmla="*/ 4550228 w 6605175"/>
                <a:gd name="connsiteY208" fmla="*/ 4114800 h 6074229"/>
                <a:gd name="connsiteX209" fmla="*/ 4528457 w 6605175"/>
                <a:gd name="connsiteY209" fmla="*/ 4136572 h 6074229"/>
                <a:gd name="connsiteX210" fmla="*/ 4354285 w 6605175"/>
                <a:gd name="connsiteY210" fmla="*/ 4180115 h 6074229"/>
                <a:gd name="connsiteX211" fmla="*/ 4332514 w 6605175"/>
                <a:gd name="connsiteY211" fmla="*/ 4223657 h 6074229"/>
                <a:gd name="connsiteX212" fmla="*/ 4288971 w 6605175"/>
                <a:gd name="connsiteY212" fmla="*/ 4267200 h 6074229"/>
                <a:gd name="connsiteX213" fmla="*/ 4267200 w 6605175"/>
                <a:gd name="connsiteY213" fmla="*/ 4288972 h 6074229"/>
                <a:gd name="connsiteX214" fmla="*/ 4245428 w 6605175"/>
                <a:gd name="connsiteY214" fmla="*/ 4310743 h 6074229"/>
                <a:gd name="connsiteX215" fmla="*/ 4180114 w 6605175"/>
                <a:gd name="connsiteY215" fmla="*/ 4332515 h 6074229"/>
                <a:gd name="connsiteX216" fmla="*/ 4158343 w 6605175"/>
                <a:gd name="connsiteY216" fmla="*/ 4376057 h 6074229"/>
                <a:gd name="connsiteX217" fmla="*/ 4136571 w 6605175"/>
                <a:gd name="connsiteY217" fmla="*/ 4397829 h 6074229"/>
                <a:gd name="connsiteX218" fmla="*/ 4114800 w 6605175"/>
                <a:gd name="connsiteY218" fmla="*/ 4463143 h 6074229"/>
                <a:gd name="connsiteX219" fmla="*/ 4071257 w 6605175"/>
                <a:gd name="connsiteY219" fmla="*/ 4506686 h 6074229"/>
                <a:gd name="connsiteX220" fmla="*/ 4027714 w 6605175"/>
                <a:gd name="connsiteY220" fmla="*/ 4550229 h 6074229"/>
                <a:gd name="connsiteX221" fmla="*/ 4005943 w 6605175"/>
                <a:gd name="connsiteY221" fmla="*/ 4572000 h 6074229"/>
                <a:gd name="connsiteX222" fmla="*/ 3962400 w 6605175"/>
                <a:gd name="connsiteY222" fmla="*/ 4593772 h 6074229"/>
                <a:gd name="connsiteX223" fmla="*/ 3918857 w 6605175"/>
                <a:gd name="connsiteY223" fmla="*/ 4637315 h 6074229"/>
                <a:gd name="connsiteX224" fmla="*/ 3875314 w 6605175"/>
                <a:gd name="connsiteY224" fmla="*/ 4680857 h 6074229"/>
                <a:gd name="connsiteX225" fmla="*/ 3853543 w 6605175"/>
                <a:gd name="connsiteY225" fmla="*/ 4702629 h 6074229"/>
                <a:gd name="connsiteX226" fmla="*/ 3831771 w 6605175"/>
                <a:gd name="connsiteY226" fmla="*/ 4724400 h 6074229"/>
                <a:gd name="connsiteX227" fmla="*/ 3788228 w 6605175"/>
                <a:gd name="connsiteY227" fmla="*/ 4789715 h 6074229"/>
                <a:gd name="connsiteX228" fmla="*/ 3722914 w 6605175"/>
                <a:gd name="connsiteY228" fmla="*/ 4876800 h 6074229"/>
                <a:gd name="connsiteX229" fmla="*/ 3657600 w 6605175"/>
                <a:gd name="connsiteY229" fmla="*/ 5029200 h 6074229"/>
                <a:gd name="connsiteX230" fmla="*/ 3614057 w 6605175"/>
                <a:gd name="connsiteY230" fmla="*/ 5072743 h 6074229"/>
                <a:gd name="connsiteX231" fmla="*/ 3592285 w 6605175"/>
                <a:gd name="connsiteY231" fmla="*/ 5094515 h 6074229"/>
                <a:gd name="connsiteX232" fmla="*/ 3570514 w 6605175"/>
                <a:gd name="connsiteY232" fmla="*/ 5138057 h 6074229"/>
                <a:gd name="connsiteX233" fmla="*/ 3526971 w 6605175"/>
                <a:gd name="connsiteY233" fmla="*/ 5159829 h 6074229"/>
                <a:gd name="connsiteX234" fmla="*/ 3483428 w 6605175"/>
                <a:gd name="connsiteY234" fmla="*/ 5203372 h 6074229"/>
                <a:gd name="connsiteX235" fmla="*/ 3461657 w 6605175"/>
                <a:gd name="connsiteY235" fmla="*/ 5225143 h 6074229"/>
                <a:gd name="connsiteX236" fmla="*/ 3439885 w 6605175"/>
                <a:gd name="connsiteY236" fmla="*/ 5246915 h 6074229"/>
                <a:gd name="connsiteX237" fmla="*/ 3396343 w 6605175"/>
                <a:gd name="connsiteY237" fmla="*/ 5268686 h 6074229"/>
                <a:gd name="connsiteX238" fmla="*/ 3374571 w 6605175"/>
                <a:gd name="connsiteY238" fmla="*/ 5290457 h 6074229"/>
                <a:gd name="connsiteX239" fmla="*/ 3309257 w 6605175"/>
                <a:gd name="connsiteY239" fmla="*/ 5312229 h 6074229"/>
                <a:gd name="connsiteX240" fmla="*/ 3243943 w 6605175"/>
                <a:gd name="connsiteY240" fmla="*/ 5399315 h 6074229"/>
                <a:gd name="connsiteX241" fmla="*/ 3200400 w 6605175"/>
                <a:gd name="connsiteY241" fmla="*/ 5421086 h 6074229"/>
                <a:gd name="connsiteX242" fmla="*/ 3156857 w 6605175"/>
                <a:gd name="connsiteY242" fmla="*/ 5464629 h 6074229"/>
                <a:gd name="connsiteX243" fmla="*/ 3135085 w 6605175"/>
                <a:gd name="connsiteY243" fmla="*/ 5486400 h 6074229"/>
                <a:gd name="connsiteX244" fmla="*/ 3069771 w 6605175"/>
                <a:gd name="connsiteY244" fmla="*/ 5508172 h 6074229"/>
                <a:gd name="connsiteX245" fmla="*/ 3048000 w 6605175"/>
                <a:gd name="connsiteY245" fmla="*/ 5529943 h 6074229"/>
                <a:gd name="connsiteX246" fmla="*/ 3004457 w 6605175"/>
                <a:gd name="connsiteY246" fmla="*/ 5595257 h 6074229"/>
                <a:gd name="connsiteX247" fmla="*/ 2917371 w 6605175"/>
                <a:gd name="connsiteY247" fmla="*/ 5617029 h 6074229"/>
                <a:gd name="connsiteX248" fmla="*/ 2786743 w 6605175"/>
                <a:gd name="connsiteY248" fmla="*/ 5660572 h 6074229"/>
                <a:gd name="connsiteX249" fmla="*/ 2590800 w 6605175"/>
                <a:gd name="connsiteY249" fmla="*/ 5704115 h 6074229"/>
                <a:gd name="connsiteX250" fmla="*/ 2438400 w 6605175"/>
                <a:gd name="connsiteY250" fmla="*/ 5725886 h 6074229"/>
                <a:gd name="connsiteX251" fmla="*/ 1676400 w 6605175"/>
                <a:gd name="connsiteY251" fmla="*/ 5747657 h 6074229"/>
                <a:gd name="connsiteX252" fmla="*/ 1088571 w 6605175"/>
                <a:gd name="connsiteY252" fmla="*/ 5747657 h 6074229"/>
                <a:gd name="connsiteX253" fmla="*/ 1001485 w 6605175"/>
                <a:gd name="connsiteY253" fmla="*/ 5704115 h 6074229"/>
                <a:gd name="connsiteX254" fmla="*/ 957943 w 6605175"/>
                <a:gd name="connsiteY254" fmla="*/ 5660572 h 6074229"/>
                <a:gd name="connsiteX255" fmla="*/ 914400 w 6605175"/>
                <a:gd name="connsiteY255" fmla="*/ 5638800 h 6074229"/>
                <a:gd name="connsiteX256" fmla="*/ 870857 w 6605175"/>
                <a:gd name="connsiteY256" fmla="*/ 5595257 h 6074229"/>
                <a:gd name="connsiteX257" fmla="*/ 849085 w 6605175"/>
                <a:gd name="connsiteY257" fmla="*/ 5573486 h 6074229"/>
                <a:gd name="connsiteX258" fmla="*/ 827314 w 6605175"/>
                <a:gd name="connsiteY258" fmla="*/ 5529943 h 6074229"/>
                <a:gd name="connsiteX259" fmla="*/ 783771 w 6605175"/>
                <a:gd name="connsiteY259" fmla="*/ 5486400 h 6074229"/>
                <a:gd name="connsiteX260" fmla="*/ 762000 w 6605175"/>
                <a:gd name="connsiteY260" fmla="*/ 5399315 h 6074229"/>
                <a:gd name="connsiteX261" fmla="*/ 696685 w 6605175"/>
                <a:gd name="connsiteY261" fmla="*/ 5203372 h 6074229"/>
                <a:gd name="connsiteX262" fmla="*/ 674914 w 6605175"/>
                <a:gd name="connsiteY262" fmla="*/ 5029200 h 6074229"/>
                <a:gd name="connsiteX263" fmla="*/ 631371 w 6605175"/>
                <a:gd name="connsiteY263" fmla="*/ 4746172 h 6074229"/>
                <a:gd name="connsiteX264" fmla="*/ 609600 w 6605175"/>
                <a:gd name="connsiteY264" fmla="*/ 4702629 h 6074229"/>
                <a:gd name="connsiteX265" fmla="*/ 587828 w 6605175"/>
                <a:gd name="connsiteY265" fmla="*/ 3243943 h 6074229"/>
                <a:gd name="connsiteX266" fmla="*/ 631371 w 6605175"/>
                <a:gd name="connsiteY266" fmla="*/ 3091543 h 6074229"/>
                <a:gd name="connsiteX267" fmla="*/ 696685 w 6605175"/>
                <a:gd name="connsiteY267" fmla="*/ 2939143 h 6074229"/>
                <a:gd name="connsiteX268" fmla="*/ 783771 w 6605175"/>
                <a:gd name="connsiteY268" fmla="*/ 2743200 h 6074229"/>
                <a:gd name="connsiteX269" fmla="*/ 849085 w 6605175"/>
                <a:gd name="connsiteY269" fmla="*/ 2677886 h 6074229"/>
                <a:gd name="connsiteX270" fmla="*/ 870857 w 6605175"/>
                <a:gd name="connsiteY270" fmla="*/ 2656115 h 6074229"/>
                <a:gd name="connsiteX271" fmla="*/ 892628 w 6605175"/>
                <a:gd name="connsiteY271" fmla="*/ 2634343 h 6074229"/>
                <a:gd name="connsiteX272" fmla="*/ 1045028 w 6605175"/>
                <a:gd name="connsiteY272" fmla="*/ 2634343 h 6074229"/>
                <a:gd name="connsiteX273" fmla="*/ 1001485 w 6605175"/>
                <a:gd name="connsiteY273" fmla="*/ 2612572 h 6074229"/>
                <a:gd name="connsiteX274" fmla="*/ 1001485 w 6605175"/>
                <a:gd name="connsiteY274" fmla="*/ 2612572 h 6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Lst>
              <a:rect l="l" t="t" r="r" b="b"/>
              <a:pathLst>
                <a:path w="6605175" h="6074229">
                  <a:moveTo>
                    <a:pt x="957943" y="2656115"/>
                  </a:moveTo>
                  <a:lnTo>
                    <a:pt x="957943" y="2656115"/>
                  </a:lnTo>
                  <a:cubicBezTo>
                    <a:pt x="979714" y="2641601"/>
                    <a:pt x="1000820" y="2626034"/>
                    <a:pt x="1023257" y="2612572"/>
                  </a:cubicBezTo>
                  <a:cubicBezTo>
                    <a:pt x="1037172" y="2604223"/>
                    <a:pt x="1053298" y="2599801"/>
                    <a:pt x="1066800" y="2590800"/>
                  </a:cubicBezTo>
                  <a:cubicBezTo>
                    <a:pt x="1075339" y="2585107"/>
                    <a:pt x="1079042" y="2572841"/>
                    <a:pt x="1088571" y="2569029"/>
                  </a:cubicBezTo>
                  <a:cubicBezTo>
                    <a:pt x="1116353" y="2557916"/>
                    <a:pt x="1146066" y="2551696"/>
                    <a:pt x="1175657" y="2547257"/>
                  </a:cubicBezTo>
                  <a:cubicBezTo>
                    <a:pt x="1291380" y="2529899"/>
                    <a:pt x="1524000" y="2503715"/>
                    <a:pt x="1524000" y="2503715"/>
                  </a:cubicBezTo>
                  <a:cubicBezTo>
                    <a:pt x="1567543" y="2481943"/>
                    <a:pt x="1608444" y="2453795"/>
                    <a:pt x="1654628" y="2438400"/>
                  </a:cubicBezTo>
                  <a:cubicBezTo>
                    <a:pt x="1800652" y="2389725"/>
                    <a:pt x="1744204" y="2415383"/>
                    <a:pt x="1828800" y="2373086"/>
                  </a:cubicBezTo>
                  <a:cubicBezTo>
                    <a:pt x="1870527" y="2331359"/>
                    <a:pt x="1832497" y="2362898"/>
                    <a:pt x="1915885" y="2329543"/>
                  </a:cubicBezTo>
                  <a:cubicBezTo>
                    <a:pt x="2030842" y="2283560"/>
                    <a:pt x="1856142" y="2328430"/>
                    <a:pt x="2068285" y="2286000"/>
                  </a:cubicBezTo>
                  <a:cubicBezTo>
                    <a:pt x="2113593" y="2240694"/>
                    <a:pt x="2073169" y="2273649"/>
                    <a:pt x="2177143" y="2242457"/>
                  </a:cubicBezTo>
                  <a:cubicBezTo>
                    <a:pt x="2451962" y="2160011"/>
                    <a:pt x="2176235" y="2207136"/>
                    <a:pt x="2656114" y="2177143"/>
                  </a:cubicBezTo>
                  <a:cubicBezTo>
                    <a:pt x="2717920" y="2164782"/>
                    <a:pt x="2863368" y="2133600"/>
                    <a:pt x="2917371" y="2133600"/>
                  </a:cubicBezTo>
                  <a:cubicBezTo>
                    <a:pt x="3011993" y="2133600"/>
                    <a:pt x="3106057" y="2148115"/>
                    <a:pt x="3200400" y="2155372"/>
                  </a:cubicBezTo>
                  <a:cubicBezTo>
                    <a:pt x="3214914" y="2162629"/>
                    <a:pt x="3228876" y="2171116"/>
                    <a:pt x="3243943" y="2177143"/>
                  </a:cubicBezTo>
                  <a:cubicBezTo>
                    <a:pt x="3265251" y="2185666"/>
                    <a:pt x="3289578" y="2187108"/>
                    <a:pt x="3309257" y="2198915"/>
                  </a:cubicBezTo>
                  <a:cubicBezTo>
                    <a:pt x="3458683" y="2288570"/>
                    <a:pt x="3233089" y="2202552"/>
                    <a:pt x="3418114" y="2264229"/>
                  </a:cubicBezTo>
                  <a:cubicBezTo>
                    <a:pt x="3473132" y="2319247"/>
                    <a:pt x="3443298" y="2298592"/>
                    <a:pt x="3505200" y="2329543"/>
                  </a:cubicBezTo>
                  <a:cubicBezTo>
                    <a:pt x="3571784" y="2396130"/>
                    <a:pt x="3465078" y="2294010"/>
                    <a:pt x="3570514" y="2373086"/>
                  </a:cubicBezTo>
                  <a:cubicBezTo>
                    <a:pt x="3586935" y="2385402"/>
                    <a:pt x="3599543" y="2402115"/>
                    <a:pt x="3614057" y="2416629"/>
                  </a:cubicBezTo>
                  <a:cubicBezTo>
                    <a:pt x="3621314" y="2423886"/>
                    <a:pt x="3631238" y="2429221"/>
                    <a:pt x="3635828" y="2438400"/>
                  </a:cubicBezTo>
                  <a:cubicBezTo>
                    <a:pt x="3643085" y="2452914"/>
                    <a:pt x="3647863" y="2468961"/>
                    <a:pt x="3657600" y="2481943"/>
                  </a:cubicBezTo>
                  <a:cubicBezTo>
                    <a:pt x="3669916" y="2498364"/>
                    <a:pt x="3686629" y="2510972"/>
                    <a:pt x="3701143" y="2525486"/>
                  </a:cubicBezTo>
                  <a:lnTo>
                    <a:pt x="3722914" y="2547257"/>
                  </a:lnTo>
                  <a:cubicBezTo>
                    <a:pt x="3730171" y="2554514"/>
                    <a:pt x="3735505" y="2564439"/>
                    <a:pt x="3744685" y="2569029"/>
                  </a:cubicBezTo>
                  <a:lnTo>
                    <a:pt x="3788228" y="2590800"/>
                  </a:lnTo>
                  <a:cubicBezTo>
                    <a:pt x="3795485" y="2605314"/>
                    <a:pt x="3800999" y="2620841"/>
                    <a:pt x="3810000" y="2634343"/>
                  </a:cubicBezTo>
                  <a:cubicBezTo>
                    <a:pt x="3815693" y="2642883"/>
                    <a:pt x="3826078" y="2647576"/>
                    <a:pt x="3831771" y="2656115"/>
                  </a:cubicBezTo>
                  <a:cubicBezTo>
                    <a:pt x="3840772" y="2669617"/>
                    <a:pt x="3843807" y="2686675"/>
                    <a:pt x="3853543" y="2699657"/>
                  </a:cubicBezTo>
                  <a:cubicBezTo>
                    <a:pt x="3865859" y="2716078"/>
                    <a:pt x="3882571" y="2728686"/>
                    <a:pt x="3897085" y="2743200"/>
                  </a:cubicBezTo>
                  <a:lnTo>
                    <a:pt x="3918857" y="2764972"/>
                  </a:lnTo>
                  <a:cubicBezTo>
                    <a:pt x="3969657" y="2757715"/>
                    <a:pt x="4021473" y="2755646"/>
                    <a:pt x="4071257" y="2743200"/>
                  </a:cubicBezTo>
                  <a:cubicBezTo>
                    <a:pt x="4081214" y="2740711"/>
                    <a:pt x="4093028" y="2731692"/>
                    <a:pt x="4093028" y="2721429"/>
                  </a:cubicBezTo>
                  <a:cubicBezTo>
                    <a:pt x="4093028" y="2590599"/>
                    <a:pt x="4086253" y="2459511"/>
                    <a:pt x="4071257" y="2329543"/>
                  </a:cubicBezTo>
                  <a:cubicBezTo>
                    <a:pt x="4064397" y="2270094"/>
                    <a:pt x="4039450" y="2214054"/>
                    <a:pt x="4027714" y="2155372"/>
                  </a:cubicBezTo>
                  <a:cubicBezTo>
                    <a:pt x="4020457" y="2119086"/>
                    <a:pt x="4016576" y="2081959"/>
                    <a:pt x="4005943" y="2046515"/>
                  </a:cubicBezTo>
                  <a:cubicBezTo>
                    <a:pt x="3994713" y="2009082"/>
                    <a:pt x="3976122" y="1974250"/>
                    <a:pt x="3962400" y="1937657"/>
                  </a:cubicBezTo>
                  <a:cubicBezTo>
                    <a:pt x="3954342" y="1916169"/>
                    <a:pt x="3949151" y="1893651"/>
                    <a:pt x="3940628" y="1872343"/>
                  </a:cubicBezTo>
                  <a:cubicBezTo>
                    <a:pt x="3853633" y="1654857"/>
                    <a:pt x="4001223" y="2037075"/>
                    <a:pt x="3875314" y="1785257"/>
                  </a:cubicBezTo>
                  <a:cubicBezTo>
                    <a:pt x="3868057" y="1770743"/>
                    <a:pt x="3859241" y="1756909"/>
                    <a:pt x="3853543" y="1741715"/>
                  </a:cubicBezTo>
                  <a:cubicBezTo>
                    <a:pt x="3852515" y="1738975"/>
                    <a:pt x="3813681" y="1601480"/>
                    <a:pt x="3788228" y="1567543"/>
                  </a:cubicBezTo>
                  <a:cubicBezTo>
                    <a:pt x="3775912" y="1551122"/>
                    <a:pt x="3759199" y="1538514"/>
                    <a:pt x="3744685" y="1524000"/>
                  </a:cubicBezTo>
                  <a:cubicBezTo>
                    <a:pt x="3732885" y="1488598"/>
                    <a:pt x="3722498" y="1447175"/>
                    <a:pt x="3701143" y="1415143"/>
                  </a:cubicBezTo>
                  <a:cubicBezTo>
                    <a:pt x="3695450" y="1406604"/>
                    <a:pt x="3686628" y="1400629"/>
                    <a:pt x="3679371" y="1393372"/>
                  </a:cubicBezTo>
                  <a:cubicBezTo>
                    <a:pt x="3609290" y="1253206"/>
                    <a:pt x="3706275" y="1472840"/>
                    <a:pt x="3679371" y="1284515"/>
                  </a:cubicBezTo>
                  <a:cubicBezTo>
                    <a:pt x="3672842" y="1238811"/>
                    <a:pt x="3614556" y="1172202"/>
                    <a:pt x="3592285" y="1132115"/>
                  </a:cubicBezTo>
                  <a:cubicBezTo>
                    <a:pt x="3568643" y="1089559"/>
                    <a:pt x="3548742" y="1045029"/>
                    <a:pt x="3526971" y="1001486"/>
                  </a:cubicBezTo>
                  <a:cubicBezTo>
                    <a:pt x="3519714" y="986972"/>
                    <a:pt x="3516675" y="969417"/>
                    <a:pt x="3505200" y="957943"/>
                  </a:cubicBezTo>
                  <a:cubicBezTo>
                    <a:pt x="3385716" y="838461"/>
                    <a:pt x="3487274" y="948558"/>
                    <a:pt x="3396343" y="827315"/>
                  </a:cubicBezTo>
                  <a:cubicBezTo>
                    <a:pt x="3390185" y="819104"/>
                    <a:pt x="3382456" y="812113"/>
                    <a:pt x="3374571" y="805543"/>
                  </a:cubicBezTo>
                  <a:cubicBezTo>
                    <a:pt x="3338873" y="775795"/>
                    <a:pt x="3300996" y="748698"/>
                    <a:pt x="3265714" y="718457"/>
                  </a:cubicBezTo>
                  <a:cubicBezTo>
                    <a:pt x="3250129" y="705099"/>
                    <a:pt x="3236685" y="689429"/>
                    <a:pt x="3222171" y="674915"/>
                  </a:cubicBezTo>
                  <a:cubicBezTo>
                    <a:pt x="3214914" y="667658"/>
                    <a:pt x="3204990" y="662323"/>
                    <a:pt x="3200400" y="653143"/>
                  </a:cubicBezTo>
                  <a:cubicBezTo>
                    <a:pt x="3193143" y="638629"/>
                    <a:pt x="3187629" y="623102"/>
                    <a:pt x="3178628" y="609600"/>
                  </a:cubicBezTo>
                  <a:cubicBezTo>
                    <a:pt x="3172935" y="601061"/>
                    <a:pt x="3164871" y="594240"/>
                    <a:pt x="3156857" y="587829"/>
                  </a:cubicBezTo>
                  <a:cubicBezTo>
                    <a:pt x="3128523" y="565162"/>
                    <a:pt x="3097647" y="545744"/>
                    <a:pt x="3069771" y="522515"/>
                  </a:cubicBezTo>
                  <a:cubicBezTo>
                    <a:pt x="3069751" y="522498"/>
                    <a:pt x="3015352" y="468095"/>
                    <a:pt x="3004457" y="457200"/>
                  </a:cubicBezTo>
                  <a:lnTo>
                    <a:pt x="2982685" y="435429"/>
                  </a:lnTo>
                  <a:cubicBezTo>
                    <a:pt x="2975428" y="420915"/>
                    <a:pt x="2970650" y="404868"/>
                    <a:pt x="2960914" y="391886"/>
                  </a:cubicBezTo>
                  <a:cubicBezTo>
                    <a:pt x="2948598" y="375465"/>
                    <a:pt x="2931885" y="362857"/>
                    <a:pt x="2917371" y="348343"/>
                  </a:cubicBezTo>
                  <a:cubicBezTo>
                    <a:pt x="2910114" y="341086"/>
                    <a:pt x="2904779" y="331162"/>
                    <a:pt x="2895600" y="326572"/>
                  </a:cubicBezTo>
                  <a:lnTo>
                    <a:pt x="2852057" y="304800"/>
                  </a:lnTo>
                  <a:cubicBezTo>
                    <a:pt x="2821105" y="242898"/>
                    <a:pt x="2841760" y="272732"/>
                    <a:pt x="2786743" y="217715"/>
                  </a:cubicBezTo>
                  <a:lnTo>
                    <a:pt x="2764971" y="195943"/>
                  </a:lnTo>
                  <a:cubicBezTo>
                    <a:pt x="2734021" y="134042"/>
                    <a:pt x="2754674" y="163873"/>
                    <a:pt x="2699657" y="108857"/>
                  </a:cubicBezTo>
                  <a:cubicBezTo>
                    <a:pt x="2692400" y="101600"/>
                    <a:pt x="2687065" y="91676"/>
                    <a:pt x="2677885" y="87086"/>
                  </a:cubicBezTo>
                  <a:cubicBezTo>
                    <a:pt x="2663371" y="79829"/>
                    <a:pt x="2647325" y="75051"/>
                    <a:pt x="2634343" y="65315"/>
                  </a:cubicBezTo>
                  <a:cubicBezTo>
                    <a:pt x="2617922" y="52999"/>
                    <a:pt x="2610928" y="25798"/>
                    <a:pt x="2590800" y="21772"/>
                  </a:cubicBezTo>
                  <a:lnTo>
                    <a:pt x="2481943" y="0"/>
                  </a:lnTo>
                  <a:cubicBezTo>
                    <a:pt x="2293257" y="7257"/>
                    <a:pt x="2103773" y="2983"/>
                    <a:pt x="1915885" y="21772"/>
                  </a:cubicBezTo>
                  <a:cubicBezTo>
                    <a:pt x="1883591" y="25001"/>
                    <a:pt x="1859589" y="55052"/>
                    <a:pt x="1828800" y="65315"/>
                  </a:cubicBezTo>
                  <a:cubicBezTo>
                    <a:pt x="1789763" y="78327"/>
                    <a:pt x="1703307" y="103723"/>
                    <a:pt x="1676400" y="130629"/>
                  </a:cubicBezTo>
                  <a:lnTo>
                    <a:pt x="1654628" y="152400"/>
                  </a:lnTo>
                  <a:cubicBezTo>
                    <a:pt x="1614715" y="232229"/>
                    <a:pt x="1654628" y="174172"/>
                    <a:pt x="1545771" y="239486"/>
                  </a:cubicBezTo>
                  <a:cubicBezTo>
                    <a:pt x="1536971" y="244766"/>
                    <a:pt x="1533179" y="256667"/>
                    <a:pt x="1524000" y="261257"/>
                  </a:cubicBezTo>
                  <a:cubicBezTo>
                    <a:pt x="1503473" y="271520"/>
                    <a:pt x="1480457" y="275772"/>
                    <a:pt x="1458685" y="283029"/>
                  </a:cubicBezTo>
                  <a:cubicBezTo>
                    <a:pt x="1451428" y="290286"/>
                    <a:pt x="1445825" y="299708"/>
                    <a:pt x="1436914" y="304800"/>
                  </a:cubicBezTo>
                  <a:cubicBezTo>
                    <a:pt x="1394646" y="328953"/>
                    <a:pt x="1340709" y="335691"/>
                    <a:pt x="1306285" y="370115"/>
                  </a:cubicBezTo>
                  <a:lnTo>
                    <a:pt x="1240971" y="435429"/>
                  </a:lnTo>
                  <a:cubicBezTo>
                    <a:pt x="1233714" y="442686"/>
                    <a:pt x="1228379" y="452610"/>
                    <a:pt x="1219200" y="457200"/>
                  </a:cubicBezTo>
                  <a:cubicBezTo>
                    <a:pt x="1204686" y="464457"/>
                    <a:pt x="1189159" y="469971"/>
                    <a:pt x="1175657" y="478972"/>
                  </a:cubicBezTo>
                  <a:cubicBezTo>
                    <a:pt x="1167117" y="484665"/>
                    <a:pt x="1161769" y="494173"/>
                    <a:pt x="1153885" y="500743"/>
                  </a:cubicBezTo>
                  <a:cubicBezTo>
                    <a:pt x="1118187" y="530491"/>
                    <a:pt x="1080726" y="558081"/>
                    <a:pt x="1045028" y="587829"/>
                  </a:cubicBezTo>
                  <a:cubicBezTo>
                    <a:pt x="1007260" y="619302"/>
                    <a:pt x="1022562" y="623497"/>
                    <a:pt x="979714" y="674915"/>
                  </a:cubicBezTo>
                  <a:cubicBezTo>
                    <a:pt x="979707" y="674923"/>
                    <a:pt x="849092" y="805536"/>
                    <a:pt x="849085" y="805543"/>
                  </a:cubicBezTo>
                  <a:cubicBezTo>
                    <a:pt x="841828" y="812800"/>
                    <a:pt x="833007" y="818776"/>
                    <a:pt x="827314" y="827315"/>
                  </a:cubicBezTo>
                  <a:cubicBezTo>
                    <a:pt x="811932" y="850388"/>
                    <a:pt x="771250" y="920661"/>
                    <a:pt x="740228" y="936172"/>
                  </a:cubicBezTo>
                  <a:lnTo>
                    <a:pt x="696685" y="957943"/>
                  </a:lnTo>
                  <a:cubicBezTo>
                    <a:pt x="682171" y="1001486"/>
                    <a:pt x="662145" y="1043565"/>
                    <a:pt x="653143" y="1088572"/>
                  </a:cubicBezTo>
                  <a:cubicBezTo>
                    <a:pt x="638181" y="1163382"/>
                    <a:pt x="630094" y="1212786"/>
                    <a:pt x="609600" y="1284515"/>
                  </a:cubicBezTo>
                  <a:cubicBezTo>
                    <a:pt x="603295" y="1306581"/>
                    <a:pt x="593394" y="1327565"/>
                    <a:pt x="587828" y="1349829"/>
                  </a:cubicBezTo>
                  <a:cubicBezTo>
                    <a:pt x="542113" y="1532689"/>
                    <a:pt x="594775" y="1398009"/>
                    <a:pt x="522514" y="1632857"/>
                  </a:cubicBezTo>
                  <a:cubicBezTo>
                    <a:pt x="430481" y="1931963"/>
                    <a:pt x="514798" y="1605436"/>
                    <a:pt x="457200" y="1807029"/>
                  </a:cubicBezTo>
                  <a:cubicBezTo>
                    <a:pt x="412491" y="1963510"/>
                    <a:pt x="458563" y="1823350"/>
                    <a:pt x="413657" y="2002972"/>
                  </a:cubicBezTo>
                  <a:cubicBezTo>
                    <a:pt x="408091" y="2025236"/>
                    <a:pt x="399142" y="2046515"/>
                    <a:pt x="391885" y="2068286"/>
                  </a:cubicBezTo>
                  <a:cubicBezTo>
                    <a:pt x="377371" y="2191657"/>
                    <a:pt x="374731" y="2317013"/>
                    <a:pt x="348343" y="2438400"/>
                  </a:cubicBezTo>
                  <a:cubicBezTo>
                    <a:pt x="338001" y="2485972"/>
                    <a:pt x="301108" y="2523828"/>
                    <a:pt x="283028" y="2569029"/>
                  </a:cubicBezTo>
                  <a:cubicBezTo>
                    <a:pt x="271915" y="2596811"/>
                    <a:pt x="270719" y="2627728"/>
                    <a:pt x="261257" y="2656115"/>
                  </a:cubicBezTo>
                  <a:cubicBezTo>
                    <a:pt x="248899" y="2693190"/>
                    <a:pt x="231436" y="2728379"/>
                    <a:pt x="217714" y="2764972"/>
                  </a:cubicBezTo>
                  <a:cubicBezTo>
                    <a:pt x="209656" y="2786460"/>
                    <a:pt x="203200" y="2808515"/>
                    <a:pt x="195943" y="2830286"/>
                  </a:cubicBezTo>
                  <a:cubicBezTo>
                    <a:pt x="155260" y="3115061"/>
                    <a:pt x="189591" y="2853442"/>
                    <a:pt x="152400" y="3243943"/>
                  </a:cubicBezTo>
                  <a:cubicBezTo>
                    <a:pt x="150481" y="3264088"/>
                    <a:pt x="124821" y="3522624"/>
                    <a:pt x="108857" y="3570515"/>
                  </a:cubicBezTo>
                  <a:cubicBezTo>
                    <a:pt x="100583" y="3595338"/>
                    <a:pt x="79828" y="3614058"/>
                    <a:pt x="65314" y="3635829"/>
                  </a:cubicBezTo>
                  <a:cubicBezTo>
                    <a:pt x="58057" y="3722915"/>
                    <a:pt x="53193" y="3810233"/>
                    <a:pt x="43543" y="3897086"/>
                  </a:cubicBezTo>
                  <a:cubicBezTo>
                    <a:pt x="32867" y="3993167"/>
                    <a:pt x="21622" y="4028313"/>
                    <a:pt x="0" y="4114800"/>
                  </a:cubicBezTo>
                  <a:cubicBezTo>
                    <a:pt x="7257" y="4252686"/>
                    <a:pt x="8032" y="4391066"/>
                    <a:pt x="21771" y="4528457"/>
                  </a:cubicBezTo>
                  <a:cubicBezTo>
                    <a:pt x="22792" y="4538669"/>
                    <a:pt x="40723" y="4540360"/>
                    <a:pt x="43543" y="4550229"/>
                  </a:cubicBezTo>
                  <a:cubicBezTo>
                    <a:pt x="55670" y="4592674"/>
                    <a:pt x="47925" y="4640283"/>
                    <a:pt x="65314" y="4680857"/>
                  </a:cubicBezTo>
                  <a:cubicBezTo>
                    <a:pt x="71706" y="4695773"/>
                    <a:pt x="94343" y="4695372"/>
                    <a:pt x="108857" y="4702629"/>
                  </a:cubicBezTo>
                  <a:cubicBezTo>
                    <a:pt x="171895" y="4828707"/>
                    <a:pt x="75274" y="4627591"/>
                    <a:pt x="152400" y="4833257"/>
                  </a:cubicBezTo>
                  <a:cubicBezTo>
                    <a:pt x="170480" y="4881469"/>
                    <a:pt x="207903" y="4943548"/>
                    <a:pt x="239485" y="4985657"/>
                  </a:cubicBezTo>
                  <a:cubicBezTo>
                    <a:pt x="245643" y="4993868"/>
                    <a:pt x="254000" y="5000172"/>
                    <a:pt x="261257" y="5007429"/>
                  </a:cubicBezTo>
                  <a:cubicBezTo>
                    <a:pt x="268514" y="5021943"/>
                    <a:pt x="271553" y="5039497"/>
                    <a:pt x="283028" y="5050972"/>
                  </a:cubicBezTo>
                  <a:cubicBezTo>
                    <a:pt x="294503" y="5062447"/>
                    <a:pt x="316834" y="5059761"/>
                    <a:pt x="326571" y="5072743"/>
                  </a:cubicBezTo>
                  <a:cubicBezTo>
                    <a:pt x="340341" y="5091102"/>
                    <a:pt x="336536" y="5118378"/>
                    <a:pt x="348343" y="5138057"/>
                  </a:cubicBezTo>
                  <a:cubicBezTo>
                    <a:pt x="358904" y="5155658"/>
                    <a:pt x="377371" y="5167086"/>
                    <a:pt x="391885" y="5181600"/>
                  </a:cubicBezTo>
                  <a:lnTo>
                    <a:pt x="435428" y="5225143"/>
                  </a:lnTo>
                  <a:cubicBezTo>
                    <a:pt x="449942" y="5239657"/>
                    <a:pt x="469791" y="5250327"/>
                    <a:pt x="478971" y="5268686"/>
                  </a:cubicBezTo>
                  <a:cubicBezTo>
                    <a:pt x="486228" y="5283200"/>
                    <a:pt x="490606" y="5299557"/>
                    <a:pt x="500743" y="5312229"/>
                  </a:cubicBezTo>
                  <a:cubicBezTo>
                    <a:pt x="519977" y="5336271"/>
                    <a:pt x="566057" y="5377543"/>
                    <a:pt x="566057" y="5377543"/>
                  </a:cubicBezTo>
                  <a:cubicBezTo>
                    <a:pt x="588668" y="5422767"/>
                    <a:pt x="596340" y="5442611"/>
                    <a:pt x="631371" y="5486400"/>
                  </a:cubicBezTo>
                  <a:cubicBezTo>
                    <a:pt x="644194" y="5502428"/>
                    <a:pt x="674914" y="5529943"/>
                    <a:pt x="674914" y="5529943"/>
                  </a:cubicBezTo>
                  <a:cubicBezTo>
                    <a:pt x="685770" y="5562511"/>
                    <a:pt x="686791" y="5598029"/>
                    <a:pt x="718457" y="5617029"/>
                  </a:cubicBezTo>
                  <a:cubicBezTo>
                    <a:pt x="746287" y="5633727"/>
                    <a:pt x="805543" y="5660572"/>
                    <a:pt x="805543" y="5660572"/>
                  </a:cubicBezTo>
                  <a:cubicBezTo>
                    <a:pt x="812800" y="5675086"/>
                    <a:pt x="817578" y="5691133"/>
                    <a:pt x="827314" y="5704115"/>
                  </a:cubicBezTo>
                  <a:cubicBezTo>
                    <a:pt x="839630" y="5720536"/>
                    <a:pt x="870857" y="5747657"/>
                    <a:pt x="870857" y="5747657"/>
                  </a:cubicBezTo>
                  <a:cubicBezTo>
                    <a:pt x="887310" y="5780563"/>
                    <a:pt x="899492" y="5816403"/>
                    <a:pt x="936171" y="5834743"/>
                  </a:cubicBezTo>
                  <a:cubicBezTo>
                    <a:pt x="950685" y="5842000"/>
                    <a:pt x="966732" y="5846778"/>
                    <a:pt x="979714" y="5856515"/>
                  </a:cubicBezTo>
                  <a:cubicBezTo>
                    <a:pt x="996135" y="5868831"/>
                    <a:pt x="1008743" y="5885543"/>
                    <a:pt x="1023257" y="5900057"/>
                  </a:cubicBezTo>
                  <a:cubicBezTo>
                    <a:pt x="1030514" y="5907314"/>
                    <a:pt x="1040438" y="5912649"/>
                    <a:pt x="1045028" y="5921829"/>
                  </a:cubicBezTo>
                  <a:cubicBezTo>
                    <a:pt x="1052285" y="5936343"/>
                    <a:pt x="1055325" y="5953897"/>
                    <a:pt x="1066800" y="5965372"/>
                  </a:cubicBezTo>
                  <a:cubicBezTo>
                    <a:pt x="1078275" y="5976846"/>
                    <a:pt x="1096428" y="5978794"/>
                    <a:pt x="1110343" y="5987143"/>
                  </a:cubicBezTo>
                  <a:cubicBezTo>
                    <a:pt x="1141402" y="6005779"/>
                    <a:pt x="1181871" y="6040014"/>
                    <a:pt x="1219200" y="6052457"/>
                  </a:cubicBezTo>
                  <a:cubicBezTo>
                    <a:pt x="1247586" y="6061919"/>
                    <a:pt x="1277257" y="6066972"/>
                    <a:pt x="1306285" y="6074229"/>
                  </a:cubicBezTo>
                  <a:cubicBezTo>
                    <a:pt x="1493837" y="6068179"/>
                    <a:pt x="1899734" y="6075798"/>
                    <a:pt x="2155371" y="6030686"/>
                  </a:cubicBezTo>
                  <a:cubicBezTo>
                    <a:pt x="2159550" y="6029949"/>
                    <a:pt x="2385226" y="5981324"/>
                    <a:pt x="2438400" y="5965372"/>
                  </a:cubicBezTo>
                  <a:cubicBezTo>
                    <a:pt x="2482362" y="5952183"/>
                    <a:pt x="2527976" y="5942356"/>
                    <a:pt x="2569028" y="5921829"/>
                  </a:cubicBezTo>
                  <a:cubicBezTo>
                    <a:pt x="2583542" y="5914572"/>
                    <a:pt x="2597176" y="5905189"/>
                    <a:pt x="2612571" y="5900057"/>
                  </a:cubicBezTo>
                  <a:cubicBezTo>
                    <a:pt x="2640958" y="5890595"/>
                    <a:pt x="2670628" y="5885543"/>
                    <a:pt x="2699657" y="5878286"/>
                  </a:cubicBezTo>
                  <a:cubicBezTo>
                    <a:pt x="2741385" y="5836558"/>
                    <a:pt x="2703353" y="5868099"/>
                    <a:pt x="2786743" y="5834743"/>
                  </a:cubicBezTo>
                  <a:cubicBezTo>
                    <a:pt x="2903919" y="5787873"/>
                    <a:pt x="2728115" y="5838515"/>
                    <a:pt x="2917371" y="5791200"/>
                  </a:cubicBezTo>
                  <a:cubicBezTo>
                    <a:pt x="2939142" y="5776686"/>
                    <a:pt x="2961752" y="5763356"/>
                    <a:pt x="2982685" y="5747657"/>
                  </a:cubicBezTo>
                  <a:cubicBezTo>
                    <a:pt x="2990896" y="5741499"/>
                    <a:pt x="2995917" y="5731579"/>
                    <a:pt x="3004457" y="5725886"/>
                  </a:cubicBezTo>
                  <a:cubicBezTo>
                    <a:pt x="3017959" y="5716885"/>
                    <a:pt x="3033486" y="5711372"/>
                    <a:pt x="3048000" y="5704115"/>
                  </a:cubicBezTo>
                  <a:cubicBezTo>
                    <a:pt x="3062514" y="5689601"/>
                    <a:pt x="3073184" y="5669752"/>
                    <a:pt x="3091543" y="5660572"/>
                  </a:cubicBezTo>
                  <a:lnTo>
                    <a:pt x="3178628" y="5617029"/>
                  </a:lnTo>
                  <a:cubicBezTo>
                    <a:pt x="3193142" y="5602515"/>
                    <a:pt x="3212991" y="5591845"/>
                    <a:pt x="3222171" y="5573486"/>
                  </a:cubicBezTo>
                  <a:cubicBezTo>
                    <a:pt x="3229428" y="5558972"/>
                    <a:pt x="3234206" y="5542925"/>
                    <a:pt x="3243943" y="5529943"/>
                  </a:cubicBezTo>
                  <a:cubicBezTo>
                    <a:pt x="3256259" y="5513522"/>
                    <a:pt x="3272971" y="5500914"/>
                    <a:pt x="3287485" y="5486400"/>
                  </a:cubicBezTo>
                  <a:cubicBezTo>
                    <a:pt x="3294742" y="5479143"/>
                    <a:pt x="3300077" y="5469219"/>
                    <a:pt x="3309257" y="5464629"/>
                  </a:cubicBezTo>
                  <a:cubicBezTo>
                    <a:pt x="3323771" y="5457372"/>
                    <a:pt x="3339298" y="5451858"/>
                    <a:pt x="3352800" y="5442857"/>
                  </a:cubicBezTo>
                  <a:cubicBezTo>
                    <a:pt x="3361339" y="5437164"/>
                    <a:pt x="3366032" y="5426779"/>
                    <a:pt x="3374571" y="5421086"/>
                  </a:cubicBezTo>
                  <a:cubicBezTo>
                    <a:pt x="3388073" y="5412085"/>
                    <a:pt x="3403600" y="5406572"/>
                    <a:pt x="3418114" y="5399315"/>
                  </a:cubicBezTo>
                  <a:cubicBezTo>
                    <a:pt x="3432628" y="5384801"/>
                    <a:pt x="3452477" y="5374131"/>
                    <a:pt x="3461657" y="5355772"/>
                  </a:cubicBezTo>
                  <a:cubicBezTo>
                    <a:pt x="3478110" y="5322866"/>
                    <a:pt x="3490292" y="5287025"/>
                    <a:pt x="3526971" y="5268686"/>
                  </a:cubicBezTo>
                  <a:lnTo>
                    <a:pt x="3614057" y="5225143"/>
                  </a:lnTo>
                  <a:lnTo>
                    <a:pt x="3657600" y="5203372"/>
                  </a:lnTo>
                  <a:cubicBezTo>
                    <a:pt x="3707517" y="5153452"/>
                    <a:pt x="3643831" y="5212552"/>
                    <a:pt x="3722914" y="5159829"/>
                  </a:cubicBezTo>
                  <a:cubicBezTo>
                    <a:pt x="3731453" y="5154136"/>
                    <a:pt x="3736474" y="5144215"/>
                    <a:pt x="3744685" y="5138057"/>
                  </a:cubicBezTo>
                  <a:cubicBezTo>
                    <a:pt x="3765618" y="5122357"/>
                    <a:pt x="3789067" y="5110215"/>
                    <a:pt x="3810000" y="5094515"/>
                  </a:cubicBezTo>
                  <a:cubicBezTo>
                    <a:pt x="3818211" y="5088357"/>
                    <a:pt x="3822970" y="5078023"/>
                    <a:pt x="3831771" y="5072743"/>
                  </a:cubicBezTo>
                  <a:cubicBezTo>
                    <a:pt x="3859601" y="5056045"/>
                    <a:pt x="3895908" y="5052149"/>
                    <a:pt x="3918857" y="5029200"/>
                  </a:cubicBezTo>
                  <a:cubicBezTo>
                    <a:pt x="3933371" y="5014686"/>
                    <a:pt x="3944041" y="4994837"/>
                    <a:pt x="3962400" y="4985657"/>
                  </a:cubicBezTo>
                  <a:lnTo>
                    <a:pt x="4049485" y="4942115"/>
                  </a:lnTo>
                  <a:lnTo>
                    <a:pt x="4093028" y="4920343"/>
                  </a:lnTo>
                  <a:cubicBezTo>
                    <a:pt x="4100285" y="4905829"/>
                    <a:pt x="4101818" y="4886537"/>
                    <a:pt x="4114800" y="4876800"/>
                  </a:cubicBezTo>
                  <a:cubicBezTo>
                    <a:pt x="4133159" y="4863031"/>
                    <a:pt x="4158048" y="4861334"/>
                    <a:pt x="4180114" y="4855029"/>
                  </a:cubicBezTo>
                  <a:cubicBezTo>
                    <a:pt x="4298116" y="4821314"/>
                    <a:pt x="4255254" y="4840000"/>
                    <a:pt x="4397828" y="4811486"/>
                  </a:cubicBezTo>
                  <a:cubicBezTo>
                    <a:pt x="4427169" y="4805618"/>
                    <a:pt x="4456254" y="4798313"/>
                    <a:pt x="4484914" y="4789715"/>
                  </a:cubicBezTo>
                  <a:cubicBezTo>
                    <a:pt x="4528877" y="4776526"/>
                    <a:pt x="4615543" y="4746172"/>
                    <a:pt x="4615543" y="4746172"/>
                  </a:cubicBezTo>
                  <a:cubicBezTo>
                    <a:pt x="4763948" y="4647235"/>
                    <a:pt x="4576833" y="4759074"/>
                    <a:pt x="4811485" y="4680857"/>
                  </a:cubicBezTo>
                  <a:cubicBezTo>
                    <a:pt x="4836308" y="4672583"/>
                    <a:pt x="4851737" y="4644834"/>
                    <a:pt x="4876800" y="4637315"/>
                  </a:cubicBezTo>
                  <a:cubicBezTo>
                    <a:pt x="4925952" y="4622570"/>
                    <a:pt x="4978712" y="4624723"/>
                    <a:pt x="5029200" y="4615543"/>
                  </a:cubicBezTo>
                  <a:cubicBezTo>
                    <a:pt x="5058639" y="4610190"/>
                    <a:pt x="5086711" y="4598322"/>
                    <a:pt x="5116285" y="4593772"/>
                  </a:cubicBezTo>
                  <a:cubicBezTo>
                    <a:pt x="5181237" y="4583779"/>
                    <a:pt x="5247088" y="4580685"/>
                    <a:pt x="5312228" y="4572000"/>
                  </a:cubicBezTo>
                  <a:cubicBezTo>
                    <a:pt x="5353836" y="4566452"/>
                    <a:pt x="5504792" y="4540187"/>
                    <a:pt x="5551714" y="4528457"/>
                  </a:cubicBezTo>
                  <a:cubicBezTo>
                    <a:pt x="5573978" y="4522891"/>
                    <a:pt x="5595257" y="4513943"/>
                    <a:pt x="5617028" y="4506686"/>
                  </a:cubicBezTo>
                  <a:cubicBezTo>
                    <a:pt x="5781006" y="4397368"/>
                    <a:pt x="5572604" y="4525725"/>
                    <a:pt x="5769428" y="4441372"/>
                  </a:cubicBezTo>
                  <a:cubicBezTo>
                    <a:pt x="5793479" y="4431065"/>
                    <a:pt x="5813810" y="4413529"/>
                    <a:pt x="5834743" y="4397829"/>
                  </a:cubicBezTo>
                  <a:cubicBezTo>
                    <a:pt x="5842954" y="4391671"/>
                    <a:pt x="5847334" y="4380647"/>
                    <a:pt x="5856514" y="4376057"/>
                  </a:cubicBezTo>
                  <a:cubicBezTo>
                    <a:pt x="5877040" y="4365794"/>
                    <a:pt x="5900057" y="4361543"/>
                    <a:pt x="5921828" y="4354286"/>
                  </a:cubicBezTo>
                  <a:cubicBezTo>
                    <a:pt x="5963557" y="4312559"/>
                    <a:pt x="5925525" y="4344099"/>
                    <a:pt x="6008914" y="4310743"/>
                  </a:cubicBezTo>
                  <a:cubicBezTo>
                    <a:pt x="6023981" y="4304716"/>
                    <a:pt x="6037390" y="4294999"/>
                    <a:pt x="6052457" y="4288972"/>
                  </a:cubicBezTo>
                  <a:cubicBezTo>
                    <a:pt x="6073765" y="4280449"/>
                    <a:pt x="6096283" y="4275258"/>
                    <a:pt x="6117771" y="4267200"/>
                  </a:cubicBezTo>
                  <a:cubicBezTo>
                    <a:pt x="6154364" y="4253478"/>
                    <a:pt x="6191673" y="4241134"/>
                    <a:pt x="6226628" y="4223657"/>
                  </a:cubicBezTo>
                  <a:cubicBezTo>
                    <a:pt x="6250032" y="4211955"/>
                    <a:pt x="6268539" y="4191817"/>
                    <a:pt x="6291943" y="4180115"/>
                  </a:cubicBezTo>
                  <a:cubicBezTo>
                    <a:pt x="6323182" y="4164496"/>
                    <a:pt x="6416433" y="4143549"/>
                    <a:pt x="6444343" y="4136572"/>
                  </a:cubicBezTo>
                  <a:cubicBezTo>
                    <a:pt x="6506246" y="4105619"/>
                    <a:pt x="6476409" y="4126275"/>
                    <a:pt x="6531428" y="4071257"/>
                  </a:cubicBezTo>
                  <a:lnTo>
                    <a:pt x="6553200" y="4049486"/>
                  </a:lnTo>
                  <a:lnTo>
                    <a:pt x="6574971" y="4027715"/>
                  </a:lnTo>
                  <a:cubicBezTo>
                    <a:pt x="6618298" y="3897736"/>
                    <a:pt x="6612070" y="3945508"/>
                    <a:pt x="6574971" y="3722915"/>
                  </a:cubicBezTo>
                  <a:cubicBezTo>
                    <a:pt x="6573284" y="3712791"/>
                    <a:pt x="6562380" y="3705733"/>
                    <a:pt x="6553200" y="3701143"/>
                  </a:cubicBezTo>
                  <a:cubicBezTo>
                    <a:pt x="6532674" y="3690880"/>
                    <a:pt x="6509657" y="3686629"/>
                    <a:pt x="6487885" y="3679372"/>
                  </a:cubicBezTo>
                  <a:cubicBezTo>
                    <a:pt x="6277428" y="3686629"/>
                    <a:pt x="6066710" y="3688404"/>
                    <a:pt x="5856514" y="3701143"/>
                  </a:cubicBezTo>
                  <a:cubicBezTo>
                    <a:pt x="5826647" y="3702953"/>
                    <a:pt x="5797210" y="3711802"/>
                    <a:pt x="5769428" y="3722915"/>
                  </a:cubicBezTo>
                  <a:cubicBezTo>
                    <a:pt x="5759899" y="3726727"/>
                    <a:pt x="5755867" y="3738528"/>
                    <a:pt x="5747657" y="3744686"/>
                  </a:cubicBezTo>
                  <a:cubicBezTo>
                    <a:pt x="5698210" y="3781772"/>
                    <a:pt x="5676503" y="3796783"/>
                    <a:pt x="5617028" y="3810000"/>
                  </a:cubicBezTo>
                  <a:cubicBezTo>
                    <a:pt x="5573936" y="3819576"/>
                    <a:pt x="5529492" y="3822196"/>
                    <a:pt x="5486400" y="3831772"/>
                  </a:cubicBezTo>
                  <a:cubicBezTo>
                    <a:pt x="5463997" y="3836750"/>
                    <a:pt x="5443226" y="3847505"/>
                    <a:pt x="5421085" y="3853543"/>
                  </a:cubicBezTo>
                  <a:cubicBezTo>
                    <a:pt x="5363350" y="3869289"/>
                    <a:pt x="5304971" y="3882572"/>
                    <a:pt x="5246914" y="3897086"/>
                  </a:cubicBezTo>
                  <a:cubicBezTo>
                    <a:pt x="5217885" y="3904343"/>
                    <a:pt x="5189627" y="3916148"/>
                    <a:pt x="5159828" y="3918857"/>
                  </a:cubicBezTo>
                  <a:lnTo>
                    <a:pt x="4920343" y="3940629"/>
                  </a:lnTo>
                  <a:cubicBezTo>
                    <a:pt x="4891314" y="3947886"/>
                    <a:pt x="4860020" y="3949019"/>
                    <a:pt x="4833257" y="3962400"/>
                  </a:cubicBezTo>
                  <a:cubicBezTo>
                    <a:pt x="4814898" y="3971580"/>
                    <a:pt x="4807315" y="3995382"/>
                    <a:pt x="4789714" y="4005943"/>
                  </a:cubicBezTo>
                  <a:cubicBezTo>
                    <a:pt x="4770035" y="4017750"/>
                    <a:pt x="4746171" y="4020458"/>
                    <a:pt x="4724400" y="4027715"/>
                  </a:cubicBezTo>
                  <a:cubicBezTo>
                    <a:pt x="4717143" y="4034972"/>
                    <a:pt x="4711168" y="4043793"/>
                    <a:pt x="4702628" y="4049486"/>
                  </a:cubicBezTo>
                  <a:cubicBezTo>
                    <a:pt x="4664336" y="4075013"/>
                    <a:pt x="4638024" y="4075328"/>
                    <a:pt x="4593771" y="4093029"/>
                  </a:cubicBezTo>
                  <a:cubicBezTo>
                    <a:pt x="4578704" y="4099056"/>
                    <a:pt x="4564742" y="4107543"/>
                    <a:pt x="4550228" y="4114800"/>
                  </a:cubicBezTo>
                  <a:cubicBezTo>
                    <a:pt x="4542971" y="4122057"/>
                    <a:pt x="4538194" y="4133326"/>
                    <a:pt x="4528457" y="4136572"/>
                  </a:cubicBezTo>
                  <a:cubicBezTo>
                    <a:pt x="4471684" y="4155497"/>
                    <a:pt x="4354285" y="4180115"/>
                    <a:pt x="4354285" y="4180115"/>
                  </a:cubicBezTo>
                  <a:cubicBezTo>
                    <a:pt x="4347028" y="4194629"/>
                    <a:pt x="4342250" y="4210675"/>
                    <a:pt x="4332514" y="4223657"/>
                  </a:cubicBezTo>
                  <a:cubicBezTo>
                    <a:pt x="4320198" y="4240078"/>
                    <a:pt x="4303485" y="4252686"/>
                    <a:pt x="4288971" y="4267200"/>
                  </a:cubicBezTo>
                  <a:lnTo>
                    <a:pt x="4267200" y="4288972"/>
                  </a:lnTo>
                  <a:cubicBezTo>
                    <a:pt x="4259943" y="4296229"/>
                    <a:pt x="4255164" y="4307497"/>
                    <a:pt x="4245428" y="4310743"/>
                  </a:cubicBezTo>
                  <a:lnTo>
                    <a:pt x="4180114" y="4332515"/>
                  </a:lnTo>
                  <a:cubicBezTo>
                    <a:pt x="4172857" y="4347029"/>
                    <a:pt x="4167344" y="4362555"/>
                    <a:pt x="4158343" y="4376057"/>
                  </a:cubicBezTo>
                  <a:cubicBezTo>
                    <a:pt x="4152650" y="4384597"/>
                    <a:pt x="4141161" y="4388649"/>
                    <a:pt x="4136571" y="4397829"/>
                  </a:cubicBezTo>
                  <a:cubicBezTo>
                    <a:pt x="4126308" y="4418355"/>
                    <a:pt x="4126607" y="4443464"/>
                    <a:pt x="4114800" y="4463143"/>
                  </a:cubicBezTo>
                  <a:cubicBezTo>
                    <a:pt x="4104239" y="4480744"/>
                    <a:pt x="4085771" y="4492172"/>
                    <a:pt x="4071257" y="4506686"/>
                  </a:cubicBezTo>
                  <a:lnTo>
                    <a:pt x="4027714" y="4550229"/>
                  </a:lnTo>
                  <a:cubicBezTo>
                    <a:pt x="4020457" y="4557486"/>
                    <a:pt x="4015122" y="4567410"/>
                    <a:pt x="4005943" y="4572000"/>
                  </a:cubicBezTo>
                  <a:cubicBezTo>
                    <a:pt x="3991429" y="4579257"/>
                    <a:pt x="3975382" y="4584035"/>
                    <a:pt x="3962400" y="4593772"/>
                  </a:cubicBezTo>
                  <a:cubicBezTo>
                    <a:pt x="3945979" y="4606088"/>
                    <a:pt x="3933371" y="4622801"/>
                    <a:pt x="3918857" y="4637315"/>
                  </a:cubicBezTo>
                  <a:lnTo>
                    <a:pt x="3875314" y="4680857"/>
                  </a:lnTo>
                  <a:lnTo>
                    <a:pt x="3853543" y="4702629"/>
                  </a:lnTo>
                  <a:lnTo>
                    <a:pt x="3831771" y="4724400"/>
                  </a:lnTo>
                  <a:cubicBezTo>
                    <a:pt x="3779130" y="4829684"/>
                    <a:pt x="3838096" y="4723225"/>
                    <a:pt x="3788228" y="4789715"/>
                  </a:cubicBezTo>
                  <a:cubicBezTo>
                    <a:pt x="3714374" y="4888187"/>
                    <a:pt x="3772843" y="4826871"/>
                    <a:pt x="3722914" y="4876800"/>
                  </a:cubicBezTo>
                  <a:cubicBezTo>
                    <a:pt x="3709903" y="4915836"/>
                    <a:pt x="3684505" y="5002295"/>
                    <a:pt x="3657600" y="5029200"/>
                  </a:cubicBezTo>
                  <a:lnTo>
                    <a:pt x="3614057" y="5072743"/>
                  </a:lnTo>
                  <a:cubicBezTo>
                    <a:pt x="3606800" y="5080000"/>
                    <a:pt x="3596875" y="5085335"/>
                    <a:pt x="3592285" y="5094515"/>
                  </a:cubicBezTo>
                  <a:cubicBezTo>
                    <a:pt x="3585028" y="5109029"/>
                    <a:pt x="3581988" y="5126583"/>
                    <a:pt x="3570514" y="5138057"/>
                  </a:cubicBezTo>
                  <a:cubicBezTo>
                    <a:pt x="3559039" y="5149532"/>
                    <a:pt x="3539953" y="5150092"/>
                    <a:pt x="3526971" y="5159829"/>
                  </a:cubicBezTo>
                  <a:cubicBezTo>
                    <a:pt x="3510550" y="5172145"/>
                    <a:pt x="3497942" y="5188858"/>
                    <a:pt x="3483428" y="5203372"/>
                  </a:cubicBezTo>
                  <a:lnTo>
                    <a:pt x="3461657" y="5225143"/>
                  </a:lnTo>
                  <a:cubicBezTo>
                    <a:pt x="3454400" y="5232400"/>
                    <a:pt x="3449065" y="5242325"/>
                    <a:pt x="3439885" y="5246915"/>
                  </a:cubicBezTo>
                  <a:cubicBezTo>
                    <a:pt x="3425371" y="5254172"/>
                    <a:pt x="3409845" y="5259685"/>
                    <a:pt x="3396343" y="5268686"/>
                  </a:cubicBezTo>
                  <a:cubicBezTo>
                    <a:pt x="3387803" y="5274379"/>
                    <a:pt x="3383751" y="5285867"/>
                    <a:pt x="3374571" y="5290457"/>
                  </a:cubicBezTo>
                  <a:cubicBezTo>
                    <a:pt x="3354045" y="5300720"/>
                    <a:pt x="3331028" y="5304972"/>
                    <a:pt x="3309257" y="5312229"/>
                  </a:cubicBezTo>
                  <a:cubicBezTo>
                    <a:pt x="3292805" y="5345132"/>
                    <a:pt x="3280619" y="5380977"/>
                    <a:pt x="3243943" y="5399315"/>
                  </a:cubicBezTo>
                  <a:cubicBezTo>
                    <a:pt x="3229429" y="5406572"/>
                    <a:pt x="3213382" y="5411350"/>
                    <a:pt x="3200400" y="5421086"/>
                  </a:cubicBezTo>
                  <a:cubicBezTo>
                    <a:pt x="3183979" y="5433402"/>
                    <a:pt x="3171371" y="5450115"/>
                    <a:pt x="3156857" y="5464629"/>
                  </a:cubicBezTo>
                  <a:cubicBezTo>
                    <a:pt x="3149600" y="5471886"/>
                    <a:pt x="3144821" y="5483154"/>
                    <a:pt x="3135085" y="5486400"/>
                  </a:cubicBezTo>
                  <a:lnTo>
                    <a:pt x="3069771" y="5508172"/>
                  </a:lnTo>
                  <a:cubicBezTo>
                    <a:pt x="3062514" y="5515429"/>
                    <a:pt x="3053693" y="5521404"/>
                    <a:pt x="3048000" y="5529943"/>
                  </a:cubicBezTo>
                  <a:cubicBezTo>
                    <a:pt x="3038330" y="5544448"/>
                    <a:pt x="3027146" y="5586181"/>
                    <a:pt x="3004457" y="5595257"/>
                  </a:cubicBezTo>
                  <a:cubicBezTo>
                    <a:pt x="2976675" y="5606370"/>
                    <a:pt x="2946031" y="5608431"/>
                    <a:pt x="2917371" y="5617029"/>
                  </a:cubicBezTo>
                  <a:cubicBezTo>
                    <a:pt x="2873409" y="5630218"/>
                    <a:pt x="2831271" y="5649440"/>
                    <a:pt x="2786743" y="5660572"/>
                  </a:cubicBezTo>
                  <a:cubicBezTo>
                    <a:pt x="2708467" y="5680141"/>
                    <a:pt x="2673706" y="5690297"/>
                    <a:pt x="2590800" y="5704115"/>
                  </a:cubicBezTo>
                  <a:cubicBezTo>
                    <a:pt x="2540182" y="5712551"/>
                    <a:pt x="2489658" y="5723445"/>
                    <a:pt x="2438400" y="5725886"/>
                  </a:cubicBezTo>
                  <a:cubicBezTo>
                    <a:pt x="2184584" y="5737972"/>
                    <a:pt x="1930400" y="5740400"/>
                    <a:pt x="1676400" y="5747657"/>
                  </a:cubicBezTo>
                  <a:cubicBezTo>
                    <a:pt x="1433040" y="5845002"/>
                    <a:pt x="1547614" y="5818278"/>
                    <a:pt x="1088571" y="5747657"/>
                  </a:cubicBezTo>
                  <a:cubicBezTo>
                    <a:pt x="1056494" y="5742722"/>
                    <a:pt x="1001485" y="5704115"/>
                    <a:pt x="1001485" y="5704115"/>
                  </a:cubicBezTo>
                  <a:cubicBezTo>
                    <a:pt x="986971" y="5689601"/>
                    <a:pt x="976302" y="5669752"/>
                    <a:pt x="957943" y="5660572"/>
                  </a:cubicBezTo>
                  <a:cubicBezTo>
                    <a:pt x="943429" y="5653315"/>
                    <a:pt x="927382" y="5648537"/>
                    <a:pt x="914400" y="5638800"/>
                  </a:cubicBezTo>
                  <a:cubicBezTo>
                    <a:pt x="897979" y="5626484"/>
                    <a:pt x="885371" y="5609771"/>
                    <a:pt x="870857" y="5595257"/>
                  </a:cubicBezTo>
                  <a:lnTo>
                    <a:pt x="849085" y="5573486"/>
                  </a:lnTo>
                  <a:cubicBezTo>
                    <a:pt x="841828" y="5558972"/>
                    <a:pt x="837050" y="5542925"/>
                    <a:pt x="827314" y="5529943"/>
                  </a:cubicBezTo>
                  <a:cubicBezTo>
                    <a:pt x="814998" y="5513522"/>
                    <a:pt x="783771" y="5486400"/>
                    <a:pt x="783771" y="5486400"/>
                  </a:cubicBezTo>
                  <a:cubicBezTo>
                    <a:pt x="776514" y="5457372"/>
                    <a:pt x="771462" y="5427701"/>
                    <a:pt x="762000" y="5399315"/>
                  </a:cubicBezTo>
                  <a:cubicBezTo>
                    <a:pt x="680012" y="5153350"/>
                    <a:pt x="748862" y="5412074"/>
                    <a:pt x="696685" y="5203372"/>
                  </a:cubicBezTo>
                  <a:cubicBezTo>
                    <a:pt x="689428" y="5145315"/>
                    <a:pt x="681750" y="5087308"/>
                    <a:pt x="674914" y="5029200"/>
                  </a:cubicBezTo>
                  <a:cubicBezTo>
                    <a:pt x="662616" y="4924663"/>
                    <a:pt x="663264" y="4841852"/>
                    <a:pt x="631371" y="4746172"/>
                  </a:cubicBezTo>
                  <a:cubicBezTo>
                    <a:pt x="626239" y="4730777"/>
                    <a:pt x="616857" y="4717143"/>
                    <a:pt x="609600" y="4702629"/>
                  </a:cubicBezTo>
                  <a:cubicBezTo>
                    <a:pt x="519383" y="4071111"/>
                    <a:pt x="535145" y="4297610"/>
                    <a:pt x="587828" y="3243943"/>
                  </a:cubicBezTo>
                  <a:cubicBezTo>
                    <a:pt x="590466" y="3191176"/>
                    <a:pt x="615834" y="3142039"/>
                    <a:pt x="631371" y="3091543"/>
                  </a:cubicBezTo>
                  <a:cubicBezTo>
                    <a:pt x="672961" y="2956378"/>
                    <a:pt x="643622" y="2992208"/>
                    <a:pt x="696685" y="2939143"/>
                  </a:cubicBezTo>
                  <a:cubicBezTo>
                    <a:pt x="716037" y="2881087"/>
                    <a:pt x="745985" y="2780986"/>
                    <a:pt x="783771" y="2743200"/>
                  </a:cubicBezTo>
                  <a:lnTo>
                    <a:pt x="849085" y="2677886"/>
                  </a:lnTo>
                  <a:lnTo>
                    <a:pt x="870857" y="2656115"/>
                  </a:lnTo>
                  <a:cubicBezTo>
                    <a:pt x="878114" y="2648858"/>
                    <a:pt x="882365" y="2634343"/>
                    <a:pt x="892628" y="2634343"/>
                  </a:cubicBezTo>
                  <a:lnTo>
                    <a:pt x="1045028" y="2634343"/>
                  </a:lnTo>
                  <a:lnTo>
                    <a:pt x="1001485" y="2612572"/>
                  </a:lnTo>
                  <a:lnTo>
                    <a:pt x="1001485" y="2612572"/>
                  </a:lnTo>
                </a:path>
              </a:pathLst>
            </a:custGeom>
            <a:solidFill>
              <a:srgbClr val="FF0000">
                <a:alpha val="18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563244" y="2130226"/>
              <a:ext cx="5020470" cy="3584814"/>
            </a:xfrm>
            <a:custGeom>
              <a:avLst/>
              <a:gdLst>
                <a:gd name="connsiteX0" fmla="*/ 5020470 w 5020470"/>
                <a:gd name="connsiteY0" fmla="*/ 2637717 h 3584814"/>
                <a:gd name="connsiteX1" fmla="*/ 5020470 w 5020470"/>
                <a:gd name="connsiteY1" fmla="*/ 2637717 h 3584814"/>
                <a:gd name="connsiteX2" fmla="*/ 4955156 w 5020470"/>
                <a:gd name="connsiteY2" fmla="*/ 2572403 h 3584814"/>
                <a:gd name="connsiteX3" fmla="*/ 4933385 w 5020470"/>
                <a:gd name="connsiteY3" fmla="*/ 2528860 h 3584814"/>
                <a:gd name="connsiteX4" fmla="*/ 4889842 w 5020470"/>
                <a:gd name="connsiteY4" fmla="*/ 2485317 h 3584814"/>
                <a:gd name="connsiteX5" fmla="*/ 4802756 w 5020470"/>
                <a:gd name="connsiteY5" fmla="*/ 2376460 h 3584814"/>
                <a:gd name="connsiteX6" fmla="*/ 4780985 w 5020470"/>
                <a:gd name="connsiteY6" fmla="*/ 2354688 h 3584814"/>
                <a:gd name="connsiteX7" fmla="*/ 4759213 w 5020470"/>
                <a:gd name="connsiteY7" fmla="*/ 2311145 h 3584814"/>
                <a:gd name="connsiteX8" fmla="*/ 4715670 w 5020470"/>
                <a:gd name="connsiteY8" fmla="*/ 2289374 h 3584814"/>
                <a:gd name="connsiteX9" fmla="*/ 4650356 w 5020470"/>
                <a:gd name="connsiteY9" fmla="*/ 2136974 h 3584814"/>
                <a:gd name="connsiteX10" fmla="*/ 4585042 w 5020470"/>
                <a:gd name="connsiteY10" fmla="*/ 2028117 h 3584814"/>
                <a:gd name="connsiteX11" fmla="*/ 4563270 w 5020470"/>
                <a:gd name="connsiteY11" fmla="*/ 1875717 h 3584814"/>
                <a:gd name="connsiteX12" fmla="*/ 4519727 w 5020470"/>
                <a:gd name="connsiteY12" fmla="*/ 1832174 h 3584814"/>
                <a:gd name="connsiteX13" fmla="*/ 4497956 w 5020470"/>
                <a:gd name="connsiteY13" fmla="*/ 1788631 h 3584814"/>
                <a:gd name="connsiteX14" fmla="*/ 4432642 w 5020470"/>
                <a:gd name="connsiteY14" fmla="*/ 1723317 h 3584814"/>
                <a:gd name="connsiteX15" fmla="*/ 4367327 w 5020470"/>
                <a:gd name="connsiteY15" fmla="*/ 1701545 h 3584814"/>
                <a:gd name="connsiteX16" fmla="*/ 4280242 w 5020470"/>
                <a:gd name="connsiteY16" fmla="*/ 1679774 h 3584814"/>
                <a:gd name="connsiteX17" fmla="*/ 4193156 w 5020470"/>
                <a:gd name="connsiteY17" fmla="*/ 1636231 h 3584814"/>
                <a:gd name="connsiteX18" fmla="*/ 4149613 w 5020470"/>
                <a:gd name="connsiteY18" fmla="*/ 1614460 h 3584814"/>
                <a:gd name="connsiteX19" fmla="*/ 4106070 w 5020470"/>
                <a:gd name="connsiteY19" fmla="*/ 1570917 h 3584814"/>
                <a:gd name="connsiteX20" fmla="*/ 4084299 w 5020470"/>
                <a:gd name="connsiteY20" fmla="*/ 1549145 h 3584814"/>
                <a:gd name="connsiteX21" fmla="*/ 4018985 w 5020470"/>
                <a:gd name="connsiteY21" fmla="*/ 1462060 h 3584814"/>
                <a:gd name="connsiteX22" fmla="*/ 3997213 w 5020470"/>
                <a:gd name="connsiteY22" fmla="*/ 1440288 h 3584814"/>
                <a:gd name="connsiteX23" fmla="*/ 3061042 w 5020470"/>
                <a:gd name="connsiteY23" fmla="*/ 1418517 h 3584814"/>
                <a:gd name="connsiteX24" fmla="*/ 2973956 w 5020470"/>
                <a:gd name="connsiteY24" fmla="*/ 1396745 h 3584814"/>
                <a:gd name="connsiteX25" fmla="*/ 2930413 w 5020470"/>
                <a:gd name="connsiteY25" fmla="*/ 1374974 h 3584814"/>
                <a:gd name="connsiteX26" fmla="*/ 2821556 w 5020470"/>
                <a:gd name="connsiteY26" fmla="*/ 1353203 h 3584814"/>
                <a:gd name="connsiteX27" fmla="*/ 2756242 w 5020470"/>
                <a:gd name="connsiteY27" fmla="*/ 1287888 h 3584814"/>
                <a:gd name="connsiteX28" fmla="*/ 2734470 w 5020470"/>
                <a:gd name="connsiteY28" fmla="*/ 1266117 h 3584814"/>
                <a:gd name="connsiteX29" fmla="*/ 2669156 w 5020470"/>
                <a:gd name="connsiteY29" fmla="*/ 1244345 h 3584814"/>
                <a:gd name="connsiteX30" fmla="*/ 2582070 w 5020470"/>
                <a:gd name="connsiteY30" fmla="*/ 1200803 h 3584814"/>
                <a:gd name="connsiteX31" fmla="*/ 2494985 w 5020470"/>
                <a:gd name="connsiteY31" fmla="*/ 1113717 h 3584814"/>
                <a:gd name="connsiteX32" fmla="*/ 2473213 w 5020470"/>
                <a:gd name="connsiteY32" fmla="*/ 1091945 h 3584814"/>
                <a:gd name="connsiteX33" fmla="*/ 2451442 w 5020470"/>
                <a:gd name="connsiteY33" fmla="*/ 1070174 h 3584814"/>
                <a:gd name="connsiteX34" fmla="*/ 2386127 w 5020470"/>
                <a:gd name="connsiteY34" fmla="*/ 1026631 h 3584814"/>
                <a:gd name="connsiteX35" fmla="*/ 2342585 w 5020470"/>
                <a:gd name="connsiteY35" fmla="*/ 983088 h 3584814"/>
                <a:gd name="connsiteX36" fmla="*/ 2299042 w 5020470"/>
                <a:gd name="connsiteY36" fmla="*/ 939545 h 3584814"/>
                <a:gd name="connsiteX37" fmla="*/ 2190185 w 5020470"/>
                <a:gd name="connsiteY37" fmla="*/ 874231 h 3584814"/>
                <a:gd name="connsiteX38" fmla="*/ 2146642 w 5020470"/>
                <a:gd name="connsiteY38" fmla="*/ 852460 h 3584814"/>
                <a:gd name="connsiteX39" fmla="*/ 2037785 w 5020470"/>
                <a:gd name="connsiteY39" fmla="*/ 743603 h 3584814"/>
                <a:gd name="connsiteX40" fmla="*/ 2016013 w 5020470"/>
                <a:gd name="connsiteY40" fmla="*/ 721831 h 3584814"/>
                <a:gd name="connsiteX41" fmla="*/ 1972470 w 5020470"/>
                <a:gd name="connsiteY41" fmla="*/ 700060 h 3584814"/>
                <a:gd name="connsiteX42" fmla="*/ 1950699 w 5020470"/>
                <a:gd name="connsiteY42" fmla="*/ 656517 h 3584814"/>
                <a:gd name="connsiteX43" fmla="*/ 1928927 w 5020470"/>
                <a:gd name="connsiteY43" fmla="*/ 634745 h 3584814"/>
                <a:gd name="connsiteX44" fmla="*/ 1885385 w 5020470"/>
                <a:gd name="connsiteY44" fmla="*/ 525888 h 3584814"/>
                <a:gd name="connsiteX45" fmla="*/ 1798299 w 5020470"/>
                <a:gd name="connsiteY45" fmla="*/ 460574 h 3584814"/>
                <a:gd name="connsiteX46" fmla="*/ 1689442 w 5020470"/>
                <a:gd name="connsiteY46" fmla="*/ 417031 h 3584814"/>
                <a:gd name="connsiteX47" fmla="*/ 1667670 w 5020470"/>
                <a:gd name="connsiteY47" fmla="*/ 395260 h 3584814"/>
                <a:gd name="connsiteX48" fmla="*/ 1515270 w 5020470"/>
                <a:gd name="connsiteY48" fmla="*/ 329945 h 3584814"/>
                <a:gd name="connsiteX49" fmla="*/ 1449956 w 5020470"/>
                <a:gd name="connsiteY49" fmla="*/ 264631 h 3584814"/>
                <a:gd name="connsiteX50" fmla="*/ 1319327 w 5020470"/>
                <a:gd name="connsiteY50" fmla="*/ 242860 h 3584814"/>
                <a:gd name="connsiteX51" fmla="*/ 1232242 w 5020470"/>
                <a:gd name="connsiteY51" fmla="*/ 221088 h 3584814"/>
                <a:gd name="connsiteX52" fmla="*/ 1058070 w 5020470"/>
                <a:gd name="connsiteY52" fmla="*/ 177545 h 3584814"/>
                <a:gd name="connsiteX53" fmla="*/ 992756 w 5020470"/>
                <a:gd name="connsiteY53" fmla="*/ 155774 h 3584814"/>
                <a:gd name="connsiteX54" fmla="*/ 883899 w 5020470"/>
                <a:gd name="connsiteY54" fmla="*/ 134003 h 3584814"/>
                <a:gd name="connsiteX55" fmla="*/ 644413 w 5020470"/>
                <a:gd name="connsiteY55" fmla="*/ 68688 h 3584814"/>
                <a:gd name="connsiteX56" fmla="*/ 600870 w 5020470"/>
                <a:gd name="connsiteY56" fmla="*/ 25145 h 3584814"/>
                <a:gd name="connsiteX57" fmla="*/ 165442 w 5020470"/>
                <a:gd name="connsiteY57" fmla="*/ 25145 h 3584814"/>
                <a:gd name="connsiteX58" fmla="*/ 13042 w 5020470"/>
                <a:gd name="connsiteY58" fmla="*/ 112231 h 3584814"/>
                <a:gd name="connsiteX59" fmla="*/ 78356 w 5020470"/>
                <a:gd name="connsiteY59" fmla="*/ 504117 h 3584814"/>
                <a:gd name="connsiteX60" fmla="*/ 121899 w 5020470"/>
                <a:gd name="connsiteY60" fmla="*/ 525888 h 3584814"/>
                <a:gd name="connsiteX61" fmla="*/ 208985 w 5020470"/>
                <a:gd name="connsiteY61" fmla="*/ 612974 h 3584814"/>
                <a:gd name="connsiteX62" fmla="*/ 230756 w 5020470"/>
                <a:gd name="connsiteY62" fmla="*/ 634745 h 3584814"/>
                <a:gd name="connsiteX63" fmla="*/ 274299 w 5020470"/>
                <a:gd name="connsiteY63" fmla="*/ 656517 h 3584814"/>
                <a:gd name="connsiteX64" fmla="*/ 383156 w 5020470"/>
                <a:gd name="connsiteY64" fmla="*/ 743603 h 3584814"/>
                <a:gd name="connsiteX65" fmla="*/ 426699 w 5020470"/>
                <a:gd name="connsiteY65" fmla="*/ 787145 h 3584814"/>
                <a:gd name="connsiteX66" fmla="*/ 513785 w 5020470"/>
                <a:gd name="connsiteY66" fmla="*/ 830688 h 3584814"/>
                <a:gd name="connsiteX67" fmla="*/ 557327 w 5020470"/>
                <a:gd name="connsiteY67" fmla="*/ 852460 h 3584814"/>
                <a:gd name="connsiteX68" fmla="*/ 622642 w 5020470"/>
                <a:gd name="connsiteY68" fmla="*/ 917774 h 3584814"/>
                <a:gd name="connsiteX69" fmla="*/ 644413 w 5020470"/>
                <a:gd name="connsiteY69" fmla="*/ 939545 h 3584814"/>
                <a:gd name="connsiteX70" fmla="*/ 666185 w 5020470"/>
                <a:gd name="connsiteY70" fmla="*/ 961317 h 3584814"/>
                <a:gd name="connsiteX71" fmla="*/ 687956 w 5020470"/>
                <a:gd name="connsiteY71" fmla="*/ 1004860 h 3584814"/>
                <a:gd name="connsiteX72" fmla="*/ 709727 w 5020470"/>
                <a:gd name="connsiteY72" fmla="*/ 1026631 h 3584814"/>
                <a:gd name="connsiteX73" fmla="*/ 775042 w 5020470"/>
                <a:gd name="connsiteY73" fmla="*/ 1113717 h 3584814"/>
                <a:gd name="connsiteX74" fmla="*/ 796813 w 5020470"/>
                <a:gd name="connsiteY74" fmla="*/ 1157260 h 3584814"/>
                <a:gd name="connsiteX75" fmla="*/ 818585 w 5020470"/>
                <a:gd name="connsiteY75" fmla="*/ 1179031 h 3584814"/>
                <a:gd name="connsiteX76" fmla="*/ 840356 w 5020470"/>
                <a:gd name="connsiteY76" fmla="*/ 1222574 h 3584814"/>
                <a:gd name="connsiteX77" fmla="*/ 883899 w 5020470"/>
                <a:gd name="connsiteY77" fmla="*/ 1266117 h 3584814"/>
                <a:gd name="connsiteX78" fmla="*/ 927442 w 5020470"/>
                <a:gd name="connsiteY78" fmla="*/ 1309660 h 3584814"/>
                <a:gd name="connsiteX79" fmla="*/ 949213 w 5020470"/>
                <a:gd name="connsiteY79" fmla="*/ 1331431 h 3584814"/>
                <a:gd name="connsiteX80" fmla="*/ 992756 w 5020470"/>
                <a:gd name="connsiteY80" fmla="*/ 1353203 h 3584814"/>
                <a:gd name="connsiteX81" fmla="*/ 1014527 w 5020470"/>
                <a:gd name="connsiteY81" fmla="*/ 1396745 h 3584814"/>
                <a:gd name="connsiteX82" fmla="*/ 1058070 w 5020470"/>
                <a:gd name="connsiteY82" fmla="*/ 1462060 h 3584814"/>
                <a:gd name="connsiteX83" fmla="*/ 1079842 w 5020470"/>
                <a:gd name="connsiteY83" fmla="*/ 1527374 h 3584814"/>
                <a:gd name="connsiteX84" fmla="*/ 1123385 w 5020470"/>
                <a:gd name="connsiteY84" fmla="*/ 1570917 h 3584814"/>
                <a:gd name="connsiteX85" fmla="*/ 1166927 w 5020470"/>
                <a:gd name="connsiteY85" fmla="*/ 1658003 h 3584814"/>
                <a:gd name="connsiteX86" fmla="*/ 1232242 w 5020470"/>
                <a:gd name="connsiteY86" fmla="*/ 1701545 h 3584814"/>
                <a:gd name="connsiteX87" fmla="*/ 1319327 w 5020470"/>
                <a:gd name="connsiteY87" fmla="*/ 1853945 h 3584814"/>
                <a:gd name="connsiteX88" fmla="*/ 1384642 w 5020470"/>
                <a:gd name="connsiteY88" fmla="*/ 1962803 h 3584814"/>
                <a:gd name="connsiteX89" fmla="*/ 1428185 w 5020470"/>
                <a:gd name="connsiteY89" fmla="*/ 2006345 h 3584814"/>
                <a:gd name="connsiteX90" fmla="*/ 1449956 w 5020470"/>
                <a:gd name="connsiteY90" fmla="*/ 2049888 h 3584814"/>
                <a:gd name="connsiteX91" fmla="*/ 1471727 w 5020470"/>
                <a:gd name="connsiteY91" fmla="*/ 2071660 h 3584814"/>
                <a:gd name="connsiteX92" fmla="*/ 1493499 w 5020470"/>
                <a:gd name="connsiteY92" fmla="*/ 2115203 h 3584814"/>
                <a:gd name="connsiteX93" fmla="*/ 1537042 w 5020470"/>
                <a:gd name="connsiteY93" fmla="*/ 2158745 h 3584814"/>
                <a:gd name="connsiteX94" fmla="*/ 1558813 w 5020470"/>
                <a:gd name="connsiteY94" fmla="*/ 2180517 h 3584814"/>
                <a:gd name="connsiteX95" fmla="*/ 1580585 w 5020470"/>
                <a:gd name="connsiteY95" fmla="*/ 2224060 h 3584814"/>
                <a:gd name="connsiteX96" fmla="*/ 1645899 w 5020470"/>
                <a:gd name="connsiteY96" fmla="*/ 2245831 h 3584814"/>
                <a:gd name="connsiteX97" fmla="*/ 1667670 w 5020470"/>
                <a:gd name="connsiteY97" fmla="*/ 2311145 h 3584814"/>
                <a:gd name="connsiteX98" fmla="*/ 1711213 w 5020470"/>
                <a:gd name="connsiteY98" fmla="*/ 2332917 h 3584814"/>
                <a:gd name="connsiteX99" fmla="*/ 1754756 w 5020470"/>
                <a:gd name="connsiteY99" fmla="*/ 2376460 h 3584814"/>
                <a:gd name="connsiteX100" fmla="*/ 1820070 w 5020470"/>
                <a:gd name="connsiteY100" fmla="*/ 2441774 h 3584814"/>
                <a:gd name="connsiteX101" fmla="*/ 1863613 w 5020470"/>
                <a:gd name="connsiteY101" fmla="*/ 2485317 h 3584814"/>
                <a:gd name="connsiteX102" fmla="*/ 1928927 w 5020470"/>
                <a:gd name="connsiteY102" fmla="*/ 2550631 h 3584814"/>
                <a:gd name="connsiteX103" fmla="*/ 1950699 w 5020470"/>
                <a:gd name="connsiteY103" fmla="*/ 2594174 h 3584814"/>
                <a:gd name="connsiteX104" fmla="*/ 2037785 w 5020470"/>
                <a:gd name="connsiteY104" fmla="*/ 2659488 h 3584814"/>
                <a:gd name="connsiteX105" fmla="*/ 2081327 w 5020470"/>
                <a:gd name="connsiteY105" fmla="*/ 2703031 h 3584814"/>
                <a:gd name="connsiteX106" fmla="*/ 2103099 w 5020470"/>
                <a:gd name="connsiteY106" fmla="*/ 2746574 h 3584814"/>
                <a:gd name="connsiteX107" fmla="*/ 2168413 w 5020470"/>
                <a:gd name="connsiteY107" fmla="*/ 2811888 h 3584814"/>
                <a:gd name="connsiteX108" fmla="*/ 2190185 w 5020470"/>
                <a:gd name="connsiteY108" fmla="*/ 2833660 h 3584814"/>
                <a:gd name="connsiteX109" fmla="*/ 2255499 w 5020470"/>
                <a:gd name="connsiteY109" fmla="*/ 2855431 h 3584814"/>
                <a:gd name="connsiteX110" fmla="*/ 2277270 w 5020470"/>
                <a:gd name="connsiteY110" fmla="*/ 2898974 h 3584814"/>
                <a:gd name="connsiteX111" fmla="*/ 2299042 w 5020470"/>
                <a:gd name="connsiteY111" fmla="*/ 2920745 h 3584814"/>
                <a:gd name="connsiteX112" fmla="*/ 2320813 w 5020470"/>
                <a:gd name="connsiteY112" fmla="*/ 2964288 h 3584814"/>
                <a:gd name="connsiteX113" fmla="*/ 2364356 w 5020470"/>
                <a:gd name="connsiteY113" fmla="*/ 3007831 h 3584814"/>
                <a:gd name="connsiteX114" fmla="*/ 2386127 w 5020470"/>
                <a:gd name="connsiteY114" fmla="*/ 3029603 h 3584814"/>
                <a:gd name="connsiteX115" fmla="*/ 2364356 w 5020470"/>
                <a:gd name="connsiteY115" fmla="*/ 2920745 h 3584814"/>
                <a:gd name="connsiteX116" fmla="*/ 2429670 w 5020470"/>
                <a:gd name="connsiteY116" fmla="*/ 2942517 h 3584814"/>
                <a:gd name="connsiteX117" fmla="*/ 2451442 w 5020470"/>
                <a:gd name="connsiteY117" fmla="*/ 2964288 h 3584814"/>
                <a:gd name="connsiteX118" fmla="*/ 2516756 w 5020470"/>
                <a:gd name="connsiteY118" fmla="*/ 2986060 h 3584814"/>
                <a:gd name="connsiteX119" fmla="*/ 2603842 w 5020470"/>
                <a:gd name="connsiteY119" fmla="*/ 3029603 h 3584814"/>
                <a:gd name="connsiteX120" fmla="*/ 2647385 w 5020470"/>
                <a:gd name="connsiteY120" fmla="*/ 3051374 h 3584814"/>
                <a:gd name="connsiteX121" fmla="*/ 2712699 w 5020470"/>
                <a:gd name="connsiteY121" fmla="*/ 3073145 h 3584814"/>
                <a:gd name="connsiteX122" fmla="*/ 2734470 w 5020470"/>
                <a:gd name="connsiteY122" fmla="*/ 3094917 h 3584814"/>
                <a:gd name="connsiteX123" fmla="*/ 2756242 w 5020470"/>
                <a:gd name="connsiteY123" fmla="*/ 3138460 h 3584814"/>
                <a:gd name="connsiteX124" fmla="*/ 2799785 w 5020470"/>
                <a:gd name="connsiteY124" fmla="*/ 3160231 h 3584814"/>
                <a:gd name="connsiteX125" fmla="*/ 2908642 w 5020470"/>
                <a:gd name="connsiteY125" fmla="*/ 3269088 h 3584814"/>
                <a:gd name="connsiteX126" fmla="*/ 2930413 w 5020470"/>
                <a:gd name="connsiteY126" fmla="*/ 3290860 h 3584814"/>
                <a:gd name="connsiteX127" fmla="*/ 2952185 w 5020470"/>
                <a:gd name="connsiteY127" fmla="*/ 3312631 h 3584814"/>
                <a:gd name="connsiteX128" fmla="*/ 3017499 w 5020470"/>
                <a:gd name="connsiteY128" fmla="*/ 3377945 h 3584814"/>
                <a:gd name="connsiteX129" fmla="*/ 3061042 w 5020470"/>
                <a:gd name="connsiteY129" fmla="*/ 3421488 h 3584814"/>
                <a:gd name="connsiteX130" fmla="*/ 3104585 w 5020470"/>
                <a:gd name="connsiteY130" fmla="*/ 3443260 h 3584814"/>
                <a:gd name="connsiteX131" fmla="*/ 3126356 w 5020470"/>
                <a:gd name="connsiteY131" fmla="*/ 3465031 h 3584814"/>
                <a:gd name="connsiteX132" fmla="*/ 3191670 w 5020470"/>
                <a:gd name="connsiteY132" fmla="*/ 3486803 h 3584814"/>
                <a:gd name="connsiteX133" fmla="*/ 3365842 w 5020470"/>
                <a:gd name="connsiteY133" fmla="*/ 3530345 h 3584814"/>
                <a:gd name="connsiteX134" fmla="*/ 3779499 w 5020470"/>
                <a:gd name="connsiteY134" fmla="*/ 3530345 h 3584814"/>
                <a:gd name="connsiteX135" fmla="*/ 3910127 w 5020470"/>
                <a:gd name="connsiteY135" fmla="*/ 3508574 h 3584814"/>
                <a:gd name="connsiteX136" fmla="*/ 4149613 w 5020470"/>
                <a:gd name="connsiteY136" fmla="*/ 3443260 h 3584814"/>
                <a:gd name="connsiteX137" fmla="*/ 4236699 w 5020470"/>
                <a:gd name="connsiteY137" fmla="*/ 3399717 h 3584814"/>
                <a:gd name="connsiteX138" fmla="*/ 4280242 w 5020470"/>
                <a:gd name="connsiteY138" fmla="*/ 3377945 h 3584814"/>
                <a:gd name="connsiteX139" fmla="*/ 4367327 w 5020470"/>
                <a:gd name="connsiteY139" fmla="*/ 3312631 h 3584814"/>
                <a:gd name="connsiteX140" fmla="*/ 4389099 w 5020470"/>
                <a:gd name="connsiteY140" fmla="*/ 3290860 h 3584814"/>
                <a:gd name="connsiteX141" fmla="*/ 4476185 w 5020470"/>
                <a:gd name="connsiteY141" fmla="*/ 3225545 h 3584814"/>
                <a:gd name="connsiteX142" fmla="*/ 4497956 w 5020470"/>
                <a:gd name="connsiteY142" fmla="*/ 3203774 h 3584814"/>
                <a:gd name="connsiteX143" fmla="*/ 4563270 w 5020470"/>
                <a:gd name="connsiteY143" fmla="*/ 3138460 h 3584814"/>
                <a:gd name="connsiteX144" fmla="*/ 4585042 w 5020470"/>
                <a:gd name="connsiteY144" fmla="*/ 3094917 h 3584814"/>
                <a:gd name="connsiteX145" fmla="*/ 4628585 w 5020470"/>
                <a:gd name="connsiteY145" fmla="*/ 3051374 h 3584814"/>
                <a:gd name="connsiteX146" fmla="*/ 4650356 w 5020470"/>
                <a:gd name="connsiteY146" fmla="*/ 3029603 h 3584814"/>
                <a:gd name="connsiteX147" fmla="*/ 4672127 w 5020470"/>
                <a:gd name="connsiteY147" fmla="*/ 2986060 h 3584814"/>
                <a:gd name="connsiteX148" fmla="*/ 4715670 w 5020470"/>
                <a:gd name="connsiteY148" fmla="*/ 2942517 h 3584814"/>
                <a:gd name="connsiteX149" fmla="*/ 4737442 w 5020470"/>
                <a:gd name="connsiteY149" fmla="*/ 2920745 h 3584814"/>
                <a:gd name="connsiteX150" fmla="*/ 4780985 w 5020470"/>
                <a:gd name="connsiteY150" fmla="*/ 2898974 h 3584814"/>
                <a:gd name="connsiteX151" fmla="*/ 4933385 w 5020470"/>
                <a:gd name="connsiteY151" fmla="*/ 2746574 h 3584814"/>
                <a:gd name="connsiteX152" fmla="*/ 4998699 w 5020470"/>
                <a:gd name="connsiteY152" fmla="*/ 2681260 h 3584814"/>
                <a:gd name="connsiteX153" fmla="*/ 5020470 w 5020470"/>
                <a:gd name="connsiteY153" fmla="*/ 2637717 h 3584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5020470" h="3584814">
                  <a:moveTo>
                    <a:pt x="5020470" y="2637717"/>
                  </a:moveTo>
                  <a:lnTo>
                    <a:pt x="5020470" y="2637717"/>
                  </a:lnTo>
                  <a:cubicBezTo>
                    <a:pt x="4998699" y="2615946"/>
                    <a:pt x="4974390" y="2596445"/>
                    <a:pt x="4955156" y="2572403"/>
                  </a:cubicBezTo>
                  <a:cubicBezTo>
                    <a:pt x="4945019" y="2559731"/>
                    <a:pt x="4943121" y="2541842"/>
                    <a:pt x="4933385" y="2528860"/>
                  </a:cubicBezTo>
                  <a:cubicBezTo>
                    <a:pt x="4921069" y="2512439"/>
                    <a:pt x="4899022" y="2503676"/>
                    <a:pt x="4889842" y="2485317"/>
                  </a:cubicBezTo>
                  <a:cubicBezTo>
                    <a:pt x="4839042" y="2383717"/>
                    <a:pt x="4875328" y="2412745"/>
                    <a:pt x="4802756" y="2376460"/>
                  </a:cubicBezTo>
                  <a:cubicBezTo>
                    <a:pt x="4795499" y="2369203"/>
                    <a:pt x="4786678" y="2363228"/>
                    <a:pt x="4780985" y="2354688"/>
                  </a:cubicBezTo>
                  <a:cubicBezTo>
                    <a:pt x="4771984" y="2341186"/>
                    <a:pt x="4770688" y="2322620"/>
                    <a:pt x="4759213" y="2311145"/>
                  </a:cubicBezTo>
                  <a:cubicBezTo>
                    <a:pt x="4747738" y="2299671"/>
                    <a:pt x="4730184" y="2296631"/>
                    <a:pt x="4715670" y="2289374"/>
                  </a:cubicBezTo>
                  <a:cubicBezTo>
                    <a:pt x="4616565" y="2091163"/>
                    <a:pt x="4714421" y="2297140"/>
                    <a:pt x="4650356" y="2136974"/>
                  </a:cubicBezTo>
                  <a:cubicBezTo>
                    <a:pt x="4633619" y="2095130"/>
                    <a:pt x="4610602" y="2066456"/>
                    <a:pt x="4585042" y="2028117"/>
                  </a:cubicBezTo>
                  <a:cubicBezTo>
                    <a:pt x="4577785" y="1977317"/>
                    <a:pt x="4579498" y="1924399"/>
                    <a:pt x="4563270" y="1875717"/>
                  </a:cubicBezTo>
                  <a:cubicBezTo>
                    <a:pt x="4556779" y="1856244"/>
                    <a:pt x="4519727" y="1832174"/>
                    <a:pt x="4519727" y="1832174"/>
                  </a:cubicBezTo>
                  <a:cubicBezTo>
                    <a:pt x="4512470" y="1817660"/>
                    <a:pt x="4508093" y="1801303"/>
                    <a:pt x="4497956" y="1788631"/>
                  </a:cubicBezTo>
                  <a:cubicBezTo>
                    <a:pt x="4478722" y="1764589"/>
                    <a:pt x="4461851" y="1733054"/>
                    <a:pt x="4432642" y="1723317"/>
                  </a:cubicBezTo>
                  <a:cubicBezTo>
                    <a:pt x="4410870" y="1716060"/>
                    <a:pt x="4389393" y="1707850"/>
                    <a:pt x="4367327" y="1701545"/>
                  </a:cubicBezTo>
                  <a:cubicBezTo>
                    <a:pt x="4338557" y="1693325"/>
                    <a:pt x="4308259" y="1690280"/>
                    <a:pt x="4280242" y="1679774"/>
                  </a:cubicBezTo>
                  <a:cubicBezTo>
                    <a:pt x="4249853" y="1668378"/>
                    <a:pt x="4222185" y="1650745"/>
                    <a:pt x="4193156" y="1636231"/>
                  </a:cubicBezTo>
                  <a:lnTo>
                    <a:pt x="4149613" y="1614460"/>
                  </a:lnTo>
                  <a:lnTo>
                    <a:pt x="4106070" y="1570917"/>
                  </a:lnTo>
                  <a:lnTo>
                    <a:pt x="4084299" y="1549145"/>
                  </a:lnTo>
                  <a:cubicBezTo>
                    <a:pt x="4050923" y="1449020"/>
                    <a:pt x="4087630" y="1507824"/>
                    <a:pt x="4018985" y="1462060"/>
                  </a:cubicBezTo>
                  <a:cubicBezTo>
                    <a:pt x="4010445" y="1456367"/>
                    <a:pt x="4007466" y="1440754"/>
                    <a:pt x="3997213" y="1440288"/>
                  </a:cubicBezTo>
                  <a:cubicBezTo>
                    <a:pt x="3685394" y="1426114"/>
                    <a:pt x="3373099" y="1425774"/>
                    <a:pt x="3061042" y="1418517"/>
                  </a:cubicBezTo>
                  <a:cubicBezTo>
                    <a:pt x="3032013" y="1411260"/>
                    <a:pt x="3002343" y="1406207"/>
                    <a:pt x="2973956" y="1396745"/>
                  </a:cubicBezTo>
                  <a:cubicBezTo>
                    <a:pt x="2958561" y="1391613"/>
                    <a:pt x="2946016" y="1379432"/>
                    <a:pt x="2930413" y="1374974"/>
                  </a:cubicBezTo>
                  <a:cubicBezTo>
                    <a:pt x="2894832" y="1364808"/>
                    <a:pt x="2857842" y="1360460"/>
                    <a:pt x="2821556" y="1353203"/>
                  </a:cubicBezTo>
                  <a:lnTo>
                    <a:pt x="2756242" y="1287888"/>
                  </a:lnTo>
                  <a:cubicBezTo>
                    <a:pt x="2748985" y="1280631"/>
                    <a:pt x="2744206" y="1269363"/>
                    <a:pt x="2734470" y="1266117"/>
                  </a:cubicBezTo>
                  <a:cubicBezTo>
                    <a:pt x="2712699" y="1258860"/>
                    <a:pt x="2690250" y="1253385"/>
                    <a:pt x="2669156" y="1244345"/>
                  </a:cubicBezTo>
                  <a:cubicBezTo>
                    <a:pt x="2639325" y="1231560"/>
                    <a:pt x="2582070" y="1200803"/>
                    <a:pt x="2582070" y="1200803"/>
                  </a:cubicBezTo>
                  <a:lnTo>
                    <a:pt x="2494985" y="1113717"/>
                  </a:lnTo>
                  <a:lnTo>
                    <a:pt x="2473213" y="1091945"/>
                  </a:lnTo>
                  <a:cubicBezTo>
                    <a:pt x="2465956" y="1084688"/>
                    <a:pt x="2459981" y="1075867"/>
                    <a:pt x="2451442" y="1070174"/>
                  </a:cubicBezTo>
                  <a:cubicBezTo>
                    <a:pt x="2429670" y="1055660"/>
                    <a:pt x="2406559" y="1042977"/>
                    <a:pt x="2386127" y="1026631"/>
                  </a:cubicBezTo>
                  <a:cubicBezTo>
                    <a:pt x="2370099" y="1013808"/>
                    <a:pt x="2357099" y="997602"/>
                    <a:pt x="2342585" y="983088"/>
                  </a:cubicBezTo>
                  <a:lnTo>
                    <a:pt x="2299042" y="939545"/>
                  </a:lnTo>
                  <a:cubicBezTo>
                    <a:pt x="2254325" y="894828"/>
                    <a:pt x="2286436" y="922356"/>
                    <a:pt x="2190185" y="874231"/>
                  </a:cubicBezTo>
                  <a:lnTo>
                    <a:pt x="2146642" y="852460"/>
                  </a:lnTo>
                  <a:lnTo>
                    <a:pt x="2037785" y="743603"/>
                  </a:lnTo>
                  <a:cubicBezTo>
                    <a:pt x="2030528" y="736346"/>
                    <a:pt x="2025193" y="726421"/>
                    <a:pt x="2016013" y="721831"/>
                  </a:cubicBezTo>
                  <a:lnTo>
                    <a:pt x="1972470" y="700060"/>
                  </a:lnTo>
                  <a:cubicBezTo>
                    <a:pt x="1965213" y="685546"/>
                    <a:pt x="1959700" y="670019"/>
                    <a:pt x="1950699" y="656517"/>
                  </a:cubicBezTo>
                  <a:cubicBezTo>
                    <a:pt x="1945006" y="647977"/>
                    <a:pt x="1933517" y="643925"/>
                    <a:pt x="1928927" y="634745"/>
                  </a:cubicBezTo>
                  <a:cubicBezTo>
                    <a:pt x="1906974" y="590839"/>
                    <a:pt x="1913919" y="563934"/>
                    <a:pt x="1885385" y="525888"/>
                  </a:cubicBezTo>
                  <a:cubicBezTo>
                    <a:pt x="1858406" y="489915"/>
                    <a:pt x="1838035" y="476468"/>
                    <a:pt x="1798299" y="460574"/>
                  </a:cubicBezTo>
                  <a:cubicBezTo>
                    <a:pt x="1754036" y="442869"/>
                    <a:pt x="1727739" y="442562"/>
                    <a:pt x="1689442" y="417031"/>
                  </a:cubicBezTo>
                  <a:cubicBezTo>
                    <a:pt x="1680902" y="411338"/>
                    <a:pt x="1676850" y="399850"/>
                    <a:pt x="1667670" y="395260"/>
                  </a:cubicBezTo>
                  <a:cubicBezTo>
                    <a:pt x="1615627" y="369239"/>
                    <a:pt x="1560571" y="375246"/>
                    <a:pt x="1515270" y="329945"/>
                  </a:cubicBezTo>
                  <a:cubicBezTo>
                    <a:pt x="1493499" y="308174"/>
                    <a:pt x="1478092" y="277136"/>
                    <a:pt x="1449956" y="264631"/>
                  </a:cubicBezTo>
                  <a:cubicBezTo>
                    <a:pt x="1409617" y="246703"/>
                    <a:pt x="1362613" y="251517"/>
                    <a:pt x="1319327" y="242860"/>
                  </a:cubicBezTo>
                  <a:cubicBezTo>
                    <a:pt x="1289986" y="236992"/>
                    <a:pt x="1261270" y="228345"/>
                    <a:pt x="1232242" y="221088"/>
                  </a:cubicBezTo>
                  <a:cubicBezTo>
                    <a:pt x="1171861" y="160710"/>
                    <a:pt x="1232242" y="212379"/>
                    <a:pt x="1058070" y="177545"/>
                  </a:cubicBezTo>
                  <a:cubicBezTo>
                    <a:pt x="1035567" y="173044"/>
                    <a:pt x="1015020" y="161340"/>
                    <a:pt x="992756" y="155774"/>
                  </a:cubicBezTo>
                  <a:cubicBezTo>
                    <a:pt x="956857" y="146799"/>
                    <a:pt x="919956" y="142324"/>
                    <a:pt x="883899" y="134003"/>
                  </a:cubicBezTo>
                  <a:cubicBezTo>
                    <a:pt x="724293" y="97171"/>
                    <a:pt x="752376" y="104677"/>
                    <a:pt x="644413" y="68688"/>
                  </a:cubicBezTo>
                  <a:cubicBezTo>
                    <a:pt x="629899" y="54174"/>
                    <a:pt x="619229" y="34325"/>
                    <a:pt x="600870" y="25145"/>
                  </a:cubicBezTo>
                  <a:cubicBezTo>
                    <a:pt x="489787" y="-30397"/>
                    <a:pt x="198110" y="23103"/>
                    <a:pt x="165442" y="25145"/>
                  </a:cubicBezTo>
                  <a:cubicBezTo>
                    <a:pt x="25634" y="95050"/>
                    <a:pt x="69237" y="56036"/>
                    <a:pt x="13042" y="112231"/>
                  </a:cubicBezTo>
                  <a:cubicBezTo>
                    <a:pt x="13091" y="113018"/>
                    <a:pt x="-43394" y="443243"/>
                    <a:pt x="78356" y="504117"/>
                  </a:cubicBezTo>
                  <a:lnTo>
                    <a:pt x="121899" y="525888"/>
                  </a:lnTo>
                  <a:lnTo>
                    <a:pt x="208985" y="612974"/>
                  </a:lnTo>
                  <a:cubicBezTo>
                    <a:pt x="216242" y="620231"/>
                    <a:pt x="221577" y="630155"/>
                    <a:pt x="230756" y="634745"/>
                  </a:cubicBezTo>
                  <a:lnTo>
                    <a:pt x="274299" y="656517"/>
                  </a:lnTo>
                  <a:cubicBezTo>
                    <a:pt x="335981" y="779884"/>
                    <a:pt x="230761" y="591212"/>
                    <a:pt x="383156" y="743603"/>
                  </a:cubicBezTo>
                  <a:cubicBezTo>
                    <a:pt x="397670" y="758117"/>
                    <a:pt x="408340" y="777965"/>
                    <a:pt x="426699" y="787145"/>
                  </a:cubicBezTo>
                  <a:lnTo>
                    <a:pt x="513785" y="830688"/>
                  </a:lnTo>
                  <a:cubicBezTo>
                    <a:pt x="528299" y="837945"/>
                    <a:pt x="545852" y="840986"/>
                    <a:pt x="557327" y="852460"/>
                  </a:cubicBezTo>
                  <a:lnTo>
                    <a:pt x="622642" y="917774"/>
                  </a:lnTo>
                  <a:lnTo>
                    <a:pt x="644413" y="939545"/>
                  </a:lnTo>
                  <a:lnTo>
                    <a:pt x="666185" y="961317"/>
                  </a:lnTo>
                  <a:cubicBezTo>
                    <a:pt x="673442" y="975831"/>
                    <a:pt x="678955" y="991358"/>
                    <a:pt x="687956" y="1004860"/>
                  </a:cubicBezTo>
                  <a:cubicBezTo>
                    <a:pt x="693649" y="1013399"/>
                    <a:pt x="704034" y="1018092"/>
                    <a:pt x="709727" y="1026631"/>
                  </a:cubicBezTo>
                  <a:cubicBezTo>
                    <a:pt x="771629" y="1119484"/>
                    <a:pt x="680875" y="1019550"/>
                    <a:pt x="775042" y="1113717"/>
                  </a:cubicBezTo>
                  <a:cubicBezTo>
                    <a:pt x="782299" y="1128231"/>
                    <a:pt x="787812" y="1143758"/>
                    <a:pt x="796813" y="1157260"/>
                  </a:cubicBezTo>
                  <a:cubicBezTo>
                    <a:pt x="802506" y="1165799"/>
                    <a:pt x="812892" y="1170492"/>
                    <a:pt x="818585" y="1179031"/>
                  </a:cubicBezTo>
                  <a:cubicBezTo>
                    <a:pt x="827586" y="1192533"/>
                    <a:pt x="830620" y="1209592"/>
                    <a:pt x="840356" y="1222574"/>
                  </a:cubicBezTo>
                  <a:cubicBezTo>
                    <a:pt x="852672" y="1238995"/>
                    <a:pt x="869385" y="1251603"/>
                    <a:pt x="883899" y="1266117"/>
                  </a:cubicBezTo>
                  <a:lnTo>
                    <a:pt x="927442" y="1309660"/>
                  </a:lnTo>
                  <a:cubicBezTo>
                    <a:pt x="934699" y="1316917"/>
                    <a:pt x="940034" y="1326841"/>
                    <a:pt x="949213" y="1331431"/>
                  </a:cubicBezTo>
                  <a:lnTo>
                    <a:pt x="992756" y="1353203"/>
                  </a:lnTo>
                  <a:cubicBezTo>
                    <a:pt x="1000013" y="1367717"/>
                    <a:pt x="1005526" y="1383243"/>
                    <a:pt x="1014527" y="1396745"/>
                  </a:cubicBezTo>
                  <a:cubicBezTo>
                    <a:pt x="1056061" y="1459046"/>
                    <a:pt x="1018606" y="1363400"/>
                    <a:pt x="1058070" y="1462060"/>
                  </a:cubicBezTo>
                  <a:cubicBezTo>
                    <a:pt x="1066593" y="1483368"/>
                    <a:pt x="1068035" y="1507695"/>
                    <a:pt x="1079842" y="1527374"/>
                  </a:cubicBezTo>
                  <a:cubicBezTo>
                    <a:pt x="1090403" y="1544975"/>
                    <a:pt x="1123385" y="1570917"/>
                    <a:pt x="1123385" y="1570917"/>
                  </a:cubicBezTo>
                  <a:cubicBezTo>
                    <a:pt x="1137899" y="1599946"/>
                    <a:pt x="1137898" y="1643489"/>
                    <a:pt x="1166927" y="1658003"/>
                  </a:cubicBezTo>
                  <a:cubicBezTo>
                    <a:pt x="1219650" y="1684364"/>
                    <a:pt x="1198995" y="1668300"/>
                    <a:pt x="1232242" y="1701545"/>
                  </a:cubicBezTo>
                  <a:cubicBezTo>
                    <a:pt x="1302146" y="1841353"/>
                    <a:pt x="1263132" y="1797750"/>
                    <a:pt x="1319327" y="1853945"/>
                  </a:cubicBezTo>
                  <a:cubicBezTo>
                    <a:pt x="1347590" y="1938732"/>
                    <a:pt x="1324872" y="1903033"/>
                    <a:pt x="1384642" y="1962803"/>
                  </a:cubicBezTo>
                  <a:lnTo>
                    <a:pt x="1428185" y="2006345"/>
                  </a:lnTo>
                  <a:cubicBezTo>
                    <a:pt x="1435442" y="2020859"/>
                    <a:pt x="1440955" y="2036386"/>
                    <a:pt x="1449956" y="2049888"/>
                  </a:cubicBezTo>
                  <a:cubicBezTo>
                    <a:pt x="1455649" y="2058428"/>
                    <a:pt x="1466034" y="2063120"/>
                    <a:pt x="1471727" y="2071660"/>
                  </a:cubicBezTo>
                  <a:cubicBezTo>
                    <a:pt x="1480728" y="2085162"/>
                    <a:pt x="1483762" y="2102221"/>
                    <a:pt x="1493499" y="2115203"/>
                  </a:cubicBezTo>
                  <a:cubicBezTo>
                    <a:pt x="1505815" y="2131624"/>
                    <a:pt x="1522528" y="2144231"/>
                    <a:pt x="1537042" y="2158745"/>
                  </a:cubicBezTo>
                  <a:cubicBezTo>
                    <a:pt x="1544299" y="2166002"/>
                    <a:pt x="1554223" y="2171337"/>
                    <a:pt x="1558813" y="2180517"/>
                  </a:cubicBezTo>
                  <a:cubicBezTo>
                    <a:pt x="1566070" y="2195031"/>
                    <a:pt x="1567603" y="2214323"/>
                    <a:pt x="1580585" y="2224060"/>
                  </a:cubicBezTo>
                  <a:cubicBezTo>
                    <a:pt x="1598944" y="2237829"/>
                    <a:pt x="1624128" y="2238574"/>
                    <a:pt x="1645899" y="2245831"/>
                  </a:cubicBezTo>
                  <a:cubicBezTo>
                    <a:pt x="1653156" y="2267602"/>
                    <a:pt x="1653901" y="2292786"/>
                    <a:pt x="1667670" y="2311145"/>
                  </a:cubicBezTo>
                  <a:cubicBezTo>
                    <a:pt x="1677407" y="2324127"/>
                    <a:pt x="1698231" y="2323180"/>
                    <a:pt x="1711213" y="2332917"/>
                  </a:cubicBezTo>
                  <a:cubicBezTo>
                    <a:pt x="1727634" y="2345233"/>
                    <a:pt x="1740242" y="2361946"/>
                    <a:pt x="1754756" y="2376460"/>
                  </a:cubicBezTo>
                  <a:lnTo>
                    <a:pt x="1820070" y="2441774"/>
                  </a:lnTo>
                  <a:lnTo>
                    <a:pt x="1863613" y="2485317"/>
                  </a:lnTo>
                  <a:cubicBezTo>
                    <a:pt x="1892642" y="2543374"/>
                    <a:pt x="1870871" y="2521603"/>
                    <a:pt x="1928927" y="2550631"/>
                  </a:cubicBezTo>
                  <a:cubicBezTo>
                    <a:pt x="1936184" y="2565145"/>
                    <a:pt x="1940962" y="2581192"/>
                    <a:pt x="1950699" y="2594174"/>
                  </a:cubicBezTo>
                  <a:cubicBezTo>
                    <a:pt x="1983710" y="2638189"/>
                    <a:pt x="1993280" y="2637236"/>
                    <a:pt x="2037785" y="2659488"/>
                  </a:cubicBezTo>
                  <a:cubicBezTo>
                    <a:pt x="2052299" y="2674002"/>
                    <a:pt x="2072147" y="2684672"/>
                    <a:pt x="2081327" y="2703031"/>
                  </a:cubicBezTo>
                  <a:cubicBezTo>
                    <a:pt x="2088584" y="2717545"/>
                    <a:pt x="2092962" y="2733902"/>
                    <a:pt x="2103099" y="2746574"/>
                  </a:cubicBezTo>
                  <a:cubicBezTo>
                    <a:pt x="2122333" y="2770616"/>
                    <a:pt x="2146642" y="2790117"/>
                    <a:pt x="2168413" y="2811888"/>
                  </a:cubicBezTo>
                  <a:cubicBezTo>
                    <a:pt x="2175670" y="2819145"/>
                    <a:pt x="2180448" y="2830414"/>
                    <a:pt x="2190185" y="2833660"/>
                  </a:cubicBezTo>
                  <a:lnTo>
                    <a:pt x="2255499" y="2855431"/>
                  </a:lnTo>
                  <a:cubicBezTo>
                    <a:pt x="2262756" y="2869945"/>
                    <a:pt x="2268269" y="2885472"/>
                    <a:pt x="2277270" y="2898974"/>
                  </a:cubicBezTo>
                  <a:cubicBezTo>
                    <a:pt x="2282963" y="2907513"/>
                    <a:pt x="2293349" y="2912206"/>
                    <a:pt x="2299042" y="2920745"/>
                  </a:cubicBezTo>
                  <a:cubicBezTo>
                    <a:pt x="2308043" y="2934247"/>
                    <a:pt x="2311077" y="2951306"/>
                    <a:pt x="2320813" y="2964288"/>
                  </a:cubicBezTo>
                  <a:cubicBezTo>
                    <a:pt x="2333129" y="2980709"/>
                    <a:pt x="2349842" y="2993317"/>
                    <a:pt x="2364356" y="3007831"/>
                  </a:cubicBezTo>
                  <a:lnTo>
                    <a:pt x="2386127" y="3029603"/>
                  </a:lnTo>
                  <a:cubicBezTo>
                    <a:pt x="2378870" y="2993317"/>
                    <a:pt x="2347807" y="2953843"/>
                    <a:pt x="2364356" y="2920745"/>
                  </a:cubicBezTo>
                  <a:cubicBezTo>
                    <a:pt x="2374619" y="2900219"/>
                    <a:pt x="2409144" y="2932254"/>
                    <a:pt x="2429670" y="2942517"/>
                  </a:cubicBezTo>
                  <a:cubicBezTo>
                    <a:pt x="2438850" y="2947107"/>
                    <a:pt x="2442262" y="2959698"/>
                    <a:pt x="2451442" y="2964288"/>
                  </a:cubicBezTo>
                  <a:cubicBezTo>
                    <a:pt x="2471968" y="2974551"/>
                    <a:pt x="2494985" y="2978803"/>
                    <a:pt x="2516756" y="2986060"/>
                  </a:cubicBezTo>
                  <a:cubicBezTo>
                    <a:pt x="2558483" y="3027787"/>
                    <a:pt x="2520453" y="2996247"/>
                    <a:pt x="2603842" y="3029603"/>
                  </a:cubicBezTo>
                  <a:cubicBezTo>
                    <a:pt x="2618909" y="3035630"/>
                    <a:pt x="2632318" y="3045347"/>
                    <a:pt x="2647385" y="3051374"/>
                  </a:cubicBezTo>
                  <a:cubicBezTo>
                    <a:pt x="2668693" y="3059897"/>
                    <a:pt x="2690928" y="3065888"/>
                    <a:pt x="2712699" y="3073145"/>
                  </a:cubicBezTo>
                  <a:cubicBezTo>
                    <a:pt x="2719956" y="3080402"/>
                    <a:pt x="2728777" y="3086377"/>
                    <a:pt x="2734470" y="3094917"/>
                  </a:cubicBezTo>
                  <a:cubicBezTo>
                    <a:pt x="2743471" y="3108419"/>
                    <a:pt x="2744767" y="3126985"/>
                    <a:pt x="2756242" y="3138460"/>
                  </a:cubicBezTo>
                  <a:cubicBezTo>
                    <a:pt x="2767717" y="3149934"/>
                    <a:pt x="2785271" y="3152974"/>
                    <a:pt x="2799785" y="3160231"/>
                  </a:cubicBezTo>
                  <a:lnTo>
                    <a:pt x="2908642" y="3269088"/>
                  </a:lnTo>
                  <a:lnTo>
                    <a:pt x="2930413" y="3290860"/>
                  </a:lnTo>
                  <a:lnTo>
                    <a:pt x="2952185" y="3312631"/>
                  </a:lnTo>
                  <a:cubicBezTo>
                    <a:pt x="2992824" y="3393911"/>
                    <a:pt x="2947830" y="3325694"/>
                    <a:pt x="3017499" y="3377945"/>
                  </a:cubicBezTo>
                  <a:cubicBezTo>
                    <a:pt x="3033920" y="3390261"/>
                    <a:pt x="3042683" y="3412308"/>
                    <a:pt x="3061042" y="3421488"/>
                  </a:cubicBezTo>
                  <a:cubicBezTo>
                    <a:pt x="3075556" y="3428745"/>
                    <a:pt x="3091083" y="3434259"/>
                    <a:pt x="3104585" y="3443260"/>
                  </a:cubicBezTo>
                  <a:cubicBezTo>
                    <a:pt x="3113124" y="3448953"/>
                    <a:pt x="3117177" y="3460441"/>
                    <a:pt x="3126356" y="3465031"/>
                  </a:cubicBezTo>
                  <a:cubicBezTo>
                    <a:pt x="3146882" y="3475294"/>
                    <a:pt x="3169530" y="3480765"/>
                    <a:pt x="3191670" y="3486803"/>
                  </a:cubicBezTo>
                  <a:cubicBezTo>
                    <a:pt x="3249405" y="3502549"/>
                    <a:pt x="3365842" y="3530345"/>
                    <a:pt x="3365842" y="3530345"/>
                  </a:cubicBezTo>
                  <a:cubicBezTo>
                    <a:pt x="3549583" y="3622217"/>
                    <a:pt x="3426071" y="3580834"/>
                    <a:pt x="3779499" y="3530345"/>
                  </a:cubicBezTo>
                  <a:cubicBezTo>
                    <a:pt x="3823199" y="3524102"/>
                    <a:pt x="3867302" y="3519280"/>
                    <a:pt x="3910127" y="3508574"/>
                  </a:cubicBezTo>
                  <a:cubicBezTo>
                    <a:pt x="4352073" y="3398088"/>
                    <a:pt x="3773061" y="3518569"/>
                    <a:pt x="4149613" y="3443260"/>
                  </a:cubicBezTo>
                  <a:lnTo>
                    <a:pt x="4236699" y="3399717"/>
                  </a:lnTo>
                  <a:cubicBezTo>
                    <a:pt x="4251213" y="3392460"/>
                    <a:pt x="4268767" y="3389420"/>
                    <a:pt x="4280242" y="3377945"/>
                  </a:cubicBezTo>
                  <a:cubicBezTo>
                    <a:pt x="4330169" y="3328018"/>
                    <a:pt x="4268860" y="3386481"/>
                    <a:pt x="4367327" y="3312631"/>
                  </a:cubicBezTo>
                  <a:cubicBezTo>
                    <a:pt x="4375538" y="3306473"/>
                    <a:pt x="4380559" y="3296553"/>
                    <a:pt x="4389099" y="3290860"/>
                  </a:cubicBezTo>
                  <a:cubicBezTo>
                    <a:pt x="4481949" y="3228961"/>
                    <a:pt x="4382022" y="3319708"/>
                    <a:pt x="4476185" y="3225545"/>
                  </a:cubicBezTo>
                  <a:lnTo>
                    <a:pt x="4497956" y="3203774"/>
                  </a:lnTo>
                  <a:cubicBezTo>
                    <a:pt x="4556011" y="3087662"/>
                    <a:pt x="4476186" y="3225543"/>
                    <a:pt x="4563270" y="3138460"/>
                  </a:cubicBezTo>
                  <a:cubicBezTo>
                    <a:pt x="4574745" y="3126985"/>
                    <a:pt x="4575305" y="3107899"/>
                    <a:pt x="4585042" y="3094917"/>
                  </a:cubicBezTo>
                  <a:cubicBezTo>
                    <a:pt x="4597358" y="3078496"/>
                    <a:pt x="4614071" y="3065888"/>
                    <a:pt x="4628585" y="3051374"/>
                  </a:cubicBezTo>
                  <a:lnTo>
                    <a:pt x="4650356" y="3029603"/>
                  </a:lnTo>
                  <a:cubicBezTo>
                    <a:pt x="4657613" y="3015089"/>
                    <a:pt x="4662391" y="2999042"/>
                    <a:pt x="4672127" y="2986060"/>
                  </a:cubicBezTo>
                  <a:cubicBezTo>
                    <a:pt x="4684443" y="2969639"/>
                    <a:pt x="4701156" y="2957031"/>
                    <a:pt x="4715670" y="2942517"/>
                  </a:cubicBezTo>
                  <a:cubicBezTo>
                    <a:pt x="4722927" y="2935260"/>
                    <a:pt x="4728262" y="2925335"/>
                    <a:pt x="4737442" y="2920745"/>
                  </a:cubicBezTo>
                  <a:lnTo>
                    <a:pt x="4780985" y="2898974"/>
                  </a:lnTo>
                  <a:lnTo>
                    <a:pt x="4933385" y="2746574"/>
                  </a:lnTo>
                  <a:lnTo>
                    <a:pt x="4998699" y="2681260"/>
                  </a:lnTo>
                  <a:lnTo>
                    <a:pt x="5020470" y="2637717"/>
                  </a:lnTo>
                  <a:close/>
                </a:path>
              </a:pathLst>
            </a:custGeom>
            <a:solidFill>
              <a:schemeClr val="accent4">
                <a:alpha val="29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5132505" y="4701315"/>
            <a:ext cx="4128053" cy="533360"/>
            <a:chOff x="804636" y="6248403"/>
            <a:chExt cx="4128053" cy="533360"/>
          </a:xfrm>
        </p:grpSpPr>
        <p:sp>
          <p:nvSpPr>
            <p:cNvPr id="18" name="TextBox 17"/>
            <p:cNvSpPr txBox="1"/>
            <p:nvPr/>
          </p:nvSpPr>
          <p:spPr>
            <a:xfrm>
              <a:off x="804636" y="6248403"/>
              <a:ext cx="4128053" cy="523220"/>
            </a:xfrm>
            <a:prstGeom prst="rect">
              <a:avLst/>
            </a:prstGeom>
            <a:noFill/>
          </p:spPr>
          <p:txBody>
            <a:bodyPr wrap="none" rtlCol="0">
              <a:spAutoFit/>
            </a:bodyPr>
            <a:lstStyle/>
            <a:p>
              <a:r>
                <a:rPr lang="en-US" sz="2800" dirty="0" smtClean="0">
                  <a:solidFill>
                    <a:srgbClr val="FF0000"/>
                  </a:solidFill>
                </a:rPr>
                <a:t>[         </a:t>
              </a:r>
              <a:r>
                <a:rPr lang="en-US" sz="2400" dirty="0" smtClean="0">
                  <a:solidFill>
                    <a:srgbClr val="FF0000"/>
                  </a:solidFill>
                </a:rPr>
                <a:t> </a:t>
              </a:r>
              <a:r>
                <a:rPr lang="en-US" sz="2800" dirty="0" smtClean="0">
                  <a:solidFill>
                    <a:schemeClr val="accent4"/>
                  </a:solidFill>
                </a:rPr>
                <a:t>(</a:t>
              </a:r>
              <a:r>
                <a:rPr lang="en-US" sz="2800" dirty="0" smtClean="0">
                  <a:solidFill>
                    <a:srgbClr val="3A2C00"/>
                  </a:solidFill>
                </a:rPr>
                <a:t> </a:t>
              </a:r>
              <a:r>
                <a:rPr lang="en-US" sz="2800" dirty="0" smtClean="0">
                  <a:solidFill>
                    <a:srgbClr val="FF0000"/>
                  </a:solidFill>
                </a:rPr>
                <a:t>       </a:t>
              </a:r>
              <a:r>
                <a:rPr lang="en-US" sz="2400" dirty="0" smtClean="0">
                  <a:solidFill>
                    <a:srgbClr val="FF0000"/>
                  </a:solidFill>
                </a:rPr>
                <a:t> </a:t>
              </a:r>
              <a:r>
                <a:rPr lang="en-US" sz="2800" dirty="0" smtClean="0">
                  <a:solidFill>
                    <a:srgbClr val="FF0000"/>
                  </a:solidFill>
                </a:rPr>
                <a:t> )</a:t>
              </a:r>
              <a:r>
                <a:rPr lang="en-US" sz="2800" dirty="0" smtClean="0"/>
                <a:t>  </a:t>
              </a:r>
              <a:r>
                <a:rPr lang="en-US" sz="2400" dirty="0" smtClean="0"/>
                <a:t> </a:t>
              </a:r>
              <a:r>
                <a:rPr lang="en-US" sz="2800" dirty="0" smtClean="0"/>
                <a:t>       </a:t>
              </a:r>
              <a:r>
                <a:rPr lang="en-US" sz="2800" dirty="0">
                  <a:solidFill>
                    <a:schemeClr val="accent4"/>
                  </a:solidFill>
                </a:rPr>
                <a:t>)</a:t>
              </a:r>
              <a:r>
                <a:rPr lang="en-US" sz="2800" dirty="0" smtClean="0"/>
                <a:t>          </a:t>
              </a:r>
              <a:r>
                <a:rPr lang="en-US" sz="2800" dirty="0" smtClean="0">
                  <a:solidFill>
                    <a:srgbClr val="440DB3"/>
                  </a:solidFill>
                </a:rPr>
                <a:t>] </a:t>
              </a:r>
              <a:r>
                <a:rPr lang="en-US" sz="2800" dirty="0" smtClean="0"/>
                <a:t> </a:t>
              </a:r>
              <a:endParaRPr lang="en-US" sz="2800" dirty="0"/>
            </a:p>
          </p:txBody>
        </p:sp>
        <p:cxnSp>
          <p:nvCxnSpPr>
            <p:cNvPr id="19" name="Straight Connector 18"/>
            <p:cNvCxnSpPr/>
            <p:nvPr/>
          </p:nvCxnSpPr>
          <p:spPr>
            <a:xfrm>
              <a:off x="928008" y="6563695"/>
              <a:ext cx="1828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827894" y="6476609"/>
              <a:ext cx="18288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756808" y="6563695"/>
              <a:ext cx="1828800" cy="0"/>
            </a:xfrm>
            <a:prstGeom prst="line">
              <a:avLst/>
            </a:prstGeom>
            <a:ln w="57150">
              <a:solidFill>
                <a:srgbClr val="440DB3"/>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656114" y="6258543"/>
              <a:ext cx="1828800" cy="523220"/>
            </a:xfrm>
            <a:prstGeom prst="rect">
              <a:avLst/>
            </a:prstGeom>
            <a:noFill/>
          </p:spPr>
          <p:txBody>
            <a:bodyPr wrap="square" rtlCol="0">
              <a:spAutoFit/>
            </a:bodyPr>
            <a:lstStyle/>
            <a:p>
              <a:r>
                <a:rPr lang="en-US" sz="2800" dirty="0"/>
                <a:t>(</a:t>
              </a:r>
              <a:endParaRPr lang="en-US" sz="2800" kern="1200" dirty="0">
                <a:solidFill>
                  <a:srgbClr val="440DB3"/>
                </a:solidFill>
                <a:latin typeface="+mn-lt"/>
                <a:ea typeface="+mn-ea"/>
                <a:cs typeface="+mn-cs"/>
              </a:endParaRPr>
            </a:p>
          </p:txBody>
        </p:sp>
      </p:grpSp>
      <mc:AlternateContent xmlns:mc="http://schemas.openxmlformats.org/markup-compatibility/2006" xmlns:p14="http://schemas.microsoft.com/office/powerpoint/2010/main">
        <mc:Choice Requires="p14">
          <p:contentPart p14:bwMode="auto" r:id="rId6">
            <p14:nvContentPartPr>
              <p14:cNvPr id="23" name="Ink 22"/>
              <p14:cNvContentPartPr/>
              <p14:nvPr/>
            </p14:nvContentPartPr>
            <p14:xfrm>
              <a:off x="490680" y="810360"/>
              <a:ext cx="8278920" cy="3085560"/>
            </p14:xfrm>
          </p:contentPart>
        </mc:Choice>
        <mc:Fallback xmlns="">
          <p:pic>
            <p:nvPicPr>
              <p:cNvPr id="23" name="Ink 22"/>
              <p:cNvPicPr/>
              <p:nvPr/>
            </p:nvPicPr>
            <p:blipFill>
              <a:blip r:embed="rId7"/>
              <a:stretch>
                <a:fillRect/>
              </a:stretch>
            </p:blipFill>
            <p:spPr>
              <a:xfrm>
                <a:off x="481320" y="801000"/>
                <a:ext cx="8297640" cy="3104280"/>
              </a:xfrm>
              <a:prstGeom prst="rect">
                <a:avLst/>
              </a:prstGeom>
            </p:spPr>
          </p:pic>
        </mc:Fallback>
      </mc:AlternateContent>
      <p:sp>
        <p:nvSpPr>
          <p:cNvPr id="4" name="TextBox 3"/>
          <p:cNvSpPr txBox="1"/>
          <p:nvPr/>
        </p:nvSpPr>
        <p:spPr>
          <a:xfrm>
            <a:off x="5951764" y="5478236"/>
            <a:ext cx="2861019" cy="1200329"/>
          </a:xfrm>
          <a:prstGeom prst="rect">
            <a:avLst/>
          </a:prstGeom>
          <a:solidFill>
            <a:srgbClr val="E2F0D9"/>
          </a:solidFill>
        </p:spPr>
        <p:txBody>
          <a:bodyPr wrap="square" rtlCol="0">
            <a:spAutoFit/>
          </a:bodyPr>
          <a:lstStyle/>
          <a:p>
            <a:r>
              <a:rPr lang="en-US" sz="2400" dirty="0" smtClean="0"/>
              <a:t>What parameters can we change to improve output??</a:t>
            </a:r>
          </a:p>
        </p:txBody>
      </p:sp>
    </p:spTree>
    <p:extLst>
      <p:ext uri="{BB962C8B-B14F-4D97-AF65-F5344CB8AC3E}">
        <p14:creationId xmlns:p14="http://schemas.microsoft.com/office/powerpoint/2010/main" val="25689516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5904" y="164629"/>
            <a:ext cx="4963717" cy="830997"/>
          </a:xfrm>
          <a:prstGeom prst="rect">
            <a:avLst/>
          </a:prstGeom>
          <a:solidFill>
            <a:schemeClr val="accent6">
              <a:lumMod val="20000"/>
              <a:lumOff val="80000"/>
            </a:schemeClr>
          </a:solidFill>
        </p:spPr>
        <p:txBody>
          <a:bodyPr wrap="square" rtlCol="0">
            <a:spAutoFit/>
          </a:bodyPr>
          <a:lstStyle/>
          <a:p>
            <a:pPr algn="ctr"/>
            <a:r>
              <a:rPr lang="en-US" sz="2400" dirty="0" err="1"/>
              <a:t>k</a:t>
            </a:r>
            <a:r>
              <a:rPr lang="en-US" sz="2400" dirty="0" err="1" smtClean="0"/>
              <a:t>nn</a:t>
            </a:r>
            <a:r>
              <a:rPr lang="en-US" sz="2400" dirty="0" smtClean="0"/>
              <a:t> distance with k = 5,    3 intervals, 50% overlap</a:t>
            </a:r>
            <a:endParaRPr lang="en-US" sz="2400" dirty="0"/>
          </a:p>
        </p:txBody>
      </p:sp>
      <p:graphicFrame>
        <p:nvGraphicFramePr>
          <p:cNvPr id="2" name="Object 1"/>
          <p:cNvGraphicFramePr>
            <a:graphicFrameLocks noChangeAspect="1"/>
          </p:cNvGraphicFramePr>
          <p:nvPr>
            <p:extLst/>
          </p:nvPr>
        </p:nvGraphicFramePr>
        <p:xfrm>
          <a:off x="480736" y="1089660"/>
          <a:ext cx="3821112" cy="3383280"/>
        </p:xfrm>
        <a:graphic>
          <a:graphicData uri="http://schemas.openxmlformats.org/presentationml/2006/ole">
            <mc:AlternateContent xmlns:mc="http://schemas.openxmlformats.org/markup-compatibility/2006">
              <mc:Choice xmlns:v="urn:schemas-microsoft-com:vml" Requires="v">
                <p:oleObj spid="_x0000_s2116" name="Acrobat Document" r:id="rId3" imgW="3657420" imgH="3238275" progId="Acrobat.Document.2015">
                  <p:embed/>
                </p:oleObj>
              </mc:Choice>
              <mc:Fallback>
                <p:oleObj name="Acrobat Document" r:id="rId3" imgW="3657420" imgH="3238275" progId="Acrobat.Document.2015">
                  <p:embed/>
                  <p:pic>
                    <p:nvPicPr>
                      <p:cNvPr id="2" name="Object 1"/>
                      <p:cNvPicPr/>
                      <p:nvPr/>
                    </p:nvPicPr>
                    <p:blipFill>
                      <a:blip r:embed="rId4"/>
                      <a:stretch>
                        <a:fillRect/>
                      </a:stretch>
                    </p:blipFill>
                    <p:spPr>
                      <a:xfrm>
                        <a:off x="480736" y="1089660"/>
                        <a:ext cx="3821112" cy="3383280"/>
                      </a:xfrm>
                      <a:prstGeom prst="rect">
                        <a:avLst/>
                      </a:prstGeom>
                    </p:spPr>
                  </p:pic>
                </p:oleObj>
              </mc:Fallback>
            </mc:AlternateContent>
          </a:graphicData>
        </a:graphic>
      </p:graphicFrame>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6505" y="164629"/>
            <a:ext cx="3370574" cy="2314061"/>
          </a:xfrm>
          <a:prstGeom prst="rect">
            <a:avLst/>
          </a:prstGeom>
        </p:spPr>
      </p:pic>
      <p:graphicFrame>
        <p:nvGraphicFramePr>
          <p:cNvPr id="6" name="Object 5"/>
          <p:cNvGraphicFramePr>
            <a:graphicFrameLocks noChangeAspect="1"/>
          </p:cNvGraphicFramePr>
          <p:nvPr>
            <p:extLst/>
          </p:nvPr>
        </p:nvGraphicFramePr>
        <p:xfrm>
          <a:off x="4832752" y="3634735"/>
          <a:ext cx="4032115" cy="2926080"/>
        </p:xfrm>
        <a:graphic>
          <a:graphicData uri="http://schemas.openxmlformats.org/presentationml/2006/ole">
            <mc:AlternateContent xmlns:mc="http://schemas.openxmlformats.org/markup-compatibility/2006">
              <mc:Choice xmlns:v="urn:schemas-microsoft-com:vml" Requires="v">
                <p:oleObj spid="_x0000_s2117" name="Acrobat Document" r:id="rId6" imgW="3657420" imgH="2653924" progId="Acrobat.Document.2015">
                  <p:embed/>
                </p:oleObj>
              </mc:Choice>
              <mc:Fallback>
                <p:oleObj name="Acrobat Document" r:id="rId6" imgW="3657420" imgH="2653924" progId="Acrobat.Document.2015">
                  <p:embed/>
                  <p:pic>
                    <p:nvPicPr>
                      <p:cNvPr id="6" name="Object 5"/>
                      <p:cNvPicPr/>
                      <p:nvPr/>
                    </p:nvPicPr>
                    <p:blipFill>
                      <a:blip r:embed="rId7"/>
                      <a:stretch>
                        <a:fillRect/>
                      </a:stretch>
                    </p:blipFill>
                    <p:spPr>
                      <a:xfrm>
                        <a:off x="4832752" y="3634735"/>
                        <a:ext cx="4032115" cy="2926080"/>
                      </a:xfrm>
                      <a:prstGeom prst="rect">
                        <a:avLst/>
                      </a:prstGeom>
                    </p:spPr>
                  </p:pic>
                </p:oleObj>
              </mc:Fallback>
            </mc:AlternateContent>
          </a:graphicData>
        </a:graphic>
      </p:graphicFrame>
      <p:sp>
        <p:nvSpPr>
          <p:cNvPr id="7" name="TextBox 6"/>
          <p:cNvSpPr txBox="1"/>
          <p:nvPr/>
        </p:nvSpPr>
        <p:spPr>
          <a:xfrm>
            <a:off x="5396283" y="2944765"/>
            <a:ext cx="3670796" cy="523220"/>
          </a:xfrm>
          <a:prstGeom prst="rect">
            <a:avLst/>
          </a:prstGeom>
          <a:solidFill>
            <a:schemeClr val="accent6">
              <a:lumMod val="20000"/>
              <a:lumOff val="80000"/>
            </a:schemeClr>
          </a:solidFill>
        </p:spPr>
        <p:txBody>
          <a:bodyPr wrap="square" rtlCol="0">
            <a:spAutoFit/>
          </a:bodyPr>
          <a:lstStyle/>
          <a:p>
            <a:pPr algn="ctr"/>
            <a:r>
              <a:rPr lang="en-US" sz="2800" dirty="0" smtClean="0"/>
              <a:t>20</a:t>
            </a:r>
            <a:r>
              <a:rPr lang="en-US" sz="2800" dirty="0"/>
              <a:t>% </a:t>
            </a:r>
            <a:r>
              <a:rPr lang="en-US" sz="2800" dirty="0" smtClean="0"/>
              <a:t>overlap</a:t>
            </a:r>
            <a:endParaRPr lang="en-US" sz="2800" dirty="0"/>
          </a:p>
        </p:txBody>
      </p:sp>
      <p:cxnSp>
        <p:nvCxnSpPr>
          <p:cNvPr id="9" name="Elbow Connector 8"/>
          <p:cNvCxnSpPr/>
          <p:nvPr/>
        </p:nvCxnSpPr>
        <p:spPr>
          <a:xfrm rot="5400000">
            <a:off x="1796364" y="2831450"/>
            <a:ext cx="6787405" cy="1124505"/>
          </a:xfrm>
          <a:prstGeom prst="bentConnector3">
            <a:avLst>
              <a:gd name="adj1" fmla="val 38135"/>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5752319" y="2592198"/>
            <a:ext cx="331476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35371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nvPr>
        </p:nvGraphicFramePr>
        <p:xfrm>
          <a:off x="482931" y="3238998"/>
          <a:ext cx="4914130" cy="3566160"/>
        </p:xfrm>
        <a:graphic>
          <a:graphicData uri="http://schemas.openxmlformats.org/presentationml/2006/ole">
            <mc:AlternateContent xmlns:mc="http://schemas.openxmlformats.org/markup-compatibility/2006">
              <mc:Choice xmlns:v="urn:schemas-microsoft-com:vml" Requires="v">
                <p:oleObj spid="_x0000_s6179" name="Acrobat Document" r:id="rId3" imgW="3657420" imgH="2653924" progId="Acrobat.Document.2015">
                  <p:embed/>
                </p:oleObj>
              </mc:Choice>
              <mc:Fallback>
                <p:oleObj name="Acrobat Document" r:id="rId3" imgW="3657420" imgH="2653924" progId="Acrobat.Document.2015">
                  <p:embed/>
                  <p:pic>
                    <p:nvPicPr>
                      <p:cNvPr id="4" name="Object 3"/>
                      <p:cNvPicPr/>
                      <p:nvPr/>
                    </p:nvPicPr>
                    <p:blipFill>
                      <a:blip r:embed="rId4"/>
                      <a:stretch>
                        <a:fillRect/>
                      </a:stretch>
                    </p:blipFill>
                    <p:spPr>
                      <a:xfrm>
                        <a:off x="482931" y="3238998"/>
                        <a:ext cx="4914130" cy="3566160"/>
                      </a:xfrm>
                      <a:prstGeom prst="rect">
                        <a:avLst/>
                      </a:prstGeom>
                    </p:spPr>
                  </p:pic>
                </p:oleObj>
              </mc:Fallback>
            </mc:AlternateContent>
          </a:graphicData>
        </a:graphic>
      </p:graphicFrame>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4910" y="285587"/>
            <a:ext cx="5061145" cy="3474720"/>
          </a:xfrm>
          <a:prstGeom prst="rect">
            <a:avLst/>
          </a:prstGeom>
        </p:spPr>
      </p:pic>
      <p:sp>
        <p:nvSpPr>
          <p:cNvPr id="3" name="TextBox 2"/>
          <p:cNvSpPr txBox="1"/>
          <p:nvPr/>
        </p:nvSpPr>
        <p:spPr>
          <a:xfrm>
            <a:off x="459180" y="285587"/>
            <a:ext cx="4174965" cy="1569660"/>
          </a:xfrm>
          <a:prstGeom prst="rect">
            <a:avLst/>
          </a:prstGeom>
          <a:solidFill>
            <a:schemeClr val="accent4">
              <a:lumMod val="20000"/>
              <a:lumOff val="80000"/>
            </a:schemeClr>
          </a:solidFill>
        </p:spPr>
        <p:txBody>
          <a:bodyPr wrap="square" rtlCol="0">
            <a:spAutoFit/>
          </a:bodyPr>
          <a:lstStyle/>
          <a:p>
            <a:r>
              <a:rPr lang="en-US" sz="2400" dirty="0" smtClean="0"/>
              <a:t>Distance Matrix Eigenvector, Mean Centered Distance Matrix</a:t>
            </a:r>
          </a:p>
          <a:p>
            <a:r>
              <a:rPr lang="en-US" sz="2400" dirty="0" smtClean="0"/>
              <a:t>Order of eigenvector:  0</a:t>
            </a:r>
          </a:p>
          <a:p>
            <a:r>
              <a:rPr lang="en-US" sz="2400" dirty="0"/>
              <a:t>5</a:t>
            </a:r>
            <a:r>
              <a:rPr lang="en-US" sz="2400" dirty="0" smtClean="0"/>
              <a:t> intervals, 50% Overlap  </a:t>
            </a:r>
            <a:endParaRPr lang="en-US" sz="2400" dirty="0"/>
          </a:p>
        </p:txBody>
      </p:sp>
    </p:spTree>
    <p:extLst>
      <p:ext uri="{BB962C8B-B14F-4D97-AF65-F5344CB8AC3E}">
        <p14:creationId xmlns:p14="http://schemas.microsoft.com/office/powerpoint/2010/main" val="5712198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4677" y="2954322"/>
            <a:ext cx="5460709" cy="374904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597" y="3448712"/>
            <a:ext cx="2926080" cy="3409288"/>
          </a:xfrm>
          <a:prstGeom prst="rect">
            <a:avLst/>
          </a:prstGeom>
        </p:spPr>
      </p:pic>
      <p:pic>
        <p:nvPicPr>
          <p:cNvPr id="4" name="Picture 2" descr="http://upload.wikimedia.org/wikipedia/commons/thumb/b/b3/Blue_Trefoil_Knot.png/1024px-Blue_Trefoil_Kno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1132" y="209537"/>
            <a:ext cx="2317264" cy="246888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Freeform 4"/>
          <p:cNvSpPr>
            <a:spLocks noChangeAspect="1"/>
          </p:cNvSpPr>
          <p:nvPr/>
        </p:nvSpPr>
        <p:spPr>
          <a:xfrm>
            <a:off x="2624734" y="412724"/>
            <a:ext cx="3796398" cy="2377440"/>
          </a:xfrm>
          <a:custGeom>
            <a:avLst/>
            <a:gdLst>
              <a:gd name="connsiteX0" fmla="*/ 1095883 w 6993815"/>
              <a:gd name="connsiteY0" fmla="*/ 1518323 h 4379777"/>
              <a:gd name="connsiteX1" fmla="*/ 1095883 w 6993815"/>
              <a:gd name="connsiteY1" fmla="*/ 1518323 h 4379777"/>
              <a:gd name="connsiteX2" fmla="*/ 1387848 w 6993815"/>
              <a:gd name="connsiteY2" fmla="*/ 1503723 h 4379777"/>
              <a:gd name="connsiteX3" fmla="*/ 1636019 w 6993815"/>
              <a:gd name="connsiteY3" fmla="*/ 1532922 h 4379777"/>
              <a:gd name="connsiteX4" fmla="*/ 1679814 w 6993815"/>
              <a:gd name="connsiteY4" fmla="*/ 1547521 h 4379777"/>
              <a:gd name="connsiteX5" fmla="*/ 1752805 w 6993815"/>
              <a:gd name="connsiteY5" fmla="*/ 1562120 h 4379777"/>
              <a:gd name="connsiteX6" fmla="*/ 1811199 w 6993815"/>
              <a:gd name="connsiteY6" fmla="*/ 1547521 h 4379777"/>
              <a:gd name="connsiteX7" fmla="*/ 1825797 w 6993815"/>
              <a:gd name="connsiteY7" fmla="*/ 1328532 h 4379777"/>
              <a:gd name="connsiteX8" fmla="*/ 1840395 w 6993815"/>
              <a:gd name="connsiteY8" fmla="*/ 1182540 h 4379777"/>
              <a:gd name="connsiteX9" fmla="*/ 1869592 w 6993815"/>
              <a:gd name="connsiteY9" fmla="*/ 846757 h 4379777"/>
              <a:gd name="connsiteX10" fmla="*/ 1884190 w 6993815"/>
              <a:gd name="connsiteY10" fmla="*/ 759161 h 4379777"/>
              <a:gd name="connsiteX11" fmla="*/ 1913387 w 6993815"/>
              <a:gd name="connsiteY11" fmla="*/ 671566 h 4379777"/>
              <a:gd name="connsiteX12" fmla="*/ 1927985 w 6993815"/>
              <a:gd name="connsiteY12" fmla="*/ 627768 h 4379777"/>
              <a:gd name="connsiteX13" fmla="*/ 1957181 w 6993815"/>
              <a:gd name="connsiteY13" fmla="*/ 569371 h 4379777"/>
              <a:gd name="connsiteX14" fmla="*/ 1971780 w 6993815"/>
              <a:gd name="connsiteY14" fmla="*/ 510974 h 4379777"/>
              <a:gd name="connsiteX15" fmla="*/ 2000976 w 6993815"/>
              <a:gd name="connsiteY15" fmla="*/ 467176 h 4379777"/>
              <a:gd name="connsiteX16" fmla="*/ 2030173 w 6993815"/>
              <a:gd name="connsiteY16" fmla="*/ 408779 h 4379777"/>
              <a:gd name="connsiteX17" fmla="*/ 2073968 w 6993815"/>
              <a:gd name="connsiteY17" fmla="*/ 379581 h 4379777"/>
              <a:gd name="connsiteX18" fmla="*/ 2234549 w 6993815"/>
              <a:gd name="connsiteY18" fmla="*/ 335783 h 4379777"/>
              <a:gd name="connsiteX19" fmla="*/ 2322139 w 6993815"/>
              <a:gd name="connsiteY19" fmla="*/ 350382 h 4379777"/>
              <a:gd name="connsiteX20" fmla="*/ 2336737 w 6993815"/>
              <a:gd name="connsiteY20" fmla="*/ 394180 h 4379777"/>
              <a:gd name="connsiteX21" fmla="*/ 2365933 w 6993815"/>
              <a:gd name="connsiteY21" fmla="*/ 452577 h 4379777"/>
              <a:gd name="connsiteX22" fmla="*/ 2365933 w 6993815"/>
              <a:gd name="connsiteY22" fmla="*/ 905154 h 4379777"/>
              <a:gd name="connsiteX23" fmla="*/ 2380532 w 6993815"/>
              <a:gd name="connsiteY23" fmla="*/ 1240937 h 4379777"/>
              <a:gd name="connsiteX24" fmla="*/ 2395130 w 6993815"/>
              <a:gd name="connsiteY24" fmla="*/ 1299334 h 4379777"/>
              <a:gd name="connsiteX25" fmla="*/ 2468121 w 6993815"/>
              <a:gd name="connsiteY25" fmla="*/ 1430727 h 4379777"/>
              <a:gd name="connsiteX26" fmla="*/ 2511916 w 6993815"/>
              <a:gd name="connsiteY26" fmla="*/ 1445326 h 4379777"/>
              <a:gd name="connsiteX27" fmla="*/ 2614104 w 6993815"/>
              <a:gd name="connsiteY27" fmla="*/ 1489124 h 4379777"/>
              <a:gd name="connsiteX28" fmla="*/ 2730890 w 6993815"/>
              <a:gd name="connsiteY28" fmla="*/ 1503723 h 4379777"/>
              <a:gd name="connsiteX29" fmla="*/ 3008258 w 6993815"/>
              <a:gd name="connsiteY29" fmla="*/ 1474525 h 4379777"/>
              <a:gd name="connsiteX30" fmla="*/ 3095848 w 6993815"/>
              <a:gd name="connsiteY30" fmla="*/ 1372330 h 4379777"/>
              <a:gd name="connsiteX31" fmla="*/ 3183437 w 6993815"/>
              <a:gd name="connsiteY31" fmla="*/ 1270135 h 4379777"/>
              <a:gd name="connsiteX32" fmla="*/ 3198036 w 6993815"/>
              <a:gd name="connsiteY32" fmla="*/ 1226338 h 4379777"/>
              <a:gd name="connsiteX33" fmla="*/ 3227232 w 6993815"/>
              <a:gd name="connsiteY33" fmla="*/ 1094944 h 4379777"/>
              <a:gd name="connsiteX34" fmla="*/ 3241830 w 6993815"/>
              <a:gd name="connsiteY34" fmla="*/ 1036547 h 4379777"/>
              <a:gd name="connsiteX35" fmla="*/ 3256429 w 6993815"/>
              <a:gd name="connsiteY35" fmla="*/ 510974 h 4379777"/>
              <a:gd name="connsiteX36" fmla="*/ 3285625 w 6993815"/>
              <a:gd name="connsiteY36" fmla="*/ 364982 h 4379777"/>
              <a:gd name="connsiteX37" fmla="*/ 3300224 w 6993815"/>
              <a:gd name="connsiteY37" fmla="*/ 321184 h 4379777"/>
              <a:gd name="connsiteX38" fmla="*/ 3329420 w 6993815"/>
              <a:gd name="connsiteY38" fmla="*/ 189790 h 4379777"/>
              <a:gd name="connsiteX39" fmla="*/ 3344018 w 6993815"/>
              <a:gd name="connsiteY39" fmla="*/ 145993 h 4379777"/>
              <a:gd name="connsiteX40" fmla="*/ 3387813 w 6993815"/>
              <a:gd name="connsiteY40" fmla="*/ 102195 h 4379777"/>
              <a:gd name="connsiteX41" fmla="*/ 3460805 w 6993815"/>
              <a:gd name="connsiteY41" fmla="*/ 14599 h 4379777"/>
              <a:gd name="connsiteX42" fmla="*/ 3519198 w 6993815"/>
              <a:gd name="connsiteY42" fmla="*/ 0 h 4379777"/>
              <a:gd name="connsiteX43" fmla="*/ 3665181 w 6993815"/>
              <a:gd name="connsiteY43" fmla="*/ 43798 h 4379777"/>
              <a:gd name="connsiteX44" fmla="*/ 3723574 w 6993815"/>
              <a:gd name="connsiteY44" fmla="*/ 1094944 h 4379777"/>
              <a:gd name="connsiteX45" fmla="*/ 3738172 w 6993815"/>
              <a:gd name="connsiteY45" fmla="*/ 1138742 h 4379777"/>
              <a:gd name="connsiteX46" fmla="*/ 3781967 w 6993815"/>
              <a:gd name="connsiteY46" fmla="*/ 1197139 h 4379777"/>
              <a:gd name="connsiteX47" fmla="*/ 3796565 w 6993815"/>
              <a:gd name="connsiteY47" fmla="*/ 1518323 h 4379777"/>
              <a:gd name="connsiteX48" fmla="*/ 3811163 w 6993815"/>
              <a:gd name="connsiteY48" fmla="*/ 1576720 h 4379777"/>
              <a:gd name="connsiteX49" fmla="*/ 3854958 w 6993815"/>
              <a:gd name="connsiteY49" fmla="*/ 1605918 h 4379777"/>
              <a:gd name="connsiteX50" fmla="*/ 4322103 w 6993815"/>
              <a:gd name="connsiteY50" fmla="*/ 1591319 h 4379777"/>
              <a:gd name="connsiteX51" fmla="*/ 4468086 w 6993815"/>
              <a:gd name="connsiteY51" fmla="*/ 1562120 h 4379777"/>
              <a:gd name="connsiteX52" fmla="*/ 4643266 w 6993815"/>
              <a:gd name="connsiteY52" fmla="*/ 1532922 h 4379777"/>
              <a:gd name="connsiteX53" fmla="*/ 4876838 w 6993815"/>
              <a:gd name="connsiteY53" fmla="*/ 1474525 h 4379777"/>
              <a:gd name="connsiteX54" fmla="*/ 5008223 w 6993815"/>
              <a:gd name="connsiteY54" fmla="*/ 1445326 h 4379777"/>
              <a:gd name="connsiteX55" fmla="*/ 5183402 w 6993815"/>
              <a:gd name="connsiteY55" fmla="*/ 1416128 h 4379777"/>
              <a:gd name="connsiteX56" fmla="*/ 5329385 w 6993815"/>
              <a:gd name="connsiteY56" fmla="*/ 1372330 h 4379777"/>
              <a:gd name="connsiteX57" fmla="*/ 5650547 w 6993815"/>
              <a:gd name="connsiteY57" fmla="*/ 1343132 h 4379777"/>
              <a:gd name="connsiteX58" fmla="*/ 6292872 w 6993815"/>
              <a:gd name="connsiteY58" fmla="*/ 1357731 h 4379777"/>
              <a:gd name="connsiteX59" fmla="*/ 6395060 w 6993815"/>
              <a:gd name="connsiteY59" fmla="*/ 1386929 h 4379777"/>
              <a:gd name="connsiteX60" fmla="*/ 6482649 w 6993815"/>
              <a:gd name="connsiteY60" fmla="*/ 1401529 h 4379777"/>
              <a:gd name="connsiteX61" fmla="*/ 6657829 w 6993815"/>
              <a:gd name="connsiteY61" fmla="*/ 1445326 h 4379777"/>
              <a:gd name="connsiteX62" fmla="*/ 6716222 w 6993815"/>
              <a:gd name="connsiteY62" fmla="*/ 1459926 h 4379777"/>
              <a:gd name="connsiteX63" fmla="*/ 6803812 w 6993815"/>
              <a:gd name="connsiteY63" fmla="*/ 1489124 h 4379777"/>
              <a:gd name="connsiteX64" fmla="*/ 6847606 w 6993815"/>
              <a:gd name="connsiteY64" fmla="*/ 1518323 h 4379777"/>
              <a:gd name="connsiteX65" fmla="*/ 6891401 w 6993815"/>
              <a:gd name="connsiteY65" fmla="*/ 1532922 h 4379777"/>
              <a:gd name="connsiteX66" fmla="*/ 6978991 w 6993815"/>
              <a:gd name="connsiteY66" fmla="*/ 1620517 h 4379777"/>
              <a:gd name="connsiteX67" fmla="*/ 6993589 w 6993815"/>
              <a:gd name="connsiteY67" fmla="*/ 1678914 h 4379777"/>
              <a:gd name="connsiteX68" fmla="*/ 6964393 w 6993815"/>
              <a:gd name="connsiteY68" fmla="*/ 1766510 h 4379777"/>
              <a:gd name="connsiteX69" fmla="*/ 6906000 w 6993815"/>
              <a:gd name="connsiteY69" fmla="*/ 1795709 h 4379777"/>
              <a:gd name="connsiteX70" fmla="*/ 6774615 w 6993815"/>
              <a:gd name="connsiteY70" fmla="*/ 1824907 h 4379777"/>
              <a:gd name="connsiteX71" fmla="*/ 4614069 w 6993815"/>
              <a:gd name="connsiteY71" fmla="*/ 1824907 h 4379777"/>
              <a:gd name="connsiteX72" fmla="*/ 4526479 w 6993815"/>
              <a:gd name="connsiteY72" fmla="*/ 1854106 h 4379777"/>
              <a:gd name="connsiteX73" fmla="*/ 4409693 w 6993815"/>
              <a:gd name="connsiteY73" fmla="*/ 1956300 h 4379777"/>
              <a:gd name="connsiteX74" fmla="*/ 4351300 w 6993815"/>
              <a:gd name="connsiteY74" fmla="*/ 1985499 h 4379777"/>
              <a:gd name="connsiteX75" fmla="*/ 4263710 w 6993815"/>
              <a:gd name="connsiteY75" fmla="*/ 2043896 h 4379777"/>
              <a:gd name="connsiteX76" fmla="*/ 4176121 w 6993815"/>
              <a:gd name="connsiteY76" fmla="*/ 2102293 h 4379777"/>
              <a:gd name="connsiteX77" fmla="*/ 4117727 w 6993815"/>
              <a:gd name="connsiteY77" fmla="*/ 2146091 h 4379777"/>
              <a:gd name="connsiteX78" fmla="*/ 4088531 w 6993815"/>
              <a:gd name="connsiteY78" fmla="*/ 2189888 h 4379777"/>
              <a:gd name="connsiteX79" fmla="*/ 4103129 w 6993815"/>
              <a:gd name="connsiteY79" fmla="*/ 2335881 h 4379777"/>
              <a:gd name="connsiteX80" fmla="*/ 4176121 w 6993815"/>
              <a:gd name="connsiteY80" fmla="*/ 2365079 h 4379777"/>
              <a:gd name="connsiteX81" fmla="*/ 4278309 w 6993815"/>
              <a:gd name="connsiteY81" fmla="*/ 2408877 h 4379777"/>
              <a:gd name="connsiteX82" fmla="*/ 4395095 w 6993815"/>
              <a:gd name="connsiteY82" fmla="*/ 2438076 h 4379777"/>
              <a:gd name="connsiteX83" fmla="*/ 4453488 w 6993815"/>
              <a:gd name="connsiteY83" fmla="*/ 2452675 h 4379777"/>
              <a:gd name="connsiteX84" fmla="*/ 4657864 w 6993815"/>
              <a:gd name="connsiteY84" fmla="*/ 2511072 h 4379777"/>
              <a:gd name="connsiteX85" fmla="*/ 4876838 w 6993815"/>
              <a:gd name="connsiteY85" fmla="*/ 2554870 h 4379777"/>
              <a:gd name="connsiteX86" fmla="*/ 5008223 w 6993815"/>
              <a:gd name="connsiteY86" fmla="*/ 2584068 h 4379777"/>
              <a:gd name="connsiteX87" fmla="*/ 5154206 w 6993815"/>
              <a:gd name="connsiteY87" fmla="*/ 2613267 h 4379777"/>
              <a:gd name="connsiteX88" fmla="*/ 5358582 w 6993815"/>
              <a:gd name="connsiteY88" fmla="*/ 2657065 h 4379777"/>
              <a:gd name="connsiteX89" fmla="*/ 5577556 w 6993815"/>
              <a:gd name="connsiteY89" fmla="*/ 2686263 h 4379777"/>
              <a:gd name="connsiteX90" fmla="*/ 6614034 w 6993815"/>
              <a:gd name="connsiteY90" fmla="*/ 2700862 h 4379777"/>
              <a:gd name="connsiteX91" fmla="*/ 6614034 w 6993815"/>
              <a:gd name="connsiteY91" fmla="*/ 2978248 h 4379777"/>
              <a:gd name="connsiteX92" fmla="*/ 6570239 w 6993815"/>
              <a:gd name="connsiteY92" fmla="*/ 2992847 h 4379777"/>
              <a:gd name="connsiteX93" fmla="*/ 6015504 w 6993815"/>
              <a:gd name="connsiteY93" fmla="*/ 2978248 h 4379777"/>
              <a:gd name="connsiteX94" fmla="*/ 5854923 w 6993815"/>
              <a:gd name="connsiteY94" fmla="*/ 2963649 h 4379777"/>
              <a:gd name="connsiteX95" fmla="*/ 5314787 w 6993815"/>
              <a:gd name="connsiteY95" fmla="*/ 2978248 h 4379777"/>
              <a:gd name="connsiteX96" fmla="*/ 5270992 w 6993815"/>
              <a:gd name="connsiteY96" fmla="*/ 2992847 h 4379777"/>
              <a:gd name="connsiteX97" fmla="*/ 5212599 w 6993815"/>
              <a:gd name="connsiteY97" fmla="*/ 3007447 h 4379777"/>
              <a:gd name="connsiteX98" fmla="*/ 5110411 w 6993815"/>
              <a:gd name="connsiteY98" fmla="*/ 3065844 h 4379777"/>
              <a:gd name="connsiteX99" fmla="*/ 5022821 w 6993815"/>
              <a:gd name="connsiteY99" fmla="*/ 3080443 h 4379777"/>
              <a:gd name="connsiteX100" fmla="*/ 4336702 w 6993815"/>
              <a:gd name="connsiteY100" fmla="*/ 3095042 h 4379777"/>
              <a:gd name="connsiteX101" fmla="*/ 4219915 w 6993815"/>
              <a:gd name="connsiteY101" fmla="*/ 3138840 h 4379777"/>
              <a:gd name="connsiteX102" fmla="*/ 4132326 w 6993815"/>
              <a:gd name="connsiteY102" fmla="*/ 3211836 h 4379777"/>
              <a:gd name="connsiteX103" fmla="*/ 4117727 w 6993815"/>
              <a:gd name="connsiteY103" fmla="*/ 3270233 h 4379777"/>
              <a:gd name="connsiteX104" fmla="*/ 4103129 w 6993815"/>
              <a:gd name="connsiteY104" fmla="*/ 3357829 h 4379777"/>
              <a:gd name="connsiteX105" fmla="*/ 4088531 w 6993815"/>
              <a:gd name="connsiteY105" fmla="*/ 3401627 h 4379777"/>
              <a:gd name="connsiteX106" fmla="*/ 4073933 w 6993815"/>
              <a:gd name="connsiteY106" fmla="*/ 3474623 h 4379777"/>
              <a:gd name="connsiteX107" fmla="*/ 4059334 w 6993815"/>
              <a:gd name="connsiteY107" fmla="*/ 4131589 h 4379777"/>
              <a:gd name="connsiteX108" fmla="*/ 4044736 w 6993815"/>
              <a:gd name="connsiteY108" fmla="*/ 4219185 h 4379777"/>
              <a:gd name="connsiteX109" fmla="*/ 4015539 w 6993815"/>
              <a:gd name="connsiteY109" fmla="*/ 4321380 h 4379777"/>
              <a:gd name="connsiteX110" fmla="*/ 3986343 w 6993815"/>
              <a:gd name="connsiteY110" fmla="*/ 4365177 h 4379777"/>
              <a:gd name="connsiteX111" fmla="*/ 3942548 w 6993815"/>
              <a:gd name="connsiteY111" fmla="*/ 4379777 h 4379777"/>
              <a:gd name="connsiteX112" fmla="*/ 3796565 w 6993815"/>
              <a:gd name="connsiteY112" fmla="*/ 4365177 h 4379777"/>
              <a:gd name="connsiteX113" fmla="*/ 3738172 w 6993815"/>
              <a:gd name="connsiteY113" fmla="*/ 4321380 h 4379777"/>
              <a:gd name="connsiteX114" fmla="*/ 3708975 w 6993815"/>
              <a:gd name="connsiteY114" fmla="*/ 4233784 h 4379777"/>
              <a:gd name="connsiteX115" fmla="*/ 3665181 w 6993815"/>
              <a:gd name="connsiteY115" fmla="*/ 4087792 h 4379777"/>
              <a:gd name="connsiteX116" fmla="*/ 3635984 w 6993815"/>
              <a:gd name="connsiteY116" fmla="*/ 3679012 h 4379777"/>
              <a:gd name="connsiteX117" fmla="*/ 3621386 w 6993815"/>
              <a:gd name="connsiteY117" fmla="*/ 3562218 h 4379777"/>
              <a:gd name="connsiteX118" fmla="*/ 3606787 w 6993815"/>
              <a:gd name="connsiteY118" fmla="*/ 3503821 h 4379777"/>
              <a:gd name="connsiteX119" fmla="*/ 3562993 w 6993815"/>
              <a:gd name="connsiteY119" fmla="*/ 3401627 h 4379777"/>
              <a:gd name="connsiteX120" fmla="*/ 3533796 w 6993815"/>
              <a:gd name="connsiteY120" fmla="*/ 3284833 h 4379777"/>
              <a:gd name="connsiteX121" fmla="*/ 3504599 w 6993815"/>
              <a:gd name="connsiteY121" fmla="*/ 3226436 h 4379777"/>
              <a:gd name="connsiteX122" fmla="*/ 3446206 w 6993815"/>
              <a:gd name="connsiteY122" fmla="*/ 3095042 h 4379777"/>
              <a:gd name="connsiteX123" fmla="*/ 3402412 w 6993815"/>
              <a:gd name="connsiteY123" fmla="*/ 3007447 h 4379777"/>
              <a:gd name="connsiteX124" fmla="*/ 3329420 w 6993815"/>
              <a:gd name="connsiteY124" fmla="*/ 2876053 h 4379777"/>
              <a:gd name="connsiteX125" fmla="*/ 3271027 w 6993815"/>
              <a:gd name="connsiteY125" fmla="*/ 2832256 h 4379777"/>
              <a:gd name="connsiteX126" fmla="*/ 3183437 w 6993815"/>
              <a:gd name="connsiteY126" fmla="*/ 2773859 h 4379777"/>
              <a:gd name="connsiteX127" fmla="*/ 2891472 w 6993815"/>
              <a:gd name="connsiteY127" fmla="*/ 2788458 h 4379777"/>
              <a:gd name="connsiteX128" fmla="*/ 2803882 w 6993815"/>
              <a:gd name="connsiteY128" fmla="*/ 2876053 h 4379777"/>
              <a:gd name="connsiteX129" fmla="*/ 2730890 w 6993815"/>
              <a:gd name="connsiteY129" fmla="*/ 2949050 h 4379777"/>
              <a:gd name="connsiteX130" fmla="*/ 2687096 w 6993815"/>
              <a:gd name="connsiteY130" fmla="*/ 3051244 h 4379777"/>
              <a:gd name="connsiteX131" fmla="*/ 2657899 w 6993815"/>
              <a:gd name="connsiteY131" fmla="*/ 3138840 h 4379777"/>
              <a:gd name="connsiteX132" fmla="*/ 2643301 w 6993815"/>
              <a:gd name="connsiteY132" fmla="*/ 3182638 h 4379777"/>
              <a:gd name="connsiteX133" fmla="*/ 2614104 w 6993815"/>
              <a:gd name="connsiteY133" fmla="*/ 3226436 h 4379777"/>
              <a:gd name="connsiteX134" fmla="*/ 2599506 w 6993815"/>
              <a:gd name="connsiteY134" fmla="*/ 3270233 h 4379777"/>
              <a:gd name="connsiteX135" fmla="*/ 2570309 w 6993815"/>
              <a:gd name="connsiteY135" fmla="*/ 3795806 h 4379777"/>
              <a:gd name="connsiteX136" fmla="*/ 2541113 w 6993815"/>
              <a:gd name="connsiteY136" fmla="*/ 4029395 h 4379777"/>
              <a:gd name="connsiteX137" fmla="*/ 2526514 w 6993815"/>
              <a:gd name="connsiteY137" fmla="*/ 4087792 h 4379777"/>
              <a:gd name="connsiteX138" fmla="*/ 2468121 w 6993815"/>
              <a:gd name="connsiteY138" fmla="*/ 4175387 h 4379777"/>
              <a:gd name="connsiteX139" fmla="*/ 2453523 w 6993815"/>
              <a:gd name="connsiteY139" fmla="*/ 4233784 h 4379777"/>
              <a:gd name="connsiteX140" fmla="*/ 2263745 w 6993815"/>
              <a:gd name="connsiteY140" fmla="*/ 4219185 h 4379777"/>
              <a:gd name="connsiteX141" fmla="*/ 2190754 w 6993815"/>
              <a:gd name="connsiteY141" fmla="*/ 4087792 h 4379777"/>
              <a:gd name="connsiteX142" fmla="*/ 2161557 w 6993815"/>
              <a:gd name="connsiteY142" fmla="*/ 4000196 h 4379777"/>
              <a:gd name="connsiteX143" fmla="*/ 2146959 w 6993815"/>
              <a:gd name="connsiteY143" fmla="*/ 3941799 h 4379777"/>
              <a:gd name="connsiteX144" fmla="*/ 2117763 w 6993815"/>
              <a:gd name="connsiteY144" fmla="*/ 3883402 h 4379777"/>
              <a:gd name="connsiteX145" fmla="*/ 2088566 w 6993815"/>
              <a:gd name="connsiteY145" fmla="*/ 3314031 h 4379777"/>
              <a:gd name="connsiteX146" fmla="*/ 2030173 w 6993815"/>
              <a:gd name="connsiteY146" fmla="*/ 2730061 h 4379777"/>
              <a:gd name="connsiteX147" fmla="*/ 716327 w 6993815"/>
              <a:gd name="connsiteY147" fmla="*/ 2730061 h 4379777"/>
              <a:gd name="connsiteX148" fmla="*/ 643336 w 6993815"/>
              <a:gd name="connsiteY148" fmla="*/ 2700862 h 4379777"/>
              <a:gd name="connsiteX149" fmla="*/ 541148 w 6993815"/>
              <a:gd name="connsiteY149" fmla="*/ 2686263 h 4379777"/>
              <a:gd name="connsiteX150" fmla="*/ 453558 w 6993815"/>
              <a:gd name="connsiteY150" fmla="*/ 2657065 h 4379777"/>
              <a:gd name="connsiteX151" fmla="*/ 249182 w 6993815"/>
              <a:gd name="connsiteY151" fmla="*/ 2613267 h 4379777"/>
              <a:gd name="connsiteX152" fmla="*/ 161593 w 6993815"/>
              <a:gd name="connsiteY152" fmla="*/ 2584068 h 4379777"/>
              <a:gd name="connsiteX153" fmla="*/ 117798 w 6993815"/>
              <a:gd name="connsiteY153" fmla="*/ 2569469 h 4379777"/>
              <a:gd name="connsiteX154" fmla="*/ 59405 w 6993815"/>
              <a:gd name="connsiteY154" fmla="*/ 2540271 h 4379777"/>
              <a:gd name="connsiteX155" fmla="*/ 1011 w 6993815"/>
              <a:gd name="connsiteY155" fmla="*/ 2452675 h 4379777"/>
              <a:gd name="connsiteX156" fmla="*/ 15610 w 6993815"/>
              <a:gd name="connsiteY156" fmla="*/ 2394278 h 4379777"/>
              <a:gd name="connsiteX157" fmla="*/ 176191 w 6993815"/>
              <a:gd name="connsiteY157" fmla="*/ 2350480 h 4379777"/>
              <a:gd name="connsiteX158" fmla="*/ 438960 w 6993815"/>
              <a:gd name="connsiteY158" fmla="*/ 2306682 h 4379777"/>
              <a:gd name="connsiteX159" fmla="*/ 1022891 w 6993815"/>
              <a:gd name="connsiteY159" fmla="*/ 2321282 h 4379777"/>
              <a:gd name="connsiteX160" fmla="*/ 1110481 w 6993815"/>
              <a:gd name="connsiteY160" fmla="*/ 2335881 h 4379777"/>
              <a:gd name="connsiteX161" fmla="*/ 1241866 w 6993815"/>
              <a:gd name="connsiteY161" fmla="*/ 2350480 h 4379777"/>
              <a:gd name="connsiteX162" fmla="*/ 2132361 w 6993815"/>
              <a:gd name="connsiteY162" fmla="*/ 2335881 h 4379777"/>
              <a:gd name="connsiteX163" fmla="*/ 2176156 w 6993815"/>
              <a:gd name="connsiteY163" fmla="*/ 2292083 h 4379777"/>
              <a:gd name="connsiteX164" fmla="*/ 2234549 w 6993815"/>
              <a:gd name="connsiteY164" fmla="*/ 2204488 h 4379777"/>
              <a:gd name="connsiteX165" fmla="*/ 2205352 w 6993815"/>
              <a:gd name="connsiteY165" fmla="*/ 2102293 h 4379777"/>
              <a:gd name="connsiteX166" fmla="*/ 2059369 w 6993815"/>
              <a:gd name="connsiteY166" fmla="*/ 2014697 h 4379777"/>
              <a:gd name="connsiteX167" fmla="*/ 2015575 w 6993815"/>
              <a:gd name="connsiteY167" fmla="*/ 1985499 h 4379777"/>
              <a:gd name="connsiteX168" fmla="*/ 1971780 w 6993815"/>
              <a:gd name="connsiteY168" fmla="*/ 1970900 h 4379777"/>
              <a:gd name="connsiteX169" fmla="*/ 1563028 w 6993815"/>
              <a:gd name="connsiteY169" fmla="*/ 1941701 h 4379777"/>
              <a:gd name="connsiteX170" fmla="*/ 1314857 w 6993815"/>
              <a:gd name="connsiteY170" fmla="*/ 1897903 h 4379777"/>
              <a:gd name="connsiteX171" fmla="*/ 1125079 w 6993815"/>
              <a:gd name="connsiteY171" fmla="*/ 1854106 h 4379777"/>
              <a:gd name="connsiteX172" fmla="*/ 803917 w 6993815"/>
              <a:gd name="connsiteY172" fmla="*/ 1810308 h 4379777"/>
              <a:gd name="connsiteX173" fmla="*/ 716327 w 6993815"/>
              <a:gd name="connsiteY173" fmla="*/ 1795709 h 4379777"/>
              <a:gd name="connsiteX174" fmla="*/ 468156 w 6993815"/>
              <a:gd name="connsiteY174" fmla="*/ 1781109 h 4379777"/>
              <a:gd name="connsiteX175" fmla="*/ 307575 w 6993815"/>
              <a:gd name="connsiteY175" fmla="*/ 1766510 h 4379777"/>
              <a:gd name="connsiteX176" fmla="*/ 205387 w 6993815"/>
              <a:gd name="connsiteY176" fmla="*/ 1737312 h 4379777"/>
              <a:gd name="connsiteX177" fmla="*/ 190789 w 6993815"/>
              <a:gd name="connsiteY177" fmla="*/ 1693514 h 4379777"/>
              <a:gd name="connsiteX178" fmla="*/ 307575 w 6993815"/>
              <a:gd name="connsiteY178" fmla="*/ 1591319 h 4379777"/>
              <a:gd name="connsiteX179" fmla="*/ 1241866 w 6993815"/>
              <a:gd name="connsiteY179" fmla="*/ 1576720 h 4379777"/>
              <a:gd name="connsiteX180" fmla="*/ 1285660 w 6993815"/>
              <a:gd name="connsiteY180" fmla="*/ 1547521 h 4379777"/>
              <a:gd name="connsiteX181" fmla="*/ 1329455 w 6993815"/>
              <a:gd name="connsiteY181" fmla="*/ 1532922 h 4379777"/>
              <a:gd name="connsiteX182" fmla="*/ 1358652 w 6993815"/>
              <a:gd name="connsiteY182" fmla="*/ 1503723 h 4379777"/>
              <a:gd name="connsiteX183" fmla="*/ 1358652 w 6993815"/>
              <a:gd name="connsiteY183" fmla="*/ 1503723 h 4379777"/>
              <a:gd name="connsiteX184" fmla="*/ 1358652 w 6993815"/>
              <a:gd name="connsiteY184" fmla="*/ 1503723 h 43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6993815" h="4379777">
                <a:moveTo>
                  <a:pt x="1095883" y="1518323"/>
                </a:moveTo>
                <a:lnTo>
                  <a:pt x="1095883" y="1518323"/>
                </a:lnTo>
                <a:cubicBezTo>
                  <a:pt x="1193205" y="1513456"/>
                  <a:pt x="1290405" y="1503723"/>
                  <a:pt x="1387848" y="1503723"/>
                </a:cubicBezTo>
                <a:cubicBezTo>
                  <a:pt x="1436320" y="1503723"/>
                  <a:pt x="1573386" y="1519003"/>
                  <a:pt x="1636019" y="1532922"/>
                </a:cubicBezTo>
                <a:cubicBezTo>
                  <a:pt x="1651041" y="1536260"/>
                  <a:pt x="1664885" y="1543789"/>
                  <a:pt x="1679814" y="1547521"/>
                </a:cubicBezTo>
                <a:cubicBezTo>
                  <a:pt x="1703885" y="1553539"/>
                  <a:pt x="1728475" y="1557254"/>
                  <a:pt x="1752805" y="1562120"/>
                </a:cubicBezTo>
                <a:cubicBezTo>
                  <a:pt x="1772270" y="1557254"/>
                  <a:pt x="1805215" y="1566672"/>
                  <a:pt x="1811199" y="1547521"/>
                </a:cubicBezTo>
                <a:cubicBezTo>
                  <a:pt x="1833019" y="1477692"/>
                  <a:pt x="1819963" y="1401457"/>
                  <a:pt x="1825797" y="1328532"/>
                </a:cubicBezTo>
                <a:cubicBezTo>
                  <a:pt x="1829697" y="1279781"/>
                  <a:pt x="1836911" y="1231322"/>
                  <a:pt x="1840395" y="1182540"/>
                </a:cubicBezTo>
                <a:cubicBezTo>
                  <a:pt x="1870503" y="760989"/>
                  <a:pt x="1833790" y="1043677"/>
                  <a:pt x="1869592" y="846757"/>
                </a:cubicBezTo>
                <a:cubicBezTo>
                  <a:pt x="1874887" y="817633"/>
                  <a:pt x="1877011" y="787879"/>
                  <a:pt x="1884190" y="759161"/>
                </a:cubicBezTo>
                <a:cubicBezTo>
                  <a:pt x="1891654" y="729302"/>
                  <a:pt x="1903655" y="700764"/>
                  <a:pt x="1913387" y="671566"/>
                </a:cubicBezTo>
                <a:cubicBezTo>
                  <a:pt x="1918253" y="656967"/>
                  <a:pt x="1921103" y="641532"/>
                  <a:pt x="1927985" y="627768"/>
                </a:cubicBezTo>
                <a:cubicBezTo>
                  <a:pt x="1937717" y="608302"/>
                  <a:pt x="1949540" y="589748"/>
                  <a:pt x="1957181" y="569371"/>
                </a:cubicBezTo>
                <a:cubicBezTo>
                  <a:pt x="1964226" y="550584"/>
                  <a:pt x="1963877" y="529417"/>
                  <a:pt x="1971780" y="510974"/>
                </a:cubicBezTo>
                <a:cubicBezTo>
                  <a:pt x="1978691" y="494847"/>
                  <a:pt x="1992271" y="482410"/>
                  <a:pt x="2000976" y="467176"/>
                </a:cubicBezTo>
                <a:cubicBezTo>
                  <a:pt x="2011773" y="448280"/>
                  <a:pt x="2016241" y="425498"/>
                  <a:pt x="2030173" y="408779"/>
                </a:cubicBezTo>
                <a:cubicBezTo>
                  <a:pt x="2041405" y="395300"/>
                  <a:pt x="2058735" y="388286"/>
                  <a:pt x="2073968" y="379581"/>
                </a:cubicBezTo>
                <a:cubicBezTo>
                  <a:pt x="2148277" y="337116"/>
                  <a:pt x="2134312" y="350103"/>
                  <a:pt x="2234549" y="335783"/>
                </a:cubicBezTo>
                <a:cubicBezTo>
                  <a:pt x="2263746" y="340649"/>
                  <a:pt x="2296440" y="335696"/>
                  <a:pt x="2322139" y="350382"/>
                </a:cubicBezTo>
                <a:cubicBezTo>
                  <a:pt x="2335500" y="358017"/>
                  <a:pt x="2330675" y="380035"/>
                  <a:pt x="2336737" y="394180"/>
                </a:cubicBezTo>
                <a:cubicBezTo>
                  <a:pt x="2345309" y="414184"/>
                  <a:pt x="2356201" y="433111"/>
                  <a:pt x="2365933" y="452577"/>
                </a:cubicBezTo>
                <a:cubicBezTo>
                  <a:pt x="2400137" y="726215"/>
                  <a:pt x="2365933" y="399746"/>
                  <a:pt x="2365933" y="905154"/>
                </a:cubicBezTo>
                <a:cubicBezTo>
                  <a:pt x="2365933" y="1017187"/>
                  <a:pt x="2372256" y="1129210"/>
                  <a:pt x="2380532" y="1240937"/>
                </a:cubicBezTo>
                <a:cubicBezTo>
                  <a:pt x="2382014" y="1260947"/>
                  <a:pt x="2389618" y="1280041"/>
                  <a:pt x="2395130" y="1299334"/>
                </a:cubicBezTo>
                <a:cubicBezTo>
                  <a:pt x="2405954" y="1337221"/>
                  <a:pt x="2435100" y="1419720"/>
                  <a:pt x="2468121" y="1430727"/>
                </a:cubicBezTo>
                <a:cubicBezTo>
                  <a:pt x="2482719" y="1435593"/>
                  <a:pt x="2497772" y="1439264"/>
                  <a:pt x="2511916" y="1445326"/>
                </a:cubicBezTo>
                <a:cubicBezTo>
                  <a:pt x="2549005" y="1461222"/>
                  <a:pt x="2574460" y="1481916"/>
                  <a:pt x="2614104" y="1489124"/>
                </a:cubicBezTo>
                <a:cubicBezTo>
                  <a:pt x="2652703" y="1496142"/>
                  <a:pt x="2691961" y="1498857"/>
                  <a:pt x="2730890" y="1503723"/>
                </a:cubicBezTo>
                <a:cubicBezTo>
                  <a:pt x="2823346" y="1493990"/>
                  <a:pt x="2917413" y="1494275"/>
                  <a:pt x="3008258" y="1474525"/>
                </a:cubicBezTo>
                <a:cubicBezTo>
                  <a:pt x="3067822" y="1461576"/>
                  <a:pt x="3070296" y="1413217"/>
                  <a:pt x="3095848" y="1372330"/>
                </a:cubicBezTo>
                <a:cubicBezTo>
                  <a:pt x="3127061" y="1322385"/>
                  <a:pt x="3143623" y="1309951"/>
                  <a:pt x="3183437" y="1270135"/>
                </a:cubicBezTo>
                <a:cubicBezTo>
                  <a:pt x="3188303" y="1255536"/>
                  <a:pt x="3193809" y="1241135"/>
                  <a:pt x="3198036" y="1226338"/>
                </a:cubicBezTo>
                <a:cubicBezTo>
                  <a:pt x="3215835" y="1164040"/>
                  <a:pt x="3212184" y="1162668"/>
                  <a:pt x="3227232" y="1094944"/>
                </a:cubicBezTo>
                <a:cubicBezTo>
                  <a:pt x="3231584" y="1075357"/>
                  <a:pt x="3236964" y="1056013"/>
                  <a:pt x="3241830" y="1036547"/>
                </a:cubicBezTo>
                <a:cubicBezTo>
                  <a:pt x="3246696" y="861356"/>
                  <a:pt x="3248093" y="686034"/>
                  <a:pt x="3256429" y="510974"/>
                </a:cubicBezTo>
                <a:cubicBezTo>
                  <a:pt x="3258068" y="476561"/>
                  <a:pt x="3274868" y="402632"/>
                  <a:pt x="3285625" y="364982"/>
                </a:cubicBezTo>
                <a:cubicBezTo>
                  <a:pt x="3289852" y="350185"/>
                  <a:pt x="3295997" y="335981"/>
                  <a:pt x="3300224" y="321184"/>
                </a:cubicBezTo>
                <a:cubicBezTo>
                  <a:pt x="3330190" y="216298"/>
                  <a:pt x="3299324" y="310184"/>
                  <a:pt x="3329420" y="189790"/>
                </a:cubicBezTo>
                <a:cubicBezTo>
                  <a:pt x="3333152" y="174861"/>
                  <a:pt x="3335482" y="158797"/>
                  <a:pt x="3344018" y="145993"/>
                </a:cubicBezTo>
                <a:cubicBezTo>
                  <a:pt x="3355470" y="128814"/>
                  <a:pt x="3374596" y="118056"/>
                  <a:pt x="3387813" y="102195"/>
                </a:cubicBezTo>
                <a:cubicBezTo>
                  <a:pt x="3415296" y="69213"/>
                  <a:pt x="3420096" y="37863"/>
                  <a:pt x="3460805" y="14599"/>
                </a:cubicBezTo>
                <a:cubicBezTo>
                  <a:pt x="3478225" y="4644"/>
                  <a:pt x="3499734" y="4866"/>
                  <a:pt x="3519198" y="0"/>
                </a:cubicBezTo>
                <a:cubicBezTo>
                  <a:pt x="3567859" y="14599"/>
                  <a:pt x="3657403" y="-6407"/>
                  <a:pt x="3665181" y="43798"/>
                </a:cubicBezTo>
                <a:cubicBezTo>
                  <a:pt x="3859875" y="1300542"/>
                  <a:pt x="3468001" y="754159"/>
                  <a:pt x="3723574" y="1094944"/>
                </a:cubicBezTo>
                <a:cubicBezTo>
                  <a:pt x="3728440" y="1109543"/>
                  <a:pt x="3730537" y="1125380"/>
                  <a:pt x="3738172" y="1138742"/>
                </a:cubicBezTo>
                <a:cubicBezTo>
                  <a:pt x="3750243" y="1159868"/>
                  <a:pt x="3778267" y="1173090"/>
                  <a:pt x="3781967" y="1197139"/>
                </a:cubicBezTo>
                <a:cubicBezTo>
                  <a:pt x="3798262" y="1303065"/>
                  <a:pt x="3788346" y="1411467"/>
                  <a:pt x="3796565" y="1518323"/>
                </a:cubicBezTo>
                <a:cubicBezTo>
                  <a:pt x="3798104" y="1538329"/>
                  <a:pt x="3800034" y="1560025"/>
                  <a:pt x="3811163" y="1576720"/>
                </a:cubicBezTo>
                <a:cubicBezTo>
                  <a:pt x="3820895" y="1591319"/>
                  <a:pt x="3840360" y="1596185"/>
                  <a:pt x="3854958" y="1605918"/>
                </a:cubicBezTo>
                <a:cubicBezTo>
                  <a:pt x="4010673" y="1601052"/>
                  <a:pt x="4166708" y="1602419"/>
                  <a:pt x="4322103" y="1591319"/>
                </a:cubicBezTo>
                <a:cubicBezTo>
                  <a:pt x="4371602" y="1587783"/>
                  <a:pt x="4419136" y="1570279"/>
                  <a:pt x="4468086" y="1562120"/>
                </a:cubicBezTo>
                <a:lnTo>
                  <a:pt x="4643266" y="1532922"/>
                </a:lnTo>
                <a:cubicBezTo>
                  <a:pt x="4799788" y="1480743"/>
                  <a:pt x="4665436" y="1521507"/>
                  <a:pt x="4876838" y="1474525"/>
                </a:cubicBezTo>
                <a:cubicBezTo>
                  <a:pt x="4920633" y="1464792"/>
                  <a:pt x="4964152" y="1453721"/>
                  <a:pt x="5008223" y="1445326"/>
                </a:cubicBezTo>
                <a:cubicBezTo>
                  <a:pt x="5066376" y="1434249"/>
                  <a:pt x="5183402" y="1416128"/>
                  <a:pt x="5183402" y="1416128"/>
                </a:cubicBezTo>
                <a:cubicBezTo>
                  <a:pt x="5247362" y="1390542"/>
                  <a:pt x="5261062" y="1379922"/>
                  <a:pt x="5329385" y="1372330"/>
                </a:cubicBezTo>
                <a:cubicBezTo>
                  <a:pt x="5436223" y="1360459"/>
                  <a:pt x="5650547" y="1343132"/>
                  <a:pt x="5650547" y="1343132"/>
                </a:cubicBezTo>
                <a:cubicBezTo>
                  <a:pt x="5864655" y="1347998"/>
                  <a:pt x="6079078" y="1345154"/>
                  <a:pt x="6292872" y="1357731"/>
                </a:cubicBezTo>
                <a:cubicBezTo>
                  <a:pt x="6328237" y="1359811"/>
                  <a:pt x="6360542" y="1378963"/>
                  <a:pt x="6395060" y="1386929"/>
                </a:cubicBezTo>
                <a:cubicBezTo>
                  <a:pt x="6423901" y="1393585"/>
                  <a:pt x="6453934" y="1394350"/>
                  <a:pt x="6482649" y="1401529"/>
                </a:cubicBezTo>
                <a:cubicBezTo>
                  <a:pt x="6872863" y="1499090"/>
                  <a:pt x="6275835" y="1368921"/>
                  <a:pt x="6657829" y="1445326"/>
                </a:cubicBezTo>
                <a:cubicBezTo>
                  <a:pt x="6677503" y="1449261"/>
                  <a:pt x="6697005" y="1454160"/>
                  <a:pt x="6716222" y="1459926"/>
                </a:cubicBezTo>
                <a:cubicBezTo>
                  <a:pt x="6745700" y="1468770"/>
                  <a:pt x="6803812" y="1489124"/>
                  <a:pt x="6803812" y="1489124"/>
                </a:cubicBezTo>
                <a:cubicBezTo>
                  <a:pt x="6818410" y="1498857"/>
                  <a:pt x="6831913" y="1510476"/>
                  <a:pt x="6847606" y="1518323"/>
                </a:cubicBezTo>
                <a:cubicBezTo>
                  <a:pt x="6861369" y="1525205"/>
                  <a:pt x="6879255" y="1523474"/>
                  <a:pt x="6891401" y="1532922"/>
                </a:cubicBezTo>
                <a:cubicBezTo>
                  <a:pt x="6923994" y="1558273"/>
                  <a:pt x="6978991" y="1620517"/>
                  <a:pt x="6978991" y="1620517"/>
                </a:cubicBezTo>
                <a:cubicBezTo>
                  <a:pt x="6983857" y="1639983"/>
                  <a:pt x="6995585" y="1658949"/>
                  <a:pt x="6993589" y="1678914"/>
                </a:cubicBezTo>
                <a:cubicBezTo>
                  <a:pt x="6990527" y="1709539"/>
                  <a:pt x="6982859" y="1741887"/>
                  <a:pt x="6964393" y="1766510"/>
                </a:cubicBezTo>
                <a:cubicBezTo>
                  <a:pt x="6951336" y="1783920"/>
                  <a:pt x="6926376" y="1788067"/>
                  <a:pt x="6906000" y="1795709"/>
                </a:cubicBezTo>
                <a:cubicBezTo>
                  <a:pt x="6882441" y="1804544"/>
                  <a:pt x="6794432" y="1820943"/>
                  <a:pt x="6774615" y="1824907"/>
                </a:cubicBezTo>
                <a:cubicBezTo>
                  <a:pt x="6113452" y="1817036"/>
                  <a:pt x="5289217" y="1795970"/>
                  <a:pt x="4614069" y="1824907"/>
                </a:cubicBezTo>
                <a:cubicBezTo>
                  <a:pt x="4583321" y="1826225"/>
                  <a:pt x="4555676" y="1844373"/>
                  <a:pt x="4526479" y="1854106"/>
                </a:cubicBezTo>
                <a:cubicBezTo>
                  <a:pt x="4484269" y="1896319"/>
                  <a:pt x="4463163" y="1920651"/>
                  <a:pt x="4409693" y="1956300"/>
                </a:cubicBezTo>
                <a:cubicBezTo>
                  <a:pt x="4391586" y="1968372"/>
                  <a:pt x="4369961" y="1974302"/>
                  <a:pt x="4351300" y="1985499"/>
                </a:cubicBezTo>
                <a:cubicBezTo>
                  <a:pt x="4321211" y="2003554"/>
                  <a:pt x="4292907" y="2024430"/>
                  <a:pt x="4263710" y="2043896"/>
                </a:cubicBezTo>
                <a:cubicBezTo>
                  <a:pt x="4263682" y="2043914"/>
                  <a:pt x="4176148" y="2102273"/>
                  <a:pt x="4176121" y="2102293"/>
                </a:cubicBezTo>
                <a:lnTo>
                  <a:pt x="4117727" y="2146091"/>
                </a:lnTo>
                <a:cubicBezTo>
                  <a:pt x="4107995" y="2160690"/>
                  <a:pt x="4096377" y="2174195"/>
                  <a:pt x="4088531" y="2189888"/>
                </a:cubicBezTo>
                <a:cubicBezTo>
                  <a:pt x="4064662" y="2237629"/>
                  <a:pt x="4065259" y="2287187"/>
                  <a:pt x="4103129" y="2335881"/>
                </a:cubicBezTo>
                <a:cubicBezTo>
                  <a:pt x="4119217" y="2356567"/>
                  <a:pt x="4152175" y="2354436"/>
                  <a:pt x="4176121" y="2365079"/>
                </a:cubicBezTo>
                <a:cubicBezTo>
                  <a:pt x="4239466" y="2393234"/>
                  <a:pt x="4220099" y="2393000"/>
                  <a:pt x="4278309" y="2408877"/>
                </a:cubicBezTo>
                <a:cubicBezTo>
                  <a:pt x="4317022" y="2419436"/>
                  <a:pt x="4356166" y="2428343"/>
                  <a:pt x="4395095" y="2438076"/>
                </a:cubicBezTo>
                <a:cubicBezTo>
                  <a:pt x="4414559" y="2442942"/>
                  <a:pt x="4434454" y="2446330"/>
                  <a:pt x="4453488" y="2452675"/>
                </a:cubicBezTo>
                <a:cubicBezTo>
                  <a:pt x="4536974" y="2480506"/>
                  <a:pt x="4566205" y="2492739"/>
                  <a:pt x="4657864" y="2511072"/>
                </a:cubicBezTo>
                <a:lnTo>
                  <a:pt x="4876838" y="2554870"/>
                </a:lnTo>
                <a:cubicBezTo>
                  <a:pt x="5224436" y="2624394"/>
                  <a:pt x="4719620" y="2522220"/>
                  <a:pt x="5008223" y="2584068"/>
                </a:cubicBezTo>
                <a:cubicBezTo>
                  <a:pt x="5056746" y="2594467"/>
                  <a:pt x="5106063" y="2601231"/>
                  <a:pt x="5154206" y="2613267"/>
                </a:cubicBezTo>
                <a:cubicBezTo>
                  <a:pt x="5260740" y="2639902"/>
                  <a:pt x="5192931" y="2623932"/>
                  <a:pt x="5358582" y="2657065"/>
                </a:cubicBezTo>
                <a:cubicBezTo>
                  <a:pt x="5442327" y="2673815"/>
                  <a:pt x="5480204" y="2683859"/>
                  <a:pt x="5577556" y="2686263"/>
                </a:cubicBezTo>
                <a:cubicBezTo>
                  <a:pt x="5922978" y="2694792"/>
                  <a:pt x="6268541" y="2695996"/>
                  <a:pt x="6614034" y="2700862"/>
                </a:cubicBezTo>
                <a:cubicBezTo>
                  <a:pt x="6648327" y="2803749"/>
                  <a:pt x="6654807" y="2804952"/>
                  <a:pt x="6614034" y="2978248"/>
                </a:cubicBezTo>
                <a:cubicBezTo>
                  <a:pt x="6610510" y="2993227"/>
                  <a:pt x="6584837" y="2987981"/>
                  <a:pt x="6570239" y="2992847"/>
                </a:cubicBezTo>
                <a:lnTo>
                  <a:pt x="6015504" y="2978248"/>
                </a:lnTo>
                <a:cubicBezTo>
                  <a:pt x="5961801" y="2976056"/>
                  <a:pt x="5908671" y="2963649"/>
                  <a:pt x="5854923" y="2963649"/>
                </a:cubicBezTo>
                <a:cubicBezTo>
                  <a:pt x="5674812" y="2963649"/>
                  <a:pt x="5494832" y="2973382"/>
                  <a:pt x="5314787" y="2978248"/>
                </a:cubicBezTo>
                <a:cubicBezTo>
                  <a:pt x="5300189" y="2983114"/>
                  <a:pt x="5285788" y="2988619"/>
                  <a:pt x="5270992" y="2992847"/>
                </a:cubicBezTo>
                <a:cubicBezTo>
                  <a:pt x="5251701" y="2998359"/>
                  <a:pt x="5231040" y="2999543"/>
                  <a:pt x="5212599" y="3007447"/>
                </a:cubicBezTo>
                <a:cubicBezTo>
                  <a:pt x="5128989" y="3043283"/>
                  <a:pt x="5211422" y="3035538"/>
                  <a:pt x="5110411" y="3065844"/>
                </a:cubicBezTo>
                <a:cubicBezTo>
                  <a:pt x="5082060" y="3074350"/>
                  <a:pt x="5052399" y="3079327"/>
                  <a:pt x="5022821" y="3080443"/>
                </a:cubicBezTo>
                <a:cubicBezTo>
                  <a:pt x="4794226" y="3089070"/>
                  <a:pt x="4565408" y="3090176"/>
                  <a:pt x="4336702" y="3095042"/>
                </a:cubicBezTo>
                <a:cubicBezTo>
                  <a:pt x="4233996" y="3163518"/>
                  <a:pt x="4364227" y="3084720"/>
                  <a:pt x="4219915" y="3138840"/>
                </a:cubicBezTo>
                <a:cubicBezTo>
                  <a:pt x="4187397" y="3151035"/>
                  <a:pt x="4155044" y="3189117"/>
                  <a:pt x="4132326" y="3211836"/>
                </a:cubicBezTo>
                <a:cubicBezTo>
                  <a:pt x="4127460" y="3231302"/>
                  <a:pt x="4121662" y="3250558"/>
                  <a:pt x="4117727" y="3270233"/>
                </a:cubicBezTo>
                <a:cubicBezTo>
                  <a:pt x="4111922" y="3299260"/>
                  <a:pt x="4109550" y="3328932"/>
                  <a:pt x="4103129" y="3357829"/>
                </a:cubicBezTo>
                <a:cubicBezTo>
                  <a:pt x="4099791" y="3372852"/>
                  <a:pt x="4092263" y="3386697"/>
                  <a:pt x="4088531" y="3401627"/>
                </a:cubicBezTo>
                <a:cubicBezTo>
                  <a:pt x="4082513" y="3425700"/>
                  <a:pt x="4078799" y="3450291"/>
                  <a:pt x="4073933" y="3474623"/>
                </a:cubicBezTo>
                <a:cubicBezTo>
                  <a:pt x="4069067" y="3693612"/>
                  <a:pt x="4067917" y="3912714"/>
                  <a:pt x="4059334" y="4131589"/>
                </a:cubicBezTo>
                <a:cubicBezTo>
                  <a:pt x="4058174" y="4161168"/>
                  <a:pt x="4050541" y="4190158"/>
                  <a:pt x="4044736" y="4219185"/>
                </a:cubicBezTo>
                <a:cubicBezTo>
                  <a:pt x="4041617" y="4234782"/>
                  <a:pt x="4024816" y="4302824"/>
                  <a:pt x="4015539" y="4321380"/>
                </a:cubicBezTo>
                <a:cubicBezTo>
                  <a:pt x="4007693" y="4337073"/>
                  <a:pt x="4000043" y="4354216"/>
                  <a:pt x="3986343" y="4365177"/>
                </a:cubicBezTo>
                <a:cubicBezTo>
                  <a:pt x="3974327" y="4374790"/>
                  <a:pt x="3957146" y="4374910"/>
                  <a:pt x="3942548" y="4379777"/>
                </a:cubicBezTo>
                <a:cubicBezTo>
                  <a:pt x="3893887" y="4374910"/>
                  <a:pt x="3843587" y="4378613"/>
                  <a:pt x="3796565" y="4365177"/>
                </a:cubicBezTo>
                <a:cubicBezTo>
                  <a:pt x="3773170" y="4358492"/>
                  <a:pt x="3751668" y="4341625"/>
                  <a:pt x="3738172" y="4321380"/>
                </a:cubicBezTo>
                <a:cubicBezTo>
                  <a:pt x="3721100" y="4295771"/>
                  <a:pt x="3720405" y="4262361"/>
                  <a:pt x="3708975" y="4233784"/>
                </a:cubicBezTo>
                <a:cubicBezTo>
                  <a:pt x="3670564" y="4137749"/>
                  <a:pt x="3684918" y="4186485"/>
                  <a:pt x="3665181" y="4087792"/>
                </a:cubicBezTo>
                <a:cubicBezTo>
                  <a:pt x="3654241" y="3901816"/>
                  <a:pt x="3653664" y="3846982"/>
                  <a:pt x="3635984" y="3679012"/>
                </a:cubicBezTo>
                <a:cubicBezTo>
                  <a:pt x="3631877" y="3639993"/>
                  <a:pt x="3627836" y="3600918"/>
                  <a:pt x="3621386" y="3562218"/>
                </a:cubicBezTo>
                <a:cubicBezTo>
                  <a:pt x="3618088" y="3542426"/>
                  <a:pt x="3613832" y="3522608"/>
                  <a:pt x="3606787" y="3503821"/>
                </a:cubicBezTo>
                <a:cubicBezTo>
                  <a:pt x="3575453" y="3420260"/>
                  <a:pt x="3581118" y="3474131"/>
                  <a:pt x="3562993" y="3401627"/>
                </a:cubicBezTo>
                <a:cubicBezTo>
                  <a:pt x="3549285" y="3346792"/>
                  <a:pt x="3553816" y="3331550"/>
                  <a:pt x="3533796" y="3284833"/>
                </a:cubicBezTo>
                <a:cubicBezTo>
                  <a:pt x="3525224" y="3264829"/>
                  <a:pt x="3512681" y="3246643"/>
                  <a:pt x="3504599" y="3226436"/>
                </a:cubicBezTo>
                <a:cubicBezTo>
                  <a:pt x="3452481" y="3096132"/>
                  <a:pt x="3502379" y="3179307"/>
                  <a:pt x="3446206" y="3095042"/>
                </a:cubicBezTo>
                <a:cubicBezTo>
                  <a:pt x="3409515" y="2984960"/>
                  <a:pt x="3459007" y="3120644"/>
                  <a:pt x="3402412" y="3007447"/>
                </a:cubicBezTo>
                <a:cubicBezTo>
                  <a:pt x="3373773" y="2950166"/>
                  <a:pt x="3403060" y="2931286"/>
                  <a:pt x="3329420" y="2876053"/>
                </a:cubicBezTo>
                <a:cubicBezTo>
                  <a:pt x="3309956" y="2861454"/>
                  <a:pt x="3290959" y="2846209"/>
                  <a:pt x="3271027" y="2832256"/>
                </a:cubicBezTo>
                <a:cubicBezTo>
                  <a:pt x="3242280" y="2812132"/>
                  <a:pt x="3183437" y="2773859"/>
                  <a:pt x="3183437" y="2773859"/>
                </a:cubicBezTo>
                <a:cubicBezTo>
                  <a:pt x="3086115" y="2778725"/>
                  <a:pt x="2988163" y="2776371"/>
                  <a:pt x="2891472" y="2788458"/>
                </a:cubicBezTo>
                <a:cubicBezTo>
                  <a:pt x="2825590" y="2796694"/>
                  <a:pt x="2830832" y="2828887"/>
                  <a:pt x="2803882" y="2876053"/>
                </a:cubicBezTo>
                <a:cubicBezTo>
                  <a:pt x="2773937" y="2928460"/>
                  <a:pt x="2780300" y="2916108"/>
                  <a:pt x="2730890" y="2949050"/>
                </a:cubicBezTo>
                <a:cubicBezTo>
                  <a:pt x="2692274" y="3103527"/>
                  <a:pt x="2744703" y="2921620"/>
                  <a:pt x="2687096" y="3051244"/>
                </a:cubicBezTo>
                <a:cubicBezTo>
                  <a:pt x="2674597" y="3079370"/>
                  <a:pt x="2667631" y="3109641"/>
                  <a:pt x="2657899" y="3138840"/>
                </a:cubicBezTo>
                <a:cubicBezTo>
                  <a:pt x="2653033" y="3153439"/>
                  <a:pt x="2651837" y="3169833"/>
                  <a:pt x="2643301" y="3182638"/>
                </a:cubicBezTo>
                <a:lnTo>
                  <a:pt x="2614104" y="3226436"/>
                </a:lnTo>
                <a:cubicBezTo>
                  <a:pt x="2609238" y="3241035"/>
                  <a:pt x="2602524" y="3255143"/>
                  <a:pt x="2599506" y="3270233"/>
                </a:cubicBezTo>
                <a:cubicBezTo>
                  <a:pt x="2567188" y="3431837"/>
                  <a:pt x="2576868" y="3667896"/>
                  <a:pt x="2570309" y="3795806"/>
                </a:cubicBezTo>
                <a:cubicBezTo>
                  <a:pt x="2566839" y="3863471"/>
                  <a:pt x="2555233" y="3958793"/>
                  <a:pt x="2541113" y="4029395"/>
                </a:cubicBezTo>
                <a:cubicBezTo>
                  <a:pt x="2537178" y="4049070"/>
                  <a:pt x="2535487" y="4069845"/>
                  <a:pt x="2526514" y="4087792"/>
                </a:cubicBezTo>
                <a:cubicBezTo>
                  <a:pt x="2510821" y="4119179"/>
                  <a:pt x="2468121" y="4175387"/>
                  <a:pt x="2468121" y="4175387"/>
                </a:cubicBezTo>
                <a:cubicBezTo>
                  <a:pt x="2463255" y="4194853"/>
                  <a:pt x="2464652" y="4217089"/>
                  <a:pt x="2453523" y="4233784"/>
                </a:cubicBezTo>
                <a:cubicBezTo>
                  <a:pt x="2407303" y="4303120"/>
                  <a:pt x="2311160" y="4233411"/>
                  <a:pt x="2263745" y="4219185"/>
                </a:cubicBezTo>
                <a:cubicBezTo>
                  <a:pt x="2241524" y="4182147"/>
                  <a:pt x="2207507" y="4129676"/>
                  <a:pt x="2190754" y="4087792"/>
                </a:cubicBezTo>
                <a:cubicBezTo>
                  <a:pt x="2179324" y="4059215"/>
                  <a:pt x="2170400" y="4029676"/>
                  <a:pt x="2161557" y="4000196"/>
                </a:cubicBezTo>
                <a:cubicBezTo>
                  <a:pt x="2155792" y="3980977"/>
                  <a:pt x="2154004" y="3960586"/>
                  <a:pt x="2146959" y="3941799"/>
                </a:cubicBezTo>
                <a:cubicBezTo>
                  <a:pt x="2139318" y="3921422"/>
                  <a:pt x="2127495" y="3902868"/>
                  <a:pt x="2117763" y="3883402"/>
                </a:cubicBezTo>
                <a:cubicBezTo>
                  <a:pt x="2084051" y="3579986"/>
                  <a:pt x="2114518" y="3885029"/>
                  <a:pt x="2088566" y="3314031"/>
                </a:cubicBezTo>
                <a:cubicBezTo>
                  <a:pt x="2079097" y="3105697"/>
                  <a:pt x="2055313" y="2947953"/>
                  <a:pt x="2030173" y="2730061"/>
                </a:cubicBezTo>
                <a:cubicBezTo>
                  <a:pt x="1495551" y="2761511"/>
                  <a:pt x="1572506" y="2762993"/>
                  <a:pt x="716327" y="2730061"/>
                </a:cubicBezTo>
                <a:cubicBezTo>
                  <a:pt x="690141" y="2729054"/>
                  <a:pt x="668758" y="2707218"/>
                  <a:pt x="643336" y="2700862"/>
                </a:cubicBezTo>
                <a:cubicBezTo>
                  <a:pt x="609955" y="2692516"/>
                  <a:pt x="575211" y="2691129"/>
                  <a:pt x="541148" y="2686263"/>
                </a:cubicBezTo>
                <a:cubicBezTo>
                  <a:pt x="511951" y="2676530"/>
                  <a:pt x="483415" y="2664530"/>
                  <a:pt x="453558" y="2657065"/>
                </a:cubicBezTo>
                <a:cubicBezTo>
                  <a:pt x="385792" y="2640123"/>
                  <a:pt x="316140" y="2633356"/>
                  <a:pt x="249182" y="2613267"/>
                </a:cubicBezTo>
                <a:cubicBezTo>
                  <a:pt x="219704" y="2604423"/>
                  <a:pt x="190789" y="2593801"/>
                  <a:pt x="161593" y="2584068"/>
                </a:cubicBezTo>
                <a:cubicBezTo>
                  <a:pt x="146995" y="2579202"/>
                  <a:pt x="131561" y="2576351"/>
                  <a:pt x="117798" y="2569469"/>
                </a:cubicBezTo>
                <a:lnTo>
                  <a:pt x="59405" y="2540271"/>
                </a:lnTo>
                <a:cubicBezTo>
                  <a:pt x="39940" y="2511072"/>
                  <a:pt x="-7500" y="2486719"/>
                  <a:pt x="1011" y="2452675"/>
                </a:cubicBezTo>
                <a:cubicBezTo>
                  <a:pt x="5877" y="2433209"/>
                  <a:pt x="1423" y="2408466"/>
                  <a:pt x="15610" y="2394278"/>
                </a:cubicBezTo>
                <a:cubicBezTo>
                  <a:pt x="46085" y="2363801"/>
                  <a:pt x="141819" y="2358412"/>
                  <a:pt x="176191" y="2350480"/>
                </a:cubicBezTo>
                <a:cubicBezTo>
                  <a:pt x="390510" y="2301019"/>
                  <a:pt x="151383" y="2332828"/>
                  <a:pt x="438960" y="2306682"/>
                </a:cubicBezTo>
                <a:lnTo>
                  <a:pt x="1022891" y="2321282"/>
                </a:lnTo>
                <a:cubicBezTo>
                  <a:pt x="1052462" y="2322568"/>
                  <a:pt x="1081141" y="2331969"/>
                  <a:pt x="1110481" y="2335881"/>
                </a:cubicBezTo>
                <a:cubicBezTo>
                  <a:pt x="1154159" y="2341705"/>
                  <a:pt x="1198071" y="2345614"/>
                  <a:pt x="1241866" y="2350480"/>
                </a:cubicBezTo>
                <a:lnTo>
                  <a:pt x="2132361" y="2335881"/>
                </a:lnTo>
                <a:cubicBezTo>
                  <a:pt x="2152967" y="2334593"/>
                  <a:pt x="2163481" y="2308380"/>
                  <a:pt x="2176156" y="2292083"/>
                </a:cubicBezTo>
                <a:cubicBezTo>
                  <a:pt x="2197699" y="2264383"/>
                  <a:pt x="2234549" y="2204488"/>
                  <a:pt x="2234549" y="2204488"/>
                </a:cubicBezTo>
                <a:cubicBezTo>
                  <a:pt x="2224817" y="2170423"/>
                  <a:pt x="2226189" y="2130946"/>
                  <a:pt x="2205352" y="2102293"/>
                </a:cubicBezTo>
                <a:cubicBezTo>
                  <a:pt x="2179957" y="2067372"/>
                  <a:pt x="2099347" y="2037543"/>
                  <a:pt x="2059369" y="2014697"/>
                </a:cubicBezTo>
                <a:cubicBezTo>
                  <a:pt x="2044136" y="2005992"/>
                  <a:pt x="2031268" y="1993346"/>
                  <a:pt x="2015575" y="1985499"/>
                </a:cubicBezTo>
                <a:cubicBezTo>
                  <a:pt x="2001812" y="1978617"/>
                  <a:pt x="1986576" y="1975128"/>
                  <a:pt x="1971780" y="1970900"/>
                </a:cubicBezTo>
                <a:cubicBezTo>
                  <a:pt x="1825123" y="1928995"/>
                  <a:pt x="1787009" y="1951034"/>
                  <a:pt x="1563028" y="1941701"/>
                </a:cubicBezTo>
                <a:cubicBezTo>
                  <a:pt x="1498940" y="1932545"/>
                  <a:pt x="1368781" y="1915878"/>
                  <a:pt x="1314857" y="1897903"/>
                </a:cubicBezTo>
                <a:cubicBezTo>
                  <a:pt x="1194624" y="1857824"/>
                  <a:pt x="1257734" y="1873058"/>
                  <a:pt x="1125079" y="1854106"/>
                </a:cubicBezTo>
                <a:cubicBezTo>
                  <a:pt x="934080" y="1799530"/>
                  <a:pt x="1096385" y="1838163"/>
                  <a:pt x="803917" y="1810308"/>
                </a:cubicBezTo>
                <a:cubicBezTo>
                  <a:pt x="774451" y="1807502"/>
                  <a:pt x="745815" y="1798273"/>
                  <a:pt x="716327" y="1795709"/>
                </a:cubicBezTo>
                <a:cubicBezTo>
                  <a:pt x="633772" y="1788530"/>
                  <a:pt x="550812" y="1787013"/>
                  <a:pt x="468156" y="1781109"/>
                </a:cubicBezTo>
                <a:cubicBezTo>
                  <a:pt x="414545" y="1777279"/>
                  <a:pt x="361102" y="1771376"/>
                  <a:pt x="307575" y="1766510"/>
                </a:cubicBezTo>
                <a:cubicBezTo>
                  <a:pt x="307070" y="1766384"/>
                  <a:pt x="212368" y="1744293"/>
                  <a:pt x="205387" y="1737312"/>
                </a:cubicBezTo>
                <a:cubicBezTo>
                  <a:pt x="194506" y="1726430"/>
                  <a:pt x="195655" y="1708113"/>
                  <a:pt x="190789" y="1693514"/>
                </a:cubicBezTo>
                <a:cubicBezTo>
                  <a:pt x="220095" y="1620243"/>
                  <a:pt x="208418" y="1595569"/>
                  <a:pt x="307575" y="1591319"/>
                </a:cubicBezTo>
                <a:cubicBezTo>
                  <a:pt x="618758" y="1577982"/>
                  <a:pt x="930436" y="1581586"/>
                  <a:pt x="1241866" y="1576720"/>
                </a:cubicBezTo>
                <a:cubicBezTo>
                  <a:pt x="1256464" y="1566987"/>
                  <a:pt x="1269967" y="1555368"/>
                  <a:pt x="1285660" y="1547521"/>
                </a:cubicBezTo>
                <a:cubicBezTo>
                  <a:pt x="1299423" y="1540639"/>
                  <a:pt x="1316260" y="1540839"/>
                  <a:pt x="1329455" y="1532922"/>
                </a:cubicBezTo>
                <a:cubicBezTo>
                  <a:pt x="1341257" y="1525840"/>
                  <a:pt x="1348920" y="1513456"/>
                  <a:pt x="1358652" y="1503723"/>
                </a:cubicBezTo>
                <a:lnTo>
                  <a:pt x="1358652" y="1503723"/>
                </a:lnTo>
                <a:lnTo>
                  <a:pt x="1358652" y="1503723"/>
                </a:lnTo>
              </a:path>
            </a:pathLst>
          </a:custGeom>
          <a:solidFill>
            <a:schemeClr val="accent1"/>
          </a:solid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681925" y="412724"/>
            <a:ext cx="1859796" cy="1384995"/>
          </a:xfrm>
          <a:prstGeom prst="rect">
            <a:avLst/>
          </a:prstGeom>
          <a:solidFill>
            <a:schemeClr val="accent6">
              <a:lumMod val="20000"/>
              <a:lumOff val="80000"/>
            </a:schemeClr>
          </a:solidFill>
        </p:spPr>
        <p:txBody>
          <a:bodyPr wrap="square" rtlCol="0">
            <a:spAutoFit/>
          </a:bodyPr>
          <a:lstStyle/>
          <a:p>
            <a:pPr algn="ctr"/>
            <a:r>
              <a:rPr lang="en-US" sz="2800" dirty="0" smtClean="0"/>
              <a:t>Different types of data sets</a:t>
            </a:r>
            <a:endParaRPr lang="en-US" sz="2800" dirty="0"/>
          </a:p>
        </p:txBody>
      </p:sp>
    </p:spTree>
    <p:extLst>
      <p:ext uri="{BB962C8B-B14F-4D97-AF65-F5344CB8AC3E}">
        <p14:creationId xmlns:p14="http://schemas.microsoft.com/office/powerpoint/2010/main" val="32168406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4677" y="2954322"/>
            <a:ext cx="5460709" cy="374904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597" y="3448712"/>
            <a:ext cx="2926080" cy="3409288"/>
          </a:xfrm>
          <a:prstGeom prst="rect">
            <a:avLst/>
          </a:prstGeom>
        </p:spPr>
      </p:pic>
      <p:pic>
        <p:nvPicPr>
          <p:cNvPr id="4" name="Picture 2" descr="http://upload.wikimedia.org/wikipedia/commons/thumb/b/b3/Blue_Trefoil_Knot.png/1024px-Blue_Trefoil_Kno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1132" y="209537"/>
            <a:ext cx="2317264" cy="246888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Freeform 4"/>
          <p:cNvSpPr>
            <a:spLocks noChangeAspect="1"/>
          </p:cNvSpPr>
          <p:nvPr/>
        </p:nvSpPr>
        <p:spPr>
          <a:xfrm>
            <a:off x="2624734" y="412724"/>
            <a:ext cx="3796398" cy="2377440"/>
          </a:xfrm>
          <a:custGeom>
            <a:avLst/>
            <a:gdLst>
              <a:gd name="connsiteX0" fmla="*/ 1095883 w 6993815"/>
              <a:gd name="connsiteY0" fmla="*/ 1518323 h 4379777"/>
              <a:gd name="connsiteX1" fmla="*/ 1095883 w 6993815"/>
              <a:gd name="connsiteY1" fmla="*/ 1518323 h 4379777"/>
              <a:gd name="connsiteX2" fmla="*/ 1387848 w 6993815"/>
              <a:gd name="connsiteY2" fmla="*/ 1503723 h 4379777"/>
              <a:gd name="connsiteX3" fmla="*/ 1636019 w 6993815"/>
              <a:gd name="connsiteY3" fmla="*/ 1532922 h 4379777"/>
              <a:gd name="connsiteX4" fmla="*/ 1679814 w 6993815"/>
              <a:gd name="connsiteY4" fmla="*/ 1547521 h 4379777"/>
              <a:gd name="connsiteX5" fmla="*/ 1752805 w 6993815"/>
              <a:gd name="connsiteY5" fmla="*/ 1562120 h 4379777"/>
              <a:gd name="connsiteX6" fmla="*/ 1811199 w 6993815"/>
              <a:gd name="connsiteY6" fmla="*/ 1547521 h 4379777"/>
              <a:gd name="connsiteX7" fmla="*/ 1825797 w 6993815"/>
              <a:gd name="connsiteY7" fmla="*/ 1328532 h 4379777"/>
              <a:gd name="connsiteX8" fmla="*/ 1840395 w 6993815"/>
              <a:gd name="connsiteY8" fmla="*/ 1182540 h 4379777"/>
              <a:gd name="connsiteX9" fmla="*/ 1869592 w 6993815"/>
              <a:gd name="connsiteY9" fmla="*/ 846757 h 4379777"/>
              <a:gd name="connsiteX10" fmla="*/ 1884190 w 6993815"/>
              <a:gd name="connsiteY10" fmla="*/ 759161 h 4379777"/>
              <a:gd name="connsiteX11" fmla="*/ 1913387 w 6993815"/>
              <a:gd name="connsiteY11" fmla="*/ 671566 h 4379777"/>
              <a:gd name="connsiteX12" fmla="*/ 1927985 w 6993815"/>
              <a:gd name="connsiteY12" fmla="*/ 627768 h 4379777"/>
              <a:gd name="connsiteX13" fmla="*/ 1957181 w 6993815"/>
              <a:gd name="connsiteY13" fmla="*/ 569371 h 4379777"/>
              <a:gd name="connsiteX14" fmla="*/ 1971780 w 6993815"/>
              <a:gd name="connsiteY14" fmla="*/ 510974 h 4379777"/>
              <a:gd name="connsiteX15" fmla="*/ 2000976 w 6993815"/>
              <a:gd name="connsiteY15" fmla="*/ 467176 h 4379777"/>
              <a:gd name="connsiteX16" fmla="*/ 2030173 w 6993815"/>
              <a:gd name="connsiteY16" fmla="*/ 408779 h 4379777"/>
              <a:gd name="connsiteX17" fmla="*/ 2073968 w 6993815"/>
              <a:gd name="connsiteY17" fmla="*/ 379581 h 4379777"/>
              <a:gd name="connsiteX18" fmla="*/ 2234549 w 6993815"/>
              <a:gd name="connsiteY18" fmla="*/ 335783 h 4379777"/>
              <a:gd name="connsiteX19" fmla="*/ 2322139 w 6993815"/>
              <a:gd name="connsiteY19" fmla="*/ 350382 h 4379777"/>
              <a:gd name="connsiteX20" fmla="*/ 2336737 w 6993815"/>
              <a:gd name="connsiteY20" fmla="*/ 394180 h 4379777"/>
              <a:gd name="connsiteX21" fmla="*/ 2365933 w 6993815"/>
              <a:gd name="connsiteY21" fmla="*/ 452577 h 4379777"/>
              <a:gd name="connsiteX22" fmla="*/ 2365933 w 6993815"/>
              <a:gd name="connsiteY22" fmla="*/ 905154 h 4379777"/>
              <a:gd name="connsiteX23" fmla="*/ 2380532 w 6993815"/>
              <a:gd name="connsiteY23" fmla="*/ 1240937 h 4379777"/>
              <a:gd name="connsiteX24" fmla="*/ 2395130 w 6993815"/>
              <a:gd name="connsiteY24" fmla="*/ 1299334 h 4379777"/>
              <a:gd name="connsiteX25" fmla="*/ 2468121 w 6993815"/>
              <a:gd name="connsiteY25" fmla="*/ 1430727 h 4379777"/>
              <a:gd name="connsiteX26" fmla="*/ 2511916 w 6993815"/>
              <a:gd name="connsiteY26" fmla="*/ 1445326 h 4379777"/>
              <a:gd name="connsiteX27" fmla="*/ 2614104 w 6993815"/>
              <a:gd name="connsiteY27" fmla="*/ 1489124 h 4379777"/>
              <a:gd name="connsiteX28" fmla="*/ 2730890 w 6993815"/>
              <a:gd name="connsiteY28" fmla="*/ 1503723 h 4379777"/>
              <a:gd name="connsiteX29" fmla="*/ 3008258 w 6993815"/>
              <a:gd name="connsiteY29" fmla="*/ 1474525 h 4379777"/>
              <a:gd name="connsiteX30" fmla="*/ 3095848 w 6993815"/>
              <a:gd name="connsiteY30" fmla="*/ 1372330 h 4379777"/>
              <a:gd name="connsiteX31" fmla="*/ 3183437 w 6993815"/>
              <a:gd name="connsiteY31" fmla="*/ 1270135 h 4379777"/>
              <a:gd name="connsiteX32" fmla="*/ 3198036 w 6993815"/>
              <a:gd name="connsiteY32" fmla="*/ 1226338 h 4379777"/>
              <a:gd name="connsiteX33" fmla="*/ 3227232 w 6993815"/>
              <a:gd name="connsiteY33" fmla="*/ 1094944 h 4379777"/>
              <a:gd name="connsiteX34" fmla="*/ 3241830 w 6993815"/>
              <a:gd name="connsiteY34" fmla="*/ 1036547 h 4379777"/>
              <a:gd name="connsiteX35" fmla="*/ 3256429 w 6993815"/>
              <a:gd name="connsiteY35" fmla="*/ 510974 h 4379777"/>
              <a:gd name="connsiteX36" fmla="*/ 3285625 w 6993815"/>
              <a:gd name="connsiteY36" fmla="*/ 364982 h 4379777"/>
              <a:gd name="connsiteX37" fmla="*/ 3300224 w 6993815"/>
              <a:gd name="connsiteY37" fmla="*/ 321184 h 4379777"/>
              <a:gd name="connsiteX38" fmla="*/ 3329420 w 6993815"/>
              <a:gd name="connsiteY38" fmla="*/ 189790 h 4379777"/>
              <a:gd name="connsiteX39" fmla="*/ 3344018 w 6993815"/>
              <a:gd name="connsiteY39" fmla="*/ 145993 h 4379777"/>
              <a:gd name="connsiteX40" fmla="*/ 3387813 w 6993815"/>
              <a:gd name="connsiteY40" fmla="*/ 102195 h 4379777"/>
              <a:gd name="connsiteX41" fmla="*/ 3460805 w 6993815"/>
              <a:gd name="connsiteY41" fmla="*/ 14599 h 4379777"/>
              <a:gd name="connsiteX42" fmla="*/ 3519198 w 6993815"/>
              <a:gd name="connsiteY42" fmla="*/ 0 h 4379777"/>
              <a:gd name="connsiteX43" fmla="*/ 3665181 w 6993815"/>
              <a:gd name="connsiteY43" fmla="*/ 43798 h 4379777"/>
              <a:gd name="connsiteX44" fmla="*/ 3723574 w 6993815"/>
              <a:gd name="connsiteY44" fmla="*/ 1094944 h 4379777"/>
              <a:gd name="connsiteX45" fmla="*/ 3738172 w 6993815"/>
              <a:gd name="connsiteY45" fmla="*/ 1138742 h 4379777"/>
              <a:gd name="connsiteX46" fmla="*/ 3781967 w 6993815"/>
              <a:gd name="connsiteY46" fmla="*/ 1197139 h 4379777"/>
              <a:gd name="connsiteX47" fmla="*/ 3796565 w 6993815"/>
              <a:gd name="connsiteY47" fmla="*/ 1518323 h 4379777"/>
              <a:gd name="connsiteX48" fmla="*/ 3811163 w 6993815"/>
              <a:gd name="connsiteY48" fmla="*/ 1576720 h 4379777"/>
              <a:gd name="connsiteX49" fmla="*/ 3854958 w 6993815"/>
              <a:gd name="connsiteY49" fmla="*/ 1605918 h 4379777"/>
              <a:gd name="connsiteX50" fmla="*/ 4322103 w 6993815"/>
              <a:gd name="connsiteY50" fmla="*/ 1591319 h 4379777"/>
              <a:gd name="connsiteX51" fmla="*/ 4468086 w 6993815"/>
              <a:gd name="connsiteY51" fmla="*/ 1562120 h 4379777"/>
              <a:gd name="connsiteX52" fmla="*/ 4643266 w 6993815"/>
              <a:gd name="connsiteY52" fmla="*/ 1532922 h 4379777"/>
              <a:gd name="connsiteX53" fmla="*/ 4876838 w 6993815"/>
              <a:gd name="connsiteY53" fmla="*/ 1474525 h 4379777"/>
              <a:gd name="connsiteX54" fmla="*/ 5008223 w 6993815"/>
              <a:gd name="connsiteY54" fmla="*/ 1445326 h 4379777"/>
              <a:gd name="connsiteX55" fmla="*/ 5183402 w 6993815"/>
              <a:gd name="connsiteY55" fmla="*/ 1416128 h 4379777"/>
              <a:gd name="connsiteX56" fmla="*/ 5329385 w 6993815"/>
              <a:gd name="connsiteY56" fmla="*/ 1372330 h 4379777"/>
              <a:gd name="connsiteX57" fmla="*/ 5650547 w 6993815"/>
              <a:gd name="connsiteY57" fmla="*/ 1343132 h 4379777"/>
              <a:gd name="connsiteX58" fmla="*/ 6292872 w 6993815"/>
              <a:gd name="connsiteY58" fmla="*/ 1357731 h 4379777"/>
              <a:gd name="connsiteX59" fmla="*/ 6395060 w 6993815"/>
              <a:gd name="connsiteY59" fmla="*/ 1386929 h 4379777"/>
              <a:gd name="connsiteX60" fmla="*/ 6482649 w 6993815"/>
              <a:gd name="connsiteY60" fmla="*/ 1401529 h 4379777"/>
              <a:gd name="connsiteX61" fmla="*/ 6657829 w 6993815"/>
              <a:gd name="connsiteY61" fmla="*/ 1445326 h 4379777"/>
              <a:gd name="connsiteX62" fmla="*/ 6716222 w 6993815"/>
              <a:gd name="connsiteY62" fmla="*/ 1459926 h 4379777"/>
              <a:gd name="connsiteX63" fmla="*/ 6803812 w 6993815"/>
              <a:gd name="connsiteY63" fmla="*/ 1489124 h 4379777"/>
              <a:gd name="connsiteX64" fmla="*/ 6847606 w 6993815"/>
              <a:gd name="connsiteY64" fmla="*/ 1518323 h 4379777"/>
              <a:gd name="connsiteX65" fmla="*/ 6891401 w 6993815"/>
              <a:gd name="connsiteY65" fmla="*/ 1532922 h 4379777"/>
              <a:gd name="connsiteX66" fmla="*/ 6978991 w 6993815"/>
              <a:gd name="connsiteY66" fmla="*/ 1620517 h 4379777"/>
              <a:gd name="connsiteX67" fmla="*/ 6993589 w 6993815"/>
              <a:gd name="connsiteY67" fmla="*/ 1678914 h 4379777"/>
              <a:gd name="connsiteX68" fmla="*/ 6964393 w 6993815"/>
              <a:gd name="connsiteY68" fmla="*/ 1766510 h 4379777"/>
              <a:gd name="connsiteX69" fmla="*/ 6906000 w 6993815"/>
              <a:gd name="connsiteY69" fmla="*/ 1795709 h 4379777"/>
              <a:gd name="connsiteX70" fmla="*/ 6774615 w 6993815"/>
              <a:gd name="connsiteY70" fmla="*/ 1824907 h 4379777"/>
              <a:gd name="connsiteX71" fmla="*/ 4614069 w 6993815"/>
              <a:gd name="connsiteY71" fmla="*/ 1824907 h 4379777"/>
              <a:gd name="connsiteX72" fmla="*/ 4526479 w 6993815"/>
              <a:gd name="connsiteY72" fmla="*/ 1854106 h 4379777"/>
              <a:gd name="connsiteX73" fmla="*/ 4409693 w 6993815"/>
              <a:gd name="connsiteY73" fmla="*/ 1956300 h 4379777"/>
              <a:gd name="connsiteX74" fmla="*/ 4351300 w 6993815"/>
              <a:gd name="connsiteY74" fmla="*/ 1985499 h 4379777"/>
              <a:gd name="connsiteX75" fmla="*/ 4263710 w 6993815"/>
              <a:gd name="connsiteY75" fmla="*/ 2043896 h 4379777"/>
              <a:gd name="connsiteX76" fmla="*/ 4176121 w 6993815"/>
              <a:gd name="connsiteY76" fmla="*/ 2102293 h 4379777"/>
              <a:gd name="connsiteX77" fmla="*/ 4117727 w 6993815"/>
              <a:gd name="connsiteY77" fmla="*/ 2146091 h 4379777"/>
              <a:gd name="connsiteX78" fmla="*/ 4088531 w 6993815"/>
              <a:gd name="connsiteY78" fmla="*/ 2189888 h 4379777"/>
              <a:gd name="connsiteX79" fmla="*/ 4103129 w 6993815"/>
              <a:gd name="connsiteY79" fmla="*/ 2335881 h 4379777"/>
              <a:gd name="connsiteX80" fmla="*/ 4176121 w 6993815"/>
              <a:gd name="connsiteY80" fmla="*/ 2365079 h 4379777"/>
              <a:gd name="connsiteX81" fmla="*/ 4278309 w 6993815"/>
              <a:gd name="connsiteY81" fmla="*/ 2408877 h 4379777"/>
              <a:gd name="connsiteX82" fmla="*/ 4395095 w 6993815"/>
              <a:gd name="connsiteY82" fmla="*/ 2438076 h 4379777"/>
              <a:gd name="connsiteX83" fmla="*/ 4453488 w 6993815"/>
              <a:gd name="connsiteY83" fmla="*/ 2452675 h 4379777"/>
              <a:gd name="connsiteX84" fmla="*/ 4657864 w 6993815"/>
              <a:gd name="connsiteY84" fmla="*/ 2511072 h 4379777"/>
              <a:gd name="connsiteX85" fmla="*/ 4876838 w 6993815"/>
              <a:gd name="connsiteY85" fmla="*/ 2554870 h 4379777"/>
              <a:gd name="connsiteX86" fmla="*/ 5008223 w 6993815"/>
              <a:gd name="connsiteY86" fmla="*/ 2584068 h 4379777"/>
              <a:gd name="connsiteX87" fmla="*/ 5154206 w 6993815"/>
              <a:gd name="connsiteY87" fmla="*/ 2613267 h 4379777"/>
              <a:gd name="connsiteX88" fmla="*/ 5358582 w 6993815"/>
              <a:gd name="connsiteY88" fmla="*/ 2657065 h 4379777"/>
              <a:gd name="connsiteX89" fmla="*/ 5577556 w 6993815"/>
              <a:gd name="connsiteY89" fmla="*/ 2686263 h 4379777"/>
              <a:gd name="connsiteX90" fmla="*/ 6614034 w 6993815"/>
              <a:gd name="connsiteY90" fmla="*/ 2700862 h 4379777"/>
              <a:gd name="connsiteX91" fmla="*/ 6614034 w 6993815"/>
              <a:gd name="connsiteY91" fmla="*/ 2978248 h 4379777"/>
              <a:gd name="connsiteX92" fmla="*/ 6570239 w 6993815"/>
              <a:gd name="connsiteY92" fmla="*/ 2992847 h 4379777"/>
              <a:gd name="connsiteX93" fmla="*/ 6015504 w 6993815"/>
              <a:gd name="connsiteY93" fmla="*/ 2978248 h 4379777"/>
              <a:gd name="connsiteX94" fmla="*/ 5854923 w 6993815"/>
              <a:gd name="connsiteY94" fmla="*/ 2963649 h 4379777"/>
              <a:gd name="connsiteX95" fmla="*/ 5314787 w 6993815"/>
              <a:gd name="connsiteY95" fmla="*/ 2978248 h 4379777"/>
              <a:gd name="connsiteX96" fmla="*/ 5270992 w 6993815"/>
              <a:gd name="connsiteY96" fmla="*/ 2992847 h 4379777"/>
              <a:gd name="connsiteX97" fmla="*/ 5212599 w 6993815"/>
              <a:gd name="connsiteY97" fmla="*/ 3007447 h 4379777"/>
              <a:gd name="connsiteX98" fmla="*/ 5110411 w 6993815"/>
              <a:gd name="connsiteY98" fmla="*/ 3065844 h 4379777"/>
              <a:gd name="connsiteX99" fmla="*/ 5022821 w 6993815"/>
              <a:gd name="connsiteY99" fmla="*/ 3080443 h 4379777"/>
              <a:gd name="connsiteX100" fmla="*/ 4336702 w 6993815"/>
              <a:gd name="connsiteY100" fmla="*/ 3095042 h 4379777"/>
              <a:gd name="connsiteX101" fmla="*/ 4219915 w 6993815"/>
              <a:gd name="connsiteY101" fmla="*/ 3138840 h 4379777"/>
              <a:gd name="connsiteX102" fmla="*/ 4132326 w 6993815"/>
              <a:gd name="connsiteY102" fmla="*/ 3211836 h 4379777"/>
              <a:gd name="connsiteX103" fmla="*/ 4117727 w 6993815"/>
              <a:gd name="connsiteY103" fmla="*/ 3270233 h 4379777"/>
              <a:gd name="connsiteX104" fmla="*/ 4103129 w 6993815"/>
              <a:gd name="connsiteY104" fmla="*/ 3357829 h 4379777"/>
              <a:gd name="connsiteX105" fmla="*/ 4088531 w 6993815"/>
              <a:gd name="connsiteY105" fmla="*/ 3401627 h 4379777"/>
              <a:gd name="connsiteX106" fmla="*/ 4073933 w 6993815"/>
              <a:gd name="connsiteY106" fmla="*/ 3474623 h 4379777"/>
              <a:gd name="connsiteX107" fmla="*/ 4059334 w 6993815"/>
              <a:gd name="connsiteY107" fmla="*/ 4131589 h 4379777"/>
              <a:gd name="connsiteX108" fmla="*/ 4044736 w 6993815"/>
              <a:gd name="connsiteY108" fmla="*/ 4219185 h 4379777"/>
              <a:gd name="connsiteX109" fmla="*/ 4015539 w 6993815"/>
              <a:gd name="connsiteY109" fmla="*/ 4321380 h 4379777"/>
              <a:gd name="connsiteX110" fmla="*/ 3986343 w 6993815"/>
              <a:gd name="connsiteY110" fmla="*/ 4365177 h 4379777"/>
              <a:gd name="connsiteX111" fmla="*/ 3942548 w 6993815"/>
              <a:gd name="connsiteY111" fmla="*/ 4379777 h 4379777"/>
              <a:gd name="connsiteX112" fmla="*/ 3796565 w 6993815"/>
              <a:gd name="connsiteY112" fmla="*/ 4365177 h 4379777"/>
              <a:gd name="connsiteX113" fmla="*/ 3738172 w 6993815"/>
              <a:gd name="connsiteY113" fmla="*/ 4321380 h 4379777"/>
              <a:gd name="connsiteX114" fmla="*/ 3708975 w 6993815"/>
              <a:gd name="connsiteY114" fmla="*/ 4233784 h 4379777"/>
              <a:gd name="connsiteX115" fmla="*/ 3665181 w 6993815"/>
              <a:gd name="connsiteY115" fmla="*/ 4087792 h 4379777"/>
              <a:gd name="connsiteX116" fmla="*/ 3635984 w 6993815"/>
              <a:gd name="connsiteY116" fmla="*/ 3679012 h 4379777"/>
              <a:gd name="connsiteX117" fmla="*/ 3621386 w 6993815"/>
              <a:gd name="connsiteY117" fmla="*/ 3562218 h 4379777"/>
              <a:gd name="connsiteX118" fmla="*/ 3606787 w 6993815"/>
              <a:gd name="connsiteY118" fmla="*/ 3503821 h 4379777"/>
              <a:gd name="connsiteX119" fmla="*/ 3562993 w 6993815"/>
              <a:gd name="connsiteY119" fmla="*/ 3401627 h 4379777"/>
              <a:gd name="connsiteX120" fmla="*/ 3533796 w 6993815"/>
              <a:gd name="connsiteY120" fmla="*/ 3284833 h 4379777"/>
              <a:gd name="connsiteX121" fmla="*/ 3504599 w 6993815"/>
              <a:gd name="connsiteY121" fmla="*/ 3226436 h 4379777"/>
              <a:gd name="connsiteX122" fmla="*/ 3446206 w 6993815"/>
              <a:gd name="connsiteY122" fmla="*/ 3095042 h 4379777"/>
              <a:gd name="connsiteX123" fmla="*/ 3402412 w 6993815"/>
              <a:gd name="connsiteY123" fmla="*/ 3007447 h 4379777"/>
              <a:gd name="connsiteX124" fmla="*/ 3329420 w 6993815"/>
              <a:gd name="connsiteY124" fmla="*/ 2876053 h 4379777"/>
              <a:gd name="connsiteX125" fmla="*/ 3271027 w 6993815"/>
              <a:gd name="connsiteY125" fmla="*/ 2832256 h 4379777"/>
              <a:gd name="connsiteX126" fmla="*/ 3183437 w 6993815"/>
              <a:gd name="connsiteY126" fmla="*/ 2773859 h 4379777"/>
              <a:gd name="connsiteX127" fmla="*/ 2891472 w 6993815"/>
              <a:gd name="connsiteY127" fmla="*/ 2788458 h 4379777"/>
              <a:gd name="connsiteX128" fmla="*/ 2803882 w 6993815"/>
              <a:gd name="connsiteY128" fmla="*/ 2876053 h 4379777"/>
              <a:gd name="connsiteX129" fmla="*/ 2730890 w 6993815"/>
              <a:gd name="connsiteY129" fmla="*/ 2949050 h 4379777"/>
              <a:gd name="connsiteX130" fmla="*/ 2687096 w 6993815"/>
              <a:gd name="connsiteY130" fmla="*/ 3051244 h 4379777"/>
              <a:gd name="connsiteX131" fmla="*/ 2657899 w 6993815"/>
              <a:gd name="connsiteY131" fmla="*/ 3138840 h 4379777"/>
              <a:gd name="connsiteX132" fmla="*/ 2643301 w 6993815"/>
              <a:gd name="connsiteY132" fmla="*/ 3182638 h 4379777"/>
              <a:gd name="connsiteX133" fmla="*/ 2614104 w 6993815"/>
              <a:gd name="connsiteY133" fmla="*/ 3226436 h 4379777"/>
              <a:gd name="connsiteX134" fmla="*/ 2599506 w 6993815"/>
              <a:gd name="connsiteY134" fmla="*/ 3270233 h 4379777"/>
              <a:gd name="connsiteX135" fmla="*/ 2570309 w 6993815"/>
              <a:gd name="connsiteY135" fmla="*/ 3795806 h 4379777"/>
              <a:gd name="connsiteX136" fmla="*/ 2541113 w 6993815"/>
              <a:gd name="connsiteY136" fmla="*/ 4029395 h 4379777"/>
              <a:gd name="connsiteX137" fmla="*/ 2526514 w 6993815"/>
              <a:gd name="connsiteY137" fmla="*/ 4087792 h 4379777"/>
              <a:gd name="connsiteX138" fmla="*/ 2468121 w 6993815"/>
              <a:gd name="connsiteY138" fmla="*/ 4175387 h 4379777"/>
              <a:gd name="connsiteX139" fmla="*/ 2453523 w 6993815"/>
              <a:gd name="connsiteY139" fmla="*/ 4233784 h 4379777"/>
              <a:gd name="connsiteX140" fmla="*/ 2263745 w 6993815"/>
              <a:gd name="connsiteY140" fmla="*/ 4219185 h 4379777"/>
              <a:gd name="connsiteX141" fmla="*/ 2190754 w 6993815"/>
              <a:gd name="connsiteY141" fmla="*/ 4087792 h 4379777"/>
              <a:gd name="connsiteX142" fmla="*/ 2161557 w 6993815"/>
              <a:gd name="connsiteY142" fmla="*/ 4000196 h 4379777"/>
              <a:gd name="connsiteX143" fmla="*/ 2146959 w 6993815"/>
              <a:gd name="connsiteY143" fmla="*/ 3941799 h 4379777"/>
              <a:gd name="connsiteX144" fmla="*/ 2117763 w 6993815"/>
              <a:gd name="connsiteY144" fmla="*/ 3883402 h 4379777"/>
              <a:gd name="connsiteX145" fmla="*/ 2088566 w 6993815"/>
              <a:gd name="connsiteY145" fmla="*/ 3314031 h 4379777"/>
              <a:gd name="connsiteX146" fmla="*/ 2030173 w 6993815"/>
              <a:gd name="connsiteY146" fmla="*/ 2730061 h 4379777"/>
              <a:gd name="connsiteX147" fmla="*/ 716327 w 6993815"/>
              <a:gd name="connsiteY147" fmla="*/ 2730061 h 4379777"/>
              <a:gd name="connsiteX148" fmla="*/ 643336 w 6993815"/>
              <a:gd name="connsiteY148" fmla="*/ 2700862 h 4379777"/>
              <a:gd name="connsiteX149" fmla="*/ 541148 w 6993815"/>
              <a:gd name="connsiteY149" fmla="*/ 2686263 h 4379777"/>
              <a:gd name="connsiteX150" fmla="*/ 453558 w 6993815"/>
              <a:gd name="connsiteY150" fmla="*/ 2657065 h 4379777"/>
              <a:gd name="connsiteX151" fmla="*/ 249182 w 6993815"/>
              <a:gd name="connsiteY151" fmla="*/ 2613267 h 4379777"/>
              <a:gd name="connsiteX152" fmla="*/ 161593 w 6993815"/>
              <a:gd name="connsiteY152" fmla="*/ 2584068 h 4379777"/>
              <a:gd name="connsiteX153" fmla="*/ 117798 w 6993815"/>
              <a:gd name="connsiteY153" fmla="*/ 2569469 h 4379777"/>
              <a:gd name="connsiteX154" fmla="*/ 59405 w 6993815"/>
              <a:gd name="connsiteY154" fmla="*/ 2540271 h 4379777"/>
              <a:gd name="connsiteX155" fmla="*/ 1011 w 6993815"/>
              <a:gd name="connsiteY155" fmla="*/ 2452675 h 4379777"/>
              <a:gd name="connsiteX156" fmla="*/ 15610 w 6993815"/>
              <a:gd name="connsiteY156" fmla="*/ 2394278 h 4379777"/>
              <a:gd name="connsiteX157" fmla="*/ 176191 w 6993815"/>
              <a:gd name="connsiteY157" fmla="*/ 2350480 h 4379777"/>
              <a:gd name="connsiteX158" fmla="*/ 438960 w 6993815"/>
              <a:gd name="connsiteY158" fmla="*/ 2306682 h 4379777"/>
              <a:gd name="connsiteX159" fmla="*/ 1022891 w 6993815"/>
              <a:gd name="connsiteY159" fmla="*/ 2321282 h 4379777"/>
              <a:gd name="connsiteX160" fmla="*/ 1110481 w 6993815"/>
              <a:gd name="connsiteY160" fmla="*/ 2335881 h 4379777"/>
              <a:gd name="connsiteX161" fmla="*/ 1241866 w 6993815"/>
              <a:gd name="connsiteY161" fmla="*/ 2350480 h 4379777"/>
              <a:gd name="connsiteX162" fmla="*/ 2132361 w 6993815"/>
              <a:gd name="connsiteY162" fmla="*/ 2335881 h 4379777"/>
              <a:gd name="connsiteX163" fmla="*/ 2176156 w 6993815"/>
              <a:gd name="connsiteY163" fmla="*/ 2292083 h 4379777"/>
              <a:gd name="connsiteX164" fmla="*/ 2234549 w 6993815"/>
              <a:gd name="connsiteY164" fmla="*/ 2204488 h 4379777"/>
              <a:gd name="connsiteX165" fmla="*/ 2205352 w 6993815"/>
              <a:gd name="connsiteY165" fmla="*/ 2102293 h 4379777"/>
              <a:gd name="connsiteX166" fmla="*/ 2059369 w 6993815"/>
              <a:gd name="connsiteY166" fmla="*/ 2014697 h 4379777"/>
              <a:gd name="connsiteX167" fmla="*/ 2015575 w 6993815"/>
              <a:gd name="connsiteY167" fmla="*/ 1985499 h 4379777"/>
              <a:gd name="connsiteX168" fmla="*/ 1971780 w 6993815"/>
              <a:gd name="connsiteY168" fmla="*/ 1970900 h 4379777"/>
              <a:gd name="connsiteX169" fmla="*/ 1563028 w 6993815"/>
              <a:gd name="connsiteY169" fmla="*/ 1941701 h 4379777"/>
              <a:gd name="connsiteX170" fmla="*/ 1314857 w 6993815"/>
              <a:gd name="connsiteY170" fmla="*/ 1897903 h 4379777"/>
              <a:gd name="connsiteX171" fmla="*/ 1125079 w 6993815"/>
              <a:gd name="connsiteY171" fmla="*/ 1854106 h 4379777"/>
              <a:gd name="connsiteX172" fmla="*/ 803917 w 6993815"/>
              <a:gd name="connsiteY172" fmla="*/ 1810308 h 4379777"/>
              <a:gd name="connsiteX173" fmla="*/ 716327 w 6993815"/>
              <a:gd name="connsiteY173" fmla="*/ 1795709 h 4379777"/>
              <a:gd name="connsiteX174" fmla="*/ 468156 w 6993815"/>
              <a:gd name="connsiteY174" fmla="*/ 1781109 h 4379777"/>
              <a:gd name="connsiteX175" fmla="*/ 307575 w 6993815"/>
              <a:gd name="connsiteY175" fmla="*/ 1766510 h 4379777"/>
              <a:gd name="connsiteX176" fmla="*/ 205387 w 6993815"/>
              <a:gd name="connsiteY176" fmla="*/ 1737312 h 4379777"/>
              <a:gd name="connsiteX177" fmla="*/ 190789 w 6993815"/>
              <a:gd name="connsiteY177" fmla="*/ 1693514 h 4379777"/>
              <a:gd name="connsiteX178" fmla="*/ 307575 w 6993815"/>
              <a:gd name="connsiteY178" fmla="*/ 1591319 h 4379777"/>
              <a:gd name="connsiteX179" fmla="*/ 1241866 w 6993815"/>
              <a:gd name="connsiteY179" fmla="*/ 1576720 h 4379777"/>
              <a:gd name="connsiteX180" fmla="*/ 1285660 w 6993815"/>
              <a:gd name="connsiteY180" fmla="*/ 1547521 h 4379777"/>
              <a:gd name="connsiteX181" fmla="*/ 1329455 w 6993815"/>
              <a:gd name="connsiteY181" fmla="*/ 1532922 h 4379777"/>
              <a:gd name="connsiteX182" fmla="*/ 1358652 w 6993815"/>
              <a:gd name="connsiteY182" fmla="*/ 1503723 h 4379777"/>
              <a:gd name="connsiteX183" fmla="*/ 1358652 w 6993815"/>
              <a:gd name="connsiteY183" fmla="*/ 1503723 h 4379777"/>
              <a:gd name="connsiteX184" fmla="*/ 1358652 w 6993815"/>
              <a:gd name="connsiteY184" fmla="*/ 1503723 h 43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6993815" h="4379777">
                <a:moveTo>
                  <a:pt x="1095883" y="1518323"/>
                </a:moveTo>
                <a:lnTo>
                  <a:pt x="1095883" y="1518323"/>
                </a:lnTo>
                <a:cubicBezTo>
                  <a:pt x="1193205" y="1513456"/>
                  <a:pt x="1290405" y="1503723"/>
                  <a:pt x="1387848" y="1503723"/>
                </a:cubicBezTo>
                <a:cubicBezTo>
                  <a:pt x="1436320" y="1503723"/>
                  <a:pt x="1573386" y="1519003"/>
                  <a:pt x="1636019" y="1532922"/>
                </a:cubicBezTo>
                <a:cubicBezTo>
                  <a:pt x="1651041" y="1536260"/>
                  <a:pt x="1664885" y="1543789"/>
                  <a:pt x="1679814" y="1547521"/>
                </a:cubicBezTo>
                <a:cubicBezTo>
                  <a:pt x="1703885" y="1553539"/>
                  <a:pt x="1728475" y="1557254"/>
                  <a:pt x="1752805" y="1562120"/>
                </a:cubicBezTo>
                <a:cubicBezTo>
                  <a:pt x="1772270" y="1557254"/>
                  <a:pt x="1805215" y="1566672"/>
                  <a:pt x="1811199" y="1547521"/>
                </a:cubicBezTo>
                <a:cubicBezTo>
                  <a:pt x="1833019" y="1477692"/>
                  <a:pt x="1819963" y="1401457"/>
                  <a:pt x="1825797" y="1328532"/>
                </a:cubicBezTo>
                <a:cubicBezTo>
                  <a:pt x="1829697" y="1279781"/>
                  <a:pt x="1836911" y="1231322"/>
                  <a:pt x="1840395" y="1182540"/>
                </a:cubicBezTo>
                <a:cubicBezTo>
                  <a:pt x="1870503" y="760989"/>
                  <a:pt x="1833790" y="1043677"/>
                  <a:pt x="1869592" y="846757"/>
                </a:cubicBezTo>
                <a:cubicBezTo>
                  <a:pt x="1874887" y="817633"/>
                  <a:pt x="1877011" y="787879"/>
                  <a:pt x="1884190" y="759161"/>
                </a:cubicBezTo>
                <a:cubicBezTo>
                  <a:pt x="1891654" y="729302"/>
                  <a:pt x="1903655" y="700764"/>
                  <a:pt x="1913387" y="671566"/>
                </a:cubicBezTo>
                <a:cubicBezTo>
                  <a:pt x="1918253" y="656967"/>
                  <a:pt x="1921103" y="641532"/>
                  <a:pt x="1927985" y="627768"/>
                </a:cubicBezTo>
                <a:cubicBezTo>
                  <a:pt x="1937717" y="608302"/>
                  <a:pt x="1949540" y="589748"/>
                  <a:pt x="1957181" y="569371"/>
                </a:cubicBezTo>
                <a:cubicBezTo>
                  <a:pt x="1964226" y="550584"/>
                  <a:pt x="1963877" y="529417"/>
                  <a:pt x="1971780" y="510974"/>
                </a:cubicBezTo>
                <a:cubicBezTo>
                  <a:pt x="1978691" y="494847"/>
                  <a:pt x="1992271" y="482410"/>
                  <a:pt x="2000976" y="467176"/>
                </a:cubicBezTo>
                <a:cubicBezTo>
                  <a:pt x="2011773" y="448280"/>
                  <a:pt x="2016241" y="425498"/>
                  <a:pt x="2030173" y="408779"/>
                </a:cubicBezTo>
                <a:cubicBezTo>
                  <a:pt x="2041405" y="395300"/>
                  <a:pt x="2058735" y="388286"/>
                  <a:pt x="2073968" y="379581"/>
                </a:cubicBezTo>
                <a:cubicBezTo>
                  <a:pt x="2148277" y="337116"/>
                  <a:pt x="2134312" y="350103"/>
                  <a:pt x="2234549" y="335783"/>
                </a:cubicBezTo>
                <a:cubicBezTo>
                  <a:pt x="2263746" y="340649"/>
                  <a:pt x="2296440" y="335696"/>
                  <a:pt x="2322139" y="350382"/>
                </a:cubicBezTo>
                <a:cubicBezTo>
                  <a:pt x="2335500" y="358017"/>
                  <a:pt x="2330675" y="380035"/>
                  <a:pt x="2336737" y="394180"/>
                </a:cubicBezTo>
                <a:cubicBezTo>
                  <a:pt x="2345309" y="414184"/>
                  <a:pt x="2356201" y="433111"/>
                  <a:pt x="2365933" y="452577"/>
                </a:cubicBezTo>
                <a:cubicBezTo>
                  <a:pt x="2400137" y="726215"/>
                  <a:pt x="2365933" y="399746"/>
                  <a:pt x="2365933" y="905154"/>
                </a:cubicBezTo>
                <a:cubicBezTo>
                  <a:pt x="2365933" y="1017187"/>
                  <a:pt x="2372256" y="1129210"/>
                  <a:pt x="2380532" y="1240937"/>
                </a:cubicBezTo>
                <a:cubicBezTo>
                  <a:pt x="2382014" y="1260947"/>
                  <a:pt x="2389618" y="1280041"/>
                  <a:pt x="2395130" y="1299334"/>
                </a:cubicBezTo>
                <a:cubicBezTo>
                  <a:pt x="2405954" y="1337221"/>
                  <a:pt x="2435100" y="1419720"/>
                  <a:pt x="2468121" y="1430727"/>
                </a:cubicBezTo>
                <a:cubicBezTo>
                  <a:pt x="2482719" y="1435593"/>
                  <a:pt x="2497772" y="1439264"/>
                  <a:pt x="2511916" y="1445326"/>
                </a:cubicBezTo>
                <a:cubicBezTo>
                  <a:pt x="2549005" y="1461222"/>
                  <a:pt x="2574460" y="1481916"/>
                  <a:pt x="2614104" y="1489124"/>
                </a:cubicBezTo>
                <a:cubicBezTo>
                  <a:pt x="2652703" y="1496142"/>
                  <a:pt x="2691961" y="1498857"/>
                  <a:pt x="2730890" y="1503723"/>
                </a:cubicBezTo>
                <a:cubicBezTo>
                  <a:pt x="2823346" y="1493990"/>
                  <a:pt x="2917413" y="1494275"/>
                  <a:pt x="3008258" y="1474525"/>
                </a:cubicBezTo>
                <a:cubicBezTo>
                  <a:pt x="3067822" y="1461576"/>
                  <a:pt x="3070296" y="1413217"/>
                  <a:pt x="3095848" y="1372330"/>
                </a:cubicBezTo>
                <a:cubicBezTo>
                  <a:pt x="3127061" y="1322385"/>
                  <a:pt x="3143623" y="1309951"/>
                  <a:pt x="3183437" y="1270135"/>
                </a:cubicBezTo>
                <a:cubicBezTo>
                  <a:pt x="3188303" y="1255536"/>
                  <a:pt x="3193809" y="1241135"/>
                  <a:pt x="3198036" y="1226338"/>
                </a:cubicBezTo>
                <a:cubicBezTo>
                  <a:pt x="3215835" y="1164040"/>
                  <a:pt x="3212184" y="1162668"/>
                  <a:pt x="3227232" y="1094944"/>
                </a:cubicBezTo>
                <a:cubicBezTo>
                  <a:pt x="3231584" y="1075357"/>
                  <a:pt x="3236964" y="1056013"/>
                  <a:pt x="3241830" y="1036547"/>
                </a:cubicBezTo>
                <a:cubicBezTo>
                  <a:pt x="3246696" y="861356"/>
                  <a:pt x="3248093" y="686034"/>
                  <a:pt x="3256429" y="510974"/>
                </a:cubicBezTo>
                <a:cubicBezTo>
                  <a:pt x="3258068" y="476561"/>
                  <a:pt x="3274868" y="402632"/>
                  <a:pt x="3285625" y="364982"/>
                </a:cubicBezTo>
                <a:cubicBezTo>
                  <a:pt x="3289852" y="350185"/>
                  <a:pt x="3295997" y="335981"/>
                  <a:pt x="3300224" y="321184"/>
                </a:cubicBezTo>
                <a:cubicBezTo>
                  <a:pt x="3330190" y="216298"/>
                  <a:pt x="3299324" y="310184"/>
                  <a:pt x="3329420" y="189790"/>
                </a:cubicBezTo>
                <a:cubicBezTo>
                  <a:pt x="3333152" y="174861"/>
                  <a:pt x="3335482" y="158797"/>
                  <a:pt x="3344018" y="145993"/>
                </a:cubicBezTo>
                <a:cubicBezTo>
                  <a:pt x="3355470" y="128814"/>
                  <a:pt x="3374596" y="118056"/>
                  <a:pt x="3387813" y="102195"/>
                </a:cubicBezTo>
                <a:cubicBezTo>
                  <a:pt x="3415296" y="69213"/>
                  <a:pt x="3420096" y="37863"/>
                  <a:pt x="3460805" y="14599"/>
                </a:cubicBezTo>
                <a:cubicBezTo>
                  <a:pt x="3478225" y="4644"/>
                  <a:pt x="3499734" y="4866"/>
                  <a:pt x="3519198" y="0"/>
                </a:cubicBezTo>
                <a:cubicBezTo>
                  <a:pt x="3567859" y="14599"/>
                  <a:pt x="3657403" y="-6407"/>
                  <a:pt x="3665181" y="43798"/>
                </a:cubicBezTo>
                <a:cubicBezTo>
                  <a:pt x="3859875" y="1300542"/>
                  <a:pt x="3468001" y="754159"/>
                  <a:pt x="3723574" y="1094944"/>
                </a:cubicBezTo>
                <a:cubicBezTo>
                  <a:pt x="3728440" y="1109543"/>
                  <a:pt x="3730537" y="1125380"/>
                  <a:pt x="3738172" y="1138742"/>
                </a:cubicBezTo>
                <a:cubicBezTo>
                  <a:pt x="3750243" y="1159868"/>
                  <a:pt x="3778267" y="1173090"/>
                  <a:pt x="3781967" y="1197139"/>
                </a:cubicBezTo>
                <a:cubicBezTo>
                  <a:pt x="3798262" y="1303065"/>
                  <a:pt x="3788346" y="1411467"/>
                  <a:pt x="3796565" y="1518323"/>
                </a:cubicBezTo>
                <a:cubicBezTo>
                  <a:pt x="3798104" y="1538329"/>
                  <a:pt x="3800034" y="1560025"/>
                  <a:pt x="3811163" y="1576720"/>
                </a:cubicBezTo>
                <a:cubicBezTo>
                  <a:pt x="3820895" y="1591319"/>
                  <a:pt x="3840360" y="1596185"/>
                  <a:pt x="3854958" y="1605918"/>
                </a:cubicBezTo>
                <a:cubicBezTo>
                  <a:pt x="4010673" y="1601052"/>
                  <a:pt x="4166708" y="1602419"/>
                  <a:pt x="4322103" y="1591319"/>
                </a:cubicBezTo>
                <a:cubicBezTo>
                  <a:pt x="4371602" y="1587783"/>
                  <a:pt x="4419136" y="1570279"/>
                  <a:pt x="4468086" y="1562120"/>
                </a:cubicBezTo>
                <a:lnTo>
                  <a:pt x="4643266" y="1532922"/>
                </a:lnTo>
                <a:cubicBezTo>
                  <a:pt x="4799788" y="1480743"/>
                  <a:pt x="4665436" y="1521507"/>
                  <a:pt x="4876838" y="1474525"/>
                </a:cubicBezTo>
                <a:cubicBezTo>
                  <a:pt x="4920633" y="1464792"/>
                  <a:pt x="4964152" y="1453721"/>
                  <a:pt x="5008223" y="1445326"/>
                </a:cubicBezTo>
                <a:cubicBezTo>
                  <a:pt x="5066376" y="1434249"/>
                  <a:pt x="5183402" y="1416128"/>
                  <a:pt x="5183402" y="1416128"/>
                </a:cubicBezTo>
                <a:cubicBezTo>
                  <a:pt x="5247362" y="1390542"/>
                  <a:pt x="5261062" y="1379922"/>
                  <a:pt x="5329385" y="1372330"/>
                </a:cubicBezTo>
                <a:cubicBezTo>
                  <a:pt x="5436223" y="1360459"/>
                  <a:pt x="5650547" y="1343132"/>
                  <a:pt x="5650547" y="1343132"/>
                </a:cubicBezTo>
                <a:cubicBezTo>
                  <a:pt x="5864655" y="1347998"/>
                  <a:pt x="6079078" y="1345154"/>
                  <a:pt x="6292872" y="1357731"/>
                </a:cubicBezTo>
                <a:cubicBezTo>
                  <a:pt x="6328237" y="1359811"/>
                  <a:pt x="6360542" y="1378963"/>
                  <a:pt x="6395060" y="1386929"/>
                </a:cubicBezTo>
                <a:cubicBezTo>
                  <a:pt x="6423901" y="1393585"/>
                  <a:pt x="6453934" y="1394350"/>
                  <a:pt x="6482649" y="1401529"/>
                </a:cubicBezTo>
                <a:cubicBezTo>
                  <a:pt x="6872863" y="1499090"/>
                  <a:pt x="6275835" y="1368921"/>
                  <a:pt x="6657829" y="1445326"/>
                </a:cubicBezTo>
                <a:cubicBezTo>
                  <a:pt x="6677503" y="1449261"/>
                  <a:pt x="6697005" y="1454160"/>
                  <a:pt x="6716222" y="1459926"/>
                </a:cubicBezTo>
                <a:cubicBezTo>
                  <a:pt x="6745700" y="1468770"/>
                  <a:pt x="6803812" y="1489124"/>
                  <a:pt x="6803812" y="1489124"/>
                </a:cubicBezTo>
                <a:cubicBezTo>
                  <a:pt x="6818410" y="1498857"/>
                  <a:pt x="6831913" y="1510476"/>
                  <a:pt x="6847606" y="1518323"/>
                </a:cubicBezTo>
                <a:cubicBezTo>
                  <a:pt x="6861369" y="1525205"/>
                  <a:pt x="6879255" y="1523474"/>
                  <a:pt x="6891401" y="1532922"/>
                </a:cubicBezTo>
                <a:cubicBezTo>
                  <a:pt x="6923994" y="1558273"/>
                  <a:pt x="6978991" y="1620517"/>
                  <a:pt x="6978991" y="1620517"/>
                </a:cubicBezTo>
                <a:cubicBezTo>
                  <a:pt x="6983857" y="1639983"/>
                  <a:pt x="6995585" y="1658949"/>
                  <a:pt x="6993589" y="1678914"/>
                </a:cubicBezTo>
                <a:cubicBezTo>
                  <a:pt x="6990527" y="1709539"/>
                  <a:pt x="6982859" y="1741887"/>
                  <a:pt x="6964393" y="1766510"/>
                </a:cubicBezTo>
                <a:cubicBezTo>
                  <a:pt x="6951336" y="1783920"/>
                  <a:pt x="6926376" y="1788067"/>
                  <a:pt x="6906000" y="1795709"/>
                </a:cubicBezTo>
                <a:cubicBezTo>
                  <a:pt x="6882441" y="1804544"/>
                  <a:pt x="6794432" y="1820943"/>
                  <a:pt x="6774615" y="1824907"/>
                </a:cubicBezTo>
                <a:cubicBezTo>
                  <a:pt x="6113452" y="1817036"/>
                  <a:pt x="5289217" y="1795970"/>
                  <a:pt x="4614069" y="1824907"/>
                </a:cubicBezTo>
                <a:cubicBezTo>
                  <a:pt x="4583321" y="1826225"/>
                  <a:pt x="4555676" y="1844373"/>
                  <a:pt x="4526479" y="1854106"/>
                </a:cubicBezTo>
                <a:cubicBezTo>
                  <a:pt x="4484269" y="1896319"/>
                  <a:pt x="4463163" y="1920651"/>
                  <a:pt x="4409693" y="1956300"/>
                </a:cubicBezTo>
                <a:cubicBezTo>
                  <a:pt x="4391586" y="1968372"/>
                  <a:pt x="4369961" y="1974302"/>
                  <a:pt x="4351300" y="1985499"/>
                </a:cubicBezTo>
                <a:cubicBezTo>
                  <a:pt x="4321211" y="2003554"/>
                  <a:pt x="4292907" y="2024430"/>
                  <a:pt x="4263710" y="2043896"/>
                </a:cubicBezTo>
                <a:cubicBezTo>
                  <a:pt x="4263682" y="2043914"/>
                  <a:pt x="4176148" y="2102273"/>
                  <a:pt x="4176121" y="2102293"/>
                </a:cubicBezTo>
                <a:lnTo>
                  <a:pt x="4117727" y="2146091"/>
                </a:lnTo>
                <a:cubicBezTo>
                  <a:pt x="4107995" y="2160690"/>
                  <a:pt x="4096377" y="2174195"/>
                  <a:pt x="4088531" y="2189888"/>
                </a:cubicBezTo>
                <a:cubicBezTo>
                  <a:pt x="4064662" y="2237629"/>
                  <a:pt x="4065259" y="2287187"/>
                  <a:pt x="4103129" y="2335881"/>
                </a:cubicBezTo>
                <a:cubicBezTo>
                  <a:pt x="4119217" y="2356567"/>
                  <a:pt x="4152175" y="2354436"/>
                  <a:pt x="4176121" y="2365079"/>
                </a:cubicBezTo>
                <a:cubicBezTo>
                  <a:pt x="4239466" y="2393234"/>
                  <a:pt x="4220099" y="2393000"/>
                  <a:pt x="4278309" y="2408877"/>
                </a:cubicBezTo>
                <a:cubicBezTo>
                  <a:pt x="4317022" y="2419436"/>
                  <a:pt x="4356166" y="2428343"/>
                  <a:pt x="4395095" y="2438076"/>
                </a:cubicBezTo>
                <a:cubicBezTo>
                  <a:pt x="4414559" y="2442942"/>
                  <a:pt x="4434454" y="2446330"/>
                  <a:pt x="4453488" y="2452675"/>
                </a:cubicBezTo>
                <a:cubicBezTo>
                  <a:pt x="4536974" y="2480506"/>
                  <a:pt x="4566205" y="2492739"/>
                  <a:pt x="4657864" y="2511072"/>
                </a:cubicBezTo>
                <a:lnTo>
                  <a:pt x="4876838" y="2554870"/>
                </a:lnTo>
                <a:cubicBezTo>
                  <a:pt x="5224436" y="2624394"/>
                  <a:pt x="4719620" y="2522220"/>
                  <a:pt x="5008223" y="2584068"/>
                </a:cubicBezTo>
                <a:cubicBezTo>
                  <a:pt x="5056746" y="2594467"/>
                  <a:pt x="5106063" y="2601231"/>
                  <a:pt x="5154206" y="2613267"/>
                </a:cubicBezTo>
                <a:cubicBezTo>
                  <a:pt x="5260740" y="2639902"/>
                  <a:pt x="5192931" y="2623932"/>
                  <a:pt x="5358582" y="2657065"/>
                </a:cubicBezTo>
                <a:cubicBezTo>
                  <a:pt x="5442327" y="2673815"/>
                  <a:pt x="5480204" y="2683859"/>
                  <a:pt x="5577556" y="2686263"/>
                </a:cubicBezTo>
                <a:cubicBezTo>
                  <a:pt x="5922978" y="2694792"/>
                  <a:pt x="6268541" y="2695996"/>
                  <a:pt x="6614034" y="2700862"/>
                </a:cubicBezTo>
                <a:cubicBezTo>
                  <a:pt x="6648327" y="2803749"/>
                  <a:pt x="6654807" y="2804952"/>
                  <a:pt x="6614034" y="2978248"/>
                </a:cubicBezTo>
                <a:cubicBezTo>
                  <a:pt x="6610510" y="2993227"/>
                  <a:pt x="6584837" y="2987981"/>
                  <a:pt x="6570239" y="2992847"/>
                </a:cubicBezTo>
                <a:lnTo>
                  <a:pt x="6015504" y="2978248"/>
                </a:lnTo>
                <a:cubicBezTo>
                  <a:pt x="5961801" y="2976056"/>
                  <a:pt x="5908671" y="2963649"/>
                  <a:pt x="5854923" y="2963649"/>
                </a:cubicBezTo>
                <a:cubicBezTo>
                  <a:pt x="5674812" y="2963649"/>
                  <a:pt x="5494832" y="2973382"/>
                  <a:pt x="5314787" y="2978248"/>
                </a:cubicBezTo>
                <a:cubicBezTo>
                  <a:pt x="5300189" y="2983114"/>
                  <a:pt x="5285788" y="2988619"/>
                  <a:pt x="5270992" y="2992847"/>
                </a:cubicBezTo>
                <a:cubicBezTo>
                  <a:pt x="5251701" y="2998359"/>
                  <a:pt x="5231040" y="2999543"/>
                  <a:pt x="5212599" y="3007447"/>
                </a:cubicBezTo>
                <a:cubicBezTo>
                  <a:pt x="5128989" y="3043283"/>
                  <a:pt x="5211422" y="3035538"/>
                  <a:pt x="5110411" y="3065844"/>
                </a:cubicBezTo>
                <a:cubicBezTo>
                  <a:pt x="5082060" y="3074350"/>
                  <a:pt x="5052399" y="3079327"/>
                  <a:pt x="5022821" y="3080443"/>
                </a:cubicBezTo>
                <a:cubicBezTo>
                  <a:pt x="4794226" y="3089070"/>
                  <a:pt x="4565408" y="3090176"/>
                  <a:pt x="4336702" y="3095042"/>
                </a:cubicBezTo>
                <a:cubicBezTo>
                  <a:pt x="4233996" y="3163518"/>
                  <a:pt x="4364227" y="3084720"/>
                  <a:pt x="4219915" y="3138840"/>
                </a:cubicBezTo>
                <a:cubicBezTo>
                  <a:pt x="4187397" y="3151035"/>
                  <a:pt x="4155044" y="3189117"/>
                  <a:pt x="4132326" y="3211836"/>
                </a:cubicBezTo>
                <a:cubicBezTo>
                  <a:pt x="4127460" y="3231302"/>
                  <a:pt x="4121662" y="3250558"/>
                  <a:pt x="4117727" y="3270233"/>
                </a:cubicBezTo>
                <a:cubicBezTo>
                  <a:pt x="4111922" y="3299260"/>
                  <a:pt x="4109550" y="3328932"/>
                  <a:pt x="4103129" y="3357829"/>
                </a:cubicBezTo>
                <a:cubicBezTo>
                  <a:pt x="4099791" y="3372852"/>
                  <a:pt x="4092263" y="3386697"/>
                  <a:pt x="4088531" y="3401627"/>
                </a:cubicBezTo>
                <a:cubicBezTo>
                  <a:pt x="4082513" y="3425700"/>
                  <a:pt x="4078799" y="3450291"/>
                  <a:pt x="4073933" y="3474623"/>
                </a:cubicBezTo>
                <a:cubicBezTo>
                  <a:pt x="4069067" y="3693612"/>
                  <a:pt x="4067917" y="3912714"/>
                  <a:pt x="4059334" y="4131589"/>
                </a:cubicBezTo>
                <a:cubicBezTo>
                  <a:pt x="4058174" y="4161168"/>
                  <a:pt x="4050541" y="4190158"/>
                  <a:pt x="4044736" y="4219185"/>
                </a:cubicBezTo>
                <a:cubicBezTo>
                  <a:pt x="4041617" y="4234782"/>
                  <a:pt x="4024816" y="4302824"/>
                  <a:pt x="4015539" y="4321380"/>
                </a:cubicBezTo>
                <a:cubicBezTo>
                  <a:pt x="4007693" y="4337073"/>
                  <a:pt x="4000043" y="4354216"/>
                  <a:pt x="3986343" y="4365177"/>
                </a:cubicBezTo>
                <a:cubicBezTo>
                  <a:pt x="3974327" y="4374790"/>
                  <a:pt x="3957146" y="4374910"/>
                  <a:pt x="3942548" y="4379777"/>
                </a:cubicBezTo>
                <a:cubicBezTo>
                  <a:pt x="3893887" y="4374910"/>
                  <a:pt x="3843587" y="4378613"/>
                  <a:pt x="3796565" y="4365177"/>
                </a:cubicBezTo>
                <a:cubicBezTo>
                  <a:pt x="3773170" y="4358492"/>
                  <a:pt x="3751668" y="4341625"/>
                  <a:pt x="3738172" y="4321380"/>
                </a:cubicBezTo>
                <a:cubicBezTo>
                  <a:pt x="3721100" y="4295771"/>
                  <a:pt x="3720405" y="4262361"/>
                  <a:pt x="3708975" y="4233784"/>
                </a:cubicBezTo>
                <a:cubicBezTo>
                  <a:pt x="3670564" y="4137749"/>
                  <a:pt x="3684918" y="4186485"/>
                  <a:pt x="3665181" y="4087792"/>
                </a:cubicBezTo>
                <a:cubicBezTo>
                  <a:pt x="3654241" y="3901816"/>
                  <a:pt x="3653664" y="3846982"/>
                  <a:pt x="3635984" y="3679012"/>
                </a:cubicBezTo>
                <a:cubicBezTo>
                  <a:pt x="3631877" y="3639993"/>
                  <a:pt x="3627836" y="3600918"/>
                  <a:pt x="3621386" y="3562218"/>
                </a:cubicBezTo>
                <a:cubicBezTo>
                  <a:pt x="3618088" y="3542426"/>
                  <a:pt x="3613832" y="3522608"/>
                  <a:pt x="3606787" y="3503821"/>
                </a:cubicBezTo>
                <a:cubicBezTo>
                  <a:pt x="3575453" y="3420260"/>
                  <a:pt x="3581118" y="3474131"/>
                  <a:pt x="3562993" y="3401627"/>
                </a:cubicBezTo>
                <a:cubicBezTo>
                  <a:pt x="3549285" y="3346792"/>
                  <a:pt x="3553816" y="3331550"/>
                  <a:pt x="3533796" y="3284833"/>
                </a:cubicBezTo>
                <a:cubicBezTo>
                  <a:pt x="3525224" y="3264829"/>
                  <a:pt x="3512681" y="3246643"/>
                  <a:pt x="3504599" y="3226436"/>
                </a:cubicBezTo>
                <a:cubicBezTo>
                  <a:pt x="3452481" y="3096132"/>
                  <a:pt x="3502379" y="3179307"/>
                  <a:pt x="3446206" y="3095042"/>
                </a:cubicBezTo>
                <a:cubicBezTo>
                  <a:pt x="3409515" y="2984960"/>
                  <a:pt x="3459007" y="3120644"/>
                  <a:pt x="3402412" y="3007447"/>
                </a:cubicBezTo>
                <a:cubicBezTo>
                  <a:pt x="3373773" y="2950166"/>
                  <a:pt x="3403060" y="2931286"/>
                  <a:pt x="3329420" y="2876053"/>
                </a:cubicBezTo>
                <a:cubicBezTo>
                  <a:pt x="3309956" y="2861454"/>
                  <a:pt x="3290959" y="2846209"/>
                  <a:pt x="3271027" y="2832256"/>
                </a:cubicBezTo>
                <a:cubicBezTo>
                  <a:pt x="3242280" y="2812132"/>
                  <a:pt x="3183437" y="2773859"/>
                  <a:pt x="3183437" y="2773859"/>
                </a:cubicBezTo>
                <a:cubicBezTo>
                  <a:pt x="3086115" y="2778725"/>
                  <a:pt x="2988163" y="2776371"/>
                  <a:pt x="2891472" y="2788458"/>
                </a:cubicBezTo>
                <a:cubicBezTo>
                  <a:pt x="2825590" y="2796694"/>
                  <a:pt x="2830832" y="2828887"/>
                  <a:pt x="2803882" y="2876053"/>
                </a:cubicBezTo>
                <a:cubicBezTo>
                  <a:pt x="2773937" y="2928460"/>
                  <a:pt x="2780300" y="2916108"/>
                  <a:pt x="2730890" y="2949050"/>
                </a:cubicBezTo>
                <a:cubicBezTo>
                  <a:pt x="2692274" y="3103527"/>
                  <a:pt x="2744703" y="2921620"/>
                  <a:pt x="2687096" y="3051244"/>
                </a:cubicBezTo>
                <a:cubicBezTo>
                  <a:pt x="2674597" y="3079370"/>
                  <a:pt x="2667631" y="3109641"/>
                  <a:pt x="2657899" y="3138840"/>
                </a:cubicBezTo>
                <a:cubicBezTo>
                  <a:pt x="2653033" y="3153439"/>
                  <a:pt x="2651837" y="3169833"/>
                  <a:pt x="2643301" y="3182638"/>
                </a:cubicBezTo>
                <a:lnTo>
                  <a:pt x="2614104" y="3226436"/>
                </a:lnTo>
                <a:cubicBezTo>
                  <a:pt x="2609238" y="3241035"/>
                  <a:pt x="2602524" y="3255143"/>
                  <a:pt x="2599506" y="3270233"/>
                </a:cubicBezTo>
                <a:cubicBezTo>
                  <a:pt x="2567188" y="3431837"/>
                  <a:pt x="2576868" y="3667896"/>
                  <a:pt x="2570309" y="3795806"/>
                </a:cubicBezTo>
                <a:cubicBezTo>
                  <a:pt x="2566839" y="3863471"/>
                  <a:pt x="2555233" y="3958793"/>
                  <a:pt x="2541113" y="4029395"/>
                </a:cubicBezTo>
                <a:cubicBezTo>
                  <a:pt x="2537178" y="4049070"/>
                  <a:pt x="2535487" y="4069845"/>
                  <a:pt x="2526514" y="4087792"/>
                </a:cubicBezTo>
                <a:cubicBezTo>
                  <a:pt x="2510821" y="4119179"/>
                  <a:pt x="2468121" y="4175387"/>
                  <a:pt x="2468121" y="4175387"/>
                </a:cubicBezTo>
                <a:cubicBezTo>
                  <a:pt x="2463255" y="4194853"/>
                  <a:pt x="2464652" y="4217089"/>
                  <a:pt x="2453523" y="4233784"/>
                </a:cubicBezTo>
                <a:cubicBezTo>
                  <a:pt x="2407303" y="4303120"/>
                  <a:pt x="2311160" y="4233411"/>
                  <a:pt x="2263745" y="4219185"/>
                </a:cubicBezTo>
                <a:cubicBezTo>
                  <a:pt x="2241524" y="4182147"/>
                  <a:pt x="2207507" y="4129676"/>
                  <a:pt x="2190754" y="4087792"/>
                </a:cubicBezTo>
                <a:cubicBezTo>
                  <a:pt x="2179324" y="4059215"/>
                  <a:pt x="2170400" y="4029676"/>
                  <a:pt x="2161557" y="4000196"/>
                </a:cubicBezTo>
                <a:cubicBezTo>
                  <a:pt x="2155792" y="3980977"/>
                  <a:pt x="2154004" y="3960586"/>
                  <a:pt x="2146959" y="3941799"/>
                </a:cubicBezTo>
                <a:cubicBezTo>
                  <a:pt x="2139318" y="3921422"/>
                  <a:pt x="2127495" y="3902868"/>
                  <a:pt x="2117763" y="3883402"/>
                </a:cubicBezTo>
                <a:cubicBezTo>
                  <a:pt x="2084051" y="3579986"/>
                  <a:pt x="2114518" y="3885029"/>
                  <a:pt x="2088566" y="3314031"/>
                </a:cubicBezTo>
                <a:cubicBezTo>
                  <a:pt x="2079097" y="3105697"/>
                  <a:pt x="2055313" y="2947953"/>
                  <a:pt x="2030173" y="2730061"/>
                </a:cubicBezTo>
                <a:cubicBezTo>
                  <a:pt x="1495551" y="2761511"/>
                  <a:pt x="1572506" y="2762993"/>
                  <a:pt x="716327" y="2730061"/>
                </a:cubicBezTo>
                <a:cubicBezTo>
                  <a:pt x="690141" y="2729054"/>
                  <a:pt x="668758" y="2707218"/>
                  <a:pt x="643336" y="2700862"/>
                </a:cubicBezTo>
                <a:cubicBezTo>
                  <a:pt x="609955" y="2692516"/>
                  <a:pt x="575211" y="2691129"/>
                  <a:pt x="541148" y="2686263"/>
                </a:cubicBezTo>
                <a:cubicBezTo>
                  <a:pt x="511951" y="2676530"/>
                  <a:pt x="483415" y="2664530"/>
                  <a:pt x="453558" y="2657065"/>
                </a:cubicBezTo>
                <a:cubicBezTo>
                  <a:pt x="385792" y="2640123"/>
                  <a:pt x="316140" y="2633356"/>
                  <a:pt x="249182" y="2613267"/>
                </a:cubicBezTo>
                <a:cubicBezTo>
                  <a:pt x="219704" y="2604423"/>
                  <a:pt x="190789" y="2593801"/>
                  <a:pt x="161593" y="2584068"/>
                </a:cubicBezTo>
                <a:cubicBezTo>
                  <a:pt x="146995" y="2579202"/>
                  <a:pt x="131561" y="2576351"/>
                  <a:pt x="117798" y="2569469"/>
                </a:cubicBezTo>
                <a:lnTo>
                  <a:pt x="59405" y="2540271"/>
                </a:lnTo>
                <a:cubicBezTo>
                  <a:pt x="39940" y="2511072"/>
                  <a:pt x="-7500" y="2486719"/>
                  <a:pt x="1011" y="2452675"/>
                </a:cubicBezTo>
                <a:cubicBezTo>
                  <a:pt x="5877" y="2433209"/>
                  <a:pt x="1423" y="2408466"/>
                  <a:pt x="15610" y="2394278"/>
                </a:cubicBezTo>
                <a:cubicBezTo>
                  <a:pt x="46085" y="2363801"/>
                  <a:pt x="141819" y="2358412"/>
                  <a:pt x="176191" y="2350480"/>
                </a:cubicBezTo>
                <a:cubicBezTo>
                  <a:pt x="390510" y="2301019"/>
                  <a:pt x="151383" y="2332828"/>
                  <a:pt x="438960" y="2306682"/>
                </a:cubicBezTo>
                <a:lnTo>
                  <a:pt x="1022891" y="2321282"/>
                </a:lnTo>
                <a:cubicBezTo>
                  <a:pt x="1052462" y="2322568"/>
                  <a:pt x="1081141" y="2331969"/>
                  <a:pt x="1110481" y="2335881"/>
                </a:cubicBezTo>
                <a:cubicBezTo>
                  <a:pt x="1154159" y="2341705"/>
                  <a:pt x="1198071" y="2345614"/>
                  <a:pt x="1241866" y="2350480"/>
                </a:cubicBezTo>
                <a:lnTo>
                  <a:pt x="2132361" y="2335881"/>
                </a:lnTo>
                <a:cubicBezTo>
                  <a:pt x="2152967" y="2334593"/>
                  <a:pt x="2163481" y="2308380"/>
                  <a:pt x="2176156" y="2292083"/>
                </a:cubicBezTo>
                <a:cubicBezTo>
                  <a:pt x="2197699" y="2264383"/>
                  <a:pt x="2234549" y="2204488"/>
                  <a:pt x="2234549" y="2204488"/>
                </a:cubicBezTo>
                <a:cubicBezTo>
                  <a:pt x="2224817" y="2170423"/>
                  <a:pt x="2226189" y="2130946"/>
                  <a:pt x="2205352" y="2102293"/>
                </a:cubicBezTo>
                <a:cubicBezTo>
                  <a:pt x="2179957" y="2067372"/>
                  <a:pt x="2099347" y="2037543"/>
                  <a:pt x="2059369" y="2014697"/>
                </a:cubicBezTo>
                <a:cubicBezTo>
                  <a:pt x="2044136" y="2005992"/>
                  <a:pt x="2031268" y="1993346"/>
                  <a:pt x="2015575" y="1985499"/>
                </a:cubicBezTo>
                <a:cubicBezTo>
                  <a:pt x="2001812" y="1978617"/>
                  <a:pt x="1986576" y="1975128"/>
                  <a:pt x="1971780" y="1970900"/>
                </a:cubicBezTo>
                <a:cubicBezTo>
                  <a:pt x="1825123" y="1928995"/>
                  <a:pt x="1787009" y="1951034"/>
                  <a:pt x="1563028" y="1941701"/>
                </a:cubicBezTo>
                <a:cubicBezTo>
                  <a:pt x="1498940" y="1932545"/>
                  <a:pt x="1368781" y="1915878"/>
                  <a:pt x="1314857" y="1897903"/>
                </a:cubicBezTo>
                <a:cubicBezTo>
                  <a:pt x="1194624" y="1857824"/>
                  <a:pt x="1257734" y="1873058"/>
                  <a:pt x="1125079" y="1854106"/>
                </a:cubicBezTo>
                <a:cubicBezTo>
                  <a:pt x="934080" y="1799530"/>
                  <a:pt x="1096385" y="1838163"/>
                  <a:pt x="803917" y="1810308"/>
                </a:cubicBezTo>
                <a:cubicBezTo>
                  <a:pt x="774451" y="1807502"/>
                  <a:pt x="745815" y="1798273"/>
                  <a:pt x="716327" y="1795709"/>
                </a:cubicBezTo>
                <a:cubicBezTo>
                  <a:pt x="633772" y="1788530"/>
                  <a:pt x="550812" y="1787013"/>
                  <a:pt x="468156" y="1781109"/>
                </a:cubicBezTo>
                <a:cubicBezTo>
                  <a:pt x="414545" y="1777279"/>
                  <a:pt x="361102" y="1771376"/>
                  <a:pt x="307575" y="1766510"/>
                </a:cubicBezTo>
                <a:cubicBezTo>
                  <a:pt x="307070" y="1766384"/>
                  <a:pt x="212368" y="1744293"/>
                  <a:pt x="205387" y="1737312"/>
                </a:cubicBezTo>
                <a:cubicBezTo>
                  <a:pt x="194506" y="1726430"/>
                  <a:pt x="195655" y="1708113"/>
                  <a:pt x="190789" y="1693514"/>
                </a:cubicBezTo>
                <a:cubicBezTo>
                  <a:pt x="220095" y="1620243"/>
                  <a:pt x="208418" y="1595569"/>
                  <a:pt x="307575" y="1591319"/>
                </a:cubicBezTo>
                <a:cubicBezTo>
                  <a:pt x="618758" y="1577982"/>
                  <a:pt x="930436" y="1581586"/>
                  <a:pt x="1241866" y="1576720"/>
                </a:cubicBezTo>
                <a:cubicBezTo>
                  <a:pt x="1256464" y="1566987"/>
                  <a:pt x="1269967" y="1555368"/>
                  <a:pt x="1285660" y="1547521"/>
                </a:cubicBezTo>
                <a:cubicBezTo>
                  <a:pt x="1299423" y="1540639"/>
                  <a:pt x="1316260" y="1540839"/>
                  <a:pt x="1329455" y="1532922"/>
                </a:cubicBezTo>
                <a:cubicBezTo>
                  <a:pt x="1341257" y="1525840"/>
                  <a:pt x="1348920" y="1513456"/>
                  <a:pt x="1358652" y="1503723"/>
                </a:cubicBezTo>
                <a:lnTo>
                  <a:pt x="1358652" y="1503723"/>
                </a:lnTo>
                <a:lnTo>
                  <a:pt x="1358652" y="1503723"/>
                </a:lnTo>
              </a:path>
            </a:pathLst>
          </a:custGeom>
          <a:solidFill>
            <a:schemeClr val="accent1"/>
          </a:solid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681925" y="412724"/>
            <a:ext cx="1859796" cy="1384995"/>
          </a:xfrm>
          <a:prstGeom prst="rect">
            <a:avLst/>
          </a:prstGeom>
          <a:solidFill>
            <a:schemeClr val="accent6">
              <a:lumMod val="20000"/>
              <a:lumOff val="80000"/>
            </a:schemeClr>
          </a:solidFill>
        </p:spPr>
        <p:txBody>
          <a:bodyPr wrap="square" rtlCol="0">
            <a:spAutoFit/>
          </a:bodyPr>
          <a:lstStyle/>
          <a:p>
            <a:pPr algn="ctr"/>
            <a:r>
              <a:rPr lang="en-US" sz="2800" dirty="0" smtClean="0"/>
              <a:t>Different types of data sets</a:t>
            </a:r>
            <a:endParaRPr lang="en-US" sz="2800" dirty="0"/>
          </a:p>
        </p:txBody>
      </p:sp>
      <p:sp>
        <p:nvSpPr>
          <p:cNvPr id="7" name="TextBox 6"/>
          <p:cNvSpPr txBox="1"/>
          <p:nvPr/>
        </p:nvSpPr>
        <p:spPr>
          <a:xfrm>
            <a:off x="5947604" y="6027003"/>
            <a:ext cx="3196396" cy="830997"/>
          </a:xfrm>
          <a:prstGeom prst="rect">
            <a:avLst/>
          </a:prstGeom>
          <a:solidFill>
            <a:srgbClr val="E2F0D9"/>
          </a:solidFill>
        </p:spPr>
        <p:txBody>
          <a:bodyPr wrap="square" rtlCol="0">
            <a:spAutoFit/>
          </a:bodyPr>
          <a:lstStyle/>
          <a:p>
            <a:r>
              <a:rPr lang="en-US" sz="2400" dirty="0" smtClean="0"/>
              <a:t>Some data sets contain background noise</a:t>
            </a:r>
          </a:p>
        </p:txBody>
      </p:sp>
    </p:spTree>
    <p:extLst>
      <p:ext uri="{BB962C8B-B14F-4D97-AF65-F5344CB8AC3E}">
        <p14:creationId xmlns:p14="http://schemas.microsoft.com/office/powerpoint/2010/main" val="24611314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2"/>
          <a:srcRect l="17416" t="6710" r="17316" b="74614"/>
          <a:stretch/>
        </p:blipFill>
        <p:spPr>
          <a:xfrm>
            <a:off x="0" y="1201327"/>
            <a:ext cx="4391200" cy="2721558"/>
          </a:xfrm>
          <a:prstGeom prst="rect">
            <a:avLst/>
          </a:prstGeom>
        </p:spPr>
      </p:pic>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pic>
        <p:nvPicPr>
          <p:cNvPr id="6" name="Picture 5"/>
          <p:cNvPicPr>
            <a:picLocks noChangeAspect="1"/>
          </p:cNvPicPr>
          <p:nvPr/>
        </p:nvPicPr>
        <p:blipFill rotWithShape="1">
          <a:blip r:embed="rId3"/>
          <a:srcRect r="60000"/>
          <a:stretch/>
        </p:blipFill>
        <p:spPr>
          <a:xfrm>
            <a:off x="5120691" y="-257903"/>
            <a:ext cx="3657600" cy="5791487"/>
          </a:xfrm>
          <a:prstGeom prst="rect">
            <a:avLst/>
          </a:prstGeom>
        </p:spPr>
      </p:pic>
      <p:cxnSp>
        <p:nvCxnSpPr>
          <p:cNvPr id="5" name="Straight Arrow Connector 4"/>
          <p:cNvCxnSpPr/>
          <p:nvPr/>
        </p:nvCxnSpPr>
        <p:spPr>
          <a:xfrm>
            <a:off x="4218564" y="2592479"/>
            <a:ext cx="871887" cy="0"/>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25983" y="228588"/>
            <a:ext cx="7620490" cy="830997"/>
          </a:xfrm>
          <a:prstGeom prst="rect">
            <a:avLst/>
          </a:prstGeom>
          <a:noFill/>
        </p:spPr>
        <p:txBody>
          <a:bodyPr wrap="square" rtlCol="0">
            <a:spAutoFit/>
          </a:bodyPr>
          <a:lstStyle/>
          <a:p>
            <a:r>
              <a:rPr lang="en-US" sz="4800" dirty="0" smtClean="0">
                <a:solidFill>
                  <a:srgbClr val="FF0000"/>
                </a:solidFill>
              </a:rPr>
              <a:t>Use multiple filter functions</a:t>
            </a:r>
          </a:p>
        </p:txBody>
      </p:sp>
      <p:sp>
        <p:nvSpPr>
          <p:cNvPr id="2" name="TextBox 1"/>
          <p:cNvSpPr txBox="1"/>
          <p:nvPr/>
        </p:nvSpPr>
        <p:spPr>
          <a:xfrm>
            <a:off x="183348" y="4690681"/>
            <a:ext cx="8811694" cy="1508105"/>
          </a:xfrm>
          <a:prstGeom prst="rect">
            <a:avLst/>
          </a:prstGeom>
          <a:solidFill>
            <a:srgbClr val="E2F0D9"/>
          </a:solidFill>
        </p:spPr>
        <p:txBody>
          <a:bodyPr wrap="square" rtlCol="0">
            <a:spAutoFit/>
          </a:bodyPr>
          <a:lstStyle/>
          <a:p>
            <a:r>
              <a:rPr lang="en-US" sz="2800" dirty="0" smtClean="0"/>
              <a:t>But for 2 filter functions with n intervals for each </a:t>
            </a:r>
            <a:r>
              <a:rPr lang="en-US" sz="3200" dirty="0" smtClean="0"/>
              <a:t>=</a:t>
            </a:r>
            <a:r>
              <a:rPr lang="en-US" sz="2800" dirty="0" smtClean="0"/>
              <a:t>  n</a:t>
            </a:r>
            <a:r>
              <a:rPr lang="en-US" sz="2800" baseline="30000" dirty="0" smtClean="0"/>
              <a:t>2</a:t>
            </a:r>
            <a:r>
              <a:rPr lang="en-US" sz="2800" dirty="0" smtClean="0"/>
              <a:t> bins</a:t>
            </a:r>
          </a:p>
          <a:p>
            <a:endParaRPr lang="en-US" sz="2800" dirty="0"/>
          </a:p>
          <a:p>
            <a:r>
              <a:rPr lang="en-US" sz="2800" dirty="0" smtClean="0"/>
              <a:t>And </a:t>
            </a:r>
            <a:r>
              <a:rPr lang="en-US" sz="2800" dirty="0"/>
              <a:t>for </a:t>
            </a:r>
            <a:r>
              <a:rPr lang="en-US" sz="2800" dirty="0" smtClean="0"/>
              <a:t>k </a:t>
            </a:r>
            <a:r>
              <a:rPr lang="en-US" sz="2800" dirty="0"/>
              <a:t>filter functions with n intervals for each </a:t>
            </a:r>
            <a:r>
              <a:rPr lang="en-US" sz="3200" dirty="0"/>
              <a:t>=</a:t>
            </a:r>
            <a:r>
              <a:rPr lang="en-US" sz="2800" dirty="0"/>
              <a:t>  </a:t>
            </a:r>
            <a:r>
              <a:rPr lang="en-US" sz="2800" dirty="0" err="1" smtClean="0"/>
              <a:t>n</a:t>
            </a:r>
            <a:r>
              <a:rPr lang="en-US" sz="2800" baseline="30000" dirty="0" err="1" smtClean="0"/>
              <a:t>k</a:t>
            </a:r>
            <a:r>
              <a:rPr lang="en-US" sz="2800" dirty="0" smtClean="0"/>
              <a:t> </a:t>
            </a:r>
            <a:r>
              <a:rPr lang="en-US" sz="2800" dirty="0"/>
              <a:t>bins </a:t>
            </a:r>
          </a:p>
        </p:txBody>
      </p:sp>
    </p:spTree>
    <p:extLst>
      <p:ext uri="{BB962C8B-B14F-4D97-AF65-F5344CB8AC3E}">
        <p14:creationId xmlns:p14="http://schemas.microsoft.com/office/powerpoint/2010/main" val="24702033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49246" b="32208"/>
          <a:stretch/>
        </p:blipFill>
        <p:spPr>
          <a:xfrm>
            <a:off x="3392793" y="325226"/>
            <a:ext cx="5195961" cy="2087168"/>
          </a:xfrm>
          <a:prstGeom prst="rect">
            <a:avLst/>
          </a:prstGeom>
        </p:spPr>
      </p:pic>
      <p:sp>
        <p:nvSpPr>
          <p:cNvPr id="3" name="Rectangle 2"/>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4" name="Rectangle 3"/>
          <p:cNvSpPr/>
          <p:nvPr/>
        </p:nvSpPr>
        <p:spPr>
          <a:xfrm>
            <a:off x="1845100" y="2862307"/>
            <a:ext cx="5836012" cy="3919022"/>
          </a:xfrm>
          <a:prstGeom prst="rect">
            <a:avLst/>
          </a:prstGeom>
        </p:spPr>
        <p:txBody>
          <a:bodyPr wrap="square">
            <a:spAutoFit/>
          </a:bodyPr>
          <a:lstStyle/>
          <a:p>
            <a:pPr>
              <a:lnSpc>
                <a:spcPct val="120000"/>
              </a:lnSpc>
            </a:pPr>
            <a:r>
              <a:rPr lang="en-US" sz="3200" dirty="0" smtClean="0"/>
              <a:t>Put data into overlapping bins. </a:t>
            </a:r>
          </a:p>
          <a:p>
            <a:pPr>
              <a:lnSpc>
                <a:spcPct val="120000"/>
              </a:lnSpc>
            </a:pPr>
            <a:r>
              <a:rPr lang="en-US" sz="3200" dirty="0" smtClean="0"/>
              <a:t>         </a:t>
            </a:r>
            <a:r>
              <a:rPr lang="en-US" sz="3200" dirty="0" smtClean="0">
                <a:solidFill>
                  <a:srgbClr val="0000FF"/>
                </a:solidFill>
              </a:rPr>
              <a:t>Example:  f</a:t>
            </a:r>
            <a:r>
              <a:rPr lang="en-US" sz="3200" baseline="30000" dirty="0" smtClean="0">
                <a:solidFill>
                  <a:srgbClr val="0000FF"/>
                </a:solidFill>
              </a:rPr>
              <a:t>-1</a:t>
            </a:r>
            <a:r>
              <a:rPr lang="en-US" sz="3200" dirty="0" smtClean="0">
                <a:solidFill>
                  <a:srgbClr val="0000FF"/>
                </a:solidFill>
              </a:rPr>
              <a:t>(</a:t>
            </a:r>
            <a:r>
              <a:rPr lang="en-US" sz="3200" dirty="0" err="1" smtClean="0">
                <a:solidFill>
                  <a:srgbClr val="0000FF"/>
                </a:solidFill>
              </a:rPr>
              <a:t>a</a:t>
            </a:r>
            <a:r>
              <a:rPr lang="en-US" sz="3200" baseline="-25000" dirty="0" err="1" smtClean="0">
                <a:solidFill>
                  <a:srgbClr val="0000FF"/>
                </a:solidFill>
              </a:rPr>
              <a:t>i</a:t>
            </a:r>
            <a:r>
              <a:rPr lang="en-US" sz="3200" dirty="0" smtClean="0">
                <a:solidFill>
                  <a:srgbClr val="0000FF"/>
                </a:solidFill>
              </a:rPr>
              <a:t>, b</a:t>
            </a:r>
            <a:r>
              <a:rPr lang="en-US" sz="3200" baseline="-25000" dirty="0" smtClean="0">
                <a:solidFill>
                  <a:srgbClr val="0000FF"/>
                </a:solidFill>
              </a:rPr>
              <a:t>i</a:t>
            </a:r>
            <a:r>
              <a:rPr lang="en-US" sz="3200" dirty="0" smtClean="0">
                <a:solidFill>
                  <a:srgbClr val="0000FF"/>
                </a:solidFill>
              </a:rPr>
              <a:t>) </a:t>
            </a:r>
          </a:p>
          <a:p>
            <a:pPr>
              <a:lnSpc>
                <a:spcPct val="120000"/>
              </a:lnSpc>
            </a:pPr>
            <a:endParaRPr lang="en-US" sz="2000" dirty="0" smtClean="0">
              <a:solidFill>
                <a:srgbClr val="0000FF"/>
              </a:solidFill>
            </a:endParaRPr>
          </a:p>
          <a:p>
            <a:pPr>
              <a:lnSpc>
                <a:spcPct val="120000"/>
              </a:lnSpc>
            </a:pPr>
            <a:r>
              <a:rPr lang="en-US" sz="3200" dirty="0" smtClean="0">
                <a:solidFill>
                  <a:srgbClr val="660066"/>
                </a:solidFill>
              </a:rPr>
              <a:t>If equal length intervals:</a:t>
            </a:r>
          </a:p>
          <a:p>
            <a:pPr>
              <a:lnSpc>
                <a:spcPct val="120000"/>
              </a:lnSpc>
            </a:pPr>
            <a:r>
              <a:rPr lang="en-US" sz="3200" dirty="0">
                <a:solidFill>
                  <a:srgbClr val="660066"/>
                </a:solidFill>
              </a:rPr>
              <a:t>	</a:t>
            </a:r>
            <a:r>
              <a:rPr lang="en-US" sz="3200" dirty="0" smtClean="0">
                <a:solidFill>
                  <a:srgbClr val="660066"/>
                </a:solidFill>
              </a:rPr>
              <a:t>	Choose length.</a:t>
            </a:r>
          </a:p>
          <a:p>
            <a:pPr>
              <a:lnSpc>
                <a:spcPct val="120000"/>
              </a:lnSpc>
            </a:pPr>
            <a:r>
              <a:rPr lang="en-US" sz="3200" dirty="0">
                <a:solidFill>
                  <a:srgbClr val="660066"/>
                </a:solidFill>
              </a:rPr>
              <a:t>	</a:t>
            </a:r>
            <a:r>
              <a:rPr lang="en-US" sz="3200" dirty="0" smtClean="0">
                <a:solidFill>
                  <a:srgbClr val="660066"/>
                </a:solidFill>
              </a:rPr>
              <a:t>	Choose % overlap.</a:t>
            </a:r>
            <a:endParaRPr lang="en-US" sz="3200" dirty="0">
              <a:solidFill>
                <a:srgbClr val="660066"/>
              </a:solidFill>
            </a:endParaRPr>
          </a:p>
          <a:p>
            <a:pPr>
              <a:lnSpc>
                <a:spcPct val="120000"/>
              </a:lnSpc>
            </a:pPr>
            <a:endParaRPr lang="en-US" sz="2800" dirty="0" smtClean="0">
              <a:solidFill>
                <a:srgbClr val="0000FF"/>
              </a:solidFill>
            </a:endParaRPr>
          </a:p>
        </p:txBody>
      </p:sp>
      <p:sp>
        <p:nvSpPr>
          <p:cNvPr id="5" name="TextBox 4"/>
          <p:cNvSpPr txBox="1"/>
          <p:nvPr/>
        </p:nvSpPr>
        <p:spPr>
          <a:xfrm>
            <a:off x="677187" y="1088517"/>
            <a:ext cx="2337599" cy="1569660"/>
          </a:xfrm>
          <a:prstGeom prst="rect">
            <a:avLst/>
          </a:prstGeom>
          <a:noFill/>
        </p:spPr>
        <p:txBody>
          <a:bodyPr wrap="square" rtlCol="0">
            <a:spAutoFit/>
          </a:bodyPr>
          <a:lstStyle/>
          <a:p>
            <a:r>
              <a:rPr lang="en-US" sz="3200" dirty="0" smtClean="0">
                <a:solidFill>
                  <a:srgbClr val="FF0000"/>
                </a:solidFill>
              </a:rPr>
              <a:t>Chose bins</a:t>
            </a:r>
          </a:p>
          <a:p>
            <a:endParaRPr lang="en-US" sz="3200" dirty="0">
              <a:solidFill>
                <a:srgbClr val="FF0000"/>
              </a:solidFill>
            </a:endParaRPr>
          </a:p>
          <a:p>
            <a:r>
              <a:rPr lang="en-US" sz="3200" dirty="0" smtClean="0"/>
              <a:t>For 1D filter:</a:t>
            </a:r>
          </a:p>
        </p:txBody>
      </p:sp>
    </p:spTree>
    <p:extLst>
      <p:ext uri="{BB962C8B-B14F-4D97-AF65-F5344CB8AC3E}">
        <p14:creationId xmlns:p14="http://schemas.microsoft.com/office/powerpoint/2010/main" val="42308701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0546" y="823077"/>
            <a:ext cx="7561691" cy="2554545"/>
          </a:xfrm>
          <a:prstGeom prst="rect">
            <a:avLst/>
          </a:prstGeom>
        </p:spPr>
        <p:txBody>
          <a:bodyPr wrap="square">
            <a:spAutoFit/>
          </a:bodyPr>
          <a:lstStyle/>
          <a:p>
            <a:r>
              <a:rPr lang="en-US" sz="3200" dirty="0">
                <a:latin typeface="Times-Roman"/>
              </a:rPr>
              <a:t>We propose a method which can be used to reduce high </a:t>
            </a:r>
            <a:r>
              <a:rPr lang="en-US" sz="3200" dirty="0" smtClean="0">
                <a:latin typeface="Times-Roman"/>
              </a:rPr>
              <a:t>dimensional data </a:t>
            </a:r>
            <a:r>
              <a:rPr lang="en-US" sz="3200" dirty="0">
                <a:latin typeface="Times-Roman"/>
              </a:rPr>
              <a:t>sets into </a:t>
            </a:r>
            <a:r>
              <a:rPr lang="en-US" sz="3200" b="1" dirty="0">
                <a:solidFill>
                  <a:srgbClr val="800000"/>
                </a:solidFill>
                <a:latin typeface="Times-Roman"/>
              </a:rPr>
              <a:t>simplicial complexes </a:t>
            </a:r>
            <a:r>
              <a:rPr lang="en-US" sz="3200" dirty="0">
                <a:latin typeface="Times-Roman"/>
              </a:rPr>
              <a:t>with far </a:t>
            </a:r>
            <a:r>
              <a:rPr lang="en-US" sz="3200" dirty="0" smtClean="0">
                <a:latin typeface="Times-Roman"/>
              </a:rPr>
              <a:t>fewer points </a:t>
            </a:r>
            <a:r>
              <a:rPr lang="en-US" sz="3200" dirty="0">
                <a:latin typeface="Times-Roman"/>
              </a:rPr>
              <a:t>which can </a:t>
            </a:r>
            <a:r>
              <a:rPr lang="en-US" sz="3200" dirty="0">
                <a:solidFill>
                  <a:srgbClr val="C00000"/>
                </a:solidFill>
                <a:latin typeface="Times-Roman"/>
              </a:rPr>
              <a:t>capture topological </a:t>
            </a:r>
            <a:r>
              <a:rPr lang="en-US" sz="3200" dirty="0" smtClean="0">
                <a:solidFill>
                  <a:srgbClr val="C00000"/>
                </a:solidFill>
                <a:latin typeface="Times-Roman"/>
              </a:rPr>
              <a:t>and geometric information at </a:t>
            </a:r>
            <a:r>
              <a:rPr lang="en-US" sz="3200" dirty="0">
                <a:solidFill>
                  <a:srgbClr val="C00000"/>
                </a:solidFill>
                <a:latin typeface="Times-Roman"/>
              </a:rPr>
              <a:t>a specified resolution</a:t>
            </a:r>
            <a:r>
              <a:rPr lang="en-US" sz="3200" dirty="0">
                <a:latin typeface="Times-Roman"/>
              </a:rPr>
              <a:t>.</a:t>
            </a:r>
            <a:endParaRPr lang="en-US" sz="3200" dirty="0"/>
          </a:p>
        </p:txBody>
      </p:sp>
      <p:sp>
        <p:nvSpPr>
          <p:cNvPr id="3" name="Rectangle 2"/>
          <p:cNvSpPr/>
          <p:nvPr/>
        </p:nvSpPr>
        <p:spPr>
          <a:xfrm>
            <a:off x="1476087" y="6488346"/>
            <a:ext cx="5762913" cy="369332"/>
          </a:xfrm>
          <a:prstGeom prst="rect">
            <a:avLst/>
          </a:prstGeom>
          <a:solidFill>
            <a:srgbClr val="FDEADA"/>
          </a:solidFill>
        </p:spPr>
        <p:txBody>
          <a:bodyPr wrap="square">
            <a:spAutoFit/>
          </a:bodyPr>
          <a:lstStyle/>
          <a:p>
            <a:r>
              <a:rPr lang="en-US" dirty="0">
                <a:hlinkClick r:id="rId2"/>
              </a:rPr>
              <a:t>http://diglib.eg.org/handle/10.2312/SPBG.SPBG07.091-</a:t>
            </a:r>
            <a:r>
              <a:rPr lang="en-US" dirty="0" smtClean="0">
                <a:hlinkClick r:id="rId2"/>
              </a:rPr>
              <a:t>100</a:t>
            </a:r>
            <a:r>
              <a:rPr lang="en-US" dirty="0" smtClean="0"/>
              <a:t> </a:t>
            </a:r>
            <a:endParaRPr lang="en-US" dirty="0"/>
          </a:p>
        </p:txBody>
      </p:sp>
    </p:spTree>
    <p:extLst>
      <p:ext uri="{BB962C8B-B14F-4D97-AF65-F5344CB8AC3E}">
        <p14:creationId xmlns:p14="http://schemas.microsoft.com/office/powerpoint/2010/main" val="3695684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4409" y="363592"/>
            <a:ext cx="7561691" cy="6124754"/>
          </a:xfrm>
          <a:prstGeom prst="rect">
            <a:avLst/>
          </a:prstGeom>
        </p:spPr>
        <p:txBody>
          <a:bodyPr wrap="square">
            <a:spAutoFit/>
          </a:bodyPr>
          <a:lstStyle/>
          <a:p>
            <a:r>
              <a:rPr lang="en-US" sz="3200" dirty="0">
                <a:latin typeface="Times-Roman"/>
              </a:rPr>
              <a:t>We propose a method which can be used to reduce high </a:t>
            </a:r>
            <a:r>
              <a:rPr lang="en-US" sz="3200" dirty="0" smtClean="0">
                <a:latin typeface="Times-Roman"/>
              </a:rPr>
              <a:t>dimensional data </a:t>
            </a:r>
            <a:r>
              <a:rPr lang="en-US" sz="3200" dirty="0">
                <a:latin typeface="Times-Roman"/>
              </a:rPr>
              <a:t>sets into </a:t>
            </a:r>
            <a:r>
              <a:rPr lang="en-US" sz="3200" dirty="0">
                <a:solidFill>
                  <a:srgbClr val="000000"/>
                </a:solidFill>
                <a:latin typeface="Times-Roman"/>
              </a:rPr>
              <a:t>simplicial complexes </a:t>
            </a:r>
            <a:r>
              <a:rPr lang="en-US" sz="3200" dirty="0">
                <a:latin typeface="Times-Roman"/>
              </a:rPr>
              <a:t>with far </a:t>
            </a:r>
            <a:r>
              <a:rPr lang="en-US" sz="3200" dirty="0" smtClean="0">
                <a:latin typeface="Times-Roman"/>
              </a:rPr>
              <a:t>fewer points </a:t>
            </a:r>
            <a:r>
              <a:rPr lang="en-US" sz="3200" dirty="0">
                <a:latin typeface="Times-Roman"/>
              </a:rPr>
              <a:t>which can </a:t>
            </a:r>
            <a:r>
              <a:rPr lang="en-US" sz="3200" dirty="0">
                <a:solidFill>
                  <a:srgbClr val="000000"/>
                </a:solidFill>
                <a:latin typeface="Times-Roman"/>
              </a:rPr>
              <a:t>capture topological </a:t>
            </a:r>
            <a:r>
              <a:rPr lang="en-US" sz="3200" dirty="0" smtClean="0">
                <a:solidFill>
                  <a:srgbClr val="000000"/>
                </a:solidFill>
                <a:latin typeface="Times-Roman"/>
              </a:rPr>
              <a:t>and geometric information </a:t>
            </a:r>
            <a:r>
              <a:rPr lang="en-US" sz="3200" b="1" dirty="0" smtClean="0">
                <a:solidFill>
                  <a:srgbClr val="800000"/>
                </a:solidFill>
                <a:latin typeface="Times-Roman"/>
              </a:rPr>
              <a:t>at </a:t>
            </a:r>
            <a:r>
              <a:rPr lang="en-US" sz="3200" b="1" dirty="0">
                <a:solidFill>
                  <a:srgbClr val="800000"/>
                </a:solidFill>
                <a:latin typeface="Times-Roman"/>
              </a:rPr>
              <a:t>a specified resolution</a:t>
            </a:r>
            <a:r>
              <a:rPr lang="en-US" sz="3200" dirty="0" smtClean="0">
                <a:latin typeface="Times-Roman"/>
              </a:rPr>
              <a:t>.</a:t>
            </a:r>
          </a:p>
          <a:p>
            <a:endParaRPr lang="en-US" sz="3200" dirty="0">
              <a:latin typeface="Times-Roman"/>
            </a:endParaRPr>
          </a:p>
          <a:p>
            <a:pPr algn="ctr"/>
            <a:r>
              <a:rPr lang="en-US" sz="4800" dirty="0" smtClean="0">
                <a:latin typeface="Times-Roman"/>
              </a:rPr>
              <a:t>Resolution means ????</a:t>
            </a:r>
          </a:p>
          <a:p>
            <a:pPr algn="ctr"/>
            <a:endParaRPr lang="en-US" sz="1400" dirty="0">
              <a:latin typeface="Times-Roman"/>
            </a:endParaRPr>
          </a:p>
          <a:p>
            <a:pPr algn="ctr"/>
            <a:r>
              <a:rPr lang="en-US" sz="4800" dirty="0" smtClean="0">
                <a:latin typeface="Times-Roman"/>
              </a:rPr>
              <a:t>Which choice refers to resolution? </a:t>
            </a:r>
            <a:endParaRPr lang="en-US" sz="4800" dirty="0"/>
          </a:p>
        </p:txBody>
      </p:sp>
      <p:sp>
        <p:nvSpPr>
          <p:cNvPr id="3" name="Rectangle 2"/>
          <p:cNvSpPr/>
          <p:nvPr/>
        </p:nvSpPr>
        <p:spPr>
          <a:xfrm>
            <a:off x="1476087" y="6488346"/>
            <a:ext cx="5762913" cy="369332"/>
          </a:xfrm>
          <a:prstGeom prst="rect">
            <a:avLst/>
          </a:prstGeom>
          <a:solidFill>
            <a:srgbClr val="FDEADA"/>
          </a:solidFill>
        </p:spPr>
        <p:txBody>
          <a:bodyPr wrap="square">
            <a:spAutoFit/>
          </a:bodyPr>
          <a:lstStyle/>
          <a:p>
            <a:r>
              <a:rPr lang="en-US" dirty="0">
                <a:hlinkClick r:id="rId2"/>
              </a:rPr>
              <a:t>http://diglib.eg.org/handle/10.2312/SPBG.SPBG07.091-</a:t>
            </a:r>
            <a:r>
              <a:rPr lang="en-US" dirty="0" smtClean="0">
                <a:hlinkClick r:id="rId2"/>
              </a:rPr>
              <a:t>100</a:t>
            </a:r>
            <a:r>
              <a:rPr lang="en-US" dirty="0" smtClean="0"/>
              <a:t> </a:t>
            </a:r>
            <a:endParaRPr lang="en-US" dirty="0"/>
          </a:p>
        </p:txBody>
      </p:sp>
    </p:spTree>
    <p:extLst>
      <p:ext uri="{BB962C8B-B14F-4D97-AF65-F5344CB8AC3E}">
        <p14:creationId xmlns:p14="http://schemas.microsoft.com/office/powerpoint/2010/main" val="5969905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4175" y="480447"/>
            <a:ext cx="7787898" cy="3108543"/>
          </a:xfrm>
          <a:prstGeom prst="rect">
            <a:avLst/>
          </a:prstGeom>
          <a:solidFill>
            <a:schemeClr val="accent6">
              <a:lumMod val="20000"/>
              <a:lumOff val="80000"/>
            </a:schemeClr>
          </a:solidFill>
        </p:spPr>
        <p:txBody>
          <a:bodyPr wrap="square" rtlCol="0">
            <a:spAutoFit/>
          </a:bodyPr>
          <a:lstStyle/>
          <a:p>
            <a:r>
              <a:rPr lang="en-US" sz="2800" dirty="0" smtClean="0"/>
              <a:t>This </a:t>
            </a:r>
            <a:r>
              <a:rPr lang="en-US" sz="2800" dirty="0"/>
              <a:t>construction produces a “multiresolution" or “</a:t>
            </a:r>
            <a:r>
              <a:rPr lang="en-US" sz="2800" dirty="0" smtClean="0"/>
              <a:t>multiscale“ image </a:t>
            </a:r>
            <a:r>
              <a:rPr lang="en-US" sz="2800" dirty="0"/>
              <a:t>of the data set. </a:t>
            </a:r>
            <a:endParaRPr lang="en-US" sz="2800" dirty="0" smtClean="0"/>
          </a:p>
          <a:p>
            <a:endParaRPr lang="en-US" sz="2800" dirty="0"/>
          </a:p>
          <a:p>
            <a:r>
              <a:rPr lang="en-US" sz="2800" dirty="0" smtClean="0"/>
              <a:t>One </a:t>
            </a:r>
            <a:r>
              <a:rPr lang="en-US" sz="2800" dirty="0"/>
              <a:t>can actually </a:t>
            </a:r>
            <a:r>
              <a:rPr lang="en-US" sz="2800" dirty="0" smtClean="0"/>
              <a:t>construct a </a:t>
            </a:r>
            <a:r>
              <a:rPr lang="en-US" sz="2800" dirty="0"/>
              <a:t>family of simplicial complexes (graphs in the case of </a:t>
            </a:r>
            <a:r>
              <a:rPr lang="en-US" sz="2800" dirty="0" smtClean="0"/>
              <a:t>a one-dimensional </a:t>
            </a:r>
            <a:r>
              <a:rPr lang="en-US" sz="2800" dirty="0"/>
              <a:t>parameter space), which are viewed as </a:t>
            </a:r>
            <a:r>
              <a:rPr lang="en-US" sz="2800" dirty="0" smtClean="0"/>
              <a:t>images at </a:t>
            </a:r>
            <a:r>
              <a:rPr lang="en-US" sz="2800" dirty="0"/>
              <a:t>varying levels of coarseness, </a:t>
            </a:r>
            <a:endParaRPr lang="en-US" sz="2800" dirty="0" smtClean="0"/>
          </a:p>
        </p:txBody>
      </p:sp>
      <p:sp>
        <p:nvSpPr>
          <p:cNvPr id="4" name="TextBox 3"/>
          <p:cNvSpPr txBox="1"/>
          <p:nvPr/>
        </p:nvSpPr>
        <p:spPr>
          <a:xfrm>
            <a:off x="612183" y="4455763"/>
            <a:ext cx="7919635" cy="954107"/>
          </a:xfrm>
          <a:prstGeom prst="rect">
            <a:avLst/>
          </a:prstGeom>
          <a:solidFill>
            <a:schemeClr val="bg1">
              <a:lumMod val="95000"/>
            </a:schemeClr>
          </a:solidFill>
        </p:spPr>
        <p:txBody>
          <a:bodyPr wrap="square" rtlCol="0">
            <a:spAutoFit/>
          </a:bodyPr>
          <a:lstStyle/>
          <a:p>
            <a:pPr algn="ctr"/>
            <a:r>
              <a:rPr lang="en-US" sz="2800" dirty="0"/>
              <a:t>and maps between them moving from a complex at one resolution to one of coarser resolution</a:t>
            </a:r>
            <a:r>
              <a:rPr lang="en-US" sz="2800" dirty="0" smtClean="0"/>
              <a:t>.</a:t>
            </a:r>
            <a:endParaRPr lang="en-US" sz="2800" dirty="0">
              <a:solidFill>
                <a:srgbClr val="7030A0"/>
              </a:solidFill>
            </a:endParaRPr>
          </a:p>
        </p:txBody>
      </p:sp>
      <p:sp>
        <p:nvSpPr>
          <p:cNvPr id="5" name="Rectangle 4"/>
          <p:cNvSpPr/>
          <p:nvPr/>
        </p:nvSpPr>
        <p:spPr>
          <a:xfrm>
            <a:off x="1476087" y="6488346"/>
            <a:ext cx="5762913" cy="369332"/>
          </a:xfrm>
          <a:prstGeom prst="rect">
            <a:avLst/>
          </a:prstGeom>
          <a:solidFill>
            <a:srgbClr val="FDEADA"/>
          </a:solidFill>
        </p:spPr>
        <p:txBody>
          <a:bodyPr wrap="square">
            <a:spAutoFit/>
          </a:bodyPr>
          <a:lstStyle/>
          <a:p>
            <a:r>
              <a:rPr lang="en-US" dirty="0">
                <a:hlinkClick r:id="rId2"/>
              </a:rPr>
              <a:t>http://diglib.eg.org/handle/10.2312/SPBG.SPBG07.091-</a:t>
            </a:r>
            <a:r>
              <a:rPr lang="en-US" dirty="0" smtClean="0">
                <a:hlinkClick r:id="rId2"/>
              </a:rPr>
              <a:t>100</a:t>
            </a:r>
            <a:r>
              <a:rPr lang="en-US" dirty="0" smtClean="0"/>
              <a:t> </a:t>
            </a:r>
            <a:endParaRPr lang="en-US" dirty="0"/>
          </a:p>
        </p:txBody>
      </p:sp>
    </p:spTree>
    <p:extLst>
      <p:ext uri="{BB962C8B-B14F-4D97-AF65-F5344CB8AC3E}">
        <p14:creationId xmlns:p14="http://schemas.microsoft.com/office/powerpoint/2010/main" val="18670092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3496" y="28840"/>
            <a:ext cx="6464300" cy="5473700"/>
          </a:xfrm>
          <a:prstGeom prst="rect">
            <a:avLst/>
          </a:prstGeom>
        </p:spPr>
      </p:pic>
      <p:sp>
        <p:nvSpPr>
          <p:cNvPr id="3" name="Rectangle 2"/>
          <p:cNvSpPr/>
          <p:nvPr/>
        </p:nvSpPr>
        <p:spPr>
          <a:xfrm>
            <a:off x="291961" y="5158387"/>
            <a:ext cx="8598389" cy="1631216"/>
          </a:xfrm>
          <a:prstGeom prst="rect">
            <a:avLst/>
          </a:prstGeom>
          <a:solidFill>
            <a:schemeClr val="bg1"/>
          </a:solidFill>
        </p:spPr>
        <p:txBody>
          <a:bodyPr wrap="square">
            <a:spAutoFit/>
          </a:bodyPr>
          <a:lstStyle/>
          <a:p>
            <a:r>
              <a:rPr lang="en-US" sz="2000" dirty="0" smtClean="0"/>
              <a:t>The KS-test uses the maximum vertical deviation between the two curves as the statistic D. In this case the maximum deviation occurs near x=1 and has D=.45. (The fraction of the treatment group that is less then one is 0.2 (4 out of the 20 values); the fraction of the control group that is less than one is 0.65 (13 out of the 20 values). Thus the maximum difference in cumulative fraction is D=.45.) </a:t>
            </a:r>
            <a:endParaRPr lang="en-US" sz="2000" dirty="0"/>
          </a:p>
        </p:txBody>
      </p:sp>
      <p:sp>
        <p:nvSpPr>
          <p:cNvPr id="4" name="Rectangle 3"/>
          <p:cNvSpPr/>
          <p:nvPr/>
        </p:nvSpPr>
        <p:spPr>
          <a:xfrm>
            <a:off x="2738547" y="4328364"/>
            <a:ext cx="5982103" cy="369332"/>
          </a:xfrm>
          <a:prstGeom prst="rect">
            <a:avLst/>
          </a:prstGeom>
        </p:spPr>
        <p:txBody>
          <a:bodyPr wrap="square">
            <a:spAutoFit/>
          </a:bodyPr>
          <a:lstStyle/>
          <a:p>
            <a:r>
              <a:rPr lang="en-US" dirty="0" smtClean="0">
                <a:hlinkClick r:id="rId3"/>
              </a:rPr>
              <a:t>http://www.physics.csbsju.edu/stats/KS-test.html</a:t>
            </a:r>
            <a:r>
              <a:rPr lang="en-US" dirty="0" smtClean="0"/>
              <a:t> </a:t>
            </a:r>
            <a:endParaRPr lang="en-US" dirty="0"/>
          </a:p>
        </p:txBody>
      </p:sp>
    </p:spTree>
    <p:extLst>
      <p:ext uri="{BB962C8B-B14F-4D97-AF65-F5344CB8AC3E}">
        <p14:creationId xmlns:p14="http://schemas.microsoft.com/office/powerpoint/2010/main" val="274862507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5904" y="164629"/>
            <a:ext cx="4963717" cy="830997"/>
          </a:xfrm>
          <a:prstGeom prst="rect">
            <a:avLst/>
          </a:prstGeom>
          <a:solidFill>
            <a:schemeClr val="accent6">
              <a:lumMod val="20000"/>
              <a:lumOff val="80000"/>
            </a:schemeClr>
          </a:solidFill>
        </p:spPr>
        <p:txBody>
          <a:bodyPr wrap="square" rtlCol="0">
            <a:spAutoFit/>
          </a:bodyPr>
          <a:lstStyle/>
          <a:p>
            <a:r>
              <a:rPr lang="en-US" sz="2400" dirty="0" err="1"/>
              <a:t>k</a:t>
            </a:r>
            <a:r>
              <a:rPr lang="en-US" sz="2400" dirty="0" err="1" smtClean="0"/>
              <a:t>nn</a:t>
            </a:r>
            <a:r>
              <a:rPr lang="en-US" sz="2400" dirty="0" smtClean="0"/>
              <a:t> distance with k = 5,    50% overlap</a:t>
            </a:r>
          </a:p>
          <a:p>
            <a:r>
              <a:rPr lang="en-US" sz="2400" b="1" dirty="0"/>
              <a:t>3 intervals</a:t>
            </a:r>
          </a:p>
        </p:txBody>
      </p:sp>
      <p:graphicFrame>
        <p:nvGraphicFramePr>
          <p:cNvPr id="2" name="Object 1"/>
          <p:cNvGraphicFramePr>
            <a:graphicFrameLocks noChangeAspect="1"/>
          </p:cNvGraphicFramePr>
          <p:nvPr>
            <p:extLst/>
          </p:nvPr>
        </p:nvGraphicFramePr>
        <p:xfrm>
          <a:off x="2166930" y="686989"/>
          <a:ext cx="2478563" cy="2194560"/>
        </p:xfrm>
        <a:graphic>
          <a:graphicData uri="http://schemas.openxmlformats.org/presentationml/2006/ole">
            <mc:AlternateContent xmlns:mc="http://schemas.openxmlformats.org/markup-compatibility/2006">
              <mc:Choice xmlns:v="urn:schemas-microsoft-com:vml" Requires="v">
                <p:oleObj spid="_x0000_s13446" name="Acrobat Document" r:id="rId3" imgW="3657420" imgH="3238275" progId="Acrobat.Document.2015">
                  <p:embed/>
                </p:oleObj>
              </mc:Choice>
              <mc:Fallback>
                <p:oleObj name="Acrobat Document" r:id="rId3" imgW="3657420" imgH="3238275" progId="Acrobat.Document.2015">
                  <p:embed/>
                  <p:pic>
                    <p:nvPicPr>
                      <p:cNvPr id="2" name="Object 1"/>
                      <p:cNvPicPr/>
                      <p:nvPr/>
                    </p:nvPicPr>
                    <p:blipFill>
                      <a:blip r:embed="rId4"/>
                      <a:stretch>
                        <a:fillRect/>
                      </a:stretch>
                    </p:blipFill>
                    <p:spPr>
                      <a:xfrm>
                        <a:off x="2166930" y="686989"/>
                        <a:ext cx="2478563" cy="2194560"/>
                      </a:xfrm>
                      <a:prstGeom prst="rect">
                        <a:avLst/>
                      </a:prstGeom>
                    </p:spPr>
                  </p:pic>
                </p:oleObj>
              </mc:Fallback>
            </mc:AlternateContent>
          </a:graphicData>
        </a:graphic>
      </p:graphicFrame>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6505" y="164629"/>
            <a:ext cx="3370574" cy="2314061"/>
          </a:xfrm>
          <a:prstGeom prst="rect">
            <a:avLst/>
          </a:prstGeom>
        </p:spPr>
      </p:pic>
      <p:cxnSp>
        <p:nvCxnSpPr>
          <p:cNvPr id="12" name="Straight Connector 11"/>
          <p:cNvCxnSpPr/>
          <p:nvPr/>
        </p:nvCxnSpPr>
        <p:spPr>
          <a:xfrm>
            <a:off x="0" y="3458711"/>
            <a:ext cx="9198122" cy="0"/>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10" name="Object 9"/>
          <p:cNvGraphicFramePr>
            <a:graphicFrameLocks noChangeAspect="1"/>
          </p:cNvGraphicFramePr>
          <p:nvPr>
            <p:extLst/>
          </p:nvPr>
        </p:nvGraphicFramePr>
        <p:xfrm>
          <a:off x="323064" y="3739026"/>
          <a:ext cx="2593643" cy="2296458"/>
        </p:xfrm>
        <a:graphic>
          <a:graphicData uri="http://schemas.openxmlformats.org/presentationml/2006/ole">
            <mc:AlternateContent xmlns:mc="http://schemas.openxmlformats.org/markup-compatibility/2006">
              <mc:Choice xmlns:v="urn:schemas-microsoft-com:vml" Requires="v">
                <p:oleObj spid="_x0000_s13447" name="Acrobat Document" r:id="rId6" imgW="3657420" imgH="3238275" progId="Acrobat.Document.2015">
                  <p:embed/>
                </p:oleObj>
              </mc:Choice>
              <mc:Fallback>
                <p:oleObj name="Acrobat Document" r:id="rId6" imgW="3657420" imgH="3238275" progId="Acrobat.Document.2015">
                  <p:embed/>
                  <p:pic>
                    <p:nvPicPr>
                      <p:cNvPr id="10" name="Object 9"/>
                      <p:cNvPicPr/>
                      <p:nvPr/>
                    </p:nvPicPr>
                    <p:blipFill>
                      <a:blip r:embed="rId7"/>
                      <a:stretch>
                        <a:fillRect/>
                      </a:stretch>
                    </p:blipFill>
                    <p:spPr>
                      <a:xfrm>
                        <a:off x="323064" y="3739026"/>
                        <a:ext cx="2593643" cy="2296458"/>
                      </a:xfrm>
                      <a:prstGeom prst="rect">
                        <a:avLst/>
                      </a:prstGeom>
                    </p:spPr>
                  </p:pic>
                </p:oleObj>
              </mc:Fallback>
            </mc:AlternateContent>
          </a:graphicData>
        </a:graphic>
      </p:graphicFrame>
      <p:graphicFrame>
        <p:nvGraphicFramePr>
          <p:cNvPr id="11" name="Object 10"/>
          <p:cNvGraphicFramePr>
            <a:graphicFrameLocks noChangeAspect="1"/>
          </p:cNvGraphicFramePr>
          <p:nvPr>
            <p:extLst/>
          </p:nvPr>
        </p:nvGraphicFramePr>
        <p:xfrm>
          <a:off x="3102862" y="3739026"/>
          <a:ext cx="2593643" cy="2296458"/>
        </p:xfrm>
        <a:graphic>
          <a:graphicData uri="http://schemas.openxmlformats.org/presentationml/2006/ole">
            <mc:AlternateContent xmlns:mc="http://schemas.openxmlformats.org/markup-compatibility/2006">
              <mc:Choice xmlns:v="urn:schemas-microsoft-com:vml" Requires="v">
                <p:oleObj spid="_x0000_s13448" name="Acrobat Document" r:id="rId8" imgW="3657420" imgH="3238275" progId="Acrobat.Document.2015">
                  <p:embed/>
                </p:oleObj>
              </mc:Choice>
              <mc:Fallback>
                <p:oleObj name="Acrobat Document" r:id="rId8" imgW="3657420" imgH="3238275" progId="Acrobat.Document.2015">
                  <p:embed/>
                  <p:pic>
                    <p:nvPicPr>
                      <p:cNvPr id="11" name="Object 10"/>
                      <p:cNvPicPr/>
                      <p:nvPr/>
                    </p:nvPicPr>
                    <p:blipFill>
                      <a:blip r:embed="rId9"/>
                      <a:stretch>
                        <a:fillRect/>
                      </a:stretch>
                    </p:blipFill>
                    <p:spPr>
                      <a:xfrm>
                        <a:off x="3102862" y="3739026"/>
                        <a:ext cx="2593643" cy="2296458"/>
                      </a:xfrm>
                      <a:prstGeom prst="rect">
                        <a:avLst/>
                      </a:prstGeom>
                    </p:spPr>
                  </p:pic>
                </p:oleObj>
              </mc:Fallback>
            </mc:AlternateContent>
          </a:graphicData>
        </a:graphic>
      </p:graphicFrame>
      <p:graphicFrame>
        <p:nvGraphicFramePr>
          <p:cNvPr id="13" name="Object 12"/>
          <p:cNvGraphicFramePr>
            <a:graphicFrameLocks noChangeAspect="1"/>
          </p:cNvGraphicFramePr>
          <p:nvPr>
            <p:extLst/>
          </p:nvPr>
        </p:nvGraphicFramePr>
        <p:xfrm>
          <a:off x="6068815" y="3866608"/>
          <a:ext cx="2812882" cy="2041295"/>
        </p:xfrm>
        <a:graphic>
          <a:graphicData uri="http://schemas.openxmlformats.org/presentationml/2006/ole">
            <mc:AlternateContent xmlns:mc="http://schemas.openxmlformats.org/markup-compatibility/2006">
              <mc:Choice xmlns:v="urn:schemas-microsoft-com:vml" Requires="v">
                <p:oleObj spid="_x0000_s13449" name="Acrobat Document" r:id="rId10" imgW="3657420" imgH="2653924" progId="Acrobat.Document.2015">
                  <p:embed/>
                </p:oleObj>
              </mc:Choice>
              <mc:Fallback>
                <p:oleObj name="Acrobat Document" r:id="rId10" imgW="3657420" imgH="2653924" progId="Acrobat.Document.2015">
                  <p:embed/>
                  <p:pic>
                    <p:nvPicPr>
                      <p:cNvPr id="13" name="Object 12"/>
                      <p:cNvPicPr/>
                      <p:nvPr/>
                    </p:nvPicPr>
                    <p:blipFill>
                      <a:blip r:embed="rId11"/>
                      <a:stretch>
                        <a:fillRect/>
                      </a:stretch>
                    </p:blipFill>
                    <p:spPr>
                      <a:xfrm>
                        <a:off x="6068815" y="3866608"/>
                        <a:ext cx="2812882" cy="2041295"/>
                      </a:xfrm>
                      <a:prstGeom prst="rect">
                        <a:avLst/>
                      </a:prstGeom>
                    </p:spPr>
                  </p:pic>
                </p:oleObj>
              </mc:Fallback>
            </mc:AlternateContent>
          </a:graphicData>
        </a:graphic>
      </p:graphicFrame>
      <p:sp>
        <p:nvSpPr>
          <p:cNvPr id="14" name="TextBox 13"/>
          <p:cNvSpPr txBox="1"/>
          <p:nvPr/>
        </p:nvSpPr>
        <p:spPr>
          <a:xfrm>
            <a:off x="655532" y="6123522"/>
            <a:ext cx="1511398" cy="461665"/>
          </a:xfrm>
          <a:prstGeom prst="rect">
            <a:avLst/>
          </a:prstGeom>
          <a:solidFill>
            <a:schemeClr val="accent6">
              <a:lumMod val="20000"/>
              <a:lumOff val="80000"/>
            </a:schemeClr>
          </a:solidFill>
        </p:spPr>
        <p:txBody>
          <a:bodyPr wrap="square" rtlCol="0">
            <a:spAutoFit/>
          </a:bodyPr>
          <a:lstStyle/>
          <a:p>
            <a:r>
              <a:rPr lang="en-US" sz="2400" b="1" dirty="0"/>
              <a:t>5</a:t>
            </a:r>
            <a:r>
              <a:rPr lang="en-US" sz="2400" b="1" dirty="0" smtClean="0"/>
              <a:t> </a:t>
            </a:r>
            <a:r>
              <a:rPr lang="en-US" sz="2400" b="1" dirty="0"/>
              <a:t>intervals</a:t>
            </a:r>
          </a:p>
        </p:txBody>
      </p:sp>
      <p:sp>
        <p:nvSpPr>
          <p:cNvPr id="16" name="TextBox 15"/>
          <p:cNvSpPr txBox="1"/>
          <p:nvPr/>
        </p:nvSpPr>
        <p:spPr>
          <a:xfrm>
            <a:off x="3427710" y="6123522"/>
            <a:ext cx="1958022" cy="461665"/>
          </a:xfrm>
          <a:prstGeom prst="rect">
            <a:avLst/>
          </a:prstGeom>
          <a:solidFill>
            <a:schemeClr val="accent6">
              <a:lumMod val="20000"/>
              <a:lumOff val="80000"/>
            </a:schemeClr>
          </a:solidFill>
        </p:spPr>
        <p:txBody>
          <a:bodyPr wrap="square" rtlCol="0">
            <a:spAutoFit/>
          </a:bodyPr>
          <a:lstStyle/>
          <a:p>
            <a:pPr algn="ctr"/>
            <a:r>
              <a:rPr lang="en-US" sz="2400" b="1" dirty="0" smtClean="0"/>
              <a:t>10 intervals</a:t>
            </a:r>
            <a:endParaRPr lang="en-US" sz="2400" b="1" dirty="0"/>
          </a:p>
        </p:txBody>
      </p:sp>
      <p:sp>
        <p:nvSpPr>
          <p:cNvPr id="17" name="TextBox 16"/>
          <p:cNvSpPr txBox="1"/>
          <p:nvPr/>
        </p:nvSpPr>
        <p:spPr>
          <a:xfrm>
            <a:off x="6543499" y="6123522"/>
            <a:ext cx="1895825" cy="461665"/>
          </a:xfrm>
          <a:prstGeom prst="rect">
            <a:avLst/>
          </a:prstGeom>
          <a:solidFill>
            <a:schemeClr val="accent6">
              <a:lumMod val="20000"/>
              <a:lumOff val="80000"/>
            </a:schemeClr>
          </a:solidFill>
        </p:spPr>
        <p:txBody>
          <a:bodyPr wrap="square" rtlCol="0">
            <a:spAutoFit/>
          </a:bodyPr>
          <a:lstStyle/>
          <a:p>
            <a:pPr algn="ctr"/>
            <a:r>
              <a:rPr lang="en-US" sz="2400" b="1" dirty="0" smtClean="0"/>
              <a:t>100 </a:t>
            </a:r>
            <a:r>
              <a:rPr lang="en-US" sz="2400" b="1" dirty="0"/>
              <a:t>intervals</a:t>
            </a:r>
          </a:p>
        </p:txBody>
      </p:sp>
      <p:cxnSp>
        <p:nvCxnSpPr>
          <p:cNvPr id="18" name="Straight Connector 17"/>
          <p:cNvCxnSpPr/>
          <p:nvPr/>
        </p:nvCxnSpPr>
        <p:spPr>
          <a:xfrm>
            <a:off x="2987762" y="3467100"/>
            <a:ext cx="0" cy="3425861"/>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821960" y="0"/>
            <a:ext cx="0" cy="689296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78838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5904" y="164629"/>
            <a:ext cx="5069202" cy="830997"/>
          </a:xfrm>
          <a:prstGeom prst="rect">
            <a:avLst/>
          </a:prstGeom>
          <a:solidFill>
            <a:schemeClr val="accent6">
              <a:lumMod val="20000"/>
              <a:lumOff val="80000"/>
            </a:schemeClr>
          </a:solidFill>
        </p:spPr>
        <p:txBody>
          <a:bodyPr wrap="square" rtlCol="0">
            <a:spAutoFit/>
          </a:bodyPr>
          <a:lstStyle/>
          <a:p>
            <a:r>
              <a:rPr lang="en-US" sz="2400" dirty="0" err="1"/>
              <a:t>k</a:t>
            </a:r>
            <a:r>
              <a:rPr lang="en-US" sz="2400" dirty="0" err="1" smtClean="0"/>
              <a:t>nn</a:t>
            </a:r>
            <a:r>
              <a:rPr lang="en-US" sz="2400" dirty="0" smtClean="0"/>
              <a:t> distance with k = 50,    50% overlap</a:t>
            </a:r>
          </a:p>
          <a:p>
            <a:r>
              <a:rPr lang="en-US" sz="2400" b="1" dirty="0"/>
              <a:t>3 intervals</a:t>
            </a:r>
          </a:p>
        </p:txBody>
      </p:sp>
      <p:cxnSp>
        <p:nvCxnSpPr>
          <p:cNvPr id="12" name="Straight Connector 11"/>
          <p:cNvCxnSpPr/>
          <p:nvPr/>
        </p:nvCxnSpPr>
        <p:spPr>
          <a:xfrm>
            <a:off x="0" y="3458711"/>
            <a:ext cx="9198122"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945474" y="259180"/>
            <a:ext cx="1511398" cy="461665"/>
          </a:xfrm>
          <a:prstGeom prst="rect">
            <a:avLst/>
          </a:prstGeom>
          <a:solidFill>
            <a:schemeClr val="accent6">
              <a:lumMod val="20000"/>
              <a:lumOff val="80000"/>
            </a:schemeClr>
          </a:solidFill>
        </p:spPr>
        <p:txBody>
          <a:bodyPr wrap="square" rtlCol="0">
            <a:spAutoFit/>
          </a:bodyPr>
          <a:lstStyle/>
          <a:p>
            <a:r>
              <a:rPr lang="en-US" sz="2400" b="1" dirty="0"/>
              <a:t>5</a:t>
            </a:r>
            <a:r>
              <a:rPr lang="en-US" sz="2400" b="1" dirty="0" smtClean="0"/>
              <a:t> </a:t>
            </a:r>
            <a:r>
              <a:rPr lang="en-US" sz="2400" b="1" dirty="0"/>
              <a:t>intervals</a:t>
            </a:r>
          </a:p>
        </p:txBody>
      </p:sp>
      <p:sp>
        <p:nvSpPr>
          <p:cNvPr id="16" name="TextBox 15"/>
          <p:cNvSpPr txBox="1"/>
          <p:nvPr/>
        </p:nvSpPr>
        <p:spPr>
          <a:xfrm>
            <a:off x="1201652" y="6183960"/>
            <a:ext cx="1958022" cy="461665"/>
          </a:xfrm>
          <a:prstGeom prst="rect">
            <a:avLst/>
          </a:prstGeom>
          <a:solidFill>
            <a:schemeClr val="accent6">
              <a:lumMod val="20000"/>
              <a:lumOff val="80000"/>
            </a:schemeClr>
          </a:solidFill>
        </p:spPr>
        <p:txBody>
          <a:bodyPr wrap="square" rtlCol="0">
            <a:spAutoFit/>
          </a:bodyPr>
          <a:lstStyle/>
          <a:p>
            <a:pPr algn="ctr"/>
            <a:r>
              <a:rPr lang="en-US" sz="2400" b="1" dirty="0" smtClean="0"/>
              <a:t>10 intervals</a:t>
            </a:r>
            <a:endParaRPr lang="en-US" sz="2400" b="1" dirty="0"/>
          </a:p>
        </p:txBody>
      </p:sp>
      <p:sp>
        <p:nvSpPr>
          <p:cNvPr id="17" name="TextBox 16"/>
          <p:cNvSpPr txBox="1"/>
          <p:nvPr/>
        </p:nvSpPr>
        <p:spPr>
          <a:xfrm>
            <a:off x="6543499" y="6180166"/>
            <a:ext cx="1895825" cy="461665"/>
          </a:xfrm>
          <a:prstGeom prst="rect">
            <a:avLst/>
          </a:prstGeom>
          <a:solidFill>
            <a:schemeClr val="accent6">
              <a:lumMod val="20000"/>
              <a:lumOff val="80000"/>
            </a:schemeClr>
          </a:solidFill>
        </p:spPr>
        <p:txBody>
          <a:bodyPr wrap="square" rtlCol="0">
            <a:spAutoFit/>
          </a:bodyPr>
          <a:lstStyle/>
          <a:p>
            <a:pPr algn="ctr"/>
            <a:r>
              <a:rPr lang="en-US" sz="2400" b="1" dirty="0" smtClean="0"/>
              <a:t>100 </a:t>
            </a:r>
            <a:r>
              <a:rPr lang="en-US" sz="2400" b="1" dirty="0"/>
              <a:t>intervals</a:t>
            </a:r>
          </a:p>
        </p:txBody>
      </p:sp>
      <p:cxnSp>
        <p:nvCxnSpPr>
          <p:cNvPr id="18" name="Straight Connector 17"/>
          <p:cNvCxnSpPr/>
          <p:nvPr/>
        </p:nvCxnSpPr>
        <p:spPr>
          <a:xfrm>
            <a:off x="4541433" y="3580600"/>
            <a:ext cx="0" cy="3425861"/>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20" name="Object 19"/>
          <p:cNvGraphicFramePr>
            <a:graphicFrameLocks noChangeAspect="1"/>
          </p:cNvGraphicFramePr>
          <p:nvPr>
            <p:extLst/>
          </p:nvPr>
        </p:nvGraphicFramePr>
        <p:xfrm>
          <a:off x="1982556" y="792350"/>
          <a:ext cx="3212241" cy="2284904"/>
        </p:xfrm>
        <a:graphic>
          <a:graphicData uri="http://schemas.openxmlformats.org/presentationml/2006/ole">
            <mc:AlternateContent xmlns:mc="http://schemas.openxmlformats.org/markup-compatibility/2006">
              <mc:Choice xmlns:v="urn:schemas-microsoft-com:vml" Requires="v">
                <p:oleObj spid="_x0000_s14470" name="Acrobat Document" r:id="rId3" imgW="3657420" imgH="2653924" progId="Acrobat.Document.2015">
                  <p:embed/>
                </p:oleObj>
              </mc:Choice>
              <mc:Fallback>
                <p:oleObj name="Acrobat Document" r:id="rId3" imgW="3657420" imgH="2653924" progId="Acrobat.Document.2015">
                  <p:embed/>
                  <p:pic>
                    <p:nvPicPr>
                      <p:cNvPr id="20" name="Object 19"/>
                      <p:cNvPicPr/>
                      <p:nvPr/>
                    </p:nvPicPr>
                    <p:blipFill>
                      <a:blip r:embed="rId4"/>
                      <a:stretch>
                        <a:fillRect/>
                      </a:stretch>
                    </p:blipFill>
                    <p:spPr>
                      <a:xfrm>
                        <a:off x="1982556" y="792350"/>
                        <a:ext cx="3212241" cy="2284904"/>
                      </a:xfrm>
                      <a:prstGeom prst="rect">
                        <a:avLst/>
                      </a:prstGeom>
                    </p:spPr>
                  </p:pic>
                </p:oleObj>
              </mc:Fallback>
            </mc:AlternateContent>
          </a:graphicData>
        </a:graphic>
      </p:graphicFrame>
      <p:graphicFrame>
        <p:nvGraphicFramePr>
          <p:cNvPr id="21" name="Object 20"/>
          <p:cNvGraphicFramePr>
            <a:graphicFrameLocks noChangeAspect="1"/>
          </p:cNvGraphicFramePr>
          <p:nvPr>
            <p:extLst/>
          </p:nvPr>
        </p:nvGraphicFramePr>
        <p:xfrm>
          <a:off x="5765316" y="675774"/>
          <a:ext cx="3540020" cy="2518057"/>
        </p:xfrm>
        <a:graphic>
          <a:graphicData uri="http://schemas.openxmlformats.org/presentationml/2006/ole">
            <mc:AlternateContent xmlns:mc="http://schemas.openxmlformats.org/markup-compatibility/2006">
              <mc:Choice xmlns:v="urn:schemas-microsoft-com:vml" Requires="v">
                <p:oleObj spid="_x0000_s14471" name="Acrobat Document" r:id="rId5" imgW="3657420" imgH="2653924" progId="Acrobat.Document.2015">
                  <p:embed/>
                </p:oleObj>
              </mc:Choice>
              <mc:Fallback>
                <p:oleObj name="Acrobat Document" r:id="rId5" imgW="3657420" imgH="2653924" progId="Acrobat.Document.2015">
                  <p:embed/>
                  <p:pic>
                    <p:nvPicPr>
                      <p:cNvPr id="21" name="Object 20"/>
                      <p:cNvPicPr/>
                      <p:nvPr/>
                    </p:nvPicPr>
                    <p:blipFill>
                      <a:blip r:embed="rId6"/>
                      <a:stretch>
                        <a:fillRect/>
                      </a:stretch>
                    </p:blipFill>
                    <p:spPr>
                      <a:xfrm>
                        <a:off x="5765316" y="675774"/>
                        <a:ext cx="3540020" cy="2518057"/>
                      </a:xfrm>
                      <a:prstGeom prst="rect">
                        <a:avLst/>
                      </a:prstGeom>
                    </p:spPr>
                  </p:pic>
                </p:oleObj>
              </mc:Fallback>
            </mc:AlternateContent>
          </a:graphicData>
        </a:graphic>
      </p:graphicFrame>
      <p:graphicFrame>
        <p:nvGraphicFramePr>
          <p:cNvPr id="22" name="Object 21"/>
          <p:cNvGraphicFramePr>
            <a:graphicFrameLocks noChangeAspect="1"/>
          </p:cNvGraphicFramePr>
          <p:nvPr>
            <p:extLst/>
          </p:nvPr>
        </p:nvGraphicFramePr>
        <p:xfrm>
          <a:off x="645282" y="3619846"/>
          <a:ext cx="3474465" cy="2471426"/>
        </p:xfrm>
        <a:graphic>
          <a:graphicData uri="http://schemas.openxmlformats.org/presentationml/2006/ole">
            <mc:AlternateContent xmlns:mc="http://schemas.openxmlformats.org/markup-compatibility/2006">
              <mc:Choice xmlns:v="urn:schemas-microsoft-com:vml" Requires="v">
                <p:oleObj spid="_x0000_s14472" name="Acrobat Document" r:id="rId7" imgW="3657420" imgH="2653924" progId="Acrobat.Document.2015">
                  <p:embed/>
                </p:oleObj>
              </mc:Choice>
              <mc:Fallback>
                <p:oleObj name="Acrobat Document" r:id="rId7" imgW="3657420" imgH="2653924" progId="Acrobat.Document.2015">
                  <p:embed/>
                  <p:pic>
                    <p:nvPicPr>
                      <p:cNvPr id="22" name="Object 21"/>
                      <p:cNvPicPr/>
                      <p:nvPr/>
                    </p:nvPicPr>
                    <p:blipFill>
                      <a:blip r:embed="rId8"/>
                      <a:stretch>
                        <a:fillRect/>
                      </a:stretch>
                    </p:blipFill>
                    <p:spPr>
                      <a:xfrm>
                        <a:off x="645282" y="3619846"/>
                        <a:ext cx="3474465" cy="2471426"/>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5033247" y="3619846"/>
          <a:ext cx="3599435" cy="2560320"/>
        </p:xfrm>
        <a:graphic>
          <a:graphicData uri="http://schemas.openxmlformats.org/presentationml/2006/ole">
            <mc:AlternateContent xmlns:mc="http://schemas.openxmlformats.org/markup-compatibility/2006">
              <mc:Choice xmlns:v="urn:schemas-microsoft-com:vml" Requires="v">
                <p:oleObj spid="_x0000_s14473" name="Acrobat Document" r:id="rId9" imgW="3657420" imgH="2653924" progId="Acrobat.Document.2015">
                  <p:embed/>
                </p:oleObj>
              </mc:Choice>
              <mc:Fallback>
                <p:oleObj name="Acrobat Document" r:id="rId9" imgW="3657420" imgH="2653924" progId="Acrobat.Document.2015">
                  <p:embed/>
                  <p:pic>
                    <p:nvPicPr>
                      <p:cNvPr id="23" name="Object 22"/>
                      <p:cNvPicPr/>
                      <p:nvPr/>
                    </p:nvPicPr>
                    <p:blipFill>
                      <a:blip r:embed="rId10"/>
                      <a:stretch>
                        <a:fillRect/>
                      </a:stretch>
                    </p:blipFill>
                    <p:spPr>
                      <a:xfrm>
                        <a:off x="5033247" y="3619846"/>
                        <a:ext cx="3599435" cy="2560320"/>
                      </a:xfrm>
                      <a:prstGeom prst="rect">
                        <a:avLst/>
                      </a:prstGeom>
                    </p:spPr>
                  </p:pic>
                </p:oleObj>
              </mc:Fallback>
            </mc:AlternateContent>
          </a:graphicData>
        </a:graphic>
      </p:graphicFrame>
      <p:cxnSp>
        <p:nvCxnSpPr>
          <p:cNvPr id="19" name="Straight Connector 18"/>
          <p:cNvCxnSpPr/>
          <p:nvPr/>
        </p:nvCxnSpPr>
        <p:spPr>
          <a:xfrm>
            <a:off x="5692488" y="0"/>
            <a:ext cx="0" cy="345871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8725654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4175" y="480447"/>
            <a:ext cx="7787898" cy="3108543"/>
          </a:xfrm>
          <a:prstGeom prst="rect">
            <a:avLst/>
          </a:prstGeom>
          <a:solidFill>
            <a:schemeClr val="accent6">
              <a:lumMod val="20000"/>
              <a:lumOff val="80000"/>
            </a:schemeClr>
          </a:solidFill>
        </p:spPr>
        <p:txBody>
          <a:bodyPr wrap="square" rtlCol="0">
            <a:spAutoFit/>
          </a:bodyPr>
          <a:lstStyle/>
          <a:p>
            <a:r>
              <a:rPr lang="en-US" sz="2800" dirty="0" smtClean="0"/>
              <a:t>This </a:t>
            </a:r>
            <a:r>
              <a:rPr lang="en-US" sz="2800" dirty="0"/>
              <a:t>construction produces a “multiresolution" or “</a:t>
            </a:r>
            <a:r>
              <a:rPr lang="en-US" sz="2800" dirty="0" smtClean="0"/>
              <a:t>multiscale“ image </a:t>
            </a:r>
            <a:r>
              <a:rPr lang="en-US" sz="2800" dirty="0"/>
              <a:t>of the data set. </a:t>
            </a:r>
            <a:endParaRPr lang="en-US" sz="2800" dirty="0" smtClean="0"/>
          </a:p>
          <a:p>
            <a:endParaRPr lang="en-US" sz="2800" dirty="0"/>
          </a:p>
          <a:p>
            <a:r>
              <a:rPr lang="en-US" sz="2800" dirty="0" smtClean="0"/>
              <a:t>One </a:t>
            </a:r>
            <a:r>
              <a:rPr lang="en-US" sz="2800" dirty="0"/>
              <a:t>can actually </a:t>
            </a:r>
            <a:r>
              <a:rPr lang="en-US" sz="2800" dirty="0" smtClean="0"/>
              <a:t>construct a </a:t>
            </a:r>
            <a:r>
              <a:rPr lang="en-US" sz="2800" dirty="0"/>
              <a:t>family of simplicial complexes (graphs in the case of </a:t>
            </a:r>
            <a:r>
              <a:rPr lang="en-US" sz="2800" dirty="0" smtClean="0"/>
              <a:t>a one-dimensional </a:t>
            </a:r>
            <a:r>
              <a:rPr lang="en-US" sz="2800" dirty="0"/>
              <a:t>parameter space), which are viewed as </a:t>
            </a:r>
            <a:r>
              <a:rPr lang="en-US" sz="2800" dirty="0" smtClean="0"/>
              <a:t>images at </a:t>
            </a:r>
            <a:r>
              <a:rPr lang="en-US" sz="2800" dirty="0"/>
              <a:t>varying levels of coarseness, </a:t>
            </a:r>
            <a:endParaRPr lang="en-US" sz="2800" dirty="0" smtClean="0"/>
          </a:p>
        </p:txBody>
      </p:sp>
      <p:sp>
        <p:nvSpPr>
          <p:cNvPr id="4" name="TextBox 3"/>
          <p:cNvSpPr txBox="1"/>
          <p:nvPr/>
        </p:nvSpPr>
        <p:spPr>
          <a:xfrm>
            <a:off x="612183" y="4455763"/>
            <a:ext cx="7919635" cy="954107"/>
          </a:xfrm>
          <a:prstGeom prst="rect">
            <a:avLst/>
          </a:prstGeom>
          <a:solidFill>
            <a:schemeClr val="bg1">
              <a:lumMod val="95000"/>
            </a:schemeClr>
          </a:solidFill>
        </p:spPr>
        <p:txBody>
          <a:bodyPr wrap="square" rtlCol="0">
            <a:spAutoFit/>
          </a:bodyPr>
          <a:lstStyle/>
          <a:p>
            <a:pPr algn="ctr"/>
            <a:r>
              <a:rPr lang="en-US" sz="2800" dirty="0"/>
              <a:t>and maps between them moving from a complex at one resolution to one of coarser resolution</a:t>
            </a:r>
            <a:r>
              <a:rPr lang="en-US" sz="2800" dirty="0" smtClean="0"/>
              <a:t>.</a:t>
            </a:r>
            <a:endParaRPr lang="en-US" sz="2800" dirty="0">
              <a:solidFill>
                <a:srgbClr val="7030A0"/>
              </a:solidFill>
            </a:endParaRPr>
          </a:p>
        </p:txBody>
      </p:sp>
      <p:sp>
        <p:nvSpPr>
          <p:cNvPr id="5" name="Rectangle 4"/>
          <p:cNvSpPr/>
          <p:nvPr/>
        </p:nvSpPr>
        <p:spPr>
          <a:xfrm>
            <a:off x="1476087" y="6488346"/>
            <a:ext cx="5762913" cy="369332"/>
          </a:xfrm>
          <a:prstGeom prst="rect">
            <a:avLst/>
          </a:prstGeom>
          <a:solidFill>
            <a:srgbClr val="FDEADA"/>
          </a:solidFill>
        </p:spPr>
        <p:txBody>
          <a:bodyPr wrap="square">
            <a:spAutoFit/>
          </a:bodyPr>
          <a:lstStyle/>
          <a:p>
            <a:r>
              <a:rPr lang="en-US" dirty="0">
                <a:hlinkClick r:id="rId2"/>
              </a:rPr>
              <a:t>http://diglib.eg.org/handle/10.2312/SPBG.SPBG07.091-</a:t>
            </a:r>
            <a:r>
              <a:rPr lang="en-US" dirty="0" smtClean="0">
                <a:hlinkClick r:id="rId2"/>
              </a:rPr>
              <a:t>100</a:t>
            </a:r>
            <a:r>
              <a:rPr lang="en-US" dirty="0" smtClean="0"/>
              <a:t> </a:t>
            </a:r>
            <a:endParaRPr lang="en-US" dirty="0"/>
          </a:p>
        </p:txBody>
      </p:sp>
    </p:spTree>
    <p:extLst>
      <p:ext uri="{BB962C8B-B14F-4D97-AF65-F5344CB8AC3E}">
        <p14:creationId xmlns:p14="http://schemas.microsoft.com/office/powerpoint/2010/main" val="9060505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1790" y="425117"/>
            <a:ext cx="7796464" cy="6001643"/>
          </a:xfrm>
          <a:prstGeom prst="rect">
            <a:avLst/>
          </a:prstGeom>
          <a:solidFill>
            <a:schemeClr val="accent6">
              <a:lumMod val="20000"/>
              <a:lumOff val="80000"/>
            </a:schemeClr>
          </a:solidFill>
        </p:spPr>
        <p:txBody>
          <a:bodyPr wrap="square" rtlCol="0">
            <a:spAutoFit/>
          </a:bodyPr>
          <a:lstStyle/>
          <a:p>
            <a:r>
              <a:rPr lang="en-US" sz="4800" dirty="0"/>
              <a:t>This fact allows one to assess the extent to </a:t>
            </a:r>
            <a:r>
              <a:rPr lang="en-US" sz="4800" dirty="0" smtClean="0"/>
              <a:t>which features </a:t>
            </a:r>
            <a:r>
              <a:rPr lang="en-US" sz="4800" dirty="0"/>
              <a:t>are “real" as opposed to “artifacts", since </a:t>
            </a:r>
            <a:r>
              <a:rPr lang="en-US" sz="4800" dirty="0" smtClean="0"/>
              <a:t>features which </a:t>
            </a:r>
            <a:r>
              <a:rPr lang="en-US" sz="4800" dirty="0"/>
              <a:t>persist over a range of values of the coarseness </a:t>
            </a:r>
            <a:r>
              <a:rPr lang="en-US" sz="4800" dirty="0" smtClean="0"/>
              <a:t>would be </a:t>
            </a:r>
            <a:r>
              <a:rPr lang="en-US" sz="4800" dirty="0"/>
              <a:t>viewed as being less likely to be artifacts.</a:t>
            </a:r>
            <a:endParaRPr lang="en-US" sz="4800" dirty="0">
              <a:solidFill>
                <a:srgbClr val="7030A0"/>
              </a:solidFill>
            </a:endParaRPr>
          </a:p>
        </p:txBody>
      </p:sp>
      <p:sp>
        <p:nvSpPr>
          <p:cNvPr id="3" name="Rectangle 2"/>
          <p:cNvSpPr/>
          <p:nvPr/>
        </p:nvSpPr>
        <p:spPr>
          <a:xfrm>
            <a:off x="1476087" y="6488346"/>
            <a:ext cx="5762913" cy="369332"/>
          </a:xfrm>
          <a:prstGeom prst="rect">
            <a:avLst/>
          </a:prstGeom>
          <a:solidFill>
            <a:srgbClr val="FDEADA"/>
          </a:solidFill>
        </p:spPr>
        <p:txBody>
          <a:bodyPr wrap="square">
            <a:spAutoFit/>
          </a:bodyPr>
          <a:lstStyle/>
          <a:p>
            <a:r>
              <a:rPr lang="en-US" dirty="0">
                <a:hlinkClick r:id="rId2"/>
              </a:rPr>
              <a:t>http://diglib.eg.org/handle/10.2312/SPBG.SPBG07.091-</a:t>
            </a:r>
            <a:r>
              <a:rPr lang="en-US" dirty="0" smtClean="0">
                <a:hlinkClick r:id="rId2"/>
              </a:rPr>
              <a:t>100</a:t>
            </a:r>
            <a:r>
              <a:rPr lang="en-US" dirty="0" smtClean="0"/>
              <a:t> </a:t>
            </a:r>
            <a:endParaRPr lang="en-US" dirty="0"/>
          </a:p>
        </p:txBody>
      </p:sp>
    </p:spTree>
    <p:extLst>
      <p:ext uri="{BB962C8B-B14F-4D97-AF65-F5344CB8AC3E}">
        <p14:creationId xmlns:p14="http://schemas.microsoft.com/office/powerpoint/2010/main" val="7212843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3370" y="138811"/>
            <a:ext cx="8422006" cy="4739759"/>
          </a:xfrm>
          <a:prstGeom prst="rect">
            <a:avLst/>
          </a:prstGeom>
          <a:noFill/>
        </p:spPr>
        <p:txBody>
          <a:bodyPr wrap="square" rtlCol="0">
            <a:spAutoFit/>
          </a:bodyPr>
          <a:lstStyle/>
          <a:p>
            <a:pPr algn="ctr"/>
            <a:r>
              <a:rPr lang="en-US" sz="3200" dirty="0" smtClean="0">
                <a:solidFill>
                  <a:srgbClr val="FF0000"/>
                </a:solidFill>
              </a:rPr>
              <a:t>Note: </a:t>
            </a:r>
            <a:r>
              <a:rPr lang="en-US" sz="3200" dirty="0">
                <a:solidFill>
                  <a:srgbClr val="FF0000"/>
                </a:solidFill>
              </a:rPr>
              <a:t>M</a:t>
            </a:r>
            <a:r>
              <a:rPr lang="en-US" sz="3200" dirty="0" smtClean="0">
                <a:solidFill>
                  <a:srgbClr val="FF0000"/>
                </a:solidFill>
              </a:rPr>
              <a:t>any, many </a:t>
            </a:r>
            <a:r>
              <a:rPr lang="en-US" sz="3200" dirty="0">
                <a:solidFill>
                  <a:srgbClr val="FF0000"/>
                </a:solidFill>
              </a:rPr>
              <a:t>choices </a:t>
            </a:r>
            <a:r>
              <a:rPr lang="en-US" sz="3200" dirty="0" smtClean="0">
                <a:solidFill>
                  <a:srgbClr val="FF0000"/>
                </a:solidFill>
              </a:rPr>
              <a:t>were </a:t>
            </a:r>
            <a:r>
              <a:rPr lang="en-US" sz="3200" dirty="0">
                <a:solidFill>
                  <a:srgbClr val="FF0000"/>
                </a:solidFill>
              </a:rPr>
              <a:t>made </a:t>
            </a:r>
            <a:endParaRPr lang="en-US" sz="3200" dirty="0" smtClean="0">
              <a:solidFill>
                <a:srgbClr val="FF0000"/>
              </a:solidFill>
            </a:endParaRPr>
          </a:p>
          <a:p>
            <a:pPr algn="ctr"/>
            <a:endParaRPr lang="en-US" sz="2400" dirty="0" smtClean="0">
              <a:solidFill>
                <a:srgbClr val="000000"/>
              </a:solidFill>
            </a:endParaRPr>
          </a:p>
          <a:p>
            <a:pPr algn="ctr"/>
            <a:endParaRPr lang="en-US" sz="2400" dirty="0">
              <a:solidFill>
                <a:srgbClr val="000000"/>
              </a:solidFill>
            </a:endParaRPr>
          </a:p>
          <a:p>
            <a:r>
              <a:rPr lang="en-US" sz="3200" dirty="0" smtClean="0"/>
              <a:t>“It is useful to think of it as a camera, with lens adjustments and other settings. A different filter function may generate a network with a different shape, thus allowing one to explore the data from a different mathematical perspective.” </a:t>
            </a:r>
          </a:p>
          <a:p>
            <a:endParaRPr lang="en-US" sz="1400" dirty="0" smtClean="0">
              <a:solidFill>
                <a:srgbClr val="000000"/>
              </a:solidFill>
            </a:endParaRPr>
          </a:p>
          <a:p>
            <a:pPr algn="ctr"/>
            <a:r>
              <a:rPr lang="en-US" sz="4800" dirty="0" smtClean="0">
                <a:solidFill>
                  <a:srgbClr val="FF0000"/>
                </a:solidFill>
              </a:rPr>
              <a:t>False positives  vs.   robustness</a:t>
            </a:r>
          </a:p>
        </p:txBody>
      </p:sp>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8177518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9210" y="429208"/>
            <a:ext cx="8378890" cy="5693866"/>
          </a:xfrm>
          <a:prstGeom prst="rect">
            <a:avLst/>
          </a:prstGeom>
          <a:solidFill>
            <a:schemeClr val="accent6">
              <a:lumMod val="20000"/>
              <a:lumOff val="80000"/>
            </a:schemeClr>
          </a:solidFill>
        </p:spPr>
        <p:txBody>
          <a:bodyPr wrap="square" rtlCol="0">
            <a:spAutoFit/>
          </a:bodyPr>
          <a:lstStyle/>
          <a:p>
            <a:r>
              <a:rPr lang="en-US" sz="2800" dirty="0"/>
              <a:t>We do not attempt to obtain a fully </a:t>
            </a:r>
            <a:r>
              <a:rPr lang="en-US" sz="2800" dirty="0" smtClean="0"/>
              <a:t>accurate representation of </a:t>
            </a:r>
            <a:r>
              <a:rPr lang="en-US" sz="2800" dirty="0"/>
              <a:t>a data set, but rather a </a:t>
            </a:r>
            <a:r>
              <a:rPr lang="en-US" sz="2800" dirty="0" smtClean="0"/>
              <a:t>low dimensional </a:t>
            </a:r>
            <a:r>
              <a:rPr lang="en-US" sz="2800" dirty="0"/>
              <a:t>image which </a:t>
            </a:r>
            <a:r>
              <a:rPr lang="en-US" sz="2800" dirty="0" smtClean="0"/>
              <a:t>is easy </a:t>
            </a:r>
            <a:r>
              <a:rPr lang="en-US" sz="2800" dirty="0"/>
              <a:t>to understand, and which can point to areas of interest.</a:t>
            </a:r>
          </a:p>
          <a:p>
            <a:endParaRPr lang="en-US" sz="2800" dirty="0" smtClean="0"/>
          </a:p>
          <a:p>
            <a:r>
              <a:rPr lang="en-US" sz="2800" dirty="0" smtClean="0"/>
              <a:t>Note </a:t>
            </a:r>
            <a:r>
              <a:rPr lang="en-US" sz="2800" dirty="0"/>
              <a:t>that it is implicit in the method that one fixes a </a:t>
            </a:r>
            <a:r>
              <a:rPr lang="en-US" sz="2800" dirty="0" smtClean="0"/>
              <a:t>parameter space</a:t>
            </a:r>
            <a:r>
              <a:rPr lang="en-US" sz="2800" dirty="0"/>
              <a:t>, and its dimension will be an upper bound on </a:t>
            </a:r>
            <a:r>
              <a:rPr lang="en-US" sz="2800" dirty="0" smtClean="0"/>
              <a:t>the dimension </a:t>
            </a:r>
            <a:r>
              <a:rPr lang="en-US" sz="2800" dirty="0"/>
              <a:t>of the simplicial complex one studies. </a:t>
            </a:r>
            <a:endParaRPr lang="en-US" sz="2800" dirty="0" smtClean="0"/>
          </a:p>
          <a:p>
            <a:endParaRPr lang="en-US" sz="2800" dirty="0"/>
          </a:p>
          <a:p>
            <a:r>
              <a:rPr lang="en-US" sz="2800" dirty="0" smtClean="0"/>
              <a:t>As </a:t>
            </a:r>
            <a:r>
              <a:rPr lang="en-US" sz="2800" dirty="0"/>
              <a:t>such, </a:t>
            </a:r>
            <a:r>
              <a:rPr lang="en-US" sz="2800" dirty="0" smtClean="0"/>
              <a:t>it is </a:t>
            </a:r>
            <a:r>
              <a:rPr lang="en-US" sz="2800" dirty="0"/>
              <a:t>in a certain way analogous to the idea of a </a:t>
            </a:r>
            <a:r>
              <a:rPr lang="en-US" sz="2800" dirty="0" err="1"/>
              <a:t>Postnikov</a:t>
            </a:r>
            <a:r>
              <a:rPr lang="en-US" sz="2800" dirty="0"/>
              <a:t> </a:t>
            </a:r>
            <a:r>
              <a:rPr lang="en-US" sz="2800" dirty="0" smtClean="0"/>
              <a:t>tower or </a:t>
            </a:r>
            <a:r>
              <a:rPr lang="en-US" sz="2800" dirty="0"/>
              <a:t>the </a:t>
            </a:r>
            <a:r>
              <a:rPr lang="en-US" sz="2800" dirty="0" err="1"/>
              <a:t>coskeletal</a:t>
            </a:r>
            <a:r>
              <a:rPr lang="en-US" sz="2800" dirty="0"/>
              <a:t> filtration in algebraic topology [Hat02].</a:t>
            </a:r>
            <a:endParaRPr lang="en-US" sz="2800" dirty="0">
              <a:solidFill>
                <a:srgbClr val="7030A0"/>
              </a:solidFill>
            </a:endParaRPr>
          </a:p>
        </p:txBody>
      </p:sp>
      <p:sp>
        <p:nvSpPr>
          <p:cNvPr id="3" name="Rectangle 2"/>
          <p:cNvSpPr/>
          <p:nvPr/>
        </p:nvSpPr>
        <p:spPr>
          <a:xfrm>
            <a:off x="1476087" y="6488346"/>
            <a:ext cx="5762913" cy="369332"/>
          </a:xfrm>
          <a:prstGeom prst="rect">
            <a:avLst/>
          </a:prstGeom>
          <a:solidFill>
            <a:srgbClr val="FDEADA"/>
          </a:solidFill>
        </p:spPr>
        <p:txBody>
          <a:bodyPr wrap="square">
            <a:spAutoFit/>
          </a:bodyPr>
          <a:lstStyle/>
          <a:p>
            <a:r>
              <a:rPr lang="en-US" dirty="0">
                <a:hlinkClick r:id="rId2"/>
              </a:rPr>
              <a:t>http://diglib.eg.org/handle/10.2312/SPBG.SPBG07.091-</a:t>
            </a:r>
            <a:r>
              <a:rPr lang="en-US" dirty="0" smtClean="0">
                <a:hlinkClick r:id="rId2"/>
              </a:rPr>
              <a:t>100</a:t>
            </a:r>
            <a:r>
              <a:rPr lang="en-US" dirty="0" smtClean="0"/>
              <a:t> </a:t>
            </a:r>
            <a:endParaRPr lang="en-US" dirty="0"/>
          </a:p>
        </p:txBody>
      </p:sp>
    </p:spTree>
    <p:extLst>
      <p:ext uri="{BB962C8B-B14F-4D97-AF65-F5344CB8AC3E}">
        <p14:creationId xmlns:p14="http://schemas.microsoft.com/office/powerpoint/2010/main" val="107275631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pic>
        <p:nvPicPr>
          <p:cNvPr id="5" name="Picture 4"/>
          <p:cNvPicPr>
            <a:picLocks noChangeAspect="1"/>
          </p:cNvPicPr>
          <p:nvPr/>
        </p:nvPicPr>
        <p:blipFill rotWithShape="1">
          <a:blip r:embed="rId2"/>
          <a:srcRect t="67722" b="-190"/>
          <a:stretch/>
        </p:blipFill>
        <p:spPr>
          <a:xfrm>
            <a:off x="4179017" y="429608"/>
            <a:ext cx="3900688" cy="2743200"/>
          </a:xfrm>
          <a:prstGeom prst="rect">
            <a:avLst/>
          </a:prstGeom>
        </p:spPr>
      </p:pic>
      <p:sp>
        <p:nvSpPr>
          <p:cNvPr id="6" name="Rectangle 5"/>
          <p:cNvSpPr/>
          <p:nvPr/>
        </p:nvSpPr>
        <p:spPr>
          <a:xfrm>
            <a:off x="3631701" y="3674568"/>
            <a:ext cx="5894081" cy="2074414"/>
          </a:xfrm>
          <a:prstGeom prst="rect">
            <a:avLst/>
          </a:prstGeom>
        </p:spPr>
        <p:txBody>
          <a:bodyPr wrap="square">
            <a:spAutoFit/>
          </a:bodyPr>
          <a:lstStyle/>
          <a:p>
            <a:pPr>
              <a:lnSpc>
                <a:spcPct val="120000"/>
              </a:lnSpc>
            </a:pPr>
            <a:r>
              <a:rPr lang="en-US" sz="2800" dirty="0" smtClean="0"/>
              <a:t> Cluster each bin &amp; create network.</a:t>
            </a:r>
          </a:p>
          <a:p>
            <a:pPr>
              <a:lnSpc>
                <a:spcPct val="120000"/>
              </a:lnSpc>
            </a:pPr>
            <a:r>
              <a:rPr lang="en-US" sz="2800" dirty="0" smtClean="0"/>
              <a:t>        Vertex = a cluster of a bin.  </a:t>
            </a:r>
          </a:p>
          <a:p>
            <a:pPr>
              <a:lnSpc>
                <a:spcPct val="120000"/>
              </a:lnSpc>
            </a:pPr>
            <a:r>
              <a:rPr lang="en-US" sz="2800" dirty="0" smtClean="0"/>
              <a:t>          Edge = nonempty intersection             </a:t>
            </a:r>
          </a:p>
          <a:p>
            <a:r>
              <a:rPr lang="en-US" sz="2800" dirty="0" smtClean="0"/>
              <a:t>                                 between clusters</a:t>
            </a:r>
            <a:endParaRPr lang="en-US" sz="2800" dirty="0"/>
          </a:p>
        </p:txBody>
      </p:sp>
      <p:sp>
        <p:nvSpPr>
          <p:cNvPr id="7" name="TextBox 6"/>
          <p:cNvSpPr txBox="1"/>
          <p:nvPr/>
        </p:nvSpPr>
        <p:spPr>
          <a:xfrm>
            <a:off x="516924" y="664429"/>
            <a:ext cx="2434368" cy="4770536"/>
          </a:xfrm>
          <a:prstGeom prst="rect">
            <a:avLst/>
          </a:prstGeom>
          <a:noFill/>
        </p:spPr>
        <p:txBody>
          <a:bodyPr wrap="square" rtlCol="0">
            <a:spAutoFit/>
          </a:bodyPr>
          <a:lstStyle/>
          <a:p>
            <a:r>
              <a:rPr lang="en-US" sz="3200" dirty="0" smtClean="0">
                <a:solidFill>
                  <a:srgbClr val="FF0000"/>
                </a:solidFill>
              </a:rPr>
              <a:t>Chose how to cluster.</a:t>
            </a:r>
          </a:p>
          <a:p>
            <a:endParaRPr lang="en-US" sz="1600" dirty="0">
              <a:solidFill>
                <a:srgbClr val="660066"/>
              </a:solidFill>
            </a:endParaRPr>
          </a:p>
          <a:p>
            <a:r>
              <a:rPr lang="en-US" sz="3200" dirty="0" smtClean="0">
                <a:solidFill>
                  <a:srgbClr val="660066"/>
                </a:solidFill>
              </a:rPr>
              <a:t>Normally need a definition of distance between data points</a:t>
            </a:r>
          </a:p>
          <a:p>
            <a:endParaRPr lang="en-US" sz="3200" dirty="0" smtClean="0">
              <a:solidFill>
                <a:srgbClr val="FF0000"/>
              </a:solidFill>
            </a:endParaRPr>
          </a:p>
        </p:txBody>
      </p:sp>
      <p:pic>
        <p:nvPicPr>
          <p:cNvPr id="8" name="Picture 7"/>
          <p:cNvPicPr>
            <a:picLocks noChangeAspect="1"/>
          </p:cNvPicPr>
          <p:nvPr/>
        </p:nvPicPr>
        <p:blipFill rotWithShape="1">
          <a:blip r:embed="rId3"/>
          <a:srcRect t="52669" b="32396"/>
          <a:stretch/>
        </p:blipFill>
        <p:spPr>
          <a:xfrm>
            <a:off x="262714" y="5236918"/>
            <a:ext cx="3166261" cy="1024128"/>
          </a:xfrm>
          <a:prstGeom prst="rect">
            <a:avLst/>
          </a:prstGeom>
        </p:spPr>
      </p:pic>
    </p:spTree>
    <p:extLst>
      <p:ext uri="{BB962C8B-B14F-4D97-AF65-F5344CB8AC3E}">
        <p14:creationId xmlns:p14="http://schemas.microsoft.com/office/powerpoint/2010/main" val="151859200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_images/plot_cluster_comparison_0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12" y="820717"/>
            <a:ext cx="8951976" cy="4475988"/>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338328" y="5957423"/>
            <a:ext cx="8467344" cy="369332"/>
          </a:xfrm>
          <a:prstGeom prst="rect">
            <a:avLst/>
          </a:prstGeom>
        </p:spPr>
        <p:txBody>
          <a:bodyPr wrap="square">
            <a:spAutoFit/>
          </a:bodyPr>
          <a:lstStyle/>
          <a:p>
            <a:pPr algn="ctr"/>
            <a:r>
              <a:rPr lang="en-US" dirty="0" smtClean="0"/>
              <a:t>http://scikit-learn.org/stable/auto_examples/cluster/plot_cluster_comparison.html</a:t>
            </a:r>
            <a:endParaRPr lang="en-US" dirty="0"/>
          </a:p>
        </p:txBody>
      </p:sp>
    </p:spTree>
    <p:extLst>
      <p:ext uri="{BB962C8B-B14F-4D97-AF65-F5344CB8AC3E}">
        <p14:creationId xmlns:p14="http://schemas.microsoft.com/office/powerpoint/2010/main" val="137394214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File:Hierarchical clustering simple diagram.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641237" y="526908"/>
            <a:ext cx="3981450" cy="8364514"/>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Rectangle 14"/>
          <p:cNvSpPr/>
          <p:nvPr/>
        </p:nvSpPr>
        <p:spPr>
          <a:xfrm>
            <a:off x="344773" y="2248878"/>
            <a:ext cx="1304145" cy="4497049"/>
          </a:xfrm>
          <a:prstGeom prst="rect">
            <a:avLst/>
          </a:prstGeom>
          <a:solidFill>
            <a:srgbClr val="FF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089382" y="2248878"/>
            <a:ext cx="1304145" cy="4497049"/>
          </a:xfrm>
          <a:prstGeom prst="rect">
            <a:avLst/>
          </a:prstGeom>
          <a:solidFill>
            <a:srgbClr val="FFFF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023107" y="2248878"/>
            <a:ext cx="1304145" cy="4497049"/>
          </a:xfrm>
          <a:prstGeom prst="rect">
            <a:avLst/>
          </a:prstGeom>
          <a:solidFill>
            <a:schemeClr val="accent6">
              <a:lumMod val="20000"/>
              <a:lumOff val="8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841665" y="2248878"/>
            <a:ext cx="1304145" cy="4497049"/>
          </a:xfrm>
          <a:prstGeom prst="rect">
            <a:avLst/>
          </a:prstGeom>
          <a:solidFill>
            <a:srgbClr val="00B0F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586274" y="2248878"/>
            <a:ext cx="1304145" cy="4497049"/>
          </a:xfrm>
          <a:prstGeom prst="rect">
            <a:avLst/>
          </a:prstGeom>
          <a:solidFill>
            <a:srgbClr val="7030A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59960" y="2136098"/>
            <a:ext cx="9084039" cy="40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
          <p:cNvSpPr>
            <a:spLocks noChangeArrowheads="1"/>
          </p:cNvSpPr>
          <p:nvPr/>
        </p:nvSpPr>
        <p:spPr bwMode="auto">
          <a:xfrm>
            <a:off x="628650" y="408971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6" name="TextBox 95"/>
          <p:cNvSpPr txBox="1"/>
          <p:nvPr/>
        </p:nvSpPr>
        <p:spPr>
          <a:xfrm>
            <a:off x="3190027" y="148429"/>
            <a:ext cx="3794096" cy="461665"/>
          </a:xfrm>
          <a:prstGeom prst="rect">
            <a:avLst/>
          </a:prstGeom>
          <a:noFill/>
        </p:spPr>
        <p:txBody>
          <a:bodyPr wrap="square" rtlCol="0">
            <a:spAutoFit/>
          </a:bodyPr>
          <a:lstStyle/>
          <a:p>
            <a:r>
              <a:rPr lang="en-US" sz="2400" dirty="0" smtClean="0">
                <a:solidFill>
                  <a:srgbClr val="C00000"/>
                </a:solidFill>
              </a:rPr>
              <a:t>Increasing threshold</a:t>
            </a:r>
            <a:endParaRPr lang="en-US" sz="2400" dirty="0">
              <a:solidFill>
                <a:srgbClr val="C00000"/>
              </a:solidFill>
            </a:endParaRPr>
          </a:p>
        </p:txBody>
      </p:sp>
      <p:grpSp>
        <p:nvGrpSpPr>
          <p:cNvPr id="10" name="Group 9"/>
          <p:cNvGrpSpPr/>
          <p:nvPr/>
        </p:nvGrpSpPr>
        <p:grpSpPr>
          <a:xfrm>
            <a:off x="202366" y="869781"/>
            <a:ext cx="8679305" cy="1686393"/>
            <a:chOff x="202367" y="270181"/>
            <a:chExt cx="8094690" cy="1686393"/>
          </a:xfrm>
        </p:grpSpPr>
        <p:sp>
          <p:nvSpPr>
            <p:cNvPr id="2" name="Rectangle 1"/>
            <p:cNvSpPr/>
            <p:nvPr/>
          </p:nvSpPr>
          <p:spPr>
            <a:xfrm>
              <a:off x="202367" y="270181"/>
              <a:ext cx="1618938" cy="168639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821305" y="270181"/>
              <a:ext cx="1618938" cy="168639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440243" y="270181"/>
              <a:ext cx="1618938" cy="168639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059181" y="270181"/>
              <a:ext cx="1618938" cy="168639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678119" y="270181"/>
              <a:ext cx="1618938" cy="168639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6" name="Straight Connector 55"/>
          <p:cNvCxnSpPr/>
          <p:nvPr/>
        </p:nvCxnSpPr>
        <p:spPr>
          <a:xfrm>
            <a:off x="7859642" y="1186950"/>
            <a:ext cx="257330" cy="822960"/>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7508573" y="2061272"/>
            <a:ext cx="559906" cy="204169"/>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7450718" y="2020274"/>
            <a:ext cx="676489" cy="241379"/>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500269" y="1109751"/>
            <a:ext cx="1142069" cy="1206453"/>
            <a:chOff x="500269" y="478565"/>
            <a:chExt cx="1142069" cy="1206453"/>
          </a:xfrm>
        </p:grpSpPr>
        <p:sp>
          <p:nvSpPr>
            <p:cNvPr id="61" name="Oval 60"/>
            <p:cNvSpPr/>
            <p:nvPr/>
          </p:nvSpPr>
          <p:spPr>
            <a:xfrm>
              <a:off x="848108" y="478565"/>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1105438" y="133549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1105438" y="154785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500269" y="133549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500269" y="154785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1505178" y="145042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234127" y="1109751"/>
            <a:ext cx="1142069" cy="1206453"/>
            <a:chOff x="2234127" y="533530"/>
            <a:chExt cx="1142069" cy="1206453"/>
          </a:xfrm>
        </p:grpSpPr>
        <p:cxnSp>
          <p:nvCxnSpPr>
            <p:cNvPr id="21" name="Straight Connector 20"/>
            <p:cNvCxnSpPr/>
            <p:nvPr/>
          </p:nvCxnSpPr>
          <p:spPr>
            <a:xfrm>
              <a:off x="2300991" y="1431560"/>
              <a:ext cx="0" cy="202368"/>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910591" y="1446550"/>
              <a:ext cx="0" cy="202368"/>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64" name="Group 63"/>
            <p:cNvGrpSpPr/>
            <p:nvPr/>
          </p:nvGrpSpPr>
          <p:grpSpPr>
            <a:xfrm>
              <a:off x="2234127" y="533530"/>
              <a:ext cx="1142069" cy="1206453"/>
              <a:chOff x="500269" y="478565"/>
              <a:chExt cx="1142069" cy="1206453"/>
            </a:xfrm>
          </p:grpSpPr>
          <p:sp>
            <p:nvSpPr>
              <p:cNvPr id="65" name="Oval 64"/>
              <p:cNvSpPr/>
              <p:nvPr/>
            </p:nvSpPr>
            <p:spPr>
              <a:xfrm>
                <a:off x="848108" y="478565"/>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1105438" y="133549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105438" y="154785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500269" y="133549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500269" y="154785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1505178" y="145042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 name="Group 19"/>
          <p:cNvGrpSpPr/>
          <p:nvPr/>
        </p:nvGrpSpPr>
        <p:grpSpPr>
          <a:xfrm>
            <a:off x="5921712" y="1109751"/>
            <a:ext cx="1142069" cy="1206453"/>
            <a:chOff x="5921712" y="623470"/>
            <a:chExt cx="1142069" cy="1206453"/>
          </a:xfrm>
        </p:grpSpPr>
        <p:cxnSp>
          <p:nvCxnSpPr>
            <p:cNvPr id="55" name="Straight Connector 54"/>
            <p:cNvCxnSpPr/>
            <p:nvPr/>
          </p:nvCxnSpPr>
          <p:spPr>
            <a:xfrm>
              <a:off x="5981073" y="1566475"/>
              <a:ext cx="0" cy="202368"/>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sp>
          <p:nvSpPr>
            <p:cNvPr id="53" name="Isosceles Triangle 52"/>
            <p:cNvSpPr/>
            <p:nvPr/>
          </p:nvSpPr>
          <p:spPr>
            <a:xfrm rot="5400000">
              <a:off x="6668123" y="1459045"/>
              <a:ext cx="247583" cy="384416"/>
            </a:xfrm>
            <a:prstGeom prst="triangl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p:cNvCxnSpPr>
              <a:stCxn id="53" idx="2"/>
            </p:cNvCxnSpPr>
            <p:nvPr/>
          </p:nvCxnSpPr>
          <p:spPr>
            <a:xfrm flipH="1">
              <a:off x="5994066" y="1527462"/>
              <a:ext cx="605641" cy="14028"/>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5968544" y="1786328"/>
              <a:ext cx="652299" cy="0"/>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78" name="Group 77"/>
            <p:cNvGrpSpPr/>
            <p:nvPr/>
          </p:nvGrpSpPr>
          <p:grpSpPr>
            <a:xfrm>
              <a:off x="5921712" y="623470"/>
              <a:ext cx="1142069" cy="1206453"/>
              <a:chOff x="500269" y="478565"/>
              <a:chExt cx="1142069" cy="1206453"/>
            </a:xfrm>
          </p:grpSpPr>
          <p:sp>
            <p:nvSpPr>
              <p:cNvPr id="79" name="Oval 78"/>
              <p:cNvSpPr/>
              <p:nvPr/>
            </p:nvSpPr>
            <p:spPr>
              <a:xfrm>
                <a:off x="848108" y="478565"/>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1105438" y="133549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1105438" y="154785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500269" y="133549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500269" y="154785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1505178" y="145042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 name="Group 26"/>
          <p:cNvGrpSpPr/>
          <p:nvPr/>
        </p:nvGrpSpPr>
        <p:grpSpPr>
          <a:xfrm>
            <a:off x="7443223" y="1109751"/>
            <a:ext cx="1142069" cy="1206453"/>
            <a:chOff x="7443223" y="533530"/>
            <a:chExt cx="1142069" cy="1206453"/>
          </a:xfrm>
        </p:grpSpPr>
        <p:cxnSp>
          <p:nvCxnSpPr>
            <p:cNvPr id="28" name="Straight Connector 27"/>
            <p:cNvCxnSpPr/>
            <p:nvPr/>
          </p:nvCxnSpPr>
          <p:spPr>
            <a:xfrm flipH="1">
              <a:off x="7488549" y="583168"/>
              <a:ext cx="353631" cy="915483"/>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7501078" y="1491852"/>
              <a:ext cx="0" cy="202368"/>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sp>
          <p:nvSpPr>
            <p:cNvPr id="38" name="Isosceles Triangle 37"/>
            <p:cNvSpPr/>
            <p:nvPr/>
          </p:nvSpPr>
          <p:spPr>
            <a:xfrm rot="5400000">
              <a:off x="8188128" y="1384422"/>
              <a:ext cx="247583" cy="384416"/>
            </a:xfrm>
            <a:prstGeom prst="triangl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p:cNvCxnSpPr>
              <a:stCxn id="38" idx="2"/>
            </p:cNvCxnSpPr>
            <p:nvPr/>
          </p:nvCxnSpPr>
          <p:spPr>
            <a:xfrm flipH="1">
              <a:off x="7514071" y="1452839"/>
              <a:ext cx="605641" cy="14028"/>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488549" y="1711705"/>
              <a:ext cx="652299" cy="0"/>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85" name="Group 84"/>
            <p:cNvGrpSpPr/>
            <p:nvPr/>
          </p:nvGrpSpPr>
          <p:grpSpPr>
            <a:xfrm>
              <a:off x="7443223" y="533530"/>
              <a:ext cx="1142069" cy="1206453"/>
              <a:chOff x="500269" y="478565"/>
              <a:chExt cx="1142069" cy="1206453"/>
            </a:xfrm>
          </p:grpSpPr>
          <p:sp>
            <p:nvSpPr>
              <p:cNvPr id="86" name="Oval 85"/>
              <p:cNvSpPr/>
              <p:nvPr/>
            </p:nvSpPr>
            <p:spPr>
              <a:xfrm>
                <a:off x="848108" y="478565"/>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1105438" y="133549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1105438" y="154785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500269" y="133549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500269" y="154785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1505178" y="145042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 name="Group 13"/>
          <p:cNvGrpSpPr/>
          <p:nvPr/>
        </p:nvGrpSpPr>
        <p:grpSpPr>
          <a:xfrm>
            <a:off x="3987985" y="1109751"/>
            <a:ext cx="1142069" cy="1206453"/>
            <a:chOff x="3987985" y="443590"/>
            <a:chExt cx="1142069" cy="1206453"/>
          </a:xfrm>
        </p:grpSpPr>
        <p:sp>
          <p:nvSpPr>
            <p:cNvPr id="34" name="Isosceles Triangle 33"/>
            <p:cNvSpPr/>
            <p:nvPr/>
          </p:nvSpPr>
          <p:spPr>
            <a:xfrm rot="5400000">
              <a:off x="4721902" y="1281660"/>
              <a:ext cx="247583" cy="384416"/>
            </a:xfrm>
            <a:prstGeom prst="triangl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Connector 91"/>
            <p:cNvCxnSpPr/>
            <p:nvPr/>
          </p:nvCxnSpPr>
          <p:spPr>
            <a:xfrm>
              <a:off x="4057341" y="1381595"/>
              <a:ext cx="0" cy="202368"/>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3987985" y="443590"/>
              <a:ext cx="1142069" cy="1206453"/>
              <a:chOff x="500269" y="478565"/>
              <a:chExt cx="1142069" cy="1206453"/>
            </a:xfrm>
          </p:grpSpPr>
          <p:sp>
            <p:nvSpPr>
              <p:cNvPr id="72" name="Oval 71"/>
              <p:cNvSpPr/>
              <p:nvPr/>
            </p:nvSpPr>
            <p:spPr>
              <a:xfrm>
                <a:off x="848108" y="478565"/>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1105438" y="133549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1105438" y="154785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500269" y="133549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500269" y="154785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1505178" y="145042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99" name="Straight Arrow Connector 98"/>
          <p:cNvCxnSpPr/>
          <p:nvPr/>
        </p:nvCxnSpPr>
        <p:spPr>
          <a:xfrm>
            <a:off x="500269" y="667630"/>
            <a:ext cx="7703619" cy="0"/>
          </a:xfrm>
          <a:prstGeom prst="straightConnector1">
            <a:avLst/>
          </a:prstGeom>
          <a:ln w="38100">
            <a:solidFill>
              <a:srgbClr val="C00000"/>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6310856" y="2817205"/>
            <a:ext cx="2290599" cy="1569660"/>
          </a:xfrm>
          <a:prstGeom prst="rect">
            <a:avLst/>
          </a:prstGeom>
          <a:solidFill>
            <a:srgbClr val="F3F3F3"/>
          </a:solidFill>
          <a:ln>
            <a:solidFill>
              <a:srgbClr val="C00000"/>
            </a:solidFill>
          </a:ln>
        </p:spPr>
        <p:txBody>
          <a:bodyPr wrap="square" rtlCol="0">
            <a:spAutoFit/>
          </a:bodyPr>
          <a:lstStyle/>
          <a:p>
            <a:r>
              <a:rPr lang="en-US" sz="2400" dirty="0" smtClean="0">
                <a:solidFill>
                  <a:srgbClr val="C00000"/>
                </a:solidFill>
              </a:rPr>
              <a:t>Connect vertices whose distance is less than a given threshold</a:t>
            </a:r>
            <a:endParaRPr lang="en-US" sz="2400" dirty="0">
              <a:solidFill>
                <a:srgbClr val="C00000"/>
              </a:solidFill>
            </a:endParaRPr>
          </a:p>
        </p:txBody>
      </p:sp>
      <p:sp>
        <p:nvSpPr>
          <p:cNvPr id="3" name="TextBox 2"/>
          <p:cNvSpPr txBox="1"/>
          <p:nvPr/>
        </p:nvSpPr>
        <p:spPr>
          <a:xfrm>
            <a:off x="2794005" y="6442365"/>
            <a:ext cx="3555991" cy="369332"/>
          </a:xfrm>
          <a:prstGeom prst="rect">
            <a:avLst/>
          </a:prstGeom>
          <a:solidFill>
            <a:srgbClr val="E8D9F3"/>
          </a:solidFill>
        </p:spPr>
        <p:txBody>
          <a:bodyPr wrap="square" rtlCol="0">
            <a:spAutoFit/>
          </a:bodyPr>
          <a:lstStyle/>
          <a:p>
            <a:pPr algn="ctr"/>
            <a:r>
              <a:rPr lang="en-US" dirty="0" smtClean="0">
                <a:solidFill>
                  <a:srgbClr val="7030A0"/>
                </a:solidFill>
              </a:rPr>
              <a:t>single </a:t>
            </a:r>
            <a:r>
              <a:rPr lang="en-US" dirty="0">
                <a:solidFill>
                  <a:srgbClr val="7030A0"/>
                </a:solidFill>
              </a:rPr>
              <a:t>l</a:t>
            </a:r>
            <a:r>
              <a:rPr lang="en-US" dirty="0" smtClean="0">
                <a:solidFill>
                  <a:srgbClr val="7030A0"/>
                </a:solidFill>
              </a:rPr>
              <a:t>inkage </a:t>
            </a:r>
            <a:r>
              <a:rPr lang="en-US" dirty="0">
                <a:solidFill>
                  <a:srgbClr val="7030A0"/>
                </a:solidFill>
              </a:rPr>
              <a:t>hierarchical clustering </a:t>
            </a:r>
          </a:p>
        </p:txBody>
      </p:sp>
      <p:grpSp>
        <p:nvGrpSpPr>
          <p:cNvPr id="93" name="Group 92"/>
          <p:cNvGrpSpPr/>
          <p:nvPr/>
        </p:nvGrpSpPr>
        <p:grpSpPr>
          <a:xfrm>
            <a:off x="412862" y="1091006"/>
            <a:ext cx="8264531" cy="1285278"/>
            <a:chOff x="412862" y="1091006"/>
            <a:chExt cx="8264531" cy="1285278"/>
          </a:xfrm>
        </p:grpSpPr>
        <p:pic>
          <p:nvPicPr>
            <p:cNvPr id="94" name="Picture 93" descr="File:Clusters.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862" y="1091006"/>
              <a:ext cx="1280160" cy="1285278"/>
            </a:xfrm>
            <a:prstGeom prst="rect">
              <a:avLst/>
            </a:prstGeom>
            <a:noFill/>
            <a:extLst>
              <a:ext uri="{909E8E84-426E-40dd-AFC4-6F175D3DCCD1}">
                <a14:hiddenFill xmlns:a14="http://schemas.microsoft.com/office/drawing/2010/main" xmlns="">
                  <a:solidFill>
                    <a:srgbClr val="FFFFFF"/>
                  </a:solidFill>
                </a14:hiddenFill>
              </a:ext>
            </a:extLst>
          </p:spPr>
        </p:pic>
        <p:pic>
          <p:nvPicPr>
            <p:cNvPr id="95" name="Picture 94" descr="File:Clusters.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6747" y="1091006"/>
              <a:ext cx="1280160" cy="1285278"/>
            </a:xfrm>
            <a:prstGeom prst="rect">
              <a:avLst/>
            </a:prstGeom>
            <a:noFill/>
            <a:extLst>
              <a:ext uri="{909E8E84-426E-40dd-AFC4-6F175D3DCCD1}">
                <a14:hiddenFill xmlns:a14="http://schemas.microsoft.com/office/drawing/2010/main" xmlns="">
                  <a:solidFill>
                    <a:srgbClr val="FFFFFF"/>
                  </a:solidFill>
                </a14:hiddenFill>
              </a:ext>
            </a:extLst>
          </p:spPr>
        </p:pic>
        <p:pic>
          <p:nvPicPr>
            <p:cNvPr id="98" name="Picture 97" descr="File:Clusters.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5400" y="1091006"/>
              <a:ext cx="1280160" cy="1285278"/>
            </a:xfrm>
            <a:prstGeom prst="rect">
              <a:avLst/>
            </a:prstGeom>
            <a:noFill/>
            <a:extLst>
              <a:ext uri="{909E8E84-426E-40dd-AFC4-6F175D3DCCD1}">
                <a14:hiddenFill xmlns:a14="http://schemas.microsoft.com/office/drawing/2010/main" xmlns="">
                  <a:solidFill>
                    <a:srgbClr val="FFFFFF"/>
                  </a:solidFill>
                </a14:hiddenFill>
              </a:ext>
            </a:extLst>
          </p:spPr>
        </p:pic>
        <p:pic>
          <p:nvPicPr>
            <p:cNvPr id="101" name="Picture 100" descr="File:Clusters.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8748" y="1091006"/>
              <a:ext cx="1280160" cy="1285278"/>
            </a:xfrm>
            <a:prstGeom prst="rect">
              <a:avLst/>
            </a:prstGeom>
            <a:noFill/>
            <a:extLst>
              <a:ext uri="{909E8E84-426E-40dd-AFC4-6F175D3DCCD1}">
                <a14:hiddenFill xmlns:a14="http://schemas.microsoft.com/office/drawing/2010/main" xmlns="">
                  <a:solidFill>
                    <a:srgbClr val="FFFFFF"/>
                  </a:solidFill>
                </a14:hiddenFill>
              </a:ext>
            </a:extLst>
          </p:spPr>
        </p:pic>
        <p:pic>
          <p:nvPicPr>
            <p:cNvPr id="102" name="Picture 101" descr="File:Clusters.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7233" y="1091006"/>
              <a:ext cx="1280160" cy="1285278"/>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val="338813082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File:Hierarchical clustering simple diagram.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641237" y="526908"/>
            <a:ext cx="3981450" cy="8364514"/>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Rectangle 14"/>
          <p:cNvSpPr/>
          <p:nvPr/>
        </p:nvSpPr>
        <p:spPr>
          <a:xfrm>
            <a:off x="344773" y="2248878"/>
            <a:ext cx="1304145" cy="4497049"/>
          </a:xfrm>
          <a:prstGeom prst="rect">
            <a:avLst/>
          </a:prstGeom>
          <a:solidFill>
            <a:srgbClr val="FF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089382" y="2248878"/>
            <a:ext cx="1304145" cy="4497049"/>
          </a:xfrm>
          <a:prstGeom prst="rect">
            <a:avLst/>
          </a:prstGeom>
          <a:solidFill>
            <a:srgbClr val="FFFF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023107" y="2248878"/>
            <a:ext cx="1304145" cy="4497049"/>
          </a:xfrm>
          <a:prstGeom prst="rect">
            <a:avLst/>
          </a:prstGeom>
          <a:solidFill>
            <a:schemeClr val="accent6">
              <a:lumMod val="20000"/>
              <a:lumOff val="8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841665" y="2248878"/>
            <a:ext cx="1304145" cy="4497049"/>
          </a:xfrm>
          <a:prstGeom prst="rect">
            <a:avLst/>
          </a:prstGeom>
          <a:solidFill>
            <a:srgbClr val="00B0F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586274" y="2248878"/>
            <a:ext cx="1304145" cy="4497049"/>
          </a:xfrm>
          <a:prstGeom prst="rect">
            <a:avLst/>
          </a:prstGeom>
          <a:solidFill>
            <a:srgbClr val="7030A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59960" y="2136098"/>
            <a:ext cx="9084039" cy="404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
          <p:cNvSpPr>
            <a:spLocks noChangeArrowheads="1"/>
          </p:cNvSpPr>
          <p:nvPr/>
        </p:nvSpPr>
        <p:spPr bwMode="auto">
          <a:xfrm>
            <a:off x="628650" y="408971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6" name="TextBox 95"/>
          <p:cNvSpPr txBox="1"/>
          <p:nvPr/>
        </p:nvSpPr>
        <p:spPr>
          <a:xfrm>
            <a:off x="3190027" y="148429"/>
            <a:ext cx="3794096" cy="461665"/>
          </a:xfrm>
          <a:prstGeom prst="rect">
            <a:avLst/>
          </a:prstGeom>
          <a:noFill/>
        </p:spPr>
        <p:txBody>
          <a:bodyPr wrap="square" rtlCol="0">
            <a:spAutoFit/>
          </a:bodyPr>
          <a:lstStyle/>
          <a:p>
            <a:r>
              <a:rPr lang="en-US" sz="2400" dirty="0" smtClean="0">
                <a:solidFill>
                  <a:srgbClr val="C00000"/>
                </a:solidFill>
              </a:rPr>
              <a:t>Increasing threshold</a:t>
            </a:r>
            <a:endParaRPr lang="en-US" sz="2400" dirty="0">
              <a:solidFill>
                <a:srgbClr val="C00000"/>
              </a:solidFill>
            </a:endParaRPr>
          </a:p>
        </p:txBody>
      </p:sp>
      <p:grpSp>
        <p:nvGrpSpPr>
          <p:cNvPr id="10" name="Group 9"/>
          <p:cNvGrpSpPr/>
          <p:nvPr/>
        </p:nvGrpSpPr>
        <p:grpSpPr>
          <a:xfrm>
            <a:off x="202366" y="869781"/>
            <a:ext cx="8679305" cy="1686393"/>
            <a:chOff x="202367" y="270181"/>
            <a:chExt cx="8094690" cy="1686393"/>
          </a:xfrm>
        </p:grpSpPr>
        <p:sp>
          <p:nvSpPr>
            <p:cNvPr id="2" name="Rectangle 1"/>
            <p:cNvSpPr/>
            <p:nvPr/>
          </p:nvSpPr>
          <p:spPr>
            <a:xfrm>
              <a:off x="202367" y="270181"/>
              <a:ext cx="1618938" cy="168639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821305" y="270181"/>
              <a:ext cx="1618938" cy="168639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440243" y="270181"/>
              <a:ext cx="1618938" cy="168639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059181" y="270181"/>
              <a:ext cx="1618938" cy="168639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678119" y="270181"/>
              <a:ext cx="1618938" cy="168639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6" name="Straight Connector 55"/>
          <p:cNvCxnSpPr/>
          <p:nvPr/>
        </p:nvCxnSpPr>
        <p:spPr>
          <a:xfrm>
            <a:off x="7859642" y="1186950"/>
            <a:ext cx="257330" cy="822960"/>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7508573" y="2061272"/>
            <a:ext cx="559906" cy="204169"/>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7450718" y="2020274"/>
            <a:ext cx="676489" cy="241379"/>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500269" y="1109751"/>
            <a:ext cx="1142069" cy="1206453"/>
            <a:chOff x="500269" y="478565"/>
            <a:chExt cx="1142069" cy="1206453"/>
          </a:xfrm>
        </p:grpSpPr>
        <p:sp>
          <p:nvSpPr>
            <p:cNvPr id="61" name="Oval 60"/>
            <p:cNvSpPr/>
            <p:nvPr/>
          </p:nvSpPr>
          <p:spPr>
            <a:xfrm>
              <a:off x="848108" y="478565"/>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1105438" y="133549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1105438" y="154785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500269" y="133549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500269" y="154785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1505178" y="145042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234127" y="1109751"/>
            <a:ext cx="1142069" cy="1206453"/>
            <a:chOff x="2234127" y="533530"/>
            <a:chExt cx="1142069" cy="1206453"/>
          </a:xfrm>
        </p:grpSpPr>
        <p:cxnSp>
          <p:nvCxnSpPr>
            <p:cNvPr id="21" name="Straight Connector 20"/>
            <p:cNvCxnSpPr/>
            <p:nvPr/>
          </p:nvCxnSpPr>
          <p:spPr>
            <a:xfrm>
              <a:off x="2300991" y="1431560"/>
              <a:ext cx="0" cy="202368"/>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910591" y="1446550"/>
              <a:ext cx="0" cy="202368"/>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64" name="Group 63"/>
            <p:cNvGrpSpPr/>
            <p:nvPr/>
          </p:nvGrpSpPr>
          <p:grpSpPr>
            <a:xfrm>
              <a:off x="2234127" y="533530"/>
              <a:ext cx="1142069" cy="1206453"/>
              <a:chOff x="500269" y="478565"/>
              <a:chExt cx="1142069" cy="1206453"/>
            </a:xfrm>
          </p:grpSpPr>
          <p:sp>
            <p:nvSpPr>
              <p:cNvPr id="65" name="Oval 64"/>
              <p:cNvSpPr/>
              <p:nvPr/>
            </p:nvSpPr>
            <p:spPr>
              <a:xfrm>
                <a:off x="848108" y="478565"/>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1105438" y="133549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105438" y="154785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500269" y="133549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500269" y="154785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1505178" y="145042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 name="Group 19"/>
          <p:cNvGrpSpPr/>
          <p:nvPr/>
        </p:nvGrpSpPr>
        <p:grpSpPr>
          <a:xfrm>
            <a:off x="5921712" y="1109751"/>
            <a:ext cx="1142069" cy="1206453"/>
            <a:chOff x="5921712" y="623470"/>
            <a:chExt cx="1142069" cy="1206453"/>
          </a:xfrm>
        </p:grpSpPr>
        <p:cxnSp>
          <p:nvCxnSpPr>
            <p:cNvPr id="55" name="Straight Connector 54"/>
            <p:cNvCxnSpPr/>
            <p:nvPr/>
          </p:nvCxnSpPr>
          <p:spPr>
            <a:xfrm>
              <a:off x="5981073" y="1566475"/>
              <a:ext cx="0" cy="202368"/>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sp>
          <p:nvSpPr>
            <p:cNvPr id="53" name="Isosceles Triangle 52"/>
            <p:cNvSpPr/>
            <p:nvPr/>
          </p:nvSpPr>
          <p:spPr>
            <a:xfrm rot="5400000">
              <a:off x="6668123" y="1459045"/>
              <a:ext cx="247583" cy="384416"/>
            </a:xfrm>
            <a:prstGeom prst="triangl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p:cNvCxnSpPr>
              <a:stCxn id="53" idx="2"/>
            </p:cNvCxnSpPr>
            <p:nvPr/>
          </p:nvCxnSpPr>
          <p:spPr>
            <a:xfrm flipH="1">
              <a:off x="5994066" y="1527462"/>
              <a:ext cx="605641" cy="14028"/>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5968544" y="1786328"/>
              <a:ext cx="652299" cy="0"/>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78" name="Group 77"/>
            <p:cNvGrpSpPr/>
            <p:nvPr/>
          </p:nvGrpSpPr>
          <p:grpSpPr>
            <a:xfrm>
              <a:off x="5921712" y="623470"/>
              <a:ext cx="1142069" cy="1206453"/>
              <a:chOff x="500269" y="478565"/>
              <a:chExt cx="1142069" cy="1206453"/>
            </a:xfrm>
          </p:grpSpPr>
          <p:sp>
            <p:nvSpPr>
              <p:cNvPr id="79" name="Oval 78"/>
              <p:cNvSpPr/>
              <p:nvPr/>
            </p:nvSpPr>
            <p:spPr>
              <a:xfrm>
                <a:off x="848108" y="478565"/>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1105438" y="133549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1105438" y="154785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500269" y="133549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500269" y="154785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1505178" y="145042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 name="Group 26"/>
          <p:cNvGrpSpPr/>
          <p:nvPr/>
        </p:nvGrpSpPr>
        <p:grpSpPr>
          <a:xfrm>
            <a:off x="7443223" y="1109751"/>
            <a:ext cx="1142069" cy="1206453"/>
            <a:chOff x="7443223" y="533530"/>
            <a:chExt cx="1142069" cy="1206453"/>
          </a:xfrm>
        </p:grpSpPr>
        <p:cxnSp>
          <p:nvCxnSpPr>
            <p:cNvPr id="28" name="Straight Connector 27"/>
            <p:cNvCxnSpPr/>
            <p:nvPr/>
          </p:nvCxnSpPr>
          <p:spPr>
            <a:xfrm flipH="1">
              <a:off x="7488549" y="583168"/>
              <a:ext cx="353631" cy="915483"/>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7501078" y="1491852"/>
              <a:ext cx="0" cy="202368"/>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sp>
          <p:nvSpPr>
            <p:cNvPr id="38" name="Isosceles Triangle 37"/>
            <p:cNvSpPr/>
            <p:nvPr/>
          </p:nvSpPr>
          <p:spPr>
            <a:xfrm rot="5400000">
              <a:off x="8188128" y="1384422"/>
              <a:ext cx="247583" cy="384416"/>
            </a:xfrm>
            <a:prstGeom prst="triangl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p:cNvCxnSpPr>
              <a:stCxn id="38" idx="2"/>
            </p:cNvCxnSpPr>
            <p:nvPr/>
          </p:nvCxnSpPr>
          <p:spPr>
            <a:xfrm flipH="1">
              <a:off x="7514071" y="1452839"/>
              <a:ext cx="605641" cy="14028"/>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488549" y="1711705"/>
              <a:ext cx="652299" cy="0"/>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85" name="Group 84"/>
            <p:cNvGrpSpPr/>
            <p:nvPr/>
          </p:nvGrpSpPr>
          <p:grpSpPr>
            <a:xfrm>
              <a:off x="7443223" y="533530"/>
              <a:ext cx="1142069" cy="1206453"/>
              <a:chOff x="500269" y="478565"/>
              <a:chExt cx="1142069" cy="1206453"/>
            </a:xfrm>
          </p:grpSpPr>
          <p:sp>
            <p:nvSpPr>
              <p:cNvPr id="86" name="Oval 85"/>
              <p:cNvSpPr/>
              <p:nvPr/>
            </p:nvSpPr>
            <p:spPr>
              <a:xfrm>
                <a:off x="848108" y="478565"/>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1105438" y="133549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1105438" y="154785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500269" y="133549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500269" y="154785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1505178" y="145042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 name="Group 13"/>
          <p:cNvGrpSpPr/>
          <p:nvPr/>
        </p:nvGrpSpPr>
        <p:grpSpPr>
          <a:xfrm>
            <a:off x="3987985" y="1109751"/>
            <a:ext cx="1142069" cy="1206453"/>
            <a:chOff x="3987985" y="443590"/>
            <a:chExt cx="1142069" cy="1206453"/>
          </a:xfrm>
        </p:grpSpPr>
        <p:sp>
          <p:nvSpPr>
            <p:cNvPr id="34" name="Isosceles Triangle 33"/>
            <p:cNvSpPr/>
            <p:nvPr/>
          </p:nvSpPr>
          <p:spPr>
            <a:xfrm rot="5400000">
              <a:off x="4721902" y="1281660"/>
              <a:ext cx="247583" cy="384416"/>
            </a:xfrm>
            <a:prstGeom prst="triangl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Connector 91"/>
            <p:cNvCxnSpPr/>
            <p:nvPr/>
          </p:nvCxnSpPr>
          <p:spPr>
            <a:xfrm>
              <a:off x="4057341" y="1381595"/>
              <a:ext cx="0" cy="202368"/>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3987985" y="443590"/>
              <a:ext cx="1142069" cy="1206453"/>
              <a:chOff x="500269" y="478565"/>
              <a:chExt cx="1142069" cy="1206453"/>
            </a:xfrm>
          </p:grpSpPr>
          <p:sp>
            <p:nvSpPr>
              <p:cNvPr id="72" name="Oval 71"/>
              <p:cNvSpPr/>
              <p:nvPr/>
            </p:nvSpPr>
            <p:spPr>
              <a:xfrm>
                <a:off x="848108" y="478565"/>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1105438" y="133549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1105438" y="154785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500269" y="133549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500269" y="1547858"/>
                <a:ext cx="135875"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1505178" y="1450428"/>
                <a:ext cx="137160" cy="1371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99" name="Straight Arrow Connector 98"/>
          <p:cNvCxnSpPr/>
          <p:nvPr/>
        </p:nvCxnSpPr>
        <p:spPr>
          <a:xfrm>
            <a:off x="500269" y="667630"/>
            <a:ext cx="7703619" cy="0"/>
          </a:xfrm>
          <a:prstGeom prst="straightConnector1">
            <a:avLst/>
          </a:prstGeom>
          <a:ln w="38100">
            <a:solidFill>
              <a:srgbClr val="C00000"/>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6310856" y="2817205"/>
            <a:ext cx="2290599" cy="1938992"/>
          </a:xfrm>
          <a:prstGeom prst="rect">
            <a:avLst/>
          </a:prstGeom>
          <a:solidFill>
            <a:srgbClr val="F3F3F3"/>
          </a:solidFill>
          <a:ln>
            <a:solidFill>
              <a:srgbClr val="C00000"/>
            </a:solidFill>
          </a:ln>
        </p:spPr>
        <p:txBody>
          <a:bodyPr wrap="square" rtlCol="0">
            <a:spAutoFit/>
          </a:bodyPr>
          <a:lstStyle/>
          <a:p>
            <a:r>
              <a:rPr lang="en-US" sz="2400" dirty="0" smtClean="0">
                <a:solidFill>
                  <a:srgbClr val="C00000"/>
                </a:solidFill>
              </a:rPr>
              <a:t>Connect vertices (or clusters) whose distance is less than a given threshold</a:t>
            </a:r>
            <a:endParaRPr lang="en-US" sz="2400" dirty="0">
              <a:solidFill>
                <a:srgbClr val="C00000"/>
              </a:solidFill>
            </a:endParaRPr>
          </a:p>
        </p:txBody>
      </p:sp>
      <p:grpSp>
        <p:nvGrpSpPr>
          <p:cNvPr id="11" name="Group 10"/>
          <p:cNvGrpSpPr/>
          <p:nvPr/>
        </p:nvGrpSpPr>
        <p:grpSpPr>
          <a:xfrm>
            <a:off x="412862" y="1091006"/>
            <a:ext cx="8264531" cy="1285278"/>
            <a:chOff x="412862" y="1091006"/>
            <a:chExt cx="8264531" cy="1285278"/>
          </a:xfrm>
        </p:grpSpPr>
        <p:pic>
          <p:nvPicPr>
            <p:cNvPr id="93" name="Picture 92" descr="File:Clusters.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862" y="1091006"/>
              <a:ext cx="1280160" cy="1285278"/>
            </a:xfrm>
            <a:prstGeom prst="rect">
              <a:avLst/>
            </a:prstGeom>
            <a:noFill/>
            <a:extLst>
              <a:ext uri="{909E8E84-426E-40dd-AFC4-6F175D3DCCD1}">
                <a14:hiddenFill xmlns:a14="http://schemas.microsoft.com/office/drawing/2010/main" xmlns="">
                  <a:solidFill>
                    <a:srgbClr val="FFFFFF"/>
                  </a:solidFill>
                </a14:hiddenFill>
              </a:ext>
            </a:extLst>
          </p:spPr>
        </p:pic>
        <p:pic>
          <p:nvPicPr>
            <p:cNvPr id="94" name="Picture 93" descr="File:Clusters.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6747" y="1091006"/>
              <a:ext cx="1280160" cy="1285278"/>
            </a:xfrm>
            <a:prstGeom prst="rect">
              <a:avLst/>
            </a:prstGeom>
            <a:noFill/>
            <a:extLst>
              <a:ext uri="{909E8E84-426E-40dd-AFC4-6F175D3DCCD1}">
                <a14:hiddenFill xmlns:a14="http://schemas.microsoft.com/office/drawing/2010/main" xmlns="">
                  <a:solidFill>
                    <a:srgbClr val="FFFFFF"/>
                  </a:solidFill>
                </a14:hiddenFill>
              </a:ext>
            </a:extLst>
          </p:spPr>
        </p:pic>
        <p:pic>
          <p:nvPicPr>
            <p:cNvPr id="95" name="Picture 94" descr="File:Clusters.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5400" y="1091006"/>
              <a:ext cx="1280160" cy="1285278"/>
            </a:xfrm>
            <a:prstGeom prst="rect">
              <a:avLst/>
            </a:prstGeom>
            <a:noFill/>
            <a:extLst>
              <a:ext uri="{909E8E84-426E-40dd-AFC4-6F175D3DCCD1}">
                <a14:hiddenFill xmlns:a14="http://schemas.microsoft.com/office/drawing/2010/main" xmlns="">
                  <a:solidFill>
                    <a:srgbClr val="FFFFFF"/>
                  </a:solidFill>
                </a14:hiddenFill>
              </a:ext>
            </a:extLst>
          </p:spPr>
        </p:pic>
        <p:pic>
          <p:nvPicPr>
            <p:cNvPr id="98" name="Picture 97" descr="File:Clusters.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8748" y="1091006"/>
              <a:ext cx="1280160" cy="1285278"/>
            </a:xfrm>
            <a:prstGeom prst="rect">
              <a:avLst/>
            </a:prstGeom>
            <a:noFill/>
            <a:extLst>
              <a:ext uri="{909E8E84-426E-40dd-AFC4-6F175D3DCCD1}">
                <a14:hiddenFill xmlns:a14="http://schemas.microsoft.com/office/drawing/2010/main" xmlns="">
                  <a:solidFill>
                    <a:srgbClr val="FFFFFF"/>
                  </a:solidFill>
                </a14:hiddenFill>
              </a:ext>
            </a:extLst>
          </p:spPr>
        </p:pic>
        <p:pic>
          <p:nvPicPr>
            <p:cNvPr id="101" name="Picture 100" descr="File:Clusters.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7233" y="1091006"/>
              <a:ext cx="1280160" cy="1285278"/>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val="32105958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1818" y="0"/>
            <a:ext cx="3972479" cy="321989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1819" y="3638101"/>
            <a:ext cx="3972479" cy="3219899"/>
          </a:xfrm>
          <a:prstGeom prst="rect">
            <a:avLst/>
          </a:prstGeom>
        </p:spPr>
      </p:pic>
      <p:sp>
        <p:nvSpPr>
          <p:cNvPr id="4" name="Rectangle 3"/>
          <p:cNvSpPr/>
          <p:nvPr/>
        </p:nvSpPr>
        <p:spPr>
          <a:xfrm>
            <a:off x="322445" y="319712"/>
            <a:ext cx="8648299" cy="6370975"/>
          </a:xfrm>
          <a:prstGeom prst="rect">
            <a:avLst/>
          </a:prstGeom>
        </p:spPr>
        <p:txBody>
          <a:bodyPr wrap="square">
            <a:spAutoFit/>
          </a:bodyPr>
          <a:lstStyle/>
          <a:p>
            <a:r>
              <a:rPr lang="en-US" sz="2400" dirty="0"/>
              <a:t>a &lt;- sort(</a:t>
            </a:r>
            <a:r>
              <a:rPr lang="en-US" sz="2400" dirty="0" err="1"/>
              <a:t>runif</a:t>
            </a:r>
            <a:r>
              <a:rPr lang="en-US" sz="2400" dirty="0"/>
              <a:t>(30, 0,3))</a:t>
            </a:r>
          </a:p>
          <a:p>
            <a:r>
              <a:rPr lang="en-US" sz="2400" dirty="0" err="1"/>
              <a:t>sa</a:t>
            </a:r>
            <a:r>
              <a:rPr lang="en-US" sz="2400" dirty="0"/>
              <a:t> &lt;-sin(a)</a:t>
            </a:r>
          </a:p>
          <a:p>
            <a:r>
              <a:rPr lang="en-US" sz="2400" dirty="0"/>
              <a:t>b &lt;- sort(</a:t>
            </a:r>
            <a:r>
              <a:rPr lang="en-US" sz="2400" dirty="0" err="1"/>
              <a:t>runif</a:t>
            </a:r>
            <a:r>
              <a:rPr lang="en-US" sz="2400" dirty="0"/>
              <a:t>(25, 0,3))</a:t>
            </a:r>
          </a:p>
          <a:p>
            <a:r>
              <a:rPr lang="en-US" sz="2400" dirty="0" err="1"/>
              <a:t>sb</a:t>
            </a:r>
            <a:r>
              <a:rPr lang="en-US" sz="2400" dirty="0"/>
              <a:t> &lt;-sin(b)</a:t>
            </a:r>
          </a:p>
          <a:p>
            <a:r>
              <a:rPr lang="en-US" sz="2400" dirty="0"/>
              <a:t>c &lt;- sort(</a:t>
            </a:r>
            <a:r>
              <a:rPr lang="en-US" sz="2400" dirty="0" err="1"/>
              <a:t>runif</a:t>
            </a:r>
            <a:r>
              <a:rPr lang="en-US" sz="2400" dirty="0"/>
              <a:t>(30, 0,3))</a:t>
            </a:r>
          </a:p>
          <a:p>
            <a:r>
              <a:rPr lang="en-US" sz="2400" dirty="0" err="1"/>
              <a:t>sc</a:t>
            </a:r>
            <a:r>
              <a:rPr lang="en-US" sz="2400" dirty="0"/>
              <a:t> &lt;- c^2</a:t>
            </a:r>
          </a:p>
          <a:p>
            <a:endParaRPr lang="en-US" sz="2400" dirty="0"/>
          </a:p>
          <a:p>
            <a:r>
              <a:rPr lang="en-US" sz="2400" dirty="0"/>
              <a:t>plot(</a:t>
            </a:r>
            <a:r>
              <a:rPr lang="en-US" sz="2400" dirty="0" err="1"/>
              <a:t>sa</a:t>
            </a:r>
            <a:r>
              <a:rPr lang="en-US" sz="2400" dirty="0"/>
              <a:t>, main = "data", col="blue", </a:t>
            </a:r>
            <a:r>
              <a:rPr lang="en-US" sz="2400" dirty="0" err="1"/>
              <a:t>pch</a:t>
            </a:r>
            <a:r>
              <a:rPr lang="en-US" sz="2400" dirty="0"/>
              <a:t> = 17, </a:t>
            </a:r>
          </a:p>
          <a:p>
            <a:r>
              <a:rPr lang="en-US" sz="2400" dirty="0"/>
              <a:t>     </a:t>
            </a:r>
            <a:r>
              <a:rPr lang="en-US" sz="2400" dirty="0" err="1"/>
              <a:t>cex.main</a:t>
            </a:r>
            <a:r>
              <a:rPr lang="en-US" sz="2400" dirty="0"/>
              <a:t> = 1.5, </a:t>
            </a:r>
            <a:r>
              <a:rPr lang="en-US" sz="2400" dirty="0" err="1"/>
              <a:t>cex.lab</a:t>
            </a:r>
            <a:r>
              <a:rPr lang="en-US" sz="2400" dirty="0"/>
              <a:t> = 1.7, </a:t>
            </a:r>
            <a:r>
              <a:rPr lang="en-US" sz="2400" dirty="0" err="1"/>
              <a:t>cex.axis</a:t>
            </a:r>
            <a:r>
              <a:rPr lang="en-US" sz="2400" dirty="0"/>
              <a:t> = 2)</a:t>
            </a:r>
          </a:p>
          <a:p>
            <a:r>
              <a:rPr lang="en-US" sz="2400" dirty="0"/>
              <a:t>points(</a:t>
            </a:r>
            <a:r>
              <a:rPr lang="en-US" sz="2400" dirty="0" err="1"/>
              <a:t>sb</a:t>
            </a:r>
            <a:r>
              <a:rPr lang="en-US" sz="2400" dirty="0"/>
              <a:t>, col="red", </a:t>
            </a:r>
            <a:r>
              <a:rPr lang="en-US" sz="2400" dirty="0" err="1"/>
              <a:t>pch</a:t>
            </a:r>
            <a:r>
              <a:rPr lang="en-US" sz="2400" dirty="0"/>
              <a:t> = 19</a:t>
            </a:r>
            <a:r>
              <a:rPr lang="en-US" sz="2400" dirty="0" smtClean="0"/>
              <a:t>)</a:t>
            </a:r>
            <a:endParaRPr lang="en-US" sz="2400" dirty="0"/>
          </a:p>
          <a:p>
            <a:r>
              <a:rPr lang="en-US" sz="2400" dirty="0"/>
              <a:t>points(</a:t>
            </a:r>
            <a:r>
              <a:rPr lang="en-US" sz="2400" dirty="0" err="1"/>
              <a:t>sc</a:t>
            </a:r>
            <a:r>
              <a:rPr lang="en-US" sz="2400" dirty="0"/>
              <a:t>,  </a:t>
            </a:r>
            <a:r>
              <a:rPr lang="en-US" sz="2400" dirty="0" err="1"/>
              <a:t>pch</a:t>
            </a:r>
            <a:r>
              <a:rPr lang="en-US" sz="2400" dirty="0"/>
              <a:t> = 10, </a:t>
            </a:r>
            <a:r>
              <a:rPr lang="en-US" sz="2400" dirty="0" err="1" smtClean="0"/>
              <a:t>cex</a:t>
            </a:r>
            <a:r>
              <a:rPr lang="en-US" sz="2400" dirty="0" smtClean="0"/>
              <a:t>=2)</a:t>
            </a:r>
            <a:endParaRPr lang="en-US" sz="2400" dirty="0"/>
          </a:p>
          <a:p>
            <a:endParaRPr lang="en-US" sz="2400" dirty="0"/>
          </a:p>
          <a:p>
            <a:r>
              <a:rPr lang="en-US" sz="2400" dirty="0"/>
              <a:t>plot(</a:t>
            </a:r>
            <a:r>
              <a:rPr lang="en-US" sz="2400" dirty="0" err="1"/>
              <a:t>sc</a:t>
            </a:r>
            <a:r>
              <a:rPr lang="en-US" sz="2400" dirty="0"/>
              <a:t>, main = "data",  </a:t>
            </a:r>
            <a:r>
              <a:rPr lang="en-US" sz="2400" dirty="0" err="1"/>
              <a:t>pch</a:t>
            </a:r>
            <a:r>
              <a:rPr lang="en-US" sz="2400" dirty="0"/>
              <a:t> = 10,  </a:t>
            </a:r>
            <a:endParaRPr lang="en-US" sz="2400" dirty="0" smtClean="0"/>
          </a:p>
          <a:p>
            <a:r>
              <a:rPr lang="en-US" sz="2400" dirty="0" err="1" smtClean="0"/>
              <a:t>cex</a:t>
            </a:r>
            <a:r>
              <a:rPr lang="en-US" sz="2400" dirty="0" smtClean="0"/>
              <a:t>=2</a:t>
            </a:r>
            <a:r>
              <a:rPr lang="en-US" sz="2400" dirty="0"/>
              <a:t>, </a:t>
            </a:r>
            <a:r>
              <a:rPr lang="en-US" sz="2400" dirty="0" err="1"/>
              <a:t>cex.main</a:t>
            </a:r>
            <a:r>
              <a:rPr lang="en-US" sz="2400" dirty="0"/>
              <a:t> = 1.5, </a:t>
            </a:r>
            <a:endParaRPr lang="en-US" sz="2400" dirty="0" smtClean="0"/>
          </a:p>
          <a:p>
            <a:r>
              <a:rPr lang="en-US" sz="2400" dirty="0" err="1" smtClean="0"/>
              <a:t>cex.lab</a:t>
            </a:r>
            <a:r>
              <a:rPr lang="en-US" sz="2400" dirty="0" smtClean="0"/>
              <a:t> </a:t>
            </a:r>
            <a:r>
              <a:rPr lang="en-US" sz="2400" dirty="0"/>
              <a:t>= 1.7, </a:t>
            </a:r>
            <a:r>
              <a:rPr lang="en-US" sz="2400" dirty="0" err="1"/>
              <a:t>cex.axis</a:t>
            </a:r>
            <a:r>
              <a:rPr lang="en-US" sz="2400" dirty="0"/>
              <a:t> = 2)</a:t>
            </a:r>
          </a:p>
          <a:p>
            <a:r>
              <a:rPr lang="en-US" sz="2400" dirty="0"/>
              <a:t>points(</a:t>
            </a:r>
            <a:r>
              <a:rPr lang="en-US" sz="2400" dirty="0" err="1"/>
              <a:t>sb</a:t>
            </a:r>
            <a:r>
              <a:rPr lang="en-US" sz="2400" dirty="0"/>
              <a:t>, col="red", </a:t>
            </a:r>
            <a:r>
              <a:rPr lang="en-US" sz="2400" dirty="0" err="1"/>
              <a:t>pch</a:t>
            </a:r>
            <a:r>
              <a:rPr lang="en-US" sz="2400" dirty="0"/>
              <a:t> = 19)</a:t>
            </a:r>
          </a:p>
          <a:p>
            <a:r>
              <a:rPr lang="en-US" sz="2400" dirty="0"/>
              <a:t>points(</a:t>
            </a:r>
            <a:r>
              <a:rPr lang="en-US" sz="2400" dirty="0" err="1"/>
              <a:t>sa</a:t>
            </a:r>
            <a:r>
              <a:rPr lang="en-US" sz="2400" dirty="0"/>
              <a:t>, col="blue", </a:t>
            </a:r>
            <a:r>
              <a:rPr lang="en-US" sz="2400" dirty="0" err="1"/>
              <a:t>pch</a:t>
            </a:r>
            <a:r>
              <a:rPr lang="en-US" sz="2400" dirty="0"/>
              <a:t> = 17)</a:t>
            </a:r>
          </a:p>
        </p:txBody>
      </p:sp>
    </p:spTree>
    <p:extLst>
      <p:ext uri="{BB962C8B-B14F-4D97-AF65-F5344CB8AC3E}">
        <p14:creationId xmlns:p14="http://schemas.microsoft.com/office/powerpoint/2010/main" val="348370789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www.multid.se/genex/clustering_distanc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7597" y="2610127"/>
            <a:ext cx="4254681" cy="292608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4577597" y="5987534"/>
            <a:ext cx="3965188" cy="369332"/>
          </a:xfrm>
          <a:prstGeom prst="rect">
            <a:avLst/>
          </a:prstGeom>
        </p:spPr>
        <p:txBody>
          <a:bodyPr wrap="none">
            <a:spAutoFit/>
          </a:bodyPr>
          <a:lstStyle/>
          <a:p>
            <a:r>
              <a:rPr lang="en-US" dirty="0" smtClean="0"/>
              <a:t>http://www.multid.se/genex/hs515.htm</a:t>
            </a:r>
            <a:endParaRPr lang="en-US" dirty="0"/>
          </a:p>
        </p:txBody>
      </p:sp>
      <p:sp>
        <p:nvSpPr>
          <p:cNvPr id="7" name="Rectangle 6"/>
          <p:cNvSpPr/>
          <p:nvPr/>
        </p:nvSpPr>
        <p:spPr>
          <a:xfrm>
            <a:off x="777703" y="470625"/>
            <a:ext cx="7632218" cy="1569660"/>
          </a:xfrm>
          <a:prstGeom prst="rect">
            <a:avLst/>
          </a:prstGeom>
        </p:spPr>
        <p:txBody>
          <a:bodyPr wrap="none">
            <a:spAutoFit/>
          </a:bodyPr>
          <a:lstStyle/>
          <a:p>
            <a:r>
              <a:rPr lang="en-US" sz="3200" dirty="0" smtClean="0">
                <a:solidFill>
                  <a:srgbClr val="7030A0"/>
                </a:solidFill>
                <a:latin typeface="Linux Libertine"/>
              </a:rPr>
              <a:t>Different type of h</a:t>
            </a:r>
            <a:r>
              <a:rPr lang="en-US" sz="3200" b="0" i="0" dirty="0" smtClean="0">
                <a:solidFill>
                  <a:srgbClr val="7030A0"/>
                </a:solidFill>
                <a:effectLst/>
                <a:latin typeface="Linux Libertine"/>
              </a:rPr>
              <a:t>ierarchical clustering </a:t>
            </a:r>
          </a:p>
          <a:p>
            <a:endParaRPr lang="en-US" sz="3200" dirty="0">
              <a:solidFill>
                <a:srgbClr val="7030A0"/>
              </a:solidFill>
              <a:latin typeface="Linux Libertine"/>
            </a:endParaRPr>
          </a:p>
          <a:p>
            <a:r>
              <a:rPr lang="en-US" sz="3200" b="0" i="0" dirty="0" smtClean="0">
                <a:solidFill>
                  <a:srgbClr val="7030A0"/>
                </a:solidFill>
                <a:effectLst/>
                <a:latin typeface="Linux Libertine"/>
              </a:rPr>
              <a:t>What is the distance between 2 clusters?</a:t>
            </a:r>
            <a:endParaRPr lang="en-US" sz="3200" b="0" i="0" dirty="0">
              <a:solidFill>
                <a:srgbClr val="7030A0"/>
              </a:solidFill>
              <a:effectLst/>
              <a:latin typeface="Linux Libertine"/>
            </a:endParaRPr>
          </a:p>
        </p:txBody>
      </p:sp>
      <p:pic>
        <p:nvPicPr>
          <p:cNvPr id="8" name="Picture 4" descr="File:Hierarchical clustering simple diagram.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41" y="2602244"/>
            <a:ext cx="3981450" cy="3171826"/>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236332" y="5998664"/>
            <a:ext cx="3851160" cy="646331"/>
          </a:xfrm>
          <a:prstGeom prst="rect">
            <a:avLst/>
          </a:prstGeom>
        </p:spPr>
        <p:txBody>
          <a:bodyPr wrap="square">
            <a:spAutoFit/>
          </a:bodyPr>
          <a:lstStyle/>
          <a:p>
            <a:r>
              <a:rPr lang="en-US" dirty="0" smtClean="0"/>
              <a:t>http://en.wikipedia.org/wiki/File:Hierarchical_clustering_simple_diagram.svg</a:t>
            </a:r>
            <a:endParaRPr lang="en-US" dirty="0"/>
          </a:p>
        </p:txBody>
      </p:sp>
    </p:spTree>
    <p:extLst>
      <p:ext uri="{BB962C8B-B14F-4D97-AF65-F5344CB8AC3E}">
        <p14:creationId xmlns:p14="http://schemas.microsoft.com/office/powerpoint/2010/main" val="131664256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9425" y="98001"/>
            <a:ext cx="8414766" cy="6424232"/>
          </a:xfrm>
          <a:prstGeom prst="rect">
            <a:avLst/>
          </a:prstGeom>
        </p:spPr>
      </p:pic>
      <p:sp>
        <p:nvSpPr>
          <p:cNvPr id="3" name="Rectangle 2"/>
          <p:cNvSpPr/>
          <p:nvPr/>
        </p:nvSpPr>
        <p:spPr>
          <a:xfrm>
            <a:off x="1967217" y="5530256"/>
            <a:ext cx="6253993" cy="369332"/>
          </a:xfrm>
          <a:prstGeom prst="rect">
            <a:avLst/>
          </a:prstGeom>
        </p:spPr>
        <p:txBody>
          <a:bodyPr wrap="square">
            <a:spAutoFit/>
          </a:bodyPr>
          <a:lstStyle/>
          <a:p>
            <a:r>
              <a:rPr lang="en-US" dirty="0" smtClean="0"/>
              <a:t>http://statweb.stanford.edu/~tibs/ElemStatLearn/</a:t>
            </a:r>
            <a:endParaRPr lang="en-US" dirty="0"/>
          </a:p>
        </p:txBody>
      </p:sp>
      <p:sp>
        <p:nvSpPr>
          <p:cNvPr id="4" name="Rectangle 3"/>
          <p:cNvSpPr/>
          <p:nvPr/>
        </p:nvSpPr>
        <p:spPr>
          <a:xfrm>
            <a:off x="889234" y="6465382"/>
            <a:ext cx="9185945" cy="369332"/>
          </a:xfrm>
          <a:prstGeom prst="rect">
            <a:avLst/>
          </a:prstGeom>
        </p:spPr>
        <p:txBody>
          <a:bodyPr wrap="square">
            <a:spAutoFit/>
          </a:bodyPr>
          <a:lstStyle/>
          <a:p>
            <a:r>
              <a:rPr lang="en-US" b="1" i="0" dirty="0" smtClean="0">
                <a:solidFill>
                  <a:srgbClr val="000000"/>
                </a:solidFill>
                <a:effectLst/>
                <a:latin typeface="Times New Roman" panose="02020603050405020304" pitchFamily="18" charset="0"/>
              </a:rPr>
              <a:t>The Elements of Statistical Learning (2nd edition)  </a:t>
            </a:r>
            <a:r>
              <a:rPr lang="en-US" b="0" i="0" dirty="0" smtClean="0">
                <a:solidFill>
                  <a:srgbClr val="000000"/>
                </a:solidFill>
                <a:effectLst/>
                <a:latin typeface="Times New Roman" panose="02020603050405020304" pitchFamily="18" charset="0"/>
              </a:rPr>
              <a:t>Hastie, </a:t>
            </a:r>
            <a:r>
              <a:rPr lang="en-US" b="0" i="0" dirty="0" err="1" smtClean="0">
                <a:solidFill>
                  <a:srgbClr val="000000"/>
                </a:solidFill>
                <a:effectLst/>
                <a:latin typeface="Times New Roman" panose="02020603050405020304" pitchFamily="18" charset="0"/>
              </a:rPr>
              <a:t>Tibshirani</a:t>
            </a:r>
            <a:r>
              <a:rPr lang="en-US" b="0" i="0" dirty="0" smtClean="0">
                <a:solidFill>
                  <a:srgbClr val="000000"/>
                </a:solidFill>
                <a:effectLst/>
                <a:latin typeface="Times New Roman" panose="02020603050405020304" pitchFamily="18" charset="0"/>
              </a:rPr>
              <a:t> and Friedman</a:t>
            </a:r>
            <a:endParaRPr lang="en-US" dirty="0"/>
          </a:p>
        </p:txBody>
      </p:sp>
    </p:spTree>
    <p:extLst>
      <p:ext uri="{BB962C8B-B14F-4D97-AF65-F5344CB8AC3E}">
        <p14:creationId xmlns:p14="http://schemas.microsoft.com/office/powerpoint/2010/main" val="113494346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2078" y="261258"/>
            <a:ext cx="8539843" cy="1938992"/>
          </a:xfrm>
          <a:prstGeom prst="rect">
            <a:avLst/>
          </a:prstGeom>
          <a:solidFill>
            <a:srgbClr val="E2F0D9"/>
          </a:solidFill>
        </p:spPr>
        <p:txBody>
          <a:bodyPr wrap="square" rtlCol="0">
            <a:spAutoFit/>
          </a:bodyPr>
          <a:lstStyle/>
          <a:p>
            <a:r>
              <a:rPr lang="en-US" sz="2400" dirty="0" smtClean="0"/>
              <a:t>For hierarchical clustering, choose</a:t>
            </a:r>
          </a:p>
          <a:p>
            <a:endParaRPr lang="en-US" sz="2400" dirty="0"/>
          </a:p>
          <a:p>
            <a:pPr marL="342900" indent="-342900">
              <a:buFont typeface="Arial" panose="020B0604020202020204" pitchFamily="34" charset="0"/>
              <a:buChar char="•"/>
            </a:pPr>
            <a:r>
              <a:rPr lang="en-US" sz="2400" dirty="0" smtClean="0"/>
              <a:t>Single linkage IF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Complete or average linkage IF …</a:t>
            </a:r>
          </a:p>
        </p:txBody>
      </p:sp>
      <p:pic>
        <p:nvPicPr>
          <p:cNvPr id="5" name="Picture 2" descr="../../_images/plot_cluster_comparison_0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67" y="2382012"/>
            <a:ext cx="8951976" cy="44759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810693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2078" y="261258"/>
            <a:ext cx="8539843" cy="1938992"/>
          </a:xfrm>
          <a:prstGeom prst="rect">
            <a:avLst/>
          </a:prstGeom>
          <a:solidFill>
            <a:srgbClr val="E2F0D9"/>
          </a:solidFill>
        </p:spPr>
        <p:txBody>
          <a:bodyPr wrap="square" rtlCol="0">
            <a:spAutoFit/>
          </a:bodyPr>
          <a:lstStyle/>
          <a:p>
            <a:r>
              <a:rPr lang="en-US" sz="2400" dirty="0" smtClean="0"/>
              <a:t>For hierarchical clustering, choose</a:t>
            </a:r>
          </a:p>
          <a:p>
            <a:endParaRPr lang="en-US" sz="2400" dirty="0"/>
          </a:p>
          <a:p>
            <a:pPr marL="342900" indent="-342900">
              <a:buFont typeface="Arial" panose="020B0604020202020204" pitchFamily="34" charset="0"/>
              <a:buChar char="•"/>
            </a:pPr>
            <a:r>
              <a:rPr lang="en-US" sz="2400" dirty="0" smtClean="0"/>
              <a:t>Single linkage IF you are interested in shape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Complete or average linkage IF you are interested in closeness.</a:t>
            </a:r>
          </a:p>
        </p:txBody>
      </p:sp>
      <p:pic>
        <p:nvPicPr>
          <p:cNvPr id="5" name="Picture 2" descr="../../_images/plot_cluster_comparison_0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67" y="2382012"/>
            <a:ext cx="8951976" cy="44759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0072473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9425" y="98001"/>
            <a:ext cx="8414766" cy="6424232"/>
          </a:xfrm>
          <a:prstGeom prst="rect">
            <a:avLst/>
          </a:prstGeom>
        </p:spPr>
      </p:pic>
      <p:sp>
        <p:nvSpPr>
          <p:cNvPr id="3" name="Rectangle 2"/>
          <p:cNvSpPr/>
          <p:nvPr/>
        </p:nvSpPr>
        <p:spPr>
          <a:xfrm>
            <a:off x="1967217" y="5530256"/>
            <a:ext cx="6253993" cy="369332"/>
          </a:xfrm>
          <a:prstGeom prst="rect">
            <a:avLst/>
          </a:prstGeom>
        </p:spPr>
        <p:txBody>
          <a:bodyPr wrap="square">
            <a:spAutoFit/>
          </a:bodyPr>
          <a:lstStyle/>
          <a:p>
            <a:r>
              <a:rPr lang="en-US" dirty="0" smtClean="0"/>
              <a:t>http://statweb.stanford.edu/~tibs/ElemStatLearn/</a:t>
            </a:r>
            <a:endParaRPr lang="en-US" dirty="0"/>
          </a:p>
        </p:txBody>
      </p:sp>
      <p:sp>
        <p:nvSpPr>
          <p:cNvPr id="4" name="Rectangle 3"/>
          <p:cNvSpPr/>
          <p:nvPr/>
        </p:nvSpPr>
        <p:spPr>
          <a:xfrm>
            <a:off x="889234" y="6465382"/>
            <a:ext cx="9185945" cy="369332"/>
          </a:xfrm>
          <a:prstGeom prst="rect">
            <a:avLst/>
          </a:prstGeom>
        </p:spPr>
        <p:txBody>
          <a:bodyPr wrap="square">
            <a:spAutoFit/>
          </a:bodyPr>
          <a:lstStyle/>
          <a:p>
            <a:r>
              <a:rPr lang="en-US" b="1" i="0" dirty="0" smtClean="0">
                <a:solidFill>
                  <a:srgbClr val="000000"/>
                </a:solidFill>
                <a:effectLst/>
                <a:latin typeface="Times New Roman" panose="02020603050405020304" pitchFamily="18" charset="0"/>
              </a:rPr>
              <a:t>The Elements of Statistical Learning (2nd edition)  </a:t>
            </a:r>
            <a:r>
              <a:rPr lang="en-US" b="0" i="0" dirty="0" smtClean="0">
                <a:solidFill>
                  <a:srgbClr val="000000"/>
                </a:solidFill>
                <a:effectLst/>
                <a:latin typeface="Times New Roman" panose="02020603050405020304" pitchFamily="18" charset="0"/>
              </a:rPr>
              <a:t>Hastie, </a:t>
            </a:r>
            <a:r>
              <a:rPr lang="en-US" b="0" i="0" dirty="0" err="1" smtClean="0">
                <a:solidFill>
                  <a:srgbClr val="000000"/>
                </a:solidFill>
                <a:effectLst/>
                <a:latin typeface="Times New Roman" panose="02020603050405020304" pitchFamily="18" charset="0"/>
              </a:rPr>
              <a:t>Tibshirani</a:t>
            </a:r>
            <a:r>
              <a:rPr lang="en-US" b="0" i="0" dirty="0" smtClean="0">
                <a:solidFill>
                  <a:srgbClr val="000000"/>
                </a:solidFill>
                <a:effectLst/>
                <a:latin typeface="Times New Roman" panose="02020603050405020304" pitchFamily="18" charset="0"/>
              </a:rPr>
              <a:t> and Friedman</a:t>
            </a:r>
            <a:endParaRPr lang="en-US" dirty="0"/>
          </a:p>
        </p:txBody>
      </p:sp>
    </p:spTree>
    <p:extLst>
      <p:ext uri="{BB962C8B-B14F-4D97-AF65-F5344CB8AC3E}">
        <p14:creationId xmlns:p14="http://schemas.microsoft.com/office/powerpoint/2010/main" val="373650733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9425" y="98001"/>
            <a:ext cx="8414766" cy="6424232"/>
          </a:xfrm>
          <a:prstGeom prst="rect">
            <a:avLst/>
          </a:prstGeom>
        </p:spPr>
      </p:pic>
      <p:sp>
        <p:nvSpPr>
          <p:cNvPr id="3" name="Rectangle 2"/>
          <p:cNvSpPr/>
          <p:nvPr/>
        </p:nvSpPr>
        <p:spPr>
          <a:xfrm>
            <a:off x="1967217" y="5530256"/>
            <a:ext cx="6253993" cy="369332"/>
          </a:xfrm>
          <a:prstGeom prst="rect">
            <a:avLst/>
          </a:prstGeom>
        </p:spPr>
        <p:txBody>
          <a:bodyPr wrap="square">
            <a:spAutoFit/>
          </a:bodyPr>
          <a:lstStyle/>
          <a:p>
            <a:r>
              <a:rPr lang="en-US" dirty="0" smtClean="0"/>
              <a:t>http://statweb.stanford.edu/~tibs/ElemStatLearn/</a:t>
            </a:r>
            <a:endParaRPr lang="en-US" dirty="0"/>
          </a:p>
        </p:txBody>
      </p:sp>
      <p:sp>
        <p:nvSpPr>
          <p:cNvPr id="4" name="Rectangle 3"/>
          <p:cNvSpPr/>
          <p:nvPr/>
        </p:nvSpPr>
        <p:spPr>
          <a:xfrm>
            <a:off x="889234" y="6465382"/>
            <a:ext cx="9185945" cy="369332"/>
          </a:xfrm>
          <a:prstGeom prst="rect">
            <a:avLst/>
          </a:prstGeom>
        </p:spPr>
        <p:txBody>
          <a:bodyPr wrap="square">
            <a:spAutoFit/>
          </a:bodyPr>
          <a:lstStyle/>
          <a:p>
            <a:r>
              <a:rPr lang="en-US" b="1" i="0" dirty="0" smtClean="0">
                <a:solidFill>
                  <a:srgbClr val="000000"/>
                </a:solidFill>
                <a:effectLst/>
                <a:latin typeface="Times New Roman" panose="02020603050405020304" pitchFamily="18" charset="0"/>
              </a:rPr>
              <a:t>The Elements of Statistical Learning (2nd edition)  </a:t>
            </a:r>
            <a:r>
              <a:rPr lang="en-US" b="0" i="0" dirty="0" smtClean="0">
                <a:solidFill>
                  <a:srgbClr val="000000"/>
                </a:solidFill>
                <a:effectLst/>
                <a:latin typeface="Times New Roman" panose="02020603050405020304" pitchFamily="18" charset="0"/>
              </a:rPr>
              <a:t>Hastie, </a:t>
            </a:r>
            <a:r>
              <a:rPr lang="en-US" b="0" i="0" dirty="0" err="1" smtClean="0">
                <a:solidFill>
                  <a:srgbClr val="000000"/>
                </a:solidFill>
                <a:effectLst/>
                <a:latin typeface="Times New Roman" panose="02020603050405020304" pitchFamily="18" charset="0"/>
              </a:rPr>
              <a:t>Tibshirani</a:t>
            </a:r>
            <a:r>
              <a:rPr lang="en-US" b="0" i="0" dirty="0" smtClean="0">
                <a:solidFill>
                  <a:srgbClr val="000000"/>
                </a:solidFill>
                <a:effectLst/>
                <a:latin typeface="Times New Roman" panose="02020603050405020304" pitchFamily="18" charset="0"/>
              </a:rPr>
              <a:t> and Friedman</a:t>
            </a:r>
            <a:endParaRPr lang="en-US" dirty="0"/>
          </a:p>
        </p:txBody>
      </p:sp>
      <p:sp>
        <p:nvSpPr>
          <p:cNvPr id="5" name="TextBox 4"/>
          <p:cNvSpPr txBox="1"/>
          <p:nvPr/>
        </p:nvSpPr>
        <p:spPr>
          <a:xfrm>
            <a:off x="1379765" y="5927968"/>
            <a:ext cx="6506935" cy="584775"/>
          </a:xfrm>
          <a:prstGeom prst="rect">
            <a:avLst/>
          </a:prstGeom>
          <a:solidFill>
            <a:schemeClr val="accent4">
              <a:lumMod val="20000"/>
              <a:lumOff val="80000"/>
            </a:schemeClr>
          </a:solidFill>
        </p:spPr>
        <p:txBody>
          <a:bodyPr wrap="square" rtlCol="0">
            <a:spAutoFit/>
          </a:bodyPr>
          <a:lstStyle/>
          <a:p>
            <a:r>
              <a:rPr lang="en-US" sz="3200" dirty="0" smtClean="0">
                <a:solidFill>
                  <a:srgbClr val="C00000"/>
                </a:solidFill>
              </a:rPr>
              <a:t>Where do you cut the </a:t>
            </a:r>
            <a:r>
              <a:rPr lang="en-US" sz="3200" dirty="0" err="1" smtClean="0">
                <a:solidFill>
                  <a:srgbClr val="C00000"/>
                </a:solidFill>
              </a:rPr>
              <a:t>dendrogram</a:t>
            </a:r>
            <a:r>
              <a:rPr lang="en-US" sz="3200" dirty="0" smtClean="0">
                <a:solidFill>
                  <a:srgbClr val="C00000"/>
                </a:solidFill>
              </a:rPr>
              <a:t>???</a:t>
            </a:r>
          </a:p>
        </p:txBody>
      </p:sp>
    </p:spTree>
    <p:extLst>
      <p:ext uri="{BB962C8B-B14F-4D97-AF65-F5344CB8AC3E}">
        <p14:creationId xmlns:p14="http://schemas.microsoft.com/office/powerpoint/2010/main" val="352122595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9425" y="98001"/>
            <a:ext cx="8414766" cy="6424232"/>
          </a:xfrm>
          <a:prstGeom prst="rect">
            <a:avLst/>
          </a:prstGeom>
        </p:spPr>
      </p:pic>
      <p:sp>
        <p:nvSpPr>
          <p:cNvPr id="3" name="Rectangle 2"/>
          <p:cNvSpPr/>
          <p:nvPr/>
        </p:nvSpPr>
        <p:spPr>
          <a:xfrm>
            <a:off x="1967217" y="5530256"/>
            <a:ext cx="6253993" cy="369332"/>
          </a:xfrm>
          <a:prstGeom prst="rect">
            <a:avLst/>
          </a:prstGeom>
        </p:spPr>
        <p:txBody>
          <a:bodyPr wrap="square">
            <a:spAutoFit/>
          </a:bodyPr>
          <a:lstStyle/>
          <a:p>
            <a:r>
              <a:rPr lang="en-US" dirty="0" smtClean="0"/>
              <a:t>http://statweb.stanford.edu/~tibs/ElemStatLearn/</a:t>
            </a:r>
            <a:endParaRPr lang="en-US" dirty="0"/>
          </a:p>
        </p:txBody>
      </p:sp>
      <p:sp>
        <p:nvSpPr>
          <p:cNvPr id="4" name="Rectangle 3"/>
          <p:cNvSpPr/>
          <p:nvPr/>
        </p:nvSpPr>
        <p:spPr>
          <a:xfrm>
            <a:off x="889234" y="6465382"/>
            <a:ext cx="9185945" cy="369332"/>
          </a:xfrm>
          <a:prstGeom prst="rect">
            <a:avLst/>
          </a:prstGeom>
        </p:spPr>
        <p:txBody>
          <a:bodyPr wrap="square">
            <a:spAutoFit/>
          </a:bodyPr>
          <a:lstStyle/>
          <a:p>
            <a:r>
              <a:rPr lang="en-US" b="1" i="0" dirty="0" smtClean="0">
                <a:solidFill>
                  <a:srgbClr val="000000"/>
                </a:solidFill>
                <a:effectLst/>
                <a:latin typeface="Times New Roman" panose="02020603050405020304" pitchFamily="18" charset="0"/>
              </a:rPr>
              <a:t>The Elements of Statistical Learning (2nd edition)  </a:t>
            </a:r>
            <a:r>
              <a:rPr lang="en-US" b="0" i="0" dirty="0" smtClean="0">
                <a:solidFill>
                  <a:srgbClr val="000000"/>
                </a:solidFill>
                <a:effectLst/>
                <a:latin typeface="Times New Roman" panose="02020603050405020304" pitchFamily="18" charset="0"/>
              </a:rPr>
              <a:t>Hastie, </a:t>
            </a:r>
            <a:r>
              <a:rPr lang="en-US" b="0" i="0" dirty="0" err="1" smtClean="0">
                <a:solidFill>
                  <a:srgbClr val="000000"/>
                </a:solidFill>
                <a:effectLst/>
                <a:latin typeface="Times New Roman" panose="02020603050405020304" pitchFamily="18" charset="0"/>
              </a:rPr>
              <a:t>Tibshirani</a:t>
            </a:r>
            <a:r>
              <a:rPr lang="en-US" b="0" i="0" dirty="0" smtClean="0">
                <a:solidFill>
                  <a:srgbClr val="000000"/>
                </a:solidFill>
                <a:effectLst/>
                <a:latin typeface="Times New Roman" panose="02020603050405020304" pitchFamily="18" charset="0"/>
              </a:rPr>
              <a:t> and Friedman</a:t>
            </a:r>
            <a:endParaRPr lang="en-US" dirty="0"/>
          </a:p>
        </p:txBody>
      </p:sp>
      <p:sp>
        <p:nvSpPr>
          <p:cNvPr id="5" name="TextBox 4"/>
          <p:cNvSpPr txBox="1"/>
          <p:nvPr/>
        </p:nvSpPr>
        <p:spPr>
          <a:xfrm>
            <a:off x="1379765" y="5927968"/>
            <a:ext cx="6506935" cy="584775"/>
          </a:xfrm>
          <a:prstGeom prst="rect">
            <a:avLst/>
          </a:prstGeom>
          <a:solidFill>
            <a:schemeClr val="accent4">
              <a:lumMod val="20000"/>
              <a:lumOff val="80000"/>
            </a:schemeClr>
          </a:solidFill>
        </p:spPr>
        <p:txBody>
          <a:bodyPr wrap="square" rtlCol="0">
            <a:spAutoFit/>
          </a:bodyPr>
          <a:lstStyle/>
          <a:p>
            <a:r>
              <a:rPr lang="en-US" sz="3200" dirty="0" smtClean="0">
                <a:solidFill>
                  <a:srgbClr val="C00000"/>
                </a:solidFill>
              </a:rPr>
              <a:t>Where do you cut the </a:t>
            </a:r>
            <a:r>
              <a:rPr lang="en-US" sz="3200" dirty="0" err="1" smtClean="0">
                <a:solidFill>
                  <a:srgbClr val="C00000"/>
                </a:solidFill>
              </a:rPr>
              <a:t>dendrogram</a:t>
            </a:r>
            <a:r>
              <a:rPr lang="en-US" sz="3200" dirty="0" smtClean="0">
                <a:solidFill>
                  <a:srgbClr val="C00000"/>
                </a:solidFill>
              </a:rPr>
              <a:t>???</a:t>
            </a:r>
          </a:p>
        </p:txBody>
      </p:sp>
      <p:sp>
        <p:nvSpPr>
          <p:cNvPr id="6" name="TextBox 5"/>
          <p:cNvSpPr txBox="1"/>
          <p:nvPr/>
        </p:nvSpPr>
        <p:spPr>
          <a:xfrm>
            <a:off x="5004708" y="1607277"/>
            <a:ext cx="3468732" cy="461665"/>
          </a:xfrm>
          <a:prstGeom prst="rect">
            <a:avLst/>
          </a:prstGeom>
          <a:solidFill>
            <a:schemeClr val="accent4">
              <a:lumMod val="20000"/>
              <a:lumOff val="80000"/>
            </a:schemeClr>
          </a:solidFill>
          <a:ln>
            <a:solidFill>
              <a:schemeClr val="tx1"/>
            </a:solidFill>
          </a:ln>
        </p:spPr>
        <p:txBody>
          <a:bodyPr wrap="square" rtlCol="0">
            <a:spAutoFit/>
          </a:bodyPr>
          <a:lstStyle/>
          <a:p>
            <a:r>
              <a:rPr lang="en-US" sz="2400" dirty="0" smtClean="0"/>
              <a:t>Higher up = fewer clusters</a:t>
            </a:r>
          </a:p>
        </p:txBody>
      </p:sp>
      <p:cxnSp>
        <p:nvCxnSpPr>
          <p:cNvPr id="8" name="Straight Arrow Connector 7"/>
          <p:cNvCxnSpPr/>
          <p:nvPr/>
        </p:nvCxnSpPr>
        <p:spPr>
          <a:xfrm flipH="1">
            <a:off x="4514850" y="1847310"/>
            <a:ext cx="481693" cy="0"/>
          </a:xfrm>
          <a:prstGeom prst="straightConnector1">
            <a:avLst/>
          </a:prstGeom>
          <a:ln w="76200">
            <a:solidFill>
              <a:schemeClr val="accent4"/>
            </a:solidFill>
            <a:tailEnd type="triangle" w="lg"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486844" y="4036329"/>
            <a:ext cx="2430733" cy="830997"/>
          </a:xfrm>
          <a:prstGeom prst="rect">
            <a:avLst/>
          </a:prstGeom>
          <a:solidFill>
            <a:schemeClr val="accent4">
              <a:lumMod val="20000"/>
              <a:lumOff val="80000"/>
            </a:schemeClr>
          </a:solidFill>
          <a:ln>
            <a:solidFill>
              <a:schemeClr val="tx1"/>
            </a:solidFill>
          </a:ln>
        </p:spPr>
        <p:txBody>
          <a:bodyPr wrap="square" rtlCol="0">
            <a:spAutoFit/>
          </a:bodyPr>
          <a:lstStyle/>
          <a:p>
            <a:r>
              <a:rPr lang="en-US" sz="2400" dirty="0" smtClean="0"/>
              <a:t>Lower down </a:t>
            </a:r>
          </a:p>
          <a:p>
            <a:r>
              <a:rPr lang="en-US" sz="2400" dirty="0"/>
              <a:t> </a:t>
            </a:r>
            <a:r>
              <a:rPr lang="en-US" sz="2400" dirty="0" smtClean="0"/>
              <a:t>    = more clusters</a:t>
            </a:r>
          </a:p>
        </p:txBody>
      </p:sp>
      <p:cxnSp>
        <p:nvCxnSpPr>
          <p:cNvPr id="10" name="Straight Arrow Connector 9"/>
          <p:cNvCxnSpPr/>
          <p:nvPr/>
        </p:nvCxnSpPr>
        <p:spPr>
          <a:xfrm flipH="1">
            <a:off x="5996986" y="4494075"/>
            <a:ext cx="481693" cy="0"/>
          </a:xfrm>
          <a:prstGeom prst="straightConnector1">
            <a:avLst/>
          </a:prstGeom>
          <a:ln w="76200">
            <a:solidFill>
              <a:schemeClr val="accent4"/>
            </a:solidFill>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976763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3556" y="830987"/>
            <a:ext cx="8814748" cy="4480560"/>
          </a:xfrm>
          <a:prstGeom prst="rect">
            <a:avLst/>
          </a:prstGeom>
        </p:spPr>
      </p:pic>
      <p:sp>
        <p:nvSpPr>
          <p:cNvPr id="3" name="Rectangle 2"/>
          <p:cNvSpPr/>
          <p:nvPr/>
        </p:nvSpPr>
        <p:spPr>
          <a:xfrm>
            <a:off x="235131" y="2934789"/>
            <a:ext cx="6714309" cy="748937"/>
          </a:xfrm>
          <a:prstGeom prst="rect">
            <a:avLst/>
          </a:prstGeom>
          <a:noFill/>
          <a:ln w="152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7234259" y="2940776"/>
            <a:ext cx="1419225" cy="742950"/>
          </a:xfrm>
          <a:prstGeom prst="rect">
            <a:avLst/>
          </a:prstGeom>
        </p:spPr>
      </p:pic>
    </p:spTree>
    <p:extLst>
      <p:ext uri="{BB962C8B-B14F-4D97-AF65-F5344CB8AC3E}">
        <p14:creationId xmlns:p14="http://schemas.microsoft.com/office/powerpoint/2010/main" val="5901744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4126" y="17867"/>
            <a:ext cx="7713241" cy="6494085"/>
          </a:xfrm>
          <a:prstGeom prst="rect">
            <a:avLst/>
          </a:prstGeom>
          <a:noFill/>
        </p:spPr>
        <p:txBody>
          <a:bodyPr wrap="square" rtlCol="0">
            <a:spAutoFit/>
          </a:bodyPr>
          <a:lstStyle/>
          <a:p>
            <a:pPr algn="ctr"/>
            <a:r>
              <a:rPr lang="en-US" sz="9600" dirty="0" smtClean="0">
                <a:solidFill>
                  <a:srgbClr val="FF0000"/>
                </a:solidFill>
              </a:rPr>
              <a:t>Note: </a:t>
            </a:r>
            <a:r>
              <a:rPr lang="en-US" sz="9600" dirty="0">
                <a:solidFill>
                  <a:srgbClr val="FF0000"/>
                </a:solidFill>
              </a:rPr>
              <a:t>Many, many choices were made </a:t>
            </a:r>
            <a:endParaRPr lang="en-US" sz="9600" dirty="0" smtClean="0">
              <a:solidFill>
                <a:srgbClr val="FF0000"/>
              </a:solidFill>
            </a:endParaRPr>
          </a:p>
          <a:p>
            <a:pPr algn="ctr"/>
            <a:endParaRPr lang="en-US" sz="3200" dirty="0">
              <a:solidFill>
                <a:srgbClr val="FF0000"/>
              </a:solidFill>
            </a:endParaRPr>
          </a:p>
          <a:p>
            <a:pPr algn="ctr"/>
            <a:r>
              <a:rPr lang="en-US" sz="3200" dirty="0" smtClean="0">
                <a:solidFill>
                  <a:srgbClr val="000000"/>
                </a:solidFill>
              </a:rPr>
              <a:t>It helps to know what you are doing when you make choices, so collaborating with others is highly recommended.</a:t>
            </a:r>
          </a:p>
        </p:txBody>
      </p:sp>
    </p:spTree>
    <p:extLst>
      <p:ext uri="{BB962C8B-B14F-4D97-AF65-F5344CB8AC3E}">
        <p14:creationId xmlns:p14="http://schemas.microsoft.com/office/powerpoint/2010/main" val="117012429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8970" y="138811"/>
            <a:ext cx="8422006" cy="4278094"/>
          </a:xfrm>
          <a:prstGeom prst="rect">
            <a:avLst/>
          </a:prstGeom>
          <a:noFill/>
        </p:spPr>
        <p:txBody>
          <a:bodyPr wrap="square" rtlCol="0">
            <a:spAutoFit/>
          </a:bodyPr>
          <a:lstStyle/>
          <a:p>
            <a:pPr algn="ctr"/>
            <a:r>
              <a:rPr lang="en-US" sz="3200" dirty="0">
                <a:solidFill>
                  <a:srgbClr val="FF0000"/>
                </a:solidFill>
              </a:rPr>
              <a:t>Note: Many, many choices were made </a:t>
            </a:r>
          </a:p>
          <a:p>
            <a:pPr algn="ctr"/>
            <a:endParaRPr lang="en-US" sz="2400" dirty="0" smtClean="0">
              <a:solidFill>
                <a:srgbClr val="FF0000"/>
              </a:solidFill>
            </a:endParaRPr>
          </a:p>
          <a:p>
            <a:pPr algn="ctr"/>
            <a:endParaRPr lang="en-US" sz="2400" dirty="0">
              <a:solidFill>
                <a:srgbClr val="000000"/>
              </a:solidFill>
            </a:endParaRPr>
          </a:p>
          <a:p>
            <a:r>
              <a:rPr lang="en-US" sz="3200" dirty="0" smtClean="0"/>
              <a:t>“It is useful to think of it as a camera, with lens adjustments and other settings. A different filter function may generate a network with a different shape, thus allowing one to explore the data from a different mathematical perspective.” </a:t>
            </a:r>
          </a:p>
          <a:p>
            <a:endParaRPr lang="en-US" sz="3200" dirty="0" smtClean="0">
              <a:solidFill>
                <a:srgbClr val="000000"/>
              </a:solidFill>
            </a:endParaRPr>
          </a:p>
        </p:txBody>
      </p:sp>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37899891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3536" y="-33637"/>
            <a:ext cx="7842778" cy="6647688"/>
          </a:xfrm>
          <a:prstGeom prst="rect">
            <a:avLst/>
          </a:prstGeom>
        </p:spPr>
      </p:pic>
      <p:sp>
        <p:nvSpPr>
          <p:cNvPr id="2" name="TextBox 1"/>
          <p:cNvSpPr txBox="1"/>
          <p:nvPr/>
        </p:nvSpPr>
        <p:spPr>
          <a:xfrm>
            <a:off x="6335486" y="3290207"/>
            <a:ext cx="2808514" cy="3416320"/>
          </a:xfrm>
          <a:prstGeom prst="rect">
            <a:avLst/>
          </a:prstGeom>
          <a:solidFill>
            <a:schemeClr val="accent4">
              <a:lumMod val="20000"/>
              <a:lumOff val="80000"/>
            </a:schemeClr>
          </a:solidFill>
        </p:spPr>
        <p:txBody>
          <a:bodyPr wrap="square" rtlCol="0">
            <a:spAutoFit/>
          </a:bodyPr>
          <a:lstStyle/>
          <a:p>
            <a:r>
              <a:rPr lang="en-US" sz="2400" dirty="0" smtClean="0"/>
              <a:t>Large D and small p means data come from different distributions</a:t>
            </a:r>
          </a:p>
          <a:p>
            <a:r>
              <a:rPr lang="en-US" sz="2400" dirty="0" smtClean="0"/>
              <a:t>Ex </a:t>
            </a:r>
            <a:r>
              <a:rPr lang="en-US" sz="2400" dirty="0" err="1" smtClean="0"/>
              <a:t>sa</a:t>
            </a:r>
            <a:r>
              <a:rPr lang="en-US" sz="2400" dirty="0" smtClean="0"/>
              <a:t> and </a:t>
            </a:r>
            <a:r>
              <a:rPr lang="en-US" sz="2400" dirty="0" err="1" smtClean="0"/>
              <a:t>sb</a:t>
            </a:r>
            <a:r>
              <a:rPr lang="en-US" sz="2400" dirty="0" smtClean="0"/>
              <a:t> consist of points taken from sin curve, while </a:t>
            </a:r>
            <a:r>
              <a:rPr lang="en-US" sz="2400" dirty="0" err="1" smtClean="0"/>
              <a:t>sc</a:t>
            </a:r>
            <a:r>
              <a:rPr lang="en-US" sz="2400" dirty="0" smtClean="0"/>
              <a:t> consists of points taken from x</a:t>
            </a:r>
            <a:r>
              <a:rPr lang="en-US" sz="2400" baseline="30000" dirty="0" smtClean="0"/>
              <a:t>2</a:t>
            </a:r>
            <a:r>
              <a:rPr lang="en-US" sz="2400" dirty="0" smtClean="0"/>
              <a:t> curve.</a:t>
            </a:r>
          </a:p>
        </p:txBody>
      </p:sp>
      <p:sp>
        <p:nvSpPr>
          <p:cNvPr id="4" name="TextBox 3"/>
          <p:cNvSpPr txBox="1"/>
          <p:nvPr/>
        </p:nvSpPr>
        <p:spPr>
          <a:xfrm>
            <a:off x="5094515" y="1200150"/>
            <a:ext cx="3951514" cy="1569660"/>
          </a:xfrm>
          <a:prstGeom prst="rect">
            <a:avLst/>
          </a:prstGeom>
          <a:solidFill>
            <a:srgbClr val="E2F0D9"/>
          </a:solidFill>
        </p:spPr>
        <p:txBody>
          <a:bodyPr wrap="square" rtlCol="0">
            <a:spAutoFit/>
          </a:bodyPr>
          <a:lstStyle/>
          <a:p>
            <a:r>
              <a:rPr lang="en-US" sz="2400" dirty="0" smtClean="0"/>
              <a:t>“small D” and “large p” means </a:t>
            </a:r>
            <a:r>
              <a:rPr lang="en-US" sz="2400" dirty="0" err="1" smtClean="0"/>
              <a:t>sa</a:t>
            </a:r>
            <a:r>
              <a:rPr lang="en-US" sz="2400" dirty="0" smtClean="0"/>
              <a:t> and </a:t>
            </a:r>
            <a:r>
              <a:rPr lang="en-US" sz="2400" dirty="0" err="1" smtClean="0"/>
              <a:t>sb</a:t>
            </a:r>
            <a:r>
              <a:rPr lang="en-US" sz="2400" dirty="0" smtClean="0"/>
              <a:t> may some from same distribution.  But D isn’t that small and p &lt; 0.05</a:t>
            </a:r>
          </a:p>
        </p:txBody>
      </p:sp>
    </p:spTree>
    <p:extLst>
      <p:ext uri="{BB962C8B-B14F-4D97-AF65-F5344CB8AC3E}">
        <p14:creationId xmlns:p14="http://schemas.microsoft.com/office/powerpoint/2010/main" val="214559106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3370" y="138811"/>
            <a:ext cx="8422006" cy="4739759"/>
          </a:xfrm>
          <a:prstGeom prst="rect">
            <a:avLst/>
          </a:prstGeom>
          <a:noFill/>
        </p:spPr>
        <p:txBody>
          <a:bodyPr wrap="square" rtlCol="0">
            <a:spAutoFit/>
          </a:bodyPr>
          <a:lstStyle/>
          <a:p>
            <a:pPr algn="ctr"/>
            <a:r>
              <a:rPr lang="en-US" sz="3200" dirty="0" smtClean="0">
                <a:solidFill>
                  <a:srgbClr val="FF0000"/>
                </a:solidFill>
              </a:rPr>
              <a:t>Note: we made many, many choices</a:t>
            </a:r>
          </a:p>
          <a:p>
            <a:pPr algn="ctr"/>
            <a:endParaRPr lang="en-US" sz="2400" dirty="0">
              <a:solidFill>
                <a:srgbClr val="FF0000"/>
              </a:solidFill>
            </a:endParaRPr>
          </a:p>
          <a:p>
            <a:pPr algn="ctr"/>
            <a:endParaRPr lang="en-US" sz="2400" dirty="0">
              <a:solidFill>
                <a:srgbClr val="000000"/>
              </a:solidFill>
            </a:endParaRPr>
          </a:p>
          <a:p>
            <a:r>
              <a:rPr lang="en-US" sz="3200" dirty="0" smtClean="0"/>
              <a:t>“It is useful to think of it as a camera, with lens adjustments and other settings. A different filter function may generate a network with a different shape, thus allowing one to explore the data from a different mathematical perspective.” </a:t>
            </a:r>
          </a:p>
          <a:p>
            <a:endParaRPr lang="en-US" sz="1400" dirty="0" smtClean="0">
              <a:solidFill>
                <a:srgbClr val="000000"/>
              </a:solidFill>
            </a:endParaRPr>
          </a:p>
          <a:p>
            <a:pPr algn="ctr"/>
            <a:r>
              <a:rPr lang="en-US" sz="4800" dirty="0" smtClean="0">
                <a:solidFill>
                  <a:srgbClr val="FF0000"/>
                </a:solidFill>
              </a:rPr>
              <a:t>False positives???</a:t>
            </a:r>
          </a:p>
        </p:txBody>
      </p:sp>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56887798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 uh, we did the green study again and got no link. It was probably a-- &quot;RESEARCH CONFLICTED ON GREEN JELLY BEAN/ACNE LINK; MORE STUDY RECOMMENDED!&quot;"/>
          <p:cNvPicPr>
            <a:picLocks noChangeAspect="1" noChangeArrowheads="1"/>
          </p:cNvPicPr>
          <p:nvPr/>
        </p:nvPicPr>
        <p:blipFill rotWithShape="1">
          <a:blip r:embed="rId3">
            <a:extLst>
              <a:ext uri="{28A0092B-C50C-407E-A947-70E740481C1C}">
                <a14:useLocalDpi xmlns:a14="http://schemas.microsoft.com/office/drawing/2010/main" val="0"/>
              </a:ext>
            </a:extLst>
          </a:blip>
          <a:srcRect t="-1" b="51937"/>
          <a:stretch/>
        </p:blipFill>
        <p:spPr bwMode="auto">
          <a:xfrm>
            <a:off x="0" y="0"/>
            <a:ext cx="5143500" cy="685800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2" descr="So, uh, we did the green study again and got no link. It was probably a-- &quot;RESEARCH CONFLICTED ON GREEN JELLY BEAN/ACNE LINK; MORE STUDY RECOMMENDED!&quot;"/>
          <p:cNvPicPr>
            <a:picLocks noChangeAspect="1" noChangeArrowheads="1"/>
          </p:cNvPicPr>
          <p:nvPr/>
        </p:nvPicPr>
        <p:blipFill rotWithShape="1">
          <a:blip r:embed="rId3">
            <a:extLst>
              <a:ext uri="{28A0092B-C50C-407E-A947-70E740481C1C}">
                <a14:useLocalDpi xmlns:a14="http://schemas.microsoft.com/office/drawing/2010/main" val="0"/>
              </a:ext>
            </a:extLst>
          </a:blip>
          <a:srcRect t="48463" b="409"/>
          <a:stretch/>
        </p:blipFill>
        <p:spPr bwMode="auto">
          <a:xfrm>
            <a:off x="5194286" y="768948"/>
            <a:ext cx="3949714" cy="5601993"/>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5143500" y="159391"/>
            <a:ext cx="4000500" cy="553998"/>
          </a:xfrm>
          <a:prstGeom prst="rect">
            <a:avLst/>
          </a:prstGeom>
          <a:solidFill>
            <a:srgbClr val="293315"/>
          </a:solidFill>
        </p:spPr>
        <p:txBody>
          <a:bodyPr wrap="square" rtlCol="0">
            <a:spAutoFit/>
          </a:bodyPr>
          <a:lstStyle/>
          <a:p>
            <a:r>
              <a:rPr lang="en-US" sz="3000" dirty="0" smtClean="0">
                <a:solidFill>
                  <a:srgbClr val="A7DF7D"/>
                </a:solidFill>
              </a:rPr>
              <a:t>False Positives will occur</a:t>
            </a:r>
          </a:p>
        </p:txBody>
      </p:sp>
      <p:sp>
        <p:nvSpPr>
          <p:cNvPr id="6" name="Rectangle 5"/>
          <p:cNvSpPr/>
          <p:nvPr/>
        </p:nvSpPr>
        <p:spPr>
          <a:xfrm>
            <a:off x="6129674" y="6488668"/>
            <a:ext cx="2368534" cy="369332"/>
          </a:xfrm>
          <a:prstGeom prst="rect">
            <a:avLst/>
          </a:prstGeom>
        </p:spPr>
        <p:txBody>
          <a:bodyPr wrap="none">
            <a:spAutoFit/>
          </a:bodyPr>
          <a:lstStyle/>
          <a:p>
            <a:r>
              <a:rPr lang="en-US" dirty="0">
                <a:hlinkClick r:id="rId4"/>
              </a:rPr>
              <a:t>https://xkcd.com/882</a:t>
            </a:r>
            <a:r>
              <a:rPr lang="en-US" dirty="0" smtClean="0">
                <a:hlinkClick r:id="rId4"/>
              </a:rPr>
              <a:t>/</a:t>
            </a:r>
            <a:r>
              <a:rPr lang="en-US" dirty="0" smtClean="0"/>
              <a:t> </a:t>
            </a:r>
            <a:endParaRPr lang="en-US" dirty="0"/>
          </a:p>
        </p:txBody>
      </p:sp>
    </p:spTree>
    <p:extLst>
      <p:ext uri="{BB962C8B-B14F-4D97-AF65-F5344CB8AC3E}">
        <p14:creationId xmlns:p14="http://schemas.microsoft.com/office/powerpoint/2010/main" val="65133440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3370" y="138811"/>
            <a:ext cx="8422006" cy="4739759"/>
          </a:xfrm>
          <a:prstGeom prst="rect">
            <a:avLst/>
          </a:prstGeom>
          <a:noFill/>
        </p:spPr>
        <p:txBody>
          <a:bodyPr wrap="square" rtlCol="0">
            <a:spAutoFit/>
          </a:bodyPr>
          <a:lstStyle/>
          <a:p>
            <a:pPr algn="ctr"/>
            <a:r>
              <a:rPr lang="en-US" sz="3200" dirty="0" smtClean="0">
                <a:solidFill>
                  <a:srgbClr val="FF0000"/>
                </a:solidFill>
              </a:rPr>
              <a:t>Note: </a:t>
            </a:r>
            <a:r>
              <a:rPr lang="en-US" sz="3200" dirty="0">
                <a:solidFill>
                  <a:srgbClr val="FF0000"/>
                </a:solidFill>
              </a:rPr>
              <a:t>M</a:t>
            </a:r>
            <a:r>
              <a:rPr lang="en-US" sz="3200" dirty="0" smtClean="0">
                <a:solidFill>
                  <a:srgbClr val="FF0000"/>
                </a:solidFill>
              </a:rPr>
              <a:t>any, many </a:t>
            </a:r>
            <a:r>
              <a:rPr lang="en-US" sz="3200" dirty="0">
                <a:solidFill>
                  <a:srgbClr val="FF0000"/>
                </a:solidFill>
              </a:rPr>
              <a:t>choices </a:t>
            </a:r>
            <a:r>
              <a:rPr lang="en-US" sz="3200" dirty="0" smtClean="0">
                <a:solidFill>
                  <a:srgbClr val="FF0000"/>
                </a:solidFill>
              </a:rPr>
              <a:t>were </a:t>
            </a:r>
            <a:r>
              <a:rPr lang="en-US" sz="3200" dirty="0">
                <a:solidFill>
                  <a:srgbClr val="FF0000"/>
                </a:solidFill>
              </a:rPr>
              <a:t>made </a:t>
            </a:r>
            <a:endParaRPr lang="en-US" sz="3200" dirty="0" smtClean="0">
              <a:solidFill>
                <a:srgbClr val="FF0000"/>
              </a:solidFill>
            </a:endParaRPr>
          </a:p>
          <a:p>
            <a:pPr algn="ctr"/>
            <a:endParaRPr lang="en-US" sz="2400" dirty="0" smtClean="0">
              <a:solidFill>
                <a:srgbClr val="000000"/>
              </a:solidFill>
            </a:endParaRPr>
          </a:p>
          <a:p>
            <a:pPr algn="ctr"/>
            <a:endParaRPr lang="en-US" sz="2400" dirty="0">
              <a:solidFill>
                <a:srgbClr val="000000"/>
              </a:solidFill>
            </a:endParaRPr>
          </a:p>
          <a:p>
            <a:r>
              <a:rPr lang="en-US" sz="3200" dirty="0" smtClean="0"/>
              <a:t>“It is useful to think of it as a camera, with lens adjustments and other settings. A different filter function may generate a network with a different shape, thus allowing one to explore the data from a different mathematical perspective.” </a:t>
            </a:r>
          </a:p>
          <a:p>
            <a:endParaRPr lang="en-US" sz="1400" dirty="0" smtClean="0">
              <a:solidFill>
                <a:srgbClr val="000000"/>
              </a:solidFill>
            </a:endParaRPr>
          </a:p>
          <a:p>
            <a:pPr algn="ctr"/>
            <a:r>
              <a:rPr lang="en-US" sz="4800" dirty="0" smtClean="0">
                <a:solidFill>
                  <a:srgbClr val="FF0000"/>
                </a:solidFill>
              </a:rPr>
              <a:t>False positives  vs.   robustness</a:t>
            </a:r>
          </a:p>
        </p:txBody>
      </p:sp>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380156060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8071" y="873578"/>
            <a:ext cx="7502979" cy="4154984"/>
          </a:xfrm>
          <a:prstGeom prst="rect">
            <a:avLst/>
          </a:prstGeom>
          <a:solidFill>
            <a:srgbClr val="E2F0D9"/>
          </a:solidFill>
        </p:spPr>
        <p:txBody>
          <a:bodyPr wrap="square" rtlCol="0">
            <a:spAutoFit/>
          </a:bodyPr>
          <a:lstStyle/>
          <a:p>
            <a:pPr algn="ctr"/>
            <a:r>
              <a:rPr lang="en-US" sz="8800" dirty="0" smtClean="0"/>
              <a:t>Tools to analyze TDA mapper output</a:t>
            </a:r>
          </a:p>
        </p:txBody>
      </p:sp>
    </p:spTree>
    <p:extLst>
      <p:ext uri="{BB962C8B-B14F-4D97-AF65-F5344CB8AC3E}">
        <p14:creationId xmlns:p14="http://schemas.microsoft.com/office/powerpoint/2010/main" val="19602905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8625" y="-77750"/>
            <a:ext cx="8668512" cy="2386298"/>
          </a:xfrm>
          <a:prstGeom prst="rect">
            <a:avLst/>
          </a:prstGeom>
        </p:spPr>
      </p:pic>
      <p:pic>
        <p:nvPicPr>
          <p:cNvPr id="3" name="Picture 2"/>
          <p:cNvPicPr>
            <a:picLocks noChangeAspect="1"/>
          </p:cNvPicPr>
          <p:nvPr/>
        </p:nvPicPr>
        <p:blipFill>
          <a:blip r:embed="rId3"/>
          <a:stretch>
            <a:fillRect/>
          </a:stretch>
        </p:blipFill>
        <p:spPr>
          <a:xfrm>
            <a:off x="323517" y="4458652"/>
            <a:ext cx="8723376" cy="2439442"/>
          </a:xfrm>
          <a:prstGeom prst="rect">
            <a:avLst/>
          </a:prstGeom>
        </p:spPr>
      </p:pic>
      <p:sp>
        <p:nvSpPr>
          <p:cNvPr id="4" name="Rectangle 3"/>
          <p:cNvSpPr/>
          <p:nvPr/>
        </p:nvSpPr>
        <p:spPr>
          <a:xfrm>
            <a:off x="378381" y="2349927"/>
            <a:ext cx="8668512" cy="2308324"/>
          </a:xfrm>
          <a:prstGeom prst="rect">
            <a:avLst/>
          </a:prstGeom>
        </p:spPr>
        <p:txBody>
          <a:bodyPr wrap="square">
            <a:spAutoFit/>
          </a:bodyPr>
          <a:lstStyle/>
          <a:p>
            <a:r>
              <a:rPr lang="en-US" b="1" i="0" u="none" strike="noStrike" baseline="0" dirty="0" smtClean="0">
                <a:solidFill>
                  <a:srgbClr val="000000"/>
                </a:solidFill>
                <a:latin typeface="Times New Roman" panose="02020603050405020304" pitchFamily="18" charset="0"/>
              </a:rPr>
              <a:t>3.2.2.2 Insight by Ranked Variables </a:t>
            </a:r>
            <a:r>
              <a:rPr lang="en-US" dirty="0">
                <a:solidFill>
                  <a:srgbClr val="000000"/>
                </a:solidFill>
                <a:latin typeface="Times New Roman" panose="02020603050405020304" pitchFamily="18" charset="0"/>
              </a:rPr>
              <a:t> </a:t>
            </a:r>
            <a:endParaRPr lang="en-US" dirty="0" smtClean="0">
              <a:solidFill>
                <a:srgbClr val="000000"/>
              </a:solidFill>
              <a:latin typeface="Times New Roman" panose="02020603050405020304" pitchFamily="18" charset="0"/>
            </a:endParaRPr>
          </a:p>
          <a:p>
            <a:r>
              <a:rPr lang="en-US" b="0" i="0" u="none" strike="noStrike" baseline="0" dirty="0" smtClean="0">
                <a:solidFill>
                  <a:srgbClr val="000000"/>
                </a:solidFill>
                <a:latin typeface="Times New Roman" panose="02020603050405020304" pitchFamily="18" charset="0"/>
              </a:rPr>
              <a:t>Going back to the Titanic example, the result of the KS-statistic show, that the variable “Sex” is the most strongly related to passengers death. We could generally assume that men conceded the places in lifeboats to women. Furthermore, it is feasible to deduct the subtle reasons of the death of each group. The passengers in group A died because of two reasons: they were man and the cabin class type was low. The passengers in the group B died because they were man. Finally, the passengers in the group C died because they were staying at third class even though most of them were women. </a:t>
            </a:r>
            <a:endParaRPr lang="en-US" dirty="0"/>
          </a:p>
        </p:txBody>
      </p:sp>
      <p:sp>
        <p:nvSpPr>
          <p:cNvPr id="5" name="TextBox 4"/>
          <p:cNvSpPr txBox="1"/>
          <p:nvPr/>
        </p:nvSpPr>
        <p:spPr>
          <a:xfrm>
            <a:off x="2792186" y="3608614"/>
            <a:ext cx="3257550" cy="923330"/>
          </a:xfrm>
          <a:prstGeom prst="rect">
            <a:avLst/>
          </a:prstGeom>
          <a:solidFill>
            <a:srgbClr val="E2F0D9"/>
          </a:solidFill>
        </p:spPr>
        <p:txBody>
          <a:bodyPr wrap="square" rtlCol="0">
            <a:spAutoFit/>
          </a:bodyPr>
          <a:lstStyle/>
          <a:p>
            <a:r>
              <a:rPr lang="en-US" sz="5400" dirty="0" smtClean="0"/>
              <a:t>KS statistic</a:t>
            </a:r>
          </a:p>
        </p:txBody>
      </p:sp>
    </p:spTree>
    <p:extLst>
      <p:ext uri="{BB962C8B-B14F-4D97-AF65-F5344CB8AC3E}">
        <p14:creationId xmlns:p14="http://schemas.microsoft.com/office/powerpoint/2010/main" val="343847926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97184" y="235008"/>
            <a:ext cx="4389120" cy="6457587"/>
          </a:xfrm>
          <a:prstGeom prst="rect">
            <a:avLst/>
          </a:prstGeom>
        </p:spPr>
      </p:pic>
      <p:pic>
        <p:nvPicPr>
          <p:cNvPr id="3" name="Picture 2"/>
          <p:cNvPicPr>
            <a:picLocks noChangeAspect="1"/>
          </p:cNvPicPr>
          <p:nvPr/>
        </p:nvPicPr>
        <p:blipFill>
          <a:blip r:embed="rId3"/>
          <a:stretch>
            <a:fillRect/>
          </a:stretch>
        </p:blipFill>
        <p:spPr>
          <a:xfrm>
            <a:off x="258647" y="235008"/>
            <a:ext cx="3474720" cy="500083"/>
          </a:xfrm>
          <a:prstGeom prst="rect">
            <a:avLst/>
          </a:prstGeom>
        </p:spPr>
      </p:pic>
      <p:sp>
        <p:nvSpPr>
          <p:cNvPr id="4" name="Rectangle 3"/>
          <p:cNvSpPr/>
          <p:nvPr/>
        </p:nvSpPr>
        <p:spPr>
          <a:xfrm>
            <a:off x="375023" y="736985"/>
            <a:ext cx="4039033" cy="4893647"/>
          </a:xfrm>
          <a:prstGeom prst="rect">
            <a:avLst/>
          </a:prstGeom>
        </p:spPr>
        <p:txBody>
          <a:bodyPr wrap="square">
            <a:spAutoFit/>
          </a:bodyPr>
          <a:lstStyle/>
          <a:p>
            <a:r>
              <a:rPr lang="en-US" sz="2400" b="0" i="0" u="none" strike="noStrike" baseline="0" dirty="0" smtClean="0">
                <a:solidFill>
                  <a:srgbClr val="000000"/>
                </a:solidFill>
                <a:latin typeface="Times New Roman" panose="02020603050405020304" pitchFamily="18" charset="0"/>
              </a:rPr>
              <a:t>“Color ranges over red to blue and it has different meanings, depending on the type of attributes. For the continuous values, color represents an average of value. A red node contains data samples that have higher average values. In contrast, a blue node contains lower average values. In contrast, for the categorical values, color represents a value concentration.” </a:t>
            </a:r>
            <a:endParaRPr lang="en-US" sz="2400" dirty="0"/>
          </a:p>
        </p:txBody>
      </p:sp>
      <p:sp>
        <p:nvSpPr>
          <p:cNvPr id="5" name="TextBox 4"/>
          <p:cNvSpPr txBox="1"/>
          <p:nvPr/>
        </p:nvSpPr>
        <p:spPr>
          <a:xfrm>
            <a:off x="507078" y="5821823"/>
            <a:ext cx="3276167" cy="584775"/>
          </a:xfrm>
          <a:prstGeom prst="rect">
            <a:avLst/>
          </a:prstGeom>
          <a:solidFill>
            <a:schemeClr val="accent4">
              <a:lumMod val="20000"/>
              <a:lumOff val="80000"/>
            </a:schemeClr>
          </a:solidFill>
        </p:spPr>
        <p:txBody>
          <a:bodyPr wrap="square" rtlCol="0">
            <a:spAutoFit/>
          </a:bodyPr>
          <a:lstStyle/>
          <a:p>
            <a:r>
              <a:rPr lang="en-US" sz="3200" b="1" dirty="0" smtClean="0">
                <a:solidFill>
                  <a:srgbClr val="C00000"/>
                </a:solidFill>
              </a:rPr>
              <a:t>Analyze your data</a:t>
            </a:r>
            <a:endParaRPr lang="en-US" sz="3200" b="1" dirty="0">
              <a:solidFill>
                <a:srgbClr val="C00000"/>
              </a:solidFill>
            </a:endParaRPr>
          </a:p>
        </p:txBody>
      </p:sp>
    </p:spTree>
    <p:extLst>
      <p:ext uri="{BB962C8B-B14F-4D97-AF65-F5344CB8AC3E}">
        <p14:creationId xmlns:p14="http://schemas.microsoft.com/office/powerpoint/2010/main" val="253358794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8625" y="-77750"/>
            <a:ext cx="8668512" cy="2386298"/>
          </a:xfrm>
          <a:prstGeom prst="rect">
            <a:avLst/>
          </a:prstGeom>
        </p:spPr>
      </p:pic>
      <p:pic>
        <p:nvPicPr>
          <p:cNvPr id="3" name="Picture 2"/>
          <p:cNvPicPr>
            <a:picLocks noChangeAspect="1"/>
          </p:cNvPicPr>
          <p:nvPr/>
        </p:nvPicPr>
        <p:blipFill>
          <a:blip r:embed="rId3"/>
          <a:stretch>
            <a:fillRect/>
          </a:stretch>
        </p:blipFill>
        <p:spPr>
          <a:xfrm>
            <a:off x="323517" y="4458652"/>
            <a:ext cx="8723376" cy="2439442"/>
          </a:xfrm>
          <a:prstGeom prst="rect">
            <a:avLst/>
          </a:prstGeom>
        </p:spPr>
      </p:pic>
      <p:sp>
        <p:nvSpPr>
          <p:cNvPr id="4" name="Rectangle 3"/>
          <p:cNvSpPr/>
          <p:nvPr/>
        </p:nvSpPr>
        <p:spPr>
          <a:xfrm>
            <a:off x="378381" y="2349927"/>
            <a:ext cx="8668512" cy="2308324"/>
          </a:xfrm>
          <a:prstGeom prst="rect">
            <a:avLst/>
          </a:prstGeom>
        </p:spPr>
        <p:txBody>
          <a:bodyPr wrap="square">
            <a:spAutoFit/>
          </a:bodyPr>
          <a:lstStyle/>
          <a:p>
            <a:r>
              <a:rPr lang="en-US" b="1" i="0" u="none" strike="noStrike" baseline="0" dirty="0" smtClean="0">
                <a:solidFill>
                  <a:srgbClr val="000000"/>
                </a:solidFill>
                <a:latin typeface="Times New Roman" panose="02020603050405020304" pitchFamily="18" charset="0"/>
              </a:rPr>
              <a:t>3.2.2.2 Insight by Ranked Variables </a:t>
            </a:r>
            <a:r>
              <a:rPr lang="en-US" dirty="0">
                <a:solidFill>
                  <a:srgbClr val="000000"/>
                </a:solidFill>
                <a:latin typeface="Times New Roman" panose="02020603050405020304" pitchFamily="18" charset="0"/>
              </a:rPr>
              <a:t> </a:t>
            </a:r>
            <a:endParaRPr lang="en-US" dirty="0" smtClean="0">
              <a:solidFill>
                <a:srgbClr val="000000"/>
              </a:solidFill>
              <a:latin typeface="Times New Roman" panose="02020603050405020304" pitchFamily="18" charset="0"/>
            </a:endParaRPr>
          </a:p>
          <a:p>
            <a:r>
              <a:rPr lang="en-US" b="0" i="0" u="none" strike="noStrike" baseline="0" dirty="0" smtClean="0">
                <a:solidFill>
                  <a:srgbClr val="000000"/>
                </a:solidFill>
                <a:latin typeface="Times New Roman" panose="02020603050405020304" pitchFamily="18" charset="0"/>
              </a:rPr>
              <a:t>Going back to the Titanic example, the result of the KS-statistic show, that the variable “Sex” is the most strongly related to passengers death. We could generally assume that men conceded the places in lifeboats to women. Furthermore, it is feasible to deduct the subtle reasons of the death of each group. The passengers in group A died because of two reasons: they were man and the cabin class type was low. The passengers in the group B died because they were man. Finally, the passengers in the group C died because they were staying at third class even though most of them were women. </a:t>
            </a:r>
            <a:endParaRPr lang="en-US" dirty="0"/>
          </a:p>
        </p:txBody>
      </p:sp>
      <p:sp>
        <p:nvSpPr>
          <p:cNvPr id="5" name="TextBox 4"/>
          <p:cNvSpPr txBox="1"/>
          <p:nvPr/>
        </p:nvSpPr>
        <p:spPr>
          <a:xfrm>
            <a:off x="3257550" y="2308548"/>
            <a:ext cx="2628900" cy="923330"/>
          </a:xfrm>
          <a:prstGeom prst="rect">
            <a:avLst/>
          </a:prstGeom>
          <a:solidFill>
            <a:srgbClr val="E2F0D9"/>
          </a:solidFill>
        </p:spPr>
        <p:txBody>
          <a:bodyPr wrap="square" rtlCol="0">
            <a:spAutoFit/>
          </a:bodyPr>
          <a:lstStyle/>
          <a:p>
            <a:r>
              <a:rPr lang="en-US" sz="5400" dirty="0" smtClean="0"/>
              <a:t>Coloring</a:t>
            </a:r>
          </a:p>
        </p:txBody>
      </p:sp>
    </p:spTree>
    <p:extLst>
      <p:ext uri="{BB962C8B-B14F-4D97-AF65-F5344CB8AC3E}">
        <p14:creationId xmlns:p14="http://schemas.microsoft.com/office/powerpoint/2010/main" val="275034060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615924"/>
          </a:xfrm>
          <a:prstGeom prst="rect">
            <a:avLst/>
          </a:prstGeom>
        </p:spPr>
      </p:pic>
      <p:sp>
        <p:nvSpPr>
          <p:cNvPr id="5" name="Rectangle 4"/>
          <p:cNvSpPr/>
          <p:nvPr/>
        </p:nvSpPr>
        <p:spPr>
          <a:xfrm>
            <a:off x="0" y="5426838"/>
            <a:ext cx="9144000" cy="1384995"/>
          </a:xfrm>
          <a:prstGeom prst="rect">
            <a:avLst/>
          </a:prstGeom>
        </p:spPr>
        <p:txBody>
          <a:bodyPr wrap="square">
            <a:spAutoFit/>
          </a:bodyPr>
          <a:lstStyle/>
          <a:p>
            <a:r>
              <a:rPr lang="en-US" sz="1400" dirty="0" smtClean="0"/>
              <a:t>Two filter functions, L-Infinity centrality and survival or relapse were used to generate the networks. The top half of panels A and B are the networks of patients who didn't survive, the bottom half are the patients who survived. Panels C and D are similar to panels A and B except that one of the filters is relapse instead of survival. Panels A and C are colored by the average expression of the ESR1 gene. Panels B and D are colored by the average expression of the genes in the KEGG chemokine pathway. Metric: Correlation; Lens: L-Infinity Centrality (Resolution 70, Gain 3.0x, Equalized) and Event Death (Resolution 30, Gain 3.0x). Color bar: red: high values, blue: low values.</a:t>
            </a:r>
            <a:endParaRPr lang="en-US" sz="1400" dirty="0"/>
          </a:p>
        </p:txBody>
      </p:sp>
      <p:sp>
        <p:nvSpPr>
          <p:cNvPr id="6" name="Rectangle 5"/>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8824610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9920" y="5943241"/>
            <a:ext cx="1226880" cy="6523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8941" y="528625"/>
            <a:ext cx="269280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3227041" y="6473268"/>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dirty="0">
                <a:latin typeface="Arial" panose="020B0604020202020204" pitchFamily="34" charset="0"/>
              </a:rPr>
              <a:t>Li </a:t>
            </a:r>
            <a:r>
              <a:rPr lang="en-GB" altLang="en-US" sz="1089" b="1" dirty="0" err="1">
                <a:latin typeface="Arial" panose="020B0604020202020204" pitchFamily="34" charset="0"/>
              </a:rPr>
              <a:t>Li</a:t>
            </a:r>
            <a:r>
              <a:rPr lang="en-GB" altLang="en-US" sz="1089" b="1" dirty="0">
                <a:latin typeface="Arial" panose="020B0604020202020204" pitchFamily="34" charset="0"/>
              </a:rPr>
              <a:t> et al., </a:t>
            </a:r>
            <a:r>
              <a:rPr lang="en-GB" altLang="en-US" sz="1089" b="1" dirty="0" err="1">
                <a:latin typeface="Arial" panose="020B0604020202020204" pitchFamily="34" charset="0"/>
              </a:rPr>
              <a:t>Sci</a:t>
            </a:r>
            <a:r>
              <a:rPr lang="en-GB" altLang="en-US" sz="1089" b="1" dirty="0">
                <a:latin typeface="Arial" panose="020B0604020202020204" pitchFamily="34" charset="0"/>
              </a:rPr>
              <a:t> </a:t>
            </a:r>
            <a:r>
              <a:rPr lang="en-GB" altLang="en-US" sz="1089" b="1" dirty="0" err="1">
                <a:latin typeface="Arial" panose="020B0604020202020204" pitchFamily="34" charset="0"/>
              </a:rPr>
              <a:t>Transl</a:t>
            </a:r>
            <a:r>
              <a:rPr lang="en-GB" altLang="en-US" sz="1089" b="1" dirty="0">
                <a:latin typeface="Arial" panose="020B0604020202020204" pitchFamily="34" charset="0"/>
              </a:rPr>
              <a:t> Med 2015;7:311ra174</a:t>
            </a:r>
          </a:p>
        </p:txBody>
      </p:sp>
      <p:sp>
        <p:nvSpPr>
          <p:cNvPr id="3077" name="Text Box 5"/>
          <p:cNvSpPr txBox="1">
            <a:spLocks noChangeArrowheads="1"/>
          </p:cNvSpPr>
          <p:nvPr/>
        </p:nvSpPr>
        <p:spPr bwMode="auto">
          <a:xfrm>
            <a:off x="97920"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en-US" sz="907">
                <a:latin typeface="Arial" panose="020B0604020202020204" pitchFamily="34" charset="0"/>
              </a:rPr>
              <a:t>Published by AAAS</a:t>
            </a:r>
          </a:p>
        </p:txBody>
      </p:sp>
      <p:sp>
        <p:nvSpPr>
          <p:cNvPr id="2" name="Rectangle 1"/>
          <p:cNvSpPr/>
          <p:nvPr/>
        </p:nvSpPr>
        <p:spPr>
          <a:xfrm>
            <a:off x="596301" y="339730"/>
            <a:ext cx="4902625" cy="6186309"/>
          </a:xfrm>
          <a:prstGeom prst="rect">
            <a:avLst/>
          </a:prstGeom>
        </p:spPr>
        <p:txBody>
          <a:bodyPr wrap="square">
            <a:spAutoFit/>
          </a:bodyPr>
          <a:lstStyle/>
          <a:p>
            <a:r>
              <a:rPr lang="en-US" b="1" dirty="0">
                <a:latin typeface="AdvTTaf7f9f4f.B"/>
              </a:rPr>
              <a:t>Fig. 1. Patient and genotype networks. </a:t>
            </a:r>
            <a:endParaRPr lang="en-US" b="1" dirty="0" smtClean="0">
              <a:latin typeface="AdvTTaf7f9f4f.B"/>
            </a:endParaRPr>
          </a:p>
          <a:p>
            <a:pPr marL="342900" indent="-342900">
              <a:buAutoNum type="alphaUcParenBoth"/>
            </a:pPr>
            <a:r>
              <a:rPr lang="en-US" dirty="0" smtClean="0">
                <a:latin typeface="AdvTTe45e47d2"/>
              </a:rPr>
              <a:t>Patient-patient </a:t>
            </a:r>
            <a:r>
              <a:rPr lang="en-US" dirty="0">
                <a:latin typeface="AdvTTe45e47d2"/>
              </a:rPr>
              <a:t>network for </a:t>
            </a:r>
            <a:r>
              <a:rPr lang="en-US" dirty="0" smtClean="0">
                <a:latin typeface="AdvTTe45e47d2"/>
              </a:rPr>
              <a:t>topology patterns on </a:t>
            </a:r>
            <a:r>
              <a:rPr lang="en-US" dirty="0">
                <a:latin typeface="AdvTTe45e47d2"/>
              </a:rPr>
              <a:t>11,210 Biobank patients. Each </a:t>
            </a:r>
            <a:r>
              <a:rPr lang="en-US" dirty="0" smtClean="0">
                <a:latin typeface="AdvTTe45e47d2"/>
              </a:rPr>
              <a:t>node represents a </a:t>
            </a:r>
            <a:r>
              <a:rPr lang="en-US" dirty="0">
                <a:latin typeface="AdvTTe45e47d2"/>
              </a:rPr>
              <a:t>single or a group of patients with </a:t>
            </a:r>
            <a:r>
              <a:rPr lang="en-US" dirty="0" smtClean="0">
                <a:latin typeface="AdvTTe45e47d2"/>
              </a:rPr>
              <a:t>the significant </a:t>
            </a:r>
            <a:r>
              <a:rPr lang="en-US" dirty="0">
                <a:latin typeface="AdvTTe45e47d2"/>
              </a:rPr>
              <a:t>similarity based on their </a:t>
            </a:r>
            <a:r>
              <a:rPr lang="en-US" dirty="0" smtClean="0">
                <a:latin typeface="AdvTTe45e47d2"/>
              </a:rPr>
              <a:t>clinical features</a:t>
            </a:r>
            <a:r>
              <a:rPr lang="en-US" dirty="0">
                <a:latin typeface="AdvTTe45e47d2"/>
              </a:rPr>
              <a:t>. Edge connected with nodes </a:t>
            </a:r>
            <a:r>
              <a:rPr lang="en-US" dirty="0" smtClean="0">
                <a:latin typeface="AdvTTe45e47d2"/>
              </a:rPr>
              <a:t>indicates the </a:t>
            </a:r>
            <a:r>
              <a:rPr lang="en-US" dirty="0">
                <a:latin typeface="AdvTTe45e47d2"/>
              </a:rPr>
              <a:t>nodes have shared patients. Red </a:t>
            </a:r>
            <a:r>
              <a:rPr lang="en-US" dirty="0" smtClean="0">
                <a:latin typeface="AdvTTe45e47d2"/>
              </a:rPr>
              <a:t>color represents the </a:t>
            </a:r>
            <a:r>
              <a:rPr lang="en-US" dirty="0">
                <a:latin typeface="AdvTTe45e47d2"/>
              </a:rPr>
              <a:t>enrichment for patients with </a:t>
            </a:r>
            <a:r>
              <a:rPr lang="en-US" dirty="0" smtClean="0">
                <a:latin typeface="AdvTTe45e47d2"/>
              </a:rPr>
              <a:t>T2D diagnosis</a:t>
            </a:r>
            <a:r>
              <a:rPr lang="en-US" dirty="0">
                <a:latin typeface="AdvTTe45e47d2"/>
              </a:rPr>
              <a:t>, and blue color represents </a:t>
            </a:r>
            <a:r>
              <a:rPr lang="en-US" dirty="0" smtClean="0">
                <a:latin typeface="AdvTTe45e47d2"/>
              </a:rPr>
              <a:t>the </a:t>
            </a:r>
            <a:r>
              <a:rPr lang="en-US" dirty="0" err="1" smtClean="0">
                <a:latin typeface="AdvTTe45e47d2"/>
              </a:rPr>
              <a:t>nonenrichment</a:t>
            </a:r>
            <a:r>
              <a:rPr lang="en-US" dirty="0" smtClean="0">
                <a:latin typeface="AdvTTe45e47d2"/>
              </a:rPr>
              <a:t> for </a:t>
            </a:r>
            <a:r>
              <a:rPr lang="en-US" dirty="0">
                <a:latin typeface="AdvTTe45e47d2"/>
              </a:rPr>
              <a:t>patients with T2D diagnosis</a:t>
            </a:r>
            <a:r>
              <a:rPr lang="en-US" dirty="0" smtClean="0">
                <a:latin typeface="AdvTTe45e47d2"/>
              </a:rPr>
              <a:t>.</a:t>
            </a:r>
          </a:p>
          <a:p>
            <a:endParaRPr lang="en-US" sz="400" dirty="0">
              <a:latin typeface="AdvTTe45e47d2"/>
            </a:endParaRPr>
          </a:p>
          <a:p>
            <a:r>
              <a:rPr lang="en-US" dirty="0">
                <a:latin typeface="AdvTTe45e47d2"/>
              </a:rPr>
              <a:t>(</a:t>
            </a:r>
            <a:r>
              <a:rPr lang="en-US" dirty="0">
                <a:latin typeface="AdvTTaf7f9f4f.B"/>
              </a:rPr>
              <a:t>B</a:t>
            </a:r>
            <a:r>
              <a:rPr lang="en-US" dirty="0">
                <a:latin typeface="AdvTTe45e47d2"/>
              </a:rPr>
              <a:t>) Patient-patient network for topology </a:t>
            </a:r>
            <a:r>
              <a:rPr lang="en-US" dirty="0" smtClean="0">
                <a:latin typeface="AdvTTe45e47d2"/>
              </a:rPr>
              <a:t>patterns on </a:t>
            </a:r>
            <a:r>
              <a:rPr lang="en-US" dirty="0">
                <a:latin typeface="AdvTTe45e47d2"/>
              </a:rPr>
              <a:t>2551 T2D patients. Each node </a:t>
            </a:r>
            <a:r>
              <a:rPr lang="en-US" dirty="0" smtClean="0">
                <a:latin typeface="AdvTTe45e47d2"/>
              </a:rPr>
              <a:t>represents a </a:t>
            </a:r>
            <a:r>
              <a:rPr lang="en-US" dirty="0">
                <a:latin typeface="AdvTTe45e47d2"/>
              </a:rPr>
              <a:t>single or a group of patients with </a:t>
            </a:r>
            <a:r>
              <a:rPr lang="en-US" dirty="0" smtClean="0">
                <a:latin typeface="AdvTTe45e47d2"/>
              </a:rPr>
              <a:t>the significant </a:t>
            </a:r>
            <a:r>
              <a:rPr lang="en-US" dirty="0">
                <a:latin typeface="AdvTTe45e47d2"/>
              </a:rPr>
              <a:t>similarity based on their clinical</a:t>
            </a:r>
          </a:p>
          <a:p>
            <a:r>
              <a:rPr lang="en-US" dirty="0">
                <a:latin typeface="AdvTTe45e47d2"/>
              </a:rPr>
              <a:t>features. Edge connected with </a:t>
            </a:r>
            <a:r>
              <a:rPr lang="en-US" dirty="0" smtClean="0">
                <a:latin typeface="AdvTTe45e47d2"/>
              </a:rPr>
              <a:t>nodes indicates the </a:t>
            </a:r>
            <a:r>
              <a:rPr lang="en-US" dirty="0">
                <a:latin typeface="AdvTTe45e47d2"/>
              </a:rPr>
              <a:t>nodes have shared patients. Red color </a:t>
            </a:r>
            <a:r>
              <a:rPr lang="en-US" dirty="0" smtClean="0">
                <a:latin typeface="AdvTTe45e47d2"/>
              </a:rPr>
              <a:t>represents the </a:t>
            </a:r>
            <a:r>
              <a:rPr lang="en-US" dirty="0">
                <a:latin typeface="AdvTTe45e47d2"/>
              </a:rPr>
              <a:t>enrichment for </a:t>
            </a:r>
            <a:r>
              <a:rPr lang="en-US" dirty="0" smtClean="0">
                <a:latin typeface="AdvTTe45e47d2"/>
              </a:rPr>
              <a:t>patients with females, and </a:t>
            </a:r>
            <a:r>
              <a:rPr lang="en-US" dirty="0">
                <a:latin typeface="AdvTTe45e47d2"/>
              </a:rPr>
              <a:t>blue color represents the enrichment </a:t>
            </a:r>
            <a:r>
              <a:rPr lang="en-US" dirty="0" smtClean="0">
                <a:latin typeface="AdvTTe45e47d2"/>
              </a:rPr>
              <a:t>for  males</a:t>
            </a:r>
            <a:r>
              <a:rPr lang="en-US" dirty="0">
                <a:latin typeface="AdvTTe45e47d2"/>
              </a:rPr>
              <a:t>.</a:t>
            </a:r>
            <a:endParaRPr lang="en-US" dirty="0"/>
          </a:p>
        </p:txBody>
      </p:sp>
      <p:sp>
        <p:nvSpPr>
          <p:cNvPr id="7" name="Rectangle 6"/>
          <p:cNvSpPr/>
          <p:nvPr/>
        </p:nvSpPr>
        <p:spPr>
          <a:xfrm>
            <a:off x="122464" y="6477098"/>
            <a:ext cx="6139543" cy="369332"/>
          </a:xfrm>
          <a:prstGeom prst="rect">
            <a:avLst/>
          </a:prstGeom>
        </p:spPr>
        <p:txBody>
          <a:bodyPr wrap="square">
            <a:spAutoFit/>
          </a:bodyPr>
          <a:lstStyle/>
          <a:p>
            <a:r>
              <a:rPr lang="en-US" dirty="0" smtClean="0">
                <a:solidFill>
                  <a:srgbClr val="1908B8"/>
                </a:solidFill>
              </a:rPr>
              <a:t>From:  http</a:t>
            </a:r>
            <a:r>
              <a:rPr lang="en-US" dirty="0">
                <a:solidFill>
                  <a:srgbClr val="1908B8"/>
                </a:solidFill>
              </a:rPr>
              <a:t>://stm.sciencemag.org/content/7/311/311ra174.full</a:t>
            </a:r>
            <a:endParaRPr lang="en-US" dirty="0"/>
          </a:p>
        </p:txBody>
      </p:sp>
    </p:spTree>
    <p:extLst>
      <p:ext uri="{BB962C8B-B14F-4D97-AF65-F5344CB8AC3E}">
        <p14:creationId xmlns:p14="http://schemas.microsoft.com/office/powerpoint/2010/main" val="42482785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9920" y="5943241"/>
            <a:ext cx="1226880" cy="6523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8941" y="528625"/>
            <a:ext cx="269280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3227041" y="6473268"/>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dirty="0">
                <a:latin typeface="Arial" panose="020B0604020202020204" pitchFamily="34" charset="0"/>
              </a:rPr>
              <a:t>Li </a:t>
            </a:r>
            <a:r>
              <a:rPr lang="en-GB" altLang="en-US" sz="1089" b="1" dirty="0" err="1">
                <a:latin typeface="Arial" panose="020B0604020202020204" pitchFamily="34" charset="0"/>
              </a:rPr>
              <a:t>Li</a:t>
            </a:r>
            <a:r>
              <a:rPr lang="en-GB" altLang="en-US" sz="1089" b="1" dirty="0">
                <a:latin typeface="Arial" panose="020B0604020202020204" pitchFamily="34" charset="0"/>
              </a:rPr>
              <a:t> et al., </a:t>
            </a:r>
            <a:r>
              <a:rPr lang="en-GB" altLang="en-US" sz="1089" b="1" dirty="0" err="1">
                <a:latin typeface="Arial" panose="020B0604020202020204" pitchFamily="34" charset="0"/>
              </a:rPr>
              <a:t>Sci</a:t>
            </a:r>
            <a:r>
              <a:rPr lang="en-GB" altLang="en-US" sz="1089" b="1" dirty="0">
                <a:latin typeface="Arial" panose="020B0604020202020204" pitchFamily="34" charset="0"/>
              </a:rPr>
              <a:t> </a:t>
            </a:r>
            <a:r>
              <a:rPr lang="en-GB" altLang="en-US" sz="1089" b="1" dirty="0" err="1">
                <a:latin typeface="Arial" panose="020B0604020202020204" pitchFamily="34" charset="0"/>
              </a:rPr>
              <a:t>Transl</a:t>
            </a:r>
            <a:r>
              <a:rPr lang="en-GB" altLang="en-US" sz="1089" b="1" dirty="0">
                <a:latin typeface="Arial" panose="020B0604020202020204" pitchFamily="34" charset="0"/>
              </a:rPr>
              <a:t> Med 2015;7:311ra174</a:t>
            </a:r>
          </a:p>
        </p:txBody>
      </p:sp>
      <p:sp>
        <p:nvSpPr>
          <p:cNvPr id="3077" name="Text Box 5"/>
          <p:cNvSpPr txBox="1">
            <a:spLocks noChangeArrowheads="1"/>
          </p:cNvSpPr>
          <p:nvPr/>
        </p:nvSpPr>
        <p:spPr bwMode="auto">
          <a:xfrm>
            <a:off x="97920"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en-US" sz="907">
                <a:latin typeface="Arial" panose="020B0604020202020204" pitchFamily="34" charset="0"/>
              </a:rPr>
              <a:t>Published by AAAS</a:t>
            </a:r>
          </a:p>
        </p:txBody>
      </p:sp>
      <p:sp>
        <p:nvSpPr>
          <p:cNvPr id="2" name="Rectangle 1"/>
          <p:cNvSpPr/>
          <p:nvPr/>
        </p:nvSpPr>
        <p:spPr>
          <a:xfrm>
            <a:off x="596301" y="339730"/>
            <a:ext cx="4902625" cy="6186309"/>
          </a:xfrm>
          <a:prstGeom prst="rect">
            <a:avLst/>
          </a:prstGeom>
        </p:spPr>
        <p:txBody>
          <a:bodyPr wrap="square">
            <a:spAutoFit/>
          </a:bodyPr>
          <a:lstStyle/>
          <a:p>
            <a:r>
              <a:rPr lang="en-US" b="1" dirty="0">
                <a:latin typeface="AdvTTaf7f9f4f.B"/>
              </a:rPr>
              <a:t>Fig. 1. Patient and genotype networks. </a:t>
            </a:r>
            <a:endParaRPr lang="en-US" b="1" dirty="0" smtClean="0">
              <a:latin typeface="AdvTTaf7f9f4f.B"/>
            </a:endParaRPr>
          </a:p>
          <a:p>
            <a:pPr marL="342900" indent="-342900">
              <a:buAutoNum type="alphaUcParenBoth"/>
            </a:pPr>
            <a:r>
              <a:rPr lang="en-US" dirty="0" smtClean="0">
                <a:latin typeface="AdvTTe45e47d2"/>
              </a:rPr>
              <a:t>Patient-patient </a:t>
            </a:r>
            <a:r>
              <a:rPr lang="en-US" dirty="0">
                <a:latin typeface="AdvTTe45e47d2"/>
              </a:rPr>
              <a:t>network for </a:t>
            </a:r>
            <a:r>
              <a:rPr lang="en-US" dirty="0" smtClean="0">
                <a:latin typeface="AdvTTe45e47d2"/>
              </a:rPr>
              <a:t>topology patterns on </a:t>
            </a:r>
            <a:r>
              <a:rPr lang="en-US" dirty="0">
                <a:latin typeface="AdvTTe45e47d2"/>
              </a:rPr>
              <a:t>11,210 Biobank patients. Each </a:t>
            </a:r>
            <a:r>
              <a:rPr lang="en-US" dirty="0" smtClean="0">
                <a:latin typeface="AdvTTe45e47d2"/>
              </a:rPr>
              <a:t>node represents a </a:t>
            </a:r>
            <a:r>
              <a:rPr lang="en-US" dirty="0">
                <a:latin typeface="AdvTTe45e47d2"/>
              </a:rPr>
              <a:t>single or a group of patients with </a:t>
            </a:r>
            <a:r>
              <a:rPr lang="en-US" dirty="0" smtClean="0">
                <a:latin typeface="AdvTTe45e47d2"/>
              </a:rPr>
              <a:t>the significant </a:t>
            </a:r>
            <a:r>
              <a:rPr lang="en-US" dirty="0">
                <a:latin typeface="AdvTTe45e47d2"/>
              </a:rPr>
              <a:t>similarity based on their </a:t>
            </a:r>
            <a:r>
              <a:rPr lang="en-US" dirty="0" smtClean="0">
                <a:latin typeface="AdvTTe45e47d2"/>
              </a:rPr>
              <a:t>clinical features</a:t>
            </a:r>
            <a:r>
              <a:rPr lang="en-US" dirty="0">
                <a:latin typeface="AdvTTe45e47d2"/>
              </a:rPr>
              <a:t>. Edge connected with nodes </a:t>
            </a:r>
            <a:r>
              <a:rPr lang="en-US" dirty="0" smtClean="0">
                <a:latin typeface="AdvTTe45e47d2"/>
              </a:rPr>
              <a:t>indicates the </a:t>
            </a:r>
            <a:r>
              <a:rPr lang="en-US" dirty="0">
                <a:latin typeface="AdvTTe45e47d2"/>
              </a:rPr>
              <a:t>nodes have shared patients. Red </a:t>
            </a:r>
            <a:r>
              <a:rPr lang="en-US" dirty="0" smtClean="0">
                <a:latin typeface="AdvTTe45e47d2"/>
              </a:rPr>
              <a:t>color represents the </a:t>
            </a:r>
            <a:r>
              <a:rPr lang="en-US" dirty="0">
                <a:latin typeface="AdvTTe45e47d2"/>
              </a:rPr>
              <a:t>enrichment for patients with </a:t>
            </a:r>
            <a:r>
              <a:rPr lang="en-US" dirty="0" smtClean="0">
                <a:latin typeface="AdvTTe45e47d2"/>
              </a:rPr>
              <a:t>T2D diagnosis</a:t>
            </a:r>
            <a:r>
              <a:rPr lang="en-US" dirty="0">
                <a:latin typeface="AdvTTe45e47d2"/>
              </a:rPr>
              <a:t>, and blue color represents </a:t>
            </a:r>
            <a:r>
              <a:rPr lang="en-US" dirty="0" smtClean="0">
                <a:latin typeface="AdvTTe45e47d2"/>
              </a:rPr>
              <a:t>the </a:t>
            </a:r>
            <a:r>
              <a:rPr lang="en-US" dirty="0" err="1" smtClean="0">
                <a:latin typeface="AdvTTe45e47d2"/>
              </a:rPr>
              <a:t>nonenrichment</a:t>
            </a:r>
            <a:r>
              <a:rPr lang="en-US" dirty="0" smtClean="0">
                <a:latin typeface="AdvTTe45e47d2"/>
              </a:rPr>
              <a:t> for </a:t>
            </a:r>
            <a:r>
              <a:rPr lang="en-US" dirty="0">
                <a:latin typeface="AdvTTe45e47d2"/>
              </a:rPr>
              <a:t>patients with T2D diagnosis</a:t>
            </a:r>
            <a:r>
              <a:rPr lang="en-US" dirty="0" smtClean="0">
                <a:latin typeface="AdvTTe45e47d2"/>
              </a:rPr>
              <a:t>.</a:t>
            </a:r>
          </a:p>
          <a:p>
            <a:endParaRPr lang="en-US" sz="400" dirty="0">
              <a:latin typeface="AdvTTe45e47d2"/>
            </a:endParaRPr>
          </a:p>
          <a:p>
            <a:r>
              <a:rPr lang="en-US" dirty="0">
                <a:latin typeface="AdvTTe45e47d2"/>
              </a:rPr>
              <a:t>(</a:t>
            </a:r>
            <a:r>
              <a:rPr lang="en-US" dirty="0">
                <a:latin typeface="AdvTTaf7f9f4f.B"/>
              </a:rPr>
              <a:t>B</a:t>
            </a:r>
            <a:r>
              <a:rPr lang="en-US" dirty="0">
                <a:latin typeface="AdvTTe45e47d2"/>
              </a:rPr>
              <a:t>) Patient-patient network for topology </a:t>
            </a:r>
            <a:r>
              <a:rPr lang="en-US" dirty="0" smtClean="0">
                <a:latin typeface="AdvTTe45e47d2"/>
              </a:rPr>
              <a:t>patterns on </a:t>
            </a:r>
            <a:r>
              <a:rPr lang="en-US" dirty="0">
                <a:latin typeface="AdvTTe45e47d2"/>
              </a:rPr>
              <a:t>2551 T2D patients. Each node </a:t>
            </a:r>
            <a:r>
              <a:rPr lang="en-US" dirty="0" smtClean="0">
                <a:latin typeface="AdvTTe45e47d2"/>
              </a:rPr>
              <a:t>represents a </a:t>
            </a:r>
            <a:r>
              <a:rPr lang="en-US" dirty="0">
                <a:latin typeface="AdvTTe45e47d2"/>
              </a:rPr>
              <a:t>single or a group of patients with </a:t>
            </a:r>
            <a:r>
              <a:rPr lang="en-US" dirty="0" smtClean="0">
                <a:latin typeface="AdvTTe45e47d2"/>
              </a:rPr>
              <a:t>the significant </a:t>
            </a:r>
            <a:r>
              <a:rPr lang="en-US" dirty="0">
                <a:latin typeface="AdvTTe45e47d2"/>
              </a:rPr>
              <a:t>similarity based on their clinical</a:t>
            </a:r>
          </a:p>
          <a:p>
            <a:r>
              <a:rPr lang="en-US" dirty="0">
                <a:latin typeface="AdvTTe45e47d2"/>
              </a:rPr>
              <a:t>features. Edge connected with </a:t>
            </a:r>
            <a:r>
              <a:rPr lang="en-US" dirty="0" smtClean="0">
                <a:latin typeface="AdvTTe45e47d2"/>
              </a:rPr>
              <a:t>nodes indicates the </a:t>
            </a:r>
            <a:r>
              <a:rPr lang="en-US" dirty="0">
                <a:latin typeface="AdvTTe45e47d2"/>
              </a:rPr>
              <a:t>nodes have shared patients. Red color </a:t>
            </a:r>
            <a:r>
              <a:rPr lang="en-US" dirty="0" smtClean="0">
                <a:latin typeface="AdvTTe45e47d2"/>
              </a:rPr>
              <a:t>represents the </a:t>
            </a:r>
            <a:r>
              <a:rPr lang="en-US" dirty="0">
                <a:latin typeface="AdvTTe45e47d2"/>
              </a:rPr>
              <a:t>enrichment for </a:t>
            </a:r>
            <a:r>
              <a:rPr lang="en-US" dirty="0" smtClean="0">
                <a:latin typeface="AdvTTe45e47d2"/>
              </a:rPr>
              <a:t>patients with females, and </a:t>
            </a:r>
            <a:r>
              <a:rPr lang="en-US" dirty="0">
                <a:latin typeface="AdvTTe45e47d2"/>
              </a:rPr>
              <a:t>blue color represents the enrichment </a:t>
            </a:r>
            <a:r>
              <a:rPr lang="en-US" dirty="0" smtClean="0">
                <a:latin typeface="AdvTTe45e47d2"/>
              </a:rPr>
              <a:t>for  males</a:t>
            </a:r>
            <a:r>
              <a:rPr lang="en-US" dirty="0">
                <a:latin typeface="AdvTTe45e47d2"/>
              </a:rPr>
              <a:t>.</a:t>
            </a:r>
            <a:endParaRPr lang="en-US" dirty="0"/>
          </a:p>
        </p:txBody>
      </p:sp>
      <p:sp>
        <p:nvSpPr>
          <p:cNvPr id="7" name="Rectangle 6"/>
          <p:cNvSpPr/>
          <p:nvPr/>
        </p:nvSpPr>
        <p:spPr>
          <a:xfrm>
            <a:off x="122464" y="6477098"/>
            <a:ext cx="6139543" cy="369332"/>
          </a:xfrm>
          <a:prstGeom prst="rect">
            <a:avLst/>
          </a:prstGeom>
        </p:spPr>
        <p:txBody>
          <a:bodyPr wrap="square">
            <a:spAutoFit/>
          </a:bodyPr>
          <a:lstStyle/>
          <a:p>
            <a:r>
              <a:rPr lang="en-US" dirty="0" smtClean="0">
                <a:solidFill>
                  <a:srgbClr val="1908B8"/>
                </a:solidFill>
              </a:rPr>
              <a:t>From:  http</a:t>
            </a:r>
            <a:r>
              <a:rPr lang="en-US" dirty="0">
                <a:solidFill>
                  <a:srgbClr val="1908B8"/>
                </a:solidFill>
              </a:rPr>
              <a:t>://stm.sciencemag.org/content/7/311/311ra174.full</a:t>
            </a:r>
            <a:endParaRPr lang="en-US" dirty="0"/>
          </a:p>
        </p:txBody>
      </p:sp>
      <p:sp>
        <p:nvSpPr>
          <p:cNvPr id="3" name="TextBox 2"/>
          <p:cNvSpPr txBox="1"/>
          <p:nvPr/>
        </p:nvSpPr>
        <p:spPr>
          <a:xfrm>
            <a:off x="596301" y="1248480"/>
            <a:ext cx="4775799" cy="2492990"/>
          </a:xfrm>
          <a:prstGeom prst="rect">
            <a:avLst/>
          </a:prstGeom>
          <a:solidFill>
            <a:srgbClr val="E2F0D9"/>
          </a:solidFill>
        </p:spPr>
        <p:txBody>
          <a:bodyPr wrap="square" rtlCol="0">
            <a:spAutoFit/>
          </a:bodyPr>
          <a:lstStyle/>
          <a:p>
            <a:r>
              <a:rPr lang="en-US" sz="2600" dirty="0" smtClean="0"/>
              <a:t>Apply TDA mapper to a subset of your data by selecting </a:t>
            </a:r>
          </a:p>
          <a:p>
            <a:pPr marL="342900" indent="-342900">
              <a:buFont typeface="Arial" panose="020B0604020202020204" pitchFamily="34" charset="0"/>
              <a:buChar char="•"/>
            </a:pPr>
            <a:r>
              <a:rPr lang="en-US" sz="2600" dirty="0" smtClean="0"/>
              <a:t>Column value      </a:t>
            </a:r>
          </a:p>
          <a:p>
            <a:pPr marL="342900" indent="-342900">
              <a:buFont typeface="Arial" panose="020B0604020202020204" pitchFamily="34" charset="0"/>
              <a:buChar char="•"/>
            </a:pPr>
            <a:r>
              <a:rPr lang="en-US" sz="2600" dirty="0" smtClean="0"/>
              <a:t>Grouping of nodes </a:t>
            </a:r>
          </a:p>
          <a:p>
            <a:r>
              <a:rPr lang="en-US" sz="2600" dirty="0"/>
              <a:t> </a:t>
            </a:r>
            <a:r>
              <a:rPr lang="en-US" sz="2600" dirty="0" smtClean="0"/>
              <a:t>      (nodes = vertices = clusters)</a:t>
            </a:r>
          </a:p>
          <a:p>
            <a:pPr marL="457200" indent="-457200">
              <a:buFont typeface="Arial" panose="020B0604020202020204" pitchFamily="34" charset="0"/>
              <a:buChar char="•"/>
            </a:pPr>
            <a:r>
              <a:rPr lang="en-US" sz="2600" dirty="0" smtClean="0"/>
              <a:t>Etc.</a:t>
            </a:r>
          </a:p>
        </p:txBody>
      </p:sp>
    </p:spTree>
    <p:extLst>
      <p:ext uri="{BB962C8B-B14F-4D97-AF65-F5344CB8AC3E}">
        <p14:creationId xmlns:p14="http://schemas.microsoft.com/office/powerpoint/2010/main" val="24914018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3536" y="-33637"/>
            <a:ext cx="7842778" cy="6647688"/>
          </a:xfrm>
          <a:prstGeom prst="rect">
            <a:avLst/>
          </a:prstGeom>
        </p:spPr>
      </p:pic>
      <p:sp>
        <p:nvSpPr>
          <p:cNvPr id="2" name="TextBox 1"/>
          <p:cNvSpPr txBox="1"/>
          <p:nvPr/>
        </p:nvSpPr>
        <p:spPr>
          <a:xfrm>
            <a:off x="6335486" y="3290207"/>
            <a:ext cx="2808514" cy="3416320"/>
          </a:xfrm>
          <a:prstGeom prst="rect">
            <a:avLst/>
          </a:prstGeom>
          <a:solidFill>
            <a:schemeClr val="accent4">
              <a:lumMod val="20000"/>
              <a:lumOff val="80000"/>
            </a:schemeClr>
          </a:solidFill>
        </p:spPr>
        <p:txBody>
          <a:bodyPr wrap="square" rtlCol="0">
            <a:spAutoFit/>
          </a:bodyPr>
          <a:lstStyle/>
          <a:p>
            <a:r>
              <a:rPr lang="en-US" sz="2400" dirty="0" smtClean="0"/>
              <a:t>Large D and small p means data come from different distributions</a:t>
            </a:r>
          </a:p>
          <a:p>
            <a:r>
              <a:rPr lang="en-US" sz="2400" dirty="0" smtClean="0"/>
              <a:t>Ex </a:t>
            </a:r>
            <a:r>
              <a:rPr lang="en-US" sz="2400" dirty="0" err="1" smtClean="0"/>
              <a:t>sa</a:t>
            </a:r>
            <a:r>
              <a:rPr lang="en-US" sz="2400" dirty="0" smtClean="0"/>
              <a:t> and </a:t>
            </a:r>
            <a:r>
              <a:rPr lang="en-US" sz="2400" dirty="0" err="1" smtClean="0"/>
              <a:t>sb</a:t>
            </a:r>
            <a:r>
              <a:rPr lang="en-US" sz="2400" dirty="0" smtClean="0"/>
              <a:t> consist of points taken from sin curve, while </a:t>
            </a:r>
            <a:r>
              <a:rPr lang="en-US" sz="2400" dirty="0" err="1" smtClean="0"/>
              <a:t>sc</a:t>
            </a:r>
            <a:r>
              <a:rPr lang="en-US" sz="2400" dirty="0" smtClean="0"/>
              <a:t> consists of points taken from x</a:t>
            </a:r>
            <a:r>
              <a:rPr lang="en-US" sz="2400" baseline="30000" dirty="0" smtClean="0"/>
              <a:t>2</a:t>
            </a:r>
            <a:r>
              <a:rPr lang="en-US" sz="2400" dirty="0" smtClean="0"/>
              <a:t> curve.</a:t>
            </a:r>
          </a:p>
        </p:txBody>
      </p:sp>
      <p:sp>
        <p:nvSpPr>
          <p:cNvPr id="4" name="TextBox 3"/>
          <p:cNvSpPr txBox="1"/>
          <p:nvPr/>
        </p:nvSpPr>
        <p:spPr>
          <a:xfrm>
            <a:off x="5094515" y="1200150"/>
            <a:ext cx="3951514" cy="1569660"/>
          </a:xfrm>
          <a:prstGeom prst="rect">
            <a:avLst/>
          </a:prstGeom>
          <a:solidFill>
            <a:srgbClr val="E2F0D9"/>
          </a:solidFill>
        </p:spPr>
        <p:txBody>
          <a:bodyPr wrap="square" rtlCol="0">
            <a:spAutoFit/>
          </a:bodyPr>
          <a:lstStyle/>
          <a:p>
            <a:r>
              <a:rPr lang="en-US" sz="2400" dirty="0" smtClean="0"/>
              <a:t>“small D” and “large p” means </a:t>
            </a:r>
            <a:r>
              <a:rPr lang="en-US" sz="2400" dirty="0" err="1" smtClean="0"/>
              <a:t>sa</a:t>
            </a:r>
            <a:r>
              <a:rPr lang="en-US" sz="2400" dirty="0" smtClean="0"/>
              <a:t> and </a:t>
            </a:r>
            <a:r>
              <a:rPr lang="en-US" sz="2400" dirty="0" err="1" smtClean="0"/>
              <a:t>sb</a:t>
            </a:r>
            <a:r>
              <a:rPr lang="en-US" sz="2400" dirty="0" smtClean="0"/>
              <a:t> may some from same distribution.  But D isn’t that small and p &lt; 0.05</a:t>
            </a:r>
          </a:p>
        </p:txBody>
      </p:sp>
      <p:sp>
        <p:nvSpPr>
          <p:cNvPr id="5" name="TextBox 4"/>
          <p:cNvSpPr txBox="1"/>
          <p:nvPr/>
        </p:nvSpPr>
        <p:spPr>
          <a:xfrm>
            <a:off x="6955970" y="369153"/>
            <a:ext cx="1763485" cy="830997"/>
          </a:xfrm>
          <a:prstGeom prst="rect">
            <a:avLst/>
          </a:prstGeom>
          <a:solidFill>
            <a:srgbClr val="CDFDEA"/>
          </a:solidFill>
        </p:spPr>
        <p:txBody>
          <a:bodyPr wrap="square" rtlCol="0">
            <a:spAutoFit/>
          </a:bodyPr>
          <a:lstStyle/>
          <a:p>
            <a:r>
              <a:rPr lang="en-US" sz="2400" dirty="0" smtClean="0"/>
              <a:t>Sample size matters</a:t>
            </a:r>
          </a:p>
        </p:txBody>
      </p:sp>
    </p:spTree>
    <p:extLst>
      <p:ext uri="{BB962C8B-B14F-4D97-AF65-F5344CB8AC3E}">
        <p14:creationId xmlns:p14="http://schemas.microsoft.com/office/powerpoint/2010/main" val="333737716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96178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1055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5355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16811"/>
          <a:stretch/>
        </p:blipFill>
        <p:spPr>
          <a:xfrm>
            <a:off x="676956" y="1028592"/>
            <a:ext cx="7839075" cy="5253441"/>
          </a:xfrm>
          <a:prstGeom prst="rect">
            <a:avLst/>
          </a:prstGeom>
        </p:spPr>
      </p:pic>
      <p:sp>
        <p:nvSpPr>
          <p:cNvPr id="3" name="Rectangle 2"/>
          <p:cNvSpPr/>
          <p:nvPr/>
        </p:nvSpPr>
        <p:spPr>
          <a:xfrm>
            <a:off x="1449160" y="171451"/>
            <a:ext cx="6245679" cy="461665"/>
          </a:xfrm>
          <a:prstGeom prst="rect">
            <a:avLst/>
          </a:prstGeom>
          <a:solidFill>
            <a:schemeClr val="accent6">
              <a:lumMod val="20000"/>
              <a:lumOff val="80000"/>
            </a:schemeClr>
          </a:solidFill>
        </p:spPr>
        <p:txBody>
          <a:bodyPr wrap="square">
            <a:spAutoFit/>
          </a:bodyPr>
          <a:lstStyle/>
          <a:p>
            <a:r>
              <a:rPr lang="en-US" sz="2400" dirty="0" err="1"/>
              <a:t>sa</a:t>
            </a:r>
            <a:r>
              <a:rPr lang="en-US" sz="2400" dirty="0"/>
              <a:t> and </a:t>
            </a:r>
            <a:r>
              <a:rPr lang="en-US" sz="2400" dirty="0" err="1"/>
              <a:t>sb</a:t>
            </a:r>
            <a:r>
              <a:rPr lang="en-US" sz="2400" dirty="0"/>
              <a:t> consist of points taken from sin </a:t>
            </a:r>
            <a:r>
              <a:rPr lang="en-US" sz="2400" dirty="0" smtClean="0"/>
              <a:t>curve</a:t>
            </a:r>
            <a:endParaRPr lang="en-US" sz="2400" dirty="0"/>
          </a:p>
        </p:txBody>
      </p:sp>
      <p:sp>
        <p:nvSpPr>
          <p:cNvPr id="4" name="TextBox 3"/>
          <p:cNvSpPr txBox="1"/>
          <p:nvPr/>
        </p:nvSpPr>
        <p:spPr>
          <a:xfrm>
            <a:off x="7086599" y="2353075"/>
            <a:ext cx="1763485" cy="830997"/>
          </a:xfrm>
          <a:prstGeom prst="rect">
            <a:avLst/>
          </a:prstGeom>
          <a:solidFill>
            <a:srgbClr val="CDFDEA"/>
          </a:solidFill>
        </p:spPr>
        <p:txBody>
          <a:bodyPr wrap="square" rtlCol="0">
            <a:spAutoFit/>
          </a:bodyPr>
          <a:lstStyle/>
          <a:p>
            <a:r>
              <a:rPr lang="en-US" sz="2400" dirty="0" smtClean="0"/>
              <a:t>Sample size matters</a:t>
            </a:r>
          </a:p>
        </p:txBody>
      </p:sp>
      <p:sp>
        <p:nvSpPr>
          <p:cNvPr id="5" name="TextBox 4"/>
          <p:cNvSpPr txBox="1"/>
          <p:nvPr/>
        </p:nvSpPr>
        <p:spPr>
          <a:xfrm>
            <a:off x="7086598" y="5096274"/>
            <a:ext cx="1763485" cy="830997"/>
          </a:xfrm>
          <a:prstGeom prst="rect">
            <a:avLst/>
          </a:prstGeom>
          <a:solidFill>
            <a:srgbClr val="CDFDEA"/>
          </a:solidFill>
        </p:spPr>
        <p:txBody>
          <a:bodyPr wrap="square" rtlCol="0">
            <a:spAutoFit/>
          </a:bodyPr>
          <a:lstStyle/>
          <a:p>
            <a:r>
              <a:rPr lang="en-US" sz="2400" dirty="0" smtClean="0"/>
              <a:t>Sample size matters</a:t>
            </a:r>
          </a:p>
        </p:txBody>
      </p:sp>
    </p:spTree>
    <p:extLst>
      <p:ext uri="{BB962C8B-B14F-4D97-AF65-F5344CB8AC3E}">
        <p14:creationId xmlns:p14="http://schemas.microsoft.com/office/powerpoint/2010/main" val="207443446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E2F0D9"/>
        </a:solidFill>
      </a:spPr>
      <a:bodyPr wrap="square" rtlCol="0">
        <a:spAutoFit/>
      </a:bodyPr>
      <a:lstStyle>
        <a:defPPr>
          <a:defRPr sz="24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1824</TotalTime>
  <Words>4034</Words>
  <Application>Microsoft Office PowerPoint</Application>
  <PresentationFormat>On-screen Show (4:3)</PresentationFormat>
  <Paragraphs>438</Paragraphs>
  <Slides>82</Slides>
  <Notes>5</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82</vt:i4>
      </vt:variant>
    </vt:vector>
  </HeadingPairs>
  <TitlesOfParts>
    <vt:vector size="98" baseType="lpstr">
      <vt:lpstr>AdvTTaf7f9f4f.B</vt:lpstr>
      <vt:lpstr>AdvTTe45e47d2</vt:lpstr>
      <vt:lpstr>Arial</vt:lpstr>
      <vt:lpstr>Calibri</vt:lpstr>
      <vt:lpstr>Calibri Light</vt:lpstr>
      <vt:lpstr>cmr10</vt:lpstr>
      <vt:lpstr>Courier-Bold</vt:lpstr>
      <vt:lpstr>Linux Libertine</vt:lpstr>
      <vt:lpstr>msgothic</vt:lpstr>
      <vt:lpstr>Times New Roman</vt:lpstr>
      <vt:lpstr>Times-Bold</vt:lpstr>
      <vt:lpstr>Times-Italic</vt:lpstr>
      <vt:lpstr>Times-Roman</vt:lpstr>
      <vt:lpstr>Wingdings</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The University of Iowa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Darcy, Isabel K</dc:creator>
  <cp:keywords/>
  <dc:description/>
  <cp:lastModifiedBy>Darcy, Isabel K</cp:lastModifiedBy>
  <cp:revision>58</cp:revision>
  <dcterms:created xsi:type="dcterms:W3CDTF">2017-01-17T19:31:54Z</dcterms:created>
  <dcterms:modified xsi:type="dcterms:W3CDTF">2018-03-06T19:12:51Z</dcterms:modified>
  <cp:category/>
</cp:coreProperties>
</file>