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73" r:id="rId2"/>
    <p:sldId id="427" r:id="rId3"/>
    <p:sldId id="428" r:id="rId4"/>
    <p:sldId id="403" r:id="rId5"/>
    <p:sldId id="405" r:id="rId6"/>
    <p:sldId id="409" r:id="rId7"/>
    <p:sldId id="408" r:id="rId8"/>
    <p:sldId id="265" r:id="rId9"/>
    <p:sldId id="373" r:id="rId10"/>
    <p:sldId id="374" r:id="rId11"/>
    <p:sldId id="266" r:id="rId12"/>
    <p:sldId id="388" r:id="rId13"/>
    <p:sldId id="269" r:id="rId14"/>
    <p:sldId id="271" r:id="rId15"/>
    <p:sldId id="274" r:id="rId16"/>
    <p:sldId id="275" r:id="rId17"/>
    <p:sldId id="277" r:id="rId18"/>
    <p:sldId id="278" r:id="rId19"/>
    <p:sldId id="279" r:id="rId20"/>
    <p:sldId id="281" r:id="rId21"/>
    <p:sldId id="283" r:id="rId22"/>
    <p:sldId id="284" r:id="rId23"/>
    <p:sldId id="285" r:id="rId24"/>
    <p:sldId id="286" r:id="rId25"/>
    <p:sldId id="400" r:id="rId26"/>
    <p:sldId id="410" r:id="rId27"/>
    <p:sldId id="412" r:id="rId28"/>
    <p:sldId id="413" r:id="rId29"/>
    <p:sldId id="414" r:id="rId30"/>
    <p:sldId id="415" r:id="rId31"/>
    <p:sldId id="417" r:id="rId32"/>
    <p:sldId id="416" r:id="rId33"/>
    <p:sldId id="432" r:id="rId34"/>
    <p:sldId id="433" r:id="rId35"/>
    <p:sldId id="434" r:id="rId36"/>
    <p:sldId id="435" r:id="rId37"/>
    <p:sldId id="418" r:id="rId38"/>
    <p:sldId id="424" r:id="rId39"/>
    <p:sldId id="422" r:id="rId40"/>
    <p:sldId id="430" r:id="rId41"/>
    <p:sldId id="425" r:id="rId42"/>
    <p:sldId id="421" r:id="rId43"/>
    <p:sldId id="423" r:id="rId44"/>
    <p:sldId id="350" r:id="rId45"/>
    <p:sldId id="351" r:id="rId46"/>
    <p:sldId id="352" r:id="rId47"/>
    <p:sldId id="353" r:id="rId48"/>
    <p:sldId id="354" r:id="rId49"/>
    <p:sldId id="355" r:id="rId50"/>
    <p:sldId id="359" r:id="rId51"/>
    <p:sldId id="360" r:id="rId52"/>
    <p:sldId id="361" r:id="rId53"/>
    <p:sldId id="362" r:id="rId54"/>
    <p:sldId id="364" r:id="rId55"/>
    <p:sldId id="363" r:id="rId56"/>
    <p:sldId id="366" r:id="rId57"/>
    <p:sldId id="365" r:id="rId58"/>
    <p:sldId id="376" r:id="rId59"/>
    <p:sldId id="402" r:id="rId60"/>
    <p:sldId id="368" r:id="rId61"/>
    <p:sldId id="367" r:id="rId62"/>
    <p:sldId id="375" r:id="rId63"/>
    <p:sldId id="401" r:id="rId64"/>
    <p:sldId id="369" r:id="rId65"/>
    <p:sldId id="370" r:id="rId66"/>
    <p:sldId id="372" r:id="rId67"/>
    <p:sldId id="378"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00" autoAdjust="0"/>
    <p:restoredTop sz="94660"/>
  </p:normalViewPr>
  <p:slideViewPr>
    <p:cSldViewPr snapToGrid="0">
      <p:cViewPr varScale="1">
        <p:scale>
          <a:sx n="44" d="100"/>
          <a:sy n="44" d="100"/>
        </p:scale>
        <p:origin x="1117" y="13"/>
      </p:cViewPr>
      <p:guideLst/>
    </p:cSldViewPr>
  </p:slideViewPr>
  <p:notesTextViewPr>
    <p:cViewPr>
      <p:scale>
        <a:sx n="1" d="1"/>
        <a:sy n="1" d="1"/>
      </p:scale>
      <p:origin x="0" y="0"/>
    </p:cViewPr>
  </p:notesTextViewPr>
  <p:sorterViewPr>
    <p:cViewPr varScale="1">
      <p:scale>
        <a:sx n="1" d="1"/>
        <a:sy n="1" d="1"/>
      </p:scale>
      <p:origin x="0" y="-1653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C6BC42-E2E1-44EC-932A-8F8BFEFF8429}" type="datetimeFigureOut">
              <a:rPr lang="en-US" smtClean="0"/>
              <a:t>1/15/2018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DCE15-9CA8-4287-A954-2054ED74C945}" type="slidenum">
              <a:rPr lang="en-US" smtClean="0"/>
              <a:t>‹#›</a:t>
            </a:fld>
            <a:endParaRPr lang="en-US"/>
          </a:p>
        </p:txBody>
      </p:sp>
    </p:spTree>
    <p:extLst>
      <p:ext uri="{BB962C8B-B14F-4D97-AF65-F5344CB8AC3E}">
        <p14:creationId xmlns:p14="http://schemas.microsoft.com/office/powerpoint/2010/main" val="2542572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20</a:t>
            </a:fld>
            <a:endParaRPr lang="en-US"/>
          </a:p>
        </p:txBody>
      </p:sp>
    </p:spTree>
    <p:extLst>
      <p:ext uri="{BB962C8B-B14F-4D97-AF65-F5344CB8AC3E}">
        <p14:creationId xmlns:p14="http://schemas.microsoft.com/office/powerpoint/2010/main" val="3737435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21</a:t>
            </a:fld>
            <a:endParaRPr lang="en-US"/>
          </a:p>
        </p:txBody>
      </p:sp>
    </p:spTree>
    <p:extLst>
      <p:ext uri="{BB962C8B-B14F-4D97-AF65-F5344CB8AC3E}">
        <p14:creationId xmlns:p14="http://schemas.microsoft.com/office/powerpoint/2010/main" val="2942459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22</a:t>
            </a:fld>
            <a:endParaRPr lang="en-US"/>
          </a:p>
        </p:txBody>
      </p:sp>
    </p:spTree>
    <p:extLst>
      <p:ext uri="{BB962C8B-B14F-4D97-AF65-F5344CB8AC3E}">
        <p14:creationId xmlns:p14="http://schemas.microsoft.com/office/powerpoint/2010/main" val="724717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covering Resolution  </a:t>
            </a:r>
            <a:r>
              <a:rPr lang="en-US" dirty="0" err="1" smtClean="0"/>
              <a:t>multiscale</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23</a:t>
            </a:fld>
            <a:endParaRPr lang="en-US"/>
          </a:p>
        </p:txBody>
      </p:sp>
    </p:spTree>
    <p:extLst>
      <p:ext uri="{BB962C8B-B14F-4D97-AF65-F5344CB8AC3E}">
        <p14:creationId xmlns:p14="http://schemas.microsoft.com/office/powerpoint/2010/main" val="1594558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a:t>
            </a:r>
            <a:r>
              <a:rPr lang="en-US" baseline="0" dirty="0" smtClean="0"/>
              <a:t> how graphs drawn.   Note disconnected means not close  Don’t be mislead by graph drawing</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47</a:t>
            </a:fld>
            <a:endParaRPr lang="en-US"/>
          </a:p>
        </p:txBody>
      </p:sp>
    </p:spTree>
    <p:extLst>
      <p:ext uri="{BB962C8B-B14F-4D97-AF65-F5344CB8AC3E}">
        <p14:creationId xmlns:p14="http://schemas.microsoft.com/office/powerpoint/2010/main" val="732343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DSGA decomposition of the original tumor vector into the Normal component its linear models fit onto the Healthy State Model and the Disease component vector of residuals.</a:t>
            </a:r>
          </a:p>
        </p:txBody>
      </p:sp>
    </p:spTree>
    <p:extLst>
      <p:ext uri="{BB962C8B-B14F-4D97-AF65-F5344CB8AC3E}">
        <p14:creationId xmlns:p14="http://schemas.microsoft.com/office/powerpoint/2010/main" val="657392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2936161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95DAA25-8E2B-49D2-AF0E-A0EFFAF2A27E}"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66C1F-A4AD-4413-B4DE-B1AB557AB456}" type="slidenum">
              <a:rPr lang="en-US" smtClean="0"/>
              <a:t>‹#›</a:t>
            </a:fld>
            <a:endParaRPr lang="en-US"/>
          </a:p>
        </p:txBody>
      </p:sp>
    </p:spTree>
    <p:extLst>
      <p:ext uri="{BB962C8B-B14F-4D97-AF65-F5344CB8AC3E}">
        <p14:creationId xmlns:p14="http://schemas.microsoft.com/office/powerpoint/2010/main" val="3430249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5DAA25-8E2B-49D2-AF0E-A0EFFAF2A27E}"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66C1F-A4AD-4413-B4DE-B1AB557AB456}" type="slidenum">
              <a:rPr lang="en-US" smtClean="0"/>
              <a:t>‹#›</a:t>
            </a:fld>
            <a:endParaRPr lang="en-US"/>
          </a:p>
        </p:txBody>
      </p:sp>
    </p:spTree>
    <p:extLst>
      <p:ext uri="{BB962C8B-B14F-4D97-AF65-F5344CB8AC3E}">
        <p14:creationId xmlns:p14="http://schemas.microsoft.com/office/powerpoint/2010/main" val="2161218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5DAA25-8E2B-49D2-AF0E-A0EFFAF2A27E}"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66C1F-A4AD-4413-B4DE-B1AB557AB456}" type="slidenum">
              <a:rPr lang="en-US" smtClean="0"/>
              <a:t>‹#›</a:t>
            </a:fld>
            <a:endParaRPr lang="en-US"/>
          </a:p>
        </p:txBody>
      </p:sp>
    </p:spTree>
    <p:extLst>
      <p:ext uri="{BB962C8B-B14F-4D97-AF65-F5344CB8AC3E}">
        <p14:creationId xmlns:p14="http://schemas.microsoft.com/office/powerpoint/2010/main" val="2217909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5DAA25-8E2B-49D2-AF0E-A0EFFAF2A27E}"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66C1F-A4AD-4413-B4DE-B1AB557AB456}" type="slidenum">
              <a:rPr lang="en-US" smtClean="0"/>
              <a:t>‹#›</a:t>
            </a:fld>
            <a:endParaRPr lang="en-US"/>
          </a:p>
        </p:txBody>
      </p:sp>
    </p:spTree>
    <p:extLst>
      <p:ext uri="{BB962C8B-B14F-4D97-AF65-F5344CB8AC3E}">
        <p14:creationId xmlns:p14="http://schemas.microsoft.com/office/powerpoint/2010/main" val="2836458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5DAA25-8E2B-49D2-AF0E-A0EFFAF2A27E}"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666C1F-A4AD-4413-B4DE-B1AB557AB456}" type="slidenum">
              <a:rPr lang="en-US" smtClean="0"/>
              <a:t>‹#›</a:t>
            </a:fld>
            <a:endParaRPr lang="en-US"/>
          </a:p>
        </p:txBody>
      </p:sp>
    </p:spTree>
    <p:extLst>
      <p:ext uri="{BB962C8B-B14F-4D97-AF65-F5344CB8AC3E}">
        <p14:creationId xmlns:p14="http://schemas.microsoft.com/office/powerpoint/2010/main" val="264287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5DAA25-8E2B-49D2-AF0E-A0EFFAF2A27E}"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666C1F-A4AD-4413-B4DE-B1AB557AB456}" type="slidenum">
              <a:rPr lang="en-US" smtClean="0"/>
              <a:t>‹#›</a:t>
            </a:fld>
            <a:endParaRPr lang="en-US"/>
          </a:p>
        </p:txBody>
      </p:sp>
    </p:spTree>
    <p:extLst>
      <p:ext uri="{BB962C8B-B14F-4D97-AF65-F5344CB8AC3E}">
        <p14:creationId xmlns:p14="http://schemas.microsoft.com/office/powerpoint/2010/main" val="4254238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95DAA25-8E2B-49D2-AF0E-A0EFFAF2A27E}" type="datetimeFigureOut">
              <a:rPr lang="en-US" smtClean="0"/>
              <a:t>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666C1F-A4AD-4413-B4DE-B1AB557AB456}" type="slidenum">
              <a:rPr lang="en-US" smtClean="0"/>
              <a:t>‹#›</a:t>
            </a:fld>
            <a:endParaRPr lang="en-US"/>
          </a:p>
        </p:txBody>
      </p:sp>
    </p:spTree>
    <p:extLst>
      <p:ext uri="{BB962C8B-B14F-4D97-AF65-F5344CB8AC3E}">
        <p14:creationId xmlns:p14="http://schemas.microsoft.com/office/powerpoint/2010/main" val="842184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95DAA25-8E2B-49D2-AF0E-A0EFFAF2A27E}" type="datetimeFigureOut">
              <a:rPr lang="en-US" smtClean="0"/>
              <a:t>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666C1F-A4AD-4413-B4DE-B1AB557AB456}" type="slidenum">
              <a:rPr lang="en-US" smtClean="0"/>
              <a:t>‹#›</a:t>
            </a:fld>
            <a:endParaRPr lang="en-US"/>
          </a:p>
        </p:txBody>
      </p:sp>
    </p:spTree>
    <p:extLst>
      <p:ext uri="{BB962C8B-B14F-4D97-AF65-F5344CB8AC3E}">
        <p14:creationId xmlns:p14="http://schemas.microsoft.com/office/powerpoint/2010/main" val="211249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5DAA25-8E2B-49D2-AF0E-A0EFFAF2A27E}" type="datetimeFigureOut">
              <a:rPr lang="en-US" smtClean="0"/>
              <a:t>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666C1F-A4AD-4413-B4DE-B1AB557AB456}" type="slidenum">
              <a:rPr lang="en-US" smtClean="0"/>
              <a:t>‹#›</a:t>
            </a:fld>
            <a:endParaRPr lang="en-US"/>
          </a:p>
        </p:txBody>
      </p:sp>
    </p:spTree>
    <p:extLst>
      <p:ext uri="{BB962C8B-B14F-4D97-AF65-F5344CB8AC3E}">
        <p14:creationId xmlns:p14="http://schemas.microsoft.com/office/powerpoint/2010/main" val="878991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5DAA25-8E2B-49D2-AF0E-A0EFFAF2A27E}"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666C1F-A4AD-4413-B4DE-B1AB557AB456}" type="slidenum">
              <a:rPr lang="en-US" smtClean="0"/>
              <a:t>‹#›</a:t>
            </a:fld>
            <a:endParaRPr lang="en-US"/>
          </a:p>
        </p:txBody>
      </p:sp>
    </p:spTree>
    <p:extLst>
      <p:ext uri="{BB962C8B-B14F-4D97-AF65-F5344CB8AC3E}">
        <p14:creationId xmlns:p14="http://schemas.microsoft.com/office/powerpoint/2010/main" val="1983033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5DAA25-8E2B-49D2-AF0E-A0EFFAF2A27E}"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666C1F-A4AD-4413-B4DE-B1AB557AB456}" type="slidenum">
              <a:rPr lang="en-US" smtClean="0"/>
              <a:t>‹#›</a:t>
            </a:fld>
            <a:endParaRPr lang="en-US"/>
          </a:p>
        </p:txBody>
      </p:sp>
    </p:spTree>
    <p:extLst>
      <p:ext uri="{BB962C8B-B14F-4D97-AF65-F5344CB8AC3E}">
        <p14:creationId xmlns:p14="http://schemas.microsoft.com/office/powerpoint/2010/main" val="4247971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DAA25-8E2B-49D2-AF0E-A0EFFAF2A27E}" type="datetimeFigureOut">
              <a:rPr lang="en-US" smtClean="0"/>
              <a:t>1/15/2018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666C1F-A4AD-4413-B4DE-B1AB557AB456}" type="slidenum">
              <a:rPr lang="en-US" smtClean="0"/>
              <a:t>‹#›</a:t>
            </a:fld>
            <a:endParaRPr lang="en-US"/>
          </a:p>
        </p:txBody>
      </p:sp>
    </p:spTree>
    <p:extLst>
      <p:ext uri="{BB962C8B-B14F-4D97-AF65-F5344CB8AC3E}">
        <p14:creationId xmlns:p14="http://schemas.microsoft.com/office/powerpoint/2010/main" val="2504916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ayasdi.com/"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ki/File:Data_visualization_process_v1.png"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hyperlink" Target="https://dl-acm-org/citation.cfm?id=2634549.2627814&amp;coll=portal&amp;dl=ACM"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hyperlink" Target="http://archive.ics.uci.edu/ml/index.php"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archive.ics.uci.edu/ml/datasets.html"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archive.ics.uci.edu/ml/machine-learning-databases/optdigits/optdigits.names" TargetMode="External"/><Relationship Id="rId7" Type="http://schemas.openxmlformats.org/officeDocument/2006/relationships/image" Target="../media/image27.png"/><Relationship Id="rId2" Type="http://schemas.openxmlformats.org/officeDocument/2006/relationships/hyperlink" Target="http://archive.ics.uci.edu/ml/machine-learning-databases/optdigits/" TargetMode="External"/><Relationship Id="rId1" Type="http://schemas.openxmlformats.org/officeDocument/2006/relationships/slideLayout" Target="../slideLayouts/slideLayout7.xml"/><Relationship Id="rId6" Type="http://schemas.openxmlformats.org/officeDocument/2006/relationships/hyperlink" Target="http://archive.ics.uci.edu/ml/datasets/Optical+Recognition+of+Handwritten+Digits" TargetMode="External"/><Relationship Id="rId5" Type="http://schemas.openxmlformats.org/officeDocument/2006/relationships/image" Target="../media/image26.png"/><Relationship Id="rId4" Type="http://schemas.openxmlformats.org/officeDocument/2006/relationships/hyperlink" Target="http://archive.ics.uci.edu/ml/machine-learning-databases/optdigits/optdigits.tes"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archive.ics.uci.edu/ml/machine-learning-databases/optdigits/optdigits.names" TargetMode="External"/><Relationship Id="rId7" Type="http://schemas.openxmlformats.org/officeDocument/2006/relationships/image" Target="../media/image27.png"/><Relationship Id="rId2" Type="http://schemas.openxmlformats.org/officeDocument/2006/relationships/hyperlink" Target="http://archive.ics.uci.edu/ml/machine-learning-databases/optdigits/" TargetMode="External"/><Relationship Id="rId1" Type="http://schemas.openxmlformats.org/officeDocument/2006/relationships/slideLayout" Target="../slideLayouts/slideLayout7.xml"/><Relationship Id="rId6" Type="http://schemas.openxmlformats.org/officeDocument/2006/relationships/hyperlink" Target="http://archive.ics.uci.edu/ml/datasets/Optical+Recognition+of+Handwritten+Digits" TargetMode="External"/><Relationship Id="rId5" Type="http://schemas.openxmlformats.org/officeDocument/2006/relationships/image" Target="../media/image26.png"/><Relationship Id="rId4" Type="http://schemas.openxmlformats.org/officeDocument/2006/relationships/hyperlink" Target="http://archive.ics.uci.edu/ml/machine-learning-databases/optdigits/optdigits.t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homepage.divms.uiowa.edu/~idarcy/COURSES/TDA/SPRING18/3900.html"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hyperlink" Target="https://cran.r-project.org/web/packages/TDAmapper/" TargetMode="Externa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danifold.net/mapper/"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s://online.stopwatchpro.com/3-minute-timer/"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link.springer.com/article/10.1186/1471-2105-7-435"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nature.com/srep/2013/130207/srep01236/full/srep01236.html"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cs233.stanford.edu/ReferencedPapers/mapperPBG.pdf"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Reeb_graph"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smtClean="0"/>
          </a:p>
        </p:txBody>
      </p:sp>
      <p:sp>
        <p:nvSpPr>
          <p:cNvPr id="6" name="Rectangle 5"/>
          <p:cNvSpPr/>
          <p:nvPr/>
        </p:nvSpPr>
        <p:spPr>
          <a:xfrm>
            <a:off x="0" y="5855691"/>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l="17416" t="6710" r="17316" b="74614"/>
          <a:stretch/>
        </p:blipFill>
        <p:spPr>
          <a:xfrm>
            <a:off x="173274" y="3037832"/>
            <a:ext cx="2066544" cy="1280160"/>
          </a:xfrm>
          <a:prstGeom prst="rect">
            <a:avLst/>
          </a:prstGeom>
        </p:spPr>
      </p:pic>
      <p:pic>
        <p:nvPicPr>
          <p:cNvPr id="8" name="Picture 7"/>
          <p:cNvPicPr>
            <a:picLocks noChangeAspect="1"/>
          </p:cNvPicPr>
          <p:nvPr/>
        </p:nvPicPr>
        <p:blipFill rotWithShape="1">
          <a:blip r:embed="rId2"/>
          <a:srcRect t="73341" b="-4022"/>
          <a:stretch/>
        </p:blipFill>
        <p:spPr>
          <a:xfrm>
            <a:off x="5902608" y="2626352"/>
            <a:ext cx="3166261" cy="2103120"/>
          </a:xfrm>
          <a:prstGeom prst="rect">
            <a:avLst/>
          </a:prstGeom>
        </p:spPr>
      </p:pic>
      <p:pic>
        <p:nvPicPr>
          <p:cNvPr id="9" name="Picture 8"/>
          <p:cNvPicPr>
            <a:picLocks noChangeAspect="1"/>
          </p:cNvPicPr>
          <p:nvPr/>
        </p:nvPicPr>
        <p:blipFill rotWithShape="1">
          <a:blip r:embed="rId2"/>
          <a:srcRect t="52669" b="32396"/>
          <a:stretch/>
        </p:blipFill>
        <p:spPr>
          <a:xfrm>
            <a:off x="2438967" y="3165848"/>
            <a:ext cx="3166261" cy="1024128"/>
          </a:xfrm>
          <a:prstGeom prst="rect">
            <a:avLst/>
          </a:prstGeom>
        </p:spPr>
      </p:pic>
      <p:sp>
        <p:nvSpPr>
          <p:cNvPr id="2" name="TextBox 1"/>
          <p:cNvSpPr txBox="1"/>
          <p:nvPr/>
        </p:nvSpPr>
        <p:spPr>
          <a:xfrm>
            <a:off x="328067" y="1730569"/>
            <a:ext cx="7854236" cy="584775"/>
          </a:xfrm>
          <a:prstGeom prst="rect">
            <a:avLst/>
          </a:prstGeom>
          <a:noFill/>
        </p:spPr>
        <p:txBody>
          <a:bodyPr wrap="square" rtlCol="0">
            <a:spAutoFit/>
          </a:bodyPr>
          <a:lstStyle/>
          <a:p>
            <a:r>
              <a:rPr lang="en-US" sz="3200" dirty="0" smtClean="0"/>
              <a:t>    Data            Overlapping bins                Graph</a:t>
            </a:r>
          </a:p>
        </p:txBody>
      </p:sp>
      <p:sp>
        <p:nvSpPr>
          <p:cNvPr id="3" name="Right Arrow 2"/>
          <p:cNvSpPr/>
          <p:nvPr/>
        </p:nvSpPr>
        <p:spPr>
          <a:xfrm>
            <a:off x="1828800" y="1893218"/>
            <a:ext cx="502571" cy="291609"/>
          </a:xfrm>
          <a:prstGeom prst="rightArrow">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5990154" y="1893218"/>
            <a:ext cx="502571" cy="291609"/>
          </a:xfrm>
          <a:prstGeom prst="rightArrow">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085606" y="534142"/>
            <a:ext cx="6742680" cy="584775"/>
          </a:xfrm>
          <a:prstGeom prst="rect">
            <a:avLst/>
          </a:prstGeom>
        </p:spPr>
        <p:txBody>
          <a:bodyPr wrap="none">
            <a:spAutoFit/>
          </a:bodyPr>
          <a:lstStyle/>
          <a:p>
            <a:r>
              <a:rPr lang="en-US" sz="3200" b="1" dirty="0">
                <a:solidFill>
                  <a:srgbClr val="7030A0"/>
                </a:solidFill>
                <a:latin typeface="Times New Roman" panose="02020603050405020304" pitchFamily="18" charset="0"/>
              </a:rPr>
              <a:t>Data Visualization with TDA Mapper</a:t>
            </a:r>
            <a:endParaRPr lang="en-US" sz="3200" dirty="0">
              <a:solidFill>
                <a:srgbClr val="7030A0"/>
              </a:solidFill>
            </a:endParaRPr>
          </a:p>
        </p:txBody>
      </p:sp>
    </p:spTree>
    <p:extLst>
      <p:ext uri="{BB962C8B-B14F-4D97-AF65-F5344CB8AC3E}">
        <p14:creationId xmlns:p14="http://schemas.microsoft.com/office/powerpoint/2010/main" val="1135154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6482" y="1896173"/>
            <a:ext cx="8641758" cy="4480775"/>
            <a:chOff x="-460284" y="488697"/>
            <a:chExt cx="12617600" cy="5715000"/>
          </a:xfrm>
        </p:grpSpPr>
        <p:pic>
          <p:nvPicPr>
            <p:cNvPr id="5" name="Picture 4"/>
            <p:cNvPicPr>
              <a:picLocks noChangeAspect="1"/>
            </p:cNvPicPr>
            <p:nvPr/>
          </p:nvPicPr>
          <p:blipFill>
            <a:blip r:embed="rId2"/>
            <a:stretch>
              <a:fillRect/>
            </a:stretch>
          </p:blipFill>
          <p:spPr>
            <a:xfrm>
              <a:off x="7653781" y="717297"/>
              <a:ext cx="4503535" cy="5486400"/>
            </a:xfrm>
            <a:prstGeom prst="rect">
              <a:avLst/>
            </a:prstGeom>
          </p:spPr>
        </p:pic>
        <p:pic>
          <p:nvPicPr>
            <p:cNvPr id="6" name="Picture 2" descr="File:3D-Leveltorus-Reebgrap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84" y="488697"/>
              <a:ext cx="7467600" cy="57150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48128" y="269507"/>
            <a:ext cx="9057372" cy="1215717"/>
          </a:xfrm>
          <a:prstGeom prst="rect">
            <a:avLst/>
          </a:prstGeom>
          <a:noFill/>
        </p:spPr>
        <p:txBody>
          <a:bodyPr wrap="square" rtlCol="0">
            <a:spAutoFit/>
          </a:bodyPr>
          <a:lstStyle/>
          <a:p>
            <a:pPr algn="ctr"/>
            <a:r>
              <a:rPr lang="en-US" sz="2300" dirty="0" smtClean="0"/>
              <a:t>Can you create a similar graph if you have data points that lie on a torus? </a:t>
            </a:r>
          </a:p>
          <a:p>
            <a:pPr algn="ctr"/>
            <a:endParaRPr lang="en-US" sz="1200" dirty="0"/>
          </a:p>
          <a:p>
            <a:pPr algn="ctr"/>
            <a:r>
              <a:rPr lang="en-US" sz="2300" dirty="0" smtClean="0"/>
              <a:t> </a:t>
            </a:r>
            <a:r>
              <a:rPr lang="en-US" sz="3600" dirty="0" smtClean="0">
                <a:solidFill>
                  <a:srgbClr val="7030A0"/>
                </a:solidFill>
              </a:rPr>
              <a:t>How???</a:t>
            </a:r>
            <a:endParaRPr lang="en-US" sz="3600" dirty="0">
              <a:solidFill>
                <a:srgbClr val="7030A0"/>
              </a:solidFill>
            </a:endParaRPr>
          </a:p>
        </p:txBody>
      </p:sp>
    </p:spTree>
    <p:extLst>
      <p:ext uri="{BB962C8B-B14F-4D97-AF65-F5344CB8AC3E}">
        <p14:creationId xmlns:p14="http://schemas.microsoft.com/office/powerpoint/2010/main" val="34266041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244096"/>
            <a:ext cx="9144000" cy="5632809"/>
          </a:xfrm>
          <a:prstGeom prst="rect">
            <a:avLst/>
          </a:prstGeom>
        </p:spPr>
      </p:pic>
      <p:sp>
        <p:nvSpPr>
          <p:cNvPr id="4" name="Rectangle 3"/>
          <p:cNvSpPr/>
          <p:nvPr/>
        </p:nvSpPr>
        <p:spPr>
          <a:xfrm>
            <a:off x="1661460" y="208528"/>
            <a:ext cx="5821081" cy="1446550"/>
          </a:xfrm>
          <a:prstGeom prst="rect">
            <a:avLst/>
          </a:prstGeom>
        </p:spPr>
        <p:txBody>
          <a:bodyPr wrap="none">
            <a:spAutoFit/>
          </a:bodyPr>
          <a:lstStyle/>
          <a:p>
            <a:r>
              <a:rPr lang="en-US" sz="4400" dirty="0">
                <a:hlinkClick r:id="rId3"/>
              </a:rPr>
              <a:t>http://www.ayasdi.com</a:t>
            </a:r>
            <a:r>
              <a:rPr lang="en-US" sz="4400" dirty="0" smtClean="0">
                <a:hlinkClick r:id="rId3"/>
              </a:rPr>
              <a:t>/</a:t>
            </a:r>
            <a:endParaRPr lang="en-US" sz="4400" dirty="0" smtClean="0"/>
          </a:p>
          <a:p>
            <a:endParaRPr lang="en-US" sz="4400" dirty="0"/>
          </a:p>
        </p:txBody>
      </p:sp>
    </p:spTree>
    <p:extLst>
      <p:ext uri="{BB962C8B-B14F-4D97-AF65-F5344CB8AC3E}">
        <p14:creationId xmlns:p14="http://schemas.microsoft.com/office/powerpoint/2010/main" val="3685451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8809" y="247178"/>
            <a:ext cx="8272880" cy="2468880"/>
            <a:chOff x="65622" y="275098"/>
            <a:chExt cx="12962673" cy="3302767"/>
          </a:xfrm>
        </p:grpSpPr>
        <p:pic>
          <p:nvPicPr>
            <p:cNvPr id="4" name="Picture 3"/>
            <p:cNvPicPr>
              <a:picLocks noChangeAspect="1"/>
            </p:cNvPicPr>
            <p:nvPr/>
          </p:nvPicPr>
          <p:blipFill>
            <a:blip r:embed="rId2"/>
            <a:stretch>
              <a:fillRect/>
            </a:stretch>
          </p:blipFill>
          <p:spPr>
            <a:xfrm>
              <a:off x="65622" y="275098"/>
              <a:ext cx="6096000" cy="1323975"/>
            </a:xfrm>
            <a:prstGeom prst="rect">
              <a:avLst/>
            </a:prstGeom>
          </p:spPr>
        </p:pic>
        <p:pic>
          <p:nvPicPr>
            <p:cNvPr id="5" name="Picture 4"/>
            <p:cNvPicPr>
              <a:picLocks noChangeAspect="1"/>
            </p:cNvPicPr>
            <p:nvPr/>
          </p:nvPicPr>
          <p:blipFill>
            <a:blip r:embed="rId3"/>
            <a:stretch>
              <a:fillRect/>
            </a:stretch>
          </p:blipFill>
          <p:spPr>
            <a:xfrm>
              <a:off x="6817995" y="275098"/>
              <a:ext cx="6210300" cy="1209675"/>
            </a:xfrm>
            <a:prstGeom prst="rect">
              <a:avLst/>
            </a:prstGeom>
          </p:spPr>
        </p:pic>
        <p:pic>
          <p:nvPicPr>
            <p:cNvPr id="6" name="Picture 5"/>
            <p:cNvPicPr>
              <a:picLocks noChangeAspect="1"/>
            </p:cNvPicPr>
            <p:nvPr/>
          </p:nvPicPr>
          <p:blipFill>
            <a:blip r:embed="rId4"/>
            <a:stretch>
              <a:fillRect/>
            </a:stretch>
          </p:blipFill>
          <p:spPr>
            <a:xfrm>
              <a:off x="226519" y="2311040"/>
              <a:ext cx="6124575" cy="1266825"/>
            </a:xfrm>
            <a:prstGeom prst="rect">
              <a:avLst/>
            </a:prstGeom>
          </p:spPr>
        </p:pic>
        <p:pic>
          <p:nvPicPr>
            <p:cNvPr id="7" name="Picture 6"/>
            <p:cNvPicPr>
              <a:picLocks noChangeAspect="1"/>
            </p:cNvPicPr>
            <p:nvPr/>
          </p:nvPicPr>
          <p:blipFill>
            <a:blip r:embed="rId5"/>
            <a:stretch>
              <a:fillRect/>
            </a:stretch>
          </p:blipFill>
          <p:spPr>
            <a:xfrm>
              <a:off x="7263144" y="2339615"/>
              <a:ext cx="2724150" cy="1238250"/>
            </a:xfrm>
            <a:prstGeom prst="rect">
              <a:avLst/>
            </a:prstGeom>
          </p:spPr>
        </p:pic>
      </p:grpSp>
      <p:cxnSp>
        <p:nvCxnSpPr>
          <p:cNvPr id="10" name="Straight Connector 9"/>
          <p:cNvCxnSpPr/>
          <p:nvPr/>
        </p:nvCxnSpPr>
        <p:spPr>
          <a:xfrm>
            <a:off x="314107" y="1472812"/>
            <a:ext cx="854370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385006" y="247178"/>
            <a:ext cx="1" cy="24688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85960" y="238372"/>
            <a:ext cx="1" cy="24688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867308" y="247178"/>
            <a:ext cx="1" cy="246888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6"/>
          <a:stretch>
            <a:fillRect/>
          </a:stretch>
        </p:blipFill>
        <p:spPr>
          <a:xfrm>
            <a:off x="1608439" y="2737516"/>
            <a:ext cx="6807769" cy="3749040"/>
          </a:xfrm>
          <a:prstGeom prst="rect">
            <a:avLst/>
          </a:prstGeom>
        </p:spPr>
      </p:pic>
      <p:grpSp>
        <p:nvGrpSpPr>
          <p:cNvPr id="19" name="Group 18"/>
          <p:cNvGrpSpPr>
            <a:grpSpLocks noChangeAspect="1"/>
          </p:cNvGrpSpPr>
          <p:nvPr/>
        </p:nvGrpSpPr>
        <p:grpSpPr>
          <a:xfrm>
            <a:off x="0" y="6583680"/>
            <a:ext cx="8243316" cy="274320"/>
            <a:chOff x="-2933918" y="3282106"/>
            <a:chExt cx="11449050" cy="381000"/>
          </a:xfrm>
        </p:grpSpPr>
        <p:pic>
          <p:nvPicPr>
            <p:cNvPr id="17" name="Picture 16"/>
            <p:cNvPicPr>
              <a:picLocks noChangeAspect="1"/>
            </p:cNvPicPr>
            <p:nvPr/>
          </p:nvPicPr>
          <p:blipFill>
            <a:blip r:embed="rId7"/>
            <a:stretch>
              <a:fillRect/>
            </a:stretch>
          </p:blipFill>
          <p:spPr>
            <a:xfrm>
              <a:off x="-2933918" y="3282106"/>
              <a:ext cx="10153650" cy="381000"/>
            </a:xfrm>
            <a:prstGeom prst="rect">
              <a:avLst/>
            </a:prstGeom>
          </p:spPr>
        </p:pic>
        <p:pic>
          <p:nvPicPr>
            <p:cNvPr id="18" name="Picture 17"/>
            <p:cNvPicPr>
              <a:picLocks noChangeAspect="1"/>
            </p:cNvPicPr>
            <p:nvPr/>
          </p:nvPicPr>
          <p:blipFill>
            <a:blip r:embed="rId8"/>
            <a:stretch>
              <a:fillRect/>
            </a:stretch>
          </p:blipFill>
          <p:spPr>
            <a:xfrm>
              <a:off x="7219732" y="3296394"/>
              <a:ext cx="1295400" cy="352425"/>
            </a:xfrm>
            <a:prstGeom prst="rect">
              <a:avLst/>
            </a:prstGeom>
          </p:spPr>
        </p:pic>
      </p:grpSp>
      <p:cxnSp>
        <p:nvCxnSpPr>
          <p:cNvPr id="3" name="Straight Connector 2"/>
          <p:cNvCxnSpPr/>
          <p:nvPr/>
        </p:nvCxnSpPr>
        <p:spPr>
          <a:xfrm>
            <a:off x="0" y="0"/>
            <a:ext cx="9144000" cy="6858000"/>
          </a:xfrm>
          <a:prstGeom prst="line">
            <a:avLst/>
          </a:prstGeom>
          <a:ln w="165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772" y="19403"/>
            <a:ext cx="9144000" cy="6858000"/>
          </a:xfrm>
          <a:prstGeom prst="line">
            <a:avLst/>
          </a:prstGeom>
          <a:ln w="165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17520" y="423949"/>
            <a:ext cx="3217025" cy="1569660"/>
          </a:xfrm>
          <a:prstGeom prst="rect">
            <a:avLst/>
          </a:prstGeom>
          <a:solidFill>
            <a:srgbClr val="FFEFFF"/>
          </a:solidFill>
        </p:spPr>
        <p:txBody>
          <a:bodyPr wrap="square" rtlCol="0">
            <a:spAutoFit/>
          </a:bodyPr>
          <a:lstStyle/>
          <a:p>
            <a:pPr algn="ctr"/>
            <a:r>
              <a:rPr lang="en-US" sz="2400" dirty="0" smtClean="0"/>
              <a:t>We are not (currently) covering persistent homology including barcodes</a:t>
            </a:r>
            <a:endParaRPr lang="en-US" sz="2400" dirty="0"/>
          </a:p>
        </p:txBody>
      </p:sp>
    </p:spTree>
    <p:extLst>
      <p:ext uri="{BB962C8B-B14F-4D97-AF65-F5344CB8AC3E}">
        <p14:creationId xmlns:p14="http://schemas.microsoft.com/office/powerpoint/2010/main" val="3975573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3274" y="242183"/>
            <a:ext cx="9144000" cy="4614412"/>
          </a:xfrm>
          <a:prstGeom prst="rect">
            <a:avLst/>
          </a:prstGeom>
        </p:spPr>
      </p:pic>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smtClean="0"/>
          </a:p>
        </p:txBody>
      </p:sp>
      <p:sp>
        <p:nvSpPr>
          <p:cNvPr id="6" name="Rectangle 5"/>
          <p:cNvSpPr/>
          <p:nvPr/>
        </p:nvSpPr>
        <p:spPr>
          <a:xfrm>
            <a:off x="0" y="609953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3"/>
          <a:srcRect l="17416" t="6710" r="17316" b="74614"/>
          <a:stretch/>
        </p:blipFill>
        <p:spPr>
          <a:xfrm>
            <a:off x="173274" y="4678677"/>
            <a:ext cx="2066544" cy="1280160"/>
          </a:xfrm>
          <a:prstGeom prst="rect">
            <a:avLst/>
          </a:prstGeom>
        </p:spPr>
      </p:pic>
      <p:pic>
        <p:nvPicPr>
          <p:cNvPr id="8" name="Picture 7"/>
          <p:cNvPicPr>
            <a:picLocks noChangeAspect="1"/>
          </p:cNvPicPr>
          <p:nvPr/>
        </p:nvPicPr>
        <p:blipFill rotWithShape="1">
          <a:blip r:embed="rId3"/>
          <a:srcRect t="73341" b="-4022"/>
          <a:stretch/>
        </p:blipFill>
        <p:spPr>
          <a:xfrm>
            <a:off x="5902608" y="4267197"/>
            <a:ext cx="3166261" cy="2103120"/>
          </a:xfrm>
          <a:prstGeom prst="rect">
            <a:avLst/>
          </a:prstGeom>
        </p:spPr>
      </p:pic>
      <p:pic>
        <p:nvPicPr>
          <p:cNvPr id="9" name="Picture 8"/>
          <p:cNvPicPr>
            <a:picLocks noChangeAspect="1"/>
          </p:cNvPicPr>
          <p:nvPr/>
        </p:nvPicPr>
        <p:blipFill rotWithShape="1">
          <a:blip r:embed="rId3"/>
          <a:srcRect t="52669" b="32396"/>
          <a:stretch/>
        </p:blipFill>
        <p:spPr>
          <a:xfrm>
            <a:off x="2438967" y="4806693"/>
            <a:ext cx="3166261" cy="1024128"/>
          </a:xfrm>
          <a:prstGeom prst="rect">
            <a:avLst/>
          </a:prstGeom>
        </p:spPr>
      </p:pic>
    </p:spTree>
    <p:extLst>
      <p:ext uri="{BB962C8B-B14F-4D97-AF65-F5344CB8AC3E}">
        <p14:creationId xmlns:p14="http://schemas.microsoft.com/office/powerpoint/2010/main" val="20728989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2191" y="6562043"/>
            <a:ext cx="7586610"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2" name="Picture 1"/>
          <p:cNvPicPr>
            <a:picLocks noChangeAspect="1"/>
          </p:cNvPicPr>
          <p:nvPr/>
        </p:nvPicPr>
        <p:blipFill>
          <a:blip r:embed="rId2"/>
          <a:stretch>
            <a:fillRect/>
          </a:stretch>
        </p:blipFill>
        <p:spPr>
          <a:xfrm>
            <a:off x="293103" y="166300"/>
            <a:ext cx="3003550" cy="6505575"/>
          </a:xfrm>
          <a:prstGeom prst="rect">
            <a:avLst/>
          </a:prstGeom>
        </p:spPr>
      </p:pic>
      <p:sp>
        <p:nvSpPr>
          <p:cNvPr id="4" name="Rectangle 3"/>
          <p:cNvSpPr/>
          <p:nvPr/>
        </p:nvSpPr>
        <p:spPr>
          <a:xfrm>
            <a:off x="3447852" y="30238"/>
            <a:ext cx="5836012" cy="6580263"/>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a:p>
            <a:pPr>
              <a:lnSpc>
                <a:spcPct val="120000"/>
              </a:lnSpc>
            </a:pPr>
            <a:r>
              <a:rPr lang="en-US" sz="2800" dirty="0" smtClean="0"/>
              <a:t>B)  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Example: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endParaRPr lang="en-US" sz="2800" dirty="0"/>
          </a:p>
          <a:p>
            <a:pPr marL="342900" indent="-342900">
              <a:lnSpc>
                <a:spcPct val="120000"/>
              </a:lnSpc>
              <a:buAutoNum type="alphaUcParenR" startAt="3"/>
            </a:pPr>
            <a:r>
              <a:rPr lang="en-US" sz="2800" dirty="0" smtClean="0"/>
              <a:t> Put data into overlapping bins. </a:t>
            </a:r>
          </a:p>
          <a:p>
            <a:pPr>
              <a:lnSpc>
                <a:spcPct val="120000"/>
              </a:lnSpc>
            </a:pPr>
            <a:r>
              <a:rPr lang="en-US" sz="2800" dirty="0" smtClean="0"/>
              <a:t>       </a:t>
            </a:r>
            <a:r>
              <a:rPr lang="en-US" sz="2800" dirty="0" smtClean="0">
                <a:solidFill>
                  <a:srgbClr val="0000FF"/>
                </a:solidFill>
              </a:rPr>
              <a:t>Example:  f</a:t>
            </a:r>
            <a:r>
              <a:rPr lang="en-US" sz="2800" baseline="30000" dirty="0" smtClean="0">
                <a:solidFill>
                  <a:srgbClr val="0000FF"/>
                </a:solidFill>
              </a:rPr>
              <a:t>-1</a:t>
            </a:r>
            <a:r>
              <a:rPr lang="en-US" sz="2800" dirty="0" smtClean="0">
                <a:solidFill>
                  <a:srgbClr val="0000FF"/>
                </a:solidFill>
              </a:rPr>
              <a:t>(</a:t>
            </a:r>
            <a:r>
              <a:rPr lang="en-US" sz="2800" dirty="0" err="1" smtClean="0">
                <a:solidFill>
                  <a:srgbClr val="0000FF"/>
                </a:solidFill>
              </a:rPr>
              <a:t>a</a:t>
            </a:r>
            <a:r>
              <a:rPr lang="en-US" sz="2800" baseline="-25000" dirty="0" err="1" smtClean="0">
                <a:solidFill>
                  <a:srgbClr val="0000FF"/>
                </a:solidFill>
              </a:rPr>
              <a:t>i</a:t>
            </a:r>
            <a:r>
              <a:rPr lang="en-US" sz="2800" dirty="0" smtClean="0">
                <a:solidFill>
                  <a:srgbClr val="0000FF"/>
                </a:solidFill>
              </a:rPr>
              <a:t>, b</a:t>
            </a:r>
            <a:r>
              <a:rPr lang="en-US" sz="2800" baseline="-25000" dirty="0" smtClean="0">
                <a:solidFill>
                  <a:srgbClr val="0000FF"/>
                </a:solidFill>
              </a:rPr>
              <a:t>i</a:t>
            </a:r>
            <a:r>
              <a:rPr lang="en-US" sz="2800" dirty="0" smtClean="0">
                <a:solidFill>
                  <a:srgbClr val="0000FF"/>
                </a:solidFill>
              </a:rPr>
              <a:t>) </a:t>
            </a:r>
          </a:p>
          <a:p>
            <a:pPr>
              <a:lnSpc>
                <a:spcPct val="120000"/>
              </a:lnSpc>
            </a:pPr>
            <a:endParaRPr lang="en-US" sz="800" dirty="0" smtClean="0">
              <a:solidFill>
                <a:srgbClr val="0000FF"/>
              </a:solidFill>
            </a:endParaRPr>
          </a:p>
          <a:p>
            <a:pPr marL="514350" indent="-514350">
              <a:lnSpc>
                <a:spcPct val="120000"/>
              </a:lnSpc>
              <a:buAutoNum type="alphaUcParenR" startAt="4"/>
            </a:pPr>
            <a:r>
              <a:rPr lang="en-US" sz="2800" dirty="0" smtClean="0"/>
              <a:t>Cluster each bin &amp; create network.</a:t>
            </a:r>
          </a:p>
          <a:p>
            <a:pPr>
              <a:lnSpc>
                <a:spcPct val="120000"/>
              </a:lnSpc>
            </a:pPr>
            <a:r>
              <a:rPr lang="en-US" sz="2800" dirty="0"/>
              <a:t> </a:t>
            </a:r>
            <a:r>
              <a:rPr lang="en-US" sz="2800" dirty="0" smtClean="0"/>
              <a:t>      Vertex = a cluster of a bin.  </a:t>
            </a:r>
            <a:endParaRPr lang="en-US" sz="2800" dirty="0"/>
          </a:p>
          <a:p>
            <a:pPr>
              <a:lnSpc>
                <a:spcPct val="120000"/>
              </a:lnSpc>
            </a:pPr>
            <a:r>
              <a:rPr lang="en-US" sz="2800" dirty="0"/>
              <a:t> </a:t>
            </a:r>
            <a:r>
              <a:rPr lang="en-US" sz="2800" dirty="0" smtClean="0"/>
              <a:t>         Edge = nonempty intersection             </a:t>
            </a:r>
          </a:p>
          <a:p>
            <a:r>
              <a:rPr lang="en-US" sz="2800" dirty="0"/>
              <a:t> </a:t>
            </a:r>
            <a:r>
              <a:rPr lang="en-US" sz="2800" dirty="0" smtClean="0"/>
              <a:t>                                between clusters</a:t>
            </a:r>
            <a:endParaRPr lang="en-US" sz="2800" dirty="0"/>
          </a:p>
        </p:txBody>
      </p:sp>
    </p:spTree>
    <p:extLst>
      <p:ext uri="{BB962C8B-B14F-4D97-AF65-F5344CB8AC3E}">
        <p14:creationId xmlns:p14="http://schemas.microsoft.com/office/powerpoint/2010/main" val="21036562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 b="76001"/>
          <a:stretch/>
        </p:blipFill>
        <p:spPr>
          <a:xfrm>
            <a:off x="907669" y="461819"/>
            <a:ext cx="7328662" cy="3808713"/>
          </a:xfrm>
          <a:prstGeom prst="rect">
            <a:avLst/>
          </a:prstGeom>
        </p:spPr>
      </p:pic>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sp>
        <p:nvSpPr>
          <p:cNvPr id="7" name="Rectangle 6"/>
          <p:cNvSpPr/>
          <p:nvPr/>
        </p:nvSpPr>
        <p:spPr>
          <a:xfrm>
            <a:off x="1829978" y="4270532"/>
            <a:ext cx="5836012" cy="1858970"/>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p:txBody>
      </p:sp>
    </p:spTree>
    <p:extLst>
      <p:ext uri="{BB962C8B-B14F-4D97-AF65-F5344CB8AC3E}">
        <p14:creationId xmlns:p14="http://schemas.microsoft.com/office/powerpoint/2010/main" val="1227201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502036" y="4470679"/>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cxnSp>
        <p:nvCxnSpPr>
          <p:cNvPr id="3" name="Straight Arrow Connector 2"/>
          <p:cNvCxnSpPr/>
          <p:nvPr/>
        </p:nvCxnSpPr>
        <p:spPr>
          <a:xfrm>
            <a:off x="1391065" y="3991203"/>
            <a:ext cx="4762894" cy="1"/>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rotWithShape="1">
          <a:blip r:embed="rId3"/>
          <a:srcRect l="17416" t="6710" r="17316" b="74614"/>
          <a:stretch/>
        </p:blipFill>
        <p:spPr>
          <a:xfrm>
            <a:off x="1502036" y="797274"/>
            <a:ext cx="4391200" cy="2721558"/>
          </a:xfrm>
          <a:prstGeom prst="rect">
            <a:avLst/>
          </a:prstGeom>
        </p:spPr>
      </p:pic>
      <p:cxnSp>
        <p:nvCxnSpPr>
          <p:cNvPr id="17" name="Straight Arrow Connector 16"/>
          <p:cNvCxnSpPr/>
          <p:nvPr/>
        </p:nvCxnSpPr>
        <p:spPr>
          <a:xfrm>
            <a:off x="3991759" y="3276662"/>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1059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502036" y="4470679"/>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cxnSp>
        <p:nvCxnSpPr>
          <p:cNvPr id="17" name="Straight Arrow Connector 16"/>
          <p:cNvCxnSpPr/>
          <p:nvPr/>
        </p:nvCxnSpPr>
        <p:spPr>
          <a:xfrm>
            <a:off x="3991759" y="3276662"/>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412998" y="4007533"/>
            <a:ext cx="4762894" cy="1"/>
          </a:xfrm>
          <a:prstGeom prst="straightConnector1">
            <a:avLst/>
          </a:prstGeom>
          <a:ln w="57150" cmpd="sng">
            <a:gradFill flip="none" rotWithShape="1">
              <a:gsLst>
                <a:gs pos="0">
                  <a:srgbClr val="FF0000"/>
                </a:gs>
                <a:gs pos="100000">
                  <a:schemeClr val="tx1"/>
                </a:gs>
                <a:gs pos="38000">
                  <a:srgbClr val="FFFF00"/>
                </a:gs>
                <a:gs pos="68000">
                  <a:srgbClr val="CCFFCC"/>
                </a:gs>
                <a:gs pos="53000">
                  <a:srgbClr val="00AE00"/>
                </a:gs>
                <a:gs pos="16000">
                  <a:srgbClr val="FF6600"/>
                </a:gs>
                <a:gs pos="45000">
                  <a:srgbClr val="FFFF00"/>
                </a:gs>
                <a:gs pos="73000">
                  <a:srgbClr val="CCFFCC"/>
                </a:gs>
                <a:gs pos="90000">
                  <a:srgbClr val="0000FF"/>
                </a:gs>
                <a:gs pos="8000">
                  <a:srgbClr val="FF0000"/>
                </a:gs>
              </a:gsLst>
              <a:lin ang="0" scaled="1"/>
              <a:tileRect/>
            </a:gra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0205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652314" y="4516031"/>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grpSp>
        <p:nvGrpSpPr>
          <p:cNvPr id="6" name="Group 5"/>
          <p:cNvGrpSpPr>
            <a:grpSpLocks noChangeAspect="1"/>
          </p:cNvGrpSpPr>
          <p:nvPr/>
        </p:nvGrpSpPr>
        <p:grpSpPr>
          <a:xfrm>
            <a:off x="2006017" y="922211"/>
            <a:ext cx="3278199" cy="2324215"/>
            <a:chOff x="3449435" y="3089563"/>
            <a:chExt cx="2152138" cy="1525848"/>
          </a:xfrm>
        </p:grpSpPr>
        <p:sp>
          <p:nvSpPr>
            <p:cNvPr id="10" name="Rectangle 9"/>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3" name="Straight Arrow Connector 2"/>
          <p:cNvCxnSpPr/>
          <p:nvPr/>
        </p:nvCxnSpPr>
        <p:spPr>
          <a:xfrm>
            <a:off x="1285225" y="4066793"/>
            <a:ext cx="4762894" cy="1"/>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00176" y="3734198"/>
            <a:ext cx="3981619" cy="584776"/>
          </a:xfrm>
          <a:prstGeom prst="rect">
            <a:avLst/>
          </a:prstGeom>
          <a:noFill/>
        </p:spPr>
        <p:txBody>
          <a:bodyPr wrap="square" rtlCol="0">
            <a:spAutoFit/>
          </a:bodyPr>
          <a:lstStyle/>
          <a:p>
            <a:r>
              <a:rPr lang="en-US" sz="3200" dirty="0" smtClean="0">
                <a:solidFill>
                  <a:srgbClr val="FF00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cxnSp>
        <p:nvCxnSpPr>
          <p:cNvPr id="19" name="Straight Connector 18"/>
          <p:cNvCxnSpPr/>
          <p:nvPr/>
        </p:nvCxnSpPr>
        <p:spPr>
          <a:xfrm>
            <a:off x="2021137" y="4066793"/>
            <a:ext cx="73820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536417" y="4068013"/>
            <a:ext cx="73820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056239" y="4068013"/>
            <a:ext cx="73820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609216" y="4068013"/>
            <a:ext cx="73820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109371" y="4066793"/>
            <a:ext cx="73820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601867" y="4068011"/>
            <a:ext cx="73820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757524" y="1059447"/>
            <a:ext cx="3341585" cy="1848711"/>
          </a:xfrm>
          <a:prstGeom prst="rect">
            <a:avLst/>
          </a:prstGeom>
        </p:spPr>
        <p:txBody>
          <a:bodyPr wrap="square">
            <a:spAutoFit/>
          </a:bodyPr>
          <a:lstStyle/>
          <a:p>
            <a:pPr>
              <a:lnSpc>
                <a:spcPct val="120000"/>
              </a:lnSpc>
            </a:pPr>
            <a:r>
              <a:rPr lang="en-US" sz="3200" dirty="0" smtClean="0"/>
              <a:t>Put data into overlapping bins. </a:t>
            </a:r>
          </a:p>
          <a:p>
            <a:pPr>
              <a:lnSpc>
                <a:spcPct val="120000"/>
              </a:lnSpc>
            </a:pPr>
            <a:r>
              <a:rPr lang="en-US" sz="3200" dirty="0" smtClean="0">
                <a:solidFill>
                  <a:srgbClr val="0000FF"/>
                </a:solidFill>
              </a:rPr>
              <a:t>Example:  f</a:t>
            </a:r>
            <a:r>
              <a:rPr lang="en-US" sz="3200" baseline="30000" dirty="0" smtClean="0">
                <a:solidFill>
                  <a:srgbClr val="0000FF"/>
                </a:solidFill>
              </a:rPr>
              <a:t>-1</a:t>
            </a:r>
            <a:r>
              <a:rPr lang="en-US" sz="3200" dirty="0" smtClean="0">
                <a:solidFill>
                  <a:srgbClr val="0000FF"/>
                </a:solidFill>
              </a:rPr>
              <a:t>(</a:t>
            </a:r>
            <a:r>
              <a:rPr lang="en-US" sz="3200" dirty="0" err="1" smtClean="0">
                <a:solidFill>
                  <a:srgbClr val="0000FF"/>
                </a:solidFill>
              </a:rPr>
              <a:t>a</a:t>
            </a:r>
            <a:r>
              <a:rPr lang="en-US" sz="3200" baseline="-25000" dirty="0" err="1" smtClean="0">
                <a:solidFill>
                  <a:srgbClr val="0000FF"/>
                </a:solidFill>
              </a:rPr>
              <a:t>i</a:t>
            </a:r>
            <a:r>
              <a:rPr lang="en-US" sz="3200" dirty="0" smtClean="0">
                <a:solidFill>
                  <a:srgbClr val="0000FF"/>
                </a:solidFill>
              </a:rPr>
              <a:t>, b</a:t>
            </a:r>
            <a:r>
              <a:rPr lang="en-US" sz="3200" baseline="-25000" dirty="0" smtClean="0">
                <a:solidFill>
                  <a:srgbClr val="0000FF"/>
                </a:solidFill>
              </a:rPr>
              <a:t>i</a:t>
            </a:r>
            <a:r>
              <a:rPr lang="en-US" sz="3200" dirty="0" smtClean="0">
                <a:solidFill>
                  <a:srgbClr val="0000FF"/>
                </a:solidFill>
              </a:rPr>
              <a:t>) </a:t>
            </a:r>
            <a:endParaRPr lang="en-US" sz="3200" dirty="0"/>
          </a:p>
        </p:txBody>
      </p:sp>
      <p:cxnSp>
        <p:nvCxnSpPr>
          <p:cNvPr id="27" name="Straight Arrow Connector 26"/>
          <p:cNvCxnSpPr/>
          <p:nvPr/>
        </p:nvCxnSpPr>
        <p:spPr>
          <a:xfrm>
            <a:off x="3991759" y="3382488"/>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32532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pic>
        <p:nvPicPr>
          <p:cNvPr id="7" name="Picture 6"/>
          <p:cNvPicPr>
            <a:picLocks noChangeAspect="1"/>
          </p:cNvPicPr>
          <p:nvPr/>
        </p:nvPicPr>
        <p:blipFill rotWithShape="1">
          <a:blip r:embed="rId2"/>
          <a:srcRect t="26504" b="53832"/>
          <a:stretch/>
        </p:blipFill>
        <p:spPr>
          <a:xfrm>
            <a:off x="223597" y="384558"/>
            <a:ext cx="6967814" cy="2967694"/>
          </a:xfrm>
          <a:prstGeom prst="rect">
            <a:avLst/>
          </a:prstGeom>
        </p:spPr>
      </p:pic>
      <p:sp>
        <p:nvSpPr>
          <p:cNvPr id="8" name="Rectangle 7"/>
          <p:cNvSpPr/>
          <p:nvPr/>
        </p:nvSpPr>
        <p:spPr>
          <a:xfrm>
            <a:off x="1652314" y="4516031"/>
            <a:ext cx="4214360" cy="1629164"/>
          </a:xfrm>
          <a:prstGeom prst="rect">
            <a:avLst/>
          </a:prstGeom>
        </p:spPr>
        <p:txBody>
          <a:bodyPr wrap="square">
            <a:spAutoFit/>
          </a:bodyPr>
          <a:lstStyle/>
          <a:p>
            <a:pPr>
              <a:lnSpc>
                <a:spcPct val="120000"/>
              </a:lnSpc>
            </a:pPr>
            <a:r>
              <a:rPr lang="en-US" sz="2800" dirty="0" smtClean="0"/>
              <a:t>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 1: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p>
        </p:txBody>
      </p:sp>
      <p:grpSp>
        <p:nvGrpSpPr>
          <p:cNvPr id="6" name="Group 5"/>
          <p:cNvGrpSpPr>
            <a:grpSpLocks noChangeAspect="1"/>
          </p:cNvGrpSpPr>
          <p:nvPr/>
        </p:nvGrpSpPr>
        <p:grpSpPr>
          <a:xfrm>
            <a:off x="2006017" y="922211"/>
            <a:ext cx="3278199" cy="2324215"/>
            <a:chOff x="3449435" y="3089563"/>
            <a:chExt cx="2152138" cy="1525848"/>
          </a:xfrm>
        </p:grpSpPr>
        <p:sp>
          <p:nvSpPr>
            <p:cNvPr id="10" name="Rectangle 9"/>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 name="Straight Arrow Connector 2"/>
          <p:cNvCxnSpPr/>
          <p:nvPr/>
        </p:nvCxnSpPr>
        <p:spPr>
          <a:xfrm>
            <a:off x="1285225" y="4066793"/>
            <a:ext cx="4762894" cy="1"/>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900176" y="3734198"/>
            <a:ext cx="3981619" cy="584776"/>
          </a:xfrm>
          <a:prstGeom prst="rect">
            <a:avLst/>
          </a:prstGeom>
          <a:noFill/>
        </p:spPr>
        <p:txBody>
          <a:bodyPr wrap="square" rtlCol="0">
            <a:spAutoFit/>
          </a:bodyPr>
          <a:lstStyle/>
          <a:p>
            <a:r>
              <a:rPr lang="en-US" sz="3200" dirty="0" smtClean="0">
                <a:solidFill>
                  <a:srgbClr val="FF00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FF0000"/>
                </a:solidFill>
              </a:rPr>
              <a:t>)</a:t>
            </a:r>
            <a:r>
              <a:rPr lang="en-US" sz="3200" dirty="0" smtClean="0"/>
              <a:t>  </a:t>
            </a:r>
            <a:r>
              <a:rPr lang="en-US" sz="3200" dirty="0" smtClean="0">
                <a:solidFill>
                  <a:srgbClr val="FFFF00"/>
                </a:solidFill>
              </a:rPr>
              <a:t>(</a:t>
            </a:r>
            <a:r>
              <a:rPr lang="en-US" sz="3200" dirty="0" smtClean="0"/>
              <a:t> </a:t>
            </a:r>
            <a:r>
              <a:rPr lang="en-US" sz="3200" dirty="0" smtClean="0">
                <a:solidFill>
                  <a:srgbClr val="FF6600"/>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FFFF00"/>
                </a:solidFill>
              </a:rPr>
              <a:t>)</a:t>
            </a:r>
            <a:r>
              <a:rPr lang="en-US" sz="3200" dirty="0" smtClean="0"/>
              <a:t>  </a:t>
            </a:r>
            <a:r>
              <a:rPr lang="en-US" sz="3200" dirty="0" smtClean="0">
                <a:solidFill>
                  <a:schemeClr val="accent5">
                    <a:lumMod val="75000"/>
                  </a:schemeClr>
                </a:solidFill>
              </a:rPr>
              <a:t>(</a:t>
            </a:r>
            <a:r>
              <a:rPr lang="en-US" sz="3200" dirty="0" smtClean="0"/>
              <a:t> </a:t>
            </a:r>
            <a:r>
              <a:rPr lang="en-US" sz="3200" dirty="0" smtClean="0">
                <a:solidFill>
                  <a:srgbClr val="008000"/>
                </a:solidFill>
              </a:rPr>
              <a:t>)</a:t>
            </a:r>
            <a:r>
              <a:rPr lang="en-US" sz="3200" dirty="0" smtClean="0"/>
              <a:t>  </a:t>
            </a:r>
            <a:r>
              <a:rPr lang="en-US" sz="3200" dirty="0" smtClean="0">
                <a:solidFill>
                  <a:srgbClr val="0000FF"/>
                </a:solidFill>
              </a:rPr>
              <a:t>(</a:t>
            </a:r>
            <a:r>
              <a:rPr lang="en-US" sz="3200" dirty="0" smtClean="0"/>
              <a:t> </a:t>
            </a:r>
            <a:r>
              <a:rPr lang="en-US" sz="3200" dirty="0" smtClean="0">
                <a:solidFill>
                  <a:srgbClr val="31859C"/>
                </a:solidFill>
              </a:rPr>
              <a:t>)</a:t>
            </a:r>
            <a:r>
              <a:rPr lang="en-US" sz="3200" dirty="0" smtClean="0"/>
              <a:t>    </a:t>
            </a:r>
            <a:r>
              <a:rPr lang="en-US" sz="3200" dirty="0" smtClean="0">
                <a:solidFill>
                  <a:srgbClr val="0000FF"/>
                </a:solidFill>
              </a:rPr>
              <a:t>)</a:t>
            </a:r>
          </a:p>
        </p:txBody>
      </p:sp>
      <p:cxnSp>
        <p:nvCxnSpPr>
          <p:cNvPr id="19" name="Straight Connector 18"/>
          <p:cNvCxnSpPr/>
          <p:nvPr/>
        </p:nvCxnSpPr>
        <p:spPr>
          <a:xfrm>
            <a:off x="2021137" y="4066793"/>
            <a:ext cx="73820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536417" y="4068013"/>
            <a:ext cx="73820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056239" y="4068013"/>
            <a:ext cx="73820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609216" y="4068013"/>
            <a:ext cx="73820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109371" y="4066793"/>
            <a:ext cx="73820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601867" y="4068011"/>
            <a:ext cx="73820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5757524" y="1059447"/>
            <a:ext cx="3341585" cy="1848711"/>
          </a:xfrm>
          <a:prstGeom prst="rect">
            <a:avLst/>
          </a:prstGeom>
        </p:spPr>
        <p:txBody>
          <a:bodyPr wrap="square">
            <a:spAutoFit/>
          </a:bodyPr>
          <a:lstStyle/>
          <a:p>
            <a:pPr>
              <a:lnSpc>
                <a:spcPct val="120000"/>
              </a:lnSpc>
            </a:pPr>
            <a:r>
              <a:rPr lang="en-US" sz="3200" dirty="0" smtClean="0"/>
              <a:t>Put data into overlapping bins. </a:t>
            </a:r>
          </a:p>
          <a:p>
            <a:pPr>
              <a:lnSpc>
                <a:spcPct val="120000"/>
              </a:lnSpc>
            </a:pPr>
            <a:r>
              <a:rPr lang="en-US" sz="3200" dirty="0" smtClean="0">
                <a:solidFill>
                  <a:srgbClr val="0000FF"/>
                </a:solidFill>
              </a:rPr>
              <a:t>Example:  f</a:t>
            </a:r>
            <a:r>
              <a:rPr lang="en-US" sz="3200" baseline="30000" dirty="0" smtClean="0">
                <a:solidFill>
                  <a:srgbClr val="0000FF"/>
                </a:solidFill>
              </a:rPr>
              <a:t>-1</a:t>
            </a:r>
            <a:r>
              <a:rPr lang="en-US" sz="3200" dirty="0" smtClean="0">
                <a:solidFill>
                  <a:srgbClr val="0000FF"/>
                </a:solidFill>
              </a:rPr>
              <a:t>(</a:t>
            </a:r>
            <a:r>
              <a:rPr lang="en-US" sz="3200" dirty="0" err="1" smtClean="0">
                <a:solidFill>
                  <a:srgbClr val="0000FF"/>
                </a:solidFill>
              </a:rPr>
              <a:t>a</a:t>
            </a:r>
            <a:r>
              <a:rPr lang="en-US" sz="3200" baseline="-25000" dirty="0" err="1" smtClean="0">
                <a:solidFill>
                  <a:srgbClr val="0000FF"/>
                </a:solidFill>
              </a:rPr>
              <a:t>i</a:t>
            </a:r>
            <a:r>
              <a:rPr lang="en-US" sz="3200" dirty="0" smtClean="0">
                <a:solidFill>
                  <a:srgbClr val="0000FF"/>
                </a:solidFill>
              </a:rPr>
              <a:t>, b</a:t>
            </a:r>
            <a:r>
              <a:rPr lang="en-US" sz="3200" baseline="-25000" dirty="0" smtClean="0">
                <a:solidFill>
                  <a:srgbClr val="0000FF"/>
                </a:solidFill>
              </a:rPr>
              <a:t>i</a:t>
            </a:r>
            <a:r>
              <a:rPr lang="en-US" sz="3200" dirty="0" smtClean="0">
                <a:solidFill>
                  <a:srgbClr val="0000FF"/>
                </a:solidFill>
              </a:rPr>
              <a:t>) </a:t>
            </a:r>
            <a:endParaRPr lang="en-US" sz="3200" dirty="0"/>
          </a:p>
        </p:txBody>
      </p:sp>
      <p:cxnSp>
        <p:nvCxnSpPr>
          <p:cNvPr id="27" name="Straight Arrow Connector 26"/>
          <p:cNvCxnSpPr/>
          <p:nvPr/>
        </p:nvCxnSpPr>
        <p:spPr>
          <a:xfrm>
            <a:off x="3991759" y="3382488"/>
            <a:ext cx="0" cy="44756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rotWithShape="1">
          <a:blip r:embed="rId2"/>
          <a:srcRect t="49246" b="32208"/>
          <a:stretch/>
        </p:blipFill>
        <p:spPr>
          <a:xfrm>
            <a:off x="1055344" y="4551008"/>
            <a:ext cx="5195961" cy="2087168"/>
          </a:xfrm>
          <a:prstGeom prst="rect">
            <a:avLst/>
          </a:prstGeom>
        </p:spPr>
      </p:pic>
    </p:spTree>
    <p:extLst>
      <p:ext uri="{BB962C8B-B14F-4D97-AF65-F5344CB8AC3E}">
        <p14:creationId xmlns:p14="http://schemas.microsoft.com/office/powerpoint/2010/main" val="1015493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
        <p:nvSpPr>
          <p:cNvPr id="3" name="Rectangle 2"/>
          <p:cNvSpPr/>
          <p:nvPr/>
        </p:nvSpPr>
        <p:spPr>
          <a:xfrm>
            <a:off x="1426463" y="6491364"/>
            <a:ext cx="7716965" cy="366207"/>
          </a:xfrm>
          <a:prstGeom prst="rect">
            <a:avLst/>
          </a:prstGeom>
        </p:spPr>
        <p:txBody>
          <a:bodyPr wrap="square">
            <a:spAutoFit/>
          </a:bodyPr>
          <a:lstStyle/>
          <a:p>
            <a:r>
              <a:rPr lang="en-US" dirty="0">
                <a:hlinkClick r:id="rId3"/>
              </a:rPr>
              <a:t>https://</a:t>
            </a:r>
            <a:r>
              <a:rPr lang="en-US" dirty="0" smtClean="0">
                <a:hlinkClick r:id="rId3"/>
              </a:rPr>
              <a:t>commons.wikimedia.org/wiki/File%3AData_visualization_process_v1.png</a:t>
            </a:r>
            <a:r>
              <a:rPr lang="en-US" dirty="0" smtClean="0"/>
              <a:t> </a:t>
            </a:r>
            <a:endParaRPr lang="en-US" dirty="0"/>
          </a:p>
        </p:txBody>
      </p:sp>
    </p:spTree>
    <p:extLst>
      <p:ext uri="{BB962C8B-B14F-4D97-AF65-F5344CB8AC3E}">
        <p14:creationId xmlns:p14="http://schemas.microsoft.com/office/powerpoint/2010/main" val="1154971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6" name="Rectangle 5"/>
          <p:cNvSpPr/>
          <p:nvPr/>
        </p:nvSpPr>
        <p:spPr>
          <a:xfrm>
            <a:off x="1058421" y="2745736"/>
            <a:ext cx="8010448" cy="666849"/>
          </a:xfrm>
          <a:prstGeom prst="rect">
            <a:avLst/>
          </a:prstGeom>
        </p:spPr>
        <p:txBody>
          <a:bodyPr wrap="square">
            <a:spAutoFit/>
          </a:bodyPr>
          <a:lstStyle/>
          <a:p>
            <a:pPr>
              <a:lnSpc>
                <a:spcPct val="120000"/>
              </a:lnSpc>
            </a:pPr>
            <a:r>
              <a:rPr lang="en-US" sz="3200" dirty="0"/>
              <a:t>D</a:t>
            </a:r>
            <a:r>
              <a:rPr lang="en-US" sz="3200" dirty="0" smtClean="0"/>
              <a:t>) Cluster each bin </a:t>
            </a:r>
          </a:p>
        </p:txBody>
      </p:sp>
    </p:spTree>
    <p:extLst>
      <p:ext uri="{BB962C8B-B14F-4D97-AF65-F5344CB8AC3E}">
        <p14:creationId xmlns:p14="http://schemas.microsoft.com/office/powerpoint/2010/main" val="39584793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6" name="Rectangle 5"/>
          <p:cNvSpPr/>
          <p:nvPr/>
        </p:nvSpPr>
        <p:spPr>
          <a:xfrm>
            <a:off x="1058421" y="2745736"/>
            <a:ext cx="8010448" cy="3046988"/>
          </a:xfrm>
          <a:prstGeom prst="rect">
            <a:avLst/>
          </a:prstGeom>
        </p:spPr>
        <p:txBody>
          <a:bodyPr wrap="square">
            <a:spAutoFit/>
          </a:bodyPr>
          <a:lstStyle/>
          <a:p>
            <a:pPr>
              <a:lnSpc>
                <a:spcPct val="120000"/>
              </a:lnSpc>
            </a:pPr>
            <a:r>
              <a:rPr lang="en-US" sz="3200" dirty="0"/>
              <a:t>D</a:t>
            </a:r>
            <a:r>
              <a:rPr lang="en-US" sz="3200" dirty="0" smtClean="0"/>
              <a:t>) Cluster each bin </a:t>
            </a:r>
          </a:p>
          <a:p>
            <a:pPr>
              <a:lnSpc>
                <a:spcPct val="120000"/>
              </a:lnSpc>
            </a:pPr>
            <a:endParaRPr lang="en-US" sz="3200" dirty="0"/>
          </a:p>
          <a:p>
            <a:pPr>
              <a:lnSpc>
                <a:spcPct val="120000"/>
              </a:lnSpc>
            </a:pPr>
            <a:endParaRPr lang="en-US" sz="3200" dirty="0" smtClean="0"/>
          </a:p>
          <a:p>
            <a:pPr>
              <a:lnSpc>
                <a:spcPct val="120000"/>
              </a:lnSpc>
            </a:pPr>
            <a:r>
              <a:rPr lang="en-US" sz="3200" dirty="0" smtClean="0"/>
              <a:t>       Vertex = a cluster of a bin.  </a:t>
            </a:r>
          </a:p>
          <a:p>
            <a:pPr>
              <a:lnSpc>
                <a:spcPct val="120000"/>
              </a:lnSpc>
            </a:pPr>
            <a:r>
              <a:rPr lang="en-US" sz="3200" dirty="0" smtClean="0"/>
              <a:t>          </a:t>
            </a:r>
            <a:endParaRPr lang="en-US" sz="3200" dirty="0"/>
          </a:p>
        </p:txBody>
      </p:sp>
      <p:sp>
        <p:nvSpPr>
          <p:cNvPr id="4" name="Oval 3"/>
          <p:cNvSpPr/>
          <p:nvPr/>
        </p:nvSpPr>
        <p:spPr>
          <a:xfrm>
            <a:off x="3774981" y="1111393"/>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715701" y="14931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839181" y="188122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615341" y="1122665"/>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644261" y="148675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679541" y="183957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767741" y="81639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614461" y="1398552"/>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614461" y="205126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260781" y="200961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78421" y="1409824"/>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136421" y="143873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088981" y="142109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097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6" name="Rectangle 5"/>
          <p:cNvSpPr/>
          <p:nvPr/>
        </p:nvSpPr>
        <p:spPr>
          <a:xfrm>
            <a:off x="1058421" y="2745736"/>
            <a:ext cx="8010448" cy="3539431"/>
          </a:xfrm>
          <a:prstGeom prst="rect">
            <a:avLst/>
          </a:prstGeom>
        </p:spPr>
        <p:txBody>
          <a:bodyPr wrap="square">
            <a:spAutoFit/>
          </a:bodyPr>
          <a:lstStyle/>
          <a:p>
            <a:pPr>
              <a:lnSpc>
                <a:spcPct val="120000"/>
              </a:lnSpc>
            </a:pPr>
            <a:r>
              <a:rPr lang="en-US" sz="3200" dirty="0"/>
              <a:t>D</a:t>
            </a:r>
            <a:r>
              <a:rPr lang="en-US" sz="3200" dirty="0" smtClean="0"/>
              <a:t>) Cluster each bin </a:t>
            </a:r>
          </a:p>
          <a:p>
            <a:pPr>
              <a:lnSpc>
                <a:spcPct val="120000"/>
              </a:lnSpc>
            </a:pPr>
            <a:endParaRPr lang="en-US" sz="3200" dirty="0"/>
          </a:p>
          <a:p>
            <a:pPr>
              <a:lnSpc>
                <a:spcPct val="120000"/>
              </a:lnSpc>
            </a:pPr>
            <a:r>
              <a:rPr lang="en-US" sz="3200" dirty="0" smtClean="0"/>
              <a:t>&amp; create network.</a:t>
            </a:r>
          </a:p>
          <a:p>
            <a:pPr>
              <a:lnSpc>
                <a:spcPct val="120000"/>
              </a:lnSpc>
            </a:pPr>
            <a:r>
              <a:rPr lang="en-US" sz="3200" dirty="0" smtClean="0"/>
              <a:t>       Vertex = a cluster of a bin.  </a:t>
            </a:r>
          </a:p>
          <a:p>
            <a:pPr>
              <a:lnSpc>
                <a:spcPct val="120000"/>
              </a:lnSpc>
            </a:pPr>
            <a:r>
              <a:rPr lang="en-US" sz="3200" dirty="0" smtClean="0"/>
              <a:t>          Edge = nonempty intersection             </a:t>
            </a:r>
          </a:p>
          <a:p>
            <a:r>
              <a:rPr lang="en-US" sz="3200" dirty="0" smtClean="0"/>
              <a:t>                                 between clusters</a:t>
            </a:r>
            <a:endParaRPr lang="en-US" sz="3200" dirty="0"/>
          </a:p>
        </p:txBody>
      </p:sp>
      <p:sp>
        <p:nvSpPr>
          <p:cNvPr id="4" name="Oval 3"/>
          <p:cNvSpPr/>
          <p:nvPr/>
        </p:nvSpPr>
        <p:spPr>
          <a:xfrm>
            <a:off x="3774981" y="1111393"/>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715701" y="14931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839181" y="188122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615341" y="1122665"/>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644261" y="148675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679541" y="183957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767741" y="81639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614461" y="1398552"/>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614461" y="205126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260781" y="200961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78421" y="1409824"/>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136421" y="143873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088981" y="142109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2882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246" b="32208"/>
          <a:stretch/>
        </p:blipFill>
        <p:spPr>
          <a:xfrm>
            <a:off x="3392793" y="325226"/>
            <a:ext cx="5195961" cy="2087168"/>
          </a:xfrm>
          <a:prstGeom prst="rect">
            <a:avLst/>
          </a:prstGeom>
        </p:spPr>
      </p:pic>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6" name="Rectangle 5"/>
          <p:cNvSpPr/>
          <p:nvPr/>
        </p:nvSpPr>
        <p:spPr>
          <a:xfrm>
            <a:off x="1058421" y="2745736"/>
            <a:ext cx="8010448" cy="3539431"/>
          </a:xfrm>
          <a:prstGeom prst="rect">
            <a:avLst/>
          </a:prstGeom>
        </p:spPr>
        <p:txBody>
          <a:bodyPr wrap="square">
            <a:spAutoFit/>
          </a:bodyPr>
          <a:lstStyle/>
          <a:p>
            <a:pPr>
              <a:lnSpc>
                <a:spcPct val="120000"/>
              </a:lnSpc>
            </a:pPr>
            <a:r>
              <a:rPr lang="en-US" sz="3200" dirty="0"/>
              <a:t>D</a:t>
            </a:r>
            <a:r>
              <a:rPr lang="en-US" sz="3200" dirty="0" smtClean="0"/>
              <a:t>) Cluster each bin </a:t>
            </a:r>
          </a:p>
          <a:p>
            <a:pPr>
              <a:lnSpc>
                <a:spcPct val="120000"/>
              </a:lnSpc>
            </a:pPr>
            <a:endParaRPr lang="en-US" sz="3200" dirty="0"/>
          </a:p>
          <a:p>
            <a:pPr>
              <a:lnSpc>
                <a:spcPct val="120000"/>
              </a:lnSpc>
            </a:pPr>
            <a:r>
              <a:rPr lang="en-US" sz="3200" dirty="0" smtClean="0"/>
              <a:t>&amp; create network.</a:t>
            </a:r>
          </a:p>
          <a:p>
            <a:pPr>
              <a:lnSpc>
                <a:spcPct val="120000"/>
              </a:lnSpc>
            </a:pPr>
            <a:r>
              <a:rPr lang="en-US" sz="3200" dirty="0" smtClean="0"/>
              <a:t>       Vertex = a cluster of a bin.  </a:t>
            </a:r>
          </a:p>
          <a:p>
            <a:pPr>
              <a:lnSpc>
                <a:spcPct val="120000"/>
              </a:lnSpc>
            </a:pPr>
            <a:r>
              <a:rPr lang="en-US" sz="3200" dirty="0" smtClean="0"/>
              <a:t>          Edge = nonempty intersection             </a:t>
            </a:r>
          </a:p>
          <a:p>
            <a:r>
              <a:rPr lang="en-US" sz="3200" dirty="0" smtClean="0"/>
              <a:t>                                 between clusters</a:t>
            </a:r>
            <a:endParaRPr lang="en-US" sz="3200" dirty="0"/>
          </a:p>
        </p:txBody>
      </p:sp>
      <p:sp>
        <p:nvSpPr>
          <p:cNvPr id="4" name="Oval 3"/>
          <p:cNvSpPr/>
          <p:nvPr/>
        </p:nvSpPr>
        <p:spPr>
          <a:xfrm>
            <a:off x="3774981" y="1111393"/>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715701" y="14931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839181" y="188122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615341" y="1122665"/>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644261" y="148675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679541" y="183957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767741" y="81639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614461" y="1398552"/>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614461" y="2051269"/>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260781" y="200961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78421" y="1409824"/>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136421" y="143873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088981" y="142109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853954" y="1175930"/>
            <a:ext cx="840360" cy="914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11" idx="2"/>
          </p:cNvCxnSpPr>
          <p:nvPr/>
        </p:nvCxnSpPr>
        <p:spPr>
          <a:xfrm flipV="1">
            <a:off x="3774981" y="1555337"/>
            <a:ext cx="869280" cy="1598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endCxn id="12" idx="6"/>
          </p:cNvCxnSpPr>
          <p:nvPr/>
        </p:nvCxnSpPr>
        <p:spPr>
          <a:xfrm flipV="1">
            <a:off x="3916521" y="1908157"/>
            <a:ext cx="900180" cy="50292"/>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4" idx="6"/>
          </p:cNvCxnSpPr>
          <p:nvPr/>
        </p:nvCxnSpPr>
        <p:spPr>
          <a:xfrm>
            <a:off x="4835751" y="877480"/>
            <a:ext cx="851862" cy="58050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690271" y="1196325"/>
            <a:ext cx="997342" cy="259375"/>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4719191" y="1463089"/>
            <a:ext cx="966622" cy="9389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4750941" y="1477523"/>
            <a:ext cx="957478" cy="43036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708419" y="1457787"/>
            <a:ext cx="643154" cy="12235"/>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5700821" y="2066379"/>
            <a:ext cx="613921" cy="5347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351573" y="1478179"/>
            <a:ext cx="850655" cy="2556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208578" y="1497451"/>
            <a:ext cx="943413"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6336982" y="1507317"/>
            <a:ext cx="866495" cy="57088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0799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2191" y="6562043"/>
            <a:ext cx="7586610"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2" name="Picture 1"/>
          <p:cNvPicPr>
            <a:picLocks noChangeAspect="1"/>
          </p:cNvPicPr>
          <p:nvPr/>
        </p:nvPicPr>
        <p:blipFill>
          <a:blip r:embed="rId2"/>
          <a:stretch>
            <a:fillRect/>
          </a:stretch>
        </p:blipFill>
        <p:spPr>
          <a:xfrm>
            <a:off x="293103" y="166300"/>
            <a:ext cx="3003550" cy="6505575"/>
          </a:xfrm>
          <a:prstGeom prst="rect">
            <a:avLst/>
          </a:prstGeom>
        </p:spPr>
      </p:pic>
      <p:sp>
        <p:nvSpPr>
          <p:cNvPr id="4" name="Rectangle 3"/>
          <p:cNvSpPr/>
          <p:nvPr/>
        </p:nvSpPr>
        <p:spPr>
          <a:xfrm>
            <a:off x="3447852" y="30238"/>
            <a:ext cx="5836012" cy="6580263"/>
          </a:xfrm>
          <a:prstGeom prst="rect">
            <a:avLst/>
          </a:prstGeom>
        </p:spPr>
        <p:txBody>
          <a:bodyPr wrap="square">
            <a:spAutoFit/>
          </a:bodyPr>
          <a:lstStyle/>
          <a:p>
            <a:pPr>
              <a:lnSpc>
                <a:spcPct val="120000"/>
              </a:lnSpc>
            </a:pPr>
            <a:r>
              <a:rPr lang="en-US" sz="2800" dirty="0" smtClean="0"/>
              <a:t>A)  Data Set</a:t>
            </a:r>
          </a:p>
          <a:p>
            <a:pPr>
              <a:lnSpc>
                <a:spcPct val="120000"/>
              </a:lnSpc>
            </a:pPr>
            <a:r>
              <a:rPr lang="en-US" sz="2800" dirty="0" smtClean="0"/>
              <a:t>      </a:t>
            </a:r>
            <a:r>
              <a:rPr lang="en-US" sz="2800" dirty="0" smtClean="0">
                <a:solidFill>
                  <a:srgbClr val="0000FF"/>
                </a:solidFill>
              </a:rPr>
              <a:t>Example:  Point cloud data  </a:t>
            </a:r>
          </a:p>
          <a:p>
            <a:pPr>
              <a:lnSpc>
                <a:spcPct val="120000"/>
              </a:lnSpc>
            </a:pPr>
            <a:r>
              <a:rPr lang="en-US" sz="2800" dirty="0">
                <a:solidFill>
                  <a:srgbClr val="0000FF"/>
                </a:solidFill>
              </a:rPr>
              <a:t> </a:t>
            </a:r>
            <a:r>
              <a:rPr lang="en-US" sz="2800" dirty="0" smtClean="0">
                <a:solidFill>
                  <a:srgbClr val="0000FF"/>
                </a:solidFill>
              </a:rPr>
              <a:t>                  representing a hand.</a:t>
            </a:r>
          </a:p>
          <a:p>
            <a:pPr>
              <a:lnSpc>
                <a:spcPct val="120000"/>
              </a:lnSpc>
            </a:pPr>
            <a:endParaRPr lang="en-US" sz="1200" dirty="0" smtClean="0"/>
          </a:p>
          <a:p>
            <a:pPr>
              <a:lnSpc>
                <a:spcPct val="120000"/>
              </a:lnSpc>
            </a:pPr>
            <a:r>
              <a:rPr lang="en-US" sz="2800" dirty="0" smtClean="0"/>
              <a:t>B)  Function  f :  Data Set </a:t>
            </a:r>
            <a:r>
              <a:rPr lang="en-US" sz="2800" dirty="0" smtClean="0">
                <a:sym typeface="Wingdings"/>
              </a:rPr>
              <a:t> </a:t>
            </a:r>
            <a:r>
              <a:rPr lang="en-US" sz="2800" b="1" dirty="0" smtClean="0">
                <a:sym typeface="Wingdings"/>
              </a:rPr>
              <a:t>R</a:t>
            </a:r>
            <a:endParaRPr lang="en-US" sz="2800" b="1" dirty="0" smtClean="0"/>
          </a:p>
          <a:p>
            <a:pPr>
              <a:lnSpc>
                <a:spcPct val="120000"/>
              </a:lnSpc>
            </a:pPr>
            <a:r>
              <a:rPr lang="en-US" sz="2800" dirty="0" smtClean="0">
                <a:solidFill>
                  <a:srgbClr val="0000FF"/>
                </a:solidFill>
              </a:rPr>
              <a:t>      Example:  x-coordinate</a:t>
            </a:r>
          </a:p>
          <a:p>
            <a:pPr>
              <a:lnSpc>
                <a:spcPct val="120000"/>
              </a:lnSpc>
            </a:pPr>
            <a:r>
              <a:rPr lang="en-US" sz="2800" dirty="0">
                <a:solidFill>
                  <a:srgbClr val="0000FF"/>
                </a:solidFill>
              </a:rPr>
              <a:t> </a:t>
            </a:r>
            <a:r>
              <a:rPr lang="en-US" sz="2800" dirty="0" smtClean="0">
                <a:solidFill>
                  <a:srgbClr val="0000FF"/>
                </a:solidFill>
              </a:rPr>
              <a:t>                        f : (x, y, z) </a:t>
            </a:r>
            <a:r>
              <a:rPr lang="en-US" sz="2800" dirty="0" smtClean="0">
                <a:solidFill>
                  <a:srgbClr val="0000FF"/>
                </a:solidFill>
                <a:sym typeface="Wingdings"/>
              </a:rPr>
              <a:t> x</a:t>
            </a:r>
            <a:endParaRPr lang="en-US" sz="2800" dirty="0"/>
          </a:p>
          <a:p>
            <a:pPr marL="342900" indent="-342900">
              <a:lnSpc>
                <a:spcPct val="120000"/>
              </a:lnSpc>
              <a:buAutoNum type="alphaUcParenR" startAt="3"/>
            </a:pPr>
            <a:r>
              <a:rPr lang="en-US" sz="2800" dirty="0" smtClean="0"/>
              <a:t> Put data into overlapping bins. </a:t>
            </a:r>
          </a:p>
          <a:p>
            <a:pPr>
              <a:lnSpc>
                <a:spcPct val="120000"/>
              </a:lnSpc>
            </a:pPr>
            <a:r>
              <a:rPr lang="en-US" sz="2800" dirty="0" smtClean="0"/>
              <a:t>       </a:t>
            </a:r>
            <a:r>
              <a:rPr lang="en-US" sz="2800" dirty="0" smtClean="0">
                <a:solidFill>
                  <a:srgbClr val="0000FF"/>
                </a:solidFill>
              </a:rPr>
              <a:t>Example:  f</a:t>
            </a:r>
            <a:r>
              <a:rPr lang="en-US" sz="2800" baseline="30000" dirty="0" smtClean="0">
                <a:solidFill>
                  <a:srgbClr val="0000FF"/>
                </a:solidFill>
              </a:rPr>
              <a:t>-1</a:t>
            </a:r>
            <a:r>
              <a:rPr lang="en-US" sz="2800" dirty="0" smtClean="0">
                <a:solidFill>
                  <a:srgbClr val="0000FF"/>
                </a:solidFill>
              </a:rPr>
              <a:t>(</a:t>
            </a:r>
            <a:r>
              <a:rPr lang="en-US" sz="2800" dirty="0" err="1" smtClean="0">
                <a:solidFill>
                  <a:srgbClr val="0000FF"/>
                </a:solidFill>
              </a:rPr>
              <a:t>a</a:t>
            </a:r>
            <a:r>
              <a:rPr lang="en-US" sz="2800" baseline="-25000" dirty="0" err="1" smtClean="0">
                <a:solidFill>
                  <a:srgbClr val="0000FF"/>
                </a:solidFill>
              </a:rPr>
              <a:t>i</a:t>
            </a:r>
            <a:r>
              <a:rPr lang="en-US" sz="2800" dirty="0" smtClean="0">
                <a:solidFill>
                  <a:srgbClr val="0000FF"/>
                </a:solidFill>
              </a:rPr>
              <a:t>, b</a:t>
            </a:r>
            <a:r>
              <a:rPr lang="en-US" sz="2800" baseline="-25000" dirty="0" smtClean="0">
                <a:solidFill>
                  <a:srgbClr val="0000FF"/>
                </a:solidFill>
              </a:rPr>
              <a:t>i</a:t>
            </a:r>
            <a:r>
              <a:rPr lang="en-US" sz="2800" dirty="0" smtClean="0">
                <a:solidFill>
                  <a:srgbClr val="0000FF"/>
                </a:solidFill>
              </a:rPr>
              <a:t>) </a:t>
            </a:r>
          </a:p>
          <a:p>
            <a:pPr>
              <a:lnSpc>
                <a:spcPct val="120000"/>
              </a:lnSpc>
            </a:pPr>
            <a:endParaRPr lang="en-US" sz="800" dirty="0" smtClean="0">
              <a:solidFill>
                <a:srgbClr val="0000FF"/>
              </a:solidFill>
            </a:endParaRPr>
          </a:p>
          <a:p>
            <a:pPr marL="514350" indent="-514350">
              <a:lnSpc>
                <a:spcPct val="120000"/>
              </a:lnSpc>
              <a:buAutoNum type="alphaUcParenR" startAt="4"/>
            </a:pPr>
            <a:r>
              <a:rPr lang="en-US" sz="2800" dirty="0" smtClean="0"/>
              <a:t>Cluster each bin &amp; create network.</a:t>
            </a:r>
          </a:p>
          <a:p>
            <a:pPr>
              <a:lnSpc>
                <a:spcPct val="120000"/>
              </a:lnSpc>
            </a:pPr>
            <a:r>
              <a:rPr lang="en-US" sz="2800" dirty="0"/>
              <a:t> </a:t>
            </a:r>
            <a:r>
              <a:rPr lang="en-US" sz="2800" dirty="0" smtClean="0"/>
              <a:t>      Vertex = a cluster of a bin.  </a:t>
            </a:r>
            <a:endParaRPr lang="en-US" sz="2800" dirty="0"/>
          </a:p>
          <a:p>
            <a:pPr>
              <a:lnSpc>
                <a:spcPct val="120000"/>
              </a:lnSpc>
            </a:pPr>
            <a:r>
              <a:rPr lang="en-US" sz="2800" dirty="0"/>
              <a:t> </a:t>
            </a:r>
            <a:r>
              <a:rPr lang="en-US" sz="2800" dirty="0" smtClean="0"/>
              <a:t>         Edge = nonempty intersection             </a:t>
            </a:r>
          </a:p>
          <a:p>
            <a:r>
              <a:rPr lang="en-US" sz="2800" dirty="0"/>
              <a:t> </a:t>
            </a:r>
            <a:r>
              <a:rPr lang="en-US" sz="2800" dirty="0" smtClean="0"/>
              <a:t>                                between clusters</a:t>
            </a:r>
            <a:endParaRPr lang="en-US" sz="2800" dirty="0"/>
          </a:p>
        </p:txBody>
      </p:sp>
    </p:spTree>
    <p:extLst>
      <p:ext uri="{BB962C8B-B14F-4D97-AF65-F5344CB8AC3E}">
        <p14:creationId xmlns:p14="http://schemas.microsoft.com/office/powerpoint/2010/main" val="5772377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3949" y="213468"/>
            <a:ext cx="8420793" cy="4955203"/>
          </a:xfrm>
          <a:prstGeom prst="rect">
            <a:avLst/>
          </a:prstGeom>
          <a:noFill/>
        </p:spPr>
        <p:txBody>
          <a:bodyPr wrap="square" rtlCol="0">
            <a:spAutoFit/>
          </a:bodyPr>
          <a:lstStyle/>
          <a:p>
            <a:r>
              <a:rPr lang="en-US" sz="2400" dirty="0" smtClean="0"/>
              <a:t>In the next few examples, please note</a:t>
            </a:r>
          </a:p>
          <a:p>
            <a:endParaRPr lang="en-US" dirty="0"/>
          </a:p>
          <a:p>
            <a:pPr marL="457200" indent="-457200">
              <a:buFont typeface="+mj-lt"/>
              <a:buAutoNum type="arabicPeriod"/>
            </a:pPr>
            <a:r>
              <a:rPr lang="en-US" sz="2400" dirty="0" smtClean="0"/>
              <a:t>The different types of data to which we can apply TDA mapper.</a:t>
            </a:r>
          </a:p>
          <a:p>
            <a:pPr marL="457200" indent="-457200">
              <a:buFont typeface="+mj-lt"/>
              <a:buAutoNum type="arabicPeriod"/>
            </a:pPr>
            <a:endParaRPr lang="en-US" sz="2000" dirty="0"/>
          </a:p>
          <a:p>
            <a:pPr marL="457200" indent="-457200">
              <a:buFont typeface="+mj-lt"/>
              <a:buAutoNum type="arabicPeriod"/>
            </a:pPr>
            <a:r>
              <a:rPr lang="en-US" sz="2400" dirty="0" smtClean="0"/>
              <a:t>Several choices need to be made when applying TDA mapper. For example:</a:t>
            </a:r>
          </a:p>
          <a:p>
            <a:endParaRPr lang="en-US" sz="1400" dirty="0" smtClean="0"/>
          </a:p>
          <a:p>
            <a:pPr marL="800100" lvl="1" indent="-342900">
              <a:buFont typeface="Arial" panose="020B0604020202020204" pitchFamily="34" charset="0"/>
              <a:buChar char="•"/>
            </a:pPr>
            <a:r>
              <a:rPr lang="en-US" sz="2400" dirty="0" smtClean="0"/>
              <a:t>How is the data modeled including how </a:t>
            </a:r>
            <a:r>
              <a:rPr lang="en-US" sz="2400" dirty="0"/>
              <a:t>is the distance between data points calculated?</a:t>
            </a:r>
          </a:p>
          <a:p>
            <a:pPr marL="800100" lvl="1" indent="-342900">
              <a:buFont typeface="Arial" panose="020B0604020202020204" pitchFamily="34" charset="0"/>
              <a:buChar char="•"/>
            </a:pPr>
            <a:endParaRPr lang="en-US" sz="1400" dirty="0" smtClean="0"/>
          </a:p>
          <a:p>
            <a:pPr marL="800100" lvl="1" indent="-342900">
              <a:buFont typeface="Arial" panose="020B0604020202020204" pitchFamily="34" charset="0"/>
              <a:buChar char="•"/>
            </a:pPr>
            <a:r>
              <a:rPr lang="en-US" sz="2400" dirty="0" smtClean="0"/>
              <a:t>How are the data put into overlapping bins?</a:t>
            </a:r>
          </a:p>
          <a:p>
            <a:endParaRPr lang="en-US" sz="2400" dirty="0"/>
          </a:p>
          <a:p>
            <a:endParaRPr lang="en-US" sz="2400" dirty="0" smtClean="0"/>
          </a:p>
          <a:p>
            <a:endParaRPr lang="en-US" sz="2400" dirty="0"/>
          </a:p>
        </p:txBody>
      </p:sp>
      <p:sp>
        <p:nvSpPr>
          <p:cNvPr id="5" name="Rectangle 4"/>
          <p:cNvSpPr/>
          <p:nvPr/>
        </p:nvSpPr>
        <p:spPr>
          <a:xfrm>
            <a:off x="0" y="6427113"/>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grpSp>
        <p:nvGrpSpPr>
          <p:cNvPr id="13" name="Group 12"/>
          <p:cNvGrpSpPr/>
          <p:nvPr/>
        </p:nvGrpSpPr>
        <p:grpSpPr>
          <a:xfrm>
            <a:off x="173274" y="3846164"/>
            <a:ext cx="8895595" cy="2103120"/>
            <a:chOff x="173274" y="4153735"/>
            <a:chExt cx="8895595" cy="2103120"/>
          </a:xfrm>
        </p:grpSpPr>
        <p:pic>
          <p:nvPicPr>
            <p:cNvPr id="6" name="Picture 5"/>
            <p:cNvPicPr>
              <a:picLocks noChangeAspect="1"/>
            </p:cNvPicPr>
            <p:nvPr/>
          </p:nvPicPr>
          <p:blipFill rotWithShape="1">
            <a:blip r:embed="rId2"/>
            <a:srcRect l="17416" t="6710" r="17316" b="74614"/>
            <a:stretch/>
          </p:blipFill>
          <p:spPr>
            <a:xfrm>
              <a:off x="173274" y="4565215"/>
              <a:ext cx="2066544" cy="1280160"/>
            </a:xfrm>
            <a:prstGeom prst="rect">
              <a:avLst/>
            </a:prstGeom>
          </p:spPr>
        </p:pic>
        <p:pic>
          <p:nvPicPr>
            <p:cNvPr id="7" name="Picture 6"/>
            <p:cNvPicPr>
              <a:picLocks noChangeAspect="1"/>
            </p:cNvPicPr>
            <p:nvPr/>
          </p:nvPicPr>
          <p:blipFill rotWithShape="1">
            <a:blip r:embed="rId2"/>
            <a:srcRect t="73341" b="-4022"/>
            <a:stretch/>
          </p:blipFill>
          <p:spPr>
            <a:xfrm>
              <a:off x="5902608" y="4153735"/>
              <a:ext cx="3166261" cy="2103120"/>
            </a:xfrm>
            <a:prstGeom prst="rect">
              <a:avLst/>
            </a:prstGeom>
          </p:spPr>
        </p:pic>
        <p:pic>
          <p:nvPicPr>
            <p:cNvPr id="8" name="Picture 7"/>
            <p:cNvPicPr>
              <a:picLocks noChangeAspect="1"/>
            </p:cNvPicPr>
            <p:nvPr/>
          </p:nvPicPr>
          <p:blipFill rotWithShape="1">
            <a:blip r:embed="rId2"/>
            <a:srcRect t="52669" b="32396"/>
            <a:stretch/>
          </p:blipFill>
          <p:spPr>
            <a:xfrm>
              <a:off x="2438967" y="4693231"/>
              <a:ext cx="3166261" cy="1024128"/>
            </a:xfrm>
            <a:prstGeom prst="rect">
              <a:avLst/>
            </a:prstGeom>
          </p:spPr>
        </p:pic>
      </p:grpSp>
      <p:grpSp>
        <p:nvGrpSpPr>
          <p:cNvPr id="12" name="Group 11"/>
          <p:cNvGrpSpPr/>
          <p:nvPr/>
        </p:nvGrpSpPr>
        <p:grpSpPr>
          <a:xfrm>
            <a:off x="344692" y="5623434"/>
            <a:ext cx="7854236" cy="584775"/>
            <a:chOff x="328067" y="2301991"/>
            <a:chExt cx="7854236" cy="584775"/>
          </a:xfrm>
        </p:grpSpPr>
        <p:sp>
          <p:nvSpPr>
            <p:cNvPr id="9" name="TextBox 8"/>
            <p:cNvSpPr txBox="1"/>
            <p:nvPr/>
          </p:nvSpPr>
          <p:spPr>
            <a:xfrm>
              <a:off x="328067" y="2301991"/>
              <a:ext cx="7854236" cy="584775"/>
            </a:xfrm>
            <a:prstGeom prst="rect">
              <a:avLst/>
            </a:prstGeom>
            <a:noFill/>
          </p:spPr>
          <p:txBody>
            <a:bodyPr wrap="square" rtlCol="0">
              <a:spAutoFit/>
            </a:bodyPr>
            <a:lstStyle/>
            <a:p>
              <a:r>
                <a:rPr lang="en-US" sz="3200" dirty="0" smtClean="0"/>
                <a:t>    Data            Overlapping bins                Graph</a:t>
              </a:r>
            </a:p>
          </p:txBody>
        </p:sp>
        <p:sp>
          <p:nvSpPr>
            <p:cNvPr id="10" name="Right Arrow 9"/>
            <p:cNvSpPr/>
            <p:nvPr/>
          </p:nvSpPr>
          <p:spPr>
            <a:xfrm>
              <a:off x="1828800" y="2464640"/>
              <a:ext cx="502571" cy="291609"/>
            </a:xfrm>
            <a:prstGeom prst="rightArrow">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5990154" y="2464640"/>
              <a:ext cx="502571" cy="291609"/>
            </a:xfrm>
            <a:prstGeom prst="rightArrow">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0418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19585"/>
            <a:ext cx="9144000" cy="1310509"/>
          </a:xfrm>
          <a:prstGeom prst="rect">
            <a:avLst/>
          </a:prstGeom>
        </p:spPr>
      </p:pic>
      <p:sp>
        <p:nvSpPr>
          <p:cNvPr id="3" name="Rectangle 2"/>
          <p:cNvSpPr/>
          <p:nvPr/>
        </p:nvSpPr>
        <p:spPr>
          <a:xfrm>
            <a:off x="5037221" y="337484"/>
            <a:ext cx="3945386" cy="369332"/>
          </a:xfrm>
          <a:prstGeom prst="rect">
            <a:avLst/>
          </a:prstGeom>
        </p:spPr>
        <p:txBody>
          <a:bodyPr wrap="none">
            <a:spAutoFit/>
          </a:bodyPr>
          <a:lstStyle/>
          <a:p>
            <a:r>
              <a:rPr lang="en-US" dirty="0"/>
              <a:t>XRDS • SUMMER 2014 • VOL .20 • NO.4</a:t>
            </a:r>
          </a:p>
        </p:txBody>
      </p:sp>
      <p:pic>
        <p:nvPicPr>
          <p:cNvPr id="5" name="Picture 4"/>
          <p:cNvPicPr>
            <a:picLocks noChangeAspect="1"/>
          </p:cNvPicPr>
          <p:nvPr/>
        </p:nvPicPr>
        <p:blipFill>
          <a:blip r:embed="rId3"/>
          <a:stretch>
            <a:fillRect/>
          </a:stretch>
        </p:blipFill>
        <p:spPr>
          <a:xfrm rot="5400000">
            <a:off x="2412389" y="773762"/>
            <a:ext cx="4319221" cy="6858000"/>
          </a:xfrm>
          <a:prstGeom prst="rect">
            <a:avLst/>
          </a:prstGeom>
        </p:spPr>
      </p:pic>
      <p:sp>
        <p:nvSpPr>
          <p:cNvPr id="6" name="Rectangle 5"/>
          <p:cNvSpPr/>
          <p:nvPr/>
        </p:nvSpPr>
        <p:spPr>
          <a:xfrm>
            <a:off x="108065" y="24966"/>
            <a:ext cx="9592887" cy="369332"/>
          </a:xfrm>
          <a:prstGeom prst="rect">
            <a:avLst/>
          </a:prstGeom>
        </p:spPr>
        <p:txBody>
          <a:bodyPr wrap="square">
            <a:spAutoFit/>
          </a:bodyPr>
          <a:lstStyle/>
          <a:p>
            <a:r>
              <a:rPr lang="en-US" dirty="0">
                <a:hlinkClick r:id="rId4"/>
              </a:rPr>
              <a:t>https://</a:t>
            </a:r>
            <a:r>
              <a:rPr lang="en-US" dirty="0" smtClean="0">
                <a:hlinkClick r:id="rId4"/>
              </a:rPr>
              <a:t>dl-acm-org/citation.cfm?id=2634549.2627814&amp;coll=portal&amp;dl=ACM</a:t>
            </a:r>
            <a:r>
              <a:rPr lang="en-US" dirty="0" smtClean="0"/>
              <a:t> </a:t>
            </a:r>
            <a:endParaRPr lang="en-US" dirty="0"/>
          </a:p>
        </p:txBody>
      </p:sp>
    </p:spTree>
    <p:extLst>
      <p:ext uri="{BB962C8B-B14F-4D97-AF65-F5344CB8AC3E}">
        <p14:creationId xmlns:p14="http://schemas.microsoft.com/office/powerpoint/2010/main" val="1921941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40558"/>
            <a:ext cx="9144000" cy="5769360"/>
          </a:xfrm>
          <a:prstGeom prst="rect">
            <a:avLst/>
          </a:prstGeom>
        </p:spPr>
      </p:pic>
      <p:sp>
        <p:nvSpPr>
          <p:cNvPr id="3" name="Rectangle 2"/>
          <p:cNvSpPr/>
          <p:nvPr/>
        </p:nvSpPr>
        <p:spPr>
          <a:xfrm>
            <a:off x="108065" y="149321"/>
            <a:ext cx="9592887" cy="369332"/>
          </a:xfrm>
          <a:prstGeom prst="rect">
            <a:avLst/>
          </a:prstGeom>
        </p:spPr>
        <p:txBody>
          <a:bodyPr wrap="square">
            <a:spAutoFit/>
          </a:bodyPr>
          <a:lstStyle/>
          <a:p>
            <a:r>
              <a:rPr lang="en-US" dirty="0"/>
              <a:t>https://dl-acm-org</a:t>
            </a:r>
            <a:r>
              <a:rPr lang="en-US" b="1" dirty="0">
                <a:solidFill>
                  <a:srgbClr val="7030A0"/>
                </a:solidFill>
              </a:rPr>
              <a:t>.proxy.lib.uiowa.edu</a:t>
            </a:r>
            <a:r>
              <a:rPr lang="en-US" dirty="0"/>
              <a:t>/citation.cfm?id=2634549.2627814&amp;coll=portal&amp;dl=ACM</a:t>
            </a:r>
          </a:p>
        </p:txBody>
      </p:sp>
    </p:spTree>
    <p:extLst>
      <p:ext uri="{BB962C8B-B14F-4D97-AF65-F5344CB8AC3E}">
        <p14:creationId xmlns:p14="http://schemas.microsoft.com/office/powerpoint/2010/main" val="35287177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46" y="0"/>
            <a:ext cx="3151539" cy="6858000"/>
          </a:xfrm>
          <a:prstGeom prst="rect">
            <a:avLst/>
          </a:prstGeom>
        </p:spPr>
      </p:pic>
      <p:pic>
        <p:nvPicPr>
          <p:cNvPr id="3" name="Picture 2"/>
          <p:cNvPicPr>
            <a:picLocks noChangeAspect="1"/>
          </p:cNvPicPr>
          <p:nvPr/>
        </p:nvPicPr>
        <p:blipFill>
          <a:blip r:embed="rId3"/>
          <a:stretch>
            <a:fillRect/>
          </a:stretch>
        </p:blipFill>
        <p:spPr>
          <a:xfrm>
            <a:off x="5019315" y="0"/>
            <a:ext cx="4319221" cy="6858000"/>
          </a:xfrm>
          <a:prstGeom prst="rect">
            <a:avLst/>
          </a:prstGeom>
        </p:spPr>
      </p:pic>
      <p:sp>
        <p:nvSpPr>
          <p:cNvPr id="4" name="Rectangle 3"/>
          <p:cNvSpPr/>
          <p:nvPr/>
        </p:nvSpPr>
        <p:spPr>
          <a:xfrm>
            <a:off x="256839" y="1492811"/>
            <a:ext cx="1684734" cy="923330"/>
          </a:xfrm>
          <a:prstGeom prst="rect">
            <a:avLst/>
          </a:prstGeom>
        </p:spPr>
        <p:txBody>
          <a:bodyPr wrap="square">
            <a:spAutoFit/>
          </a:bodyPr>
          <a:lstStyle/>
          <a:p>
            <a:r>
              <a:rPr lang="en-US" dirty="0"/>
              <a:t>5</a:t>
            </a:r>
            <a:r>
              <a:rPr lang="en-US" dirty="0" smtClean="0"/>
              <a:t> </a:t>
            </a:r>
            <a:r>
              <a:rPr lang="en-US" dirty="0"/>
              <a:t>intervals </a:t>
            </a:r>
            <a:r>
              <a:rPr lang="en-US" dirty="0" smtClean="0"/>
              <a:t>with </a:t>
            </a:r>
            <a:r>
              <a:rPr lang="en-US" dirty="0"/>
              <a:t>50 percent overlap.</a:t>
            </a:r>
          </a:p>
        </p:txBody>
      </p:sp>
      <p:sp>
        <p:nvSpPr>
          <p:cNvPr id="5" name="Rectangle 4"/>
          <p:cNvSpPr/>
          <p:nvPr/>
        </p:nvSpPr>
        <p:spPr>
          <a:xfrm>
            <a:off x="7343424" y="5207430"/>
            <a:ext cx="1684734" cy="923330"/>
          </a:xfrm>
          <a:prstGeom prst="rect">
            <a:avLst/>
          </a:prstGeom>
        </p:spPr>
        <p:txBody>
          <a:bodyPr wrap="square">
            <a:spAutoFit/>
          </a:bodyPr>
          <a:lstStyle/>
          <a:p>
            <a:r>
              <a:rPr lang="en-US" dirty="0" smtClean="0"/>
              <a:t>15 </a:t>
            </a:r>
            <a:r>
              <a:rPr lang="en-US" dirty="0"/>
              <a:t>intervals </a:t>
            </a:r>
            <a:r>
              <a:rPr lang="en-US" dirty="0" smtClean="0"/>
              <a:t>with </a:t>
            </a:r>
            <a:r>
              <a:rPr lang="en-US" dirty="0"/>
              <a:t>50 percent overlap.</a:t>
            </a:r>
          </a:p>
        </p:txBody>
      </p:sp>
      <p:sp>
        <p:nvSpPr>
          <p:cNvPr id="6" name="Rectangle 5"/>
          <p:cNvSpPr/>
          <p:nvPr/>
        </p:nvSpPr>
        <p:spPr>
          <a:xfrm>
            <a:off x="3074308" y="-2993"/>
            <a:ext cx="2009756" cy="6771084"/>
          </a:xfrm>
          <a:prstGeom prst="rect">
            <a:avLst/>
          </a:prstGeom>
          <a:solidFill>
            <a:schemeClr val="accent6">
              <a:lumMod val="20000"/>
              <a:lumOff val="80000"/>
            </a:schemeClr>
          </a:solidFill>
        </p:spPr>
        <p:txBody>
          <a:bodyPr wrap="square">
            <a:spAutoFit/>
          </a:bodyPr>
          <a:lstStyle/>
          <a:p>
            <a:endParaRPr lang="en-US" sz="1400" dirty="0" smtClean="0"/>
          </a:p>
          <a:p>
            <a:r>
              <a:rPr lang="en-US" sz="2000" dirty="0" smtClean="0"/>
              <a:t>1,797 </a:t>
            </a:r>
            <a:r>
              <a:rPr lang="en-US" sz="2000" dirty="0"/>
              <a:t>data </a:t>
            </a:r>
            <a:r>
              <a:rPr lang="en-US" sz="2000" dirty="0" smtClean="0"/>
              <a:t>points</a:t>
            </a:r>
          </a:p>
          <a:p>
            <a:endParaRPr lang="en-US" sz="1200" dirty="0" smtClean="0"/>
          </a:p>
          <a:p>
            <a:r>
              <a:rPr lang="en-US" sz="2000" dirty="0" smtClean="0"/>
              <a:t>data point:</a:t>
            </a:r>
          </a:p>
          <a:p>
            <a:pPr algn="ctr"/>
            <a:r>
              <a:rPr lang="en-US" sz="2000" dirty="0" smtClean="0"/>
              <a:t>8x8 matrix</a:t>
            </a:r>
          </a:p>
          <a:p>
            <a:endParaRPr lang="en-US" sz="1200" dirty="0"/>
          </a:p>
          <a:p>
            <a:r>
              <a:rPr lang="en-US" sz="2000" dirty="0" smtClean="0"/>
              <a:t>Distance metric:</a:t>
            </a:r>
          </a:p>
          <a:p>
            <a:pPr algn="ctr"/>
            <a:r>
              <a:rPr lang="en-US" sz="2000" dirty="0" smtClean="0"/>
              <a:t>Euclidean</a:t>
            </a:r>
          </a:p>
          <a:p>
            <a:pPr algn="ctr"/>
            <a:endParaRPr lang="en-US" sz="1200" dirty="0" smtClean="0"/>
          </a:p>
          <a:p>
            <a:r>
              <a:rPr lang="en-US" sz="2000" dirty="0" smtClean="0"/>
              <a:t> Filter function: </a:t>
            </a:r>
          </a:p>
          <a:p>
            <a:pPr algn="ctr"/>
            <a:r>
              <a:rPr lang="en-US" sz="2000" dirty="0" smtClean="0"/>
              <a:t>principal </a:t>
            </a:r>
            <a:r>
              <a:rPr lang="en-US" sz="2000" dirty="0"/>
              <a:t>SVD </a:t>
            </a:r>
            <a:r>
              <a:rPr lang="en-US" sz="2000" dirty="0" smtClean="0"/>
              <a:t>values</a:t>
            </a:r>
          </a:p>
          <a:p>
            <a:pPr algn="ctr"/>
            <a:endParaRPr lang="en-US" sz="1200" dirty="0"/>
          </a:p>
          <a:p>
            <a:r>
              <a:rPr lang="en-US" sz="2000" dirty="0"/>
              <a:t>Node </a:t>
            </a:r>
            <a:r>
              <a:rPr lang="en-US" sz="2000" dirty="0" smtClean="0"/>
              <a:t>colors: </a:t>
            </a:r>
          </a:p>
          <a:p>
            <a:pPr algn="ctr"/>
            <a:r>
              <a:rPr lang="en-US" sz="2000" dirty="0" smtClean="0"/>
              <a:t>filter </a:t>
            </a:r>
            <a:r>
              <a:rPr lang="en-US" sz="2000" dirty="0"/>
              <a:t>values</a:t>
            </a:r>
            <a:r>
              <a:rPr lang="en-US" sz="2000" dirty="0" smtClean="0"/>
              <a:t>, </a:t>
            </a:r>
          </a:p>
          <a:p>
            <a:pPr algn="ctr"/>
            <a:r>
              <a:rPr lang="en-US" sz="2000" dirty="0" smtClean="0"/>
              <a:t>red = high and </a:t>
            </a:r>
          </a:p>
          <a:p>
            <a:pPr algn="ctr"/>
            <a:r>
              <a:rPr lang="en-US" sz="2000" dirty="0" smtClean="0"/>
              <a:t>blue </a:t>
            </a:r>
            <a:r>
              <a:rPr lang="en-US" sz="2000" dirty="0"/>
              <a:t>=</a:t>
            </a:r>
            <a:r>
              <a:rPr lang="en-US" sz="2000" dirty="0" smtClean="0"/>
              <a:t> low</a:t>
            </a:r>
          </a:p>
          <a:p>
            <a:pPr algn="ctr"/>
            <a:endParaRPr lang="en-US" sz="1200" dirty="0"/>
          </a:p>
          <a:p>
            <a:r>
              <a:rPr lang="en-US" sz="2000" dirty="0"/>
              <a:t>Nodes </a:t>
            </a:r>
            <a:r>
              <a:rPr lang="en-US" sz="2000" dirty="0" smtClean="0"/>
              <a:t>labels:</a:t>
            </a:r>
          </a:p>
          <a:p>
            <a:pPr algn="ctr"/>
            <a:r>
              <a:rPr lang="en-US" sz="2000" dirty="0" smtClean="0"/>
              <a:t> most </a:t>
            </a:r>
            <a:r>
              <a:rPr lang="en-US" sz="2000" dirty="0"/>
              <a:t>frequently </a:t>
            </a:r>
            <a:r>
              <a:rPr lang="en-US" sz="2000" dirty="0" smtClean="0"/>
              <a:t>occurring digit </a:t>
            </a:r>
            <a:r>
              <a:rPr lang="en-US" sz="2000" dirty="0"/>
              <a:t>in the associated </a:t>
            </a:r>
            <a:r>
              <a:rPr lang="en-US" sz="2000" dirty="0" smtClean="0"/>
              <a:t>clusters</a:t>
            </a:r>
          </a:p>
          <a:p>
            <a:pPr algn="ctr"/>
            <a:endParaRPr lang="en-US" sz="2000" dirty="0"/>
          </a:p>
        </p:txBody>
      </p:sp>
    </p:spTree>
    <p:extLst>
      <p:ext uri="{BB962C8B-B14F-4D97-AF65-F5344CB8AC3E}">
        <p14:creationId xmlns:p14="http://schemas.microsoft.com/office/powerpoint/2010/main" val="1256777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4036" y="188100"/>
            <a:ext cx="5130800" cy="2527300"/>
          </a:xfrm>
          <a:prstGeom prst="rect">
            <a:avLst/>
          </a:prstGeom>
        </p:spPr>
      </p:pic>
      <p:sp>
        <p:nvSpPr>
          <p:cNvPr id="3" name="Rectangle 2"/>
          <p:cNvSpPr/>
          <p:nvPr/>
        </p:nvSpPr>
        <p:spPr>
          <a:xfrm>
            <a:off x="1074376" y="2959843"/>
            <a:ext cx="3042340" cy="923330"/>
          </a:xfrm>
          <a:prstGeom prst="rect">
            <a:avLst/>
          </a:prstGeom>
        </p:spPr>
        <p:txBody>
          <a:bodyPr wrap="square">
            <a:spAutoFit/>
          </a:bodyPr>
          <a:lstStyle/>
          <a:p>
            <a:r>
              <a:rPr lang="en-US" dirty="0" smtClean="0"/>
              <a:t>We currently maintain 412 data sets as a service to the machine learning community. </a:t>
            </a:r>
            <a:endParaRPr lang="en-US" dirty="0"/>
          </a:p>
        </p:txBody>
      </p:sp>
      <p:pic>
        <p:nvPicPr>
          <p:cNvPr id="4" name="Picture 3"/>
          <p:cNvPicPr>
            <a:picLocks noChangeAspect="1"/>
          </p:cNvPicPr>
          <p:nvPr/>
        </p:nvPicPr>
        <p:blipFill>
          <a:blip r:embed="rId3"/>
          <a:stretch>
            <a:fillRect/>
          </a:stretch>
        </p:blipFill>
        <p:spPr>
          <a:xfrm>
            <a:off x="4871525" y="2376086"/>
            <a:ext cx="1917700" cy="4229100"/>
          </a:xfrm>
          <a:prstGeom prst="rect">
            <a:avLst/>
          </a:prstGeom>
        </p:spPr>
      </p:pic>
      <p:pic>
        <p:nvPicPr>
          <p:cNvPr id="5" name="Picture 4"/>
          <p:cNvPicPr>
            <a:picLocks noChangeAspect="1"/>
          </p:cNvPicPr>
          <p:nvPr/>
        </p:nvPicPr>
        <p:blipFill>
          <a:blip r:embed="rId4"/>
          <a:stretch>
            <a:fillRect/>
          </a:stretch>
        </p:blipFill>
        <p:spPr>
          <a:xfrm>
            <a:off x="6789225" y="1512486"/>
            <a:ext cx="1930400" cy="5092700"/>
          </a:xfrm>
          <a:prstGeom prst="rect">
            <a:avLst/>
          </a:prstGeom>
        </p:spPr>
      </p:pic>
      <p:sp>
        <p:nvSpPr>
          <p:cNvPr id="6" name="Rectangle 5"/>
          <p:cNvSpPr/>
          <p:nvPr/>
        </p:nvSpPr>
        <p:spPr>
          <a:xfrm>
            <a:off x="434953" y="6163099"/>
            <a:ext cx="3937873" cy="369332"/>
          </a:xfrm>
          <a:prstGeom prst="rect">
            <a:avLst/>
          </a:prstGeom>
        </p:spPr>
        <p:txBody>
          <a:bodyPr wrap="none">
            <a:spAutoFit/>
          </a:bodyPr>
          <a:lstStyle/>
          <a:p>
            <a:r>
              <a:rPr lang="en-US" dirty="0">
                <a:hlinkClick r:id="rId5"/>
              </a:rPr>
              <a:t>http://</a:t>
            </a:r>
            <a:r>
              <a:rPr lang="en-US" dirty="0" smtClean="0">
                <a:hlinkClick r:id="rId5"/>
              </a:rPr>
              <a:t>archive.ics.uci.edu/ml/index.php</a:t>
            </a:r>
            <a:r>
              <a:rPr lang="en-US" dirty="0" smtClean="0"/>
              <a:t> </a:t>
            </a:r>
            <a:endParaRPr lang="en-US" dirty="0"/>
          </a:p>
        </p:txBody>
      </p:sp>
    </p:spTree>
    <p:extLst>
      <p:ext uri="{BB962C8B-B14F-4D97-AF65-F5344CB8AC3E}">
        <p14:creationId xmlns:p14="http://schemas.microsoft.com/office/powerpoint/2010/main" val="11372730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smtClean="0"/>
          </a:p>
        </p:txBody>
      </p:sp>
      <p:sp>
        <p:nvSpPr>
          <p:cNvPr id="6" name="Rectangle 5"/>
          <p:cNvSpPr/>
          <p:nvPr/>
        </p:nvSpPr>
        <p:spPr>
          <a:xfrm>
            <a:off x="0" y="5855691"/>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2"/>
          <a:srcRect l="17416" t="6710" r="17316" b="74614"/>
          <a:stretch/>
        </p:blipFill>
        <p:spPr>
          <a:xfrm>
            <a:off x="173274" y="3037832"/>
            <a:ext cx="2066544" cy="1280160"/>
          </a:xfrm>
          <a:prstGeom prst="rect">
            <a:avLst/>
          </a:prstGeom>
        </p:spPr>
      </p:pic>
      <p:pic>
        <p:nvPicPr>
          <p:cNvPr id="8" name="Picture 7"/>
          <p:cNvPicPr>
            <a:picLocks noChangeAspect="1"/>
          </p:cNvPicPr>
          <p:nvPr/>
        </p:nvPicPr>
        <p:blipFill rotWithShape="1">
          <a:blip r:embed="rId2"/>
          <a:srcRect t="73341" b="-4022"/>
          <a:stretch/>
        </p:blipFill>
        <p:spPr>
          <a:xfrm>
            <a:off x="5902608" y="2626352"/>
            <a:ext cx="3166261" cy="2103120"/>
          </a:xfrm>
          <a:prstGeom prst="rect">
            <a:avLst/>
          </a:prstGeom>
        </p:spPr>
      </p:pic>
      <p:pic>
        <p:nvPicPr>
          <p:cNvPr id="9" name="Picture 8"/>
          <p:cNvPicPr>
            <a:picLocks noChangeAspect="1"/>
          </p:cNvPicPr>
          <p:nvPr/>
        </p:nvPicPr>
        <p:blipFill rotWithShape="1">
          <a:blip r:embed="rId2"/>
          <a:srcRect t="52669" b="32396"/>
          <a:stretch/>
        </p:blipFill>
        <p:spPr>
          <a:xfrm>
            <a:off x="2438967" y="3165848"/>
            <a:ext cx="3166261" cy="1024128"/>
          </a:xfrm>
          <a:prstGeom prst="rect">
            <a:avLst/>
          </a:prstGeom>
        </p:spPr>
      </p:pic>
      <p:sp>
        <p:nvSpPr>
          <p:cNvPr id="2" name="TextBox 1"/>
          <p:cNvSpPr txBox="1"/>
          <p:nvPr/>
        </p:nvSpPr>
        <p:spPr>
          <a:xfrm>
            <a:off x="328067" y="1730569"/>
            <a:ext cx="7854236" cy="584775"/>
          </a:xfrm>
          <a:prstGeom prst="rect">
            <a:avLst/>
          </a:prstGeom>
          <a:noFill/>
        </p:spPr>
        <p:txBody>
          <a:bodyPr wrap="square" rtlCol="0">
            <a:spAutoFit/>
          </a:bodyPr>
          <a:lstStyle/>
          <a:p>
            <a:r>
              <a:rPr lang="en-US" sz="3200" dirty="0" smtClean="0"/>
              <a:t>    Data            Overlapping bins                Graph</a:t>
            </a:r>
          </a:p>
        </p:txBody>
      </p:sp>
      <p:sp>
        <p:nvSpPr>
          <p:cNvPr id="3" name="Right Arrow 2"/>
          <p:cNvSpPr/>
          <p:nvPr/>
        </p:nvSpPr>
        <p:spPr>
          <a:xfrm>
            <a:off x="1828800" y="1893218"/>
            <a:ext cx="502571" cy="291609"/>
          </a:xfrm>
          <a:prstGeom prst="rightArrow">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5990154" y="1893218"/>
            <a:ext cx="502571" cy="291609"/>
          </a:xfrm>
          <a:prstGeom prst="rightArrow">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085606" y="534142"/>
            <a:ext cx="6742680" cy="584775"/>
          </a:xfrm>
          <a:prstGeom prst="rect">
            <a:avLst/>
          </a:prstGeom>
        </p:spPr>
        <p:txBody>
          <a:bodyPr wrap="none">
            <a:spAutoFit/>
          </a:bodyPr>
          <a:lstStyle/>
          <a:p>
            <a:r>
              <a:rPr lang="en-US" sz="3200" b="1" dirty="0">
                <a:solidFill>
                  <a:srgbClr val="7030A0"/>
                </a:solidFill>
                <a:latin typeface="Times New Roman" panose="02020603050405020304" pitchFamily="18" charset="0"/>
              </a:rPr>
              <a:t>Data Visualization with TDA Mapper</a:t>
            </a:r>
            <a:endParaRPr lang="en-US" sz="3200" dirty="0">
              <a:solidFill>
                <a:srgbClr val="7030A0"/>
              </a:solidFill>
            </a:endParaRPr>
          </a:p>
        </p:txBody>
      </p:sp>
    </p:spTree>
    <p:extLst>
      <p:ext uri="{BB962C8B-B14F-4D97-AF65-F5344CB8AC3E}">
        <p14:creationId xmlns:p14="http://schemas.microsoft.com/office/powerpoint/2010/main" val="1293001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157508"/>
            <a:ext cx="9144000" cy="1709159"/>
          </a:xfrm>
          <a:prstGeom prst="rect">
            <a:avLst/>
          </a:prstGeom>
        </p:spPr>
      </p:pic>
      <p:sp>
        <p:nvSpPr>
          <p:cNvPr id="3" name="TextBox 2"/>
          <p:cNvSpPr txBox="1"/>
          <p:nvPr/>
        </p:nvSpPr>
        <p:spPr>
          <a:xfrm>
            <a:off x="2832067" y="3606016"/>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3"/>
          <a:stretch>
            <a:fillRect/>
          </a:stretch>
        </p:blipFill>
        <p:spPr>
          <a:xfrm>
            <a:off x="0" y="0"/>
            <a:ext cx="9144000" cy="5789587"/>
          </a:xfrm>
          <a:prstGeom prst="rect">
            <a:avLst/>
          </a:prstGeom>
        </p:spPr>
      </p:pic>
      <p:sp>
        <p:nvSpPr>
          <p:cNvPr id="5" name="Rectangle 4"/>
          <p:cNvSpPr/>
          <p:nvPr/>
        </p:nvSpPr>
        <p:spPr>
          <a:xfrm>
            <a:off x="2750764" y="1522288"/>
            <a:ext cx="4284122" cy="369332"/>
          </a:xfrm>
          <a:prstGeom prst="rect">
            <a:avLst/>
          </a:prstGeom>
        </p:spPr>
        <p:txBody>
          <a:bodyPr wrap="none">
            <a:spAutoFit/>
          </a:bodyPr>
          <a:lstStyle/>
          <a:p>
            <a:r>
              <a:rPr lang="en-US" dirty="0">
                <a:hlinkClick r:id="rId4"/>
              </a:rPr>
              <a:t>http://</a:t>
            </a:r>
            <a:r>
              <a:rPr lang="en-US" dirty="0" smtClean="0">
                <a:hlinkClick r:id="rId4"/>
              </a:rPr>
              <a:t>archive.ics.uci.edu/ml/datasets.html</a:t>
            </a:r>
            <a:r>
              <a:rPr lang="en-US" dirty="0" smtClean="0"/>
              <a:t> </a:t>
            </a:r>
            <a:endParaRPr lang="en-US" dirty="0"/>
          </a:p>
        </p:txBody>
      </p:sp>
      <p:pic>
        <p:nvPicPr>
          <p:cNvPr id="7" name="Picture 6"/>
          <p:cNvPicPr>
            <a:picLocks noChangeAspect="1"/>
          </p:cNvPicPr>
          <p:nvPr/>
        </p:nvPicPr>
        <p:blipFill>
          <a:blip r:embed="rId5"/>
          <a:stretch>
            <a:fillRect/>
          </a:stretch>
        </p:blipFill>
        <p:spPr>
          <a:xfrm>
            <a:off x="1174159" y="6052812"/>
            <a:ext cx="7989084" cy="731520"/>
          </a:xfrm>
          <a:prstGeom prst="rect">
            <a:avLst/>
          </a:prstGeom>
        </p:spPr>
      </p:pic>
    </p:spTree>
    <p:extLst>
      <p:ext uri="{BB962C8B-B14F-4D97-AF65-F5344CB8AC3E}">
        <p14:creationId xmlns:p14="http://schemas.microsoft.com/office/powerpoint/2010/main" val="2991160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8804" y="2559067"/>
            <a:ext cx="4572000" cy="923330"/>
          </a:xfrm>
          <a:prstGeom prst="rect">
            <a:avLst/>
          </a:prstGeom>
        </p:spPr>
        <p:txBody>
          <a:bodyPr>
            <a:spAutoFit/>
          </a:bodyPr>
          <a:lstStyle/>
          <a:p>
            <a:r>
              <a:rPr lang="en-US" dirty="0" smtClean="0"/>
              <a:t>5. Number of Instances</a:t>
            </a:r>
          </a:p>
          <a:p>
            <a:r>
              <a:rPr lang="en-US" dirty="0" smtClean="0"/>
              <a:t>	</a:t>
            </a:r>
            <a:r>
              <a:rPr lang="en-US" dirty="0" err="1" smtClean="0"/>
              <a:t>optdigits.tra</a:t>
            </a:r>
            <a:r>
              <a:rPr lang="en-US" dirty="0" smtClean="0"/>
              <a:t>	Training	3823</a:t>
            </a:r>
          </a:p>
          <a:p>
            <a:r>
              <a:rPr lang="en-US" dirty="0" smtClean="0"/>
              <a:t>	</a:t>
            </a:r>
            <a:r>
              <a:rPr lang="en-US" dirty="0" err="1" smtClean="0"/>
              <a:t>optdigits.tes</a:t>
            </a:r>
            <a:r>
              <a:rPr lang="en-US" dirty="0" smtClean="0"/>
              <a:t>	Testing	1797</a:t>
            </a:r>
            <a:endParaRPr lang="en-US" dirty="0"/>
          </a:p>
        </p:txBody>
      </p:sp>
      <p:sp>
        <p:nvSpPr>
          <p:cNvPr id="3" name="Rectangle 2"/>
          <p:cNvSpPr/>
          <p:nvPr/>
        </p:nvSpPr>
        <p:spPr>
          <a:xfrm>
            <a:off x="294995" y="1501181"/>
            <a:ext cx="8910885" cy="923330"/>
          </a:xfrm>
          <a:prstGeom prst="rect">
            <a:avLst/>
          </a:prstGeom>
        </p:spPr>
        <p:txBody>
          <a:bodyPr wrap="square">
            <a:spAutoFit/>
          </a:bodyPr>
          <a:lstStyle/>
          <a:p>
            <a:r>
              <a:rPr lang="en-US" dirty="0">
                <a:hlinkClick r:id="rId2"/>
              </a:rPr>
              <a:t>http://archive.ics.uci.edu/ml/machine-learning-databases/optdigits/</a:t>
            </a:r>
            <a:r>
              <a:rPr lang="en-US" dirty="0"/>
              <a:t>  </a:t>
            </a:r>
            <a:endParaRPr lang="en-US" dirty="0" smtClean="0">
              <a:hlinkClick r:id="rId3"/>
            </a:endParaRPr>
          </a:p>
          <a:p>
            <a:r>
              <a:rPr lang="en-US" dirty="0" smtClean="0">
                <a:hlinkClick r:id="rId3"/>
              </a:rPr>
              <a:t>http://archive.ics.uci.edu/ml/machine-learning-databases/optdigits/optdigits.names</a:t>
            </a:r>
            <a:endParaRPr lang="en-US" dirty="0" smtClean="0"/>
          </a:p>
          <a:p>
            <a:r>
              <a:rPr lang="en-US" dirty="0" smtClean="0">
                <a:hlinkClick r:id="rId4"/>
              </a:rPr>
              <a:t>http</a:t>
            </a:r>
            <a:r>
              <a:rPr lang="en-US" dirty="0">
                <a:hlinkClick r:id="rId4"/>
              </a:rPr>
              <a:t>://</a:t>
            </a:r>
            <a:r>
              <a:rPr lang="en-US" dirty="0" smtClean="0">
                <a:hlinkClick r:id="rId4"/>
              </a:rPr>
              <a:t>archive.ics.uci.edu/ml/machine-learning-databases/optdigits/optdigits.tes</a:t>
            </a:r>
            <a:r>
              <a:rPr lang="en-US" dirty="0" smtClean="0"/>
              <a:t> </a:t>
            </a:r>
            <a:endParaRPr lang="en-US" dirty="0"/>
          </a:p>
        </p:txBody>
      </p:sp>
      <p:pic>
        <p:nvPicPr>
          <p:cNvPr id="4" name="Picture 3"/>
          <p:cNvPicPr>
            <a:picLocks noChangeAspect="1"/>
          </p:cNvPicPr>
          <p:nvPr/>
        </p:nvPicPr>
        <p:blipFill>
          <a:blip r:embed="rId5"/>
          <a:stretch>
            <a:fillRect/>
          </a:stretch>
        </p:blipFill>
        <p:spPr>
          <a:xfrm>
            <a:off x="273050" y="717817"/>
            <a:ext cx="8597900" cy="825500"/>
          </a:xfrm>
          <a:prstGeom prst="rect">
            <a:avLst/>
          </a:prstGeom>
        </p:spPr>
      </p:pic>
      <p:sp>
        <p:nvSpPr>
          <p:cNvPr id="5" name="Rectangle 4"/>
          <p:cNvSpPr/>
          <p:nvPr/>
        </p:nvSpPr>
        <p:spPr>
          <a:xfrm>
            <a:off x="344427" y="348485"/>
            <a:ext cx="8595196" cy="369332"/>
          </a:xfrm>
          <a:prstGeom prst="rect">
            <a:avLst/>
          </a:prstGeom>
        </p:spPr>
        <p:txBody>
          <a:bodyPr wrap="square">
            <a:spAutoFit/>
          </a:bodyPr>
          <a:lstStyle/>
          <a:p>
            <a:r>
              <a:rPr lang="en-US" dirty="0" smtClean="0">
                <a:hlinkClick r:id="rId6"/>
              </a:rPr>
              <a:t>http://archive.ics.uci.edu/ml/datasets/Optical+Recognition+of+Handwritten+Digits</a:t>
            </a:r>
            <a:r>
              <a:rPr lang="en-US" dirty="0" smtClean="0"/>
              <a:t> </a:t>
            </a:r>
            <a:endParaRPr lang="en-US" dirty="0"/>
          </a:p>
        </p:txBody>
      </p:sp>
      <p:pic>
        <p:nvPicPr>
          <p:cNvPr id="6" name="Picture 5"/>
          <p:cNvPicPr>
            <a:picLocks noChangeAspect="1"/>
          </p:cNvPicPr>
          <p:nvPr/>
        </p:nvPicPr>
        <p:blipFill>
          <a:blip r:embed="rId7"/>
          <a:stretch>
            <a:fillRect/>
          </a:stretch>
        </p:blipFill>
        <p:spPr>
          <a:xfrm>
            <a:off x="14598" y="3751509"/>
            <a:ext cx="9144000" cy="2923019"/>
          </a:xfrm>
          <a:prstGeom prst="rect">
            <a:avLst/>
          </a:prstGeom>
        </p:spPr>
      </p:pic>
    </p:spTree>
    <p:extLst>
      <p:ext uri="{BB962C8B-B14F-4D97-AF65-F5344CB8AC3E}">
        <p14:creationId xmlns:p14="http://schemas.microsoft.com/office/powerpoint/2010/main" val="12486780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98" y="29411"/>
            <a:ext cx="9144000" cy="2562330"/>
          </a:xfrm>
          <a:prstGeom prst="rect">
            <a:avLst/>
          </a:prstGeom>
        </p:spPr>
      </p:pic>
      <p:sp>
        <p:nvSpPr>
          <p:cNvPr id="3" name="Rectangle 2"/>
          <p:cNvSpPr/>
          <p:nvPr/>
        </p:nvSpPr>
        <p:spPr>
          <a:xfrm>
            <a:off x="309301" y="2474949"/>
            <a:ext cx="8834699" cy="4339650"/>
          </a:xfrm>
          <a:prstGeom prst="rect">
            <a:avLst/>
          </a:prstGeom>
        </p:spPr>
        <p:txBody>
          <a:bodyPr wrap="square">
            <a:spAutoFit/>
          </a:bodyPr>
          <a:lstStyle/>
          <a:p>
            <a:r>
              <a:rPr lang="en-US" dirty="0" smtClean="0"/>
              <a:t>Source: E. </a:t>
            </a:r>
            <a:r>
              <a:rPr lang="en-US" dirty="0" err="1" smtClean="0"/>
              <a:t>Alpaydin</a:t>
            </a:r>
            <a:r>
              <a:rPr lang="en-US" dirty="0" smtClean="0"/>
              <a:t>, C. </a:t>
            </a:r>
            <a:r>
              <a:rPr lang="en-US" dirty="0" err="1" smtClean="0"/>
              <a:t>Kaynak</a:t>
            </a:r>
            <a:r>
              <a:rPr lang="en-US" dirty="0" smtClean="0"/>
              <a:t>, Department of Computer Engineering, </a:t>
            </a:r>
            <a:r>
              <a:rPr lang="en-US" dirty="0" err="1" smtClean="0"/>
              <a:t>Bogazici</a:t>
            </a:r>
            <a:r>
              <a:rPr lang="en-US" dirty="0" smtClean="0"/>
              <a:t> University, 80815 Istanbul Turkey, </a:t>
            </a:r>
            <a:r>
              <a:rPr lang="en-US" dirty="0" err="1" smtClean="0"/>
              <a:t>alpaydin</a:t>
            </a:r>
            <a:r>
              <a:rPr lang="en-US" dirty="0" smtClean="0"/>
              <a:t> '@' </a:t>
            </a:r>
            <a:r>
              <a:rPr lang="en-US" dirty="0" err="1" smtClean="0"/>
              <a:t>boun.edu.tr</a:t>
            </a:r>
            <a:endParaRPr lang="en-US" dirty="0" smtClean="0"/>
          </a:p>
          <a:p>
            <a:endParaRPr lang="en-US" sz="1200" dirty="0" smtClean="0"/>
          </a:p>
          <a:p>
            <a:r>
              <a:rPr lang="en-US" dirty="0" smtClean="0"/>
              <a:t>Data Set Information: We used preprocessing programs made available by NIST to extract normalized bitmaps of handwritten digits from a preprinted form. From a total of 43 people, 30 contributed to the training set and different 13 to the test set. 32x32 bitmaps are divided into </a:t>
            </a:r>
            <a:r>
              <a:rPr lang="en-US" dirty="0" err="1" smtClean="0"/>
              <a:t>nonoverlapping</a:t>
            </a:r>
            <a:r>
              <a:rPr lang="en-US" dirty="0" smtClean="0"/>
              <a:t> blocks of 4x4 and the number of on pixels are counted in each block. This generates an input matrix of 8x8 where each element is an integer in the range 0..16. This reduces dimensionality and gives invariance to small distortions.</a:t>
            </a:r>
          </a:p>
          <a:p>
            <a:endParaRPr lang="en-US" sz="1200" dirty="0" smtClean="0"/>
          </a:p>
          <a:p>
            <a:r>
              <a:rPr lang="en-US" dirty="0" smtClean="0"/>
              <a:t>For info on NIST preprocessing routines, see M. D. </a:t>
            </a:r>
            <a:r>
              <a:rPr lang="en-US" dirty="0" err="1" smtClean="0"/>
              <a:t>Garris</a:t>
            </a:r>
            <a:r>
              <a:rPr lang="en-US" dirty="0" smtClean="0"/>
              <a:t>, J. L. Blue, G. T. Candela, D. L. </a:t>
            </a:r>
            <a:r>
              <a:rPr lang="en-US" dirty="0" err="1" smtClean="0"/>
              <a:t>Dimmick</a:t>
            </a:r>
            <a:r>
              <a:rPr lang="en-US" dirty="0" smtClean="0"/>
              <a:t>, J. Geist, P. J. </a:t>
            </a:r>
            <a:r>
              <a:rPr lang="en-US" dirty="0" err="1" smtClean="0"/>
              <a:t>Grother</a:t>
            </a:r>
            <a:r>
              <a:rPr lang="en-US" dirty="0" smtClean="0"/>
              <a:t>, S. A. Janet, and C. L. Wilson, NIST Form-Based Handprint Recognition System, NISTIR 5469, 1994.</a:t>
            </a:r>
          </a:p>
          <a:p>
            <a:endParaRPr lang="en-US" dirty="0" smtClean="0"/>
          </a:p>
          <a:p>
            <a:r>
              <a:rPr lang="en-US" dirty="0" smtClean="0"/>
              <a:t>Attribute Information:</a:t>
            </a:r>
            <a:r>
              <a:rPr lang="en-US" dirty="0"/>
              <a:t> </a:t>
            </a:r>
            <a:r>
              <a:rPr lang="en-US" dirty="0" smtClean="0"/>
              <a:t>   All input attributes are integers in the range 0..16.</a:t>
            </a:r>
          </a:p>
          <a:p>
            <a:r>
              <a:rPr lang="en-US" dirty="0" smtClean="0"/>
              <a:t>                                            The last attribute is the class code 0..9</a:t>
            </a:r>
            <a:endParaRPr lang="en-US" dirty="0"/>
          </a:p>
        </p:txBody>
      </p:sp>
    </p:spTree>
    <p:extLst>
      <p:ext uri="{BB962C8B-B14F-4D97-AF65-F5344CB8AC3E}">
        <p14:creationId xmlns:p14="http://schemas.microsoft.com/office/powerpoint/2010/main" val="42347397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305" y="308382"/>
            <a:ext cx="9015489" cy="4937760"/>
          </a:xfrm>
          <a:prstGeom prst="rect">
            <a:avLst/>
          </a:prstGeom>
        </p:spPr>
      </p:pic>
      <p:sp>
        <p:nvSpPr>
          <p:cNvPr id="3" name="Rectangle 2"/>
          <p:cNvSpPr/>
          <p:nvPr/>
        </p:nvSpPr>
        <p:spPr>
          <a:xfrm>
            <a:off x="724205" y="6120676"/>
            <a:ext cx="9304934" cy="646331"/>
          </a:xfrm>
          <a:prstGeom prst="rect">
            <a:avLst/>
          </a:prstGeom>
        </p:spPr>
        <p:txBody>
          <a:bodyPr wrap="square">
            <a:spAutoFit/>
          </a:bodyPr>
          <a:lstStyle/>
          <a:p>
            <a:r>
              <a:rPr lang="en-US" dirty="0"/>
              <a:t>http://</a:t>
            </a:r>
            <a:r>
              <a:rPr lang="en-US" dirty="0" smtClean="0"/>
              <a:t>scientificpapers.org/wp- content/files/1345_Proposing_a_New_Framework_</a:t>
            </a:r>
          </a:p>
          <a:p>
            <a:r>
              <a:rPr lang="en-US" dirty="0" smtClean="0"/>
              <a:t>for_Biometric_Optical_Recognition_for_Handwritten_Digits_Data_Set.pdf</a:t>
            </a:r>
            <a:endParaRPr lang="en-US" dirty="0"/>
          </a:p>
        </p:txBody>
      </p:sp>
    </p:spTree>
    <p:extLst>
      <p:ext uri="{BB962C8B-B14F-4D97-AF65-F5344CB8AC3E}">
        <p14:creationId xmlns:p14="http://schemas.microsoft.com/office/powerpoint/2010/main" val="20187109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305" y="308382"/>
            <a:ext cx="9015489" cy="4937760"/>
          </a:xfrm>
          <a:prstGeom prst="rect">
            <a:avLst/>
          </a:prstGeom>
        </p:spPr>
      </p:pic>
      <p:sp>
        <p:nvSpPr>
          <p:cNvPr id="3" name="Rectangle 2"/>
          <p:cNvSpPr/>
          <p:nvPr/>
        </p:nvSpPr>
        <p:spPr>
          <a:xfrm>
            <a:off x="724205" y="6120676"/>
            <a:ext cx="9304934" cy="646331"/>
          </a:xfrm>
          <a:prstGeom prst="rect">
            <a:avLst/>
          </a:prstGeom>
        </p:spPr>
        <p:txBody>
          <a:bodyPr wrap="square">
            <a:spAutoFit/>
          </a:bodyPr>
          <a:lstStyle/>
          <a:p>
            <a:r>
              <a:rPr lang="en-US" dirty="0"/>
              <a:t>http://</a:t>
            </a:r>
            <a:r>
              <a:rPr lang="en-US" dirty="0" smtClean="0"/>
              <a:t>scientificpapers.org/wp- content/files/1345_Proposing_a_New_Framework_</a:t>
            </a:r>
          </a:p>
          <a:p>
            <a:r>
              <a:rPr lang="en-US" dirty="0" smtClean="0"/>
              <a:t>for_Biometric_Optical_Recognition_for_Handwritten_Digits_Data_Set.pdf</a:t>
            </a:r>
            <a:endParaRPr lang="en-US" dirty="0"/>
          </a:p>
        </p:txBody>
      </p:sp>
      <p:grpSp>
        <p:nvGrpSpPr>
          <p:cNvPr id="29" name="Group 28"/>
          <p:cNvGrpSpPr/>
          <p:nvPr/>
        </p:nvGrpSpPr>
        <p:grpSpPr>
          <a:xfrm>
            <a:off x="2053168" y="334145"/>
            <a:ext cx="2573177" cy="4167759"/>
            <a:chOff x="2053168" y="334145"/>
            <a:chExt cx="2573177" cy="4167759"/>
          </a:xfrm>
        </p:grpSpPr>
        <p:grpSp>
          <p:nvGrpSpPr>
            <p:cNvPr id="27" name="Group 26"/>
            <p:cNvGrpSpPr/>
            <p:nvPr/>
          </p:nvGrpSpPr>
          <p:grpSpPr>
            <a:xfrm>
              <a:off x="2053168" y="855133"/>
              <a:ext cx="2569633" cy="3646771"/>
              <a:chOff x="2053168" y="855133"/>
              <a:chExt cx="2569633" cy="3646771"/>
            </a:xfrm>
          </p:grpSpPr>
          <p:grpSp>
            <p:nvGrpSpPr>
              <p:cNvPr id="12" name="Group 11"/>
              <p:cNvGrpSpPr/>
              <p:nvPr/>
            </p:nvGrpSpPr>
            <p:grpSpPr>
              <a:xfrm>
                <a:off x="2053168" y="855133"/>
                <a:ext cx="2569633" cy="1566335"/>
                <a:chOff x="2053168" y="855133"/>
                <a:chExt cx="2569633" cy="1566335"/>
              </a:xfrm>
            </p:grpSpPr>
            <p:grpSp>
              <p:nvGrpSpPr>
                <p:cNvPr id="8" name="Group 7"/>
                <p:cNvGrpSpPr/>
                <p:nvPr/>
              </p:nvGrpSpPr>
              <p:grpSpPr>
                <a:xfrm>
                  <a:off x="2053168" y="855133"/>
                  <a:ext cx="2569633" cy="520700"/>
                  <a:chOff x="2053168" y="855133"/>
                  <a:chExt cx="2569633" cy="520700"/>
                </a:xfrm>
              </p:grpSpPr>
              <p:cxnSp>
                <p:nvCxnSpPr>
                  <p:cNvPr id="6" name="Straight Connector 5"/>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2053168" y="1900768"/>
                  <a:ext cx="2569633" cy="520700"/>
                  <a:chOff x="2053168" y="855133"/>
                  <a:chExt cx="2569633" cy="520700"/>
                </a:xfrm>
              </p:grpSpPr>
              <p:cxnSp>
                <p:nvCxnSpPr>
                  <p:cNvPr id="10" name="Straight Connector 9"/>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2053168" y="2935569"/>
                <a:ext cx="2569633" cy="1566335"/>
                <a:chOff x="2053168" y="855133"/>
                <a:chExt cx="2569633" cy="1566335"/>
              </a:xfrm>
            </p:grpSpPr>
            <p:grpSp>
              <p:nvGrpSpPr>
                <p:cNvPr id="14" name="Group 13"/>
                <p:cNvGrpSpPr/>
                <p:nvPr/>
              </p:nvGrpSpPr>
              <p:grpSpPr>
                <a:xfrm>
                  <a:off x="2053168" y="855133"/>
                  <a:ext cx="2569633" cy="520700"/>
                  <a:chOff x="2053168" y="855133"/>
                  <a:chExt cx="2569633" cy="520700"/>
                </a:xfrm>
              </p:grpSpPr>
              <p:cxnSp>
                <p:nvCxnSpPr>
                  <p:cNvPr id="18" name="Straight Connector 17"/>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053168" y="1900768"/>
                  <a:ext cx="2569633" cy="520700"/>
                  <a:chOff x="2053168" y="855133"/>
                  <a:chExt cx="2569633" cy="520700"/>
                </a:xfrm>
              </p:grpSpPr>
              <p:cxnSp>
                <p:nvCxnSpPr>
                  <p:cNvPr id="16" name="Straight Connector 15"/>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cxnSp>
          <p:nvCxnSpPr>
            <p:cNvPr id="28" name="Straight Connector 27"/>
            <p:cNvCxnSpPr/>
            <p:nvPr/>
          </p:nvCxnSpPr>
          <p:spPr>
            <a:xfrm>
              <a:off x="2056712" y="334145"/>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rot="5400000">
            <a:off x="1254105" y="1133209"/>
            <a:ext cx="4167758" cy="2569633"/>
            <a:chOff x="2053168" y="334145"/>
            <a:chExt cx="2573177" cy="4167759"/>
          </a:xfrm>
        </p:grpSpPr>
        <p:grpSp>
          <p:nvGrpSpPr>
            <p:cNvPr id="31" name="Group 30"/>
            <p:cNvGrpSpPr/>
            <p:nvPr/>
          </p:nvGrpSpPr>
          <p:grpSpPr>
            <a:xfrm>
              <a:off x="2053168" y="855133"/>
              <a:ext cx="2569633" cy="3646771"/>
              <a:chOff x="2053168" y="855133"/>
              <a:chExt cx="2569633" cy="3646771"/>
            </a:xfrm>
          </p:grpSpPr>
          <p:grpSp>
            <p:nvGrpSpPr>
              <p:cNvPr id="33" name="Group 32"/>
              <p:cNvGrpSpPr/>
              <p:nvPr/>
            </p:nvGrpSpPr>
            <p:grpSpPr>
              <a:xfrm>
                <a:off x="2053168" y="855133"/>
                <a:ext cx="2569633" cy="1566335"/>
                <a:chOff x="2053168" y="855133"/>
                <a:chExt cx="2569633" cy="1566335"/>
              </a:xfrm>
            </p:grpSpPr>
            <p:grpSp>
              <p:nvGrpSpPr>
                <p:cNvPr id="41" name="Group 40"/>
                <p:cNvGrpSpPr/>
                <p:nvPr/>
              </p:nvGrpSpPr>
              <p:grpSpPr>
                <a:xfrm>
                  <a:off x="2053168" y="855133"/>
                  <a:ext cx="2569633" cy="520700"/>
                  <a:chOff x="2053168" y="855133"/>
                  <a:chExt cx="2569633" cy="520700"/>
                </a:xfrm>
              </p:grpSpPr>
              <p:cxnSp>
                <p:nvCxnSpPr>
                  <p:cNvPr id="45" name="Straight Connector 44"/>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2053168" y="1900768"/>
                  <a:ext cx="2569633" cy="520700"/>
                  <a:chOff x="2053168" y="855133"/>
                  <a:chExt cx="2569633" cy="520700"/>
                </a:xfrm>
              </p:grpSpPr>
              <p:cxnSp>
                <p:nvCxnSpPr>
                  <p:cNvPr id="43" name="Straight Connector 42"/>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34" name="Group 33"/>
              <p:cNvGrpSpPr/>
              <p:nvPr/>
            </p:nvGrpSpPr>
            <p:grpSpPr>
              <a:xfrm>
                <a:off x="2053168" y="2935569"/>
                <a:ext cx="2569633" cy="1566335"/>
                <a:chOff x="2053168" y="855133"/>
                <a:chExt cx="2569633" cy="1566335"/>
              </a:xfrm>
            </p:grpSpPr>
            <p:grpSp>
              <p:nvGrpSpPr>
                <p:cNvPr id="35" name="Group 34"/>
                <p:cNvGrpSpPr/>
                <p:nvPr/>
              </p:nvGrpSpPr>
              <p:grpSpPr>
                <a:xfrm>
                  <a:off x="2053168" y="855133"/>
                  <a:ext cx="2569633" cy="520700"/>
                  <a:chOff x="2053168" y="855133"/>
                  <a:chExt cx="2569633" cy="520700"/>
                </a:xfrm>
              </p:grpSpPr>
              <p:cxnSp>
                <p:nvCxnSpPr>
                  <p:cNvPr id="39" name="Straight Connector 38"/>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2053168" y="1900768"/>
                  <a:ext cx="2569633" cy="520700"/>
                  <a:chOff x="2053168" y="855133"/>
                  <a:chExt cx="2569633" cy="520700"/>
                </a:xfrm>
              </p:grpSpPr>
              <p:cxnSp>
                <p:nvCxnSpPr>
                  <p:cNvPr id="37" name="Straight Connector 36"/>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cxnSp>
          <p:nvCxnSpPr>
            <p:cNvPr id="32" name="Straight Connector 31"/>
            <p:cNvCxnSpPr/>
            <p:nvPr/>
          </p:nvCxnSpPr>
          <p:spPr>
            <a:xfrm>
              <a:off x="2056712" y="334145"/>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4941674" y="334145"/>
            <a:ext cx="2573178" cy="4139408"/>
            <a:chOff x="4941674" y="334146"/>
            <a:chExt cx="2573178" cy="4167759"/>
          </a:xfrm>
        </p:grpSpPr>
        <p:grpSp>
          <p:nvGrpSpPr>
            <p:cNvPr id="47" name="Group 46"/>
            <p:cNvGrpSpPr/>
            <p:nvPr/>
          </p:nvGrpSpPr>
          <p:grpSpPr>
            <a:xfrm>
              <a:off x="4941675" y="334146"/>
              <a:ext cx="2573177" cy="4167759"/>
              <a:chOff x="2053168" y="334145"/>
              <a:chExt cx="2573177" cy="4167759"/>
            </a:xfrm>
          </p:grpSpPr>
          <p:grpSp>
            <p:nvGrpSpPr>
              <p:cNvPr id="48" name="Group 47"/>
              <p:cNvGrpSpPr/>
              <p:nvPr/>
            </p:nvGrpSpPr>
            <p:grpSpPr>
              <a:xfrm>
                <a:off x="2053168" y="855133"/>
                <a:ext cx="2569633" cy="3646771"/>
                <a:chOff x="2053168" y="855133"/>
                <a:chExt cx="2569633" cy="3646771"/>
              </a:xfrm>
            </p:grpSpPr>
            <p:grpSp>
              <p:nvGrpSpPr>
                <p:cNvPr id="50" name="Group 49"/>
                <p:cNvGrpSpPr/>
                <p:nvPr/>
              </p:nvGrpSpPr>
              <p:grpSpPr>
                <a:xfrm>
                  <a:off x="2053168" y="855133"/>
                  <a:ext cx="2569633" cy="1566335"/>
                  <a:chOff x="2053168" y="855133"/>
                  <a:chExt cx="2569633" cy="1566335"/>
                </a:xfrm>
              </p:grpSpPr>
              <p:grpSp>
                <p:nvGrpSpPr>
                  <p:cNvPr id="58" name="Group 57"/>
                  <p:cNvGrpSpPr/>
                  <p:nvPr/>
                </p:nvGrpSpPr>
                <p:grpSpPr>
                  <a:xfrm>
                    <a:off x="2053168" y="855133"/>
                    <a:ext cx="2569633" cy="520700"/>
                    <a:chOff x="2053168" y="855133"/>
                    <a:chExt cx="2569633" cy="520700"/>
                  </a:xfrm>
                </p:grpSpPr>
                <p:cxnSp>
                  <p:nvCxnSpPr>
                    <p:cNvPr id="62" name="Straight Connector 61"/>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2053168" y="1900768"/>
                    <a:ext cx="2569633" cy="520700"/>
                    <a:chOff x="2053168" y="855133"/>
                    <a:chExt cx="2569633" cy="520700"/>
                  </a:xfrm>
                </p:grpSpPr>
                <p:cxnSp>
                  <p:nvCxnSpPr>
                    <p:cNvPr id="60" name="Straight Connector 59"/>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51" name="Group 50"/>
                <p:cNvGrpSpPr/>
                <p:nvPr/>
              </p:nvGrpSpPr>
              <p:grpSpPr>
                <a:xfrm>
                  <a:off x="2053168" y="2935569"/>
                  <a:ext cx="2569633" cy="1566335"/>
                  <a:chOff x="2053168" y="855133"/>
                  <a:chExt cx="2569633" cy="1566335"/>
                </a:xfrm>
              </p:grpSpPr>
              <p:grpSp>
                <p:nvGrpSpPr>
                  <p:cNvPr id="52" name="Group 51"/>
                  <p:cNvGrpSpPr/>
                  <p:nvPr/>
                </p:nvGrpSpPr>
                <p:grpSpPr>
                  <a:xfrm>
                    <a:off x="2053168" y="855133"/>
                    <a:ext cx="2569633" cy="520700"/>
                    <a:chOff x="2053168" y="855133"/>
                    <a:chExt cx="2569633" cy="520700"/>
                  </a:xfrm>
                </p:grpSpPr>
                <p:cxnSp>
                  <p:nvCxnSpPr>
                    <p:cNvPr id="56" name="Straight Connector 55"/>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2053168" y="1900768"/>
                    <a:ext cx="2569633" cy="520700"/>
                    <a:chOff x="2053168" y="855133"/>
                    <a:chExt cx="2569633" cy="520700"/>
                  </a:xfrm>
                </p:grpSpPr>
                <p:cxnSp>
                  <p:nvCxnSpPr>
                    <p:cNvPr id="54" name="Straight Connector 53"/>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cxnSp>
            <p:nvCxnSpPr>
              <p:cNvPr id="49" name="Straight Connector 48"/>
              <p:cNvCxnSpPr/>
              <p:nvPr/>
            </p:nvCxnSpPr>
            <p:spPr>
              <a:xfrm>
                <a:off x="2056712" y="334145"/>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5400000">
              <a:off x="4142612" y="1133209"/>
              <a:ext cx="4167758" cy="2569633"/>
              <a:chOff x="2053168" y="334145"/>
              <a:chExt cx="2573177" cy="4167759"/>
            </a:xfrm>
          </p:grpSpPr>
          <p:grpSp>
            <p:nvGrpSpPr>
              <p:cNvPr id="65" name="Group 64"/>
              <p:cNvGrpSpPr/>
              <p:nvPr/>
            </p:nvGrpSpPr>
            <p:grpSpPr>
              <a:xfrm>
                <a:off x="2053168" y="855133"/>
                <a:ext cx="2569633" cy="3646771"/>
                <a:chOff x="2053168" y="855133"/>
                <a:chExt cx="2569633" cy="3646771"/>
              </a:xfrm>
            </p:grpSpPr>
            <p:grpSp>
              <p:nvGrpSpPr>
                <p:cNvPr id="67" name="Group 66"/>
                <p:cNvGrpSpPr/>
                <p:nvPr/>
              </p:nvGrpSpPr>
              <p:grpSpPr>
                <a:xfrm>
                  <a:off x="2053168" y="855133"/>
                  <a:ext cx="2569633" cy="1566335"/>
                  <a:chOff x="2053168" y="855133"/>
                  <a:chExt cx="2569633" cy="1566335"/>
                </a:xfrm>
              </p:grpSpPr>
              <p:grpSp>
                <p:nvGrpSpPr>
                  <p:cNvPr id="75" name="Group 74"/>
                  <p:cNvGrpSpPr/>
                  <p:nvPr/>
                </p:nvGrpSpPr>
                <p:grpSpPr>
                  <a:xfrm>
                    <a:off x="2053168" y="855133"/>
                    <a:ext cx="2569633" cy="520700"/>
                    <a:chOff x="2053168" y="855133"/>
                    <a:chExt cx="2569633" cy="520700"/>
                  </a:xfrm>
                </p:grpSpPr>
                <p:cxnSp>
                  <p:nvCxnSpPr>
                    <p:cNvPr id="79" name="Straight Connector 78"/>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2053168" y="1900768"/>
                    <a:ext cx="2569633" cy="520700"/>
                    <a:chOff x="2053168" y="855133"/>
                    <a:chExt cx="2569633" cy="520700"/>
                  </a:xfrm>
                </p:grpSpPr>
                <p:cxnSp>
                  <p:nvCxnSpPr>
                    <p:cNvPr id="77" name="Straight Connector 76"/>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8" name="Group 67"/>
                <p:cNvGrpSpPr/>
                <p:nvPr/>
              </p:nvGrpSpPr>
              <p:grpSpPr>
                <a:xfrm>
                  <a:off x="2053168" y="2935569"/>
                  <a:ext cx="2569633" cy="1566335"/>
                  <a:chOff x="2053168" y="855133"/>
                  <a:chExt cx="2569633" cy="1566335"/>
                </a:xfrm>
              </p:grpSpPr>
              <p:grpSp>
                <p:nvGrpSpPr>
                  <p:cNvPr id="69" name="Group 68"/>
                  <p:cNvGrpSpPr/>
                  <p:nvPr/>
                </p:nvGrpSpPr>
                <p:grpSpPr>
                  <a:xfrm>
                    <a:off x="2053168" y="855133"/>
                    <a:ext cx="2569633" cy="520700"/>
                    <a:chOff x="2053168" y="855133"/>
                    <a:chExt cx="2569633" cy="520700"/>
                  </a:xfrm>
                </p:grpSpPr>
                <p:cxnSp>
                  <p:nvCxnSpPr>
                    <p:cNvPr id="73" name="Straight Connector 72"/>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2053168" y="1900768"/>
                    <a:ext cx="2569633" cy="520700"/>
                    <a:chOff x="2053168" y="855133"/>
                    <a:chExt cx="2569633" cy="520700"/>
                  </a:xfrm>
                </p:grpSpPr>
                <p:cxnSp>
                  <p:nvCxnSpPr>
                    <p:cNvPr id="71" name="Straight Connector 70"/>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cxnSp>
            <p:nvCxnSpPr>
              <p:cNvPr id="66" name="Straight Connector 65"/>
              <p:cNvCxnSpPr/>
              <p:nvPr/>
            </p:nvCxnSpPr>
            <p:spPr>
              <a:xfrm>
                <a:off x="2056712" y="334145"/>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89038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305" y="780021"/>
            <a:ext cx="9015489" cy="4937760"/>
          </a:xfrm>
          <a:prstGeom prst="rect">
            <a:avLst/>
          </a:prstGeom>
        </p:spPr>
      </p:pic>
      <p:sp>
        <p:nvSpPr>
          <p:cNvPr id="3" name="Rectangle 2"/>
          <p:cNvSpPr/>
          <p:nvPr/>
        </p:nvSpPr>
        <p:spPr>
          <a:xfrm>
            <a:off x="610245" y="6040148"/>
            <a:ext cx="9304934" cy="646331"/>
          </a:xfrm>
          <a:prstGeom prst="rect">
            <a:avLst/>
          </a:prstGeom>
        </p:spPr>
        <p:txBody>
          <a:bodyPr wrap="square">
            <a:spAutoFit/>
          </a:bodyPr>
          <a:lstStyle/>
          <a:p>
            <a:r>
              <a:rPr lang="en-US" dirty="0"/>
              <a:t>http://</a:t>
            </a:r>
            <a:r>
              <a:rPr lang="en-US" dirty="0" smtClean="0"/>
              <a:t>scientificpapers.org/wp- content/files/1345_Proposing_a_New_Framework_</a:t>
            </a:r>
          </a:p>
          <a:p>
            <a:r>
              <a:rPr lang="en-US" dirty="0" smtClean="0"/>
              <a:t>for_Biometric_Optical_Recognition_for_Handwritten_Digits_Data_Set.pdf</a:t>
            </a:r>
            <a:endParaRPr lang="en-US" dirty="0"/>
          </a:p>
        </p:txBody>
      </p:sp>
      <p:grpSp>
        <p:nvGrpSpPr>
          <p:cNvPr id="29" name="Group 28"/>
          <p:cNvGrpSpPr/>
          <p:nvPr/>
        </p:nvGrpSpPr>
        <p:grpSpPr>
          <a:xfrm>
            <a:off x="2053168" y="805784"/>
            <a:ext cx="2573177" cy="4167759"/>
            <a:chOff x="2053168" y="334145"/>
            <a:chExt cx="2573177" cy="4167759"/>
          </a:xfrm>
        </p:grpSpPr>
        <p:grpSp>
          <p:nvGrpSpPr>
            <p:cNvPr id="27" name="Group 26"/>
            <p:cNvGrpSpPr/>
            <p:nvPr/>
          </p:nvGrpSpPr>
          <p:grpSpPr>
            <a:xfrm>
              <a:off x="2053168" y="855133"/>
              <a:ext cx="2569633" cy="3646771"/>
              <a:chOff x="2053168" y="855133"/>
              <a:chExt cx="2569633" cy="3646771"/>
            </a:xfrm>
          </p:grpSpPr>
          <p:grpSp>
            <p:nvGrpSpPr>
              <p:cNvPr id="12" name="Group 11"/>
              <p:cNvGrpSpPr/>
              <p:nvPr/>
            </p:nvGrpSpPr>
            <p:grpSpPr>
              <a:xfrm>
                <a:off x="2053168" y="855133"/>
                <a:ext cx="2569633" cy="1566335"/>
                <a:chOff x="2053168" y="855133"/>
                <a:chExt cx="2569633" cy="1566335"/>
              </a:xfrm>
            </p:grpSpPr>
            <p:grpSp>
              <p:nvGrpSpPr>
                <p:cNvPr id="8" name="Group 7"/>
                <p:cNvGrpSpPr/>
                <p:nvPr/>
              </p:nvGrpSpPr>
              <p:grpSpPr>
                <a:xfrm>
                  <a:off x="2053168" y="855133"/>
                  <a:ext cx="2569633" cy="520700"/>
                  <a:chOff x="2053168" y="855133"/>
                  <a:chExt cx="2569633" cy="520700"/>
                </a:xfrm>
              </p:grpSpPr>
              <p:cxnSp>
                <p:nvCxnSpPr>
                  <p:cNvPr id="6" name="Straight Connector 5"/>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2053168" y="1900768"/>
                  <a:ext cx="2569633" cy="520700"/>
                  <a:chOff x="2053168" y="855133"/>
                  <a:chExt cx="2569633" cy="520700"/>
                </a:xfrm>
              </p:grpSpPr>
              <p:cxnSp>
                <p:nvCxnSpPr>
                  <p:cNvPr id="10" name="Straight Connector 9"/>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2053168" y="2935569"/>
                <a:ext cx="2569633" cy="1566335"/>
                <a:chOff x="2053168" y="855133"/>
                <a:chExt cx="2569633" cy="1566335"/>
              </a:xfrm>
            </p:grpSpPr>
            <p:grpSp>
              <p:nvGrpSpPr>
                <p:cNvPr id="14" name="Group 13"/>
                <p:cNvGrpSpPr/>
                <p:nvPr/>
              </p:nvGrpSpPr>
              <p:grpSpPr>
                <a:xfrm>
                  <a:off x="2053168" y="855133"/>
                  <a:ext cx="2569633" cy="520700"/>
                  <a:chOff x="2053168" y="855133"/>
                  <a:chExt cx="2569633" cy="520700"/>
                </a:xfrm>
              </p:grpSpPr>
              <p:cxnSp>
                <p:nvCxnSpPr>
                  <p:cNvPr id="18" name="Straight Connector 17"/>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053168" y="1900768"/>
                  <a:ext cx="2569633" cy="520700"/>
                  <a:chOff x="2053168" y="855133"/>
                  <a:chExt cx="2569633" cy="520700"/>
                </a:xfrm>
              </p:grpSpPr>
              <p:cxnSp>
                <p:nvCxnSpPr>
                  <p:cNvPr id="16" name="Straight Connector 15"/>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cxnSp>
          <p:nvCxnSpPr>
            <p:cNvPr id="28" name="Straight Connector 27"/>
            <p:cNvCxnSpPr/>
            <p:nvPr/>
          </p:nvCxnSpPr>
          <p:spPr>
            <a:xfrm>
              <a:off x="2056712" y="334145"/>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rot="5400000">
            <a:off x="1254105" y="1604848"/>
            <a:ext cx="4167758" cy="2569633"/>
            <a:chOff x="2053168" y="334145"/>
            <a:chExt cx="2573177" cy="4167759"/>
          </a:xfrm>
        </p:grpSpPr>
        <p:grpSp>
          <p:nvGrpSpPr>
            <p:cNvPr id="31" name="Group 30"/>
            <p:cNvGrpSpPr/>
            <p:nvPr/>
          </p:nvGrpSpPr>
          <p:grpSpPr>
            <a:xfrm>
              <a:off x="2053168" y="855133"/>
              <a:ext cx="2569633" cy="3646771"/>
              <a:chOff x="2053168" y="855133"/>
              <a:chExt cx="2569633" cy="3646771"/>
            </a:xfrm>
          </p:grpSpPr>
          <p:grpSp>
            <p:nvGrpSpPr>
              <p:cNvPr id="33" name="Group 32"/>
              <p:cNvGrpSpPr/>
              <p:nvPr/>
            </p:nvGrpSpPr>
            <p:grpSpPr>
              <a:xfrm>
                <a:off x="2053168" y="855133"/>
                <a:ext cx="2569633" cy="1566335"/>
                <a:chOff x="2053168" y="855133"/>
                <a:chExt cx="2569633" cy="1566335"/>
              </a:xfrm>
            </p:grpSpPr>
            <p:grpSp>
              <p:nvGrpSpPr>
                <p:cNvPr id="41" name="Group 40"/>
                <p:cNvGrpSpPr/>
                <p:nvPr/>
              </p:nvGrpSpPr>
              <p:grpSpPr>
                <a:xfrm>
                  <a:off x="2053168" y="855133"/>
                  <a:ext cx="2569633" cy="520700"/>
                  <a:chOff x="2053168" y="855133"/>
                  <a:chExt cx="2569633" cy="520700"/>
                </a:xfrm>
              </p:grpSpPr>
              <p:cxnSp>
                <p:nvCxnSpPr>
                  <p:cNvPr id="45" name="Straight Connector 44"/>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2053168" y="1900768"/>
                  <a:ext cx="2569633" cy="520700"/>
                  <a:chOff x="2053168" y="855133"/>
                  <a:chExt cx="2569633" cy="520700"/>
                </a:xfrm>
              </p:grpSpPr>
              <p:cxnSp>
                <p:nvCxnSpPr>
                  <p:cNvPr id="43" name="Straight Connector 42"/>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34" name="Group 33"/>
              <p:cNvGrpSpPr/>
              <p:nvPr/>
            </p:nvGrpSpPr>
            <p:grpSpPr>
              <a:xfrm>
                <a:off x="2053168" y="2935569"/>
                <a:ext cx="2569633" cy="1566335"/>
                <a:chOff x="2053168" y="855133"/>
                <a:chExt cx="2569633" cy="1566335"/>
              </a:xfrm>
            </p:grpSpPr>
            <p:grpSp>
              <p:nvGrpSpPr>
                <p:cNvPr id="35" name="Group 34"/>
                <p:cNvGrpSpPr/>
                <p:nvPr/>
              </p:nvGrpSpPr>
              <p:grpSpPr>
                <a:xfrm>
                  <a:off x="2053168" y="855133"/>
                  <a:ext cx="2569633" cy="520700"/>
                  <a:chOff x="2053168" y="855133"/>
                  <a:chExt cx="2569633" cy="520700"/>
                </a:xfrm>
              </p:grpSpPr>
              <p:cxnSp>
                <p:nvCxnSpPr>
                  <p:cNvPr id="39" name="Straight Connector 38"/>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2053168" y="1900768"/>
                  <a:ext cx="2569633" cy="520700"/>
                  <a:chOff x="2053168" y="855133"/>
                  <a:chExt cx="2569633" cy="520700"/>
                </a:xfrm>
              </p:grpSpPr>
              <p:cxnSp>
                <p:nvCxnSpPr>
                  <p:cNvPr id="37" name="Straight Connector 36"/>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cxnSp>
          <p:nvCxnSpPr>
            <p:cNvPr id="32" name="Straight Connector 31"/>
            <p:cNvCxnSpPr/>
            <p:nvPr/>
          </p:nvCxnSpPr>
          <p:spPr>
            <a:xfrm>
              <a:off x="2056712" y="334145"/>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4941674" y="805784"/>
            <a:ext cx="2573178" cy="4139408"/>
            <a:chOff x="4941674" y="334146"/>
            <a:chExt cx="2573178" cy="4167759"/>
          </a:xfrm>
        </p:grpSpPr>
        <p:grpSp>
          <p:nvGrpSpPr>
            <p:cNvPr id="47" name="Group 46"/>
            <p:cNvGrpSpPr/>
            <p:nvPr/>
          </p:nvGrpSpPr>
          <p:grpSpPr>
            <a:xfrm>
              <a:off x="4941675" y="334146"/>
              <a:ext cx="2573177" cy="4167759"/>
              <a:chOff x="2053168" y="334145"/>
              <a:chExt cx="2573177" cy="4167759"/>
            </a:xfrm>
          </p:grpSpPr>
          <p:grpSp>
            <p:nvGrpSpPr>
              <p:cNvPr id="48" name="Group 47"/>
              <p:cNvGrpSpPr/>
              <p:nvPr/>
            </p:nvGrpSpPr>
            <p:grpSpPr>
              <a:xfrm>
                <a:off x="2053168" y="855133"/>
                <a:ext cx="2569633" cy="3646771"/>
                <a:chOff x="2053168" y="855133"/>
                <a:chExt cx="2569633" cy="3646771"/>
              </a:xfrm>
            </p:grpSpPr>
            <p:grpSp>
              <p:nvGrpSpPr>
                <p:cNvPr id="50" name="Group 49"/>
                <p:cNvGrpSpPr/>
                <p:nvPr/>
              </p:nvGrpSpPr>
              <p:grpSpPr>
                <a:xfrm>
                  <a:off x="2053168" y="855133"/>
                  <a:ext cx="2569633" cy="1566335"/>
                  <a:chOff x="2053168" y="855133"/>
                  <a:chExt cx="2569633" cy="1566335"/>
                </a:xfrm>
              </p:grpSpPr>
              <p:grpSp>
                <p:nvGrpSpPr>
                  <p:cNvPr id="58" name="Group 57"/>
                  <p:cNvGrpSpPr/>
                  <p:nvPr/>
                </p:nvGrpSpPr>
                <p:grpSpPr>
                  <a:xfrm>
                    <a:off x="2053168" y="855133"/>
                    <a:ext cx="2569633" cy="520700"/>
                    <a:chOff x="2053168" y="855133"/>
                    <a:chExt cx="2569633" cy="520700"/>
                  </a:xfrm>
                </p:grpSpPr>
                <p:cxnSp>
                  <p:nvCxnSpPr>
                    <p:cNvPr id="62" name="Straight Connector 61"/>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2053168" y="1900768"/>
                    <a:ext cx="2569633" cy="520700"/>
                    <a:chOff x="2053168" y="855133"/>
                    <a:chExt cx="2569633" cy="520700"/>
                  </a:xfrm>
                </p:grpSpPr>
                <p:cxnSp>
                  <p:nvCxnSpPr>
                    <p:cNvPr id="60" name="Straight Connector 59"/>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51" name="Group 50"/>
                <p:cNvGrpSpPr/>
                <p:nvPr/>
              </p:nvGrpSpPr>
              <p:grpSpPr>
                <a:xfrm>
                  <a:off x="2053168" y="2935569"/>
                  <a:ext cx="2569633" cy="1566335"/>
                  <a:chOff x="2053168" y="855133"/>
                  <a:chExt cx="2569633" cy="1566335"/>
                </a:xfrm>
              </p:grpSpPr>
              <p:grpSp>
                <p:nvGrpSpPr>
                  <p:cNvPr id="52" name="Group 51"/>
                  <p:cNvGrpSpPr/>
                  <p:nvPr/>
                </p:nvGrpSpPr>
                <p:grpSpPr>
                  <a:xfrm>
                    <a:off x="2053168" y="855133"/>
                    <a:ext cx="2569633" cy="520700"/>
                    <a:chOff x="2053168" y="855133"/>
                    <a:chExt cx="2569633" cy="520700"/>
                  </a:xfrm>
                </p:grpSpPr>
                <p:cxnSp>
                  <p:nvCxnSpPr>
                    <p:cNvPr id="56" name="Straight Connector 55"/>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2053168" y="1900768"/>
                    <a:ext cx="2569633" cy="520700"/>
                    <a:chOff x="2053168" y="855133"/>
                    <a:chExt cx="2569633" cy="520700"/>
                  </a:xfrm>
                </p:grpSpPr>
                <p:cxnSp>
                  <p:nvCxnSpPr>
                    <p:cNvPr id="54" name="Straight Connector 53"/>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cxnSp>
            <p:nvCxnSpPr>
              <p:cNvPr id="49" name="Straight Connector 48"/>
              <p:cNvCxnSpPr/>
              <p:nvPr/>
            </p:nvCxnSpPr>
            <p:spPr>
              <a:xfrm>
                <a:off x="2056712" y="334145"/>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rot="5400000">
              <a:off x="4142612" y="1133209"/>
              <a:ext cx="4167758" cy="2569633"/>
              <a:chOff x="2053168" y="334145"/>
              <a:chExt cx="2573177" cy="4167759"/>
            </a:xfrm>
          </p:grpSpPr>
          <p:grpSp>
            <p:nvGrpSpPr>
              <p:cNvPr id="65" name="Group 64"/>
              <p:cNvGrpSpPr/>
              <p:nvPr/>
            </p:nvGrpSpPr>
            <p:grpSpPr>
              <a:xfrm>
                <a:off x="2053168" y="855133"/>
                <a:ext cx="2569633" cy="3646771"/>
                <a:chOff x="2053168" y="855133"/>
                <a:chExt cx="2569633" cy="3646771"/>
              </a:xfrm>
            </p:grpSpPr>
            <p:grpSp>
              <p:nvGrpSpPr>
                <p:cNvPr id="67" name="Group 66"/>
                <p:cNvGrpSpPr/>
                <p:nvPr/>
              </p:nvGrpSpPr>
              <p:grpSpPr>
                <a:xfrm>
                  <a:off x="2053168" y="855133"/>
                  <a:ext cx="2569633" cy="1566335"/>
                  <a:chOff x="2053168" y="855133"/>
                  <a:chExt cx="2569633" cy="1566335"/>
                </a:xfrm>
              </p:grpSpPr>
              <p:grpSp>
                <p:nvGrpSpPr>
                  <p:cNvPr id="75" name="Group 74"/>
                  <p:cNvGrpSpPr/>
                  <p:nvPr/>
                </p:nvGrpSpPr>
                <p:grpSpPr>
                  <a:xfrm>
                    <a:off x="2053168" y="855133"/>
                    <a:ext cx="2569633" cy="520700"/>
                    <a:chOff x="2053168" y="855133"/>
                    <a:chExt cx="2569633" cy="520700"/>
                  </a:xfrm>
                </p:grpSpPr>
                <p:cxnSp>
                  <p:nvCxnSpPr>
                    <p:cNvPr id="79" name="Straight Connector 78"/>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2053168" y="1900768"/>
                    <a:ext cx="2569633" cy="520700"/>
                    <a:chOff x="2053168" y="855133"/>
                    <a:chExt cx="2569633" cy="520700"/>
                  </a:xfrm>
                </p:grpSpPr>
                <p:cxnSp>
                  <p:nvCxnSpPr>
                    <p:cNvPr id="77" name="Straight Connector 76"/>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8" name="Group 67"/>
                <p:cNvGrpSpPr/>
                <p:nvPr/>
              </p:nvGrpSpPr>
              <p:grpSpPr>
                <a:xfrm>
                  <a:off x="2053168" y="2935569"/>
                  <a:ext cx="2569633" cy="1566335"/>
                  <a:chOff x="2053168" y="855133"/>
                  <a:chExt cx="2569633" cy="1566335"/>
                </a:xfrm>
              </p:grpSpPr>
              <p:grpSp>
                <p:nvGrpSpPr>
                  <p:cNvPr id="69" name="Group 68"/>
                  <p:cNvGrpSpPr/>
                  <p:nvPr/>
                </p:nvGrpSpPr>
                <p:grpSpPr>
                  <a:xfrm>
                    <a:off x="2053168" y="855133"/>
                    <a:ext cx="2569633" cy="520700"/>
                    <a:chOff x="2053168" y="855133"/>
                    <a:chExt cx="2569633" cy="520700"/>
                  </a:xfrm>
                </p:grpSpPr>
                <p:cxnSp>
                  <p:nvCxnSpPr>
                    <p:cNvPr id="73" name="Straight Connector 72"/>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2053168" y="1900768"/>
                    <a:ext cx="2569633" cy="520700"/>
                    <a:chOff x="2053168" y="855133"/>
                    <a:chExt cx="2569633" cy="520700"/>
                  </a:xfrm>
                </p:grpSpPr>
                <p:cxnSp>
                  <p:nvCxnSpPr>
                    <p:cNvPr id="71" name="Straight Connector 70"/>
                    <p:cNvCxnSpPr/>
                    <p:nvPr/>
                  </p:nvCxnSpPr>
                  <p:spPr>
                    <a:xfrm>
                      <a:off x="2053168" y="8551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053168" y="1375833"/>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cxnSp>
            <p:nvCxnSpPr>
              <p:cNvPr id="66" name="Straight Connector 65"/>
              <p:cNvCxnSpPr/>
              <p:nvPr/>
            </p:nvCxnSpPr>
            <p:spPr>
              <a:xfrm>
                <a:off x="2056712" y="334145"/>
                <a:ext cx="2569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 name="TextBox 3"/>
          <p:cNvSpPr txBox="1"/>
          <p:nvPr/>
        </p:nvSpPr>
        <p:spPr>
          <a:xfrm>
            <a:off x="1938192" y="315185"/>
            <a:ext cx="3301726" cy="523220"/>
          </a:xfrm>
          <a:prstGeom prst="rect">
            <a:avLst/>
          </a:prstGeom>
          <a:noFill/>
        </p:spPr>
        <p:txBody>
          <a:bodyPr wrap="square" rtlCol="0">
            <a:spAutoFit/>
          </a:bodyPr>
          <a:lstStyle/>
          <a:p>
            <a:r>
              <a:rPr lang="en-US" sz="2400" dirty="0" smtClean="0"/>
              <a:t>(0, </a:t>
            </a:r>
            <a:r>
              <a:rPr lang="en-US" sz="1100" dirty="0" smtClean="0"/>
              <a:t> </a:t>
            </a:r>
            <a:r>
              <a:rPr lang="en-US" sz="2400" dirty="0" smtClean="0"/>
              <a:t>1,</a:t>
            </a:r>
            <a:r>
              <a:rPr lang="en-US" sz="2800" dirty="0" smtClean="0"/>
              <a:t> </a:t>
            </a:r>
            <a:r>
              <a:rPr lang="en-US" sz="2400" dirty="0" smtClean="0"/>
              <a:t>6,15,12,1,</a:t>
            </a:r>
            <a:r>
              <a:rPr lang="en-US" dirty="0" smtClean="0"/>
              <a:t> </a:t>
            </a:r>
            <a:r>
              <a:rPr lang="en-US" sz="2400" dirty="0" smtClean="0"/>
              <a:t>0, 0,…</a:t>
            </a:r>
            <a:endParaRPr lang="en-US" sz="2400" dirty="0"/>
          </a:p>
        </p:txBody>
      </p:sp>
    </p:spTree>
    <p:extLst>
      <p:ext uri="{BB962C8B-B14F-4D97-AF65-F5344CB8AC3E}">
        <p14:creationId xmlns:p14="http://schemas.microsoft.com/office/powerpoint/2010/main" val="22903287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8804" y="2559067"/>
            <a:ext cx="4572000" cy="923330"/>
          </a:xfrm>
          <a:prstGeom prst="rect">
            <a:avLst/>
          </a:prstGeom>
        </p:spPr>
        <p:txBody>
          <a:bodyPr>
            <a:spAutoFit/>
          </a:bodyPr>
          <a:lstStyle/>
          <a:p>
            <a:r>
              <a:rPr lang="en-US" dirty="0" smtClean="0"/>
              <a:t>5. Number of Instances</a:t>
            </a:r>
          </a:p>
          <a:p>
            <a:r>
              <a:rPr lang="en-US" dirty="0" smtClean="0"/>
              <a:t>	</a:t>
            </a:r>
            <a:r>
              <a:rPr lang="en-US" dirty="0" err="1" smtClean="0"/>
              <a:t>optdigits.tra</a:t>
            </a:r>
            <a:r>
              <a:rPr lang="en-US" dirty="0" smtClean="0"/>
              <a:t>	Training	3823</a:t>
            </a:r>
          </a:p>
          <a:p>
            <a:r>
              <a:rPr lang="en-US" dirty="0" smtClean="0"/>
              <a:t>	</a:t>
            </a:r>
            <a:r>
              <a:rPr lang="en-US" dirty="0" err="1" smtClean="0"/>
              <a:t>optdigits.tes</a:t>
            </a:r>
            <a:r>
              <a:rPr lang="en-US" dirty="0" smtClean="0"/>
              <a:t>	Testing	1797</a:t>
            </a:r>
            <a:endParaRPr lang="en-US" dirty="0"/>
          </a:p>
        </p:txBody>
      </p:sp>
      <p:sp>
        <p:nvSpPr>
          <p:cNvPr id="3" name="Rectangle 2"/>
          <p:cNvSpPr/>
          <p:nvPr/>
        </p:nvSpPr>
        <p:spPr>
          <a:xfrm>
            <a:off x="294995" y="1501181"/>
            <a:ext cx="8910885" cy="923330"/>
          </a:xfrm>
          <a:prstGeom prst="rect">
            <a:avLst/>
          </a:prstGeom>
        </p:spPr>
        <p:txBody>
          <a:bodyPr wrap="square">
            <a:spAutoFit/>
          </a:bodyPr>
          <a:lstStyle/>
          <a:p>
            <a:r>
              <a:rPr lang="en-US" dirty="0">
                <a:hlinkClick r:id="rId2"/>
              </a:rPr>
              <a:t>http://archive.ics.uci.edu/ml/machine-learning-databases/optdigits/</a:t>
            </a:r>
            <a:r>
              <a:rPr lang="en-US" dirty="0"/>
              <a:t>  </a:t>
            </a:r>
            <a:endParaRPr lang="en-US" dirty="0" smtClean="0">
              <a:hlinkClick r:id="rId3"/>
            </a:endParaRPr>
          </a:p>
          <a:p>
            <a:r>
              <a:rPr lang="en-US" dirty="0" smtClean="0">
                <a:hlinkClick r:id="rId3"/>
              </a:rPr>
              <a:t>http://archive.ics.uci.edu/ml/machine-learning-databases/optdigits/optdigits.names</a:t>
            </a:r>
            <a:endParaRPr lang="en-US" dirty="0" smtClean="0"/>
          </a:p>
          <a:p>
            <a:r>
              <a:rPr lang="en-US" dirty="0" smtClean="0">
                <a:hlinkClick r:id="rId4"/>
              </a:rPr>
              <a:t>http</a:t>
            </a:r>
            <a:r>
              <a:rPr lang="en-US" dirty="0">
                <a:hlinkClick r:id="rId4"/>
              </a:rPr>
              <a:t>://</a:t>
            </a:r>
            <a:r>
              <a:rPr lang="en-US" dirty="0" smtClean="0">
                <a:hlinkClick r:id="rId4"/>
              </a:rPr>
              <a:t>archive.ics.uci.edu/ml/machine-learning-databases/optdigits/optdigits.tes</a:t>
            </a:r>
            <a:r>
              <a:rPr lang="en-US" dirty="0" smtClean="0"/>
              <a:t> </a:t>
            </a:r>
            <a:endParaRPr lang="en-US" dirty="0"/>
          </a:p>
        </p:txBody>
      </p:sp>
      <p:pic>
        <p:nvPicPr>
          <p:cNvPr id="4" name="Picture 3"/>
          <p:cNvPicPr>
            <a:picLocks noChangeAspect="1"/>
          </p:cNvPicPr>
          <p:nvPr/>
        </p:nvPicPr>
        <p:blipFill>
          <a:blip r:embed="rId5"/>
          <a:stretch>
            <a:fillRect/>
          </a:stretch>
        </p:blipFill>
        <p:spPr>
          <a:xfrm>
            <a:off x="273050" y="717817"/>
            <a:ext cx="8597900" cy="825500"/>
          </a:xfrm>
          <a:prstGeom prst="rect">
            <a:avLst/>
          </a:prstGeom>
        </p:spPr>
      </p:pic>
      <p:sp>
        <p:nvSpPr>
          <p:cNvPr id="5" name="Rectangle 4"/>
          <p:cNvSpPr/>
          <p:nvPr/>
        </p:nvSpPr>
        <p:spPr>
          <a:xfrm>
            <a:off x="344427" y="348485"/>
            <a:ext cx="8595196" cy="369332"/>
          </a:xfrm>
          <a:prstGeom prst="rect">
            <a:avLst/>
          </a:prstGeom>
        </p:spPr>
        <p:txBody>
          <a:bodyPr wrap="square">
            <a:spAutoFit/>
          </a:bodyPr>
          <a:lstStyle/>
          <a:p>
            <a:r>
              <a:rPr lang="en-US" dirty="0" smtClean="0">
                <a:hlinkClick r:id="rId6"/>
              </a:rPr>
              <a:t>http://archive.ics.uci.edu/ml/datasets/Optical+Recognition+of+Handwritten+Digits</a:t>
            </a:r>
            <a:r>
              <a:rPr lang="en-US" dirty="0" smtClean="0"/>
              <a:t> </a:t>
            </a:r>
            <a:endParaRPr lang="en-US" dirty="0"/>
          </a:p>
        </p:txBody>
      </p:sp>
      <p:pic>
        <p:nvPicPr>
          <p:cNvPr id="6" name="Picture 5"/>
          <p:cNvPicPr>
            <a:picLocks noChangeAspect="1"/>
          </p:cNvPicPr>
          <p:nvPr/>
        </p:nvPicPr>
        <p:blipFill>
          <a:blip r:embed="rId7"/>
          <a:stretch>
            <a:fillRect/>
          </a:stretch>
        </p:blipFill>
        <p:spPr>
          <a:xfrm>
            <a:off x="14598" y="3751509"/>
            <a:ext cx="9144000" cy="2923019"/>
          </a:xfrm>
          <a:prstGeom prst="rect">
            <a:avLst/>
          </a:prstGeom>
        </p:spPr>
      </p:pic>
    </p:spTree>
    <p:extLst>
      <p:ext uri="{BB962C8B-B14F-4D97-AF65-F5344CB8AC3E}">
        <p14:creationId xmlns:p14="http://schemas.microsoft.com/office/powerpoint/2010/main" val="39096568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46" y="0"/>
            <a:ext cx="3151539" cy="6858000"/>
          </a:xfrm>
          <a:prstGeom prst="rect">
            <a:avLst/>
          </a:prstGeom>
        </p:spPr>
      </p:pic>
      <p:pic>
        <p:nvPicPr>
          <p:cNvPr id="3" name="Picture 2"/>
          <p:cNvPicPr>
            <a:picLocks noChangeAspect="1"/>
          </p:cNvPicPr>
          <p:nvPr/>
        </p:nvPicPr>
        <p:blipFill>
          <a:blip r:embed="rId3"/>
          <a:stretch>
            <a:fillRect/>
          </a:stretch>
        </p:blipFill>
        <p:spPr>
          <a:xfrm>
            <a:off x="5019315" y="0"/>
            <a:ext cx="4319221" cy="6858000"/>
          </a:xfrm>
          <a:prstGeom prst="rect">
            <a:avLst/>
          </a:prstGeom>
        </p:spPr>
      </p:pic>
      <p:sp>
        <p:nvSpPr>
          <p:cNvPr id="4" name="Rectangle 3"/>
          <p:cNvSpPr/>
          <p:nvPr/>
        </p:nvSpPr>
        <p:spPr>
          <a:xfrm>
            <a:off x="256839" y="1492811"/>
            <a:ext cx="1684734" cy="923330"/>
          </a:xfrm>
          <a:prstGeom prst="rect">
            <a:avLst/>
          </a:prstGeom>
        </p:spPr>
        <p:txBody>
          <a:bodyPr wrap="square">
            <a:spAutoFit/>
          </a:bodyPr>
          <a:lstStyle/>
          <a:p>
            <a:r>
              <a:rPr lang="en-US" dirty="0"/>
              <a:t>5</a:t>
            </a:r>
            <a:r>
              <a:rPr lang="en-US" dirty="0" smtClean="0"/>
              <a:t> </a:t>
            </a:r>
            <a:r>
              <a:rPr lang="en-US" dirty="0"/>
              <a:t>intervals </a:t>
            </a:r>
            <a:r>
              <a:rPr lang="en-US" dirty="0" smtClean="0"/>
              <a:t>with </a:t>
            </a:r>
            <a:r>
              <a:rPr lang="en-US" dirty="0"/>
              <a:t>50 percent overlap.</a:t>
            </a:r>
          </a:p>
        </p:txBody>
      </p:sp>
      <p:sp>
        <p:nvSpPr>
          <p:cNvPr id="5" name="Rectangle 4"/>
          <p:cNvSpPr/>
          <p:nvPr/>
        </p:nvSpPr>
        <p:spPr>
          <a:xfrm>
            <a:off x="7343424" y="5207430"/>
            <a:ext cx="1684734" cy="923330"/>
          </a:xfrm>
          <a:prstGeom prst="rect">
            <a:avLst/>
          </a:prstGeom>
        </p:spPr>
        <p:txBody>
          <a:bodyPr wrap="square">
            <a:spAutoFit/>
          </a:bodyPr>
          <a:lstStyle/>
          <a:p>
            <a:r>
              <a:rPr lang="en-US" dirty="0" smtClean="0"/>
              <a:t>15 </a:t>
            </a:r>
            <a:r>
              <a:rPr lang="en-US" dirty="0"/>
              <a:t>intervals </a:t>
            </a:r>
            <a:r>
              <a:rPr lang="en-US" dirty="0" smtClean="0"/>
              <a:t>with </a:t>
            </a:r>
            <a:r>
              <a:rPr lang="en-US" dirty="0"/>
              <a:t>50 percent overlap.</a:t>
            </a:r>
          </a:p>
        </p:txBody>
      </p:sp>
      <p:sp>
        <p:nvSpPr>
          <p:cNvPr id="6" name="Rectangle 5"/>
          <p:cNvSpPr/>
          <p:nvPr/>
        </p:nvSpPr>
        <p:spPr>
          <a:xfrm>
            <a:off x="3103504" y="121362"/>
            <a:ext cx="1945007" cy="6478697"/>
          </a:xfrm>
          <a:prstGeom prst="rect">
            <a:avLst/>
          </a:prstGeom>
          <a:solidFill>
            <a:schemeClr val="accent6">
              <a:lumMod val="20000"/>
              <a:lumOff val="80000"/>
            </a:schemeClr>
          </a:solidFill>
        </p:spPr>
        <p:txBody>
          <a:bodyPr wrap="square">
            <a:spAutoFit/>
          </a:bodyPr>
          <a:lstStyle/>
          <a:p>
            <a:r>
              <a:rPr lang="en-US" sz="2000" dirty="0"/>
              <a:t>1,797 data </a:t>
            </a:r>
            <a:r>
              <a:rPr lang="en-US" sz="2000" dirty="0" smtClean="0"/>
              <a:t>points</a:t>
            </a:r>
          </a:p>
          <a:p>
            <a:endParaRPr lang="en-US" sz="1100" dirty="0" smtClean="0"/>
          </a:p>
          <a:p>
            <a:r>
              <a:rPr lang="en-US" sz="2000" dirty="0" smtClean="0"/>
              <a:t>data point:</a:t>
            </a:r>
          </a:p>
          <a:p>
            <a:pPr algn="ctr"/>
            <a:r>
              <a:rPr lang="en-US" sz="2000" dirty="0" smtClean="0"/>
              <a:t>8x8 matrix</a:t>
            </a:r>
          </a:p>
          <a:p>
            <a:endParaRPr lang="en-US" sz="1100" dirty="0"/>
          </a:p>
          <a:p>
            <a:r>
              <a:rPr lang="en-US" sz="2000" dirty="0" smtClean="0"/>
              <a:t>Distance metric:</a:t>
            </a:r>
          </a:p>
          <a:p>
            <a:pPr algn="ctr"/>
            <a:r>
              <a:rPr lang="en-US" sz="2000" dirty="0" smtClean="0"/>
              <a:t>Euclidean</a:t>
            </a:r>
          </a:p>
          <a:p>
            <a:pPr algn="ctr"/>
            <a:endParaRPr lang="en-US" sz="1100" dirty="0" smtClean="0"/>
          </a:p>
          <a:p>
            <a:r>
              <a:rPr lang="en-US" sz="2000" dirty="0" smtClean="0"/>
              <a:t> Filter function: </a:t>
            </a:r>
          </a:p>
          <a:p>
            <a:pPr algn="ctr"/>
            <a:r>
              <a:rPr lang="en-US" sz="2000" dirty="0" smtClean="0"/>
              <a:t>principal </a:t>
            </a:r>
            <a:r>
              <a:rPr lang="en-US" sz="2000" dirty="0"/>
              <a:t>SVD </a:t>
            </a:r>
            <a:r>
              <a:rPr lang="en-US" sz="2000" dirty="0" smtClean="0"/>
              <a:t>values</a:t>
            </a:r>
          </a:p>
          <a:p>
            <a:pPr algn="ctr"/>
            <a:endParaRPr lang="en-US" sz="1100" dirty="0"/>
          </a:p>
          <a:p>
            <a:r>
              <a:rPr lang="en-US" sz="2000" dirty="0"/>
              <a:t>Node </a:t>
            </a:r>
            <a:r>
              <a:rPr lang="en-US" sz="2000" dirty="0" smtClean="0"/>
              <a:t>colors: </a:t>
            </a:r>
          </a:p>
          <a:p>
            <a:pPr algn="ctr"/>
            <a:r>
              <a:rPr lang="en-US" sz="2000" dirty="0" smtClean="0"/>
              <a:t>filter </a:t>
            </a:r>
            <a:r>
              <a:rPr lang="en-US" sz="2000" dirty="0"/>
              <a:t>values</a:t>
            </a:r>
            <a:r>
              <a:rPr lang="en-US" sz="2000" dirty="0" smtClean="0"/>
              <a:t>, </a:t>
            </a:r>
          </a:p>
          <a:p>
            <a:pPr algn="ctr"/>
            <a:r>
              <a:rPr lang="en-US" sz="2000" dirty="0" smtClean="0"/>
              <a:t>red = high and </a:t>
            </a:r>
          </a:p>
          <a:p>
            <a:pPr algn="ctr"/>
            <a:r>
              <a:rPr lang="en-US" sz="2000" dirty="0" smtClean="0"/>
              <a:t>blue </a:t>
            </a:r>
            <a:r>
              <a:rPr lang="en-US" sz="2000" dirty="0"/>
              <a:t>=</a:t>
            </a:r>
            <a:r>
              <a:rPr lang="en-US" sz="2000" dirty="0" smtClean="0"/>
              <a:t> low</a:t>
            </a:r>
          </a:p>
          <a:p>
            <a:pPr algn="ctr"/>
            <a:endParaRPr lang="en-US" sz="1100" dirty="0"/>
          </a:p>
          <a:p>
            <a:r>
              <a:rPr lang="en-US" sz="2000" dirty="0"/>
              <a:t>Nodes </a:t>
            </a:r>
            <a:r>
              <a:rPr lang="en-US" sz="2000" dirty="0" smtClean="0"/>
              <a:t>labels:</a:t>
            </a:r>
          </a:p>
          <a:p>
            <a:pPr algn="ctr"/>
            <a:r>
              <a:rPr lang="en-US" sz="2000" dirty="0" smtClean="0"/>
              <a:t> most </a:t>
            </a:r>
            <a:r>
              <a:rPr lang="en-US" sz="2000" dirty="0"/>
              <a:t>frequently </a:t>
            </a:r>
            <a:r>
              <a:rPr lang="en-US" sz="2000" dirty="0" smtClean="0"/>
              <a:t>occurring digit </a:t>
            </a:r>
            <a:r>
              <a:rPr lang="en-US" sz="2000" dirty="0"/>
              <a:t>in the associated clusters</a:t>
            </a:r>
          </a:p>
        </p:txBody>
      </p:sp>
    </p:spTree>
    <p:extLst>
      <p:ext uri="{BB962C8B-B14F-4D97-AF65-F5344CB8AC3E}">
        <p14:creationId xmlns:p14="http://schemas.microsoft.com/office/powerpoint/2010/main" val="38441676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800" y="-9619"/>
            <a:ext cx="8754652" cy="7517443"/>
          </a:xfrm>
          <a:prstGeom prst="rect">
            <a:avLst/>
          </a:prstGeom>
        </p:spPr>
        <p:txBody>
          <a:bodyPr wrap="square">
            <a:spAutoFit/>
          </a:bodyPr>
          <a:lstStyle/>
          <a:p>
            <a:r>
              <a:rPr lang="en-US" sz="2300" u="sng" dirty="0" smtClean="0"/>
              <a:t>Goals for Thursday’s lab (meet in basement B5 MLH):</a:t>
            </a:r>
          </a:p>
          <a:p>
            <a:endParaRPr lang="en-US" sz="900" dirty="0"/>
          </a:p>
          <a:p>
            <a:r>
              <a:rPr lang="en-US" sz="2400" dirty="0" smtClean="0"/>
              <a:t>1.</a:t>
            </a:r>
            <a:r>
              <a:rPr lang="en-US" sz="2400" dirty="0"/>
              <a:t>)  </a:t>
            </a:r>
            <a:r>
              <a:rPr lang="en-US" sz="2400" dirty="0" smtClean="0"/>
              <a:t>Learn basics of R/</a:t>
            </a:r>
            <a:r>
              <a:rPr lang="en-US" sz="2400" dirty="0" err="1" smtClean="0"/>
              <a:t>Rstudio</a:t>
            </a:r>
            <a:r>
              <a:rPr lang="en-US" sz="2400" dirty="0" smtClean="0"/>
              <a:t>.</a:t>
            </a:r>
          </a:p>
          <a:p>
            <a:endParaRPr lang="en-US" sz="1000" dirty="0" smtClean="0"/>
          </a:p>
          <a:p>
            <a:pPr lvl="1"/>
            <a:r>
              <a:rPr lang="en-US" sz="2400" b="1" dirty="0" smtClean="0"/>
              <a:t>lap1.pptx:  </a:t>
            </a:r>
            <a:r>
              <a:rPr lang="en-US" sz="2400" dirty="0" smtClean="0"/>
              <a:t>Instructions on installing and working with R/</a:t>
            </a:r>
            <a:r>
              <a:rPr lang="en-US" sz="2400" dirty="0" err="1" smtClean="0"/>
              <a:t>Rstudio</a:t>
            </a:r>
            <a:r>
              <a:rPr lang="en-US" sz="2400" dirty="0" smtClean="0"/>
              <a:t>.</a:t>
            </a:r>
          </a:p>
          <a:p>
            <a:pPr lvl="1"/>
            <a:endParaRPr lang="en-US" sz="1050" b="1" dirty="0" smtClean="0"/>
          </a:p>
          <a:p>
            <a:pPr lvl="1"/>
            <a:r>
              <a:rPr lang="en-US" sz="2400" b="1" dirty="0" err="1"/>
              <a:t>Matrices_and_Data_Frames.R</a:t>
            </a:r>
            <a:r>
              <a:rPr lang="en-US" sz="2400" dirty="0"/>
              <a:t>:  commands from the Swirl course</a:t>
            </a:r>
          </a:p>
          <a:p>
            <a:pPr lvl="8"/>
            <a:r>
              <a:rPr lang="en-US" sz="2400" dirty="0"/>
              <a:t>            by this name.</a:t>
            </a:r>
          </a:p>
          <a:p>
            <a:pPr lvl="1"/>
            <a:endParaRPr lang="en-US" sz="1000" b="1" dirty="0" smtClean="0"/>
          </a:p>
          <a:p>
            <a:pPr lvl="1"/>
            <a:r>
              <a:rPr lang="en-US" sz="2400" b="1" dirty="0" err="1" smtClean="0"/>
              <a:t>uploadDatatoRetc.R</a:t>
            </a:r>
            <a:r>
              <a:rPr lang="en-US" sz="2400" dirty="0" smtClean="0"/>
              <a:t>:   </a:t>
            </a:r>
            <a:r>
              <a:rPr lang="en-US" sz="2400" dirty="0"/>
              <a:t>commands for reading data into R.</a:t>
            </a:r>
          </a:p>
          <a:p>
            <a:r>
              <a:rPr lang="en-US" sz="2400" dirty="0"/>
              <a:t>                     </a:t>
            </a:r>
            <a:r>
              <a:rPr lang="en-US" sz="2400" dirty="0" smtClean="0"/>
              <a:t>also </a:t>
            </a:r>
            <a:r>
              <a:rPr lang="en-US" sz="2400" dirty="0"/>
              <a:t>includes  commands taken from the Swirl course </a:t>
            </a:r>
          </a:p>
          <a:p>
            <a:r>
              <a:rPr lang="en-US" sz="2400" dirty="0"/>
              <a:t>                    </a:t>
            </a:r>
            <a:r>
              <a:rPr lang="en-US" sz="2400" dirty="0" smtClean="0"/>
              <a:t> </a:t>
            </a:r>
            <a:r>
              <a:rPr lang="en-US" sz="2400" dirty="0"/>
              <a:t>Manipulating data with </a:t>
            </a:r>
            <a:r>
              <a:rPr lang="en-US" sz="2400" dirty="0" err="1"/>
              <a:t>dplyr</a:t>
            </a:r>
            <a:r>
              <a:rPr lang="en-US" sz="2400" dirty="0"/>
              <a:t> - Getting and Cleaning Data</a:t>
            </a:r>
            <a:r>
              <a:rPr lang="en-US" sz="2400" dirty="0" smtClean="0"/>
              <a:t>.</a:t>
            </a:r>
          </a:p>
          <a:p>
            <a:r>
              <a:rPr lang="en-US" sz="1000" dirty="0" smtClean="0"/>
              <a:t>       </a:t>
            </a:r>
            <a:endParaRPr lang="en-US" sz="1000" dirty="0">
              <a:solidFill>
                <a:srgbClr val="000000"/>
              </a:solidFill>
              <a:latin typeface="Calibri" panose="020F0502020204030204" pitchFamily="34" charset="0"/>
            </a:endParaRPr>
          </a:p>
          <a:p>
            <a:r>
              <a:rPr lang="en-US" sz="2800" dirty="0" smtClean="0">
                <a:solidFill>
                  <a:srgbClr val="000000"/>
                </a:solidFill>
                <a:latin typeface="Calibri" panose="020F0502020204030204" pitchFamily="34" charset="0"/>
              </a:rPr>
              <a:t>     </a:t>
            </a:r>
            <a:r>
              <a:rPr lang="en-US" sz="2400" b="1" dirty="0" err="1">
                <a:solidFill>
                  <a:srgbClr val="000000"/>
                </a:solidFill>
                <a:latin typeface="Calibri" panose="020F0502020204030204" pitchFamily="34" charset="0"/>
              </a:rPr>
              <a:t>createArtificalDataSets.r</a:t>
            </a:r>
            <a:r>
              <a:rPr lang="en-US" sz="2400" dirty="0">
                <a:solidFill>
                  <a:srgbClr val="000000"/>
                </a:solidFill>
                <a:latin typeface="Calibri" panose="020F0502020204030204" pitchFamily="34" charset="0"/>
              </a:rPr>
              <a:t>: various ways to create artificial data. </a:t>
            </a:r>
            <a:r>
              <a:rPr lang="en-US" sz="2400" dirty="0" smtClean="0"/>
              <a:t>                       </a:t>
            </a:r>
          </a:p>
          <a:p>
            <a:r>
              <a:rPr lang="en-US" sz="1400" dirty="0" smtClean="0"/>
              <a:t>               </a:t>
            </a:r>
            <a:endParaRPr lang="en-US" sz="1400" dirty="0" smtClean="0"/>
          </a:p>
          <a:p>
            <a:r>
              <a:rPr lang="en-US" sz="2400" dirty="0"/>
              <a:t>2</a:t>
            </a:r>
            <a:r>
              <a:rPr lang="en-US" sz="2400" dirty="0" smtClean="0"/>
              <a:t>.)  Play with the TDA mapper R package (</a:t>
            </a:r>
            <a:r>
              <a:rPr lang="en-US" sz="2400" b="1" u="sng" dirty="0" smtClean="0">
                <a:solidFill>
                  <a:srgbClr val="FF0000"/>
                </a:solidFill>
              </a:rPr>
              <a:t>focus on artificial data</a:t>
            </a:r>
            <a:r>
              <a:rPr lang="en-US" sz="2400" dirty="0" smtClean="0"/>
              <a:t>). </a:t>
            </a:r>
          </a:p>
          <a:p>
            <a:endParaRPr lang="en-US" sz="1000" dirty="0" smtClean="0"/>
          </a:p>
          <a:p>
            <a:r>
              <a:rPr lang="en-US" sz="2400" dirty="0" smtClean="0"/>
              <a:t>	</a:t>
            </a:r>
            <a:r>
              <a:rPr lang="en-US" sz="2400" b="1" dirty="0" err="1" smtClean="0"/>
              <a:t>TDAmapper.r</a:t>
            </a:r>
            <a:r>
              <a:rPr lang="en-US" sz="2400" b="1" dirty="0" smtClean="0"/>
              <a:t>:  </a:t>
            </a:r>
            <a:r>
              <a:rPr lang="en-US" sz="2400" dirty="0" smtClean="0"/>
              <a:t>Modify this script by changing parameters and</a:t>
            </a:r>
          </a:p>
          <a:p>
            <a:pPr lvl="6"/>
            <a:r>
              <a:rPr lang="en-US" sz="2400" dirty="0" smtClean="0"/>
              <a:t> applying TDA mapper to a variety of data sets</a:t>
            </a:r>
            <a:endParaRPr lang="en-US" sz="2400" b="1" dirty="0"/>
          </a:p>
          <a:p>
            <a:pPr lvl="2"/>
            <a:r>
              <a:rPr lang="en-US" sz="2400" dirty="0" smtClean="0"/>
              <a:t>Create slides for some of these data sets.  Follow the format in sample slide,  </a:t>
            </a:r>
            <a:r>
              <a:rPr lang="en-US" sz="2400" b="1" dirty="0" smtClean="0"/>
              <a:t>sample.pptx</a:t>
            </a:r>
            <a:r>
              <a:rPr lang="en-US" sz="2400" dirty="0" smtClean="0"/>
              <a:t> </a:t>
            </a:r>
          </a:p>
          <a:p>
            <a:pPr lvl="2"/>
            <a:endParaRPr lang="en-US" sz="1400" dirty="0"/>
          </a:p>
          <a:p>
            <a:r>
              <a:rPr lang="en-US" sz="2300" dirty="0" smtClean="0"/>
              <a:t>3.)  Start draft of a poster on TDA </a:t>
            </a:r>
            <a:r>
              <a:rPr lang="en-US" sz="2300" dirty="0"/>
              <a:t>mapper (</a:t>
            </a:r>
            <a:r>
              <a:rPr lang="en-US" sz="2300" b="1" dirty="0"/>
              <a:t>Template Examples</a:t>
            </a:r>
            <a:r>
              <a:rPr lang="en-US" sz="2300" b="1" dirty="0" smtClean="0"/>
              <a:t>.pptx</a:t>
            </a:r>
            <a:r>
              <a:rPr lang="en-US" sz="2300" dirty="0" smtClean="0"/>
              <a:t>).  </a:t>
            </a:r>
            <a:r>
              <a:rPr lang="en-US" sz="2300" dirty="0"/>
              <a:t>See also </a:t>
            </a:r>
            <a:r>
              <a:rPr lang="en-US" sz="2300" b="1" dirty="0"/>
              <a:t>Making A Poster_0.pdf </a:t>
            </a:r>
            <a:r>
              <a:rPr lang="en-US" sz="2300" b="1" dirty="0" smtClean="0"/>
              <a:t>  </a:t>
            </a:r>
            <a:r>
              <a:rPr lang="en-US" sz="2300" dirty="0" smtClean="0"/>
              <a:t>both from ICRU)</a:t>
            </a:r>
          </a:p>
        </p:txBody>
      </p:sp>
    </p:spTree>
    <p:extLst>
      <p:ext uri="{BB962C8B-B14F-4D97-AF65-F5344CB8AC3E}">
        <p14:creationId xmlns:p14="http://schemas.microsoft.com/office/powerpoint/2010/main" val="41788746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9883" y="118680"/>
            <a:ext cx="8023728" cy="1077218"/>
          </a:xfrm>
          <a:prstGeom prst="rect">
            <a:avLst/>
          </a:prstGeom>
          <a:noFill/>
        </p:spPr>
        <p:txBody>
          <a:bodyPr wrap="square" rtlCol="0">
            <a:spAutoFit/>
          </a:bodyPr>
          <a:lstStyle/>
          <a:p>
            <a:r>
              <a:rPr lang="en-US" sz="3200" dirty="0" smtClean="0"/>
              <a:t>To understand software, it helps to apply it to a variety of examples.</a:t>
            </a:r>
          </a:p>
        </p:txBody>
      </p:sp>
      <p:pic>
        <p:nvPicPr>
          <p:cNvPr id="3" name="Picture 2" descr="http://upload.wikimedia.org/wikipedia/commons/thumb/b/b3/Blue_Trefoil_Knot.png/1024px-Blue_Trefoil_Kno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254" y="1725666"/>
            <a:ext cx="2208986" cy="235352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Freeform 18"/>
          <p:cNvSpPr>
            <a:spLocks noChangeAspect="1"/>
          </p:cNvSpPr>
          <p:nvPr/>
        </p:nvSpPr>
        <p:spPr>
          <a:xfrm>
            <a:off x="4418184" y="1528010"/>
            <a:ext cx="4073827" cy="2551176"/>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569883" y="4348812"/>
            <a:ext cx="8330277" cy="1569660"/>
          </a:xfrm>
          <a:prstGeom prst="rect">
            <a:avLst/>
          </a:prstGeom>
          <a:noFill/>
        </p:spPr>
        <p:txBody>
          <a:bodyPr wrap="square" rtlCol="0">
            <a:spAutoFit/>
          </a:bodyPr>
          <a:lstStyle/>
          <a:p>
            <a:r>
              <a:rPr lang="en-US" sz="3200" dirty="0"/>
              <a:t>HW:  If data points lived on the above objects, </a:t>
            </a:r>
          </a:p>
          <a:p>
            <a:r>
              <a:rPr lang="en-US" sz="3200" dirty="0"/>
              <a:t>w</a:t>
            </a:r>
            <a:r>
              <a:rPr lang="en-US" sz="3200" dirty="0" smtClean="0"/>
              <a:t>hat graph do you get when you apply mapper to these date sets if filter = projection to x-axis?</a:t>
            </a:r>
          </a:p>
        </p:txBody>
      </p:sp>
    </p:spTree>
    <p:extLst>
      <p:ext uri="{BB962C8B-B14F-4D97-AF65-F5344CB8AC3E}">
        <p14:creationId xmlns:p14="http://schemas.microsoft.com/office/powerpoint/2010/main" val="1310021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5606" y="121608"/>
            <a:ext cx="6742680" cy="584775"/>
          </a:xfrm>
          <a:prstGeom prst="rect">
            <a:avLst/>
          </a:prstGeom>
        </p:spPr>
        <p:txBody>
          <a:bodyPr wrap="none">
            <a:spAutoFit/>
          </a:bodyPr>
          <a:lstStyle/>
          <a:p>
            <a:r>
              <a:rPr lang="en-US" sz="3200" b="1" dirty="0">
                <a:solidFill>
                  <a:srgbClr val="7030A0"/>
                </a:solidFill>
                <a:latin typeface="Times New Roman" panose="02020603050405020304" pitchFamily="18" charset="0"/>
              </a:rPr>
              <a:t>Data Visualization with TDA Mapper</a:t>
            </a:r>
            <a:endParaRPr lang="en-US" sz="3200" dirty="0">
              <a:solidFill>
                <a:srgbClr val="7030A0"/>
              </a:solidFill>
            </a:endParaRPr>
          </a:p>
        </p:txBody>
      </p:sp>
      <p:sp>
        <p:nvSpPr>
          <p:cNvPr id="3" name="TextBox 2"/>
          <p:cNvSpPr txBox="1"/>
          <p:nvPr/>
        </p:nvSpPr>
        <p:spPr>
          <a:xfrm flipH="1">
            <a:off x="252548" y="828303"/>
            <a:ext cx="8657193" cy="6063198"/>
          </a:xfrm>
          <a:prstGeom prst="rect">
            <a:avLst/>
          </a:prstGeom>
          <a:noFill/>
        </p:spPr>
        <p:txBody>
          <a:bodyPr wrap="square" rtlCol="0">
            <a:spAutoFit/>
          </a:bodyPr>
          <a:lstStyle/>
          <a:p>
            <a:r>
              <a:rPr lang="en-US" sz="2400" dirty="0" smtClean="0"/>
              <a:t>Course outline:</a:t>
            </a:r>
          </a:p>
          <a:p>
            <a:endParaRPr lang="en-US" sz="1400" dirty="0"/>
          </a:p>
          <a:p>
            <a:r>
              <a:rPr lang="en-US" sz="2400" dirty="0" smtClean="0"/>
              <a:t>Most Tuesdays:  Lecture in 105 MLH</a:t>
            </a:r>
          </a:p>
          <a:p>
            <a:r>
              <a:rPr lang="en-US" sz="2400" dirty="0" smtClean="0"/>
              <a:t>Most Thursdays:  Lab in B5 MLH (basement computer lab)</a:t>
            </a:r>
          </a:p>
          <a:p>
            <a:pPr marL="800100" lvl="1" indent="-342900">
              <a:buFont typeface="Arial" panose="020B0604020202020204" pitchFamily="34" charset="0"/>
              <a:buChar char="•"/>
            </a:pPr>
            <a:r>
              <a:rPr lang="en-US" sz="2400" dirty="0" smtClean="0"/>
              <a:t>Bring a laptop on Thursdays and/or use the computers in B5.</a:t>
            </a:r>
          </a:p>
          <a:p>
            <a:pPr marL="800100" lvl="1" indent="-342900">
              <a:buFont typeface="Arial" panose="020B0604020202020204" pitchFamily="34" charset="0"/>
              <a:buChar char="•"/>
            </a:pPr>
            <a:r>
              <a:rPr lang="en-US" sz="2400" dirty="0" smtClean="0"/>
              <a:t>No computer background required.  Mr. </a:t>
            </a:r>
            <a:r>
              <a:rPr lang="en-US" sz="2400" dirty="0" err="1" smtClean="0"/>
              <a:t>Bungula</a:t>
            </a:r>
            <a:r>
              <a:rPr lang="en-US" sz="2400" dirty="0" smtClean="0"/>
              <a:t> and I will be available to assist you.</a:t>
            </a:r>
          </a:p>
          <a:p>
            <a:pPr marL="800100" lvl="1" indent="-342900">
              <a:buFont typeface="Arial" panose="020B0604020202020204" pitchFamily="34" charset="0"/>
              <a:buChar char="•"/>
            </a:pPr>
            <a:r>
              <a:rPr lang="en-US" sz="2400" dirty="0" smtClean="0"/>
              <a:t>A few advanced labs will be available for those interested.</a:t>
            </a:r>
          </a:p>
          <a:p>
            <a:endParaRPr lang="en-US" sz="2400" dirty="0"/>
          </a:p>
          <a:p>
            <a:r>
              <a:rPr lang="en-US" sz="2400" dirty="0" smtClean="0"/>
              <a:t>First 8 weeks:  Basic introduction to data analysis focused on understanding the TDA Mapper algorithm:</a:t>
            </a:r>
          </a:p>
          <a:p>
            <a:endParaRPr lang="en-US" sz="1600" dirty="0"/>
          </a:p>
          <a:p>
            <a:r>
              <a:rPr lang="en-US" sz="2400" dirty="0" smtClean="0"/>
              <a:t>Last 8 weeks:   We will compare </a:t>
            </a:r>
            <a:r>
              <a:rPr lang="en-US" sz="2400" dirty="0"/>
              <a:t>d</a:t>
            </a:r>
            <a:r>
              <a:rPr lang="en-US" sz="2400" dirty="0" smtClean="0"/>
              <a:t>ata </a:t>
            </a:r>
            <a:r>
              <a:rPr lang="en-US" sz="2400" dirty="0"/>
              <a:t>v</a:t>
            </a:r>
            <a:r>
              <a:rPr lang="en-US" sz="2400" dirty="0" smtClean="0"/>
              <a:t>isualization </a:t>
            </a:r>
            <a:r>
              <a:rPr lang="en-US" sz="2400" dirty="0"/>
              <a:t>with TDA m</a:t>
            </a:r>
            <a:r>
              <a:rPr lang="en-US" sz="2400" dirty="0" smtClean="0"/>
              <a:t>apper to other data visualization techniques.</a:t>
            </a:r>
          </a:p>
          <a:p>
            <a:endParaRPr lang="en-US" sz="1600" dirty="0"/>
          </a:p>
          <a:p>
            <a:r>
              <a:rPr lang="en-US" sz="2400" dirty="0" smtClean="0"/>
              <a:t>See course website for more info:</a:t>
            </a:r>
          </a:p>
          <a:p>
            <a:r>
              <a:rPr lang="en-US" sz="2000" dirty="0">
                <a:hlinkClick r:id="rId2"/>
              </a:rPr>
              <a:t>http://homepage.divms.uiowa.edu/~</a:t>
            </a:r>
            <a:r>
              <a:rPr lang="en-US" sz="2000" dirty="0" smtClean="0">
                <a:hlinkClick r:id="rId2"/>
              </a:rPr>
              <a:t>idarcy/COURSES/TDA/SPRING18/3900.html</a:t>
            </a:r>
            <a:r>
              <a:rPr lang="en-US" sz="2000" dirty="0" smtClean="0"/>
              <a:t> </a:t>
            </a:r>
            <a:endParaRPr lang="en-US" sz="2000" dirty="0"/>
          </a:p>
        </p:txBody>
      </p:sp>
    </p:spTree>
    <p:extLst>
      <p:ext uri="{BB962C8B-B14F-4D97-AF65-F5344CB8AC3E}">
        <p14:creationId xmlns:p14="http://schemas.microsoft.com/office/powerpoint/2010/main" val="3203951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0557" y="0"/>
            <a:ext cx="4587670" cy="305795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478" y="3018397"/>
            <a:ext cx="4553585" cy="3791479"/>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1041"/>
          <a:stretch/>
        </p:blipFill>
        <p:spPr>
          <a:xfrm>
            <a:off x="6073541" y="-29932"/>
            <a:ext cx="3595454" cy="305795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5544" y="3076146"/>
            <a:ext cx="4553585" cy="3791479"/>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r="16686"/>
          <a:stretch/>
        </p:blipFill>
        <p:spPr>
          <a:xfrm>
            <a:off x="254280" y="186730"/>
            <a:ext cx="2190538" cy="3057952"/>
          </a:xfrm>
          <a:prstGeom prst="rect">
            <a:avLst/>
          </a:prstGeom>
        </p:spPr>
      </p:pic>
    </p:spTree>
    <p:extLst>
      <p:ext uri="{BB962C8B-B14F-4D97-AF65-F5344CB8AC3E}">
        <p14:creationId xmlns:p14="http://schemas.microsoft.com/office/powerpoint/2010/main" val="41737171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78401"/>
            <a:ext cx="9144000" cy="3945205"/>
            <a:chOff x="0" y="2912795"/>
            <a:chExt cx="9144000" cy="3945205"/>
          </a:xfrm>
        </p:grpSpPr>
        <p:grpSp>
          <p:nvGrpSpPr>
            <p:cNvPr id="9" name="Group 8"/>
            <p:cNvGrpSpPr/>
            <p:nvPr/>
          </p:nvGrpSpPr>
          <p:grpSpPr>
            <a:xfrm>
              <a:off x="0" y="2930236"/>
              <a:ext cx="9144000" cy="3927764"/>
              <a:chOff x="0" y="2930236"/>
              <a:chExt cx="9144000" cy="3927764"/>
            </a:xfrm>
          </p:grpSpPr>
          <p:sp>
            <p:nvSpPr>
              <p:cNvPr id="4" name="Rectangle 3"/>
              <p:cNvSpPr/>
              <p:nvPr/>
            </p:nvSpPr>
            <p:spPr>
              <a:xfrm>
                <a:off x="0" y="2930236"/>
                <a:ext cx="9144000" cy="3927764"/>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228600" y="3430909"/>
                <a:ext cx="8686800" cy="3278630"/>
              </a:xfrm>
              <a:prstGeom prst="rect">
                <a:avLst/>
              </a:prstGeom>
            </p:spPr>
          </p:pic>
        </p:grpSp>
        <p:sp>
          <p:nvSpPr>
            <p:cNvPr id="3" name="Rectangle 2"/>
            <p:cNvSpPr/>
            <p:nvPr/>
          </p:nvSpPr>
          <p:spPr>
            <a:xfrm>
              <a:off x="556491" y="2912795"/>
              <a:ext cx="8451273" cy="523220"/>
            </a:xfrm>
            <a:prstGeom prst="rect">
              <a:avLst/>
            </a:prstGeom>
          </p:spPr>
          <p:txBody>
            <a:bodyPr wrap="square">
              <a:spAutoFit/>
            </a:bodyPr>
            <a:lstStyle/>
            <a:p>
              <a:r>
                <a:rPr lang="en-US" sz="2800" dirty="0">
                  <a:hlinkClick r:id="rId3"/>
                </a:rPr>
                <a:t>https://cran.r-project.org/web/packages/TDAmapper</a:t>
              </a:r>
              <a:r>
                <a:rPr lang="en-US" sz="2800" dirty="0" smtClean="0">
                  <a:hlinkClick r:id="rId3"/>
                </a:rPr>
                <a:t>/</a:t>
              </a:r>
              <a:r>
                <a:rPr lang="en-US" sz="2800" dirty="0" smtClean="0"/>
                <a:t> </a:t>
              </a:r>
              <a:endParaRPr lang="en-US" sz="2800" dirty="0"/>
            </a:p>
          </p:txBody>
        </p:sp>
      </p:grpSp>
      <p:grpSp>
        <p:nvGrpSpPr>
          <p:cNvPr id="10" name="Group 9"/>
          <p:cNvGrpSpPr/>
          <p:nvPr/>
        </p:nvGrpSpPr>
        <p:grpSpPr>
          <a:xfrm>
            <a:off x="0" y="3758715"/>
            <a:ext cx="9169400" cy="3099614"/>
            <a:chOff x="0" y="0"/>
            <a:chExt cx="9169400" cy="3099614"/>
          </a:xfrm>
        </p:grpSpPr>
        <p:sp>
          <p:nvSpPr>
            <p:cNvPr id="6" name="Rectangle 5"/>
            <p:cNvSpPr/>
            <p:nvPr/>
          </p:nvSpPr>
          <p:spPr>
            <a:xfrm>
              <a:off x="0" y="0"/>
              <a:ext cx="9169400" cy="3099614"/>
            </a:xfrm>
            <a:prstGeom prst="rect">
              <a:avLst/>
            </a:prstGeom>
            <a:solidFill>
              <a:schemeClr val="accent6">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p:nvPr/>
          </p:nvSpPr>
          <p:spPr>
            <a:xfrm>
              <a:off x="2310933" y="0"/>
              <a:ext cx="4522135" cy="523220"/>
            </a:xfrm>
            <a:prstGeom prst="rect">
              <a:avLst/>
            </a:prstGeom>
          </p:spPr>
          <p:txBody>
            <a:bodyPr wrap="none">
              <a:spAutoFit/>
            </a:bodyPr>
            <a:lstStyle/>
            <a:p>
              <a:r>
                <a:rPr lang="en-US" sz="2800" dirty="0" smtClean="0">
                  <a:hlinkClick r:id="rId4"/>
                </a:rPr>
                <a:t> http</a:t>
              </a:r>
              <a:r>
                <a:rPr lang="en-US" sz="2800" dirty="0">
                  <a:hlinkClick r:id="rId4"/>
                </a:rPr>
                <a:t>://danifold.net/mapper</a:t>
              </a:r>
              <a:r>
                <a:rPr lang="en-US" sz="2800" dirty="0" smtClean="0">
                  <a:hlinkClick r:id="rId4"/>
                </a:rPr>
                <a:t>/</a:t>
              </a:r>
              <a:r>
                <a:rPr lang="en-US" sz="2800" dirty="0" smtClean="0"/>
                <a:t> </a:t>
              </a:r>
              <a:endParaRPr lang="en-US" sz="2800" dirty="0"/>
            </a:p>
          </p:txBody>
        </p:sp>
        <p:pic>
          <p:nvPicPr>
            <p:cNvPr id="7" name="Picture 6"/>
            <p:cNvPicPr>
              <a:picLocks noChangeAspect="1"/>
            </p:cNvPicPr>
            <p:nvPr/>
          </p:nvPicPr>
          <p:blipFill>
            <a:blip r:embed="rId5"/>
            <a:stretch>
              <a:fillRect/>
            </a:stretch>
          </p:blipFill>
          <p:spPr>
            <a:xfrm>
              <a:off x="138976" y="420143"/>
              <a:ext cx="8686800" cy="2475301"/>
            </a:xfrm>
            <a:prstGeom prst="rect">
              <a:avLst/>
            </a:prstGeom>
          </p:spPr>
        </p:pic>
        <p:pic>
          <p:nvPicPr>
            <p:cNvPr id="8" name="Picture 7"/>
            <p:cNvPicPr>
              <a:picLocks noChangeAspect="1"/>
            </p:cNvPicPr>
            <p:nvPr/>
          </p:nvPicPr>
          <p:blipFill>
            <a:blip r:embed="rId6"/>
            <a:stretch>
              <a:fillRect/>
            </a:stretch>
          </p:blipFill>
          <p:spPr>
            <a:xfrm>
              <a:off x="0" y="2695138"/>
              <a:ext cx="9144000" cy="347515"/>
            </a:xfrm>
            <a:prstGeom prst="rect">
              <a:avLst/>
            </a:prstGeom>
          </p:spPr>
        </p:pic>
      </p:grpSp>
    </p:spTree>
    <p:extLst>
      <p:ext uri="{BB962C8B-B14F-4D97-AF65-F5344CB8AC3E}">
        <p14:creationId xmlns:p14="http://schemas.microsoft.com/office/powerpoint/2010/main" val="3504405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9863" y="1137920"/>
            <a:ext cx="7001691" cy="4524315"/>
          </a:xfrm>
          <a:prstGeom prst="rect">
            <a:avLst/>
          </a:prstGeom>
          <a:noFill/>
        </p:spPr>
        <p:txBody>
          <a:bodyPr wrap="square" rtlCol="0">
            <a:spAutoFit/>
          </a:bodyPr>
          <a:lstStyle/>
          <a:p>
            <a:pPr algn="ctr"/>
            <a:r>
              <a:rPr lang="en-US" sz="6000" dirty="0"/>
              <a:t>3</a:t>
            </a:r>
            <a:r>
              <a:rPr lang="en-US" sz="6000" dirty="0" smtClean="0"/>
              <a:t> minute break to meet classmates, discuss projects, questions, etc</a:t>
            </a:r>
            <a:r>
              <a:rPr lang="en-US" sz="2400" dirty="0" smtClean="0"/>
              <a:t>.</a:t>
            </a:r>
          </a:p>
          <a:p>
            <a:pPr algn="ctr"/>
            <a:endParaRPr lang="en-US" sz="2400" dirty="0"/>
          </a:p>
          <a:p>
            <a:pPr algn="ctr"/>
            <a:r>
              <a:rPr lang="en-US" sz="2400" dirty="0">
                <a:hlinkClick r:id="rId2"/>
              </a:rPr>
              <a:t>https://online.stopwatchpro.com/3-minute-timer</a:t>
            </a:r>
            <a:r>
              <a:rPr lang="en-US" sz="2400" dirty="0" smtClean="0">
                <a:hlinkClick r:id="rId2"/>
              </a:rPr>
              <a:t>/</a:t>
            </a:r>
            <a:r>
              <a:rPr lang="en-US" sz="2400" dirty="0" smtClean="0"/>
              <a:t> </a:t>
            </a:r>
            <a:endParaRPr lang="en-US" sz="2400" dirty="0"/>
          </a:p>
        </p:txBody>
      </p:sp>
    </p:spTree>
    <p:extLst>
      <p:ext uri="{BB962C8B-B14F-4D97-AF65-F5344CB8AC3E}">
        <p14:creationId xmlns:p14="http://schemas.microsoft.com/office/powerpoint/2010/main" val="18494276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3274" y="242183"/>
            <a:ext cx="9144000" cy="4614412"/>
          </a:xfrm>
          <a:prstGeom prst="rect">
            <a:avLst/>
          </a:prstGeom>
        </p:spPr>
      </p:pic>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smtClean="0"/>
          </a:p>
        </p:txBody>
      </p:sp>
      <p:sp>
        <p:nvSpPr>
          <p:cNvPr id="6" name="Rectangle 5"/>
          <p:cNvSpPr/>
          <p:nvPr/>
        </p:nvSpPr>
        <p:spPr>
          <a:xfrm>
            <a:off x="0" y="609953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3"/>
          <a:srcRect l="17416" t="6710" r="17316" b="74614"/>
          <a:stretch/>
        </p:blipFill>
        <p:spPr>
          <a:xfrm>
            <a:off x="173274" y="4678677"/>
            <a:ext cx="2066544" cy="1280160"/>
          </a:xfrm>
          <a:prstGeom prst="rect">
            <a:avLst/>
          </a:prstGeom>
        </p:spPr>
      </p:pic>
      <p:pic>
        <p:nvPicPr>
          <p:cNvPr id="8" name="Picture 7"/>
          <p:cNvPicPr>
            <a:picLocks noChangeAspect="1"/>
          </p:cNvPicPr>
          <p:nvPr/>
        </p:nvPicPr>
        <p:blipFill rotWithShape="1">
          <a:blip r:embed="rId3"/>
          <a:srcRect t="73341" b="-4022"/>
          <a:stretch/>
        </p:blipFill>
        <p:spPr>
          <a:xfrm>
            <a:off x="5902608" y="4267197"/>
            <a:ext cx="3166261" cy="2103120"/>
          </a:xfrm>
          <a:prstGeom prst="rect">
            <a:avLst/>
          </a:prstGeom>
        </p:spPr>
      </p:pic>
      <p:pic>
        <p:nvPicPr>
          <p:cNvPr id="9" name="Picture 8"/>
          <p:cNvPicPr>
            <a:picLocks noChangeAspect="1"/>
          </p:cNvPicPr>
          <p:nvPr/>
        </p:nvPicPr>
        <p:blipFill rotWithShape="1">
          <a:blip r:embed="rId3"/>
          <a:srcRect t="52669" b="32396"/>
          <a:stretch/>
        </p:blipFill>
        <p:spPr>
          <a:xfrm>
            <a:off x="2438967" y="4806693"/>
            <a:ext cx="3166261" cy="1024128"/>
          </a:xfrm>
          <a:prstGeom prst="rect">
            <a:avLst/>
          </a:prstGeom>
        </p:spPr>
      </p:pic>
    </p:spTree>
    <p:extLst>
      <p:ext uri="{BB962C8B-B14F-4D97-AF65-F5344CB8AC3E}">
        <p14:creationId xmlns:p14="http://schemas.microsoft.com/office/powerpoint/2010/main" val="19202022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292" y="135584"/>
            <a:ext cx="8881707" cy="6329937"/>
          </a:xfrm>
          <a:prstGeom prst="rect">
            <a:avLst/>
          </a:prstGeom>
          <a:noFill/>
        </p:spPr>
        <p:txBody>
          <a:bodyPr wrap="square" rtlCol="0">
            <a:spAutoFit/>
          </a:bodyPr>
          <a:lstStyle/>
          <a:p>
            <a:r>
              <a:rPr lang="en-US" sz="3200" dirty="0" smtClean="0">
                <a:solidFill>
                  <a:srgbClr val="008000"/>
                </a:solidFill>
              </a:rPr>
              <a:t>Application 3 (in paper):  Basketball</a:t>
            </a:r>
          </a:p>
          <a:p>
            <a:endParaRPr lang="en-US" sz="1200" dirty="0"/>
          </a:p>
          <a:p>
            <a:r>
              <a:rPr lang="en-US" sz="3200" dirty="0" smtClean="0">
                <a:solidFill>
                  <a:srgbClr val="0000FF"/>
                </a:solidFill>
              </a:rPr>
              <a:t>Data:  </a:t>
            </a:r>
            <a:r>
              <a:rPr lang="en-US" sz="3200" dirty="0" smtClean="0"/>
              <a:t>rates </a:t>
            </a:r>
            <a:r>
              <a:rPr lang="en-US" sz="3200" dirty="0"/>
              <a:t>(per minute played) of rebounds, assists, turnovers, steals, blocked shots, personal fouls, and points </a:t>
            </a:r>
            <a:r>
              <a:rPr lang="en-US" sz="3200" dirty="0" smtClean="0"/>
              <a:t>scored for 452 players.</a:t>
            </a:r>
          </a:p>
          <a:p>
            <a:endParaRPr lang="en-US" sz="2000" dirty="0" smtClean="0">
              <a:sym typeface="Wingdings"/>
            </a:endParaRPr>
          </a:p>
          <a:p>
            <a:r>
              <a:rPr lang="en-US" sz="3200" dirty="0" smtClean="0">
                <a:sym typeface="Wingdings"/>
              </a:rPr>
              <a:t>                   </a:t>
            </a:r>
            <a:r>
              <a:rPr lang="en-US" sz="3200" dirty="0" smtClean="0"/>
              <a:t>Input:  452 points in </a:t>
            </a:r>
            <a:r>
              <a:rPr lang="en-US" sz="3200" b="1" dirty="0" smtClean="0"/>
              <a:t>R</a:t>
            </a:r>
            <a:r>
              <a:rPr lang="en-US" sz="3200" baseline="30000" dirty="0" smtClean="0"/>
              <a:t>7</a:t>
            </a:r>
          </a:p>
          <a:p>
            <a:endParaRPr lang="en-US" sz="2000" baseline="30000" dirty="0"/>
          </a:p>
          <a:p>
            <a:r>
              <a:rPr lang="en-US" sz="3200" dirty="0" smtClean="0"/>
              <a:t>For each player, we have a vector</a:t>
            </a:r>
            <a:endParaRPr lang="en-US" sz="2000" dirty="0" smtClean="0"/>
          </a:p>
          <a:p>
            <a:endParaRPr lang="en-US" sz="6000" dirty="0" smtClean="0"/>
          </a:p>
          <a:p>
            <a:r>
              <a:rPr lang="en-US" sz="3200" dirty="0"/>
              <a:t> </a:t>
            </a:r>
            <a:r>
              <a:rPr lang="en-US" sz="3200" dirty="0" smtClean="0"/>
              <a:t>                       =  (r, a, t, s, b, f, p)   in  </a:t>
            </a:r>
            <a:r>
              <a:rPr lang="en-US" sz="3200" b="1" dirty="0" smtClean="0"/>
              <a:t>R</a:t>
            </a:r>
            <a:r>
              <a:rPr lang="en-US" sz="3200" baseline="30000" dirty="0" smtClean="0"/>
              <a:t>7</a:t>
            </a:r>
            <a:endParaRPr lang="en-US" sz="3200" baseline="30000" dirty="0"/>
          </a:p>
          <a:p>
            <a:endParaRPr lang="en-US" sz="1200" dirty="0" smtClean="0">
              <a:solidFill>
                <a:srgbClr val="0000FF"/>
              </a:solidFill>
            </a:endParaRPr>
          </a:p>
          <a:p>
            <a:r>
              <a:rPr lang="en-US" sz="3200" dirty="0" smtClean="0">
                <a:solidFill>
                  <a:srgbClr val="0000FF"/>
                </a:solidFill>
              </a:rPr>
              <a:t>Distance</a:t>
            </a:r>
            <a:r>
              <a:rPr lang="en-US" sz="3200" dirty="0">
                <a:solidFill>
                  <a:srgbClr val="0000FF"/>
                </a:solidFill>
              </a:rPr>
              <a:t>: </a:t>
            </a:r>
            <a:r>
              <a:rPr lang="en-US" sz="3200" dirty="0"/>
              <a:t>variance normalized </a:t>
            </a:r>
            <a:r>
              <a:rPr lang="en-US" sz="3200" dirty="0" smtClean="0"/>
              <a:t>Euclidean distance.</a:t>
            </a:r>
          </a:p>
          <a:p>
            <a:r>
              <a:rPr lang="en-US" sz="3200" dirty="0" smtClean="0">
                <a:solidFill>
                  <a:srgbClr val="0000FF"/>
                </a:solidFill>
              </a:rPr>
              <a:t>Clustering:  </a:t>
            </a:r>
            <a:r>
              <a:rPr lang="en-US" sz="3200" dirty="0" smtClean="0"/>
              <a:t>Single linkage. </a:t>
            </a:r>
            <a:endParaRPr lang="en-US" sz="3200" dirty="0"/>
          </a:p>
        </p:txBody>
      </p:sp>
      <p:grpSp>
        <p:nvGrpSpPr>
          <p:cNvPr id="35" name="Group 34"/>
          <p:cNvGrpSpPr/>
          <p:nvPr/>
        </p:nvGrpSpPr>
        <p:grpSpPr>
          <a:xfrm>
            <a:off x="82830" y="3875598"/>
            <a:ext cx="9185415" cy="830997"/>
            <a:chOff x="96635" y="3930834"/>
            <a:chExt cx="9185415" cy="830997"/>
          </a:xfrm>
        </p:grpSpPr>
        <p:sp>
          <p:nvSpPr>
            <p:cNvPr id="3" name="TextBox 2"/>
            <p:cNvSpPr txBox="1"/>
            <p:nvPr/>
          </p:nvSpPr>
          <p:spPr>
            <a:xfrm>
              <a:off x="96635" y="3930834"/>
              <a:ext cx="9185415" cy="830997"/>
            </a:xfrm>
            <a:prstGeom prst="rect">
              <a:avLst/>
            </a:prstGeom>
            <a:noFill/>
          </p:spPr>
          <p:txBody>
            <a:bodyPr wrap="square" rtlCol="0">
              <a:spAutoFit/>
            </a:bodyPr>
            <a:lstStyle/>
            <a:p>
              <a:r>
                <a:rPr lang="en-US" sz="4800" dirty="0" smtClean="0"/>
                <a:t>(</a:t>
              </a:r>
              <a:r>
                <a:rPr lang="en-US" sz="2000" dirty="0" smtClean="0"/>
                <a:t>     min      ,    min </a:t>
              </a:r>
              <a:r>
                <a:rPr lang="en-US" sz="4800" dirty="0" smtClean="0"/>
                <a:t> </a:t>
              </a:r>
              <a:r>
                <a:rPr lang="en-US" sz="2000" dirty="0"/>
                <a:t>,     </a:t>
              </a:r>
              <a:r>
                <a:rPr lang="en-US" sz="2000" dirty="0" smtClean="0"/>
                <a:t>  min     ,   min  ,          min          ,           min         ,          min        </a:t>
              </a:r>
              <a:r>
                <a:rPr lang="en-US" sz="4800" dirty="0" smtClean="0"/>
                <a:t>)</a:t>
              </a:r>
            </a:p>
          </p:txBody>
        </p:sp>
        <p:sp>
          <p:nvSpPr>
            <p:cNvPr id="4" name="TextBox 3"/>
            <p:cNvSpPr txBox="1"/>
            <p:nvPr/>
          </p:nvSpPr>
          <p:spPr>
            <a:xfrm>
              <a:off x="276098" y="4027294"/>
              <a:ext cx="9005952" cy="400110"/>
            </a:xfrm>
            <a:prstGeom prst="rect">
              <a:avLst/>
            </a:prstGeom>
            <a:noFill/>
          </p:spPr>
          <p:txBody>
            <a:bodyPr wrap="square" rtlCol="0">
              <a:spAutoFit/>
            </a:bodyPr>
            <a:lstStyle/>
            <a:p>
              <a:r>
                <a:rPr lang="en-US" sz="2000" dirty="0" smtClean="0"/>
                <a:t>rebounds   </a:t>
              </a:r>
              <a:r>
                <a:rPr lang="en-US" sz="2000" dirty="0"/>
                <a:t>assists   turnovers   steals   blocked shots   personal fouls   points </a:t>
              </a:r>
              <a:r>
                <a:rPr lang="en-US" sz="2000" dirty="0" smtClean="0"/>
                <a:t>scored</a:t>
              </a:r>
              <a:endParaRPr lang="en-US" sz="5400" dirty="0"/>
            </a:p>
          </p:txBody>
        </p:sp>
        <p:cxnSp>
          <p:nvCxnSpPr>
            <p:cNvPr id="6" name="Straight Connector 5"/>
            <p:cNvCxnSpPr/>
            <p:nvPr/>
          </p:nvCxnSpPr>
          <p:spPr>
            <a:xfrm>
              <a:off x="386536"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532340" y="4399792"/>
              <a:ext cx="6488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04232"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575461" y="4399792"/>
              <a:ext cx="48317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07119" y="4399792"/>
              <a:ext cx="136941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963703" y="4399792"/>
              <a:ext cx="13666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37458" y="4399792"/>
              <a:ext cx="138048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0" y="6477486"/>
            <a:ext cx="9068869"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27897837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60000"/>
          <a:stretch/>
        </p:blipFill>
        <p:spPr>
          <a:xfrm>
            <a:off x="4899811" y="1752172"/>
            <a:ext cx="3657600" cy="5791487"/>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760668" y="118137"/>
            <a:ext cx="7701718" cy="584776"/>
          </a:xfrm>
          <a:prstGeom prst="rect">
            <a:avLst/>
          </a:prstGeom>
          <a:noFill/>
        </p:spPr>
        <p:txBody>
          <a:bodyPr wrap="square" rtlCol="0">
            <a:spAutoFit/>
          </a:bodyPr>
          <a:lstStyle/>
          <a:p>
            <a:r>
              <a:rPr lang="en-US" sz="3200" dirty="0" smtClean="0">
                <a:solidFill>
                  <a:srgbClr val="0000FF"/>
                </a:solidFill>
              </a:rPr>
              <a:t>Filters</a:t>
            </a:r>
            <a:r>
              <a:rPr lang="en-US" sz="3200" dirty="0">
                <a:solidFill>
                  <a:srgbClr val="0000FF"/>
                </a:solidFill>
              </a:rPr>
              <a:t>:  </a:t>
            </a:r>
            <a:r>
              <a:rPr lang="en-US" sz="3200" dirty="0"/>
              <a:t>principle and secondary SVD values</a:t>
            </a:r>
            <a:r>
              <a:rPr lang="en-US" sz="3200" dirty="0" smtClean="0"/>
              <a:t>.</a:t>
            </a:r>
            <a:endParaRPr lang="en-US" sz="3200" dirty="0"/>
          </a:p>
        </p:txBody>
      </p:sp>
      <p:sp>
        <p:nvSpPr>
          <p:cNvPr id="3" name="TextBox 2"/>
          <p:cNvSpPr txBox="1"/>
          <p:nvPr/>
        </p:nvSpPr>
        <p:spPr>
          <a:xfrm>
            <a:off x="1035363" y="3796596"/>
            <a:ext cx="2098340" cy="1015663"/>
          </a:xfrm>
          <a:prstGeom prst="rect">
            <a:avLst/>
          </a:prstGeom>
          <a:noFill/>
        </p:spPr>
        <p:txBody>
          <a:bodyPr wrap="square" rtlCol="0">
            <a:spAutoFit/>
          </a:bodyPr>
          <a:lstStyle/>
          <a:p>
            <a:r>
              <a:rPr lang="en-US" sz="6000" dirty="0" smtClean="0"/>
              <a:t>Data</a:t>
            </a:r>
          </a:p>
        </p:txBody>
      </p:sp>
      <p:sp>
        <p:nvSpPr>
          <p:cNvPr id="7" name="Right Arrow 6"/>
          <p:cNvSpPr/>
          <p:nvPr/>
        </p:nvSpPr>
        <p:spPr>
          <a:xfrm flipV="1">
            <a:off x="3409799" y="3870559"/>
            <a:ext cx="1021560" cy="966401"/>
          </a:xfrm>
          <a:prstGeom prst="rightArrow">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22482" t="8094" r="2112" b="30053"/>
          <a:stretch/>
        </p:blipFill>
        <p:spPr>
          <a:xfrm>
            <a:off x="2949740" y="786384"/>
            <a:ext cx="3374136" cy="2075688"/>
          </a:xfrm>
          <a:prstGeom prst="rect">
            <a:avLst/>
          </a:prstGeom>
        </p:spPr>
      </p:pic>
      <p:sp>
        <p:nvSpPr>
          <p:cNvPr id="10" name="Rectangle 9"/>
          <p:cNvSpPr/>
          <p:nvPr/>
        </p:nvSpPr>
        <p:spPr>
          <a:xfrm>
            <a:off x="1518104" y="2718824"/>
            <a:ext cx="6198818" cy="338554"/>
          </a:xfrm>
          <a:prstGeom prst="rect">
            <a:avLst/>
          </a:prstGeom>
        </p:spPr>
        <p:txBody>
          <a:bodyPr wrap="square">
            <a:spAutoFit/>
          </a:bodyPr>
          <a:lstStyle/>
          <a:p>
            <a:r>
              <a:rPr lang="en-US" sz="1600" dirty="0"/>
              <a:t>http://</a:t>
            </a:r>
            <a:r>
              <a:rPr lang="en-US" sz="1600" dirty="0" err="1"/>
              <a:t>commons.wikimedia.org</a:t>
            </a:r>
            <a:r>
              <a:rPr lang="en-US" sz="1600" dirty="0"/>
              <a:t>/wiki/</a:t>
            </a:r>
            <a:r>
              <a:rPr lang="en-US" sz="1600" dirty="0" err="1"/>
              <a:t>File:SVD_Graphic_Example.png</a:t>
            </a:r>
            <a:endParaRPr lang="en-US" sz="1600" dirty="0"/>
          </a:p>
        </p:txBody>
      </p:sp>
    </p:spTree>
    <p:extLst>
      <p:ext uri="{BB962C8B-B14F-4D97-AF65-F5344CB8AC3E}">
        <p14:creationId xmlns:p14="http://schemas.microsoft.com/office/powerpoint/2010/main" val="40179284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smtClean="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endParaRPr lang="en-US" dirty="0"/>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494107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smtClean="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endParaRPr lang="en-US" dirty="0"/>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5" name="Rectangle 4"/>
          <p:cNvSpPr/>
          <p:nvPr/>
        </p:nvSpPr>
        <p:spPr>
          <a:xfrm>
            <a:off x="4772967" y="3754263"/>
            <a:ext cx="4172589" cy="369332"/>
          </a:xfrm>
          <a:prstGeom prst="rect">
            <a:avLst/>
          </a:prstGeom>
        </p:spPr>
        <p:txBody>
          <a:bodyPr wrap="square">
            <a:spAutoFit/>
          </a:bodyPr>
          <a:lstStyle/>
          <a:p>
            <a:r>
              <a:rPr lang="en-US" dirty="0">
                <a:solidFill>
                  <a:srgbClr val="FFD4EF"/>
                </a:solidFill>
              </a:rPr>
              <a:t>LeBron James ,</a:t>
            </a:r>
            <a:r>
              <a:rPr lang="en-US" dirty="0" smtClean="0">
                <a:solidFill>
                  <a:srgbClr val="FFD4EF"/>
                </a:solidFill>
              </a:rPr>
              <a:t> </a:t>
            </a:r>
            <a:r>
              <a:rPr lang="en-US" dirty="0">
                <a:solidFill>
                  <a:srgbClr val="FFD4EF"/>
                </a:solidFill>
              </a:rPr>
              <a:t>Kobe </a:t>
            </a:r>
            <a:r>
              <a:rPr lang="en-US" dirty="0" smtClean="0">
                <a:solidFill>
                  <a:srgbClr val="FFD4EF"/>
                </a:solidFill>
              </a:rPr>
              <a:t>Bryant, Brook </a:t>
            </a:r>
            <a:r>
              <a:rPr lang="en-US" dirty="0">
                <a:solidFill>
                  <a:srgbClr val="FFD4EF"/>
                </a:solidFill>
              </a:rPr>
              <a:t>Lopez</a:t>
            </a:r>
          </a:p>
        </p:txBody>
      </p:sp>
    </p:spTree>
    <p:extLst>
      <p:ext uri="{BB962C8B-B14F-4D97-AF65-F5344CB8AC3E}">
        <p14:creationId xmlns:p14="http://schemas.microsoft.com/office/powerpoint/2010/main" val="40624894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79" y="181700"/>
            <a:ext cx="8787881" cy="6608988"/>
          </a:xfrm>
          <a:prstGeom prst="rect">
            <a:avLst/>
          </a:prstGeom>
          <a:noFill/>
        </p:spPr>
        <p:txBody>
          <a:bodyPr wrap="square" rtlCol="0">
            <a:spAutoFit/>
          </a:bodyPr>
          <a:lstStyle/>
          <a:p>
            <a:r>
              <a:rPr lang="en-US" sz="3200" dirty="0" smtClean="0">
                <a:solidFill>
                  <a:srgbClr val="008000"/>
                </a:solidFill>
              </a:rPr>
              <a:t>Application 2:  US House of Representatives Voting records</a:t>
            </a:r>
          </a:p>
          <a:p>
            <a:endParaRPr lang="en-US" sz="3200" dirty="0" smtClean="0"/>
          </a:p>
          <a:p>
            <a:pPr>
              <a:lnSpc>
                <a:spcPct val="120000"/>
              </a:lnSpc>
            </a:pPr>
            <a:r>
              <a:rPr lang="en-US" sz="3200" dirty="0" smtClean="0">
                <a:solidFill>
                  <a:srgbClr val="0000FF"/>
                </a:solidFill>
              </a:rPr>
              <a:t>Data:  </a:t>
            </a:r>
            <a:r>
              <a:rPr lang="en-US" sz="3200" dirty="0" smtClean="0"/>
              <a:t>(aye, abstain, nay, ….                                          )</a:t>
            </a:r>
          </a:p>
          <a:p>
            <a:pPr>
              <a:lnSpc>
                <a:spcPct val="140000"/>
              </a:lnSpc>
            </a:pPr>
            <a:r>
              <a:rPr lang="en-US" sz="3200" dirty="0"/>
              <a:t> </a:t>
            </a:r>
            <a:r>
              <a:rPr lang="en-US" sz="3200" dirty="0" smtClean="0"/>
              <a:t>       = ( +1  ,      0     ,  -1  , …                                           )</a:t>
            </a:r>
          </a:p>
          <a:p>
            <a:pPr>
              <a:lnSpc>
                <a:spcPct val="140000"/>
              </a:lnSpc>
            </a:pPr>
            <a:endParaRPr lang="en-US" sz="1600" dirty="0"/>
          </a:p>
          <a:p>
            <a:pPr>
              <a:lnSpc>
                <a:spcPct val="140000"/>
              </a:lnSpc>
            </a:pPr>
            <a:r>
              <a:rPr lang="en-US" sz="3200" dirty="0" smtClean="0">
                <a:solidFill>
                  <a:srgbClr val="0000FF"/>
                </a:solidFill>
              </a:rPr>
              <a:t>Distance:  </a:t>
            </a:r>
            <a:r>
              <a:rPr lang="en-US" sz="3200" dirty="0" smtClean="0"/>
              <a:t>Pearson correlation</a:t>
            </a:r>
          </a:p>
          <a:p>
            <a:pPr>
              <a:lnSpc>
                <a:spcPct val="140000"/>
              </a:lnSpc>
            </a:pPr>
            <a:endParaRPr lang="en-US" sz="1600" dirty="0"/>
          </a:p>
          <a:p>
            <a:pPr>
              <a:lnSpc>
                <a:spcPct val="140000"/>
              </a:lnSpc>
            </a:pPr>
            <a:r>
              <a:rPr lang="en-US" sz="3200" dirty="0" smtClean="0">
                <a:solidFill>
                  <a:srgbClr val="0000FF"/>
                </a:solidFill>
              </a:rPr>
              <a:t>Filters:  </a:t>
            </a:r>
            <a:r>
              <a:rPr lang="en-US" sz="3200" dirty="0" smtClean="0"/>
              <a:t>principal </a:t>
            </a:r>
            <a:r>
              <a:rPr lang="en-US" sz="3200" dirty="0"/>
              <a:t>and secondary metric </a:t>
            </a:r>
            <a:r>
              <a:rPr lang="en-US" sz="3200" dirty="0" smtClean="0"/>
              <a:t>SVD</a:t>
            </a:r>
          </a:p>
          <a:p>
            <a:pPr>
              <a:lnSpc>
                <a:spcPct val="140000"/>
              </a:lnSpc>
            </a:pPr>
            <a:endParaRPr lang="en-US" sz="1600" dirty="0" smtClean="0"/>
          </a:p>
          <a:p>
            <a:pPr>
              <a:lnSpc>
                <a:spcPct val="140000"/>
              </a:lnSpc>
            </a:pPr>
            <a:r>
              <a:rPr lang="en-US" sz="3200" dirty="0">
                <a:solidFill>
                  <a:srgbClr val="0000FF"/>
                </a:solidFill>
              </a:rPr>
              <a:t>Clustering:  </a:t>
            </a:r>
            <a:r>
              <a:rPr lang="en-US" sz="3200" dirty="0"/>
              <a:t>Single linkage. </a:t>
            </a:r>
          </a:p>
          <a:p>
            <a:pPr>
              <a:lnSpc>
                <a:spcPct val="140000"/>
              </a:lnSpc>
            </a:pPr>
            <a:endParaRPr lang="en-US" sz="3200" dirty="0" smtClean="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19213351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6248"/>
            <a:ext cx="9144000" cy="6495526"/>
          </a:xfrm>
          <a:prstGeom prst="rect">
            <a:avLst/>
          </a:prstGeom>
        </p:spPr>
      </p:pic>
      <p:sp>
        <p:nvSpPr>
          <p:cNvPr id="4" name="Rectangle 3"/>
          <p:cNvSpPr/>
          <p:nvPr/>
        </p:nvSpPr>
        <p:spPr>
          <a:xfrm>
            <a:off x="-21239" y="6217100"/>
            <a:ext cx="9165239" cy="707886"/>
          </a:xfrm>
          <a:prstGeom prst="rect">
            <a:avLst/>
          </a:prstGeom>
        </p:spPr>
        <p:txBody>
          <a:bodyPr wrap="square">
            <a:spAutoFit/>
          </a:bodyPr>
          <a:lstStyle/>
          <a:p>
            <a:r>
              <a:rPr lang="en-US" sz="800" dirty="0" smtClean="0"/>
              <a:t>X-axis: 1990–2011. Y-axis: Fragmentation index. Color bars denote, from top to bottom, party of the President, party for the House, party for the Senate (red: republican; blue: democrat; purple: split). The bottom 3 panels are the actual topological networks for the members. Networks are constructed from voting behavior of the member of the house, with an “aye” vote coded as a 1, “abstain” as zero, and “nay” as a -1. Each node contains sets of members. Each panel labeled with the year contains networks constructed from all the members for all the votes of that year. Note high fragmentation in 2010 in both middle panel and in the Fragmentation Index plot (black bar). The distance metric and filters used in the analysis were Pearson correlation and principal and secondary metric SVD. Metric: Correlation; Lens: Principal SVD Value (Resolution 120, Gain 4.5x, Equalized) and Secondary SVD Value (Resolution 120, Gain 4.5x, Equalized). Color: Red: Republican; Blue: Democrats.</a:t>
            </a:r>
            <a:endParaRPr lang="en-US" sz="800" dirty="0"/>
          </a:p>
        </p:txBody>
      </p:sp>
      <p:sp>
        <p:nvSpPr>
          <p:cNvPr id="2" name="Rectangle 1"/>
          <p:cNvSpPr/>
          <p:nvPr/>
        </p:nvSpPr>
        <p:spPr>
          <a:xfrm rot="16200000">
            <a:off x="-1053363" y="1351550"/>
            <a:ext cx="3450853" cy="646331"/>
          </a:xfrm>
          <a:prstGeom prst="rect">
            <a:avLst/>
          </a:prstGeom>
          <a:solidFill>
            <a:schemeClr val="bg1"/>
          </a:solidFill>
        </p:spPr>
        <p:txBody>
          <a:bodyPr wrap="square">
            <a:spAutoFit/>
          </a:bodyPr>
          <a:lstStyle/>
          <a:p>
            <a:r>
              <a:rPr lang="en-US" dirty="0"/>
              <a:t>number of sub-networks formed each year per political party.</a:t>
            </a:r>
          </a:p>
        </p:txBody>
      </p:sp>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9539076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5884" y="249382"/>
            <a:ext cx="8545484" cy="6740307"/>
          </a:xfrm>
          <a:prstGeom prst="rect">
            <a:avLst/>
          </a:prstGeom>
        </p:spPr>
        <p:txBody>
          <a:bodyPr wrap="square">
            <a:spAutoFit/>
          </a:bodyPr>
          <a:lstStyle/>
          <a:p>
            <a:r>
              <a:rPr lang="en-US" sz="2400" b="1" dirty="0" smtClean="0"/>
              <a:t>Some journals require an author’s contributions section.  For example:</a:t>
            </a:r>
            <a:endParaRPr lang="en-US" sz="2400" b="1" dirty="0"/>
          </a:p>
          <a:p>
            <a:endParaRPr lang="en-US" sz="2400" b="1" dirty="0" smtClean="0"/>
          </a:p>
          <a:p>
            <a:r>
              <a:rPr lang="en-US" sz="2400" b="1" dirty="0" smtClean="0"/>
              <a:t>Authors</a:t>
            </a:r>
            <a:r>
              <a:rPr lang="en-US" sz="2400" b="1" dirty="0"/>
              <a:t>' contributions</a:t>
            </a:r>
          </a:p>
          <a:p>
            <a:r>
              <a:rPr lang="en-US" sz="2400" dirty="0"/>
              <a:t>CM and JN contributed to the mathematical analysis for applying the coloring invariant. JN also drafted significant portions of the sections </a:t>
            </a:r>
            <a:r>
              <a:rPr lang="en-US" sz="2400" b="1" dirty="0"/>
              <a:t>The coloring invariants, Tangle generation, Checking the coloring invariants</a:t>
            </a:r>
            <a:r>
              <a:rPr lang="en-US" sz="2400" dirty="0"/>
              <a:t> . AP, JS, and TT developed the software implementing the coloring invariant calculations. RM contributed to the </a:t>
            </a:r>
            <a:r>
              <a:rPr lang="en-US" sz="2400" b="1" dirty="0"/>
              <a:t>Non-</a:t>
            </a:r>
            <a:r>
              <a:rPr lang="en-US" sz="2400" b="1" dirty="0" err="1"/>
              <a:t>drawable</a:t>
            </a:r>
            <a:r>
              <a:rPr lang="en-US" sz="2400" dirty="0"/>
              <a:t> section and is responsible for the subroutine which determines if a matrix corresponds to a </a:t>
            </a:r>
            <a:r>
              <a:rPr lang="en-US" sz="2400" dirty="0" err="1"/>
              <a:t>drawable</a:t>
            </a:r>
            <a:r>
              <a:rPr lang="en-US" sz="2400" dirty="0"/>
              <a:t> tangle. He was assisted by ND and JS. JC, ND, SM, and JS developed equivalence moves which were implemented by ND, RM, and JS. ID conceived of and oversaw this project, drafted much of the manuscript, and contributed to the mathematical and software development. All authors read and approved the final manuscript</a:t>
            </a:r>
            <a:r>
              <a:rPr lang="en-US" sz="2400" dirty="0" smtClean="0"/>
              <a:t>.</a:t>
            </a:r>
          </a:p>
          <a:p>
            <a:endParaRPr lang="en-US" sz="1000" dirty="0"/>
          </a:p>
          <a:p>
            <a:r>
              <a:rPr lang="en-US" sz="2400" dirty="0">
                <a:hlinkClick r:id="rId2"/>
              </a:rPr>
              <a:t>https://</a:t>
            </a:r>
            <a:r>
              <a:rPr lang="en-US" sz="2400" dirty="0" smtClean="0">
                <a:hlinkClick r:id="rId2"/>
              </a:rPr>
              <a:t>link.springer.com/article/10.1186/1471-2105-7-435</a:t>
            </a:r>
            <a:r>
              <a:rPr lang="en-US" sz="2400" dirty="0" smtClean="0"/>
              <a:t> </a:t>
            </a:r>
            <a:endParaRPr lang="en-US" sz="2400" dirty="0"/>
          </a:p>
        </p:txBody>
      </p:sp>
      <p:sp>
        <p:nvSpPr>
          <p:cNvPr id="3" name="Rectangle 2"/>
          <p:cNvSpPr/>
          <p:nvPr/>
        </p:nvSpPr>
        <p:spPr>
          <a:xfrm>
            <a:off x="4811783" y="712514"/>
            <a:ext cx="3708763" cy="954107"/>
          </a:xfrm>
          <a:prstGeom prst="rect">
            <a:avLst/>
          </a:prstGeom>
          <a:solidFill>
            <a:srgbClr val="FFFF00"/>
          </a:solidFill>
        </p:spPr>
        <p:txBody>
          <a:bodyPr wrap="square">
            <a:spAutoFit/>
          </a:bodyPr>
          <a:lstStyle/>
          <a:p>
            <a:pPr algn="ctr"/>
            <a:r>
              <a:rPr lang="en-US" sz="2800" b="1" dirty="0"/>
              <a:t>each student will be graded individually</a:t>
            </a:r>
            <a:endParaRPr lang="en-US" sz="2800" dirty="0"/>
          </a:p>
        </p:txBody>
      </p:sp>
    </p:spTree>
    <p:extLst>
      <p:ext uri="{BB962C8B-B14F-4D97-AF65-F5344CB8AC3E}">
        <p14:creationId xmlns:p14="http://schemas.microsoft.com/office/powerpoint/2010/main" val="41928710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334" y="181700"/>
            <a:ext cx="8787881" cy="6795707"/>
          </a:xfrm>
          <a:prstGeom prst="rect">
            <a:avLst/>
          </a:prstGeom>
          <a:noFill/>
        </p:spPr>
        <p:txBody>
          <a:bodyPr wrap="square" rtlCol="0">
            <a:spAutoFit/>
          </a:bodyPr>
          <a:lstStyle/>
          <a:p>
            <a:r>
              <a:rPr lang="en-US" sz="3200" dirty="0" smtClean="0">
                <a:solidFill>
                  <a:srgbClr val="008000"/>
                </a:solidFill>
              </a:rPr>
              <a:t>Application 1:  breast cancer gene expression</a:t>
            </a:r>
            <a:endParaRPr lang="en-US" sz="1000" dirty="0" smtClean="0"/>
          </a:p>
          <a:p>
            <a:pPr>
              <a:lnSpc>
                <a:spcPct val="120000"/>
              </a:lnSpc>
            </a:pPr>
            <a:r>
              <a:rPr lang="en-US" sz="3200" dirty="0" smtClean="0">
                <a:solidFill>
                  <a:srgbClr val="0000FF"/>
                </a:solidFill>
              </a:rPr>
              <a:t>Data:  </a:t>
            </a:r>
            <a:r>
              <a:rPr lang="en-US" sz="3200" dirty="0" smtClean="0">
                <a:solidFill>
                  <a:srgbClr val="000000"/>
                </a:solidFill>
              </a:rPr>
              <a:t>microarray gene expression data from 2 data sets,</a:t>
            </a:r>
            <a:r>
              <a:rPr lang="en-US" sz="3200" dirty="0" smtClean="0">
                <a:solidFill>
                  <a:srgbClr val="0000FF"/>
                </a:solidFill>
              </a:rPr>
              <a:t>  </a:t>
            </a:r>
            <a:r>
              <a:rPr lang="en-US" sz="3200" dirty="0" smtClean="0">
                <a:solidFill>
                  <a:srgbClr val="000000"/>
                </a:solidFill>
              </a:rPr>
              <a:t>NKI and </a:t>
            </a:r>
            <a:r>
              <a:rPr lang="en-US" sz="3200" dirty="0" smtClean="0"/>
              <a:t>GSE2034</a:t>
            </a:r>
            <a:endParaRPr lang="en-US" sz="1000" dirty="0">
              <a:solidFill>
                <a:srgbClr val="0000FF"/>
              </a:solidFill>
            </a:endParaRPr>
          </a:p>
          <a:p>
            <a:pPr>
              <a:lnSpc>
                <a:spcPct val="120000"/>
              </a:lnSpc>
            </a:pPr>
            <a:r>
              <a:rPr lang="en-US" sz="3200" dirty="0" smtClean="0">
                <a:solidFill>
                  <a:srgbClr val="0000FF"/>
                </a:solidFill>
              </a:rPr>
              <a:t>Distance:  </a:t>
            </a:r>
            <a:r>
              <a:rPr lang="en-US" sz="3200" dirty="0" smtClean="0">
                <a:solidFill>
                  <a:srgbClr val="000000"/>
                </a:solidFill>
              </a:rPr>
              <a:t>correlation distance</a:t>
            </a:r>
            <a:endParaRPr lang="en-US" sz="1000" dirty="0" smtClean="0">
              <a:solidFill>
                <a:srgbClr val="000000"/>
              </a:solidFill>
            </a:endParaRPr>
          </a:p>
          <a:p>
            <a:pPr>
              <a:lnSpc>
                <a:spcPct val="140000"/>
              </a:lnSpc>
            </a:pPr>
            <a:r>
              <a:rPr lang="en-US" sz="3200" dirty="0" smtClean="0">
                <a:solidFill>
                  <a:srgbClr val="0000FF"/>
                </a:solidFill>
              </a:rPr>
              <a:t>Filters:  </a:t>
            </a:r>
            <a:r>
              <a:rPr lang="en-US" sz="3200" dirty="0" smtClean="0">
                <a:solidFill>
                  <a:srgbClr val="000000"/>
                </a:solidFill>
              </a:rPr>
              <a:t>(1) </a:t>
            </a:r>
            <a:r>
              <a:rPr lang="en-US" sz="3200" dirty="0" smtClean="0"/>
              <a:t>L</a:t>
            </a:r>
            <a:r>
              <a:rPr lang="en-US" sz="3200" dirty="0"/>
              <a:t>-infinity centrality:  </a:t>
            </a:r>
          </a:p>
          <a:p>
            <a:pPr marL="514350" indent="574675" algn="ctr"/>
            <a:r>
              <a:rPr lang="en-US" sz="3200" dirty="0"/>
              <a:t>f(x) = max{d(x, p) : p in data set</a:t>
            </a:r>
            <a:r>
              <a:rPr lang="en-US" sz="3200" dirty="0" smtClean="0"/>
              <a:t>}</a:t>
            </a:r>
          </a:p>
          <a:p>
            <a:pPr marL="800100" indent="690563" algn="ctr"/>
            <a:r>
              <a:rPr lang="en-US" sz="3200" dirty="0" smtClean="0"/>
              <a:t>captures </a:t>
            </a:r>
            <a:r>
              <a:rPr lang="en-US" sz="3200" dirty="0"/>
              <a:t>the structure of the points </a:t>
            </a:r>
            <a:r>
              <a:rPr lang="en-US" sz="3200" dirty="0" smtClean="0"/>
              <a:t>far      removed </a:t>
            </a:r>
            <a:r>
              <a:rPr lang="en-US" sz="3200" dirty="0"/>
              <a:t>from the center or norm. </a:t>
            </a:r>
          </a:p>
          <a:p>
            <a:pPr marL="1312863">
              <a:lnSpc>
                <a:spcPct val="130000"/>
              </a:lnSpc>
            </a:pPr>
            <a:r>
              <a:rPr lang="en-US" sz="3200" dirty="0" smtClean="0"/>
              <a:t>(2) NKI:  survival vs. death</a:t>
            </a:r>
          </a:p>
          <a:p>
            <a:pPr marL="1312863"/>
            <a:r>
              <a:rPr lang="en-US" sz="3200" dirty="0"/>
              <a:t> </a:t>
            </a:r>
            <a:r>
              <a:rPr lang="en-US" sz="3200" dirty="0" smtClean="0"/>
              <a:t>     GSE2034:  no relapse vs. relapse</a:t>
            </a:r>
          </a:p>
          <a:p>
            <a:pPr marL="1312863"/>
            <a:endParaRPr lang="en-US" sz="1400" dirty="0" smtClean="0"/>
          </a:p>
          <a:p>
            <a:pPr marL="111125" defTabSz="-803275"/>
            <a:r>
              <a:rPr lang="en-US" sz="3200" dirty="0">
                <a:solidFill>
                  <a:srgbClr val="0000FF"/>
                </a:solidFill>
              </a:rPr>
              <a:t>Clustering:  </a:t>
            </a:r>
            <a:r>
              <a:rPr lang="en-US" sz="3200" dirty="0"/>
              <a:t>Single linkage. </a:t>
            </a:r>
          </a:p>
          <a:p>
            <a:pPr marL="111125" defTabSz="-803275"/>
            <a:endParaRPr lang="en-US" sz="3200" dirty="0"/>
          </a:p>
        </p:txBody>
      </p:sp>
    </p:spTree>
    <p:extLst>
      <p:ext uri="{BB962C8B-B14F-4D97-AF65-F5344CB8AC3E}">
        <p14:creationId xmlns:p14="http://schemas.microsoft.com/office/powerpoint/2010/main" val="38589749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1670"/>
            <a:ext cx="9144000" cy="6258560"/>
          </a:xfrm>
          <a:prstGeom prst="rect">
            <a:avLst/>
          </a:prstGeom>
        </p:spPr>
      </p:pic>
      <p:sp>
        <p:nvSpPr>
          <p:cNvPr id="3" name="Rectangle 2"/>
          <p:cNvSpPr/>
          <p:nvPr/>
        </p:nvSpPr>
        <p:spPr>
          <a:xfrm>
            <a:off x="0" y="6396335"/>
            <a:ext cx="9144000" cy="338532"/>
          </a:xfrm>
          <a:prstGeom prst="rect">
            <a:avLst/>
          </a:prstGeom>
        </p:spPr>
        <p:txBody>
          <a:bodyPr wrap="square" lIns="91419" tIns="45709" rIns="91419" bIns="45709">
            <a:spAutoFit/>
          </a:bodyPr>
          <a:lstStyle/>
          <a:p>
            <a:r>
              <a:rPr lang="en-US" sz="1600" dirty="0" err="1"/>
              <a:t>www.nature.com</a:t>
            </a:r>
            <a:r>
              <a:rPr lang="en-US" sz="1600" dirty="0"/>
              <a:t>/</a:t>
            </a:r>
            <a:r>
              <a:rPr lang="en-US" sz="1600" dirty="0" err="1"/>
              <a:t>scitable</a:t>
            </a:r>
            <a:r>
              <a:rPr lang="en-US" sz="1600" dirty="0"/>
              <a:t>/</a:t>
            </a:r>
            <a:r>
              <a:rPr lang="en-US" sz="1600" dirty="0" err="1"/>
              <a:t>topicpage</a:t>
            </a:r>
            <a:r>
              <a:rPr lang="en-US" sz="1600" dirty="0"/>
              <a:t>/microarray-based-comparative-genomic-hybridization-acgh-45432</a:t>
            </a:r>
          </a:p>
        </p:txBody>
      </p:sp>
    </p:spTree>
    <p:extLst>
      <p:ext uri="{BB962C8B-B14F-4D97-AF65-F5344CB8AC3E}">
        <p14:creationId xmlns:p14="http://schemas.microsoft.com/office/powerpoint/2010/main" val="1504499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33121"/>
          <a:stretch/>
        </p:blipFill>
        <p:spPr>
          <a:xfrm>
            <a:off x="4381463" y="-129886"/>
            <a:ext cx="3488909" cy="6858000"/>
          </a:xfrm>
          <a:prstGeom prst="rect">
            <a:avLst/>
          </a:prstGeom>
        </p:spPr>
      </p:pic>
      <p:sp>
        <p:nvSpPr>
          <p:cNvPr id="3" name="Rectangle 2"/>
          <p:cNvSpPr/>
          <p:nvPr/>
        </p:nvSpPr>
        <p:spPr>
          <a:xfrm>
            <a:off x="270491" y="245389"/>
            <a:ext cx="3635303" cy="5262979"/>
          </a:xfrm>
          <a:prstGeom prst="rect">
            <a:avLst/>
          </a:prstGeom>
        </p:spPr>
        <p:txBody>
          <a:bodyPr wrap="square">
            <a:spAutoFit/>
          </a:bodyPr>
          <a:lstStyle/>
          <a:p>
            <a:r>
              <a:rPr lang="en-US" sz="2400" dirty="0"/>
              <a:t>Gene expression profiling predicts clinical outcome of breast cancer </a:t>
            </a:r>
            <a:endParaRPr lang="en-US" sz="2400" dirty="0" smtClean="0"/>
          </a:p>
          <a:p>
            <a:endParaRPr lang="en-US" sz="1200" dirty="0"/>
          </a:p>
          <a:p>
            <a:r>
              <a:rPr lang="en-US" sz="2400" dirty="0"/>
              <a:t>van 't Veer LJ, Dai H, van de </a:t>
            </a:r>
            <a:r>
              <a:rPr lang="en-US" sz="2400" dirty="0" err="1"/>
              <a:t>Vijver</a:t>
            </a:r>
            <a:r>
              <a:rPr lang="en-US" sz="2400" dirty="0"/>
              <a:t> MJ, He YD, Hart AA, Mao M, </a:t>
            </a:r>
            <a:r>
              <a:rPr lang="en-US" sz="2400" dirty="0" err="1"/>
              <a:t>Peterse</a:t>
            </a:r>
            <a:r>
              <a:rPr lang="en-US" sz="2400" dirty="0"/>
              <a:t> HL, van der </a:t>
            </a:r>
            <a:r>
              <a:rPr lang="en-US" sz="2400" dirty="0" err="1"/>
              <a:t>Kooy</a:t>
            </a:r>
            <a:r>
              <a:rPr lang="en-US" sz="2400" dirty="0"/>
              <a:t> K, </a:t>
            </a:r>
            <a:r>
              <a:rPr lang="en-US" sz="2400" dirty="0" err="1"/>
              <a:t>Marton</a:t>
            </a:r>
            <a:r>
              <a:rPr lang="en-US" sz="2400" dirty="0"/>
              <a:t> MJ, </a:t>
            </a:r>
            <a:r>
              <a:rPr lang="en-US" sz="2400" dirty="0" err="1"/>
              <a:t>Witteveen</a:t>
            </a:r>
            <a:r>
              <a:rPr lang="en-US" sz="2400" dirty="0"/>
              <a:t> AT, Schreiber GJ, </a:t>
            </a:r>
            <a:r>
              <a:rPr lang="en-US" sz="2400" dirty="0" err="1"/>
              <a:t>Kerkhoven</a:t>
            </a:r>
            <a:r>
              <a:rPr lang="en-US" sz="2400" dirty="0"/>
              <a:t> RM, Roberts C, </a:t>
            </a:r>
            <a:r>
              <a:rPr lang="en-US" sz="2400" dirty="0" err="1"/>
              <a:t>Linsley</a:t>
            </a:r>
            <a:r>
              <a:rPr lang="en-US" sz="2400" dirty="0"/>
              <a:t> PS, </a:t>
            </a:r>
            <a:r>
              <a:rPr lang="en-US" sz="2400" dirty="0" err="1"/>
              <a:t>Bernards</a:t>
            </a:r>
            <a:r>
              <a:rPr lang="en-US" sz="2400" dirty="0"/>
              <a:t> R, Friend SH </a:t>
            </a:r>
            <a:endParaRPr lang="en-US" sz="2400" dirty="0" smtClean="0"/>
          </a:p>
          <a:p>
            <a:endParaRPr lang="en-US" sz="1200" dirty="0"/>
          </a:p>
          <a:p>
            <a:r>
              <a:rPr lang="en-US" sz="2400" dirty="0"/>
              <a:t>Nature. 2002 </a:t>
            </a:r>
            <a:r>
              <a:rPr lang="en-US" sz="2400" dirty="0" smtClean="0"/>
              <a:t>Jan 31; 415(6871</a:t>
            </a:r>
            <a:r>
              <a:rPr lang="en-US" sz="2400" dirty="0"/>
              <a:t>):530-6.</a:t>
            </a:r>
          </a:p>
        </p:txBody>
      </p:sp>
    </p:spTree>
    <p:extLst>
      <p:ext uri="{BB962C8B-B14F-4D97-AF65-F5344CB8AC3E}">
        <p14:creationId xmlns:p14="http://schemas.microsoft.com/office/powerpoint/2010/main" val="21960584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50" y="55224"/>
            <a:ext cx="8839945" cy="6524863"/>
          </a:xfrm>
          <a:prstGeom prst="rect">
            <a:avLst/>
          </a:prstGeom>
        </p:spPr>
        <p:txBody>
          <a:bodyPr wrap="square">
            <a:spAutoFit/>
          </a:bodyPr>
          <a:lstStyle/>
          <a:p>
            <a:r>
              <a:rPr lang="en-US" sz="3200" dirty="0" smtClean="0"/>
              <a:t>2 breast cancer data sets:</a:t>
            </a:r>
          </a:p>
          <a:p>
            <a:endParaRPr lang="en-US" sz="1600" dirty="0"/>
          </a:p>
          <a:p>
            <a:r>
              <a:rPr lang="en-US" sz="3200" dirty="0" smtClean="0"/>
              <a:t>1.)  NKI (2002)</a:t>
            </a:r>
            <a:r>
              <a:rPr lang="en-US" sz="3200" dirty="0"/>
              <a:t>:</a:t>
            </a:r>
            <a:r>
              <a:rPr lang="en-US" sz="3200" dirty="0" smtClean="0"/>
              <a:t> </a:t>
            </a:r>
          </a:p>
          <a:p>
            <a:r>
              <a:rPr lang="en-US" sz="3200" dirty="0" smtClean="0"/>
              <a:t>gene expression </a:t>
            </a:r>
            <a:r>
              <a:rPr lang="en-US" sz="3200" dirty="0"/>
              <a:t>levels of </a:t>
            </a:r>
            <a:r>
              <a:rPr lang="en-US" sz="3200" dirty="0" smtClean="0"/>
              <a:t>24,000 from 272 tumors</a:t>
            </a:r>
            <a:r>
              <a:rPr lang="en-US" sz="3200" dirty="0"/>
              <a:t>. I</a:t>
            </a:r>
            <a:r>
              <a:rPr lang="en-US" sz="3200" dirty="0" smtClean="0"/>
              <a:t>ncludes </a:t>
            </a:r>
            <a:r>
              <a:rPr lang="en-US" sz="3200" dirty="0"/>
              <a:t>node-negative and node-positive patients, who had or had not received adjuvant systemic </a:t>
            </a:r>
            <a:r>
              <a:rPr lang="en-US" sz="3200" dirty="0" smtClean="0"/>
              <a:t>therapy</a:t>
            </a:r>
            <a:r>
              <a:rPr lang="en-US" sz="3200" dirty="0"/>
              <a:t>.</a:t>
            </a:r>
            <a:r>
              <a:rPr lang="en-US" sz="3200" dirty="0" smtClean="0"/>
              <a:t> </a:t>
            </a:r>
            <a:r>
              <a:rPr lang="en-US" sz="3200" dirty="0"/>
              <a:t> </a:t>
            </a:r>
            <a:r>
              <a:rPr lang="en-US" sz="3200" dirty="0" smtClean="0"/>
              <a:t> Also includes survival information.</a:t>
            </a:r>
          </a:p>
          <a:p>
            <a:endParaRPr lang="en-US" dirty="0"/>
          </a:p>
          <a:p>
            <a:r>
              <a:rPr lang="en-US" sz="3200" dirty="0" smtClean="0"/>
              <a:t>2.) GSE203414 (2005</a:t>
            </a:r>
            <a:r>
              <a:rPr lang="en-US" sz="3200" dirty="0"/>
              <a:t>) </a:t>
            </a:r>
            <a:endParaRPr lang="en-US" sz="3200" dirty="0" smtClean="0"/>
          </a:p>
          <a:p>
            <a:r>
              <a:rPr lang="en-US" sz="3200" dirty="0" smtClean="0"/>
              <a:t>expression </a:t>
            </a:r>
            <a:r>
              <a:rPr lang="en-US" sz="3200" dirty="0"/>
              <a:t>of </a:t>
            </a:r>
            <a:r>
              <a:rPr lang="en-US" sz="3200" dirty="0" smtClean="0"/>
              <a:t>22,000 </a:t>
            </a:r>
            <a:r>
              <a:rPr lang="en-US" sz="3200" dirty="0"/>
              <a:t>transcripts from total RNA of frozen </a:t>
            </a:r>
            <a:r>
              <a:rPr lang="en-US" sz="3200" dirty="0" err="1"/>
              <a:t>tumour</a:t>
            </a:r>
            <a:r>
              <a:rPr lang="en-US" sz="3200" dirty="0"/>
              <a:t> samples from 286 lymph-node-negative patients who had not received adjuvant systemic treatment</a:t>
            </a:r>
            <a:r>
              <a:rPr lang="en-US" sz="3200" dirty="0" smtClean="0"/>
              <a:t>.  Also includes time to relapse information.</a:t>
            </a:r>
            <a:endParaRPr lang="en-US" sz="3200" dirty="0"/>
          </a:p>
        </p:txBody>
      </p:sp>
    </p:spTree>
    <p:extLst>
      <p:ext uri="{BB962C8B-B14F-4D97-AF65-F5344CB8AC3E}">
        <p14:creationId xmlns:p14="http://schemas.microsoft.com/office/powerpoint/2010/main" val="6058116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85613"/>
            <a:ext cx="9144000" cy="5316794"/>
          </a:xfrm>
          <a:prstGeom prst="rect">
            <a:avLst/>
          </a:prstGeom>
        </p:spPr>
      </p:pic>
      <p:sp>
        <p:nvSpPr>
          <p:cNvPr id="3" name="Rectangle 2"/>
          <p:cNvSpPr/>
          <p:nvPr/>
        </p:nvSpPr>
        <p:spPr>
          <a:xfrm>
            <a:off x="1053297" y="289891"/>
            <a:ext cx="6379070" cy="584776"/>
          </a:xfrm>
          <a:prstGeom prst="rect">
            <a:avLst/>
          </a:prstGeom>
        </p:spPr>
        <p:txBody>
          <a:bodyPr wrap="none">
            <a:spAutoFit/>
          </a:bodyPr>
          <a:lstStyle/>
          <a:p>
            <a:r>
              <a:rPr lang="en-US" sz="3200" dirty="0"/>
              <a:t>http://</a:t>
            </a:r>
            <a:r>
              <a:rPr lang="en-US" sz="3200" dirty="0" err="1"/>
              <a:t>bioinformatics.nki.nl</a:t>
            </a:r>
            <a:r>
              <a:rPr lang="en-US" sz="3200" dirty="0"/>
              <a:t>/</a:t>
            </a:r>
            <a:r>
              <a:rPr lang="en-US" sz="3200" dirty="0" err="1"/>
              <a:t>data.php</a:t>
            </a:r>
            <a:endParaRPr lang="en-US" sz="3200" dirty="0"/>
          </a:p>
        </p:txBody>
      </p:sp>
    </p:spTree>
    <p:extLst>
      <p:ext uri="{BB962C8B-B14F-4D97-AF65-F5344CB8AC3E}">
        <p14:creationId xmlns:p14="http://schemas.microsoft.com/office/powerpoint/2010/main" val="38306912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 r="51995"/>
          <a:stretch/>
        </p:blipFill>
        <p:spPr>
          <a:xfrm>
            <a:off x="0" y="0"/>
            <a:ext cx="4389120" cy="6858000"/>
          </a:xfrm>
          <a:prstGeom prst="rect">
            <a:avLst/>
          </a:prstGeom>
        </p:spPr>
      </p:pic>
      <p:sp>
        <p:nvSpPr>
          <p:cNvPr id="3" name="Rectangle 2"/>
          <p:cNvSpPr/>
          <p:nvPr/>
        </p:nvSpPr>
        <p:spPr>
          <a:xfrm>
            <a:off x="4238095" y="49458"/>
            <a:ext cx="4905905" cy="6001642"/>
          </a:xfrm>
          <a:prstGeom prst="rect">
            <a:avLst/>
          </a:prstGeom>
        </p:spPr>
        <p:txBody>
          <a:bodyPr wrap="square">
            <a:spAutoFit/>
          </a:bodyPr>
          <a:lstStyle/>
          <a:p>
            <a:r>
              <a:rPr lang="en-US" sz="2400" dirty="0"/>
              <a:t>Fig. S1. Shape of the data becomes more distinct as the analysis columns are restricted to the top</a:t>
            </a:r>
          </a:p>
          <a:p>
            <a:r>
              <a:rPr lang="en-US" sz="2400" dirty="0"/>
              <a:t>varying genes. </a:t>
            </a:r>
          </a:p>
          <a:p>
            <a:r>
              <a:rPr lang="en-US" sz="2400" dirty="0" smtClean="0">
                <a:solidFill>
                  <a:srgbClr val="008000"/>
                </a:solidFill>
              </a:rPr>
              <a:t>24K</a:t>
            </a:r>
            <a:r>
              <a:rPr lang="en-US" sz="2400" dirty="0">
                <a:solidFill>
                  <a:srgbClr val="008000"/>
                </a:solidFill>
              </a:rPr>
              <a:t>: all the genes </a:t>
            </a:r>
            <a:r>
              <a:rPr lang="en-US" sz="2400" dirty="0"/>
              <a:t>on the microarray were used in the analysis; </a:t>
            </a:r>
            <a:endParaRPr lang="en-US" sz="2400" dirty="0" smtClean="0"/>
          </a:p>
          <a:p>
            <a:r>
              <a:rPr lang="en-US" sz="2400" dirty="0" smtClean="0">
                <a:solidFill>
                  <a:srgbClr val="008000"/>
                </a:solidFill>
              </a:rPr>
              <a:t>11K: 10,731 </a:t>
            </a:r>
            <a:r>
              <a:rPr lang="en-US" sz="2400" dirty="0">
                <a:solidFill>
                  <a:srgbClr val="008000"/>
                </a:solidFill>
              </a:rPr>
              <a:t>top most varying </a:t>
            </a:r>
            <a:r>
              <a:rPr lang="en-US" sz="2400" dirty="0"/>
              <a:t>genes were used in the analysis; </a:t>
            </a:r>
            <a:endParaRPr lang="en-US" sz="2400" dirty="0" smtClean="0"/>
          </a:p>
          <a:p>
            <a:r>
              <a:rPr lang="en-US" sz="2400" dirty="0" smtClean="0">
                <a:solidFill>
                  <a:srgbClr val="008000"/>
                </a:solidFill>
              </a:rPr>
              <a:t>7K</a:t>
            </a:r>
            <a:r>
              <a:rPr lang="en-US" sz="2400" dirty="0"/>
              <a:t>: 6.688 top most varying genes </a:t>
            </a:r>
            <a:r>
              <a:rPr lang="en-US" sz="2400" dirty="0" smtClean="0"/>
              <a:t>were used </a:t>
            </a:r>
            <a:r>
              <a:rPr lang="en-US" sz="2400" dirty="0"/>
              <a:t>in the analysis; </a:t>
            </a:r>
            <a:endParaRPr lang="en-US" sz="2400" dirty="0" smtClean="0"/>
          </a:p>
          <a:p>
            <a:r>
              <a:rPr lang="en-US" sz="2400" dirty="0" smtClean="0">
                <a:solidFill>
                  <a:srgbClr val="008000"/>
                </a:solidFill>
              </a:rPr>
              <a:t>3K</a:t>
            </a:r>
            <a:r>
              <a:rPr lang="en-US" sz="2400" dirty="0"/>
              <a:t>: 3212 top most varying genes were used in the analysis; </a:t>
            </a:r>
            <a:endParaRPr lang="en-US" sz="2400" dirty="0" smtClean="0"/>
          </a:p>
          <a:p>
            <a:r>
              <a:rPr lang="en-US" sz="2400" dirty="0" smtClean="0">
                <a:solidFill>
                  <a:srgbClr val="008000"/>
                </a:solidFill>
              </a:rPr>
              <a:t>1.5K</a:t>
            </a:r>
            <a:r>
              <a:rPr lang="en-US" sz="2400" dirty="0"/>
              <a:t>: 1553 </a:t>
            </a:r>
            <a:r>
              <a:rPr lang="en-US" sz="2400" dirty="0" smtClean="0"/>
              <a:t>top most </a:t>
            </a:r>
            <a:r>
              <a:rPr lang="en-US" sz="2400" dirty="0"/>
              <a:t>varying genes were used in the analysis. </a:t>
            </a:r>
            <a:endParaRPr lang="en-US" sz="2400" dirty="0" smtClean="0"/>
          </a:p>
          <a:p>
            <a:r>
              <a:rPr lang="en-US" sz="2400" dirty="0" smtClean="0">
                <a:solidFill>
                  <a:srgbClr val="008000"/>
                </a:solidFill>
              </a:rPr>
              <a:t>Graphs </a:t>
            </a:r>
            <a:r>
              <a:rPr lang="en-US" sz="2400" dirty="0">
                <a:solidFill>
                  <a:srgbClr val="008000"/>
                </a:solidFill>
              </a:rPr>
              <a:t>colored by the L-infinity </a:t>
            </a:r>
            <a:r>
              <a:rPr lang="en-US" sz="2400" dirty="0" smtClean="0">
                <a:solidFill>
                  <a:srgbClr val="008000"/>
                </a:solidFill>
              </a:rPr>
              <a:t>centrality values</a:t>
            </a:r>
            <a:r>
              <a:rPr lang="en-US" sz="2400" dirty="0">
                <a:solidFill>
                  <a:srgbClr val="008000"/>
                </a:solidFill>
              </a:rPr>
              <a:t>. </a:t>
            </a:r>
            <a:r>
              <a:rPr lang="en-US" sz="2400" dirty="0" smtClean="0">
                <a:solidFill>
                  <a:srgbClr val="FF0000"/>
                </a:solidFill>
              </a:rPr>
              <a:t>Red</a:t>
            </a:r>
            <a:r>
              <a:rPr lang="en-US" sz="2400" dirty="0">
                <a:solidFill>
                  <a:srgbClr val="FF0000"/>
                </a:solidFill>
              </a:rPr>
              <a:t>: high</a:t>
            </a:r>
            <a:r>
              <a:rPr lang="en-US" sz="2400" dirty="0">
                <a:solidFill>
                  <a:srgbClr val="008000"/>
                </a:solidFill>
              </a:rPr>
              <a:t>; </a:t>
            </a:r>
            <a:r>
              <a:rPr lang="en-US" sz="2400" dirty="0">
                <a:solidFill>
                  <a:srgbClr val="0000FF"/>
                </a:solidFill>
              </a:rPr>
              <a:t>Blue: low</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528039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12731949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830" y="45038"/>
            <a:ext cx="8986970" cy="6924974"/>
          </a:xfrm>
          <a:prstGeom prst="rect">
            <a:avLst/>
          </a:prstGeom>
        </p:spPr>
        <p:txBody>
          <a:bodyPr wrap="square">
            <a:spAutoFit/>
          </a:bodyPr>
          <a:lstStyle/>
          <a:p>
            <a:r>
              <a:rPr lang="en-US" sz="2800" dirty="0"/>
              <a:t>Comparison of our results with those of Van de </a:t>
            </a:r>
            <a:r>
              <a:rPr lang="en-US" sz="2800" dirty="0" err="1"/>
              <a:t>Vijver</a:t>
            </a:r>
            <a:r>
              <a:rPr lang="en-US" sz="2800" dirty="0"/>
              <a:t> and </a:t>
            </a:r>
            <a:r>
              <a:rPr lang="en-US" sz="2800" dirty="0" smtClean="0"/>
              <a:t>colleagues </a:t>
            </a:r>
            <a:r>
              <a:rPr lang="en-US" sz="2800" dirty="0"/>
              <a:t>is difficult because of differences in patients, techniques, and materials used. </a:t>
            </a:r>
            <a:endParaRPr lang="en-US" sz="2800" dirty="0" smtClean="0"/>
          </a:p>
          <a:p>
            <a:endParaRPr lang="en-US" dirty="0"/>
          </a:p>
          <a:p>
            <a:r>
              <a:rPr lang="en-US" dirty="0" smtClean="0"/>
              <a:t>Their </a:t>
            </a:r>
            <a:r>
              <a:rPr lang="en-US" dirty="0"/>
              <a:t>study included node-negative and node-positive patients, who had or had not received adjuvant systemic therapy, and only women younger than 53 years. </a:t>
            </a:r>
            <a:endParaRPr lang="en-US" dirty="0" smtClean="0"/>
          </a:p>
          <a:p>
            <a:endParaRPr lang="en-US" dirty="0"/>
          </a:p>
          <a:p>
            <a:r>
              <a:rPr lang="en-US" dirty="0" smtClean="0"/>
              <a:t>microarray </a:t>
            </a:r>
            <a:r>
              <a:rPr lang="en-US" dirty="0"/>
              <a:t>platforms used in the studies differ—</a:t>
            </a:r>
            <a:r>
              <a:rPr lang="en-US" dirty="0" err="1"/>
              <a:t>Affymetrix</a:t>
            </a:r>
            <a:r>
              <a:rPr lang="en-US" dirty="0"/>
              <a:t> and Agilent. </a:t>
            </a:r>
            <a:endParaRPr lang="en-US" dirty="0" smtClean="0"/>
          </a:p>
          <a:p>
            <a:endParaRPr lang="en-US" dirty="0"/>
          </a:p>
          <a:p>
            <a:r>
              <a:rPr lang="en-US" dirty="0" smtClean="0"/>
              <a:t>Of </a:t>
            </a:r>
            <a:r>
              <a:rPr lang="en-US" dirty="0"/>
              <a:t>the 70 genes in the study by </a:t>
            </a:r>
            <a:r>
              <a:rPr lang="en-US" dirty="0" err="1"/>
              <a:t>van't</a:t>
            </a:r>
            <a:r>
              <a:rPr lang="en-US" dirty="0"/>
              <a:t> Veer and co-workers</a:t>
            </a:r>
            <a:r>
              <a:rPr lang="en-US" dirty="0" smtClean="0"/>
              <a:t>, </a:t>
            </a:r>
            <a:r>
              <a:rPr lang="en-US" dirty="0"/>
              <a:t>48 are present on the </a:t>
            </a:r>
            <a:r>
              <a:rPr lang="en-US" dirty="0" err="1"/>
              <a:t>Affymetrix</a:t>
            </a:r>
            <a:r>
              <a:rPr lang="en-US" dirty="0"/>
              <a:t> U133a array, whereas only 38 of our 76 genes are present on the Agilent array. There is a three-gene overlap between the two signatures (</a:t>
            </a:r>
            <a:r>
              <a:rPr lang="en-US" dirty="0" err="1"/>
              <a:t>cyclin</a:t>
            </a:r>
            <a:r>
              <a:rPr lang="en-US" dirty="0"/>
              <a:t> E2, origin recognition complex, and TNF superfamily protein). </a:t>
            </a:r>
            <a:endParaRPr lang="en-US" dirty="0" smtClean="0"/>
          </a:p>
          <a:p>
            <a:endParaRPr lang="en-US" dirty="0"/>
          </a:p>
          <a:p>
            <a:r>
              <a:rPr lang="en-US" dirty="0" smtClean="0"/>
              <a:t>Despite </a:t>
            </a:r>
            <a:r>
              <a:rPr lang="en-US" dirty="0"/>
              <a:t>the apparent difference, both signatures included genes that identified several common pathways that might be involved in </a:t>
            </a:r>
            <a:r>
              <a:rPr lang="en-US" dirty="0" err="1"/>
              <a:t>tumour</a:t>
            </a:r>
            <a:r>
              <a:rPr lang="en-US" dirty="0"/>
              <a:t> recurrence. This finding supports the idea that although there might be redundancy in gene members, effective signatures could be required to include representation of specific pathways</a:t>
            </a:r>
            <a:r>
              <a:rPr lang="en-US" dirty="0" smtClean="0"/>
              <a:t>.</a:t>
            </a:r>
          </a:p>
          <a:p>
            <a:endParaRPr lang="en-US" dirty="0"/>
          </a:p>
          <a:p>
            <a:r>
              <a:rPr lang="en-US" b="1" dirty="0" smtClean="0"/>
              <a:t>From:  Gene</a:t>
            </a:r>
            <a:r>
              <a:rPr lang="en-US" b="1" dirty="0"/>
              <a:t>-expression profiles to predict distant metastasis of lymph-node-negative primary breast </a:t>
            </a:r>
            <a:r>
              <a:rPr lang="en-US" b="1" dirty="0" smtClean="0"/>
              <a:t>cancer, </a:t>
            </a:r>
            <a:r>
              <a:rPr lang="en-US" b="1" dirty="0" err="1" smtClean="0"/>
              <a:t>Yixin</a:t>
            </a:r>
            <a:r>
              <a:rPr lang="en-US" b="1" dirty="0" smtClean="0"/>
              <a:t> Wang et al, </a:t>
            </a:r>
            <a:r>
              <a:rPr lang="en-US" b="1" dirty="0"/>
              <a:t>The </a:t>
            </a:r>
            <a:r>
              <a:rPr lang="en-US" b="1" dirty="0" smtClean="0"/>
              <a:t>Lancet, Volume </a:t>
            </a:r>
            <a:r>
              <a:rPr lang="en-US" b="1" dirty="0"/>
              <a:t>365, Issue 9460, 19–25 February 2005, Pages 671–679</a:t>
            </a:r>
          </a:p>
          <a:p>
            <a:endParaRPr lang="en-US" dirty="0"/>
          </a:p>
        </p:txBody>
      </p:sp>
    </p:spTree>
    <p:extLst>
      <p:ext uri="{BB962C8B-B14F-4D97-AF65-F5344CB8AC3E}">
        <p14:creationId xmlns:p14="http://schemas.microsoft.com/office/powerpoint/2010/main" val="39763711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306"/>
            <a:ext cx="9077545" cy="4572000"/>
          </a:xfrm>
          <a:prstGeom prst="rect">
            <a:avLst/>
          </a:prstGeom>
        </p:spPr>
      </p:pic>
      <p:sp>
        <p:nvSpPr>
          <p:cNvPr id="3" name="Rectangle 2"/>
          <p:cNvSpPr/>
          <p:nvPr/>
        </p:nvSpPr>
        <p:spPr>
          <a:xfrm>
            <a:off x="55058" y="4334456"/>
            <a:ext cx="8967428" cy="2585323"/>
          </a:xfrm>
          <a:prstGeom prst="rect">
            <a:avLst/>
          </a:prstGeom>
        </p:spPr>
        <p:txBody>
          <a:bodyPr wrap="square">
            <a:spAutoFit/>
          </a:bodyPr>
          <a:lstStyle/>
          <a:p>
            <a:r>
              <a:rPr lang="en-US" dirty="0">
                <a:latin typeface="TimesNewRomanPSMT"/>
              </a:rPr>
              <a:t>The numbers in the first row are the average levels of expressions of genes belonging to </a:t>
            </a:r>
            <a:r>
              <a:rPr lang="en-US" dirty="0" smtClean="0">
                <a:latin typeface="TimesNewRomanPSMT"/>
              </a:rPr>
              <a:t>the chemokine </a:t>
            </a:r>
            <a:r>
              <a:rPr lang="en-US" dirty="0">
                <a:latin typeface="TimesNewRomanPSMT"/>
              </a:rPr>
              <a:t>pathway within the relevant groups. The second row gives these same </a:t>
            </a:r>
            <a:r>
              <a:rPr lang="en-US" dirty="0" smtClean="0">
                <a:latin typeface="TimesNewRomanPSMT"/>
              </a:rPr>
              <a:t>levels reported </a:t>
            </a:r>
            <a:r>
              <a:rPr lang="en-US" dirty="0">
                <a:latin typeface="TimesNewRomanPSMT"/>
              </a:rPr>
              <a:t>as percentiles belonging to the collection of the chemokine expression levels across </a:t>
            </a:r>
            <a:r>
              <a:rPr lang="en-US" i="1" dirty="0" smtClean="0">
                <a:latin typeface="TimesNewRomanPS-ItalicMT"/>
              </a:rPr>
              <a:t>all </a:t>
            </a:r>
            <a:r>
              <a:rPr lang="en-US" dirty="0" smtClean="0">
                <a:latin typeface="TimesNewRomanPSMT"/>
              </a:rPr>
              <a:t>the </a:t>
            </a:r>
            <a:r>
              <a:rPr lang="en-US" dirty="0">
                <a:latin typeface="TimesNewRomanPSMT"/>
              </a:rPr>
              <a:t>patients in the study to which the group belongs. Note that the </a:t>
            </a:r>
            <a:r>
              <a:rPr lang="en-US" dirty="0" err="1">
                <a:latin typeface="TimesNewRomanPSMT"/>
              </a:rPr>
              <a:t>lowERHS</a:t>
            </a:r>
            <a:r>
              <a:rPr lang="en-US" dirty="0">
                <a:latin typeface="TimesNewRomanPSMT"/>
              </a:rPr>
              <a:t> groups display </a:t>
            </a:r>
            <a:r>
              <a:rPr lang="en-US" dirty="0" smtClean="0">
                <a:latin typeface="TimesNewRomanPSMT"/>
              </a:rPr>
              <a:t>very high </a:t>
            </a:r>
            <a:r>
              <a:rPr lang="en-US" dirty="0">
                <a:latin typeface="TimesNewRomanPSMT"/>
              </a:rPr>
              <a:t>chemokine expression levels, 92</a:t>
            </a:r>
            <a:r>
              <a:rPr lang="en-US" sz="1050" dirty="0">
                <a:latin typeface="TimesNewRomanPSMT"/>
              </a:rPr>
              <a:t>nd </a:t>
            </a:r>
            <a:r>
              <a:rPr lang="en-US" dirty="0">
                <a:latin typeface="TimesNewRomanPSMT"/>
              </a:rPr>
              <a:t>percentile in the case of NKI and 84</a:t>
            </a:r>
            <a:r>
              <a:rPr lang="en-US" sz="1050" dirty="0">
                <a:latin typeface="TimesNewRomanPSMT"/>
              </a:rPr>
              <a:t>th </a:t>
            </a:r>
            <a:r>
              <a:rPr lang="en-US" dirty="0">
                <a:latin typeface="TimesNewRomanPSMT"/>
              </a:rPr>
              <a:t>percentile in </a:t>
            </a:r>
            <a:r>
              <a:rPr lang="en-US" dirty="0" smtClean="0">
                <a:latin typeface="TimesNewRomanPSMT"/>
              </a:rPr>
              <a:t>the case </a:t>
            </a:r>
            <a:r>
              <a:rPr lang="en-US" dirty="0">
                <a:latin typeface="TimesNewRomanPSMT"/>
              </a:rPr>
              <a:t>of GSE2304. The </a:t>
            </a:r>
            <a:r>
              <a:rPr lang="en-US" dirty="0" err="1">
                <a:latin typeface="TimesNewRomanPSMT"/>
              </a:rPr>
              <a:t>lowERNS</a:t>
            </a:r>
            <a:r>
              <a:rPr lang="en-US" dirty="0">
                <a:latin typeface="TimesNewRomanPSMT"/>
              </a:rPr>
              <a:t> groups are also consistently higher than the general </a:t>
            </a:r>
            <a:r>
              <a:rPr lang="en-US" dirty="0" smtClean="0">
                <a:latin typeface="TimesNewRomanPSMT"/>
              </a:rPr>
              <a:t>population in </a:t>
            </a:r>
            <a:r>
              <a:rPr lang="en-US" dirty="0">
                <a:latin typeface="TimesNewRomanPSMT"/>
              </a:rPr>
              <a:t>the study, although to different degrees in the studies. The difference can perhaps </a:t>
            </a:r>
            <a:r>
              <a:rPr lang="en-US" dirty="0" smtClean="0">
                <a:latin typeface="TimesNewRomanPSMT"/>
              </a:rPr>
              <a:t>be accounted </a:t>
            </a:r>
            <a:r>
              <a:rPr lang="en-US" dirty="0">
                <a:latin typeface="TimesNewRomanPSMT"/>
              </a:rPr>
              <a:t>for by the difference between the survival vs. non-relapse criteria in the two data sets.</a:t>
            </a:r>
            <a:endParaRPr lang="en-US" dirty="0"/>
          </a:p>
        </p:txBody>
      </p:sp>
      <p:sp>
        <p:nvSpPr>
          <p:cNvPr id="4" name="Rectangle 3"/>
          <p:cNvSpPr/>
          <p:nvPr/>
        </p:nvSpPr>
        <p:spPr>
          <a:xfrm>
            <a:off x="1099752" y="785448"/>
            <a:ext cx="8158091" cy="369332"/>
          </a:xfrm>
          <a:prstGeom prst="rect">
            <a:avLst/>
          </a:prstGeom>
        </p:spPr>
        <p:txBody>
          <a:bodyPr wrap="square">
            <a:spAutoFit/>
          </a:bodyPr>
          <a:lstStyle/>
          <a:p>
            <a:pPr algn="ctr"/>
            <a:r>
              <a:rPr lang="en-US" dirty="0" smtClean="0">
                <a:hlinkClick r:id="rId3"/>
              </a:rPr>
              <a:t>From:  http://www.nature.com/srep/2013/130207/srep01236/full/srep01236.html</a:t>
            </a:r>
            <a:r>
              <a:rPr lang="en-US" dirty="0" smtClean="0"/>
              <a:t> </a:t>
            </a:r>
            <a:endParaRPr lang="en-US" dirty="0"/>
          </a:p>
        </p:txBody>
      </p:sp>
    </p:spTree>
    <p:extLst>
      <p:ext uri="{BB962C8B-B14F-4D97-AF65-F5344CB8AC3E}">
        <p14:creationId xmlns:p14="http://schemas.microsoft.com/office/powerpoint/2010/main" val="28685301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1565756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3738" y="577901"/>
            <a:ext cx="7490764" cy="5016758"/>
          </a:xfrm>
          <a:prstGeom prst="rect">
            <a:avLst/>
          </a:prstGeom>
          <a:noFill/>
        </p:spPr>
        <p:txBody>
          <a:bodyPr wrap="square" rtlCol="0">
            <a:spAutoFit/>
          </a:bodyPr>
          <a:lstStyle/>
          <a:p>
            <a:pPr algn="ctr"/>
            <a:r>
              <a:rPr lang="en-US" sz="4000" dirty="0" smtClean="0">
                <a:solidFill>
                  <a:srgbClr val="7030A0"/>
                </a:solidFill>
              </a:rPr>
              <a:t>Consider publishing your work in either a research journal or a journal aimed at students.</a:t>
            </a:r>
          </a:p>
          <a:p>
            <a:pPr algn="ctr"/>
            <a:endParaRPr lang="en-US" sz="4000" dirty="0"/>
          </a:p>
          <a:p>
            <a:pPr marL="571500" indent="-571500">
              <a:buFont typeface="Arial" panose="020B0604020202020204" pitchFamily="34" charset="0"/>
              <a:buChar char="•"/>
            </a:pPr>
            <a:r>
              <a:rPr lang="en-US" sz="4000" dirty="0" smtClean="0"/>
              <a:t>This is NOT required.</a:t>
            </a:r>
          </a:p>
          <a:p>
            <a:pPr marL="571500" indent="-571500">
              <a:buFont typeface="Arial" panose="020B0604020202020204" pitchFamily="34" charset="0"/>
              <a:buChar char="•"/>
            </a:pPr>
            <a:r>
              <a:rPr lang="en-US" sz="4000" dirty="0" smtClean="0"/>
              <a:t>You will be assigned a writing fellow to help improve your writing.</a:t>
            </a:r>
            <a:endParaRPr lang="en-US" sz="4000" dirty="0"/>
          </a:p>
        </p:txBody>
      </p:sp>
    </p:spTree>
    <p:extLst>
      <p:ext uri="{BB962C8B-B14F-4D97-AF65-F5344CB8AC3E}">
        <p14:creationId xmlns:p14="http://schemas.microsoft.com/office/powerpoint/2010/main" val="30443694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950404"/>
            <a:ext cx="9143999" cy="646331"/>
          </a:xfrm>
          <a:prstGeom prst="rect">
            <a:avLst/>
          </a:prstGeom>
        </p:spPr>
        <p:txBody>
          <a:bodyPr wrap="square">
            <a:spAutoFit/>
          </a:bodyPr>
          <a:lstStyle/>
          <a:p>
            <a:r>
              <a:rPr lang="en-US" dirty="0" smtClean="0"/>
              <a:t>Highlighted in red are the </a:t>
            </a:r>
            <a:r>
              <a:rPr lang="en-US" dirty="0" err="1" smtClean="0"/>
              <a:t>lowERNS</a:t>
            </a:r>
            <a:r>
              <a:rPr lang="en-US" dirty="0" smtClean="0"/>
              <a:t> (top panel) and the </a:t>
            </a:r>
            <a:r>
              <a:rPr lang="en-US" dirty="0" err="1" smtClean="0"/>
              <a:t>lowERHS</a:t>
            </a:r>
            <a:r>
              <a:rPr lang="en-US" dirty="0" smtClean="0"/>
              <a:t> (bottom panel) patient sub-groups.</a:t>
            </a:r>
            <a:endParaRPr lang="en-US"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11413736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856" y="244550"/>
            <a:ext cx="8839945" cy="6124753"/>
          </a:xfrm>
          <a:prstGeom prst="rect">
            <a:avLst/>
          </a:prstGeom>
        </p:spPr>
        <p:txBody>
          <a:bodyPr wrap="square">
            <a:spAutoFit/>
          </a:bodyPr>
          <a:lstStyle/>
          <a:p>
            <a:r>
              <a:rPr lang="en-US" sz="2200" dirty="0" smtClean="0"/>
              <a:t>Identifying subtypes of cancer in a consistent manner is a challenge in the field since sub-populations can be small and their relationships complex</a:t>
            </a:r>
          </a:p>
          <a:p>
            <a:endParaRPr lang="en-US" sz="2200" dirty="0"/>
          </a:p>
          <a:p>
            <a:r>
              <a:rPr lang="en-US" sz="2200" dirty="0" smtClean="0"/>
              <a:t>High expression level of the estrogen receptor gene (ESR1) is positively correlated with improved prognosis, given that this set of patients is likely to respond to standard therapies.</a:t>
            </a:r>
          </a:p>
          <a:p>
            <a:pPr marL="285750" indent="-285750">
              <a:buFont typeface="Arial"/>
              <a:buChar char="•"/>
            </a:pPr>
            <a:r>
              <a:rPr lang="en-US" sz="2200" dirty="0" smtClean="0"/>
              <a:t>But , there are still sub-groups of high ESR1 that do not respond well to therapy. </a:t>
            </a:r>
          </a:p>
          <a:p>
            <a:endParaRPr lang="en-US" sz="2200" dirty="0"/>
          </a:p>
          <a:p>
            <a:r>
              <a:rPr lang="en-US" sz="2200" dirty="0"/>
              <a:t>L</a:t>
            </a:r>
            <a:r>
              <a:rPr lang="en-US" sz="2200" dirty="0" smtClean="0"/>
              <a:t>ow ESR1 levels are strongly correlated with poor prognosis </a:t>
            </a:r>
          </a:p>
          <a:p>
            <a:pPr marL="285750" indent="-285750">
              <a:buFont typeface="Arial"/>
              <a:buChar char="•"/>
            </a:pPr>
            <a:r>
              <a:rPr lang="en-US" sz="2200" dirty="0" smtClean="0"/>
              <a:t>But there are patients with low ESR1 levels but high survival rates</a:t>
            </a:r>
          </a:p>
          <a:p>
            <a:endParaRPr lang="en-US" sz="2200" dirty="0" smtClean="0"/>
          </a:p>
          <a:p>
            <a:r>
              <a:rPr lang="en-US" sz="2200" dirty="0"/>
              <a:t>M</a:t>
            </a:r>
            <a:r>
              <a:rPr lang="en-US" sz="2200" dirty="0" smtClean="0"/>
              <a:t>any molecular sub-groups have been identified, </a:t>
            </a:r>
          </a:p>
          <a:p>
            <a:pPr marL="285750" indent="-285750">
              <a:buFont typeface="Arial"/>
              <a:buChar char="•"/>
            </a:pPr>
            <a:r>
              <a:rPr lang="en-US" sz="2200" dirty="0" smtClean="0"/>
              <a:t>But often difficult to identify the same sub-group in a broader setting, where data sets are generated on different platforms, on different sets of patients and at a different times, because of the noise and complexity in the data.</a:t>
            </a:r>
          </a:p>
          <a:p>
            <a:endParaRPr lang="en-US" dirty="0" smtClean="0"/>
          </a:p>
        </p:txBody>
      </p:sp>
      <p:sp>
        <p:nvSpPr>
          <p:cNvPr id="3" name="Rectangle 2"/>
          <p:cNvSpPr/>
          <p:nvPr/>
        </p:nvSpPr>
        <p:spPr>
          <a:xfrm>
            <a:off x="75131" y="6088559"/>
            <a:ext cx="9068869" cy="769441"/>
          </a:xfrm>
          <a:prstGeom prst="rect">
            <a:avLst/>
          </a:prstGeom>
        </p:spPr>
        <p:txBody>
          <a:bodyPr wrap="square">
            <a:spAutoFit/>
          </a:bodyPr>
          <a:lstStyle/>
          <a:p>
            <a:r>
              <a:rPr lang="en-US" sz="2200" dirty="0" smtClean="0"/>
              <a:t>From: http://www.nature.com/srep/2013/130207/srep01236/full/srep01236.html</a:t>
            </a:r>
            <a:endParaRPr lang="en-US" sz="2200" dirty="0"/>
          </a:p>
        </p:txBody>
      </p:sp>
    </p:spTree>
    <p:extLst>
      <p:ext uri="{BB962C8B-B14F-4D97-AF65-F5344CB8AC3E}">
        <p14:creationId xmlns:p14="http://schemas.microsoft.com/office/powerpoint/2010/main" val="15028450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73341" b="-4022"/>
          <a:stretch/>
        </p:blipFill>
        <p:spPr>
          <a:xfrm>
            <a:off x="5812079" y="3259386"/>
            <a:ext cx="3166261" cy="2103120"/>
          </a:xfrm>
          <a:prstGeom prst="rect">
            <a:avLst/>
          </a:prstGeom>
        </p:spPr>
      </p:pic>
      <p:pic>
        <p:nvPicPr>
          <p:cNvPr id="7" name="Picture 6"/>
          <p:cNvPicPr>
            <a:picLocks noChangeAspect="1"/>
          </p:cNvPicPr>
          <p:nvPr/>
        </p:nvPicPr>
        <p:blipFill rotWithShape="1">
          <a:blip r:embed="rId2"/>
          <a:srcRect l="17416" t="6710" r="17316" b="74614"/>
          <a:stretch/>
        </p:blipFill>
        <p:spPr>
          <a:xfrm>
            <a:off x="7002325" y="882099"/>
            <a:ext cx="2066544" cy="1280160"/>
          </a:xfrm>
          <a:prstGeom prst="rect">
            <a:avLst/>
          </a:prstGeom>
        </p:spPr>
      </p:pic>
      <p:sp>
        <p:nvSpPr>
          <p:cNvPr id="3" name="Rectangle 2"/>
          <p:cNvSpPr/>
          <p:nvPr/>
        </p:nvSpPr>
        <p:spPr>
          <a:xfrm>
            <a:off x="151855" y="174609"/>
            <a:ext cx="8917014" cy="6058046"/>
          </a:xfrm>
          <a:prstGeom prst="rect">
            <a:avLst/>
          </a:prstGeom>
        </p:spPr>
        <p:txBody>
          <a:bodyPr wrap="square" lIns="91419" tIns="45709" rIns="91419" bIns="45709">
            <a:spAutoFit/>
          </a:bodyPr>
          <a:lstStyle/>
          <a:p>
            <a:r>
              <a:rPr lang="en-US" sz="2800" dirty="0" smtClean="0"/>
              <a:t>Three key ideas of topology that make extracting of patterns via shape possible. </a:t>
            </a:r>
          </a:p>
          <a:p>
            <a:endParaRPr lang="en-US" sz="3000" dirty="0"/>
          </a:p>
          <a:p>
            <a:pPr marL="111125"/>
            <a:r>
              <a:rPr lang="en-US" sz="3000" i="1" dirty="0" smtClean="0"/>
              <a:t>1.)  coordinate free</a:t>
            </a:r>
            <a:r>
              <a:rPr lang="en-US" sz="3000" dirty="0" smtClean="0"/>
              <a:t>. </a:t>
            </a:r>
            <a:endParaRPr lang="en-US" sz="3000" dirty="0"/>
          </a:p>
          <a:p>
            <a:pPr marL="566738" indent="-222250">
              <a:buFont typeface="Arial"/>
              <a:buChar char="•"/>
            </a:pPr>
            <a:r>
              <a:rPr lang="en-US" sz="3000" dirty="0" smtClean="0"/>
              <a:t>No dependence on the coordinate system chosen. </a:t>
            </a:r>
          </a:p>
          <a:p>
            <a:pPr marL="566738" indent="-222250">
              <a:buFont typeface="Arial"/>
              <a:buChar char="•"/>
            </a:pPr>
            <a:r>
              <a:rPr lang="en-US" sz="3000" dirty="0" smtClean="0"/>
              <a:t>Can compare data derived from different platforms</a:t>
            </a:r>
          </a:p>
          <a:p>
            <a:pPr marL="566738" indent="-222250">
              <a:buFont typeface="Arial"/>
              <a:buChar char="•"/>
            </a:pPr>
            <a:endParaRPr lang="en-US" sz="3000" dirty="0" smtClean="0"/>
          </a:p>
          <a:p>
            <a:pPr marL="111125"/>
            <a:r>
              <a:rPr lang="en-US" sz="2800" i="1" dirty="0" smtClean="0"/>
              <a:t>2</a:t>
            </a:r>
            <a:r>
              <a:rPr lang="en-US" sz="2800" i="1" dirty="0"/>
              <a:t>.) invariant under “small” deformations</a:t>
            </a:r>
            <a:r>
              <a:rPr lang="en-US" sz="2800" dirty="0"/>
              <a:t>. </a:t>
            </a:r>
          </a:p>
          <a:p>
            <a:pPr marL="566738" indent="-222250">
              <a:buFont typeface="Arial"/>
              <a:buChar char="•"/>
            </a:pPr>
            <a:r>
              <a:rPr lang="en-US" sz="2800" dirty="0"/>
              <a:t> less sensitive to noise</a:t>
            </a:r>
          </a:p>
          <a:p>
            <a:pPr marL="566738" indent="-222250">
              <a:buFont typeface="Arial"/>
              <a:buChar char="•"/>
            </a:pPr>
            <a:endParaRPr lang="en-US" sz="3000" dirty="0" smtClean="0"/>
          </a:p>
          <a:p>
            <a:pPr marL="111125"/>
            <a:r>
              <a:rPr lang="en-US" sz="2800" i="1" dirty="0"/>
              <a:t>3.)  compressed representations of shapes</a:t>
            </a:r>
            <a:r>
              <a:rPr lang="en-US" sz="2800" dirty="0"/>
              <a:t>. </a:t>
            </a:r>
            <a:endParaRPr lang="en-US" sz="1400" dirty="0"/>
          </a:p>
          <a:p>
            <a:pPr marL="566738" indent="-222250">
              <a:buFont typeface="Arial"/>
              <a:buChar char="•"/>
            </a:pPr>
            <a:r>
              <a:rPr lang="en-US" sz="2800" dirty="0"/>
              <a:t>Input:  dataset with thousands of points</a:t>
            </a:r>
          </a:p>
          <a:p>
            <a:pPr marL="566738" indent="-222250">
              <a:buFont typeface="Arial"/>
              <a:buChar char="•"/>
            </a:pPr>
            <a:r>
              <a:rPr lang="en-US" sz="2800" dirty="0"/>
              <a:t>Output: network with </a:t>
            </a:r>
            <a:r>
              <a:rPr lang="en-US" sz="2800" dirty="0" smtClean="0"/>
              <a:t>13 </a:t>
            </a:r>
            <a:r>
              <a:rPr lang="en-US" sz="2800" dirty="0"/>
              <a:t>vertices and 12 edges. </a:t>
            </a:r>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4021588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149461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3571"/>
            <a:ext cx="9144000" cy="2329430"/>
          </a:xfrm>
          <a:prstGeom prst="rect">
            <a:avLst/>
          </a:prstGeom>
        </p:spPr>
      </p:pic>
      <p:sp>
        <p:nvSpPr>
          <p:cNvPr id="6" name="Rectangle 5"/>
          <p:cNvSpPr/>
          <p:nvPr/>
        </p:nvSpPr>
        <p:spPr>
          <a:xfrm>
            <a:off x="595760" y="2537174"/>
            <a:ext cx="6654190" cy="369332"/>
          </a:xfrm>
          <a:prstGeom prst="rect">
            <a:avLst/>
          </a:prstGeom>
        </p:spPr>
        <p:txBody>
          <a:bodyPr wrap="square">
            <a:spAutoFit/>
          </a:bodyPr>
          <a:lstStyle/>
          <a:p>
            <a:r>
              <a:rPr lang="en-US" dirty="0" smtClean="0"/>
              <a:t>http://</a:t>
            </a:r>
            <a:r>
              <a:rPr lang="en-US" dirty="0" err="1" smtClean="0"/>
              <a:t>www.pnas.org</a:t>
            </a:r>
            <a:r>
              <a:rPr lang="en-US" dirty="0" smtClean="0"/>
              <a:t>/content/early/2011/04/07/1102826108</a:t>
            </a:r>
            <a:endParaRPr lang="en-US" dirty="0"/>
          </a:p>
        </p:txBody>
      </p:sp>
    </p:spTree>
    <p:extLst>
      <p:ext uri="{BB962C8B-B14F-4D97-AF65-F5344CB8AC3E}">
        <p14:creationId xmlns:p14="http://schemas.microsoft.com/office/powerpoint/2010/main" val="42402694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DSGA decomposition of the original tumor vector into the Normal component its linear models fit onto the Healthy State Model and the Disease component vector of residuals.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040" y="979303"/>
            <a:ext cx="701424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067041"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Nicolau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Tree>
    <p:extLst>
      <p:ext uri="{BB962C8B-B14F-4D97-AF65-F5344CB8AC3E}">
        <p14:creationId xmlns:p14="http://schemas.microsoft.com/office/powerpoint/2010/main" val="20179254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smtClean="0">
                <a:latin typeface="Arial" charset="0"/>
                <a:cs typeface="msgothic" charset="0"/>
              </a:rPr>
              <a:t>PAD analysis of the NKI data. The output has three progression arms, because </a:t>
            </a:r>
            <a:r>
              <a:rPr lang="en-GB" sz="1400" dirty="0" err="1" smtClean="0">
                <a:latin typeface="Arial" charset="0"/>
                <a:cs typeface="msgothic" charset="0"/>
              </a:rPr>
              <a:t>tumors</a:t>
            </a:r>
            <a:r>
              <a:rPr lang="en-GB" sz="1400" dirty="0" smtClean="0">
                <a:latin typeface="Arial" charset="0"/>
                <a:cs typeface="msgothic" charset="0"/>
              </a:rPr>
              <a:t> (data points) are ordered by the magnitude of deviation from normal (the HSM). Each bin is </a:t>
            </a:r>
            <a:r>
              <a:rPr lang="en-GB" sz="1400" dirty="0" err="1" smtClean="0">
                <a:latin typeface="Arial" charset="0"/>
                <a:cs typeface="msgothic" charset="0"/>
              </a:rPr>
              <a:t>colored</a:t>
            </a:r>
            <a:r>
              <a:rPr lang="en-GB" sz="1400" dirty="0" smtClean="0">
                <a:latin typeface="Arial" charset="0"/>
                <a:cs typeface="msgothic" charset="0"/>
              </a:rPr>
              <a:t> by the mean of the filter map on the points. Blue bins contain </a:t>
            </a:r>
            <a:r>
              <a:rPr lang="en-GB" sz="1400" dirty="0" err="1" smtClean="0">
                <a:latin typeface="Arial" charset="0"/>
                <a:cs typeface="msgothic" charset="0"/>
              </a:rPr>
              <a:t>tumors</a:t>
            </a:r>
            <a:r>
              <a:rPr lang="en-GB" sz="1400" dirty="0" smtClean="0">
                <a:latin typeface="Arial" charset="0"/>
                <a:cs typeface="msgothic" charset="0"/>
              </a:rPr>
              <a:t> whose total deviation from HSM is small (normal and Normal-like </a:t>
            </a:r>
            <a:r>
              <a:rPr lang="en-GB" sz="1400" dirty="0" err="1" smtClean="0">
                <a:latin typeface="Arial" charset="0"/>
                <a:cs typeface="msgothic" charset="0"/>
              </a:rPr>
              <a:t>tumors</a:t>
            </a:r>
            <a:r>
              <a:rPr lang="en-GB" sz="1400" dirty="0" smtClean="0">
                <a:latin typeface="Arial" charset="0"/>
                <a:cs typeface="msgothic" charset="0"/>
              </a:rPr>
              <a:t>). Red bins contain </a:t>
            </a:r>
            <a:r>
              <a:rPr lang="en-GB" sz="1400" dirty="0" err="1" smtClean="0">
                <a:latin typeface="Arial" charset="0"/>
                <a:cs typeface="msgothic" charset="0"/>
              </a:rPr>
              <a:t>tumors</a:t>
            </a:r>
            <a:r>
              <a:rPr lang="en-GB" sz="1400" dirty="0" smtClean="0">
                <a:latin typeface="Arial" charset="0"/>
                <a:cs typeface="msgothic" charset="0"/>
              </a:rPr>
              <a:t> whose deviation from HSM is large. </a:t>
            </a:r>
            <a:r>
              <a:rPr lang="en-GB" sz="1400" dirty="0" smtClean="0">
                <a:solidFill>
                  <a:srgbClr val="0000FF"/>
                </a:solidFill>
                <a:latin typeface="Arial" charset="0"/>
                <a:cs typeface="msgothic" charset="0"/>
              </a:rPr>
              <a:t>The image of f was subdivided into 15 intervals with 80% overlap</a:t>
            </a:r>
            <a:r>
              <a:rPr lang="en-GB" sz="1400" dirty="0" smtClean="0">
                <a:latin typeface="Arial" charset="0"/>
                <a:cs typeface="msgothic" charset="0"/>
              </a:rPr>
              <a:t>. All bins are seen (outliers included). Regions of sparse data show branching. Several bins are disconnected from the main graph. The ER− arm consists mostly of Basal </a:t>
            </a:r>
            <a:r>
              <a:rPr lang="en-GB" sz="1400" dirty="0" err="1" smtClean="0">
                <a:latin typeface="Arial" charset="0"/>
                <a:cs typeface="msgothic" charset="0"/>
              </a:rPr>
              <a:t>tumors</a:t>
            </a:r>
            <a:r>
              <a:rPr lang="en-GB" sz="1400" dirty="0" smtClean="0">
                <a:latin typeface="Arial" charset="0"/>
                <a:cs typeface="msgothic" charset="0"/>
              </a:rPr>
              <a:t>. The c-MYB+ group was chosen within the ER arm as the tightest subset, between the two sparse regions.</a:t>
            </a:r>
            <a:endParaRPr lang="en-GB" sz="1400" dirty="0">
              <a:latin typeface="Arial" charset="0"/>
              <a:cs typeface="msgothic" charset="0"/>
            </a:endParaRPr>
          </a:p>
        </p:txBody>
      </p:sp>
    </p:spTree>
    <p:extLst>
      <p:ext uri="{BB962C8B-B14F-4D97-AF65-F5344CB8AC3E}">
        <p14:creationId xmlns:p14="http://schemas.microsoft.com/office/powerpoint/2010/main" val="4015146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455" y="120471"/>
            <a:ext cx="8613648" cy="4143165"/>
          </a:xfrm>
          <a:prstGeom prst="rect">
            <a:avLst/>
          </a:prstGeom>
        </p:spPr>
      </p:pic>
      <p:pic>
        <p:nvPicPr>
          <p:cNvPr id="3" name="Picture 2"/>
          <p:cNvPicPr>
            <a:picLocks noChangeAspect="1"/>
          </p:cNvPicPr>
          <p:nvPr/>
        </p:nvPicPr>
        <p:blipFill>
          <a:blip r:embed="rId3"/>
          <a:stretch>
            <a:fillRect/>
          </a:stretch>
        </p:blipFill>
        <p:spPr>
          <a:xfrm>
            <a:off x="788107" y="4527233"/>
            <a:ext cx="7324344" cy="2113851"/>
          </a:xfrm>
          <a:prstGeom prst="rect">
            <a:avLst/>
          </a:prstGeom>
        </p:spPr>
      </p:pic>
    </p:spTree>
    <p:extLst>
      <p:ext uri="{BB962C8B-B14F-4D97-AF65-F5344CB8AC3E}">
        <p14:creationId xmlns:p14="http://schemas.microsoft.com/office/powerpoint/2010/main" val="19841091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57683"/>
            <a:ext cx="9144000" cy="5769360"/>
          </a:xfrm>
          <a:prstGeom prst="rect">
            <a:avLst/>
          </a:prstGeom>
        </p:spPr>
      </p:pic>
      <p:sp>
        <p:nvSpPr>
          <p:cNvPr id="3" name="Rectangle 2"/>
          <p:cNvSpPr/>
          <p:nvPr/>
        </p:nvSpPr>
        <p:spPr>
          <a:xfrm>
            <a:off x="108065" y="149321"/>
            <a:ext cx="9592887" cy="369332"/>
          </a:xfrm>
          <a:prstGeom prst="rect">
            <a:avLst/>
          </a:prstGeom>
        </p:spPr>
        <p:txBody>
          <a:bodyPr wrap="square">
            <a:spAutoFit/>
          </a:bodyPr>
          <a:lstStyle/>
          <a:p>
            <a:r>
              <a:rPr lang="en-US" dirty="0"/>
              <a:t>https://dl-acm-org</a:t>
            </a:r>
            <a:r>
              <a:rPr lang="en-US" b="1" dirty="0">
                <a:solidFill>
                  <a:srgbClr val="FF0000"/>
                </a:solidFill>
              </a:rPr>
              <a:t>.proxy.lib.uiowa.edu</a:t>
            </a:r>
            <a:r>
              <a:rPr lang="en-US" dirty="0"/>
              <a:t>/citation.cfm?id=2634549.2627814&amp;coll=portal&amp;dl=ACM</a:t>
            </a:r>
          </a:p>
        </p:txBody>
      </p:sp>
    </p:spTree>
    <p:extLst>
      <p:ext uri="{BB962C8B-B14F-4D97-AF65-F5344CB8AC3E}">
        <p14:creationId xmlns:p14="http://schemas.microsoft.com/office/powerpoint/2010/main" val="17965479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6396"/>
            <a:ext cx="9144000" cy="5810782"/>
          </a:xfrm>
          <a:prstGeom prst="rect">
            <a:avLst/>
          </a:prstGeom>
        </p:spPr>
      </p:pic>
      <p:sp>
        <p:nvSpPr>
          <p:cNvPr id="3" name="TextBox 2"/>
          <p:cNvSpPr txBox="1"/>
          <p:nvPr/>
        </p:nvSpPr>
        <p:spPr>
          <a:xfrm>
            <a:off x="3158837" y="33194"/>
            <a:ext cx="2826327" cy="646331"/>
          </a:xfrm>
          <a:prstGeom prst="rect">
            <a:avLst/>
          </a:prstGeom>
          <a:noFill/>
        </p:spPr>
        <p:txBody>
          <a:bodyPr wrap="square" rtlCol="0">
            <a:spAutoFit/>
          </a:bodyPr>
          <a:lstStyle/>
          <a:p>
            <a:pPr algn="ctr"/>
            <a:r>
              <a:rPr lang="en-US" sz="3600" dirty="0" smtClean="0">
                <a:solidFill>
                  <a:srgbClr val="7030A0"/>
                </a:solidFill>
              </a:rPr>
              <a:t>Mapper</a:t>
            </a:r>
          </a:p>
        </p:txBody>
      </p:sp>
      <p:sp>
        <p:nvSpPr>
          <p:cNvPr id="4" name="Rectangle 3"/>
          <p:cNvSpPr/>
          <p:nvPr/>
        </p:nvSpPr>
        <p:spPr>
          <a:xfrm>
            <a:off x="66336" y="6488668"/>
            <a:ext cx="6185002" cy="369332"/>
          </a:xfrm>
          <a:prstGeom prst="rect">
            <a:avLst/>
          </a:prstGeom>
        </p:spPr>
        <p:txBody>
          <a:bodyPr wrap="square">
            <a:spAutoFit/>
          </a:bodyPr>
          <a:lstStyle/>
          <a:p>
            <a:r>
              <a:rPr lang="en-US" dirty="0">
                <a:hlinkClick r:id="rId3"/>
              </a:rPr>
              <a:t>http://</a:t>
            </a:r>
            <a:r>
              <a:rPr lang="en-US" dirty="0" smtClean="0">
                <a:hlinkClick r:id="rId3"/>
              </a:rPr>
              <a:t>cs233.stanford.edu/ReferencedPapers/mapperPBG.pdf</a:t>
            </a:r>
            <a:r>
              <a:rPr lang="en-US" dirty="0" smtClean="0"/>
              <a:t> </a:t>
            </a:r>
            <a:endParaRPr lang="en-US" dirty="0"/>
          </a:p>
        </p:txBody>
      </p:sp>
    </p:spTree>
    <p:extLst>
      <p:ext uri="{BB962C8B-B14F-4D97-AF65-F5344CB8AC3E}">
        <p14:creationId xmlns:p14="http://schemas.microsoft.com/office/powerpoint/2010/main" val="3590219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3D-Leveltorus-Reebgrap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874" y="734909"/>
            <a:ext cx="74676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62373" y="187300"/>
            <a:ext cx="6418104" cy="523220"/>
          </a:xfrm>
          <a:prstGeom prst="rect">
            <a:avLst/>
          </a:prstGeom>
        </p:spPr>
        <p:txBody>
          <a:bodyPr wrap="none">
            <a:spAutoFit/>
          </a:bodyPr>
          <a:lstStyle/>
          <a:p>
            <a:r>
              <a:rPr lang="en-US" sz="2800" dirty="0">
                <a:hlinkClick r:id="rId3"/>
              </a:rPr>
              <a:t>https://</a:t>
            </a:r>
            <a:r>
              <a:rPr lang="en-US" sz="2800" dirty="0" smtClean="0">
                <a:hlinkClick r:id="rId3"/>
              </a:rPr>
              <a:t>en.wikipedia.org/wiki/Reeb_graph</a:t>
            </a:r>
            <a:r>
              <a:rPr lang="en-US" sz="2800" dirty="0" smtClean="0"/>
              <a:t> </a:t>
            </a:r>
            <a:endParaRPr lang="en-US" sz="2800" dirty="0"/>
          </a:p>
        </p:txBody>
      </p:sp>
    </p:spTree>
    <p:extLst>
      <p:ext uri="{BB962C8B-B14F-4D97-AF65-F5344CB8AC3E}">
        <p14:creationId xmlns:p14="http://schemas.microsoft.com/office/powerpoint/2010/main" val="24735022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6222</TotalTime>
  <Words>3865</Words>
  <Application>Microsoft Office PowerPoint</Application>
  <PresentationFormat>On-screen Show (4:3)</PresentationFormat>
  <Paragraphs>376</Paragraphs>
  <Slides>67</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ＭＳ Ｐゴシック</vt:lpstr>
      <vt:lpstr>Arial</vt:lpstr>
      <vt:lpstr>Calibri</vt:lpstr>
      <vt:lpstr>Calibri Light</vt:lpstr>
      <vt:lpstr>msgothic</vt:lpstr>
      <vt:lpstr>Times New Roman</vt:lpstr>
      <vt:lpstr>TimesNewRomanPS-ItalicMT</vt:lpstr>
      <vt:lpstr>TimesNewRomanPSMT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Iowa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Reviewer</dc:creator>
  <cp:lastModifiedBy>Darcy, Isabel K</cp:lastModifiedBy>
  <cp:revision>79</cp:revision>
  <dcterms:created xsi:type="dcterms:W3CDTF">2017-01-17T07:58:06Z</dcterms:created>
  <dcterms:modified xsi:type="dcterms:W3CDTF">2018-01-16T05:40:11Z</dcterms:modified>
</cp:coreProperties>
</file>