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813" r:id="rId2"/>
    <p:sldId id="810" r:id="rId3"/>
    <p:sldId id="757" r:id="rId4"/>
    <p:sldId id="773" r:id="rId5"/>
    <p:sldId id="805" r:id="rId6"/>
    <p:sldId id="776" r:id="rId7"/>
    <p:sldId id="777" r:id="rId8"/>
    <p:sldId id="804" r:id="rId9"/>
    <p:sldId id="809" r:id="rId10"/>
    <p:sldId id="806" r:id="rId11"/>
    <p:sldId id="760" r:id="rId12"/>
    <p:sldId id="765" r:id="rId13"/>
    <p:sldId id="766" r:id="rId14"/>
    <p:sldId id="768" r:id="rId15"/>
    <p:sldId id="811" r:id="rId16"/>
    <p:sldId id="81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guide id="3" orient="horz" pos="22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F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61" autoAdjust="0"/>
    <p:restoredTop sz="95153" autoAdjust="0"/>
  </p:normalViewPr>
  <p:slideViewPr>
    <p:cSldViewPr snapToGrid="0" snapToObjects="1">
      <p:cViewPr varScale="1">
        <p:scale>
          <a:sx n="99" d="100"/>
          <a:sy n="99" d="100"/>
        </p:scale>
        <p:origin x="523" y="29"/>
      </p:cViewPr>
      <p:guideLst>
        <p:guide orient="horz" pos="2184"/>
        <p:guide pos="2880"/>
        <p:guide orient="horz" pos="2208"/>
      </p:guideLst>
    </p:cSldViewPr>
  </p:slideViewPr>
  <p:outlineViewPr>
    <p:cViewPr>
      <p:scale>
        <a:sx n="33" d="100"/>
        <a:sy n="33" d="100"/>
      </p:scale>
      <p:origin x="0" y="-992"/>
    </p:cViewPr>
  </p:outlineViewPr>
  <p:notesTextViewPr>
    <p:cViewPr>
      <p:scale>
        <a:sx n="100" d="100"/>
        <a:sy n="100" d="100"/>
      </p:scale>
      <p:origin x="0" y="0"/>
    </p:cViewPr>
  </p:notesTextViewPr>
  <p:sorterViewPr>
    <p:cViewPr>
      <p:scale>
        <a:sx n="50" d="100"/>
        <a:sy n="50" d="100"/>
      </p:scale>
      <p:origin x="0" y="-57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E40FE4-CBB4-214A-8C32-30A1B6D7E27F}" type="datetimeFigureOut">
              <a:rPr lang="en-US" smtClean="0"/>
              <a:t>4/10/2018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4A1E51-86DC-3047-A7D4-94C962C5D580}" type="slidenum">
              <a:rPr lang="en-US" smtClean="0"/>
              <a:t>‹#›</a:t>
            </a:fld>
            <a:endParaRPr lang="en-US"/>
          </a:p>
        </p:txBody>
      </p:sp>
    </p:spTree>
    <p:extLst>
      <p:ext uri="{BB962C8B-B14F-4D97-AF65-F5344CB8AC3E}">
        <p14:creationId xmlns:p14="http://schemas.microsoft.com/office/powerpoint/2010/main" val="23702541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82614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2669956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57282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257360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6BECF8-9160-0948-BBAE-ECC339A7C2A1}"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134403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6BECF8-9160-0948-BBAE-ECC339A7C2A1}"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3987523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6BECF8-9160-0948-BBAE-ECC339A7C2A1}"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385005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6BECF8-9160-0948-BBAE-ECC339A7C2A1}"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88729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BECF8-9160-0948-BBAE-ECC339A7C2A1}"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161400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BECF8-9160-0948-BBAE-ECC339A7C2A1}"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277554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BECF8-9160-0948-BBAE-ECC339A7C2A1}"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477441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BECF8-9160-0948-BBAE-ECC339A7C2A1}" type="datetimeFigureOut">
              <a:rPr lang="en-US" smtClean="0"/>
              <a:t>4/10/2018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F4373-B020-EF4F-8610-FABD55893F60}" type="slidenum">
              <a:rPr lang="en-US" smtClean="0"/>
              <a:t>‹#›</a:t>
            </a:fld>
            <a:endParaRPr lang="en-US"/>
          </a:p>
        </p:txBody>
      </p:sp>
    </p:spTree>
    <p:extLst>
      <p:ext uri="{BB962C8B-B14F-4D97-AF65-F5344CB8AC3E}">
        <p14:creationId xmlns:p14="http://schemas.microsoft.com/office/powerpoint/2010/main" val="3162359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physics.csbsju.edu/stats/KS-test.html"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4-09 at 9.25.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400" y="0"/>
            <a:ext cx="6284466" cy="6858000"/>
          </a:xfrm>
          <a:prstGeom prst="rect">
            <a:avLst/>
          </a:prstGeom>
        </p:spPr>
      </p:pic>
    </p:spTree>
    <p:extLst>
      <p:ext uri="{BB962C8B-B14F-4D97-AF65-F5344CB8AC3E}">
        <p14:creationId xmlns:p14="http://schemas.microsoft.com/office/powerpoint/2010/main" val="1618317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25" y="684145"/>
            <a:ext cx="9144000" cy="4420752"/>
          </a:xfrm>
          <a:prstGeom prst="rect">
            <a:avLst/>
          </a:prstGeom>
        </p:spPr>
      </p:pic>
      <p:sp>
        <p:nvSpPr>
          <p:cNvPr id="3" name="Rectangle 2"/>
          <p:cNvSpPr/>
          <p:nvPr/>
        </p:nvSpPr>
        <p:spPr>
          <a:xfrm>
            <a:off x="2231231" y="5179014"/>
            <a:ext cx="4681538" cy="830997"/>
          </a:xfrm>
          <a:prstGeom prst="rect">
            <a:avLst/>
          </a:prstGeom>
        </p:spPr>
        <p:txBody>
          <a:bodyPr wrap="none">
            <a:spAutoFit/>
          </a:bodyPr>
          <a:lstStyle/>
          <a:p>
            <a:pPr algn="ctr"/>
            <a:r>
              <a:rPr lang="en-US" sz="2400" dirty="0" smtClean="0"/>
              <a:t>Alternatively, can specify node color</a:t>
            </a:r>
          </a:p>
          <a:p>
            <a:pPr algn="ctr"/>
            <a:r>
              <a:rPr lang="en-US" sz="2400" dirty="0" err="1" smtClean="0"/>
              <a:t>node_color</a:t>
            </a:r>
            <a:r>
              <a:rPr lang="en-US" sz="2400" dirty="0" smtClean="0"/>
              <a:t> </a:t>
            </a:r>
            <a:r>
              <a:rPr lang="en-US" sz="2400" dirty="0"/>
              <a:t>= </a:t>
            </a:r>
            <a:r>
              <a:rPr lang="en-US" sz="2400" dirty="0" smtClean="0"/>
              <a:t>[1, 2, 3, 4, 5, 6, 7, 8]</a:t>
            </a:r>
            <a:endParaRPr lang="en-US" sz="2400" dirty="0"/>
          </a:p>
        </p:txBody>
      </p:sp>
      <p:pic>
        <p:nvPicPr>
          <p:cNvPr id="4" name="Picture 3"/>
          <p:cNvPicPr>
            <a:picLocks noChangeAspect="1"/>
          </p:cNvPicPr>
          <p:nvPr/>
        </p:nvPicPr>
        <p:blipFill>
          <a:blip r:embed="rId3"/>
          <a:stretch>
            <a:fillRect/>
          </a:stretch>
        </p:blipFill>
        <p:spPr>
          <a:xfrm>
            <a:off x="46724" y="6023510"/>
            <a:ext cx="9144000" cy="862335"/>
          </a:xfrm>
          <a:prstGeom prst="rect">
            <a:avLst/>
          </a:prstGeom>
        </p:spPr>
      </p:pic>
    </p:spTree>
    <p:extLst>
      <p:ext uri="{BB962C8B-B14F-4D97-AF65-F5344CB8AC3E}">
        <p14:creationId xmlns:p14="http://schemas.microsoft.com/office/powerpoint/2010/main" val="796177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Kolmogorov-Smirnov Test</a:t>
            </a:r>
            <a:br>
              <a:rPr lang="en-US" b="1" dirty="0" smtClean="0"/>
            </a:br>
            <a:endParaRPr lang="en-US" dirty="0"/>
          </a:p>
        </p:txBody>
      </p:sp>
    </p:spTree>
    <p:extLst>
      <p:ext uri="{BB962C8B-B14F-4D97-AF65-F5344CB8AC3E}">
        <p14:creationId xmlns:p14="http://schemas.microsoft.com/office/powerpoint/2010/main" val="1614495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3496" y="28840"/>
            <a:ext cx="6464300" cy="5473700"/>
          </a:xfrm>
          <a:prstGeom prst="rect">
            <a:avLst/>
          </a:prstGeom>
        </p:spPr>
      </p:pic>
      <p:sp>
        <p:nvSpPr>
          <p:cNvPr id="3" name="Rectangle 2"/>
          <p:cNvSpPr/>
          <p:nvPr/>
        </p:nvSpPr>
        <p:spPr>
          <a:xfrm>
            <a:off x="291961" y="5158387"/>
            <a:ext cx="8598389" cy="1631216"/>
          </a:xfrm>
          <a:prstGeom prst="rect">
            <a:avLst/>
          </a:prstGeom>
          <a:solidFill>
            <a:schemeClr val="bg1"/>
          </a:solidFill>
        </p:spPr>
        <p:txBody>
          <a:bodyPr wrap="square">
            <a:spAutoFit/>
          </a:bodyPr>
          <a:lstStyle/>
          <a:p>
            <a:r>
              <a:rPr lang="en-US" sz="2000" dirty="0" smtClean="0"/>
              <a:t>The KS-test uses the maximum vertical deviation between the two curves as the statistic D. In this case the maximum deviation occurs near x=1 and has D=.45. (The fraction of the treatment group that is less then one is 0.2 (4 out of the 20 values); the fraction of the control group that is less than one is 0.65 (13 out of the 20 values). Thus the maximum difference in cumulative fraction is D=.45.) </a:t>
            </a:r>
            <a:endParaRPr lang="en-US" sz="2000" dirty="0"/>
          </a:p>
        </p:txBody>
      </p:sp>
      <p:sp>
        <p:nvSpPr>
          <p:cNvPr id="4" name="Rectangle 3"/>
          <p:cNvSpPr/>
          <p:nvPr/>
        </p:nvSpPr>
        <p:spPr>
          <a:xfrm>
            <a:off x="2738547" y="4328364"/>
            <a:ext cx="5982103" cy="369332"/>
          </a:xfrm>
          <a:prstGeom prst="rect">
            <a:avLst/>
          </a:prstGeom>
        </p:spPr>
        <p:txBody>
          <a:bodyPr wrap="square">
            <a:spAutoFit/>
          </a:bodyPr>
          <a:lstStyle/>
          <a:p>
            <a:r>
              <a:rPr lang="en-US" dirty="0" smtClean="0">
                <a:hlinkClick r:id="rId3"/>
              </a:rPr>
              <a:t>http://www.physics.csbsju.edu/stats/KS-test.html</a:t>
            </a:r>
            <a:r>
              <a:rPr lang="en-US" dirty="0" smtClean="0"/>
              <a:t> </a:t>
            </a:r>
            <a:endParaRPr lang="en-US" dirty="0"/>
          </a:p>
        </p:txBody>
      </p:sp>
    </p:spTree>
    <p:extLst>
      <p:ext uri="{BB962C8B-B14F-4D97-AF65-F5344CB8AC3E}">
        <p14:creationId xmlns:p14="http://schemas.microsoft.com/office/powerpoint/2010/main" val="219167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482" y="56751"/>
            <a:ext cx="7610475" cy="4981575"/>
          </a:xfrm>
          <a:prstGeom prst="rect">
            <a:avLst/>
          </a:prstGeom>
        </p:spPr>
      </p:pic>
      <p:pic>
        <p:nvPicPr>
          <p:cNvPr id="5" name="Picture 4"/>
          <p:cNvPicPr>
            <a:picLocks noChangeAspect="1"/>
          </p:cNvPicPr>
          <p:nvPr/>
        </p:nvPicPr>
        <p:blipFill>
          <a:blip r:embed="rId3"/>
          <a:stretch>
            <a:fillRect/>
          </a:stretch>
        </p:blipFill>
        <p:spPr>
          <a:xfrm>
            <a:off x="3524250" y="3279622"/>
            <a:ext cx="2095500" cy="552450"/>
          </a:xfrm>
          <a:prstGeom prst="rect">
            <a:avLst/>
          </a:prstGeom>
        </p:spPr>
      </p:pic>
      <p:pic>
        <p:nvPicPr>
          <p:cNvPr id="6" name="Picture 5"/>
          <p:cNvPicPr>
            <a:picLocks noChangeAspect="1"/>
          </p:cNvPicPr>
          <p:nvPr/>
        </p:nvPicPr>
        <p:blipFill>
          <a:blip r:embed="rId4"/>
          <a:stretch>
            <a:fillRect/>
          </a:stretch>
        </p:blipFill>
        <p:spPr>
          <a:xfrm>
            <a:off x="1766887" y="5126796"/>
            <a:ext cx="5610225" cy="923925"/>
          </a:xfrm>
          <a:prstGeom prst="rect">
            <a:avLst/>
          </a:prstGeom>
        </p:spPr>
      </p:pic>
      <p:sp>
        <p:nvSpPr>
          <p:cNvPr id="7" name="Rectangle 6"/>
          <p:cNvSpPr/>
          <p:nvPr/>
        </p:nvSpPr>
        <p:spPr>
          <a:xfrm>
            <a:off x="407322" y="6078664"/>
            <a:ext cx="8005157" cy="646331"/>
          </a:xfrm>
          <a:prstGeom prst="rect">
            <a:avLst/>
          </a:prstGeom>
        </p:spPr>
        <p:txBody>
          <a:bodyPr wrap="square">
            <a:spAutoFit/>
          </a:bodyPr>
          <a:lstStyle/>
          <a:p>
            <a:r>
              <a:rPr lang="en-US" dirty="0" smtClean="0">
                <a:hlinkClick r:id=""/>
              </a:rPr>
              <a:t>http://www.bigdata.uni-frankfurt.de/wp-content/uploads/2015/10/</a:t>
            </a:r>
          </a:p>
          <a:p>
            <a:r>
              <a:rPr lang="en-US" dirty="0" smtClean="0">
                <a:hlinkClick r:id=""/>
              </a:rPr>
              <a:t>Evaluating-Ayasdi’s-Topological-Data-Analysis-For-Big-Data_HKim2015.pdf</a:t>
            </a:r>
            <a:r>
              <a:rPr lang="en-US" dirty="0" smtClean="0"/>
              <a:t> </a:t>
            </a:r>
            <a:endParaRPr lang="en-US" dirty="0"/>
          </a:p>
        </p:txBody>
      </p:sp>
    </p:spTree>
    <p:extLst>
      <p:ext uri="{BB962C8B-B14F-4D97-AF65-F5344CB8AC3E}">
        <p14:creationId xmlns:p14="http://schemas.microsoft.com/office/powerpoint/2010/main" val="2700740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625" y="-77750"/>
            <a:ext cx="8668512" cy="2386298"/>
          </a:xfrm>
          <a:prstGeom prst="rect">
            <a:avLst/>
          </a:prstGeom>
        </p:spPr>
      </p:pic>
      <p:pic>
        <p:nvPicPr>
          <p:cNvPr id="3" name="Picture 2"/>
          <p:cNvPicPr>
            <a:picLocks noChangeAspect="1"/>
          </p:cNvPicPr>
          <p:nvPr/>
        </p:nvPicPr>
        <p:blipFill>
          <a:blip r:embed="rId3"/>
          <a:stretch>
            <a:fillRect/>
          </a:stretch>
        </p:blipFill>
        <p:spPr>
          <a:xfrm>
            <a:off x="323517" y="4458652"/>
            <a:ext cx="8723376" cy="2439442"/>
          </a:xfrm>
          <a:prstGeom prst="rect">
            <a:avLst/>
          </a:prstGeom>
        </p:spPr>
      </p:pic>
      <p:sp>
        <p:nvSpPr>
          <p:cNvPr id="4" name="Rectangle 3"/>
          <p:cNvSpPr/>
          <p:nvPr/>
        </p:nvSpPr>
        <p:spPr>
          <a:xfrm>
            <a:off x="378381" y="2349927"/>
            <a:ext cx="8668512" cy="2308324"/>
          </a:xfrm>
          <a:prstGeom prst="rect">
            <a:avLst/>
          </a:prstGeom>
        </p:spPr>
        <p:txBody>
          <a:bodyPr wrap="square">
            <a:spAutoFit/>
          </a:bodyPr>
          <a:lstStyle/>
          <a:p>
            <a:r>
              <a:rPr lang="en-US" b="1" i="0" u="none" strike="noStrike" baseline="0" dirty="0" smtClean="0">
                <a:solidFill>
                  <a:srgbClr val="000000"/>
                </a:solidFill>
                <a:latin typeface="Times New Roman" panose="02020603050405020304" pitchFamily="18" charset="0"/>
              </a:rPr>
              <a:t>3.2.2.2 Insight by Ranked Variables </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r>
              <a:rPr lang="en-US" b="0" i="0" u="none" strike="noStrike" baseline="0" dirty="0" smtClean="0">
                <a:solidFill>
                  <a:srgbClr val="000000"/>
                </a:solidFill>
                <a:latin typeface="Times New Roman" panose="02020603050405020304" pitchFamily="18" charset="0"/>
              </a:rPr>
              <a:t>Going back to the Titanic example, the result of the KS-statistic show, that the variable “Sex” is the most strongly related to passengers death. We could generally assume that men conceded the places in lifeboats to women. Furthermore, it is feasible to deduct the subtle reasons of the death of each group. The passengers in group A died because of two reasons: they were man and the cabin class type was low. The passengers in the group B died because they were man. Finally, the passengers in the group C died because they were staying at third class even though most of them were women. </a:t>
            </a:r>
            <a:endParaRPr lang="en-US" dirty="0"/>
          </a:p>
        </p:txBody>
      </p:sp>
    </p:spTree>
    <p:extLst>
      <p:ext uri="{BB962C8B-B14F-4D97-AF65-F5344CB8AC3E}">
        <p14:creationId xmlns:p14="http://schemas.microsoft.com/office/powerpoint/2010/main" val="2390677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3122" y="1031273"/>
            <a:ext cx="9030878" cy="5355312"/>
          </a:xfrm>
          <a:prstGeom prst="rect">
            <a:avLst/>
          </a:prstGeom>
        </p:spPr>
        <p:txBody>
          <a:bodyPr wrap="square">
            <a:spAutoFit/>
          </a:bodyPr>
          <a:lstStyle/>
          <a:p>
            <a:r>
              <a:rPr lang="en-US" dirty="0">
                <a:latin typeface="Courier New" panose="02070309020205020404" pitchFamily="49" charset="0"/>
              </a:rPr>
              <a:t>##################################################</a:t>
            </a:r>
          </a:p>
          <a:p>
            <a:r>
              <a:rPr lang="en-US" dirty="0">
                <a:latin typeface="Courier New" panose="02070309020205020404" pitchFamily="49" charset="0"/>
              </a:rPr>
              <a:t>#### Create data set #############################</a:t>
            </a:r>
          </a:p>
          <a:p>
            <a:r>
              <a:rPr lang="en-US" dirty="0">
                <a:latin typeface="Courier New" panose="02070309020205020404" pitchFamily="49" charset="0"/>
              </a:rPr>
              <a:t>##################################################</a:t>
            </a:r>
          </a:p>
          <a:p>
            <a:endParaRPr lang="en-US" dirty="0">
              <a:latin typeface="Courier New" panose="02070309020205020404" pitchFamily="49" charset="0"/>
            </a:endParaRPr>
          </a:p>
          <a:p>
            <a:r>
              <a:rPr lang="en-US" dirty="0" err="1">
                <a:latin typeface="Courier New" panose="02070309020205020404" pitchFamily="49" charset="0"/>
              </a:rPr>
              <a:t>footballdata</a:t>
            </a:r>
            <a:r>
              <a:rPr lang="en-US" dirty="0">
                <a:latin typeface="Courier New" panose="02070309020205020404" pitchFamily="49" charset="0"/>
              </a:rPr>
              <a:t> &lt;- read.csv("http://www.repole.com/sun4cast/stats/cfb20140906.csv")</a:t>
            </a:r>
          </a:p>
          <a:p>
            <a:endParaRPr lang="en-US" dirty="0">
              <a:latin typeface="Courier New" panose="02070309020205020404" pitchFamily="49" charset="0"/>
            </a:endParaRPr>
          </a:p>
          <a:p>
            <a:r>
              <a:rPr lang="en-US" dirty="0" err="1">
                <a:latin typeface="Courier New" panose="02070309020205020404" pitchFamily="49" charset="0"/>
              </a:rPr>
              <a:t>nums</a:t>
            </a:r>
            <a:r>
              <a:rPr lang="en-US" dirty="0">
                <a:latin typeface="Courier New" panose="02070309020205020404" pitchFamily="49" charset="0"/>
              </a:rPr>
              <a:t> &lt;- </a:t>
            </a:r>
            <a:r>
              <a:rPr lang="en-US" dirty="0" err="1">
                <a:latin typeface="Courier New" panose="02070309020205020404" pitchFamily="49" charset="0"/>
              </a:rPr>
              <a:t>sapply</a:t>
            </a:r>
            <a:r>
              <a:rPr lang="en-US" dirty="0">
                <a:latin typeface="Courier New" panose="02070309020205020404" pitchFamily="49" charset="0"/>
              </a:rPr>
              <a:t>(</a:t>
            </a:r>
            <a:r>
              <a:rPr lang="en-US" dirty="0" err="1">
                <a:latin typeface="Courier New" panose="02070309020205020404" pitchFamily="49" charset="0"/>
              </a:rPr>
              <a:t>footballdata</a:t>
            </a:r>
            <a:r>
              <a:rPr lang="en-US" dirty="0">
                <a:latin typeface="Courier New" panose="02070309020205020404" pitchFamily="49" charset="0"/>
              </a:rPr>
              <a:t>, </a:t>
            </a:r>
            <a:r>
              <a:rPr lang="en-US" dirty="0" err="1">
                <a:latin typeface="Courier New" panose="02070309020205020404" pitchFamily="49" charset="0"/>
              </a:rPr>
              <a:t>is.numeric</a:t>
            </a:r>
            <a:r>
              <a:rPr lang="en-US" dirty="0">
                <a:latin typeface="Courier New" panose="02070309020205020404" pitchFamily="49" charset="0"/>
              </a:rPr>
              <a:t>)</a:t>
            </a:r>
          </a:p>
          <a:p>
            <a:endParaRPr lang="en-US" dirty="0">
              <a:latin typeface="Courier New" panose="02070309020205020404" pitchFamily="49" charset="0"/>
            </a:endParaRPr>
          </a:p>
          <a:p>
            <a:r>
              <a:rPr lang="en-US" dirty="0" err="1">
                <a:latin typeface="Courier New" panose="02070309020205020404" pitchFamily="49" charset="0"/>
              </a:rPr>
              <a:t>fdata</a:t>
            </a:r>
            <a:r>
              <a:rPr lang="en-US" dirty="0">
                <a:latin typeface="Courier New" panose="02070309020205020404" pitchFamily="49" charset="0"/>
              </a:rPr>
              <a:t>&lt;- </a:t>
            </a:r>
            <a:r>
              <a:rPr lang="en-US" dirty="0" err="1">
                <a:latin typeface="Courier New" panose="02070309020205020404" pitchFamily="49" charset="0"/>
              </a:rPr>
              <a:t>footballdata</a:t>
            </a:r>
            <a:r>
              <a:rPr lang="en-US" dirty="0">
                <a:latin typeface="Courier New" panose="02070309020205020404" pitchFamily="49" charset="0"/>
              </a:rPr>
              <a:t>[ , </a:t>
            </a:r>
            <a:r>
              <a:rPr lang="en-US" dirty="0" err="1">
                <a:latin typeface="Courier New" panose="02070309020205020404" pitchFamily="49" charset="0"/>
              </a:rPr>
              <a:t>nums</a:t>
            </a:r>
            <a:r>
              <a:rPr lang="en-US" dirty="0">
                <a:latin typeface="Courier New" panose="02070309020205020404" pitchFamily="49" charset="0"/>
              </a:rPr>
              <a:t>]</a:t>
            </a:r>
          </a:p>
          <a:p>
            <a:r>
              <a:rPr lang="en-US" dirty="0">
                <a:latin typeface="Courier New" panose="02070309020205020404" pitchFamily="49" charset="0"/>
              </a:rPr>
              <a:t>#data1 &lt;- </a:t>
            </a:r>
            <a:r>
              <a:rPr lang="en-US" dirty="0" err="1">
                <a:latin typeface="Courier New" panose="02070309020205020404" pitchFamily="49" charset="0"/>
              </a:rPr>
              <a:t>fdata</a:t>
            </a:r>
            <a:r>
              <a:rPr lang="en-US" dirty="0">
                <a:latin typeface="Courier New" panose="02070309020205020404" pitchFamily="49" charset="0"/>
              </a:rPr>
              <a:t>[</a:t>
            </a:r>
            <a:r>
              <a:rPr lang="en-US" dirty="0" err="1">
                <a:latin typeface="Courier New" panose="02070309020205020404" pitchFamily="49" charset="0"/>
              </a:rPr>
              <a:t>fdata$ScoreOff</a:t>
            </a:r>
            <a:r>
              <a:rPr lang="en-US" dirty="0">
                <a:latin typeface="Courier New" panose="02070309020205020404" pitchFamily="49" charset="0"/>
              </a:rPr>
              <a:t> &gt;30, ] </a:t>
            </a:r>
          </a:p>
          <a:p>
            <a:r>
              <a:rPr lang="en-US" dirty="0">
                <a:latin typeface="Courier New" panose="02070309020205020404" pitchFamily="49" charset="0"/>
              </a:rPr>
              <a:t>#data2 &lt;- </a:t>
            </a:r>
            <a:r>
              <a:rPr lang="en-US" dirty="0" err="1">
                <a:latin typeface="Courier New" panose="02070309020205020404" pitchFamily="49" charset="0"/>
              </a:rPr>
              <a:t>fdata</a:t>
            </a:r>
            <a:r>
              <a:rPr lang="en-US" dirty="0">
                <a:latin typeface="Courier New" panose="02070309020205020404" pitchFamily="49" charset="0"/>
              </a:rPr>
              <a:t>[</a:t>
            </a:r>
            <a:r>
              <a:rPr lang="en-US" dirty="0" err="1">
                <a:latin typeface="Courier New" panose="02070309020205020404" pitchFamily="49" charset="0"/>
              </a:rPr>
              <a:t>fdata$ScoreOff</a:t>
            </a:r>
            <a:r>
              <a:rPr lang="en-US" dirty="0">
                <a:latin typeface="Courier New" panose="02070309020205020404" pitchFamily="49" charset="0"/>
              </a:rPr>
              <a:t> &lt;=30, ]</a:t>
            </a:r>
          </a:p>
          <a:p>
            <a:endParaRPr lang="en-US" dirty="0">
              <a:latin typeface="Courier New" panose="02070309020205020404" pitchFamily="49" charset="0"/>
            </a:endParaRPr>
          </a:p>
          <a:p>
            <a:r>
              <a:rPr lang="en-US" dirty="0">
                <a:latin typeface="Courier New" panose="02070309020205020404" pitchFamily="49" charset="0"/>
              </a:rPr>
              <a:t># Using selected nodes from python mapper</a:t>
            </a:r>
          </a:p>
          <a:p>
            <a:endParaRPr lang="en-US" dirty="0">
              <a:latin typeface="Courier New" panose="02070309020205020404" pitchFamily="49" charset="0"/>
            </a:endParaRPr>
          </a:p>
          <a:p>
            <a:r>
              <a:rPr lang="en-US" dirty="0">
                <a:latin typeface="Courier New" panose="02070309020205020404" pitchFamily="49" charset="0"/>
              </a:rPr>
              <a:t>nodeset1 &lt;- </a:t>
            </a:r>
            <a:r>
              <a:rPr lang="en-US" dirty="0" err="1">
                <a:latin typeface="Courier New" panose="02070309020205020404" pitchFamily="49" charset="0"/>
              </a:rPr>
              <a:t>unlist</a:t>
            </a:r>
            <a:r>
              <a:rPr lang="en-US" dirty="0">
                <a:latin typeface="Courier New" panose="02070309020205020404" pitchFamily="49" charset="0"/>
              </a:rPr>
              <a:t>(</a:t>
            </a:r>
            <a:r>
              <a:rPr lang="en-US" dirty="0" err="1">
                <a:latin typeface="Courier New" panose="02070309020205020404" pitchFamily="49" charset="0"/>
              </a:rPr>
              <a:t>read.table</a:t>
            </a:r>
            <a:r>
              <a:rPr lang="en-US" dirty="0">
                <a:latin typeface="Courier New" panose="02070309020205020404" pitchFamily="49" charset="0"/>
              </a:rPr>
              <a:t>("nodelist1.txt"))</a:t>
            </a:r>
          </a:p>
          <a:p>
            <a:r>
              <a:rPr lang="en-US" dirty="0">
                <a:latin typeface="Courier New" panose="02070309020205020404" pitchFamily="49" charset="0"/>
              </a:rPr>
              <a:t>nodeset2 &lt;- </a:t>
            </a:r>
            <a:r>
              <a:rPr lang="en-US" dirty="0" err="1">
                <a:latin typeface="Courier New" panose="02070309020205020404" pitchFamily="49" charset="0"/>
              </a:rPr>
              <a:t>unlist</a:t>
            </a:r>
            <a:r>
              <a:rPr lang="en-US" dirty="0">
                <a:latin typeface="Courier New" panose="02070309020205020404" pitchFamily="49" charset="0"/>
              </a:rPr>
              <a:t>(</a:t>
            </a:r>
            <a:r>
              <a:rPr lang="en-US" dirty="0" err="1">
                <a:latin typeface="Courier New" panose="02070309020205020404" pitchFamily="49" charset="0"/>
              </a:rPr>
              <a:t>read.table</a:t>
            </a:r>
            <a:r>
              <a:rPr lang="en-US" dirty="0">
                <a:latin typeface="Courier New" panose="02070309020205020404" pitchFamily="49" charset="0"/>
              </a:rPr>
              <a:t>("nodelist2.txt"))</a:t>
            </a:r>
          </a:p>
          <a:p>
            <a:r>
              <a:rPr lang="en-US" dirty="0">
                <a:latin typeface="Courier New" panose="02070309020205020404" pitchFamily="49" charset="0"/>
              </a:rPr>
              <a:t>data1 &lt;- </a:t>
            </a:r>
            <a:r>
              <a:rPr lang="en-US" dirty="0" err="1">
                <a:latin typeface="Courier New" panose="02070309020205020404" pitchFamily="49" charset="0"/>
              </a:rPr>
              <a:t>fdata</a:t>
            </a:r>
            <a:r>
              <a:rPr lang="en-US" dirty="0">
                <a:latin typeface="Courier New" panose="02070309020205020404" pitchFamily="49" charset="0"/>
              </a:rPr>
              <a:t>[nodeset1+1,]</a:t>
            </a:r>
          </a:p>
          <a:p>
            <a:r>
              <a:rPr lang="en-US" dirty="0">
                <a:latin typeface="Courier New" panose="02070309020205020404" pitchFamily="49" charset="0"/>
              </a:rPr>
              <a:t>data2 &lt;- </a:t>
            </a:r>
            <a:r>
              <a:rPr lang="en-US" dirty="0" err="1">
                <a:latin typeface="Courier New" panose="02070309020205020404" pitchFamily="49" charset="0"/>
              </a:rPr>
              <a:t>fdata</a:t>
            </a:r>
            <a:r>
              <a:rPr lang="en-US" dirty="0">
                <a:latin typeface="Courier New" panose="02070309020205020404" pitchFamily="49" charset="0"/>
              </a:rPr>
              <a:t>[nodeset2+1,]</a:t>
            </a:r>
          </a:p>
        </p:txBody>
      </p:sp>
      <p:sp>
        <p:nvSpPr>
          <p:cNvPr id="4" name="Rectangle 3"/>
          <p:cNvSpPr/>
          <p:nvPr/>
        </p:nvSpPr>
        <p:spPr>
          <a:xfrm>
            <a:off x="3748601" y="274890"/>
            <a:ext cx="1665649" cy="461665"/>
          </a:xfrm>
          <a:prstGeom prst="rect">
            <a:avLst/>
          </a:prstGeom>
        </p:spPr>
        <p:txBody>
          <a:bodyPr wrap="none">
            <a:spAutoFit/>
          </a:bodyPr>
          <a:lstStyle/>
          <a:p>
            <a:r>
              <a:rPr lang="en-US" sz="2400" dirty="0" err="1">
                <a:solidFill>
                  <a:srgbClr val="C00000"/>
                </a:solidFill>
              </a:rPr>
              <a:t>ksTable.rnw</a:t>
            </a:r>
            <a:endParaRPr lang="en-US" sz="2400" dirty="0">
              <a:solidFill>
                <a:srgbClr val="C00000"/>
              </a:solidFill>
            </a:endParaRPr>
          </a:p>
        </p:txBody>
      </p:sp>
    </p:spTree>
    <p:extLst>
      <p:ext uri="{BB962C8B-B14F-4D97-AF65-F5344CB8AC3E}">
        <p14:creationId xmlns:p14="http://schemas.microsoft.com/office/powerpoint/2010/main" val="718683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01948" y="396868"/>
            <a:ext cx="5505965" cy="6583680"/>
          </a:xfrm>
          <a:prstGeom prst="rect">
            <a:avLst/>
          </a:prstGeom>
        </p:spPr>
      </p:pic>
      <p:sp>
        <p:nvSpPr>
          <p:cNvPr id="3" name="Rectangle 2"/>
          <p:cNvSpPr/>
          <p:nvPr/>
        </p:nvSpPr>
        <p:spPr>
          <a:xfrm>
            <a:off x="70700" y="179904"/>
            <a:ext cx="5830478" cy="707886"/>
          </a:xfrm>
          <a:prstGeom prst="rect">
            <a:avLst/>
          </a:prstGeom>
          <a:solidFill>
            <a:schemeClr val="accent6">
              <a:lumMod val="20000"/>
              <a:lumOff val="80000"/>
            </a:schemeClr>
          </a:solidFill>
        </p:spPr>
        <p:txBody>
          <a:bodyPr wrap="square">
            <a:spAutoFit/>
          </a:bodyPr>
          <a:lstStyle/>
          <a:p>
            <a:r>
              <a:rPr lang="en-US" sz="2000" b="1" dirty="0">
                <a:latin typeface="Courier New" panose="02070309020205020404" pitchFamily="49" charset="0"/>
              </a:rPr>
              <a:t>data1 &lt;- </a:t>
            </a:r>
            <a:r>
              <a:rPr lang="en-US" sz="2000" b="1" dirty="0" err="1">
                <a:latin typeface="Courier New" panose="02070309020205020404" pitchFamily="49" charset="0"/>
              </a:rPr>
              <a:t>fdata</a:t>
            </a:r>
            <a:r>
              <a:rPr lang="en-US" sz="2000" b="1" dirty="0">
                <a:latin typeface="Courier New" panose="02070309020205020404" pitchFamily="49" charset="0"/>
              </a:rPr>
              <a:t>[</a:t>
            </a:r>
            <a:r>
              <a:rPr lang="en-US" sz="2000" b="1" dirty="0" err="1">
                <a:latin typeface="Courier New" panose="02070309020205020404" pitchFamily="49" charset="0"/>
              </a:rPr>
              <a:t>fdata$ScoreOff</a:t>
            </a:r>
            <a:r>
              <a:rPr lang="en-US" sz="2000" b="1" dirty="0">
                <a:latin typeface="Courier New" panose="02070309020205020404" pitchFamily="49" charset="0"/>
              </a:rPr>
              <a:t> &gt;30, ] </a:t>
            </a:r>
          </a:p>
          <a:p>
            <a:r>
              <a:rPr lang="en-US" sz="2000" b="1" dirty="0" smtClean="0">
                <a:latin typeface="Courier New" panose="02070309020205020404" pitchFamily="49" charset="0"/>
              </a:rPr>
              <a:t>data2 </a:t>
            </a:r>
            <a:r>
              <a:rPr lang="en-US" sz="2000" b="1" dirty="0">
                <a:latin typeface="Courier New" panose="02070309020205020404" pitchFamily="49" charset="0"/>
              </a:rPr>
              <a:t>&lt;- </a:t>
            </a:r>
            <a:r>
              <a:rPr lang="en-US" sz="2000" b="1" dirty="0" err="1">
                <a:latin typeface="Courier New" panose="02070309020205020404" pitchFamily="49" charset="0"/>
              </a:rPr>
              <a:t>fdata</a:t>
            </a:r>
            <a:r>
              <a:rPr lang="en-US" sz="2000" b="1" dirty="0">
                <a:latin typeface="Courier New" panose="02070309020205020404" pitchFamily="49" charset="0"/>
              </a:rPr>
              <a:t>[</a:t>
            </a:r>
            <a:r>
              <a:rPr lang="en-US" sz="2000" b="1" dirty="0" err="1">
                <a:latin typeface="Courier New" panose="02070309020205020404" pitchFamily="49" charset="0"/>
              </a:rPr>
              <a:t>fdata$ScoreOff</a:t>
            </a:r>
            <a:r>
              <a:rPr lang="en-US" sz="2000" b="1" dirty="0">
                <a:latin typeface="Courier New" panose="02070309020205020404" pitchFamily="49" charset="0"/>
              </a:rPr>
              <a:t> &lt;=30, ]</a:t>
            </a:r>
          </a:p>
        </p:txBody>
      </p:sp>
    </p:spTree>
    <p:extLst>
      <p:ext uri="{BB962C8B-B14F-4D97-AF65-F5344CB8AC3E}">
        <p14:creationId xmlns:p14="http://schemas.microsoft.com/office/powerpoint/2010/main" val="2417387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482" y="56751"/>
            <a:ext cx="7610475" cy="4981575"/>
          </a:xfrm>
          <a:prstGeom prst="rect">
            <a:avLst/>
          </a:prstGeom>
        </p:spPr>
      </p:pic>
      <p:pic>
        <p:nvPicPr>
          <p:cNvPr id="5" name="Picture 4"/>
          <p:cNvPicPr>
            <a:picLocks noChangeAspect="1"/>
          </p:cNvPicPr>
          <p:nvPr/>
        </p:nvPicPr>
        <p:blipFill>
          <a:blip r:embed="rId3"/>
          <a:stretch>
            <a:fillRect/>
          </a:stretch>
        </p:blipFill>
        <p:spPr>
          <a:xfrm>
            <a:off x="3524250" y="3279622"/>
            <a:ext cx="2095500" cy="552450"/>
          </a:xfrm>
          <a:prstGeom prst="rect">
            <a:avLst/>
          </a:prstGeom>
        </p:spPr>
      </p:pic>
      <p:pic>
        <p:nvPicPr>
          <p:cNvPr id="6" name="Picture 5"/>
          <p:cNvPicPr>
            <a:picLocks noChangeAspect="1"/>
          </p:cNvPicPr>
          <p:nvPr/>
        </p:nvPicPr>
        <p:blipFill>
          <a:blip r:embed="rId4"/>
          <a:stretch>
            <a:fillRect/>
          </a:stretch>
        </p:blipFill>
        <p:spPr>
          <a:xfrm>
            <a:off x="1766887" y="5126796"/>
            <a:ext cx="5610225" cy="923925"/>
          </a:xfrm>
          <a:prstGeom prst="rect">
            <a:avLst/>
          </a:prstGeom>
        </p:spPr>
      </p:pic>
      <p:sp>
        <p:nvSpPr>
          <p:cNvPr id="7" name="Rectangle 6"/>
          <p:cNvSpPr/>
          <p:nvPr/>
        </p:nvSpPr>
        <p:spPr>
          <a:xfrm>
            <a:off x="407322" y="6078664"/>
            <a:ext cx="8005157" cy="646331"/>
          </a:xfrm>
          <a:prstGeom prst="rect">
            <a:avLst/>
          </a:prstGeom>
        </p:spPr>
        <p:txBody>
          <a:bodyPr wrap="square">
            <a:spAutoFit/>
          </a:bodyPr>
          <a:lstStyle/>
          <a:p>
            <a:r>
              <a:rPr lang="en-US" dirty="0" smtClean="0">
                <a:hlinkClick r:id=""/>
              </a:rPr>
              <a:t>http://www.bigdata.uni-frankfurt.de/wp-content/uploads/2015/10/</a:t>
            </a:r>
          </a:p>
          <a:p>
            <a:r>
              <a:rPr lang="en-US" dirty="0" smtClean="0">
                <a:hlinkClick r:id=""/>
              </a:rPr>
              <a:t>Evaluating-Ayasdi’s-Topological-Data-Analysis-For-Big-Data_HKim2015.pdf</a:t>
            </a:r>
            <a:r>
              <a:rPr lang="en-US" dirty="0" smtClean="0"/>
              <a:t> </a:t>
            </a:r>
            <a:endParaRPr lang="en-US" dirty="0"/>
          </a:p>
        </p:txBody>
      </p:sp>
    </p:spTree>
    <p:extLst>
      <p:ext uri="{BB962C8B-B14F-4D97-AF65-F5344CB8AC3E}">
        <p14:creationId xmlns:p14="http://schemas.microsoft.com/office/powerpoint/2010/main" val="2930566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97184" y="235008"/>
            <a:ext cx="4389120" cy="6457587"/>
          </a:xfrm>
          <a:prstGeom prst="rect">
            <a:avLst/>
          </a:prstGeom>
        </p:spPr>
      </p:pic>
      <p:pic>
        <p:nvPicPr>
          <p:cNvPr id="3" name="Picture 2"/>
          <p:cNvPicPr>
            <a:picLocks noChangeAspect="1"/>
          </p:cNvPicPr>
          <p:nvPr/>
        </p:nvPicPr>
        <p:blipFill>
          <a:blip r:embed="rId3"/>
          <a:stretch>
            <a:fillRect/>
          </a:stretch>
        </p:blipFill>
        <p:spPr>
          <a:xfrm>
            <a:off x="258647" y="235008"/>
            <a:ext cx="3474720" cy="500083"/>
          </a:xfrm>
          <a:prstGeom prst="rect">
            <a:avLst/>
          </a:prstGeom>
        </p:spPr>
      </p:pic>
      <p:sp>
        <p:nvSpPr>
          <p:cNvPr id="4" name="Rectangle 3"/>
          <p:cNvSpPr/>
          <p:nvPr/>
        </p:nvSpPr>
        <p:spPr>
          <a:xfrm>
            <a:off x="375023" y="736985"/>
            <a:ext cx="4039033" cy="6370975"/>
          </a:xfrm>
          <a:prstGeom prst="rect">
            <a:avLst/>
          </a:prstGeom>
        </p:spPr>
        <p:txBody>
          <a:bodyPr wrap="square">
            <a:spAutoFit/>
          </a:bodyPr>
          <a:lstStyle/>
          <a:p>
            <a:r>
              <a:rPr lang="en-US" sz="2400" dirty="0" smtClean="0"/>
              <a:t>Option:  Create figures where your data is colored using </a:t>
            </a:r>
          </a:p>
          <a:p>
            <a:endParaRPr lang="en-US" sz="2400" dirty="0" smtClean="0"/>
          </a:p>
          <a:p>
            <a:r>
              <a:rPr lang="en-US" sz="2400" dirty="0" smtClean="0"/>
              <a:t>1.)  Filter function </a:t>
            </a:r>
          </a:p>
          <a:p>
            <a:r>
              <a:rPr lang="en-US" sz="2400" dirty="0"/>
              <a:t>d</a:t>
            </a:r>
            <a:r>
              <a:rPr lang="en-US" sz="2400" dirty="0" smtClean="0"/>
              <a:t>efault or </a:t>
            </a:r>
            <a:r>
              <a:rPr lang="en-US" sz="2400" dirty="0" err="1"/>
              <a:t>point_color</a:t>
            </a:r>
            <a:r>
              <a:rPr lang="en-US" sz="2400" dirty="0"/>
              <a:t> = </a:t>
            </a:r>
            <a:r>
              <a:rPr lang="en-US" sz="2400" dirty="0" smtClean="0"/>
              <a:t>f</a:t>
            </a:r>
          </a:p>
          <a:p>
            <a:endParaRPr lang="en-US" sz="2400" dirty="0"/>
          </a:p>
          <a:p>
            <a:r>
              <a:rPr lang="en-US" sz="2400" dirty="0"/>
              <a:t>2</a:t>
            </a:r>
            <a:r>
              <a:rPr lang="en-US" sz="2400" dirty="0" smtClean="0"/>
              <a:t>.)  the </a:t>
            </a:r>
            <a:r>
              <a:rPr lang="en-US" sz="2400" dirty="0" err="1" smtClean="0"/>
              <a:t>ith</a:t>
            </a:r>
            <a:r>
              <a:rPr lang="en-US" sz="2400" dirty="0" smtClean="0"/>
              <a:t> variable</a:t>
            </a:r>
          </a:p>
          <a:p>
            <a:r>
              <a:rPr lang="en-US" sz="2400" dirty="0" err="1"/>
              <a:t>point_color</a:t>
            </a:r>
            <a:r>
              <a:rPr lang="en-US" sz="2400" dirty="0"/>
              <a:t> = data[:,0</a:t>
            </a:r>
            <a:r>
              <a:rPr lang="en-US" sz="2400" dirty="0" smtClean="0"/>
              <a:t>]</a:t>
            </a:r>
          </a:p>
          <a:p>
            <a:endParaRPr lang="en-US" sz="2400" dirty="0"/>
          </a:p>
          <a:p>
            <a:r>
              <a:rPr lang="en-US" sz="2400" dirty="0" smtClean="0"/>
              <a:t>3.) or any function of your choice (e.g. PCA, length, etc.)</a:t>
            </a:r>
          </a:p>
          <a:p>
            <a:r>
              <a:rPr lang="en-US" sz="2400" dirty="0" err="1"/>
              <a:t>point_color</a:t>
            </a:r>
            <a:r>
              <a:rPr lang="en-US" sz="2400" dirty="0"/>
              <a:t> = (data[:,0]**2 + data[:,1]**2)**0.5</a:t>
            </a:r>
          </a:p>
          <a:p>
            <a:endParaRPr lang="en-US" sz="2400" dirty="0"/>
          </a:p>
          <a:p>
            <a:endParaRPr lang="en-US" sz="2400" dirty="0" smtClean="0"/>
          </a:p>
          <a:p>
            <a:r>
              <a:rPr lang="en-US" sz="2400" dirty="0" smtClean="0"/>
              <a:t> </a:t>
            </a:r>
            <a:endParaRPr lang="en-US" sz="2400" dirty="0"/>
          </a:p>
          <a:p>
            <a:endParaRPr lang="en-US" sz="2400" dirty="0"/>
          </a:p>
        </p:txBody>
      </p:sp>
      <p:sp>
        <p:nvSpPr>
          <p:cNvPr id="5" name="TextBox 4"/>
          <p:cNvSpPr txBox="1"/>
          <p:nvPr/>
        </p:nvSpPr>
        <p:spPr>
          <a:xfrm>
            <a:off x="507078" y="5821823"/>
            <a:ext cx="3276167" cy="584775"/>
          </a:xfrm>
          <a:prstGeom prst="rect">
            <a:avLst/>
          </a:prstGeom>
          <a:solidFill>
            <a:schemeClr val="accent4">
              <a:lumMod val="20000"/>
              <a:lumOff val="80000"/>
            </a:schemeClr>
          </a:solidFill>
        </p:spPr>
        <p:txBody>
          <a:bodyPr wrap="square" rtlCol="0">
            <a:spAutoFit/>
          </a:bodyPr>
          <a:lstStyle/>
          <a:p>
            <a:r>
              <a:rPr lang="en-US" sz="3200" b="1" dirty="0" smtClean="0">
                <a:solidFill>
                  <a:srgbClr val="C00000"/>
                </a:solidFill>
              </a:rPr>
              <a:t>Analyze your data</a:t>
            </a:r>
            <a:endParaRPr lang="en-US" sz="3200" b="1" dirty="0">
              <a:solidFill>
                <a:srgbClr val="C00000"/>
              </a:solidFill>
            </a:endParaRPr>
          </a:p>
        </p:txBody>
      </p:sp>
    </p:spTree>
    <p:extLst>
      <p:ext uri="{BB962C8B-B14F-4D97-AF65-F5344CB8AC3E}">
        <p14:creationId xmlns:p14="http://schemas.microsoft.com/office/powerpoint/2010/main" val="126444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93069"/>
            <a:ext cx="9144000" cy="4352027"/>
          </a:xfrm>
          <a:prstGeom prst="rect">
            <a:avLst/>
          </a:prstGeom>
        </p:spPr>
      </p:pic>
      <p:sp>
        <p:nvSpPr>
          <p:cNvPr id="3" name="Rectangle 2"/>
          <p:cNvSpPr/>
          <p:nvPr/>
        </p:nvSpPr>
        <p:spPr>
          <a:xfrm>
            <a:off x="2132486" y="5545390"/>
            <a:ext cx="4879028" cy="461665"/>
          </a:xfrm>
          <a:prstGeom prst="rect">
            <a:avLst/>
          </a:prstGeom>
        </p:spPr>
        <p:txBody>
          <a:bodyPr wrap="none">
            <a:spAutoFit/>
          </a:bodyPr>
          <a:lstStyle/>
          <a:p>
            <a:r>
              <a:rPr lang="en-US" sz="2400" dirty="0" smtClean="0"/>
              <a:t>Default coloring is average filter value</a:t>
            </a:r>
            <a:endParaRPr lang="en-US" sz="2400" dirty="0"/>
          </a:p>
        </p:txBody>
      </p:sp>
    </p:spTree>
    <p:extLst>
      <p:ext uri="{BB962C8B-B14F-4D97-AF65-F5344CB8AC3E}">
        <p14:creationId xmlns:p14="http://schemas.microsoft.com/office/powerpoint/2010/main" val="171468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19538"/>
            <a:ext cx="9144000" cy="4162664"/>
          </a:xfrm>
          <a:prstGeom prst="rect">
            <a:avLst/>
          </a:prstGeom>
        </p:spPr>
      </p:pic>
      <p:sp>
        <p:nvSpPr>
          <p:cNvPr id="3" name="Rectangle 2"/>
          <p:cNvSpPr/>
          <p:nvPr/>
        </p:nvSpPr>
        <p:spPr>
          <a:xfrm>
            <a:off x="1852088" y="5525521"/>
            <a:ext cx="5439823" cy="830997"/>
          </a:xfrm>
          <a:prstGeom prst="rect">
            <a:avLst/>
          </a:prstGeom>
        </p:spPr>
        <p:txBody>
          <a:bodyPr wrap="none">
            <a:spAutoFit/>
          </a:bodyPr>
          <a:lstStyle/>
          <a:p>
            <a:pPr algn="ctr"/>
            <a:r>
              <a:rPr lang="en-US" sz="2400" dirty="0" smtClean="0"/>
              <a:t>Can also specify color by filter function via</a:t>
            </a:r>
          </a:p>
          <a:p>
            <a:pPr algn="ctr"/>
            <a:r>
              <a:rPr lang="en-US" sz="2400" dirty="0" err="1" smtClean="0"/>
              <a:t>point_color</a:t>
            </a:r>
            <a:r>
              <a:rPr lang="en-US" sz="2400" dirty="0" smtClean="0"/>
              <a:t> </a:t>
            </a:r>
            <a:r>
              <a:rPr lang="en-US" sz="2400" dirty="0"/>
              <a:t>= </a:t>
            </a:r>
            <a:r>
              <a:rPr lang="en-US" sz="2400" dirty="0" smtClean="0"/>
              <a:t>f</a:t>
            </a:r>
            <a:endParaRPr lang="en-US" sz="2400" dirty="0"/>
          </a:p>
        </p:txBody>
      </p:sp>
    </p:spTree>
    <p:extLst>
      <p:ext uri="{BB962C8B-B14F-4D97-AF65-F5344CB8AC3E}">
        <p14:creationId xmlns:p14="http://schemas.microsoft.com/office/powerpoint/2010/main" val="3750514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25" y="649907"/>
            <a:ext cx="9144000" cy="4393983"/>
          </a:xfrm>
          <a:prstGeom prst="rect">
            <a:avLst/>
          </a:prstGeom>
        </p:spPr>
      </p:pic>
      <p:sp>
        <p:nvSpPr>
          <p:cNvPr id="3" name="Rectangle 2"/>
          <p:cNvSpPr/>
          <p:nvPr/>
        </p:nvSpPr>
        <p:spPr>
          <a:xfrm>
            <a:off x="3086304" y="5650649"/>
            <a:ext cx="2971391" cy="461665"/>
          </a:xfrm>
          <a:prstGeom prst="rect">
            <a:avLst/>
          </a:prstGeom>
        </p:spPr>
        <p:txBody>
          <a:bodyPr wrap="none">
            <a:spAutoFit/>
          </a:bodyPr>
          <a:lstStyle/>
          <a:p>
            <a:r>
              <a:rPr lang="en-US" sz="2400" dirty="0" err="1" smtClean="0"/>
              <a:t>point_color</a:t>
            </a:r>
            <a:r>
              <a:rPr lang="en-US" sz="2400" dirty="0" smtClean="0"/>
              <a:t> </a:t>
            </a:r>
            <a:r>
              <a:rPr lang="en-US" sz="2400" dirty="0"/>
              <a:t>= data</a:t>
            </a:r>
            <a:r>
              <a:rPr lang="en-US" sz="2400" dirty="0" smtClean="0"/>
              <a:t>[:,0]</a:t>
            </a:r>
            <a:endParaRPr lang="en-US" sz="2400" dirty="0"/>
          </a:p>
        </p:txBody>
      </p:sp>
    </p:spTree>
    <p:extLst>
      <p:ext uri="{BB962C8B-B14F-4D97-AF65-F5344CB8AC3E}">
        <p14:creationId xmlns:p14="http://schemas.microsoft.com/office/powerpoint/2010/main" val="3993857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90362"/>
            <a:ext cx="9144000" cy="4130804"/>
          </a:xfrm>
          <a:prstGeom prst="rect">
            <a:avLst/>
          </a:prstGeom>
        </p:spPr>
      </p:pic>
      <p:sp>
        <p:nvSpPr>
          <p:cNvPr id="3" name="Rectangle 2"/>
          <p:cNvSpPr/>
          <p:nvPr/>
        </p:nvSpPr>
        <p:spPr>
          <a:xfrm>
            <a:off x="1508276" y="5525521"/>
            <a:ext cx="6127447" cy="461665"/>
          </a:xfrm>
          <a:prstGeom prst="rect">
            <a:avLst/>
          </a:prstGeom>
        </p:spPr>
        <p:txBody>
          <a:bodyPr wrap="none">
            <a:spAutoFit/>
          </a:bodyPr>
          <a:lstStyle/>
          <a:p>
            <a:r>
              <a:rPr lang="en-US" sz="2400" dirty="0" err="1" smtClean="0"/>
              <a:t>point_color</a:t>
            </a:r>
            <a:r>
              <a:rPr lang="en-US" sz="2400" dirty="0" smtClean="0"/>
              <a:t> </a:t>
            </a:r>
            <a:r>
              <a:rPr lang="en-US" sz="2400" dirty="0"/>
              <a:t>= </a:t>
            </a:r>
            <a:r>
              <a:rPr lang="en-US" sz="2400" dirty="0" smtClean="0"/>
              <a:t>(data[:,0]**2 + data[:,1]**2)**0.5</a:t>
            </a:r>
            <a:endParaRPr lang="en-US" sz="2400" dirty="0"/>
          </a:p>
        </p:txBody>
      </p:sp>
    </p:spTree>
    <p:extLst>
      <p:ext uri="{BB962C8B-B14F-4D97-AF65-F5344CB8AC3E}">
        <p14:creationId xmlns:p14="http://schemas.microsoft.com/office/powerpoint/2010/main" val="405236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87" y="683543"/>
            <a:ext cx="9144000" cy="4366832"/>
          </a:xfrm>
          <a:prstGeom prst="rect">
            <a:avLst/>
          </a:prstGeom>
        </p:spPr>
      </p:pic>
      <p:sp>
        <p:nvSpPr>
          <p:cNvPr id="3" name="Rectangle 2"/>
          <p:cNvSpPr/>
          <p:nvPr/>
        </p:nvSpPr>
        <p:spPr>
          <a:xfrm>
            <a:off x="1508276" y="5525521"/>
            <a:ext cx="6127447" cy="830997"/>
          </a:xfrm>
          <a:prstGeom prst="rect">
            <a:avLst/>
          </a:prstGeom>
        </p:spPr>
        <p:txBody>
          <a:bodyPr wrap="none">
            <a:spAutoFit/>
          </a:bodyPr>
          <a:lstStyle/>
          <a:p>
            <a:pPr algn="ctr"/>
            <a:r>
              <a:rPr lang="en-US" sz="2400" dirty="0" smtClean="0"/>
              <a:t>name = ‘length’;</a:t>
            </a:r>
          </a:p>
          <a:p>
            <a:r>
              <a:rPr lang="en-US" sz="2400" dirty="0" err="1" smtClean="0"/>
              <a:t>point_color</a:t>
            </a:r>
            <a:r>
              <a:rPr lang="en-US" sz="2400" dirty="0" smtClean="0"/>
              <a:t> </a:t>
            </a:r>
            <a:r>
              <a:rPr lang="en-US" sz="2400" dirty="0"/>
              <a:t>= </a:t>
            </a:r>
            <a:r>
              <a:rPr lang="en-US" sz="2400" dirty="0" smtClean="0"/>
              <a:t>(data[:,0]**2 + data[:,1]**2)**0.5</a:t>
            </a:r>
            <a:endParaRPr lang="en-US" sz="2400" dirty="0"/>
          </a:p>
        </p:txBody>
      </p:sp>
    </p:spTree>
    <p:extLst>
      <p:ext uri="{BB962C8B-B14F-4D97-AF65-F5344CB8AC3E}">
        <p14:creationId xmlns:p14="http://schemas.microsoft.com/office/powerpoint/2010/main" val="3761131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97184" y="235008"/>
            <a:ext cx="4389120" cy="6457587"/>
          </a:xfrm>
          <a:prstGeom prst="rect">
            <a:avLst/>
          </a:prstGeom>
        </p:spPr>
      </p:pic>
      <p:pic>
        <p:nvPicPr>
          <p:cNvPr id="3" name="Picture 2"/>
          <p:cNvPicPr>
            <a:picLocks noChangeAspect="1"/>
          </p:cNvPicPr>
          <p:nvPr/>
        </p:nvPicPr>
        <p:blipFill>
          <a:blip r:embed="rId3"/>
          <a:stretch>
            <a:fillRect/>
          </a:stretch>
        </p:blipFill>
        <p:spPr>
          <a:xfrm>
            <a:off x="258647" y="235008"/>
            <a:ext cx="3474720" cy="500083"/>
          </a:xfrm>
          <a:prstGeom prst="rect">
            <a:avLst/>
          </a:prstGeom>
        </p:spPr>
      </p:pic>
      <p:sp>
        <p:nvSpPr>
          <p:cNvPr id="4" name="Rectangle 3"/>
          <p:cNvSpPr/>
          <p:nvPr/>
        </p:nvSpPr>
        <p:spPr>
          <a:xfrm>
            <a:off x="375023" y="736985"/>
            <a:ext cx="4039033" cy="6370975"/>
          </a:xfrm>
          <a:prstGeom prst="rect">
            <a:avLst/>
          </a:prstGeom>
        </p:spPr>
        <p:txBody>
          <a:bodyPr wrap="square">
            <a:spAutoFit/>
          </a:bodyPr>
          <a:lstStyle/>
          <a:p>
            <a:r>
              <a:rPr lang="en-US" sz="2400" dirty="0" smtClean="0"/>
              <a:t>Option:  Create figures where your data is colored using </a:t>
            </a:r>
          </a:p>
          <a:p>
            <a:endParaRPr lang="en-US" sz="2400" dirty="0" smtClean="0"/>
          </a:p>
          <a:p>
            <a:r>
              <a:rPr lang="en-US" sz="2400" dirty="0" smtClean="0"/>
              <a:t>1.)  Filter function </a:t>
            </a:r>
          </a:p>
          <a:p>
            <a:r>
              <a:rPr lang="en-US" sz="2400" dirty="0"/>
              <a:t>d</a:t>
            </a:r>
            <a:r>
              <a:rPr lang="en-US" sz="2400" dirty="0" smtClean="0"/>
              <a:t>efault or </a:t>
            </a:r>
            <a:r>
              <a:rPr lang="en-US" sz="2400" dirty="0" err="1"/>
              <a:t>point_color</a:t>
            </a:r>
            <a:r>
              <a:rPr lang="en-US" sz="2400" dirty="0"/>
              <a:t> = </a:t>
            </a:r>
            <a:r>
              <a:rPr lang="en-US" sz="2400" dirty="0" smtClean="0"/>
              <a:t>f</a:t>
            </a:r>
          </a:p>
          <a:p>
            <a:endParaRPr lang="en-US" sz="2400" dirty="0"/>
          </a:p>
          <a:p>
            <a:r>
              <a:rPr lang="en-US" sz="2400" dirty="0"/>
              <a:t>2</a:t>
            </a:r>
            <a:r>
              <a:rPr lang="en-US" sz="2400" dirty="0" smtClean="0"/>
              <a:t>.)  the </a:t>
            </a:r>
            <a:r>
              <a:rPr lang="en-US" sz="2400" dirty="0" err="1" smtClean="0"/>
              <a:t>ith</a:t>
            </a:r>
            <a:r>
              <a:rPr lang="en-US" sz="2400" dirty="0" smtClean="0"/>
              <a:t> variable</a:t>
            </a:r>
          </a:p>
          <a:p>
            <a:r>
              <a:rPr lang="en-US" sz="2400" dirty="0" err="1"/>
              <a:t>point_color</a:t>
            </a:r>
            <a:r>
              <a:rPr lang="en-US" sz="2400" dirty="0"/>
              <a:t> = data[:,0</a:t>
            </a:r>
            <a:r>
              <a:rPr lang="en-US" sz="2400" dirty="0" smtClean="0"/>
              <a:t>]</a:t>
            </a:r>
          </a:p>
          <a:p>
            <a:endParaRPr lang="en-US" sz="2400" dirty="0"/>
          </a:p>
          <a:p>
            <a:r>
              <a:rPr lang="en-US" sz="2400" dirty="0" smtClean="0"/>
              <a:t>3.) or any function of your choice (e.g. PCA, length, etc.)</a:t>
            </a:r>
          </a:p>
          <a:p>
            <a:r>
              <a:rPr lang="en-US" sz="2400" dirty="0" err="1"/>
              <a:t>point_color</a:t>
            </a:r>
            <a:r>
              <a:rPr lang="en-US" sz="2400" dirty="0"/>
              <a:t> = (data[:,0]**2 + data[:,1]**2)**0.5</a:t>
            </a:r>
          </a:p>
          <a:p>
            <a:endParaRPr lang="en-US" sz="2400" dirty="0"/>
          </a:p>
          <a:p>
            <a:endParaRPr lang="en-US" sz="2400" dirty="0" smtClean="0"/>
          </a:p>
          <a:p>
            <a:r>
              <a:rPr lang="en-US" sz="2400" dirty="0" smtClean="0"/>
              <a:t> </a:t>
            </a:r>
            <a:endParaRPr lang="en-US" sz="2400" dirty="0"/>
          </a:p>
          <a:p>
            <a:endParaRPr lang="en-US" sz="2400" dirty="0"/>
          </a:p>
        </p:txBody>
      </p:sp>
      <p:sp>
        <p:nvSpPr>
          <p:cNvPr id="5" name="TextBox 4"/>
          <p:cNvSpPr txBox="1"/>
          <p:nvPr/>
        </p:nvSpPr>
        <p:spPr>
          <a:xfrm>
            <a:off x="507078" y="5821823"/>
            <a:ext cx="3276167" cy="584775"/>
          </a:xfrm>
          <a:prstGeom prst="rect">
            <a:avLst/>
          </a:prstGeom>
          <a:solidFill>
            <a:schemeClr val="accent4">
              <a:lumMod val="20000"/>
              <a:lumOff val="80000"/>
            </a:schemeClr>
          </a:solidFill>
        </p:spPr>
        <p:txBody>
          <a:bodyPr wrap="square" rtlCol="0">
            <a:spAutoFit/>
          </a:bodyPr>
          <a:lstStyle/>
          <a:p>
            <a:r>
              <a:rPr lang="en-US" sz="3200" b="1" dirty="0" smtClean="0">
                <a:solidFill>
                  <a:srgbClr val="C00000"/>
                </a:solidFill>
              </a:rPr>
              <a:t>Analyze your data</a:t>
            </a:r>
            <a:endParaRPr lang="en-US" sz="3200" b="1" dirty="0">
              <a:solidFill>
                <a:srgbClr val="C00000"/>
              </a:solidFill>
            </a:endParaRPr>
          </a:p>
        </p:txBody>
      </p:sp>
    </p:spTree>
    <p:extLst>
      <p:ext uri="{BB962C8B-B14F-4D97-AF65-F5344CB8AC3E}">
        <p14:creationId xmlns:p14="http://schemas.microsoft.com/office/powerpoint/2010/main" val="3195909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marL="342900" indent="-342900">
          <a:buAutoNum type="arabicPeriod"/>
          <a:defRPr sz="3200" b="1" dirty="0" smtClean="0">
            <a:latin typeface="Times-Bold"/>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accent6">
            <a:lumMod val="20000"/>
            <a:lumOff val="80000"/>
          </a:schemeClr>
        </a:solidFill>
      </a:spPr>
      <a:bodyPr wrap="square" rtlCol="0">
        <a:spAutoFit/>
      </a:bodyPr>
      <a:lstStyle>
        <a:defPPr algn="ctr">
          <a:defRPr sz="2800" dirty="0" err="1">
            <a:solidFill>
              <a:srgbClr val="7030A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16826</TotalTime>
  <Words>529</Words>
  <Application>Microsoft Office PowerPoint</Application>
  <PresentationFormat>On-screen Show (4:3)</PresentationFormat>
  <Paragraphs>67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Kolmogorov-Smirnov Test </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Darcy, Isabel K</cp:lastModifiedBy>
  <cp:revision>288</cp:revision>
  <dcterms:created xsi:type="dcterms:W3CDTF">2013-11-08T02:36:41Z</dcterms:created>
  <dcterms:modified xsi:type="dcterms:W3CDTF">2018-04-10T14:10:39Z</dcterms:modified>
  <cp:category/>
</cp:coreProperties>
</file>