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7" r:id="rId4"/>
    <p:sldId id="258" r:id="rId5"/>
    <p:sldId id="259" r:id="rId6"/>
    <p:sldId id="261" r:id="rId7"/>
    <p:sldId id="257" r:id="rId8"/>
    <p:sldId id="263" r:id="rId9"/>
    <p:sldId id="264" r:id="rId10"/>
    <p:sldId id="268" r:id="rId11"/>
    <p:sldId id="265" r:id="rId12"/>
    <p:sldId id="262" r:id="rId13"/>
    <p:sldId id="26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4" d="100"/>
          <a:sy n="94" d="100"/>
        </p:scale>
        <p:origin x="269"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4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14C8C5-3AC7-B043-9E8C-E541A0A357A4}"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89745-F869-7F41-8F95-95B3834296C6}" type="slidenum">
              <a:rPr lang="en-US" smtClean="0"/>
              <a:t>‹#›</a:t>
            </a:fld>
            <a:endParaRPr lang="en-US"/>
          </a:p>
        </p:txBody>
      </p:sp>
    </p:spTree>
    <p:extLst>
      <p:ext uri="{BB962C8B-B14F-4D97-AF65-F5344CB8AC3E}">
        <p14:creationId xmlns:p14="http://schemas.microsoft.com/office/powerpoint/2010/main" val="1366835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4C8C5-3AC7-B043-9E8C-E541A0A357A4}"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89745-F869-7F41-8F95-95B3834296C6}" type="slidenum">
              <a:rPr lang="en-US" smtClean="0"/>
              <a:t>‹#›</a:t>
            </a:fld>
            <a:endParaRPr lang="en-US"/>
          </a:p>
        </p:txBody>
      </p:sp>
    </p:spTree>
    <p:extLst>
      <p:ext uri="{BB962C8B-B14F-4D97-AF65-F5344CB8AC3E}">
        <p14:creationId xmlns:p14="http://schemas.microsoft.com/office/powerpoint/2010/main" val="363467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4C8C5-3AC7-B043-9E8C-E541A0A357A4}"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89745-F869-7F41-8F95-95B3834296C6}" type="slidenum">
              <a:rPr lang="en-US" smtClean="0"/>
              <a:t>‹#›</a:t>
            </a:fld>
            <a:endParaRPr lang="en-US"/>
          </a:p>
        </p:txBody>
      </p:sp>
    </p:spTree>
    <p:extLst>
      <p:ext uri="{BB962C8B-B14F-4D97-AF65-F5344CB8AC3E}">
        <p14:creationId xmlns:p14="http://schemas.microsoft.com/office/powerpoint/2010/main" val="564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4C8C5-3AC7-B043-9E8C-E541A0A357A4}"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89745-F869-7F41-8F95-95B3834296C6}" type="slidenum">
              <a:rPr lang="en-US" smtClean="0"/>
              <a:t>‹#›</a:t>
            </a:fld>
            <a:endParaRPr lang="en-US"/>
          </a:p>
        </p:txBody>
      </p:sp>
    </p:spTree>
    <p:extLst>
      <p:ext uri="{BB962C8B-B14F-4D97-AF65-F5344CB8AC3E}">
        <p14:creationId xmlns:p14="http://schemas.microsoft.com/office/powerpoint/2010/main" val="235075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14C8C5-3AC7-B043-9E8C-E541A0A357A4}"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89745-F869-7F41-8F95-95B3834296C6}" type="slidenum">
              <a:rPr lang="en-US" smtClean="0"/>
              <a:t>‹#›</a:t>
            </a:fld>
            <a:endParaRPr lang="en-US"/>
          </a:p>
        </p:txBody>
      </p:sp>
    </p:spTree>
    <p:extLst>
      <p:ext uri="{BB962C8B-B14F-4D97-AF65-F5344CB8AC3E}">
        <p14:creationId xmlns:p14="http://schemas.microsoft.com/office/powerpoint/2010/main" val="2055587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14C8C5-3AC7-B043-9E8C-E541A0A357A4}"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89745-F869-7F41-8F95-95B3834296C6}" type="slidenum">
              <a:rPr lang="en-US" smtClean="0"/>
              <a:t>‹#›</a:t>
            </a:fld>
            <a:endParaRPr lang="en-US"/>
          </a:p>
        </p:txBody>
      </p:sp>
    </p:spTree>
    <p:extLst>
      <p:ext uri="{BB962C8B-B14F-4D97-AF65-F5344CB8AC3E}">
        <p14:creationId xmlns:p14="http://schemas.microsoft.com/office/powerpoint/2010/main" val="382224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14C8C5-3AC7-B043-9E8C-E541A0A357A4}" type="datetimeFigureOut">
              <a:rPr lang="en-US" smtClean="0"/>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989745-F869-7F41-8F95-95B3834296C6}" type="slidenum">
              <a:rPr lang="en-US" smtClean="0"/>
              <a:t>‹#›</a:t>
            </a:fld>
            <a:endParaRPr lang="en-US"/>
          </a:p>
        </p:txBody>
      </p:sp>
    </p:spTree>
    <p:extLst>
      <p:ext uri="{BB962C8B-B14F-4D97-AF65-F5344CB8AC3E}">
        <p14:creationId xmlns:p14="http://schemas.microsoft.com/office/powerpoint/2010/main" val="1334871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14C8C5-3AC7-B043-9E8C-E541A0A357A4}" type="datetimeFigureOut">
              <a:rPr lang="en-US" smtClean="0"/>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989745-F869-7F41-8F95-95B3834296C6}" type="slidenum">
              <a:rPr lang="en-US" smtClean="0"/>
              <a:t>‹#›</a:t>
            </a:fld>
            <a:endParaRPr lang="en-US"/>
          </a:p>
        </p:txBody>
      </p:sp>
    </p:spTree>
    <p:extLst>
      <p:ext uri="{BB962C8B-B14F-4D97-AF65-F5344CB8AC3E}">
        <p14:creationId xmlns:p14="http://schemas.microsoft.com/office/powerpoint/2010/main" val="3623790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4C8C5-3AC7-B043-9E8C-E541A0A357A4}" type="datetimeFigureOut">
              <a:rPr lang="en-US" smtClean="0"/>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989745-F869-7F41-8F95-95B3834296C6}" type="slidenum">
              <a:rPr lang="en-US" smtClean="0"/>
              <a:t>‹#›</a:t>
            </a:fld>
            <a:endParaRPr lang="en-US"/>
          </a:p>
        </p:txBody>
      </p:sp>
    </p:spTree>
    <p:extLst>
      <p:ext uri="{BB962C8B-B14F-4D97-AF65-F5344CB8AC3E}">
        <p14:creationId xmlns:p14="http://schemas.microsoft.com/office/powerpoint/2010/main" val="3011344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4C8C5-3AC7-B043-9E8C-E541A0A357A4}"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89745-F869-7F41-8F95-95B3834296C6}" type="slidenum">
              <a:rPr lang="en-US" smtClean="0"/>
              <a:t>‹#›</a:t>
            </a:fld>
            <a:endParaRPr lang="en-US"/>
          </a:p>
        </p:txBody>
      </p:sp>
    </p:spTree>
    <p:extLst>
      <p:ext uri="{BB962C8B-B14F-4D97-AF65-F5344CB8AC3E}">
        <p14:creationId xmlns:p14="http://schemas.microsoft.com/office/powerpoint/2010/main" val="2949402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4C8C5-3AC7-B043-9E8C-E541A0A357A4}"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89745-F869-7F41-8F95-95B3834296C6}" type="slidenum">
              <a:rPr lang="en-US" smtClean="0"/>
              <a:t>‹#›</a:t>
            </a:fld>
            <a:endParaRPr lang="en-US"/>
          </a:p>
        </p:txBody>
      </p:sp>
    </p:spTree>
    <p:extLst>
      <p:ext uri="{BB962C8B-B14F-4D97-AF65-F5344CB8AC3E}">
        <p14:creationId xmlns:p14="http://schemas.microsoft.com/office/powerpoint/2010/main" val="317691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4C8C5-3AC7-B043-9E8C-E541A0A357A4}" type="datetimeFigureOut">
              <a:rPr lang="en-US" smtClean="0"/>
              <a:t>4/3/2018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89745-F869-7F41-8F95-95B3834296C6}" type="slidenum">
              <a:rPr lang="en-US" smtClean="0"/>
              <a:t>‹#›</a:t>
            </a:fld>
            <a:endParaRPr lang="en-US"/>
          </a:p>
        </p:txBody>
      </p:sp>
    </p:spTree>
    <p:extLst>
      <p:ext uri="{BB962C8B-B14F-4D97-AF65-F5344CB8AC3E}">
        <p14:creationId xmlns:p14="http://schemas.microsoft.com/office/powerpoint/2010/main" val="181493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stats.stackexchange.com/questions/2691/making-sense-of-principal-component-analysis-eigenvectors-eigenvalues" TargetMode="External"/><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nytimes.com/2018/03/31/business/media/amazon-google-privacy-digital-assistants.html" TargetMode="External"/><Relationship Id="rId2" Type="http://schemas.openxmlformats.org/officeDocument/2006/relationships/hyperlink" Target="https://www.nytimes.com/by/sapna-maheshwari" TargetMode="External"/><Relationship Id="rId1" Type="http://schemas.openxmlformats.org/officeDocument/2006/relationships/slideLayout" Target="../slideLayouts/slideLayout7.xml"/><Relationship Id="rId5" Type="http://schemas.openxmlformats.org/officeDocument/2006/relationships/hyperlink" Target="https://www.cnn.com/2017/11/30/us/amazon-echo-arkansas-murder-case-dismissed/index.html" TargetMode="External"/><Relationship Id="rId4" Type="http://schemas.openxmlformats.org/officeDocument/2006/relationships/hyperlink" Target="https://www.nytimes.com/2016/12/28/business/amazon-echo-murder-case-arkansas.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uiowa.edu/icru/sites/uiowa.edu.icru/files/wysiwyg_uploads/surf_furf_faqs_2017.pdf"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4-02 at 6.30.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87" y="1191260"/>
            <a:ext cx="10290202" cy="2560320"/>
          </a:xfrm>
          <a:prstGeom prst="rect">
            <a:avLst/>
          </a:prstGeom>
        </p:spPr>
      </p:pic>
    </p:spTree>
    <p:extLst>
      <p:ext uri="{BB962C8B-B14F-4D97-AF65-F5344CB8AC3E}">
        <p14:creationId xmlns:p14="http://schemas.microsoft.com/office/powerpoint/2010/main" val="2533463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images-1.medium.com/max/2000/1*oXPGYqgTeIn0Ey3SWgkbs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289059"/>
            <a:ext cx="9144000" cy="48554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55878" y="343971"/>
            <a:ext cx="4308937" cy="830997"/>
          </a:xfrm>
          <a:prstGeom prst="rect">
            <a:avLst/>
          </a:prstGeom>
        </p:spPr>
        <p:txBody>
          <a:bodyPr wrap="none">
            <a:spAutoFit/>
          </a:bodyPr>
          <a:lstStyle/>
          <a:p>
            <a:r>
              <a:rPr lang="en-US" sz="4800" dirty="0" smtClean="0"/>
              <a:t>Linear </a:t>
            </a:r>
            <a:r>
              <a:rPr lang="en-US" sz="4800" dirty="0" err="1"/>
              <a:t>regresson</a:t>
            </a:r>
            <a:endParaRPr lang="en-US" sz="4800" dirty="0"/>
          </a:p>
        </p:txBody>
      </p:sp>
    </p:spTree>
    <p:extLst>
      <p:ext uri="{BB962C8B-B14F-4D97-AF65-F5344CB8AC3E}">
        <p14:creationId xmlns:p14="http://schemas.microsoft.com/office/powerpoint/2010/main" val="560069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blog.codecentric.de/files/2016/01/Bildschirmfoto-2016-01-04-um-17.38.3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5" y="218118"/>
            <a:ext cx="9144000" cy="647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383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CA animation: variance and reconstruction erro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13052" y="608911"/>
            <a:ext cx="11658600" cy="46634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1444" y="5885670"/>
            <a:ext cx="8943278" cy="830997"/>
          </a:xfrm>
          <a:prstGeom prst="rect">
            <a:avLst/>
          </a:prstGeom>
        </p:spPr>
        <p:txBody>
          <a:bodyPr wrap="square">
            <a:spAutoFit/>
          </a:bodyPr>
          <a:lstStyle/>
          <a:p>
            <a:r>
              <a:rPr lang="en-US" sz="2400" dirty="0">
                <a:hlinkClick r:id="rId3"/>
              </a:rPr>
              <a:t>https://</a:t>
            </a:r>
            <a:r>
              <a:rPr lang="en-US" sz="2400" dirty="0" smtClean="0">
                <a:hlinkClick r:id="rId3"/>
              </a:rPr>
              <a:t>stats.stackexchange.com/questions/2691/making-sense-of-principal-component-analysis-eigenvectors-eigenvalues</a:t>
            </a:r>
            <a:r>
              <a:rPr lang="en-US" sz="2400" dirty="0" smtClean="0"/>
              <a:t> </a:t>
            </a:r>
            <a:endParaRPr lang="en-US" sz="2400" dirty="0"/>
          </a:p>
        </p:txBody>
      </p:sp>
    </p:spTree>
    <p:extLst>
      <p:ext uri="{BB962C8B-B14F-4D97-AF65-F5344CB8AC3E}">
        <p14:creationId xmlns:p14="http://schemas.microsoft.com/office/powerpoint/2010/main" val="3140724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63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9730" y="335846"/>
            <a:ext cx="8304028" cy="6417141"/>
          </a:xfrm>
          <a:prstGeom prst="rect">
            <a:avLst/>
          </a:prstGeom>
        </p:spPr>
        <p:txBody>
          <a:bodyPr wrap="square">
            <a:spAutoFit/>
          </a:bodyPr>
          <a:lstStyle/>
          <a:p>
            <a:r>
              <a:rPr lang="en-US" sz="2400" dirty="0"/>
              <a:t>Outside Presentation: 50 pts </a:t>
            </a:r>
            <a:br>
              <a:rPr lang="en-US" sz="2400" dirty="0"/>
            </a:br>
            <a:endParaRPr lang="en-US" sz="1100" dirty="0"/>
          </a:p>
          <a:p>
            <a:r>
              <a:rPr lang="en-US" sz="2400" dirty="0"/>
              <a:t>Researchers present their work at conferences. You should too. Find one that interests you and submit an abstract for either a talk or a poster. Travel funds may be available to cover your travel costs. You may present your work at a research conference, an undergraduate research conference, seminar, record a video podcast etc., either off-campus or on. </a:t>
            </a:r>
            <a:endParaRPr lang="en-US" sz="2400" dirty="0" smtClean="0"/>
          </a:p>
          <a:p>
            <a:endParaRPr lang="en-US" sz="1600" dirty="0"/>
          </a:p>
          <a:p>
            <a:r>
              <a:rPr lang="en-US" sz="2400" dirty="0" smtClean="0"/>
              <a:t>Note</a:t>
            </a:r>
            <a:r>
              <a:rPr lang="en-US" sz="2400" dirty="0"/>
              <a:t>: the number of points earned on the outside presentation will depend on quality, time required, etc. For example, you may give one 50 point talk at a conference (this includes conferences aimed at undergraduates) including providing a 1 page summary of the conference. Alternatively, you could give 2 shorter/simpler (lower quality?) talks/posters (for example a 10 minute talk in </a:t>
            </a:r>
            <a:r>
              <a:rPr lang="en-US" sz="2400" b="1" dirty="0" err="1">
                <a:solidFill>
                  <a:srgbClr val="C00000"/>
                </a:solidFill>
              </a:rPr>
              <a:t>mathbio</a:t>
            </a:r>
            <a:r>
              <a:rPr lang="en-US" sz="2400" b="1" dirty="0">
                <a:solidFill>
                  <a:srgbClr val="C00000"/>
                </a:solidFill>
              </a:rPr>
              <a:t> seminar at </a:t>
            </a:r>
            <a:r>
              <a:rPr lang="en-US" sz="2400" b="1" dirty="0" smtClean="0">
                <a:solidFill>
                  <a:srgbClr val="C00000"/>
                </a:solidFill>
              </a:rPr>
              <a:t>UI – Mondays at 3:30pm</a:t>
            </a:r>
            <a:r>
              <a:rPr lang="en-US" sz="2400" dirty="0" smtClean="0"/>
              <a:t>). </a:t>
            </a:r>
          </a:p>
          <a:p>
            <a:endParaRPr lang="en-US" sz="2400" dirty="0"/>
          </a:p>
          <a:p>
            <a:r>
              <a:rPr lang="en-US" sz="2400" b="1" dirty="0"/>
              <a:t>You can also earn points by summarizing a talk/paper, etc.</a:t>
            </a:r>
            <a:r>
              <a:rPr lang="en-US" sz="2400" dirty="0"/>
              <a:t> </a:t>
            </a:r>
          </a:p>
        </p:txBody>
      </p:sp>
    </p:spTree>
    <p:extLst>
      <p:ext uri="{BB962C8B-B14F-4D97-AF65-F5344CB8AC3E}">
        <p14:creationId xmlns:p14="http://schemas.microsoft.com/office/powerpoint/2010/main" val="183290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873" y="145568"/>
            <a:ext cx="8665536" cy="6740307"/>
          </a:xfrm>
          <a:prstGeom prst="rect">
            <a:avLst/>
          </a:prstGeom>
        </p:spPr>
        <p:txBody>
          <a:bodyPr wrap="square">
            <a:spAutoFit/>
          </a:bodyPr>
          <a:lstStyle/>
          <a:p>
            <a:r>
              <a:rPr lang="en-US" sz="2400" b="1" i="1" dirty="0"/>
              <a:t>Hey, Alexa, What Can You Hear? And What Will You Do With It?</a:t>
            </a:r>
          </a:p>
          <a:p>
            <a:r>
              <a:rPr lang="en-US" sz="2400" b="1" dirty="0"/>
              <a:t>By </a:t>
            </a:r>
            <a:r>
              <a:rPr lang="en-US" sz="2400" b="1" dirty="0">
                <a:hlinkClick r:id="rId2" tooltip="More Articles by SAPNA MAHESHWARI"/>
              </a:rPr>
              <a:t>SAPNA </a:t>
            </a:r>
            <a:r>
              <a:rPr lang="en-US" sz="2400" b="1" dirty="0" smtClean="0">
                <a:hlinkClick r:id="rId2" tooltip="More Articles by SAPNA MAHESHWARI"/>
              </a:rPr>
              <a:t>MAHESHWARI</a:t>
            </a:r>
            <a:r>
              <a:rPr lang="en-US" sz="2400" b="1" dirty="0" smtClean="0"/>
              <a:t>   </a:t>
            </a:r>
            <a:r>
              <a:rPr lang="en-US" sz="2400" dirty="0" smtClean="0"/>
              <a:t>MARCH </a:t>
            </a:r>
            <a:r>
              <a:rPr lang="en-US" sz="2400" dirty="0"/>
              <a:t>31, 2018</a:t>
            </a:r>
          </a:p>
          <a:p>
            <a:endParaRPr lang="en-US" sz="1200" dirty="0" smtClean="0">
              <a:solidFill>
                <a:srgbClr val="333333"/>
              </a:solidFill>
              <a:latin typeface="georgia" panose="02040502050405020303" pitchFamily="18" charset="0"/>
            </a:endParaRPr>
          </a:p>
          <a:p>
            <a:r>
              <a:rPr lang="en-US" sz="2000" dirty="0">
                <a:solidFill>
                  <a:srgbClr val="333333"/>
                </a:solidFill>
                <a:latin typeface="georgia" panose="02040502050405020303" pitchFamily="18" charset="0"/>
                <a:hlinkClick r:id="rId3"/>
              </a:rPr>
              <a:t>https://</a:t>
            </a:r>
            <a:r>
              <a:rPr lang="en-US" sz="2000" dirty="0" smtClean="0">
                <a:solidFill>
                  <a:srgbClr val="333333"/>
                </a:solidFill>
                <a:latin typeface="georgia" panose="02040502050405020303" pitchFamily="18" charset="0"/>
                <a:hlinkClick r:id="rId3"/>
              </a:rPr>
              <a:t>www.nytimes.com/2018/03/31/business/media/amazon-google-privacy-digital-assistants.html</a:t>
            </a:r>
            <a:endParaRPr lang="en-US" sz="2000" dirty="0" smtClean="0">
              <a:solidFill>
                <a:srgbClr val="333333"/>
              </a:solidFill>
              <a:latin typeface="georgia" panose="02040502050405020303" pitchFamily="18" charset="0"/>
            </a:endParaRPr>
          </a:p>
          <a:p>
            <a:endParaRPr lang="en-US" sz="1000" dirty="0">
              <a:solidFill>
                <a:srgbClr val="333333"/>
              </a:solidFill>
              <a:latin typeface="georgia" panose="02040502050405020303" pitchFamily="18" charset="0"/>
            </a:endParaRPr>
          </a:p>
          <a:p>
            <a:r>
              <a:rPr lang="en-US" sz="2400" dirty="0" smtClean="0">
                <a:solidFill>
                  <a:srgbClr val="333333"/>
                </a:solidFill>
                <a:latin typeface="georgia" panose="02040502050405020303" pitchFamily="18" charset="0"/>
              </a:rPr>
              <a:t>In </a:t>
            </a:r>
            <a:r>
              <a:rPr lang="en-US" sz="2400" dirty="0">
                <a:solidFill>
                  <a:srgbClr val="333333"/>
                </a:solidFill>
                <a:latin typeface="georgia" panose="02040502050405020303" pitchFamily="18" charset="0"/>
              </a:rPr>
              <a:t>a starker example, detectives investigating a </a:t>
            </a:r>
            <a:r>
              <a:rPr lang="en-US" sz="2400" u="sng" dirty="0">
                <a:solidFill>
                  <a:srgbClr val="326891"/>
                </a:solidFill>
                <a:latin typeface="georgia" panose="02040502050405020303" pitchFamily="18" charset="0"/>
                <a:hlinkClick r:id="rId4"/>
              </a:rPr>
              <a:t>murder at an Arkansas home</a:t>
            </a:r>
            <a:r>
              <a:rPr lang="en-US" sz="2400" dirty="0">
                <a:solidFill>
                  <a:srgbClr val="333333"/>
                </a:solidFill>
                <a:latin typeface="georgia" panose="02040502050405020303" pitchFamily="18" charset="0"/>
              </a:rPr>
              <a:t> sought access to audio on an Echo device in 2016. Amazon resisted, but the recordings were ultimately shared with the permission of the defendant, James Bates. (A judge later </a:t>
            </a:r>
            <a:r>
              <a:rPr lang="en-US" sz="2400" u="sng" dirty="0">
                <a:solidFill>
                  <a:srgbClr val="326891"/>
                </a:solidFill>
                <a:latin typeface="georgia" panose="02040502050405020303" pitchFamily="18" charset="0"/>
                <a:hlinkClick r:id="rId5"/>
              </a:rPr>
              <a:t>dismissed Mr. </a:t>
            </a:r>
            <a:r>
              <a:rPr lang="en-US" sz="2400" u="sng" dirty="0" err="1">
                <a:solidFill>
                  <a:srgbClr val="326891"/>
                </a:solidFill>
                <a:latin typeface="georgia" panose="02040502050405020303" pitchFamily="18" charset="0"/>
                <a:hlinkClick r:id="rId5"/>
              </a:rPr>
              <a:t>Bates’s</a:t>
            </a:r>
            <a:r>
              <a:rPr lang="en-US" sz="2400" u="sng" dirty="0">
                <a:solidFill>
                  <a:srgbClr val="326891"/>
                </a:solidFill>
                <a:latin typeface="georgia" panose="02040502050405020303" pitchFamily="18" charset="0"/>
                <a:hlinkClick r:id="rId5"/>
              </a:rPr>
              <a:t> first-degree murder charge</a:t>
            </a:r>
            <a:r>
              <a:rPr lang="en-US" sz="2400" dirty="0">
                <a:solidFill>
                  <a:srgbClr val="333333"/>
                </a:solidFill>
                <a:latin typeface="georgia" panose="02040502050405020303" pitchFamily="18" charset="0"/>
              </a:rPr>
              <a:t> based on separate evidence</a:t>
            </a:r>
            <a:r>
              <a:rPr lang="en-US" sz="2400" dirty="0" smtClean="0">
                <a:solidFill>
                  <a:srgbClr val="333333"/>
                </a:solidFill>
                <a:latin typeface="georgia" panose="02040502050405020303" pitchFamily="18" charset="0"/>
              </a:rPr>
              <a:t>.)</a:t>
            </a:r>
          </a:p>
          <a:p>
            <a:endParaRPr lang="en-US" sz="2400" dirty="0">
              <a:solidFill>
                <a:srgbClr val="333333"/>
              </a:solidFill>
              <a:latin typeface="georgia" panose="02040502050405020303" pitchFamily="18" charset="0"/>
            </a:endParaRPr>
          </a:p>
          <a:p>
            <a:r>
              <a:rPr lang="en-US" sz="2400" dirty="0">
                <a:solidFill>
                  <a:srgbClr val="333333"/>
                </a:solidFill>
                <a:latin typeface="georgia" panose="02040502050405020303" pitchFamily="18" charset="0"/>
              </a:rPr>
              <a:t>Kathleen </a:t>
            </a:r>
            <a:r>
              <a:rPr lang="en-US" sz="2400" dirty="0" err="1">
                <a:solidFill>
                  <a:srgbClr val="333333"/>
                </a:solidFill>
                <a:latin typeface="georgia" panose="02040502050405020303" pitchFamily="18" charset="0"/>
              </a:rPr>
              <a:t>Zellner</a:t>
            </a:r>
            <a:r>
              <a:rPr lang="en-US" sz="2400" dirty="0">
                <a:solidFill>
                  <a:srgbClr val="333333"/>
                </a:solidFill>
                <a:latin typeface="georgia" panose="02040502050405020303" pitchFamily="18" charset="0"/>
              </a:rPr>
              <a:t>, his lawyer, said in an interview that the Echo had been recording more than it was supposed to. Mr. Bates told her that it had been regularly lighting up without being prompted, and had logged conversations that were unrelated to Alexa commands, including a conversation about football in a separate room, she said.</a:t>
            </a:r>
            <a:endParaRPr lang="en-US" sz="2400" b="0" i="0" dirty="0">
              <a:solidFill>
                <a:srgbClr val="333333"/>
              </a:solidFill>
              <a:effectLst/>
              <a:latin typeface="georgia" panose="02040502050405020303" pitchFamily="18" charset="0"/>
            </a:endParaRPr>
          </a:p>
        </p:txBody>
      </p:sp>
    </p:spTree>
    <p:extLst>
      <p:ext uri="{BB962C8B-B14F-4D97-AF65-F5344CB8AC3E}">
        <p14:creationId xmlns:p14="http://schemas.microsoft.com/office/powerpoint/2010/main" val="4283217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831359"/>
            <a:ext cx="9144000" cy="4916674"/>
          </a:xfrm>
          <a:prstGeom prst="rect">
            <a:avLst/>
          </a:prstGeom>
        </p:spPr>
      </p:pic>
      <p:sp>
        <p:nvSpPr>
          <p:cNvPr id="4" name="Rectangle 3"/>
          <p:cNvSpPr/>
          <p:nvPr/>
        </p:nvSpPr>
        <p:spPr>
          <a:xfrm>
            <a:off x="12266" y="6555574"/>
            <a:ext cx="9052561" cy="369332"/>
          </a:xfrm>
          <a:prstGeom prst="rect">
            <a:avLst/>
          </a:prstGeom>
        </p:spPr>
        <p:txBody>
          <a:bodyPr wrap="square">
            <a:spAutoFit/>
          </a:bodyPr>
          <a:lstStyle/>
          <a:p>
            <a:r>
              <a:rPr lang="en-US" dirty="0">
                <a:hlinkClick r:id="rId3"/>
              </a:rPr>
              <a:t>https://</a:t>
            </a:r>
            <a:r>
              <a:rPr lang="en-US" dirty="0" smtClean="0">
                <a:hlinkClick r:id="rId3"/>
              </a:rPr>
              <a:t>uiowa.edu/icru/sites/uiowa.edu.icru/files/wysiwyg_uploads/surf_furf_faqs_2017.pdf</a:t>
            </a:r>
            <a:r>
              <a:rPr lang="en-US" dirty="0" smtClean="0"/>
              <a:t> </a:t>
            </a:r>
            <a:endParaRPr lang="en-US" dirty="0"/>
          </a:p>
        </p:txBody>
      </p:sp>
      <p:pic>
        <p:nvPicPr>
          <p:cNvPr id="2" name="Picture 1"/>
          <p:cNvPicPr>
            <a:picLocks noChangeAspect="1"/>
          </p:cNvPicPr>
          <p:nvPr/>
        </p:nvPicPr>
        <p:blipFill>
          <a:blip r:embed="rId4"/>
          <a:stretch>
            <a:fillRect/>
          </a:stretch>
        </p:blipFill>
        <p:spPr>
          <a:xfrm>
            <a:off x="0" y="-28081"/>
            <a:ext cx="9052560" cy="1949521"/>
          </a:xfrm>
          <a:prstGeom prst="rect">
            <a:avLst/>
          </a:prstGeom>
        </p:spPr>
      </p:pic>
    </p:spTree>
    <p:extLst>
      <p:ext uri="{BB962C8B-B14F-4D97-AF65-F5344CB8AC3E}">
        <p14:creationId xmlns:p14="http://schemas.microsoft.com/office/powerpoint/2010/main" val="2614334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555" y="2333926"/>
            <a:ext cx="8623005" cy="3785652"/>
          </a:xfrm>
          <a:prstGeom prst="rect">
            <a:avLst/>
          </a:prstGeom>
        </p:spPr>
        <p:txBody>
          <a:bodyPr wrap="square">
            <a:spAutoFit/>
          </a:bodyPr>
          <a:lstStyle/>
          <a:p>
            <a:r>
              <a:rPr lang="en-US" sz="2400" b="1" dirty="0">
                <a:latin typeface="tahoma" panose="020B0604030504040204" pitchFamily="34" charset="0"/>
              </a:rPr>
              <a:t>Important Notes:</a:t>
            </a:r>
            <a:r>
              <a:rPr lang="en-US" sz="2400" dirty="0">
                <a:latin typeface="tahoma" panose="020B0604030504040204" pitchFamily="34" charset="0"/>
              </a:rPr>
              <a:t/>
            </a:r>
            <a:br>
              <a:rPr lang="en-US" sz="2400" dirty="0">
                <a:latin typeface="tahoma" panose="020B0604030504040204" pitchFamily="34" charset="0"/>
              </a:rPr>
            </a:br>
            <a:r>
              <a:rPr lang="en-US" sz="2400" dirty="0">
                <a:latin typeface="tahoma" panose="020B0604030504040204" pitchFamily="34" charset="0"/>
              </a:rPr>
              <a:t/>
            </a:r>
            <a:br>
              <a:rPr lang="en-US" sz="2400" dirty="0">
                <a:latin typeface="tahoma" panose="020B0604030504040204" pitchFamily="34" charset="0"/>
              </a:rPr>
            </a:br>
            <a:r>
              <a:rPr lang="en-US" sz="2400" b="1" dirty="0">
                <a:latin typeface="tahoma" panose="020B0604030504040204" pitchFamily="34" charset="0"/>
              </a:rPr>
              <a:t>-- </a:t>
            </a:r>
            <a:r>
              <a:rPr lang="en-US" sz="2400" dirty="0">
                <a:latin typeface="tahoma" panose="020B0604030504040204" pitchFamily="34" charset="0"/>
              </a:rPr>
              <a:t>You will need to be ready to submit</a:t>
            </a:r>
            <a:r>
              <a:rPr lang="en-US" sz="2400" b="1" dirty="0">
                <a:latin typeface="tahoma" panose="020B0604030504040204" pitchFamily="34" charset="0"/>
              </a:rPr>
              <a:t> </a:t>
            </a:r>
            <a:r>
              <a:rPr lang="en-US" sz="2400" b="1" u="sng" dirty="0">
                <a:solidFill>
                  <a:srgbClr val="800080"/>
                </a:solidFill>
                <a:latin typeface="tahoma" panose="020B0604030504040204" pitchFamily="34" charset="0"/>
              </a:rPr>
              <a:t>TWO versions of your title and abstract: academic and general audience (200 words each).</a:t>
            </a:r>
            <a:r>
              <a:rPr lang="en-US" sz="2400" b="1" dirty="0">
                <a:latin typeface="tahoma" panose="020B0604030504040204" pitchFamily="34" charset="0"/>
              </a:rPr>
              <a:t>  </a:t>
            </a:r>
            <a:r>
              <a:rPr lang="en-US" sz="2400" dirty="0">
                <a:latin typeface="tahoma" panose="020B0604030504040204" pitchFamily="34" charset="0"/>
              </a:rPr>
              <a:t>You may copy and paste into the text box provided, but will need to complete registration in one sitting as partial forms will not be saved.</a:t>
            </a:r>
            <a:br>
              <a:rPr lang="en-US" sz="2400" dirty="0">
                <a:latin typeface="tahoma" panose="020B0604030504040204" pitchFamily="34" charset="0"/>
              </a:rPr>
            </a:br>
            <a:r>
              <a:rPr lang="en-US" sz="2400" dirty="0">
                <a:latin typeface="tahoma" panose="020B0604030504040204" pitchFamily="34" charset="0"/>
              </a:rPr>
              <a:t/>
            </a:r>
            <a:br>
              <a:rPr lang="en-US" sz="2400" dirty="0">
                <a:latin typeface="tahoma" panose="020B0604030504040204" pitchFamily="34" charset="0"/>
              </a:rPr>
            </a:br>
            <a:r>
              <a:rPr lang="en-US" sz="2400" b="1" dirty="0">
                <a:latin typeface="tahoma" panose="020B0604030504040204" pitchFamily="34" charset="0"/>
              </a:rPr>
              <a:t>--</a:t>
            </a:r>
            <a:r>
              <a:rPr lang="en-US" sz="2400" dirty="0">
                <a:latin typeface="tahoma" panose="020B0604030504040204" pitchFamily="34" charset="0"/>
              </a:rPr>
              <a:t> Presenters will stand with their posters for one hour of the festival (either 4:30-5:30PM or 5:30-6:30PM).   </a:t>
            </a:r>
            <a:endParaRPr lang="en-US" sz="2400" dirty="0"/>
          </a:p>
        </p:txBody>
      </p:sp>
      <p:pic>
        <p:nvPicPr>
          <p:cNvPr id="4" name="Picture 3"/>
          <p:cNvPicPr>
            <a:picLocks noChangeAspect="1"/>
          </p:cNvPicPr>
          <p:nvPr/>
        </p:nvPicPr>
        <p:blipFill>
          <a:blip r:embed="rId2"/>
          <a:stretch>
            <a:fillRect/>
          </a:stretch>
        </p:blipFill>
        <p:spPr>
          <a:xfrm>
            <a:off x="0" y="46350"/>
            <a:ext cx="9052560" cy="1949521"/>
          </a:xfrm>
          <a:prstGeom prst="rect">
            <a:avLst/>
          </a:prstGeom>
        </p:spPr>
      </p:pic>
    </p:spTree>
    <p:extLst>
      <p:ext uri="{BB962C8B-B14F-4D97-AF65-F5344CB8AC3E}">
        <p14:creationId xmlns:p14="http://schemas.microsoft.com/office/powerpoint/2010/main" val="2257053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488" y="173595"/>
            <a:ext cx="8825023" cy="8433078"/>
          </a:xfrm>
          <a:prstGeom prst="rect">
            <a:avLst/>
          </a:prstGeom>
        </p:spPr>
        <p:txBody>
          <a:bodyPr wrap="square">
            <a:spAutoFit/>
          </a:bodyPr>
          <a:lstStyle/>
          <a:p>
            <a:r>
              <a:rPr lang="en-US" sz="2400" b="1" u="sng" dirty="0"/>
              <a:t>"Pitch Your Project" - A Three Minute Research Story Competition</a:t>
            </a:r>
            <a:endParaRPr lang="en-US" sz="2400" dirty="0"/>
          </a:p>
          <a:p>
            <a:endParaRPr lang="en-US" sz="800" dirty="0" smtClean="0"/>
          </a:p>
          <a:p>
            <a:r>
              <a:rPr lang="en-US" sz="2200" u="sng" dirty="0">
                <a:solidFill>
                  <a:srgbClr val="0070C0"/>
                </a:solidFill>
              </a:rPr>
              <a:t> https://</a:t>
            </a:r>
            <a:r>
              <a:rPr lang="en-US" sz="2200" u="sng" dirty="0" smtClean="0">
                <a:solidFill>
                  <a:srgbClr val="0070C0"/>
                </a:solidFill>
              </a:rPr>
              <a:t>uiowa.edu/icru/article/three-minute-research-story-competition </a:t>
            </a:r>
          </a:p>
          <a:p>
            <a:r>
              <a:rPr lang="en-US" sz="800" dirty="0" smtClean="0"/>
              <a:t> </a:t>
            </a:r>
            <a:endParaRPr lang="en-US" sz="800" dirty="0"/>
          </a:p>
          <a:p>
            <a:r>
              <a:rPr lang="en-US" sz="2400" b="1" dirty="0" smtClean="0"/>
              <a:t>Application </a:t>
            </a:r>
            <a:r>
              <a:rPr lang="en-US" sz="2400" b="1" dirty="0"/>
              <a:t>Deadline:</a:t>
            </a:r>
            <a:r>
              <a:rPr lang="en-US" sz="2400" dirty="0"/>
              <a:t>  Thursday, April 5th by 11:59PM</a:t>
            </a:r>
          </a:p>
          <a:p>
            <a:r>
              <a:rPr lang="en-US" sz="2400" dirty="0" smtClean="0"/>
              <a:t>To </a:t>
            </a:r>
            <a:r>
              <a:rPr lang="en-US" sz="2400" dirty="0"/>
              <a:t>apply to  </a:t>
            </a:r>
            <a:r>
              <a:rPr lang="en-US" sz="2400" dirty="0" err="1"/>
              <a:t>to</a:t>
            </a:r>
            <a:r>
              <a:rPr lang="en-US" sz="2400" dirty="0"/>
              <a:t> participate, please complete this form. You will need to be ready to submit the following:</a:t>
            </a:r>
            <a:br>
              <a:rPr lang="en-US" sz="2400" dirty="0"/>
            </a:br>
            <a:r>
              <a:rPr lang="en-US" sz="2400" dirty="0"/>
              <a:t> </a:t>
            </a:r>
          </a:p>
          <a:p>
            <a:r>
              <a:rPr lang="en-US" sz="2400" dirty="0"/>
              <a:t>1. An general audience title and abstract (200 word max) of your research/creative work.  </a:t>
            </a:r>
          </a:p>
          <a:p>
            <a:endParaRPr lang="en-US" sz="2400" dirty="0"/>
          </a:p>
          <a:p>
            <a:r>
              <a:rPr lang="en-US" sz="2400" dirty="0"/>
              <a:t>  2. A 250 word (max) response (copy and paste your response in to the provided text box) to the following prompt:</a:t>
            </a:r>
          </a:p>
          <a:p>
            <a:endParaRPr lang="en-US" sz="2400" dirty="0"/>
          </a:p>
          <a:p>
            <a:r>
              <a:rPr lang="en-US" sz="2400" dirty="0"/>
              <a:t>The ability to create a compelling and accessible research narrative is an a invaluable skill. However, many scholars are either aren't very good at this style of communication or don't understand the importance. Why do you think this is and what value to you see in making research/creative work accessible? </a:t>
            </a:r>
          </a:p>
          <a:p>
            <a:r>
              <a:rPr lang="en-US" sz="2400" dirty="0"/>
              <a:t/>
            </a:r>
            <a:br>
              <a:rPr lang="en-US" sz="2400" dirty="0"/>
            </a:br>
            <a:endParaRPr lang="en-US" sz="2400" dirty="0"/>
          </a:p>
          <a:p>
            <a:r>
              <a:rPr lang="en-US" sz="2400" dirty="0"/>
              <a:t>3. Your ONE slide for the competition.  (You may change your slide up to Friday, April 6th at 8:30 am by emailing it to icru@uiowa.edu.  You will receive confirmation if it is received.)</a:t>
            </a:r>
          </a:p>
        </p:txBody>
      </p:sp>
    </p:spTree>
    <p:extLst>
      <p:ext uri="{BB962C8B-B14F-4D97-AF65-F5344CB8AC3E}">
        <p14:creationId xmlns:p14="http://schemas.microsoft.com/office/powerpoint/2010/main" val="1915231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064" y="4372816"/>
            <a:ext cx="9235440" cy="2510036"/>
          </a:xfrm>
          <a:prstGeom prst="rect">
            <a:avLst/>
          </a:prstGeom>
        </p:spPr>
      </p:pic>
      <p:pic>
        <p:nvPicPr>
          <p:cNvPr id="2" name="Picture 1"/>
          <p:cNvPicPr>
            <a:picLocks noChangeAspect="1"/>
          </p:cNvPicPr>
          <p:nvPr/>
        </p:nvPicPr>
        <p:blipFill>
          <a:blip r:embed="rId3"/>
          <a:stretch>
            <a:fillRect/>
          </a:stretch>
        </p:blipFill>
        <p:spPr>
          <a:xfrm>
            <a:off x="0" y="0"/>
            <a:ext cx="9144000" cy="4614481"/>
          </a:xfrm>
          <a:prstGeom prst="rect">
            <a:avLst/>
          </a:prstGeom>
        </p:spPr>
      </p:pic>
    </p:spTree>
    <p:extLst>
      <p:ext uri="{BB962C8B-B14F-4D97-AF65-F5344CB8AC3E}">
        <p14:creationId xmlns:p14="http://schemas.microsoft.com/office/powerpoint/2010/main" val="4034663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677" y="183879"/>
            <a:ext cx="9144000" cy="5381735"/>
          </a:xfrm>
          <a:prstGeom prst="rect">
            <a:avLst/>
          </a:prstGeom>
        </p:spPr>
      </p:pic>
    </p:spTree>
    <p:extLst>
      <p:ext uri="{BB962C8B-B14F-4D97-AF65-F5344CB8AC3E}">
        <p14:creationId xmlns:p14="http://schemas.microsoft.com/office/powerpoint/2010/main" val="3072705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3815" t="22976" r="24793" b="27324"/>
          <a:stretch/>
        </p:blipFill>
        <p:spPr>
          <a:xfrm>
            <a:off x="5975498" y="3891516"/>
            <a:ext cx="2875669" cy="2817628"/>
          </a:xfrm>
          <a:prstGeom prst="rect">
            <a:avLst/>
          </a:prstGeom>
        </p:spPr>
      </p:pic>
      <p:pic>
        <p:nvPicPr>
          <p:cNvPr id="4" name="Picture 3"/>
          <p:cNvPicPr>
            <a:picLocks noChangeAspect="1"/>
          </p:cNvPicPr>
          <p:nvPr/>
        </p:nvPicPr>
        <p:blipFill>
          <a:blip r:embed="rId3"/>
          <a:stretch>
            <a:fillRect/>
          </a:stretch>
        </p:blipFill>
        <p:spPr>
          <a:xfrm>
            <a:off x="46737" y="220759"/>
            <a:ext cx="9144000" cy="3670757"/>
          </a:xfrm>
          <a:prstGeom prst="rect">
            <a:avLst/>
          </a:prstGeom>
        </p:spPr>
      </p:pic>
    </p:spTree>
    <p:extLst>
      <p:ext uri="{BB962C8B-B14F-4D97-AF65-F5344CB8AC3E}">
        <p14:creationId xmlns:p14="http://schemas.microsoft.com/office/powerpoint/2010/main" val="3358682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797</TotalTime>
  <Words>41</Words>
  <Application>Microsoft Office PowerPoint</Application>
  <PresentationFormat>On-screen Show (4:3)</PresentationFormat>
  <Paragraphs>31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georgia</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Wako Bungula</dc:creator>
  <cp:lastModifiedBy>Darcy, Isabel K</cp:lastModifiedBy>
  <cp:revision>14</cp:revision>
  <dcterms:created xsi:type="dcterms:W3CDTF">2018-04-02T21:56:04Z</dcterms:created>
  <dcterms:modified xsi:type="dcterms:W3CDTF">2018-04-03T14:06:23Z</dcterms:modified>
</cp:coreProperties>
</file>