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8" r:id="rId2"/>
    <p:sldId id="340" r:id="rId3"/>
    <p:sldId id="341" r:id="rId4"/>
    <p:sldId id="346" r:id="rId5"/>
    <p:sldId id="347" r:id="rId6"/>
    <p:sldId id="344" r:id="rId7"/>
    <p:sldId id="343" r:id="rId8"/>
    <p:sldId id="345" r:id="rId9"/>
    <p:sldId id="317" r:id="rId10"/>
    <p:sldId id="319" r:id="rId11"/>
    <p:sldId id="320" r:id="rId12"/>
    <p:sldId id="331" r:id="rId13"/>
    <p:sldId id="339" r:id="rId14"/>
    <p:sldId id="338" r:id="rId15"/>
    <p:sldId id="325" r:id="rId16"/>
    <p:sldId id="333" r:id="rId17"/>
    <p:sldId id="335" r:id="rId18"/>
    <p:sldId id="332" r:id="rId19"/>
    <p:sldId id="349" r:id="rId20"/>
    <p:sldId id="35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2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7" y="336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F2029-64E2-4CFE-B6D9-25C62350E5FB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F8EF6-2E25-4EED-9206-1C81475B6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F8EF6-2E25-4EED-9206-1C81475B62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F8EF6-2E25-4EED-9206-1C81475B62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19E7-6AF0-4478-B345-77BF25ED58C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7377"/>
            <a:ext cx="9144000" cy="2358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425785"/>
            <a:ext cx="4389120" cy="1977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850" y="2525285"/>
            <a:ext cx="4389120" cy="1882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5" y="4684397"/>
            <a:ext cx="4389120" cy="1935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00" y="4578316"/>
            <a:ext cx="4389120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698" y="288815"/>
            <a:ext cx="801784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&gt; m1</a:t>
            </a:r>
          </a:p>
          <a:p>
            <a:r>
              <a:rPr lang="en-US" sz="2400" dirty="0"/>
              <a:t>$adjacency</a:t>
            </a:r>
          </a:p>
          <a:p>
            <a:r>
              <a:rPr lang="en-US" sz="2400" dirty="0"/>
              <a:t>     [,1] [,2] [,3] [,4]</a:t>
            </a:r>
          </a:p>
          <a:p>
            <a:r>
              <a:rPr lang="en-US" sz="2400" dirty="0"/>
              <a:t>[1,]    0    0    0    0</a:t>
            </a:r>
          </a:p>
          <a:p>
            <a:r>
              <a:rPr lang="en-US" sz="2400" dirty="0"/>
              <a:t>[2,]    0    0    0    0</a:t>
            </a:r>
          </a:p>
          <a:p>
            <a:r>
              <a:rPr lang="en-US" sz="2400" dirty="0"/>
              <a:t>[3,]    0    0    0    0</a:t>
            </a:r>
          </a:p>
          <a:p>
            <a:r>
              <a:rPr lang="en-US" sz="2400" dirty="0"/>
              <a:t>[4,]    0    0    0    0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num_vertices</a:t>
            </a:r>
            <a:endParaRPr lang="en-US" sz="2400" dirty="0"/>
          </a:p>
          <a:p>
            <a:r>
              <a:rPr lang="en-US" sz="2400" dirty="0"/>
              <a:t>[1] 4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level_of_vertex</a:t>
            </a:r>
            <a:endParaRPr lang="en-US" sz="2400" dirty="0"/>
          </a:p>
          <a:p>
            <a:r>
              <a:rPr lang="en-US" sz="2400" dirty="0"/>
              <a:t>[1] 1 3 3 </a:t>
            </a:r>
            <a:r>
              <a:rPr lang="en-US" sz="2400" dirty="0" smtClean="0"/>
              <a:t>5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2" y="288815"/>
            <a:ext cx="24765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91" y="2876854"/>
            <a:ext cx="5973009" cy="3781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23633" r="12536" b="18194"/>
          <a:stretch/>
        </p:blipFill>
        <p:spPr>
          <a:xfrm>
            <a:off x="6737686" y="99641"/>
            <a:ext cx="2103120" cy="25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12" y="855255"/>
            <a:ext cx="3446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[[1]]</a:t>
            </a:r>
          </a:p>
          <a:p>
            <a:r>
              <a:rPr lang="en-US" sz="2400" dirty="0"/>
              <a:t>[1] 1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[[2]]</a:t>
            </a:r>
          </a:p>
          <a:p>
            <a:r>
              <a:rPr lang="en-US" sz="2400" dirty="0"/>
              <a:t>[1] 2 3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[[3]]</a:t>
            </a:r>
          </a:p>
          <a:p>
            <a:r>
              <a:rPr lang="en-US" sz="2400" dirty="0"/>
              <a:t>[1] NA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[[4]]</a:t>
            </a:r>
          </a:p>
          <a:p>
            <a:r>
              <a:rPr lang="en-US" sz="2400" dirty="0"/>
              <a:t>[1] 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95" t="18451" r="40526"/>
          <a:stretch/>
        </p:blipFill>
        <p:spPr>
          <a:xfrm>
            <a:off x="4207309" y="154005"/>
            <a:ext cx="4840438" cy="64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95" t="18451" r="40526"/>
          <a:stretch/>
        </p:blipFill>
        <p:spPr>
          <a:xfrm>
            <a:off x="4207309" y="154005"/>
            <a:ext cx="4840438" cy="642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81" y="250314"/>
            <a:ext cx="2476500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 r="25945"/>
          <a:stretch/>
        </p:blipFill>
        <p:spPr>
          <a:xfrm>
            <a:off x="404795" y="2867228"/>
            <a:ext cx="2512194" cy="3781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28627" r="20626" b="31021"/>
          <a:stretch/>
        </p:blipFill>
        <p:spPr>
          <a:xfrm>
            <a:off x="2858702" y="541051"/>
            <a:ext cx="1310639" cy="17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2" y="507784"/>
            <a:ext cx="9018656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40" y="5963920"/>
            <a:ext cx="78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courtesy of Paul Samuel Ignacio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6065" y="183495"/>
            <a:ext cx="43633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/>
              <a:t>num_bins_when_clustering</a:t>
            </a:r>
            <a:r>
              <a:rPr lang="en-US" sz="2400" dirty="0" smtClean="0"/>
              <a:t> = 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94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38089"/>
            <a:ext cx="9052560" cy="4705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8351" y="277614"/>
            <a:ext cx="46472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/>
              <a:t>cluster_cutoff_at_first_empty_bin.r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2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123"/>
          <a:stretch/>
        </p:blipFill>
        <p:spPr>
          <a:xfrm>
            <a:off x="225692" y="1017451"/>
            <a:ext cx="2952750" cy="715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7555831" y="62329"/>
            <a:ext cx="1260910" cy="17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6362" y="211756"/>
            <a:ext cx="50008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bin consists of these 4 points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884873" y="1033891"/>
            <a:ext cx="439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Diam</a:t>
            </a:r>
            <a:r>
              <a:rPr lang="en-US" sz="2400" dirty="0" smtClean="0"/>
              <a:t> = ((3-1)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(9-1)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)</a:t>
            </a:r>
            <a:r>
              <a:rPr lang="en-US" sz="2400" baseline="30000" dirty="0" smtClean="0"/>
              <a:t>1/2 </a:t>
            </a:r>
            <a:r>
              <a:rPr lang="en-US" sz="2400" dirty="0" smtClean="0"/>
              <a:t>= 8.24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4184"/>
          <a:stretch/>
        </p:blipFill>
        <p:spPr>
          <a:xfrm>
            <a:off x="91440" y="2473401"/>
            <a:ext cx="9052560" cy="7510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2155348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3599433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76821"/>
            <a:ext cx="9144000" cy="21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1" y="2701293"/>
            <a:ext cx="4429743" cy="2248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86239"/>
            <a:ext cx="9052560" cy="251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163629" y="5028964"/>
            <a:ext cx="1260910" cy="1732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1483" y="2614038"/>
            <a:ext cx="4429743" cy="3781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9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88407"/>
            <a:ext cx="8982075" cy="39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4261" b="33925"/>
          <a:stretch/>
        </p:blipFill>
        <p:spPr>
          <a:xfrm>
            <a:off x="161925" y="818148"/>
            <a:ext cx="905256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4" y="1790983"/>
            <a:ext cx="853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1" y="2701293"/>
            <a:ext cx="4429743" cy="2248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7485"/>
          <a:stretch/>
        </p:blipFill>
        <p:spPr>
          <a:xfrm>
            <a:off x="0" y="5034013"/>
            <a:ext cx="9144000" cy="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5141"/>
            <a:ext cx="4458322" cy="314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727" y="481317"/>
            <a:ext cx="2476500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23633" r="12536" b="18194"/>
          <a:stretch/>
        </p:blipFill>
        <p:spPr>
          <a:xfrm>
            <a:off x="226193" y="404315"/>
            <a:ext cx="2103120" cy="2578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071839"/>
            <a:ext cx="9052560" cy="22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20"/>
            <a:ext cx="1421152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97" y="2610127"/>
            <a:ext cx="425468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7597" y="5987534"/>
            <a:ext cx="396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http://www.multid.se/genex/hs515.htm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703" y="470625"/>
            <a:ext cx="76322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inux Libertine"/>
              </a:rPr>
              <a:t>Different type of h</a:t>
            </a:r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ierarchical clustering </a:t>
            </a:r>
          </a:p>
          <a:p>
            <a:endParaRPr lang="en-US" sz="3200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What is the distance between 2 clusters?</a:t>
            </a:r>
            <a:endParaRPr lang="en-US" sz="32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" y="2602244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332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820717"/>
            <a:ext cx="8951976" cy="4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328" y="5957423"/>
            <a:ext cx="84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http://scikit-learn.org/stable/auto_examples/cluster/plot_cluster_comparison.html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5" y="98001"/>
            <a:ext cx="8414766" cy="6424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217" y="5530256"/>
            <a:ext cx="625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http://statweb.stanford.edu/~tibs/ElemStatLearn/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9234" y="6465382"/>
            <a:ext cx="918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Hastie,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Tibshirani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Friedman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6" y="556460"/>
            <a:ext cx="937259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958466"/>
            <a:ext cx="82010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" y="930910"/>
            <a:ext cx="1820157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20"/>
            <a:ext cx="1421152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5920" y="3716661"/>
            <a:ext cx="6993902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help("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igraph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")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g &lt;-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barabasi.game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(100)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plot(g, layout=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layout_with_fr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vertex.size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=4,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vertex.label.dist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=0.5,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vertex.color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="red",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Lucida Console" panose="020B0609040504020204" pitchFamily="49" charset="0"/>
              </a:rPr>
              <a:t> 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edge.arrow.size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=0.5)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920" y="474395"/>
            <a:ext cx="9428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 &lt;- mapper1D(</a:t>
            </a:r>
            <a:r>
              <a:rPr lang="en-US" sz="2800" dirty="0" err="1"/>
              <a:t>distance_matrix</a:t>
            </a:r>
            <a:r>
              <a:rPr lang="en-US" sz="2800" dirty="0"/>
              <a:t> = d, </a:t>
            </a:r>
            <a:r>
              <a:rPr lang="en-US" sz="2800" dirty="0" err="1" smtClean="0"/>
              <a:t>filter_values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f</a:t>
            </a:r>
            <a:endParaRPr lang="en-US" sz="2800" dirty="0"/>
          </a:p>
          <a:p>
            <a:r>
              <a:rPr lang="en-US" sz="2800" dirty="0"/>
              <a:t>                  </a:t>
            </a:r>
            <a:r>
              <a:rPr lang="en-US" sz="2800" dirty="0" smtClean="0"/>
              <a:t>          </a:t>
            </a:r>
            <a:r>
              <a:rPr lang="en-US" sz="2800" dirty="0" err="1" smtClean="0"/>
              <a:t>num_intervals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10, </a:t>
            </a:r>
            <a:r>
              <a:rPr lang="en-US" sz="2800" dirty="0" err="1" smtClean="0"/>
              <a:t>percent_overlap</a:t>
            </a:r>
            <a:r>
              <a:rPr lang="en-US" sz="2800" dirty="0" smtClean="0"/>
              <a:t> = 50, </a:t>
            </a:r>
            <a:endParaRPr lang="en-US" sz="2800" dirty="0"/>
          </a:p>
          <a:p>
            <a:r>
              <a:rPr lang="en-US" sz="2800" dirty="0"/>
              <a:t>                  </a:t>
            </a:r>
            <a:r>
              <a:rPr lang="en-US" sz="2800" dirty="0" smtClean="0"/>
              <a:t>          </a:t>
            </a:r>
            <a:r>
              <a:rPr lang="en-US" sz="2800" dirty="0" err="1" smtClean="0"/>
              <a:t>num_bins_when_clustering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10)</a:t>
            </a:r>
          </a:p>
          <a:p>
            <a:r>
              <a:rPr lang="en-US" sz="2800" dirty="0" smtClean="0"/>
              <a:t>g </a:t>
            </a:r>
            <a:r>
              <a:rPr lang="en-US" sz="2800" dirty="0"/>
              <a:t>&lt;- </a:t>
            </a:r>
            <a:r>
              <a:rPr lang="en-US" sz="2800" dirty="0" err="1"/>
              <a:t>graph.adjacency</a:t>
            </a:r>
            <a:r>
              <a:rPr lang="en-US" sz="2800" dirty="0"/>
              <a:t>(</a:t>
            </a:r>
            <a:r>
              <a:rPr lang="en-US" sz="2800" dirty="0" err="1"/>
              <a:t>m$adjacency</a:t>
            </a:r>
            <a:r>
              <a:rPr lang="en-US" sz="2800" dirty="0"/>
              <a:t>, </a:t>
            </a:r>
            <a:r>
              <a:rPr lang="en-US" sz="2800" dirty="0" smtClean="0"/>
              <a:t> </a:t>
            </a:r>
            <a:r>
              <a:rPr lang="en-US" sz="2800" dirty="0"/>
              <a:t>mode = "undirected</a:t>
            </a:r>
            <a:r>
              <a:rPr lang="en-US" sz="2800" dirty="0" smtClean="0"/>
              <a:t>")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plot(g1, layout = </a:t>
            </a:r>
            <a:r>
              <a:rPr lang="en-US" altLang="en-US" sz="2800" dirty="0" err="1">
                <a:solidFill>
                  <a:srgbClr val="000000"/>
                </a:solidFill>
              </a:rPr>
              <a:t>layout.auto</a:t>
            </a:r>
            <a:r>
              <a:rPr lang="en-US" altLang="en-US" sz="2800" dirty="0">
                <a:solidFill>
                  <a:srgbClr val="000000"/>
                </a:solidFill>
              </a:rPr>
              <a:t>(g1) )</a:t>
            </a:r>
            <a:r>
              <a:rPr lang="en-US" altLang="en-US" sz="28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60" y="2228850"/>
            <a:ext cx="2381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0150" cy="7877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1785" y="2233061"/>
            <a:ext cx="288757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structure of mapper1D output.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From upper right corner of </a:t>
            </a:r>
            <a:r>
              <a:rPr lang="en-US" sz="2400" dirty="0" err="1" smtClean="0"/>
              <a:t>Rstudio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17998" y="5756528"/>
            <a:ext cx="33981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Created using</a:t>
            </a:r>
          </a:p>
          <a:p>
            <a:pPr algn="ctr"/>
            <a:r>
              <a:rPr lang="en-US" sz="2400" dirty="0" smtClean="0"/>
              <a:t>m1datastructureLecture.r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0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7528</TotalTime>
  <Words>251</Words>
  <Application>Microsoft Office PowerPoint</Application>
  <PresentationFormat>On-screen Show (4:3)</PresentationFormat>
  <Paragraphs>60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Linux Libertine</vt:lpstr>
      <vt:lpstr>Lucida Console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Darcy, Isabel K</cp:lastModifiedBy>
  <cp:revision>61</cp:revision>
  <dcterms:created xsi:type="dcterms:W3CDTF">2017-02-05T18:02:13Z</dcterms:created>
  <dcterms:modified xsi:type="dcterms:W3CDTF">2018-03-20T13:48:14Z</dcterms:modified>
</cp:coreProperties>
</file>