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420" r:id="rId2"/>
    <p:sldId id="454" r:id="rId3"/>
    <p:sldId id="422" r:id="rId4"/>
    <p:sldId id="421" r:id="rId5"/>
    <p:sldId id="424" r:id="rId6"/>
    <p:sldId id="425" r:id="rId7"/>
    <p:sldId id="426" r:id="rId8"/>
    <p:sldId id="427" r:id="rId9"/>
    <p:sldId id="429" r:id="rId10"/>
    <p:sldId id="430" r:id="rId11"/>
    <p:sldId id="431" r:id="rId12"/>
    <p:sldId id="433" r:id="rId13"/>
    <p:sldId id="435" r:id="rId14"/>
    <p:sldId id="436" r:id="rId15"/>
    <p:sldId id="437" r:id="rId16"/>
    <p:sldId id="438"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257" r:id="rId31"/>
    <p:sldId id="258" r:id="rId32"/>
    <p:sldId id="259" r:id="rId33"/>
    <p:sldId id="261" r:id="rId34"/>
    <p:sldId id="262" r:id="rId35"/>
    <p:sldId id="264" r:id="rId36"/>
    <p:sldId id="265" r:id="rId37"/>
    <p:sldId id="266" r:id="rId38"/>
    <p:sldId id="267" r:id="rId39"/>
    <p:sldId id="268" r:id="rId40"/>
    <p:sldId id="269" r:id="rId41"/>
    <p:sldId id="270" r:id="rId42"/>
    <p:sldId id="271" r:id="rId43"/>
    <p:sldId id="452" r:id="rId44"/>
    <p:sldId id="453" r:id="rId45"/>
    <p:sldId id="273" r:id="rId46"/>
    <p:sldId id="274" r:id="rId47"/>
    <p:sldId id="275" r:id="rId48"/>
    <p:sldId id="276" r:id="rId49"/>
    <p:sldId id="277" r:id="rId50"/>
    <p:sldId id="278" r:id="rId51"/>
    <p:sldId id="279" r:id="rId52"/>
    <p:sldId id="280" r:id="rId53"/>
    <p:sldId id="281" r:id="rId54"/>
    <p:sldId id="282" r:id="rId55"/>
    <p:sldId id="283" r:id="rId56"/>
    <p:sldId id="284" r:id="rId57"/>
    <p:sldId id="365" r:id="rId58"/>
    <p:sldId id="285" r:id="rId59"/>
    <p:sldId id="286" r:id="rId60"/>
    <p:sldId id="400" r:id="rId61"/>
    <p:sldId id="399" r:id="rId62"/>
    <p:sldId id="401" r:id="rId63"/>
    <p:sldId id="448" r:id="rId64"/>
    <p:sldId id="447" r:id="rId65"/>
    <p:sldId id="449" r:id="rId66"/>
    <p:sldId id="403" r:id="rId67"/>
    <p:sldId id="402" r:id="rId68"/>
    <p:sldId id="446" r:id="rId69"/>
    <p:sldId id="450" r:id="rId70"/>
    <p:sldId id="451" r:id="rId71"/>
    <p:sldId id="405" r:id="rId72"/>
    <p:sldId id="406" r:id="rId73"/>
    <p:sldId id="407" r:id="rId74"/>
    <p:sldId id="408" r:id="rId75"/>
    <p:sldId id="409" r:id="rId76"/>
    <p:sldId id="410" r:id="rId77"/>
    <p:sldId id="411" r:id="rId78"/>
    <p:sldId id="412" r:id="rId79"/>
    <p:sldId id="414" r:id="rId80"/>
    <p:sldId id="415" r:id="rId81"/>
    <p:sldId id="416" r:id="rId82"/>
    <p:sldId id="417" r:id="rId83"/>
    <p:sldId id="418" r:id="rId84"/>
    <p:sldId id="419" r:id="rId85"/>
    <p:sldId id="404"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23">
          <p15:clr>
            <a:srgbClr val="A4A3A4"/>
          </p15:clr>
        </p15:guide>
        <p15:guide id="4"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autoAdjust="0"/>
    <p:restoredTop sz="94660"/>
  </p:normalViewPr>
  <p:slideViewPr>
    <p:cSldViewPr snapToGrid="0">
      <p:cViewPr varScale="1">
        <p:scale>
          <a:sx n="82" d="100"/>
          <a:sy n="82" d="100"/>
        </p:scale>
        <p:origin x="340" y="48"/>
      </p:cViewPr>
      <p:guideLst>
        <p:guide orient="horz" pos="2160"/>
        <p:guide pos="2880"/>
        <p:guide orient="horz" pos="2223"/>
        <p:guide pos="2881"/>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12</a:t>
            </a:fld>
            <a:endParaRPr lang="en-US"/>
          </a:p>
        </p:txBody>
      </p:sp>
    </p:spTree>
    <p:extLst>
      <p:ext uri="{BB962C8B-B14F-4D97-AF65-F5344CB8AC3E}">
        <p14:creationId xmlns:p14="http://schemas.microsoft.com/office/powerpoint/2010/main" val="227998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87450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23900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13</a:t>
            </a:fld>
            <a:endParaRPr lang="en-US"/>
          </a:p>
        </p:txBody>
      </p:sp>
    </p:spTree>
    <p:extLst>
      <p:ext uri="{BB962C8B-B14F-4D97-AF65-F5344CB8AC3E}">
        <p14:creationId xmlns:p14="http://schemas.microsoft.com/office/powerpoint/2010/main" val="48730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14</a:t>
            </a:fld>
            <a:endParaRPr lang="en-US"/>
          </a:p>
        </p:txBody>
      </p:sp>
    </p:spTree>
    <p:extLst>
      <p:ext uri="{BB962C8B-B14F-4D97-AF65-F5344CB8AC3E}">
        <p14:creationId xmlns:p14="http://schemas.microsoft.com/office/powerpoint/2010/main" val="316547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15</a:t>
            </a:fld>
            <a:endParaRPr lang="en-US"/>
          </a:p>
        </p:txBody>
      </p:sp>
    </p:spTree>
    <p:extLst>
      <p:ext uri="{BB962C8B-B14F-4D97-AF65-F5344CB8AC3E}">
        <p14:creationId xmlns:p14="http://schemas.microsoft.com/office/powerpoint/2010/main" val="350612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creative.  Use ideas from pure and applied math (including stat) as well as area of application</a:t>
            </a:r>
          </a:p>
          <a:p>
            <a:r>
              <a:rPr lang="en-US" dirty="0" smtClean="0"/>
              <a:t>Missing data, noise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18</a:t>
            </a:fld>
            <a:endParaRPr lang="en-US"/>
          </a:p>
        </p:txBody>
      </p:sp>
    </p:spTree>
    <p:extLst>
      <p:ext uri="{BB962C8B-B14F-4D97-AF65-F5344CB8AC3E}">
        <p14:creationId xmlns:p14="http://schemas.microsoft.com/office/powerpoint/2010/main" val="369159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distance</a:t>
            </a:r>
          </a:p>
          <a:p>
            <a:r>
              <a:rPr lang="en-US" dirty="0" smtClean="0"/>
              <a:t>Depends on what prop you want to explore</a:t>
            </a:r>
          </a:p>
          <a:p>
            <a:r>
              <a:rPr lang="en-US" dirty="0" smtClean="0"/>
              <a:t>Can also choose any co-domain</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21</a:t>
            </a:fld>
            <a:endParaRPr lang="en-US"/>
          </a:p>
        </p:txBody>
      </p:sp>
    </p:spTree>
    <p:extLst>
      <p:ext uri="{BB962C8B-B14F-4D97-AF65-F5344CB8AC3E}">
        <p14:creationId xmlns:p14="http://schemas.microsoft.com/office/powerpoint/2010/main" val="305469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22</a:t>
            </a:fld>
            <a:endParaRPr lang="en-US"/>
          </a:p>
        </p:txBody>
      </p:sp>
    </p:spTree>
    <p:extLst>
      <p:ext uri="{BB962C8B-B14F-4D97-AF65-F5344CB8AC3E}">
        <p14:creationId xmlns:p14="http://schemas.microsoft.com/office/powerpoint/2010/main" val="270294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28</a:t>
            </a:fld>
            <a:endParaRPr lang="en-US"/>
          </a:p>
        </p:txBody>
      </p:sp>
    </p:spTree>
    <p:extLst>
      <p:ext uri="{BB962C8B-B14F-4D97-AF65-F5344CB8AC3E}">
        <p14:creationId xmlns:p14="http://schemas.microsoft.com/office/powerpoint/2010/main" val="27594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38</a:t>
            </a:fld>
            <a:endParaRPr lang="en-US"/>
          </a:p>
        </p:txBody>
      </p:sp>
    </p:spTree>
    <p:extLst>
      <p:ext uri="{BB962C8B-B14F-4D97-AF65-F5344CB8AC3E}">
        <p14:creationId xmlns:p14="http://schemas.microsoft.com/office/powerpoint/2010/main" val="265671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11/8/2017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ath.uiowa.edu/~idarc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yasdi.com/"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onlinecourses.science.psu.edu/stat857/book/export/html/11"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1.w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commons.wikimedia.org/w/index.php?curid=3698599"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slideserve.com/wilma/chap-7-linear-algebra-matrix-eigenvalue-problems"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672" y="672158"/>
            <a:ext cx="8458200" cy="1698047"/>
          </a:xfrm>
        </p:spPr>
        <p:txBody>
          <a:bodyPr>
            <a:noAutofit/>
          </a:bodyPr>
          <a:lstStyle/>
          <a:p>
            <a:r>
              <a:rPr lang="en-US" sz="4000" dirty="0" smtClean="0"/>
              <a:t/>
            </a:r>
            <a:br>
              <a:rPr lang="en-US" sz="4000" dirty="0" smtClean="0"/>
            </a:br>
            <a:r>
              <a:rPr lang="en-US" sz="4000" dirty="0" smtClean="0"/>
              <a:t>Introduction to</a:t>
            </a:r>
            <a:r>
              <a:rPr lang="en-US" sz="4000" dirty="0"/>
              <a:t/>
            </a:r>
            <a:br>
              <a:rPr lang="en-US" sz="4000" dirty="0"/>
            </a:br>
            <a:r>
              <a:rPr lang="en-US" sz="4000" dirty="0" err="1" smtClean="0"/>
              <a:t>Gurjeet</a:t>
            </a:r>
            <a:r>
              <a:rPr lang="en-US" sz="4000" dirty="0" smtClean="0"/>
              <a:t> Singh </a:t>
            </a:r>
            <a:r>
              <a:rPr lang="en-US" sz="4000" dirty="0"/>
              <a:t>, </a:t>
            </a:r>
            <a:r>
              <a:rPr lang="en-US" sz="4000" dirty="0" err="1"/>
              <a:t>Facundo</a:t>
            </a:r>
            <a:r>
              <a:rPr lang="en-US" sz="4000" dirty="0"/>
              <a:t> </a:t>
            </a:r>
            <a:r>
              <a:rPr lang="en-US" sz="4000" dirty="0" err="1" smtClean="0"/>
              <a:t>Mémoli</a:t>
            </a:r>
            <a:r>
              <a:rPr lang="en-US" sz="4000" dirty="0" smtClean="0"/>
              <a:t> </a:t>
            </a:r>
            <a:br>
              <a:rPr lang="en-US" sz="4000" dirty="0" smtClean="0"/>
            </a:br>
            <a:r>
              <a:rPr lang="en-US" sz="4000" dirty="0" smtClean="0"/>
              <a:t>and </a:t>
            </a:r>
            <a:r>
              <a:rPr lang="en-US" sz="4000" dirty="0"/>
              <a:t>Gunnar </a:t>
            </a:r>
            <a:r>
              <a:rPr lang="en-US" sz="4000" dirty="0" err="1" smtClean="0"/>
              <a:t>Carlsson’s</a:t>
            </a:r>
            <a:r>
              <a:rPr lang="en-US" sz="4000" dirty="0" smtClean="0"/>
              <a:t> </a:t>
            </a:r>
            <a:br>
              <a:rPr lang="en-US" sz="4000" dirty="0" smtClean="0"/>
            </a:br>
            <a:r>
              <a:rPr lang="en-US" sz="4000" dirty="0" smtClean="0"/>
              <a:t>Mapper Algorithm</a:t>
            </a:r>
            <a:endParaRPr lang="en-US" sz="4000" dirty="0"/>
          </a:p>
        </p:txBody>
      </p:sp>
      <p:sp>
        <p:nvSpPr>
          <p:cNvPr id="3" name="Subtitle 2"/>
          <p:cNvSpPr>
            <a:spLocks noGrp="1"/>
          </p:cNvSpPr>
          <p:nvPr>
            <p:ph type="subTitle" idx="1"/>
          </p:nvPr>
        </p:nvSpPr>
        <p:spPr>
          <a:xfrm>
            <a:off x="317507" y="2820551"/>
            <a:ext cx="8682183" cy="4447309"/>
          </a:xfrm>
        </p:spPr>
        <p:txBody>
          <a:bodyPr>
            <a:normAutofit fontScale="85000" lnSpcReduction="10000"/>
          </a:bodyPr>
          <a:lstStyle/>
          <a:p>
            <a:pPr algn="l"/>
            <a:r>
              <a:rPr lang="en-US" sz="2600" dirty="0" smtClean="0">
                <a:solidFill>
                  <a:srgbClr val="006C31"/>
                </a:solidFill>
              </a:rPr>
              <a:t>Guest lecturer:  Isabel </a:t>
            </a:r>
            <a:r>
              <a:rPr lang="en-US" sz="2600" dirty="0">
                <a:solidFill>
                  <a:srgbClr val="006C31"/>
                </a:solidFill>
              </a:rPr>
              <a:t>K. Darcy</a:t>
            </a:r>
          </a:p>
          <a:p>
            <a:pPr algn="l">
              <a:lnSpc>
                <a:spcPct val="120000"/>
              </a:lnSpc>
            </a:pPr>
            <a:r>
              <a:rPr lang="en-US" dirty="0" smtClean="0">
                <a:solidFill>
                  <a:srgbClr val="006C31"/>
                </a:solidFill>
              </a:rPr>
              <a:t>Mathematics </a:t>
            </a:r>
            <a:r>
              <a:rPr lang="en-US" dirty="0">
                <a:solidFill>
                  <a:srgbClr val="006C31"/>
                </a:solidFill>
              </a:rPr>
              <a:t>Department/Applied Mathematical &amp; Computational Sciences </a:t>
            </a:r>
          </a:p>
          <a:p>
            <a:pPr algn="l">
              <a:lnSpc>
                <a:spcPct val="120000"/>
              </a:lnSpc>
            </a:pPr>
            <a:r>
              <a:rPr lang="en-US" sz="2600" dirty="0" smtClean="0">
                <a:solidFill>
                  <a:srgbClr val="006C31"/>
                </a:solidFill>
              </a:rPr>
              <a:t>University </a:t>
            </a:r>
            <a:r>
              <a:rPr lang="en-US" sz="2600" dirty="0">
                <a:solidFill>
                  <a:srgbClr val="006C31"/>
                </a:solidFill>
              </a:rPr>
              <a:t>of Iowa</a:t>
            </a:r>
          </a:p>
          <a:p>
            <a:pPr algn="l">
              <a:lnSpc>
                <a:spcPct val="120000"/>
              </a:lnSpc>
            </a:pPr>
            <a:endParaRPr lang="en-US" sz="500" dirty="0">
              <a:solidFill>
                <a:srgbClr val="0000FF"/>
              </a:solidFill>
            </a:endParaRPr>
          </a:p>
          <a:p>
            <a:pPr algn="l">
              <a:lnSpc>
                <a:spcPct val="120000"/>
              </a:lnSpc>
            </a:pPr>
            <a:r>
              <a:rPr lang="en-US" sz="2800" dirty="0">
                <a:solidFill>
                  <a:srgbClr val="0070C0"/>
                </a:solidFill>
                <a:hlinkClick r:id="rId2"/>
              </a:rPr>
              <a:t>http://www.math.uiowa.edu/~</a:t>
            </a:r>
            <a:r>
              <a:rPr lang="en-US" sz="2800" dirty="0" smtClean="0">
                <a:solidFill>
                  <a:srgbClr val="0070C0"/>
                </a:solidFill>
                <a:hlinkClick r:id="rId2"/>
              </a:rPr>
              <a:t>idarcy/</a:t>
            </a:r>
            <a:r>
              <a:rPr lang="en-US" sz="2800" dirty="0" smtClean="0">
                <a:solidFill>
                  <a:srgbClr val="0070C0"/>
                </a:solidFill>
              </a:rPr>
              <a:t>  </a:t>
            </a:r>
          </a:p>
          <a:p>
            <a:pPr algn="l">
              <a:lnSpc>
                <a:spcPct val="120000"/>
              </a:lnSpc>
            </a:pPr>
            <a:endParaRPr lang="en-US" sz="100" dirty="0">
              <a:solidFill>
                <a:srgbClr val="D00000"/>
              </a:solidFill>
            </a:endParaRPr>
          </a:p>
          <a:p>
            <a:pPr algn="l">
              <a:lnSpc>
                <a:spcPct val="120000"/>
              </a:lnSpc>
            </a:pPr>
            <a:r>
              <a:rPr lang="en-US" sz="2000" dirty="0">
                <a:solidFill>
                  <a:schemeClr val="tx1"/>
                </a:solidFill>
              </a:rPr>
              <a:t>This material is based upon work supported by the National Science Foundation under Grant No</a:t>
            </a:r>
            <a:r>
              <a:rPr lang="en-US" sz="2000" dirty="0" smtClean="0">
                <a:solidFill>
                  <a:schemeClr val="tx1"/>
                </a:solidFill>
              </a:rPr>
              <a:t>. DMS-1407216: EXTREEMS-QED</a:t>
            </a:r>
            <a:r>
              <a:rPr lang="en-US" sz="2000" dirty="0">
                <a:solidFill>
                  <a:schemeClr val="tx1"/>
                </a:solidFill>
              </a:rPr>
              <a:t>: Large Data Analysis and Visualization at the University of </a:t>
            </a:r>
            <a:r>
              <a:rPr lang="en-US" sz="2000" dirty="0" smtClean="0">
                <a:solidFill>
                  <a:schemeClr val="tx1"/>
                </a:solidFill>
              </a:rPr>
              <a:t>Iowa</a:t>
            </a:r>
          </a:p>
          <a:p>
            <a:pPr algn="l">
              <a:lnSpc>
                <a:spcPct val="120000"/>
              </a:lnSpc>
            </a:pPr>
            <a:endParaRPr lang="en-US" sz="100" dirty="0">
              <a:solidFill>
                <a:schemeClr val="tx1"/>
              </a:solidFill>
            </a:endParaRPr>
          </a:p>
          <a:p>
            <a:pPr algn="l">
              <a:lnSpc>
                <a:spcPct val="120000"/>
              </a:lnSpc>
            </a:pPr>
            <a:r>
              <a:rPr lang="en-US" sz="2000" dirty="0">
                <a:solidFill>
                  <a:schemeClr val="tx1"/>
                </a:solidFill>
              </a:rPr>
              <a:t>Any opinions, findings, and conclusions or recommendations expressed in this material are those of the author(s) and do not necessarily reflect the views of the National Science Foundation</a:t>
            </a:r>
            <a:r>
              <a:rPr lang="en-US"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394266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390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2"/>
          <a:srcRect t="49246" b="32208"/>
          <a:stretch/>
        </p:blipFill>
        <p:spPr>
          <a:xfrm>
            <a:off x="1055344" y="4551008"/>
            <a:ext cx="5195961" cy="2087168"/>
          </a:xfrm>
          <a:prstGeom prst="rect">
            <a:avLst/>
          </a:prstGeom>
        </p:spPr>
      </p:pic>
    </p:spTree>
    <p:extLst>
      <p:ext uri="{BB962C8B-B14F-4D97-AF65-F5344CB8AC3E}">
        <p14:creationId xmlns:p14="http://schemas.microsoft.com/office/powerpoint/2010/main" val="3253741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666849"/>
          </a:xfrm>
          <a:prstGeom prst="rect">
            <a:avLst/>
          </a:prstGeom>
        </p:spPr>
        <p:txBody>
          <a:bodyPr wrap="square">
            <a:spAutoFit/>
          </a:bodyPr>
          <a:lstStyle/>
          <a:p>
            <a:pPr>
              <a:lnSpc>
                <a:spcPct val="120000"/>
              </a:lnSpc>
            </a:pPr>
            <a:r>
              <a:rPr lang="en-US" sz="3200" dirty="0"/>
              <a:t>D</a:t>
            </a:r>
            <a:r>
              <a:rPr lang="en-US" sz="3200" dirty="0" smtClean="0"/>
              <a:t>) Cluster each bin </a:t>
            </a:r>
          </a:p>
        </p:txBody>
      </p:sp>
    </p:spTree>
    <p:extLst>
      <p:ext uri="{BB962C8B-B14F-4D97-AF65-F5344CB8AC3E}">
        <p14:creationId xmlns:p14="http://schemas.microsoft.com/office/powerpoint/2010/main" val="65297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046988"/>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endParaRPr lang="en-US" sz="3200" dirty="0" smtClean="0"/>
          </a:p>
          <a:p>
            <a:pPr>
              <a:lnSpc>
                <a:spcPct val="120000"/>
              </a:lnSpc>
            </a:pPr>
            <a:r>
              <a:rPr lang="en-US" sz="3200" dirty="0" smtClean="0"/>
              <a:t>       Vertex = a cluster of a bin.  </a:t>
            </a:r>
          </a:p>
          <a:p>
            <a:pPr>
              <a:lnSpc>
                <a:spcPct val="120000"/>
              </a:lnSpc>
            </a:pPr>
            <a:r>
              <a:rPr lang="en-US" sz="3200" dirty="0" smtClean="0"/>
              <a:t>          </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936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154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853954" y="1175930"/>
            <a:ext cx="840360" cy="914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1" idx="2"/>
          </p:cNvCxnSpPr>
          <p:nvPr/>
        </p:nvCxnSpPr>
        <p:spPr>
          <a:xfrm flipV="1">
            <a:off x="3774981" y="1555337"/>
            <a:ext cx="869280" cy="1598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2" idx="6"/>
          </p:cNvCxnSpPr>
          <p:nvPr/>
        </p:nvCxnSpPr>
        <p:spPr>
          <a:xfrm flipV="1">
            <a:off x="3916521" y="1908157"/>
            <a:ext cx="900180" cy="50292"/>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4" idx="6"/>
          </p:cNvCxnSpPr>
          <p:nvPr/>
        </p:nvCxnSpPr>
        <p:spPr>
          <a:xfrm>
            <a:off x="4835751" y="877480"/>
            <a:ext cx="851862" cy="58050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90271" y="1196325"/>
            <a:ext cx="997342" cy="25937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719191" y="1463089"/>
            <a:ext cx="966622" cy="9389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750941" y="1477523"/>
            <a:ext cx="957478" cy="43036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08419" y="1457787"/>
            <a:ext cx="643154" cy="1223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700821" y="2066379"/>
            <a:ext cx="613921" cy="5347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351573" y="1478179"/>
            <a:ext cx="850655" cy="2556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208578" y="1497451"/>
            <a:ext cx="94341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336982" y="1507317"/>
            <a:ext cx="866495" cy="5708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410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2450053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we made many, many choices</a:t>
            </a: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851954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 b="76001"/>
          <a:stretch/>
        </p:blipFill>
        <p:spPr>
          <a:xfrm>
            <a:off x="145198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
        <p:nvSpPr>
          <p:cNvPr id="2" name="TextBox 1"/>
          <p:cNvSpPr txBox="1"/>
          <p:nvPr/>
        </p:nvSpPr>
        <p:spPr>
          <a:xfrm>
            <a:off x="438487" y="1526942"/>
            <a:ext cx="2389007" cy="2062103"/>
          </a:xfrm>
          <a:prstGeom prst="rect">
            <a:avLst/>
          </a:prstGeom>
          <a:noFill/>
        </p:spPr>
        <p:txBody>
          <a:bodyPr wrap="square" rtlCol="0">
            <a:spAutoFit/>
          </a:bodyPr>
          <a:lstStyle/>
          <a:p>
            <a:r>
              <a:rPr lang="en-US" sz="3200" dirty="0" smtClean="0">
                <a:solidFill>
                  <a:srgbClr val="FF0000"/>
                </a:solidFill>
              </a:rPr>
              <a:t>We chose how to model the data set</a:t>
            </a:r>
          </a:p>
        </p:txBody>
      </p:sp>
    </p:spTree>
    <p:extLst>
      <p:ext uri="{BB962C8B-B14F-4D97-AF65-F5344CB8AC3E}">
        <p14:creationId xmlns:p14="http://schemas.microsoft.com/office/powerpoint/2010/main" val="2441171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Tree>
    <p:extLst>
      <p:ext uri="{BB962C8B-B14F-4D97-AF65-F5344CB8AC3E}">
        <p14:creationId xmlns:p14="http://schemas.microsoft.com/office/powerpoint/2010/main" val="1432662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3748"/>
            <a:ext cx="9144000" cy="3601545"/>
          </a:xfrm>
          <a:prstGeom prst="rect">
            <a:avLst/>
          </a:prstGeom>
        </p:spPr>
      </p:pic>
      <p:pic>
        <p:nvPicPr>
          <p:cNvPr id="4" name="Picture 3"/>
          <p:cNvPicPr>
            <a:picLocks noChangeAspect="1"/>
          </p:cNvPicPr>
          <p:nvPr/>
        </p:nvPicPr>
        <p:blipFill rotWithShape="1">
          <a:blip r:embed="rId3"/>
          <a:srcRect t="15233" b="-9381"/>
          <a:stretch/>
        </p:blipFill>
        <p:spPr>
          <a:xfrm>
            <a:off x="0" y="3389485"/>
            <a:ext cx="9144000" cy="4337761"/>
          </a:xfrm>
          <a:prstGeom prst="rect">
            <a:avLst/>
          </a:prstGeom>
        </p:spPr>
      </p:pic>
    </p:spTree>
    <p:extLst>
      <p:ext uri="{BB962C8B-B14F-4D97-AF65-F5344CB8AC3E}">
        <p14:creationId xmlns:p14="http://schemas.microsoft.com/office/powerpoint/2010/main" val="2738853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2"/>
          <a:srcRect l="17416" t="6710" r="17316" b="74614"/>
          <a:stretch/>
        </p:blipFill>
        <p:spPr>
          <a:xfrm>
            <a:off x="1670188" y="3352252"/>
            <a:ext cx="4391200" cy="2721558"/>
          </a:xfrm>
          <a:prstGeom prst="rect">
            <a:avLst/>
          </a:prstGeom>
        </p:spPr>
      </p:pic>
      <p:pic>
        <p:nvPicPr>
          <p:cNvPr id="7" name="Picture 6"/>
          <p:cNvPicPr>
            <a:picLocks noChangeAspect="1"/>
          </p:cNvPicPr>
          <p:nvPr/>
        </p:nvPicPr>
        <p:blipFill rotWithShape="1">
          <a:blip r:embed="rId3"/>
          <a:srcRect t="26504" b="53832"/>
          <a:stretch/>
        </p:blipFill>
        <p:spPr>
          <a:xfrm>
            <a:off x="223597" y="384558"/>
            <a:ext cx="6967814" cy="2967694"/>
          </a:xfrm>
          <a:prstGeom prst="rect">
            <a:avLst/>
          </a:prstGeom>
        </p:spPr>
      </p:pic>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5" name="Rectangle 4"/>
          <p:cNvSpPr/>
          <p:nvPr/>
        </p:nvSpPr>
        <p:spPr>
          <a:xfrm>
            <a:off x="4929640" y="781833"/>
            <a:ext cx="5836012" cy="4731552"/>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a:p>
            <a:pPr>
              <a:lnSpc>
                <a:spcPct val="120000"/>
              </a:lnSpc>
            </a:pPr>
            <a:endParaRPr lang="en-US" sz="2800" dirty="0">
              <a:solidFill>
                <a:srgbClr val="0000FF"/>
              </a:solidFill>
              <a:sym typeface="Wingdings"/>
            </a:endParaRPr>
          </a:p>
          <a:p>
            <a:pPr>
              <a:lnSpc>
                <a:spcPct val="120000"/>
              </a:lnSpc>
            </a:pPr>
            <a:endParaRPr lang="en-US" sz="2800" dirty="0" smtClean="0">
              <a:solidFill>
                <a:srgbClr val="0000FF"/>
              </a:solidFill>
              <a:sym typeface="Wingdings"/>
            </a:endParaRPr>
          </a:p>
          <a:p>
            <a:pPr>
              <a:lnSpc>
                <a:spcPct val="120000"/>
              </a:lnSpc>
            </a:pPr>
            <a:endParaRPr lang="en-US" sz="2800" dirty="0">
              <a:solidFill>
                <a:srgbClr val="0000FF"/>
              </a:solidFill>
              <a:sym typeface="Wingdings"/>
            </a:endParaRPr>
          </a:p>
          <a:p>
            <a:pPr>
              <a:lnSpc>
                <a:spcPct val="120000"/>
              </a:lnSpc>
            </a:pPr>
            <a:r>
              <a:rPr lang="en-US" sz="2800" dirty="0" smtClean="0">
                <a:solidFill>
                  <a:srgbClr val="0000FF"/>
                </a:solidFill>
              </a:rPr>
              <a:t>             </a:t>
            </a:r>
            <a:r>
              <a:rPr lang="en-US" sz="2800" dirty="0" smtClean="0">
                <a:solidFill>
                  <a:srgbClr val="660066"/>
                </a:solidFill>
              </a:rPr>
              <a:t>Ex 2:  y-coordinate</a:t>
            </a:r>
          </a:p>
          <a:p>
            <a:pPr>
              <a:lnSpc>
                <a:spcPct val="120000"/>
              </a:lnSpc>
            </a:pPr>
            <a:r>
              <a:rPr lang="en-US" sz="2800" dirty="0" smtClean="0">
                <a:solidFill>
                  <a:srgbClr val="660066"/>
                </a:solidFill>
              </a:rPr>
              <a:t>                   g : (x, y, z) </a:t>
            </a:r>
            <a:r>
              <a:rPr lang="en-US" sz="2800" dirty="0" smtClean="0">
                <a:solidFill>
                  <a:srgbClr val="660066"/>
                </a:solidFill>
                <a:sym typeface="Wingdings"/>
              </a:rPr>
              <a:t> y</a:t>
            </a:r>
            <a:endParaRPr lang="en-US" sz="2800" dirty="0" smtClean="0">
              <a:solidFill>
                <a:srgbClr val="660066"/>
              </a:solidFill>
            </a:endParaRPr>
          </a:p>
          <a:p>
            <a:pPr>
              <a:lnSpc>
                <a:spcPct val="120000"/>
              </a:lnSpc>
            </a:pPr>
            <a:endParaRPr lang="en-US" sz="2800" dirty="0"/>
          </a:p>
        </p:txBody>
      </p:sp>
    </p:spTree>
    <p:extLst>
      <p:ext uri="{BB962C8B-B14F-4D97-AF65-F5344CB8AC3E}">
        <p14:creationId xmlns:p14="http://schemas.microsoft.com/office/powerpoint/2010/main" val="376964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6504" b="53832"/>
          <a:stretch/>
        </p:blipFill>
        <p:spPr>
          <a:xfrm>
            <a:off x="223597" y="384558"/>
            <a:ext cx="6967814" cy="2967694"/>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solidFill>
                  <a:srgbClr val="660066"/>
                </a:solidFill>
              </a:rPr>
              <a:t>http://</a:t>
            </a:r>
            <a:r>
              <a:rPr lang="en-US" sz="2200" dirty="0" err="1" smtClean="0">
                <a:solidFill>
                  <a:srgbClr val="660066"/>
                </a:solidFill>
              </a:rPr>
              <a:t>www.nature.com</a:t>
            </a:r>
            <a:r>
              <a:rPr lang="en-US" sz="2200" dirty="0" smtClean="0">
                <a:solidFill>
                  <a:srgbClr val="660066"/>
                </a:solidFill>
              </a:rPr>
              <a:t>/</a:t>
            </a:r>
            <a:r>
              <a:rPr lang="en-US" sz="2200" dirty="0" err="1" smtClean="0">
                <a:solidFill>
                  <a:srgbClr val="660066"/>
                </a:solidFill>
              </a:rPr>
              <a:t>srep</a:t>
            </a:r>
            <a:r>
              <a:rPr lang="en-US" sz="2200" dirty="0" smtClean="0">
                <a:solidFill>
                  <a:srgbClr val="660066"/>
                </a:solidFill>
              </a:rPr>
              <a:t>/2013/130207/srep01236/full/srep01236.html</a:t>
            </a:r>
            <a:endParaRPr lang="en-US" sz="2200" dirty="0">
              <a:solidFill>
                <a:srgbClr val="660066"/>
              </a:solidFill>
            </a:endParaRPr>
          </a:p>
        </p:txBody>
      </p:sp>
      <p:sp>
        <p:nvSpPr>
          <p:cNvPr id="5" name="Rectangle 4"/>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3" name="TextBox 2"/>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6" name="Rectangle 5"/>
          <p:cNvSpPr/>
          <p:nvPr/>
        </p:nvSpPr>
        <p:spPr>
          <a:xfrm>
            <a:off x="510863" y="3163881"/>
            <a:ext cx="8304271" cy="3252172"/>
          </a:xfrm>
          <a:prstGeom prst="rect">
            <a:avLst/>
          </a:prstGeom>
        </p:spPr>
        <p:txBody>
          <a:bodyPr wrap="square">
            <a:spAutoFit/>
          </a:bodyPr>
          <a:lstStyle/>
          <a:p>
            <a:r>
              <a:rPr lang="en-US" sz="3200" dirty="0" smtClean="0"/>
              <a:t>Possible filter functions:</a:t>
            </a:r>
          </a:p>
          <a:p>
            <a:pPr marL="514350" indent="574675">
              <a:lnSpc>
                <a:spcPct val="150000"/>
              </a:lnSpc>
            </a:pPr>
            <a:r>
              <a:rPr lang="en-US" sz="3200" dirty="0" smtClean="0"/>
              <a:t>Principle component analysis</a:t>
            </a:r>
          </a:p>
          <a:p>
            <a:pPr marL="514350" indent="574675">
              <a:lnSpc>
                <a:spcPct val="150000"/>
              </a:lnSpc>
            </a:pPr>
            <a:r>
              <a:rPr lang="en-US" sz="3200" dirty="0" smtClean="0"/>
              <a:t>L-infinity centrality:  </a:t>
            </a:r>
          </a:p>
          <a:p>
            <a:pPr marL="514350" indent="574675" algn="ctr"/>
            <a:r>
              <a:rPr lang="en-US" sz="3200" dirty="0" smtClean="0"/>
              <a:t>f(x) = max{d(x, p) : p in data set}</a:t>
            </a:r>
          </a:p>
          <a:p>
            <a:pPr marL="514350" indent="574675">
              <a:lnSpc>
                <a:spcPct val="150000"/>
              </a:lnSpc>
            </a:pPr>
            <a:r>
              <a:rPr lang="en-US" sz="3200" dirty="0" smtClean="0"/>
              <a:t>Norm:   f(x) = ||x || = length of x</a:t>
            </a:r>
            <a:endParaRPr lang="en-US" sz="3200" dirty="0"/>
          </a:p>
        </p:txBody>
      </p:sp>
    </p:spTree>
    <p:extLst>
      <p:ext uri="{BB962C8B-B14F-4D97-AF65-F5344CB8AC3E}">
        <p14:creationId xmlns:p14="http://schemas.microsoft.com/office/powerpoint/2010/main" val="3458460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4" name="Rectangle 3"/>
          <p:cNvSpPr/>
          <p:nvPr/>
        </p:nvSpPr>
        <p:spPr>
          <a:xfrm>
            <a:off x="1845100" y="2862307"/>
            <a:ext cx="5836012" cy="3919022"/>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t>         </a:t>
            </a: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p>
          <a:p>
            <a:pPr>
              <a:lnSpc>
                <a:spcPct val="120000"/>
              </a:lnSpc>
            </a:pPr>
            <a:endParaRPr lang="en-US" sz="2000" dirty="0" smtClean="0">
              <a:solidFill>
                <a:srgbClr val="0000FF"/>
              </a:solidFill>
            </a:endParaRPr>
          </a:p>
          <a:p>
            <a:pPr>
              <a:lnSpc>
                <a:spcPct val="120000"/>
              </a:lnSpc>
            </a:pPr>
            <a:r>
              <a:rPr lang="en-US" sz="3200" dirty="0" smtClean="0">
                <a:solidFill>
                  <a:srgbClr val="660066"/>
                </a:solidFill>
              </a:rPr>
              <a:t>If equal length intervals:</a:t>
            </a:r>
          </a:p>
          <a:p>
            <a:pPr>
              <a:lnSpc>
                <a:spcPct val="120000"/>
              </a:lnSpc>
            </a:pPr>
            <a:r>
              <a:rPr lang="en-US" sz="3200" dirty="0">
                <a:solidFill>
                  <a:srgbClr val="660066"/>
                </a:solidFill>
              </a:rPr>
              <a:t>	</a:t>
            </a:r>
            <a:r>
              <a:rPr lang="en-US" sz="3200" dirty="0" smtClean="0">
                <a:solidFill>
                  <a:srgbClr val="660066"/>
                </a:solidFill>
              </a:rPr>
              <a:t>	Choose length.</a:t>
            </a:r>
          </a:p>
          <a:p>
            <a:pPr>
              <a:lnSpc>
                <a:spcPct val="120000"/>
              </a:lnSpc>
            </a:pPr>
            <a:r>
              <a:rPr lang="en-US" sz="3200" dirty="0">
                <a:solidFill>
                  <a:srgbClr val="660066"/>
                </a:solidFill>
              </a:rPr>
              <a:t>	</a:t>
            </a:r>
            <a:r>
              <a:rPr lang="en-US" sz="3200" dirty="0" smtClean="0">
                <a:solidFill>
                  <a:srgbClr val="660066"/>
                </a:solidFill>
              </a:rPr>
              <a:t>	Choose % overlap.</a:t>
            </a:r>
            <a:endParaRPr lang="en-US" sz="3200" dirty="0">
              <a:solidFill>
                <a:srgbClr val="660066"/>
              </a:solidFill>
            </a:endParaRPr>
          </a:p>
          <a:p>
            <a:pPr>
              <a:lnSpc>
                <a:spcPct val="120000"/>
              </a:lnSpc>
            </a:pPr>
            <a:endParaRPr lang="en-US" sz="2800" dirty="0" smtClean="0">
              <a:solidFill>
                <a:srgbClr val="0000FF"/>
              </a:solidFill>
            </a:endParaRPr>
          </a:p>
        </p:txBody>
      </p:sp>
      <p:sp>
        <p:nvSpPr>
          <p:cNvPr id="5" name="TextBox 4"/>
          <p:cNvSpPr txBox="1"/>
          <p:nvPr/>
        </p:nvSpPr>
        <p:spPr>
          <a:xfrm>
            <a:off x="677187" y="1088517"/>
            <a:ext cx="2337599" cy="584776"/>
          </a:xfrm>
          <a:prstGeom prst="rect">
            <a:avLst/>
          </a:prstGeom>
          <a:noFill/>
        </p:spPr>
        <p:txBody>
          <a:bodyPr wrap="square" rtlCol="0">
            <a:spAutoFit/>
          </a:bodyPr>
          <a:lstStyle/>
          <a:p>
            <a:r>
              <a:rPr lang="en-US" sz="3200" dirty="0" smtClean="0">
                <a:solidFill>
                  <a:srgbClr val="FF0000"/>
                </a:solidFill>
              </a:rPr>
              <a:t>Chose bins</a:t>
            </a:r>
          </a:p>
        </p:txBody>
      </p:sp>
    </p:spTree>
    <p:extLst>
      <p:ext uri="{BB962C8B-B14F-4D97-AF65-F5344CB8AC3E}">
        <p14:creationId xmlns:p14="http://schemas.microsoft.com/office/powerpoint/2010/main" val="4230870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2164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3"/>
          <a:srcRect r="60000"/>
          <a:stretch/>
        </p:blipFill>
        <p:spPr>
          <a:xfrm>
            <a:off x="5120691" y="705478"/>
            <a:ext cx="3657600" cy="5791487"/>
          </a:xfrm>
          <a:prstGeom prst="rect">
            <a:avLst/>
          </a:prstGeom>
        </p:spPr>
      </p:pic>
      <p:cxnSp>
        <p:nvCxnSpPr>
          <p:cNvPr id="5" name="Straight Arrow Connector 4"/>
          <p:cNvCxnSpPr/>
          <p:nvPr/>
        </p:nvCxnSpPr>
        <p:spPr>
          <a:xfrm>
            <a:off x="4218564" y="3555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5983" y="228588"/>
            <a:ext cx="7620490" cy="830997"/>
          </a:xfrm>
          <a:prstGeom prst="rect">
            <a:avLst/>
          </a:prstGeom>
          <a:noFill/>
        </p:spPr>
        <p:txBody>
          <a:bodyPr wrap="square" rtlCol="0">
            <a:spAutoFit/>
          </a:bodyPr>
          <a:lstStyle/>
          <a:p>
            <a:r>
              <a:rPr lang="en-US" sz="4800" dirty="0" smtClean="0">
                <a:solidFill>
                  <a:srgbClr val="FF0000"/>
                </a:solidFill>
              </a:rPr>
              <a:t>Create overlapping bins: </a:t>
            </a:r>
          </a:p>
        </p:txBody>
      </p:sp>
    </p:spTree>
    <p:extLst>
      <p:ext uri="{BB962C8B-B14F-4D97-AF65-F5344CB8AC3E}">
        <p14:creationId xmlns:p14="http://schemas.microsoft.com/office/powerpoint/2010/main" val="2470203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5" name="Picture 4"/>
          <p:cNvPicPr>
            <a:picLocks noChangeAspect="1"/>
          </p:cNvPicPr>
          <p:nvPr/>
        </p:nvPicPr>
        <p:blipFill rotWithShape="1">
          <a:blip r:embed="rId2"/>
          <a:srcRect t="67722" b="-190"/>
          <a:stretch/>
        </p:blipFill>
        <p:spPr>
          <a:xfrm>
            <a:off x="4179017" y="429608"/>
            <a:ext cx="3900688" cy="2743200"/>
          </a:xfrm>
          <a:prstGeom prst="rect">
            <a:avLst/>
          </a:prstGeom>
        </p:spPr>
      </p:pic>
      <p:sp>
        <p:nvSpPr>
          <p:cNvPr id="6" name="Rectangle 5"/>
          <p:cNvSpPr/>
          <p:nvPr/>
        </p:nvSpPr>
        <p:spPr>
          <a:xfrm>
            <a:off x="3631701" y="3674568"/>
            <a:ext cx="5894081" cy="2074414"/>
          </a:xfrm>
          <a:prstGeom prst="rect">
            <a:avLst/>
          </a:prstGeom>
        </p:spPr>
        <p:txBody>
          <a:bodyPr wrap="square">
            <a:spAutoFit/>
          </a:bodyPr>
          <a:lstStyle/>
          <a:p>
            <a:pPr>
              <a:lnSpc>
                <a:spcPct val="120000"/>
              </a:lnSpc>
            </a:pPr>
            <a:r>
              <a:rPr lang="en-US" sz="2800" dirty="0" smtClean="0"/>
              <a:t> Cluster each bin &amp; create network.</a:t>
            </a:r>
          </a:p>
          <a:p>
            <a:pPr>
              <a:lnSpc>
                <a:spcPct val="120000"/>
              </a:lnSpc>
            </a:pPr>
            <a:r>
              <a:rPr lang="en-US" sz="2800" dirty="0" smtClean="0"/>
              <a:t>        Vertex = a cluster of a bin.  </a:t>
            </a:r>
          </a:p>
          <a:p>
            <a:pPr>
              <a:lnSpc>
                <a:spcPct val="120000"/>
              </a:lnSpc>
            </a:pPr>
            <a:r>
              <a:rPr lang="en-US" sz="2800" dirty="0" smtClean="0"/>
              <a:t>          Edge = nonempty intersection             </a:t>
            </a:r>
          </a:p>
          <a:p>
            <a:r>
              <a:rPr lang="en-US" sz="2800" dirty="0" smtClean="0"/>
              <a:t>                                 between clusters</a:t>
            </a:r>
            <a:endParaRPr lang="en-US" sz="2800" dirty="0"/>
          </a:p>
        </p:txBody>
      </p:sp>
      <p:sp>
        <p:nvSpPr>
          <p:cNvPr id="7" name="TextBox 6"/>
          <p:cNvSpPr txBox="1"/>
          <p:nvPr/>
        </p:nvSpPr>
        <p:spPr>
          <a:xfrm>
            <a:off x="516924" y="664429"/>
            <a:ext cx="2434368" cy="4770536"/>
          </a:xfrm>
          <a:prstGeom prst="rect">
            <a:avLst/>
          </a:prstGeom>
          <a:noFill/>
        </p:spPr>
        <p:txBody>
          <a:bodyPr wrap="square" rtlCol="0">
            <a:spAutoFit/>
          </a:bodyPr>
          <a:lstStyle/>
          <a:p>
            <a:r>
              <a:rPr lang="en-US" sz="3200" dirty="0" smtClean="0">
                <a:solidFill>
                  <a:srgbClr val="FF0000"/>
                </a:solidFill>
              </a:rPr>
              <a:t>Chose how to cluster.</a:t>
            </a:r>
          </a:p>
          <a:p>
            <a:endParaRPr lang="en-US" sz="1600" dirty="0">
              <a:solidFill>
                <a:srgbClr val="660066"/>
              </a:solidFill>
            </a:endParaRPr>
          </a:p>
          <a:p>
            <a:r>
              <a:rPr lang="en-US" sz="3200" dirty="0" smtClean="0">
                <a:solidFill>
                  <a:srgbClr val="660066"/>
                </a:solidFill>
              </a:rPr>
              <a:t>Normally need a definition of distance between data points</a:t>
            </a:r>
          </a:p>
          <a:p>
            <a:endParaRPr lang="en-US" sz="3200" dirty="0" smtClean="0">
              <a:solidFill>
                <a:srgbClr val="FF0000"/>
              </a:solidFill>
            </a:endParaRPr>
          </a:p>
        </p:txBody>
      </p:sp>
      <p:pic>
        <p:nvPicPr>
          <p:cNvPr id="8" name="Picture 7"/>
          <p:cNvPicPr>
            <a:picLocks noChangeAspect="1"/>
          </p:cNvPicPr>
          <p:nvPr/>
        </p:nvPicPr>
        <p:blipFill rotWithShape="1">
          <a:blip r:embed="rId3"/>
          <a:srcRect t="52669" b="32396"/>
          <a:stretch/>
        </p:blipFill>
        <p:spPr>
          <a:xfrm>
            <a:off x="262714" y="5236918"/>
            <a:ext cx="3166261" cy="1024128"/>
          </a:xfrm>
          <a:prstGeom prst="rect">
            <a:avLst/>
          </a:prstGeom>
        </p:spPr>
      </p:pic>
    </p:spTree>
    <p:extLst>
      <p:ext uri="{BB962C8B-B14F-4D97-AF65-F5344CB8AC3E}">
        <p14:creationId xmlns:p14="http://schemas.microsoft.com/office/powerpoint/2010/main" val="1518592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a:t>
            </a:r>
            <a:r>
              <a:rPr lang="en-US" sz="9600" dirty="0">
                <a:solidFill>
                  <a:srgbClr val="FF0000"/>
                </a:solidFill>
              </a:rPr>
              <a:t>Many, many choices were made </a:t>
            </a:r>
            <a:endParaRPr lang="en-US" sz="9600" dirty="0" smtClean="0">
              <a:solidFill>
                <a:srgbClr val="FF0000"/>
              </a:solidFill>
            </a:endParaRP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170124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70" y="138811"/>
            <a:ext cx="8422006" cy="4278094"/>
          </a:xfrm>
          <a:prstGeom prst="rect">
            <a:avLst/>
          </a:prstGeom>
          <a:noFill/>
        </p:spPr>
        <p:txBody>
          <a:bodyPr wrap="square" rtlCol="0">
            <a:spAutoFit/>
          </a:bodyPr>
          <a:lstStyle/>
          <a:p>
            <a:pPr algn="ctr"/>
            <a:r>
              <a:rPr lang="en-US" sz="3200" dirty="0">
                <a:solidFill>
                  <a:srgbClr val="FF0000"/>
                </a:solidFill>
              </a:rPr>
              <a:t>Note: Many, many choices were made </a:t>
            </a:r>
          </a:p>
          <a:p>
            <a:pPr algn="ctr"/>
            <a:endParaRPr lang="en-US" sz="2400" dirty="0" smtClean="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3200" dirty="0" smtClean="0">
              <a:solidFill>
                <a:srgbClr val="000000"/>
              </a:solidFill>
            </a:endParaRP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789989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568877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651334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a:t>
            </a:r>
            <a:r>
              <a:rPr lang="en-US" sz="3200" dirty="0">
                <a:solidFill>
                  <a:srgbClr val="FF0000"/>
                </a:solidFill>
              </a:rPr>
              <a:t>M</a:t>
            </a:r>
            <a:r>
              <a:rPr lang="en-US" sz="3200" dirty="0" smtClean="0">
                <a:solidFill>
                  <a:srgbClr val="FF0000"/>
                </a:solidFill>
              </a:rPr>
              <a:t>any, many </a:t>
            </a:r>
            <a:r>
              <a:rPr lang="en-US" sz="3200" dirty="0">
                <a:solidFill>
                  <a:srgbClr val="FF0000"/>
                </a:solidFill>
              </a:rPr>
              <a:t>choices </a:t>
            </a:r>
            <a:r>
              <a:rPr lang="en-US" sz="3200" dirty="0" smtClean="0">
                <a:solidFill>
                  <a:srgbClr val="FF0000"/>
                </a:solidFill>
              </a:rPr>
              <a:t>were </a:t>
            </a:r>
            <a:r>
              <a:rPr lang="en-US" sz="3200" dirty="0">
                <a:solidFill>
                  <a:srgbClr val="FF0000"/>
                </a:solidFill>
              </a:rPr>
              <a:t>made </a:t>
            </a:r>
            <a:endParaRPr lang="en-US" sz="3200" dirty="0" smtClean="0">
              <a:solidFill>
                <a:srgbClr val="FF0000"/>
              </a:solidFill>
            </a:endParaRP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vs.   robustness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801560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244096"/>
            <a:ext cx="9144000" cy="5632809"/>
          </a:xfrm>
          <a:prstGeom prst="rect">
            <a:avLst/>
          </a:prstGeom>
        </p:spPr>
      </p:pic>
      <p:sp>
        <p:nvSpPr>
          <p:cNvPr id="4" name="Rectangle 3"/>
          <p:cNvSpPr/>
          <p:nvPr/>
        </p:nvSpPr>
        <p:spPr>
          <a:xfrm>
            <a:off x="1661460" y="208528"/>
            <a:ext cx="5821081" cy="1446550"/>
          </a:xfrm>
          <a:prstGeom prst="rect">
            <a:avLst/>
          </a:prstGeom>
        </p:spPr>
        <p:txBody>
          <a:bodyPr wrap="none">
            <a:spAutoFit/>
          </a:bodyPr>
          <a:lstStyle/>
          <a:p>
            <a:r>
              <a:rPr lang="en-US" sz="4400" dirty="0">
                <a:hlinkClick r:id="rId3"/>
              </a:rPr>
              <a:t>http://www.ayasdi.com</a:t>
            </a:r>
            <a:r>
              <a:rPr lang="en-US" sz="4400" dirty="0" smtClean="0">
                <a:hlinkClick r:id="rId3"/>
              </a:rPr>
              <a:t>/</a:t>
            </a:r>
            <a:endParaRPr lang="en-US" sz="4400" dirty="0" smtClean="0"/>
          </a:p>
          <a:p>
            <a:endParaRPr lang="en-US" sz="4400" dirty="0"/>
          </a:p>
        </p:txBody>
      </p:sp>
    </p:spTree>
    <p:extLst>
      <p:ext uri="{BB962C8B-B14F-4D97-AF65-F5344CB8AC3E}">
        <p14:creationId xmlns:p14="http://schemas.microsoft.com/office/powerpoint/2010/main" val="1118035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smtClean="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smtClean="0"/>
              <a:t>Only need to cover the data points.</a:t>
            </a:r>
          </a:p>
        </p:txBody>
      </p:sp>
    </p:spTree>
    <p:extLst>
      <p:ext uri="{BB962C8B-B14F-4D97-AF65-F5344CB8AC3E}">
        <p14:creationId xmlns:p14="http://schemas.microsoft.com/office/powerpoint/2010/main" val="340899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34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212119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123407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244298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1346921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smtClean="0">
                <a:solidFill>
                  <a:srgbClr val="008000"/>
                </a:solidFill>
              </a:rPr>
              <a:t>Application 2:  US House of Representatives Voting records</a:t>
            </a:r>
          </a:p>
          <a:p>
            <a:endParaRPr lang="en-US" sz="3200" dirty="0" smtClean="0"/>
          </a:p>
          <a:p>
            <a:pPr>
              <a:lnSpc>
                <a:spcPct val="120000"/>
              </a:lnSpc>
            </a:pPr>
            <a:r>
              <a:rPr lang="en-US" sz="3200" dirty="0" smtClean="0">
                <a:solidFill>
                  <a:srgbClr val="0000FF"/>
                </a:solidFill>
              </a:rPr>
              <a:t>Data:  </a:t>
            </a:r>
            <a:r>
              <a:rPr lang="en-US" sz="3200" dirty="0" smtClean="0"/>
              <a:t>(aye, abstain, nay, ….                                          )</a:t>
            </a:r>
          </a:p>
          <a:p>
            <a:pPr>
              <a:lnSpc>
                <a:spcPct val="140000"/>
              </a:lnSpc>
            </a:pPr>
            <a:r>
              <a:rPr lang="en-US" sz="3200" dirty="0"/>
              <a:t> </a:t>
            </a:r>
            <a:r>
              <a:rPr lang="en-US" sz="3200" dirty="0" smtClean="0"/>
              <a:t>       = ( +1  ,      0     ,  -1  , …                                           )</a:t>
            </a:r>
          </a:p>
          <a:p>
            <a:pPr>
              <a:lnSpc>
                <a:spcPct val="140000"/>
              </a:lnSpc>
            </a:pPr>
            <a:endParaRPr lang="en-US" sz="1600" dirty="0"/>
          </a:p>
          <a:p>
            <a:pPr>
              <a:lnSpc>
                <a:spcPct val="140000"/>
              </a:lnSpc>
            </a:pPr>
            <a:r>
              <a:rPr lang="en-US" sz="3200" dirty="0" smtClean="0">
                <a:solidFill>
                  <a:srgbClr val="0000FF"/>
                </a:solidFill>
              </a:rPr>
              <a:t>Distance:  </a:t>
            </a:r>
            <a:r>
              <a:rPr lang="en-US" sz="3200" dirty="0" smtClean="0"/>
              <a:t>Pearson correlation</a:t>
            </a:r>
          </a:p>
          <a:p>
            <a:pPr>
              <a:lnSpc>
                <a:spcPct val="140000"/>
              </a:lnSpc>
            </a:pPr>
            <a:endParaRPr lang="en-US" sz="1600" dirty="0"/>
          </a:p>
          <a:p>
            <a:pPr>
              <a:lnSpc>
                <a:spcPct val="140000"/>
              </a:lnSpc>
            </a:pPr>
            <a:r>
              <a:rPr lang="en-US" sz="3200" dirty="0" smtClean="0">
                <a:solidFill>
                  <a:srgbClr val="0000FF"/>
                </a:solidFill>
              </a:rPr>
              <a:t>Filters:  </a:t>
            </a:r>
            <a:r>
              <a:rPr lang="en-US" sz="3200" dirty="0" smtClean="0"/>
              <a:t>principal </a:t>
            </a:r>
            <a:r>
              <a:rPr lang="en-US" sz="3200" dirty="0"/>
              <a:t>and secondary metric </a:t>
            </a:r>
            <a:r>
              <a:rPr lang="en-US" sz="3200" dirty="0" smtClean="0"/>
              <a:t>SVD</a:t>
            </a:r>
          </a:p>
          <a:p>
            <a:pPr>
              <a:lnSpc>
                <a:spcPct val="140000"/>
              </a:lnSpc>
            </a:pPr>
            <a:endParaRPr lang="en-US" sz="1600" dirty="0" smtClean="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4225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9000"/>
            <a:ext cx="9144000" cy="5810782"/>
          </a:xfrm>
          <a:prstGeom prst="rect">
            <a:avLst/>
          </a:prstGeom>
        </p:spPr>
      </p:pic>
      <p:sp>
        <p:nvSpPr>
          <p:cNvPr id="3" name="TextBox 2"/>
          <p:cNvSpPr txBox="1"/>
          <p:nvPr/>
        </p:nvSpPr>
        <p:spPr>
          <a:xfrm>
            <a:off x="3158837" y="33194"/>
            <a:ext cx="2826327" cy="646331"/>
          </a:xfrm>
          <a:prstGeom prst="rect">
            <a:avLst/>
          </a:prstGeom>
          <a:noFill/>
        </p:spPr>
        <p:txBody>
          <a:bodyPr wrap="square" rtlCol="0">
            <a:spAutoFit/>
          </a:bodyPr>
          <a:lstStyle/>
          <a:p>
            <a:pPr algn="ctr"/>
            <a:r>
              <a:rPr lang="en-US" sz="3600" dirty="0" smtClean="0">
                <a:solidFill>
                  <a:srgbClr val="7030A0"/>
                </a:solidFill>
              </a:rPr>
              <a:t>Mapper</a:t>
            </a:r>
          </a:p>
        </p:txBody>
      </p:sp>
    </p:spTree>
    <p:extLst>
      <p:ext uri="{BB962C8B-B14F-4D97-AF65-F5344CB8AC3E}">
        <p14:creationId xmlns:p14="http://schemas.microsoft.com/office/powerpoint/2010/main" val="3532911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smtClean="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endParaRPr lang="en-US" sz="800" dirty="0"/>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049000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05" y="355214"/>
            <a:ext cx="8747985" cy="5940088"/>
          </a:xfrm>
          <a:prstGeom prst="rect">
            <a:avLst/>
          </a:prstGeom>
        </p:spPr>
        <p:txBody>
          <a:bodyPr wrap="square">
            <a:spAutoFit/>
          </a:bodyPr>
          <a:lstStyle/>
          <a:p>
            <a:r>
              <a:rPr lang="en-US" sz="3200" dirty="0" smtClean="0"/>
              <a:t>They determined </a:t>
            </a:r>
            <a:r>
              <a:rPr lang="en-US" sz="3200" dirty="0"/>
              <a:t>what issues </a:t>
            </a:r>
            <a:r>
              <a:rPr lang="en-US" sz="3200" dirty="0" smtClean="0"/>
              <a:t>divided </a:t>
            </a:r>
            <a:r>
              <a:rPr lang="en-US" sz="3200" dirty="0"/>
              <a:t>Republicans into the two main sub-groups </a:t>
            </a:r>
            <a:r>
              <a:rPr lang="en-US" sz="3200" dirty="0" smtClean="0"/>
              <a:t>in 2009:</a:t>
            </a:r>
          </a:p>
          <a:p>
            <a:endParaRPr lang="en-US" sz="2800" dirty="0"/>
          </a:p>
          <a:p>
            <a:r>
              <a:rPr lang="en-US" sz="2800" dirty="0" smtClean="0"/>
              <a:t>The </a:t>
            </a:r>
            <a:r>
              <a:rPr lang="en-US" sz="2800" dirty="0"/>
              <a:t>Credit Cardholders' Bill of Rights, </a:t>
            </a:r>
            <a:endParaRPr lang="en-US" sz="2800" dirty="0" smtClean="0"/>
          </a:p>
          <a:p>
            <a:endParaRPr lang="en-US" sz="1600" dirty="0" smtClean="0"/>
          </a:p>
          <a:p>
            <a:r>
              <a:rPr lang="en-US" sz="2800" dirty="0" smtClean="0"/>
              <a:t>To </a:t>
            </a:r>
            <a:r>
              <a:rPr lang="en-US" sz="2800" dirty="0"/>
              <a:t>reauthorize the Marine Turtle Conservation Act of 2004, </a:t>
            </a:r>
            <a:endParaRPr lang="en-US" sz="2800" dirty="0" smtClean="0"/>
          </a:p>
          <a:p>
            <a:endParaRPr lang="en-US" sz="1600" dirty="0" smtClean="0"/>
          </a:p>
          <a:p>
            <a:r>
              <a:rPr lang="en-US" sz="2800" dirty="0" smtClean="0"/>
              <a:t>Generations </a:t>
            </a:r>
            <a:r>
              <a:rPr lang="en-US" sz="2800" dirty="0"/>
              <a:t>Invigorating Volunteerism and Education (GIVE) Act, </a:t>
            </a:r>
            <a:endParaRPr lang="en-US" sz="2800" dirty="0" smtClean="0"/>
          </a:p>
          <a:p>
            <a:endParaRPr lang="en-US" sz="1600" dirty="0" smtClean="0"/>
          </a:p>
          <a:p>
            <a:r>
              <a:rPr lang="en-US" sz="2800" dirty="0" smtClean="0"/>
              <a:t>To </a:t>
            </a:r>
            <a:r>
              <a:rPr lang="en-US" sz="2800" dirty="0"/>
              <a:t>restore sums to the Highway Trust Fund and for other purposes, </a:t>
            </a:r>
            <a:endParaRPr lang="en-US" sz="2800" dirty="0" smtClean="0"/>
          </a:p>
          <a:p>
            <a:endParaRPr lang="en-US" sz="1600" dirty="0" smtClean="0"/>
          </a:p>
          <a:p>
            <a:r>
              <a:rPr lang="en-US" sz="2800" dirty="0" smtClean="0"/>
              <a:t>Captive </a:t>
            </a:r>
            <a:r>
              <a:rPr lang="en-US" sz="2800" dirty="0"/>
              <a:t>Primate Safety Act, Solar Technology Roadmap </a:t>
            </a:r>
            <a:r>
              <a:rPr lang="en-US" sz="2800" dirty="0" smtClean="0"/>
              <a:t>Act, Southern </a:t>
            </a:r>
            <a:r>
              <a:rPr lang="en-US" sz="2800" dirty="0"/>
              <a:t>Sea Otter Recovery and Research Act. </a:t>
            </a:r>
          </a:p>
        </p:txBody>
      </p:sp>
      <p:sp>
        <p:nvSpPr>
          <p:cNvPr id="3" name="Rectangle 2"/>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681623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67382" cy="6858000"/>
          </a:xfrm>
          <a:prstGeom prst="rect">
            <a:avLst/>
          </a:prstGeom>
        </p:spPr>
      </p:pic>
    </p:spTree>
    <p:extLst>
      <p:ext uri="{BB962C8B-B14F-4D97-AF65-F5344CB8AC3E}">
        <p14:creationId xmlns:p14="http://schemas.microsoft.com/office/powerpoint/2010/main" val="2542319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7375"/>
            <a:ext cx="9144000" cy="6088862"/>
          </a:xfrm>
          <a:prstGeom prst="rect">
            <a:avLst/>
          </a:prstGeom>
        </p:spPr>
      </p:pic>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6" name="Rectangle 5"/>
          <p:cNvSpPr/>
          <p:nvPr/>
        </p:nvSpPr>
        <p:spPr>
          <a:xfrm>
            <a:off x="1" y="30368"/>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2185133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529" y="1127462"/>
            <a:ext cx="8823960" cy="4389955"/>
          </a:xfrm>
          <a:prstGeom prst="rect">
            <a:avLst/>
          </a:prstGeom>
        </p:spPr>
      </p:pic>
      <p:sp>
        <p:nvSpPr>
          <p:cNvPr id="3" name="Rectangle 2"/>
          <p:cNvSpPr/>
          <p:nvPr/>
        </p:nvSpPr>
        <p:spPr>
          <a:xfrm>
            <a:off x="1692131" y="6069891"/>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5" name="Rectangle 4"/>
          <p:cNvSpPr/>
          <p:nvPr/>
        </p:nvSpPr>
        <p:spPr>
          <a:xfrm>
            <a:off x="1" y="169854"/>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1922719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894933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7768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17243423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725132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91937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76522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2959811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29901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3594821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l="17416" t="6710" r="17316" b="74614"/>
          <a:stretch/>
        </p:blipFill>
        <p:spPr>
          <a:xfrm>
            <a:off x="173274" y="3281677"/>
            <a:ext cx="2066544" cy="1280160"/>
          </a:xfrm>
          <a:prstGeom prst="rect">
            <a:avLst/>
          </a:prstGeom>
        </p:spPr>
      </p:pic>
      <p:pic>
        <p:nvPicPr>
          <p:cNvPr id="8" name="Picture 7"/>
          <p:cNvPicPr>
            <a:picLocks noChangeAspect="1"/>
          </p:cNvPicPr>
          <p:nvPr/>
        </p:nvPicPr>
        <p:blipFill rotWithShape="1">
          <a:blip r:embed="rId2"/>
          <a:srcRect t="73341" b="-4022"/>
          <a:stretch/>
        </p:blipFill>
        <p:spPr>
          <a:xfrm>
            <a:off x="5902608" y="2870197"/>
            <a:ext cx="3166261" cy="2103120"/>
          </a:xfrm>
          <a:prstGeom prst="rect">
            <a:avLst/>
          </a:prstGeom>
        </p:spPr>
      </p:pic>
      <p:pic>
        <p:nvPicPr>
          <p:cNvPr id="9" name="Picture 8"/>
          <p:cNvPicPr>
            <a:picLocks noChangeAspect="1"/>
          </p:cNvPicPr>
          <p:nvPr/>
        </p:nvPicPr>
        <p:blipFill rotWithShape="1">
          <a:blip r:embed="rId2"/>
          <a:srcRect t="52669" b="32396"/>
          <a:stretch/>
        </p:blipFill>
        <p:spPr>
          <a:xfrm>
            <a:off x="2438967" y="3409693"/>
            <a:ext cx="3166261" cy="1024128"/>
          </a:xfrm>
          <a:prstGeom prst="rect">
            <a:avLst/>
          </a:prstGeom>
        </p:spPr>
      </p:pic>
      <p:sp>
        <p:nvSpPr>
          <p:cNvPr id="2" name="TextBox 1"/>
          <p:cNvSpPr txBox="1"/>
          <p:nvPr/>
        </p:nvSpPr>
        <p:spPr>
          <a:xfrm>
            <a:off x="328067" y="1974414"/>
            <a:ext cx="7854236" cy="584775"/>
          </a:xfrm>
          <a:prstGeom prst="rect">
            <a:avLst/>
          </a:prstGeom>
          <a:noFill/>
        </p:spPr>
        <p:txBody>
          <a:bodyPr wrap="square" rtlCol="0">
            <a:spAutoFit/>
          </a:bodyPr>
          <a:lstStyle/>
          <a:p>
            <a:r>
              <a:rPr lang="en-US" sz="3200" dirty="0" smtClean="0"/>
              <a:t>    Data            Overlapping bins                Graph</a:t>
            </a:r>
          </a:p>
        </p:txBody>
      </p:sp>
      <p:sp>
        <p:nvSpPr>
          <p:cNvPr id="3" name="Right Arrow 2"/>
          <p:cNvSpPr/>
          <p:nvPr/>
        </p:nvSpPr>
        <p:spPr>
          <a:xfrm>
            <a:off x="1828800" y="2137063"/>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5990154" y="2137063"/>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72056" y="357352"/>
            <a:ext cx="6999889" cy="1015663"/>
          </a:xfrm>
          <a:prstGeom prst="rect">
            <a:avLst/>
          </a:prstGeom>
          <a:noFill/>
        </p:spPr>
        <p:txBody>
          <a:bodyPr wrap="square" rtlCol="0">
            <a:spAutoFit/>
          </a:bodyPr>
          <a:lstStyle/>
          <a:p>
            <a:pPr algn="ctr"/>
            <a:r>
              <a:rPr lang="en-US" sz="6000" dirty="0" smtClean="0">
                <a:solidFill>
                  <a:srgbClr val="7030A0"/>
                </a:solidFill>
              </a:rPr>
              <a:t>Mapper</a:t>
            </a:r>
          </a:p>
        </p:txBody>
      </p:sp>
    </p:spTree>
    <p:extLst>
      <p:ext uri="{BB962C8B-B14F-4D97-AF65-F5344CB8AC3E}">
        <p14:creationId xmlns:p14="http://schemas.microsoft.com/office/powerpoint/2010/main" val="34488655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136766"/>
            <a:ext cx="7303770" cy="6858000"/>
          </a:xfrm>
          <a:prstGeom prst="rect">
            <a:avLst/>
          </a:prstGeom>
        </p:spPr>
      </p:pic>
      <p:sp>
        <p:nvSpPr>
          <p:cNvPr id="2" name="TextBox 1"/>
          <p:cNvSpPr txBox="1"/>
          <p:nvPr/>
        </p:nvSpPr>
        <p:spPr>
          <a:xfrm>
            <a:off x="644769" y="254007"/>
            <a:ext cx="8167077" cy="584776"/>
          </a:xfrm>
          <a:prstGeom prst="rect">
            <a:avLst/>
          </a:prstGeom>
          <a:noFill/>
        </p:spPr>
        <p:txBody>
          <a:bodyPr wrap="square" rtlCol="0">
            <a:spAutoFit/>
          </a:bodyPr>
          <a:lstStyle/>
          <a:p>
            <a:r>
              <a:rPr lang="en-US" sz="3200" dirty="0" smtClean="0"/>
              <a:t>Example:  Principle component </a:t>
            </a:r>
            <a:r>
              <a:rPr lang="en-US" sz="3200" dirty="0"/>
              <a:t>analysis (PCA)</a:t>
            </a:r>
            <a:r>
              <a:rPr lang="en-US" sz="3200" dirty="0" smtClean="0"/>
              <a:t> </a:t>
            </a:r>
            <a:endParaRPr lang="en-US" sz="3200" dirty="0"/>
          </a:p>
        </p:txBody>
      </p:sp>
      <p:sp>
        <p:nvSpPr>
          <p:cNvPr id="4" name="Rectangle 3"/>
          <p:cNvSpPr/>
          <p:nvPr/>
        </p:nvSpPr>
        <p:spPr>
          <a:xfrm>
            <a:off x="254000" y="6427371"/>
            <a:ext cx="6858000" cy="369332"/>
          </a:xfrm>
          <a:prstGeom prst="rect">
            <a:avLst/>
          </a:prstGeom>
        </p:spPr>
        <p:txBody>
          <a:bodyPr wrap="square">
            <a:spAutoFit/>
          </a:bodyPr>
          <a:lstStyle/>
          <a:p>
            <a:r>
              <a:rPr lang="en-US" dirty="0"/>
              <a:t>http://</a:t>
            </a:r>
            <a:r>
              <a:rPr lang="en-US" dirty="0" err="1"/>
              <a:t>en.wikipedia.org</a:t>
            </a:r>
            <a:r>
              <a:rPr lang="en-US" dirty="0"/>
              <a:t>/wiki/</a:t>
            </a:r>
            <a:r>
              <a:rPr lang="en-US" dirty="0" err="1"/>
              <a:t>File:GaussianScatterPCA.png</a:t>
            </a:r>
            <a:endParaRPr lang="en-US" dirty="0"/>
          </a:p>
        </p:txBody>
      </p:sp>
    </p:spTree>
    <p:extLst>
      <p:ext uri="{BB962C8B-B14F-4D97-AF65-F5344CB8AC3E}">
        <p14:creationId xmlns:p14="http://schemas.microsoft.com/office/powerpoint/2010/main" val="22712890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078" y="175856"/>
            <a:ext cx="8850922" cy="6596678"/>
          </a:xfrm>
          <a:prstGeom prst="rect">
            <a:avLst/>
          </a:prstGeom>
          <a:noFill/>
        </p:spPr>
        <p:txBody>
          <a:bodyPr wrap="square" rtlCol="0">
            <a:spAutoFit/>
          </a:bodyPr>
          <a:lstStyle/>
          <a:p>
            <a:r>
              <a:rPr lang="en-US" sz="3200" dirty="0" smtClean="0"/>
              <a:t>Dimensionality Reduction:   </a:t>
            </a:r>
            <a:r>
              <a:rPr lang="en-US" sz="3200" dirty="0" smtClean="0">
                <a:solidFill>
                  <a:srgbClr val="660066"/>
                </a:solidFill>
              </a:rPr>
              <a:t>Given dataset  D      </a:t>
            </a:r>
            <a:r>
              <a:rPr lang="en-US" sz="3200" b="1" dirty="0" smtClean="0">
                <a:solidFill>
                  <a:srgbClr val="660066"/>
                </a:solidFill>
              </a:rPr>
              <a:t>R</a:t>
            </a:r>
            <a:r>
              <a:rPr lang="en-US" sz="3200" b="1" baseline="30000" dirty="0" smtClean="0">
                <a:solidFill>
                  <a:srgbClr val="660066"/>
                </a:solidFill>
              </a:rPr>
              <a:t>N</a:t>
            </a:r>
          </a:p>
          <a:p>
            <a:endParaRPr lang="en-US" sz="2000" dirty="0"/>
          </a:p>
          <a:p>
            <a:r>
              <a:rPr lang="en-US" sz="3200" dirty="0" smtClean="0">
                <a:solidFill>
                  <a:srgbClr val="800000"/>
                </a:solidFill>
              </a:rPr>
              <a:t>Want:  embedding   f:  D </a:t>
            </a:r>
            <a:r>
              <a:rPr lang="en-US" sz="3200" dirty="0" smtClean="0">
                <a:solidFill>
                  <a:srgbClr val="800000"/>
                </a:solidFill>
                <a:sym typeface="Wingdings"/>
              </a:rPr>
              <a:t> </a:t>
            </a:r>
            <a:r>
              <a:rPr lang="en-US" sz="3200" b="1" dirty="0" err="1" smtClean="0">
                <a:solidFill>
                  <a:srgbClr val="800000"/>
                </a:solidFill>
                <a:sym typeface="Wingdings"/>
              </a:rPr>
              <a:t>R</a:t>
            </a:r>
            <a:r>
              <a:rPr lang="en-US" sz="3200" b="1" baseline="30000" dirty="0" err="1" smtClean="0">
                <a:solidFill>
                  <a:srgbClr val="800000"/>
                </a:solidFill>
                <a:sym typeface="Wingdings"/>
              </a:rPr>
              <a:t>n</a:t>
            </a:r>
            <a:r>
              <a:rPr lang="en-US" sz="3200" dirty="0" smtClean="0">
                <a:solidFill>
                  <a:srgbClr val="800000"/>
                </a:solidFill>
                <a:sym typeface="Wingdings"/>
              </a:rPr>
              <a:t>  where n &lt;&lt; N</a:t>
            </a:r>
          </a:p>
          <a:p>
            <a:pPr>
              <a:lnSpc>
                <a:spcPct val="50000"/>
              </a:lnSpc>
            </a:pPr>
            <a:endParaRPr lang="en-US" sz="3200" dirty="0">
              <a:solidFill>
                <a:srgbClr val="800000"/>
              </a:solidFill>
              <a:sym typeface="Wingdings"/>
            </a:endParaRPr>
          </a:p>
          <a:p>
            <a:pPr lvl="2">
              <a:lnSpc>
                <a:spcPct val="50000"/>
              </a:lnSpc>
            </a:pPr>
            <a:r>
              <a:rPr lang="en-US" sz="3200" dirty="0" smtClean="0">
                <a:solidFill>
                  <a:srgbClr val="800000"/>
                </a:solidFill>
                <a:sym typeface="Wingdings"/>
              </a:rPr>
              <a:t>which “preserves” the structure of the data.</a:t>
            </a:r>
          </a:p>
          <a:p>
            <a:endParaRPr lang="en-US" sz="2000" dirty="0" smtClean="0"/>
          </a:p>
          <a:p>
            <a:r>
              <a:rPr lang="en-US" sz="3200" dirty="0" smtClean="0"/>
              <a:t>Many </a:t>
            </a:r>
            <a:r>
              <a:rPr lang="en-US" sz="3200" dirty="0"/>
              <a:t>reduction methods:</a:t>
            </a:r>
          </a:p>
          <a:p>
            <a:pPr>
              <a:lnSpc>
                <a:spcPct val="50000"/>
              </a:lnSpc>
            </a:pPr>
            <a:endParaRPr lang="en-US" sz="3200" dirty="0"/>
          </a:p>
          <a:p>
            <a:pPr algn="ctr"/>
            <a:r>
              <a:rPr lang="en-US" sz="3200" dirty="0"/>
              <a:t>f</a:t>
            </a:r>
            <a:r>
              <a:rPr lang="en-US" sz="3200" baseline="-25000" dirty="0"/>
              <a:t>1</a:t>
            </a:r>
            <a:r>
              <a:rPr lang="en-US" sz="3200" dirty="0"/>
              <a:t>:  D </a:t>
            </a:r>
            <a:r>
              <a:rPr lang="en-US" sz="3200" dirty="0">
                <a:sym typeface="Wingdings"/>
              </a:rPr>
              <a:t>  </a:t>
            </a:r>
            <a:r>
              <a:rPr lang="en-US" sz="3200" b="1" dirty="0">
                <a:sym typeface="Wingdings"/>
              </a:rPr>
              <a:t>R</a:t>
            </a:r>
            <a:r>
              <a:rPr lang="en-US" sz="3200" dirty="0">
                <a:sym typeface="Wingdings"/>
              </a:rPr>
              <a:t>,</a:t>
            </a:r>
            <a:r>
              <a:rPr lang="en-US" sz="3200" b="1" dirty="0">
                <a:sym typeface="Wingdings"/>
              </a:rPr>
              <a:t> </a:t>
            </a:r>
            <a:r>
              <a:rPr lang="en-US" sz="3200" dirty="0"/>
              <a:t>f</a:t>
            </a:r>
            <a:r>
              <a:rPr lang="en-US" sz="3200" baseline="-25000" dirty="0"/>
              <a:t>2</a:t>
            </a:r>
            <a:r>
              <a:rPr lang="en-US" sz="3200" dirty="0"/>
              <a:t>:  D </a:t>
            </a:r>
            <a:r>
              <a:rPr lang="en-US" sz="3200" dirty="0">
                <a:sym typeface="Wingdings"/>
              </a:rPr>
              <a:t>  </a:t>
            </a:r>
            <a:r>
              <a:rPr lang="en-US" sz="3200" b="1" dirty="0">
                <a:sym typeface="Wingdings"/>
              </a:rPr>
              <a:t>R</a:t>
            </a:r>
            <a:r>
              <a:rPr lang="en-US" sz="3200" dirty="0">
                <a:sym typeface="Wingdings"/>
              </a:rPr>
              <a:t>, …</a:t>
            </a:r>
            <a:r>
              <a:rPr lang="en-US" sz="3200" b="1" dirty="0">
                <a:sym typeface="Wingdings"/>
              </a:rPr>
              <a:t> </a:t>
            </a:r>
            <a:r>
              <a:rPr lang="en-US" sz="3200" dirty="0" err="1"/>
              <a:t>f</a:t>
            </a:r>
            <a:r>
              <a:rPr lang="en-US" sz="3200" baseline="-25000" dirty="0" err="1"/>
              <a:t>n</a:t>
            </a:r>
            <a:r>
              <a:rPr lang="en-US" sz="3200" dirty="0"/>
              <a:t>:  D </a:t>
            </a:r>
            <a:r>
              <a:rPr lang="en-US" sz="3200" dirty="0">
                <a:sym typeface="Wingdings"/>
              </a:rPr>
              <a:t>  </a:t>
            </a:r>
            <a:r>
              <a:rPr lang="en-US" sz="3200" b="1" dirty="0">
                <a:sym typeface="Wingdings"/>
              </a:rPr>
              <a:t>R</a:t>
            </a:r>
            <a:endParaRPr lang="en-US" sz="3200" b="1" dirty="0"/>
          </a:p>
          <a:p>
            <a:endParaRPr lang="en-US" sz="2000" b="1" dirty="0"/>
          </a:p>
          <a:p>
            <a:pPr algn="ctr"/>
            <a:r>
              <a:rPr lang="en-US" sz="3200" dirty="0"/>
              <a:t>(f</a:t>
            </a:r>
            <a:r>
              <a:rPr lang="en-US" sz="3200" baseline="-25000" dirty="0"/>
              <a:t>1</a:t>
            </a:r>
            <a:r>
              <a:rPr lang="en-US" sz="3200" dirty="0"/>
              <a:t>, f</a:t>
            </a:r>
            <a:r>
              <a:rPr lang="en-US" sz="3200" baseline="-25000" dirty="0"/>
              <a:t>2</a:t>
            </a:r>
            <a:r>
              <a:rPr lang="en-US" sz="3200" dirty="0"/>
              <a:t>, … </a:t>
            </a:r>
            <a:r>
              <a:rPr lang="en-US" sz="3200" dirty="0" err="1"/>
              <a:t>f</a:t>
            </a:r>
            <a:r>
              <a:rPr lang="en-US" sz="3200" baseline="-25000" dirty="0" err="1"/>
              <a:t>n</a:t>
            </a:r>
            <a:r>
              <a:rPr lang="en-US" sz="3200" dirty="0"/>
              <a:t>):  D </a:t>
            </a:r>
            <a:r>
              <a:rPr lang="en-US" sz="3200" dirty="0">
                <a:sym typeface="Wingdings"/>
              </a:rPr>
              <a:t>  </a:t>
            </a:r>
            <a:r>
              <a:rPr lang="en-US" sz="3200" b="1" dirty="0" err="1" smtClean="0">
                <a:sym typeface="Wingdings"/>
              </a:rPr>
              <a:t>R</a:t>
            </a:r>
            <a:r>
              <a:rPr lang="en-US" sz="3200" b="1" baseline="30000" dirty="0" err="1" smtClean="0">
                <a:sym typeface="Wingdings"/>
              </a:rPr>
              <a:t>n</a:t>
            </a:r>
            <a:endParaRPr lang="en-US" sz="3200" b="1" baseline="30000" dirty="0" smtClean="0">
              <a:sym typeface="Wingdings"/>
            </a:endParaRPr>
          </a:p>
          <a:p>
            <a:pPr algn="ctr"/>
            <a:endParaRPr lang="en-US" sz="5400" b="1" baseline="30000" dirty="0">
              <a:sym typeface="Wingdings"/>
            </a:endParaRPr>
          </a:p>
          <a:p>
            <a:r>
              <a:rPr lang="en-US" sz="3200" dirty="0" smtClean="0">
                <a:sym typeface="Wingdings"/>
              </a:rPr>
              <a:t>Many </a:t>
            </a:r>
            <a:r>
              <a:rPr lang="en-US" sz="3200" dirty="0">
                <a:sym typeface="Wingdings"/>
              </a:rPr>
              <a:t>are linear,   </a:t>
            </a:r>
            <a:r>
              <a:rPr lang="en-US" sz="3200" dirty="0" smtClean="0">
                <a:sym typeface="Wingdings"/>
              </a:rPr>
              <a:t>M</a:t>
            </a:r>
            <a:r>
              <a:rPr lang="en-US" sz="3200" dirty="0">
                <a:sym typeface="Wingdings"/>
              </a:rPr>
              <a:t>:  </a:t>
            </a:r>
            <a:r>
              <a:rPr lang="en-US" sz="3200" b="1" dirty="0">
                <a:sym typeface="Wingdings"/>
              </a:rPr>
              <a:t>R</a:t>
            </a:r>
            <a:r>
              <a:rPr lang="en-US" sz="3200" b="1" baseline="30000" dirty="0">
                <a:sym typeface="Wingdings"/>
              </a:rPr>
              <a:t>N</a:t>
            </a:r>
            <a:r>
              <a:rPr lang="en-US" sz="3200" b="1" dirty="0">
                <a:sym typeface="Wingdings"/>
              </a:rPr>
              <a:t>    </a:t>
            </a:r>
            <a:r>
              <a:rPr lang="en-US" sz="3200" b="1" dirty="0" err="1">
                <a:sym typeface="Wingdings"/>
              </a:rPr>
              <a:t>R</a:t>
            </a:r>
            <a:r>
              <a:rPr lang="en-US" sz="3200" b="1" baseline="30000" dirty="0" err="1">
                <a:sym typeface="Wingdings"/>
              </a:rPr>
              <a:t>n</a:t>
            </a:r>
            <a:r>
              <a:rPr lang="en-US" sz="3200" dirty="0">
                <a:sym typeface="Wingdings"/>
              </a:rPr>
              <a:t>,  </a:t>
            </a:r>
            <a:r>
              <a:rPr lang="en-US" sz="3200" dirty="0" err="1">
                <a:sym typeface="Wingdings"/>
              </a:rPr>
              <a:t>M</a:t>
            </a:r>
            <a:r>
              <a:rPr lang="en-US" sz="3200" b="1" dirty="0" err="1">
                <a:sym typeface="Wingdings"/>
              </a:rPr>
              <a:t>x</a:t>
            </a:r>
            <a:r>
              <a:rPr lang="en-US" sz="3200" dirty="0">
                <a:sym typeface="Wingdings"/>
              </a:rPr>
              <a:t> = </a:t>
            </a:r>
            <a:r>
              <a:rPr lang="en-US" sz="3200" b="1" dirty="0">
                <a:sym typeface="Wingdings"/>
              </a:rPr>
              <a:t>y</a:t>
            </a:r>
          </a:p>
          <a:p>
            <a:endParaRPr lang="en-US" sz="3200" b="1" baseline="30000" dirty="0" smtClean="0">
              <a:sym typeface="Wingdings"/>
            </a:endParaRPr>
          </a:p>
          <a:p>
            <a:r>
              <a:rPr lang="en-US" sz="3200" dirty="0" smtClean="0">
                <a:sym typeface="Wingdings"/>
              </a:rPr>
              <a:t>But </a:t>
            </a:r>
            <a:r>
              <a:rPr lang="en-US" sz="3200" dirty="0">
                <a:sym typeface="Wingdings"/>
              </a:rPr>
              <a:t>there are also non-linear d</a:t>
            </a:r>
            <a:r>
              <a:rPr lang="en-US" sz="3200" dirty="0"/>
              <a:t>imensionality reduction algorithms</a:t>
            </a:r>
            <a:r>
              <a:rPr lang="en-US" sz="3200" dirty="0" smtClean="0"/>
              <a:t>.</a:t>
            </a:r>
            <a:endParaRPr lang="en-US" sz="3200" b="1" baseline="30000" dirty="0">
              <a:sym typeface="Wingdings"/>
            </a:endParaRPr>
          </a:p>
        </p:txBody>
      </p:sp>
      <p:sp>
        <p:nvSpPr>
          <p:cNvPr id="5" name="TextBox 4"/>
          <p:cNvSpPr txBox="1"/>
          <p:nvPr/>
        </p:nvSpPr>
        <p:spPr>
          <a:xfrm rot="5400000">
            <a:off x="7681182" y="291599"/>
            <a:ext cx="566615" cy="584776"/>
          </a:xfrm>
          <a:prstGeom prst="rect">
            <a:avLst/>
          </a:prstGeom>
          <a:noFill/>
        </p:spPr>
        <p:txBody>
          <a:bodyPr wrap="square" rtlCol="0">
            <a:spAutoFit/>
          </a:bodyPr>
          <a:lstStyle/>
          <a:p>
            <a:r>
              <a:rPr lang="en-US" sz="3200" dirty="0" smtClean="0"/>
              <a:t>U</a:t>
            </a:r>
            <a:endParaRPr lang="en-US" sz="3200" dirty="0"/>
          </a:p>
        </p:txBody>
      </p:sp>
    </p:spTree>
    <p:extLst>
      <p:ext uri="{BB962C8B-B14F-4D97-AF65-F5344CB8AC3E}">
        <p14:creationId xmlns:p14="http://schemas.microsoft.com/office/powerpoint/2010/main" val="6610519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200" y="87954"/>
            <a:ext cx="8713982" cy="6477508"/>
          </a:xfrm>
          <a:prstGeom prst="rect">
            <a:avLst/>
          </a:prstGeom>
        </p:spPr>
      </p:pic>
      <p:sp>
        <p:nvSpPr>
          <p:cNvPr id="2" name="Rectangle 1"/>
          <p:cNvSpPr/>
          <p:nvPr/>
        </p:nvSpPr>
        <p:spPr>
          <a:xfrm>
            <a:off x="55177" y="6488668"/>
            <a:ext cx="6713099" cy="369332"/>
          </a:xfrm>
          <a:prstGeom prst="rect">
            <a:avLst/>
          </a:prstGeom>
        </p:spPr>
        <p:txBody>
          <a:bodyPr wrap="square">
            <a:spAutoFit/>
          </a:bodyPr>
          <a:lstStyle/>
          <a:p>
            <a:r>
              <a:rPr lang="en-US" dirty="0">
                <a:hlinkClick r:id="rId3"/>
              </a:rPr>
              <a:t>https://onlinecourses.science.psu.edu/stat857/book/export/html/</a:t>
            </a:r>
            <a:r>
              <a:rPr lang="en-US" dirty="0" smtClean="0">
                <a:hlinkClick r:id="rId3"/>
              </a:rPr>
              <a:t>11</a:t>
            </a:r>
            <a:r>
              <a:rPr lang="en-US" dirty="0" smtClean="0"/>
              <a:t> </a:t>
            </a:r>
            <a:endParaRPr lang="en-US" dirty="0"/>
          </a:p>
        </p:txBody>
      </p:sp>
    </p:spTree>
    <p:extLst>
      <p:ext uri="{BB962C8B-B14F-4D97-AF65-F5344CB8AC3E}">
        <p14:creationId xmlns:p14="http://schemas.microsoft.com/office/powerpoint/2010/main" val="1562073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625658"/>
            <a:ext cx="510222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type="none" w="sm" len="sm"/>
              </a14:hiddenLine>
            </a:ext>
          </a:extLst>
        </p:spPr>
      </p:pic>
      <p:cxnSp>
        <p:nvCxnSpPr>
          <p:cNvPr id="67589" name="直線單箭頭接點 11"/>
          <p:cNvCxnSpPr>
            <a:cxnSpLocks noChangeShapeType="1"/>
          </p:cNvCxnSpPr>
          <p:nvPr/>
        </p:nvCxnSpPr>
        <p:spPr bwMode="auto">
          <a:xfrm rot="10800000">
            <a:off x="5000625" y="911408"/>
            <a:ext cx="1154113" cy="1587"/>
          </a:xfrm>
          <a:prstGeom prst="straightConnector1">
            <a:avLst/>
          </a:prstGeom>
          <a:noFill/>
          <a:ln w="25400" algn="ctr">
            <a:solidFill>
              <a:schemeClr val="tx1"/>
            </a:solidFill>
            <a:miter lim="800000"/>
            <a:headEnd/>
            <a:tailEnd type="arrow" w="med" len="med"/>
          </a:ln>
          <a:extLst>
            <a:ext uri="{909E8E84-426E-40dd-AFC4-6F175D3DCCD1}">
              <a14:hiddenFill xmlns="" xmlns:a14="http://schemas.microsoft.com/office/drawing/2010/main">
                <a:noFill/>
              </a14:hiddenFill>
            </a:ext>
          </a:extLst>
        </p:spPr>
      </p:cxnSp>
      <p:graphicFrame>
        <p:nvGraphicFramePr>
          <p:cNvPr id="67586" name="Object 6"/>
          <p:cNvGraphicFramePr>
            <a:graphicFrameLocks noChangeAspect="1"/>
          </p:cNvGraphicFramePr>
          <p:nvPr>
            <p:extLst>
              <p:ext uri="{D42A27DB-BD31-4B8C-83A1-F6EECF244321}">
                <p14:modId xmlns:p14="http://schemas.microsoft.com/office/powerpoint/2010/main" val="2987639112"/>
              </p:ext>
            </p:extLst>
          </p:nvPr>
        </p:nvGraphicFramePr>
        <p:xfrm>
          <a:off x="6226175" y="697095"/>
          <a:ext cx="296863" cy="412750"/>
        </p:xfrm>
        <a:graphic>
          <a:graphicData uri="http://schemas.openxmlformats.org/presentationml/2006/ole">
            <mc:AlternateContent xmlns:mc="http://schemas.openxmlformats.org/markup-compatibility/2006">
              <mc:Choice xmlns:v="urn:schemas-microsoft-com:vml" Requires="v">
                <p:oleObj spid="_x0000_s1059" name="Equation" r:id="rId4" imgW="164880" imgH="228600" progId="Equation.DSMT4">
                  <p:embed/>
                </p:oleObj>
              </mc:Choice>
              <mc:Fallback>
                <p:oleObj name="Equation" r:id="rId4" imgW="16488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175" y="697095"/>
                        <a:ext cx="296863" cy="412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67590" name="直線單箭頭接點 14"/>
          <p:cNvCxnSpPr>
            <a:cxnSpLocks noChangeShapeType="1"/>
          </p:cNvCxnSpPr>
          <p:nvPr/>
        </p:nvCxnSpPr>
        <p:spPr bwMode="auto">
          <a:xfrm flipV="1">
            <a:off x="1571625" y="1197158"/>
            <a:ext cx="714375" cy="428625"/>
          </a:xfrm>
          <a:prstGeom prst="straightConnector1">
            <a:avLst/>
          </a:prstGeom>
          <a:noFill/>
          <a:ln w="25400" algn="ctr">
            <a:solidFill>
              <a:schemeClr val="tx1"/>
            </a:solidFill>
            <a:miter lim="800000"/>
            <a:headEnd/>
            <a:tailEnd type="arrow" w="med" len="med"/>
          </a:ln>
          <a:extLst>
            <a:ext uri="{909E8E84-426E-40dd-AFC4-6F175D3DCCD1}">
              <a14:hiddenFill xmlns="" xmlns:a14="http://schemas.microsoft.com/office/drawing/2010/main">
                <a:noFill/>
              </a14:hiddenFill>
            </a:ext>
          </a:extLst>
        </p:spPr>
      </p:cxnSp>
      <p:graphicFrame>
        <p:nvGraphicFramePr>
          <p:cNvPr id="67587" name="Object 7"/>
          <p:cNvGraphicFramePr>
            <a:graphicFrameLocks noChangeAspect="1"/>
          </p:cNvGraphicFramePr>
          <p:nvPr>
            <p:extLst>
              <p:ext uri="{D42A27DB-BD31-4B8C-83A1-F6EECF244321}">
                <p14:modId xmlns:p14="http://schemas.microsoft.com/office/powerpoint/2010/main" val="57635107"/>
              </p:ext>
            </p:extLst>
          </p:nvPr>
        </p:nvGraphicFramePr>
        <p:xfrm>
          <a:off x="1214438" y="1482908"/>
          <a:ext cx="319087" cy="412750"/>
        </p:xfrm>
        <a:graphic>
          <a:graphicData uri="http://schemas.openxmlformats.org/presentationml/2006/ole">
            <mc:AlternateContent xmlns:mc="http://schemas.openxmlformats.org/markup-compatibility/2006">
              <mc:Choice xmlns:v="urn:schemas-microsoft-com:vml" Requires="v">
                <p:oleObj spid="_x0000_s1060" name="Equation" r:id="rId6" imgW="177480" imgH="228600" progId="Equation.3">
                  <p:embed/>
                </p:oleObj>
              </mc:Choice>
              <mc:Fallback>
                <p:oleObj name="Equation" r:id="rId6" imgW="1774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438" y="1482908"/>
                        <a:ext cx="319087" cy="412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9" name="文字方塊 11"/>
          <p:cNvSpPr txBox="1">
            <a:spLocks noChangeArrowheads="1"/>
          </p:cNvSpPr>
          <p:nvPr/>
        </p:nvSpPr>
        <p:spPr bwMode="auto">
          <a:xfrm>
            <a:off x="642938" y="4411845"/>
            <a:ext cx="8358187" cy="1608133"/>
          </a:xfrm>
          <a:prstGeom prst="rect">
            <a:avLst/>
          </a:prstGeom>
          <a:noFill/>
          <a:ln w="9525">
            <a:noFill/>
            <a:miter lim="800000"/>
            <a:headEnd/>
            <a:tailEnd/>
          </a:ln>
        </p:spPr>
        <p:txBody>
          <a:bodyPr>
            <a:spAutoFit/>
          </a:bodyPr>
          <a:lstStyle/>
          <a:p>
            <a:pPr marL="273050" indent="-273050">
              <a:lnSpc>
                <a:spcPct val="110000"/>
              </a:lnSpc>
              <a:spcAft>
                <a:spcPts val="600"/>
              </a:spcAft>
              <a:defRPr/>
            </a:pPr>
            <a:r>
              <a:rPr lang="en-US" altLang="zh-TW" sz="1700" dirty="0">
                <a:solidFill>
                  <a:srgbClr val="0000FF"/>
                </a:solidFill>
                <a:latin typeface="Times New Roman"/>
                <a:ea typeface="新細明體" pitchFamily="18" charset="-120"/>
              </a:rPr>
              <a:t>※ If only the principal component </a:t>
            </a:r>
            <a:r>
              <a:rPr lang="en-US" altLang="zh-TW" sz="1700" i="1" dirty="0">
                <a:solidFill>
                  <a:srgbClr val="0000FF"/>
                </a:solidFill>
                <a:latin typeface="Times New Roman"/>
                <a:ea typeface="新細明體" pitchFamily="18" charset="-120"/>
              </a:rPr>
              <a:t>x’</a:t>
            </a:r>
            <a:r>
              <a:rPr lang="en-US" altLang="zh-TW" sz="1700" dirty="0">
                <a:solidFill>
                  <a:srgbClr val="0000FF"/>
                </a:solidFill>
                <a:latin typeface="Times New Roman"/>
                <a:ea typeface="新細明體" pitchFamily="18" charset="-120"/>
              </a:rPr>
              <a:t> is considered in the Principal Component Analysis (PCA), it is equivalent to project all points onto the </a:t>
            </a:r>
            <a:r>
              <a:rPr lang="en-US" altLang="zh-TW" sz="1700" b="1" dirty="0">
                <a:solidFill>
                  <a:srgbClr val="0000FF"/>
                </a:solidFill>
                <a:latin typeface="Times New Roman"/>
                <a:ea typeface="新細明體" pitchFamily="18" charset="-120"/>
              </a:rPr>
              <a:t>v</a:t>
            </a:r>
            <a:r>
              <a:rPr lang="en-US" altLang="zh-TW" sz="1700" baseline="-25000" dirty="0">
                <a:solidFill>
                  <a:srgbClr val="0000FF"/>
                </a:solidFill>
                <a:latin typeface="Times New Roman"/>
                <a:ea typeface="新細明體" pitchFamily="18" charset="-120"/>
              </a:rPr>
              <a:t>1</a:t>
            </a:r>
            <a:r>
              <a:rPr lang="en-US" altLang="zh-TW" sz="1700" dirty="0">
                <a:solidFill>
                  <a:srgbClr val="0000FF"/>
                </a:solidFill>
                <a:latin typeface="Times New Roman"/>
                <a:ea typeface="新細明體" pitchFamily="18" charset="-120"/>
              </a:rPr>
              <a:t> vector</a:t>
            </a:r>
          </a:p>
          <a:p>
            <a:pPr marL="273050" indent="-273050">
              <a:lnSpc>
                <a:spcPct val="110000"/>
              </a:lnSpc>
              <a:defRPr/>
            </a:pPr>
            <a:r>
              <a:rPr lang="en-US" altLang="zh-TW" sz="1700" dirty="0">
                <a:solidFill>
                  <a:srgbClr val="0000FF"/>
                </a:solidFill>
                <a:latin typeface="Times New Roman"/>
                <a:ea typeface="新細明體" pitchFamily="18" charset="-120"/>
              </a:rPr>
              <a:t>※ It can be observed in the above figure that the projection </a:t>
            </a:r>
            <a:r>
              <a:rPr lang="en-US" altLang="zh-TW" sz="1700" dirty="0">
                <a:solidFill>
                  <a:srgbClr val="0000FF"/>
                </a:solidFill>
                <a:latin typeface="+mn-lt"/>
                <a:ea typeface="新細明體" pitchFamily="18" charset="-120"/>
              </a:rPr>
              <a:t>onto </a:t>
            </a:r>
            <a:r>
              <a:rPr lang="en-US" altLang="zh-TW" sz="1700" b="1" dirty="0">
                <a:solidFill>
                  <a:srgbClr val="0000FF"/>
                </a:solidFill>
                <a:latin typeface="Times New Roman"/>
                <a:ea typeface="新細明體" pitchFamily="18" charset="-120"/>
              </a:rPr>
              <a:t>v</a:t>
            </a:r>
            <a:r>
              <a:rPr lang="en-US" altLang="zh-TW" sz="1700" baseline="-25000" dirty="0">
                <a:solidFill>
                  <a:srgbClr val="0000FF"/>
                </a:solidFill>
                <a:latin typeface="Times New Roman"/>
                <a:ea typeface="新細明體" pitchFamily="18" charset="-120"/>
              </a:rPr>
              <a:t>1</a:t>
            </a:r>
            <a:r>
              <a:rPr lang="en-US" altLang="zh-TW" sz="1700" dirty="0">
                <a:solidFill>
                  <a:srgbClr val="0000FF"/>
                </a:solidFill>
                <a:latin typeface="+mn-lt"/>
                <a:ea typeface="新細明體" pitchFamily="18" charset="-120"/>
              </a:rPr>
              <a:t> vector can retains as much as possible the </a:t>
            </a:r>
            <a:r>
              <a:rPr lang="en-US" altLang="zh-TW" sz="1700" dirty="0" err="1">
                <a:solidFill>
                  <a:srgbClr val="0000FF"/>
                </a:solidFill>
                <a:latin typeface="+mn-lt"/>
                <a:ea typeface="新細明體" pitchFamily="18" charset="-120"/>
              </a:rPr>
              <a:t>interpoint</a:t>
            </a:r>
            <a:r>
              <a:rPr lang="en-US" altLang="zh-TW" sz="1700" dirty="0">
                <a:solidFill>
                  <a:srgbClr val="0000FF"/>
                </a:solidFill>
                <a:latin typeface="+mn-lt"/>
                <a:ea typeface="新細明體" pitchFamily="18" charset="-120"/>
              </a:rPr>
              <a:t> distance information (variance) that was contained in the original series of (</a:t>
            </a:r>
            <a:r>
              <a:rPr lang="en-US" altLang="zh-TW" sz="1700" i="1" dirty="0">
                <a:solidFill>
                  <a:srgbClr val="0000FF"/>
                </a:solidFill>
                <a:latin typeface="+mn-lt"/>
                <a:ea typeface="新細明體" pitchFamily="18" charset="-120"/>
              </a:rPr>
              <a:t>x</a:t>
            </a:r>
            <a:r>
              <a:rPr lang="en-US" altLang="zh-TW" sz="1700" dirty="0">
                <a:solidFill>
                  <a:srgbClr val="0000FF"/>
                </a:solidFill>
                <a:latin typeface="+mn-lt"/>
                <a:ea typeface="新細明體" pitchFamily="18" charset="-120"/>
              </a:rPr>
              <a:t>, </a:t>
            </a:r>
            <a:r>
              <a:rPr lang="en-US" altLang="zh-TW" sz="1700" i="1" dirty="0">
                <a:solidFill>
                  <a:srgbClr val="0000FF"/>
                </a:solidFill>
                <a:latin typeface="+mn-lt"/>
                <a:ea typeface="新細明體" pitchFamily="18" charset="-120"/>
              </a:rPr>
              <a:t>y</a:t>
            </a:r>
            <a:r>
              <a:rPr lang="en-US" altLang="zh-TW" sz="1700" dirty="0">
                <a:solidFill>
                  <a:srgbClr val="0000FF"/>
                </a:solidFill>
                <a:latin typeface="+mn-lt"/>
                <a:ea typeface="新細明體" pitchFamily="18" charset="-120"/>
              </a:rPr>
              <a:t>)</a:t>
            </a:r>
          </a:p>
        </p:txBody>
      </p:sp>
      <p:sp>
        <p:nvSpPr>
          <p:cNvPr id="3" name="Rectangle 2"/>
          <p:cNvSpPr/>
          <p:nvPr/>
        </p:nvSpPr>
        <p:spPr>
          <a:xfrm>
            <a:off x="0" y="6139519"/>
            <a:ext cx="8774199" cy="646331"/>
          </a:xfrm>
          <a:prstGeom prst="rect">
            <a:avLst/>
          </a:prstGeom>
        </p:spPr>
        <p:txBody>
          <a:bodyPr wrap="square">
            <a:spAutoFit/>
          </a:bodyPr>
          <a:lstStyle/>
          <a:p>
            <a:r>
              <a:rPr lang="en-US" dirty="0"/>
              <a:t>http://</a:t>
            </a:r>
            <a:r>
              <a:rPr lang="en-US" dirty="0" err="1"/>
              <a:t>homepage.ntu.edu.tw</a:t>
            </a:r>
            <a:r>
              <a:rPr lang="en-US" dirty="0"/>
              <a:t>/~</a:t>
            </a:r>
            <a:r>
              <a:rPr lang="en-US" dirty="0" err="1"/>
              <a:t>jryanwang</a:t>
            </a:r>
            <a:r>
              <a:rPr lang="en-US" dirty="0"/>
              <a:t>/course/Mathematics%20for%20Management%20(undergraduate%20level)/MM_Ch07.pptx</a:t>
            </a:r>
          </a:p>
        </p:txBody>
      </p:sp>
    </p:spTree>
    <p:extLst>
      <p:ext uri="{BB962C8B-B14F-4D97-AF65-F5344CB8AC3E}">
        <p14:creationId xmlns:p14="http://schemas.microsoft.com/office/powerpoint/2010/main" val="4700831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279" y="5807281"/>
            <a:ext cx="8528868" cy="923330"/>
          </a:xfrm>
          <a:prstGeom prst="rect">
            <a:avLst/>
          </a:prstGeom>
        </p:spPr>
        <p:txBody>
          <a:bodyPr wrap="square">
            <a:spAutoFit/>
          </a:bodyPr>
          <a:lstStyle/>
          <a:p>
            <a:r>
              <a:rPr lang="en-US" dirty="0"/>
              <a:t>By </a:t>
            </a:r>
            <a:r>
              <a:rPr lang="en-US" dirty="0" err="1"/>
              <a:t>Lyudmil</a:t>
            </a:r>
            <a:r>
              <a:rPr lang="en-US" dirty="0"/>
              <a:t> </a:t>
            </a:r>
            <a:r>
              <a:rPr lang="en-US" dirty="0" err="1"/>
              <a:t>Antonov</a:t>
            </a:r>
            <a:r>
              <a:rPr lang="en-US" dirty="0"/>
              <a:t> </a:t>
            </a:r>
            <a:r>
              <a:rPr lang="en-US" dirty="0" err="1"/>
              <a:t>Lantonov</a:t>
            </a:r>
            <a:r>
              <a:rPr lang="en-US" dirty="0"/>
              <a:t> 16:35, 13 March 2008 (UTC) </a:t>
            </a:r>
            <a:r>
              <a:rPr lang="en-US" dirty="0" smtClean="0"/>
              <a:t>–</a:t>
            </a:r>
          </a:p>
          <a:p>
            <a:r>
              <a:rPr lang="en-US" dirty="0" smtClean="0"/>
              <a:t>This </a:t>
            </a:r>
            <a:r>
              <a:rPr lang="en-US" dirty="0"/>
              <a:t>vector image was created with </a:t>
            </a:r>
            <a:r>
              <a:rPr lang="en-US" dirty="0" err="1"/>
              <a:t>Inkscape</a:t>
            </a:r>
            <a:r>
              <a:rPr lang="en-US" dirty="0"/>
              <a:t>., GFDL, </a:t>
            </a:r>
            <a:endParaRPr lang="en-US" dirty="0" smtClean="0"/>
          </a:p>
          <a:p>
            <a:r>
              <a:rPr lang="en-US" dirty="0" smtClean="0">
                <a:hlinkClick r:id="rId2"/>
              </a:rPr>
              <a:t>https</a:t>
            </a:r>
            <a:r>
              <a:rPr lang="en-US" dirty="0">
                <a:hlinkClick r:id="rId2"/>
              </a:rPr>
              <a:t>://commons.wikimedia.org/w/index.php?curid=</a:t>
            </a:r>
            <a:r>
              <a:rPr lang="en-US" dirty="0" smtClean="0">
                <a:hlinkClick r:id="rId2"/>
              </a:rPr>
              <a:t>3698599</a:t>
            </a:r>
            <a:r>
              <a:rPr lang="en-US" dirty="0" smtClean="0"/>
              <a:t> </a:t>
            </a:r>
            <a:endParaRPr lang="en-US" dirty="0"/>
          </a:p>
        </p:txBody>
      </p:sp>
      <p:pic>
        <p:nvPicPr>
          <p:cNvPr id="4" name="Picture 3"/>
          <p:cNvPicPr>
            <a:picLocks noChangeAspect="1"/>
          </p:cNvPicPr>
          <p:nvPr/>
        </p:nvPicPr>
        <p:blipFill>
          <a:blip r:embed="rId3"/>
          <a:stretch>
            <a:fillRect/>
          </a:stretch>
        </p:blipFill>
        <p:spPr>
          <a:xfrm>
            <a:off x="1610932" y="715972"/>
            <a:ext cx="5925312" cy="4740250"/>
          </a:xfrm>
          <a:prstGeom prst="rect">
            <a:avLst/>
          </a:prstGeom>
        </p:spPr>
      </p:pic>
    </p:spTree>
    <p:extLst>
      <p:ext uri="{BB962C8B-B14F-4D97-AF65-F5344CB8AC3E}">
        <p14:creationId xmlns:p14="http://schemas.microsoft.com/office/powerpoint/2010/main" val="2391973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7400"/>
            <a:ext cx="9144000" cy="5265805"/>
          </a:xfrm>
          <a:prstGeom prst="rect">
            <a:avLst/>
          </a:prstGeom>
        </p:spPr>
      </p:pic>
      <p:sp>
        <p:nvSpPr>
          <p:cNvPr id="3" name="Rectangle 2"/>
          <p:cNvSpPr/>
          <p:nvPr/>
        </p:nvSpPr>
        <p:spPr>
          <a:xfrm>
            <a:off x="247145" y="6352650"/>
            <a:ext cx="8652886" cy="369332"/>
          </a:xfrm>
          <a:prstGeom prst="rect">
            <a:avLst/>
          </a:prstGeom>
        </p:spPr>
        <p:txBody>
          <a:bodyPr wrap="square">
            <a:spAutoFit/>
          </a:bodyPr>
          <a:lstStyle/>
          <a:p>
            <a:r>
              <a:rPr lang="en-US" dirty="0">
                <a:hlinkClick r:id="rId3"/>
              </a:rPr>
              <a:t>http://www.slideserve.com/wilma/chap-7-linear-algebra-matrix-eigenvalue-</a:t>
            </a:r>
            <a:r>
              <a:rPr lang="en-US" dirty="0" smtClean="0">
                <a:hlinkClick r:id="rId3"/>
              </a:rPr>
              <a:t>problems</a:t>
            </a:r>
            <a:r>
              <a:rPr lang="en-US" dirty="0" smtClean="0"/>
              <a:t> </a:t>
            </a:r>
            <a:endParaRPr lang="en-US" dirty="0"/>
          </a:p>
        </p:txBody>
      </p:sp>
    </p:spTree>
    <p:extLst>
      <p:ext uri="{BB962C8B-B14F-4D97-AF65-F5344CB8AC3E}">
        <p14:creationId xmlns:p14="http://schemas.microsoft.com/office/powerpoint/2010/main" val="3632795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3179" y="1837293"/>
            <a:ext cx="8197642" cy="893616"/>
            <a:chOff x="511322" y="488588"/>
            <a:chExt cx="8197642" cy="893616"/>
          </a:xfrm>
        </p:grpSpPr>
        <p:cxnSp>
          <p:nvCxnSpPr>
            <p:cNvPr id="3" name="Straight Connector 2"/>
            <p:cNvCxnSpPr/>
            <p:nvPr/>
          </p:nvCxnSpPr>
          <p:spPr>
            <a:xfrm>
              <a:off x="511322" y="709307"/>
              <a:ext cx="78842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86165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49238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962084"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6264" y="920539"/>
              <a:ext cx="8032700" cy="461665"/>
            </a:xfrm>
            <a:prstGeom prst="rect">
              <a:avLst/>
            </a:prstGeom>
            <a:noFill/>
          </p:spPr>
          <p:txBody>
            <a:bodyPr wrap="square" rtlCol="0">
              <a:spAutoFit/>
            </a:bodyPr>
            <a:lstStyle/>
            <a:p>
              <a:r>
                <a:rPr lang="en-US" sz="2400" dirty="0" smtClean="0"/>
                <a:t>0       1                                                                                           10</a:t>
              </a:r>
              <a:endParaRPr lang="en-US" sz="2400" dirty="0"/>
            </a:p>
          </p:txBody>
        </p:sp>
      </p:grpSp>
      <p:sp>
        <p:nvSpPr>
          <p:cNvPr id="11" name="TextBox 10"/>
          <p:cNvSpPr txBox="1"/>
          <p:nvPr/>
        </p:nvSpPr>
        <p:spPr>
          <a:xfrm>
            <a:off x="324732" y="379396"/>
            <a:ext cx="8532683" cy="6124753"/>
          </a:xfrm>
          <a:prstGeom prst="rect">
            <a:avLst/>
          </a:prstGeom>
          <a:noFill/>
        </p:spPr>
        <p:txBody>
          <a:bodyPr wrap="square" rtlCol="0">
            <a:spAutoFit/>
          </a:bodyPr>
          <a:lstStyle/>
          <a:p>
            <a:pPr algn="ctr"/>
            <a:r>
              <a:rPr lang="en-US" sz="2400" b="1" dirty="0" smtClean="0">
                <a:solidFill>
                  <a:srgbClr val="800000"/>
                </a:solidFill>
              </a:rPr>
              <a:t>Why use PCA in data analysis?</a:t>
            </a:r>
          </a:p>
          <a:p>
            <a:endParaRPr lang="en-US" sz="2400" dirty="0"/>
          </a:p>
          <a:p>
            <a:r>
              <a:rPr lang="en-US" sz="2400" dirty="0" smtClean="0"/>
              <a:t>Consider the points  (0, 0, …, 0),  (1, 0, …, 0),  (10, 0, …, 0)</a:t>
            </a:r>
          </a:p>
          <a:p>
            <a:endParaRPr lang="en-US" sz="2400" dirty="0"/>
          </a:p>
          <a:p>
            <a:endParaRPr lang="en-US" sz="2400" dirty="0" smtClean="0"/>
          </a:p>
          <a:p>
            <a:endParaRPr lang="en-US" sz="2400" dirty="0"/>
          </a:p>
          <a:p>
            <a:endParaRPr lang="en-US" sz="2400" dirty="0" smtClean="0"/>
          </a:p>
          <a:p>
            <a:r>
              <a:rPr lang="en-US" sz="2400" dirty="0" smtClean="0"/>
              <a:t>Add noise to first point (0, 0, …, 0) </a:t>
            </a:r>
            <a:r>
              <a:rPr lang="en-US" sz="2400" dirty="0" smtClean="0">
                <a:sym typeface="Wingdings"/>
              </a:rPr>
              <a:t> (0, 1, …, 1) </a:t>
            </a:r>
            <a:endParaRPr lang="en-US" sz="2400" dirty="0" smtClean="0"/>
          </a:p>
          <a:p>
            <a:endParaRPr lang="en-US" sz="2400" dirty="0"/>
          </a:p>
          <a:p>
            <a:r>
              <a:rPr lang="en-US" sz="2400" dirty="0" smtClean="0"/>
              <a:t>In R</a:t>
            </a:r>
            <a:r>
              <a:rPr lang="en-US" sz="2400" baseline="30000" dirty="0" smtClean="0"/>
              <a:t>100</a:t>
            </a:r>
            <a:r>
              <a:rPr lang="en-US" sz="2400" dirty="0" smtClean="0"/>
              <a:t>,   d(</a:t>
            </a:r>
            <a:r>
              <a:rPr lang="en-US" sz="2400" dirty="0" smtClean="0">
                <a:sym typeface="Wingdings"/>
              </a:rPr>
              <a:t>(0, 1, …, 1)</a:t>
            </a:r>
            <a:r>
              <a:rPr lang="en-US" sz="2400" dirty="0" smtClean="0"/>
              <a:t>, (1, 0, …, 0)) = 10  &gt;  9.</a:t>
            </a:r>
          </a:p>
          <a:p>
            <a:endParaRPr lang="en-US" sz="2400" baseline="30000" dirty="0"/>
          </a:p>
          <a:p>
            <a:endParaRPr lang="en-US" sz="2400" dirty="0" smtClean="0"/>
          </a:p>
          <a:p>
            <a:r>
              <a:rPr lang="en-US" sz="2400" dirty="0" smtClean="0"/>
              <a:t>Add small noise to first point (0, 0, …, 0) </a:t>
            </a:r>
            <a:r>
              <a:rPr lang="en-US" sz="2400" dirty="0" smtClean="0">
                <a:sym typeface="Wingdings"/>
              </a:rPr>
              <a:t> (0, 0.1, …, 0.1) </a:t>
            </a:r>
            <a:endParaRPr lang="en-US" sz="2400" dirty="0" smtClean="0"/>
          </a:p>
          <a:p>
            <a:endParaRPr lang="en-US" sz="2400" dirty="0" smtClean="0"/>
          </a:p>
          <a:p>
            <a:r>
              <a:rPr lang="en-US" sz="2400" dirty="0" smtClean="0"/>
              <a:t>In R</a:t>
            </a:r>
            <a:r>
              <a:rPr lang="en-US" sz="2400" baseline="30000" dirty="0" smtClean="0"/>
              <a:t>39,900</a:t>
            </a:r>
            <a:r>
              <a:rPr lang="en-US" sz="2400" dirty="0" smtClean="0"/>
              <a:t>,   d(</a:t>
            </a:r>
            <a:r>
              <a:rPr lang="en-US" sz="2400" dirty="0" smtClean="0">
                <a:sym typeface="Wingdings"/>
              </a:rPr>
              <a:t>(0, 0.1, …, 0.1)</a:t>
            </a:r>
            <a:r>
              <a:rPr lang="en-US" sz="2400" dirty="0" smtClean="0"/>
              <a:t>, (1, 0, …, 0)) = 20  &gt;  9.</a:t>
            </a:r>
            <a:endParaRPr lang="en-US" sz="2400" baseline="30000" dirty="0" smtClean="0"/>
          </a:p>
          <a:p>
            <a:endParaRPr lang="en-US" sz="2400" baseline="30000" dirty="0" smtClean="0"/>
          </a:p>
          <a:p>
            <a:r>
              <a:rPr lang="en-US" sz="2400" dirty="0" smtClean="0"/>
              <a:t> </a:t>
            </a:r>
          </a:p>
        </p:txBody>
      </p:sp>
    </p:spTree>
    <p:extLst>
      <p:ext uri="{BB962C8B-B14F-4D97-AF65-F5344CB8AC3E}">
        <p14:creationId xmlns:p14="http://schemas.microsoft.com/office/powerpoint/2010/main" val="2461129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275171"/>
            <a:ext cx="8781446" cy="6858000"/>
          </a:xfrm>
          <a:prstGeom prst="rect">
            <a:avLst/>
          </a:prstGeom>
        </p:spPr>
      </p:pic>
      <p:sp>
        <p:nvSpPr>
          <p:cNvPr id="3" name="Rectangle 2"/>
          <p:cNvSpPr/>
          <p:nvPr/>
        </p:nvSpPr>
        <p:spPr>
          <a:xfrm>
            <a:off x="296338" y="96336"/>
            <a:ext cx="8744707" cy="461665"/>
          </a:xfrm>
          <a:prstGeom prst="rect">
            <a:avLst/>
          </a:prstGeom>
        </p:spPr>
        <p:txBody>
          <a:bodyPr wrap="square">
            <a:spAutoFit/>
          </a:bodyPr>
          <a:lstStyle/>
          <a:p>
            <a:r>
              <a:rPr lang="en-US" sz="2400" dirty="0">
                <a:hlinkClick r:id="rId3"/>
              </a:rPr>
              <a:t>https://en.wikipedia.org/wiki/</a:t>
            </a:r>
            <a:r>
              <a:rPr lang="en-US" sz="2400" dirty="0" smtClean="0">
                <a:hlinkClick r:id="rId3"/>
              </a:rPr>
              <a:t>Nonlinear_dimensionality_reduction</a:t>
            </a:r>
            <a:r>
              <a:rPr lang="en-US" sz="2400" dirty="0" smtClean="0"/>
              <a:t> </a:t>
            </a:r>
            <a:endParaRPr lang="en-US" sz="2400" dirty="0"/>
          </a:p>
        </p:txBody>
      </p:sp>
    </p:spTree>
    <p:extLst>
      <p:ext uri="{BB962C8B-B14F-4D97-AF65-F5344CB8AC3E}">
        <p14:creationId xmlns:p14="http://schemas.microsoft.com/office/powerpoint/2010/main" val="3555698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059" y="2242959"/>
            <a:ext cx="8528867" cy="1200329"/>
          </a:xfrm>
          <a:prstGeom prst="rect">
            <a:avLst/>
          </a:prstGeom>
          <a:noFill/>
          <a:ln>
            <a:noFill/>
          </a:ln>
        </p:spPr>
        <p:txBody>
          <a:bodyPr wrap="square" rtlCol="0">
            <a:spAutoFit/>
          </a:bodyPr>
          <a:lstStyle/>
          <a:p>
            <a:pPr algn="ctr"/>
            <a:r>
              <a:rPr lang="en-US" sz="7200" dirty="0" smtClean="0"/>
              <a:t>4databasics3900.r</a:t>
            </a:r>
          </a:p>
        </p:txBody>
      </p:sp>
    </p:spTree>
    <p:extLst>
      <p:ext uri="{BB962C8B-B14F-4D97-AF65-F5344CB8AC3E}">
        <p14:creationId xmlns:p14="http://schemas.microsoft.com/office/powerpoint/2010/main" val="1986795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7375"/>
            <a:ext cx="9144000" cy="6088862"/>
          </a:xfrm>
          <a:prstGeom prst="rect">
            <a:avLst/>
          </a:prstGeom>
        </p:spPr>
      </p:pic>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6" name="Rectangle 5"/>
          <p:cNvSpPr/>
          <p:nvPr/>
        </p:nvSpPr>
        <p:spPr>
          <a:xfrm>
            <a:off x="1" y="30368"/>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370454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 b="76001"/>
          <a:stretch/>
        </p:blipFill>
        <p:spPr>
          <a:xfrm>
            <a:off x="90766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Tree>
    <p:extLst>
      <p:ext uri="{BB962C8B-B14F-4D97-AF65-F5344CB8AC3E}">
        <p14:creationId xmlns:p14="http://schemas.microsoft.com/office/powerpoint/2010/main" val="2370763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023" y="801999"/>
            <a:ext cx="8823960" cy="4389955"/>
          </a:xfrm>
          <a:prstGeom prst="rect">
            <a:avLst/>
          </a:prstGeom>
        </p:spPr>
      </p:pic>
    </p:spTree>
    <p:extLst>
      <p:ext uri="{BB962C8B-B14F-4D97-AF65-F5344CB8AC3E}">
        <p14:creationId xmlns:p14="http://schemas.microsoft.com/office/powerpoint/2010/main" val="2337729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9673"/>
          </a:xfrm>
          <a:prstGeom prst="rect">
            <a:avLst/>
          </a:prstGeom>
        </p:spPr>
      </p:pic>
      <p:sp>
        <p:nvSpPr>
          <p:cNvPr id="3" name="Rectangle 2"/>
          <p:cNvSpPr/>
          <p:nvPr/>
        </p:nvSpPr>
        <p:spPr>
          <a:xfrm>
            <a:off x="1341788" y="432346"/>
            <a:ext cx="2650109" cy="369332"/>
          </a:xfrm>
          <a:prstGeom prst="rect">
            <a:avLst/>
          </a:prstGeom>
          <a:solidFill>
            <a:schemeClr val="accent4">
              <a:lumMod val="20000"/>
              <a:lumOff val="80000"/>
            </a:schemeClr>
          </a:solidFill>
        </p:spPr>
        <p:txBody>
          <a:bodyPr wrap="none">
            <a:spAutoFit/>
          </a:bodyPr>
          <a:lstStyle/>
          <a:p>
            <a:r>
              <a:rPr lang="en-US" dirty="0"/>
              <a:t>https://</a:t>
            </a:r>
            <a:r>
              <a:rPr lang="en-US" dirty="0" err="1"/>
              <a:t>cran.r-project.org</a:t>
            </a:r>
            <a:r>
              <a:rPr lang="en-US" dirty="0"/>
              <a:t>/</a:t>
            </a:r>
          </a:p>
        </p:txBody>
      </p:sp>
      <p:sp>
        <p:nvSpPr>
          <p:cNvPr id="4" name="TextBox 3"/>
          <p:cNvSpPr txBox="1"/>
          <p:nvPr/>
        </p:nvSpPr>
        <p:spPr>
          <a:xfrm>
            <a:off x="1118901" y="3824904"/>
            <a:ext cx="1421308" cy="461665"/>
          </a:xfrm>
          <a:prstGeom prst="rect">
            <a:avLst/>
          </a:prstGeom>
          <a:solidFill>
            <a:srgbClr val="E2F0D9"/>
          </a:solidFill>
        </p:spPr>
        <p:txBody>
          <a:bodyPr wrap="square" rtlCol="0">
            <a:spAutoFit/>
          </a:bodyPr>
          <a:lstStyle/>
          <a:p>
            <a:pPr algn="ctr"/>
            <a:r>
              <a:rPr lang="en-US" sz="2400" dirty="0" smtClean="0"/>
              <a:t>Packages</a:t>
            </a:r>
          </a:p>
        </p:txBody>
      </p:sp>
      <p:cxnSp>
        <p:nvCxnSpPr>
          <p:cNvPr id="5" name="Straight Arrow Connector 4"/>
          <p:cNvCxnSpPr/>
          <p:nvPr/>
        </p:nvCxnSpPr>
        <p:spPr>
          <a:xfrm flipH="1">
            <a:off x="590891" y="3930736"/>
            <a:ext cx="528011" cy="122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498105" y="3492308"/>
            <a:ext cx="361692" cy="337874"/>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8790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900"/>
            <a:ext cx="9144000" cy="4894090"/>
          </a:xfrm>
          <a:prstGeom prst="rect">
            <a:avLst/>
          </a:prstGeom>
        </p:spPr>
      </p:pic>
    </p:spTree>
    <p:extLst>
      <p:ext uri="{BB962C8B-B14F-4D97-AF65-F5344CB8AC3E}">
        <p14:creationId xmlns:p14="http://schemas.microsoft.com/office/powerpoint/2010/main" val="21902368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304633"/>
          </a:xfrm>
          <a:prstGeom prst="rect">
            <a:avLst/>
          </a:prstGeom>
        </p:spPr>
      </p:pic>
    </p:spTree>
    <p:extLst>
      <p:ext uri="{BB962C8B-B14F-4D97-AF65-F5344CB8AC3E}">
        <p14:creationId xmlns:p14="http://schemas.microsoft.com/office/powerpoint/2010/main" val="25128859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90151"/>
          </a:xfrm>
          <a:prstGeom prst="rect">
            <a:avLst/>
          </a:prstGeom>
        </p:spPr>
      </p:pic>
      <p:sp>
        <p:nvSpPr>
          <p:cNvPr id="3" name="Rectangle 2"/>
          <p:cNvSpPr/>
          <p:nvPr/>
        </p:nvSpPr>
        <p:spPr>
          <a:xfrm>
            <a:off x="448533" y="145101"/>
            <a:ext cx="8396574" cy="369332"/>
          </a:xfrm>
          <a:prstGeom prst="rect">
            <a:avLst/>
          </a:prstGeom>
          <a:solidFill>
            <a:srgbClr val="FFF2CC"/>
          </a:solidFill>
        </p:spPr>
        <p:txBody>
          <a:bodyPr wrap="none">
            <a:spAutoFit/>
          </a:bodyPr>
          <a:lstStyle/>
          <a:p>
            <a:r>
              <a:rPr lang="en-US" dirty="0" smtClean="0"/>
              <a:t>Additional packages can be found at other repositories such as http</a:t>
            </a:r>
            <a:r>
              <a:rPr lang="en-US" dirty="0"/>
              <a:t>://</a:t>
            </a:r>
            <a:r>
              <a:rPr lang="en-US" dirty="0" err="1"/>
              <a:t>bioconductor.org</a:t>
            </a:r>
            <a:r>
              <a:rPr lang="en-US" dirty="0"/>
              <a:t>/</a:t>
            </a:r>
          </a:p>
        </p:txBody>
      </p:sp>
    </p:spTree>
    <p:extLst>
      <p:ext uri="{BB962C8B-B14F-4D97-AF65-F5344CB8AC3E}">
        <p14:creationId xmlns:p14="http://schemas.microsoft.com/office/powerpoint/2010/main" val="4923679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248803" y="2177024"/>
            <a:ext cx="3356706" cy="461665"/>
          </a:xfrm>
          <a:prstGeom prst="rect">
            <a:avLst/>
          </a:prstGeom>
          <a:solidFill>
            <a:srgbClr val="E2F0D9"/>
          </a:solidFill>
        </p:spPr>
        <p:txBody>
          <a:bodyPr wrap="square" rtlCol="0">
            <a:spAutoFit/>
          </a:bodyPr>
          <a:lstStyle/>
          <a:p>
            <a:r>
              <a:rPr lang="en-US" sz="2400" dirty="0" smtClean="0"/>
              <a:t>The </a:t>
            </a:r>
            <a:r>
              <a:rPr lang="en-US" sz="2400" dirty="0" err="1" smtClean="0"/>
              <a:t>TDAmapper</a:t>
            </a:r>
            <a:r>
              <a:rPr lang="en-US" sz="2400" dirty="0" smtClean="0"/>
              <a:t> package</a:t>
            </a:r>
          </a:p>
        </p:txBody>
      </p:sp>
    </p:spTree>
    <p:extLst>
      <p:ext uri="{BB962C8B-B14F-4D97-AF65-F5344CB8AC3E}">
        <p14:creationId xmlns:p14="http://schemas.microsoft.com/office/powerpoint/2010/main" val="104955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47123"/>
          </a:xfrm>
          <a:prstGeom prst="rect">
            <a:avLst/>
          </a:prstGeom>
        </p:spPr>
      </p:pic>
      <p:sp>
        <p:nvSpPr>
          <p:cNvPr id="3" name="TextBox 2"/>
          <p:cNvSpPr txBox="1"/>
          <p:nvPr/>
        </p:nvSpPr>
        <p:spPr>
          <a:xfrm>
            <a:off x="6138841" y="4202864"/>
            <a:ext cx="2071481" cy="646331"/>
          </a:xfrm>
          <a:prstGeom prst="rect">
            <a:avLst/>
          </a:prstGeom>
          <a:solidFill>
            <a:srgbClr val="E2F0D9"/>
          </a:solidFill>
        </p:spPr>
        <p:txBody>
          <a:bodyPr wrap="square" rtlCol="0">
            <a:spAutoFit/>
          </a:bodyPr>
          <a:lstStyle/>
          <a:p>
            <a:r>
              <a:rPr lang="en-US" dirty="0" smtClean="0"/>
              <a:t>Vignettes are also useful</a:t>
            </a:r>
            <a:endParaRPr lang="en-US" dirty="0"/>
          </a:p>
        </p:txBody>
      </p:sp>
      <p:cxnSp>
        <p:nvCxnSpPr>
          <p:cNvPr id="4" name="Straight Arrow Connector 3"/>
          <p:cNvCxnSpPr/>
          <p:nvPr/>
        </p:nvCxnSpPr>
        <p:spPr>
          <a:xfrm flipH="1">
            <a:off x="4384888" y="4822710"/>
            <a:ext cx="1814434" cy="755912"/>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04231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174" y="62910"/>
            <a:ext cx="9921142" cy="6770579"/>
          </a:xfrm>
          <a:prstGeom prst="rect">
            <a:avLst/>
          </a:prstGeom>
        </p:spPr>
      </p:pic>
      <p:sp>
        <p:nvSpPr>
          <p:cNvPr id="3" name="TextBox 2"/>
          <p:cNvSpPr txBox="1"/>
          <p:nvPr/>
        </p:nvSpPr>
        <p:spPr>
          <a:xfrm>
            <a:off x="6804133" y="544256"/>
            <a:ext cx="1300345" cy="461665"/>
          </a:xfrm>
          <a:prstGeom prst="rect">
            <a:avLst/>
          </a:prstGeom>
          <a:solidFill>
            <a:srgbClr val="E2F0D9"/>
          </a:solidFill>
        </p:spPr>
        <p:txBody>
          <a:bodyPr wrap="square" rtlCol="0">
            <a:spAutoFit/>
          </a:bodyPr>
          <a:lstStyle/>
          <a:p>
            <a:r>
              <a:rPr lang="en-US" sz="2400" dirty="0" smtClean="0"/>
              <a:t>README</a:t>
            </a:r>
            <a:endParaRPr lang="en-US" sz="2400" dirty="0"/>
          </a:p>
        </p:txBody>
      </p:sp>
      <p:sp>
        <p:nvSpPr>
          <p:cNvPr id="4" name="TextBox 3"/>
          <p:cNvSpPr txBox="1"/>
          <p:nvPr/>
        </p:nvSpPr>
        <p:spPr>
          <a:xfrm>
            <a:off x="6153961" y="2116550"/>
            <a:ext cx="2551550" cy="1569660"/>
          </a:xfrm>
          <a:prstGeom prst="rect">
            <a:avLst/>
          </a:prstGeom>
          <a:solidFill>
            <a:schemeClr val="accent4">
              <a:lumMod val="20000"/>
              <a:lumOff val="80000"/>
            </a:schemeClr>
          </a:solidFill>
        </p:spPr>
        <p:txBody>
          <a:bodyPr wrap="square" rtlCol="0">
            <a:spAutoFit/>
          </a:bodyPr>
          <a:lstStyle/>
          <a:p>
            <a:r>
              <a:rPr lang="en-US" sz="2400" dirty="0" smtClean="0"/>
              <a:t>Do not install from </a:t>
            </a:r>
            <a:r>
              <a:rPr lang="en-US" sz="2400" dirty="0" err="1" smtClean="0"/>
              <a:t>GitHub</a:t>
            </a:r>
            <a:r>
              <a:rPr lang="en-US" sz="2400" dirty="0" smtClean="0"/>
              <a:t> unless you know what your are doing</a:t>
            </a:r>
          </a:p>
        </p:txBody>
      </p:sp>
      <p:sp>
        <p:nvSpPr>
          <p:cNvPr id="5" name="TextBox 4"/>
          <p:cNvSpPr txBox="1"/>
          <p:nvPr/>
        </p:nvSpPr>
        <p:spPr>
          <a:xfrm>
            <a:off x="3873846" y="4954289"/>
            <a:ext cx="2273261" cy="461665"/>
          </a:xfrm>
          <a:prstGeom prst="rect">
            <a:avLst/>
          </a:prstGeom>
          <a:solidFill>
            <a:srgbClr val="E2F0D9"/>
          </a:solidFill>
        </p:spPr>
        <p:txBody>
          <a:bodyPr wrap="square" rtlCol="0">
            <a:spAutoFit/>
          </a:bodyPr>
          <a:lstStyle/>
          <a:p>
            <a:r>
              <a:rPr lang="en-US" sz="2400" dirty="0" smtClean="0"/>
              <a:t>Install in </a:t>
            </a:r>
            <a:r>
              <a:rPr lang="en-US" sz="2400" dirty="0" err="1" smtClean="0"/>
              <a:t>Rstudio</a:t>
            </a:r>
            <a:endParaRPr lang="en-US" sz="2400" dirty="0" smtClean="0"/>
          </a:p>
        </p:txBody>
      </p:sp>
      <p:sp>
        <p:nvSpPr>
          <p:cNvPr id="6" name="TextBox 5"/>
          <p:cNvSpPr txBox="1"/>
          <p:nvPr/>
        </p:nvSpPr>
        <p:spPr>
          <a:xfrm>
            <a:off x="7057403" y="4875480"/>
            <a:ext cx="1859797" cy="1938992"/>
          </a:xfrm>
          <a:prstGeom prst="rect">
            <a:avLst/>
          </a:prstGeom>
          <a:solidFill>
            <a:srgbClr val="E2F0D9"/>
          </a:solidFill>
        </p:spPr>
        <p:txBody>
          <a:bodyPr wrap="square" rtlCol="0">
            <a:spAutoFit/>
          </a:bodyPr>
          <a:lstStyle/>
          <a:p>
            <a:r>
              <a:rPr lang="en-US" sz="2400" dirty="0" smtClean="0"/>
              <a:t>Examples are sometimes found in READMEs or Vignettes</a:t>
            </a:r>
          </a:p>
        </p:txBody>
      </p:sp>
    </p:spTree>
    <p:extLst>
      <p:ext uri="{BB962C8B-B14F-4D97-AF65-F5344CB8AC3E}">
        <p14:creationId xmlns:p14="http://schemas.microsoft.com/office/powerpoint/2010/main" val="30171850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45322"/>
          </a:xfrm>
          <a:prstGeom prst="rect">
            <a:avLst/>
          </a:prstGeom>
        </p:spPr>
      </p:pic>
      <p:sp>
        <p:nvSpPr>
          <p:cNvPr id="3" name="Rectangle 2"/>
          <p:cNvSpPr/>
          <p:nvPr/>
        </p:nvSpPr>
        <p:spPr>
          <a:xfrm>
            <a:off x="3080794" y="190455"/>
            <a:ext cx="2544086" cy="461665"/>
          </a:xfrm>
          <a:prstGeom prst="rect">
            <a:avLst/>
          </a:prstGeom>
          <a:solidFill>
            <a:schemeClr val="accent6">
              <a:lumMod val="20000"/>
              <a:lumOff val="80000"/>
            </a:schemeClr>
          </a:solidFill>
        </p:spPr>
        <p:txBody>
          <a:bodyPr wrap="none">
            <a:spAutoFit/>
          </a:bodyPr>
          <a:lstStyle/>
          <a:p>
            <a:r>
              <a:rPr lang="en-US" sz="2400" dirty="0"/>
              <a:t>Reference manual:</a:t>
            </a:r>
          </a:p>
        </p:txBody>
      </p:sp>
      <p:sp>
        <p:nvSpPr>
          <p:cNvPr id="4" name="TextBox 3"/>
          <p:cNvSpPr txBox="1"/>
          <p:nvPr/>
        </p:nvSpPr>
        <p:spPr>
          <a:xfrm>
            <a:off x="1738834" y="5896102"/>
            <a:ext cx="5307225" cy="830997"/>
          </a:xfrm>
          <a:prstGeom prst="rect">
            <a:avLst/>
          </a:prstGeom>
          <a:solidFill>
            <a:srgbClr val="E2F0D9"/>
          </a:solidFill>
        </p:spPr>
        <p:txBody>
          <a:bodyPr wrap="square" rtlCol="0">
            <a:spAutoFit/>
          </a:bodyPr>
          <a:lstStyle/>
          <a:p>
            <a:r>
              <a:rPr lang="en-US" sz="2400" dirty="0" smtClean="0"/>
              <a:t>The reference manual lists all commands contained in the package.</a:t>
            </a:r>
          </a:p>
        </p:txBody>
      </p:sp>
      <p:sp>
        <p:nvSpPr>
          <p:cNvPr id="5" name="Left Brace 4"/>
          <p:cNvSpPr/>
          <p:nvPr/>
        </p:nvSpPr>
        <p:spPr>
          <a:xfrm>
            <a:off x="574571" y="4913420"/>
            <a:ext cx="393128" cy="861738"/>
          </a:xfrm>
          <a:prstGeom prst="leftBrac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7999" y="5336695"/>
            <a:ext cx="1635715" cy="1028073"/>
          </a:xfrm>
          <a:custGeom>
            <a:avLst/>
            <a:gdLst>
              <a:gd name="connsiteX0" fmla="*/ 1635715 w 1635715"/>
              <a:gd name="connsiteY0" fmla="*/ 1028073 h 1028073"/>
              <a:gd name="connsiteX1" fmla="*/ 138805 w 1635715"/>
              <a:gd name="connsiteY1" fmla="*/ 665236 h 1028073"/>
              <a:gd name="connsiteX2" fmla="*/ 108565 w 1635715"/>
              <a:gd name="connsiteY2" fmla="*/ 105862 h 1028073"/>
              <a:gd name="connsiteX3" fmla="*/ 516813 w 1635715"/>
              <a:gd name="connsiteY3" fmla="*/ 35 h 1028073"/>
            </a:gdLst>
            <a:ahLst/>
            <a:cxnLst>
              <a:cxn ang="0">
                <a:pos x="connsiteX0" y="connsiteY0"/>
              </a:cxn>
              <a:cxn ang="0">
                <a:pos x="connsiteX1" y="connsiteY1"/>
              </a:cxn>
              <a:cxn ang="0">
                <a:pos x="connsiteX2" y="connsiteY2"/>
              </a:cxn>
              <a:cxn ang="0">
                <a:pos x="connsiteX3" y="connsiteY3"/>
              </a:cxn>
            </a:cxnLst>
            <a:rect l="l" t="t" r="r" b="b"/>
            <a:pathLst>
              <a:path w="1635715" h="1028073">
                <a:moveTo>
                  <a:pt x="1635715" y="1028073"/>
                </a:moveTo>
                <a:cubicBezTo>
                  <a:pt x="1014522" y="923505"/>
                  <a:pt x="393330" y="818938"/>
                  <a:pt x="138805" y="665236"/>
                </a:cubicBezTo>
                <a:cubicBezTo>
                  <a:pt x="-115720" y="511534"/>
                  <a:pt x="45564" y="216729"/>
                  <a:pt x="108565" y="105862"/>
                </a:cubicBezTo>
                <a:cubicBezTo>
                  <a:pt x="171566" y="-5005"/>
                  <a:pt x="516813" y="35"/>
                  <a:pt x="516813" y="35"/>
                </a:cubicBezTo>
              </a:path>
            </a:pathLst>
          </a:cu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746203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800" y="0"/>
            <a:ext cx="8277586" cy="6858000"/>
          </a:xfrm>
          <a:prstGeom prst="rect">
            <a:avLst/>
          </a:prstGeom>
        </p:spPr>
      </p:pic>
      <p:sp>
        <p:nvSpPr>
          <p:cNvPr id="3" name="Rectangle 2"/>
          <p:cNvSpPr/>
          <p:nvPr/>
        </p:nvSpPr>
        <p:spPr>
          <a:xfrm>
            <a:off x="2082839" y="1142888"/>
            <a:ext cx="5586535" cy="461665"/>
          </a:xfrm>
          <a:prstGeom prst="rect">
            <a:avLst/>
          </a:prstGeom>
          <a:solidFill>
            <a:schemeClr val="accent6">
              <a:lumMod val="20000"/>
              <a:lumOff val="80000"/>
            </a:schemeClr>
          </a:solidFill>
        </p:spPr>
        <p:txBody>
          <a:bodyPr wrap="none">
            <a:spAutoFit/>
          </a:bodyPr>
          <a:lstStyle/>
          <a:p>
            <a:r>
              <a:rPr lang="en-US" sz="2400" dirty="0" smtClean="0"/>
              <a:t>All reference manuals follow same format.</a:t>
            </a:r>
            <a:endParaRPr lang="en-US" sz="2400" dirty="0"/>
          </a:p>
        </p:txBody>
      </p:sp>
      <p:sp>
        <p:nvSpPr>
          <p:cNvPr id="4" name="TextBox 3"/>
          <p:cNvSpPr txBox="1"/>
          <p:nvPr/>
        </p:nvSpPr>
        <p:spPr>
          <a:xfrm>
            <a:off x="7318224" y="90719"/>
            <a:ext cx="1451549" cy="830997"/>
          </a:xfrm>
          <a:prstGeom prst="rect">
            <a:avLst/>
          </a:prstGeom>
          <a:solidFill>
            <a:schemeClr val="accent4">
              <a:lumMod val="20000"/>
              <a:lumOff val="80000"/>
            </a:schemeClr>
          </a:solidFill>
        </p:spPr>
        <p:txBody>
          <a:bodyPr wrap="square" rtlCol="0">
            <a:spAutoFit/>
          </a:bodyPr>
          <a:lstStyle/>
          <a:p>
            <a:r>
              <a:rPr lang="en-US" sz="2400" dirty="0" smtClean="0"/>
              <a:t>command name</a:t>
            </a:r>
          </a:p>
        </p:txBody>
      </p:sp>
      <p:sp>
        <p:nvSpPr>
          <p:cNvPr id="5" name="Left Brace 4"/>
          <p:cNvSpPr/>
          <p:nvPr/>
        </p:nvSpPr>
        <p:spPr>
          <a:xfrm rot="5400000">
            <a:off x="5859220" y="1020286"/>
            <a:ext cx="430882" cy="3938673"/>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959465" y="2297981"/>
            <a:ext cx="2222684" cy="461665"/>
          </a:xfrm>
          <a:prstGeom prst="rect">
            <a:avLst/>
          </a:prstGeom>
          <a:solidFill>
            <a:srgbClr val="FFF2CC"/>
          </a:solidFill>
        </p:spPr>
        <p:txBody>
          <a:bodyPr wrap="square" rtlCol="0">
            <a:spAutoFit/>
          </a:bodyPr>
          <a:lstStyle/>
          <a:p>
            <a:r>
              <a:rPr lang="en-US" sz="2400" dirty="0" smtClean="0"/>
              <a:t>Function inputs</a:t>
            </a:r>
          </a:p>
        </p:txBody>
      </p:sp>
      <p:sp>
        <p:nvSpPr>
          <p:cNvPr id="7" name="TextBox 6"/>
          <p:cNvSpPr txBox="1"/>
          <p:nvPr/>
        </p:nvSpPr>
        <p:spPr>
          <a:xfrm>
            <a:off x="6713412" y="4036565"/>
            <a:ext cx="1723714" cy="830997"/>
          </a:xfrm>
          <a:prstGeom prst="rect">
            <a:avLst/>
          </a:prstGeom>
          <a:solidFill>
            <a:srgbClr val="FFF2CC"/>
          </a:solidFill>
        </p:spPr>
        <p:txBody>
          <a:bodyPr wrap="square" rtlCol="0">
            <a:spAutoFit/>
          </a:bodyPr>
          <a:lstStyle/>
          <a:p>
            <a:r>
              <a:rPr lang="en-US" sz="2400" dirty="0" smtClean="0"/>
              <a:t>Description of inputs</a:t>
            </a:r>
          </a:p>
        </p:txBody>
      </p:sp>
      <p:sp>
        <p:nvSpPr>
          <p:cNvPr id="9" name="TextBox 8"/>
          <p:cNvSpPr txBox="1"/>
          <p:nvPr/>
        </p:nvSpPr>
        <p:spPr>
          <a:xfrm>
            <a:off x="6729729" y="5746141"/>
            <a:ext cx="1723714" cy="830997"/>
          </a:xfrm>
          <a:prstGeom prst="rect">
            <a:avLst/>
          </a:prstGeom>
          <a:solidFill>
            <a:srgbClr val="FFF2CC"/>
          </a:solidFill>
        </p:spPr>
        <p:txBody>
          <a:bodyPr wrap="square" rtlCol="0">
            <a:spAutoFit/>
          </a:bodyPr>
          <a:lstStyle/>
          <a:p>
            <a:r>
              <a:rPr lang="en-US" sz="2400" dirty="0" smtClean="0"/>
              <a:t>Description of output(s)</a:t>
            </a:r>
          </a:p>
        </p:txBody>
      </p:sp>
    </p:spTree>
    <p:extLst>
      <p:ext uri="{BB962C8B-B14F-4D97-AF65-F5344CB8AC3E}">
        <p14:creationId xmlns:p14="http://schemas.microsoft.com/office/powerpoint/2010/main" val="332361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3" name="Straight Arrow Connector 2"/>
          <p:cNvCxnSpPr/>
          <p:nvPr/>
        </p:nvCxnSpPr>
        <p:spPr>
          <a:xfrm>
            <a:off x="1391065" y="399120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rotWithShape="1">
          <a:blip r:embed="rId3"/>
          <a:srcRect l="17416" t="6710" r="17316" b="74614"/>
          <a:stretch/>
        </p:blipFill>
        <p:spPr>
          <a:xfrm>
            <a:off x="1502036" y="797274"/>
            <a:ext cx="4391200" cy="2721558"/>
          </a:xfrm>
          <a:prstGeom prst="rect">
            <a:avLst/>
          </a:prstGeom>
        </p:spPr>
      </p:pic>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41432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8683283" cy="6858000"/>
          </a:xfrm>
          <a:prstGeom prst="rect">
            <a:avLst/>
          </a:prstGeom>
        </p:spPr>
      </p:pic>
    </p:spTree>
    <p:extLst>
      <p:ext uri="{BB962C8B-B14F-4D97-AF65-F5344CB8AC3E}">
        <p14:creationId xmlns:p14="http://schemas.microsoft.com/office/powerpoint/2010/main" val="558985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smtClean="0"/>
              <a:t>Can download source code</a:t>
            </a:r>
            <a:endParaRPr lang="en-US" dirty="0"/>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smtClean="0"/>
              <a:t>useful info</a:t>
            </a:r>
            <a:endParaRPr lang="en-US" dirty="0"/>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467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2562"/>
          </a:xfrm>
          <a:prstGeom prst="rect">
            <a:avLst/>
          </a:prstGeom>
        </p:spPr>
      </p:pic>
    </p:spTree>
    <p:extLst>
      <p:ext uri="{BB962C8B-B14F-4D97-AF65-F5344CB8AC3E}">
        <p14:creationId xmlns:p14="http://schemas.microsoft.com/office/powerpoint/2010/main" val="35459992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600"/>
            <a:ext cx="9144000" cy="4356617"/>
          </a:xfrm>
          <a:prstGeom prst="rect">
            <a:avLst/>
          </a:prstGeom>
        </p:spPr>
      </p:pic>
      <p:sp>
        <p:nvSpPr>
          <p:cNvPr id="5" name="TextBox 4"/>
          <p:cNvSpPr txBox="1"/>
          <p:nvPr/>
        </p:nvSpPr>
        <p:spPr>
          <a:xfrm>
            <a:off x="771135" y="196538"/>
            <a:ext cx="6925097" cy="461665"/>
          </a:xfrm>
          <a:prstGeom prst="rect">
            <a:avLst/>
          </a:prstGeom>
          <a:noFill/>
        </p:spPr>
        <p:txBody>
          <a:bodyPr wrap="square" rtlCol="0">
            <a:spAutoFit/>
          </a:bodyPr>
          <a:lstStyle/>
          <a:p>
            <a:r>
              <a:rPr lang="en-US" sz="2400" dirty="0" smtClean="0"/>
              <a:t>Note the version on </a:t>
            </a:r>
            <a:r>
              <a:rPr lang="en-US" sz="2400" dirty="0" err="1" smtClean="0"/>
              <a:t>GitHub</a:t>
            </a:r>
            <a:r>
              <a:rPr lang="en-US" sz="2400" dirty="0" smtClean="0"/>
              <a:t> contains commenting</a:t>
            </a:r>
            <a:endParaRPr lang="en-US" sz="2400" dirty="0"/>
          </a:p>
        </p:txBody>
      </p:sp>
    </p:spTree>
    <p:extLst>
      <p:ext uri="{BB962C8B-B14F-4D97-AF65-F5344CB8AC3E}">
        <p14:creationId xmlns:p14="http://schemas.microsoft.com/office/powerpoint/2010/main" val="41550914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2498817"/>
            <a:ext cx="7975600" cy="3873500"/>
          </a:xfrm>
          <a:prstGeom prst="rect">
            <a:avLst/>
          </a:prstGeom>
        </p:spPr>
      </p:pic>
      <p:sp>
        <p:nvSpPr>
          <p:cNvPr id="3" name="TextBox 2"/>
          <p:cNvSpPr txBox="1"/>
          <p:nvPr/>
        </p:nvSpPr>
        <p:spPr>
          <a:xfrm>
            <a:off x="529209" y="362837"/>
            <a:ext cx="8346405" cy="1938992"/>
          </a:xfrm>
          <a:prstGeom prst="rect">
            <a:avLst/>
          </a:prstGeom>
          <a:noFill/>
        </p:spPr>
        <p:txBody>
          <a:bodyPr wrap="square" rtlCol="0">
            <a:spAutoFit/>
          </a:bodyPr>
          <a:lstStyle/>
          <a:p>
            <a:r>
              <a:rPr lang="en-US" sz="2400" dirty="0" smtClean="0"/>
              <a:t>You can take a look at the code in </a:t>
            </a:r>
            <a:r>
              <a:rPr lang="en-US" sz="2400" dirty="0" err="1" smtClean="0"/>
              <a:t>Rstudio</a:t>
            </a:r>
            <a:r>
              <a:rPr lang="en-US" sz="2400" dirty="0" smtClean="0"/>
              <a:t> for any command just by typing the name of the command.</a:t>
            </a:r>
          </a:p>
          <a:p>
            <a:endParaRPr lang="en-US" sz="2400" dirty="0" smtClean="0"/>
          </a:p>
          <a:p>
            <a:r>
              <a:rPr lang="en-US" sz="2400" dirty="0" smtClean="0"/>
              <a:t>Note:    </a:t>
            </a:r>
            <a:r>
              <a:rPr lang="en-US" sz="2400" dirty="0" smtClean="0">
                <a:solidFill>
                  <a:srgbClr val="0000FF"/>
                </a:solidFill>
              </a:rPr>
              <a:t>mapper1d()</a:t>
            </a:r>
            <a:r>
              <a:rPr lang="en-US" sz="2400" dirty="0" smtClean="0"/>
              <a:t>    calls this function</a:t>
            </a:r>
          </a:p>
          <a:p>
            <a:r>
              <a:rPr lang="en-US" sz="2400" dirty="0"/>
              <a:t> </a:t>
            </a:r>
            <a:r>
              <a:rPr lang="en-US" sz="2400" dirty="0" smtClean="0"/>
              <a:t>             </a:t>
            </a:r>
            <a:r>
              <a:rPr lang="en-US" sz="2400" dirty="0" smtClean="0">
                <a:solidFill>
                  <a:srgbClr val="0000FF"/>
                </a:solidFill>
              </a:rPr>
              <a:t>mapper1d</a:t>
            </a:r>
            <a:r>
              <a:rPr lang="en-US" sz="2400" dirty="0" smtClean="0"/>
              <a:t>       allows you to view the code.  Note no ()</a:t>
            </a:r>
            <a:endParaRPr lang="en-US" sz="2400" dirty="0"/>
          </a:p>
        </p:txBody>
      </p:sp>
    </p:spTree>
    <p:extLst>
      <p:ext uri="{BB962C8B-B14F-4D97-AF65-F5344CB8AC3E}">
        <p14:creationId xmlns:p14="http://schemas.microsoft.com/office/powerpoint/2010/main" val="22788713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9466"/>
          <a:stretch/>
        </p:blipFill>
        <p:spPr>
          <a:xfrm>
            <a:off x="3900158" y="548709"/>
            <a:ext cx="5226152" cy="2869511"/>
          </a:xfrm>
          <a:prstGeom prst="rect">
            <a:avLst/>
          </a:prstGeom>
        </p:spPr>
      </p:pic>
      <p:pic>
        <p:nvPicPr>
          <p:cNvPr id="3" name="Picture 2"/>
          <p:cNvPicPr>
            <a:picLocks noChangeAspect="1"/>
          </p:cNvPicPr>
          <p:nvPr/>
        </p:nvPicPr>
        <p:blipFill>
          <a:blip r:embed="rId3"/>
          <a:stretch>
            <a:fillRect/>
          </a:stretch>
        </p:blipFill>
        <p:spPr>
          <a:xfrm>
            <a:off x="-7466" y="0"/>
            <a:ext cx="3964021" cy="6858000"/>
          </a:xfrm>
          <a:prstGeom prst="rect">
            <a:avLst/>
          </a:prstGeom>
        </p:spPr>
      </p:pic>
      <p:pic>
        <p:nvPicPr>
          <p:cNvPr id="2" name="Picture 1"/>
          <p:cNvPicPr>
            <a:picLocks noChangeAspect="1"/>
          </p:cNvPicPr>
          <p:nvPr/>
        </p:nvPicPr>
        <p:blipFill>
          <a:blip r:embed="rId4"/>
          <a:stretch>
            <a:fillRect/>
          </a:stretch>
        </p:blipFill>
        <p:spPr>
          <a:xfrm>
            <a:off x="3617320" y="4755697"/>
            <a:ext cx="5526680" cy="1911095"/>
          </a:xfrm>
          <a:prstGeom prst="rect">
            <a:avLst/>
          </a:prstGeom>
        </p:spPr>
      </p:pic>
      <p:sp>
        <p:nvSpPr>
          <p:cNvPr id="4" name="Rectangle 3"/>
          <p:cNvSpPr/>
          <p:nvPr/>
        </p:nvSpPr>
        <p:spPr>
          <a:xfrm>
            <a:off x="4342964" y="3668018"/>
            <a:ext cx="4572000" cy="923330"/>
          </a:xfrm>
          <a:prstGeom prst="rect">
            <a:avLst/>
          </a:prstGeom>
          <a:solidFill>
            <a:schemeClr val="accent6">
              <a:lumMod val="20000"/>
              <a:lumOff val="80000"/>
            </a:schemeClr>
          </a:solidFill>
        </p:spPr>
        <p:txBody>
          <a:bodyPr>
            <a:spAutoFit/>
          </a:bodyPr>
          <a:lstStyle/>
          <a:p>
            <a:r>
              <a:rPr lang="en-US" dirty="0" smtClean="0"/>
              <a:t>See also mappersummary2a.pdf </a:t>
            </a:r>
            <a:r>
              <a:rPr lang="en-US" dirty="0"/>
              <a:t>- A quick introduction to Mapper for </a:t>
            </a:r>
            <a:r>
              <a:rPr lang="en-US" dirty="0" err="1"/>
              <a:t>linux</a:t>
            </a:r>
            <a:r>
              <a:rPr lang="en-US" dirty="0"/>
              <a:t> computers in B5 </a:t>
            </a:r>
            <a:r>
              <a:rPr lang="en-US" dirty="0" smtClean="0"/>
              <a:t>MLH</a:t>
            </a:r>
          </a:p>
        </p:txBody>
      </p:sp>
      <p:sp>
        <p:nvSpPr>
          <p:cNvPr id="5" name="Rectangle 4"/>
          <p:cNvSpPr/>
          <p:nvPr/>
        </p:nvSpPr>
        <p:spPr>
          <a:xfrm>
            <a:off x="4498288" y="145102"/>
            <a:ext cx="4498572" cy="369332"/>
          </a:xfrm>
          <a:prstGeom prst="rect">
            <a:avLst/>
          </a:prstGeom>
        </p:spPr>
        <p:txBody>
          <a:bodyPr wrap="none">
            <a:spAutoFit/>
          </a:bodyPr>
          <a:lstStyle/>
          <a:p>
            <a:r>
              <a:rPr lang="en-US" dirty="0" smtClean="0"/>
              <a:t>Python Mapper:  http</a:t>
            </a:r>
            <a:r>
              <a:rPr lang="en-US" dirty="0"/>
              <a:t>://</a:t>
            </a:r>
            <a:r>
              <a:rPr lang="en-US" dirty="0" err="1"/>
              <a:t>danifold.net</a:t>
            </a:r>
            <a:r>
              <a:rPr lang="en-US" dirty="0"/>
              <a:t>/mapper/</a:t>
            </a:r>
          </a:p>
        </p:txBody>
      </p:sp>
    </p:spTree>
    <p:extLst>
      <p:ext uri="{BB962C8B-B14F-4D97-AF65-F5344CB8AC3E}">
        <p14:creationId xmlns:p14="http://schemas.microsoft.com/office/powerpoint/2010/main" val="1921759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12998" y="4007533"/>
            <a:ext cx="4762894" cy="1"/>
          </a:xfrm>
          <a:prstGeom prst="straightConnector1">
            <a:avLst/>
          </a:prstGeom>
          <a:ln w="57150" cmpd="sng">
            <a:gradFill flip="none" rotWithShape="1">
              <a:gsLst>
                <a:gs pos="0">
                  <a:srgbClr val="FF0000"/>
                </a:gs>
                <a:gs pos="100000">
                  <a:schemeClr val="tx1"/>
                </a:gs>
                <a:gs pos="38000">
                  <a:srgbClr val="FFFF00"/>
                </a:gs>
                <a:gs pos="68000">
                  <a:srgbClr val="CCFFCC"/>
                </a:gs>
                <a:gs pos="53000">
                  <a:srgbClr val="00AE00"/>
                </a:gs>
                <a:gs pos="16000">
                  <a:srgbClr val="FF6600"/>
                </a:gs>
                <a:gs pos="45000">
                  <a:srgbClr val="FFFF00"/>
                </a:gs>
                <a:gs pos="73000">
                  <a:srgbClr val="CCFFCC"/>
                </a:gs>
                <a:gs pos="90000">
                  <a:srgbClr val="0000FF"/>
                </a:gs>
                <a:gs pos="8000">
                  <a:srgbClr val="FF0000"/>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657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7106</TotalTime>
  <Words>4033</Words>
  <Application>Microsoft Office PowerPoint</Application>
  <PresentationFormat>On-screen Show (4:3)</PresentationFormat>
  <Paragraphs>413</Paragraphs>
  <Slides>85</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5" baseType="lpstr">
      <vt:lpstr>ＭＳ Ｐゴシック</vt:lpstr>
      <vt:lpstr>Arial</vt:lpstr>
      <vt:lpstr>Calibri</vt:lpstr>
      <vt:lpstr>Calibri Light</vt:lpstr>
      <vt:lpstr>msgothic</vt:lpstr>
      <vt:lpstr>新細明體</vt:lpstr>
      <vt:lpstr>Times New Roman</vt:lpstr>
      <vt:lpstr>Wingdings</vt:lpstr>
      <vt:lpstr>Office Theme</vt:lpstr>
      <vt:lpstr>Equation</vt:lpstr>
      <vt:lpstr> Introduction to Gurjeet Singh , Facundo Mémoli  and Gunnar Carlsson’s  Mapper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53</cp:revision>
  <dcterms:created xsi:type="dcterms:W3CDTF">2017-01-17T19:31:54Z</dcterms:created>
  <dcterms:modified xsi:type="dcterms:W3CDTF">2017-11-10T19:45:36Z</dcterms:modified>
  <cp:category/>
</cp:coreProperties>
</file>