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417" r:id="rId2"/>
    <p:sldId id="422" r:id="rId3"/>
    <p:sldId id="432" r:id="rId4"/>
    <p:sldId id="433" r:id="rId5"/>
    <p:sldId id="423" r:id="rId6"/>
    <p:sldId id="424" r:id="rId7"/>
    <p:sldId id="425" r:id="rId8"/>
    <p:sldId id="546" r:id="rId9"/>
    <p:sldId id="517" r:id="rId10"/>
    <p:sldId id="518" r:id="rId11"/>
    <p:sldId id="531" r:id="rId12"/>
    <p:sldId id="519" r:id="rId13"/>
    <p:sldId id="520" r:id="rId14"/>
    <p:sldId id="527" r:id="rId15"/>
    <p:sldId id="529" r:id="rId16"/>
    <p:sldId id="530" r:id="rId17"/>
    <p:sldId id="536" r:id="rId18"/>
    <p:sldId id="549" r:id="rId19"/>
    <p:sldId id="548" r:id="rId20"/>
    <p:sldId id="540" r:id="rId21"/>
    <p:sldId id="541" r:id="rId22"/>
    <p:sldId id="542" r:id="rId23"/>
    <p:sldId id="543" r:id="rId24"/>
    <p:sldId id="544" r:id="rId25"/>
    <p:sldId id="561" r:id="rId26"/>
    <p:sldId id="545" r:id="rId27"/>
    <p:sldId id="537" r:id="rId28"/>
    <p:sldId id="539" r:id="rId29"/>
    <p:sldId id="538" r:id="rId30"/>
    <p:sldId id="428" r:id="rId31"/>
    <p:sldId id="429" r:id="rId32"/>
    <p:sldId id="430" r:id="rId33"/>
    <p:sldId id="469" r:id="rId34"/>
    <p:sldId id="468" r:id="rId35"/>
    <p:sldId id="550" r:id="rId36"/>
    <p:sldId id="551" r:id="rId37"/>
    <p:sldId id="470" r:id="rId38"/>
    <p:sldId id="471" r:id="rId39"/>
    <p:sldId id="552" r:id="rId40"/>
    <p:sldId id="472" r:id="rId41"/>
    <p:sldId id="555" r:id="rId42"/>
    <p:sldId id="553" r:id="rId43"/>
    <p:sldId id="554" r:id="rId44"/>
    <p:sldId id="473" r:id="rId45"/>
    <p:sldId id="556" r:id="rId46"/>
    <p:sldId id="557" r:id="rId47"/>
    <p:sldId id="558" r:id="rId48"/>
    <p:sldId id="559" r:id="rId49"/>
    <p:sldId id="560" r:id="rId50"/>
    <p:sldId id="475" r:id="rId51"/>
    <p:sldId id="513" r:id="rId52"/>
    <p:sldId id="478" r:id="rId53"/>
    <p:sldId id="431" r:id="rId54"/>
    <p:sldId id="476" r:id="rId55"/>
    <p:sldId id="477" r:id="rId56"/>
    <p:sldId id="42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9"/>
    <a:srgbClr val="000D26"/>
    <a:srgbClr val="B90000"/>
    <a:srgbClr val="FFB7B7"/>
    <a:srgbClr val="FFD9FF"/>
    <a:srgbClr val="A60000"/>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0" autoAdjust="0"/>
    <p:restoredTop sz="94693" autoAdjust="0"/>
  </p:normalViewPr>
  <p:slideViewPr>
    <p:cSldViewPr snapToGrid="0">
      <p:cViewPr varScale="1">
        <p:scale>
          <a:sx n="40" d="100"/>
          <a:sy n="40" d="100"/>
        </p:scale>
        <p:origin x="779"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0E16-5D43-45E2-A798-6FAB8F1C524D}" type="datetimeFigureOut">
              <a:rPr lang="en-US" smtClean="0"/>
              <a:t>2/20/2018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1C33-E64F-4987-81AE-D2B5BA15AACB}" type="slidenum">
              <a:rPr lang="en-US" smtClean="0"/>
              <a:t>‹#›</a:t>
            </a:fld>
            <a:endParaRPr lang="en-US"/>
          </a:p>
        </p:txBody>
      </p:sp>
    </p:spTree>
    <p:extLst>
      <p:ext uri="{BB962C8B-B14F-4D97-AF65-F5344CB8AC3E}">
        <p14:creationId xmlns:p14="http://schemas.microsoft.com/office/powerpoint/2010/main" val="299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fld id="{732BC05F-14FC-4B8D-9CE7-700ED141E05D}" type="slidenum">
              <a:rPr lang="en-US" altLang="en-US" sz="1200" b="0">
                <a:latin typeface="Times New Roman" panose="02020603050405020304" pitchFamily="18" charset="0"/>
              </a:rPr>
              <a:pPr eaLnBrk="1" hangingPunct="1"/>
              <a:t>41</a:t>
            </a:fld>
            <a:endParaRPr lang="en-US" altLang="en-US" sz="1200" b="0">
              <a:latin typeface="Times New Roman" panose="02020603050405020304" pitchFamily="18" charset="0"/>
            </a:endParaRPr>
          </a:p>
        </p:txBody>
      </p:sp>
      <p:sp>
        <p:nvSpPr>
          <p:cNvPr id="15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r" eaLnBrk="1" hangingPunct="1"/>
            <a:fld id="{F6702197-70B5-4ABF-A921-3DED38DA29D8}" type="slidenum">
              <a:rPr lang="en-US" altLang="en-US" sz="1200" b="0">
                <a:latin typeface="Times New Roman" panose="02020603050405020304" pitchFamily="18" charset="0"/>
              </a:rPr>
              <a:pPr algn="r" eaLnBrk="1" hangingPunct="1"/>
              <a:t>41</a:t>
            </a:fld>
            <a:endParaRPr lang="en-US" altLang="en-US" sz="1200" b="0">
              <a:latin typeface="Times New Roman" panose="02020603050405020304" pitchFamily="18" charset="0"/>
            </a:endParaRPr>
          </a:p>
        </p:txBody>
      </p:sp>
      <p:sp>
        <p:nvSpPr>
          <p:cNvPr id="15364" name="Rectangle 2"/>
          <p:cNvSpPr>
            <a:spLocks noGrp="1" noRot="1" noChangeAspect="1" noChangeArrowheads="1" noTextEdit="1"/>
          </p:cNvSpPr>
          <p:nvPr>
            <p:ph type="sldImg"/>
          </p:nvPr>
        </p:nvSpPr>
        <p:spPr>
          <a:xfrm>
            <a:off x="1160463" y="698500"/>
            <a:ext cx="4538662" cy="3403600"/>
          </a:xfrm>
          <a:ln/>
        </p:spPr>
      </p:sp>
      <p:sp>
        <p:nvSpPr>
          <p:cNvPr id="15365" name="Rectangle 3"/>
          <p:cNvSpPr>
            <a:spLocks noGrp="1" noChangeArrowheads="1"/>
          </p:cNvSpPr>
          <p:nvPr>
            <p:ph type="body" idx="1"/>
          </p:nvPr>
        </p:nvSpPr>
        <p:spPr>
          <a:xfrm>
            <a:off x="912813" y="4343400"/>
            <a:ext cx="503237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p>
            <a:pPr eaLnBrk="1" hangingPunct="1">
              <a:spcBef>
                <a:spcPct val="0"/>
              </a:spcBef>
            </a:pPr>
            <a:r>
              <a:rPr lang="en-US" altLang="en-US" smtClean="0">
                <a:latin typeface="Times New Roman" panose="02020603050405020304" pitchFamily="18" charset="0"/>
              </a:rPr>
              <a:t>This file presents a template for making Assertion</a:t>
            </a:r>
            <a:r>
              <a:rPr lang="en-US" altLang="en-US" smtClean="0">
                <a:latin typeface="Times New Roman" panose="02020603050405020304" pitchFamily="18" charset="0"/>
                <a:cs typeface="Times New Roman" panose="02020603050405020304" pitchFamily="18" charset="0"/>
              </a:rPr>
              <a:t>–Evidence (A–E)</a:t>
            </a:r>
            <a:r>
              <a:rPr lang="en-US" altLang="en-US" smtClean="0">
                <a:latin typeface="Times New Roman" panose="02020603050405020304" pitchFamily="18" charset="0"/>
              </a:rPr>
              <a:t> slides in a technical presentation. The design advocated by this template arises from pages 113-152 of </a:t>
            </a:r>
            <a:r>
              <a:rPr lang="en-US" altLang="en-US" i="1" smtClean="0">
                <a:latin typeface="Times New Roman" panose="02020603050405020304" pitchFamily="18" charset="0"/>
              </a:rPr>
              <a:t>The Craft of Scientific Presentations </a:t>
            </a:r>
            <a:r>
              <a:rPr lang="en-US" altLang="en-US" smtClean="0">
                <a:latin typeface="Times New Roman" panose="02020603050405020304" pitchFamily="18" charset="0"/>
              </a:rPr>
              <a:t>(Springer, 2003) and from the first Google listing for “</a:t>
            </a:r>
            <a:r>
              <a:rPr lang="en-US" altLang="en-US" i="1" smtClean="0">
                <a:latin typeface="Times New Roman" panose="02020603050405020304" pitchFamily="18" charset="0"/>
              </a:rPr>
              <a:t>presentation slides”</a:t>
            </a:r>
            <a:r>
              <a:rPr lang="en-US" altLang="en-US" smtClean="0">
                <a:latin typeface="Times New Roman" panose="02020603050405020304" pitchFamily="18" charset="0"/>
              </a:rPr>
              <a:t>:</a:t>
            </a:r>
          </a:p>
          <a:p>
            <a:pPr eaLnBrk="1" hangingPunct="1">
              <a:spcBef>
                <a:spcPct val="0"/>
              </a:spcBef>
            </a:pPr>
            <a:r>
              <a:rPr lang="en-US" altLang="en-US" smtClean="0">
                <a:latin typeface="Times New Roman" panose="02020603050405020304" pitchFamily="18" charset="0"/>
              </a:rPr>
              <a:t>	http://www.writing.engr.psu.edu/slides.html</a:t>
            </a:r>
          </a:p>
          <a:p>
            <a:pPr eaLnBrk="1" hangingPunct="1">
              <a:spcBef>
                <a:spcPct val="0"/>
              </a:spcBef>
            </a:pPr>
            <a:r>
              <a:rPr lang="en-US" altLang="en-US" smtClean="0">
                <a:latin typeface="Times New Roman" panose="02020603050405020304" pitchFamily="18" charset="0"/>
              </a:rPr>
              <a:t> </a:t>
            </a:r>
          </a:p>
          <a:p>
            <a:pPr eaLnBrk="1" hangingPunct="1">
              <a:spcBef>
                <a:spcPct val="0"/>
              </a:spcBef>
            </a:pPr>
            <a:r>
              <a:rPr lang="en-US" altLang="en-US" smtClean="0">
                <a:latin typeface="Times New Roman" panose="02020603050405020304" pitchFamily="18" charset="0"/>
              </a:rPr>
              <a:t>To follow this template, make sure that you create the slide within this PowerPoint file. Working with a </a:t>
            </a:r>
            <a:r>
              <a:rPr lang="en-US" altLang="en-US" b="1" smtClean="0">
                <a:latin typeface="Times New Roman" panose="02020603050405020304" pitchFamily="18" charset="0"/>
              </a:rPr>
              <a:t>New Slide</a:t>
            </a:r>
            <a:r>
              <a:rPr lang="en-US" altLang="en-US" smtClean="0">
                <a:latin typeface="Times New Roman" panose="02020603050405020304" pitchFamily="18" charset="0"/>
              </a:rPr>
              <a:t> (under </a:t>
            </a:r>
            <a:r>
              <a:rPr lang="en-US" altLang="en-US" b="1" smtClean="0">
                <a:latin typeface="Times New Roman" panose="02020603050405020304" pitchFamily="18" charset="0"/>
              </a:rPr>
              <a:t>Insert </a:t>
            </a:r>
            <a:r>
              <a:rPr lang="en-US" altLang="en-US" smtClean="0">
                <a:latin typeface="Times New Roman" panose="02020603050405020304" pitchFamily="18" charset="0"/>
              </a:rPr>
              <a:t>in older versions or as a </a:t>
            </a:r>
            <a:r>
              <a:rPr lang="en-US" altLang="en-US" b="1" smtClean="0">
                <a:latin typeface="Times New Roman" panose="02020603050405020304" pitchFamily="18" charset="0"/>
              </a:rPr>
              <a:t>button on the Home tab </a:t>
            </a:r>
            <a:r>
              <a:rPr lang="en-US" altLang="en-US" smtClean="0">
                <a:latin typeface="Times New Roman" panose="02020603050405020304" pitchFamily="18" charset="0"/>
              </a:rPr>
              <a:t>in version 2007) , you should first craft a sentence headline that states an assertion about your topic. Having no assertion translates to having no slide. In the body of the slide, you should then support that headline assertion visually: photographs, drawings, diagrams, equations, or words arranged visually. Use supporting text only where necessary. Do not use bulleted lists, because bulleted lists do not reveal the connections between details. </a:t>
            </a:r>
          </a:p>
          <a:p>
            <a:pPr eaLnBrk="1" hangingPunct="1">
              <a:spcBef>
                <a:spcPct val="0"/>
              </a:spcBef>
            </a:pPr>
            <a:endParaRPr lang="en-US" altLang="en-US" smtClean="0">
              <a:latin typeface="Times New Roman" panose="02020603050405020304" pitchFamily="18" charset="0"/>
            </a:endParaRPr>
          </a:p>
          <a:p>
            <a:pPr eaLnBrk="1" hangingPunct="1">
              <a:spcBef>
                <a:spcPct val="0"/>
              </a:spcBef>
            </a:pPr>
            <a:r>
              <a:rPr lang="en-US" altLang="en-US" smtClean="0">
                <a:latin typeface="Times New Roman" panose="02020603050405020304" pitchFamily="18" charset="0"/>
              </a:rPr>
              <a:t>This slide shows one orientation for the image and supporting text. Other orientations exist, as shown in the sample slides that follow.</a:t>
            </a:r>
          </a:p>
        </p:txBody>
      </p:sp>
    </p:spTree>
    <p:extLst>
      <p:ext uri="{BB962C8B-B14F-4D97-AF65-F5344CB8AC3E}">
        <p14:creationId xmlns:p14="http://schemas.microsoft.com/office/powerpoint/2010/main" val="360303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2989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571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803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6539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0C904-9937-4401-9C81-AF42E25707DA}"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304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0C904-9937-4401-9C81-AF42E25707DA}"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4430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0C904-9937-4401-9C81-AF42E25707DA}"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999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0C904-9937-4401-9C81-AF42E25707DA}"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1886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C904-9937-4401-9C81-AF42E25707DA}"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41209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49606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3168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C904-9937-4401-9C81-AF42E25707DA}" type="datetimeFigureOut">
              <a:rPr lang="en-US" smtClean="0"/>
              <a:t>2/20/2018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5E48-2C16-43D5-9C77-746A36ADD184}" type="slidenum">
              <a:rPr lang="en-US" smtClean="0"/>
              <a:t>‹#›</a:t>
            </a:fld>
            <a:endParaRPr lang="en-US"/>
          </a:p>
        </p:txBody>
      </p:sp>
    </p:spTree>
    <p:extLst>
      <p:ext uri="{BB962C8B-B14F-4D97-AF65-F5344CB8AC3E}">
        <p14:creationId xmlns:p14="http://schemas.microsoft.com/office/powerpoint/2010/main" val="2598843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cs.duke.edu/brd/Teaching/Giving-a-talk/giving-a-talk.html"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bbk.ac.uk/lib/disability-support/support-for-bbk/support-for-bbk/designingforallPowerpoints.doc" TargetMode="External"/><Relationship Id="rId2" Type="http://schemas.openxmlformats.org/officeDocument/2006/relationships/audio" Target="../media/audio2.bin"/><Relationship Id="rId1" Type="http://schemas.openxmlformats.org/officeDocument/2006/relationships/slideLayout" Target="../slideLayouts/slideLayout1.xml"/><Relationship Id="rId4" Type="http://schemas.openxmlformats.org/officeDocument/2006/relationships/audio" Target="../media/audio2.bin"/></Relationships>
</file>

<file path=ppt/slides/_rels/slide32.xml.rels><?xml version="1.0" encoding="UTF-8" standalone="yes"?>
<Relationships xmlns="http://schemas.openxmlformats.org/package/2006/relationships"><Relationship Id="rId2" Type="http://schemas.openxmlformats.org/officeDocument/2006/relationships/hyperlink" Target="http://www.garrreynolds.com/preso-tips/design/"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riting.engr.psu.edu/models.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riting.engr.psu.edu/AE_template_PSU.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fla.org/files/assets/hq/officers/documents/wbu-visual-presentations-guidelines-summary.pdf" TargetMode="External"/><Relationship Id="rId2" Type="http://schemas.openxmlformats.org/officeDocument/2006/relationships/hyperlink" Target="http://icevi.org/13thWC/pdf/Guidelines%20for%20POWERPOINT%20PRESENTATION.pdf" TargetMode="External"/><Relationship Id="rId1" Type="http://schemas.openxmlformats.org/officeDocument/2006/relationships/slideLayout" Target="../slideLayouts/slideLayout2.xml"/><Relationship Id="rId4" Type="http://schemas.openxmlformats.org/officeDocument/2006/relationships/hyperlink" Target="http://research.microsoft.com/en-us/um/people/simonpj/papers/giving-a-talk/giving-a-talk.htm"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homepage.math.uiowa.edu/~idarc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homepage.math.uiowa.edu/~idarc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yslexia-plus.co.uk/dyslexia/teaching.htm" TargetMode="External"/><Relationship Id="rId2" Type="http://schemas.openxmlformats.org/officeDocument/2006/relationships/hyperlink" Target="http://www.checkmycolours.com/"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s://hbr.org/2013/06/how-to-give-a-killer-presenta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ifla.org/files/assets/hq/officers/documents/wbu-visual-presentations-guidelines-summary.pdf" TargetMode="External"/><Relationship Id="rId2" Type="http://schemas.openxmlformats.org/officeDocument/2006/relationships/hyperlink" Target="http://icevi.org/13thWC/pdf/Guidelines%20for%20POWERPOINT%20PRESENTATION.pdf" TargetMode="External"/><Relationship Id="rId1" Type="http://schemas.openxmlformats.org/officeDocument/2006/relationships/slideLayout" Target="../slideLayouts/slideLayout2.xml"/><Relationship Id="rId4" Type="http://schemas.openxmlformats.org/officeDocument/2006/relationships/hyperlink" Target="http://research.microsoft.com/en-us/um/people/simonpj/papers/giving-a-talk/giving-a-talk.htm"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phdcomics.com/comics/archive.php?comicid=1553"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hyperlink" Target="http://www.phdcomics.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riting.engr.psu.edu/slides.html" TargetMode="External"/><Relationship Id="rId7" Type="http://schemas.openxmlformats.org/officeDocument/2006/relationships/hyperlink" Target="http://writing.engr.psu.edu/research.html" TargetMode="External"/><Relationship Id="rId2" Type="http://schemas.openxmlformats.org/officeDocument/2006/relationships/audio" Target="../media/audio3.bin"/><Relationship Id="rId1" Type="http://schemas.openxmlformats.org/officeDocument/2006/relationships/slideLayout" Target="../slideLayouts/slideLayout1.xml"/><Relationship Id="rId6" Type="http://schemas.openxmlformats.org/officeDocument/2006/relationships/hyperlink" Target="http://www.writing.engr.psu.edu/AE_checklist.pdf" TargetMode="External"/><Relationship Id="rId5" Type="http://schemas.openxmlformats.org/officeDocument/2006/relationships/hyperlink" Target="http://writing.engr.psu.edu/assertion_evidence.html" TargetMode="External"/><Relationship Id="rId4" Type="http://schemas.openxmlformats.org/officeDocument/2006/relationships/hyperlink" Target="http://writing.engr.psu.edu/csp.html" TargetMode="External"/><Relationship Id="rId9" Type="http://schemas.openxmlformats.org/officeDocument/2006/relationships/audio" Target="../media/audio3.bin"/></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List_of_typefaces#Sans-seri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labnol.org/software/tutorials/advice-select-best-fonts-for-powerpoint-presentation-slides/3355/"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54000"/>
            <a:ext cx="7620000" cy="6350000"/>
          </a:xfrm>
          <a:prstGeom prst="rect">
            <a:avLst/>
          </a:prstGeom>
        </p:spPr>
      </p:pic>
      <p:sp>
        <p:nvSpPr>
          <p:cNvPr id="3" name="Rectangle 2"/>
          <p:cNvSpPr/>
          <p:nvPr/>
        </p:nvSpPr>
        <p:spPr>
          <a:xfrm>
            <a:off x="146532" y="6488668"/>
            <a:ext cx="6662624" cy="369332"/>
          </a:xfrm>
          <a:prstGeom prst="rect">
            <a:avLst/>
          </a:prstGeom>
        </p:spPr>
        <p:txBody>
          <a:bodyPr wrap="square">
            <a:spAutoFit/>
          </a:bodyPr>
          <a:lstStyle/>
          <a:p>
            <a:r>
              <a:rPr lang="en-US" dirty="0"/>
              <a:t>http://</a:t>
            </a:r>
            <a:r>
              <a:rPr lang="en-US" dirty="0" err="1"/>
              <a:t>www.phdcomics.com</a:t>
            </a:r>
            <a:r>
              <a:rPr lang="en-US" dirty="0"/>
              <a:t>/comics/</a:t>
            </a:r>
            <a:r>
              <a:rPr lang="en-US" dirty="0" err="1"/>
              <a:t>archive.php?comicid</a:t>
            </a:r>
            <a:r>
              <a:rPr lang="en-US" dirty="0"/>
              <a:t>=847</a:t>
            </a:r>
          </a:p>
        </p:txBody>
      </p:sp>
    </p:spTree>
    <p:extLst>
      <p:ext uri="{BB962C8B-B14F-4D97-AF65-F5344CB8AC3E}">
        <p14:creationId xmlns:p14="http://schemas.microsoft.com/office/powerpoint/2010/main" val="293005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2259080"/>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p:txBody>
      </p:sp>
    </p:spTree>
    <p:extLst>
      <p:ext uri="{BB962C8B-B14F-4D97-AF65-F5344CB8AC3E}">
        <p14:creationId xmlns:p14="http://schemas.microsoft.com/office/powerpoint/2010/main" val="33883715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2917722"/>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 but can use on rare occasions to mark a transition in your talk (and wake up the audience).</a:t>
            </a:r>
          </a:p>
          <a:p>
            <a:pPr>
              <a:lnSpc>
                <a:spcPct val="90000"/>
              </a:lnSpc>
            </a:pPr>
            <a:endParaRPr lang="en-US" sz="2400" dirty="0"/>
          </a:p>
        </p:txBody>
      </p:sp>
    </p:spTree>
    <p:extLst>
      <p:ext uri="{BB962C8B-B14F-4D97-AF65-F5344CB8AC3E}">
        <p14:creationId xmlns:p14="http://schemas.microsoft.com/office/powerpoint/2010/main" val="245750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292387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t>
            </a:r>
            <a:r>
              <a:rPr lang="en-US" sz="2400" i="1" dirty="0" smtClean="0"/>
              <a:t>avoid italics.</a:t>
            </a:r>
          </a:p>
          <a:p>
            <a:pPr>
              <a:lnSpc>
                <a:spcPct val="90000"/>
              </a:lnSpc>
            </a:pPr>
            <a:endParaRPr lang="en-US" sz="2400" dirty="0"/>
          </a:p>
        </p:txBody>
      </p:sp>
    </p:spTree>
    <p:extLst>
      <p:ext uri="{BB962C8B-B14F-4D97-AF65-F5344CB8AC3E}">
        <p14:creationId xmlns:p14="http://schemas.microsoft.com/office/powerpoint/2010/main" val="3388371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Horz">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358867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388371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358867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490519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358867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490519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358867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490519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Knot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759" y="143815"/>
            <a:ext cx="8465941" cy="3582519"/>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118748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Knot Picture]"/>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3250" y="2000250"/>
            <a:ext cx="2857500" cy="2857500"/>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759" y="143815"/>
            <a:ext cx="8465941" cy="402571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3200" dirty="0" smtClean="0"/>
          </a:p>
          <a:p>
            <a:pPr marL="0" lvl="1">
              <a:lnSpc>
                <a:spcPct val="90000"/>
              </a:lnSpc>
            </a:pPr>
            <a:endParaRPr lang="en-US" sz="2400" dirty="0"/>
          </a:p>
        </p:txBody>
      </p:sp>
    </p:spTree>
    <p:extLst>
      <p:ext uri="{BB962C8B-B14F-4D97-AF65-F5344CB8AC3E}">
        <p14:creationId xmlns:p14="http://schemas.microsoft.com/office/powerpoint/2010/main" val="2223117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424731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p:txBody>
      </p:sp>
    </p:spTree>
    <p:extLst>
      <p:ext uri="{BB962C8B-B14F-4D97-AF65-F5344CB8AC3E}">
        <p14:creationId xmlns:p14="http://schemas.microsoft.com/office/powerpoint/2010/main" val="2840996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718" y="48865"/>
            <a:ext cx="7917223" cy="4878259"/>
          </a:xfrm>
          <a:prstGeom prst="rect">
            <a:avLst/>
          </a:prstGeom>
          <a:noFill/>
        </p:spPr>
        <p:txBody>
          <a:bodyPr wrap="square" rtlCol="0">
            <a:spAutoFit/>
          </a:bodyPr>
          <a:lstStyle/>
          <a:p>
            <a:pPr algn="ctr"/>
            <a:r>
              <a:rPr lang="en-US" sz="2400" b="1" dirty="0" smtClean="0"/>
              <a:t>Advice for creating slides:</a:t>
            </a:r>
          </a:p>
          <a:p>
            <a:endParaRPr lang="en-US" sz="600" dirty="0" smtClean="0"/>
          </a:p>
          <a:p>
            <a:r>
              <a:rPr lang="en-US" sz="2400" dirty="0" smtClean="0">
                <a:solidFill>
                  <a:srgbClr val="0000FF"/>
                </a:solidFill>
              </a:rPr>
              <a:t>Advice #1</a:t>
            </a:r>
            <a:endParaRPr lang="en-US" sz="2400" dirty="0">
              <a:solidFill>
                <a:srgbClr val="0000FF"/>
              </a:solidFill>
            </a:endParaRPr>
          </a:p>
          <a:p>
            <a:endParaRPr lang="en-US" sz="1100" dirty="0" smtClean="0"/>
          </a:p>
          <a:p>
            <a:r>
              <a:rPr lang="en-US" sz="2400" dirty="0" smtClean="0"/>
              <a:t>    Don’t use latex (e.g. beamer or even prosper)</a:t>
            </a:r>
          </a:p>
          <a:p>
            <a:endParaRPr lang="en-US" dirty="0"/>
          </a:p>
          <a:p>
            <a:r>
              <a:rPr lang="en-US" sz="2400" dirty="0" smtClean="0"/>
              <a:t>    Use </a:t>
            </a:r>
            <a:r>
              <a:rPr lang="en-US" sz="2400" dirty="0" err="1" smtClean="0"/>
              <a:t>powerpoint</a:t>
            </a:r>
            <a:r>
              <a:rPr lang="en-US" sz="2400" dirty="0" smtClean="0"/>
              <a:t> and start with blank sides (no formatting)</a:t>
            </a:r>
          </a:p>
          <a:p>
            <a:endParaRPr lang="en-US" dirty="0"/>
          </a:p>
          <a:p>
            <a:r>
              <a:rPr lang="en-US" sz="2400" dirty="0" smtClean="0"/>
              <a:t>    Create math formulas using latex and use screen capture of </a:t>
            </a:r>
          </a:p>
          <a:p>
            <a:r>
              <a:rPr lang="en-US" sz="2400" dirty="0"/>
              <a:t> </a:t>
            </a:r>
            <a:r>
              <a:rPr lang="en-US" sz="2400" dirty="0" smtClean="0"/>
              <a:t>   pdf opened in Adobe (not e.g. </a:t>
            </a:r>
            <a:r>
              <a:rPr lang="en-US" sz="2400" dirty="0" err="1" smtClean="0"/>
              <a:t>TexWorks</a:t>
            </a:r>
            <a:r>
              <a:rPr lang="en-US" sz="2400" dirty="0" smtClean="0"/>
              <a:t>)  to include image </a:t>
            </a:r>
          </a:p>
          <a:p>
            <a:r>
              <a:rPr lang="en-US" sz="2400" dirty="0"/>
              <a:t> </a:t>
            </a:r>
            <a:r>
              <a:rPr lang="en-US" sz="2400" dirty="0" smtClean="0"/>
              <a:t>   in your </a:t>
            </a:r>
            <a:r>
              <a:rPr lang="en-US" sz="2400" dirty="0" err="1" smtClean="0"/>
              <a:t>powerpoint</a:t>
            </a:r>
            <a:r>
              <a:rPr lang="en-US" sz="2400" dirty="0" smtClean="0"/>
              <a:t> slides </a:t>
            </a:r>
          </a:p>
          <a:p>
            <a:endParaRPr lang="en-US" dirty="0"/>
          </a:p>
          <a:p>
            <a:r>
              <a:rPr lang="en-US" sz="2400" dirty="0" smtClean="0">
                <a:solidFill>
                  <a:srgbClr val="0000FF"/>
                </a:solidFill>
              </a:rPr>
              <a:t>Advice #2</a:t>
            </a:r>
          </a:p>
          <a:p>
            <a:endParaRPr lang="en-US" sz="1400" dirty="0"/>
          </a:p>
          <a:p>
            <a:r>
              <a:rPr lang="en-US" sz="2400" dirty="0" smtClean="0"/>
              <a:t>    Ignore all advice.</a:t>
            </a:r>
          </a:p>
        </p:txBody>
      </p:sp>
      <p:sp>
        <p:nvSpPr>
          <p:cNvPr id="5" name="Rectangle 4"/>
          <p:cNvSpPr/>
          <p:nvPr/>
        </p:nvSpPr>
        <p:spPr>
          <a:xfrm>
            <a:off x="2107177" y="5736594"/>
            <a:ext cx="4929647" cy="830997"/>
          </a:xfrm>
          <a:prstGeom prst="rect">
            <a:avLst/>
          </a:prstGeom>
          <a:solidFill>
            <a:srgbClr val="FFF2CC"/>
          </a:solidFill>
        </p:spPr>
        <p:txBody>
          <a:bodyPr wrap="square">
            <a:spAutoFit/>
          </a:bodyPr>
          <a:lstStyle/>
          <a:p>
            <a:r>
              <a:rPr lang="en-US" sz="2400" dirty="0" smtClean="0"/>
              <a:t>Don’t waste time creating fancy slides that won’t convey more information.</a:t>
            </a:r>
          </a:p>
        </p:txBody>
      </p:sp>
      <p:sp>
        <p:nvSpPr>
          <p:cNvPr id="2" name="TextBox 1"/>
          <p:cNvSpPr txBox="1"/>
          <p:nvPr/>
        </p:nvSpPr>
        <p:spPr>
          <a:xfrm>
            <a:off x="1623468" y="5107633"/>
            <a:ext cx="5897064" cy="461665"/>
          </a:xfrm>
          <a:prstGeom prst="rect">
            <a:avLst/>
          </a:prstGeom>
          <a:solidFill>
            <a:schemeClr val="bg2"/>
          </a:solidFill>
        </p:spPr>
        <p:txBody>
          <a:bodyPr wrap="none" rtlCol="0">
            <a:spAutoFit/>
          </a:bodyPr>
          <a:lstStyle/>
          <a:p>
            <a:r>
              <a:rPr lang="en-US" sz="2400" dirty="0" smtClean="0"/>
              <a:t>Simple slides are better than distracting slides</a:t>
            </a:r>
          </a:p>
        </p:txBody>
      </p:sp>
    </p:spTree>
    <p:extLst>
      <p:ext uri="{BB962C8B-B14F-4D97-AF65-F5344CB8AC3E}">
        <p14:creationId xmlns:p14="http://schemas.microsoft.com/office/powerpoint/2010/main" val="3138385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chemeClr val="bg1">
                    <a:lumMod val="95000"/>
                  </a:schemeClr>
                </a:solidFill>
              </a:rPr>
              <a:t>Avoid distractions</a:t>
            </a:r>
          </a:p>
          <a:p>
            <a:pPr>
              <a:lnSpc>
                <a:spcPct val="90000"/>
              </a:lnSpc>
            </a:pPr>
            <a:endParaRPr lang="en-US" sz="1200" dirty="0" smtClean="0">
              <a:solidFill>
                <a:schemeClr val="bg1">
                  <a:lumMod val="95000"/>
                </a:schemeClr>
              </a:solidFill>
            </a:endParaRPr>
          </a:p>
          <a:p>
            <a:pPr>
              <a:lnSpc>
                <a:spcPct val="90000"/>
              </a:lnSpc>
            </a:pPr>
            <a:r>
              <a:rPr lang="en-US" sz="2400" dirty="0">
                <a:solidFill>
                  <a:schemeClr val="bg1">
                    <a:lumMod val="95000"/>
                  </a:schemeClr>
                </a:solidFill>
              </a:rPr>
              <a:t>Often better to show entire list at once, but sometimes line by line is better. </a:t>
            </a:r>
          </a:p>
          <a:p>
            <a:pPr>
              <a:lnSpc>
                <a:spcPct val="90000"/>
              </a:lnSpc>
            </a:pPr>
            <a:endParaRPr lang="en-US" sz="2400" dirty="0" smtClean="0">
              <a:solidFill>
                <a:schemeClr val="bg1">
                  <a:lumMod val="95000"/>
                </a:schemeClr>
              </a:solidFill>
            </a:endParaRPr>
          </a:p>
          <a:p>
            <a:pPr>
              <a:lnSpc>
                <a:spcPct val="90000"/>
              </a:lnSpc>
            </a:pPr>
            <a:r>
              <a:rPr lang="en-US" sz="2400" dirty="0" smtClean="0">
                <a:solidFill>
                  <a:schemeClr val="bg1">
                    <a:lumMod val="95000"/>
                  </a:schemeClr>
                </a:solidFill>
              </a:rPr>
              <a:t>Don’t use fancy transitions between slides</a:t>
            </a:r>
          </a:p>
          <a:p>
            <a:pPr>
              <a:lnSpc>
                <a:spcPct val="90000"/>
              </a:lnSpc>
            </a:pPr>
            <a:endParaRPr lang="en-US" sz="2400" dirty="0">
              <a:solidFill>
                <a:schemeClr val="bg1">
                  <a:lumMod val="95000"/>
                </a:schemeClr>
              </a:solidFill>
            </a:endParaRPr>
          </a:p>
          <a:p>
            <a:pPr>
              <a:lnSpc>
                <a:spcPct val="90000"/>
              </a:lnSpc>
            </a:pPr>
            <a:r>
              <a:rPr lang="en-US" sz="2400" dirty="0" smtClean="0">
                <a:solidFill>
                  <a:schemeClr val="bg1">
                    <a:lumMod val="95000"/>
                  </a:schemeClr>
                </a:solidFill>
              </a:rPr>
              <a:t>Don’t use all capital letters and avoid italics.</a:t>
            </a:r>
          </a:p>
          <a:p>
            <a:pPr>
              <a:lnSpc>
                <a:spcPct val="90000"/>
              </a:lnSpc>
            </a:pPr>
            <a:endParaRPr lang="en-US" sz="2400" dirty="0">
              <a:solidFill>
                <a:schemeClr val="bg1">
                  <a:lumMod val="95000"/>
                </a:schemeClr>
              </a:solidFill>
            </a:endParaRPr>
          </a:p>
          <a:p>
            <a:pPr marL="0" lvl="1">
              <a:lnSpc>
                <a:spcPct val="90000"/>
              </a:lnSpc>
            </a:pPr>
            <a:r>
              <a:rPr lang="en-US" sz="2400" dirty="0">
                <a:solidFill>
                  <a:schemeClr val="bg1">
                    <a:lumMod val="95000"/>
                  </a:schemeClr>
                </a:solidFill>
              </a:rPr>
              <a:t>Do not have any images behind text.</a:t>
            </a:r>
          </a:p>
          <a:p>
            <a:pPr marL="0" lvl="1">
              <a:lnSpc>
                <a:spcPct val="90000"/>
              </a:lnSpc>
            </a:pPr>
            <a:endParaRPr lang="en-US" sz="2400" dirty="0" smtClean="0">
              <a:solidFill>
                <a:schemeClr val="bg1">
                  <a:lumMod val="95000"/>
                </a:schemeClr>
              </a:solidFill>
            </a:endParaRPr>
          </a:p>
          <a:p>
            <a:pPr marL="0" lvl="1">
              <a:lnSpc>
                <a:spcPct val="90000"/>
              </a:lnSpc>
            </a:pPr>
            <a:r>
              <a:rPr lang="en-US" sz="2400" dirty="0">
                <a:solidFill>
                  <a:schemeClr val="bg1">
                    <a:lumMod val="95000"/>
                  </a:schemeClr>
                </a:solidFill>
              </a:rPr>
              <a:t>Use a plain  </a:t>
            </a:r>
            <a:r>
              <a:rPr lang="en-US" sz="2400" dirty="0" smtClean="0">
                <a:solidFill>
                  <a:schemeClr val="bg1">
                    <a:lumMod val="95000"/>
                  </a:schemeClr>
                </a:solidFill>
              </a:rPr>
              <a:t>background .</a:t>
            </a:r>
          </a:p>
          <a:p>
            <a:pPr marL="0" lvl="1">
              <a:lnSpc>
                <a:spcPct val="90000"/>
              </a:lnSpc>
            </a:pPr>
            <a:endParaRPr lang="en-US" sz="2400" dirty="0">
              <a:solidFill>
                <a:schemeClr val="bg1">
                  <a:lumMod val="95000"/>
                </a:schemeClr>
              </a:solidFill>
            </a:endParaRPr>
          </a:p>
          <a:p>
            <a:pPr marL="0" lvl="1" algn="ctr">
              <a:lnSpc>
                <a:spcPct val="90000"/>
              </a:lnSpc>
            </a:pPr>
            <a:r>
              <a:rPr lang="en-US" sz="2400" b="1" dirty="0" smtClean="0">
                <a:solidFill>
                  <a:schemeClr val="bg1">
                    <a:lumMod val="95000"/>
                  </a:schemeClr>
                </a:solidFill>
              </a:rPr>
              <a:t>Use a dark background for a dark and/or large room</a:t>
            </a:r>
          </a:p>
          <a:p>
            <a:pPr marL="0" lvl="1">
              <a:lnSpc>
                <a:spcPct val="90000"/>
              </a:lnSpc>
            </a:pPr>
            <a:endParaRPr lang="en-US" sz="2400" dirty="0">
              <a:solidFill>
                <a:schemeClr val="bg1">
                  <a:lumMod val="95000"/>
                </a:schemeClr>
              </a:solidFill>
            </a:endParaRPr>
          </a:p>
        </p:txBody>
      </p:sp>
    </p:spTree>
    <p:extLst>
      <p:ext uri="{BB962C8B-B14F-4D97-AF65-F5344CB8AC3E}">
        <p14:creationId xmlns:p14="http://schemas.microsoft.com/office/powerpoint/2010/main" val="599775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chemeClr val="bg1"/>
                </a:solidFill>
              </a:rPr>
              <a:t>Avoid distractions</a:t>
            </a:r>
          </a:p>
          <a:p>
            <a:pPr>
              <a:lnSpc>
                <a:spcPct val="90000"/>
              </a:lnSpc>
            </a:pPr>
            <a:endParaRPr lang="en-US" sz="1200" dirty="0" smtClean="0">
              <a:solidFill>
                <a:schemeClr val="bg1"/>
              </a:solidFill>
            </a:endParaRPr>
          </a:p>
          <a:p>
            <a:pPr>
              <a:lnSpc>
                <a:spcPct val="90000"/>
              </a:lnSpc>
            </a:pPr>
            <a:r>
              <a:rPr lang="en-US" sz="2400" dirty="0">
                <a:solidFill>
                  <a:schemeClr val="bg1"/>
                </a:solidFill>
              </a:rPr>
              <a:t>Often better to show entire list at once, but sometimes line by line is better. </a:t>
            </a:r>
          </a:p>
          <a:p>
            <a:pPr>
              <a:lnSpc>
                <a:spcPct val="90000"/>
              </a:lnSpc>
            </a:pPr>
            <a:endParaRPr lang="en-US" sz="2400" dirty="0" smtClean="0">
              <a:solidFill>
                <a:schemeClr val="bg1"/>
              </a:solidFill>
            </a:endParaRPr>
          </a:p>
          <a:p>
            <a:pPr>
              <a:lnSpc>
                <a:spcPct val="90000"/>
              </a:lnSpc>
            </a:pPr>
            <a:r>
              <a:rPr lang="en-US" sz="2400" dirty="0" smtClean="0">
                <a:solidFill>
                  <a:schemeClr val="bg1"/>
                </a:solidFill>
              </a:rPr>
              <a:t>Don’t use fancy transitions between slides</a:t>
            </a:r>
          </a:p>
          <a:p>
            <a:pPr>
              <a:lnSpc>
                <a:spcPct val="90000"/>
              </a:lnSpc>
            </a:pPr>
            <a:endParaRPr lang="en-US" sz="2400" dirty="0">
              <a:solidFill>
                <a:schemeClr val="bg1"/>
              </a:solidFill>
            </a:endParaRPr>
          </a:p>
          <a:p>
            <a:pPr>
              <a:lnSpc>
                <a:spcPct val="90000"/>
              </a:lnSpc>
            </a:pPr>
            <a:r>
              <a:rPr lang="en-US" sz="2400" dirty="0" smtClean="0">
                <a:solidFill>
                  <a:schemeClr val="bg1"/>
                </a:solidFill>
              </a:rPr>
              <a:t>Don’t use all capital letters and avoid italics.</a:t>
            </a:r>
          </a:p>
          <a:p>
            <a:pPr>
              <a:lnSpc>
                <a:spcPct val="90000"/>
              </a:lnSpc>
            </a:pPr>
            <a:endParaRPr lang="en-US" sz="2400" dirty="0">
              <a:solidFill>
                <a:schemeClr val="bg1"/>
              </a:solidFill>
            </a:endParaRPr>
          </a:p>
          <a:p>
            <a:pPr marL="0" lvl="1">
              <a:lnSpc>
                <a:spcPct val="90000"/>
              </a:lnSpc>
            </a:pPr>
            <a:r>
              <a:rPr lang="en-US" sz="2400" dirty="0">
                <a:solidFill>
                  <a:schemeClr val="bg1"/>
                </a:solidFill>
              </a:rPr>
              <a:t>Do not have any images behind text.</a:t>
            </a:r>
          </a:p>
          <a:p>
            <a:pPr marL="0" lvl="1">
              <a:lnSpc>
                <a:spcPct val="90000"/>
              </a:lnSpc>
            </a:pPr>
            <a:endParaRPr lang="en-US" sz="2400" dirty="0" smtClean="0">
              <a:solidFill>
                <a:schemeClr val="bg1"/>
              </a:solidFill>
            </a:endParaRPr>
          </a:p>
          <a:p>
            <a:pPr marL="0" lvl="1">
              <a:lnSpc>
                <a:spcPct val="90000"/>
              </a:lnSpc>
            </a:pPr>
            <a:r>
              <a:rPr lang="en-US" sz="2400" dirty="0">
                <a:solidFill>
                  <a:schemeClr val="bg1"/>
                </a:solidFill>
              </a:rPr>
              <a:t>Use a plain  background</a:t>
            </a:r>
            <a:r>
              <a:rPr lang="en-US" sz="2400" dirty="0" smtClean="0">
                <a:solidFill>
                  <a:schemeClr val="bg1"/>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chemeClr val="bg1"/>
              </a:solidFill>
            </a:endParaRPr>
          </a:p>
        </p:txBody>
      </p:sp>
    </p:spTree>
    <p:extLst>
      <p:ext uri="{BB962C8B-B14F-4D97-AF65-F5344CB8AC3E}">
        <p14:creationId xmlns:p14="http://schemas.microsoft.com/office/powerpoint/2010/main" val="2841234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D26"/>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chemeClr val="bg1"/>
                </a:solidFill>
              </a:rPr>
              <a:t>Avoid distractions</a:t>
            </a:r>
          </a:p>
          <a:p>
            <a:pPr>
              <a:lnSpc>
                <a:spcPct val="90000"/>
              </a:lnSpc>
            </a:pPr>
            <a:endParaRPr lang="en-US" sz="1200" dirty="0" smtClean="0">
              <a:solidFill>
                <a:schemeClr val="bg1"/>
              </a:solidFill>
            </a:endParaRPr>
          </a:p>
          <a:p>
            <a:pPr>
              <a:lnSpc>
                <a:spcPct val="90000"/>
              </a:lnSpc>
            </a:pPr>
            <a:r>
              <a:rPr lang="en-US" sz="2400" dirty="0">
                <a:solidFill>
                  <a:schemeClr val="bg1"/>
                </a:solidFill>
              </a:rPr>
              <a:t>Often better to show entire list at once, but sometimes line by line is better. </a:t>
            </a:r>
          </a:p>
          <a:p>
            <a:pPr>
              <a:lnSpc>
                <a:spcPct val="90000"/>
              </a:lnSpc>
            </a:pPr>
            <a:endParaRPr lang="en-US" sz="2400" dirty="0" smtClean="0">
              <a:solidFill>
                <a:schemeClr val="bg1"/>
              </a:solidFill>
            </a:endParaRPr>
          </a:p>
          <a:p>
            <a:pPr>
              <a:lnSpc>
                <a:spcPct val="90000"/>
              </a:lnSpc>
            </a:pPr>
            <a:r>
              <a:rPr lang="en-US" sz="2400" dirty="0" smtClean="0">
                <a:solidFill>
                  <a:schemeClr val="bg1"/>
                </a:solidFill>
              </a:rPr>
              <a:t>Don’t use fancy transitions between slides</a:t>
            </a:r>
          </a:p>
          <a:p>
            <a:pPr>
              <a:lnSpc>
                <a:spcPct val="90000"/>
              </a:lnSpc>
            </a:pPr>
            <a:endParaRPr lang="en-US" sz="2400" dirty="0">
              <a:solidFill>
                <a:schemeClr val="bg1"/>
              </a:solidFill>
            </a:endParaRPr>
          </a:p>
          <a:p>
            <a:pPr>
              <a:lnSpc>
                <a:spcPct val="90000"/>
              </a:lnSpc>
            </a:pPr>
            <a:r>
              <a:rPr lang="en-US" sz="2400" dirty="0" smtClean="0">
                <a:solidFill>
                  <a:schemeClr val="bg1"/>
                </a:solidFill>
              </a:rPr>
              <a:t>Don’t use all capital letters and avoid italics.</a:t>
            </a:r>
          </a:p>
          <a:p>
            <a:pPr>
              <a:lnSpc>
                <a:spcPct val="90000"/>
              </a:lnSpc>
            </a:pPr>
            <a:endParaRPr lang="en-US" sz="2400" dirty="0">
              <a:solidFill>
                <a:schemeClr val="bg1"/>
              </a:solidFill>
            </a:endParaRPr>
          </a:p>
          <a:p>
            <a:pPr marL="0" lvl="1">
              <a:lnSpc>
                <a:spcPct val="90000"/>
              </a:lnSpc>
            </a:pPr>
            <a:r>
              <a:rPr lang="en-US" sz="2400" dirty="0">
                <a:solidFill>
                  <a:schemeClr val="bg1"/>
                </a:solidFill>
              </a:rPr>
              <a:t>Do not have any images behind text.</a:t>
            </a:r>
          </a:p>
          <a:p>
            <a:pPr marL="0" lvl="1">
              <a:lnSpc>
                <a:spcPct val="90000"/>
              </a:lnSpc>
            </a:pPr>
            <a:endParaRPr lang="en-US" sz="2400" dirty="0" smtClean="0">
              <a:solidFill>
                <a:schemeClr val="bg1"/>
              </a:solidFill>
            </a:endParaRPr>
          </a:p>
          <a:p>
            <a:pPr marL="0" lvl="1">
              <a:lnSpc>
                <a:spcPct val="90000"/>
              </a:lnSpc>
            </a:pPr>
            <a:r>
              <a:rPr lang="en-US" sz="2400" dirty="0">
                <a:solidFill>
                  <a:schemeClr val="bg1"/>
                </a:solidFill>
              </a:rPr>
              <a:t>Use a plain  background</a:t>
            </a:r>
            <a:r>
              <a:rPr lang="en-US" sz="2400" dirty="0" smtClean="0">
                <a:solidFill>
                  <a:schemeClr val="bg1"/>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chemeClr val="bg1"/>
              </a:solidFill>
            </a:endParaRPr>
          </a:p>
        </p:txBody>
      </p:sp>
    </p:spTree>
    <p:extLst>
      <p:ext uri="{BB962C8B-B14F-4D97-AF65-F5344CB8AC3E}">
        <p14:creationId xmlns:p14="http://schemas.microsoft.com/office/powerpoint/2010/main" val="1463126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D26"/>
        </a:solidFill>
        <a:effectLst/>
      </p:bgPr>
    </p:bg>
    <p:spTree>
      <p:nvGrpSpPr>
        <p:cNvPr id="1" name=""/>
        <p:cNvGrpSpPr/>
        <p:nvPr/>
      </p:nvGrpSpPr>
      <p:grpSpPr>
        <a:xfrm>
          <a:off x="0" y="0"/>
          <a:ext cx="0" cy="0"/>
          <a:chOff x="0" y="0"/>
          <a:chExt cx="0" cy="0"/>
        </a:xfrm>
      </p:grpSpPr>
      <p:sp useBgFill="1">
        <p:nvSpPr>
          <p:cNvPr id="2" name="TextBox 1"/>
          <p:cNvSpPr txBox="1"/>
          <p:nvPr/>
        </p:nvSpPr>
        <p:spPr>
          <a:xfrm>
            <a:off x="194759" y="143815"/>
            <a:ext cx="8465941" cy="4912114"/>
          </a:xfrm>
          <a:prstGeom prst="rect">
            <a:avLst/>
          </a:prstGeom>
        </p:spPr>
        <p:txBody>
          <a:bodyPr wrap="square" rtlCol="0">
            <a:spAutoFit/>
          </a:bodyPr>
          <a:lstStyle/>
          <a:p>
            <a:pPr algn="ctr">
              <a:lnSpc>
                <a:spcPct val="90000"/>
              </a:lnSpc>
            </a:pPr>
            <a:r>
              <a:rPr lang="en-US" sz="2400" b="1" dirty="0" smtClean="0">
                <a:solidFill>
                  <a:srgbClr val="FFFF00"/>
                </a:solidFill>
              </a:rPr>
              <a:t>Avoid distractions</a:t>
            </a:r>
          </a:p>
          <a:p>
            <a:pPr>
              <a:lnSpc>
                <a:spcPct val="90000"/>
              </a:lnSpc>
            </a:pPr>
            <a:endParaRPr lang="en-US" sz="1200" dirty="0" smtClean="0">
              <a:solidFill>
                <a:srgbClr val="FFFF00"/>
              </a:solidFill>
            </a:endParaRPr>
          </a:p>
          <a:p>
            <a:pPr>
              <a:lnSpc>
                <a:spcPct val="90000"/>
              </a:lnSpc>
            </a:pPr>
            <a:r>
              <a:rPr lang="en-US" sz="2400" dirty="0">
                <a:solidFill>
                  <a:srgbClr val="FFFF00"/>
                </a:solidFill>
              </a:rPr>
              <a:t>Often better to show entire list at once, but sometimes line by line is better. </a:t>
            </a:r>
          </a:p>
          <a:p>
            <a:pPr>
              <a:lnSpc>
                <a:spcPct val="90000"/>
              </a:lnSpc>
            </a:pPr>
            <a:endParaRPr lang="en-US" sz="2400" dirty="0" smtClean="0">
              <a:solidFill>
                <a:srgbClr val="FFFF00"/>
              </a:solidFill>
            </a:endParaRPr>
          </a:p>
          <a:p>
            <a:pPr>
              <a:lnSpc>
                <a:spcPct val="90000"/>
              </a:lnSpc>
            </a:pPr>
            <a:r>
              <a:rPr lang="en-US" sz="2400" dirty="0" smtClean="0">
                <a:solidFill>
                  <a:srgbClr val="FFFF00"/>
                </a:solidFill>
              </a:rPr>
              <a:t>Don’t use fancy transitions between slides</a:t>
            </a:r>
          </a:p>
          <a:p>
            <a:pPr>
              <a:lnSpc>
                <a:spcPct val="90000"/>
              </a:lnSpc>
            </a:pPr>
            <a:endParaRPr lang="en-US" sz="2400" dirty="0">
              <a:solidFill>
                <a:srgbClr val="FFFF00"/>
              </a:solidFill>
            </a:endParaRPr>
          </a:p>
          <a:p>
            <a:pPr>
              <a:lnSpc>
                <a:spcPct val="90000"/>
              </a:lnSpc>
            </a:pPr>
            <a:r>
              <a:rPr lang="en-US" sz="2400" dirty="0" smtClean="0">
                <a:solidFill>
                  <a:srgbClr val="FFFF00"/>
                </a:solidFill>
              </a:rPr>
              <a:t>Don’t use all capital letters and avoid italics.</a:t>
            </a:r>
          </a:p>
          <a:p>
            <a:pPr>
              <a:lnSpc>
                <a:spcPct val="90000"/>
              </a:lnSpc>
            </a:pPr>
            <a:endParaRPr lang="en-US" sz="2400" dirty="0">
              <a:solidFill>
                <a:srgbClr val="FFFF00"/>
              </a:solidFill>
            </a:endParaRPr>
          </a:p>
          <a:p>
            <a:pPr marL="0" lvl="1">
              <a:lnSpc>
                <a:spcPct val="90000"/>
              </a:lnSpc>
            </a:pPr>
            <a:r>
              <a:rPr lang="en-US" sz="2400" dirty="0">
                <a:solidFill>
                  <a:srgbClr val="FFFF00"/>
                </a:solidFill>
              </a:rPr>
              <a:t>Do not have any images behind text.</a:t>
            </a:r>
          </a:p>
          <a:p>
            <a:pPr marL="0" lvl="1">
              <a:lnSpc>
                <a:spcPct val="90000"/>
              </a:lnSpc>
            </a:pPr>
            <a:endParaRPr lang="en-US" sz="2400" dirty="0" smtClean="0">
              <a:solidFill>
                <a:srgbClr val="FFFF00"/>
              </a:solidFill>
            </a:endParaRPr>
          </a:p>
          <a:p>
            <a:pPr marL="0" lvl="1">
              <a:lnSpc>
                <a:spcPct val="90000"/>
              </a:lnSpc>
            </a:pPr>
            <a:r>
              <a:rPr lang="en-US" sz="2400" dirty="0">
                <a:solidFill>
                  <a:srgbClr val="FFFF00"/>
                </a:solidFill>
              </a:rPr>
              <a:t>Use a plain  background</a:t>
            </a:r>
            <a:r>
              <a:rPr lang="en-US" sz="2400" dirty="0" smtClean="0">
                <a:solidFill>
                  <a:srgbClr val="FFFF00"/>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rgbClr val="FFFF00"/>
              </a:solidFill>
            </a:endParaRPr>
          </a:p>
        </p:txBody>
      </p:sp>
    </p:spTree>
    <p:extLst>
      <p:ext uri="{BB962C8B-B14F-4D97-AF65-F5344CB8AC3E}">
        <p14:creationId xmlns:p14="http://schemas.microsoft.com/office/powerpoint/2010/main" val="140005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D26"/>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chemeClr val="accent4">
                    <a:lumMod val="40000"/>
                    <a:lumOff val="60000"/>
                  </a:schemeClr>
                </a:solidFill>
              </a:rPr>
              <a:t>Avoid distractions</a:t>
            </a:r>
          </a:p>
          <a:p>
            <a:pPr>
              <a:lnSpc>
                <a:spcPct val="90000"/>
              </a:lnSpc>
            </a:pPr>
            <a:endParaRPr lang="en-US" sz="1200" dirty="0" smtClean="0">
              <a:solidFill>
                <a:schemeClr val="accent4">
                  <a:lumMod val="40000"/>
                  <a:lumOff val="60000"/>
                </a:schemeClr>
              </a:solidFill>
            </a:endParaRPr>
          </a:p>
          <a:p>
            <a:pPr>
              <a:lnSpc>
                <a:spcPct val="90000"/>
              </a:lnSpc>
            </a:pPr>
            <a:r>
              <a:rPr lang="en-US" sz="2400" dirty="0">
                <a:solidFill>
                  <a:schemeClr val="accent4">
                    <a:lumMod val="40000"/>
                    <a:lumOff val="60000"/>
                  </a:schemeClr>
                </a:solidFill>
              </a:rPr>
              <a:t>Often better to show entire list at once, but sometimes line by line is better. </a:t>
            </a:r>
          </a:p>
          <a:p>
            <a:pPr>
              <a:lnSpc>
                <a:spcPct val="90000"/>
              </a:lnSpc>
            </a:pPr>
            <a:endParaRPr lang="en-US" sz="2400" dirty="0" smtClean="0">
              <a:solidFill>
                <a:schemeClr val="accent4">
                  <a:lumMod val="40000"/>
                  <a:lumOff val="60000"/>
                </a:schemeClr>
              </a:solidFill>
            </a:endParaRPr>
          </a:p>
          <a:p>
            <a:pPr>
              <a:lnSpc>
                <a:spcPct val="90000"/>
              </a:lnSpc>
            </a:pPr>
            <a:r>
              <a:rPr lang="en-US" sz="2400" dirty="0" smtClean="0">
                <a:solidFill>
                  <a:schemeClr val="accent4">
                    <a:lumMod val="40000"/>
                    <a:lumOff val="60000"/>
                  </a:schemeClr>
                </a:solidFill>
              </a:rPr>
              <a:t>Don’t use fancy transitions between slides</a:t>
            </a:r>
          </a:p>
          <a:p>
            <a:pPr>
              <a:lnSpc>
                <a:spcPct val="90000"/>
              </a:lnSpc>
            </a:pPr>
            <a:endParaRPr lang="en-US" sz="2400" dirty="0">
              <a:solidFill>
                <a:schemeClr val="accent4">
                  <a:lumMod val="40000"/>
                  <a:lumOff val="60000"/>
                </a:schemeClr>
              </a:solidFill>
            </a:endParaRPr>
          </a:p>
          <a:p>
            <a:pPr>
              <a:lnSpc>
                <a:spcPct val="90000"/>
              </a:lnSpc>
            </a:pPr>
            <a:r>
              <a:rPr lang="en-US" sz="2400" dirty="0" smtClean="0">
                <a:solidFill>
                  <a:schemeClr val="accent4">
                    <a:lumMod val="40000"/>
                    <a:lumOff val="60000"/>
                  </a:schemeClr>
                </a:solidFill>
              </a:rPr>
              <a:t>Don’t use all capital letters and avoid italics.</a:t>
            </a:r>
          </a:p>
          <a:p>
            <a:pPr>
              <a:lnSpc>
                <a:spcPct val="90000"/>
              </a:lnSpc>
            </a:pPr>
            <a:endParaRPr lang="en-US" sz="2400" dirty="0">
              <a:solidFill>
                <a:schemeClr val="accent4">
                  <a:lumMod val="40000"/>
                  <a:lumOff val="60000"/>
                </a:schemeClr>
              </a:solidFill>
            </a:endParaRPr>
          </a:p>
          <a:p>
            <a:pPr marL="0" lvl="1">
              <a:lnSpc>
                <a:spcPct val="90000"/>
              </a:lnSpc>
            </a:pPr>
            <a:r>
              <a:rPr lang="en-US" sz="2400" dirty="0">
                <a:solidFill>
                  <a:schemeClr val="accent4">
                    <a:lumMod val="40000"/>
                    <a:lumOff val="60000"/>
                  </a:schemeClr>
                </a:solidFill>
              </a:rPr>
              <a:t>Do not have any images behind text.</a:t>
            </a:r>
          </a:p>
          <a:p>
            <a:pPr marL="0" lvl="1">
              <a:lnSpc>
                <a:spcPct val="90000"/>
              </a:lnSpc>
            </a:pPr>
            <a:endParaRPr lang="en-US" sz="2400" dirty="0" smtClean="0">
              <a:solidFill>
                <a:schemeClr val="accent4">
                  <a:lumMod val="40000"/>
                  <a:lumOff val="60000"/>
                </a:schemeClr>
              </a:solidFill>
            </a:endParaRPr>
          </a:p>
          <a:p>
            <a:pPr marL="0" lvl="1">
              <a:lnSpc>
                <a:spcPct val="90000"/>
              </a:lnSpc>
            </a:pPr>
            <a:r>
              <a:rPr lang="en-US" sz="2400" dirty="0">
                <a:solidFill>
                  <a:schemeClr val="accent4">
                    <a:lumMod val="40000"/>
                    <a:lumOff val="60000"/>
                  </a:schemeClr>
                </a:solidFill>
              </a:rPr>
              <a:t>Use a plain  background</a:t>
            </a:r>
            <a:r>
              <a:rPr lang="en-US" sz="2400" dirty="0" smtClean="0">
                <a:solidFill>
                  <a:schemeClr val="accent4">
                    <a:lumMod val="40000"/>
                    <a:lumOff val="60000"/>
                  </a:schemeClr>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3675575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D26"/>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rgbClr val="FFFFC9"/>
                </a:solidFill>
              </a:rPr>
              <a:t>Avoid distractions</a:t>
            </a:r>
          </a:p>
          <a:p>
            <a:pPr>
              <a:lnSpc>
                <a:spcPct val="90000"/>
              </a:lnSpc>
            </a:pPr>
            <a:endParaRPr lang="en-US" sz="1200" dirty="0" smtClean="0">
              <a:solidFill>
                <a:srgbClr val="FFFFC9"/>
              </a:solidFill>
            </a:endParaRPr>
          </a:p>
          <a:p>
            <a:pPr>
              <a:lnSpc>
                <a:spcPct val="90000"/>
              </a:lnSpc>
            </a:pPr>
            <a:r>
              <a:rPr lang="en-US" sz="2400" dirty="0">
                <a:solidFill>
                  <a:srgbClr val="FFFFC9"/>
                </a:solidFill>
              </a:rPr>
              <a:t>Often better to show entire list at once, but sometimes line by line is better. </a:t>
            </a:r>
          </a:p>
          <a:p>
            <a:pPr>
              <a:lnSpc>
                <a:spcPct val="90000"/>
              </a:lnSpc>
            </a:pPr>
            <a:endParaRPr lang="en-US" sz="2400" dirty="0" smtClean="0">
              <a:solidFill>
                <a:srgbClr val="FFFFC9"/>
              </a:solidFill>
            </a:endParaRPr>
          </a:p>
          <a:p>
            <a:pPr>
              <a:lnSpc>
                <a:spcPct val="90000"/>
              </a:lnSpc>
            </a:pPr>
            <a:r>
              <a:rPr lang="en-US" sz="2400" dirty="0" smtClean="0">
                <a:solidFill>
                  <a:srgbClr val="FFFFC9"/>
                </a:solidFill>
              </a:rPr>
              <a:t>Don’t use fancy transitions between slides</a:t>
            </a:r>
          </a:p>
          <a:p>
            <a:pPr>
              <a:lnSpc>
                <a:spcPct val="90000"/>
              </a:lnSpc>
            </a:pPr>
            <a:endParaRPr lang="en-US" sz="2400" dirty="0">
              <a:solidFill>
                <a:srgbClr val="FFFFC9"/>
              </a:solidFill>
            </a:endParaRPr>
          </a:p>
          <a:p>
            <a:pPr>
              <a:lnSpc>
                <a:spcPct val="90000"/>
              </a:lnSpc>
            </a:pPr>
            <a:r>
              <a:rPr lang="en-US" sz="2400" dirty="0" smtClean="0">
                <a:solidFill>
                  <a:srgbClr val="FFFFC9"/>
                </a:solidFill>
              </a:rPr>
              <a:t>Don’t use all capital letters and avoid italics.</a:t>
            </a:r>
          </a:p>
          <a:p>
            <a:pPr>
              <a:lnSpc>
                <a:spcPct val="90000"/>
              </a:lnSpc>
            </a:pPr>
            <a:endParaRPr lang="en-US" sz="2400" dirty="0">
              <a:solidFill>
                <a:srgbClr val="FFFFC9"/>
              </a:solidFill>
            </a:endParaRPr>
          </a:p>
          <a:p>
            <a:pPr marL="0" lvl="1">
              <a:lnSpc>
                <a:spcPct val="90000"/>
              </a:lnSpc>
            </a:pPr>
            <a:r>
              <a:rPr lang="en-US" sz="2400" dirty="0">
                <a:solidFill>
                  <a:srgbClr val="FFFFC9"/>
                </a:solidFill>
              </a:rPr>
              <a:t>Do not have any images behind text.</a:t>
            </a:r>
          </a:p>
          <a:p>
            <a:pPr marL="0" lvl="1">
              <a:lnSpc>
                <a:spcPct val="90000"/>
              </a:lnSpc>
            </a:pPr>
            <a:endParaRPr lang="en-US" sz="2400" dirty="0" smtClean="0">
              <a:solidFill>
                <a:srgbClr val="FFFFC9"/>
              </a:solidFill>
            </a:endParaRPr>
          </a:p>
          <a:p>
            <a:pPr marL="0" lvl="1">
              <a:lnSpc>
                <a:spcPct val="90000"/>
              </a:lnSpc>
            </a:pPr>
            <a:r>
              <a:rPr lang="en-US" sz="2400" dirty="0">
                <a:solidFill>
                  <a:srgbClr val="FFFFC9"/>
                </a:solidFill>
              </a:rPr>
              <a:t>Use a plain  background</a:t>
            </a:r>
            <a:r>
              <a:rPr lang="en-US" sz="2400" dirty="0" smtClean="0">
                <a:solidFill>
                  <a:srgbClr val="FFFFC9"/>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1727108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5576911"/>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solidFill>
                <a:srgbClr val="7030A0"/>
              </a:solidFill>
            </a:endParaRPr>
          </a:p>
          <a:p>
            <a:pPr marL="0" lvl="1" algn="ctr">
              <a:lnSpc>
                <a:spcPct val="90000"/>
              </a:lnSpc>
            </a:pPr>
            <a:r>
              <a:rPr lang="en-US" sz="2400" b="1" dirty="0">
                <a:solidFill>
                  <a:srgbClr val="7030A0"/>
                </a:solidFill>
              </a:rPr>
              <a:t>Use a </a:t>
            </a:r>
            <a:r>
              <a:rPr lang="en-US" sz="2400" b="1" dirty="0" smtClean="0">
                <a:solidFill>
                  <a:srgbClr val="7030A0"/>
                </a:solidFill>
              </a:rPr>
              <a:t>light </a:t>
            </a:r>
            <a:r>
              <a:rPr lang="en-US" sz="2400" b="1" dirty="0">
                <a:solidFill>
                  <a:srgbClr val="7030A0"/>
                </a:solidFill>
              </a:rPr>
              <a:t>background for a </a:t>
            </a:r>
            <a:r>
              <a:rPr lang="en-US" sz="2400" b="1" dirty="0" smtClean="0">
                <a:solidFill>
                  <a:srgbClr val="7030A0"/>
                </a:solidFill>
              </a:rPr>
              <a:t>light </a:t>
            </a:r>
            <a:r>
              <a:rPr lang="en-US" sz="2400" b="1" dirty="0">
                <a:solidFill>
                  <a:srgbClr val="7030A0"/>
                </a:solidFill>
              </a:rPr>
              <a:t>and/or </a:t>
            </a:r>
            <a:r>
              <a:rPr lang="en-US" sz="2400" b="1" dirty="0" smtClean="0">
                <a:solidFill>
                  <a:srgbClr val="7030A0"/>
                </a:solidFill>
              </a:rPr>
              <a:t>small room.</a:t>
            </a:r>
          </a:p>
          <a:p>
            <a:pPr marL="0" lvl="1" algn="ctr">
              <a:lnSpc>
                <a:spcPct val="90000"/>
              </a:lnSpc>
            </a:pPr>
            <a:endParaRPr lang="en-US" sz="2400" b="1" dirty="0">
              <a:solidFill>
                <a:srgbClr val="7030A0"/>
              </a:solidFill>
            </a:endParaRPr>
          </a:p>
          <a:p>
            <a:pPr marL="0" lvl="1" algn="ctr">
              <a:lnSpc>
                <a:spcPct val="90000"/>
              </a:lnSpc>
            </a:pPr>
            <a:r>
              <a:rPr lang="en-US" sz="2400" dirty="0" smtClean="0">
                <a:solidFill>
                  <a:srgbClr val="7030A0"/>
                </a:solidFill>
              </a:rPr>
              <a:t>Better to leave lights on so people don’t fall asleep.</a:t>
            </a:r>
            <a:endParaRPr lang="en-US" sz="2400" dirty="0">
              <a:solidFill>
                <a:srgbClr val="7030A0"/>
              </a:solidFill>
            </a:endParaRPr>
          </a:p>
          <a:p>
            <a:pPr marL="0" lvl="1">
              <a:lnSpc>
                <a:spcPct val="90000"/>
              </a:lnSpc>
            </a:pPr>
            <a:endParaRPr lang="en-US" sz="2400" dirty="0">
              <a:solidFill>
                <a:srgbClr val="7030A0"/>
              </a:solidFill>
            </a:endParaRPr>
          </a:p>
        </p:txBody>
      </p:sp>
    </p:spTree>
    <p:extLst>
      <p:ext uri="{BB962C8B-B14F-4D97-AF65-F5344CB8AC3E}">
        <p14:creationId xmlns:p14="http://schemas.microsoft.com/office/powerpoint/2010/main" val="3000178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5244513"/>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a:p>
            <a:pPr marL="0" lvl="1">
              <a:lnSpc>
                <a:spcPct val="90000"/>
              </a:lnSpc>
            </a:pPr>
            <a:r>
              <a:rPr lang="en-US" sz="2400" dirty="0" smtClean="0"/>
              <a:t>Don’t </a:t>
            </a:r>
            <a:r>
              <a:rPr lang="en-US" sz="2400" dirty="0"/>
              <a:t>use unnecessary animations. </a:t>
            </a:r>
          </a:p>
          <a:p>
            <a:pPr>
              <a:lnSpc>
                <a:spcPct val="90000"/>
              </a:lnSpc>
            </a:pPr>
            <a:endParaRPr lang="en-US" sz="2400" dirty="0"/>
          </a:p>
          <a:p>
            <a:pPr marL="0" lvl="1">
              <a:lnSpc>
                <a:spcPct val="90000"/>
              </a:lnSpc>
            </a:pPr>
            <a:endParaRPr lang="en-US" sz="2400" dirty="0" smtClean="0"/>
          </a:p>
        </p:txBody>
      </p:sp>
      <p:sp>
        <p:nvSpPr>
          <p:cNvPr id="3" name="5-Point Star 2"/>
          <p:cNvSpPr/>
          <p:nvPr/>
        </p:nvSpPr>
        <p:spPr>
          <a:xfrm>
            <a:off x="5035762" y="3255142"/>
            <a:ext cx="1371600" cy="1371600"/>
          </a:xfrm>
          <a:prstGeom prst="star5">
            <a:avLst/>
          </a:prstGeom>
          <a:solidFill>
            <a:schemeClr val="accent2"/>
          </a:solidFill>
        </p:spPr>
        <p:txBody>
          <a:bodyPr wrap="square" rtlCol="0" anchor="ctr">
            <a:spAutoFit/>
          </a:bodyPr>
          <a:lstStyle/>
          <a:p>
            <a:pPr algn="ctr"/>
            <a:endParaRPr lang="en-US" sz="2400" dirty="0"/>
          </a:p>
        </p:txBody>
      </p:sp>
    </p:spTree>
    <p:extLst>
      <p:ext uri="{BB962C8B-B14F-4D97-AF65-F5344CB8AC3E}">
        <p14:creationId xmlns:p14="http://schemas.microsoft.com/office/powerpoint/2010/main" val="14694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repeatCount="indefinite" fill="hold" grpId="0" nodeType="clickEffect">
                                  <p:stCondLst>
                                    <p:cond delay="0"/>
                                  </p:stCondLst>
                                  <p:childTnLst>
                                    <p:animEffect transition="out" filter="fade">
                                      <p:cBhvr>
                                        <p:cTn id="6" dur="5500"/>
                                        <p:tgtEl>
                                          <p:spTgt spid="3"/>
                                        </p:tgtEl>
                                      </p:cBhvr>
                                    </p:animEffect>
                                    <p:anim calcmode="lin" valueType="num">
                                      <p:cBhvr>
                                        <p:cTn id="7" dur="55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500"/>
                                        <p:tgtEl>
                                          <p:spTgt spid="3"/>
                                        </p:tgtEl>
                                        <p:attrNameLst>
                                          <p:attrName>ppt_h</p:attrName>
                                        </p:attrNameLst>
                                      </p:cBhvr>
                                      <p:tavLst>
                                        <p:tav tm="0">
                                          <p:val>
                                            <p:strVal val="ppt_h"/>
                                          </p:val>
                                        </p:tav>
                                        <p:tav tm="100000">
                                          <p:val>
                                            <p:strVal val="ppt_h"/>
                                          </p:val>
                                        </p:tav>
                                      </p:tavLst>
                                    </p:anim>
                                    <p:set>
                                      <p:cBhvr>
                                        <p:cTn id="9" dur="1" fill="hold">
                                          <p:stCondLst>
                                            <p:cond delay="5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657410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a:p>
            <a:pPr marL="0" lvl="1">
              <a:lnSpc>
                <a:spcPct val="90000"/>
              </a:lnSpc>
            </a:pPr>
            <a:r>
              <a:rPr lang="en-US" sz="2400" dirty="0" smtClean="0"/>
              <a:t>Don’t </a:t>
            </a:r>
            <a:r>
              <a:rPr lang="en-US" sz="2400" dirty="0"/>
              <a:t>use unnecessary animations. </a:t>
            </a:r>
          </a:p>
          <a:p>
            <a:pPr>
              <a:lnSpc>
                <a:spcPct val="90000"/>
              </a:lnSpc>
            </a:pPr>
            <a:endParaRPr lang="en-US" sz="2400" dirty="0"/>
          </a:p>
          <a:p>
            <a:pPr marL="0" lvl="1">
              <a:lnSpc>
                <a:spcPct val="90000"/>
              </a:lnSpc>
            </a:pPr>
            <a:r>
              <a:rPr lang="en-US" sz="2400" dirty="0"/>
              <a:t>Only use animations that </a:t>
            </a:r>
            <a:endParaRPr lang="en-US" sz="2400" dirty="0" smtClean="0"/>
          </a:p>
          <a:p>
            <a:pPr marL="0" lvl="1">
              <a:lnSpc>
                <a:spcPct val="90000"/>
              </a:lnSpc>
            </a:pPr>
            <a:r>
              <a:rPr lang="en-US" sz="2400" dirty="0" smtClean="0"/>
              <a:t>illustrate </a:t>
            </a:r>
            <a:r>
              <a:rPr lang="en-US" sz="2400" dirty="0"/>
              <a:t>a </a:t>
            </a:r>
            <a:r>
              <a:rPr lang="en-US" sz="2400" dirty="0" smtClean="0"/>
              <a:t>point.</a:t>
            </a:r>
          </a:p>
          <a:p>
            <a:pPr marL="0" lvl="1">
              <a:lnSpc>
                <a:spcPct val="90000"/>
              </a:lnSpc>
            </a:pPr>
            <a:endParaRPr lang="en-US" sz="2400" dirty="0" smtClean="0"/>
          </a:p>
          <a:p>
            <a:pPr marL="0" lvl="1">
              <a:lnSpc>
                <a:spcPct val="90000"/>
              </a:lnSpc>
            </a:pPr>
            <a:r>
              <a:rPr lang="en-US" sz="2400" dirty="0"/>
              <a:t>Don’t use </a:t>
            </a:r>
            <a:r>
              <a:rPr lang="en-US" sz="2400" dirty="0" err="1"/>
              <a:t>prezi</a:t>
            </a:r>
            <a:r>
              <a:rPr lang="en-US" sz="2400" dirty="0"/>
              <a:t> unless you </a:t>
            </a:r>
            <a:endParaRPr lang="en-US" sz="2400" dirty="0" smtClean="0"/>
          </a:p>
          <a:p>
            <a:pPr marL="0" lvl="1">
              <a:lnSpc>
                <a:spcPct val="90000"/>
              </a:lnSpc>
            </a:pPr>
            <a:r>
              <a:rPr lang="en-US" sz="2400" dirty="0" smtClean="0"/>
              <a:t>have </a:t>
            </a:r>
            <a:r>
              <a:rPr lang="en-US" sz="2400" dirty="0"/>
              <a:t>a good reason to use it</a:t>
            </a:r>
            <a:r>
              <a:rPr lang="en-US" sz="2400" dirty="0" smtClean="0"/>
              <a:t>.</a:t>
            </a:r>
            <a:endParaRPr lang="en-US" sz="2400" dirty="0"/>
          </a:p>
        </p:txBody>
      </p:sp>
      <p:pic>
        <p:nvPicPr>
          <p:cNvPr id="3" name="Picture 2"/>
          <p:cNvPicPr>
            <a:picLocks noChangeAspect="1"/>
          </p:cNvPicPr>
          <p:nvPr/>
        </p:nvPicPr>
        <p:blipFill>
          <a:blip r:embed="rId2"/>
          <a:stretch>
            <a:fillRect/>
          </a:stretch>
        </p:blipFill>
        <p:spPr>
          <a:xfrm>
            <a:off x="4001945" y="3982532"/>
            <a:ext cx="5075492" cy="2735390"/>
          </a:xfrm>
          <a:prstGeom prst="rect">
            <a:avLst/>
          </a:prstGeom>
        </p:spPr>
      </p:pic>
    </p:spTree>
    <p:extLst>
      <p:ext uri="{BB962C8B-B14F-4D97-AF65-F5344CB8AC3E}">
        <p14:creationId xmlns:p14="http://schemas.microsoft.com/office/powerpoint/2010/main" val="440127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657410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a:p>
            <a:pPr marL="0" lvl="1">
              <a:lnSpc>
                <a:spcPct val="90000"/>
              </a:lnSpc>
            </a:pPr>
            <a:r>
              <a:rPr lang="en-US" sz="2400" dirty="0" smtClean="0"/>
              <a:t>Don’t </a:t>
            </a:r>
            <a:r>
              <a:rPr lang="en-US" sz="2400" dirty="0"/>
              <a:t>use unnecessary animations. </a:t>
            </a:r>
          </a:p>
          <a:p>
            <a:pPr>
              <a:lnSpc>
                <a:spcPct val="90000"/>
              </a:lnSpc>
            </a:pPr>
            <a:endParaRPr lang="en-US" sz="2400" dirty="0"/>
          </a:p>
          <a:p>
            <a:pPr marL="0" lvl="1">
              <a:lnSpc>
                <a:spcPct val="90000"/>
              </a:lnSpc>
            </a:pPr>
            <a:r>
              <a:rPr lang="en-US" sz="2400" dirty="0"/>
              <a:t>Only use animations that </a:t>
            </a:r>
            <a:endParaRPr lang="en-US" sz="2400" dirty="0" smtClean="0"/>
          </a:p>
          <a:p>
            <a:pPr marL="0" lvl="1">
              <a:lnSpc>
                <a:spcPct val="90000"/>
              </a:lnSpc>
            </a:pPr>
            <a:r>
              <a:rPr lang="en-US" sz="2400" dirty="0" smtClean="0"/>
              <a:t>illustrate </a:t>
            </a:r>
            <a:r>
              <a:rPr lang="en-US" sz="2400" dirty="0"/>
              <a:t>a </a:t>
            </a:r>
            <a:r>
              <a:rPr lang="en-US" sz="2400" dirty="0" smtClean="0"/>
              <a:t>point.</a:t>
            </a:r>
          </a:p>
          <a:p>
            <a:pPr marL="0" lvl="1">
              <a:lnSpc>
                <a:spcPct val="90000"/>
              </a:lnSpc>
            </a:pPr>
            <a:endParaRPr lang="en-US" sz="2400" dirty="0"/>
          </a:p>
          <a:p>
            <a:pPr marL="0" lvl="1">
              <a:lnSpc>
                <a:spcPct val="90000"/>
              </a:lnSpc>
            </a:pPr>
            <a:r>
              <a:rPr lang="en-US" sz="2400" dirty="0"/>
              <a:t>Don’t use </a:t>
            </a:r>
            <a:r>
              <a:rPr lang="en-US" sz="2400" dirty="0" err="1"/>
              <a:t>prezi</a:t>
            </a:r>
            <a:r>
              <a:rPr lang="en-US" sz="2400" dirty="0"/>
              <a:t> unless you </a:t>
            </a:r>
          </a:p>
          <a:p>
            <a:pPr marL="0" lvl="1">
              <a:lnSpc>
                <a:spcPct val="90000"/>
              </a:lnSpc>
            </a:pPr>
            <a:r>
              <a:rPr lang="en-US" sz="2400" dirty="0"/>
              <a:t>have a good reason to use it</a:t>
            </a:r>
            <a:r>
              <a:rPr lang="en-US" sz="2400" dirty="0" smtClean="0"/>
              <a:t>.</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752" y="3827918"/>
            <a:ext cx="4443984" cy="2962656"/>
          </a:xfrm>
          <a:prstGeom prst="rect">
            <a:avLst/>
          </a:prstGeom>
        </p:spPr>
      </p:pic>
    </p:spTree>
    <p:extLst>
      <p:ext uri="{BB962C8B-B14F-4D97-AF65-F5344CB8AC3E}">
        <p14:creationId xmlns:p14="http://schemas.microsoft.com/office/powerpoint/2010/main" val="2180538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810" y="95291"/>
            <a:ext cx="8685428" cy="430887"/>
          </a:xfrm>
          <a:prstGeom prst="rect">
            <a:avLst/>
          </a:prstGeom>
        </p:spPr>
        <p:txBody>
          <a:bodyPr wrap="square">
            <a:spAutoFit/>
          </a:bodyPr>
          <a:lstStyle/>
          <a:p>
            <a:r>
              <a:rPr lang="en-US" sz="2200" dirty="0" smtClean="0">
                <a:hlinkClick r:id="rId2"/>
              </a:rPr>
              <a:t>https://www.cs.duke.edu/brd/Teaching/Giving-a-talk/giving-a-talk.html</a:t>
            </a:r>
            <a:r>
              <a:rPr lang="en-US" sz="2200" dirty="0" smtClean="0"/>
              <a:t> </a:t>
            </a:r>
            <a:endParaRPr lang="en-US" sz="2200" dirty="0"/>
          </a:p>
        </p:txBody>
      </p:sp>
      <p:sp>
        <p:nvSpPr>
          <p:cNvPr id="4" name="Rectangle 3"/>
          <p:cNvSpPr/>
          <p:nvPr/>
        </p:nvSpPr>
        <p:spPr>
          <a:xfrm>
            <a:off x="203810" y="645530"/>
            <a:ext cx="8685428" cy="6186308"/>
          </a:xfrm>
          <a:prstGeom prst="rect">
            <a:avLst/>
          </a:prstGeom>
        </p:spPr>
        <p:txBody>
          <a:bodyPr wrap="square">
            <a:spAutoFit/>
          </a:bodyPr>
          <a:lstStyle/>
          <a:p>
            <a:r>
              <a:rPr lang="en-US" sz="2400" b="1" dirty="0" smtClean="0"/>
              <a:t>Opinion:  Do not use a pointer </a:t>
            </a:r>
            <a:r>
              <a:rPr lang="en-US" sz="2400" dirty="0" smtClean="0"/>
              <a:t>(but green is better than red)</a:t>
            </a:r>
            <a:r>
              <a:rPr lang="en-US" sz="2400" b="1" dirty="0" smtClean="0"/>
              <a:t>:  </a:t>
            </a:r>
          </a:p>
          <a:p>
            <a:endParaRPr lang="en-US" sz="1600" dirty="0"/>
          </a:p>
          <a:p>
            <a:pPr marL="342900" indent="-342900">
              <a:buFont typeface="Arial"/>
              <a:buChar char="•"/>
            </a:pPr>
            <a:r>
              <a:rPr lang="en-US" sz="2400" dirty="0" smtClean="0"/>
              <a:t>Pointers are guaranteed to annoy at least 35% of your audience</a:t>
            </a:r>
          </a:p>
          <a:p>
            <a:pPr marL="342900" indent="-342900">
              <a:buFont typeface="Arial"/>
              <a:buChar char="•"/>
            </a:pPr>
            <a:endParaRPr lang="en-US" sz="1600" dirty="0" smtClean="0"/>
          </a:p>
          <a:p>
            <a:pPr marL="342900" indent="-342900">
              <a:buFont typeface="Arial"/>
              <a:buChar char="•"/>
            </a:pPr>
            <a:r>
              <a:rPr lang="en-US" sz="2400" dirty="0" smtClean="0"/>
              <a:t>If you're nervous, the pointer dramatically magnifies the shaking of your hand.</a:t>
            </a:r>
          </a:p>
          <a:p>
            <a:pPr marL="342900" indent="-342900">
              <a:buFont typeface="Arial"/>
              <a:buChar char="•"/>
            </a:pPr>
            <a:endParaRPr lang="en-US" sz="1600" dirty="0"/>
          </a:p>
          <a:p>
            <a:pPr marL="342900" indent="-342900">
              <a:buFont typeface="Arial"/>
              <a:buChar char="•"/>
            </a:pPr>
            <a:r>
              <a:rPr lang="en-US" sz="2400" dirty="0" smtClean="0"/>
              <a:t>People cannot find where a laser points very quickly. </a:t>
            </a:r>
          </a:p>
          <a:p>
            <a:pPr marL="342900" indent="-342900">
              <a:buFont typeface="Arial"/>
              <a:buChar char="•"/>
            </a:pPr>
            <a:endParaRPr lang="en-US" sz="1600" dirty="0"/>
          </a:p>
          <a:p>
            <a:pPr marL="342900" indent="-342900">
              <a:buFont typeface="Arial"/>
              <a:buChar char="•"/>
            </a:pPr>
            <a:r>
              <a:rPr lang="en-US" sz="2400" dirty="0" smtClean="0"/>
              <a:t>Very few speakers are capable of speaking without playing with the thing that's in their hands. It's distracting.</a:t>
            </a:r>
          </a:p>
          <a:p>
            <a:pPr marL="342900" indent="-342900">
              <a:buFont typeface="Arial"/>
              <a:buChar char="•"/>
            </a:pPr>
            <a:endParaRPr lang="en-US" sz="1600" dirty="0"/>
          </a:p>
          <a:p>
            <a:pPr marL="342900" indent="-342900">
              <a:buFont typeface="Arial"/>
              <a:buChar char="•"/>
            </a:pPr>
            <a:r>
              <a:rPr lang="en-US" sz="2400" dirty="0" smtClean="0"/>
              <a:t>A Fine Point: Using your shadow is infinitely better than using a pointer. But, if you can reach the screen, you should touch it (the screen) to point to things, instead of using your shadow. The audience will like the tactility of this gesture.  It's ok if your hand makes a slight noise when you hit the screen, or the screen shakes. This discontinuity may wake a few people up. Seriously.</a:t>
            </a:r>
            <a:endParaRPr lang="en-US" sz="2400" dirty="0"/>
          </a:p>
        </p:txBody>
      </p:sp>
    </p:spTree>
    <p:extLst>
      <p:ext uri="{BB962C8B-B14F-4D97-AF65-F5344CB8AC3E}">
        <p14:creationId xmlns:p14="http://schemas.microsoft.com/office/powerpoint/2010/main" val="2472424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961" y="676111"/>
            <a:ext cx="7749719" cy="1200328"/>
          </a:xfrm>
          <a:prstGeom prst="rect">
            <a:avLst/>
          </a:prstGeom>
        </p:spPr>
        <p:txBody>
          <a:bodyPr wrap="square">
            <a:spAutoFit/>
          </a:bodyPr>
          <a:lstStyle/>
          <a:p>
            <a:r>
              <a:rPr lang="en-GB" sz="2400" dirty="0" smtClean="0"/>
              <a:t>Align </a:t>
            </a:r>
            <a:r>
              <a:rPr lang="en-GB" sz="2400" dirty="0"/>
              <a:t>text to the left and avoid </a:t>
            </a:r>
            <a:r>
              <a:rPr lang="en-GB" sz="2400" dirty="0" smtClean="0"/>
              <a:t>justifying</a:t>
            </a:r>
          </a:p>
          <a:p>
            <a:endParaRPr lang="en-GB" sz="2400" dirty="0"/>
          </a:p>
          <a:p>
            <a:pPr algn="dist"/>
            <a:r>
              <a:rPr lang="en-GB" sz="2400" dirty="0" smtClean="0"/>
              <a:t>Align </a:t>
            </a:r>
            <a:r>
              <a:rPr lang="en-GB" sz="2400" dirty="0"/>
              <a:t>text to the left and avoid </a:t>
            </a:r>
            <a:r>
              <a:rPr lang="en-GB" sz="2400" dirty="0" smtClean="0"/>
              <a:t>justifying</a:t>
            </a:r>
            <a:endParaRPr lang="en-US" sz="2400" dirty="0"/>
          </a:p>
        </p:txBody>
      </p:sp>
    </p:spTree>
    <p:extLst>
      <p:ext uri="{BB962C8B-B14F-4D97-AF65-F5344CB8AC3E}">
        <p14:creationId xmlns:p14="http://schemas.microsoft.com/office/powerpoint/2010/main" val="220236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
          </p:stSnd>
        </p:sndAc>
      </p:transition>
    </mc:Choice>
    <mc:Fallback xmlns="">
      <p:transition xmlns:p14="http://schemas.microsoft.com/office/powerpoint/2010/main" spd="slow">
        <p:sndAc>
          <p:stSnd>
            <p:snd r:embed="rId3" name="Click"/>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377" y="86561"/>
            <a:ext cx="8948624" cy="6709529"/>
          </a:xfrm>
          <a:prstGeom prst="rect">
            <a:avLst/>
          </a:prstGeom>
        </p:spPr>
        <p:txBody>
          <a:bodyPr wrap="square">
            <a:spAutoFit/>
          </a:bodyPr>
          <a:lstStyle/>
          <a:p>
            <a:r>
              <a:rPr lang="en-US" sz="1500" dirty="0">
                <a:hlinkClick r:id="rId3"/>
              </a:rPr>
              <a:t>http://www.bbk.ac.uk/lib/disability-support/support-for-bbk/support-for-bbk/</a:t>
            </a:r>
            <a:r>
              <a:rPr lang="en-US" sz="1500" dirty="0" smtClean="0">
                <a:hlinkClick r:id="rId3"/>
              </a:rPr>
              <a:t>designingforallPowerpoints.doc</a:t>
            </a:r>
            <a:r>
              <a:rPr lang="en-US" sz="1500" dirty="0" smtClean="0"/>
              <a:t> </a:t>
            </a:r>
          </a:p>
          <a:p>
            <a:endParaRPr lang="en-US" sz="1500" dirty="0"/>
          </a:p>
          <a:p>
            <a:pPr marL="285750" indent="-285750">
              <a:buFont typeface="Arial"/>
              <a:buChar char="•"/>
            </a:pPr>
            <a:r>
              <a:rPr lang="en-US" sz="2000" dirty="0" smtClean="0"/>
              <a:t>Use </a:t>
            </a:r>
            <a:r>
              <a:rPr lang="en-US" sz="2000" dirty="0"/>
              <a:t>an Office Theme for slide layout</a:t>
            </a:r>
          </a:p>
          <a:p>
            <a:pPr marL="285750" indent="-285750">
              <a:buFont typeface="Arial"/>
              <a:buChar char="•"/>
            </a:pPr>
            <a:r>
              <a:rPr lang="en-US" sz="2000" dirty="0"/>
              <a:t>Font size 24 point or greater</a:t>
            </a:r>
          </a:p>
          <a:p>
            <a:pPr marL="285750" indent="-285750">
              <a:buFont typeface="Arial"/>
              <a:buChar char="•"/>
            </a:pPr>
            <a:r>
              <a:rPr lang="en-US" sz="2000" dirty="0"/>
              <a:t>Font style without serif e.g. Arial or Calibri</a:t>
            </a:r>
          </a:p>
          <a:p>
            <a:pPr marL="285750" indent="-285750">
              <a:buFont typeface="Arial"/>
              <a:buChar char="•"/>
            </a:pPr>
            <a:r>
              <a:rPr lang="en-US" sz="2000" dirty="0"/>
              <a:t>Good </a:t>
            </a:r>
            <a:r>
              <a:rPr lang="en-US" sz="2000" dirty="0" err="1"/>
              <a:t>colour</a:t>
            </a:r>
            <a:r>
              <a:rPr lang="en-US" sz="2000" dirty="0"/>
              <a:t> contrast</a:t>
            </a:r>
          </a:p>
          <a:p>
            <a:pPr marL="285750" indent="-285750">
              <a:buFont typeface="Arial"/>
              <a:buChar char="•"/>
            </a:pPr>
            <a:r>
              <a:rPr lang="en-US" sz="2000" dirty="0"/>
              <a:t>No large blocks of all capital letters, underline or italics</a:t>
            </a:r>
          </a:p>
          <a:p>
            <a:pPr marL="285750" indent="-285750">
              <a:buFont typeface="Arial"/>
              <a:buChar char="•"/>
            </a:pPr>
            <a:r>
              <a:rPr lang="en-US" sz="2000" dirty="0"/>
              <a:t>Text is left aligned</a:t>
            </a:r>
          </a:p>
          <a:p>
            <a:pPr marL="285750" indent="-285750">
              <a:buFont typeface="Arial"/>
              <a:buChar char="•"/>
            </a:pPr>
            <a:r>
              <a:rPr lang="en-US" sz="2000" dirty="0"/>
              <a:t>Images/tables/graphs are on their own on the slide or are to the right of text</a:t>
            </a:r>
          </a:p>
          <a:p>
            <a:pPr marL="285750" indent="-285750">
              <a:buFont typeface="Arial"/>
              <a:buChar char="•"/>
            </a:pPr>
            <a:r>
              <a:rPr lang="en-US" sz="2000" dirty="0"/>
              <a:t>Images/videos/graphs are explained in the slide notes</a:t>
            </a:r>
          </a:p>
          <a:p>
            <a:pPr marL="285750" indent="-285750">
              <a:buFont typeface="Arial"/>
              <a:buChar char="•"/>
            </a:pPr>
            <a:r>
              <a:rPr lang="en-US" sz="2000" dirty="0"/>
              <a:t>No text over images or patterned backgrounds</a:t>
            </a:r>
          </a:p>
          <a:p>
            <a:pPr marL="285750" indent="-285750">
              <a:buFont typeface="Arial"/>
              <a:buChar char="•"/>
            </a:pPr>
            <a:r>
              <a:rPr lang="en-US" sz="2000" dirty="0"/>
              <a:t>Multimedia files are located where the students can get to them</a:t>
            </a:r>
          </a:p>
          <a:p>
            <a:pPr marL="285750" indent="-285750">
              <a:buFont typeface="Arial"/>
              <a:buChar char="•"/>
            </a:pPr>
            <a:r>
              <a:rPr lang="en-US" sz="2000" dirty="0"/>
              <a:t>Slide content: concise slide content that would fit on a post card</a:t>
            </a:r>
          </a:p>
          <a:p>
            <a:pPr marL="285750" indent="-285750">
              <a:buFont typeface="Arial"/>
              <a:buChar char="•"/>
            </a:pPr>
            <a:r>
              <a:rPr lang="en-US" sz="2000" dirty="0"/>
              <a:t>Slide content: bullet points with full stops used where relevant</a:t>
            </a:r>
          </a:p>
          <a:p>
            <a:pPr marL="285750" indent="-285750">
              <a:buFont typeface="Arial"/>
              <a:buChar char="•"/>
            </a:pPr>
            <a:r>
              <a:rPr lang="en-US" sz="2000" dirty="0"/>
              <a:t>Notes field used to expand content/provide additional examples/describe images and diagrams</a:t>
            </a:r>
          </a:p>
          <a:p>
            <a:pPr marL="285750" indent="-285750">
              <a:buFont typeface="Arial"/>
              <a:buChar char="•"/>
            </a:pPr>
            <a:r>
              <a:rPr lang="en-US" sz="2000" dirty="0"/>
              <a:t>Internal hyperlinks used where relevant to aid navigation</a:t>
            </a:r>
          </a:p>
          <a:p>
            <a:pPr marL="285750" indent="-285750">
              <a:buFont typeface="Arial"/>
              <a:buChar char="•"/>
            </a:pPr>
            <a:r>
              <a:rPr lang="en-US" sz="2000" dirty="0"/>
              <a:t>External hyperlinks to docs/files and videos point to a web location where the student can access them</a:t>
            </a:r>
          </a:p>
          <a:p>
            <a:pPr marL="285750" indent="-285750">
              <a:buFont typeface="Arial"/>
              <a:buChar char="•"/>
            </a:pPr>
            <a:r>
              <a:rPr lang="en-US" sz="2000" dirty="0"/>
              <a:t>Sound added to slide transitions for students with visual impairments</a:t>
            </a:r>
          </a:p>
          <a:p>
            <a:pPr marL="285750" indent="-285750">
              <a:buFont typeface="Arial"/>
              <a:buChar char="•"/>
            </a:pPr>
            <a:r>
              <a:rPr lang="en-US" sz="2000" dirty="0"/>
              <a:t>Animations added to make text points appear one at a time (but use “appear”) if desired</a:t>
            </a:r>
          </a:p>
        </p:txBody>
      </p:sp>
    </p:spTree>
    <p:extLst>
      <p:ext uri="{BB962C8B-B14F-4D97-AF65-F5344CB8AC3E}">
        <p14:creationId xmlns:p14="http://schemas.microsoft.com/office/powerpoint/2010/main" val="212010632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
          </p:stSnd>
        </p:sndAc>
      </p:transition>
    </mc:Choice>
    <mc:Fallback xmlns="">
      <p:transition xmlns:p14="http://schemas.microsoft.com/office/powerpoint/2010/main" spd="slow">
        <p:sndAc>
          <p:stSnd>
            <p:snd r:embed="rId4" name="Chimes"/>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72" y="93926"/>
            <a:ext cx="8390097" cy="6540252"/>
          </a:xfrm>
          <a:prstGeom prst="rect">
            <a:avLst/>
          </a:prstGeom>
        </p:spPr>
        <p:txBody>
          <a:bodyPr wrap="square">
            <a:spAutoFit/>
          </a:bodyPr>
          <a:lstStyle/>
          <a:p>
            <a:pPr algn="r"/>
            <a:r>
              <a:rPr lang="en-US" dirty="0">
                <a:hlinkClick r:id="rId2"/>
              </a:rPr>
              <a:t>http://www.garrreynolds.com/preso-tips/design</a:t>
            </a:r>
            <a:r>
              <a:rPr lang="en-US" dirty="0" smtClean="0">
                <a:hlinkClick r:id="rId2"/>
              </a:rPr>
              <a:t>/</a:t>
            </a:r>
            <a:endParaRPr lang="en-US" sz="1000" dirty="0" smtClean="0"/>
          </a:p>
          <a:p>
            <a:r>
              <a:rPr lang="en-US" dirty="0" smtClean="0"/>
              <a:t>1. Keep </a:t>
            </a:r>
            <a:r>
              <a:rPr lang="en-US" dirty="0"/>
              <a:t>it </a:t>
            </a:r>
            <a:r>
              <a:rPr lang="en-US" dirty="0" smtClean="0"/>
              <a:t>Simple</a:t>
            </a:r>
          </a:p>
          <a:p>
            <a:pPr marL="742950" lvl="1" indent="-285750">
              <a:buFont typeface="Arial"/>
              <a:buChar char="•"/>
            </a:pPr>
            <a:r>
              <a:rPr lang="en-US" dirty="0" smtClean="0"/>
              <a:t>Lots of white space is good:  The </a:t>
            </a:r>
            <a:r>
              <a:rPr lang="en-US" dirty="0"/>
              <a:t>less clutter you have on your slide, the more powerful your visual message will become</a:t>
            </a:r>
            <a:r>
              <a:rPr lang="en-US" dirty="0" smtClean="0"/>
              <a:t>.</a:t>
            </a:r>
          </a:p>
          <a:p>
            <a:endParaRPr lang="en-US" sz="900" dirty="0" smtClean="0"/>
          </a:p>
          <a:p>
            <a:r>
              <a:rPr lang="en-US" dirty="0" smtClean="0"/>
              <a:t>2.  Limit </a:t>
            </a:r>
            <a:r>
              <a:rPr lang="en-US" dirty="0"/>
              <a:t>bullet points &amp; </a:t>
            </a:r>
            <a:r>
              <a:rPr lang="en-US" dirty="0" smtClean="0"/>
              <a:t>text</a:t>
            </a:r>
          </a:p>
          <a:p>
            <a:pPr marL="0" lvl="1"/>
            <a:endParaRPr lang="en-US" sz="1600" dirty="0" smtClean="0"/>
          </a:p>
          <a:p>
            <a:pPr marL="0" lvl="1"/>
            <a:r>
              <a:rPr lang="en-US" dirty="0" smtClean="0"/>
              <a:t>3</a:t>
            </a:r>
            <a:r>
              <a:rPr lang="en-US" dirty="0"/>
              <a:t>. </a:t>
            </a:r>
            <a:r>
              <a:rPr lang="en-US" dirty="0" smtClean="0"/>
              <a:t> Limit </a:t>
            </a:r>
            <a:r>
              <a:rPr lang="en-US" dirty="0"/>
              <a:t>transitions &amp; builds (animation</a:t>
            </a:r>
            <a:r>
              <a:rPr lang="en-US" dirty="0" smtClean="0"/>
              <a:t>)</a:t>
            </a:r>
          </a:p>
          <a:p>
            <a:pPr marL="742950" lvl="1" indent="-285750">
              <a:buFont typeface="Arial"/>
              <a:buChar char="•"/>
            </a:pPr>
            <a:r>
              <a:rPr lang="en-US" dirty="0" smtClean="0"/>
              <a:t>Only use animations that illustrate a point.</a:t>
            </a:r>
          </a:p>
          <a:p>
            <a:pPr marL="742950" lvl="1" indent="-285750">
              <a:buFont typeface="Arial"/>
              <a:buChar char="•"/>
            </a:pPr>
            <a:r>
              <a:rPr lang="en-US" dirty="0" smtClean="0"/>
              <a:t>Don’t use unnecessary animations. </a:t>
            </a:r>
            <a:endParaRPr lang="en-US" dirty="0"/>
          </a:p>
          <a:p>
            <a:endParaRPr lang="en-US" sz="900" dirty="0" smtClean="0"/>
          </a:p>
          <a:p>
            <a:r>
              <a:rPr lang="en-US" dirty="0"/>
              <a:t>4. Use high-quality </a:t>
            </a:r>
            <a:r>
              <a:rPr lang="en-US" dirty="0" smtClean="0"/>
              <a:t>graphics</a:t>
            </a:r>
          </a:p>
          <a:p>
            <a:endParaRPr lang="en-US" sz="1400" dirty="0" smtClean="0"/>
          </a:p>
          <a:p>
            <a:r>
              <a:rPr lang="en-US" dirty="0"/>
              <a:t>5. Have a visual theme, but avoid using PowerPoint </a:t>
            </a:r>
            <a:r>
              <a:rPr lang="en-US" dirty="0" smtClean="0"/>
              <a:t>templates</a:t>
            </a:r>
          </a:p>
          <a:p>
            <a:endParaRPr lang="en-US" sz="1400" dirty="0" smtClean="0"/>
          </a:p>
          <a:p>
            <a:r>
              <a:rPr lang="en-US" dirty="0" smtClean="0"/>
              <a:t>6</a:t>
            </a:r>
            <a:r>
              <a:rPr lang="en-US" dirty="0"/>
              <a:t>. Use appropriate </a:t>
            </a:r>
            <a:r>
              <a:rPr lang="en-US" dirty="0" smtClean="0"/>
              <a:t>charts</a:t>
            </a:r>
          </a:p>
          <a:p>
            <a:endParaRPr lang="en-US" sz="1400" dirty="0" smtClean="0"/>
          </a:p>
          <a:p>
            <a:r>
              <a:rPr lang="en-US" dirty="0" smtClean="0"/>
              <a:t>7</a:t>
            </a:r>
            <a:r>
              <a:rPr lang="en-US" dirty="0"/>
              <a:t>. Use color </a:t>
            </a:r>
            <a:r>
              <a:rPr lang="en-US" dirty="0" smtClean="0"/>
              <a:t>well</a:t>
            </a:r>
          </a:p>
          <a:p>
            <a:endParaRPr lang="en-US" sz="1400" dirty="0" smtClean="0"/>
          </a:p>
          <a:p>
            <a:r>
              <a:rPr lang="en-US" dirty="0" smtClean="0"/>
              <a:t>8</a:t>
            </a:r>
            <a:r>
              <a:rPr lang="en-US" dirty="0"/>
              <a:t>. Choose your fonts </a:t>
            </a:r>
            <a:r>
              <a:rPr lang="en-US" dirty="0" smtClean="0"/>
              <a:t>well</a:t>
            </a:r>
          </a:p>
          <a:p>
            <a:pPr marL="742950" lvl="1" indent="-285750">
              <a:buFont typeface="Arial"/>
              <a:buChar char="•"/>
            </a:pPr>
            <a:r>
              <a:rPr lang="en-US" dirty="0" smtClean="0"/>
              <a:t>use </a:t>
            </a:r>
            <a:r>
              <a:rPr lang="en-US" dirty="0"/>
              <a:t>the same font set throughout your entire slide presentation, and use no more than two complementary </a:t>
            </a:r>
            <a:r>
              <a:rPr lang="en-US" dirty="0" smtClean="0"/>
              <a:t>sans-serif fonts </a:t>
            </a:r>
            <a:r>
              <a:rPr lang="en-US" dirty="0"/>
              <a:t>(e.g., Arial and Arial Bold)</a:t>
            </a:r>
            <a:r>
              <a:rPr lang="en-US" dirty="0" smtClean="0"/>
              <a:t>. </a:t>
            </a:r>
            <a:endParaRPr lang="en-US" sz="1000" dirty="0" smtClean="0"/>
          </a:p>
          <a:p>
            <a:endParaRPr lang="en-US" sz="900" dirty="0" smtClean="0"/>
          </a:p>
          <a:p>
            <a:r>
              <a:rPr lang="en-US" dirty="0" smtClean="0"/>
              <a:t>9</a:t>
            </a:r>
            <a:r>
              <a:rPr lang="en-US" dirty="0"/>
              <a:t>. Use video or audio when appropriate. </a:t>
            </a:r>
            <a:endParaRPr lang="en-US" dirty="0" smtClean="0"/>
          </a:p>
          <a:p>
            <a:endParaRPr lang="en-US" sz="1400" dirty="0" smtClean="0"/>
          </a:p>
          <a:p>
            <a:r>
              <a:rPr lang="en-US" dirty="0"/>
              <a:t>10. Spend time in the slide </a:t>
            </a:r>
            <a:r>
              <a:rPr lang="en-US" dirty="0" smtClean="0"/>
              <a:t>sorter (or print out your slides at least 6 to a page).</a:t>
            </a:r>
            <a:endParaRPr lang="en-US" dirty="0"/>
          </a:p>
        </p:txBody>
      </p:sp>
    </p:spTree>
    <p:extLst>
      <p:ext uri="{BB962C8B-B14F-4D97-AF65-F5344CB8AC3E}">
        <p14:creationId xmlns:p14="http://schemas.microsoft.com/office/powerpoint/2010/main" val="1305925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9319"/>
            <a:ext cx="9144000" cy="4910490"/>
          </a:xfrm>
          <a:prstGeom prst="rect">
            <a:avLst/>
          </a:prstGeom>
        </p:spPr>
      </p:pic>
      <p:sp>
        <p:nvSpPr>
          <p:cNvPr id="3" name="TextBox 2"/>
          <p:cNvSpPr txBox="1"/>
          <p:nvPr/>
        </p:nvSpPr>
        <p:spPr>
          <a:xfrm>
            <a:off x="2179434" y="316259"/>
            <a:ext cx="5445149" cy="461665"/>
          </a:xfrm>
          <a:prstGeom prst="rect">
            <a:avLst/>
          </a:prstGeom>
          <a:noFill/>
        </p:spPr>
        <p:txBody>
          <a:bodyPr wrap="square" rtlCol="0">
            <a:spAutoFit/>
          </a:bodyPr>
          <a:lstStyle/>
          <a:p>
            <a:r>
              <a:rPr lang="en-US" sz="2400" dirty="0" smtClean="0"/>
              <a:t>Use slide sorter to organize your talk.</a:t>
            </a:r>
          </a:p>
        </p:txBody>
      </p:sp>
      <p:sp>
        <p:nvSpPr>
          <p:cNvPr id="4" name="Rectangle 3"/>
          <p:cNvSpPr/>
          <p:nvPr/>
        </p:nvSpPr>
        <p:spPr>
          <a:xfrm>
            <a:off x="1874728" y="6171204"/>
            <a:ext cx="5443350" cy="461665"/>
          </a:xfrm>
          <a:prstGeom prst="rect">
            <a:avLst/>
          </a:prstGeom>
        </p:spPr>
        <p:txBody>
          <a:bodyPr wrap="none">
            <a:spAutoFit/>
          </a:bodyPr>
          <a:lstStyle/>
          <a:p>
            <a:r>
              <a:rPr lang="en-US" sz="2400" dirty="0"/>
              <a:t>or print out your slides at least 6 to a page</a:t>
            </a:r>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22" y="553524"/>
            <a:ext cx="8173226" cy="1938992"/>
          </a:xfrm>
          <a:prstGeom prst="rect">
            <a:avLst/>
          </a:prstGeom>
          <a:noFill/>
        </p:spPr>
        <p:txBody>
          <a:bodyPr wrap="square" rtlCol="0">
            <a:spAutoFit/>
          </a:bodyPr>
          <a:lstStyle/>
          <a:p>
            <a:r>
              <a:rPr lang="en-US" sz="2400" dirty="0" smtClean="0"/>
              <a:t>Content of talk:</a:t>
            </a:r>
          </a:p>
          <a:p>
            <a:endParaRPr lang="en-US" sz="2400" dirty="0" smtClean="0"/>
          </a:p>
          <a:p>
            <a:r>
              <a:rPr lang="en-US" sz="2400" dirty="0" smtClean="0"/>
              <a:t>Motivate and </a:t>
            </a:r>
            <a:r>
              <a:rPr lang="en-US" sz="2400" dirty="0"/>
              <a:t>u</a:t>
            </a:r>
            <a:r>
              <a:rPr lang="en-US" sz="2400" dirty="0" smtClean="0"/>
              <a:t>se pictures and examples.</a:t>
            </a:r>
          </a:p>
          <a:p>
            <a:endParaRPr lang="en-US" sz="2400" dirty="0"/>
          </a:p>
          <a:p>
            <a:endParaRPr lang="en-US" sz="2400" dirty="0" smtClean="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22" y="553524"/>
            <a:ext cx="8173226" cy="1569660"/>
          </a:xfrm>
          <a:prstGeom prst="rect">
            <a:avLst/>
          </a:prstGeom>
          <a:noFill/>
        </p:spPr>
        <p:txBody>
          <a:bodyPr wrap="square" rtlCol="0">
            <a:spAutoFit/>
          </a:bodyPr>
          <a:lstStyle/>
          <a:p>
            <a:r>
              <a:rPr lang="en-US" sz="2400" dirty="0" smtClean="0"/>
              <a:t>Content of talk:</a:t>
            </a:r>
          </a:p>
          <a:p>
            <a:endParaRPr lang="en-US" sz="2400" dirty="0" smtClean="0"/>
          </a:p>
          <a:p>
            <a:r>
              <a:rPr lang="en-US" sz="2400" dirty="0" smtClean="0"/>
              <a:t>Motivate and </a:t>
            </a:r>
            <a:r>
              <a:rPr lang="en-US" sz="2400" dirty="0"/>
              <a:t>u</a:t>
            </a:r>
            <a:r>
              <a:rPr lang="en-US" sz="2400" dirty="0" smtClean="0"/>
              <a:t>se pictures and examples.</a:t>
            </a:r>
          </a:p>
          <a:p>
            <a:r>
              <a:rPr lang="en-US" sz="2400" dirty="0"/>
              <a:t>Motivate and use pictures and examples</a:t>
            </a:r>
            <a:r>
              <a:rPr lang="en-US" sz="2400" dirty="0" smtClean="0"/>
              <a:t>.</a:t>
            </a:r>
          </a:p>
        </p:txBody>
      </p:sp>
    </p:spTree>
    <p:extLst>
      <p:ext uri="{BB962C8B-B14F-4D97-AF65-F5344CB8AC3E}">
        <p14:creationId xmlns:p14="http://schemas.microsoft.com/office/powerpoint/2010/main" val="35594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22" y="553524"/>
            <a:ext cx="8173226" cy="6370975"/>
          </a:xfrm>
          <a:prstGeom prst="rect">
            <a:avLst/>
          </a:prstGeom>
          <a:noFill/>
        </p:spPr>
        <p:txBody>
          <a:bodyPr wrap="square" rtlCol="0">
            <a:spAutoFit/>
          </a:bodyPr>
          <a:lstStyle/>
          <a:p>
            <a:r>
              <a:rPr lang="en-US" sz="2400" dirty="0" smtClean="0"/>
              <a:t>Content of talk:</a:t>
            </a:r>
          </a:p>
          <a:p>
            <a:endParaRPr lang="en-US" sz="2400" dirty="0" smtClean="0"/>
          </a:p>
          <a:p>
            <a:r>
              <a:rPr lang="en-US" sz="2400" dirty="0" smtClean="0"/>
              <a:t>Motivate and </a:t>
            </a:r>
            <a:r>
              <a:rPr lang="en-US" sz="2400" dirty="0"/>
              <a:t>u</a:t>
            </a:r>
            <a:r>
              <a:rPr lang="en-US" sz="2400" dirty="0" smtClean="0"/>
              <a:t>se pictures and examples.</a:t>
            </a:r>
          </a:p>
          <a:p>
            <a:r>
              <a:rPr lang="en-US" sz="2400" dirty="0"/>
              <a:t>Motivate and use pictures and examples</a:t>
            </a:r>
            <a:r>
              <a:rPr lang="en-US" sz="2400" dirty="0" smtClean="0"/>
              <a:t>.</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endParaRPr lang="en-US" sz="2400" dirty="0" smtClean="0"/>
          </a:p>
        </p:txBody>
      </p:sp>
    </p:spTree>
    <p:extLst>
      <p:ext uri="{BB962C8B-B14F-4D97-AF65-F5344CB8AC3E}">
        <p14:creationId xmlns:p14="http://schemas.microsoft.com/office/powerpoint/2010/main" val="2845384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008" y="570641"/>
            <a:ext cx="8174598" cy="3785652"/>
          </a:xfrm>
          <a:prstGeom prst="rect">
            <a:avLst/>
          </a:prstGeom>
          <a:noFill/>
        </p:spPr>
        <p:txBody>
          <a:bodyPr wrap="square" rtlCol="0">
            <a:spAutoFit/>
          </a:bodyPr>
          <a:lstStyle/>
          <a:p>
            <a:r>
              <a:rPr lang="en-US" sz="2400" dirty="0" smtClean="0"/>
              <a:t>You rarely have time to get into details.  Thus</a:t>
            </a:r>
          </a:p>
          <a:p>
            <a:endParaRPr lang="en-US" sz="2400" dirty="0"/>
          </a:p>
          <a:p>
            <a:r>
              <a:rPr lang="en-US" sz="2400" dirty="0" smtClean="0">
                <a:solidFill>
                  <a:srgbClr val="7030A0"/>
                </a:solidFill>
              </a:rPr>
              <a:t>Illustrate the main point and skip anything extraneous to this.</a:t>
            </a:r>
          </a:p>
          <a:p>
            <a:endParaRPr lang="en-US" sz="2400" dirty="0">
              <a:solidFill>
                <a:srgbClr val="7030A0"/>
              </a:solidFill>
            </a:endParaRPr>
          </a:p>
          <a:p>
            <a:r>
              <a:rPr lang="en-US" sz="2400" dirty="0" smtClean="0"/>
              <a:t>Motivate the main point.</a:t>
            </a:r>
          </a:p>
          <a:p>
            <a:endParaRPr lang="en-US" sz="2400" dirty="0"/>
          </a:p>
          <a:p>
            <a:r>
              <a:rPr lang="en-US" sz="2400" dirty="0" smtClean="0"/>
              <a:t>Use examples and pictures to motivate and illustrate the main point.</a:t>
            </a:r>
          </a:p>
          <a:p>
            <a:endParaRPr lang="en-US" sz="2400" dirty="0"/>
          </a:p>
          <a:p>
            <a:r>
              <a:rPr lang="en-US" sz="2400" dirty="0" smtClean="0"/>
              <a:t>Use visual aids.  For example, rope to illustrate knotting.</a:t>
            </a:r>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73" y="756271"/>
            <a:ext cx="7466454" cy="1938992"/>
          </a:xfrm>
          <a:prstGeom prst="rect">
            <a:avLst/>
          </a:prstGeom>
          <a:noFill/>
        </p:spPr>
        <p:txBody>
          <a:bodyPr wrap="square" rtlCol="0">
            <a:spAutoFit/>
          </a:bodyPr>
          <a:lstStyle/>
          <a:p>
            <a:r>
              <a:rPr lang="en-US" sz="2400" dirty="0" smtClean="0"/>
              <a:t>Parts of a talk</a:t>
            </a:r>
          </a:p>
          <a:p>
            <a:endParaRPr lang="en-US" sz="2400" dirty="0" smtClean="0"/>
          </a:p>
          <a:p>
            <a:pPr marL="457200" indent="-457200">
              <a:buFont typeface="+mj-lt"/>
              <a:buAutoNum type="arabicPeriod"/>
            </a:pPr>
            <a:r>
              <a:rPr lang="en-US" sz="2400" dirty="0" smtClean="0"/>
              <a:t>Introduction </a:t>
            </a:r>
          </a:p>
          <a:p>
            <a:pPr marL="457200" indent="-457200">
              <a:buFont typeface="+mj-lt"/>
              <a:buAutoNum type="arabicPeriod"/>
            </a:pPr>
            <a:r>
              <a:rPr lang="en-US" sz="2400" dirty="0" smtClean="0"/>
              <a:t>The story</a:t>
            </a:r>
            <a:endParaRPr lang="en-US" sz="2400" dirty="0"/>
          </a:p>
          <a:p>
            <a:pPr marL="457200" indent="-457200">
              <a:buFont typeface="+mj-lt"/>
              <a:buAutoNum type="arabicPeriod"/>
            </a:pPr>
            <a:r>
              <a:rPr lang="en-US" sz="2400" dirty="0" smtClean="0"/>
              <a:t>Conclusion/Summary.</a:t>
            </a:r>
            <a:endParaRPr lang="en-US" sz="2400" dirty="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73" y="756271"/>
            <a:ext cx="7466454" cy="5262979"/>
          </a:xfrm>
          <a:prstGeom prst="rect">
            <a:avLst/>
          </a:prstGeom>
          <a:noFill/>
        </p:spPr>
        <p:txBody>
          <a:bodyPr wrap="square" rtlCol="0">
            <a:spAutoFit/>
          </a:bodyPr>
          <a:lstStyle/>
          <a:p>
            <a:r>
              <a:rPr lang="en-US" sz="2400" dirty="0" smtClean="0"/>
              <a:t>Parts of a talk</a:t>
            </a:r>
          </a:p>
          <a:p>
            <a:endParaRPr lang="en-US" sz="2400" dirty="0" smtClean="0"/>
          </a:p>
          <a:p>
            <a:pPr marL="457200" indent="-457200">
              <a:buFont typeface="+mj-lt"/>
              <a:buAutoNum type="arabicPeriod"/>
            </a:pPr>
            <a:r>
              <a:rPr lang="en-US" sz="2400" dirty="0" smtClean="0"/>
              <a:t>Introduction </a:t>
            </a:r>
          </a:p>
          <a:p>
            <a:pPr marL="457200" indent="-457200">
              <a:buFont typeface="+mj-lt"/>
              <a:buAutoNum type="arabicPeriod"/>
            </a:pPr>
            <a:r>
              <a:rPr lang="en-US" sz="2400" dirty="0" smtClean="0"/>
              <a:t>The story</a:t>
            </a:r>
            <a:endParaRPr lang="en-US" sz="2400" dirty="0"/>
          </a:p>
          <a:p>
            <a:pPr marL="457200" indent="-457200">
              <a:buFont typeface="+mj-lt"/>
              <a:buAutoNum type="arabicPeriod"/>
            </a:pPr>
            <a:r>
              <a:rPr lang="en-US" sz="2400" dirty="0" smtClean="0"/>
              <a:t>Conclusion/Summary</a:t>
            </a:r>
            <a:r>
              <a:rPr lang="en-US" sz="2400" dirty="0"/>
              <a:t>.</a:t>
            </a:r>
          </a:p>
          <a:p>
            <a:endParaRPr lang="en-US" sz="2400" dirty="0" smtClean="0"/>
          </a:p>
          <a:p>
            <a:r>
              <a:rPr lang="en-US" sz="2400" dirty="0"/>
              <a:t>Parts of a </a:t>
            </a:r>
            <a:r>
              <a:rPr lang="en-US" sz="2400" dirty="0" smtClean="0"/>
              <a:t>talk</a:t>
            </a:r>
          </a:p>
          <a:p>
            <a:endParaRPr lang="en-US" sz="2400" dirty="0"/>
          </a:p>
          <a:p>
            <a:pPr marL="457200" indent="-457200">
              <a:buFont typeface="+mj-lt"/>
              <a:buAutoNum type="arabicPeriod"/>
            </a:pPr>
            <a:r>
              <a:rPr lang="en-US" sz="2400" dirty="0" smtClean="0"/>
              <a:t>Tell them </a:t>
            </a:r>
            <a:r>
              <a:rPr lang="en-US" sz="2400" dirty="0"/>
              <a:t>what you are going to </a:t>
            </a:r>
            <a:r>
              <a:rPr lang="en-US" sz="2400" dirty="0" smtClean="0"/>
              <a:t>tell them</a:t>
            </a:r>
            <a:r>
              <a:rPr lang="en-US" sz="2400" dirty="0"/>
              <a:t>. </a:t>
            </a:r>
            <a:endParaRPr lang="en-US" sz="2400" dirty="0" smtClean="0"/>
          </a:p>
          <a:p>
            <a:pPr marL="457200" indent="-457200">
              <a:buFont typeface="+mj-lt"/>
              <a:buAutoNum type="arabicPeriod"/>
            </a:pPr>
            <a:r>
              <a:rPr lang="en-US" sz="2400" dirty="0" smtClean="0"/>
              <a:t>Tell them</a:t>
            </a:r>
            <a:r>
              <a:rPr lang="en-US" sz="2400" dirty="0"/>
              <a:t>. </a:t>
            </a:r>
            <a:endParaRPr lang="en-US" sz="2400" dirty="0" smtClean="0"/>
          </a:p>
          <a:p>
            <a:pPr marL="457200" indent="-457200">
              <a:buFont typeface="+mj-lt"/>
              <a:buAutoNum type="arabicPeriod"/>
            </a:pPr>
            <a:r>
              <a:rPr lang="en-US" sz="2400" dirty="0" smtClean="0"/>
              <a:t>Then tell them </a:t>
            </a:r>
            <a:r>
              <a:rPr lang="en-US" sz="2400" dirty="0"/>
              <a:t>what you </a:t>
            </a:r>
            <a:r>
              <a:rPr lang="en-US" sz="2400" dirty="0" smtClean="0"/>
              <a:t>told them.</a:t>
            </a:r>
          </a:p>
          <a:p>
            <a:endParaRPr lang="en-US" sz="2400" dirty="0"/>
          </a:p>
          <a:p>
            <a:r>
              <a:rPr lang="en-US" sz="2400" dirty="0"/>
              <a:t>Consider telling a story.</a:t>
            </a:r>
          </a:p>
          <a:p>
            <a:endParaRPr lang="en-US" sz="2400" dirty="0" smtClean="0"/>
          </a:p>
        </p:txBody>
      </p:sp>
    </p:spTree>
    <p:extLst>
      <p:ext uri="{BB962C8B-B14F-4D97-AF65-F5344CB8AC3E}">
        <p14:creationId xmlns:p14="http://schemas.microsoft.com/office/powerpoint/2010/main" val="169096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396" y="271672"/>
            <a:ext cx="8121032" cy="5262979"/>
          </a:xfrm>
          <a:prstGeom prst="rect">
            <a:avLst/>
          </a:prstGeom>
          <a:noFill/>
        </p:spPr>
        <p:txBody>
          <a:bodyPr wrap="square" rtlCol="0">
            <a:spAutoFit/>
          </a:bodyPr>
          <a:lstStyle/>
          <a:p>
            <a:r>
              <a:rPr lang="en-US" sz="2400" dirty="0" smtClean="0"/>
              <a:t>Don’t have a slide filled with only with lots of words</a:t>
            </a:r>
          </a:p>
          <a:p>
            <a:endParaRPr lang="en-US" sz="2400" dirty="0" smtClean="0"/>
          </a:p>
          <a:p>
            <a:pPr marL="342900" indent="-342900">
              <a:buFont typeface="Arial"/>
              <a:buChar char="•"/>
            </a:pPr>
            <a:r>
              <a:rPr lang="en-US" sz="2400" dirty="0" smtClean="0"/>
              <a:t>See previous slide for example of what you should not do.</a:t>
            </a:r>
          </a:p>
          <a:p>
            <a:pPr marL="342900" indent="-342900">
              <a:buFont typeface="Arial"/>
              <a:buChar char="•"/>
            </a:pPr>
            <a:endParaRPr lang="en-US" sz="2400" dirty="0"/>
          </a:p>
          <a:p>
            <a:r>
              <a:rPr lang="en-US" sz="2400" dirty="0" smtClean="0"/>
              <a:t>Lot’s of white space is </a:t>
            </a:r>
            <a:r>
              <a:rPr lang="en-US" sz="2400" b="1" dirty="0" smtClean="0"/>
              <a:t>good</a:t>
            </a:r>
            <a:r>
              <a:rPr lang="en-US" sz="2400" dirty="0" smtClean="0"/>
              <a:t>.</a:t>
            </a:r>
          </a:p>
          <a:p>
            <a:pPr marL="342900" indent="-342900">
              <a:buFont typeface="Arial"/>
              <a:buChar char="•"/>
            </a:pPr>
            <a:endParaRPr lang="en-US" sz="2400" dirty="0"/>
          </a:p>
          <a:p>
            <a:r>
              <a:rPr lang="en-US" sz="2400" dirty="0" smtClean="0"/>
              <a:t>Write in full sentences, not longer than 1 or 2 lines.</a:t>
            </a:r>
          </a:p>
          <a:p>
            <a:pPr marL="342900" indent="-342900">
              <a:buFont typeface="Arial"/>
              <a:buChar char="•"/>
            </a:pPr>
            <a:endParaRPr lang="en-US" sz="2400" dirty="0"/>
          </a:p>
          <a:p>
            <a:r>
              <a:rPr lang="en-US" sz="2400" dirty="0" smtClean="0"/>
              <a:t>A picture is worth a thousand words.</a:t>
            </a:r>
          </a:p>
          <a:p>
            <a:pPr marL="800100" lvl="1" indent="-342900">
              <a:buFont typeface="Courier New" panose="02070309020205020404" pitchFamily="49" charset="0"/>
              <a:buChar char="o"/>
            </a:pPr>
            <a:r>
              <a:rPr lang="en-US" sz="2400" dirty="0" smtClean="0"/>
              <a:t>Captions are nice, especially if you hand out slides,</a:t>
            </a:r>
          </a:p>
          <a:p>
            <a:pPr marL="800100" lvl="1" indent="-342900">
              <a:buFont typeface="Courier New" panose="02070309020205020404" pitchFamily="49" charset="0"/>
              <a:buChar char="o"/>
            </a:pPr>
            <a:r>
              <a:rPr lang="en-US" sz="2400" dirty="0" smtClean="0"/>
              <a:t>Include citation.</a:t>
            </a:r>
          </a:p>
          <a:p>
            <a:pPr marL="800100" lvl="1" indent="-342900">
              <a:buFont typeface="Courier New" panose="02070309020205020404" pitchFamily="49" charset="0"/>
              <a:buChar char="o"/>
            </a:pPr>
            <a:r>
              <a:rPr lang="en-US" sz="2400" dirty="0" smtClean="0"/>
              <a:t>When drawing figures, use thick lines.</a:t>
            </a:r>
          </a:p>
          <a:p>
            <a:pPr lvl="1"/>
            <a:endParaRPr lang="en-US" sz="2400" dirty="0"/>
          </a:p>
          <a:p>
            <a:r>
              <a:rPr lang="en-US" sz="2400" dirty="0" smtClean="0"/>
              <a:t>If you hand out slides, you might consider including notes.</a:t>
            </a:r>
            <a:endParaRPr lang="en-US" sz="2400" dirty="0"/>
          </a:p>
        </p:txBody>
      </p:sp>
      <p:pic>
        <p:nvPicPr>
          <p:cNvPr id="3" name="Picture 2"/>
          <p:cNvPicPr>
            <a:picLocks noChangeAspect="1"/>
          </p:cNvPicPr>
          <p:nvPr/>
        </p:nvPicPr>
        <p:blipFill rotWithShape="1">
          <a:blip r:embed="rId2"/>
          <a:srcRect l="-1" t="62103" r="40053" b="4886"/>
          <a:stretch/>
        </p:blipFill>
        <p:spPr>
          <a:xfrm>
            <a:off x="2893796" y="5600361"/>
            <a:ext cx="3226161" cy="927570"/>
          </a:xfrm>
          <a:prstGeom prst="rect">
            <a:avLst/>
          </a:prstGeom>
        </p:spPr>
      </p:pic>
      <p:grpSp>
        <p:nvGrpSpPr>
          <p:cNvPr id="12" name="Group 11"/>
          <p:cNvGrpSpPr/>
          <p:nvPr/>
        </p:nvGrpSpPr>
        <p:grpSpPr>
          <a:xfrm>
            <a:off x="5606940" y="5421279"/>
            <a:ext cx="2103120" cy="919619"/>
            <a:chOff x="5672064" y="5090023"/>
            <a:chExt cx="2103120" cy="957486"/>
          </a:xfrm>
        </p:grpSpPr>
        <p:cxnSp>
          <p:nvCxnSpPr>
            <p:cNvPr id="5" name="Straight Arrow Connector 4"/>
            <p:cNvCxnSpPr/>
            <p:nvPr/>
          </p:nvCxnSpPr>
          <p:spPr>
            <a:xfrm>
              <a:off x="5672064" y="6047509"/>
              <a:ext cx="2103120" cy="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751618" y="5090023"/>
              <a:ext cx="14573" cy="9475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1127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 y="-24317"/>
            <a:ext cx="8919941" cy="2539157"/>
          </a:xfrm>
          <a:prstGeom prst="rect">
            <a:avLst/>
          </a:prstGeom>
          <a:noFill/>
        </p:spPr>
        <p:txBody>
          <a:bodyPr wrap="square" rtlCol="0">
            <a:spAutoFit/>
          </a:bodyPr>
          <a:lstStyle/>
          <a:p>
            <a:pPr>
              <a:lnSpc>
                <a:spcPct val="150000"/>
              </a:lnSpc>
              <a:spcBef>
                <a:spcPts val="600"/>
              </a:spcBef>
            </a:pPr>
            <a:r>
              <a:rPr lang="en-US" sz="2400" dirty="0" smtClean="0"/>
              <a:t>Do NOT have an outline slide.  </a:t>
            </a:r>
          </a:p>
          <a:p>
            <a:pPr>
              <a:lnSpc>
                <a:spcPct val="150000"/>
              </a:lnSpc>
              <a:spcBef>
                <a:spcPts val="600"/>
              </a:spcBef>
            </a:pPr>
            <a:r>
              <a:rPr lang="en-US" sz="2400" dirty="0" smtClean="0"/>
              <a:t>If you must have an outline slide, have a very short one with figures.</a:t>
            </a:r>
          </a:p>
          <a:p>
            <a:pPr>
              <a:lnSpc>
                <a:spcPct val="150000"/>
              </a:lnSpc>
              <a:spcBef>
                <a:spcPts val="600"/>
              </a:spcBef>
            </a:pPr>
            <a:r>
              <a:rPr lang="en-US" sz="2400" dirty="0" smtClean="0"/>
              <a:t>You can then use these figures to indicate when you start a new topic.</a:t>
            </a:r>
          </a:p>
          <a:p>
            <a:pPr>
              <a:lnSpc>
                <a:spcPct val="150000"/>
              </a:lnSpc>
              <a:spcBef>
                <a:spcPts val="600"/>
              </a:spcBef>
            </a:pPr>
            <a:r>
              <a:rPr lang="en-US" sz="2400" dirty="0" smtClean="0"/>
              <a:t>When giving the talk, spend very little time on your outline slide.</a:t>
            </a:r>
          </a:p>
        </p:txBody>
      </p:sp>
      <p:pic>
        <p:nvPicPr>
          <p:cNvPr id="3" name="Picture 2"/>
          <p:cNvPicPr>
            <a:picLocks noChangeAspect="1"/>
          </p:cNvPicPr>
          <p:nvPr/>
        </p:nvPicPr>
        <p:blipFill>
          <a:blip r:embed="rId2"/>
          <a:stretch>
            <a:fillRect/>
          </a:stretch>
        </p:blipFill>
        <p:spPr>
          <a:xfrm>
            <a:off x="2391186" y="2599053"/>
            <a:ext cx="4410075" cy="3295650"/>
          </a:xfrm>
          <a:prstGeom prst="rect">
            <a:avLst/>
          </a:prstGeom>
        </p:spPr>
      </p:pic>
      <p:sp>
        <p:nvSpPr>
          <p:cNvPr id="4" name="Rectangle 3"/>
          <p:cNvSpPr/>
          <p:nvPr/>
        </p:nvSpPr>
        <p:spPr>
          <a:xfrm>
            <a:off x="4339413" y="6303890"/>
            <a:ext cx="4065728" cy="369332"/>
          </a:xfrm>
          <a:prstGeom prst="rect">
            <a:avLst/>
          </a:prstGeom>
        </p:spPr>
        <p:txBody>
          <a:bodyPr wrap="none">
            <a:spAutoFit/>
          </a:bodyPr>
          <a:lstStyle/>
          <a:p>
            <a:r>
              <a:rPr lang="en-US" dirty="0">
                <a:hlinkClick r:id="rId3"/>
              </a:rPr>
              <a:t>http://</a:t>
            </a:r>
            <a:r>
              <a:rPr lang="en-US" dirty="0" smtClean="0">
                <a:hlinkClick r:id="rId3"/>
              </a:rPr>
              <a:t>writing.engr.psu.edu/models.html</a:t>
            </a:r>
            <a:r>
              <a:rPr lang="en-US" dirty="0" smtClean="0"/>
              <a:t> </a:t>
            </a:r>
            <a:endParaRPr lang="en-US" dirty="0"/>
          </a:p>
        </p:txBody>
      </p:sp>
      <p:sp>
        <p:nvSpPr>
          <p:cNvPr id="5" name="Rectangle 4"/>
          <p:cNvSpPr/>
          <p:nvPr/>
        </p:nvSpPr>
        <p:spPr>
          <a:xfrm>
            <a:off x="347357" y="6026891"/>
            <a:ext cx="7961469" cy="646331"/>
          </a:xfrm>
          <a:prstGeom prst="rect">
            <a:avLst/>
          </a:prstGeom>
        </p:spPr>
        <p:txBody>
          <a:bodyPr wrap="square">
            <a:spAutoFit/>
          </a:bodyPr>
          <a:lstStyle/>
          <a:p>
            <a:r>
              <a:rPr lang="en-US" dirty="0" smtClean="0">
                <a:solidFill>
                  <a:srgbClr val="000000"/>
                </a:solidFill>
                <a:latin typeface="Times New Roman" panose="02020603050405020304" pitchFamily="18" charset="0"/>
              </a:rPr>
              <a:t>A slide from a talk given by </a:t>
            </a:r>
            <a:r>
              <a:rPr lang="en-US" dirty="0" err="1" smtClean="0">
                <a:solidFill>
                  <a:srgbClr val="000000"/>
                </a:solidFill>
                <a:latin typeface="Times New Roman" panose="02020603050405020304" pitchFamily="18" charset="0"/>
              </a:rPr>
              <a:t>Amel</a:t>
            </a:r>
            <a:r>
              <a:rPr lang="en-US" dirty="0" smtClean="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Awadelkarim</a:t>
            </a:r>
            <a:r>
              <a:rPr lang="en-US" dirty="0">
                <a:solidFill>
                  <a:srgbClr val="000000"/>
                </a:solidFill>
                <a:latin typeface="Times New Roman" panose="02020603050405020304" pitchFamily="18" charset="0"/>
              </a:rPr>
              <a:t>, a junior in engineering science, </a:t>
            </a:r>
            <a:r>
              <a:rPr lang="en-US" dirty="0" smtClean="0">
                <a:solidFill>
                  <a:srgbClr val="000000"/>
                </a:solidFill>
                <a:latin typeface="Times New Roman" panose="02020603050405020304" pitchFamily="18" charset="0"/>
              </a:rPr>
              <a:t>on </a:t>
            </a:r>
            <a:r>
              <a:rPr lang="en-US" dirty="0">
                <a:solidFill>
                  <a:srgbClr val="000000"/>
                </a:solidFill>
                <a:latin typeface="Times New Roman" panose="02020603050405020304" pitchFamily="18" charset="0"/>
              </a:rPr>
              <a:t>an innovative way to construct buildings.</a:t>
            </a:r>
            <a:endParaRPr lang="en-US" dirty="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endParaRPr lang="en-US" altLang="en-US" sz="1400">
              <a:solidFill>
                <a:srgbClr val="0D0D0D"/>
              </a:solidFill>
            </a:endParaRPr>
          </a:p>
          <a:p>
            <a:pPr eaLnBrk="1" hangingPunct="1"/>
            <a:fld id="{4C415147-B632-4C75-A52E-5F4FB35BB465}" type="slidenum">
              <a:rPr lang="en-US" altLang="en-US" sz="1400">
                <a:solidFill>
                  <a:srgbClr val="0D0D0D"/>
                </a:solidFill>
              </a:rPr>
              <a:pPr eaLnBrk="1" hangingPunct="1"/>
              <a:t>41</a:t>
            </a:fld>
            <a:endParaRPr lang="en-US" altLang="en-US" sz="1400">
              <a:solidFill>
                <a:srgbClr val="0D0D0D"/>
              </a:solidFill>
            </a:endParaRPr>
          </a:p>
        </p:txBody>
      </p:sp>
      <p:sp>
        <p:nvSpPr>
          <p:cNvPr id="4099" name="Line 2"/>
          <p:cNvSpPr>
            <a:spLocks noChangeShapeType="1"/>
          </p:cNvSpPr>
          <p:nvPr/>
        </p:nvSpPr>
        <p:spPr bwMode="auto">
          <a:xfrm flipH="1">
            <a:off x="4335830" y="5334000"/>
            <a:ext cx="7570" cy="4339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4100" name="Rectangle 4"/>
          <p:cNvSpPr>
            <a:spLocks noChangeArrowheads="1"/>
          </p:cNvSpPr>
          <p:nvPr/>
        </p:nvSpPr>
        <p:spPr bwMode="auto">
          <a:xfrm>
            <a:off x="914400" y="1692275"/>
            <a:ext cx="6781800" cy="3752850"/>
          </a:xfrm>
          <a:prstGeom prst="rect">
            <a:avLst/>
          </a:prstGeom>
          <a:solidFill>
            <a:schemeClr val="tx1"/>
          </a:solidFill>
          <a:ln w="9525">
            <a:solidFill>
              <a:srgbClr val="000000"/>
            </a:solidFill>
            <a:miter lim="800000"/>
            <a:headEnd/>
            <a:tailEnd/>
          </a:ln>
        </p:spPr>
        <p:txBody>
          <a:bodyPr anchor="ct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r>
              <a:rPr lang="en-US" altLang="en-US">
                <a:solidFill>
                  <a:schemeClr val="bg1"/>
                </a:solidFill>
              </a:rPr>
              <a:t>Photograph, drawing, diagram, or graph </a:t>
            </a:r>
            <a:br>
              <a:rPr lang="en-US" altLang="en-US">
                <a:solidFill>
                  <a:schemeClr val="bg1"/>
                </a:solidFill>
              </a:rPr>
            </a:br>
            <a:r>
              <a:rPr lang="en-US" altLang="en-US">
                <a:solidFill>
                  <a:schemeClr val="bg1"/>
                </a:solidFill>
              </a:rPr>
              <a:t>supporting the headline message (no bulleted list)</a:t>
            </a: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p:txBody>
      </p:sp>
      <p:sp>
        <p:nvSpPr>
          <p:cNvPr id="4101" name="Rectangle 9"/>
          <p:cNvSpPr>
            <a:spLocks noChangeArrowheads="1"/>
          </p:cNvSpPr>
          <p:nvPr/>
        </p:nvSpPr>
        <p:spPr bwMode="auto">
          <a:xfrm>
            <a:off x="3048000" y="5767983"/>
            <a:ext cx="2667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dirty="0">
                <a:solidFill>
                  <a:schemeClr val="tx1">
                    <a:lumMod val="95000"/>
                    <a:lumOff val="5000"/>
                  </a:schemeClr>
                </a:solidFill>
              </a:rPr>
              <a:t>Call-out(s), if needed: </a:t>
            </a:r>
            <a:br>
              <a:rPr lang="en-US" dirty="0">
                <a:solidFill>
                  <a:schemeClr val="tx1">
                    <a:lumMod val="95000"/>
                    <a:lumOff val="5000"/>
                  </a:schemeClr>
                </a:solidFill>
              </a:rPr>
            </a:br>
            <a:r>
              <a:rPr lang="en-US" dirty="0">
                <a:solidFill>
                  <a:schemeClr val="tx1">
                    <a:lumMod val="95000"/>
                    <a:lumOff val="5000"/>
                  </a:schemeClr>
                </a:solidFill>
              </a:rPr>
              <a:t>no more than two lines</a:t>
            </a:r>
          </a:p>
        </p:txBody>
      </p:sp>
      <p:sp>
        <p:nvSpPr>
          <p:cNvPr id="4102" name="Text Box 10"/>
          <p:cNvSpPr txBox="1">
            <a:spLocks noChangeArrowheads="1"/>
          </p:cNvSpPr>
          <p:nvPr/>
        </p:nvSpPr>
        <p:spPr bwMode="auto">
          <a:xfrm>
            <a:off x="76200" y="76200"/>
            <a:ext cx="9007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r>
              <a:rPr lang="en-US" altLang="en-US" sz="2800">
                <a:solidFill>
                  <a:srgbClr val="000000"/>
                </a:solidFill>
              </a:rPr>
              <a:t>In an assertion-evidence slide, the headline is a sentence that succinctly states the slide’s main message</a:t>
            </a:r>
          </a:p>
        </p:txBody>
      </p:sp>
      <p:sp>
        <p:nvSpPr>
          <p:cNvPr id="2" name="Rectangle 1"/>
          <p:cNvSpPr/>
          <p:nvPr/>
        </p:nvSpPr>
        <p:spPr>
          <a:xfrm>
            <a:off x="996150" y="6485494"/>
            <a:ext cx="7354562" cy="369332"/>
          </a:xfrm>
          <a:prstGeom prst="rect">
            <a:avLst/>
          </a:prstGeom>
        </p:spPr>
        <p:txBody>
          <a:bodyPr wrap="square">
            <a:spAutoFit/>
          </a:bodyPr>
          <a:lstStyle/>
          <a:p>
            <a:r>
              <a:rPr lang="en-US" dirty="0" smtClean="0"/>
              <a:t>      PowerPoint </a:t>
            </a:r>
            <a:r>
              <a:rPr lang="en-US" dirty="0"/>
              <a:t>Template: </a:t>
            </a:r>
            <a:r>
              <a:rPr lang="en-US" dirty="0">
                <a:hlinkClick r:id="rId3"/>
              </a:rPr>
              <a:t>http://</a:t>
            </a:r>
            <a:r>
              <a:rPr lang="en-US" dirty="0" smtClean="0">
                <a:hlinkClick r:id="rId3"/>
              </a:rPr>
              <a:t>writing.engr.psu.edu/AE_template_PSU.ppt</a:t>
            </a:r>
            <a:r>
              <a:rPr lang="en-US" dirty="0" smtClean="0"/>
              <a:t> </a:t>
            </a:r>
            <a:endParaRPr lang="en-US" dirty="0"/>
          </a:p>
        </p:txBody>
      </p:sp>
    </p:spTree>
    <p:extLst>
      <p:ext uri="{BB962C8B-B14F-4D97-AF65-F5344CB8AC3E}">
        <p14:creationId xmlns:p14="http://schemas.microsoft.com/office/powerpoint/2010/main" val="159300118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descr="KPS-title3"/>
          <p:cNvPicPr>
            <a:picLocks noChangeAspect="1" noChangeArrowheads="1"/>
          </p:cNvPicPr>
          <p:nvPr/>
        </p:nvPicPr>
        <p:blipFill>
          <a:blip r:embed="rId2" cstate="print"/>
          <a:srcRect/>
          <a:stretch>
            <a:fillRect/>
          </a:stretch>
        </p:blipFill>
        <p:spPr bwMode="auto">
          <a:xfrm>
            <a:off x="152400" y="2362200"/>
            <a:ext cx="2667000" cy="2667000"/>
          </a:xfrm>
          <a:prstGeom prst="rect">
            <a:avLst/>
          </a:prstGeom>
          <a:noFill/>
          <a:ln w="9525">
            <a:noFill/>
            <a:miter lim="800000"/>
            <a:headEnd/>
            <a:tailEnd/>
          </a:ln>
        </p:spPr>
      </p:pic>
      <p:sp>
        <p:nvSpPr>
          <p:cNvPr id="13316" name="WordArt 11"/>
          <p:cNvSpPr>
            <a:spLocks noChangeArrowheads="1" noChangeShapeType="1" noTextEdit="1"/>
          </p:cNvSpPr>
          <p:nvPr/>
        </p:nvSpPr>
        <p:spPr bwMode="auto">
          <a:xfrm>
            <a:off x="533400" y="347140"/>
            <a:ext cx="8153400" cy="1371600"/>
          </a:xfrm>
          <a:prstGeom prst="rect">
            <a:avLst/>
          </a:prstGeom>
        </p:spPr>
        <p:txBody>
          <a:bodyPr wrap="none" fromWordArt="1">
            <a:prstTxWarp prst="textPlain">
              <a:avLst>
                <a:gd name="adj" fmla="val 50000"/>
              </a:avLst>
            </a:prstTxWarp>
          </a:bodyPr>
          <a:lstStyle/>
          <a:p>
            <a:pPr algn="ctr"/>
            <a:r>
              <a:rPr lang="en-US" sz="4000" dirty="0" smtClean="0">
                <a:latin typeface="+mj-lt"/>
              </a:rPr>
              <a:t>Topological Distances on </a:t>
            </a:r>
          </a:p>
          <a:p>
            <a:pPr algn="ctr"/>
            <a:r>
              <a:rPr lang="en-US" sz="4000" dirty="0" smtClean="0">
                <a:latin typeface="+mj-lt"/>
              </a:rPr>
              <a:t>DNA Knots and Links</a:t>
            </a:r>
            <a:endParaRPr lang="en-US" sz="4000" kern="10" dirty="0">
              <a:ln w="9525">
                <a:noFill/>
                <a:round/>
                <a:headEnd/>
                <a:tailEnd/>
              </a:ln>
              <a:latin typeface="Times New Roman"/>
              <a:cs typeface="Times New Roman"/>
            </a:endParaRPr>
          </a:p>
        </p:txBody>
      </p:sp>
      <p:pic>
        <p:nvPicPr>
          <p:cNvPr id="13317" name="Picture 12"/>
          <p:cNvPicPr>
            <a:picLocks noChangeAspect="1" noChangeArrowheads="1"/>
          </p:cNvPicPr>
          <p:nvPr/>
        </p:nvPicPr>
        <p:blipFill>
          <a:blip r:embed="rId3" cstate="print"/>
          <a:srcRect/>
          <a:stretch>
            <a:fillRect/>
          </a:stretch>
        </p:blipFill>
        <p:spPr bwMode="auto">
          <a:xfrm>
            <a:off x="457200" y="1981194"/>
            <a:ext cx="8191500" cy="241300"/>
          </a:xfrm>
          <a:prstGeom prst="rect">
            <a:avLst/>
          </a:prstGeom>
          <a:noFill/>
          <a:ln w="9525">
            <a:noFill/>
            <a:miter lim="800000"/>
            <a:headEnd/>
            <a:tailEnd/>
          </a:ln>
        </p:spPr>
      </p:pic>
      <p:sp>
        <p:nvSpPr>
          <p:cNvPr id="13318" name="Rectangle 14"/>
          <p:cNvSpPr>
            <a:spLocks noChangeArrowheads="1"/>
          </p:cNvSpPr>
          <p:nvPr/>
        </p:nvSpPr>
        <p:spPr bwMode="auto">
          <a:xfrm>
            <a:off x="6967538" y="6613525"/>
            <a:ext cx="2176462" cy="244475"/>
          </a:xfrm>
          <a:prstGeom prst="rect">
            <a:avLst/>
          </a:prstGeom>
          <a:noFill/>
          <a:ln w="9525">
            <a:noFill/>
            <a:miter lim="800000"/>
            <a:headEnd/>
            <a:tailEnd/>
          </a:ln>
        </p:spPr>
        <p:txBody>
          <a:bodyPr>
            <a:spAutoFit/>
          </a:bodyPr>
          <a:lstStyle/>
          <a:p>
            <a:r>
              <a:rPr lang="en-US" sz="1000"/>
              <a:t>©2008 I.K. Darcy. All rights reserved</a:t>
            </a:r>
            <a:endParaRPr lang="en-US"/>
          </a:p>
        </p:txBody>
      </p:sp>
      <p:sp>
        <p:nvSpPr>
          <p:cNvPr id="13319" name="Rectangle 6"/>
          <p:cNvSpPr>
            <a:spLocks noChangeArrowheads="1"/>
          </p:cNvSpPr>
          <p:nvPr/>
        </p:nvSpPr>
        <p:spPr bwMode="auto">
          <a:xfrm>
            <a:off x="152401" y="6087523"/>
            <a:ext cx="8856132" cy="707886"/>
          </a:xfrm>
          <a:prstGeom prst="rect">
            <a:avLst/>
          </a:prstGeom>
          <a:noFill/>
          <a:ln w="9525">
            <a:noFill/>
            <a:miter lim="800000"/>
            <a:headEnd/>
            <a:tailEnd/>
          </a:ln>
        </p:spPr>
        <p:txBody>
          <a:bodyPr wrap="square">
            <a:spAutoFit/>
          </a:bodyPr>
          <a:lstStyle/>
          <a:p>
            <a:r>
              <a:rPr lang="en-US" sz="2000" dirty="0"/>
              <a:t>This work was partially supported by  the Joint DMS/NIGMS Initiative to Support Research in the Area of Mathematical Biology (NSF 0800285).</a:t>
            </a:r>
          </a:p>
        </p:txBody>
      </p:sp>
      <p:sp>
        <p:nvSpPr>
          <p:cNvPr id="2" name="Rectangle 1"/>
          <p:cNvSpPr/>
          <p:nvPr/>
        </p:nvSpPr>
        <p:spPr>
          <a:xfrm>
            <a:off x="2958509" y="2456535"/>
            <a:ext cx="6050024" cy="3438377"/>
          </a:xfrm>
          <a:prstGeom prst="rect">
            <a:avLst/>
          </a:prstGeom>
        </p:spPr>
        <p:txBody>
          <a:bodyPr wrap="square">
            <a:spAutoFit/>
          </a:bodyPr>
          <a:lstStyle/>
          <a:p>
            <a:pPr>
              <a:lnSpc>
                <a:spcPct val="110000"/>
              </a:lnSpc>
              <a:defRPr/>
            </a:pPr>
            <a:r>
              <a:rPr lang="en-US" sz="2800" dirty="0"/>
              <a:t>Isabel K. Darcy</a:t>
            </a:r>
          </a:p>
          <a:p>
            <a:pPr>
              <a:lnSpc>
                <a:spcPct val="110000"/>
              </a:lnSpc>
              <a:defRPr/>
            </a:pPr>
            <a:r>
              <a:rPr lang="en-US" sz="4400" dirty="0"/>
              <a:t>Annette </a:t>
            </a:r>
            <a:r>
              <a:rPr lang="en-US" sz="4400" dirty="0" err="1"/>
              <a:t>Honken</a:t>
            </a:r>
            <a:endParaRPr lang="en-US" sz="4400" dirty="0"/>
          </a:p>
          <a:p>
            <a:pPr>
              <a:lnSpc>
                <a:spcPct val="110000"/>
              </a:lnSpc>
              <a:defRPr/>
            </a:pPr>
            <a:endParaRPr lang="en-US" sz="1600" dirty="0"/>
          </a:p>
          <a:p>
            <a:pPr>
              <a:lnSpc>
                <a:spcPct val="110000"/>
              </a:lnSpc>
              <a:defRPr/>
            </a:pPr>
            <a:r>
              <a:rPr lang="en-US" sz="2200" dirty="0"/>
              <a:t>Mathematics Department </a:t>
            </a:r>
          </a:p>
          <a:p>
            <a:pPr>
              <a:lnSpc>
                <a:spcPct val="110000"/>
              </a:lnSpc>
              <a:defRPr/>
            </a:pPr>
            <a:r>
              <a:rPr lang="en-US" sz="2200" dirty="0"/>
              <a:t>Applied Mathematical and Computational Sciences (AMCS)</a:t>
            </a:r>
          </a:p>
          <a:p>
            <a:pPr>
              <a:lnSpc>
                <a:spcPct val="110000"/>
              </a:lnSpc>
              <a:defRPr/>
            </a:pPr>
            <a:r>
              <a:rPr lang="en-US" sz="2200" dirty="0"/>
              <a:t>University of Iowa</a:t>
            </a:r>
          </a:p>
          <a:p>
            <a:pPr>
              <a:lnSpc>
                <a:spcPct val="110000"/>
              </a:lnSpc>
              <a:defRPr/>
            </a:pPr>
            <a:r>
              <a:rPr lang="en-US" sz="2200" dirty="0"/>
              <a:t>http://www.math.uiowa.edu/~idarcy </a:t>
            </a:r>
          </a:p>
        </p:txBody>
      </p:sp>
      <p:pic>
        <p:nvPicPr>
          <p:cNvPr id="3" name="Picture 2"/>
          <p:cNvPicPr>
            <a:picLocks noChangeAspect="1"/>
          </p:cNvPicPr>
          <p:nvPr/>
        </p:nvPicPr>
        <p:blipFill rotWithShape="1">
          <a:blip r:embed="rId4"/>
          <a:srcRect t="3544" b="7174"/>
          <a:stretch/>
        </p:blipFill>
        <p:spPr>
          <a:xfrm>
            <a:off x="7055549" y="2279186"/>
            <a:ext cx="1578216" cy="2148840"/>
          </a:xfrm>
          <a:prstGeom prst="rect">
            <a:avLst/>
          </a:prstGeom>
        </p:spPr>
      </p:pic>
      <p:sp>
        <p:nvSpPr>
          <p:cNvPr id="4" name="TextBox 3"/>
          <p:cNvSpPr txBox="1"/>
          <p:nvPr/>
        </p:nvSpPr>
        <p:spPr>
          <a:xfrm>
            <a:off x="3375717" y="4173239"/>
            <a:ext cx="3155712" cy="1569660"/>
          </a:xfrm>
          <a:prstGeom prst="rect">
            <a:avLst/>
          </a:prstGeom>
          <a:solidFill>
            <a:schemeClr val="accent4">
              <a:lumMod val="40000"/>
              <a:lumOff val="60000"/>
            </a:schemeClr>
          </a:solidFill>
        </p:spPr>
        <p:txBody>
          <a:bodyPr wrap="square" rtlCol="0">
            <a:spAutoFit/>
          </a:bodyPr>
          <a:lstStyle/>
          <a:p>
            <a:pPr algn="ctr"/>
            <a:endParaRPr lang="en-US" sz="2400" dirty="0" smtClean="0"/>
          </a:p>
          <a:p>
            <a:pPr algn="ctr"/>
            <a:r>
              <a:rPr lang="en-US" sz="2400" dirty="0" smtClean="0"/>
              <a:t>Acknowledge your collaborators</a:t>
            </a:r>
          </a:p>
          <a:p>
            <a:r>
              <a:rPr lang="en-US" sz="2400" dirty="0" smtClean="0"/>
              <a:t> </a:t>
            </a:r>
          </a:p>
        </p:txBody>
      </p:sp>
    </p:spTree>
    <p:extLst>
      <p:ext uri="{BB962C8B-B14F-4D97-AF65-F5344CB8AC3E}">
        <p14:creationId xmlns:p14="http://schemas.microsoft.com/office/powerpoint/2010/main" val="407896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0400" y="0"/>
            <a:ext cx="5943600" cy="6858000"/>
          </a:xfrm>
          <a:prstGeom prst="rect">
            <a:avLst/>
          </a:prstGeom>
        </p:spPr>
      </p:pic>
      <p:sp>
        <p:nvSpPr>
          <p:cNvPr id="4" name="TextBox 3"/>
          <p:cNvSpPr txBox="1"/>
          <p:nvPr/>
        </p:nvSpPr>
        <p:spPr>
          <a:xfrm>
            <a:off x="310668" y="37144"/>
            <a:ext cx="2781384" cy="3970318"/>
          </a:xfrm>
          <a:prstGeom prst="rect">
            <a:avLst/>
          </a:prstGeom>
          <a:noFill/>
        </p:spPr>
        <p:txBody>
          <a:bodyPr wrap="square" rtlCol="0">
            <a:spAutoFit/>
          </a:bodyPr>
          <a:lstStyle/>
          <a:p>
            <a:r>
              <a:rPr lang="en-US" sz="2800" dirty="0" smtClean="0"/>
              <a:t>Can also solve some 4-string and n-string tangle equations.</a:t>
            </a:r>
          </a:p>
          <a:p>
            <a:endParaRPr lang="en-US" sz="2800" dirty="0"/>
          </a:p>
          <a:p>
            <a:r>
              <a:rPr lang="en-US" sz="2800" dirty="0" smtClean="0"/>
              <a:t>Joint work with </a:t>
            </a:r>
            <a:r>
              <a:rPr lang="en-US" sz="2800" dirty="0" err="1" smtClean="0"/>
              <a:t>Soojeong</a:t>
            </a:r>
            <a:r>
              <a:rPr lang="en-US" sz="2800" dirty="0" smtClean="0"/>
              <a:t> </a:t>
            </a:r>
            <a:r>
              <a:rPr lang="en-US" sz="2800" dirty="0"/>
              <a:t>Kim, </a:t>
            </a:r>
            <a:r>
              <a:rPr lang="en-US" sz="2800" dirty="0" smtClean="0"/>
              <a:t>Pusan National University </a:t>
            </a:r>
            <a:endParaRPr lang="en-US" sz="2800" dirty="0"/>
          </a:p>
        </p:txBody>
      </p:sp>
      <p:pic>
        <p:nvPicPr>
          <p:cNvPr id="2" name="Picture 1" descr="1407280232661.jpeg"/>
          <p:cNvPicPr>
            <a:picLocks noChangeAspect="1"/>
          </p:cNvPicPr>
          <p:nvPr/>
        </p:nvPicPr>
        <p:blipFill rotWithShape="1">
          <a:blip r:embed="rId3">
            <a:extLst>
              <a:ext uri="{28A0092B-C50C-407E-A947-70E740481C1C}">
                <a14:useLocalDpi xmlns:a14="http://schemas.microsoft.com/office/drawing/2010/main" val="0"/>
              </a:ext>
            </a:extLst>
          </a:blip>
          <a:srcRect t="18671" b="18659"/>
          <a:stretch/>
        </p:blipFill>
        <p:spPr>
          <a:xfrm>
            <a:off x="348021" y="4007179"/>
            <a:ext cx="2487168" cy="2770888"/>
          </a:xfrm>
          <a:prstGeom prst="rect">
            <a:avLst/>
          </a:prstGeom>
        </p:spPr>
      </p:pic>
      <p:sp>
        <p:nvSpPr>
          <p:cNvPr id="5" name="TextBox 4"/>
          <p:cNvSpPr txBox="1"/>
          <p:nvPr/>
        </p:nvSpPr>
        <p:spPr>
          <a:xfrm>
            <a:off x="3375717" y="4173239"/>
            <a:ext cx="3155712" cy="1569660"/>
          </a:xfrm>
          <a:prstGeom prst="rect">
            <a:avLst/>
          </a:prstGeom>
          <a:solidFill>
            <a:schemeClr val="accent4">
              <a:lumMod val="40000"/>
              <a:lumOff val="60000"/>
            </a:schemeClr>
          </a:solidFill>
        </p:spPr>
        <p:txBody>
          <a:bodyPr wrap="square" rtlCol="0">
            <a:spAutoFit/>
          </a:bodyPr>
          <a:lstStyle/>
          <a:p>
            <a:pPr algn="ctr"/>
            <a:endParaRPr lang="en-US" sz="2400" dirty="0" smtClean="0"/>
          </a:p>
          <a:p>
            <a:pPr algn="ctr"/>
            <a:r>
              <a:rPr lang="en-US" sz="2400" dirty="0" smtClean="0"/>
              <a:t>Acknowledge your collaborators</a:t>
            </a:r>
          </a:p>
          <a:p>
            <a:r>
              <a:rPr lang="en-US" sz="2400" dirty="0" smtClean="0"/>
              <a:t> </a:t>
            </a:r>
          </a:p>
        </p:txBody>
      </p:sp>
    </p:spTree>
    <p:extLst>
      <p:ext uri="{BB962C8B-B14F-4D97-AF65-F5344CB8AC3E}">
        <p14:creationId xmlns:p14="http://schemas.microsoft.com/office/powerpoint/2010/main" val="845028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07031"/>
            <a:ext cx="9143999" cy="1200329"/>
          </a:xfrm>
          <a:prstGeom prst="rect">
            <a:avLst/>
          </a:prstGeom>
          <a:noFill/>
        </p:spPr>
        <p:txBody>
          <a:bodyPr wrap="square" rtlCol="0">
            <a:spAutoFit/>
          </a:bodyPr>
          <a:lstStyle/>
          <a:p>
            <a:pPr algn="ctr"/>
            <a:r>
              <a:rPr lang="en-US" sz="7200" dirty="0" smtClean="0"/>
              <a:t>The end</a:t>
            </a:r>
          </a:p>
        </p:txBody>
      </p:sp>
      <p:cxnSp>
        <p:nvCxnSpPr>
          <p:cNvPr id="4" name="Straight Connector 3"/>
          <p:cNvCxnSpPr/>
          <p:nvPr/>
        </p:nvCxnSpPr>
        <p:spPr>
          <a:xfrm>
            <a:off x="24220" y="36336"/>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119" y="25230"/>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45569" y="646300"/>
            <a:ext cx="3887714" cy="461665"/>
          </a:xfrm>
          <a:prstGeom prst="rect">
            <a:avLst/>
          </a:prstGeom>
          <a:noFill/>
        </p:spPr>
        <p:txBody>
          <a:bodyPr wrap="square" rtlCol="0">
            <a:spAutoFit/>
          </a:bodyPr>
          <a:lstStyle/>
          <a:p>
            <a:r>
              <a:rPr lang="en-US" sz="2400" dirty="0" smtClean="0"/>
              <a:t>Bad way to end</a:t>
            </a:r>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07031"/>
            <a:ext cx="9143999" cy="1200329"/>
          </a:xfrm>
          <a:prstGeom prst="rect">
            <a:avLst/>
          </a:prstGeom>
          <a:noFill/>
        </p:spPr>
        <p:txBody>
          <a:bodyPr wrap="square" rtlCol="0">
            <a:spAutoFit/>
          </a:bodyPr>
          <a:lstStyle/>
          <a:p>
            <a:pPr algn="ctr"/>
            <a:r>
              <a:rPr lang="en-US" sz="7200" dirty="0" smtClean="0"/>
              <a:t>Thank you</a:t>
            </a:r>
          </a:p>
        </p:txBody>
      </p:sp>
      <p:cxnSp>
        <p:nvCxnSpPr>
          <p:cNvPr id="4" name="Straight Connector 3"/>
          <p:cNvCxnSpPr/>
          <p:nvPr/>
        </p:nvCxnSpPr>
        <p:spPr>
          <a:xfrm>
            <a:off x="24220" y="36336"/>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119" y="25230"/>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45569" y="646300"/>
            <a:ext cx="3887714" cy="461665"/>
          </a:xfrm>
          <a:prstGeom prst="rect">
            <a:avLst/>
          </a:prstGeom>
          <a:noFill/>
        </p:spPr>
        <p:txBody>
          <a:bodyPr wrap="square" rtlCol="0">
            <a:spAutoFit/>
          </a:bodyPr>
          <a:lstStyle/>
          <a:p>
            <a:r>
              <a:rPr lang="en-US" sz="2400" dirty="0" smtClean="0"/>
              <a:t>Bad way to end</a:t>
            </a:r>
          </a:p>
        </p:txBody>
      </p:sp>
    </p:spTree>
    <p:extLst>
      <p:ext uri="{BB962C8B-B14F-4D97-AF65-F5344CB8AC3E}">
        <p14:creationId xmlns:p14="http://schemas.microsoft.com/office/powerpoint/2010/main" val="3231160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07031"/>
            <a:ext cx="9143999" cy="1200329"/>
          </a:xfrm>
          <a:prstGeom prst="rect">
            <a:avLst/>
          </a:prstGeom>
          <a:noFill/>
        </p:spPr>
        <p:txBody>
          <a:bodyPr wrap="square" rtlCol="0">
            <a:spAutoFit/>
          </a:bodyPr>
          <a:lstStyle/>
          <a:p>
            <a:pPr algn="ctr"/>
            <a:r>
              <a:rPr lang="en-US" sz="7200" dirty="0" smtClean="0"/>
              <a:t>Questions?</a:t>
            </a:r>
          </a:p>
        </p:txBody>
      </p:sp>
      <p:cxnSp>
        <p:nvCxnSpPr>
          <p:cNvPr id="4" name="Straight Connector 3"/>
          <p:cNvCxnSpPr/>
          <p:nvPr/>
        </p:nvCxnSpPr>
        <p:spPr>
          <a:xfrm>
            <a:off x="24220" y="36336"/>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119" y="25230"/>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45569" y="646300"/>
            <a:ext cx="3887714" cy="461665"/>
          </a:xfrm>
          <a:prstGeom prst="rect">
            <a:avLst/>
          </a:prstGeom>
          <a:noFill/>
        </p:spPr>
        <p:txBody>
          <a:bodyPr wrap="square" rtlCol="0">
            <a:spAutoFit/>
          </a:bodyPr>
          <a:lstStyle/>
          <a:p>
            <a:r>
              <a:rPr lang="en-US" sz="2400" dirty="0" smtClean="0"/>
              <a:t>Bad way to end</a:t>
            </a:r>
          </a:p>
        </p:txBody>
      </p:sp>
    </p:spTree>
    <p:extLst>
      <p:ext uri="{BB962C8B-B14F-4D97-AF65-F5344CB8AC3E}">
        <p14:creationId xmlns:p14="http://schemas.microsoft.com/office/powerpoint/2010/main" val="18177033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82" y="370775"/>
            <a:ext cx="8563978" cy="6186308"/>
          </a:xfrm>
          <a:prstGeom prst="rect">
            <a:avLst/>
          </a:prstGeom>
        </p:spPr>
        <p:txBody>
          <a:bodyPr wrap="square">
            <a:spAutoFit/>
          </a:bodyPr>
          <a:lstStyle/>
          <a:p>
            <a:r>
              <a:rPr lang="en-US" sz="2400" dirty="0" smtClean="0"/>
              <a:t>Additional References </a:t>
            </a:r>
          </a:p>
          <a:p>
            <a:endParaRPr lang="en-US" sz="2400" dirty="0"/>
          </a:p>
          <a:p>
            <a:r>
              <a:rPr lang="en-US" sz="2400" dirty="0" smtClean="0"/>
              <a:t>World </a:t>
            </a:r>
            <a:r>
              <a:rPr lang="en-US" sz="2400" dirty="0"/>
              <a:t>Blind Union </a:t>
            </a:r>
            <a:r>
              <a:rPr lang="en-US" sz="2400" dirty="0" smtClean="0"/>
              <a:t>PowerPoint Guidelines</a:t>
            </a:r>
            <a:endParaRPr lang="en-US" sz="2400" dirty="0"/>
          </a:p>
          <a:p>
            <a:endParaRPr lang="en-US" dirty="0" smtClean="0">
              <a:hlinkClick r:id="rId2"/>
            </a:endParaRPr>
          </a:p>
          <a:p>
            <a:r>
              <a:rPr lang="en-US" dirty="0" smtClean="0">
                <a:hlinkClick r:id="rId2"/>
              </a:rPr>
              <a:t>http</a:t>
            </a:r>
            <a:r>
              <a:rPr lang="en-US" dirty="0">
                <a:hlinkClick r:id="rId2"/>
              </a:rPr>
              <a:t>://icevi.org/13thWC/pdf/Guidelines%20for%20POWERPOINT%</a:t>
            </a:r>
            <a:r>
              <a:rPr lang="en-US" dirty="0" smtClean="0">
                <a:hlinkClick r:id="rId2"/>
              </a:rPr>
              <a:t>20PRESENTATION.pdf</a:t>
            </a:r>
            <a:r>
              <a:rPr lang="en-US" dirty="0" smtClean="0"/>
              <a:t> </a:t>
            </a:r>
          </a:p>
          <a:p>
            <a:endParaRPr lang="en-US" sz="2400" dirty="0" smtClean="0"/>
          </a:p>
          <a:p>
            <a:r>
              <a:rPr lang="en-US" sz="2400" dirty="0">
                <a:hlinkClick r:id="rId3"/>
              </a:rPr>
              <a:t>http://www.ifla.org/files/assets/hq/officers/documents/wbu-visual-presentations-guidelines-</a:t>
            </a:r>
            <a:r>
              <a:rPr lang="en-US" sz="2400" dirty="0" smtClean="0">
                <a:hlinkClick r:id="rId3"/>
              </a:rPr>
              <a:t>summary.pdf</a:t>
            </a:r>
            <a:endParaRPr lang="en-US" sz="2400" dirty="0" smtClean="0"/>
          </a:p>
          <a:p>
            <a:endParaRPr lang="en-US" sz="2400" dirty="0"/>
          </a:p>
          <a:p>
            <a:endParaRPr lang="en-US" sz="2400" dirty="0" smtClean="0"/>
          </a:p>
          <a:p>
            <a:r>
              <a:rPr lang="en-US" sz="2400" dirty="0"/>
              <a:t>Even a Geek Can Speak Paperback – July 1, 2006</a:t>
            </a:r>
          </a:p>
          <a:p>
            <a:r>
              <a:rPr lang="en-US" sz="2400" dirty="0"/>
              <a:t>by Joey </a:t>
            </a:r>
            <a:r>
              <a:rPr lang="en-US" sz="2400" dirty="0" smtClean="0"/>
              <a:t>Asher</a:t>
            </a:r>
          </a:p>
          <a:p>
            <a:endParaRPr lang="en-US" sz="2400" dirty="0"/>
          </a:p>
          <a:p>
            <a:r>
              <a:rPr lang="en-US" sz="2400" dirty="0">
                <a:hlinkClick r:id="rId4"/>
              </a:rPr>
              <a:t>http://research.microsoft.com/en-us/um/people/simonpj/papers/giving-a-talk/giving-a-</a:t>
            </a:r>
            <a:r>
              <a:rPr lang="en-US" sz="2400" dirty="0" smtClean="0">
                <a:hlinkClick r:id="rId4"/>
              </a:rPr>
              <a:t>talk.htm</a:t>
            </a:r>
            <a:endParaRPr lang="en-US" sz="2400" dirty="0" smtClean="0"/>
          </a:p>
          <a:p>
            <a:endParaRPr lang="en-US" sz="2400" dirty="0"/>
          </a:p>
          <a:p>
            <a:endParaRPr lang="en-US" sz="2400" dirty="0"/>
          </a:p>
        </p:txBody>
      </p:sp>
      <p:cxnSp>
        <p:nvCxnSpPr>
          <p:cNvPr id="3" name="Straight Connector 2"/>
          <p:cNvCxnSpPr/>
          <p:nvPr/>
        </p:nvCxnSpPr>
        <p:spPr>
          <a:xfrm>
            <a:off x="24220" y="36336"/>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3119" y="25230"/>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09235" y="139942"/>
            <a:ext cx="3887714" cy="461665"/>
          </a:xfrm>
          <a:prstGeom prst="rect">
            <a:avLst/>
          </a:prstGeom>
          <a:noFill/>
        </p:spPr>
        <p:txBody>
          <a:bodyPr wrap="square" rtlCol="0">
            <a:spAutoFit/>
          </a:bodyPr>
          <a:lstStyle/>
          <a:p>
            <a:r>
              <a:rPr lang="en-US" sz="2400" dirty="0" smtClean="0">
                <a:solidFill>
                  <a:srgbClr val="B90000"/>
                </a:solidFill>
              </a:rPr>
              <a:t>Bad way to end</a:t>
            </a:r>
          </a:p>
        </p:txBody>
      </p:sp>
    </p:spTree>
    <p:extLst>
      <p:ext uri="{BB962C8B-B14F-4D97-AF65-F5344CB8AC3E}">
        <p14:creationId xmlns:p14="http://schemas.microsoft.com/office/powerpoint/2010/main" val="3637585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670" y="763010"/>
            <a:ext cx="9143999" cy="1200329"/>
          </a:xfrm>
          <a:prstGeom prst="rect">
            <a:avLst/>
          </a:prstGeom>
          <a:noFill/>
        </p:spPr>
        <p:txBody>
          <a:bodyPr wrap="square" rtlCol="0">
            <a:spAutoFit/>
          </a:bodyPr>
          <a:lstStyle/>
          <a:p>
            <a:pPr algn="ctr"/>
            <a:r>
              <a:rPr lang="en-US" sz="7200" dirty="0"/>
              <a:t>Q</a:t>
            </a:r>
            <a:r>
              <a:rPr lang="en-US" sz="7200" dirty="0" smtClean="0"/>
              <a:t>uestions?</a:t>
            </a:r>
          </a:p>
        </p:txBody>
      </p:sp>
      <p:sp>
        <p:nvSpPr>
          <p:cNvPr id="6" name="TextBox 5"/>
          <p:cNvSpPr txBox="1"/>
          <p:nvPr/>
        </p:nvSpPr>
        <p:spPr>
          <a:xfrm>
            <a:off x="3236731" y="301345"/>
            <a:ext cx="3887714" cy="461665"/>
          </a:xfrm>
          <a:prstGeom prst="rect">
            <a:avLst/>
          </a:prstGeom>
          <a:noFill/>
        </p:spPr>
        <p:txBody>
          <a:bodyPr wrap="square" rtlCol="0">
            <a:spAutoFit/>
          </a:bodyPr>
          <a:lstStyle/>
          <a:p>
            <a:r>
              <a:rPr lang="en-US" sz="2400" dirty="0" smtClean="0"/>
              <a:t>Slightly better way to end</a:t>
            </a:r>
          </a:p>
        </p:txBody>
      </p:sp>
      <p:sp>
        <p:nvSpPr>
          <p:cNvPr id="3" name="Rectangle 2"/>
          <p:cNvSpPr/>
          <p:nvPr/>
        </p:nvSpPr>
        <p:spPr>
          <a:xfrm>
            <a:off x="684284" y="5431197"/>
            <a:ext cx="7835986" cy="1077218"/>
          </a:xfrm>
          <a:prstGeom prst="rect">
            <a:avLst/>
          </a:prstGeom>
        </p:spPr>
        <p:txBody>
          <a:bodyPr wrap="square">
            <a:spAutoFit/>
          </a:bodyPr>
          <a:lstStyle/>
          <a:p>
            <a:r>
              <a:rPr lang="en-US" sz="3200" dirty="0">
                <a:hlinkClick r:id="rId2"/>
              </a:rPr>
              <a:t>http://homepage.math.uiowa.edu/~</a:t>
            </a:r>
            <a:r>
              <a:rPr lang="en-US" sz="3200" dirty="0" smtClean="0">
                <a:hlinkClick r:id="rId2"/>
              </a:rPr>
              <a:t>idarcy</a:t>
            </a:r>
            <a:endParaRPr lang="en-US" sz="3200" dirty="0" smtClean="0"/>
          </a:p>
          <a:p>
            <a:endParaRPr lang="en-US" sz="3200" dirty="0"/>
          </a:p>
        </p:txBody>
      </p:sp>
      <p:sp>
        <p:nvSpPr>
          <p:cNvPr id="7" name="TextBox 6"/>
          <p:cNvSpPr txBox="1"/>
          <p:nvPr/>
        </p:nvSpPr>
        <p:spPr>
          <a:xfrm>
            <a:off x="1853023" y="2246638"/>
            <a:ext cx="5522733" cy="2677656"/>
          </a:xfrm>
          <a:prstGeom prst="rect">
            <a:avLst/>
          </a:prstGeom>
          <a:solidFill>
            <a:schemeClr val="accent4">
              <a:lumMod val="40000"/>
              <a:lumOff val="60000"/>
            </a:schemeClr>
          </a:solidFill>
        </p:spPr>
        <p:txBody>
          <a:bodyPr wrap="square" rtlCol="0">
            <a:spAutoFit/>
          </a:bodyPr>
          <a:lstStyle/>
          <a:p>
            <a:endParaRPr lang="en-US" sz="2400" dirty="0" smtClean="0"/>
          </a:p>
          <a:p>
            <a:endParaRPr lang="en-US" sz="2400" dirty="0"/>
          </a:p>
          <a:p>
            <a:endParaRPr lang="en-US" sz="2400" dirty="0" smtClean="0"/>
          </a:p>
          <a:p>
            <a:pPr algn="ctr"/>
            <a:r>
              <a:rPr lang="en-US" sz="2400" dirty="0" smtClean="0"/>
              <a:t>Nice figure</a:t>
            </a:r>
          </a:p>
          <a:p>
            <a:endParaRPr lang="en-US" sz="2400" dirty="0"/>
          </a:p>
          <a:p>
            <a:endParaRPr lang="en-US" sz="2400" dirty="0" smtClean="0"/>
          </a:p>
          <a:p>
            <a:endParaRPr lang="en-US" sz="2400" dirty="0" smtClean="0"/>
          </a:p>
        </p:txBody>
      </p:sp>
    </p:spTree>
    <p:extLst>
      <p:ext uri="{BB962C8B-B14F-4D97-AF65-F5344CB8AC3E}">
        <p14:creationId xmlns:p14="http://schemas.microsoft.com/office/powerpoint/2010/main" val="2000083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834" y="5148998"/>
            <a:ext cx="9143999" cy="923330"/>
          </a:xfrm>
          <a:prstGeom prst="rect">
            <a:avLst/>
          </a:prstGeom>
          <a:noFill/>
        </p:spPr>
        <p:txBody>
          <a:bodyPr wrap="square" rtlCol="0">
            <a:spAutoFit/>
          </a:bodyPr>
          <a:lstStyle/>
          <a:p>
            <a:pPr algn="ctr"/>
            <a:r>
              <a:rPr lang="en-US" sz="5400" dirty="0"/>
              <a:t>Q</a:t>
            </a:r>
            <a:r>
              <a:rPr lang="en-US" sz="5400" dirty="0" smtClean="0"/>
              <a:t>uestions?</a:t>
            </a:r>
          </a:p>
        </p:txBody>
      </p:sp>
      <p:sp>
        <p:nvSpPr>
          <p:cNvPr id="6" name="TextBox 5"/>
          <p:cNvSpPr txBox="1"/>
          <p:nvPr/>
        </p:nvSpPr>
        <p:spPr>
          <a:xfrm>
            <a:off x="3236731" y="301345"/>
            <a:ext cx="3887714" cy="461665"/>
          </a:xfrm>
          <a:prstGeom prst="rect">
            <a:avLst/>
          </a:prstGeom>
          <a:noFill/>
        </p:spPr>
        <p:txBody>
          <a:bodyPr wrap="square" rtlCol="0">
            <a:spAutoFit/>
          </a:bodyPr>
          <a:lstStyle/>
          <a:p>
            <a:r>
              <a:rPr lang="en-US" sz="2400" dirty="0" smtClean="0"/>
              <a:t>Much better way to end</a:t>
            </a:r>
          </a:p>
        </p:txBody>
      </p:sp>
      <p:sp>
        <p:nvSpPr>
          <p:cNvPr id="3" name="Rectangle 2"/>
          <p:cNvSpPr/>
          <p:nvPr/>
        </p:nvSpPr>
        <p:spPr>
          <a:xfrm>
            <a:off x="563173" y="4336886"/>
            <a:ext cx="7835986" cy="1077218"/>
          </a:xfrm>
          <a:prstGeom prst="rect">
            <a:avLst/>
          </a:prstGeom>
        </p:spPr>
        <p:txBody>
          <a:bodyPr wrap="square">
            <a:spAutoFit/>
          </a:bodyPr>
          <a:lstStyle/>
          <a:p>
            <a:r>
              <a:rPr lang="en-US" sz="3200" dirty="0">
                <a:hlinkClick r:id="rId2"/>
              </a:rPr>
              <a:t>http://homepage.math.uiowa.edu/~</a:t>
            </a:r>
            <a:r>
              <a:rPr lang="en-US" sz="3200" dirty="0" smtClean="0">
                <a:hlinkClick r:id="rId2"/>
              </a:rPr>
              <a:t>idarcy</a:t>
            </a:r>
            <a:endParaRPr lang="en-US" sz="3200" dirty="0" smtClean="0"/>
          </a:p>
          <a:p>
            <a:endParaRPr lang="en-US" sz="3200" dirty="0"/>
          </a:p>
        </p:txBody>
      </p:sp>
      <p:sp>
        <p:nvSpPr>
          <p:cNvPr id="7" name="TextBox 6"/>
          <p:cNvSpPr txBox="1"/>
          <p:nvPr/>
        </p:nvSpPr>
        <p:spPr>
          <a:xfrm>
            <a:off x="5213897" y="1211120"/>
            <a:ext cx="2161859" cy="2677656"/>
          </a:xfrm>
          <a:prstGeom prst="rect">
            <a:avLst/>
          </a:prstGeom>
          <a:solidFill>
            <a:schemeClr val="accent4">
              <a:lumMod val="40000"/>
              <a:lumOff val="60000"/>
            </a:schemeClr>
          </a:solidFill>
        </p:spPr>
        <p:txBody>
          <a:bodyPr wrap="square" rtlCol="0">
            <a:spAutoFit/>
          </a:bodyPr>
          <a:lstStyle/>
          <a:p>
            <a:endParaRPr lang="en-US" sz="2400" dirty="0" smtClean="0"/>
          </a:p>
          <a:p>
            <a:endParaRPr lang="en-US" sz="2400" dirty="0"/>
          </a:p>
          <a:p>
            <a:endParaRPr lang="en-US" sz="2400" dirty="0" smtClean="0"/>
          </a:p>
          <a:p>
            <a:pPr algn="ctr"/>
            <a:r>
              <a:rPr lang="en-US" sz="2400" dirty="0" smtClean="0"/>
              <a:t>Nice figures</a:t>
            </a:r>
          </a:p>
          <a:p>
            <a:endParaRPr lang="en-US" sz="2400" dirty="0"/>
          </a:p>
          <a:p>
            <a:endParaRPr lang="en-US" sz="2400" dirty="0" smtClean="0"/>
          </a:p>
          <a:p>
            <a:endParaRPr lang="en-US" sz="2400" dirty="0" smtClean="0"/>
          </a:p>
        </p:txBody>
      </p:sp>
      <p:sp>
        <p:nvSpPr>
          <p:cNvPr id="4" name="TextBox 3"/>
          <p:cNvSpPr txBox="1"/>
          <p:nvPr/>
        </p:nvSpPr>
        <p:spPr>
          <a:xfrm>
            <a:off x="944678" y="1083952"/>
            <a:ext cx="3415375" cy="2677656"/>
          </a:xfrm>
          <a:prstGeom prst="rect">
            <a:avLst/>
          </a:prstGeom>
          <a:noFill/>
        </p:spPr>
        <p:txBody>
          <a:bodyPr wrap="square" rtlCol="0">
            <a:spAutoFit/>
          </a:bodyPr>
          <a:lstStyle/>
          <a:p>
            <a:r>
              <a:rPr lang="en-US" sz="2400" dirty="0" smtClean="0"/>
              <a:t>Summary of main points</a:t>
            </a:r>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p:txBody>
      </p:sp>
    </p:spTree>
    <p:extLst>
      <p:ext uri="{BB962C8B-B14F-4D97-AF65-F5344CB8AC3E}">
        <p14:creationId xmlns:p14="http://schemas.microsoft.com/office/powerpoint/2010/main" val="1899508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588" y="172477"/>
            <a:ext cx="8440117" cy="7478970"/>
          </a:xfrm>
          <a:prstGeom prst="rect">
            <a:avLst/>
          </a:prstGeom>
          <a:noFill/>
        </p:spPr>
        <p:txBody>
          <a:bodyPr wrap="square" rtlCol="0">
            <a:spAutoFit/>
          </a:bodyPr>
          <a:lstStyle/>
          <a:p>
            <a:pPr algn="ctr"/>
            <a:r>
              <a:rPr lang="en-US" sz="2400" b="1" dirty="0" smtClean="0"/>
              <a:t>Are your slides accessible?</a:t>
            </a:r>
          </a:p>
          <a:p>
            <a:pPr algn="ctr"/>
            <a:endParaRPr lang="en-US" sz="2400" dirty="0"/>
          </a:p>
          <a:p>
            <a:r>
              <a:rPr lang="en-US" sz="2400" dirty="0" smtClean="0"/>
              <a:t>Keep in mind that about 4 – 8% of your audience will be colorblind</a:t>
            </a:r>
          </a:p>
          <a:p>
            <a:endParaRPr lang="en-US" sz="2400" dirty="0"/>
          </a:p>
          <a:p>
            <a:r>
              <a:rPr lang="en-US" sz="2400" dirty="0" smtClean="0"/>
              <a:t>Using color is still a good idea, but also use other methods to denote color when possible:</a:t>
            </a:r>
          </a:p>
          <a:p>
            <a:pPr marL="342900" indent="-342900">
              <a:buFont typeface="Arial"/>
              <a:buChar char="•"/>
            </a:pPr>
            <a:r>
              <a:rPr lang="en-US" sz="2400" dirty="0" smtClean="0"/>
              <a:t>Dark vs. medium (if background light).</a:t>
            </a:r>
          </a:p>
          <a:p>
            <a:pPr marL="342900" indent="-342900">
              <a:buFont typeface="Arial"/>
              <a:buChar char="•"/>
            </a:pPr>
            <a:r>
              <a:rPr lang="en-US" sz="2400" dirty="0" smtClean="0"/>
              <a:t>Use different line thicknesses to denote</a:t>
            </a:r>
          </a:p>
          <a:p>
            <a:r>
              <a:rPr lang="en-US" sz="2400" dirty="0"/>
              <a:t> </a:t>
            </a:r>
            <a:r>
              <a:rPr lang="en-US" sz="2400" dirty="0" smtClean="0"/>
              <a:t>    different colors.</a:t>
            </a:r>
          </a:p>
          <a:p>
            <a:endParaRPr lang="en-US" sz="2400" dirty="0" smtClean="0"/>
          </a:p>
          <a:p>
            <a:r>
              <a:rPr lang="en-US" sz="2400" dirty="0" smtClean="0"/>
              <a:t>Consider checking your slides, etc. at</a:t>
            </a:r>
          </a:p>
          <a:p>
            <a:r>
              <a:rPr lang="en-US" sz="2400" dirty="0" smtClean="0">
                <a:hlinkClick r:id="rId2"/>
              </a:rPr>
              <a:t>http://www.checkmycolours.com/</a:t>
            </a:r>
            <a:r>
              <a:rPr lang="en-US" sz="2400" dirty="0" smtClean="0"/>
              <a:t> </a:t>
            </a:r>
          </a:p>
          <a:p>
            <a:endParaRPr lang="en-US" sz="2400" dirty="0"/>
          </a:p>
          <a:p>
            <a:endParaRPr lang="en-US" sz="2400" dirty="0" smtClean="0"/>
          </a:p>
          <a:p>
            <a:endParaRPr lang="en-US" sz="2400" dirty="0"/>
          </a:p>
          <a:p>
            <a:r>
              <a:rPr lang="en-US" sz="2400" dirty="0" smtClean="0"/>
              <a:t>See also</a:t>
            </a:r>
          </a:p>
          <a:p>
            <a:r>
              <a:rPr lang="en-US" sz="2400" dirty="0" smtClean="0">
                <a:hlinkClick r:id="rId3"/>
              </a:rPr>
              <a:t>http://www.dyslexia-plus.co.uk/dyslexia/teaching.htm</a:t>
            </a:r>
            <a:endParaRPr lang="en-US" sz="2400" dirty="0" smtClean="0"/>
          </a:p>
          <a:p>
            <a:endParaRPr lang="en-US" sz="2400" dirty="0"/>
          </a:p>
          <a:p>
            <a:endParaRPr lang="en-US" sz="2400" dirty="0" smtClean="0"/>
          </a:p>
          <a:p>
            <a:endParaRPr lang="en-US" sz="2400" dirty="0"/>
          </a:p>
        </p:txBody>
      </p:sp>
      <p:sp>
        <p:nvSpPr>
          <p:cNvPr id="4" name="Rectangle 3"/>
          <p:cNvSpPr/>
          <p:nvPr/>
        </p:nvSpPr>
        <p:spPr>
          <a:xfrm>
            <a:off x="6481682" y="5305438"/>
            <a:ext cx="2392155" cy="461665"/>
          </a:xfrm>
          <a:prstGeom prst="rect">
            <a:avLst/>
          </a:prstGeom>
        </p:spPr>
        <p:txBody>
          <a:bodyPr wrap="square">
            <a:spAutoFit/>
          </a:bodyPr>
          <a:lstStyle/>
          <a:p>
            <a:r>
              <a:rPr lang="en-US" sz="1200" dirty="0" smtClean="0"/>
              <a:t>http://</a:t>
            </a:r>
            <a:r>
              <a:rPr lang="en-US" sz="1200" dirty="0" err="1" smtClean="0"/>
              <a:t>en.wikipedia.org</a:t>
            </a:r>
            <a:r>
              <a:rPr lang="en-US" sz="1200" dirty="0" smtClean="0"/>
              <a:t>/wiki/</a:t>
            </a:r>
            <a:r>
              <a:rPr lang="en-US" sz="1200" dirty="0" err="1" smtClean="0"/>
              <a:t>File:The_Dress</a:t>
            </a:r>
            <a:r>
              <a:rPr lang="en-US" sz="1200" dirty="0" smtClean="0"/>
              <a:t>_(</a:t>
            </a:r>
            <a:r>
              <a:rPr lang="en-US" sz="1200" dirty="0" err="1" smtClean="0"/>
              <a:t>viral_phenomenon</a:t>
            </a:r>
            <a:r>
              <a:rPr lang="en-US" sz="1200" dirty="0" smtClean="0"/>
              <a:t>).</a:t>
            </a:r>
            <a:r>
              <a:rPr lang="en-US" sz="1200" dirty="0" err="1" smtClean="0"/>
              <a:t>png</a:t>
            </a:r>
            <a:endParaRPr lang="en-US" sz="1200" dirty="0"/>
          </a:p>
        </p:txBody>
      </p:sp>
      <p:pic>
        <p:nvPicPr>
          <p:cNvPr id="5" name="Picture 4"/>
          <p:cNvPicPr>
            <a:picLocks noChangeAspect="1"/>
          </p:cNvPicPr>
          <p:nvPr/>
        </p:nvPicPr>
        <p:blipFill>
          <a:blip/>
          <a:stretch>
            <a:fillRect/>
          </a:stretch>
        </p:blipFill>
        <p:spPr>
          <a:xfrm>
            <a:off x="6423265" y="2135518"/>
            <a:ext cx="2377440" cy="3169920"/>
          </a:xfrm>
          <a:prstGeom prst="rect">
            <a:avLst/>
          </a:prstGeom>
        </p:spPr>
      </p:pic>
    </p:spTree>
    <p:extLst>
      <p:ext uri="{BB962C8B-B14F-4D97-AF65-F5344CB8AC3E}">
        <p14:creationId xmlns:p14="http://schemas.microsoft.com/office/powerpoint/2010/main" val="334497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822" y="108298"/>
            <a:ext cx="6482551" cy="369332"/>
          </a:xfrm>
          <a:prstGeom prst="rect">
            <a:avLst/>
          </a:prstGeom>
        </p:spPr>
        <p:txBody>
          <a:bodyPr wrap="square">
            <a:spAutoFit/>
          </a:bodyPr>
          <a:lstStyle/>
          <a:p>
            <a:pPr hangingPunct="0"/>
            <a:r>
              <a:rPr lang="en-GB" dirty="0">
                <a:latin typeface="Arial" panose="020B0604020202020204" pitchFamily="34" charset="0"/>
                <a:ea typeface="SimSun" panose="02010600030101010101" pitchFamily="2" charset="-122"/>
                <a:cs typeface="Times New Roman" panose="02020603050405020304" pitchFamily="18" charset="0"/>
                <a:hlinkClick r:id="rId2"/>
              </a:rPr>
              <a:t>https://</a:t>
            </a:r>
            <a:r>
              <a:rPr lang="en-GB" dirty="0" smtClean="0">
                <a:latin typeface="Arial" panose="020B0604020202020204" pitchFamily="34" charset="0"/>
                <a:ea typeface="SimSun" panose="02010600030101010101" pitchFamily="2" charset="-122"/>
                <a:cs typeface="Times New Roman" panose="02020603050405020304" pitchFamily="18" charset="0"/>
                <a:hlinkClick r:id="rId2"/>
              </a:rPr>
              <a:t>hbr.org/2013/06/how-to-give-a-killer-presentation</a:t>
            </a:r>
            <a:r>
              <a:rPr lang="en-GB" dirty="0" smtClean="0">
                <a:latin typeface="Arial" panose="020B0604020202020204" pitchFamily="34" charset="0"/>
                <a:ea typeface="SimSun" panose="02010600030101010101" pitchFamily="2" charset="-122"/>
                <a:cs typeface="Times New Roman" panose="02020603050405020304" pitchFamily="18" charset="0"/>
              </a:rPr>
              <a:t> </a:t>
            </a:r>
            <a:endParaRPr lang="en-US"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3" name="Rectangle 2"/>
          <p:cNvSpPr/>
          <p:nvPr/>
        </p:nvSpPr>
        <p:spPr>
          <a:xfrm>
            <a:off x="193780" y="502414"/>
            <a:ext cx="8683772" cy="6355586"/>
          </a:xfrm>
          <a:prstGeom prst="rect">
            <a:avLst/>
          </a:prstGeom>
        </p:spPr>
        <p:txBody>
          <a:bodyPr wrap="square">
            <a:spAutoFit/>
          </a:bodyPr>
          <a:lstStyle/>
          <a:p>
            <a:pPr hangingPunct="0"/>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As </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hard as it may be to give a great talk, it’s really easy to blow it. Here are </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some common </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mistakes that TED advises its speakers to avoid</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endParaRPr lang="en-US" sz="1200" dirty="0">
              <a:latin typeface="Times" panose="02020603050405020304" pitchFamily="18" charset="0"/>
              <a:ea typeface="Calibri" panose="020F0502020204030204" pitchFamily="34" charset="0"/>
              <a:cs typeface="Times New Roman" panose="02020603050405020304" pitchFamily="18" charset="0"/>
            </a:endParaRP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1. Take </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a really long time to explain what your talk is about</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a:r>
            <a:b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b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2. Speak slowly and dramatically. Why talk when you can orate</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3</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Make sure you subtly let everyone know how important you are</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4</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Refer to your book repeatedly. Even better, quote yourself from it</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5</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Cram your slides with numerous text bullet points and multiple fonts</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6</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Use lots of unexplained technical jargon to make yourself sound smart</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endParaRPr lang="en-US" sz="1100"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endParaRPr>
          </a:p>
          <a:p>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7</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Speak at great length about the history of your organization and its glorious achievements</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8</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Don’t bother rehearsing to check how long your talk is running</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9</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Sound as if you’re reciting your talk from memory</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10</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Never, ever make eye contact with anyone in the audience.</a:t>
            </a:r>
            <a:endParaRPr lang="en-US" sz="1200" dirty="0">
              <a:effectLst/>
              <a:latin typeface="Times"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82" y="370775"/>
            <a:ext cx="8563978" cy="6186308"/>
          </a:xfrm>
          <a:prstGeom prst="rect">
            <a:avLst/>
          </a:prstGeom>
        </p:spPr>
        <p:txBody>
          <a:bodyPr wrap="square">
            <a:spAutoFit/>
          </a:bodyPr>
          <a:lstStyle/>
          <a:p>
            <a:r>
              <a:rPr lang="en-US" sz="2400" dirty="0" smtClean="0"/>
              <a:t>Additional References </a:t>
            </a:r>
          </a:p>
          <a:p>
            <a:endParaRPr lang="en-US" sz="2400" dirty="0"/>
          </a:p>
          <a:p>
            <a:r>
              <a:rPr lang="en-US" sz="2400" dirty="0" smtClean="0"/>
              <a:t>World </a:t>
            </a:r>
            <a:r>
              <a:rPr lang="en-US" sz="2400" dirty="0"/>
              <a:t>Blind Union </a:t>
            </a:r>
            <a:r>
              <a:rPr lang="en-US" sz="2400" dirty="0" smtClean="0"/>
              <a:t>PowerPoint Guidelines</a:t>
            </a:r>
            <a:endParaRPr lang="en-US" sz="2400" dirty="0"/>
          </a:p>
          <a:p>
            <a:endParaRPr lang="en-US" dirty="0" smtClean="0">
              <a:hlinkClick r:id="rId2"/>
            </a:endParaRPr>
          </a:p>
          <a:p>
            <a:r>
              <a:rPr lang="en-US" dirty="0" smtClean="0">
                <a:hlinkClick r:id="rId2"/>
              </a:rPr>
              <a:t>http</a:t>
            </a:r>
            <a:r>
              <a:rPr lang="en-US" dirty="0">
                <a:hlinkClick r:id="rId2"/>
              </a:rPr>
              <a:t>://icevi.org/13thWC/pdf/Guidelines%20for%20POWERPOINT%</a:t>
            </a:r>
            <a:r>
              <a:rPr lang="en-US" dirty="0" smtClean="0">
                <a:hlinkClick r:id="rId2"/>
              </a:rPr>
              <a:t>20PRESENTATION.pdf</a:t>
            </a:r>
            <a:r>
              <a:rPr lang="en-US" dirty="0" smtClean="0"/>
              <a:t> </a:t>
            </a:r>
          </a:p>
          <a:p>
            <a:endParaRPr lang="en-US" sz="2400" dirty="0" smtClean="0"/>
          </a:p>
          <a:p>
            <a:r>
              <a:rPr lang="en-US" sz="2400" dirty="0">
                <a:hlinkClick r:id="rId3"/>
              </a:rPr>
              <a:t>http://www.ifla.org/files/assets/hq/officers/documents/wbu-visual-presentations-guidelines-</a:t>
            </a:r>
            <a:r>
              <a:rPr lang="en-US" sz="2400" dirty="0" smtClean="0">
                <a:hlinkClick r:id="rId3"/>
              </a:rPr>
              <a:t>summary.pdf</a:t>
            </a:r>
            <a:endParaRPr lang="en-US" sz="2400" dirty="0" smtClean="0"/>
          </a:p>
          <a:p>
            <a:endParaRPr lang="en-US" sz="2400" dirty="0"/>
          </a:p>
          <a:p>
            <a:endParaRPr lang="en-US" sz="2400" dirty="0" smtClean="0"/>
          </a:p>
          <a:p>
            <a:r>
              <a:rPr lang="en-US" sz="2400" dirty="0"/>
              <a:t>Even a Geek Can Speak Paperback – July 1, 2006</a:t>
            </a:r>
          </a:p>
          <a:p>
            <a:r>
              <a:rPr lang="en-US" sz="2400" dirty="0"/>
              <a:t>by Joey </a:t>
            </a:r>
            <a:r>
              <a:rPr lang="en-US" sz="2400" dirty="0" smtClean="0"/>
              <a:t>Asher</a:t>
            </a:r>
          </a:p>
          <a:p>
            <a:endParaRPr lang="en-US" sz="2400" dirty="0"/>
          </a:p>
          <a:p>
            <a:r>
              <a:rPr lang="en-US" sz="2400" dirty="0">
                <a:hlinkClick r:id="rId4"/>
              </a:rPr>
              <a:t>http://research.microsoft.com/en-us/um/people/simonpj/papers/giving-a-talk/giving-a-</a:t>
            </a:r>
            <a:r>
              <a:rPr lang="en-US" sz="2400" dirty="0" smtClean="0">
                <a:hlinkClick r:id="rId4"/>
              </a:rPr>
              <a:t>talk.htm</a:t>
            </a:r>
            <a:endParaRPr lang="en-US" sz="2400" dirty="0" smtClean="0"/>
          </a:p>
          <a:p>
            <a:endParaRPr lang="en-US" sz="2400" dirty="0"/>
          </a:p>
          <a:p>
            <a:endParaRPr lang="en-US" sz="2400" dirty="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778000"/>
            <a:ext cx="7620000" cy="3302000"/>
          </a:xfrm>
          <a:prstGeom prst="rect">
            <a:avLst/>
          </a:prstGeom>
        </p:spPr>
      </p:pic>
      <p:sp>
        <p:nvSpPr>
          <p:cNvPr id="3" name="Rectangle 2"/>
          <p:cNvSpPr/>
          <p:nvPr/>
        </p:nvSpPr>
        <p:spPr>
          <a:xfrm>
            <a:off x="651253" y="940579"/>
            <a:ext cx="6385842" cy="369332"/>
          </a:xfrm>
          <a:prstGeom prst="rect">
            <a:avLst/>
          </a:prstGeom>
        </p:spPr>
        <p:txBody>
          <a:bodyPr wrap="square">
            <a:spAutoFit/>
          </a:bodyPr>
          <a:lstStyle/>
          <a:p>
            <a:r>
              <a:rPr lang="en-US" dirty="0"/>
              <a:t>http://</a:t>
            </a:r>
            <a:r>
              <a:rPr lang="en-US" dirty="0" err="1"/>
              <a:t>www.phdcomics.com</a:t>
            </a:r>
            <a:r>
              <a:rPr lang="en-US" dirty="0"/>
              <a:t>/comics/</a:t>
            </a:r>
            <a:r>
              <a:rPr lang="en-US" dirty="0" err="1"/>
              <a:t>archive.php?comicid</a:t>
            </a:r>
            <a:r>
              <a:rPr lang="en-US" dirty="0"/>
              <a:t>=493</a:t>
            </a:r>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4972" y="0"/>
            <a:ext cx="8197596" cy="10930128"/>
          </a:xfrm>
          <a:prstGeom prst="rect">
            <a:avLst/>
          </a:prstGeom>
        </p:spPr>
      </p:pic>
      <p:sp>
        <p:nvSpPr>
          <p:cNvPr id="3" name="Rectangle 2"/>
          <p:cNvSpPr/>
          <p:nvPr/>
        </p:nvSpPr>
        <p:spPr>
          <a:xfrm>
            <a:off x="146532" y="6488668"/>
            <a:ext cx="6239310" cy="369332"/>
          </a:xfrm>
          <a:prstGeom prst="rect">
            <a:avLst/>
          </a:prstGeom>
        </p:spPr>
        <p:txBody>
          <a:bodyPr wrap="square">
            <a:spAutoFit/>
          </a:bodyPr>
          <a:lstStyle/>
          <a:p>
            <a:r>
              <a:rPr lang="en-US" dirty="0">
                <a:hlinkClick r:id="rId3"/>
              </a:rPr>
              <a:t>http://www.phdcomics.com/comics/archive.php?comicid=</a:t>
            </a:r>
            <a:r>
              <a:rPr lang="en-US" dirty="0" smtClean="0">
                <a:hlinkClick r:id="rId3"/>
              </a:rPr>
              <a:t>1553</a:t>
            </a:r>
            <a:r>
              <a:rPr lang="en-US" dirty="0" smtClean="0"/>
              <a:t> </a:t>
            </a:r>
            <a:endParaRPr lang="en-US" dirty="0"/>
          </a:p>
        </p:txBody>
      </p:sp>
      <p:sp>
        <p:nvSpPr>
          <p:cNvPr id="4" name="Rectangle 3"/>
          <p:cNvSpPr/>
          <p:nvPr/>
        </p:nvSpPr>
        <p:spPr>
          <a:xfrm>
            <a:off x="0" y="0"/>
            <a:ext cx="7004532" cy="369332"/>
          </a:xfrm>
          <a:prstGeom prst="rect">
            <a:avLst/>
          </a:prstGeom>
        </p:spPr>
        <p:txBody>
          <a:bodyPr wrap="square">
            <a:spAutoFit/>
          </a:bodyPr>
          <a:lstStyle/>
          <a:p>
            <a:r>
              <a:rPr lang="en-US" dirty="0"/>
              <a:t>"Piled Higher and Deeper" by Jorge </a:t>
            </a:r>
            <a:r>
              <a:rPr lang="en-US" dirty="0" smtClean="0"/>
              <a:t>Cham </a:t>
            </a:r>
            <a:r>
              <a:rPr lang="en-US" dirty="0" smtClean="0">
                <a:hlinkClick r:id="rId4"/>
              </a:rPr>
              <a:t>www.phdcomics.com</a:t>
            </a:r>
            <a:r>
              <a:rPr lang="en-US" dirty="0" smtClean="0"/>
              <a:t> </a:t>
            </a:r>
            <a:endParaRPr lang="en-US" dirty="0"/>
          </a:p>
        </p:txBody>
      </p:sp>
    </p:spTree>
    <p:extLst>
      <p:ext uri="{BB962C8B-B14F-4D97-AF65-F5344CB8AC3E}">
        <p14:creationId xmlns:p14="http://schemas.microsoft.com/office/powerpoint/2010/main" val="11181474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8474" y="3244334"/>
            <a:ext cx="5159397" cy="2862323"/>
          </a:xfrm>
          <a:prstGeom prst="rect">
            <a:avLst/>
          </a:prstGeom>
        </p:spPr>
        <p:txBody>
          <a:bodyPr wrap="none">
            <a:spAutoFit/>
          </a:bodyPr>
          <a:lstStyle/>
          <a:p>
            <a:r>
              <a:rPr lang="en-US" dirty="0" smtClean="0">
                <a:hlinkClick r:id="rId3"/>
              </a:rPr>
              <a:t>http://writing.engr.psu.edu/slides.html</a:t>
            </a:r>
            <a:endParaRPr lang="en-US" dirty="0" smtClean="0"/>
          </a:p>
          <a:p>
            <a:endParaRPr lang="en-US" dirty="0" smtClean="0"/>
          </a:p>
          <a:p>
            <a:r>
              <a:rPr lang="en-US" dirty="0">
                <a:hlinkClick r:id="rId4"/>
              </a:rPr>
              <a:t>http://writing.engr.psu.edu/</a:t>
            </a:r>
            <a:r>
              <a:rPr lang="en-US" dirty="0" smtClean="0">
                <a:hlinkClick r:id="rId4"/>
              </a:rPr>
              <a:t>csp.html</a:t>
            </a:r>
            <a:endParaRPr lang="en-US" dirty="0" smtClean="0"/>
          </a:p>
          <a:p>
            <a:endParaRPr lang="en-US" dirty="0" smtClean="0"/>
          </a:p>
          <a:p>
            <a:r>
              <a:rPr lang="en-US" dirty="0" smtClean="0">
                <a:hlinkClick r:id="rId5"/>
              </a:rPr>
              <a:t>http</a:t>
            </a:r>
            <a:r>
              <a:rPr lang="en-US" dirty="0">
                <a:hlinkClick r:id="rId5"/>
              </a:rPr>
              <a:t>://writing.engr.psu.edu/</a:t>
            </a:r>
            <a:r>
              <a:rPr lang="en-US" dirty="0" smtClean="0">
                <a:hlinkClick r:id="rId5"/>
              </a:rPr>
              <a:t>assertion_evidence.html</a:t>
            </a:r>
            <a:endParaRPr lang="en-US" dirty="0" smtClean="0"/>
          </a:p>
          <a:p>
            <a:endParaRPr lang="en-US" dirty="0" smtClean="0"/>
          </a:p>
          <a:p>
            <a:r>
              <a:rPr lang="en-US" dirty="0">
                <a:hlinkClick r:id="rId6"/>
              </a:rPr>
              <a:t>http://www.writing.engr.psu.edu/</a:t>
            </a:r>
            <a:r>
              <a:rPr lang="en-US" dirty="0" smtClean="0">
                <a:hlinkClick r:id="rId6"/>
              </a:rPr>
              <a:t>AE_checklist.pdf</a:t>
            </a:r>
            <a:endParaRPr lang="en-US" dirty="0" smtClean="0"/>
          </a:p>
          <a:p>
            <a:endParaRPr lang="en-US" dirty="0"/>
          </a:p>
          <a:p>
            <a:r>
              <a:rPr lang="en-US" dirty="0">
                <a:hlinkClick r:id="rId7"/>
              </a:rPr>
              <a:t>http://writing.engr.psu.edu/</a:t>
            </a:r>
            <a:r>
              <a:rPr lang="en-US" dirty="0" smtClean="0">
                <a:hlinkClick r:id="rId7"/>
              </a:rPr>
              <a:t>research.html</a:t>
            </a:r>
            <a:endParaRPr lang="en-US" dirty="0" smtClean="0"/>
          </a:p>
          <a:p>
            <a:endParaRPr lang="en-US" dirty="0"/>
          </a:p>
        </p:txBody>
      </p:sp>
    </p:spTree>
    <p:extLst>
      <p:ext uri="{BB962C8B-B14F-4D97-AF65-F5344CB8AC3E}">
        <p14:creationId xmlns:p14="http://schemas.microsoft.com/office/powerpoint/2010/main" val="4399249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Bubbles"/>
          </p:stSnd>
        </p:sndAc>
      </p:transition>
    </mc:Choice>
    <mc:Fallback xmlns="">
      <p:transition xmlns:p14="http://schemas.microsoft.com/office/powerpoint/2010/main" spd="slow">
        <p:sndAc>
          <p:stSnd>
            <p:snd r:embed="rId9" name="Bubbles"/>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140" y="571755"/>
            <a:ext cx="8089677" cy="5262979"/>
          </a:xfrm>
          <a:prstGeom prst="rect">
            <a:avLst/>
          </a:prstGeom>
          <a:noFill/>
        </p:spPr>
        <p:txBody>
          <a:bodyPr wrap="square" rtlCol="0">
            <a:spAutoFit/>
          </a:bodyPr>
          <a:lstStyle/>
          <a:p>
            <a:pPr algn="ctr"/>
            <a:r>
              <a:rPr lang="en-US" sz="2400" b="1" dirty="0" smtClean="0"/>
              <a:t>Font style</a:t>
            </a:r>
          </a:p>
          <a:p>
            <a:endParaRPr lang="en-US" sz="2400" dirty="0"/>
          </a:p>
          <a:p>
            <a:r>
              <a:rPr lang="en-US" sz="2400" dirty="0" smtClean="0"/>
              <a:t>Use a sans-serif typeface (e.g. </a:t>
            </a:r>
            <a:r>
              <a:rPr lang="en-US" sz="2400" dirty="0" smtClean="0">
                <a:latin typeface="Arial"/>
                <a:cs typeface="Arial"/>
              </a:rPr>
              <a:t>Ariel</a:t>
            </a:r>
            <a:r>
              <a:rPr lang="en-US" sz="2400" dirty="0" smtClean="0"/>
              <a:t>, </a:t>
            </a:r>
            <a:r>
              <a:rPr lang="en-US" sz="2400" dirty="0" smtClean="0">
                <a:latin typeface="Calibri"/>
                <a:cs typeface="Calibri"/>
              </a:rPr>
              <a:t>Calibri</a:t>
            </a:r>
            <a:r>
              <a:rPr lang="en-US" sz="2400" dirty="0" smtClean="0"/>
              <a:t>, </a:t>
            </a:r>
            <a:r>
              <a:rPr lang="en-US" sz="2400" dirty="0" err="1" smtClean="0"/>
              <a:t>etc</a:t>
            </a:r>
            <a:r>
              <a:rPr lang="en-US" sz="2400" dirty="0" smtClean="0"/>
              <a:t>).</a:t>
            </a:r>
          </a:p>
          <a:p>
            <a:endParaRPr lang="en-US" sz="2400" dirty="0"/>
          </a:p>
          <a:p>
            <a:r>
              <a:rPr lang="en-US" sz="2400" dirty="0" smtClean="0"/>
              <a:t>For list of sans-serif, see</a:t>
            </a:r>
          </a:p>
          <a:p>
            <a:endParaRPr lang="en-US" sz="2400" dirty="0" smtClean="0"/>
          </a:p>
          <a:p>
            <a:r>
              <a:rPr lang="en-US" sz="2400" dirty="0" smtClean="0">
                <a:hlinkClick r:id="rId2"/>
              </a:rPr>
              <a:t>http://en.wikipedia.org/wiki/List_of_typefaces#Sans-serif</a:t>
            </a:r>
            <a:endParaRPr lang="en-US" sz="2400" dirty="0" smtClean="0"/>
          </a:p>
          <a:p>
            <a:endParaRPr lang="en-US" sz="2400" dirty="0" smtClean="0"/>
          </a:p>
          <a:p>
            <a:r>
              <a:rPr lang="en-US" sz="2400" dirty="0" smtClean="0"/>
              <a:t>If you are using another person’s computer to present, use a standard font and have a </a:t>
            </a:r>
            <a:r>
              <a:rPr lang="en-US" sz="2400" dirty="0" err="1" smtClean="0"/>
              <a:t>pdf</a:t>
            </a:r>
            <a:r>
              <a:rPr lang="en-US" sz="2400" dirty="0" smtClean="0"/>
              <a:t> back-up.</a:t>
            </a:r>
            <a:endParaRPr lang="en-US" sz="2400" dirty="0"/>
          </a:p>
          <a:p>
            <a:endParaRPr lang="en-US" sz="2400" dirty="0"/>
          </a:p>
          <a:p>
            <a:r>
              <a:rPr lang="en-US" sz="2400" dirty="0" smtClean="0"/>
              <a:t>Don</a:t>
            </a:r>
            <a:r>
              <a:rPr lang="fr-FR" sz="2400" dirty="0" smtClean="0"/>
              <a:t>’</a:t>
            </a:r>
            <a:r>
              <a:rPr lang="en-US" sz="2400" dirty="0" smtClean="0"/>
              <a:t>t use a serif font such as </a:t>
            </a:r>
            <a:r>
              <a:rPr lang="en-US" sz="2400" dirty="0" smtClean="0">
                <a:latin typeface="Times New Roman"/>
                <a:cs typeface="Times New Roman"/>
              </a:rPr>
              <a:t>Times </a:t>
            </a:r>
            <a:r>
              <a:rPr lang="en-US" sz="2400" dirty="0">
                <a:latin typeface="Times New Roman"/>
                <a:cs typeface="Times New Roman"/>
              </a:rPr>
              <a:t>N</a:t>
            </a:r>
            <a:r>
              <a:rPr lang="en-US" sz="2400" dirty="0" smtClean="0">
                <a:latin typeface="Times New Roman"/>
                <a:cs typeface="Times New Roman"/>
              </a:rPr>
              <a:t>ew Roman</a:t>
            </a:r>
          </a:p>
          <a:p>
            <a:r>
              <a:rPr lang="en-US" sz="2400" dirty="0" smtClean="0">
                <a:latin typeface="Times New Roman"/>
                <a:cs typeface="Times New Roman"/>
              </a:rPr>
              <a:t>as they are poorly displayed by some projectors and some people find them hard to read even when projected properly. </a:t>
            </a:r>
          </a:p>
        </p:txBody>
      </p:sp>
    </p:spTree>
    <p:extLst>
      <p:ext uri="{BB962C8B-B14F-4D97-AF65-F5344CB8AC3E}">
        <p14:creationId xmlns:p14="http://schemas.microsoft.com/office/powerpoint/2010/main" val="13157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363" y="207446"/>
            <a:ext cx="8371875" cy="2554545"/>
          </a:xfrm>
          <a:prstGeom prst="rect">
            <a:avLst/>
          </a:prstGeom>
          <a:noFill/>
        </p:spPr>
        <p:txBody>
          <a:bodyPr wrap="square" rtlCol="0">
            <a:spAutoFit/>
          </a:bodyPr>
          <a:lstStyle/>
          <a:p>
            <a:pPr algn="ctr"/>
            <a:r>
              <a:rPr lang="en-US" sz="2800" b="1" dirty="0" smtClean="0">
                <a:solidFill>
                  <a:srgbClr val="000000"/>
                </a:solidFill>
              </a:rPr>
              <a:t>Font Size </a:t>
            </a:r>
            <a:endParaRPr lang="en-US" sz="2800" b="1" dirty="0" smtClean="0">
              <a:solidFill>
                <a:srgbClr val="000000"/>
              </a:solidFill>
              <a:hlinkClick r:id="rId2"/>
            </a:endParaRPr>
          </a:p>
          <a:p>
            <a:endParaRPr lang="en-US" sz="1600" dirty="0">
              <a:hlinkClick r:id="rId2"/>
            </a:endParaRPr>
          </a:p>
          <a:p>
            <a:r>
              <a:rPr lang="en-US" sz="2400" dirty="0" smtClean="0">
                <a:hlinkClick r:id="rId2"/>
              </a:rPr>
              <a:t>http://www.labnol.org/software/tutorials/advice-select-best-fonts-for-powerpoint-presentation-slides/3355/</a:t>
            </a:r>
            <a:r>
              <a:rPr lang="en-US" sz="2400" dirty="0" smtClean="0"/>
              <a:t> </a:t>
            </a:r>
          </a:p>
          <a:p>
            <a:endParaRPr lang="en-US" sz="1600" dirty="0"/>
          </a:p>
          <a:p>
            <a:r>
              <a:rPr lang="en-US" sz="2400" dirty="0" smtClean="0"/>
              <a:t>Font size:  “no font smaller than thirty points or just find out the age of the oldest person in your audience and divide it by two.”</a:t>
            </a:r>
            <a:endParaRPr lang="en-US" sz="2400" dirty="0"/>
          </a:p>
        </p:txBody>
      </p:sp>
      <p:sp>
        <p:nvSpPr>
          <p:cNvPr id="3" name="TextBox 2"/>
          <p:cNvSpPr txBox="1"/>
          <p:nvPr/>
        </p:nvSpPr>
        <p:spPr>
          <a:xfrm>
            <a:off x="517363" y="3167342"/>
            <a:ext cx="8371875" cy="3170099"/>
          </a:xfrm>
          <a:prstGeom prst="rect">
            <a:avLst/>
          </a:prstGeom>
          <a:noFill/>
        </p:spPr>
        <p:txBody>
          <a:bodyPr wrap="square" rtlCol="0">
            <a:spAutoFit/>
          </a:bodyPr>
          <a:lstStyle/>
          <a:p>
            <a:r>
              <a:rPr lang="en-US" sz="2400" dirty="0" smtClean="0"/>
              <a:t>Note:  For my teaching in a small classroom, I use 24pt font, </a:t>
            </a:r>
            <a:r>
              <a:rPr lang="en-US" sz="2000" dirty="0" smtClean="0"/>
              <a:t>but sometimes I will use 18pt depending on concept covered.</a:t>
            </a:r>
          </a:p>
          <a:p>
            <a:endParaRPr lang="en-US" sz="2400" dirty="0" smtClean="0"/>
          </a:p>
          <a:p>
            <a:r>
              <a:rPr lang="en-US" sz="2800" dirty="0" smtClean="0"/>
              <a:t>For online lectures, I use a minimum of 32pt, so they can be viewed on a phone</a:t>
            </a:r>
            <a:r>
              <a:rPr lang="en-US" sz="2400" dirty="0" smtClean="0"/>
              <a:t>.</a:t>
            </a:r>
          </a:p>
          <a:p>
            <a:endParaRPr lang="en-US" sz="2400" dirty="0" smtClean="0"/>
          </a:p>
          <a:p>
            <a:r>
              <a:rPr lang="en-US" sz="2400" dirty="0" smtClean="0"/>
              <a:t>Print out your slides 6 per page in black and white and make sure they are very readable.  </a:t>
            </a:r>
            <a:endParaRPr lang="en-US" sz="2400" dirty="0"/>
          </a:p>
        </p:txBody>
      </p:sp>
      <p:cxnSp>
        <p:nvCxnSpPr>
          <p:cNvPr id="5" name="Straight Connector 4"/>
          <p:cNvCxnSpPr/>
          <p:nvPr/>
        </p:nvCxnSpPr>
        <p:spPr>
          <a:xfrm flipV="1">
            <a:off x="0" y="2994870"/>
            <a:ext cx="9144000" cy="22215"/>
          </a:xfrm>
          <a:prstGeom prst="lin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597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657410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a:p>
            <a:pPr marL="0" lvl="1">
              <a:lnSpc>
                <a:spcPct val="90000"/>
              </a:lnSpc>
            </a:pPr>
            <a:r>
              <a:rPr lang="en-US" sz="2400" dirty="0" smtClean="0"/>
              <a:t>Don’t </a:t>
            </a:r>
            <a:r>
              <a:rPr lang="en-US" sz="2400" dirty="0"/>
              <a:t>use unnecessary animations. </a:t>
            </a:r>
          </a:p>
          <a:p>
            <a:pPr>
              <a:lnSpc>
                <a:spcPct val="90000"/>
              </a:lnSpc>
            </a:pPr>
            <a:endParaRPr lang="en-US" sz="2400" dirty="0"/>
          </a:p>
          <a:p>
            <a:pPr marL="0" lvl="1">
              <a:lnSpc>
                <a:spcPct val="90000"/>
              </a:lnSpc>
            </a:pPr>
            <a:r>
              <a:rPr lang="en-US" sz="2400" dirty="0"/>
              <a:t>Only use animations that </a:t>
            </a:r>
            <a:endParaRPr lang="en-US" sz="2400" dirty="0" smtClean="0"/>
          </a:p>
          <a:p>
            <a:pPr marL="0" lvl="1">
              <a:lnSpc>
                <a:spcPct val="90000"/>
              </a:lnSpc>
            </a:pPr>
            <a:r>
              <a:rPr lang="en-US" sz="2400" dirty="0" smtClean="0"/>
              <a:t>illustrate </a:t>
            </a:r>
            <a:r>
              <a:rPr lang="en-US" sz="2400" dirty="0"/>
              <a:t>a </a:t>
            </a:r>
            <a:r>
              <a:rPr lang="en-US" sz="2400" dirty="0" smtClean="0"/>
              <a:t>point.</a:t>
            </a:r>
          </a:p>
          <a:p>
            <a:pPr marL="0" lvl="1">
              <a:lnSpc>
                <a:spcPct val="90000"/>
              </a:lnSpc>
            </a:pPr>
            <a:endParaRPr lang="en-US" sz="2400" dirty="0"/>
          </a:p>
          <a:p>
            <a:pPr marL="0" lvl="1">
              <a:lnSpc>
                <a:spcPct val="90000"/>
              </a:lnSpc>
            </a:pPr>
            <a:r>
              <a:rPr lang="en-US" sz="2400" dirty="0"/>
              <a:t>Don’t use </a:t>
            </a:r>
            <a:r>
              <a:rPr lang="en-US" sz="2400" dirty="0" err="1"/>
              <a:t>prezi</a:t>
            </a:r>
            <a:r>
              <a:rPr lang="en-US" sz="2400" dirty="0"/>
              <a:t> unless you </a:t>
            </a:r>
          </a:p>
          <a:p>
            <a:pPr marL="0" lvl="1">
              <a:lnSpc>
                <a:spcPct val="90000"/>
              </a:lnSpc>
            </a:pPr>
            <a:r>
              <a:rPr lang="en-US" sz="2400" dirty="0"/>
              <a:t>have a good reason to use it</a:t>
            </a:r>
            <a:r>
              <a:rPr lang="en-US" sz="2400" dirty="0" smtClean="0"/>
              <a:t>.</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752" y="3827918"/>
            <a:ext cx="4443984" cy="2962656"/>
          </a:xfrm>
          <a:prstGeom prst="rect">
            <a:avLst/>
          </a:prstGeom>
        </p:spPr>
      </p:pic>
    </p:spTree>
    <p:extLst>
      <p:ext uri="{BB962C8B-B14F-4D97-AF65-F5344CB8AC3E}">
        <p14:creationId xmlns:p14="http://schemas.microsoft.com/office/powerpoint/2010/main" val="154260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126188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p:txBody>
      </p:sp>
    </p:spTree>
    <p:extLst>
      <p:ext uri="{BB962C8B-B14F-4D97-AF65-F5344CB8AC3E}">
        <p14:creationId xmlns:p14="http://schemas.microsoft.com/office/powerpoint/2010/main" val="272589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defRPr sz="2400" dirty="0"/>
        </a:defPPr>
      </a:lstStyle>
    </a:spDef>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6309</TotalTime>
  <Words>2731</Words>
  <Application>Microsoft Office PowerPoint</Application>
  <PresentationFormat>On-screen Show (4:3)</PresentationFormat>
  <Paragraphs>556</Paragraphs>
  <Slides>56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SimSun</vt:lpstr>
      <vt:lpstr>Arial</vt:lpstr>
      <vt:lpstr>Calibri</vt:lpstr>
      <vt:lpstr>Calibri Light</vt:lpstr>
      <vt:lpstr>Candara</vt:lpstr>
      <vt:lpstr>Courier New</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Iowa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Darcy, Isabel K</dc:creator>
  <cp:keywords/>
  <dc:description/>
  <cp:lastModifiedBy>Darcy, Isabel K</cp:lastModifiedBy>
  <cp:revision>155</cp:revision>
  <dcterms:created xsi:type="dcterms:W3CDTF">2015-04-14T01:56:55Z</dcterms:created>
  <dcterms:modified xsi:type="dcterms:W3CDTF">2018-02-20T06:44:09Z</dcterms:modified>
  <cp:category/>
</cp:coreProperties>
</file>