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90" r:id="rId2"/>
    <p:sldId id="337" r:id="rId3"/>
    <p:sldId id="331" r:id="rId4"/>
    <p:sldId id="332" r:id="rId5"/>
    <p:sldId id="333" r:id="rId6"/>
    <p:sldId id="334" r:id="rId7"/>
    <p:sldId id="294" r:id="rId8"/>
    <p:sldId id="291" r:id="rId9"/>
    <p:sldId id="395" r:id="rId10"/>
    <p:sldId id="292" r:id="rId11"/>
    <p:sldId id="396" r:id="rId12"/>
    <p:sldId id="293" r:id="rId13"/>
    <p:sldId id="336" r:id="rId14"/>
    <p:sldId id="347" r:id="rId15"/>
    <p:sldId id="343" r:id="rId16"/>
    <p:sldId id="346" r:id="rId17"/>
    <p:sldId id="345" r:id="rId18"/>
    <p:sldId id="335" r:id="rId19"/>
    <p:sldId id="344" r:id="rId20"/>
    <p:sldId id="295" r:id="rId21"/>
    <p:sldId id="368" r:id="rId22"/>
    <p:sldId id="296" r:id="rId23"/>
    <p:sldId id="338" r:id="rId24"/>
    <p:sldId id="366" r:id="rId25"/>
    <p:sldId id="367" r:id="rId26"/>
    <p:sldId id="353" r:id="rId27"/>
    <p:sldId id="340" r:id="rId28"/>
    <p:sldId id="370" r:id="rId29"/>
    <p:sldId id="393" r:id="rId30"/>
    <p:sldId id="394" r:id="rId31"/>
    <p:sldId id="369" r:id="rId32"/>
    <p:sldId id="354" r:id="rId33"/>
    <p:sldId id="371" r:id="rId34"/>
    <p:sldId id="372" r:id="rId35"/>
    <p:sldId id="355" r:id="rId36"/>
    <p:sldId id="356" r:id="rId37"/>
    <p:sldId id="373" r:id="rId38"/>
    <p:sldId id="352" r:id="rId39"/>
    <p:sldId id="380" r:id="rId40"/>
    <p:sldId id="341" r:id="rId41"/>
    <p:sldId id="359" r:id="rId42"/>
    <p:sldId id="360" r:id="rId43"/>
    <p:sldId id="361" r:id="rId44"/>
    <p:sldId id="351" r:id="rId45"/>
    <p:sldId id="35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7">
          <p15:clr>
            <a:srgbClr val="A4A3A4"/>
          </p15:clr>
        </p15:guide>
        <p15:guide id="2" pos="2888">
          <p15:clr>
            <a:srgbClr val="A4A3A4"/>
          </p15:clr>
        </p15:guide>
        <p15:guide id="3" orient="horz" pos="1560">
          <p15:clr>
            <a:srgbClr val="A4A3A4"/>
          </p15:clr>
        </p15:guide>
        <p15:guide id="4" pos="16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31" autoAdjust="0"/>
    <p:restoredTop sz="96441" autoAdjust="0"/>
  </p:normalViewPr>
  <p:slideViewPr>
    <p:cSldViewPr snapToGrid="0" snapToObjects="1" showGuides="1">
      <p:cViewPr varScale="1">
        <p:scale>
          <a:sx n="95" d="100"/>
          <a:sy n="95" d="100"/>
        </p:scale>
        <p:origin x="648" y="62"/>
      </p:cViewPr>
      <p:guideLst>
        <p:guide orient="horz" pos="2117"/>
        <p:guide pos="2888"/>
        <p:guide orient="horz" pos="1560"/>
        <p:guide pos="16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7" d="100"/>
        <a:sy n="107" d="100"/>
      </p:scale>
      <p:origin x="0" y="-76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F3E78-4B7A-374F-AF34-1DAA74613E13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29E8-4957-C64D-B234-44432396B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9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4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1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4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5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69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8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1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9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0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D276F-62FF-5D4C-9CC3-68863C4E399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329D3-CB08-5D4F-94CC-441D07A6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1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ron#/media/File:Blausen_0657_MultipolarNeuron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yewire.org/explor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xon#/media/File:Neuron_Hand-tuned.sv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sychology.com/Book/Biological/neuroscience.ht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Park%20HJ%5bAuthor%5d&amp;cauthor=true&amp;cauthor_uid=16023676" TargetMode="External"/><Relationship Id="rId13" Type="http://schemas.openxmlformats.org/officeDocument/2006/relationships/hyperlink" Target="https://www.ncbi.nlm.nih.gov/entrez/eutils/elink.fcgi?dbfrom=pubmed&amp;retmode=ref&amp;cmd=prlinks&amp;id=16023676" TargetMode="External"/><Relationship Id="rId3" Type="http://schemas.openxmlformats.org/officeDocument/2006/relationships/hyperlink" Target="https://www.ncbi.nlm.nih.gov/pmc/articles/PMC2768134/figure/F6/" TargetMode="External"/><Relationship Id="rId7" Type="http://schemas.openxmlformats.org/officeDocument/2006/relationships/hyperlink" Target="https://www.ncbi.nlm.nih.gov/pubmed/?term=Westin%20CF%5bAuthor%5d&amp;cauthor=true&amp;cauthor_uid=16023676" TargetMode="External"/><Relationship Id="rId12" Type="http://schemas.openxmlformats.org/officeDocument/2006/relationships/hyperlink" Target="https://www.ncbi.nlm.nih.gov/pubmed/?term=Shenton%20ME%5bAuthor%5d&amp;cauthor=true&amp;cauthor_uid=16023676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ubmed/?term=McCarley%20R%5bAuthor%5d&amp;cauthor=true&amp;cauthor_uid=16023676" TargetMode="External"/><Relationship Id="rId11" Type="http://schemas.openxmlformats.org/officeDocument/2006/relationships/hyperlink" Target="https://www.ncbi.nlm.nih.gov/pubmed/?term=Jolesz%20FA%5bAuthor%5d&amp;cauthor=true&amp;cauthor_uid=16023676" TargetMode="External"/><Relationship Id="rId5" Type="http://schemas.openxmlformats.org/officeDocument/2006/relationships/hyperlink" Target="https://www.ncbi.nlm.nih.gov/pubmed/?term=Kubicki%20M%5bAuthor%5d&amp;cauthor=true&amp;cauthor_uid=16023676" TargetMode="External"/><Relationship Id="rId10" Type="http://schemas.openxmlformats.org/officeDocument/2006/relationships/hyperlink" Target="https://www.ncbi.nlm.nih.gov/pubmed/?term=Kikinis%20R%5bAuthor%5d&amp;cauthor=true&amp;cauthor_uid=16023676" TargetMode="External"/><Relationship Id="rId4" Type="http://schemas.openxmlformats.org/officeDocument/2006/relationships/hyperlink" Target="https://www.ncbi.nlm.nih.gov/pmc/articles/PMC2768134/" TargetMode="External"/><Relationship Id="rId9" Type="http://schemas.openxmlformats.org/officeDocument/2006/relationships/hyperlink" Target="https://www.ncbi.nlm.nih.gov/pubmed/?term=Maier%20S%5bAuthor%5d&amp;cauthor=true&amp;cauthor_uid=1602367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Vertebrate-brain-regions_small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humanconnectome.org/about/pressroom/tag/brain-parcellation/" TargetMode="External"/><Relationship Id="rId2" Type="http://schemas.openxmlformats.org/officeDocument/2006/relationships/hyperlink" Target="http://www.nature.com/nature/journal/v536/n7615/full/nature18933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UHDfvfYCY0U" TargetMode="External"/><Relationship Id="rId4" Type="http://schemas.openxmlformats.org/officeDocument/2006/relationships/hyperlink" Target="https://www.youtube.com/channel/UC7c8mE90qCtu11z47U0KEr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one/article?id=10.1371/journal.pone.004812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2312/PE/EuroVisShort/EuroVisShort2012/078-08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469287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048121.g006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048121.g007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Chemical_synapse_schema_cropped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yewire.org/explor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format/1608.0352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oNHukxz5rI" TargetMode="External"/><Relationship Id="rId2" Type="http://schemas.openxmlformats.org/officeDocument/2006/relationships/hyperlink" Target="https://youtu.be/dS_ONoUrptg?list=PLc8e2NNCopVtAZWSMSECmJIwWZnyzszWt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yewire.org/explore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uro/journal/v20/n3/full/nn.4502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lineplus.gov/ency/imagepages/18117.ht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ron#/media/File:Blausen_0657_MultipolarNeuron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yewire.org/explor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880"/>
            <a:ext cx="9144000" cy="5897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3422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https://en.wikipedia.org/wiki/Neuron#/media/</a:t>
            </a:r>
            <a:r>
              <a:rPr lang="en-US" dirty="0" smtClean="0">
                <a:hlinkClick r:id="rId3"/>
              </a:rPr>
              <a:t>File:Blausen_0657_MultipolarNeuron.png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18670" y="3888051"/>
            <a:ext cx="301855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Brain contains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80 billion neurons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connected thru 100 trillion synapses</a:t>
            </a:r>
          </a:p>
          <a:p>
            <a:endParaRPr lang="en-US" sz="2400" dirty="0" smtClean="0"/>
          </a:p>
          <a:p>
            <a:r>
              <a:rPr lang="en-US" sz="2000" dirty="0">
                <a:hlinkClick r:id="rId4"/>
              </a:rPr>
              <a:t>http://eyewire.org/explore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2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202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0294" y="6168776"/>
            <a:ext cx="91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https://en.wikipedia.org/wiki/Axon#/media/File:Neuron_Hand-</a:t>
            </a:r>
            <a:r>
              <a:rPr lang="en-US" dirty="0" smtClean="0">
                <a:hlinkClick r:id="rId3"/>
              </a:rPr>
              <a:t>tuned.svg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50304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700" y="237060"/>
            <a:ext cx="712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http://www.appsychology.com/Book/Biological/</a:t>
            </a:r>
            <a:r>
              <a:rPr lang="en-US" dirty="0" smtClean="0">
                <a:hlinkClick r:id="rId3"/>
              </a:rPr>
              <a:t>neuroscience.htm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89"/>
            <a:ext cx="9144000" cy="3783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111" y="3999548"/>
            <a:ext cx="881944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Fig. 6</a:t>
            </a:r>
            <a:endParaRPr lang="en-US" dirty="0"/>
          </a:p>
          <a:p>
            <a:r>
              <a:rPr lang="en-US" dirty="0"/>
              <a:t>Example of fiber tracking. High resolution data acquired on 3 Tesla magnet and post-processed using automated tracking procedure. Voxels within fiber bundles are color coded according to their FA values (i.e., blue, low anisotropy; and red, high anisotropy).</a:t>
            </a:r>
          </a:p>
          <a:p>
            <a:endParaRPr lang="en-US" dirty="0" smtClean="0">
              <a:hlinkClick r:id="rId4"/>
            </a:endParaRPr>
          </a:p>
          <a:p>
            <a:r>
              <a:rPr lang="en-US" sz="1600" b="1" dirty="0"/>
              <a:t>A review of diffusion tensor imaging studies in schizophrenia</a:t>
            </a:r>
          </a:p>
          <a:p>
            <a:r>
              <a:rPr lang="en-US" sz="1600" dirty="0">
                <a:hlinkClick r:id="rId5"/>
              </a:rPr>
              <a:t>Marek Kubicki</a:t>
            </a:r>
            <a:r>
              <a:rPr lang="en-US" sz="1600" dirty="0" smtClean="0"/>
              <a:t>, </a:t>
            </a:r>
            <a:r>
              <a:rPr lang="en-US" sz="1600" dirty="0">
                <a:hlinkClick r:id="rId6"/>
              </a:rPr>
              <a:t>Robert </a:t>
            </a:r>
            <a:r>
              <a:rPr lang="en-US" sz="1600" dirty="0" smtClean="0">
                <a:hlinkClick r:id="rId6"/>
              </a:rPr>
              <a:t>McCarley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7"/>
              </a:rPr>
              <a:t>Carl</a:t>
            </a:r>
            <a:r>
              <a:rPr lang="en-US" sz="1600" dirty="0">
                <a:hlinkClick r:id="rId7"/>
              </a:rPr>
              <a:t>-Fredrik Westin</a:t>
            </a:r>
            <a:r>
              <a:rPr lang="en-US" sz="1600" dirty="0" smtClean="0"/>
              <a:t>, </a:t>
            </a:r>
            <a:r>
              <a:rPr lang="en-US" sz="1600" dirty="0">
                <a:hlinkClick r:id="rId8"/>
              </a:rPr>
              <a:t>Hae-Jeong Park</a:t>
            </a:r>
            <a:r>
              <a:rPr lang="en-US" sz="1600" dirty="0" smtClean="0"/>
              <a:t>, </a:t>
            </a:r>
            <a:r>
              <a:rPr lang="en-US" sz="1600" dirty="0">
                <a:hlinkClick r:id="rId9"/>
              </a:rPr>
              <a:t>Stephan </a:t>
            </a:r>
            <a:r>
              <a:rPr lang="en-US" sz="1600" dirty="0" err="1">
                <a:hlinkClick r:id="rId9"/>
              </a:rPr>
              <a:t>Maier</a:t>
            </a:r>
            <a:r>
              <a:rPr lang="en-US" sz="1600" dirty="0" err="1" smtClean="0"/>
              <a:t>,</a:t>
            </a:r>
            <a:r>
              <a:rPr lang="en-US" sz="1600" dirty="0" err="1" smtClean="0">
                <a:hlinkClick r:id="rId10"/>
              </a:rPr>
              <a:t>Ron</a:t>
            </a:r>
            <a:r>
              <a:rPr lang="en-US" sz="1600" dirty="0" smtClean="0">
                <a:hlinkClick r:id="rId10"/>
              </a:rPr>
              <a:t> </a:t>
            </a:r>
            <a:r>
              <a:rPr lang="en-US" sz="1600" dirty="0">
                <a:hlinkClick r:id="rId10"/>
              </a:rPr>
              <a:t>Kikinis</a:t>
            </a:r>
            <a:r>
              <a:rPr lang="en-US" sz="1600" dirty="0" smtClean="0"/>
              <a:t>, </a:t>
            </a:r>
            <a:r>
              <a:rPr lang="en-US" sz="1600" dirty="0">
                <a:hlinkClick r:id="rId11"/>
              </a:rPr>
              <a:t>Ferenc A. Jolesz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12"/>
              </a:rPr>
              <a:t>Martha </a:t>
            </a:r>
            <a:r>
              <a:rPr lang="en-US" sz="1600" dirty="0">
                <a:hlinkClick r:id="rId12"/>
              </a:rPr>
              <a:t>E. </a:t>
            </a:r>
            <a:r>
              <a:rPr lang="en-US" sz="1600" dirty="0" smtClean="0">
                <a:hlinkClick r:id="rId12"/>
              </a:rPr>
              <a:t>Shenton</a:t>
            </a:r>
            <a:r>
              <a:rPr lang="en-US" sz="1600" baseline="30000" dirty="0" smtClean="0"/>
              <a:t>          </a:t>
            </a:r>
            <a:r>
              <a:rPr lang="pl-PL" sz="1600" dirty="0" smtClean="0">
                <a:hlinkClick r:id="rId13"/>
              </a:rPr>
              <a:t>J </a:t>
            </a:r>
            <a:r>
              <a:rPr lang="pl-PL" sz="1600" dirty="0">
                <a:hlinkClick r:id="rId13"/>
              </a:rPr>
              <a:t>Psychiatr Res. 2007 Jan–Feb; 41(1-2): 15–30. </a:t>
            </a:r>
            <a:endParaRPr lang="en-US" sz="1600" dirty="0"/>
          </a:p>
          <a:p>
            <a:endParaRPr lang="en-US" sz="1400" dirty="0" smtClean="0">
              <a:hlinkClick r:id="rId4"/>
            </a:endParaRPr>
          </a:p>
          <a:p>
            <a:r>
              <a:rPr lang="en-US" dirty="0">
                <a:hlinkClick r:id="rId4"/>
              </a:rPr>
              <a:t>https://www.ncbi.nlm.nih.gov/pmc/articles/PMC2768134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685800"/>
            <a:ext cx="38100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316468"/>
            <a:ext cx="812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https://en.wikipedia.org/wiki/File:Vertebrate-brain-</a:t>
            </a:r>
            <a:r>
              <a:rPr lang="en-US" dirty="0" smtClean="0">
                <a:hlinkClick r:id="rId3"/>
              </a:rPr>
              <a:t>regions_small.png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666" y="636391"/>
            <a:ext cx="94826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http://www.nature.com/nature/journal/v536/n7615/full/nature18933.</a:t>
            </a:r>
            <a:r>
              <a:rPr lang="en-US" dirty="0" smtClean="0">
                <a:hlinkClick r:id="rId2"/>
              </a:rPr>
              <a:t>html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http://humanconnectome.org/about/pressroom/tag/brain-parcellation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b="1" dirty="0"/>
              <a:t>The ultimate brain map </a:t>
            </a:r>
            <a:r>
              <a:rPr lang="en-US" b="1" dirty="0" smtClean="0"/>
              <a:t> </a:t>
            </a:r>
            <a:r>
              <a:rPr lang="en-US" dirty="0" smtClean="0">
                <a:hlinkClick r:id="rId4"/>
              </a:rPr>
              <a:t>nature </a:t>
            </a:r>
            <a:r>
              <a:rPr lang="en-US" dirty="0">
                <a:hlinkClick r:id="rId4"/>
              </a:rPr>
              <a:t>video</a:t>
            </a:r>
            <a:endParaRPr lang="en-US" dirty="0"/>
          </a:p>
          <a:p>
            <a:r>
              <a:rPr lang="en-US" dirty="0" smtClean="0">
                <a:hlinkClick r:id="rId5"/>
              </a:rPr>
              <a:t> https</a:t>
            </a:r>
            <a:r>
              <a:rPr lang="en-US" dirty="0">
                <a:hlinkClick r:id="rId5"/>
              </a:rPr>
              <a:t>://youtu.be/</a:t>
            </a:r>
            <a:r>
              <a:rPr lang="en-US" dirty="0" smtClean="0">
                <a:hlinkClick r:id="rId5"/>
              </a:rPr>
              <a:t>UHDfvfYCY0U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4778" y="10724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88"/>
            <a:ext cx="9144000" cy="42618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70066"/>
            <a:ext cx="914399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Figure 4. Multi-scale </a:t>
            </a:r>
            <a:r>
              <a:rPr lang="en-US" dirty="0" err="1" smtClean="0"/>
              <a:t>connectomes</a:t>
            </a:r>
            <a:r>
              <a:rPr lang="en-US" dirty="0" smtClean="0"/>
              <a:t>.  The </a:t>
            </a:r>
            <a:r>
              <a:rPr lang="en-US" dirty="0"/>
              <a:t>five multi-scale atlases derived from the </a:t>
            </a:r>
            <a:r>
              <a:rPr lang="en-US" dirty="0" err="1"/>
              <a:t>Desikan-Killiany's</a:t>
            </a:r>
            <a:r>
              <a:rPr lang="en-US" dirty="0"/>
              <a:t> anatomical atlas implemented in </a:t>
            </a:r>
            <a:r>
              <a:rPr lang="en-US" dirty="0" err="1"/>
              <a:t>Freesurfer</a:t>
            </a:r>
            <a:r>
              <a:rPr lang="en-US" dirty="0"/>
              <a:t>, and the corresponding connectivity matrices.</a:t>
            </a:r>
          </a:p>
          <a:p>
            <a:endParaRPr lang="en-US" sz="1100" b="1" dirty="0"/>
          </a:p>
          <a:p>
            <a:r>
              <a:rPr lang="en-US" b="1" dirty="0" smtClean="0"/>
              <a:t>The </a:t>
            </a:r>
            <a:r>
              <a:rPr lang="en-US" b="1" dirty="0" err="1"/>
              <a:t>Connectome</a:t>
            </a:r>
            <a:r>
              <a:rPr lang="en-US" b="1" dirty="0"/>
              <a:t> Mapper: An Open-Source Processing Pipeline to Map </a:t>
            </a:r>
            <a:r>
              <a:rPr lang="en-US" b="1" dirty="0" err="1"/>
              <a:t>Connectomes</a:t>
            </a:r>
            <a:r>
              <a:rPr lang="en-US" b="1" dirty="0"/>
              <a:t> with MRI</a:t>
            </a:r>
          </a:p>
          <a:p>
            <a:r>
              <a:rPr lang="en-US" dirty="0"/>
              <a:t>Alessandro </a:t>
            </a:r>
            <a:r>
              <a:rPr lang="en-US" dirty="0" err="1"/>
              <a:t>Daducci</a:t>
            </a:r>
            <a:r>
              <a:rPr lang="en-US" dirty="0"/>
              <a:t> Stephan Gerhard Alessandra </a:t>
            </a:r>
            <a:r>
              <a:rPr lang="en-US" dirty="0" err="1"/>
              <a:t>Griffa</a:t>
            </a:r>
            <a:r>
              <a:rPr lang="en-US" dirty="0"/>
              <a:t> Alia </a:t>
            </a:r>
            <a:r>
              <a:rPr lang="en-US" dirty="0" err="1"/>
              <a:t>Lemkaddem</a:t>
            </a:r>
            <a:r>
              <a:rPr lang="en-US" dirty="0"/>
              <a:t> Leila </a:t>
            </a:r>
            <a:r>
              <a:rPr lang="en-US" dirty="0" err="1"/>
              <a:t>Cammoun</a:t>
            </a:r>
            <a:r>
              <a:rPr lang="en-US" dirty="0"/>
              <a:t> Xavier </a:t>
            </a:r>
            <a:r>
              <a:rPr lang="en-US" dirty="0" err="1"/>
              <a:t>Gigandet</a:t>
            </a:r>
            <a:r>
              <a:rPr lang="en-US" dirty="0"/>
              <a:t> </a:t>
            </a:r>
            <a:r>
              <a:rPr lang="en-US" dirty="0" err="1"/>
              <a:t>Reto</a:t>
            </a:r>
            <a:r>
              <a:rPr lang="en-US" dirty="0"/>
              <a:t> </a:t>
            </a:r>
            <a:r>
              <a:rPr lang="en-US" dirty="0" err="1"/>
              <a:t>Meuli</a:t>
            </a:r>
            <a:r>
              <a:rPr lang="en-US" dirty="0"/>
              <a:t> </a:t>
            </a:r>
            <a:r>
              <a:rPr lang="en-US" dirty="0" err="1"/>
              <a:t>Patric</a:t>
            </a:r>
            <a:r>
              <a:rPr lang="en-US" dirty="0"/>
              <a:t> </a:t>
            </a:r>
            <a:r>
              <a:rPr lang="en-US" dirty="0" err="1"/>
              <a:t>Hagmann</a:t>
            </a:r>
            <a:r>
              <a:rPr lang="en-US" dirty="0"/>
              <a:t> Jean-Philippe </a:t>
            </a:r>
            <a:r>
              <a:rPr lang="en-US" dirty="0" err="1"/>
              <a:t>Thiran</a:t>
            </a:r>
            <a:r>
              <a:rPr lang="en-US" dirty="0"/>
              <a:t>   December 18, 2012</a:t>
            </a:r>
          </a:p>
          <a:p>
            <a:endParaRPr lang="en-US" sz="700" dirty="0" smtClean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://journals.plos.org/plosone/article?id=10.1371/journal.pone.</a:t>
            </a:r>
            <a:r>
              <a:rPr lang="en-US" dirty="0" smtClean="0">
                <a:hlinkClick r:id="rId3"/>
              </a:rPr>
              <a:t>0048121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7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28743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778" y="141449"/>
            <a:ext cx="9200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Pattern </a:t>
            </a:r>
            <a:r>
              <a:rPr lang="en-US" sz="2000" b="1" dirty="0"/>
              <a:t>Visualization of Human </a:t>
            </a:r>
            <a:r>
              <a:rPr lang="en-US" sz="2000" b="1" dirty="0" err="1"/>
              <a:t>Connectome</a:t>
            </a:r>
            <a:r>
              <a:rPr lang="en-US" sz="2000" b="1" dirty="0"/>
              <a:t> Data</a:t>
            </a:r>
            <a:endParaRPr lang="en-US" sz="2000" dirty="0"/>
          </a:p>
          <a:p>
            <a:r>
              <a:rPr lang="en-US" sz="2000" dirty="0" err="1"/>
              <a:t>Yishi</a:t>
            </a:r>
            <a:r>
              <a:rPr lang="en-US" sz="2000" dirty="0"/>
              <a:t> </a:t>
            </a:r>
            <a:r>
              <a:rPr lang="en-US" sz="2000" dirty="0" err="1" smtClean="0"/>
              <a:t>Guo</a:t>
            </a:r>
            <a:r>
              <a:rPr lang="en-US" sz="2000" dirty="0" smtClean="0"/>
              <a:t>, </a:t>
            </a:r>
            <a:r>
              <a:rPr lang="en-US" sz="2000" dirty="0"/>
              <a:t>Yang </a:t>
            </a:r>
            <a:r>
              <a:rPr lang="en-US" sz="2000" dirty="0" smtClean="0"/>
              <a:t>Wang, </a:t>
            </a:r>
            <a:r>
              <a:rPr lang="en-US" sz="2000" dirty="0" err="1"/>
              <a:t>Shiaofen</a:t>
            </a:r>
            <a:r>
              <a:rPr lang="en-US" sz="2000" dirty="0"/>
              <a:t> </a:t>
            </a:r>
            <a:r>
              <a:rPr lang="en-US" sz="2000" dirty="0" smtClean="0"/>
              <a:t>Fang, </a:t>
            </a:r>
            <a:r>
              <a:rPr lang="en-US" sz="2000" dirty="0" err="1"/>
              <a:t>Hongyang</a:t>
            </a:r>
            <a:r>
              <a:rPr lang="en-US" sz="2000" dirty="0"/>
              <a:t> </a:t>
            </a:r>
            <a:r>
              <a:rPr lang="en-US" sz="2000" dirty="0" smtClean="0"/>
              <a:t>Chao, </a:t>
            </a:r>
            <a:r>
              <a:rPr lang="en-US" sz="2000" dirty="0"/>
              <a:t>Andrew J. </a:t>
            </a:r>
            <a:r>
              <a:rPr lang="en-US" sz="2000" dirty="0" err="1" smtClean="0"/>
              <a:t>Saykin</a:t>
            </a:r>
            <a:r>
              <a:rPr lang="en-US" sz="2000" dirty="0" smtClean="0"/>
              <a:t>, </a:t>
            </a:r>
            <a:r>
              <a:rPr lang="en-US" sz="2000" dirty="0"/>
              <a:t>and Li </a:t>
            </a:r>
            <a:r>
              <a:rPr lang="en-US" sz="2000" dirty="0" err="1" smtClean="0"/>
              <a:t>Shen</a:t>
            </a:r>
            <a:endParaRPr lang="en-US" sz="2000" dirty="0" smtClean="0"/>
          </a:p>
          <a:p>
            <a:r>
              <a:rPr lang="en-US" sz="2000" dirty="0" err="1"/>
              <a:t>Eurograph</a:t>
            </a:r>
            <a:r>
              <a:rPr lang="en-US" sz="2000" dirty="0"/>
              <a:t> IEEE VGTC </a:t>
            </a:r>
            <a:r>
              <a:rPr lang="en-US" sz="2000" dirty="0" err="1"/>
              <a:t>Symp</a:t>
            </a:r>
            <a:r>
              <a:rPr lang="en-US" sz="2000" dirty="0"/>
              <a:t> Vis. 2012; 2012: 78–83. </a:t>
            </a:r>
          </a:p>
          <a:p>
            <a:r>
              <a:rPr lang="en-US" sz="2000" dirty="0" err="1"/>
              <a:t>doi</a:t>
            </a:r>
            <a:r>
              <a:rPr lang="en-US" sz="2000" dirty="0"/>
              <a:t>:  </a:t>
            </a:r>
            <a:r>
              <a:rPr lang="en-US" sz="2000" dirty="0">
                <a:hlinkClick r:id="rId3"/>
              </a:rPr>
              <a:t>10.2312/PE/EuroVisShort/EuroVisShort2012/078-</a:t>
            </a:r>
            <a:r>
              <a:rPr lang="en-US" sz="2000" dirty="0" smtClean="0">
                <a:hlinkClick r:id="rId3"/>
              </a:rPr>
              <a:t>083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77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0"/>
            <a:ext cx="66294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75947"/>
            <a:ext cx="6505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https://www.ncbi.nlm.nih.gov/pmc/articles/PMC4469287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30" y="6351"/>
            <a:ext cx="6400800" cy="58748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110" y="125232"/>
            <a:ext cx="8692445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/>
              <a:t>6. Multi-</a:t>
            </a:r>
            <a:r>
              <a:rPr lang="en-US" dirty="0" err="1"/>
              <a:t>variate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connectomes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Example of </a:t>
            </a:r>
            <a:r>
              <a:rPr lang="en-US" dirty="0" smtClean="0"/>
              <a:t>weighted</a:t>
            </a:r>
          </a:p>
          <a:p>
            <a:r>
              <a:rPr lang="en-US" dirty="0" err="1" smtClean="0"/>
              <a:t>connectomes</a:t>
            </a:r>
            <a:r>
              <a:rPr lang="en-US" dirty="0" smtClean="0"/>
              <a:t> </a:t>
            </a:r>
            <a:r>
              <a:rPr lang="en-US" dirty="0"/>
              <a:t>computed </a:t>
            </a:r>
            <a:endParaRPr lang="en-US" dirty="0" smtClean="0"/>
          </a:p>
          <a:p>
            <a:r>
              <a:rPr lang="en-US" dirty="0" smtClean="0"/>
              <a:t>using </a:t>
            </a:r>
            <a:r>
              <a:rPr lang="en-US" dirty="0"/>
              <a:t>different </a:t>
            </a:r>
            <a:r>
              <a:rPr lang="en-US" dirty="0" smtClean="0"/>
              <a:t>measures</a:t>
            </a:r>
          </a:p>
          <a:p>
            <a:r>
              <a:rPr lang="en-US" dirty="0" smtClean="0"/>
              <a:t>for </a:t>
            </a:r>
            <a:r>
              <a:rPr lang="en-US" dirty="0"/>
              <a:t>quantifying </a:t>
            </a:r>
            <a:r>
              <a:rPr lang="en-US" dirty="0" smtClean="0"/>
              <a:t>the</a:t>
            </a:r>
          </a:p>
          <a:p>
            <a:r>
              <a:rPr lang="en-US" dirty="0" smtClean="0"/>
              <a:t>connectivity </a:t>
            </a:r>
            <a:r>
              <a:rPr lang="en-US" dirty="0"/>
              <a:t>strength </a:t>
            </a:r>
            <a:endParaRPr lang="en-US" dirty="0" smtClean="0"/>
          </a:p>
          <a:p>
            <a:r>
              <a:rPr lang="en-US" dirty="0" smtClean="0"/>
              <a:t>between </a:t>
            </a:r>
            <a:r>
              <a:rPr lang="en-US" dirty="0"/>
              <a:t>each pair of </a:t>
            </a:r>
            <a:endParaRPr lang="en-US" dirty="0" smtClean="0"/>
          </a:p>
          <a:p>
            <a:r>
              <a:rPr lang="en-US" dirty="0" smtClean="0"/>
              <a:t>regions</a:t>
            </a:r>
            <a:r>
              <a:rPr lang="en-US" dirty="0"/>
              <a:t>. In (A) the </a:t>
            </a:r>
            <a:r>
              <a:rPr lang="en-US" dirty="0" smtClean="0"/>
              <a:t>weight</a:t>
            </a:r>
          </a:p>
          <a:p>
            <a:r>
              <a:rPr lang="en-US" dirty="0" smtClean="0"/>
              <a:t>of </a:t>
            </a:r>
            <a:r>
              <a:rPr lang="en-US" dirty="0"/>
              <a:t>each edge is </a:t>
            </a:r>
            <a:r>
              <a:rPr lang="en-US" dirty="0" smtClean="0"/>
              <a:t>proportional</a:t>
            </a:r>
          </a:p>
          <a:p>
            <a:r>
              <a:rPr lang="en-US" dirty="0" smtClean="0"/>
              <a:t>to </a:t>
            </a:r>
            <a:r>
              <a:rPr lang="en-US" dirty="0"/>
              <a:t>the number of </a:t>
            </a:r>
            <a:endParaRPr lang="en-US" dirty="0" smtClean="0"/>
          </a:p>
          <a:p>
            <a:r>
              <a:rPr lang="en-US" dirty="0" smtClean="0"/>
              <a:t>connecting </a:t>
            </a:r>
            <a:r>
              <a:rPr lang="en-US" dirty="0" err="1"/>
              <a:t>fibres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logarithmic scale), while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(B) the average GFA </a:t>
            </a:r>
            <a:r>
              <a:rPr lang="en-US" dirty="0" smtClean="0"/>
              <a:t>along </a:t>
            </a:r>
          </a:p>
          <a:p>
            <a:r>
              <a:rPr lang="en-US" dirty="0" smtClean="0"/>
              <a:t>the </a:t>
            </a:r>
            <a:r>
              <a:rPr lang="en-US" dirty="0"/>
              <a:t>bundles was </a:t>
            </a:r>
            <a:r>
              <a:rPr lang="en-US" dirty="0" smtClean="0"/>
              <a:t>used</a:t>
            </a:r>
          </a:p>
          <a:p>
            <a:r>
              <a:rPr lang="en-US" dirty="0" smtClean="0"/>
              <a:t>instead</a:t>
            </a:r>
            <a:r>
              <a:rPr lang="en-US" dirty="0"/>
              <a:t>. </a:t>
            </a:r>
            <a:r>
              <a:rPr lang="en-US" dirty="0" smtClean="0"/>
              <a:t>The</a:t>
            </a:r>
          </a:p>
          <a:p>
            <a:r>
              <a:rPr lang="en-US" dirty="0" smtClean="0"/>
              <a:t>inter</a:t>
            </a:r>
            <a:r>
              <a:rPr lang="en-US" dirty="0"/>
              <a:t>-hemispheric </a:t>
            </a:r>
            <a:endParaRPr lang="en-US" dirty="0" smtClean="0"/>
          </a:p>
          <a:p>
            <a:r>
              <a:rPr lang="en-US" dirty="0" smtClean="0"/>
              <a:t>connections </a:t>
            </a:r>
            <a:r>
              <a:rPr lang="en-US" dirty="0"/>
              <a:t>are highlighted </a:t>
            </a:r>
            <a:endParaRPr lang="en-US" dirty="0" smtClean="0"/>
          </a:p>
          <a:p>
            <a:r>
              <a:rPr lang="en-US" dirty="0" smtClean="0"/>
              <a:t>here </a:t>
            </a:r>
            <a:r>
              <a:rPr lang="en-US" dirty="0"/>
              <a:t>in white: although </a:t>
            </a:r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/>
              <a:t>do not differ much in </a:t>
            </a:r>
            <a:endParaRPr lang="en-US" dirty="0" smtClean="0"/>
          </a:p>
          <a:p>
            <a:r>
              <a:rPr lang="en-US" dirty="0" smtClean="0"/>
              <a:t>number </a:t>
            </a:r>
            <a:r>
              <a:rPr lang="en-US" dirty="0"/>
              <a:t>from the rest of </a:t>
            </a:r>
            <a:r>
              <a:rPr lang="en-US" dirty="0" smtClean="0"/>
              <a:t>the </a:t>
            </a:r>
            <a:r>
              <a:rPr lang="en-US" dirty="0"/>
              <a:t>brain, they clearly </a:t>
            </a:r>
            <a:r>
              <a:rPr lang="en-US" dirty="0" smtClean="0"/>
              <a:t>manifest </a:t>
            </a:r>
            <a:r>
              <a:rPr lang="en-US" dirty="0"/>
              <a:t>a higher GFA as </a:t>
            </a:r>
            <a:r>
              <a:rPr lang="en-US" dirty="0" smtClean="0"/>
              <a:t>they </a:t>
            </a:r>
            <a:r>
              <a:rPr lang="en-US" dirty="0"/>
              <a:t>pass through the Corpus Callosum.</a:t>
            </a:r>
          </a:p>
          <a:p>
            <a:pPr algn="ctr"/>
            <a:r>
              <a:rPr lang="en-US" dirty="0" smtClean="0">
                <a:hlinkClick r:id="rId3"/>
              </a:rPr>
              <a:t>                 https</a:t>
            </a:r>
            <a:r>
              <a:rPr lang="en-US" dirty="0">
                <a:hlinkClick r:id="rId3"/>
              </a:rPr>
              <a:t>://doi.org/10.1371/journal.pone.0048121.</a:t>
            </a:r>
            <a:r>
              <a:rPr lang="en-US" dirty="0" smtClean="0">
                <a:hlinkClick r:id="rId3"/>
              </a:rPr>
              <a:t>g006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378"/>
            <a:ext cx="9144000" cy="3846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443" y="4473223"/>
            <a:ext cx="8562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Figure 7. Whole-brain </a:t>
            </a:r>
            <a:r>
              <a:rPr lang="en-US" sz="2400" dirty="0" err="1"/>
              <a:t>tractography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Example </a:t>
            </a:r>
            <a:r>
              <a:rPr lang="en-US" sz="2400" dirty="0" err="1"/>
              <a:t>tractograms</a:t>
            </a:r>
            <a:r>
              <a:rPr lang="en-US" sz="2400" dirty="0"/>
              <a:t> estimated with (A) the standard deterministic streamline and (B) the global </a:t>
            </a:r>
            <a:r>
              <a:rPr lang="en-US" sz="2400" dirty="0" err="1"/>
              <a:t>tractography</a:t>
            </a:r>
            <a:r>
              <a:rPr lang="en-US" sz="2400" dirty="0"/>
              <a:t> approach [26].</a:t>
            </a:r>
          </a:p>
          <a:p>
            <a:endParaRPr lang="en-US" sz="2400" dirty="0"/>
          </a:p>
          <a:p>
            <a:r>
              <a:rPr lang="en-US" sz="2400" dirty="0">
                <a:hlinkClick r:id="rId3"/>
              </a:rPr>
              <a:t>https://doi.org/10.1371/journal.pone.0048121.</a:t>
            </a:r>
            <a:r>
              <a:rPr lang="en-US" sz="2400" dirty="0" smtClean="0">
                <a:hlinkClick r:id="rId3"/>
              </a:rPr>
              <a:t>g007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77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766" y="0"/>
            <a:ext cx="550700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987" y="5659946"/>
            <a:ext cx="3019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https://en.wikipedia.org/wiki/</a:t>
            </a:r>
            <a:r>
              <a:rPr lang="en-US" dirty="0" smtClean="0">
                <a:hlinkClick r:id="rId3"/>
              </a:rPr>
              <a:t>File:Chemical_synapse_schema_cropped.jpg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211" y="473162"/>
            <a:ext cx="3018555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Brain contains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80 billion neurons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connected thru 100 trillion synapses</a:t>
            </a:r>
          </a:p>
          <a:p>
            <a:endParaRPr lang="en-US" sz="1050" dirty="0" smtClean="0"/>
          </a:p>
          <a:p>
            <a:r>
              <a:rPr lang="en-US" sz="2000" dirty="0">
                <a:hlinkClick r:id="rId4"/>
              </a:rPr>
              <a:t>http://eyewire.org/explore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3736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328"/>
            <a:ext cx="9144000" cy="21667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222" y="300553"/>
            <a:ext cx="3655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https://arxiv.org/format/</a:t>
            </a:r>
            <a:r>
              <a:rPr lang="en-US" dirty="0" smtClean="0">
                <a:hlinkClick r:id="rId3"/>
              </a:rPr>
              <a:t>1608.03520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7561" y="3103508"/>
            <a:ext cx="878326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 </a:t>
            </a:r>
            <a:r>
              <a:rPr lang="en-US" sz="2400" dirty="0"/>
              <a:t>this network, nodes correspond to 83 brain regions </a:t>
            </a:r>
            <a:r>
              <a:rPr lang="en-US" sz="2400" dirty="0" smtClean="0"/>
              <a:t>defined </a:t>
            </a:r>
            <a:r>
              <a:rPr lang="en-US" sz="2400" dirty="0"/>
              <a:t>by the Lausanne </a:t>
            </a:r>
            <a:r>
              <a:rPr lang="en-US" sz="2400" dirty="0" err="1"/>
              <a:t>parcellation</a:t>
            </a:r>
            <a:r>
              <a:rPr lang="en-US" sz="2400" dirty="0"/>
              <a:t> [26] and </a:t>
            </a:r>
            <a:endParaRPr lang="en-US" sz="2400" dirty="0" smtClean="0"/>
          </a:p>
          <a:p>
            <a:endParaRPr lang="en-US" dirty="0" smtClean="0"/>
          </a:p>
          <a:p>
            <a:r>
              <a:rPr lang="en-US" sz="2400" dirty="0" smtClean="0"/>
              <a:t>edges</a:t>
            </a:r>
            <a:r>
              <a:rPr lang="en-US" sz="2400" dirty="0"/>
              <a:t> </a:t>
            </a:r>
            <a:r>
              <a:rPr lang="en-US" sz="2400" dirty="0" smtClean="0"/>
              <a:t>correspond </a:t>
            </a:r>
            <a:r>
              <a:rPr lang="en-US" sz="2400" dirty="0"/>
              <a:t>to the density of white matter tracts between node </a:t>
            </a:r>
            <a:r>
              <a:rPr lang="en-US" sz="2400" dirty="0" smtClean="0"/>
              <a:t>pairs</a:t>
            </a:r>
          </a:p>
          <a:p>
            <a:endParaRPr lang="en-US" dirty="0"/>
          </a:p>
          <a:p>
            <a:r>
              <a:rPr lang="en-US" sz="2400" dirty="0" smtClean="0"/>
              <a:t>Data from </a:t>
            </a:r>
            <a:r>
              <a:rPr lang="en-US" sz="2400" dirty="0"/>
              <a:t>8 healthy adults scanned in </a:t>
            </a:r>
            <a:r>
              <a:rPr lang="en-US" sz="2400" dirty="0" smtClean="0"/>
              <a:t>triplicate</a:t>
            </a:r>
          </a:p>
          <a:p>
            <a:endParaRPr lang="en-US" dirty="0"/>
          </a:p>
          <a:p>
            <a:r>
              <a:rPr lang="en-US" sz="2400" dirty="0" smtClean="0"/>
              <a:t>Compared </a:t>
            </a:r>
            <a:r>
              <a:rPr lang="en-US" sz="2400" dirty="0" smtClean="0">
                <a:solidFill>
                  <a:srgbClr val="660066"/>
                </a:solidFill>
              </a:rPr>
              <a:t>group average </a:t>
            </a:r>
            <a:r>
              <a:rPr lang="en-US" sz="2400" dirty="0" smtClean="0"/>
              <a:t>to </a:t>
            </a:r>
            <a:r>
              <a:rPr lang="en-US" sz="2400" dirty="0" smtClean="0">
                <a:solidFill>
                  <a:srgbClr val="660066"/>
                </a:solidFill>
              </a:rPr>
              <a:t>individual</a:t>
            </a:r>
            <a:r>
              <a:rPr lang="en-US" sz="2400" dirty="0" smtClean="0"/>
              <a:t> to </a:t>
            </a:r>
            <a:r>
              <a:rPr lang="en-US" sz="2400" dirty="0">
                <a:solidFill>
                  <a:srgbClr val="660066"/>
                </a:solidFill>
              </a:rPr>
              <a:t>minimally </a:t>
            </a:r>
            <a:r>
              <a:rPr lang="en-US" sz="2400" dirty="0" smtClean="0">
                <a:solidFill>
                  <a:srgbClr val="660066"/>
                </a:solidFill>
              </a:rPr>
              <a:t>wired null network model.</a:t>
            </a:r>
            <a:endParaRPr lang="en-US" sz="2400" dirty="0">
              <a:solidFill>
                <a:srgbClr val="660066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32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ig_tab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45"/>
          <a:stretch/>
        </p:blipFill>
        <p:spPr>
          <a:xfrm>
            <a:off x="70567" y="130512"/>
            <a:ext cx="4480923" cy="6580151"/>
          </a:xfrm>
          <a:prstGeom prst="rect">
            <a:avLst/>
          </a:prstGeom>
        </p:spPr>
      </p:pic>
      <p:pic>
        <p:nvPicPr>
          <p:cNvPr id="3" name="Picture 2" descr="sfig_tab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3"/>
          <a:stretch/>
        </p:blipFill>
        <p:spPr>
          <a:xfrm>
            <a:off x="4663077" y="253999"/>
            <a:ext cx="4480923" cy="40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8" y="99457"/>
            <a:ext cx="7969012" cy="56272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560115"/>
            <a:ext cx="8410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d.)  </a:t>
            </a:r>
            <a:r>
              <a:rPr lang="en-US" dirty="0" smtClean="0"/>
              <a:t>For </a:t>
            </a:r>
            <a:r>
              <a:rPr lang="en-US" dirty="0"/>
              <a:t>statistical validation, we construct a minimally wired null model by linking brain regions by edge weights equal to the inverse of the Euclidean distance between nodes </a:t>
            </a:r>
            <a:r>
              <a:rPr lang="en-US" dirty="0" smtClean="0"/>
              <a:t>corresponding </a:t>
            </a:r>
            <a:r>
              <a:rPr lang="en-US" dirty="0"/>
              <a:t>to brain region centers. Here we show an example of this scheme on 15 randomly chosen brain regions</a:t>
            </a:r>
          </a:p>
        </p:txBody>
      </p:sp>
    </p:spTree>
    <p:extLst>
      <p:ext uri="{BB962C8B-B14F-4D97-AF65-F5344CB8AC3E}">
        <p14:creationId xmlns:p14="http://schemas.microsoft.com/office/powerpoint/2010/main" val="40232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1"/>
          <a:stretch/>
        </p:blipFill>
        <p:spPr>
          <a:xfrm>
            <a:off x="296332" y="289673"/>
            <a:ext cx="6016645" cy="5768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33444" y="373518"/>
            <a:ext cx="2384777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Spatial distribution of maximal cliques varies between </a:t>
            </a:r>
            <a:r>
              <a:rPr lang="en-US" dirty="0" smtClean="0"/>
              <a:t>average </a:t>
            </a:r>
            <a:r>
              <a:rPr lang="en-US" dirty="0"/>
              <a:t>DSI and minimally wired null model</a:t>
            </a:r>
            <a:r>
              <a:rPr lang="en-US" dirty="0" smtClean="0"/>
              <a:t>. </a:t>
            </a:r>
          </a:p>
          <a:p>
            <a:endParaRPr lang="en-US" b="1" dirty="0"/>
          </a:p>
          <a:p>
            <a:r>
              <a:rPr lang="en-US" b="1" dirty="0" smtClean="0"/>
              <a:t>(a)</a:t>
            </a:r>
            <a:r>
              <a:rPr lang="en-US" dirty="0" smtClean="0"/>
              <a:t> Distribution </a:t>
            </a:r>
            <a:r>
              <a:rPr lang="en-US" dirty="0"/>
              <a:t>of maximal cliques in the </a:t>
            </a:r>
            <a:r>
              <a:rPr lang="en-US" dirty="0" smtClean="0"/>
              <a:t>average </a:t>
            </a:r>
            <a:r>
              <a:rPr lang="en-US" dirty="0"/>
              <a:t>DSI (black) and </a:t>
            </a:r>
            <a:r>
              <a:rPr lang="en-US" dirty="0" smtClean="0"/>
              <a:t>individual </a:t>
            </a:r>
            <a:r>
              <a:rPr lang="en-US" dirty="0"/>
              <a:t>minimally wired (gray) networks, </a:t>
            </a:r>
            <a:r>
              <a:rPr lang="en-US" dirty="0" err="1"/>
              <a:t>thresholded</a:t>
            </a:r>
            <a:r>
              <a:rPr lang="en-US" dirty="0"/>
              <a:t> at an edge density of </a:t>
            </a:r>
            <a:r>
              <a:rPr lang="en-US" dirty="0" err="1" smtClean="0"/>
              <a:t>ρ</a:t>
            </a:r>
            <a:r>
              <a:rPr lang="en-US" dirty="0" smtClean="0"/>
              <a:t> = 0.25. </a:t>
            </a:r>
            <a:r>
              <a:rPr lang="en-US" dirty="0"/>
              <a:t>Heat maps of node participation on the brain for a range of clique degrees equal to </a:t>
            </a:r>
            <a:r>
              <a:rPr lang="en-US" dirty="0" smtClean="0"/>
              <a:t>  </a:t>
            </a:r>
          </a:p>
          <a:p>
            <a:r>
              <a:rPr lang="en-US" dirty="0" smtClean="0"/>
              <a:t>      4</a:t>
            </a:r>
            <a:r>
              <a:rPr lang="en-US" dirty="0"/>
              <a:t>--6 (left), </a:t>
            </a:r>
            <a:endParaRPr lang="en-US" dirty="0" smtClean="0"/>
          </a:p>
          <a:p>
            <a:r>
              <a:rPr lang="en-US" dirty="0" smtClean="0"/>
              <a:t>      8</a:t>
            </a:r>
            <a:r>
              <a:rPr lang="en-US" dirty="0"/>
              <a:t>--10 (middle), and </a:t>
            </a:r>
            <a:r>
              <a:rPr lang="en-US" dirty="0" smtClean="0"/>
              <a:t>        </a:t>
            </a:r>
          </a:p>
          <a:p>
            <a:r>
              <a:rPr lang="en-US" dirty="0"/>
              <a:t> </a:t>
            </a:r>
            <a:r>
              <a:rPr lang="en-US" dirty="0" smtClean="0"/>
              <a:t>   12</a:t>
            </a:r>
            <a:r>
              <a:rPr lang="en-US" dirty="0"/>
              <a:t>--16 (right). </a:t>
            </a:r>
          </a:p>
        </p:txBody>
      </p:sp>
    </p:spTree>
    <p:extLst>
      <p:ext uri="{BB962C8B-B14F-4D97-AF65-F5344CB8AC3E}">
        <p14:creationId xmlns:p14="http://schemas.microsoft.com/office/powerpoint/2010/main" val="21637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mrho02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2"/>
            <a:ext cx="9144000" cy="45941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2124" y="4691678"/>
            <a:ext cx="86518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Maximal clique distribution and spatial organization at multiple edge densities. </a:t>
            </a:r>
          </a:p>
          <a:p>
            <a:endParaRPr lang="en-US" sz="1400" b="1" dirty="0" smtClean="0"/>
          </a:p>
          <a:p>
            <a:r>
              <a:rPr lang="en-US" b="1" dirty="0" smtClean="0"/>
              <a:t>(a) </a:t>
            </a:r>
            <a:r>
              <a:rPr lang="en-US" dirty="0" smtClean="0"/>
              <a:t>Distribution </a:t>
            </a:r>
            <a:r>
              <a:rPr lang="en-US" dirty="0"/>
              <a:t>of maximal cliques in DSI and minimally wired null model at </a:t>
            </a:r>
            <a:r>
              <a:rPr lang="en-US" dirty="0" err="1"/>
              <a:t>ρ</a:t>
            </a:r>
            <a:r>
              <a:rPr lang="en-US" dirty="0"/>
              <a:t> = </a:t>
            </a:r>
            <a:r>
              <a:rPr lang="en-US" dirty="0" smtClean="0"/>
              <a:t> 0.2 </a:t>
            </a:r>
            <a:r>
              <a:rPr lang="en-US" dirty="0"/>
              <a:t>(left). </a:t>
            </a:r>
            <a:endParaRPr lang="en-US" dirty="0" smtClean="0"/>
          </a:p>
          <a:p>
            <a:r>
              <a:rPr lang="en-US" dirty="0" smtClean="0"/>
              <a:t>Heat </a:t>
            </a:r>
            <a:r>
              <a:rPr lang="en-US" dirty="0"/>
              <a:t>maps of node participation on the brain for maximal clique degrees </a:t>
            </a:r>
            <a:endParaRPr lang="en-US" dirty="0" smtClean="0"/>
          </a:p>
          <a:p>
            <a:r>
              <a:rPr lang="en-US" dirty="0" smtClean="0"/>
              <a:t>4</a:t>
            </a:r>
            <a:r>
              <a:rPr lang="en-US" dirty="0"/>
              <a:t>-6 (left), 8-10 (middle), 12-16 (right). </a:t>
            </a:r>
            <a:endParaRPr lang="en-US" dirty="0" smtClean="0"/>
          </a:p>
          <a:p>
            <a:endParaRPr lang="en-US" sz="1400" dirty="0"/>
          </a:p>
          <a:p>
            <a:r>
              <a:rPr lang="en-US" b="1" dirty="0" smtClean="0"/>
              <a:t>(</a:t>
            </a:r>
            <a:r>
              <a:rPr lang="en-US" b="1" dirty="0"/>
              <a:t>b</a:t>
            </a:r>
            <a:r>
              <a:rPr lang="en-US" b="1" dirty="0" smtClean="0"/>
              <a:t>) </a:t>
            </a:r>
            <a:r>
              <a:rPr lang="en-US" dirty="0"/>
              <a:t>Plots as in </a:t>
            </a:r>
            <a:r>
              <a:rPr lang="en-US" dirty="0" smtClean="0"/>
              <a:t>(</a:t>
            </a:r>
            <a:r>
              <a:rPr lang="en-US" dirty="0"/>
              <a:t>a</a:t>
            </a:r>
            <a:r>
              <a:rPr lang="en-US" dirty="0" smtClean="0"/>
              <a:t>) </a:t>
            </a:r>
            <a:r>
              <a:rPr lang="en-US" dirty="0"/>
              <a:t>at </a:t>
            </a:r>
            <a:r>
              <a:rPr lang="en-US" dirty="0" err="1"/>
              <a:t>ρ</a:t>
            </a:r>
            <a:r>
              <a:rPr lang="en-US" dirty="0"/>
              <a:t> = </a:t>
            </a:r>
            <a:r>
              <a:rPr lang="en-US" dirty="0" smtClean="0"/>
              <a:t>0.225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mrho02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2"/>
            <a:ext cx="9144000" cy="4594148"/>
          </a:xfrm>
          <a:prstGeom prst="rect">
            <a:avLst/>
          </a:prstGeom>
        </p:spPr>
      </p:pic>
      <p:pic>
        <p:nvPicPr>
          <p:cNvPr id="4" name="Picture 3" descr="Figur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351" b="49013"/>
          <a:stretch/>
        </p:blipFill>
        <p:spPr>
          <a:xfrm>
            <a:off x="0" y="4422270"/>
            <a:ext cx="4768715" cy="2331142"/>
          </a:xfrm>
          <a:prstGeom prst="rect">
            <a:avLst/>
          </a:prstGeom>
        </p:spPr>
      </p:pic>
      <p:pic>
        <p:nvPicPr>
          <p:cNvPr id="6" name="Picture 5" descr="Figur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52129" r="68351"/>
          <a:stretch/>
        </p:blipFill>
        <p:spPr>
          <a:xfrm>
            <a:off x="4945531" y="4761672"/>
            <a:ext cx="4228013" cy="21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ig_yaxismcliqu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3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6"/>
          <a:stretch/>
        </p:blipFill>
        <p:spPr>
          <a:xfrm>
            <a:off x="-1" y="508002"/>
            <a:ext cx="9116570" cy="42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04" b="45606"/>
          <a:stretch/>
        </p:blipFill>
        <p:spPr>
          <a:xfrm>
            <a:off x="1" y="194237"/>
            <a:ext cx="9007296" cy="6367885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8307295" y="2382838"/>
            <a:ext cx="836706" cy="35488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L90_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4" y="753081"/>
            <a:ext cx="8778240" cy="45908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681" y="5705929"/>
            <a:ext cx="8385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Persistence diagram of the structural </a:t>
            </a:r>
            <a:r>
              <a:rPr lang="en-US" sz="2000" dirty="0" err="1"/>
              <a:t>connectome</a:t>
            </a:r>
            <a:r>
              <a:rPr lang="en-US" sz="2000" dirty="0"/>
              <a:t> with the AAL 90 </a:t>
            </a:r>
            <a:r>
              <a:rPr lang="en-US" sz="2000" dirty="0" err="1"/>
              <a:t>parcellation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947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4778" y="1326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5019" y="1582341"/>
            <a:ext cx="8164539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hlinkClick r:id="rId2"/>
            </a:endParaRPr>
          </a:p>
          <a:p>
            <a:r>
              <a:rPr lang="en-US" dirty="0"/>
              <a:t>Untangling the brain - by Nature </a:t>
            </a:r>
            <a:r>
              <a:rPr lang="en-US" dirty="0" smtClean="0"/>
              <a:t>Video,   </a:t>
            </a:r>
            <a:r>
              <a:rPr lang="en-US" dirty="0"/>
              <a:t>Mar 9, 2011</a:t>
            </a:r>
          </a:p>
          <a:p>
            <a:endParaRPr lang="en-US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://youtu.be/dS_ONoUrptg?list=PLc8e2NNCopVtAZWSMSECmJIwWZnyzszWt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brains </a:t>
            </a:r>
            <a:r>
              <a:rPr lang="en-US" dirty="0" smtClean="0"/>
              <a:t>see - </a:t>
            </a:r>
            <a:r>
              <a:rPr lang="en-US" dirty="0"/>
              <a:t>by Nature </a:t>
            </a:r>
            <a:r>
              <a:rPr lang="en-US" dirty="0" smtClean="0"/>
              <a:t>Video,   Aug </a:t>
            </a:r>
            <a:r>
              <a:rPr lang="en-US" dirty="0"/>
              <a:t>7, 2013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https://youtu.be/</a:t>
            </a:r>
            <a:r>
              <a:rPr lang="en-US" dirty="0" smtClean="0">
                <a:hlinkClick r:id="rId3"/>
              </a:rPr>
              <a:t>0oNHukxz5rI</a:t>
            </a:r>
            <a:r>
              <a:rPr lang="en-US" dirty="0" smtClean="0"/>
              <a:t>   </a:t>
            </a:r>
            <a:r>
              <a:rPr lang="en-US" dirty="0"/>
              <a:t>(beginning and 4:08) </a:t>
            </a:r>
          </a:p>
        </p:txBody>
      </p:sp>
    </p:spTree>
    <p:extLst>
      <p:ext uri="{BB962C8B-B14F-4D97-AF65-F5344CB8AC3E}">
        <p14:creationId xmlns:p14="http://schemas.microsoft.com/office/powerpoint/2010/main" val="1046631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53107" y="37652"/>
            <a:ext cx="7385497" cy="6840505"/>
            <a:chOff x="553299" y="36286"/>
            <a:chExt cx="7456963" cy="6906694"/>
          </a:xfrm>
        </p:grpSpPr>
        <p:pic>
          <p:nvPicPr>
            <p:cNvPr id="2" name="Picture 1" descr="AAL90_P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982" y="3329579"/>
              <a:ext cx="6909280" cy="3613401"/>
            </a:xfrm>
            <a:prstGeom prst="rect">
              <a:avLst/>
            </a:prstGeom>
          </p:spPr>
        </p:pic>
        <p:pic>
          <p:nvPicPr>
            <p:cNvPr id="3" name="Picture 2" descr="Figure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9495" r="38655" b="45606"/>
            <a:stretch/>
          </p:blipFill>
          <p:spPr>
            <a:xfrm>
              <a:off x="553299" y="36286"/>
              <a:ext cx="7287048" cy="359359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4869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0"/>
          <a:stretch/>
        </p:blipFill>
        <p:spPr>
          <a:xfrm>
            <a:off x="-2" y="209162"/>
            <a:ext cx="9116570" cy="63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avg_DSI_cycl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64"/>
          <a:stretch/>
        </p:blipFill>
        <p:spPr>
          <a:xfrm>
            <a:off x="10914" y="-5"/>
            <a:ext cx="9162288" cy="648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avg_DSI_cycl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5" b="18957"/>
          <a:stretch/>
        </p:blipFill>
        <p:spPr>
          <a:xfrm>
            <a:off x="-18288" y="391789"/>
            <a:ext cx="9162288" cy="56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avg_DSI_cycl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1"/>
          <a:stretch/>
        </p:blipFill>
        <p:spPr>
          <a:xfrm>
            <a:off x="-18288" y="1229407"/>
            <a:ext cx="9162288" cy="28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avg_DSI_cycles_di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766731"/>
            <a:ext cx="9107424" cy="46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1cyl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9" y="22406"/>
            <a:ext cx="8412480" cy="65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0"/>
          <a:stretch/>
        </p:blipFill>
        <p:spPr>
          <a:xfrm>
            <a:off x="-2" y="209162"/>
            <a:ext cx="9116570" cy="63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4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4" y="2"/>
            <a:ext cx="7674384" cy="785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ig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2" y="487859"/>
            <a:ext cx="8303859" cy="2200950"/>
          </a:xfrm>
          <a:prstGeom prst="rect">
            <a:avLst/>
          </a:prstGeom>
        </p:spPr>
      </p:pic>
      <p:pic>
        <p:nvPicPr>
          <p:cNvPr id="3" name="Picture 2" descr="sfig_c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861"/>
            <a:ext cx="9144000" cy="476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8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282700"/>
            <a:ext cx="5499100" cy="427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1" y="241300"/>
            <a:ext cx="2514600" cy="774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48410" y="5981889"/>
            <a:ext cx="3572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http://eyewire.org/</a:t>
            </a:r>
            <a:r>
              <a:rPr lang="en-US" sz="2400" dirty="0" smtClean="0">
                <a:hlinkClick r:id="rId4"/>
              </a:rPr>
              <a:t>explore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3736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314"/>
            <a:ext cx="9144000" cy="2851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194" y="5052216"/>
            <a:ext cx="7377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Removal </a:t>
            </a:r>
            <a:r>
              <a:rPr lang="en-US" dirty="0"/>
              <a:t>of subcortical </a:t>
            </a:r>
            <a:r>
              <a:rPr lang="en-US" dirty="0" smtClean="0"/>
              <a:t>nodes </a:t>
            </a:r>
            <a:r>
              <a:rPr lang="en-US" dirty="0"/>
              <a:t>allows for detection of nine-node cortical </a:t>
            </a:r>
            <a:r>
              <a:rPr lang="en-US" dirty="0" smtClean="0"/>
              <a:t>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hods_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037"/>
            <a:ext cx="8479016" cy="37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hods_c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8" y="1414440"/>
            <a:ext cx="8145572" cy="37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ho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54" y="0"/>
            <a:ext cx="5920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65"/>
            <a:ext cx="9144000" cy="66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cycleslifetim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98" y="572234"/>
            <a:ext cx="7957102" cy="59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36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700"/>
            <a:ext cx="9144000" cy="453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36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36039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3175" y="6136198"/>
            <a:ext cx="6959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http://www.nature.com/neuro/journal/v20/n3/full/nn.4502.</a:t>
            </a:r>
            <a:r>
              <a:rPr lang="en-US" dirty="0" smtClean="0">
                <a:hlinkClick r:id="rId3"/>
              </a:rPr>
              <a:t>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776510"/>
            <a:ext cx="5080000" cy="406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73" y="5071390"/>
            <a:ext cx="83931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tissue called "gray matter" in the brain and spinal cord is made up of cell bodies. </a:t>
            </a:r>
          </a:p>
          <a:p>
            <a:endParaRPr lang="en-US" sz="1600" dirty="0" smtClean="0"/>
          </a:p>
          <a:p>
            <a:r>
              <a:rPr lang="en-US" sz="2400" dirty="0" smtClean="0"/>
              <a:t>"White matter” is composed of nerve fibers (axons).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37780" y="205345"/>
            <a:ext cx="7123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https://medlineplus.gov/ency/imagepages/18117.</a:t>
            </a:r>
            <a:r>
              <a:rPr lang="en-US" dirty="0" smtClean="0">
                <a:hlinkClick r:id="rId3"/>
              </a:rPr>
              <a:t>htm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880"/>
            <a:ext cx="9144000" cy="5897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3422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https://en.wikipedia.org/wiki/Neuron#/media/</a:t>
            </a:r>
            <a:r>
              <a:rPr lang="en-US" dirty="0" smtClean="0">
                <a:hlinkClick r:id="rId3"/>
              </a:rPr>
              <a:t>File:Blausen_0657_MultipolarNeuron.png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18670" y="3888051"/>
            <a:ext cx="301855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Brain contains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80 billion neurons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connected thru 100 trillion synapses</a:t>
            </a:r>
          </a:p>
          <a:p>
            <a:endParaRPr lang="en-US" sz="2400" dirty="0" smtClean="0"/>
          </a:p>
          <a:p>
            <a:r>
              <a:rPr lang="en-US" sz="2000" dirty="0">
                <a:hlinkClick r:id="rId4"/>
              </a:rPr>
              <a:t>http://eyewire.org/explore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586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777</Words>
  <Application>Microsoft Office PowerPoint</Application>
  <PresentationFormat>On-screen Show (4:3)</PresentationFormat>
  <Paragraphs>113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 anonymous</dc:creator>
  <cp:keywords/>
  <dc:description/>
  <cp:lastModifiedBy>Darcy, Isabel K</cp:lastModifiedBy>
  <cp:revision>117</cp:revision>
  <dcterms:created xsi:type="dcterms:W3CDTF">2017-04-20T01:50:13Z</dcterms:created>
  <dcterms:modified xsi:type="dcterms:W3CDTF">2017-05-02T18:06:21Z</dcterms:modified>
  <cp:category/>
</cp:coreProperties>
</file>