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08" r:id="rId2"/>
    <p:sldId id="309" r:id="rId3"/>
    <p:sldId id="310" r:id="rId4"/>
    <p:sldId id="311" r:id="rId5"/>
    <p:sldId id="312" r:id="rId6"/>
    <p:sldId id="313" r:id="rId7"/>
    <p:sldId id="314" r:id="rId8"/>
    <p:sldId id="306" r:id="rId9"/>
    <p:sldId id="305" r:id="rId10"/>
    <p:sldId id="315" r:id="rId11"/>
    <p:sldId id="316" r:id="rId12"/>
    <p:sldId id="317" r:id="rId13"/>
    <p:sldId id="318" r:id="rId14"/>
    <p:sldId id="319" r:id="rId15"/>
    <p:sldId id="320" r:id="rId16"/>
    <p:sldId id="307" r:id="rId17"/>
    <p:sldId id="268" r:id="rId18"/>
    <p:sldId id="269" r:id="rId19"/>
    <p:sldId id="297" r:id="rId20"/>
    <p:sldId id="298" r:id="rId21"/>
    <p:sldId id="299" r:id="rId22"/>
    <p:sldId id="300" r:id="rId23"/>
    <p:sldId id="301" r:id="rId24"/>
    <p:sldId id="302" r:id="rId25"/>
    <p:sldId id="304" r:id="rId26"/>
    <p:sldId id="303" r:id="rId27"/>
    <p:sldId id="27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4">
          <p15:clr>
            <a:srgbClr val="A4A3A4"/>
          </p15:clr>
        </p15:guide>
        <p15:guide id="2" pos="28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showGuides="1">
      <p:cViewPr varScale="1">
        <p:scale>
          <a:sx n="78" d="100"/>
          <a:sy n="78" d="100"/>
        </p:scale>
        <p:origin x="1144" y="52"/>
      </p:cViewPr>
      <p:guideLst>
        <p:guide orient="horz" pos="2104"/>
        <p:guide pos="2843"/>
      </p:guideLst>
    </p:cSldViewPr>
  </p:slideViewPr>
  <p:notesTextViewPr>
    <p:cViewPr>
      <p:scale>
        <a:sx n="100" d="100"/>
        <a:sy n="100" d="100"/>
      </p:scale>
      <p:origin x="0" y="0"/>
    </p:cViewPr>
  </p:notesTextViewPr>
  <p:sorterViewPr>
    <p:cViewPr varScale="1">
      <p:scale>
        <a:sx n="1" d="1"/>
        <a:sy n="1" d="1"/>
      </p:scale>
      <p:origin x="0" y="-561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C8392-9516-424C-9F95-502B96390294}" type="datetimeFigureOut">
              <a:rPr lang="en-US" smtClean="0"/>
              <a:t>3/23/2017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6894A-4C14-49DF-9B3E-06AFA24669AF}" type="slidenum">
              <a:rPr lang="en-US" smtClean="0"/>
              <a:t>‹#›</a:t>
            </a:fld>
            <a:endParaRPr lang="en-US"/>
          </a:p>
        </p:txBody>
      </p:sp>
    </p:spTree>
    <p:extLst>
      <p:ext uri="{BB962C8B-B14F-4D97-AF65-F5344CB8AC3E}">
        <p14:creationId xmlns:p14="http://schemas.microsoft.com/office/powerpoint/2010/main" val="764257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9</a:t>
            </a:fld>
            <a:endParaRPr lang="en-US"/>
          </a:p>
        </p:txBody>
      </p:sp>
    </p:spTree>
    <p:extLst>
      <p:ext uri="{BB962C8B-B14F-4D97-AF65-F5344CB8AC3E}">
        <p14:creationId xmlns:p14="http://schemas.microsoft.com/office/powerpoint/2010/main" val="148839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A1E51-86DC-3047-A7D4-94C962C5D580}" type="slidenum">
              <a:rPr lang="en-US" smtClean="0"/>
              <a:t>12</a:t>
            </a:fld>
            <a:endParaRPr lang="en-US"/>
          </a:p>
        </p:txBody>
      </p:sp>
    </p:spTree>
    <p:extLst>
      <p:ext uri="{BB962C8B-B14F-4D97-AF65-F5344CB8AC3E}">
        <p14:creationId xmlns:p14="http://schemas.microsoft.com/office/powerpoint/2010/main" val="1181250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C6894A-4C14-49DF-9B3E-06AFA24669AF}" type="slidenum">
              <a:rPr lang="en-US" smtClean="0"/>
              <a:t>18</a:t>
            </a:fld>
            <a:endParaRPr lang="en-US"/>
          </a:p>
        </p:txBody>
      </p:sp>
    </p:spTree>
    <p:extLst>
      <p:ext uri="{BB962C8B-B14F-4D97-AF65-F5344CB8AC3E}">
        <p14:creationId xmlns:p14="http://schemas.microsoft.com/office/powerpoint/2010/main" val="40446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68400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9979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29399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229033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BF167D-888F-604E-95B9-5E1B57D6D29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8030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BF167D-888F-604E-95B9-5E1B57D6D293}"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03190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BF167D-888F-604E-95B9-5E1B57D6D293}"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146112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BF167D-888F-604E-95B9-5E1B57D6D293}"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23655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F167D-888F-604E-95B9-5E1B57D6D293}"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80462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F167D-888F-604E-95B9-5E1B57D6D293}"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94433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F167D-888F-604E-95B9-5E1B57D6D293}"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420445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167D-888F-604E-95B9-5E1B57D6D293}" type="datetimeFigureOut">
              <a:rPr lang="en-US" smtClean="0"/>
              <a:t>3/23/2017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EE124-09D9-9445-AF90-3BEE1C337EA0}" type="slidenum">
              <a:rPr lang="en-US" smtClean="0"/>
              <a:t>‹#›</a:t>
            </a:fld>
            <a:endParaRPr lang="en-US"/>
          </a:p>
        </p:txBody>
      </p:sp>
    </p:spTree>
    <p:extLst>
      <p:ext uri="{BB962C8B-B14F-4D97-AF65-F5344CB8AC3E}">
        <p14:creationId xmlns:p14="http://schemas.microsoft.com/office/powerpoint/2010/main" val="349518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ytimes.com/2017/03/22/science/open-access-journals.html"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pore.swmed.edu/dejavu"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s://www.ncbi.nlm.nih.gov/pmc/articles/PMC2686470/" TargetMode="External"/><Relationship Id="rId4" Type="http://schemas.openxmlformats.org/officeDocument/2006/relationships/hyperlink" Target="http://etblast.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invention.swmed.edu/etblast/etblast.shtml"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ncbi.nlm.nih.gov/pmc/articles/PMC193323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link.springer.com/article/10.3758/s13428-015-0664-2" TargetMode="External"/><Relationship Id="rId5" Type="http://schemas.openxmlformats.org/officeDocument/2006/relationships/hyperlink" Target="http://www.nature.com/news/stat-checking-software-stirs-up-psychology-1.21049"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jcs.biologists.org/content/121/11/1771"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eb.cse.ohio-state.edu/~tamaldey/paper/simplicial-map/simplicial-map.pdf"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cse.ohio-state.edu/~tamaldey/talk/simplicial-map/PersistenceForSimplicialMap.pdf"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cse.ohio-state.edu/~tamaldey/talk/simplicial-map/PersistenceForSimplicialMap.pdf"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cse.ohio-state.edu/~tamaldey/talk/simplicial-map/PersistenceForSimplicialMap.pdf"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eometrica.saclay.inria.fr/team/Fred.Chazal/papers/socg09.pdf" TargetMode="Externa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cmup.fc.up.pt/cmup/omgtp/2015/docs/Bauer_induced-matchings-talk.pdf"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cse.ohio-state.edu/~tamaldey/talk/simplicial-map/PersistenceForSimplicialMap.pdf"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ustms.org.au/Rankings/0101_AustMS_final_ranked.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ustms.org.au/Rankings/0101_AustMS_final_ranked.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ncbi.nlm.nih.gov/pubmed/2406472?dopt=Abstract&amp;holding=npg"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xkcd.com/8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358900"/>
            <a:ext cx="9144000" cy="4135185"/>
          </a:xfrm>
          <a:prstGeom prst="rect">
            <a:avLst/>
          </a:prstGeom>
        </p:spPr>
      </p:pic>
      <p:sp>
        <p:nvSpPr>
          <p:cNvPr id="4" name="Rectangle 3"/>
          <p:cNvSpPr/>
          <p:nvPr/>
        </p:nvSpPr>
        <p:spPr>
          <a:xfrm>
            <a:off x="446615" y="317377"/>
            <a:ext cx="8122577" cy="369332"/>
          </a:xfrm>
          <a:prstGeom prst="rect">
            <a:avLst/>
          </a:prstGeom>
        </p:spPr>
        <p:txBody>
          <a:bodyPr wrap="square">
            <a:spAutoFit/>
          </a:bodyPr>
          <a:lstStyle/>
          <a:p>
            <a:r>
              <a:rPr lang="en-US" dirty="0" smtClean="0">
                <a:hlinkClick r:id="rId3"/>
              </a:rPr>
              <a:t>https://www.nytimes.com/2017/03/22/science/open-access-journals.html</a:t>
            </a:r>
            <a:r>
              <a:rPr lang="en-US" dirty="0"/>
              <a:t> </a:t>
            </a:r>
          </a:p>
        </p:txBody>
      </p:sp>
    </p:spTree>
    <p:extLst>
      <p:ext uri="{BB962C8B-B14F-4D97-AF65-F5344CB8AC3E}">
        <p14:creationId xmlns:p14="http://schemas.microsoft.com/office/powerpoint/2010/main" val="182998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328" y="112395"/>
            <a:ext cx="8861672" cy="2011680"/>
          </a:xfrm>
          <a:prstGeom prst="rect">
            <a:avLst/>
          </a:prstGeom>
        </p:spPr>
      </p:pic>
      <p:sp>
        <p:nvSpPr>
          <p:cNvPr id="3" name="Rectangle 2"/>
          <p:cNvSpPr/>
          <p:nvPr/>
        </p:nvSpPr>
        <p:spPr>
          <a:xfrm>
            <a:off x="241832" y="2222720"/>
            <a:ext cx="8767944" cy="4524315"/>
          </a:xfrm>
          <a:prstGeom prst="rect">
            <a:avLst/>
          </a:prstGeom>
        </p:spPr>
        <p:txBody>
          <a:bodyPr wrap="square">
            <a:spAutoFit/>
          </a:bodyPr>
          <a:lstStyle/>
          <a:p>
            <a:r>
              <a:rPr lang="en-US" b="1" cap="all" dirty="0">
                <a:solidFill>
                  <a:srgbClr val="985735"/>
                </a:solidFill>
                <a:latin typeface="arial" panose="020B0604020202020204" pitchFamily="34" charset="0"/>
              </a:rPr>
              <a:t>ABSTRACT</a:t>
            </a:r>
          </a:p>
          <a:p>
            <a:r>
              <a:rPr lang="en-US" dirty="0">
                <a:solidFill>
                  <a:srgbClr val="000000"/>
                </a:solidFill>
                <a:latin typeface="Times New Roman" panose="02020603050405020304" pitchFamily="18" charset="0"/>
              </a:rPr>
              <a:t>In the scientific research community, plagiarism and covert multiple publications of the same data are considered unacceptable because they undermine the public confidence in the scientific integrity. Yet, little has been done to help authors and editors to identify highly similar citations, which sometimes may represent cases of unethical duplication. For this reason, we have made available Déjà vu, a publicly available database of highly similar Medline citations identified by the text similarity search engine </a:t>
            </a:r>
            <a:r>
              <a:rPr lang="en-US" dirty="0" err="1">
                <a:solidFill>
                  <a:srgbClr val="000000"/>
                </a:solidFill>
                <a:latin typeface="Times New Roman" panose="02020603050405020304" pitchFamily="18" charset="0"/>
              </a:rPr>
              <a:t>eTBLAST</a:t>
            </a:r>
            <a:r>
              <a:rPr lang="en-US" dirty="0">
                <a:solidFill>
                  <a:srgbClr val="000000"/>
                </a:solidFill>
                <a:latin typeface="Times New Roman" panose="02020603050405020304" pitchFamily="18" charset="0"/>
              </a:rPr>
              <a:t>. Following manual verification, highly similar citation pairs are classified into various categories ranging from duplicates with different authors to sanctioned duplicates. Déjà vu records also contain user-provided commentary and supporting information to substantiate each document's categorization. Déjà vu and </a:t>
            </a:r>
            <a:r>
              <a:rPr lang="en-US" dirty="0" err="1">
                <a:solidFill>
                  <a:srgbClr val="000000"/>
                </a:solidFill>
                <a:latin typeface="Times New Roman" panose="02020603050405020304" pitchFamily="18" charset="0"/>
              </a:rPr>
              <a:t>eTBLAST</a:t>
            </a:r>
            <a:r>
              <a:rPr lang="en-US" dirty="0">
                <a:solidFill>
                  <a:srgbClr val="000000"/>
                </a:solidFill>
                <a:latin typeface="Times New Roman" panose="02020603050405020304" pitchFamily="18" charset="0"/>
              </a:rPr>
              <a:t> are available to authors, editors, reviewers, ethicists and sociologists to study, intercept, annotate and deter questionable publication practices. These tools are part of a sustained effort to enhance the quality of Medline as ‘the’ biomedical corpus. The Déjà vu database is freely </a:t>
            </a:r>
            <a:r>
              <a:rPr lang="en-US" dirty="0" smtClean="0">
                <a:solidFill>
                  <a:srgbClr val="000000"/>
                </a:solidFill>
                <a:latin typeface="Times New Roman" panose="02020603050405020304" pitchFamily="18" charset="0"/>
              </a:rPr>
              <a:t>accessible at</a:t>
            </a:r>
            <a:r>
              <a:rPr lang="en-US" dirty="0">
                <a:solidFill>
                  <a:srgbClr val="000000"/>
                </a:solidFill>
                <a:latin typeface="Times New Roman" panose="02020603050405020304" pitchFamily="18" charset="0"/>
              </a:rPr>
              <a:t> </a:t>
            </a:r>
            <a:r>
              <a:rPr lang="en-US" dirty="0">
                <a:solidFill>
                  <a:srgbClr val="642A8F"/>
                </a:solidFill>
                <a:latin typeface="Times New Roman" panose="02020603050405020304" pitchFamily="18" charset="0"/>
                <a:hlinkClick r:id="rId3"/>
              </a:rPr>
              <a:t>http://spore.swmed.edu/dejavu</a:t>
            </a:r>
            <a:r>
              <a:rPr lang="en-US" dirty="0">
                <a:solidFill>
                  <a:srgbClr val="000000"/>
                </a:solidFill>
                <a:latin typeface="Times New Roman" panose="02020603050405020304" pitchFamily="18" charset="0"/>
              </a:rPr>
              <a:t>. The tool </a:t>
            </a:r>
            <a:r>
              <a:rPr lang="en-US" dirty="0" err="1">
                <a:solidFill>
                  <a:srgbClr val="000000"/>
                </a:solidFill>
                <a:latin typeface="Times New Roman" panose="02020603050405020304" pitchFamily="18" charset="0"/>
              </a:rPr>
              <a:t>eTBLAST</a:t>
            </a:r>
            <a:r>
              <a:rPr lang="en-US" dirty="0">
                <a:solidFill>
                  <a:srgbClr val="000000"/>
                </a:solidFill>
                <a:latin typeface="Times New Roman" panose="02020603050405020304" pitchFamily="18" charset="0"/>
              </a:rPr>
              <a:t> is also freely available at </a:t>
            </a:r>
            <a:r>
              <a:rPr lang="en-US" dirty="0">
                <a:solidFill>
                  <a:srgbClr val="642A8F"/>
                </a:solidFill>
                <a:latin typeface="Times New Roman" panose="02020603050405020304" pitchFamily="18" charset="0"/>
                <a:hlinkClick r:id="rId4"/>
              </a:rPr>
              <a:t>http://etblast.org</a:t>
            </a:r>
            <a:r>
              <a:rPr lang="en-US" dirty="0">
                <a:solidFill>
                  <a:srgbClr val="000000"/>
                </a:solidFill>
                <a:latin typeface="Times New Roman" panose="02020603050405020304" pitchFamily="18" charset="0"/>
              </a:rPr>
              <a:t>.</a:t>
            </a:r>
            <a:endParaRPr lang="en-US" b="0" i="0" dirty="0">
              <a:solidFill>
                <a:srgbClr val="000000"/>
              </a:solidFill>
              <a:effectLst/>
              <a:latin typeface="Times New Roman" panose="02020603050405020304" pitchFamily="18" charset="0"/>
            </a:endParaRPr>
          </a:p>
        </p:txBody>
      </p:sp>
      <p:sp>
        <p:nvSpPr>
          <p:cNvPr id="4" name="Rectangle 3"/>
          <p:cNvSpPr/>
          <p:nvPr/>
        </p:nvSpPr>
        <p:spPr>
          <a:xfrm>
            <a:off x="3436589" y="614304"/>
            <a:ext cx="5707411" cy="369332"/>
          </a:xfrm>
          <a:prstGeom prst="rect">
            <a:avLst/>
          </a:prstGeom>
        </p:spPr>
        <p:txBody>
          <a:bodyPr wrap="square">
            <a:spAutoFit/>
          </a:bodyPr>
          <a:lstStyle/>
          <a:p>
            <a:r>
              <a:rPr lang="en-US" dirty="0">
                <a:hlinkClick r:id="rId5"/>
              </a:rPr>
              <a:t>https://www.ncbi.nlm.nih.gov/pmc/articles/PMC2686470</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2527009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670" y="313364"/>
            <a:ext cx="8814816" cy="2296358"/>
          </a:xfrm>
          <a:prstGeom prst="rect">
            <a:avLst/>
          </a:prstGeom>
        </p:spPr>
      </p:pic>
      <p:sp>
        <p:nvSpPr>
          <p:cNvPr id="3" name="Rectangle 2"/>
          <p:cNvSpPr/>
          <p:nvPr/>
        </p:nvSpPr>
        <p:spPr>
          <a:xfrm>
            <a:off x="251670" y="2898439"/>
            <a:ext cx="8493853" cy="3693319"/>
          </a:xfrm>
          <a:prstGeom prst="rect">
            <a:avLst/>
          </a:prstGeom>
        </p:spPr>
        <p:txBody>
          <a:bodyPr wrap="square">
            <a:spAutoFit/>
          </a:bodyPr>
          <a:lstStyle/>
          <a:p>
            <a:r>
              <a:rPr lang="en-US" b="1" cap="all" dirty="0">
                <a:solidFill>
                  <a:srgbClr val="985735"/>
                </a:solidFill>
                <a:latin typeface="arial" panose="020B0604020202020204" pitchFamily="34" charset="0"/>
              </a:rPr>
              <a:t>ABSTRACT</a:t>
            </a:r>
          </a:p>
          <a:p>
            <a:r>
              <a:rPr lang="en-US" dirty="0">
                <a:solidFill>
                  <a:srgbClr val="000000"/>
                </a:solidFill>
                <a:latin typeface="Times New Roman" panose="02020603050405020304" pitchFamily="18" charset="0"/>
              </a:rPr>
              <a:t>Authors, editors and reviewers alike use the biomedical literature to identify appropriate journals in which to publish, potential reviewers for papers or grants, and collaborators (or competitors) with similar interests. Traditionally, this process has either relied upon personal expertise and knowledge or upon a somewhat unsystematic and laborious process of manually searching through the literature for trends. To help with these tasks, we report three utilities that parse and summarize the results of an abstract similarity search to find appropriate journals for publication, authors with expertise in a given field, and documents similar to a submitted query. The utilities are based upon a program, </a:t>
            </a:r>
            <a:r>
              <a:rPr lang="en-US" dirty="0" err="1">
                <a:solidFill>
                  <a:srgbClr val="000000"/>
                </a:solidFill>
                <a:latin typeface="Times New Roman" panose="02020603050405020304" pitchFamily="18" charset="0"/>
              </a:rPr>
              <a:t>eTBLAST</a:t>
            </a:r>
            <a:r>
              <a:rPr lang="en-US" dirty="0">
                <a:solidFill>
                  <a:srgbClr val="000000"/>
                </a:solidFill>
                <a:latin typeface="Times New Roman" panose="02020603050405020304" pitchFamily="18" charset="0"/>
              </a:rPr>
              <a:t>, designed to identify similar documents within literature databases such as (but not limited to) MEDLINE. These services are freely accessible through the Internet at </a:t>
            </a:r>
            <a:r>
              <a:rPr lang="en-US" dirty="0">
                <a:solidFill>
                  <a:srgbClr val="642A8F"/>
                </a:solidFill>
                <a:latin typeface="Times New Roman" panose="02020603050405020304" pitchFamily="18" charset="0"/>
                <a:hlinkClick r:id="rId3"/>
              </a:rPr>
              <a:t>http://invention.swmed.edu/etblast/etblast.shtml</a:t>
            </a:r>
            <a:r>
              <a:rPr lang="en-US" dirty="0">
                <a:solidFill>
                  <a:srgbClr val="000000"/>
                </a:solidFill>
                <a:latin typeface="Times New Roman" panose="02020603050405020304" pitchFamily="18" charset="0"/>
              </a:rPr>
              <a:t>, where users can upload a file or paste text such as an abstract into the browser interface.</a:t>
            </a:r>
            <a:endParaRPr lang="en-US" b="0" i="0" dirty="0">
              <a:solidFill>
                <a:srgbClr val="000000"/>
              </a:solidFill>
              <a:effectLst/>
              <a:latin typeface="Times New Roman" panose="02020603050405020304" pitchFamily="18" charset="0"/>
            </a:endParaRPr>
          </a:p>
        </p:txBody>
      </p:sp>
      <p:sp>
        <p:nvSpPr>
          <p:cNvPr id="4" name="Rectangle 3"/>
          <p:cNvSpPr/>
          <p:nvPr/>
        </p:nvSpPr>
        <p:spPr>
          <a:xfrm>
            <a:off x="3206692" y="714972"/>
            <a:ext cx="5767432" cy="369332"/>
          </a:xfrm>
          <a:prstGeom prst="rect">
            <a:avLst/>
          </a:prstGeom>
        </p:spPr>
        <p:txBody>
          <a:bodyPr wrap="square">
            <a:spAutoFit/>
          </a:bodyPr>
          <a:lstStyle/>
          <a:p>
            <a:r>
              <a:rPr lang="en-US" dirty="0">
                <a:hlinkClick r:id="rId4"/>
              </a:rPr>
              <a:t>https://</a:t>
            </a:r>
            <a:r>
              <a:rPr lang="en-US" dirty="0" smtClean="0">
                <a:hlinkClick r:id="rId4"/>
              </a:rPr>
              <a:t>www.ncbi.nlm.nih.gov/pmc/articles/PMC1933238/</a:t>
            </a:r>
            <a:r>
              <a:rPr lang="en-US" dirty="0" smtClean="0"/>
              <a:t>  </a:t>
            </a:r>
            <a:endParaRPr lang="en-US" dirty="0"/>
          </a:p>
        </p:txBody>
      </p:sp>
    </p:spTree>
    <p:extLst>
      <p:ext uri="{BB962C8B-B14F-4D97-AF65-F5344CB8AC3E}">
        <p14:creationId xmlns:p14="http://schemas.microsoft.com/office/powerpoint/2010/main" val="622515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714" y="207101"/>
            <a:ext cx="8918572" cy="2651760"/>
          </a:xfrm>
          <a:prstGeom prst="rect">
            <a:avLst/>
          </a:prstGeom>
        </p:spPr>
      </p:pic>
      <p:pic>
        <p:nvPicPr>
          <p:cNvPr id="3" name="Picture 2"/>
          <p:cNvPicPr>
            <a:picLocks noChangeAspect="1"/>
          </p:cNvPicPr>
          <p:nvPr/>
        </p:nvPicPr>
        <p:blipFill>
          <a:blip r:embed="rId4"/>
          <a:stretch>
            <a:fillRect/>
          </a:stretch>
        </p:blipFill>
        <p:spPr>
          <a:xfrm>
            <a:off x="77878" y="3494453"/>
            <a:ext cx="8869680" cy="3106706"/>
          </a:xfrm>
          <a:prstGeom prst="rect">
            <a:avLst/>
          </a:prstGeom>
        </p:spPr>
      </p:pic>
      <p:sp>
        <p:nvSpPr>
          <p:cNvPr id="4" name="Rectangle 3"/>
          <p:cNvSpPr/>
          <p:nvPr/>
        </p:nvSpPr>
        <p:spPr>
          <a:xfrm>
            <a:off x="411480" y="3758978"/>
            <a:ext cx="8321040" cy="369332"/>
          </a:xfrm>
          <a:prstGeom prst="rect">
            <a:avLst/>
          </a:prstGeom>
        </p:spPr>
        <p:txBody>
          <a:bodyPr wrap="square">
            <a:spAutoFit/>
          </a:bodyPr>
          <a:lstStyle/>
          <a:p>
            <a:r>
              <a:rPr lang="en-US" dirty="0">
                <a:hlinkClick r:id="rId5"/>
              </a:rPr>
              <a:t>http://</a:t>
            </a:r>
            <a:r>
              <a:rPr lang="en-US" dirty="0" smtClean="0">
                <a:hlinkClick r:id="rId5"/>
              </a:rPr>
              <a:t>www.nature.com/news/stat-checking-software-stirs-up-psychology-1.21049</a:t>
            </a:r>
            <a:r>
              <a:rPr lang="en-US" dirty="0" smtClean="0"/>
              <a:t> </a:t>
            </a:r>
            <a:endParaRPr lang="en-US" dirty="0"/>
          </a:p>
        </p:txBody>
      </p:sp>
      <p:sp>
        <p:nvSpPr>
          <p:cNvPr id="5" name="Rectangle 4"/>
          <p:cNvSpPr/>
          <p:nvPr/>
        </p:nvSpPr>
        <p:spPr>
          <a:xfrm>
            <a:off x="1310144" y="1773426"/>
            <a:ext cx="6527074" cy="369332"/>
          </a:xfrm>
          <a:prstGeom prst="rect">
            <a:avLst/>
          </a:prstGeom>
        </p:spPr>
        <p:txBody>
          <a:bodyPr wrap="square">
            <a:spAutoFit/>
          </a:bodyPr>
          <a:lstStyle/>
          <a:p>
            <a:r>
              <a:rPr lang="en-US" dirty="0">
                <a:hlinkClick r:id="rId6"/>
              </a:rPr>
              <a:t>https://</a:t>
            </a:r>
            <a:r>
              <a:rPr lang="en-US" dirty="0" smtClean="0">
                <a:hlinkClick r:id="rId6"/>
              </a:rPr>
              <a:t>link.springer.com/article/10.3758%2Fs13428-015-0664-2</a:t>
            </a:r>
            <a:r>
              <a:rPr lang="en-US" dirty="0" smtClean="0"/>
              <a:t> </a:t>
            </a:r>
            <a:endParaRPr lang="en-US" dirty="0"/>
          </a:p>
        </p:txBody>
      </p:sp>
    </p:spTree>
    <p:extLst>
      <p:ext uri="{BB962C8B-B14F-4D97-AF65-F5344CB8AC3E}">
        <p14:creationId xmlns:p14="http://schemas.microsoft.com/office/powerpoint/2010/main" val="3077150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425" y="1500733"/>
            <a:ext cx="8439150" cy="3438525"/>
          </a:xfrm>
          <a:prstGeom prst="rect">
            <a:avLst/>
          </a:prstGeom>
        </p:spPr>
      </p:pic>
      <p:sp>
        <p:nvSpPr>
          <p:cNvPr id="3" name="Rectangle 2"/>
          <p:cNvSpPr/>
          <p:nvPr/>
        </p:nvSpPr>
        <p:spPr>
          <a:xfrm>
            <a:off x="464961" y="422757"/>
            <a:ext cx="3302443" cy="369332"/>
          </a:xfrm>
          <a:prstGeom prst="rect">
            <a:avLst/>
          </a:prstGeom>
        </p:spPr>
        <p:txBody>
          <a:bodyPr wrap="none">
            <a:spAutoFit/>
          </a:bodyPr>
          <a:lstStyle/>
          <a:p>
            <a:r>
              <a:rPr lang="en-US" dirty="0"/>
              <a:t>http://blog.pubpeer.com/?p=190</a:t>
            </a:r>
          </a:p>
        </p:txBody>
      </p:sp>
    </p:spTree>
    <p:extLst>
      <p:ext uri="{BB962C8B-B14F-4D97-AF65-F5344CB8AC3E}">
        <p14:creationId xmlns:p14="http://schemas.microsoft.com/office/powerpoint/2010/main" val="3885463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40" y="-182880"/>
            <a:ext cx="8972960" cy="7040880"/>
          </a:xfrm>
          <a:prstGeom prst="rect">
            <a:avLst/>
          </a:prstGeom>
        </p:spPr>
      </p:pic>
      <p:sp>
        <p:nvSpPr>
          <p:cNvPr id="3" name="Rectangle 2"/>
          <p:cNvSpPr/>
          <p:nvPr/>
        </p:nvSpPr>
        <p:spPr>
          <a:xfrm>
            <a:off x="430470" y="199131"/>
            <a:ext cx="2142318" cy="369332"/>
          </a:xfrm>
          <a:prstGeom prst="rect">
            <a:avLst/>
          </a:prstGeom>
          <a:solidFill>
            <a:schemeClr val="bg1"/>
          </a:solidFill>
        </p:spPr>
        <p:txBody>
          <a:bodyPr wrap="none">
            <a:spAutoFit/>
          </a:bodyPr>
          <a:lstStyle/>
          <a:p>
            <a:r>
              <a:rPr lang="en-US" dirty="0"/>
              <a:t>https://pubpeer.com</a:t>
            </a:r>
          </a:p>
        </p:txBody>
      </p:sp>
    </p:spTree>
    <p:extLst>
      <p:ext uri="{BB962C8B-B14F-4D97-AF65-F5344CB8AC3E}">
        <p14:creationId xmlns:p14="http://schemas.microsoft.com/office/powerpoint/2010/main" val="2353466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932" y="464684"/>
            <a:ext cx="8668512" cy="4800932"/>
          </a:xfrm>
          <a:prstGeom prst="rect">
            <a:avLst/>
          </a:prstGeom>
        </p:spPr>
      </p:pic>
      <p:sp>
        <p:nvSpPr>
          <p:cNvPr id="3" name="TextBox 2"/>
          <p:cNvSpPr txBox="1"/>
          <p:nvPr/>
        </p:nvSpPr>
        <p:spPr>
          <a:xfrm>
            <a:off x="327932" y="5657850"/>
            <a:ext cx="8579304" cy="830997"/>
          </a:xfrm>
          <a:prstGeom prst="rect">
            <a:avLst/>
          </a:prstGeom>
          <a:noFill/>
        </p:spPr>
        <p:txBody>
          <a:bodyPr wrap="square" rtlCol="0">
            <a:spAutoFit/>
          </a:bodyPr>
          <a:lstStyle/>
          <a:p>
            <a:r>
              <a:rPr lang="en-US" sz="2400" dirty="0" smtClean="0">
                <a:solidFill>
                  <a:srgbClr val="7030A0"/>
                </a:solidFill>
              </a:rPr>
              <a:t>Most journals now require at least a conflicts of interest statement.</a:t>
            </a:r>
          </a:p>
          <a:p>
            <a:r>
              <a:rPr lang="en-US" sz="2400" dirty="0" smtClean="0">
                <a:solidFill>
                  <a:srgbClr val="7030A0"/>
                </a:solidFill>
              </a:rPr>
              <a:t>Many also require author contribution list.</a:t>
            </a:r>
          </a:p>
        </p:txBody>
      </p:sp>
    </p:spTree>
    <p:extLst>
      <p:ext uri="{BB962C8B-B14F-4D97-AF65-F5344CB8AC3E}">
        <p14:creationId xmlns:p14="http://schemas.microsoft.com/office/powerpoint/2010/main" val="40856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777" y="849710"/>
            <a:ext cx="9010750" cy="2651760"/>
          </a:xfrm>
          <a:prstGeom prst="rect">
            <a:avLst/>
          </a:prstGeom>
        </p:spPr>
      </p:pic>
      <p:sp>
        <p:nvSpPr>
          <p:cNvPr id="3" name="Rectangle 2"/>
          <p:cNvSpPr/>
          <p:nvPr/>
        </p:nvSpPr>
        <p:spPr>
          <a:xfrm>
            <a:off x="66777" y="165635"/>
            <a:ext cx="6004785" cy="461665"/>
          </a:xfrm>
          <a:prstGeom prst="rect">
            <a:avLst/>
          </a:prstGeom>
        </p:spPr>
        <p:txBody>
          <a:bodyPr wrap="none">
            <a:spAutoFit/>
          </a:bodyPr>
          <a:lstStyle/>
          <a:p>
            <a:r>
              <a:rPr lang="en-US" sz="2400" dirty="0">
                <a:hlinkClick r:id="rId3"/>
              </a:rPr>
              <a:t>http://</a:t>
            </a:r>
            <a:r>
              <a:rPr lang="en-US" sz="2400" dirty="0" smtClean="0">
                <a:hlinkClick r:id="rId3"/>
              </a:rPr>
              <a:t>jcs.biologists.org/content/121/11/1771</a:t>
            </a:r>
            <a:r>
              <a:rPr lang="en-US" sz="2400" dirty="0" smtClean="0"/>
              <a:t> </a:t>
            </a:r>
            <a:endParaRPr lang="en-US" sz="2400" dirty="0"/>
          </a:p>
        </p:txBody>
      </p:sp>
      <p:sp>
        <p:nvSpPr>
          <p:cNvPr id="4" name="Rectangle 3"/>
          <p:cNvSpPr/>
          <p:nvPr/>
        </p:nvSpPr>
        <p:spPr>
          <a:xfrm>
            <a:off x="236823" y="3723880"/>
            <a:ext cx="8683511" cy="3046988"/>
          </a:xfrm>
          <a:prstGeom prst="rect">
            <a:avLst/>
          </a:prstGeom>
          <a:effectLst>
            <a:glow rad="228600">
              <a:schemeClr val="accent4">
                <a:satMod val="175000"/>
                <a:alpha val="40000"/>
              </a:schemeClr>
            </a:glow>
          </a:effectLst>
        </p:spPr>
        <p:txBody>
          <a:bodyPr wrap="square">
            <a:spAutoFit/>
          </a:bodyPr>
          <a:lstStyle/>
          <a:p>
            <a:r>
              <a:rPr lang="en-US" sz="2400" dirty="0"/>
              <a:t>I'd like to suggest that our Ph.D. programs often do students a disservice in two ways. First, I don't think students are made to understand how hard it is to do research. And how very, very hard it is to do important research. It's a lot harder than taking even very demanding courses. What makes it difficult is that research is immersion in the unknown. </a:t>
            </a:r>
            <a:r>
              <a:rPr lang="en-US" sz="2400" dirty="0">
                <a:solidFill>
                  <a:srgbClr val="C00000"/>
                </a:solidFill>
              </a:rPr>
              <a:t>We just don't know what we're doing. </a:t>
            </a:r>
            <a:r>
              <a:rPr lang="en-US" sz="2400" dirty="0"/>
              <a:t>We can't be sure whether we're asking the right question or doing the right experiment until we get the answer or the result. </a:t>
            </a:r>
          </a:p>
        </p:txBody>
      </p:sp>
    </p:spTree>
    <p:extLst>
      <p:ext uri="{BB962C8B-B14F-4D97-AF65-F5344CB8AC3E}">
        <p14:creationId xmlns:p14="http://schemas.microsoft.com/office/powerpoint/2010/main" val="2792160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00"/>
            <a:ext cx="9144000" cy="6759466"/>
          </a:xfrm>
          <a:prstGeom prst="rect">
            <a:avLst/>
          </a:prstGeom>
        </p:spPr>
      </p:pic>
      <p:sp>
        <p:nvSpPr>
          <p:cNvPr id="4" name="Rectangle 3"/>
          <p:cNvSpPr/>
          <p:nvPr/>
        </p:nvSpPr>
        <p:spPr>
          <a:xfrm>
            <a:off x="6934185" y="0"/>
            <a:ext cx="2729879" cy="1200329"/>
          </a:xfrm>
          <a:prstGeom prst="rect">
            <a:avLst/>
          </a:prstGeom>
        </p:spPr>
        <p:txBody>
          <a:bodyPr wrap="square">
            <a:spAutoFit/>
          </a:bodyPr>
          <a:lstStyle/>
          <a:p>
            <a:r>
              <a:rPr lang="en-US" dirty="0" smtClean="0">
                <a:hlinkClick r:id="rId3"/>
              </a:rPr>
              <a:t>http://web.cse.ohio-state.edu/~tamaldey/paper/simplicial-map/simplicial-map.pdf</a:t>
            </a:r>
            <a:r>
              <a:rPr lang="en-US" dirty="0" smtClean="0"/>
              <a:t> </a:t>
            </a:r>
            <a:endParaRPr lang="en-US" dirty="0"/>
          </a:p>
        </p:txBody>
      </p:sp>
    </p:spTree>
    <p:extLst>
      <p:ext uri="{BB962C8B-B14F-4D97-AF65-F5344CB8AC3E}">
        <p14:creationId xmlns:p14="http://schemas.microsoft.com/office/powerpoint/2010/main" val="2964382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941" y="191776"/>
            <a:ext cx="8304666" cy="1754326"/>
          </a:xfrm>
          <a:prstGeom prst="rect">
            <a:avLst/>
          </a:prstGeom>
          <a:solidFill>
            <a:schemeClr val="bg1">
              <a:lumMod val="95000"/>
            </a:schemeClr>
          </a:solidFill>
        </p:spPr>
        <p:txBody>
          <a:bodyPr wrap="square">
            <a:spAutoFit/>
          </a:bodyPr>
          <a:lstStyle/>
          <a:p>
            <a:pPr>
              <a:lnSpc>
                <a:spcPct val="150000"/>
              </a:lnSpc>
            </a:pPr>
            <a:r>
              <a:rPr lang="en-US" sz="2400" dirty="0">
                <a:solidFill>
                  <a:srgbClr val="C00000"/>
                </a:solidFill>
                <a:latin typeface="CMMI10"/>
              </a:rPr>
              <a:t>D</a:t>
            </a:r>
            <a:r>
              <a:rPr lang="en-US" sz="2400" dirty="0" smtClean="0">
                <a:solidFill>
                  <a:srgbClr val="C00000"/>
                </a:solidFill>
                <a:latin typeface="CMSY8"/>
              </a:rPr>
              <a:t> </a:t>
            </a:r>
            <a:r>
              <a:rPr lang="en-US" sz="2400" dirty="0">
                <a:latin typeface="CMSY10"/>
              </a:rPr>
              <a:t>⊆ </a:t>
            </a:r>
            <a:r>
              <a:rPr lang="en-US" sz="2400" dirty="0">
                <a:latin typeface="CMMI10"/>
              </a:rPr>
              <a:t>V </a:t>
            </a:r>
            <a:r>
              <a:rPr lang="en-US" sz="2400" dirty="0">
                <a:latin typeface="Times New Roman" panose="02020603050405020304" pitchFamily="18" charset="0"/>
              </a:rPr>
              <a:t>is a </a:t>
            </a:r>
            <a:r>
              <a:rPr lang="en-US" sz="2400" b="1" u="sng" dirty="0">
                <a:solidFill>
                  <a:srgbClr val="C00000"/>
                </a:solidFill>
                <a:latin typeface="CMMI10"/>
              </a:rPr>
              <a:t>δ</a:t>
            </a:r>
            <a:r>
              <a:rPr lang="en-US" sz="2400" b="1" i="1" u="sng" dirty="0">
                <a:solidFill>
                  <a:srgbClr val="C00000"/>
                </a:solidFill>
                <a:latin typeface="Times New Roman" panose="02020603050405020304" pitchFamily="18" charset="0"/>
              </a:rPr>
              <a:t>-net</a:t>
            </a:r>
            <a:r>
              <a:rPr lang="en-US" sz="2400" i="1" dirty="0">
                <a:latin typeface="Times New Roman" panose="02020603050405020304" pitchFamily="18" charset="0"/>
              </a:rPr>
              <a:t> </a:t>
            </a:r>
            <a:r>
              <a:rPr lang="en-US" sz="2400" dirty="0" smtClean="0">
                <a:latin typeface="Times New Roman" panose="02020603050405020304" pitchFamily="18" charset="0"/>
              </a:rPr>
              <a:t>of </a:t>
            </a:r>
            <a:r>
              <a:rPr lang="en-US" sz="2400" dirty="0">
                <a:latin typeface="CMMI10"/>
              </a:rPr>
              <a:t>V </a:t>
            </a:r>
            <a:r>
              <a:rPr lang="en-US" sz="2400" dirty="0">
                <a:latin typeface="Times New Roman" panose="02020603050405020304" pitchFamily="18" charset="0"/>
              </a:rPr>
              <a:t>if </a:t>
            </a:r>
            <a:endParaRPr lang="en-US" sz="2400" dirty="0" smtClean="0">
              <a:latin typeface="Times New Roman" panose="02020603050405020304" pitchFamily="18" charset="0"/>
            </a:endParaRPr>
          </a:p>
          <a:p>
            <a:pPr>
              <a:lnSpc>
                <a:spcPct val="150000"/>
              </a:lnSpc>
            </a:pPr>
            <a:r>
              <a:rPr lang="en-US" sz="2400" dirty="0" smtClean="0">
                <a:latin typeface="Times New Roman" panose="02020603050405020304" pitchFamily="18" charset="0"/>
              </a:rPr>
              <a:t>(</a:t>
            </a:r>
            <a:r>
              <a:rPr lang="en-US" sz="2400" dirty="0" err="1">
                <a:latin typeface="Times New Roman" panose="02020603050405020304" pitchFamily="18" charset="0"/>
              </a:rPr>
              <a:t>i</a:t>
            </a:r>
            <a:r>
              <a:rPr lang="en-US" sz="2400" dirty="0">
                <a:latin typeface="Times New Roman" panose="02020603050405020304" pitchFamily="18" charset="0"/>
              </a:rPr>
              <a:t>) </a:t>
            </a:r>
            <a:r>
              <a:rPr lang="en-US" sz="2400" dirty="0" smtClean="0">
                <a:latin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rPr>
              <a:t> </a:t>
            </a:r>
            <a:r>
              <a:rPr lang="en-US" sz="2400" dirty="0">
                <a:latin typeface="CMMI10"/>
              </a:rPr>
              <a:t>v </a:t>
            </a:r>
            <a:r>
              <a:rPr lang="en-US" sz="2400" dirty="0">
                <a:latin typeface="CMSY10"/>
              </a:rPr>
              <a:t>∈ </a:t>
            </a:r>
            <a:r>
              <a:rPr lang="en-US" sz="2400" dirty="0">
                <a:latin typeface="CMMI10"/>
              </a:rPr>
              <a:t>V </a:t>
            </a:r>
            <a:r>
              <a:rPr lang="en-US" sz="2400" dirty="0">
                <a:latin typeface="Times New Roman" panose="02020603050405020304" pitchFamily="18" charset="0"/>
              </a:rPr>
              <a:t>, </a:t>
            </a:r>
            <a:r>
              <a:rPr lang="en-US" sz="2400" dirty="0">
                <a:solidFill>
                  <a:srgbClr val="C00000"/>
                </a:solidFill>
                <a:latin typeface="Times New Roman" panose="02020603050405020304" pitchFamily="18" charset="0"/>
                <a:sym typeface="Symbol" panose="05050102010706020507" pitchFamily="18" charset="2"/>
              </a:rPr>
              <a:t></a:t>
            </a:r>
            <a:r>
              <a:rPr lang="en-US" sz="2400" dirty="0" smtClean="0">
                <a:solidFill>
                  <a:srgbClr val="C00000"/>
                </a:solidFill>
                <a:latin typeface="Times New Roman" panose="02020603050405020304" pitchFamily="18" charset="0"/>
              </a:rPr>
              <a:t> </a:t>
            </a:r>
            <a:r>
              <a:rPr lang="en-US" sz="2400" dirty="0">
                <a:solidFill>
                  <a:srgbClr val="C00000"/>
                </a:solidFill>
                <a:latin typeface="CMMI10"/>
              </a:rPr>
              <a:t>d</a:t>
            </a:r>
            <a:r>
              <a:rPr lang="en-US" sz="2400" dirty="0" smtClean="0">
                <a:solidFill>
                  <a:srgbClr val="C00000"/>
                </a:solidFill>
                <a:latin typeface="CMSY8"/>
              </a:rPr>
              <a:t> </a:t>
            </a:r>
            <a:r>
              <a:rPr lang="en-US" sz="2400" dirty="0">
                <a:solidFill>
                  <a:srgbClr val="C00000"/>
                </a:solidFill>
                <a:latin typeface="CMSY10"/>
              </a:rPr>
              <a:t>∈ </a:t>
            </a:r>
            <a:r>
              <a:rPr lang="en-US" sz="2400" dirty="0" smtClean="0">
                <a:solidFill>
                  <a:srgbClr val="C00000"/>
                </a:solidFill>
                <a:latin typeface="CMMI10"/>
              </a:rPr>
              <a:t>D </a:t>
            </a:r>
            <a:r>
              <a:rPr lang="en-US" sz="2400" dirty="0">
                <a:latin typeface="Times New Roman" panose="02020603050405020304" pitchFamily="18" charset="0"/>
              </a:rPr>
              <a:t>such that </a:t>
            </a:r>
            <a:r>
              <a:rPr lang="en-US" sz="2400" dirty="0" smtClean="0">
                <a:latin typeface="CMSY10"/>
              </a:rPr>
              <a:t>||</a:t>
            </a:r>
            <a:r>
              <a:rPr lang="en-US" sz="2400" dirty="0" smtClean="0">
                <a:latin typeface="CMMI10"/>
              </a:rPr>
              <a:t>v </a:t>
            </a:r>
            <a:r>
              <a:rPr lang="en-US" sz="2400" dirty="0">
                <a:latin typeface="CMSY10"/>
              </a:rPr>
              <a:t>− </a:t>
            </a:r>
            <a:r>
              <a:rPr lang="en-US" sz="2400" dirty="0">
                <a:solidFill>
                  <a:srgbClr val="C00000"/>
                </a:solidFill>
                <a:latin typeface="CMMI10"/>
              </a:rPr>
              <a:t>d</a:t>
            </a:r>
            <a:r>
              <a:rPr lang="en-US" sz="2400" dirty="0" smtClean="0">
                <a:latin typeface="CMSY10"/>
              </a:rPr>
              <a:t>|| </a:t>
            </a:r>
            <a:r>
              <a:rPr lang="en-US" sz="2400" dirty="0">
                <a:latin typeface="CMSY10"/>
              </a:rPr>
              <a:t>≤ </a:t>
            </a:r>
            <a:r>
              <a:rPr lang="en-US" sz="2400" dirty="0">
                <a:latin typeface="CMMI10"/>
              </a:rPr>
              <a:t>δ</a:t>
            </a:r>
            <a:r>
              <a:rPr lang="en-US" sz="2400" dirty="0">
                <a:latin typeface="Times New Roman" panose="02020603050405020304" pitchFamily="18" charset="0"/>
              </a:rPr>
              <a:t>; and </a:t>
            </a:r>
            <a:r>
              <a:rPr lang="en-US" sz="2400" dirty="0" smtClean="0">
                <a:latin typeface="Times New Roman" panose="02020603050405020304" pitchFamily="18" charset="0"/>
              </a:rPr>
              <a:t> </a:t>
            </a:r>
          </a:p>
          <a:p>
            <a:pPr>
              <a:lnSpc>
                <a:spcPct val="150000"/>
              </a:lnSpc>
            </a:pPr>
            <a:r>
              <a:rPr lang="en-US" sz="2400" dirty="0" smtClean="0">
                <a:latin typeface="Times New Roman" panose="02020603050405020304" pitchFamily="18" charset="0"/>
              </a:rPr>
              <a:t>(</a:t>
            </a:r>
            <a:r>
              <a:rPr lang="en-US" sz="2400" dirty="0">
                <a:latin typeface="Times New Roman" panose="02020603050405020304" pitchFamily="18" charset="0"/>
              </a:rPr>
              <a:t>ii) no two points in </a:t>
            </a:r>
            <a:r>
              <a:rPr lang="en-US" sz="2400" dirty="0">
                <a:solidFill>
                  <a:srgbClr val="C00000"/>
                </a:solidFill>
                <a:latin typeface="CMMI10"/>
              </a:rPr>
              <a:t>D</a:t>
            </a:r>
            <a:r>
              <a:rPr lang="en-US" sz="2400" dirty="0" smtClean="0">
                <a:solidFill>
                  <a:srgbClr val="C00000"/>
                </a:solidFill>
                <a:latin typeface="CMSY8"/>
              </a:rPr>
              <a:t> </a:t>
            </a:r>
            <a:r>
              <a:rPr lang="en-US" sz="2400" dirty="0">
                <a:latin typeface="Times New Roman" panose="02020603050405020304" pitchFamily="18" charset="0"/>
              </a:rPr>
              <a:t>are within </a:t>
            </a:r>
            <a:r>
              <a:rPr lang="en-US" sz="2400" dirty="0">
                <a:latin typeface="CMMI10"/>
              </a:rPr>
              <a:t>δ </a:t>
            </a:r>
            <a:r>
              <a:rPr lang="en-US" sz="2400" dirty="0">
                <a:latin typeface="Times New Roman" panose="02020603050405020304" pitchFamily="18" charset="0"/>
              </a:rPr>
              <a:t>distance.</a:t>
            </a:r>
            <a:endParaRPr lang="en-US" sz="2400" dirty="0"/>
          </a:p>
        </p:txBody>
      </p:sp>
      <p:pic>
        <p:nvPicPr>
          <p:cNvPr id="3" name="Picture 2"/>
          <p:cNvPicPr>
            <a:picLocks noChangeAspect="1"/>
          </p:cNvPicPr>
          <p:nvPr/>
        </p:nvPicPr>
        <p:blipFill>
          <a:blip r:embed="rId3"/>
          <a:stretch>
            <a:fillRect/>
          </a:stretch>
        </p:blipFill>
        <p:spPr>
          <a:xfrm>
            <a:off x="1462768" y="2518001"/>
            <a:ext cx="4712552" cy="4754880"/>
          </a:xfrm>
          <a:prstGeom prst="rect">
            <a:avLst/>
          </a:prstGeom>
        </p:spPr>
      </p:pic>
      <p:sp>
        <p:nvSpPr>
          <p:cNvPr id="4" name="Left Brace 3"/>
          <p:cNvSpPr/>
          <p:nvPr/>
        </p:nvSpPr>
        <p:spPr>
          <a:xfrm rot="4667964">
            <a:off x="2732004" y="1721954"/>
            <a:ext cx="377214" cy="2291248"/>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a:off x="1167451" y="5694236"/>
            <a:ext cx="779381" cy="523220"/>
          </a:xfrm>
          <a:prstGeom prst="rect">
            <a:avLst/>
          </a:prstGeom>
        </p:spPr>
        <p:txBody>
          <a:bodyPr wrap="none">
            <a:spAutoFit/>
          </a:bodyPr>
          <a:lstStyle/>
          <a:p>
            <a:r>
              <a:rPr lang="en-US" sz="2800" b="1" dirty="0">
                <a:solidFill>
                  <a:schemeClr val="tx2">
                    <a:lumMod val="75000"/>
                  </a:schemeClr>
                </a:solidFill>
                <a:latin typeface="CMSY10"/>
              </a:rPr>
              <a:t>≤</a:t>
            </a:r>
            <a:r>
              <a:rPr lang="en-US" sz="2800" b="1" dirty="0" smtClean="0">
                <a:solidFill>
                  <a:schemeClr val="tx2">
                    <a:lumMod val="75000"/>
                  </a:schemeClr>
                </a:solidFill>
                <a:latin typeface="Times New Roman" panose="02020603050405020304" pitchFamily="18" charset="0"/>
              </a:rPr>
              <a:t> </a:t>
            </a:r>
            <a:r>
              <a:rPr lang="en-US" sz="2800" b="1" dirty="0" smtClean="0">
                <a:solidFill>
                  <a:schemeClr val="tx2">
                    <a:lumMod val="75000"/>
                  </a:schemeClr>
                </a:solidFill>
                <a:latin typeface="CMMI10"/>
              </a:rPr>
              <a:t>δ</a:t>
            </a:r>
            <a:r>
              <a:rPr lang="en-US" sz="2800" b="1" i="1" dirty="0" smtClean="0">
                <a:solidFill>
                  <a:srgbClr val="C00000"/>
                </a:solidFill>
                <a:latin typeface="Times New Roman" panose="02020603050405020304" pitchFamily="18" charset="0"/>
              </a:rPr>
              <a:t> </a:t>
            </a:r>
            <a:endParaRPr lang="en-US" sz="2800" b="1" dirty="0">
              <a:solidFill>
                <a:srgbClr val="C00000"/>
              </a:solidFill>
            </a:endParaRPr>
          </a:p>
        </p:txBody>
      </p:sp>
      <p:sp>
        <p:nvSpPr>
          <p:cNvPr id="7" name="Left Brace 6"/>
          <p:cNvSpPr/>
          <p:nvPr/>
        </p:nvSpPr>
        <p:spPr>
          <a:xfrm>
            <a:off x="1858771" y="5331278"/>
            <a:ext cx="315616" cy="12491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p:cNvSpPr/>
          <p:nvPr/>
        </p:nvSpPr>
        <p:spPr>
          <a:xfrm>
            <a:off x="2593480" y="2258714"/>
            <a:ext cx="787395" cy="523220"/>
          </a:xfrm>
          <a:prstGeom prst="rect">
            <a:avLst/>
          </a:prstGeom>
        </p:spPr>
        <p:txBody>
          <a:bodyPr wrap="none">
            <a:spAutoFit/>
          </a:bodyPr>
          <a:lstStyle/>
          <a:p>
            <a:r>
              <a:rPr lang="en-US" sz="2800" b="1" dirty="0" smtClean="0">
                <a:solidFill>
                  <a:srgbClr val="C00000"/>
                </a:solidFill>
                <a:latin typeface="Times New Roman" panose="02020603050405020304" pitchFamily="18" charset="0"/>
              </a:rPr>
              <a:t>&gt; </a:t>
            </a:r>
            <a:r>
              <a:rPr lang="en-US" sz="2800" b="1" dirty="0" smtClean="0">
                <a:solidFill>
                  <a:srgbClr val="C00000"/>
                </a:solidFill>
                <a:latin typeface="CMMI10"/>
              </a:rPr>
              <a:t>δ</a:t>
            </a:r>
            <a:r>
              <a:rPr lang="en-US" sz="2800" b="1" i="1" dirty="0" smtClean="0">
                <a:solidFill>
                  <a:srgbClr val="C00000"/>
                </a:solidFill>
                <a:latin typeface="Times New Roman" panose="02020603050405020304" pitchFamily="18" charset="0"/>
              </a:rPr>
              <a:t> </a:t>
            </a:r>
            <a:endParaRPr lang="en-US" sz="2800" b="1" dirty="0">
              <a:solidFill>
                <a:srgbClr val="C00000"/>
              </a:solidFill>
            </a:endParaRPr>
          </a:p>
        </p:txBody>
      </p:sp>
      <p:pic>
        <p:nvPicPr>
          <p:cNvPr id="9" name="Picture 8"/>
          <p:cNvPicPr>
            <a:picLocks noChangeAspect="1"/>
          </p:cNvPicPr>
          <p:nvPr/>
        </p:nvPicPr>
        <p:blipFill>
          <a:blip r:embed="rId4"/>
          <a:stretch>
            <a:fillRect/>
          </a:stretch>
        </p:blipFill>
        <p:spPr>
          <a:xfrm>
            <a:off x="5845801" y="3223042"/>
            <a:ext cx="352425" cy="409575"/>
          </a:xfrm>
          <a:prstGeom prst="rect">
            <a:avLst/>
          </a:prstGeom>
        </p:spPr>
      </p:pic>
    </p:spTree>
    <p:extLst>
      <p:ext uri="{BB962C8B-B14F-4D97-AF65-F5344CB8AC3E}">
        <p14:creationId xmlns:p14="http://schemas.microsoft.com/office/powerpoint/2010/main" val="296438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15" y="2541099"/>
            <a:ext cx="9272362" cy="4031873"/>
          </a:xfrm>
          <a:prstGeom prst="rect">
            <a:avLst/>
          </a:prstGeom>
          <a:noFill/>
        </p:spPr>
        <p:txBody>
          <a:bodyPr wrap="square" rtlCol="0">
            <a:spAutoFit/>
          </a:bodyPr>
          <a:lstStyle/>
          <a:p>
            <a:r>
              <a:rPr lang="en-US" sz="3200" dirty="0" smtClean="0"/>
              <a:t>Choosing a </a:t>
            </a:r>
            <a:r>
              <a:rPr lang="en-US" sz="3200" b="1" u="sng" dirty="0">
                <a:solidFill>
                  <a:srgbClr val="C00000"/>
                </a:solidFill>
                <a:latin typeface="CMMI10"/>
              </a:rPr>
              <a:t>δ</a:t>
            </a:r>
            <a:r>
              <a:rPr lang="en-US" sz="3200" b="1" i="1" u="sng" dirty="0">
                <a:solidFill>
                  <a:srgbClr val="C00000"/>
                </a:solidFill>
                <a:latin typeface="Times New Roman" panose="02020603050405020304" pitchFamily="18" charset="0"/>
              </a:rPr>
              <a:t>-net </a:t>
            </a:r>
            <a:r>
              <a:rPr lang="en-US" sz="3200" dirty="0" smtClean="0"/>
              <a:t>:</a:t>
            </a:r>
          </a:p>
          <a:p>
            <a:r>
              <a:rPr lang="en-US" sz="3200" dirty="0" err="1" smtClean="0"/>
              <a:t>Maxmin</a:t>
            </a:r>
            <a:endParaRPr lang="en-US" sz="3200" dirty="0" smtClean="0"/>
          </a:p>
          <a:p>
            <a:pPr marL="176213"/>
            <a:r>
              <a:rPr lang="en-US" sz="3200" dirty="0" smtClean="0"/>
              <a:t>1.)  choose point </a:t>
            </a:r>
            <a:r>
              <a:rPr lang="en-US" sz="4000" dirty="0" smtClean="0">
                <a:latin typeface="Mistral"/>
                <a:cs typeface="Mistral"/>
              </a:rPr>
              <a:t>l</a:t>
            </a:r>
            <a:r>
              <a:rPr lang="en-US" sz="3200" baseline="-25000" dirty="0" smtClean="0"/>
              <a:t>1</a:t>
            </a:r>
            <a:r>
              <a:rPr lang="en-US" sz="3200" dirty="0" smtClean="0"/>
              <a:t> randomly</a:t>
            </a:r>
          </a:p>
          <a:p>
            <a:pPr marL="176213"/>
            <a:endParaRPr lang="en-US" dirty="0" smtClean="0"/>
          </a:p>
          <a:p>
            <a:pPr marL="176213"/>
            <a:r>
              <a:rPr lang="en-US" sz="3200" dirty="0" smtClean="0"/>
              <a:t>2.)  If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have been chosen,  choose </a:t>
            </a:r>
            <a:r>
              <a:rPr lang="en-US" sz="4000" dirty="0" err="1" smtClean="0">
                <a:latin typeface="Mistral"/>
                <a:cs typeface="Mistral"/>
              </a:rPr>
              <a:t>l</a:t>
            </a:r>
            <a:r>
              <a:rPr lang="en-US" sz="3200" baseline="-25000" dirty="0" err="1"/>
              <a:t>k</a:t>
            </a:r>
            <a:r>
              <a:rPr lang="en-US" sz="3200" baseline="-25000" dirty="0" smtClean="0"/>
              <a:t> </a:t>
            </a:r>
            <a:r>
              <a:rPr lang="en-US" sz="3200" dirty="0" smtClean="0"/>
              <a:t>such that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is in D -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and </a:t>
            </a:r>
          </a:p>
          <a:p>
            <a:pPr marL="176213"/>
            <a:endParaRPr lang="en-US" sz="1400" dirty="0"/>
          </a:p>
          <a:p>
            <a:pPr marL="176213"/>
            <a:r>
              <a:rPr lang="en-US" sz="3200" dirty="0" smtClean="0"/>
              <a:t>min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1</a:t>
            </a:r>
            <a:r>
              <a:rPr lang="en-US" sz="3200" dirty="0"/>
              <a:t>)</a:t>
            </a:r>
            <a:r>
              <a:rPr lang="en-US" sz="3200" dirty="0" smtClean="0"/>
              <a:t>, …,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k-1</a:t>
            </a:r>
            <a:r>
              <a:rPr lang="en-US" sz="3200" dirty="0" smtClean="0"/>
              <a:t>)} ≥ min {d(</a:t>
            </a:r>
            <a:r>
              <a:rPr lang="en-US" sz="3200" dirty="0" smtClean="0">
                <a:cs typeface="Mistral"/>
              </a:rPr>
              <a:t>v</a:t>
            </a:r>
            <a:r>
              <a:rPr lang="en-US" sz="3200" dirty="0" smtClean="0"/>
              <a:t>, </a:t>
            </a:r>
            <a:r>
              <a:rPr lang="en-US" sz="4000" dirty="0" smtClean="0">
                <a:latin typeface="Mistral"/>
                <a:cs typeface="Mistral"/>
              </a:rPr>
              <a:t>l</a:t>
            </a:r>
            <a:r>
              <a:rPr lang="en-US" sz="3200" baseline="-25000" dirty="0" smtClean="0"/>
              <a:t>1</a:t>
            </a:r>
            <a:r>
              <a:rPr lang="en-US" sz="3200" dirty="0" smtClean="0"/>
              <a:t>), …, d(</a:t>
            </a:r>
            <a:r>
              <a:rPr lang="en-US" sz="3200" dirty="0">
                <a:cs typeface="Mistral"/>
              </a:rPr>
              <a:t>v</a:t>
            </a:r>
            <a:r>
              <a:rPr lang="en-US" sz="3200" dirty="0" smtClean="0"/>
              <a:t>, </a:t>
            </a:r>
            <a:r>
              <a:rPr lang="en-US" sz="4000" dirty="0" smtClean="0">
                <a:latin typeface="Mistral"/>
                <a:cs typeface="Mistral"/>
              </a:rPr>
              <a:t>l</a:t>
            </a:r>
            <a:r>
              <a:rPr lang="en-US" sz="3200" baseline="-25000" dirty="0" smtClean="0"/>
              <a:t>k-1</a:t>
            </a:r>
            <a:r>
              <a:rPr lang="en-US" sz="3200" dirty="0" smtClean="0"/>
              <a:t>)} </a:t>
            </a:r>
          </a:p>
        </p:txBody>
      </p:sp>
      <p:pic>
        <p:nvPicPr>
          <p:cNvPr id="3" name="Picture 2" descr="0simplex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871" y="239659"/>
            <a:ext cx="6438900" cy="3403600"/>
          </a:xfrm>
          <a:prstGeom prst="rect">
            <a:avLst/>
          </a:prstGeom>
        </p:spPr>
      </p:pic>
      <p:sp>
        <p:nvSpPr>
          <p:cNvPr id="4" name="Oval 3"/>
          <p:cNvSpPr>
            <a:spLocks noChangeAspect="1"/>
          </p:cNvSpPr>
          <p:nvPr/>
        </p:nvSpPr>
        <p:spPr>
          <a:xfrm>
            <a:off x="8453877" y="2541099"/>
            <a:ext cx="274320" cy="274320"/>
          </a:xfrm>
          <a:prstGeom prst="ellipse">
            <a:avLst/>
          </a:prstGeom>
          <a:solidFill>
            <a:srgbClr val="FF0000"/>
          </a:solid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2514871" y="558924"/>
            <a:ext cx="274320" cy="274320"/>
          </a:xfrm>
          <a:prstGeom prst="ellipse">
            <a:avLst/>
          </a:prstGeom>
          <a:solidFill>
            <a:srgbClr val="FF0000"/>
          </a:solidFill>
          <a:ln w="571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4741948" y="2940799"/>
            <a:ext cx="274320" cy="274320"/>
          </a:xfrm>
          <a:prstGeom prst="ellipse">
            <a:avLst/>
          </a:prstGeom>
          <a:solidFill>
            <a:srgbClr val="FF0000"/>
          </a:solidFill>
          <a:ln w="57150">
            <a:solidFill>
              <a:srgbClr val="FF93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621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3020"/>
            <a:ext cx="9144000" cy="1428049"/>
          </a:xfrm>
          <a:prstGeom prst="rect">
            <a:avLst/>
          </a:prstGeom>
        </p:spPr>
      </p:pic>
      <p:sp>
        <p:nvSpPr>
          <p:cNvPr id="3" name="TextBox 2"/>
          <p:cNvSpPr txBox="1"/>
          <p:nvPr/>
        </p:nvSpPr>
        <p:spPr>
          <a:xfrm>
            <a:off x="2423315" y="14602"/>
            <a:ext cx="4963416" cy="369332"/>
          </a:xfrm>
          <a:prstGeom prst="rect">
            <a:avLst/>
          </a:prstGeom>
          <a:noFill/>
        </p:spPr>
        <p:txBody>
          <a:bodyPr wrap="square" rtlCol="0">
            <a:spAutoFit/>
          </a:bodyPr>
          <a:lstStyle/>
          <a:p>
            <a:r>
              <a:rPr lang="en-US" dirty="0" smtClean="0"/>
              <a:t>Web of Science Journal Citation Reports</a:t>
            </a:r>
            <a:endParaRPr lang="en-US" dirty="0"/>
          </a:p>
        </p:txBody>
      </p:sp>
      <p:pic>
        <p:nvPicPr>
          <p:cNvPr id="4" name="Picture 3"/>
          <p:cNvPicPr>
            <a:picLocks noChangeAspect="1"/>
          </p:cNvPicPr>
          <p:nvPr/>
        </p:nvPicPr>
        <p:blipFill>
          <a:blip r:embed="rId3"/>
          <a:stretch>
            <a:fillRect/>
          </a:stretch>
        </p:blipFill>
        <p:spPr>
          <a:xfrm>
            <a:off x="163031" y="1841069"/>
            <a:ext cx="8980969" cy="6045042"/>
          </a:xfrm>
          <a:prstGeom prst="rect">
            <a:avLst/>
          </a:prstGeom>
        </p:spPr>
      </p:pic>
    </p:spTree>
    <p:extLst>
      <p:ext uri="{BB962C8B-B14F-4D97-AF65-F5344CB8AC3E}">
        <p14:creationId xmlns:p14="http://schemas.microsoft.com/office/powerpoint/2010/main" val="3813697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0800"/>
            <a:ext cx="9144000" cy="6746369"/>
          </a:xfrm>
          <a:prstGeom prst="rect">
            <a:avLst/>
          </a:prstGeom>
        </p:spPr>
      </p:pic>
      <p:sp>
        <p:nvSpPr>
          <p:cNvPr id="3" name="Rectangle 2"/>
          <p:cNvSpPr/>
          <p:nvPr/>
        </p:nvSpPr>
        <p:spPr>
          <a:xfrm>
            <a:off x="160581" y="6282028"/>
            <a:ext cx="9109329" cy="369332"/>
          </a:xfrm>
          <a:prstGeom prst="rect">
            <a:avLst/>
          </a:prstGeom>
        </p:spPr>
        <p:txBody>
          <a:bodyPr wrap="square">
            <a:spAutoFit/>
          </a:bodyPr>
          <a:lstStyle/>
          <a:p>
            <a:r>
              <a:rPr lang="en-US" dirty="0" smtClean="0">
                <a:hlinkClick r:id="rId3"/>
              </a:rPr>
              <a:t>www.cse.ohio-state.edu/~tamaldey/talk/simplicial-map/PersistenceForSimplicialMap.pdf</a:t>
            </a:r>
            <a:r>
              <a:rPr lang="en-US" dirty="0" smtClean="0"/>
              <a:t> </a:t>
            </a:r>
            <a:endParaRPr lang="en-US" dirty="0"/>
          </a:p>
        </p:txBody>
      </p:sp>
    </p:spTree>
    <p:extLst>
      <p:ext uri="{BB962C8B-B14F-4D97-AF65-F5344CB8AC3E}">
        <p14:creationId xmlns:p14="http://schemas.microsoft.com/office/powerpoint/2010/main" val="239242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1897"/>
            <a:ext cx="9144000" cy="6758185"/>
          </a:xfrm>
          <a:prstGeom prst="rect">
            <a:avLst/>
          </a:prstGeom>
        </p:spPr>
      </p:pic>
      <p:sp>
        <p:nvSpPr>
          <p:cNvPr id="3" name="Rectangle 2"/>
          <p:cNvSpPr/>
          <p:nvPr/>
        </p:nvSpPr>
        <p:spPr>
          <a:xfrm>
            <a:off x="160581" y="6194434"/>
            <a:ext cx="9109329" cy="369332"/>
          </a:xfrm>
          <a:prstGeom prst="rect">
            <a:avLst/>
          </a:prstGeom>
        </p:spPr>
        <p:txBody>
          <a:bodyPr wrap="square">
            <a:spAutoFit/>
          </a:bodyPr>
          <a:lstStyle/>
          <a:p>
            <a:r>
              <a:rPr lang="en-US" dirty="0" smtClean="0">
                <a:hlinkClick r:id="rId3"/>
              </a:rPr>
              <a:t>www.cse.ohio-state.edu/~tamaldey/talk/simplicial-map/PersistenceForSimplicialMap.pdf</a:t>
            </a:r>
            <a:r>
              <a:rPr lang="en-US" dirty="0" smtClean="0"/>
              <a:t> </a:t>
            </a:r>
            <a:endParaRPr lang="en-US" dirty="0"/>
          </a:p>
        </p:txBody>
      </p:sp>
    </p:spTree>
    <p:extLst>
      <p:ext uri="{BB962C8B-B14F-4D97-AF65-F5344CB8AC3E}">
        <p14:creationId xmlns:p14="http://schemas.microsoft.com/office/powerpoint/2010/main" val="1040294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0500"/>
            <a:ext cx="9144000" cy="6475783"/>
          </a:xfrm>
          <a:prstGeom prst="rect">
            <a:avLst/>
          </a:prstGeom>
        </p:spPr>
      </p:pic>
      <p:sp>
        <p:nvSpPr>
          <p:cNvPr id="3" name="Rectangle 2"/>
          <p:cNvSpPr/>
          <p:nvPr/>
        </p:nvSpPr>
        <p:spPr>
          <a:xfrm>
            <a:off x="160581" y="6471815"/>
            <a:ext cx="9109329" cy="369332"/>
          </a:xfrm>
          <a:prstGeom prst="rect">
            <a:avLst/>
          </a:prstGeom>
        </p:spPr>
        <p:txBody>
          <a:bodyPr wrap="square">
            <a:spAutoFit/>
          </a:bodyPr>
          <a:lstStyle/>
          <a:p>
            <a:r>
              <a:rPr lang="en-US" dirty="0" smtClean="0">
                <a:hlinkClick r:id="rId3"/>
              </a:rPr>
              <a:t>www.cse.ohio-state.edu/~tamaldey/talk/simplicial-map/PersistenceForSimplicialMap.pdf</a:t>
            </a:r>
            <a:r>
              <a:rPr lang="en-US" dirty="0" smtClean="0"/>
              <a:t> </a:t>
            </a:r>
            <a:endParaRPr lang="en-US" dirty="0"/>
          </a:p>
        </p:txBody>
      </p:sp>
    </p:spTree>
    <p:extLst>
      <p:ext uri="{BB962C8B-B14F-4D97-AF65-F5344CB8AC3E}">
        <p14:creationId xmlns:p14="http://schemas.microsoft.com/office/powerpoint/2010/main" val="130244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1504" y="672109"/>
            <a:ext cx="8117688" cy="2965370"/>
          </a:xfrm>
          <a:prstGeom prst="rect">
            <a:avLst/>
          </a:prstGeom>
        </p:spPr>
      </p:pic>
      <p:sp>
        <p:nvSpPr>
          <p:cNvPr id="3" name="Rectangle 2"/>
          <p:cNvSpPr/>
          <p:nvPr/>
        </p:nvSpPr>
        <p:spPr>
          <a:xfrm>
            <a:off x="213043" y="171384"/>
            <a:ext cx="8356149" cy="369332"/>
          </a:xfrm>
          <a:prstGeom prst="rect">
            <a:avLst/>
          </a:prstGeom>
        </p:spPr>
        <p:txBody>
          <a:bodyPr wrap="square">
            <a:spAutoFit/>
          </a:bodyPr>
          <a:lstStyle/>
          <a:p>
            <a:r>
              <a:rPr lang="en-US" dirty="0" smtClean="0">
                <a:hlinkClick r:id="rId3"/>
              </a:rPr>
              <a:t>geometrica.saclay.inria.fr/team/Fred.Chazal/papers/socg09.pdf</a:t>
            </a:r>
            <a:r>
              <a:rPr lang="en-US" dirty="0" smtClean="0"/>
              <a:t>   </a:t>
            </a:r>
            <a:endParaRPr lang="en-US" dirty="0"/>
          </a:p>
        </p:txBody>
      </p:sp>
      <p:pic>
        <p:nvPicPr>
          <p:cNvPr id="5" name="Picture 4"/>
          <p:cNvPicPr>
            <a:picLocks noChangeAspect="1"/>
          </p:cNvPicPr>
          <p:nvPr/>
        </p:nvPicPr>
        <p:blipFill>
          <a:blip r:embed="rId4"/>
          <a:stretch>
            <a:fillRect/>
          </a:stretch>
        </p:blipFill>
        <p:spPr>
          <a:xfrm>
            <a:off x="213043" y="4035365"/>
            <a:ext cx="8801560" cy="1645151"/>
          </a:xfrm>
          <a:prstGeom prst="rect">
            <a:avLst/>
          </a:prstGeom>
        </p:spPr>
      </p:pic>
    </p:spTree>
    <p:extLst>
      <p:ext uri="{BB962C8B-B14F-4D97-AF65-F5344CB8AC3E}">
        <p14:creationId xmlns:p14="http://schemas.microsoft.com/office/powerpoint/2010/main" val="310448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372" y="2638395"/>
            <a:ext cx="8801560" cy="1645151"/>
          </a:xfrm>
          <a:prstGeom prst="rect">
            <a:avLst/>
          </a:prstGeom>
        </p:spPr>
      </p:pic>
      <p:pic>
        <p:nvPicPr>
          <p:cNvPr id="6" name="Picture 5"/>
          <p:cNvPicPr>
            <a:picLocks noChangeAspect="1"/>
          </p:cNvPicPr>
          <p:nvPr/>
        </p:nvPicPr>
        <p:blipFill>
          <a:blip r:embed="rId3"/>
          <a:stretch>
            <a:fillRect/>
          </a:stretch>
        </p:blipFill>
        <p:spPr>
          <a:xfrm>
            <a:off x="0" y="494707"/>
            <a:ext cx="8953500" cy="1778000"/>
          </a:xfrm>
          <a:prstGeom prst="rect">
            <a:avLst/>
          </a:prstGeom>
        </p:spPr>
      </p:pic>
    </p:spTree>
    <p:extLst>
      <p:ext uri="{BB962C8B-B14F-4D97-AF65-F5344CB8AC3E}">
        <p14:creationId xmlns:p14="http://schemas.microsoft.com/office/powerpoint/2010/main" val="2929473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990" y="563784"/>
            <a:ext cx="9144000" cy="6185043"/>
          </a:xfrm>
          <a:prstGeom prst="rect">
            <a:avLst/>
          </a:prstGeom>
        </p:spPr>
      </p:pic>
      <p:sp>
        <p:nvSpPr>
          <p:cNvPr id="3" name="Rectangle 2"/>
          <p:cNvSpPr/>
          <p:nvPr/>
        </p:nvSpPr>
        <p:spPr>
          <a:xfrm>
            <a:off x="175180" y="145534"/>
            <a:ext cx="8968820" cy="400110"/>
          </a:xfrm>
          <a:prstGeom prst="rect">
            <a:avLst/>
          </a:prstGeom>
        </p:spPr>
        <p:txBody>
          <a:bodyPr wrap="square">
            <a:spAutoFit/>
          </a:bodyPr>
          <a:lstStyle/>
          <a:p>
            <a:r>
              <a:rPr lang="en-US" sz="2000" dirty="0" smtClean="0">
                <a:hlinkClick r:id="rId3"/>
              </a:rPr>
              <a:t>http://cmup.fc.up.pt/cmup/omgtp/2015/docs/Bauer_induced-matchings-talk.pdf</a:t>
            </a:r>
            <a:r>
              <a:rPr lang="en-US" sz="2000" dirty="0" smtClean="0"/>
              <a:t> </a:t>
            </a:r>
            <a:endParaRPr lang="en-US" sz="2000" dirty="0"/>
          </a:p>
        </p:txBody>
      </p:sp>
      <p:sp>
        <p:nvSpPr>
          <p:cNvPr id="4" name="Rectangle 3"/>
          <p:cNvSpPr/>
          <p:nvPr/>
        </p:nvSpPr>
        <p:spPr>
          <a:xfrm>
            <a:off x="6980738" y="1212990"/>
            <a:ext cx="1986516" cy="523220"/>
          </a:xfrm>
          <a:prstGeom prst="rect">
            <a:avLst/>
          </a:prstGeom>
          <a:solidFill>
            <a:schemeClr val="accent6">
              <a:lumMod val="20000"/>
              <a:lumOff val="80000"/>
            </a:schemeClr>
          </a:solidFill>
        </p:spPr>
        <p:txBody>
          <a:bodyPr wrap="none">
            <a:spAutoFit/>
          </a:bodyPr>
          <a:lstStyle/>
          <a:p>
            <a:r>
              <a:rPr lang="en-US" sz="2800" dirty="0" smtClean="0"/>
              <a:t>Ulrich Bauer</a:t>
            </a:r>
            <a:endParaRPr lang="en-US" sz="2800" dirty="0"/>
          </a:p>
        </p:txBody>
      </p:sp>
    </p:spTree>
    <p:extLst>
      <p:ext uri="{BB962C8B-B14F-4D97-AF65-F5344CB8AC3E}">
        <p14:creationId xmlns:p14="http://schemas.microsoft.com/office/powerpoint/2010/main" val="104483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0500"/>
            <a:ext cx="9144000" cy="6475783"/>
          </a:xfrm>
          <a:prstGeom prst="rect">
            <a:avLst/>
          </a:prstGeom>
        </p:spPr>
      </p:pic>
      <p:sp>
        <p:nvSpPr>
          <p:cNvPr id="3" name="Rectangle 2"/>
          <p:cNvSpPr/>
          <p:nvPr/>
        </p:nvSpPr>
        <p:spPr>
          <a:xfrm>
            <a:off x="160581" y="6471815"/>
            <a:ext cx="9109329" cy="369332"/>
          </a:xfrm>
          <a:prstGeom prst="rect">
            <a:avLst/>
          </a:prstGeom>
        </p:spPr>
        <p:txBody>
          <a:bodyPr wrap="square">
            <a:spAutoFit/>
          </a:bodyPr>
          <a:lstStyle/>
          <a:p>
            <a:r>
              <a:rPr lang="en-US" dirty="0" smtClean="0">
                <a:hlinkClick r:id="rId3"/>
              </a:rPr>
              <a:t>www.cse.ohio-state.edu/~tamaldey/talk/simplicial-map/PersistenceForSimplicialMap.pdf</a:t>
            </a:r>
            <a:r>
              <a:rPr lang="en-US" dirty="0" smtClean="0"/>
              <a:t> </a:t>
            </a:r>
            <a:endParaRPr lang="en-US" dirty="0"/>
          </a:p>
        </p:txBody>
      </p:sp>
    </p:spTree>
    <p:extLst>
      <p:ext uri="{BB962C8B-B14F-4D97-AF65-F5344CB8AC3E}">
        <p14:creationId xmlns:p14="http://schemas.microsoft.com/office/powerpoint/2010/main" val="1305237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38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2900"/>
            <a:ext cx="9144000" cy="6154777"/>
          </a:xfrm>
          <a:prstGeom prst="rect">
            <a:avLst/>
          </a:prstGeom>
        </p:spPr>
      </p:pic>
    </p:spTree>
    <p:extLst>
      <p:ext uri="{BB962C8B-B14F-4D97-AF65-F5344CB8AC3E}">
        <p14:creationId xmlns:p14="http://schemas.microsoft.com/office/powerpoint/2010/main" val="289132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37" y="35641"/>
            <a:ext cx="8633516" cy="369332"/>
          </a:xfrm>
          <a:prstGeom prst="rect">
            <a:avLst/>
          </a:prstGeom>
        </p:spPr>
        <p:txBody>
          <a:bodyPr wrap="square">
            <a:spAutoFit/>
          </a:bodyPr>
          <a:lstStyle/>
          <a:p>
            <a:r>
              <a:rPr lang="en-US" dirty="0" smtClean="0">
                <a:hlinkClick r:id="rId2"/>
              </a:rPr>
              <a:t>http://www.austms.org.au/Rankings/0101_AustMS_final_ranked.html</a:t>
            </a:r>
            <a:r>
              <a:rPr lang="en-US" dirty="0" smtClean="0"/>
              <a:t> </a:t>
            </a:r>
            <a:endParaRPr lang="en-US" dirty="0"/>
          </a:p>
        </p:txBody>
      </p:sp>
      <p:pic>
        <p:nvPicPr>
          <p:cNvPr id="3" name="Picture 2"/>
          <p:cNvPicPr>
            <a:picLocks noChangeAspect="1"/>
          </p:cNvPicPr>
          <p:nvPr/>
        </p:nvPicPr>
        <p:blipFill>
          <a:blip r:embed="rId3"/>
          <a:stretch>
            <a:fillRect/>
          </a:stretch>
        </p:blipFill>
        <p:spPr>
          <a:xfrm>
            <a:off x="0" y="463024"/>
            <a:ext cx="9144000" cy="6394976"/>
          </a:xfrm>
          <a:prstGeom prst="rect">
            <a:avLst/>
          </a:prstGeom>
        </p:spPr>
      </p:pic>
    </p:spTree>
    <p:extLst>
      <p:ext uri="{BB962C8B-B14F-4D97-AF65-F5344CB8AC3E}">
        <p14:creationId xmlns:p14="http://schemas.microsoft.com/office/powerpoint/2010/main" val="146848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37" y="35641"/>
            <a:ext cx="8633516" cy="369332"/>
          </a:xfrm>
          <a:prstGeom prst="rect">
            <a:avLst/>
          </a:prstGeom>
        </p:spPr>
        <p:txBody>
          <a:bodyPr wrap="square">
            <a:spAutoFit/>
          </a:bodyPr>
          <a:lstStyle/>
          <a:p>
            <a:r>
              <a:rPr lang="en-US" dirty="0" smtClean="0">
                <a:hlinkClick r:id="rId2"/>
              </a:rPr>
              <a:t>http://www.austms.org.au/Rankings/0101_AustMS_final_ranked.html</a:t>
            </a:r>
            <a:r>
              <a:rPr lang="en-US" dirty="0" smtClean="0"/>
              <a:t> </a:t>
            </a:r>
            <a:endParaRPr lang="en-US" dirty="0"/>
          </a:p>
        </p:txBody>
      </p:sp>
      <p:pic>
        <p:nvPicPr>
          <p:cNvPr id="3" name="Picture 2"/>
          <p:cNvPicPr>
            <a:picLocks noChangeAspect="1"/>
          </p:cNvPicPr>
          <p:nvPr/>
        </p:nvPicPr>
        <p:blipFill>
          <a:blip r:embed="rId3"/>
          <a:stretch>
            <a:fillRect/>
          </a:stretch>
        </p:blipFill>
        <p:spPr>
          <a:xfrm>
            <a:off x="0" y="463024"/>
            <a:ext cx="9144000" cy="6394976"/>
          </a:xfrm>
          <a:prstGeom prst="rect">
            <a:avLst/>
          </a:prstGeom>
        </p:spPr>
      </p:pic>
    </p:spTree>
    <p:extLst>
      <p:ext uri="{BB962C8B-B14F-4D97-AF65-F5344CB8AC3E}">
        <p14:creationId xmlns:p14="http://schemas.microsoft.com/office/powerpoint/2010/main" val="43745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12262"/>
            <a:ext cx="9144000" cy="3793877"/>
          </a:xfrm>
          <a:prstGeom prst="rect">
            <a:avLst/>
          </a:prstGeom>
        </p:spPr>
      </p:pic>
      <p:pic>
        <p:nvPicPr>
          <p:cNvPr id="4" name="Picture 3"/>
          <p:cNvPicPr>
            <a:picLocks noChangeAspect="1"/>
          </p:cNvPicPr>
          <p:nvPr/>
        </p:nvPicPr>
        <p:blipFill>
          <a:blip r:embed="rId3"/>
          <a:stretch>
            <a:fillRect/>
          </a:stretch>
        </p:blipFill>
        <p:spPr>
          <a:xfrm>
            <a:off x="43797" y="4056565"/>
            <a:ext cx="9144000" cy="4290391"/>
          </a:xfrm>
          <a:prstGeom prst="rect">
            <a:avLst/>
          </a:prstGeom>
        </p:spPr>
      </p:pic>
    </p:spTree>
    <p:extLst>
      <p:ext uri="{BB962C8B-B14F-4D97-AF65-F5344CB8AC3E}">
        <p14:creationId xmlns:p14="http://schemas.microsoft.com/office/powerpoint/2010/main" val="354502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4816" y="144546"/>
            <a:ext cx="14362900" cy="6739127"/>
          </a:xfrm>
          <a:prstGeom prst="rect">
            <a:avLst/>
          </a:prstGeom>
        </p:spPr>
      </p:pic>
    </p:spTree>
    <p:extLst>
      <p:ext uri="{BB962C8B-B14F-4D97-AF65-F5344CB8AC3E}">
        <p14:creationId xmlns:p14="http://schemas.microsoft.com/office/powerpoint/2010/main" val="80029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556" y="486452"/>
            <a:ext cx="8961120" cy="6351431"/>
          </a:xfrm>
          <a:prstGeom prst="rect">
            <a:avLst/>
          </a:prstGeom>
        </p:spPr>
      </p:pic>
      <p:sp>
        <p:nvSpPr>
          <p:cNvPr id="3" name="Rectangle 2"/>
          <p:cNvSpPr/>
          <p:nvPr/>
        </p:nvSpPr>
        <p:spPr>
          <a:xfrm>
            <a:off x="174328" y="40296"/>
            <a:ext cx="9035456" cy="400110"/>
          </a:xfrm>
          <a:prstGeom prst="rect">
            <a:avLst/>
          </a:prstGeom>
        </p:spPr>
        <p:txBody>
          <a:bodyPr wrap="square">
            <a:spAutoFit/>
          </a:bodyPr>
          <a:lstStyle/>
          <a:p>
            <a:r>
              <a:rPr lang="en-US" sz="2000" dirty="0">
                <a:hlinkClick r:id="rId3"/>
              </a:rPr>
              <a:t>http://</a:t>
            </a:r>
            <a:r>
              <a:rPr lang="en-US" sz="2000" dirty="0" smtClean="0">
                <a:hlinkClick r:id="rId3"/>
              </a:rPr>
              <a:t>www.ncbi.nlm.nih.gov/pubmed/2406472?dopt=Abstract&amp;holding=npg</a:t>
            </a:r>
            <a:r>
              <a:rPr lang="en-US" sz="2000" dirty="0" smtClean="0"/>
              <a:t> </a:t>
            </a:r>
            <a:endParaRPr lang="en-US" sz="2000" dirty="0"/>
          </a:p>
        </p:txBody>
      </p:sp>
    </p:spTree>
    <p:extLst>
      <p:ext uri="{BB962C8B-B14F-4D97-AF65-F5344CB8AC3E}">
        <p14:creationId xmlns:p14="http://schemas.microsoft.com/office/powerpoint/2010/main" val="2680183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1" b="51937"/>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48463" b="409"/>
          <a:stretch/>
        </p:blipFill>
        <p:spPr bwMode="auto">
          <a:xfrm>
            <a:off x="5194286" y="768948"/>
            <a:ext cx="3949714" cy="5601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3500" y="159391"/>
            <a:ext cx="4000500" cy="553998"/>
          </a:xfrm>
          <a:prstGeom prst="rect">
            <a:avLst/>
          </a:prstGeom>
          <a:solidFill>
            <a:srgbClr val="293315"/>
          </a:solidFill>
        </p:spPr>
        <p:txBody>
          <a:bodyPr wrap="square" rtlCol="0">
            <a:spAutoFit/>
          </a:bodyPr>
          <a:lstStyle/>
          <a:p>
            <a:r>
              <a:rPr lang="en-US" sz="3000" dirty="0" smtClean="0">
                <a:solidFill>
                  <a:srgbClr val="A7DF7D"/>
                </a:solidFill>
              </a:rPr>
              <a:t>False Positives will occur</a:t>
            </a:r>
          </a:p>
        </p:txBody>
      </p:sp>
      <p:sp>
        <p:nvSpPr>
          <p:cNvPr id="6" name="Rectangle 5"/>
          <p:cNvSpPr/>
          <p:nvPr/>
        </p:nvSpPr>
        <p:spPr>
          <a:xfrm>
            <a:off x="6129674" y="6488668"/>
            <a:ext cx="2368534" cy="369332"/>
          </a:xfrm>
          <a:prstGeom prst="rect">
            <a:avLst/>
          </a:prstGeom>
        </p:spPr>
        <p:txBody>
          <a:bodyPr wrap="none">
            <a:spAutoFit/>
          </a:bodyPr>
          <a:lstStyle/>
          <a:p>
            <a:r>
              <a:rPr lang="en-US" dirty="0">
                <a:hlinkClick r:id="rId4"/>
              </a:rPr>
              <a:t>https://xkcd.com/882</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253972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400" dirty="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646</Words>
  <Application>Microsoft Office PowerPoint</Application>
  <PresentationFormat>On-screen Show (4:3)</PresentationFormat>
  <Paragraphs>44</Paragraphs>
  <Slides>27</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vt:lpstr>
      <vt:lpstr>Calibri</vt:lpstr>
      <vt:lpstr>CMMI10</vt:lpstr>
      <vt:lpstr>CMSY10</vt:lpstr>
      <vt:lpstr>CMSY8</vt:lpstr>
      <vt:lpstr>Mistral</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 anonymous</dc:creator>
  <cp:keywords/>
  <dc:description/>
  <cp:lastModifiedBy>Darcy, Isabel K</cp:lastModifiedBy>
  <cp:revision>24</cp:revision>
  <dcterms:created xsi:type="dcterms:W3CDTF">2017-03-20T21:10:42Z</dcterms:created>
  <dcterms:modified xsi:type="dcterms:W3CDTF">2017-03-23T13:57:42Z</dcterms:modified>
  <cp:category/>
</cp:coreProperties>
</file>