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452" r:id="rId2"/>
    <p:sldId id="453" r:id="rId3"/>
    <p:sldId id="454" r:id="rId4"/>
    <p:sldId id="261" r:id="rId5"/>
    <p:sldId id="260" r:id="rId6"/>
    <p:sldId id="257" r:id="rId7"/>
    <p:sldId id="265" r:id="rId8"/>
    <p:sldId id="263" r:id="rId9"/>
    <p:sldId id="266" r:id="rId10"/>
    <p:sldId id="264" r:id="rId11"/>
    <p:sldId id="262" r:id="rId12"/>
    <p:sldId id="268" r:id="rId13"/>
    <p:sldId id="269" r:id="rId14"/>
    <p:sldId id="270" r:id="rId15"/>
    <p:sldId id="271" r:id="rId16"/>
    <p:sldId id="272" r:id="rId17"/>
    <p:sldId id="273" r:id="rId18"/>
    <p:sldId id="310" r:id="rId19"/>
    <p:sldId id="311" r:id="rId20"/>
    <p:sldId id="284" r:id="rId21"/>
    <p:sldId id="285" r:id="rId22"/>
    <p:sldId id="296" r:id="rId23"/>
    <p:sldId id="293" r:id="rId24"/>
    <p:sldId id="297" r:id="rId25"/>
    <p:sldId id="299" r:id="rId26"/>
    <p:sldId id="298" r:id="rId27"/>
    <p:sldId id="294" r:id="rId28"/>
    <p:sldId id="274" r:id="rId29"/>
    <p:sldId id="286" r:id="rId30"/>
    <p:sldId id="275" r:id="rId31"/>
    <p:sldId id="300" r:id="rId32"/>
    <p:sldId id="301" r:id="rId33"/>
    <p:sldId id="256" r:id="rId34"/>
    <p:sldId id="464" r:id="rId35"/>
    <p:sldId id="465" r:id="rId36"/>
    <p:sldId id="466" r:id="rId37"/>
    <p:sldId id="467" r:id="rId38"/>
    <p:sldId id="468"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1" r:id="rId69"/>
    <p:sldId id="513" r:id="rId70"/>
    <p:sldId id="514" r:id="rId71"/>
    <p:sldId id="509" r:id="rId72"/>
    <p:sldId id="510" r:id="rId73"/>
    <p:sldId id="511" r:id="rId74"/>
    <p:sldId id="446" r:id="rId75"/>
    <p:sldId id="444" r:id="rId76"/>
    <p:sldId id="445" r:id="rId77"/>
    <p:sldId id="447" r:id="rId78"/>
    <p:sldId id="515" r:id="rId79"/>
    <p:sldId id="516" r:id="rId80"/>
    <p:sldId id="517" r:id="rId81"/>
    <p:sldId id="455" r:id="rId82"/>
    <p:sldId id="456" r:id="rId83"/>
    <p:sldId id="457" r:id="rId84"/>
    <p:sldId id="458" r:id="rId85"/>
    <p:sldId id="459" r:id="rId86"/>
    <p:sldId id="460" r:id="rId87"/>
    <p:sldId id="461" r:id="rId88"/>
    <p:sldId id="462" r:id="rId89"/>
    <p:sldId id="463"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F3"/>
    <a:srgbClr val="FF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662" autoAdjust="0"/>
  </p:normalViewPr>
  <p:slideViewPr>
    <p:cSldViewPr snapToGrid="0" snapToObjects="1">
      <p:cViewPr varScale="1">
        <p:scale>
          <a:sx n="94" d="100"/>
          <a:sy n="94" d="100"/>
        </p:scale>
        <p:origin x="816"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6F0E9-F210-794E-9471-AC80AB521817}" type="datetimeFigureOut">
              <a:rPr lang="en-US" smtClean="0"/>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E4FC3-109C-944C-AEE7-45F5BE290E0C}" type="slidenum">
              <a:rPr lang="en-US" smtClean="0"/>
              <a:t>‹#›</a:t>
            </a:fld>
            <a:endParaRPr lang="en-US"/>
          </a:p>
        </p:txBody>
      </p:sp>
    </p:spTree>
    <p:extLst>
      <p:ext uri="{BB962C8B-B14F-4D97-AF65-F5344CB8AC3E}">
        <p14:creationId xmlns:p14="http://schemas.microsoft.com/office/powerpoint/2010/main" val="1630964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6</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277281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1507"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Experimental recordings in primary visual cortex. (a) Insertion sequence of a multi-electrode array into primary visual cortex (Nauhaus &amp; Ringach, 2007). (b) Natural image sequences, sampled from commercial movies, were used to stimulate all receptive fields of neurons isolated by the array. In the spontaneous condition, activity was recorded while both eyes were occluded.</a:t>
            </a:r>
          </a:p>
        </p:txBody>
      </p:sp>
    </p:spTree>
    <p:extLst>
      <p:ext uri="{BB962C8B-B14F-4D97-AF65-F5344CB8AC3E}">
        <p14:creationId xmlns:p14="http://schemas.microsoft.com/office/powerpoint/2010/main" val="62983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extLst>
      <p:ext uri="{BB962C8B-B14F-4D97-AF65-F5344CB8AC3E}">
        <p14:creationId xmlns:p14="http://schemas.microsoft.com/office/powerpoint/2010/main" val="330368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8435"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Testing the statistical significance of barcodes. (a) We assume an initial population of Poisson-spiking neurons tuned for orientation. (b) The simulated response of this population to the presentation of different orientations is collected into a data matrix (or point cloud). (c) Analysis of the simulated data shows a long interval with a signature (b0, b1) = (1, 1), which correctly identifies the underlying object as a circle. (d) We also compute the barcodes by shifting the relative positions of the columns (data shuffling). In this case, the statistical distributions of spike counts for each axis remain unchanged, but their relationship is destroyed. By computing the distribution of maximal b1 lengths under this null hypothesis, we can evaluate the likelihood that our data was generated by the null hypothesis that there the coordinates of the points are independent.</a:t>
            </a:r>
          </a:p>
        </p:txBody>
      </p:sp>
    </p:spTree>
    <p:extLst>
      <p:ext uri="{BB962C8B-B14F-4D97-AF65-F5344CB8AC3E}">
        <p14:creationId xmlns:p14="http://schemas.microsoft.com/office/powerpoint/2010/main" val="109615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7</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8</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9</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10</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11</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12</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E4FC3-109C-944C-AEE7-45F5BE290E0C}" type="slidenum">
              <a:rPr lang="en-US" smtClean="0"/>
              <a:t>13</a:t>
            </a:fld>
            <a:endParaRPr lang="en-US"/>
          </a:p>
        </p:txBody>
      </p:sp>
    </p:spTree>
    <p:extLst>
      <p:ext uri="{BB962C8B-B14F-4D97-AF65-F5344CB8AC3E}">
        <p14:creationId xmlns:p14="http://schemas.microsoft.com/office/powerpoint/2010/main" val="305009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5363"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Topological equivalence in rubber-world. The figure illustrates the notion of equivalence by showing several objects (topological spaces) connected by the symbols ∼ when they are equivalent or by ≁ when they are not. The reader should think that all the objects shown are made of an elastic material and visualize the equivalence of two spaces by imagining a deformation between to objects.</a:t>
            </a:r>
          </a:p>
        </p:txBody>
      </p:sp>
    </p:spTree>
    <p:extLst>
      <p:ext uri="{BB962C8B-B14F-4D97-AF65-F5344CB8AC3E}">
        <p14:creationId xmlns:p14="http://schemas.microsoft.com/office/powerpoint/2010/main" val="133210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33883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77151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42710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409343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6FC73-25BF-CB4C-94A9-1BD21418226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4518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6FC73-25BF-CB4C-94A9-1BD21418226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40465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16FC73-25BF-CB4C-94A9-1BD214182261}"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3768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16FC73-25BF-CB4C-94A9-1BD214182261}"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43226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FC73-25BF-CB4C-94A9-1BD214182261}"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08296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6FC73-25BF-CB4C-94A9-1BD21418226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40560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6FC73-25BF-CB4C-94A9-1BD21418226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82210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6FC73-25BF-CB4C-94A9-1BD214182261}" type="datetimeFigureOut">
              <a:rPr lang="en-US" smtClean="0"/>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2C805-9713-4947-B52A-374664CB8193}" type="slidenum">
              <a:rPr lang="en-US" smtClean="0"/>
              <a:t>‹#›</a:t>
            </a:fld>
            <a:endParaRPr lang="en-US"/>
          </a:p>
        </p:txBody>
      </p:sp>
    </p:spTree>
    <p:extLst>
      <p:ext uri="{BB962C8B-B14F-4D97-AF65-F5344CB8AC3E}">
        <p14:creationId xmlns:p14="http://schemas.microsoft.com/office/powerpoint/2010/main" val="366373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www.mrzv.org/software/dionysus/"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onlinelibrary.wiley.com/doi/10.1002/jcc.23953/full"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onlinelibrary.wiley.com/doi/10.1002/jcc.23953/full"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hyperlink" Target="https://github.com/mlwright84/rivet"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6369"/>
            <a:ext cx="9144000" cy="2427694"/>
          </a:xfrm>
          <a:prstGeom prst="rect">
            <a:avLst/>
          </a:prstGeom>
        </p:spPr>
      </p:pic>
      <p:sp>
        <p:nvSpPr>
          <p:cNvPr id="3" name="TextBox 2"/>
          <p:cNvSpPr txBox="1"/>
          <p:nvPr/>
        </p:nvSpPr>
        <p:spPr>
          <a:xfrm>
            <a:off x="101601" y="2963333"/>
            <a:ext cx="9160933" cy="3194721"/>
          </a:xfrm>
          <a:prstGeom prst="rect">
            <a:avLst/>
          </a:prstGeom>
          <a:noFill/>
          <a:ln>
            <a:solidFill>
              <a:srgbClr val="FFFFFF"/>
            </a:solidFill>
          </a:ln>
        </p:spPr>
        <p:txBody>
          <a:bodyPr wrap="square" rtlCol="0">
            <a:spAutoFit/>
          </a:bodyPr>
          <a:lstStyle/>
          <a:p>
            <a:r>
              <a:rPr lang="en-US" sz="3200" dirty="0" smtClean="0"/>
              <a:t>Let </a:t>
            </a:r>
            <a:r>
              <a:rPr lang="en-US" sz="3200" dirty="0" err="1" smtClean="0">
                <a:latin typeface="Symbol" charset="2"/>
                <a:cs typeface="Symbol" charset="2"/>
              </a:rPr>
              <a:t>s</a:t>
            </a:r>
            <a:r>
              <a:rPr lang="en-US" sz="3200" baseline="-25000" dirty="0" err="1" smtClean="0"/>
              <a:t>i</a:t>
            </a:r>
            <a:r>
              <a:rPr lang="en-US" sz="3200" dirty="0" smtClean="0"/>
              <a:t> be a k-simplex.</a:t>
            </a:r>
          </a:p>
          <a:p>
            <a:endParaRPr lang="en-US" sz="3200" dirty="0"/>
          </a:p>
          <a:p>
            <a:r>
              <a:rPr lang="en-US" sz="3200" dirty="0" err="1" smtClean="0"/>
              <a:t>Defn</a:t>
            </a:r>
            <a:r>
              <a:rPr lang="en-US" sz="3200" dirty="0" smtClean="0"/>
              <a:t>:  </a:t>
            </a:r>
            <a:r>
              <a:rPr lang="en-US" sz="3200" i="1" dirty="0" smtClean="0">
                <a:solidFill>
                  <a:srgbClr val="0000FF"/>
                </a:solidFill>
              </a:rPr>
              <a:t>degree</a:t>
            </a:r>
            <a:r>
              <a:rPr lang="en-US" sz="3200" dirty="0" smtClean="0"/>
              <a:t> of </a:t>
            </a:r>
            <a:r>
              <a:rPr lang="en-US" sz="3200" dirty="0" err="1">
                <a:latin typeface="Symbol" charset="2"/>
                <a:cs typeface="Symbol" charset="2"/>
              </a:rPr>
              <a:t>s</a:t>
            </a:r>
            <a:r>
              <a:rPr lang="en-US" sz="3200" baseline="-25000" dirty="0" err="1"/>
              <a:t>i</a:t>
            </a:r>
            <a:r>
              <a:rPr lang="en-US" sz="3200" dirty="0" smtClean="0"/>
              <a:t> = </a:t>
            </a:r>
            <a:r>
              <a:rPr lang="en-US" sz="3200" dirty="0" err="1" smtClean="0"/>
              <a:t>deg</a:t>
            </a:r>
            <a:r>
              <a:rPr lang="en-US" sz="3200" dirty="0" smtClean="0"/>
              <a:t> </a:t>
            </a:r>
            <a:r>
              <a:rPr lang="en-US" sz="3200" dirty="0" err="1">
                <a:latin typeface="Symbol" charset="2"/>
                <a:cs typeface="Symbol" charset="2"/>
              </a:rPr>
              <a:t>s</a:t>
            </a:r>
            <a:r>
              <a:rPr lang="en-US" sz="3200" baseline="-25000" dirty="0" err="1"/>
              <a:t>i</a:t>
            </a:r>
            <a:r>
              <a:rPr lang="en-US" sz="3200" dirty="0" smtClean="0"/>
              <a:t> </a:t>
            </a:r>
          </a:p>
          <a:p>
            <a:pPr algn="r">
              <a:lnSpc>
                <a:spcPct val="130000"/>
              </a:lnSpc>
            </a:pPr>
            <a:r>
              <a:rPr lang="en-US" sz="3200" dirty="0" smtClean="0"/>
              <a:t>= time when </a:t>
            </a:r>
            <a:r>
              <a:rPr lang="en-US" sz="3200" dirty="0" err="1">
                <a:latin typeface="Symbol" charset="2"/>
                <a:cs typeface="Symbol" charset="2"/>
              </a:rPr>
              <a:t>s</a:t>
            </a:r>
            <a:r>
              <a:rPr lang="en-US" sz="3200" baseline="-25000" dirty="0" err="1"/>
              <a:t>i</a:t>
            </a:r>
            <a:r>
              <a:rPr lang="en-US" sz="3200" dirty="0" smtClean="0"/>
              <a:t> enters the filtration.   </a:t>
            </a:r>
            <a:r>
              <a:rPr lang="en-US" sz="3200" dirty="0" smtClean="0">
                <a:solidFill>
                  <a:schemeClr val="bg1"/>
                </a:solidFill>
              </a:rPr>
              <a:t>.</a:t>
            </a:r>
          </a:p>
          <a:p>
            <a:pPr algn="r"/>
            <a:endParaRPr lang="en-US" sz="3200" dirty="0"/>
          </a:p>
          <a:p>
            <a:r>
              <a:rPr lang="en-US" sz="3200" dirty="0" err="1" smtClean="0">
                <a:solidFill>
                  <a:srgbClr val="660066"/>
                </a:solidFill>
              </a:rPr>
              <a:t>deg</a:t>
            </a:r>
            <a:r>
              <a:rPr lang="en-US" sz="3200" dirty="0" smtClean="0">
                <a:solidFill>
                  <a:srgbClr val="660066"/>
                </a:solidFill>
              </a:rPr>
              <a:t> a = </a:t>
            </a:r>
            <a:r>
              <a:rPr lang="en-US" sz="3200" dirty="0" err="1" smtClean="0">
                <a:solidFill>
                  <a:srgbClr val="660066"/>
                </a:solidFill>
              </a:rPr>
              <a:t>deg</a:t>
            </a:r>
            <a:r>
              <a:rPr lang="en-US" sz="3200" dirty="0" smtClean="0">
                <a:solidFill>
                  <a:srgbClr val="660066"/>
                </a:solidFill>
              </a:rPr>
              <a:t> b = 0</a:t>
            </a:r>
            <a:r>
              <a:rPr lang="en-US" sz="3200" dirty="0" smtClean="0"/>
              <a:t>;  </a:t>
            </a:r>
            <a:r>
              <a:rPr lang="en-US" sz="3200" dirty="0" err="1" smtClean="0">
                <a:solidFill>
                  <a:srgbClr val="008000"/>
                </a:solidFill>
              </a:rPr>
              <a:t>deg</a:t>
            </a:r>
            <a:r>
              <a:rPr lang="en-US" sz="3200" dirty="0" smtClean="0">
                <a:solidFill>
                  <a:srgbClr val="008000"/>
                </a:solidFill>
              </a:rPr>
              <a:t> c = </a:t>
            </a:r>
            <a:r>
              <a:rPr lang="en-US" sz="3200" dirty="0" err="1" smtClean="0">
                <a:solidFill>
                  <a:srgbClr val="008000"/>
                </a:solidFill>
              </a:rPr>
              <a:t>deg</a:t>
            </a:r>
            <a:r>
              <a:rPr lang="en-US" sz="3200" dirty="0" smtClean="0">
                <a:solidFill>
                  <a:srgbClr val="008000"/>
                </a:solidFill>
              </a:rPr>
              <a:t> d = </a:t>
            </a:r>
            <a:r>
              <a:rPr lang="en-US" sz="3200" dirty="0" err="1" smtClean="0">
                <a:solidFill>
                  <a:srgbClr val="008000"/>
                </a:solidFill>
              </a:rPr>
              <a:t>deg</a:t>
            </a:r>
            <a:r>
              <a:rPr lang="en-US" sz="3200" dirty="0" smtClean="0">
                <a:solidFill>
                  <a:srgbClr val="008000"/>
                </a:solidFill>
              </a:rPr>
              <a:t> </a:t>
            </a:r>
            <a:r>
              <a:rPr lang="en-US" sz="3200" dirty="0" err="1" smtClean="0">
                <a:solidFill>
                  <a:srgbClr val="008000"/>
                </a:solidFill>
              </a:rPr>
              <a:t>ab</a:t>
            </a:r>
            <a:r>
              <a:rPr lang="en-US" sz="3200" dirty="0" smtClean="0">
                <a:solidFill>
                  <a:srgbClr val="008000"/>
                </a:solidFill>
              </a:rPr>
              <a:t> = </a:t>
            </a:r>
            <a:r>
              <a:rPr lang="en-US" sz="3200" dirty="0" err="1" smtClean="0">
                <a:solidFill>
                  <a:srgbClr val="008000"/>
                </a:solidFill>
              </a:rPr>
              <a:t>deg</a:t>
            </a:r>
            <a:r>
              <a:rPr lang="en-US" sz="3200" dirty="0" smtClean="0">
                <a:solidFill>
                  <a:srgbClr val="008000"/>
                </a:solidFill>
              </a:rPr>
              <a:t> </a:t>
            </a:r>
            <a:r>
              <a:rPr lang="en-US" sz="3200" dirty="0" err="1" smtClean="0">
                <a:solidFill>
                  <a:srgbClr val="008000"/>
                </a:solidFill>
              </a:rPr>
              <a:t>bc</a:t>
            </a:r>
            <a:r>
              <a:rPr lang="en-US" sz="3200" dirty="0" smtClean="0">
                <a:solidFill>
                  <a:srgbClr val="008000"/>
                </a:solidFill>
              </a:rPr>
              <a:t> = 1</a:t>
            </a:r>
          </a:p>
        </p:txBody>
      </p:sp>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38752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
        <p:nvSpPr>
          <p:cNvPr id="70" name="TextBox 69"/>
          <p:cNvSpPr txBox="1"/>
          <p:nvPr/>
        </p:nvSpPr>
        <p:spPr>
          <a:xfrm>
            <a:off x="4893792" y="4610573"/>
            <a:ext cx="3948880" cy="1231106"/>
          </a:xfrm>
          <a:prstGeom prst="rect">
            <a:avLst/>
          </a:prstGeom>
          <a:noFill/>
        </p:spPr>
        <p:txBody>
          <a:bodyPr wrap="square" rtlCol="0">
            <a:spAutoFit/>
          </a:bodyPr>
          <a:lstStyle/>
          <a:p>
            <a:r>
              <a:rPr lang="en-US" sz="3200" dirty="0" smtClean="0"/>
              <a:t>a + b     </a:t>
            </a:r>
            <a:r>
              <a:rPr lang="en-US" sz="3200" baseline="-25000" dirty="0" smtClean="0"/>
              <a:t> </a:t>
            </a:r>
            <a:r>
              <a:rPr lang="en-US" sz="3200" dirty="0" err="1" smtClean="0"/>
              <a:t>bc</a:t>
            </a:r>
            <a:r>
              <a:rPr lang="en-US" sz="3200" dirty="0" smtClean="0"/>
              <a:t>     </a:t>
            </a:r>
            <a:r>
              <a:rPr lang="en-US" sz="3200" dirty="0" err="1" smtClean="0"/>
              <a:t>abc</a:t>
            </a:r>
            <a:r>
              <a:rPr lang="en-US" sz="3200" dirty="0" smtClean="0"/>
              <a:t> + </a:t>
            </a:r>
            <a:r>
              <a:rPr lang="en-US" sz="3200" dirty="0" err="1" smtClean="0"/>
              <a:t>acd</a:t>
            </a:r>
            <a:endParaRPr lang="en-US" sz="3200" dirty="0" smtClean="0"/>
          </a:p>
          <a:p>
            <a:endParaRPr lang="en-US" sz="1000" dirty="0"/>
          </a:p>
          <a:p>
            <a:r>
              <a:rPr lang="en-US" sz="3200" dirty="0" smtClean="0"/>
              <a:t>(a + b,   </a:t>
            </a:r>
            <a:r>
              <a:rPr lang="en-US" sz="3200" dirty="0" err="1" smtClean="0"/>
              <a:t>bc</a:t>
            </a:r>
            <a:r>
              <a:rPr lang="en-US" sz="3200" dirty="0" smtClean="0"/>
              <a:t>,  </a:t>
            </a:r>
            <a:r>
              <a:rPr lang="en-US" sz="3200" dirty="0" err="1" smtClean="0"/>
              <a:t>abc</a:t>
            </a:r>
            <a:r>
              <a:rPr lang="en-US" sz="3200" dirty="0" smtClean="0"/>
              <a:t> + </a:t>
            </a:r>
            <a:r>
              <a:rPr lang="en-US" sz="3200" dirty="0" err="1" smtClean="0"/>
              <a:t>acd</a:t>
            </a:r>
            <a:r>
              <a:rPr lang="en-US" sz="3200" dirty="0" smtClean="0"/>
              <a:t>)</a:t>
            </a:r>
          </a:p>
        </p:txBody>
      </p:sp>
      <p:grpSp>
        <p:nvGrpSpPr>
          <p:cNvPr id="72" name="Group 71"/>
          <p:cNvGrpSpPr/>
          <p:nvPr/>
        </p:nvGrpSpPr>
        <p:grpSpPr>
          <a:xfrm>
            <a:off x="5833952" y="4613335"/>
            <a:ext cx="441756" cy="584776"/>
            <a:chOff x="4663440" y="4907894"/>
            <a:chExt cx="441756" cy="584776"/>
          </a:xfrm>
        </p:grpSpPr>
        <p:sp>
          <p:nvSpPr>
            <p:cNvPr id="82" name="Oval 81"/>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74" name="Group 73"/>
          <p:cNvGrpSpPr/>
          <p:nvPr/>
        </p:nvGrpSpPr>
        <p:grpSpPr>
          <a:xfrm>
            <a:off x="6703196" y="4613335"/>
            <a:ext cx="441756" cy="584776"/>
            <a:chOff x="4663440" y="4907894"/>
            <a:chExt cx="441756" cy="584776"/>
          </a:xfrm>
        </p:grpSpPr>
        <p:sp>
          <p:nvSpPr>
            <p:cNvPr id="78" name="Oval 7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67" name="Rectangle 66"/>
          <p:cNvSpPr/>
          <p:nvPr/>
        </p:nvSpPr>
        <p:spPr>
          <a:xfrm>
            <a:off x="4416778" y="3374312"/>
            <a:ext cx="4727222" cy="2693465"/>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4966514" y="3457807"/>
            <a:ext cx="3358239" cy="587705"/>
            <a:chOff x="4515761" y="3487201"/>
            <a:chExt cx="3358239" cy="587705"/>
          </a:xfrm>
        </p:grpSpPr>
        <p:sp>
          <p:nvSpPr>
            <p:cNvPr id="71" name="TextBox 70"/>
            <p:cNvSpPr txBox="1"/>
            <p:nvPr/>
          </p:nvSpPr>
          <p:spPr>
            <a:xfrm>
              <a:off x="4780712" y="3490130"/>
              <a:ext cx="3093288"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endParaRPr lang="en-US" sz="3200" baseline="-25000" dirty="0"/>
            </a:p>
          </p:txBody>
        </p:sp>
        <p:grpSp>
          <p:nvGrpSpPr>
            <p:cNvPr id="73" name="Group 72"/>
            <p:cNvGrpSpPr/>
            <p:nvPr/>
          </p:nvGrpSpPr>
          <p:grpSpPr>
            <a:xfrm>
              <a:off x="4515761" y="3487201"/>
              <a:ext cx="441756" cy="584776"/>
              <a:chOff x="4663440" y="4907894"/>
              <a:chExt cx="441756" cy="584776"/>
            </a:xfrm>
          </p:grpSpPr>
          <p:sp>
            <p:nvSpPr>
              <p:cNvPr id="85" name="Oval 84"/>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75" name="Group 74"/>
            <p:cNvGrpSpPr/>
            <p:nvPr/>
          </p:nvGrpSpPr>
          <p:grpSpPr>
            <a:xfrm>
              <a:off x="6065160" y="3487201"/>
              <a:ext cx="441756" cy="584776"/>
              <a:chOff x="4663440" y="4907894"/>
              <a:chExt cx="441756" cy="584776"/>
            </a:xfrm>
          </p:grpSpPr>
          <p:sp>
            <p:nvSpPr>
              <p:cNvPr id="81" name="Oval 8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76" name="Group 75"/>
            <p:cNvGrpSpPr/>
            <p:nvPr/>
          </p:nvGrpSpPr>
          <p:grpSpPr>
            <a:xfrm>
              <a:off x="6765072" y="3487201"/>
              <a:ext cx="441756" cy="584776"/>
              <a:chOff x="4663440" y="4907894"/>
              <a:chExt cx="441756" cy="584776"/>
            </a:xfrm>
          </p:grpSpPr>
          <p:sp>
            <p:nvSpPr>
              <p:cNvPr id="77" name="Oval 7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Tree>
    <p:extLst>
      <p:ext uri="{BB962C8B-B14F-4D97-AF65-F5344CB8AC3E}">
        <p14:creationId xmlns:p14="http://schemas.microsoft.com/office/powerpoint/2010/main" val="104986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
        <p:nvSpPr>
          <p:cNvPr id="13" name="TextBox 12"/>
          <p:cNvSpPr txBox="1"/>
          <p:nvPr/>
        </p:nvSpPr>
        <p:spPr>
          <a:xfrm>
            <a:off x="4780712" y="3490130"/>
            <a:ext cx="4250400"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r>
              <a:rPr lang="en-US" sz="3200" dirty="0" smtClean="0"/>
              <a:t>    C</a:t>
            </a:r>
            <a:r>
              <a:rPr lang="en-US" sz="3200" baseline="-25000" dirty="0" smtClean="0"/>
              <a:t>3</a:t>
            </a:r>
            <a:r>
              <a:rPr lang="en-US" sz="3200" dirty="0" smtClean="0"/>
              <a:t>    …</a:t>
            </a:r>
            <a:endParaRPr lang="en-US" sz="3200" baseline="-25000" dirty="0"/>
          </a:p>
        </p:txBody>
      </p:sp>
      <p:grpSp>
        <p:nvGrpSpPr>
          <p:cNvPr id="36" name="Group 35"/>
          <p:cNvGrpSpPr/>
          <p:nvPr/>
        </p:nvGrpSpPr>
        <p:grpSpPr>
          <a:xfrm>
            <a:off x="4515761" y="3487201"/>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37" name="Group 36"/>
          <p:cNvGrpSpPr/>
          <p:nvPr/>
        </p:nvGrpSpPr>
        <p:grpSpPr>
          <a:xfrm>
            <a:off x="6065160" y="3487201"/>
            <a:ext cx="441756" cy="584776"/>
            <a:chOff x="4663440" y="4907894"/>
            <a:chExt cx="441756" cy="584776"/>
          </a:xfrm>
        </p:grpSpPr>
        <p:sp>
          <p:nvSpPr>
            <p:cNvPr id="38" name="Oval 3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0" name="Group 39"/>
          <p:cNvGrpSpPr/>
          <p:nvPr/>
        </p:nvGrpSpPr>
        <p:grpSpPr>
          <a:xfrm>
            <a:off x="7487559" y="3487201"/>
            <a:ext cx="441756" cy="584776"/>
            <a:chOff x="4663440" y="4907894"/>
            <a:chExt cx="441756" cy="584776"/>
          </a:xfrm>
        </p:grpSpPr>
        <p:sp>
          <p:nvSpPr>
            <p:cNvPr id="41" name="Oval 4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6" name="Group 45"/>
          <p:cNvGrpSpPr/>
          <p:nvPr/>
        </p:nvGrpSpPr>
        <p:grpSpPr>
          <a:xfrm>
            <a:off x="8204250" y="3487201"/>
            <a:ext cx="441756" cy="584776"/>
            <a:chOff x="4663440" y="4907894"/>
            <a:chExt cx="441756" cy="584776"/>
          </a:xfrm>
        </p:grpSpPr>
        <p:sp>
          <p:nvSpPr>
            <p:cNvPr id="47" name="Oval 4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66" name="Rectangle 65"/>
          <p:cNvSpPr/>
          <p:nvPr/>
        </p:nvSpPr>
        <p:spPr>
          <a:xfrm>
            <a:off x="4416778" y="3374313"/>
            <a:ext cx="4727222" cy="335668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5174387" y="4379983"/>
            <a:ext cx="3352240" cy="598887"/>
            <a:chOff x="5170876" y="4701201"/>
            <a:chExt cx="3352240" cy="598887"/>
          </a:xfrm>
        </p:grpSpPr>
        <p:sp>
          <p:nvSpPr>
            <p:cNvPr id="55" name="Rectangle 54"/>
            <p:cNvSpPr/>
            <p:nvPr/>
          </p:nvSpPr>
          <p:spPr>
            <a:xfrm>
              <a:off x="5404181" y="4714370"/>
              <a:ext cx="3118935" cy="584776"/>
            </a:xfrm>
            <a:prstGeom prst="rect">
              <a:avLst/>
            </a:prstGeom>
          </p:spPr>
          <p:txBody>
            <a:bodyPr wrap="square">
              <a:spAutoFit/>
            </a:bodyPr>
            <a:lstStyle/>
            <a:p>
              <a:r>
                <a:rPr lang="en-US" sz="3200" dirty="0" smtClean="0"/>
                <a:t>:    </a:t>
              </a:r>
              <a:r>
                <a:rPr lang="en-US" sz="3200" dirty="0" err="1" smtClean="0"/>
                <a:t>C</a:t>
              </a:r>
              <a:r>
                <a:rPr lang="en-US" sz="3200" baseline="-25000" dirty="0" err="1" smtClean="0"/>
                <a:t>k</a:t>
              </a:r>
              <a:r>
                <a:rPr lang="en-US" sz="3200" baseline="-25000" dirty="0" smtClean="0"/>
                <a:t>   </a:t>
              </a:r>
              <a:r>
                <a:rPr lang="en-US" sz="3200" dirty="0" smtClean="0">
                  <a:sym typeface="Wingdings"/>
                </a:rPr>
                <a:t>     </a:t>
              </a:r>
              <a:r>
                <a:rPr lang="en-US" sz="3200" dirty="0" err="1" smtClean="0"/>
                <a:t>C</a:t>
              </a:r>
              <a:r>
                <a:rPr lang="en-US" sz="3200" baseline="-25000" dirty="0" err="1" smtClean="0"/>
                <a:t>k</a:t>
              </a:r>
              <a:endParaRPr lang="en-US" sz="3200" dirty="0" smtClean="0">
                <a:sym typeface="Wingdings"/>
              </a:endParaRPr>
            </a:p>
          </p:txBody>
        </p:sp>
        <p:pic>
          <p:nvPicPr>
            <p:cNvPr id="63" name="Picture 62"/>
            <p:cNvPicPr>
              <a:picLocks noChangeAspect="1"/>
            </p:cNvPicPr>
            <p:nvPr/>
          </p:nvPicPr>
          <p:blipFill rotWithShape="1">
            <a:blip r:embed="rId3"/>
            <a:srcRect l="-22826" t="-31574" r="-24015" b="-15269"/>
            <a:stretch/>
          </p:blipFill>
          <p:spPr>
            <a:xfrm>
              <a:off x="5170876" y="4701201"/>
              <a:ext cx="384048" cy="576079"/>
            </a:xfrm>
            <a:prstGeom prst="rect">
              <a:avLst/>
            </a:prstGeom>
            <a:noFill/>
          </p:spPr>
        </p:pic>
        <p:grpSp>
          <p:nvGrpSpPr>
            <p:cNvPr id="51" name="Group 50"/>
            <p:cNvGrpSpPr/>
            <p:nvPr/>
          </p:nvGrpSpPr>
          <p:grpSpPr>
            <a:xfrm>
              <a:off x="5609368" y="4715312"/>
              <a:ext cx="441756" cy="584776"/>
              <a:chOff x="4663440" y="4907894"/>
              <a:chExt cx="441756" cy="584776"/>
            </a:xfrm>
          </p:grpSpPr>
          <p:sp>
            <p:nvSpPr>
              <p:cNvPr id="52" name="Oval 51"/>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54" name="Group 53"/>
            <p:cNvGrpSpPr/>
            <p:nvPr/>
          </p:nvGrpSpPr>
          <p:grpSpPr>
            <a:xfrm>
              <a:off x="6985950" y="4715312"/>
              <a:ext cx="441756" cy="584776"/>
              <a:chOff x="4663440" y="4907894"/>
              <a:chExt cx="441756" cy="584776"/>
            </a:xfrm>
          </p:grpSpPr>
          <p:sp>
            <p:nvSpPr>
              <p:cNvPr id="56" name="Oval 55"/>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21" name="TextBox 20"/>
          <p:cNvSpPr txBox="1"/>
          <p:nvPr/>
        </p:nvSpPr>
        <p:spPr>
          <a:xfrm>
            <a:off x="5032135" y="5222780"/>
            <a:ext cx="4108027" cy="584776"/>
          </a:xfrm>
          <a:prstGeom prst="rect">
            <a:avLst/>
          </a:prstGeom>
          <a:noFill/>
        </p:spPr>
        <p:txBody>
          <a:bodyPr wrap="square" rtlCol="0">
            <a:spAutoFit/>
          </a:bodyPr>
          <a:lstStyle/>
          <a:p>
            <a:r>
              <a:rPr lang="en-US" sz="3200" dirty="0" smtClean="0"/>
              <a:t>(0, </a:t>
            </a:r>
            <a:r>
              <a:rPr lang="en-US" sz="3200" dirty="0" err="1" smtClean="0"/>
              <a:t>ab</a:t>
            </a:r>
            <a:r>
              <a:rPr lang="en-US" sz="3200" dirty="0" smtClean="0"/>
              <a:t>, 0) = (a + b, 0, 0)</a:t>
            </a:r>
          </a:p>
        </p:txBody>
      </p:sp>
      <p:pic>
        <p:nvPicPr>
          <p:cNvPr id="69" name="Picture 68"/>
          <p:cNvPicPr>
            <a:picLocks noChangeAspect="1"/>
          </p:cNvPicPr>
          <p:nvPr/>
        </p:nvPicPr>
        <p:blipFill rotWithShape="1">
          <a:blip r:embed="rId3"/>
          <a:srcRect l="-22826" t="-31574" r="-24015" b="-15269"/>
          <a:stretch/>
        </p:blipFill>
        <p:spPr>
          <a:xfrm>
            <a:off x="4775086" y="5245588"/>
            <a:ext cx="384048" cy="576079"/>
          </a:xfrm>
          <a:prstGeom prst="rect">
            <a:avLst/>
          </a:prstGeom>
          <a:noFill/>
        </p:spPr>
      </p:pic>
      <p:pic>
        <p:nvPicPr>
          <p:cNvPr id="81" name="Picture 80"/>
          <p:cNvPicPr>
            <a:picLocks noChangeAspect="1"/>
          </p:cNvPicPr>
          <p:nvPr/>
        </p:nvPicPr>
        <p:blipFill rotWithShape="1">
          <a:blip r:embed="rId3"/>
          <a:srcRect l="-22826" t="-31574" r="-24015" b="-15269"/>
          <a:stretch/>
        </p:blipFill>
        <p:spPr>
          <a:xfrm>
            <a:off x="6018628" y="5906518"/>
            <a:ext cx="384048" cy="576079"/>
          </a:xfrm>
          <a:prstGeom prst="rect">
            <a:avLst/>
          </a:prstGeom>
          <a:noFill/>
        </p:spPr>
      </p:pic>
      <p:sp>
        <p:nvSpPr>
          <p:cNvPr id="23" name="TextBox 22"/>
          <p:cNvSpPr txBox="1"/>
          <p:nvPr/>
        </p:nvSpPr>
        <p:spPr>
          <a:xfrm>
            <a:off x="6267028" y="5884335"/>
            <a:ext cx="1422399" cy="584776"/>
          </a:xfrm>
          <a:prstGeom prst="rect">
            <a:avLst/>
          </a:prstGeom>
          <a:noFill/>
        </p:spPr>
        <p:txBody>
          <a:bodyPr wrap="square" rtlCol="0">
            <a:spAutoFit/>
          </a:bodyPr>
          <a:lstStyle/>
          <a:p>
            <a:r>
              <a:rPr lang="en-US" sz="3200" baseline="30000" dirty="0" smtClean="0"/>
              <a:t>2</a:t>
            </a:r>
            <a:r>
              <a:rPr lang="en-US" sz="3200" dirty="0" smtClean="0"/>
              <a:t>  =  0</a:t>
            </a:r>
          </a:p>
        </p:txBody>
      </p:sp>
    </p:spTree>
    <p:extLst>
      <p:ext uri="{BB962C8B-B14F-4D97-AF65-F5344CB8AC3E}">
        <p14:creationId xmlns:p14="http://schemas.microsoft.com/office/powerpoint/2010/main" val="88351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
        <p:nvSpPr>
          <p:cNvPr id="13" name="TextBox 12"/>
          <p:cNvSpPr txBox="1"/>
          <p:nvPr/>
        </p:nvSpPr>
        <p:spPr>
          <a:xfrm>
            <a:off x="4780712" y="3490130"/>
            <a:ext cx="4250400"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r>
              <a:rPr lang="en-US" sz="3200" dirty="0" smtClean="0"/>
              <a:t>    C</a:t>
            </a:r>
            <a:r>
              <a:rPr lang="en-US" sz="3200" baseline="-25000" dirty="0" smtClean="0"/>
              <a:t>3</a:t>
            </a:r>
            <a:r>
              <a:rPr lang="en-US" sz="3200" dirty="0" smtClean="0"/>
              <a:t>    …</a:t>
            </a:r>
            <a:endParaRPr lang="en-US" sz="3200" baseline="-25000" dirty="0"/>
          </a:p>
        </p:txBody>
      </p:sp>
      <p:grpSp>
        <p:nvGrpSpPr>
          <p:cNvPr id="36" name="Group 35"/>
          <p:cNvGrpSpPr/>
          <p:nvPr/>
        </p:nvGrpSpPr>
        <p:grpSpPr>
          <a:xfrm>
            <a:off x="4515761" y="3487201"/>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37" name="Group 36"/>
          <p:cNvGrpSpPr/>
          <p:nvPr/>
        </p:nvGrpSpPr>
        <p:grpSpPr>
          <a:xfrm>
            <a:off x="6065160" y="3487201"/>
            <a:ext cx="441756" cy="584776"/>
            <a:chOff x="4663440" y="4907894"/>
            <a:chExt cx="441756" cy="584776"/>
          </a:xfrm>
        </p:grpSpPr>
        <p:sp>
          <p:nvSpPr>
            <p:cNvPr id="38" name="Oval 3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0" name="Group 39"/>
          <p:cNvGrpSpPr/>
          <p:nvPr/>
        </p:nvGrpSpPr>
        <p:grpSpPr>
          <a:xfrm>
            <a:off x="7487559" y="3487201"/>
            <a:ext cx="441756" cy="584776"/>
            <a:chOff x="4663440" y="4907894"/>
            <a:chExt cx="441756" cy="584776"/>
          </a:xfrm>
        </p:grpSpPr>
        <p:sp>
          <p:nvSpPr>
            <p:cNvPr id="41" name="Oval 4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6" name="Group 45"/>
          <p:cNvGrpSpPr/>
          <p:nvPr/>
        </p:nvGrpSpPr>
        <p:grpSpPr>
          <a:xfrm>
            <a:off x="8204250" y="3487201"/>
            <a:ext cx="441756" cy="584776"/>
            <a:chOff x="4663440" y="4907894"/>
            <a:chExt cx="441756" cy="584776"/>
          </a:xfrm>
        </p:grpSpPr>
        <p:sp>
          <p:nvSpPr>
            <p:cNvPr id="47" name="Oval 4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66" name="Rectangle 65"/>
          <p:cNvSpPr/>
          <p:nvPr/>
        </p:nvSpPr>
        <p:spPr>
          <a:xfrm>
            <a:off x="4416778" y="3374313"/>
            <a:ext cx="4727222" cy="335668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876914" y="5166336"/>
            <a:ext cx="4108027" cy="584776"/>
          </a:xfrm>
          <a:prstGeom prst="rect">
            <a:avLst/>
          </a:prstGeom>
          <a:noFill/>
        </p:spPr>
        <p:txBody>
          <a:bodyPr wrap="square" rtlCol="0">
            <a:spAutoFit/>
          </a:bodyPr>
          <a:lstStyle/>
          <a:p>
            <a:r>
              <a:rPr lang="en-US" sz="3200" dirty="0" smtClean="0"/>
              <a:t>(0, </a:t>
            </a:r>
            <a:r>
              <a:rPr lang="en-US" sz="3200" dirty="0" err="1" smtClean="0"/>
              <a:t>ab</a:t>
            </a:r>
            <a:r>
              <a:rPr lang="en-US" sz="3200" dirty="0" smtClean="0"/>
              <a:t>, 0) = (a + b, 0, 0)</a:t>
            </a:r>
          </a:p>
        </p:txBody>
      </p:sp>
      <p:pic>
        <p:nvPicPr>
          <p:cNvPr id="69" name="Picture 68"/>
          <p:cNvPicPr>
            <a:picLocks noChangeAspect="1"/>
          </p:cNvPicPr>
          <p:nvPr/>
        </p:nvPicPr>
        <p:blipFill rotWithShape="1">
          <a:blip r:embed="rId3"/>
          <a:srcRect l="-22826" t="-31574" r="-24015" b="-15269"/>
          <a:stretch/>
        </p:blipFill>
        <p:spPr>
          <a:xfrm>
            <a:off x="4648087" y="5175033"/>
            <a:ext cx="384048" cy="576079"/>
          </a:xfrm>
          <a:prstGeom prst="rect">
            <a:avLst/>
          </a:prstGeom>
          <a:noFill/>
        </p:spPr>
      </p:pic>
      <p:sp>
        <p:nvSpPr>
          <p:cNvPr id="4" name="TextBox 3"/>
          <p:cNvSpPr txBox="1"/>
          <p:nvPr/>
        </p:nvSpPr>
        <p:spPr>
          <a:xfrm>
            <a:off x="4745920" y="5849889"/>
            <a:ext cx="4623860" cy="584776"/>
          </a:xfrm>
          <a:prstGeom prst="rect">
            <a:avLst/>
          </a:prstGeom>
          <a:noFill/>
        </p:spPr>
        <p:txBody>
          <a:bodyPr wrap="square" rtlCol="0">
            <a:spAutoFit/>
          </a:bodyPr>
          <a:lstStyle/>
          <a:p>
            <a:r>
              <a:rPr lang="en-US" sz="3200" dirty="0" smtClean="0"/>
              <a:t>(0     </a:t>
            </a:r>
            <a:r>
              <a:rPr lang="en-US" sz="3200" dirty="0" err="1" smtClean="0"/>
              <a:t>ab</a:t>
            </a:r>
            <a:r>
              <a:rPr lang="en-US" sz="3200" dirty="0" smtClean="0"/>
              <a:t>     0) = </a:t>
            </a:r>
            <a:r>
              <a:rPr lang="en-US" sz="3200" dirty="0" err="1" smtClean="0"/>
              <a:t>a+b</a:t>
            </a:r>
            <a:r>
              <a:rPr lang="en-US" sz="3200" dirty="0" smtClean="0"/>
              <a:t>    0    0</a:t>
            </a:r>
          </a:p>
        </p:txBody>
      </p:sp>
      <p:grpSp>
        <p:nvGrpSpPr>
          <p:cNvPr id="20" name="Group 19"/>
          <p:cNvGrpSpPr/>
          <p:nvPr/>
        </p:nvGrpSpPr>
        <p:grpSpPr>
          <a:xfrm>
            <a:off x="5198957" y="5846637"/>
            <a:ext cx="3636494" cy="584776"/>
            <a:chOff x="5198957" y="5719638"/>
            <a:chExt cx="3636494" cy="584776"/>
          </a:xfrm>
        </p:grpSpPr>
        <p:grpSp>
          <p:nvGrpSpPr>
            <p:cNvPr id="49" name="Group 48"/>
            <p:cNvGrpSpPr/>
            <p:nvPr/>
          </p:nvGrpSpPr>
          <p:grpSpPr>
            <a:xfrm>
              <a:off x="5198957" y="5719638"/>
              <a:ext cx="441756" cy="584776"/>
              <a:chOff x="4663440" y="4907894"/>
              <a:chExt cx="441756" cy="584776"/>
            </a:xfrm>
          </p:grpSpPr>
          <p:sp>
            <p:nvSpPr>
              <p:cNvPr id="50" name="Oval 49"/>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59" name="Group 58"/>
            <p:cNvGrpSpPr/>
            <p:nvPr/>
          </p:nvGrpSpPr>
          <p:grpSpPr>
            <a:xfrm>
              <a:off x="6068201" y="5719638"/>
              <a:ext cx="441756" cy="584776"/>
              <a:chOff x="4663440" y="4907894"/>
              <a:chExt cx="441756" cy="584776"/>
            </a:xfrm>
          </p:grpSpPr>
          <p:sp>
            <p:nvSpPr>
              <p:cNvPr id="60" name="Oval 59"/>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62" name="Group 61"/>
            <p:cNvGrpSpPr/>
            <p:nvPr/>
          </p:nvGrpSpPr>
          <p:grpSpPr>
            <a:xfrm>
              <a:off x="7849004" y="5719638"/>
              <a:ext cx="441756" cy="584776"/>
              <a:chOff x="4663440" y="4907894"/>
              <a:chExt cx="441756" cy="584776"/>
            </a:xfrm>
          </p:grpSpPr>
          <p:sp>
            <p:nvSpPr>
              <p:cNvPr id="64" name="Oval 6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67" name="Group 66"/>
            <p:cNvGrpSpPr/>
            <p:nvPr/>
          </p:nvGrpSpPr>
          <p:grpSpPr>
            <a:xfrm>
              <a:off x="8393695" y="5719638"/>
              <a:ext cx="441756" cy="584776"/>
              <a:chOff x="4663440" y="4907894"/>
              <a:chExt cx="441756" cy="584776"/>
            </a:xfrm>
          </p:grpSpPr>
          <p:sp>
            <p:nvSpPr>
              <p:cNvPr id="68" name="Oval 6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pic>
        <p:nvPicPr>
          <p:cNvPr id="71" name="Picture 70"/>
          <p:cNvPicPr>
            <a:picLocks noChangeAspect="1"/>
          </p:cNvPicPr>
          <p:nvPr/>
        </p:nvPicPr>
        <p:blipFill rotWithShape="1">
          <a:blip r:embed="rId3"/>
          <a:srcRect l="-22826" t="-31574" r="-24015" b="-15269"/>
          <a:stretch/>
        </p:blipFill>
        <p:spPr>
          <a:xfrm>
            <a:off x="4518267" y="5863651"/>
            <a:ext cx="384048" cy="576079"/>
          </a:xfrm>
          <a:prstGeom prst="rect">
            <a:avLst/>
          </a:prstGeom>
          <a:noFill/>
        </p:spPr>
      </p:pic>
      <p:grpSp>
        <p:nvGrpSpPr>
          <p:cNvPr id="72" name="Group 71"/>
          <p:cNvGrpSpPr/>
          <p:nvPr/>
        </p:nvGrpSpPr>
        <p:grpSpPr>
          <a:xfrm>
            <a:off x="5174387" y="4379983"/>
            <a:ext cx="3352240" cy="598887"/>
            <a:chOff x="5170876" y="4701201"/>
            <a:chExt cx="3352240" cy="598887"/>
          </a:xfrm>
        </p:grpSpPr>
        <p:sp>
          <p:nvSpPr>
            <p:cNvPr id="73" name="Rectangle 72"/>
            <p:cNvSpPr/>
            <p:nvPr/>
          </p:nvSpPr>
          <p:spPr>
            <a:xfrm>
              <a:off x="5404181" y="4714370"/>
              <a:ext cx="3118935" cy="584776"/>
            </a:xfrm>
            <a:prstGeom prst="rect">
              <a:avLst/>
            </a:prstGeom>
          </p:spPr>
          <p:txBody>
            <a:bodyPr wrap="square">
              <a:spAutoFit/>
            </a:bodyPr>
            <a:lstStyle/>
            <a:p>
              <a:r>
                <a:rPr lang="en-US" sz="3200" dirty="0" smtClean="0"/>
                <a:t>:    </a:t>
              </a:r>
              <a:r>
                <a:rPr lang="en-US" sz="3200" dirty="0" err="1" smtClean="0"/>
                <a:t>C</a:t>
              </a:r>
              <a:r>
                <a:rPr lang="en-US" sz="3200" baseline="-25000" dirty="0" err="1" smtClean="0"/>
                <a:t>k</a:t>
              </a:r>
              <a:r>
                <a:rPr lang="en-US" sz="3200" baseline="-25000" dirty="0" smtClean="0"/>
                <a:t>   </a:t>
              </a:r>
              <a:r>
                <a:rPr lang="en-US" sz="3200" dirty="0" smtClean="0">
                  <a:sym typeface="Wingdings"/>
                </a:rPr>
                <a:t>     </a:t>
              </a:r>
              <a:r>
                <a:rPr lang="en-US" sz="3200" dirty="0" err="1" smtClean="0"/>
                <a:t>C</a:t>
              </a:r>
              <a:r>
                <a:rPr lang="en-US" sz="3200" baseline="-25000" dirty="0" err="1" smtClean="0"/>
                <a:t>k</a:t>
              </a:r>
              <a:endParaRPr lang="en-US" sz="3200" dirty="0" smtClean="0">
                <a:sym typeface="Wingdings"/>
              </a:endParaRPr>
            </a:p>
          </p:txBody>
        </p:sp>
        <p:pic>
          <p:nvPicPr>
            <p:cNvPr id="74" name="Picture 73"/>
            <p:cNvPicPr>
              <a:picLocks noChangeAspect="1"/>
            </p:cNvPicPr>
            <p:nvPr/>
          </p:nvPicPr>
          <p:blipFill rotWithShape="1">
            <a:blip r:embed="rId3"/>
            <a:srcRect l="-22826" t="-31574" r="-24015" b="-15269"/>
            <a:stretch/>
          </p:blipFill>
          <p:spPr>
            <a:xfrm>
              <a:off x="5170876" y="4701201"/>
              <a:ext cx="384048" cy="576079"/>
            </a:xfrm>
            <a:prstGeom prst="rect">
              <a:avLst/>
            </a:prstGeom>
            <a:noFill/>
          </p:spPr>
        </p:pic>
        <p:grpSp>
          <p:nvGrpSpPr>
            <p:cNvPr id="75" name="Group 74"/>
            <p:cNvGrpSpPr/>
            <p:nvPr/>
          </p:nvGrpSpPr>
          <p:grpSpPr>
            <a:xfrm>
              <a:off x="5609368" y="4715312"/>
              <a:ext cx="441756" cy="584776"/>
              <a:chOff x="4663440" y="4907894"/>
              <a:chExt cx="441756" cy="584776"/>
            </a:xfrm>
          </p:grpSpPr>
          <p:sp>
            <p:nvSpPr>
              <p:cNvPr id="79" name="Oval 78"/>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76" name="Group 75"/>
            <p:cNvGrpSpPr/>
            <p:nvPr/>
          </p:nvGrpSpPr>
          <p:grpSpPr>
            <a:xfrm>
              <a:off x="6985950" y="4715312"/>
              <a:ext cx="441756" cy="584776"/>
              <a:chOff x="4663440" y="4907894"/>
              <a:chExt cx="441756" cy="584776"/>
            </a:xfrm>
          </p:grpSpPr>
          <p:sp>
            <p:nvSpPr>
              <p:cNvPr id="77" name="Oval 7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Tree>
    <p:extLst>
      <p:ext uri="{BB962C8B-B14F-4D97-AF65-F5344CB8AC3E}">
        <p14:creationId xmlns:p14="http://schemas.microsoft.com/office/powerpoint/2010/main" val="274397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
        <p:nvSpPr>
          <p:cNvPr id="13" name="TextBox 12"/>
          <p:cNvSpPr txBox="1"/>
          <p:nvPr/>
        </p:nvSpPr>
        <p:spPr>
          <a:xfrm>
            <a:off x="4780712" y="3490130"/>
            <a:ext cx="4250400"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r>
              <a:rPr lang="en-US" sz="3200" dirty="0" smtClean="0"/>
              <a:t>    C</a:t>
            </a:r>
            <a:r>
              <a:rPr lang="en-US" sz="3200" baseline="-25000" dirty="0" smtClean="0"/>
              <a:t>3</a:t>
            </a:r>
            <a:r>
              <a:rPr lang="en-US" sz="3200" dirty="0" smtClean="0"/>
              <a:t>    …</a:t>
            </a:r>
            <a:endParaRPr lang="en-US" sz="3200" baseline="-25000" dirty="0"/>
          </a:p>
        </p:txBody>
      </p:sp>
      <p:grpSp>
        <p:nvGrpSpPr>
          <p:cNvPr id="36" name="Group 35"/>
          <p:cNvGrpSpPr/>
          <p:nvPr/>
        </p:nvGrpSpPr>
        <p:grpSpPr>
          <a:xfrm>
            <a:off x="4515761" y="3487201"/>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37" name="Group 36"/>
          <p:cNvGrpSpPr/>
          <p:nvPr/>
        </p:nvGrpSpPr>
        <p:grpSpPr>
          <a:xfrm>
            <a:off x="6065160" y="3487201"/>
            <a:ext cx="441756" cy="584776"/>
            <a:chOff x="4663440" y="4907894"/>
            <a:chExt cx="441756" cy="584776"/>
          </a:xfrm>
        </p:grpSpPr>
        <p:sp>
          <p:nvSpPr>
            <p:cNvPr id="38" name="Oval 3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0" name="Group 39"/>
          <p:cNvGrpSpPr/>
          <p:nvPr/>
        </p:nvGrpSpPr>
        <p:grpSpPr>
          <a:xfrm>
            <a:off x="7487559" y="3487201"/>
            <a:ext cx="441756" cy="584776"/>
            <a:chOff x="4663440" y="4907894"/>
            <a:chExt cx="441756" cy="584776"/>
          </a:xfrm>
        </p:grpSpPr>
        <p:sp>
          <p:nvSpPr>
            <p:cNvPr id="41" name="Oval 4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6" name="Group 45"/>
          <p:cNvGrpSpPr/>
          <p:nvPr/>
        </p:nvGrpSpPr>
        <p:grpSpPr>
          <a:xfrm>
            <a:off x="8204250" y="3487201"/>
            <a:ext cx="441756" cy="584776"/>
            <a:chOff x="4663440" y="4907894"/>
            <a:chExt cx="441756" cy="584776"/>
          </a:xfrm>
        </p:grpSpPr>
        <p:sp>
          <p:nvSpPr>
            <p:cNvPr id="47" name="Oval 4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66" name="Rectangle 65"/>
          <p:cNvSpPr/>
          <p:nvPr/>
        </p:nvSpPr>
        <p:spPr>
          <a:xfrm>
            <a:off x="4416778" y="3374313"/>
            <a:ext cx="4727222" cy="335668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5174387" y="4379983"/>
            <a:ext cx="3352240" cy="598887"/>
            <a:chOff x="5170876" y="4701201"/>
            <a:chExt cx="3352240" cy="598887"/>
          </a:xfrm>
        </p:grpSpPr>
        <p:sp>
          <p:nvSpPr>
            <p:cNvPr id="73" name="Rectangle 72"/>
            <p:cNvSpPr/>
            <p:nvPr/>
          </p:nvSpPr>
          <p:spPr>
            <a:xfrm>
              <a:off x="5404181" y="4714370"/>
              <a:ext cx="3118935" cy="584776"/>
            </a:xfrm>
            <a:prstGeom prst="rect">
              <a:avLst/>
            </a:prstGeom>
          </p:spPr>
          <p:txBody>
            <a:bodyPr wrap="square">
              <a:spAutoFit/>
            </a:bodyPr>
            <a:lstStyle/>
            <a:p>
              <a:r>
                <a:rPr lang="en-US" sz="3200" dirty="0" smtClean="0"/>
                <a:t>:    </a:t>
              </a:r>
              <a:r>
                <a:rPr lang="en-US" sz="3200" dirty="0" err="1" smtClean="0"/>
                <a:t>C</a:t>
              </a:r>
              <a:r>
                <a:rPr lang="en-US" sz="3200" baseline="-25000" dirty="0" err="1" smtClean="0"/>
                <a:t>k</a:t>
              </a:r>
              <a:r>
                <a:rPr lang="en-US" sz="3200" baseline="-25000" dirty="0" smtClean="0"/>
                <a:t>   </a:t>
              </a:r>
              <a:r>
                <a:rPr lang="en-US" sz="3200" dirty="0" smtClean="0">
                  <a:sym typeface="Wingdings"/>
                </a:rPr>
                <a:t>     </a:t>
              </a:r>
              <a:r>
                <a:rPr lang="en-US" sz="3200" dirty="0" err="1" smtClean="0"/>
                <a:t>C</a:t>
              </a:r>
              <a:r>
                <a:rPr lang="en-US" sz="3200" baseline="-25000" dirty="0" err="1" smtClean="0"/>
                <a:t>k</a:t>
              </a:r>
              <a:endParaRPr lang="en-US" sz="3200" dirty="0" smtClean="0">
                <a:sym typeface="Wingdings"/>
              </a:endParaRPr>
            </a:p>
          </p:txBody>
        </p:sp>
        <p:pic>
          <p:nvPicPr>
            <p:cNvPr id="74" name="Picture 73"/>
            <p:cNvPicPr>
              <a:picLocks noChangeAspect="1"/>
            </p:cNvPicPr>
            <p:nvPr/>
          </p:nvPicPr>
          <p:blipFill rotWithShape="1">
            <a:blip r:embed="rId3"/>
            <a:srcRect l="-22826" t="-31574" r="-24015" b="-15269"/>
            <a:stretch/>
          </p:blipFill>
          <p:spPr>
            <a:xfrm>
              <a:off x="5170876" y="4701201"/>
              <a:ext cx="384048" cy="576079"/>
            </a:xfrm>
            <a:prstGeom prst="rect">
              <a:avLst/>
            </a:prstGeom>
            <a:noFill/>
          </p:spPr>
        </p:pic>
        <p:grpSp>
          <p:nvGrpSpPr>
            <p:cNvPr id="75" name="Group 74"/>
            <p:cNvGrpSpPr/>
            <p:nvPr/>
          </p:nvGrpSpPr>
          <p:grpSpPr>
            <a:xfrm>
              <a:off x="5609368" y="4715312"/>
              <a:ext cx="441756" cy="584776"/>
              <a:chOff x="4663440" y="4907894"/>
              <a:chExt cx="441756" cy="584776"/>
            </a:xfrm>
          </p:grpSpPr>
          <p:sp>
            <p:nvSpPr>
              <p:cNvPr id="79" name="Oval 78"/>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76" name="Group 75"/>
            <p:cNvGrpSpPr/>
            <p:nvPr/>
          </p:nvGrpSpPr>
          <p:grpSpPr>
            <a:xfrm>
              <a:off x="6985950" y="4715312"/>
              <a:ext cx="441756" cy="584776"/>
              <a:chOff x="4663440" y="4907894"/>
              <a:chExt cx="441756" cy="584776"/>
            </a:xfrm>
          </p:grpSpPr>
          <p:sp>
            <p:nvSpPr>
              <p:cNvPr id="77" name="Oval 7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Tree>
    <p:extLst>
      <p:ext uri="{BB962C8B-B14F-4D97-AF65-F5344CB8AC3E}">
        <p14:creationId xmlns:p14="http://schemas.microsoft.com/office/powerpoint/2010/main" val="125424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7" name="Group 6"/>
          <p:cNvGrpSpPr/>
          <p:nvPr/>
        </p:nvGrpSpPr>
        <p:grpSpPr>
          <a:xfrm>
            <a:off x="5122898" y="5649814"/>
            <a:ext cx="4461366" cy="947487"/>
            <a:chOff x="2336800" y="4978255"/>
            <a:chExt cx="4461366" cy="947487"/>
          </a:xfrm>
        </p:grpSpPr>
        <p:grpSp>
          <p:nvGrpSpPr>
            <p:cNvPr id="3" name="Group 2"/>
            <p:cNvGrpSpPr/>
            <p:nvPr/>
          </p:nvGrpSpPr>
          <p:grpSpPr>
            <a:xfrm>
              <a:off x="2481292" y="4978255"/>
              <a:ext cx="4316874" cy="862822"/>
              <a:chOff x="1017127" y="3991131"/>
              <a:chExt cx="4316874" cy="862822"/>
            </a:xfrm>
          </p:grpSpPr>
          <p:sp>
            <p:nvSpPr>
              <p:cNvPr id="11" name="Rectangle 10"/>
              <p:cNvSpPr/>
              <p:nvPr/>
            </p:nvSpPr>
            <p:spPr>
              <a:xfrm>
                <a:off x="1017127" y="4201445"/>
                <a:ext cx="4316874" cy="584776"/>
              </a:xfrm>
              <a:prstGeom prst="rect">
                <a:avLst/>
              </a:prstGeom>
              <a:ln>
                <a:noFill/>
              </a:ln>
            </p:spPr>
            <p:txBody>
              <a:bodyPr wrap="square">
                <a:spAutoFit/>
              </a:bodyPr>
              <a:lstStyle/>
              <a:p>
                <a:r>
                  <a:rPr lang="en-US" sz="3200" dirty="0" err="1" smtClean="0">
                    <a:sym typeface="Wingdings"/>
                  </a:rPr>
                  <a:t>H</a:t>
                </a:r>
                <a:r>
                  <a:rPr lang="en-US" sz="3200" baseline="-25000" dirty="0" err="1">
                    <a:sym typeface="Wingdings"/>
                  </a:rPr>
                  <a:t>k</a:t>
                </a:r>
                <a:r>
                  <a:rPr lang="en-US" sz="3200" dirty="0" smtClean="0">
                    <a:sym typeface="Wingdings"/>
                  </a:rPr>
                  <a:t>    =  </a:t>
                </a:r>
                <a:r>
                  <a:rPr lang="en-US" sz="3200" dirty="0" err="1" smtClean="0">
                    <a:sym typeface="Wingdings"/>
                  </a:rPr>
                  <a:t>Z</a:t>
                </a:r>
                <a:r>
                  <a:rPr lang="en-US" sz="3200" baseline="-25000" dirty="0" err="1" smtClean="0">
                    <a:sym typeface="Wingdings"/>
                  </a:rPr>
                  <a:t>k</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err="1" smtClean="0"/>
                  <a:t>B</a:t>
                </a:r>
                <a:r>
                  <a:rPr lang="en-US" sz="3200" baseline="-25000" dirty="0" err="1" smtClean="0"/>
                  <a:t>k</a:t>
                </a:r>
                <a:r>
                  <a:rPr lang="en-US" sz="3200" dirty="0" smtClean="0"/>
                  <a:t>         </a:t>
                </a:r>
                <a:r>
                  <a:rPr lang="en-US" sz="3200" dirty="0" err="1" smtClean="0">
                    <a:sym typeface="Wingdings"/>
                  </a:rPr>
                  <a:t>Z</a:t>
                </a:r>
                <a:r>
                  <a:rPr lang="en-US" sz="3200" baseline="-25000" dirty="0" err="1" smtClean="0">
                    <a:sym typeface="Wingdings"/>
                  </a:rPr>
                  <a:t>k</a:t>
                </a:r>
                <a:r>
                  <a:rPr lang="en-US" sz="3200" dirty="0" smtClean="0">
                    <a:sym typeface="Wingdings"/>
                  </a:rPr>
                  <a:t> )</a:t>
                </a:r>
                <a:r>
                  <a:rPr lang="en-US" sz="3200" dirty="0" smtClean="0"/>
                  <a:t>   </a:t>
                </a:r>
              </a:p>
            </p:txBody>
          </p:sp>
          <p:sp>
            <p:nvSpPr>
              <p:cNvPr id="13" name="TextBox 12"/>
              <p:cNvSpPr txBox="1"/>
              <p:nvPr/>
            </p:nvSpPr>
            <p:spPr>
              <a:xfrm>
                <a:off x="1303864" y="3991131"/>
                <a:ext cx="626533" cy="420628"/>
              </a:xfrm>
              <a:prstGeom prst="rect">
                <a:avLst/>
              </a:prstGeom>
              <a:noFill/>
            </p:spPr>
            <p:txBody>
              <a:bodyPr wrap="square" rtlCol="0">
                <a:spAutoFit/>
              </a:bodyPr>
              <a:lstStyle/>
              <a:p>
                <a:r>
                  <a:rPr lang="en-US" sz="3200" baseline="-25000" dirty="0" err="1"/>
                  <a:t>i</a:t>
                </a:r>
                <a:r>
                  <a:rPr lang="en-US" sz="3200" baseline="-25000" dirty="0" smtClean="0"/>
                  <a:t>, p</a:t>
                </a:r>
              </a:p>
            </p:txBody>
          </p:sp>
          <p:sp>
            <p:nvSpPr>
              <p:cNvPr id="15" name="TextBox 14"/>
              <p:cNvSpPr txBox="1"/>
              <p:nvPr/>
            </p:nvSpPr>
            <p:spPr>
              <a:xfrm>
                <a:off x="3183465" y="3991131"/>
                <a:ext cx="626533" cy="420628"/>
              </a:xfrm>
              <a:prstGeom prst="rect">
                <a:avLst/>
              </a:prstGeom>
              <a:noFill/>
            </p:spPr>
            <p:txBody>
              <a:bodyPr wrap="square" rtlCol="0">
                <a:spAutoFit/>
              </a:bodyPr>
              <a:lstStyle/>
              <a:p>
                <a:r>
                  <a:rPr lang="en-US" sz="3200" baseline="-25000" dirty="0" err="1" smtClean="0"/>
                  <a:t>i+p</a:t>
                </a:r>
                <a:endParaRPr lang="en-US" sz="3200" baseline="-25000" dirty="0" smtClean="0"/>
              </a:p>
            </p:txBody>
          </p:sp>
          <p:sp>
            <p:nvSpPr>
              <p:cNvPr id="16" name="TextBox 15"/>
              <p:cNvSpPr txBox="1"/>
              <p:nvPr/>
            </p:nvSpPr>
            <p:spPr>
              <a:xfrm>
                <a:off x="2370662"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7" name="TextBox 16"/>
              <p:cNvSpPr txBox="1"/>
              <p:nvPr/>
            </p:nvSpPr>
            <p:spPr>
              <a:xfrm>
                <a:off x="4334928"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8" name="TextBox 17"/>
              <p:cNvSpPr txBox="1"/>
              <p:nvPr/>
            </p:nvSpPr>
            <p:spPr>
              <a:xfrm rot="10800000">
                <a:off x="3488265" y="4269177"/>
                <a:ext cx="660400" cy="584776"/>
              </a:xfrm>
              <a:prstGeom prst="rect">
                <a:avLst/>
              </a:prstGeom>
              <a:noFill/>
            </p:spPr>
            <p:txBody>
              <a:bodyPr wrap="square" rtlCol="0">
                <a:spAutoFit/>
              </a:bodyPr>
              <a:lstStyle/>
              <a:p>
                <a:r>
                  <a:rPr lang="en-US" sz="3200" dirty="0" smtClean="0"/>
                  <a:t>U</a:t>
                </a:r>
              </a:p>
            </p:txBody>
          </p:sp>
        </p:grpSp>
        <p:sp>
          <p:nvSpPr>
            <p:cNvPr id="5" name="Rectangle 4"/>
            <p:cNvSpPr/>
            <p:nvPr/>
          </p:nvSpPr>
          <p:spPr>
            <a:xfrm>
              <a:off x="2336800" y="5062919"/>
              <a:ext cx="4064000" cy="862823"/>
            </a:xfrm>
            <a:prstGeom prst="rect">
              <a:avLst/>
            </a:prstGeom>
            <a:ln>
              <a:solidFill>
                <a:srgbClr val="8EB4E3"/>
              </a:solidFill>
            </a:ln>
          </p:spPr>
          <p:txBody>
            <a:bodyPr wrap="none" rtlCol="0" anchor="ctr">
              <a:spAutoFit/>
            </a:bodyPr>
            <a:lstStyle/>
            <a:p>
              <a:pPr algn="ctr"/>
              <a:endParaRPr lang="en-US" sz="3200" dirty="0">
                <a:sym typeface="Wingdings"/>
              </a:endParaRPr>
            </a:p>
          </p:txBody>
        </p:sp>
      </p:grpSp>
      <p:sp>
        <p:nvSpPr>
          <p:cNvPr id="6" name="TextBox 5"/>
          <p:cNvSpPr txBox="1"/>
          <p:nvPr/>
        </p:nvSpPr>
        <p:spPr>
          <a:xfrm>
            <a:off x="67724" y="5313745"/>
            <a:ext cx="8517467" cy="584776"/>
          </a:xfrm>
          <a:prstGeom prst="rect">
            <a:avLst/>
          </a:prstGeom>
          <a:noFill/>
        </p:spPr>
        <p:txBody>
          <a:bodyPr wrap="square" rtlCol="0">
            <a:spAutoFit/>
          </a:bodyPr>
          <a:lstStyle/>
          <a:p>
            <a:r>
              <a:rPr lang="en-US" sz="3200" i="1" dirty="0" smtClean="0">
                <a:solidFill>
                  <a:srgbClr val="0000FF"/>
                </a:solidFill>
              </a:rPr>
              <a:t>p-persistent </a:t>
            </a:r>
            <a:r>
              <a:rPr lang="en-US" sz="3200" i="1" dirty="0" err="1" smtClean="0">
                <a:solidFill>
                  <a:srgbClr val="0000FF"/>
                </a:solidFill>
              </a:rPr>
              <a:t>k</a:t>
            </a:r>
            <a:r>
              <a:rPr lang="en-US" sz="3200" i="1" baseline="30000" dirty="0" err="1" smtClean="0">
                <a:solidFill>
                  <a:srgbClr val="0000FF"/>
                </a:solidFill>
              </a:rPr>
              <a:t>th</a:t>
            </a:r>
            <a:r>
              <a:rPr lang="en-US" sz="3200" i="1" dirty="0" smtClean="0">
                <a:solidFill>
                  <a:srgbClr val="0000FF"/>
                </a:solidFill>
              </a:rPr>
              <a:t> homology group:</a:t>
            </a:r>
            <a:endParaRPr lang="en-US" sz="3200" baseline="30000" dirty="0" smtClean="0">
              <a:solidFill>
                <a:srgbClr val="0000FF"/>
              </a:solidFill>
            </a:endParaRPr>
          </a:p>
        </p:txBody>
      </p:sp>
      <p:pic>
        <p:nvPicPr>
          <p:cNvPr id="44" name="Picture 43"/>
          <p:cNvPicPr>
            <a:picLocks noChangeAspect="1"/>
          </p:cNvPicPr>
          <p:nvPr/>
        </p:nvPicPr>
        <p:blipFill rotWithShape="1">
          <a:blip r:embed="rId2"/>
          <a:srcRect t="13416" b="149"/>
          <a:stretch/>
        </p:blipFill>
        <p:spPr>
          <a:xfrm>
            <a:off x="355617" y="1606634"/>
            <a:ext cx="5892045" cy="3675888"/>
          </a:xfrm>
          <a:prstGeom prst="rect">
            <a:avLst/>
          </a:prstGeom>
        </p:spPr>
      </p:pic>
      <p:pic>
        <p:nvPicPr>
          <p:cNvPr id="24" name="Picture 23"/>
          <p:cNvPicPr>
            <a:picLocks noChangeAspect="1"/>
          </p:cNvPicPr>
          <p:nvPr/>
        </p:nvPicPr>
        <p:blipFill>
          <a:blip r:embed="rId3"/>
          <a:stretch>
            <a:fillRect/>
          </a:stretch>
        </p:blipFill>
        <p:spPr>
          <a:xfrm>
            <a:off x="1196760" y="17411"/>
            <a:ext cx="6750480" cy="1792224"/>
          </a:xfrm>
          <a:prstGeom prst="rect">
            <a:avLst/>
          </a:prstGeom>
        </p:spPr>
      </p:pic>
    </p:spTree>
    <p:extLst>
      <p:ext uri="{BB962C8B-B14F-4D97-AF65-F5344CB8AC3E}">
        <p14:creationId xmlns:p14="http://schemas.microsoft.com/office/powerpoint/2010/main" val="361443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010" y="2553458"/>
            <a:ext cx="8469990" cy="584776"/>
          </a:xfrm>
          <a:prstGeom prst="rect">
            <a:avLst/>
          </a:prstGeom>
        </p:spPr>
        <p:txBody>
          <a:bodyPr wrap="square">
            <a:spAutoFit/>
          </a:bodyPr>
          <a:lstStyle/>
          <a:p>
            <a:r>
              <a:rPr lang="en-US" sz="3200" dirty="0" err="1" smtClean="0"/>
              <a:t>C</a:t>
            </a:r>
            <a:r>
              <a:rPr lang="en-US" sz="3200" baseline="-25000" dirty="0" err="1"/>
              <a:t>j</a:t>
            </a:r>
            <a:r>
              <a:rPr lang="en-US" sz="3200" baseline="-25000" dirty="0" smtClean="0"/>
              <a:t>      </a:t>
            </a:r>
            <a:r>
              <a:rPr lang="en-US" sz="3200" dirty="0" smtClean="0">
                <a:sym typeface="Wingdings"/>
              </a:rPr>
              <a:t>     </a:t>
            </a:r>
            <a:r>
              <a:rPr lang="en-US" sz="3200" dirty="0" err="1" smtClean="0"/>
              <a:t>C</a:t>
            </a:r>
            <a:r>
              <a:rPr lang="en-US" sz="3200" baseline="-25000" dirty="0" err="1"/>
              <a:t>j</a:t>
            </a:r>
            <a:r>
              <a:rPr lang="en-US" sz="3200" baseline="-25000" dirty="0" smtClean="0"/>
              <a:t>      </a:t>
            </a:r>
            <a:r>
              <a:rPr lang="en-US" sz="3200" dirty="0" smtClean="0">
                <a:sym typeface="Wingdings"/>
              </a:rPr>
              <a:t>     </a:t>
            </a:r>
            <a:r>
              <a:rPr lang="en-US" sz="3200" dirty="0" err="1" smtClean="0"/>
              <a:t>C</a:t>
            </a:r>
            <a:r>
              <a:rPr lang="en-US" sz="3200" baseline="-25000" dirty="0" err="1" smtClean="0"/>
              <a:t>j</a:t>
            </a:r>
            <a:r>
              <a:rPr lang="en-US" sz="3200" dirty="0" smtClean="0"/>
              <a:t>    </a:t>
            </a:r>
            <a:r>
              <a:rPr lang="en-US" sz="3200" dirty="0" smtClean="0">
                <a:sym typeface="Wingdings"/>
              </a:rPr>
              <a:t>     </a:t>
            </a:r>
            <a:r>
              <a:rPr lang="en-US" sz="3200" dirty="0" err="1" smtClean="0">
                <a:sym typeface="Wingdings"/>
              </a:rPr>
              <a:t>C</a:t>
            </a:r>
            <a:r>
              <a:rPr lang="en-US" sz="3200" baseline="-25000" dirty="0" err="1" smtClean="0">
                <a:sym typeface="Wingdings"/>
              </a:rPr>
              <a:t>j</a:t>
            </a:r>
            <a:r>
              <a:rPr lang="en-US" sz="3200" baseline="-25000" dirty="0" smtClean="0">
                <a:sym typeface="Wingdings"/>
              </a:rPr>
              <a:t>      </a:t>
            </a:r>
            <a:r>
              <a:rPr lang="en-US" sz="3200" dirty="0" smtClean="0">
                <a:sym typeface="Wingdings"/>
              </a:rPr>
              <a:t>  </a:t>
            </a:r>
            <a:r>
              <a:rPr lang="en-US" sz="3200" dirty="0">
                <a:sym typeface="Wingdings"/>
              </a:rPr>
              <a:t> </a:t>
            </a:r>
            <a:r>
              <a:rPr lang="en-US" sz="3200" dirty="0" smtClean="0">
                <a:sym typeface="Wingdings"/>
              </a:rPr>
              <a:t>  </a:t>
            </a:r>
            <a:r>
              <a:rPr lang="en-US" sz="3200" dirty="0" err="1" smtClean="0">
                <a:sym typeface="Wingdings"/>
              </a:rPr>
              <a:t>C</a:t>
            </a:r>
            <a:r>
              <a:rPr lang="en-US" sz="3200" baseline="-25000" dirty="0" err="1" smtClean="0">
                <a:sym typeface="Wingdings"/>
              </a:rPr>
              <a:t>j</a:t>
            </a:r>
            <a:r>
              <a:rPr lang="en-US" sz="3200" baseline="-25000" dirty="0" smtClean="0">
                <a:sym typeface="Wingdings"/>
              </a:rPr>
              <a:t>     </a:t>
            </a:r>
            <a:r>
              <a:rPr lang="en-US" sz="3200" dirty="0" smtClean="0">
                <a:sym typeface="Wingdings"/>
              </a:rPr>
              <a:t>     </a:t>
            </a:r>
            <a:r>
              <a:rPr lang="en-US" sz="3200" dirty="0" err="1" smtClean="0">
                <a:sym typeface="Wingdings"/>
              </a:rPr>
              <a:t>C</a:t>
            </a:r>
            <a:r>
              <a:rPr lang="en-US" sz="3200" baseline="-25000" dirty="0" err="1" smtClean="0">
                <a:sym typeface="Wingdings"/>
              </a:rPr>
              <a:t>j</a:t>
            </a:r>
            <a:r>
              <a:rPr lang="en-US" sz="3200" baseline="-25000" dirty="0" smtClean="0"/>
              <a:t> </a:t>
            </a:r>
            <a:endParaRPr lang="en-US" sz="3200" dirty="0" smtClean="0">
              <a:sym typeface="Wingdings"/>
            </a:endParaRPr>
          </a:p>
        </p:txBody>
      </p:sp>
      <p:sp>
        <p:nvSpPr>
          <p:cNvPr id="3" name="TextBox 2"/>
          <p:cNvSpPr txBox="1"/>
          <p:nvPr/>
        </p:nvSpPr>
        <p:spPr>
          <a:xfrm>
            <a:off x="889006" y="2412348"/>
            <a:ext cx="7944550" cy="584776"/>
          </a:xfrm>
          <a:prstGeom prst="rect">
            <a:avLst/>
          </a:prstGeom>
          <a:noFill/>
        </p:spPr>
        <p:txBody>
          <a:bodyPr wrap="square" rtlCol="0">
            <a:spAutoFit/>
          </a:bodyPr>
          <a:lstStyle/>
          <a:p>
            <a:r>
              <a:rPr lang="en-US" sz="3200" baseline="30000" dirty="0" smtClean="0"/>
              <a:t>0                      1           </a:t>
            </a:r>
            <a:r>
              <a:rPr lang="en-US" sz="3200" dirty="0" smtClean="0"/>
              <a:t>     </a:t>
            </a:r>
            <a:r>
              <a:rPr lang="en-US" sz="3200" baseline="30000" dirty="0" smtClean="0"/>
              <a:t>    2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Tree>
    <p:extLst>
      <p:ext uri="{BB962C8B-B14F-4D97-AF65-F5344CB8AC3E}">
        <p14:creationId xmlns:p14="http://schemas.microsoft.com/office/powerpoint/2010/main" val="1235687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469990"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baseline="-25000" dirty="0" smtClean="0"/>
              <a:t> </a:t>
            </a:r>
            <a:endParaRPr lang="en-US" sz="3200" dirty="0" smtClean="0">
              <a:sym typeface="Wingdings"/>
            </a:endParaRPr>
          </a:p>
        </p:txBody>
      </p:sp>
      <p:sp>
        <p:nvSpPr>
          <p:cNvPr id="3" name="TextBox 2"/>
          <p:cNvSpPr txBox="1"/>
          <p:nvPr/>
        </p:nvSpPr>
        <p:spPr>
          <a:xfrm>
            <a:off x="860784" y="2412348"/>
            <a:ext cx="8015105" cy="584776"/>
          </a:xfrm>
          <a:prstGeom prst="rect">
            <a:avLst/>
          </a:prstGeom>
          <a:noFill/>
        </p:spPr>
        <p:txBody>
          <a:bodyPr wrap="square" rtlCol="0">
            <a:spAutoFit/>
          </a:bodyPr>
          <a:lstStyle/>
          <a:p>
            <a:r>
              <a:rPr lang="en-US" sz="3200" baseline="30000" dirty="0" smtClean="0"/>
              <a:t>0                       1          </a:t>
            </a:r>
            <a:r>
              <a:rPr lang="en-US" sz="3200" dirty="0" smtClean="0"/>
              <a:t>     </a:t>
            </a:r>
            <a:r>
              <a:rPr lang="en-US" sz="3200" baseline="30000" dirty="0" smtClean="0"/>
              <a:t>     2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Tree>
    <p:extLst>
      <p:ext uri="{BB962C8B-B14F-4D97-AF65-F5344CB8AC3E}">
        <p14:creationId xmlns:p14="http://schemas.microsoft.com/office/powerpoint/2010/main" val="308923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681656"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dirty="0" smtClean="0">
                <a:sym typeface="Wingdings"/>
              </a:rPr>
              <a:t> …</a:t>
            </a:r>
            <a:r>
              <a:rPr lang="en-US" sz="3200" baseline="-25000" dirty="0" smtClean="0"/>
              <a:t> </a:t>
            </a:r>
            <a:endParaRPr lang="en-US" sz="3200" dirty="0" smtClean="0">
              <a:sym typeface="Wingdings"/>
            </a:endParaRPr>
          </a:p>
        </p:txBody>
      </p:sp>
      <p:sp>
        <p:nvSpPr>
          <p:cNvPr id="3" name="TextBox 2"/>
          <p:cNvSpPr txBox="1"/>
          <p:nvPr/>
        </p:nvSpPr>
        <p:spPr>
          <a:xfrm>
            <a:off x="846673" y="2412348"/>
            <a:ext cx="8015105" cy="584776"/>
          </a:xfrm>
          <a:prstGeom prst="rect">
            <a:avLst/>
          </a:prstGeom>
          <a:noFill/>
        </p:spPr>
        <p:txBody>
          <a:bodyPr wrap="square" rtlCol="0">
            <a:spAutoFit/>
          </a:bodyPr>
          <a:lstStyle/>
          <a:p>
            <a:r>
              <a:rPr lang="en-US" sz="3200" baseline="30000" dirty="0" smtClean="0"/>
              <a:t>0               </a:t>
            </a:r>
            <a:r>
              <a:rPr lang="en-US" sz="3200" dirty="0" smtClean="0"/>
              <a:t> </a:t>
            </a:r>
            <a:r>
              <a:rPr lang="en-US" sz="3200" baseline="30000" dirty="0" smtClean="0"/>
              <a:t>       1          </a:t>
            </a:r>
            <a:r>
              <a:rPr lang="en-US" sz="3200" dirty="0" smtClean="0"/>
              <a:t>     </a:t>
            </a:r>
            <a:r>
              <a:rPr lang="en-US" sz="3200" baseline="30000" dirty="0" smtClean="0"/>
              <a:t>     2               </a:t>
            </a:r>
            <a:r>
              <a:rPr lang="en-US" sz="3200" dirty="0" smtClean="0"/>
              <a:t> </a:t>
            </a:r>
            <a:r>
              <a:rPr lang="en-US" sz="3200" baseline="30000" dirty="0" smtClean="0"/>
              <a:t>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a:t>
            </a:r>
            <a:r>
              <a:rPr lang="en-US" sz="3200" dirty="0" smtClean="0"/>
              <a:t> </a:t>
            </a:r>
            <a:r>
              <a:rPr lang="en-US" sz="3200" baseline="30000" dirty="0" smtClean="0"/>
              <a:t>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6" name="TextBox 5"/>
          <p:cNvSpPr txBox="1"/>
          <p:nvPr/>
        </p:nvSpPr>
        <p:spPr>
          <a:xfrm>
            <a:off x="1467546" y="3443111"/>
            <a:ext cx="7944565" cy="584776"/>
          </a:xfrm>
          <a:prstGeom prst="rect">
            <a:avLst/>
          </a:prstGeom>
          <a:noFill/>
        </p:spPr>
        <p:txBody>
          <a:bodyPr wrap="square" rtlCol="0">
            <a:spAutoFit/>
          </a:bodyPr>
          <a:lstStyle/>
          <a:p>
            <a:r>
              <a:rPr lang="en-US" sz="3200" dirty="0"/>
              <a:t>&lt;</a:t>
            </a:r>
            <a:r>
              <a:rPr lang="en-US" sz="3200" dirty="0" smtClean="0"/>
              <a:t>a, b&gt;     &lt;c, d, ta, </a:t>
            </a:r>
            <a:r>
              <a:rPr lang="en-US" sz="3200" dirty="0" err="1" smtClean="0"/>
              <a:t>tb</a:t>
            </a:r>
            <a:r>
              <a:rPr lang="en-US" sz="3200" dirty="0" smtClean="0"/>
              <a:t>&gt;     &lt;</a:t>
            </a:r>
            <a:r>
              <a:rPr lang="en-US" sz="3200" dirty="0" err="1" smtClean="0"/>
              <a:t>tc</a:t>
            </a:r>
            <a:r>
              <a:rPr lang="en-US" sz="3200" dirty="0" smtClean="0"/>
              <a:t>, td, t</a:t>
            </a:r>
            <a:r>
              <a:rPr lang="en-US" sz="3200" baseline="30000" dirty="0" smtClean="0"/>
              <a:t>2</a:t>
            </a:r>
            <a:r>
              <a:rPr lang="en-US" sz="3200" dirty="0" smtClean="0"/>
              <a:t>a, t</a:t>
            </a:r>
            <a:r>
              <a:rPr lang="en-US" sz="3200" baseline="30000" dirty="0" smtClean="0"/>
              <a:t>2</a:t>
            </a:r>
            <a:r>
              <a:rPr lang="en-US" sz="3200" dirty="0" smtClean="0"/>
              <a:t>b&gt;      …</a:t>
            </a:r>
          </a:p>
        </p:txBody>
      </p:sp>
      <p:grpSp>
        <p:nvGrpSpPr>
          <p:cNvPr id="7" name="Group 6"/>
          <p:cNvGrpSpPr/>
          <p:nvPr/>
        </p:nvGrpSpPr>
        <p:grpSpPr>
          <a:xfrm>
            <a:off x="2622042" y="3458979"/>
            <a:ext cx="441756" cy="584776"/>
            <a:chOff x="4663440" y="4907894"/>
            <a:chExt cx="441756" cy="584776"/>
          </a:xfrm>
        </p:grpSpPr>
        <p:sp>
          <p:nvSpPr>
            <p:cNvPr id="8" name="Oval 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0" name="Group 9"/>
          <p:cNvGrpSpPr/>
          <p:nvPr/>
        </p:nvGrpSpPr>
        <p:grpSpPr>
          <a:xfrm>
            <a:off x="5116887" y="3458979"/>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6" name="Group 15"/>
          <p:cNvGrpSpPr/>
          <p:nvPr/>
        </p:nvGrpSpPr>
        <p:grpSpPr>
          <a:xfrm>
            <a:off x="8187457" y="3458979"/>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394403" y="3456639"/>
            <a:ext cx="1308613" cy="587705"/>
            <a:chOff x="4515761" y="3487201"/>
            <a:chExt cx="1308613" cy="587705"/>
          </a:xfrm>
        </p:grpSpPr>
        <p:sp>
          <p:nvSpPr>
            <p:cNvPr id="23" name="TextBox 22"/>
            <p:cNvSpPr txBox="1"/>
            <p:nvPr/>
          </p:nvSpPr>
          <p:spPr>
            <a:xfrm>
              <a:off x="4780712" y="3490130"/>
              <a:ext cx="1043662" cy="584776"/>
            </a:xfrm>
            <a:prstGeom prst="rect">
              <a:avLst/>
            </a:prstGeom>
            <a:noFill/>
          </p:spPr>
          <p:txBody>
            <a:bodyPr wrap="square" rtlCol="0">
              <a:spAutoFit/>
            </a:bodyPr>
            <a:lstStyle/>
            <a:p>
              <a:r>
                <a:rPr lang="en-US" sz="3200" dirty="0" smtClean="0"/>
                <a:t>C</a:t>
              </a:r>
              <a:r>
                <a:rPr lang="en-US" sz="3200" baseline="-25000" dirty="0" smtClean="0"/>
                <a:t>0  </a:t>
              </a:r>
              <a:r>
                <a:rPr lang="en-US" sz="3200" dirty="0" smtClean="0"/>
                <a:t>=</a:t>
              </a:r>
              <a:endParaRPr lang="en-US" sz="3200" baseline="-25000" dirty="0"/>
            </a:p>
          </p:txBody>
        </p:sp>
        <p:grpSp>
          <p:nvGrpSpPr>
            <p:cNvPr id="24" name="Group 23"/>
            <p:cNvGrpSpPr/>
            <p:nvPr/>
          </p:nvGrpSpPr>
          <p:grpSpPr>
            <a:xfrm>
              <a:off x="4515761" y="3487201"/>
              <a:ext cx="441756" cy="584776"/>
              <a:chOff x="4663440" y="4907894"/>
              <a:chExt cx="441756" cy="584776"/>
            </a:xfrm>
          </p:grpSpPr>
          <p:sp>
            <p:nvSpPr>
              <p:cNvPr id="31" name="Oval 3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33" name="Rectangle 32"/>
          <p:cNvSpPr/>
          <p:nvPr/>
        </p:nvSpPr>
        <p:spPr>
          <a:xfrm>
            <a:off x="917228" y="3488055"/>
            <a:ext cx="247450" cy="420628"/>
          </a:xfrm>
          <a:prstGeom prst="rect">
            <a:avLst/>
          </a:prstGeom>
        </p:spPr>
        <p:txBody>
          <a:bodyPr wrap="none">
            <a:spAutoFit/>
          </a:bodyPr>
          <a:lstStyle/>
          <a:p>
            <a:r>
              <a:rPr lang="en-US" sz="3200" baseline="30000" dirty="0"/>
              <a:t>i</a:t>
            </a:r>
            <a:endParaRPr lang="en-US" sz="3200" dirty="0"/>
          </a:p>
        </p:txBody>
      </p:sp>
      <p:sp>
        <p:nvSpPr>
          <p:cNvPr id="34" name="TextBox 33"/>
          <p:cNvSpPr txBox="1"/>
          <p:nvPr/>
        </p:nvSpPr>
        <p:spPr>
          <a:xfrm>
            <a:off x="2362473" y="4411575"/>
            <a:ext cx="6767413" cy="584776"/>
          </a:xfrm>
          <a:prstGeom prst="rect">
            <a:avLst/>
          </a:prstGeom>
          <a:noFill/>
        </p:spPr>
        <p:txBody>
          <a:bodyPr wrap="square" rtlCol="0">
            <a:spAutoFit/>
          </a:bodyPr>
          <a:lstStyle/>
          <a:p>
            <a:r>
              <a:rPr lang="en-US" sz="3200" dirty="0" smtClean="0"/>
              <a:t>(a, c + ta, </a:t>
            </a:r>
            <a:r>
              <a:rPr lang="en-US" sz="3200" dirty="0" err="1" smtClean="0"/>
              <a:t>tc</a:t>
            </a:r>
            <a:r>
              <a:rPr lang="en-US" sz="3200" dirty="0" smtClean="0"/>
              <a:t> + t</a:t>
            </a:r>
            <a:r>
              <a:rPr lang="en-US" sz="3200" baseline="30000" dirty="0" smtClean="0"/>
              <a:t>2</a:t>
            </a:r>
            <a:r>
              <a:rPr lang="en-US" sz="3200" dirty="0" smtClean="0"/>
              <a:t>b, t</a:t>
            </a:r>
            <a:r>
              <a:rPr lang="en-US" sz="3200" baseline="30000" dirty="0" smtClean="0"/>
              <a:t>2</a:t>
            </a:r>
            <a:r>
              <a:rPr lang="en-US" sz="3200" dirty="0" smtClean="0"/>
              <a:t>c, t</a:t>
            </a:r>
            <a:r>
              <a:rPr lang="en-US" sz="3200" baseline="30000" dirty="0" smtClean="0"/>
              <a:t>4</a:t>
            </a:r>
            <a:r>
              <a:rPr lang="en-US" sz="3200" dirty="0" smtClean="0"/>
              <a:t>b, t</a:t>
            </a:r>
            <a:r>
              <a:rPr lang="en-US" sz="3200" baseline="30000" dirty="0" smtClean="0"/>
              <a:t>5</a:t>
            </a:r>
            <a:r>
              <a:rPr lang="en-US" sz="3200" dirty="0" smtClean="0"/>
              <a:t>b, t</a:t>
            </a:r>
            <a:r>
              <a:rPr lang="en-US" sz="3200" baseline="30000" dirty="0" smtClean="0"/>
              <a:t>6</a:t>
            </a:r>
            <a:r>
              <a:rPr lang="en-US" sz="3200" dirty="0" smtClean="0"/>
              <a:t>b, … )</a:t>
            </a:r>
          </a:p>
        </p:txBody>
      </p:sp>
    </p:spTree>
    <p:extLst>
      <p:ext uri="{BB962C8B-B14F-4D97-AF65-F5344CB8AC3E}">
        <p14:creationId xmlns:p14="http://schemas.microsoft.com/office/powerpoint/2010/main" val="2853586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681656"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dirty="0" smtClean="0">
                <a:sym typeface="Wingdings"/>
              </a:rPr>
              <a:t> …</a:t>
            </a:r>
            <a:r>
              <a:rPr lang="en-US" sz="3200" baseline="-25000" dirty="0" smtClean="0"/>
              <a:t> </a:t>
            </a:r>
            <a:endParaRPr lang="en-US" sz="3200" dirty="0" smtClean="0">
              <a:sym typeface="Wingdings"/>
            </a:endParaRPr>
          </a:p>
        </p:txBody>
      </p:sp>
      <p:sp>
        <p:nvSpPr>
          <p:cNvPr id="3" name="TextBox 2"/>
          <p:cNvSpPr txBox="1"/>
          <p:nvPr/>
        </p:nvSpPr>
        <p:spPr>
          <a:xfrm>
            <a:off x="846673" y="2412348"/>
            <a:ext cx="8015105" cy="584776"/>
          </a:xfrm>
          <a:prstGeom prst="rect">
            <a:avLst/>
          </a:prstGeom>
          <a:noFill/>
        </p:spPr>
        <p:txBody>
          <a:bodyPr wrap="square" rtlCol="0">
            <a:spAutoFit/>
          </a:bodyPr>
          <a:lstStyle/>
          <a:p>
            <a:r>
              <a:rPr lang="en-US" sz="3200" baseline="30000" dirty="0" smtClean="0"/>
              <a:t>0               </a:t>
            </a:r>
            <a:r>
              <a:rPr lang="en-US" sz="3200" dirty="0" smtClean="0"/>
              <a:t> </a:t>
            </a:r>
            <a:r>
              <a:rPr lang="en-US" sz="3200" baseline="30000" dirty="0" smtClean="0"/>
              <a:t>       1          </a:t>
            </a:r>
            <a:r>
              <a:rPr lang="en-US" sz="3200" dirty="0" smtClean="0"/>
              <a:t>     </a:t>
            </a:r>
            <a:r>
              <a:rPr lang="en-US" sz="3200" baseline="30000" dirty="0" smtClean="0"/>
              <a:t>     2               </a:t>
            </a:r>
            <a:r>
              <a:rPr lang="en-US" sz="3200" dirty="0" smtClean="0"/>
              <a:t> </a:t>
            </a:r>
            <a:r>
              <a:rPr lang="en-US" sz="3200" baseline="30000" dirty="0" smtClean="0"/>
              <a:t>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a:t>
            </a:r>
            <a:r>
              <a:rPr lang="en-US" sz="3200" dirty="0" smtClean="0"/>
              <a:t> </a:t>
            </a:r>
            <a:r>
              <a:rPr lang="en-US" sz="3200" baseline="30000" dirty="0" smtClean="0"/>
              <a:t>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6" name="TextBox 5"/>
          <p:cNvSpPr txBox="1"/>
          <p:nvPr/>
        </p:nvSpPr>
        <p:spPr>
          <a:xfrm>
            <a:off x="1467546" y="3443111"/>
            <a:ext cx="7944565" cy="584776"/>
          </a:xfrm>
          <a:prstGeom prst="rect">
            <a:avLst/>
          </a:prstGeom>
          <a:noFill/>
        </p:spPr>
        <p:txBody>
          <a:bodyPr wrap="square" rtlCol="0">
            <a:spAutoFit/>
          </a:bodyPr>
          <a:lstStyle/>
          <a:p>
            <a:r>
              <a:rPr lang="en-US" sz="3200" dirty="0"/>
              <a:t>&lt;</a:t>
            </a:r>
            <a:r>
              <a:rPr lang="en-US" sz="3200" dirty="0" smtClean="0"/>
              <a:t>a, b&gt;     &lt;c, d, ta, </a:t>
            </a:r>
            <a:r>
              <a:rPr lang="en-US" sz="3200" dirty="0" err="1" smtClean="0"/>
              <a:t>tb</a:t>
            </a:r>
            <a:r>
              <a:rPr lang="en-US" sz="3200" dirty="0" smtClean="0"/>
              <a:t>&gt;     &lt;</a:t>
            </a:r>
            <a:r>
              <a:rPr lang="en-US" sz="3200" dirty="0" err="1" smtClean="0"/>
              <a:t>tc</a:t>
            </a:r>
            <a:r>
              <a:rPr lang="en-US" sz="3200" dirty="0" smtClean="0"/>
              <a:t>, td, t</a:t>
            </a:r>
            <a:r>
              <a:rPr lang="en-US" sz="3200" baseline="30000" dirty="0" smtClean="0"/>
              <a:t>2</a:t>
            </a:r>
            <a:r>
              <a:rPr lang="en-US" sz="3200" dirty="0" smtClean="0"/>
              <a:t>a, t</a:t>
            </a:r>
            <a:r>
              <a:rPr lang="en-US" sz="3200" baseline="30000" dirty="0" smtClean="0"/>
              <a:t>2</a:t>
            </a:r>
            <a:r>
              <a:rPr lang="en-US" sz="3200" dirty="0" smtClean="0"/>
              <a:t>b&gt;      …</a:t>
            </a:r>
          </a:p>
        </p:txBody>
      </p:sp>
      <p:grpSp>
        <p:nvGrpSpPr>
          <p:cNvPr id="7" name="Group 6"/>
          <p:cNvGrpSpPr/>
          <p:nvPr/>
        </p:nvGrpSpPr>
        <p:grpSpPr>
          <a:xfrm>
            <a:off x="2622042" y="3458979"/>
            <a:ext cx="441756" cy="584776"/>
            <a:chOff x="4663440" y="4907894"/>
            <a:chExt cx="441756" cy="584776"/>
          </a:xfrm>
        </p:grpSpPr>
        <p:sp>
          <p:nvSpPr>
            <p:cNvPr id="8" name="Oval 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0" name="Group 9"/>
          <p:cNvGrpSpPr/>
          <p:nvPr/>
        </p:nvGrpSpPr>
        <p:grpSpPr>
          <a:xfrm>
            <a:off x="5116887" y="3458979"/>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6" name="Group 15"/>
          <p:cNvGrpSpPr/>
          <p:nvPr/>
        </p:nvGrpSpPr>
        <p:grpSpPr>
          <a:xfrm>
            <a:off x="8187457" y="3458979"/>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394403" y="3456639"/>
            <a:ext cx="1308613" cy="587705"/>
            <a:chOff x="4515761" y="3487201"/>
            <a:chExt cx="1308613" cy="587705"/>
          </a:xfrm>
        </p:grpSpPr>
        <p:sp>
          <p:nvSpPr>
            <p:cNvPr id="23" name="TextBox 22"/>
            <p:cNvSpPr txBox="1"/>
            <p:nvPr/>
          </p:nvSpPr>
          <p:spPr>
            <a:xfrm>
              <a:off x="4780712" y="3490130"/>
              <a:ext cx="1043662" cy="584776"/>
            </a:xfrm>
            <a:prstGeom prst="rect">
              <a:avLst/>
            </a:prstGeom>
            <a:noFill/>
          </p:spPr>
          <p:txBody>
            <a:bodyPr wrap="square" rtlCol="0">
              <a:spAutoFit/>
            </a:bodyPr>
            <a:lstStyle/>
            <a:p>
              <a:r>
                <a:rPr lang="en-US" sz="3200" dirty="0" smtClean="0"/>
                <a:t>C</a:t>
              </a:r>
              <a:r>
                <a:rPr lang="en-US" sz="3200" baseline="-25000" dirty="0" smtClean="0"/>
                <a:t>0  </a:t>
              </a:r>
              <a:r>
                <a:rPr lang="en-US" sz="3200" dirty="0" smtClean="0"/>
                <a:t>=</a:t>
              </a:r>
              <a:endParaRPr lang="en-US" sz="3200" baseline="-25000" dirty="0"/>
            </a:p>
          </p:txBody>
        </p:sp>
        <p:grpSp>
          <p:nvGrpSpPr>
            <p:cNvPr id="24" name="Group 23"/>
            <p:cNvGrpSpPr/>
            <p:nvPr/>
          </p:nvGrpSpPr>
          <p:grpSpPr>
            <a:xfrm>
              <a:off x="4515761" y="3487201"/>
              <a:ext cx="441756" cy="584776"/>
              <a:chOff x="4663440" y="4907894"/>
              <a:chExt cx="441756" cy="584776"/>
            </a:xfrm>
          </p:grpSpPr>
          <p:sp>
            <p:nvSpPr>
              <p:cNvPr id="31" name="Oval 3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33" name="Rectangle 32"/>
          <p:cNvSpPr/>
          <p:nvPr/>
        </p:nvSpPr>
        <p:spPr>
          <a:xfrm>
            <a:off x="917228" y="3488055"/>
            <a:ext cx="247450" cy="420628"/>
          </a:xfrm>
          <a:prstGeom prst="rect">
            <a:avLst/>
          </a:prstGeom>
        </p:spPr>
        <p:txBody>
          <a:bodyPr wrap="none">
            <a:spAutoFit/>
          </a:bodyPr>
          <a:lstStyle/>
          <a:p>
            <a:r>
              <a:rPr lang="en-US" sz="3200" baseline="30000" dirty="0"/>
              <a:t>i</a:t>
            </a:r>
            <a:endParaRPr lang="en-US" sz="3200" dirty="0"/>
          </a:p>
        </p:txBody>
      </p:sp>
      <p:sp>
        <p:nvSpPr>
          <p:cNvPr id="34" name="TextBox 33"/>
          <p:cNvSpPr txBox="1"/>
          <p:nvPr/>
        </p:nvSpPr>
        <p:spPr>
          <a:xfrm>
            <a:off x="2362473" y="4086679"/>
            <a:ext cx="6767413" cy="584776"/>
          </a:xfrm>
          <a:prstGeom prst="rect">
            <a:avLst/>
          </a:prstGeom>
          <a:noFill/>
        </p:spPr>
        <p:txBody>
          <a:bodyPr wrap="square" rtlCol="0">
            <a:spAutoFit/>
          </a:bodyPr>
          <a:lstStyle/>
          <a:p>
            <a:r>
              <a:rPr lang="en-US" sz="3200" dirty="0" smtClean="0"/>
              <a:t>(a, c + ta, </a:t>
            </a:r>
            <a:r>
              <a:rPr lang="en-US" sz="3200" dirty="0" err="1" smtClean="0"/>
              <a:t>tc</a:t>
            </a:r>
            <a:r>
              <a:rPr lang="en-US" sz="3200" dirty="0" smtClean="0"/>
              <a:t> + t</a:t>
            </a:r>
            <a:r>
              <a:rPr lang="en-US" sz="3200" baseline="30000" dirty="0" smtClean="0"/>
              <a:t>2</a:t>
            </a:r>
            <a:r>
              <a:rPr lang="en-US" sz="3200" dirty="0" smtClean="0"/>
              <a:t>b, t</a:t>
            </a:r>
            <a:r>
              <a:rPr lang="en-US" sz="3200" baseline="30000" dirty="0" smtClean="0"/>
              <a:t>2</a:t>
            </a:r>
            <a:r>
              <a:rPr lang="en-US" sz="3200" dirty="0" smtClean="0"/>
              <a:t>c, t</a:t>
            </a:r>
            <a:r>
              <a:rPr lang="en-US" sz="3200" baseline="30000" dirty="0" smtClean="0"/>
              <a:t>4</a:t>
            </a:r>
            <a:r>
              <a:rPr lang="en-US" sz="3200" dirty="0" smtClean="0"/>
              <a:t>b, t</a:t>
            </a:r>
            <a:r>
              <a:rPr lang="en-US" sz="3200" baseline="30000" dirty="0" smtClean="0"/>
              <a:t>5</a:t>
            </a:r>
            <a:r>
              <a:rPr lang="en-US" sz="3200" dirty="0" smtClean="0"/>
              <a:t>b, t</a:t>
            </a:r>
            <a:r>
              <a:rPr lang="en-US" sz="3200" baseline="30000" dirty="0" smtClean="0"/>
              <a:t>6</a:t>
            </a:r>
            <a:r>
              <a:rPr lang="en-US" sz="3200" dirty="0" smtClean="0"/>
              <a:t>b, … )</a:t>
            </a:r>
          </a:p>
        </p:txBody>
      </p:sp>
      <p:sp>
        <p:nvSpPr>
          <p:cNvPr id="35" name="Rectangle 34"/>
          <p:cNvSpPr/>
          <p:nvPr/>
        </p:nvSpPr>
        <p:spPr>
          <a:xfrm>
            <a:off x="253998" y="5135227"/>
            <a:ext cx="8845889" cy="1717393"/>
          </a:xfrm>
          <a:prstGeom prst="rect">
            <a:avLst/>
          </a:prstGeom>
        </p:spPr>
        <p:txBody>
          <a:bodyPr wrap="none">
            <a:spAutoFit/>
          </a:bodyPr>
          <a:lstStyle/>
          <a:p>
            <a:r>
              <a:rPr lang="en-US" sz="3200" dirty="0" smtClean="0"/>
              <a:t>t </a:t>
            </a:r>
            <a:r>
              <a:rPr lang="en-US" sz="3200" dirty="0" smtClean="0">
                <a:latin typeface="Wingdings"/>
                <a:ea typeface="Wingdings"/>
                <a:cs typeface="Wingdings"/>
                <a:sym typeface="Wingdings"/>
              </a:rPr>
              <a:t></a:t>
            </a:r>
            <a:r>
              <a:rPr lang="en-US" sz="3200" dirty="0" smtClean="0">
                <a:sym typeface="Wingdings"/>
              </a:rPr>
              <a:t> </a:t>
            </a:r>
            <a:r>
              <a:rPr lang="en-US" sz="3200" dirty="0" smtClean="0"/>
              <a:t>(a, c + ta, </a:t>
            </a:r>
            <a:r>
              <a:rPr lang="en-US" sz="3200" dirty="0" err="1" smtClean="0"/>
              <a:t>tc</a:t>
            </a:r>
            <a:r>
              <a:rPr lang="en-US" sz="3200" dirty="0" smtClean="0"/>
              <a:t> + t</a:t>
            </a:r>
            <a:r>
              <a:rPr lang="en-US" sz="3200" baseline="30000" dirty="0" smtClean="0"/>
              <a:t>2</a:t>
            </a:r>
            <a:r>
              <a:rPr lang="en-US" sz="3200" dirty="0" smtClean="0"/>
              <a:t>b, t</a:t>
            </a:r>
            <a:r>
              <a:rPr lang="en-US" sz="3200" baseline="30000" dirty="0" smtClean="0"/>
              <a:t>2</a:t>
            </a:r>
            <a:r>
              <a:rPr lang="en-US" sz="3200" dirty="0" smtClean="0"/>
              <a:t>c, t</a:t>
            </a:r>
            <a:r>
              <a:rPr lang="en-US" sz="3200" baseline="30000" dirty="0" smtClean="0"/>
              <a:t>4</a:t>
            </a:r>
            <a:r>
              <a:rPr lang="en-US" sz="3200" dirty="0" smtClean="0"/>
              <a:t>b, t</a:t>
            </a:r>
            <a:r>
              <a:rPr lang="en-US" sz="3200" baseline="30000" dirty="0" smtClean="0"/>
              <a:t>5</a:t>
            </a:r>
            <a:r>
              <a:rPr lang="en-US" sz="3200" dirty="0" smtClean="0"/>
              <a:t>b, t</a:t>
            </a:r>
            <a:r>
              <a:rPr lang="en-US" sz="3200" baseline="30000" dirty="0" smtClean="0"/>
              <a:t>6</a:t>
            </a:r>
            <a:r>
              <a:rPr lang="en-US" sz="3200" dirty="0" smtClean="0"/>
              <a:t>b, … ) </a:t>
            </a:r>
          </a:p>
          <a:p>
            <a:pPr>
              <a:lnSpc>
                <a:spcPct val="130000"/>
              </a:lnSpc>
            </a:pPr>
            <a:r>
              <a:rPr lang="en-US" sz="3200" dirty="0" smtClean="0"/>
              <a:t>             = (0, ta, </a:t>
            </a:r>
            <a:r>
              <a:rPr lang="en-US" sz="3200" dirty="0" err="1" smtClean="0"/>
              <a:t>tc</a:t>
            </a:r>
            <a:r>
              <a:rPr lang="en-US" sz="3200" dirty="0" smtClean="0"/>
              <a:t> + t</a:t>
            </a:r>
            <a:r>
              <a:rPr lang="en-US" sz="3200" baseline="30000" dirty="0" smtClean="0"/>
              <a:t>2</a:t>
            </a:r>
            <a:r>
              <a:rPr lang="en-US" sz="3200" dirty="0" smtClean="0"/>
              <a:t>a, t</a:t>
            </a:r>
            <a:r>
              <a:rPr lang="en-US" sz="3200" baseline="30000" dirty="0" smtClean="0"/>
              <a:t>2</a:t>
            </a:r>
            <a:r>
              <a:rPr lang="en-US" sz="3200" dirty="0" smtClean="0"/>
              <a:t>c + t</a:t>
            </a:r>
            <a:r>
              <a:rPr lang="en-US" sz="3200" baseline="30000" dirty="0"/>
              <a:t>3</a:t>
            </a:r>
            <a:r>
              <a:rPr lang="en-US" sz="3200" dirty="0" smtClean="0"/>
              <a:t>b, t</a:t>
            </a:r>
            <a:r>
              <a:rPr lang="en-US" sz="3200" baseline="30000" dirty="0"/>
              <a:t>3</a:t>
            </a:r>
            <a:r>
              <a:rPr lang="en-US" sz="3200" dirty="0" smtClean="0"/>
              <a:t>c, t</a:t>
            </a:r>
            <a:r>
              <a:rPr lang="en-US" sz="3200" baseline="30000" dirty="0"/>
              <a:t>5</a:t>
            </a:r>
            <a:r>
              <a:rPr lang="en-US" sz="3200" dirty="0" smtClean="0"/>
              <a:t>b, t</a:t>
            </a:r>
            <a:r>
              <a:rPr lang="en-US" sz="3200" baseline="30000" dirty="0"/>
              <a:t>6</a:t>
            </a:r>
            <a:r>
              <a:rPr lang="en-US" sz="3200" dirty="0" smtClean="0"/>
              <a:t>b, t</a:t>
            </a:r>
            <a:r>
              <a:rPr lang="en-US" sz="3200" baseline="30000" dirty="0"/>
              <a:t>7</a:t>
            </a:r>
            <a:r>
              <a:rPr lang="en-US" sz="3200" dirty="0" smtClean="0"/>
              <a:t>b, … )</a:t>
            </a:r>
          </a:p>
          <a:p>
            <a:endParaRPr lang="en-US" sz="3200" dirty="0" smtClean="0"/>
          </a:p>
        </p:txBody>
      </p:sp>
    </p:spTree>
    <p:extLst>
      <p:ext uri="{BB962C8B-B14F-4D97-AF65-F5344CB8AC3E}">
        <p14:creationId xmlns:p14="http://schemas.microsoft.com/office/powerpoint/2010/main" val="128814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grpSp>
        <p:nvGrpSpPr>
          <p:cNvPr id="4" name="Group 3"/>
          <p:cNvGrpSpPr/>
          <p:nvPr/>
        </p:nvGrpSpPr>
        <p:grpSpPr>
          <a:xfrm>
            <a:off x="0" y="248061"/>
            <a:ext cx="9105337" cy="3736407"/>
            <a:chOff x="0" y="248061"/>
            <a:chExt cx="9105337" cy="3736407"/>
          </a:xfrm>
        </p:grpSpPr>
        <p:sp>
          <p:nvSpPr>
            <p:cNvPr id="8" name="Rectangle 7"/>
            <p:cNvSpPr/>
            <p:nvPr/>
          </p:nvSpPr>
          <p:spPr>
            <a:xfrm>
              <a:off x="0" y="248061"/>
              <a:ext cx="9105337" cy="3736407"/>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0646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39"/>
            <a:ext cx="9144000" cy="2427694"/>
          </a:xfrm>
          <a:prstGeom prst="rect">
            <a:avLst/>
          </a:prstGeom>
        </p:spPr>
      </p:pic>
      <p:sp>
        <p:nvSpPr>
          <p:cNvPr id="3" name="TextBox 2"/>
          <p:cNvSpPr txBox="1"/>
          <p:nvPr/>
        </p:nvSpPr>
        <p:spPr>
          <a:xfrm>
            <a:off x="203199" y="2308094"/>
            <a:ext cx="9160933" cy="4278094"/>
          </a:xfrm>
          <a:prstGeom prst="rect">
            <a:avLst/>
          </a:prstGeom>
          <a:noFill/>
          <a:ln>
            <a:solidFill>
              <a:srgbClr val="FFFFFF"/>
            </a:solidFill>
          </a:ln>
        </p:spPr>
        <p:txBody>
          <a:bodyPr wrap="square" rtlCol="0">
            <a:spAutoFit/>
          </a:bodyPr>
          <a:lstStyle/>
          <a:p>
            <a:r>
              <a:rPr lang="en-US" sz="3200" dirty="0" smtClean="0"/>
              <a:t>Let </a:t>
            </a:r>
            <a:r>
              <a:rPr lang="en-US" sz="3200" dirty="0" err="1" smtClean="0">
                <a:latin typeface="Symbol" charset="2"/>
                <a:cs typeface="Symbol" charset="2"/>
              </a:rPr>
              <a:t>s</a:t>
            </a:r>
            <a:r>
              <a:rPr lang="en-US" sz="3200" baseline="-25000" dirty="0" err="1" smtClean="0"/>
              <a:t>i</a:t>
            </a:r>
            <a:r>
              <a:rPr lang="en-US" sz="3200" dirty="0" smtClean="0"/>
              <a:t> be a k-simplex.</a:t>
            </a:r>
          </a:p>
          <a:p>
            <a:pPr>
              <a:lnSpc>
                <a:spcPct val="50000"/>
              </a:lnSpc>
            </a:pPr>
            <a:endParaRPr lang="en-US" sz="3200" dirty="0"/>
          </a:p>
          <a:p>
            <a:r>
              <a:rPr lang="en-US" sz="3200" dirty="0" err="1" smtClean="0"/>
              <a:t>Defn</a:t>
            </a:r>
            <a:r>
              <a:rPr lang="en-US" sz="3200" dirty="0" smtClean="0"/>
              <a:t>:  degree of </a:t>
            </a:r>
            <a:r>
              <a:rPr lang="en-US" sz="3200" dirty="0" err="1">
                <a:latin typeface="Symbol" charset="2"/>
                <a:cs typeface="Symbol" charset="2"/>
              </a:rPr>
              <a:t>s</a:t>
            </a:r>
            <a:r>
              <a:rPr lang="en-US" sz="3200" baseline="-25000" dirty="0" err="1"/>
              <a:t>i</a:t>
            </a:r>
            <a:r>
              <a:rPr lang="en-US" sz="3200" dirty="0" smtClean="0"/>
              <a:t> = </a:t>
            </a:r>
            <a:r>
              <a:rPr lang="en-US" sz="3200" dirty="0" err="1" smtClean="0"/>
              <a:t>deg</a:t>
            </a:r>
            <a:r>
              <a:rPr lang="en-US" sz="3200" dirty="0" smtClean="0"/>
              <a:t> </a:t>
            </a:r>
            <a:r>
              <a:rPr lang="en-US" sz="3200" dirty="0" err="1">
                <a:latin typeface="Symbol" charset="2"/>
                <a:cs typeface="Symbol" charset="2"/>
              </a:rPr>
              <a:t>s</a:t>
            </a:r>
            <a:r>
              <a:rPr lang="en-US" sz="3200" baseline="-25000" dirty="0" err="1"/>
              <a:t>i</a:t>
            </a:r>
            <a:r>
              <a:rPr lang="en-US" sz="3200" dirty="0" smtClean="0"/>
              <a:t> </a:t>
            </a:r>
          </a:p>
          <a:p>
            <a:pPr lvl="2" algn="r">
              <a:lnSpc>
                <a:spcPct val="130000"/>
              </a:lnSpc>
            </a:pPr>
            <a:r>
              <a:rPr lang="en-US" sz="3200" dirty="0" smtClean="0"/>
              <a:t>= time when </a:t>
            </a:r>
            <a:r>
              <a:rPr lang="en-US" sz="3200" dirty="0" err="1">
                <a:latin typeface="Symbol" charset="2"/>
                <a:cs typeface="Symbol" charset="2"/>
              </a:rPr>
              <a:t>s</a:t>
            </a:r>
            <a:r>
              <a:rPr lang="en-US" sz="3200" baseline="-25000" dirty="0" err="1"/>
              <a:t>i</a:t>
            </a:r>
            <a:r>
              <a:rPr lang="en-US" sz="3200" dirty="0" smtClean="0"/>
              <a:t> enters the filtration.   </a:t>
            </a:r>
            <a:r>
              <a:rPr lang="en-US" sz="3200" dirty="0" smtClean="0">
                <a:solidFill>
                  <a:schemeClr val="bg1"/>
                </a:solidFill>
              </a:rPr>
              <a:t>.</a:t>
            </a:r>
          </a:p>
          <a:p>
            <a:pPr lvl="2" algn="r"/>
            <a:endParaRPr lang="en-US" sz="3200" dirty="0" smtClean="0"/>
          </a:p>
          <a:p>
            <a:r>
              <a:rPr lang="en-US" sz="3200" dirty="0" err="1" smtClean="0"/>
              <a:t>Defn</a:t>
            </a:r>
            <a:r>
              <a:rPr lang="en-US" sz="3200" dirty="0" smtClean="0"/>
              <a:t>:  </a:t>
            </a:r>
            <a:r>
              <a:rPr lang="en-US" sz="3200" dirty="0" err="1" smtClean="0"/>
              <a:t>deg</a:t>
            </a:r>
            <a:r>
              <a:rPr lang="en-US" sz="3200" dirty="0" smtClean="0"/>
              <a:t> </a:t>
            </a:r>
            <a:r>
              <a:rPr lang="en-US" sz="3200" dirty="0" err="1" smtClean="0"/>
              <a:t>t</a:t>
            </a:r>
            <a:r>
              <a:rPr lang="en-US" sz="3200" baseline="30000" dirty="0" err="1" smtClean="0"/>
              <a:t>n</a:t>
            </a:r>
            <a:r>
              <a:rPr lang="en-US" sz="3200" dirty="0" smtClean="0"/>
              <a:t> </a:t>
            </a:r>
            <a:r>
              <a:rPr lang="en-US" sz="3200" dirty="0" err="1" smtClean="0">
                <a:latin typeface="Symbol" charset="2"/>
                <a:cs typeface="Symbol" charset="2"/>
              </a:rPr>
              <a:t>s</a:t>
            </a:r>
            <a:r>
              <a:rPr lang="en-US" sz="3200" baseline="-25000" dirty="0" err="1" smtClean="0"/>
              <a:t>i</a:t>
            </a:r>
            <a:r>
              <a:rPr lang="en-US" sz="3200" baseline="-25000" dirty="0" smtClean="0"/>
              <a:t> </a:t>
            </a:r>
            <a:r>
              <a:rPr lang="en-US" sz="3200" dirty="0" smtClean="0"/>
              <a:t> =  n  +  </a:t>
            </a:r>
            <a:r>
              <a:rPr lang="en-US" sz="3200" dirty="0" err="1"/>
              <a:t>deg</a:t>
            </a:r>
            <a:r>
              <a:rPr lang="en-US" sz="3200" dirty="0"/>
              <a:t> </a:t>
            </a:r>
            <a:r>
              <a:rPr lang="en-US" sz="3200" dirty="0" err="1">
                <a:latin typeface="Symbol" charset="2"/>
                <a:cs typeface="Symbol" charset="2"/>
              </a:rPr>
              <a:t>s</a:t>
            </a:r>
            <a:r>
              <a:rPr lang="en-US" sz="3200" baseline="-25000" dirty="0" err="1"/>
              <a:t>i</a:t>
            </a:r>
            <a:r>
              <a:rPr lang="en-US" sz="3200" dirty="0"/>
              <a:t> </a:t>
            </a:r>
          </a:p>
          <a:p>
            <a:pPr>
              <a:lnSpc>
                <a:spcPct val="70000"/>
              </a:lnSpc>
            </a:pPr>
            <a:endParaRPr lang="en-US" sz="3200" dirty="0" smtClean="0"/>
          </a:p>
          <a:p>
            <a:r>
              <a:rPr lang="en-US" sz="3200" dirty="0" smtClean="0"/>
              <a:t>A polynomial is </a:t>
            </a:r>
            <a:r>
              <a:rPr lang="en-US" sz="3200" i="1" dirty="0" smtClean="0">
                <a:solidFill>
                  <a:srgbClr val="0000FF"/>
                </a:solidFill>
              </a:rPr>
              <a:t>homogeneous</a:t>
            </a:r>
            <a:r>
              <a:rPr lang="en-US" sz="3200" dirty="0" smtClean="0"/>
              <a:t> if all terms have the same degree:       </a:t>
            </a:r>
            <a:r>
              <a:rPr lang="en-US" sz="3200" dirty="0" smtClean="0">
                <a:solidFill>
                  <a:schemeClr val="accent1">
                    <a:lumMod val="75000"/>
                  </a:schemeClr>
                </a:solidFill>
              </a:rPr>
              <a:t>t</a:t>
            </a:r>
            <a:r>
              <a:rPr lang="en-US" sz="3200" baseline="30000" dirty="0" smtClean="0">
                <a:solidFill>
                  <a:schemeClr val="accent1">
                    <a:lumMod val="75000"/>
                  </a:schemeClr>
                </a:solidFill>
              </a:rPr>
              <a:t>3</a:t>
            </a:r>
            <a:r>
              <a:rPr lang="en-US" sz="3200" dirty="0" smtClean="0">
                <a:solidFill>
                  <a:schemeClr val="accent1">
                    <a:lumMod val="75000"/>
                  </a:schemeClr>
                </a:solidFill>
              </a:rPr>
              <a:t>a – t</a:t>
            </a:r>
            <a:r>
              <a:rPr lang="en-US" sz="3200" baseline="30000" dirty="0" smtClean="0">
                <a:solidFill>
                  <a:schemeClr val="accent1">
                    <a:lumMod val="75000"/>
                  </a:schemeClr>
                </a:solidFill>
              </a:rPr>
              <a:t>2</a:t>
            </a:r>
            <a:r>
              <a:rPr lang="en-US" sz="3200" dirty="0" smtClean="0">
                <a:solidFill>
                  <a:schemeClr val="accent1">
                    <a:lumMod val="75000"/>
                  </a:schemeClr>
                </a:solidFill>
              </a:rPr>
              <a:t>c + ac   is  in  C</a:t>
            </a:r>
            <a:r>
              <a:rPr lang="en-US" sz="3200" baseline="30000" dirty="0" smtClean="0">
                <a:solidFill>
                  <a:schemeClr val="accent1">
                    <a:lumMod val="75000"/>
                  </a:schemeClr>
                </a:solidFill>
              </a:rPr>
              <a:t>3</a:t>
            </a:r>
            <a:endParaRPr lang="en-US" sz="3200" baseline="-25000" dirty="0">
              <a:solidFill>
                <a:schemeClr val="accent1">
                  <a:lumMod val="75000"/>
                </a:schemeClr>
              </a:solidFill>
            </a:endParaRPr>
          </a:p>
        </p:txBody>
      </p:sp>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85100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681656"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dirty="0" smtClean="0">
                <a:sym typeface="Wingdings"/>
              </a:rPr>
              <a:t> …</a:t>
            </a:r>
            <a:r>
              <a:rPr lang="en-US" sz="3200" baseline="-25000" dirty="0" smtClean="0"/>
              <a:t> </a:t>
            </a:r>
            <a:endParaRPr lang="en-US" sz="3200" dirty="0" smtClean="0">
              <a:sym typeface="Wingdings"/>
            </a:endParaRPr>
          </a:p>
        </p:txBody>
      </p:sp>
      <p:sp>
        <p:nvSpPr>
          <p:cNvPr id="3" name="TextBox 2"/>
          <p:cNvSpPr txBox="1"/>
          <p:nvPr/>
        </p:nvSpPr>
        <p:spPr>
          <a:xfrm>
            <a:off x="846673" y="2412348"/>
            <a:ext cx="8015105" cy="584776"/>
          </a:xfrm>
          <a:prstGeom prst="rect">
            <a:avLst/>
          </a:prstGeom>
          <a:noFill/>
        </p:spPr>
        <p:txBody>
          <a:bodyPr wrap="square" rtlCol="0">
            <a:spAutoFit/>
          </a:bodyPr>
          <a:lstStyle/>
          <a:p>
            <a:r>
              <a:rPr lang="en-US" sz="3200" baseline="30000" dirty="0" smtClean="0"/>
              <a:t>0               </a:t>
            </a:r>
            <a:r>
              <a:rPr lang="en-US" sz="3200" dirty="0" smtClean="0"/>
              <a:t> </a:t>
            </a:r>
            <a:r>
              <a:rPr lang="en-US" sz="3200" baseline="30000" dirty="0" smtClean="0"/>
              <a:t>       1          </a:t>
            </a:r>
            <a:r>
              <a:rPr lang="en-US" sz="3200" dirty="0" smtClean="0"/>
              <a:t>     </a:t>
            </a:r>
            <a:r>
              <a:rPr lang="en-US" sz="3200" baseline="30000" dirty="0" smtClean="0"/>
              <a:t>     2               </a:t>
            </a:r>
            <a:r>
              <a:rPr lang="en-US" sz="3200" dirty="0" smtClean="0"/>
              <a:t> </a:t>
            </a:r>
            <a:r>
              <a:rPr lang="en-US" sz="3200" baseline="30000" dirty="0" smtClean="0"/>
              <a:t>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a:t>
            </a:r>
            <a:r>
              <a:rPr lang="en-US" sz="3200" dirty="0" smtClean="0"/>
              <a:t> </a:t>
            </a:r>
            <a:r>
              <a:rPr lang="en-US" sz="3200" baseline="30000" dirty="0" smtClean="0"/>
              <a:t>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6" name="TextBox 5"/>
          <p:cNvSpPr txBox="1"/>
          <p:nvPr/>
        </p:nvSpPr>
        <p:spPr>
          <a:xfrm>
            <a:off x="1467546" y="3555999"/>
            <a:ext cx="8692443" cy="584776"/>
          </a:xfrm>
          <a:prstGeom prst="rect">
            <a:avLst/>
          </a:prstGeom>
          <a:noFill/>
        </p:spPr>
        <p:txBody>
          <a:bodyPr wrap="square" rtlCol="0">
            <a:spAutoFit/>
          </a:bodyPr>
          <a:lstStyle/>
          <a:p>
            <a:r>
              <a:rPr lang="en-US" sz="3200" dirty="0"/>
              <a:t>&lt;</a:t>
            </a:r>
            <a:r>
              <a:rPr lang="en-US" sz="3200" dirty="0" smtClean="0"/>
              <a:t>a, b&gt;     &lt;c, d, ta, </a:t>
            </a:r>
            <a:r>
              <a:rPr lang="en-US" sz="3200" dirty="0" err="1" smtClean="0"/>
              <a:t>tb</a:t>
            </a:r>
            <a:r>
              <a:rPr lang="en-US" sz="3200" dirty="0" smtClean="0"/>
              <a:t>&gt;     &lt;</a:t>
            </a:r>
            <a:r>
              <a:rPr lang="en-US" sz="3200" dirty="0" err="1" smtClean="0"/>
              <a:t>tc</a:t>
            </a:r>
            <a:r>
              <a:rPr lang="en-US" sz="3200" dirty="0" smtClean="0"/>
              <a:t>, td, t</a:t>
            </a:r>
            <a:r>
              <a:rPr lang="en-US" sz="3200" baseline="30000" dirty="0" smtClean="0"/>
              <a:t>2</a:t>
            </a:r>
            <a:r>
              <a:rPr lang="en-US" sz="3200" dirty="0" smtClean="0"/>
              <a:t>a, t</a:t>
            </a:r>
            <a:r>
              <a:rPr lang="en-US" sz="3200" baseline="30000" dirty="0" smtClean="0"/>
              <a:t>2</a:t>
            </a:r>
            <a:r>
              <a:rPr lang="en-US" sz="3200" dirty="0" smtClean="0"/>
              <a:t>b&gt;      …</a:t>
            </a:r>
          </a:p>
        </p:txBody>
      </p:sp>
      <p:grpSp>
        <p:nvGrpSpPr>
          <p:cNvPr id="7" name="Group 6"/>
          <p:cNvGrpSpPr/>
          <p:nvPr/>
        </p:nvGrpSpPr>
        <p:grpSpPr>
          <a:xfrm>
            <a:off x="2622042" y="3571867"/>
            <a:ext cx="441756" cy="584776"/>
            <a:chOff x="4663440" y="4907894"/>
            <a:chExt cx="441756" cy="584776"/>
          </a:xfrm>
        </p:grpSpPr>
        <p:sp>
          <p:nvSpPr>
            <p:cNvPr id="8" name="Oval 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0" name="Group 9"/>
          <p:cNvGrpSpPr/>
          <p:nvPr/>
        </p:nvGrpSpPr>
        <p:grpSpPr>
          <a:xfrm>
            <a:off x="5116887" y="3571867"/>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6" name="Group 15"/>
          <p:cNvGrpSpPr/>
          <p:nvPr/>
        </p:nvGrpSpPr>
        <p:grpSpPr>
          <a:xfrm>
            <a:off x="8187457" y="3571867"/>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394403" y="3569527"/>
            <a:ext cx="1308613" cy="587705"/>
            <a:chOff x="4515761" y="3487201"/>
            <a:chExt cx="1308613" cy="587705"/>
          </a:xfrm>
        </p:grpSpPr>
        <p:sp>
          <p:nvSpPr>
            <p:cNvPr id="23" name="TextBox 22"/>
            <p:cNvSpPr txBox="1"/>
            <p:nvPr/>
          </p:nvSpPr>
          <p:spPr>
            <a:xfrm>
              <a:off x="4780712" y="3490130"/>
              <a:ext cx="1043662" cy="584776"/>
            </a:xfrm>
            <a:prstGeom prst="rect">
              <a:avLst/>
            </a:prstGeom>
            <a:noFill/>
          </p:spPr>
          <p:txBody>
            <a:bodyPr wrap="square" rtlCol="0">
              <a:spAutoFit/>
            </a:bodyPr>
            <a:lstStyle/>
            <a:p>
              <a:r>
                <a:rPr lang="en-US" sz="3200" dirty="0" smtClean="0"/>
                <a:t>C</a:t>
              </a:r>
              <a:r>
                <a:rPr lang="en-US" sz="3200" baseline="-25000" dirty="0" smtClean="0"/>
                <a:t>0  </a:t>
              </a:r>
              <a:r>
                <a:rPr lang="en-US" sz="3200" dirty="0" smtClean="0"/>
                <a:t>=</a:t>
              </a:r>
              <a:endParaRPr lang="en-US" sz="3200" baseline="-25000" dirty="0"/>
            </a:p>
          </p:txBody>
        </p:sp>
        <p:grpSp>
          <p:nvGrpSpPr>
            <p:cNvPr id="24" name="Group 23"/>
            <p:cNvGrpSpPr/>
            <p:nvPr/>
          </p:nvGrpSpPr>
          <p:grpSpPr>
            <a:xfrm>
              <a:off x="4515761" y="3487201"/>
              <a:ext cx="441756" cy="584776"/>
              <a:chOff x="4663440" y="4907894"/>
              <a:chExt cx="441756" cy="584776"/>
            </a:xfrm>
          </p:grpSpPr>
          <p:sp>
            <p:nvSpPr>
              <p:cNvPr id="31" name="Oval 3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33" name="Rectangle 32"/>
          <p:cNvSpPr/>
          <p:nvPr/>
        </p:nvSpPr>
        <p:spPr>
          <a:xfrm>
            <a:off x="917228" y="3600943"/>
            <a:ext cx="247450" cy="420628"/>
          </a:xfrm>
          <a:prstGeom prst="rect">
            <a:avLst/>
          </a:prstGeom>
        </p:spPr>
        <p:txBody>
          <a:bodyPr wrap="none">
            <a:spAutoFit/>
          </a:bodyPr>
          <a:lstStyle/>
          <a:p>
            <a:r>
              <a:rPr lang="en-US" sz="3200" baseline="30000" dirty="0"/>
              <a:t>i</a:t>
            </a:r>
            <a:endParaRPr lang="en-US" sz="3200" dirty="0"/>
          </a:p>
        </p:txBody>
      </p:sp>
      <p:sp>
        <p:nvSpPr>
          <p:cNvPr id="14" name="TextBox 13"/>
          <p:cNvSpPr txBox="1"/>
          <p:nvPr/>
        </p:nvSpPr>
        <p:spPr>
          <a:xfrm>
            <a:off x="102778" y="4656667"/>
            <a:ext cx="9083555" cy="584776"/>
          </a:xfrm>
          <a:prstGeom prst="rect">
            <a:avLst/>
          </a:prstGeom>
          <a:noFill/>
        </p:spPr>
        <p:txBody>
          <a:bodyPr wrap="square" rtlCol="0">
            <a:spAutoFit/>
          </a:bodyPr>
          <a:lstStyle/>
          <a:p>
            <a:r>
              <a:rPr lang="en-US" sz="3200" dirty="0" smtClean="0"/>
              <a:t>a:   </a:t>
            </a:r>
            <a:r>
              <a:rPr lang="en-US" sz="3200" b="1" dirty="0" smtClean="0"/>
              <a:t>Z</a:t>
            </a:r>
            <a:r>
              <a:rPr lang="en-US" sz="3200" b="1" baseline="-25000" dirty="0" smtClean="0"/>
              <a:t>2</a:t>
            </a:r>
            <a:r>
              <a:rPr lang="en-US" sz="3200" dirty="0" smtClean="0"/>
              <a:t>[t]	         b:   </a:t>
            </a:r>
            <a:r>
              <a:rPr lang="en-US" sz="3200" b="1" dirty="0" smtClean="0"/>
              <a:t>Z</a:t>
            </a:r>
            <a:r>
              <a:rPr lang="en-US" sz="3200" b="1" baseline="-25000" dirty="0" smtClean="0"/>
              <a:t>2</a:t>
            </a:r>
            <a:r>
              <a:rPr lang="en-US" sz="3200" dirty="0" smtClean="0"/>
              <a:t>[t]          c: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         d: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 </a:t>
            </a:r>
          </a:p>
        </p:txBody>
      </p:sp>
    </p:spTree>
    <p:extLst>
      <p:ext uri="{BB962C8B-B14F-4D97-AF65-F5344CB8AC3E}">
        <p14:creationId xmlns:p14="http://schemas.microsoft.com/office/powerpoint/2010/main" val="3868162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681656"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dirty="0" smtClean="0">
                <a:sym typeface="Wingdings"/>
              </a:rPr>
              <a:t> …</a:t>
            </a:r>
            <a:r>
              <a:rPr lang="en-US" sz="3200" baseline="-25000" dirty="0" smtClean="0"/>
              <a:t> </a:t>
            </a:r>
            <a:endParaRPr lang="en-US" sz="3200" dirty="0" smtClean="0">
              <a:sym typeface="Wingdings"/>
            </a:endParaRPr>
          </a:p>
        </p:txBody>
      </p:sp>
      <p:sp>
        <p:nvSpPr>
          <p:cNvPr id="3" name="TextBox 2"/>
          <p:cNvSpPr txBox="1"/>
          <p:nvPr/>
        </p:nvSpPr>
        <p:spPr>
          <a:xfrm>
            <a:off x="846673" y="2412348"/>
            <a:ext cx="8015105" cy="584776"/>
          </a:xfrm>
          <a:prstGeom prst="rect">
            <a:avLst/>
          </a:prstGeom>
          <a:noFill/>
        </p:spPr>
        <p:txBody>
          <a:bodyPr wrap="square" rtlCol="0">
            <a:spAutoFit/>
          </a:bodyPr>
          <a:lstStyle/>
          <a:p>
            <a:r>
              <a:rPr lang="en-US" sz="3200" baseline="30000" dirty="0" smtClean="0"/>
              <a:t>0               </a:t>
            </a:r>
            <a:r>
              <a:rPr lang="en-US" sz="3200" dirty="0" smtClean="0"/>
              <a:t> </a:t>
            </a:r>
            <a:r>
              <a:rPr lang="en-US" sz="3200" baseline="30000" dirty="0" smtClean="0"/>
              <a:t>       1          </a:t>
            </a:r>
            <a:r>
              <a:rPr lang="en-US" sz="3200" dirty="0" smtClean="0"/>
              <a:t>     </a:t>
            </a:r>
            <a:r>
              <a:rPr lang="en-US" sz="3200" baseline="30000" dirty="0" smtClean="0"/>
              <a:t>     2               </a:t>
            </a:r>
            <a:r>
              <a:rPr lang="en-US" sz="3200" dirty="0" smtClean="0"/>
              <a:t> </a:t>
            </a:r>
            <a:r>
              <a:rPr lang="en-US" sz="3200" baseline="30000" dirty="0" smtClean="0"/>
              <a:t>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a:t>
            </a:r>
            <a:r>
              <a:rPr lang="en-US" sz="3200" dirty="0" smtClean="0"/>
              <a:t> </a:t>
            </a:r>
            <a:r>
              <a:rPr lang="en-US" sz="3200" baseline="30000" dirty="0" smtClean="0"/>
              <a:t>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6" name="TextBox 5"/>
          <p:cNvSpPr txBox="1"/>
          <p:nvPr/>
        </p:nvSpPr>
        <p:spPr>
          <a:xfrm>
            <a:off x="1467546" y="3555999"/>
            <a:ext cx="8692443" cy="584776"/>
          </a:xfrm>
          <a:prstGeom prst="rect">
            <a:avLst/>
          </a:prstGeom>
          <a:noFill/>
        </p:spPr>
        <p:txBody>
          <a:bodyPr wrap="square" rtlCol="0">
            <a:spAutoFit/>
          </a:bodyPr>
          <a:lstStyle/>
          <a:p>
            <a:r>
              <a:rPr lang="en-US" sz="3200" dirty="0"/>
              <a:t>&lt;</a:t>
            </a:r>
            <a:r>
              <a:rPr lang="en-US" sz="3200" dirty="0" smtClean="0"/>
              <a:t>a, b&gt;     &lt;c, d, ta, </a:t>
            </a:r>
            <a:r>
              <a:rPr lang="en-US" sz="3200" dirty="0" err="1" smtClean="0"/>
              <a:t>tb</a:t>
            </a:r>
            <a:r>
              <a:rPr lang="en-US" sz="3200" dirty="0" smtClean="0"/>
              <a:t>&gt;     &lt;</a:t>
            </a:r>
            <a:r>
              <a:rPr lang="en-US" sz="3200" dirty="0" err="1" smtClean="0"/>
              <a:t>tc</a:t>
            </a:r>
            <a:r>
              <a:rPr lang="en-US" sz="3200" dirty="0" smtClean="0"/>
              <a:t>, td, t</a:t>
            </a:r>
            <a:r>
              <a:rPr lang="en-US" sz="3200" baseline="30000" dirty="0" smtClean="0"/>
              <a:t>2</a:t>
            </a:r>
            <a:r>
              <a:rPr lang="en-US" sz="3200" dirty="0" smtClean="0"/>
              <a:t>a, t</a:t>
            </a:r>
            <a:r>
              <a:rPr lang="en-US" sz="3200" baseline="30000" dirty="0" smtClean="0"/>
              <a:t>2</a:t>
            </a:r>
            <a:r>
              <a:rPr lang="en-US" sz="3200" dirty="0" smtClean="0"/>
              <a:t>b&gt;      …</a:t>
            </a:r>
          </a:p>
        </p:txBody>
      </p:sp>
      <p:grpSp>
        <p:nvGrpSpPr>
          <p:cNvPr id="7" name="Group 6"/>
          <p:cNvGrpSpPr/>
          <p:nvPr/>
        </p:nvGrpSpPr>
        <p:grpSpPr>
          <a:xfrm>
            <a:off x="2622042" y="3571867"/>
            <a:ext cx="441756" cy="584776"/>
            <a:chOff x="4663440" y="4907894"/>
            <a:chExt cx="441756" cy="584776"/>
          </a:xfrm>
        </p:grpSpPr>
        <p:sp>
          <p:nvSpPr>
            <p:cNvPr id="8" name="Oval 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0" name="Group 9"/>
          <p:cNvGrpSpPr/>
          <p:nvPr/>
        </p:nvGrpSpPr>
        <p:grpSpPr>
          <a:xfrm>
            <a:off x="5116887" y="3571867"/>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6" name="Group 15"/>
          <p:cNvGrpSpPr/>
          <p:nvPr/>
        </p:nvGrpSpPr>
        <p:grpSpPr>
          <a:xfrm>
            <a:off x="8187457" y="3571867"/>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394403" y="3569527"/>
            <a:ext cx="1308613" cy="587705"/>
            <a:chOff x="4515761" y="3487201"/>
            <a:chExt cx="1308613" cy="587705"/>
          </a:xfrm>
        </p:grpSpPr>
        <p:sp>
          <p:nvSpPr>
            <p:cNvPr id="23" name="TextBox 22"/>
            <p:cNvSpPr txBox="1"/>
            <p:nvPr/>
          </p:nvSpPr>
          <p:spPr>
            <a:xfrm>
              <a:off x="4780712" y="3490130"/>
              <a:ext cx="1043662" cy="584776"/>
            </a:xfrm>
            <a:prstGeom prst="rect">
              <a:avLst/>
            </a:prstGeom>
            <a:noFill/>
          </p:spPr>
          <p:txBody>
            <a:bodyPr wrap="square" rtlCol="0">
              <a:spAutoFit/>
            </a:bodyPr>
            <a:lstStyle/>
            <a:p>
              <a:r>
                <a:rPr lang="en-US" sz="3200" dirty="0" smtClean="0"/>
                <a:t>C</a:t>
              </a:r>
              <a:r>
                <a:rPr lang="en-US" sz="3200" baseline="-25000" dirty="0" smtClean="0"/>
                <a:t>0  </a:t>
              </a:r>
              <a:r>
                <a:rPr lang="en-US" sz="3200" dirty="0" smtClean="0"/>
                <a:t>=</a:t>
              </a:r>
              <a:endParaRPr lang="en-US" sz="3200" baseline="-25000" dirty="0"/>
            </a:p>
          </p:txBody>
        </p:sp>
        <p:grpSp>
          <p:nvGrpSpPr>
            <p:cNvPr id="24" name="Group 23"/>
            <p:cNvGrpSpPr/>
            <p:nvPr/>
          </p:nvGrpSpPr>
          <p:grpSpPr>
            <a:xfrm>
              <a:off x="4515761" y="3487201"/>
              <a:ext cx="441756" cy="584776"/>
              <a:chOff x="4663440" y="4907894"/>
              <a:chExt cx="441756" cy="584776"/>
            </a:xfrm>
          </p:grpSpPr>
          <p:sp>
            <p:nvSpPr>
              <p:cNvPr id="31" name="Oval 3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33" name="Rectangle 32"/>
          <p:cNvSpPr/>
          <p:nvPr/>
        </p:nvSpPr>
        <p:spPr>
          <a:xfrm>
            <a:off x="917228" y="3600943"/>
            <a:ext cx="247450" cy="420628"/>
          </a:xfrm>
          <a:prstGeom prst="rect">
            <a:avLst/>
          </a:prstGeom>
        </p:spPr>
        <p:txBody>
          <a:bodyPr wrap="none">
            <a:spAutoFit/>
          </a:bodyPr>
          <a:lstStyle/>
          <a:p>
            <a:r>
              <a:rPr lang="en-US" sz="3200" baseline="30000" dirty="0"/>
              <a:t>i</a:t>
            </a:r>
            <a:endParaRPr lang="en-US" sz="3200" dirty="0"/>
          </a:p>
        </p:txBody>
      </p:sp>
      <p:sp>
        <p:nvSpPr>
          <p:cNvPr id="14" name="TextBox 13"/>
          <p:cNvSpPr txBox="1"/>
          <p:nvPr/>
        </p:nvSpPr>
        <p:spPr>
          <a:xfrm>
            <a:off x="102778" y="4656667"/>
            <a:ext cx="9083555" cy="1569660"/>
          </a:xfrm>
          <a:prstGeom prst="rect">
            <a:avLst/>
          </a:prstGeom>
          <a:noFill/>
        </p:spPr>
        <p:txBody>
          <a:bodyPr wrap="square" rtlCol="0">
            <a:spAutoFit/>
          </a:bodyPr>
          <a:lstStyle/>
          <a:p>
            <a:r>
              <a:rPr lang="en-US" sz="3200" dirty="0" smtClean="0"/>
              <a:t>a:   </a:t>
            </a:r>
            <a:r>
              <a:rPr lang="en-US" sz="3200" b="1" dirty="0" smtClean="0"/>
              <a:t>Z</a:t>
            </a:r>
            <a:r>
              <a:rPr lang="en-US" sz="3200" b="1" baseline="-25000" dirty="0" smtClean="0"/>
              <a:t>2</a:t>
            </a:r>
            <a:r>
              <a:rPr lang="en-US" sz="3200" dirty="0" smtClean="0"/>
              <a:t>[t]	         b:   </a:t>
            </a:r>
            <a:r>
              <a:rPr lang="en-US" sz="3200" b="1" dirty="0" smtClean="0"/>
              <a:t>Z</a:t>
            </a:r>
            <a:r>
              <a:rPr lang="en-US" sz="3200" b="1" baseline="-25000" dirty="0" smtClean="0"/>
              <a:t>2</a:t>
            </a:r>
            <a:r>
              <a:rPr lang="en-US" sz="3200" dirty="0" smtClean="0"/>
              <a:t>[t]          c: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         d: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 </a:t>
            </a:r>
          </a:p>
          <a:p>
            <a:r>
              <a:rPr lang="en-US" sz="3200" dirty="0" smtClean="0"/>
              <a:t>   </a:t>
            </a:r>
          </a:p>
          <a:p>
            <a:pPr algn="ctr"/>
            <a:r>
              <a:rPr lang="en-US" sz="3200" dirty="0" err="1" smtClean="0"/>
              <a:t>acd</a:t>
            </a:r>
            <a:r>
              <a:rPr lang="en-US" sz="3200" dirty="0" smtClean="0"/>
              <a:t>:  </a:t>
            </a:r>
            <a:r>
              <a:rPr lang="en-US" sz="3200" dirty="0" smtClean="0">
                <a:latin typeface="Symbol" charset="2"/>
                <a:cs typeface="Symbol" charset="2"/>
              </a:rPr>
              <a:t>S</a:t>
            </a:r>
            <a:r>
              <a:rPr lang="en-US" sz="3200" baseline="30000" dirty="0" smtClean="0">
                <a:latin typeface="Symbol" charset="2"/>
                <a:cs typeface="Symbol" charset="2"/>
              </a:rPr>
              <a:t>5</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 </a:t>
            </a:r>
          </a:p>
        </p:txBody>
      </p:sp>
    </p:spTree>
    <p:extLst>
      <p:ext uri="{BB962C8B-B14F-4D97-AF65-F5344CB8AC3E}">
        <p14:creationId xmlns:p14="http://schemas.microsoft.com/office/powerpoint/2010/main" val="1559276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grpSp>
        <p:nvGrpSpPr>
          <p:cNvPr id="4" name="Group 3"/>
          <p:cNvGrpSpPr/>
          <p:nvPr/>
        </p:nvGrpSpPr>
        <p:grpSpPr>
          <a:xfrm>
            <a:off x="0" y="248061"/>
            <a:ext cx="9105337" cy="3736407"/>
            <a:chOff x="0" y="248061"/>
            <a:chExt cx="9105337" cy="3736407"/>
          </a:xfrm>
        </p:grpSpPr>
        <p:sp>
          <p:nvSpPr>
            <p:cNvPr id="8" name="Rectangle 7"/>
            <p:cNvSpPr/>
            <p:nvPr/>
          </p:nvSpPr>
          <p:spPr>
            <a:xfrm>
              <a:off x="0" y="248061"/>
              <a:ext cx="9105337" cy="3736407"/>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4351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945450" y="4312827"/>
            <a:ext cx="7239883" cy="584776"/>
          </a:xfrm>
          <a:prstGeom prst="rect">
            <a:avLst/>
          </a:prstGeom>
        </p:spPr>
        <p:txBody>
          <a:bodyPr wrap="non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p>
        </p:txBody>
      </p:sp>
      <p:grpSp>
        <p:nvGrpSpPr>
          <p:cNvPr id="13" name="Group 12"/>
          <p:cNvGrpSpPr/>
          <p:nvPr/>
        </p:nvGrpSpPr>
        <p:grpSpPr>
          <a:xfrm>
            <a:off x="0" y="403282"/>
            <a:ext cx="9105337" cy="3736407"/>
            <a:chOff x="0" y="248061"/>
            <a:chExt cx="9105337" cy="3736407"/>
          </a:xfrm>
        </p:grpSpPr>
        <p:sp>
          <p:nvSpPr>
            <p:cNvPr id="15" name="Rectangle 14"/>
            <p:cNvSpPr/>
            <p:nvPr/>
          </p:nvSpPr>
          <p:spPr>
            <a:xfrm>
              <a:off x="0" y="248061"/>
              <a:ext cx="9105337" cy="3736407"/>
            </a:xfrm>
            <a:prstGeom prst="rect">
              <a:avLst/>
            </a:prstGeom>
            <a:ln>
              <a:noFill/>
            </a:ln>
          </p:spPr>
          <p:txBody>
            <a:bodyPr wrap="square">
              <a:spAutoFit/>
            </a:bodyPr>
            <a:lstStyle/>
            <a:p>
              <a:pPr algn="ctr"/>
              <a:endParaRPr lang="en-US" sz="3200" dirty="0" smtClean="0">
                <a:sym typeface="Wingdings"/>
              </a:endParaRP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16" name="Straight Connector 15"/>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57545" y="2734910"/>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60140" y="5040635"/>
            <a:ext cx="9729884" cy="1517338"/>
          </a:xfrm>
          <a:prstGeom prst="rect">
            <a:avLst/>
          </a:prstGeom>
          <a:noFill/>
        </p:spPr>
        <p:txBody>
          <a:bodyPr wrap="square" rtlCol="0">
            <a:spAutoFit/>
          </a:bodyPr>
          <a:lstStyle/>
          <a:p>
            <a:pPr>
              <a:lnSpc>
                <a:spcPct val="130000"/>
              </a:lnSpc>
            </a:pPr>
            <a:r>
              <a:rPr lang="en-US" sz="3200" dirty="0" smtClean="0"/>
              <a:t>a:   </a:t>
            </a: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  + </a:t>
            </a:r>
            <a:r>
              <a:rPr lang="en-US" sz="3200" dirty="0" err="1" smtClean="0"/>
              <a:t>n</a:t>
            </a:r>
            <a:r>
              <a:rPr lang="en-US" sz="3200" baseline="-25000" dirty="0" err="1" smtClean="0"/>
              <a:t>k</a:t>
            </a:r>
            <a:r>
              <a:rPr lang="en-US" sz="3200" dirty="0" err="1" smtClean="0"/>
              <a:t>t</a:t>
            </a:r>
            <a:r>
              <a:rPr lang="en-US" sz="3200" baseline="30000" dirty="0" err="1" smtClean="0"/>
              <a:t>k</a:t>
            </a:r>
            <a:r>
              <a:rPr lang="en-US" sz="3200" dirty="0" smtClean="0"/>
              <a:t>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r>
              <a:rPr lang="en-US" sz="2800" dirty="0" smtClean="0"/>
              <a:t>k </a:t>
            </a:r>
            <a:r>
              <a:rPr lang="en-US" sz="3200" dirty="0" smtClean="0"/>
              <a:t>in  </a:t>
            </a:r>
            <a:r>
              <a:rPr lang="en-US" sz="3200" b="1" dirty="0" smtClean="0"/>
              <a:t>Z</a:t>
            </a:r>
            <a:r>
              <a:rPr lang="en-US" sz="3200" b="1" baseline="-25000" dirty="0"/>
              <a:t>+</a:t>
            </a:r>
            <a:r>
              <a:rPr lang="en-US" sz="3200" dirty="0" smtClean="0"/>
              <a:t>} </a:t>
            </a:r>
          </a:p>
          <a:p>
            <a:pPr>
              <a:lnSpc>
                <a:spcPct val="150000"/>
              </a:lnSpc>
            </a:pPr>
            <a:r>
              <a:rPr lang="en-US" sz="3200" dirty="0" smtClean="0"/>
              <a:t>    =  { (n</a:t>
            </a:r>
            <a:r>
              <a:rPr lang="en-US" sz="3200" baseline="-25000" dirty="0" smtClean="0"/>
              <a:t>0</a:t>
            </a:r>
            <a:r>
              <a:rPr lang="en-US" sz="3200" dirty="0" smtClean="0"/>
              <a:t>, n</a:t>
            </a:r>
            <a:r>
              <a:rPr lang="en-US" sz="3200" baseline="-25000" dirty="0" smtClean="0"/>
              <a:t>1</a:t>
            </a:r>
            <a:r>
              <a:rPr lang="en-US" sz="3200" dirty="0" smtClean="0"/>
              <a:t>, n</a:t>
            </a:r>
            <a:r>
              <a:rPr lang="en-US" sz="3200" baseline="-25000" dirty="0" smtClean="0"/>
              <a:t>2</a:t>
            </a:r>
            <a:r>
              <a:rPr lang="en-US" sz="3200" dirty="0" smtClean="0"/>
              <a:t>, …, </a:t>
            </a:r>
            <a:r>
              <a:rPr lang="en-US" sz="3200" dirty="0" err="1" smtClean="0"/>
              <a:t>n</a:t>
            </a:r>
            <a:r>
              <a:rPr lang="en-US" sz="3200" baseline="-25000" dirty="0" err="1" smtClean="0"/>
              <a:t>k</a:t>
            </a:r>
            <a:r>
              <a:rPr lang="en-US" sz="3200" dirty="0" smtClean="0"/>
              <a:t>, 0, 0,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600" dirty="0" smtClean="0"/>
              <a:t>,</a:t>
            </a:r>
            <a:r>
              <a:rPr lang="en-US" sz="3200" dirty="0" smtClean="0"/>
              <a:t> </a:t>
            </a:r>
            <a:r>
              <a:rPr lang="en-US" sz="2800" dirty="0" smtClean="0"/>
              <a:t>k </a:t>
            </a:r>
            <a:r>
              <a:rPr lang="en-US" sz="3200" dirty="0" smtClean="0"/>
              <a:t>in  </a:t>
            </a:r>
            <a:r>
              <a:rPr lang="en-US" sz="3200" b="1" dirty="0" smtClean="0"/>
              <a:t>Z</a:t>
            </a:r>
            <a:r>
              <a:rPr lang="en-US" sz="3200" b="1" baseline="-25000" dirty="0" smtClean="0"/>
              <a:t>+</a:t>
            </a:r>
            <a:r>
              <a:rPr lang="en-US" sz="3200" dirty="0" smtClean="0"/>
              <a:t>} </a:t>
            </a:r>
          </a:p>
        </p:txBody>
      </p:sp>
    </p:spTree>
    <p:extLst>
      <p:ext uri="{BB962C8B-B14F-4D97-AF65-F5344CB8AC3E}">
        <p14:creationId xmlns:p14="http://schemas.microsoft.com/office/powerpoint/2010/main" val="60505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945450" y="3917719"/>
            <a:ext cx="7239883" cy="584776"/>
          </a:xfrm>
          <a:prstGeom prst="rect">
            <a:avLst/>
          </a:prstGeom>
        </p:spPr>
        <p:txBody>
          <a:bodyPr wrap="non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p>
        </p:txBody>
      </p:sp>
      <p:grpSp>
        <p:nvGrpSpPr>
          <p:cNvPr id="13" name="Group 12"/>
          <p:cNvGrpSpPr/>
          <p:nvPr/>
        </p:nvGrpSpPr>
        <p:grpSpPr>
          <a:xfrm>
            <a:off x="0" y="191617"/>
            <a:ext cx="9105337" cy="3736407"/>
            <a:chOff x="0" y="248061"/>
            <a:chExt cx="9105337" cy="3736407"/>
          </a:xfrm>
        </p:grpSpPr>
        <p:sp>
          <p:nvSpPr>
            <p:cNvPr id="15" name="Rectangle 14"/>
            <p:cNvSpPr/>
            <p:nvPr/>
          </p:nvSpPr>
          <p:spPr>
            <a:xfrm>
              <a:off x="0" y="248061"/>
              <a:ext cx="9105337" cy="3736407"/>
            </a:xfrm>
            <a:prstGeom prst="rect">
              <a:avLst/>
            </a:prstGeom>
            <a:ln>
              <a:noFill/>
            </a:ln>
          </p:spPr>
          <p:txBody>
            <a:bodyPr wrap="square">
              <a:spAutoFit/>
            </a:bodyPr>
            <a:lstStyle/>
            <a:p>
              <a:pPr algn="ctr"/>
              <a:endParaRPr lang="en-US" sz="3200" dirty="0" smtClean="0">
                <a:sym typeface="Wingdings"/>
              </a:endParaRP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16" name="Straight Connector 15"/>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57545" y="2734910"/>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106140" y="4439953"/>
            <a:ext cx="7007046" cy="3238493"/>
          </a:xfrm>
          <a:prstGeom prst="rect">
            <a:avLst/>
          </a:prstGeom>
        </p:spPr>
        <p:txBody>
          <a:bodyPr wrap="none">
            <a:spAutoFit/>
          </a:bodyPr>
          <a:lstStyle/>
          <a:p>
            <a:pPr>
              <a:lnSpc>
                <a:spcPct val="150000"/>
              </a:lnSpc>
            </a:pP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dirty="0">
              <a:solidFill>
                <a:srgbClr val="000000"/>
              </a:solidFill>
            </a:endParaRPr>
          </a:p>
          <a:p>
            <a:pPr>
              <a:lnSpc>
                <a:spcPct val="150000"/>
              </a:lnSpc>
            </a:pPr>
            <a:r>
              <a:rPr lang="en-US" sz="3200" dirty="0" smtClean="0">
                <a:solidFill>
                  <a:srgbClr val="000000"/>
                </a:solidFill>
              </a:rPr>
              <a:t>b:    </a:t>
            </a:r>
            <a:r>
              <a:rPr lang="en-US" sz="3200" b="1" dirty="0" smtClean="0">
                <a:solidFill>
                  <a:srgbClr val="000000"/>
                </a:solidFill>
              </a:rPr>
              <a:t>Z</a:t>
            </a:r>
            <a:r>
              <a:rPr lang="en-US" sz="3200" b="1" baseline="-25000" dirty="0" smtClean="0">
                <a:solidFill>
                  <a:srgbClr val="000000"/>
                </a:solidFill>
              </a:rPr>
              <a:t>2</a:t>
            </a:r>
            <a:r>
              <a:rPr lang="en-US" sz="3200" dirty="0" smtClean="0">
                <a:solidFill>
                  <a:srgbClr val="000000"/>
                </a:solidFill>
              </a:rPr>
              <a:t>[t]/t  =  </a:t>
            </a:r>
            <a:r>
              <a:rPr lang="en-US" sz="3200" dirty="0" smtClean="0"/>
              <a:t>{n</a:t>
            </a:r>
            <a:r>
              <a:rPr lang="en-US" sz="3200" baseline="-25000" dirty="0" smtClean="0"/>
              <a:t>0</a:t>
            </a:r>
            <a:r>
              <a:rPr lang="en-US" sz="3200" dirty="0" smtClean="0"/>
              <a:t>  :  n</a:t>
            </a:r>
            <a:r>
              <a:rPr lang="en-US" sz="3200" baseline="-25000" dirty="0" smtClean="0"/>
              <a:t>0</a:t>
            </a:r>
            <a:r>
              <a:rPr lang="en-US" sz="3200" dirty="0" smtClean="0"/>
              <a:t>  in  </a:t>
            </a:r>
            <a:r>
              <a:rPr lang="en-US" sz="3200" b="1" dirty="0" smtClean="0"/>
              <a:t>Z</a:t>
            </a:r>
            <a:r>
              <a:rPr lang="en-US" sz="3200" b="1" baseline="-25000" dirty="0" smtClean="0"/>
              <a:t>2</a:t>
            </a:r>
            <a:r>
              <a:rPr lang="en-US" sz="3200" dirty="0" smtClean="0"/>
              <a:t>}</a:t>
            </a:r>
            <a:r>
              <a:rPr lang="en-US" sz="3200" dirty="0" smtClean="0">
                <a:solidFill>
                  <a:srgbClr val="000000"/>
                </a:solidFill>
              </a:rPr>
              <a:t>  =  </a:t>
            </a:r>
            <a:r>
              <a:rPr lang="en-US" sz="3200" b="1" dirty="0" smtClean="0"/>
              <a:t>Z</a:t>
            </a:r>
            <a:r>
              <a:rPr lang="en-US" sz="3200" b="1" baseline="-25000" dirty="0" smtClean="0"/>
              <a:t>2</a:t>
            </a:r>
          </a:p>
          <a:p>
            <a:pPr>
              <a:lnSpc>
                <a:spcPct val="150000"/>
              </a:lnSpc>
            </a:pPr>
            <a:r>
              <a:rPr lang="en-US" sz="3200" b="1" baseline="-25000" dirty="0"/>
              <a:t> </a:t>
            </a:r>
            <a:r>
              <a:rPr lang="en-US" sz="3200" b="1" dirty="0" smtClean="0"/>
              <a:t>                    </a:t>
            </a:r>
            <a:r>
              <a:rPr lang="en-US" sz="3200" dirty="0" smtClean="0"/>
              <a:t>=  { (n</a:t>
            </a:r>
            <a:r>
              <a:rPr lang="en-US" sz="3200" baseline="-25000" dirty="0" smtClean="0"/>
              <a:t>0</a:t>
            </a:r>
            <a:r>
              <a:rPr lang="en-US" sz="3200" dirty="0" smtClean="0"/>
              <a:t>, 0, 0, 0,…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b="1" baseline="-25000" dirty="0" smtClean="0"/>
          </a:p>
          <a:p>
            <a:pPr>
              <a:lnSpc>
                <a:spcPct val="150000"/>
              </a:lnSpc>
            </a:pPr>
            <a:endParaRPr lang="en-US" sz="3200" b="1" baseline="-25000" dirty="0" smtClean="0"/>
          </a:p>
          <a:p>
            <a:pPr>
              <a:lnSpc>
                <a:spcPct val="140000"/>
              </a:lnSpc>
            </a:pPr>
            <a:r>
              <a:rPr lang="en-US" sz="3200" b="1" baseline="-25000" dirty="0">
                <a:solidFill>
                  <a:srgbClr val="000000"/>
                </a:solidFill>
              </a:rPr>
              <a:t> </a:t>
            </a:r>
            <a:endParaRPr lang="en-US" sz="3200" dirty="0" smtClean="0">
              <a:solidFill>
                <a:srgbClr val="000000"/>
              </a:solidFill>
            </a:endParaRPr>
          </a:p>
        </p:txBody>
      </p:sp>
    </p:spTree>
    <p:extLst>
      <p:ext uri="{BB962C8B-B14F-4D97-AF65-F5344CB8AC3E}">
        <p14:creationId xmlns:p14="http://schemas.microsoft.com/office/powerpoint/2010/main" val="2805792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945450" y="3917719"/>
            <a:ext cx="7239883" cy="584776"/>
          </a:xfrm>
          <a:prstGeom prst="rect">
            <a:avLst/>
          </a:prstGeom>
        </p:spPr>
        <p:txBody>
          <a:bodyPr wrap="non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p>
        </p:txBody>
      </p:sp>
      <p:grpSp>
        <p:nvGrpSpPr>
          <p:cNvPr id="13" name="Group 12"/>
          <p:cNvGrpSpPr/>
          <p:nvPr/>
        </p:nvGrpSpPr>
        <p:grpSpPr>
          <a:xfrm>
            <a:off x="0" y="191617"/>
            <a:ext cx="9105337" cy="3736407"/>
            <a:chOff x="0" y="248061"/>
            <a:chExt cx="9105337" cy="3736407"/>
          </a:xfrm>
        </p:grpSpPr>
        <p:sp>
          <p:nvSpPr>
            <p:cNvPr id="15" name="Rectangle 14"/>
            <p:cNvSpPr/>
            <p:nvPr/>
          </p:nvSpPr>
          <p:spPr>
            <a:xfrm>
              <a:off x="0" y="248061"/>
              <a:ext cx="9105337" cy="3736407"/>
            </a:xfrm>
            <a:prstGeom prst="rect">
              <a:avLst/>
            </a:prstGeom>
            <a:ln>
              <a:noFill/>
            </a:ln>
          </p:spPr>
          <p:txBody>
            <a:bodyPr wrap="square">
              <a:spAutoFit/>
            </a:bodyPr>
            <a:lstStyle/>
            <a:p>
              <a:pPr algn="ctr"/>
              <a:endParaRPr lang="en-US" sz="3200" dirty="0" smtClean="0">
                <a:sym typeface="Wingdings"/>
              </a:endParaRP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16" name="Straight Connector 15"/>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57545" y="2734910"/>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106140" y="4439953"/>
            <a:ext cx="7609776" cy="3140005"/>
          </a:xfrm>
          <a:prstGeom prst="rect">
            <a:avLst/>
          </a:prstGeom>
        </p:spPr>
        <p:txBody>
          <a:bodyPr wrap="none">
            <a:spAutoFit/>
          </a:bodyPr>
          <a:lstStyle/>
          <a:p>
            <a:pPr>
              <a:lnSpc>
                <a:spcPct val="150000"/>
              </a:lnSpc>
            </a:pP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dirty="0">
              <a:solidFill>
                <a:srgbClr val="000000"/>
              </a:solidFill>
            </a:endParaRPr>
          </a:p>
          <a:p>
            <a:pPr>
              <a:lnSpc>
                <a:spcPct val="140000"/>
              </a:lnSpc>
            </a:pPr>
            <a:r>
              <a:rPr lang="en-US" sz="3200" dirty="0" smtClean="0"/>
              <a:t>d: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[t]/t  =  </a:t>
            </a:r>
            <a:r>
              <a:rPr lang="en-US" sz="3200" dirty="0" smtClean="0">
                <a:latin typeface="Symbol" charset="2"/>
                <a:cs typeface="Symbol" charset="2"/>
              </a:rPr>
              <a:t>S</a:t>
            </a:r>
            <a:r>
              <a:rPr lang="en-US" sz="3200" baseline="30000" dirty="0" smtClean="0">
                <a:latin typeface="Symbol" charset="2"/>
                <a:cs typeface="Symbol" charset="2"/>
              </a:rPr>
              <a:t>1 </a:t>
            </a:r>
            <a:r>
              <a:rPr lang="en-US" sz="3200" dirty="0" smtClean="0"/>
              <a:t>{n</a:t>
            </a:r>
            <a:r>
              <a:rPr lang="en-US" sz="3200" baseline="-25000" dirty="0" smtClean="0"/>
              <a:t>0</a:t>
            </a:r>
            <a:r>
              <a:rPr lang="en-US" sz="3200" dirty="0" smtClean="0"/>
              <a:t>  :  n</a:t>
            </a:r>
            <a:r>
              <a:rPr lang="en-US" sz="3200" baseline="-25000" dirty="0" smtClean="0"/>
              <a:t>0</a:t>
            </a:r>
            <a:r>
              <a:rPr lang="en-US" sz="3200" dirty="0" smtClean="0"/>
              <a:t>  in  </a:t>
            </a:r>
            <a:r>
              <a:rPr lang="en-US" sz="3200" b="1" dirty="0" smtClean="0"/>
              <a:t>Z</a:t>
            </a:r>
            <a:r>
              <a:rPr lang="en-US" sz="3200" b="1" baseline="-25000" dirty="0" smtClean="0"/>
              <a:t>2</a:t>
            </a:r>
            <a:r>
              <a:rPr lang="en-US" sz="3200" dirty="0" smtClean="0"/>
              <a:t>}</a:t>
            </a:r>
            <a:r>
              <a:rPr lang="en-US" sz="3200" dirty="0" smtClean="0">
                <a:solidFill>
                  <a:srgbClr val="000000"/>
                </a:solidFill>
              </a:rPr>
              <a:t>  </a:t>
            </a:r>
          </a:p>
          <a:p>
            <a:pPr>
              <a:lnSpc>
                <a:spcPct val="140000"/>
              </a:lnSpc>
            </a:pPr>
            <a:r>
              <a:rPr lang="en-US" sz="3200" dirty="0">
                <a:solidFill>
                  <a:srgbClr val="000000"/>
                </a:solidFill>
              </a:rPr>
              <a:t> </a:t>
            </a:r>
            <a:r>
              <a:rPr lang="en-US" sz="3200" dirty="0" smtClean="0">
                <a:solidFill>
                  <a:srgbClr val="000000"/>
                </a:solidFill>
              </a:rPr>
              <a:t>                        = { (0, n</a:t>
            </a:r>
            <a:r>
              <a:rPr lang="en-US" sz="3200" baseline="-25000" dirty="0" smtClean="0">
                <a:solidFill>
                  <a:srgbClr val="000000"/>
                </a:solidFill>
              </a:rPr>
              <a:t>0</a:t>
            </a:r>
            <a:r>
              <a:rPr lang="en-US" sz="3200" dirty="0" smtClean="0">
                <a:solidFill>
                  <a:srgbClr val="000000"/>
                </a:solidFill>
              </a:rPr>
              <a:t>, 0, 0, 0, …)</a:t>
            </a:r>
            <a:r>
              <a:rPr lang="en-US" sz="3200" dirty="0" smtClean="0"/>
              <a:t> :  n</a:t>
            </a:r>
            <a:r>
              <a:rPr lang="en-US" sz="3200" baseline="-25000" dirty="0" smtClean="0"/>
              <a:t>0</a:t>
            </a:r>
            <a:r>
              <a:rPr lang="en-US" sz="3200" dirty="0" smtClean="0"/>
              <a:t>  in  </a:t>
            </a:r>
            <a:r>
              <a:rPr lang="en-US" sz="3200" b="1" dirty="0" smtClean="0"/>
              <a:t>Z</a:t>
            </a:r>
            <a:r>
              <a:rPr lang="en-US" sz="3200" b="1" baseline="-25000" dirty="0" smtClean="0"/>
              <a:t>2</a:t>
            </a:r>
            <a:r>
              <a:rPr lang="en-US" sz="3200" dirty="0" smtClean="0">
                <a:solidFill>
                  <a:srgbClr val="000000"/>
                </a:solidFill>
              </a:rPr>
              <a:t>}</a:t>
            </a:r>
          </a:p>
          <a:p>
            <a:pPr>
              <a:lnSpc>
                <a:spcPct val="150000"/>
              </a:lnSpc>
            </a:pPr>
            <a:endParaRPr lang="en-US" sz="3200" b="1" baseline="-25000" dirty="0" smtClean="0"/>
          </a:p>
          <a:p>
            <a:pPr>
              <a:lnSpc>
                <a:spcPct val="140000"/>
              </a:lnSpc>
            </a:pPr>
            <a:r>
              <a:rPr lang="en-US" sz="3200" b="1" baseline="-25000" dirty="0">
                <a:solidFill>
                  <a:srgbClr val="000000"/>
                </a:solidFill>
              </a:rPr>
              <a:t> </a:t>
            </a:r>
            <a:endParaRPr lang="en-US" sz="3200" dirty="0" smtClean="0">
              <a:solidFill>
                <a:srgbClr val="000000"/>
              </a:solidFill>
            </a:endParaRPr>
          </a:p>
        </p:txBody>
      </p:sp>
    </p:spTree>
    <p:extLst>
      <p:ext uri="{BB962C8B-B14F-4D97-AF65-F5344CB8AC3E}">
        <p14:creationId xmlns:p14="http://schemas.microsoft.com/office/powerpoint/2010/main" val="2869540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945450" y="3917719"/>
            <a:ext cx="7239883" cy="584776"/>
          </a:xfrm>
          <a:prstGeom prst="rect">
            <a:avLst/>
          </a:prstGeom>
        </p:spPr>
        <p:txBody>
          <a:bodyPr wrap="non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p>
        </p:txBody>
      </p:sp>
      <p:grpSp>
        <p:nvGrpSpPr>
          <p:cNvPr id="13" name="Group 12"/>
          <p:cNvGrpSpPr/>
          <p:nvPr/>
        </p:nvGrpSpPr>
        <p:grpSpPr>
          <a:xfrm>
            <a:off x="0" y="191617"/>
            <a:ext cx="9105337" cy="3736407"/>
            <a:chOff x="0" y="248061"/>
            <a:chExt cx="9105337" cy="3736407"/>
          </a:xfrm>
        </p:grpSpPr>
        <p:sp>
          <p:nvSpPr>
            <p:cNvPr id="15" name="Rectangle 14"/>
            <p:cNvSpPr/>
            <p:nvPr/>
          </p:nvSpPr>
          <p:spPr>
            <a:xfrm>
              <a:off x="0" y="248061"/>
              <a:ext cx="9105337" cy="3736407"/>
            </a:xfrm>
            <a:prstGeom prst="rect">
              <a:avLst/>
            </a:prstGeom>
            <a:ln>
              <a:noFill/>
            </a:ln>
          </p:spPr>
          <p:txBody>
            <a:bodyPr wrap="square">
              <a:spAutoFit/>
            </a:bodyPr>
            <a:lstStyle/>
            <a:p>
              <a:pPr algn="ctr"/>
              <a:endParaRPr lang="en-US" sz="3200" dirty="0" smtClean="0">
                <a:sym typeface="Wingdings"/>
              </a:endParaRP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16" name="Straight Connector 15"/>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57545" y="2734910"/>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106140" y="4439953"/>
            <a:ext cx="6647974" cy="2746051"/>
          </a:xfrm>
          <a:prstGeom prst="rect">
            <a:avLst/>
          </a:prstGeom>
        </p:spPr>
        <p:txBody>
          <a:bodyPr wrap="none">
            <a:spAutoFit/>
          </a:bodyPr>
          <a:lstStyle/>
          <a:p>
            <a:pPr>
              <a:lnSpc>
                <a:spcPct val="150000"/>
              </a:lnSpc>
            </a:pP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dirty="0">
              <a:solidFill>
                <a:srgbClr val="000000"/>
              </a:solidFill>
            </a:endParaRPr>
          </a:p>
          <a:p>
            <a:pPr>
              <a:lnSpc>
                <a:spcPct val="200000"/>
              </a:lnSpc>
            </a:pPr>
            <a:r>
              <a:rPr lang="en-US" sz="3200" dirty="0" smtClean="0"/>
              <a:t>c: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[t]/1  =  { (0, 0, 0, … ) }   </a:t>
            </a:r>
          </a:p>
          <a:p>
            <a:pPr>
              <a:lnSpc>
                <a:spcPct val="150000"/>
              </a:lnSpc>
            </a:pPr>
            <a:endParaRPr lang="en-US" sz="3200" b="1" baseline="-25000" dirty="0" smtClean="0"/>
          </a:p>
          <a:p>
            <a:pPr>
              <a:lnSpc>
                <a:spcPct val="140000"/>
              </a:lnSpc>
            </a:pPr>
            <a:r>
              <a:rPr lang="en-US" sz="3200" b="1" baseline="-25000" dirty="0">
                <a:solidFill>
                  <a:srgbClr val="000000"/>
                </a:solidFill>
              </a:rPr>
              <a:t> </a:t>
            </a:r>
            <a:endParaRPr lang="en-US" sz="3200" dirty="0" smtClean="0">
              <a:solidFill>
                <a:srgbClr val="000000"/>
              </a:solidFill>
            </a:endParaRPr>
          </a:p>
        </p:txBody>
      </p:sp>
    </p:spTree>
    <p:extLst>
      <p:ext uri="{BB962C8B-B14F-4D97-AF65-F5344CB8AC3E}">
        <p14:creationId xmlns:p14="http://schemas.microsoft.com/office/powerpoint/2010/main" val="1593198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66" y="2553458"/>
            <a:ext cx="8681656" cy="584776"/>
          </a:xfrm>
          <a:prstGeom prst="rect">
            <a:avLst/>
          </a:prstGeom>
        </p:spPr>
        <p:txBody>
          <a:bodyPr wrap="square">
            <a:spAutoFit/>
          </a:bodyPr>
          <a:lstStyle/>
          <a:p>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     </a:t>
            </a:r>
            <a:r>
              <a:rPr lang="en-US" sz="3200" dirty="0" smtClean="0">
                <a:sym typeface="Wingdings"/>
              </a:rPr>
              <a:t>     </a:t>
            </a:r>
            <a:r>
              <a:rPr lang="en-US" sz="3200" dirty="0" smtClean="0"/>
              <a:t>C</a:t>
            </a:r>
            <a:r>
              <a:rPr lang="en-US" sz="3200" baseline="-25000" dirty="0" smtClean="0"/>
              <a:t>0</a:t>
            </a:r>
            <a:r>
              <a:rPr lang="en-US" sz="3200" dirty="0" smtClean="0"/>
              <a:t>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   </a:t>
            </a:r>
            <a:r>
              <a:rPr lang="en-US" sz="3200" dirty="0" smtClean="0">
                <a:sym typeface="Wingdings"/>
              </a:rPr>
              <a:t>   C</a:t>
            </a:r>
            <a:r>
              <a:rPr lang="en-US" sz="3200" baseline="-25000" dirty="0" smtClean="0">
                <a:sym typeface="Wingdings"/>
              </a:rPr>
              <a:t>0</a:t>
            </a:r>
            <a:r>
              <a:rPr lang="en-US" sz="3200" dirty="0" smtClean="0">
                <a:sym typeface="Wingdings"/>
              </a:rPr>
              <a:t> …</a:t>
            </a:r>
            <a:r>
              <a:rPr lang="en-US" sz="3200" baseline="-25000" dirty="0" smtClean="0"/>
              <a:t> </a:t>
            </a:r>
            <a:endParaRPr lang="en-US" sz="3200" dirty="0" smtClean="0">
              <a:sym typeface="Wingdings"/>
            </a:endParaRPr>
          </a:p>
        </p:txBody>
      </p:sp>
      <p:sp>
        <p:nvSpPr>
          <p:cNvPr id="3" name="TextBox 2"/>
          <p:cNvSpPr txBox="1"/>
          <p:nvPr/>
        </p:nvSpPr>
        <p:spPr>
          <a:xfrm>
            <a:off x="846673" y="2412348"/>
            <a:ext cx="8015105" cy="584776"/>
          </a:xfrm>
          <a:prstGeom prst="rect">
            <a:avLst/>
          </a:prstGeom>
          <a:noFill/>
        </p:spPr>
        <p:txBody>
          <a:bodyPr wrap="square" rtlCol="0">
            <a:spAutoFit/>
          </a:bodyPr>
          <a:lstStyle/>
          <a:p>
            <a:r>
              <a:rPr lang="en-US" sz="3200" baseline="30000" dirty="0" smtClean="0"/>
              <a:t>0               </a:t>
            </a:r>
            <a:r>
              <a:rPr lang="en-US" sz="3200" dirty="0" smtClean="0"/>
              <a:t> </a:t>
            </a:r>
            <a:r>
              <a:rPr lang="en-US" sz="3200" baseline="30000" dirty="0" smtClean="0"/>
              <a:t>       1          </a:t>
            </a:r>
            <a:r>
              <a:rPr lang="en-US" sz="3200" dirty="0" smtClean="0"/>
              <a:t>     </a:t>
            </a:r>
            <a:r>
              <a:rPr lang="en-US" sz="3200" baseline="30000" dirty="0" smtClean="0"/>
              <a:t>     2               </a:t>
            </a:r>
            <a:r>
              <a:rPr lang="en-US" sz="3200" dirty="0" smtClean="0"/>
              <a:t> </a:t>
            </a:r>
            <a:r>
              <a:rPr lang="en-US" sz="3200" baseline="30000" dirty="0" smtClean="0"/>
              <a:t> </a:t>
            </a:r>
            <a:r>
              <a:rPr lang="en-US" sz="3200" dirty="0" smtClean="0"/>
              <a:t> </a:t>
            </a:r>
            <a:r>
              <a:rPr lang="en-US" sz="3200" baseline="30000" dirty="0" smtClean="0"/>
              <a:t>   3             </a:t>
            </a:r>
            <a:r>
              <a:rPr lang="en-US" sz="3200" dirty="0" smtClean="0"/>
              <a:t>  </a:t>
            </a:r>
            <a:r>
              <a:rPr lang="en-US" sz="3200" baseline="30000" dirty="0" smtClean="0"/>
              <a:t>     </a:t>
            </a:r>
            <a:r>
              <a:rPr lang="en-US" sz="3200" dirty="0" smtClean="0"/>
              <a:t> </a:t>
            </a:r>
            <a:r>
              <a:rPr lang="en-US" sz="3200" baseline="30000" dirty="0" smtClean="0"/>
              <a:t>4              </a:t>
            </a:r>
            <a:r>
              <a:rPr lang="en-US" sz="3200" dirty="0" smtClean="0"/>
              <a:t> </a:t>
            </a:r>
            <a:r>
              <a:rPr lang="en-US" sz="3200" baseline="30000" dirty="0" smtClean="0"/>
              <a:t>  5 </a:t>
            </a:r>
          </a:p>
        </p:txBody>
      </p:sp>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14" name="TextBox 13"/>
          <p:cNvSpPr txBox="1"/>
          <p:nvPr/>
        </p:nvSpPr>
        <p:spPr>
          <a:xfrm>
            <a:off x="102778" y="3908784"/>
            <a:ext cx="9083555" cy="3506601"/>
          </a:xfrm>
          <a:prstGeom prst="rect">
            <a:avLst/>
          </a:prstGeom>
          <a:noFill/>
        </p:spPr>
        <p:txBody>
          <a:bodyPr wrap="square" rtlCol="0">
            <a:spAutoFit/>
          </a:bodyPr>
          <a:lstStyle/>
          <a:p>
            <a:pPr>
              <a:lnSpc>
                <a:spcPct val="140000"/>
              </a:lnSpc>
            </a:pPr>
            <a:r>
              <a:rPr lang="en-US" sz="3200" dirty="0" smtClean="0"/>
              <a:t>a:   </a:t>
            </a: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  </a:t>
            </a:r>
            <a:r>
              <a:rPr lang="en-US" sz="3200" dirty="0" err="1" smtClean="0"/>
              <a:t>n</a:t>
            </a:r>
            <a:r>
              <a:rPr lang="en-US" sz="3200" baseline="-25000" dirty="0" err="1" smtClean="0"/>
              <a:t>j</a:t>
            </a:r>
            <a:r>
              <a:rPr lang="en-US" sz="3200" dirty="0" err="1" smtClean="0"/>
              <a:t>t</a:t>
            </a:r>
            <a:r>
              <a:rPr lang="en-US" sz="3200" baseline="30000" dirty="0" err="1" smtClean="0"/>
              <a:t>j</a:t>
            </a:r>
            <a:r>
              <a:rPr lang="en-US" sz="3200" dirty="0" smtClean="0"/>
              <a:t>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p>
          <a:p>
            <a:pPr>
              <a:lnSpc>
                <a:spcPct val="140000"/>
              </a:lnSpc>
            </a:pPr>
            <a:r>
              <a:rPr lang="en-US" sz="3200" dirty="0" smtClean="0">
                <a:solidFill>
                  <a:srgbClr val="000000"/>
                </a:solidFill>
              </a:rPr>
              <a:t>b:   </a:t>
            </a:r>
            <a:r>
              <a:rPr lang="en-US" sz="3200" b="1" dirty="0" smtClean="0">
                <a:solidFill>
                  <a:srgbClr val="000000"/>
                </a:solidFill>
              </a:rPr>
              <a:t>Z</a:t>
            </a:r>
            <a:r>
              <a:rPr lang="en-US" sz="3200" b="1" baseline="-25000" dirty="0" smtClean="0">
                <a:solidFill>
                  <a:srgbClr val="000000"/>
                </a:solidFill>
              </a:rPr>
              <a:t>2</a:t>
            </a:r>
            <a:r>
              <a:rPr lang="en-US" sz="3200" dirty="0" smtClean="0">
                <a:solidFill>
                  <a:srgbClr val="000000"/>
                </a:solidFill>
              </a:rPr>
              <a:t>[t]/t  =  </a:t>
            </a:r>
            <a:r>
              <a:rPr lang="en-US" sz="3200" dirty="0" smtClean="0"/>
              <a:t>{n</a:t>
            </a:r>
            <a:r>
              <a:rPr lang="en-US" sz="3200" baseline="-25000" dirty="0" smtClean="0"/>
              <a:t>0</a:t>
            </a:r>
            <a:r>
              <a:rPr lang="en-US" sz="3200" dirty="0" smtClean="0"/>
              <a:t>  :  n</a:t>
            </a:r>
            <a:r>
              <a:rPr lang="en-US" sz="3200" baseline="-25000" dirty="0"/>
              <a:t>0</a:t>
            </a:r>
            <a:r>
              <a:rPr lang="en-US" sz="3200" dirty="0" smtClean="0"/>
              <a:t>  in  </a:t>
            </a:r>
            <a:r>
              <a:rPr lang="en-US" sz="3200" b="1" dirty="0" smtClean="0"/>
              <a:t>Z</a:t>
            </a:r>
            <a:r>
              <a:rPr lang="en-US" sz="3200" b="1" baseline="-25000" dirty="0" smtClean="0"/>
              <a:t>2</a:t>
            </a:r>
            <a:r>
              <a:rPr lang="en-US" sz="3200" dirty="0" smtClean="0"/>
              <a:t>}</a:t>
            </a:r>
            <a:r>
              <a:rPr lang="en-US" sz="3200" dirty="0" smtClean="0">
                <a:solidFill>
                  <a:srgbClr val="000000"/>
                </a:solidFill>
              </a:rPr>
              <a:t>  =  </a:t>
            </a:r>
            <a:r>
              <a:rPr lang="en-US" sz="3200" b="1" dirty="0" smtClean="0"/>
              <a:t>Z</a:t>
            </a:r>
            <a:r>
              <a:rPr lang="en-US" sz="3200" b="1" baseline="-25000" dirty="0" smtClean="0"/>
              <a:t>2</a:t>
            </a:r>
            <a:endParaRPr lang="en-US" sz="3200" dirty="0" smtClean="0">
              <a:solidFill>
                <a:srgbClr val="000000"/>
              </a:solidFill>
            </a:endParaRPr>
          </a:p>
          <a:p>
            <a:pPr>
              <a:lnSpc>
                <a:spcPct val="140000"/>
              </a:lnSpc>
            </a:pPr>
            <a:r>
              <a:rPr lang="en-US" sz="3200" dirty="0" smtClean="0"/>
              <a:t>c: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[t]/1  =  {</a:t>
            </a:r>
            <a:r>
              <a:rPr lang="en-US" sz="3200" b="1" dirty="0" smtClean="0"/>
              <a:t>0</a:t>
            </a:r>
            <a:r>
              <a:rPr lang="en-US" sz="3200" dirty="0" smtClean="0"/>
              <a:t>}     </a:t>
            </a:r>
          </a:p>
          <a:p>
            <a:pPr>
              <a:lnSpc>
                <a:spcPct val="140000"/>
              </a:lnSpc>
            </a:pPr>
            <a:r>
              <a:rPr lang="en-US" sz="3200" dirty="0" smtClean="0"/>
              <a:t>d: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latin typeface="Symbol" charset="2"/>
                <a:cs typeface="Symbol" charset="2"/>
              </a:rPr>
              <a:t> </a:t>
            </a:r>
            <a:r>
              <a:rPr lang="en-US" sz="3200" b="1" dirty="0" smtClean="0"/>
              <a:t>Z</a:t>
            </a:r>
            <a:r>
              <a:rPr lang="en-US" sz="3200" b="1" baseline="-25000" dirty="0" smtClean="0"/>
              <a:t>2</a:t>
            </a:r>
            <a:r>
              <a:rPr lang="en-US" sz="3200" dirty="0" smtClean="0"/>
              <a:t>[t]/t  =  {n</a:t>
            </a:r>
            <a:r>
              <a:rPr lang="en-US" sz="3200" baseline="-25000" dirty="0" smtClean="0"/>
              <a:t>0</a:t>
            </a:r>
            <a:r>
              <a:rPr lang="en-US" sz="3200" dirty="0" smtClean="0"/>
              <a:t>  :  n</a:t>
            </a:r>
            <a:r>
              <a:rPr lang="en-US" sz="3200" baseline="-25000" dirty="0" smtClean="0"/>
              <a:t>0</a:t>
            </a:r>
            <a:r>
              <a:rPr lang="en-US" sz="3200" dirty="0" smtClean="0"/>
              <a:t>  in  </a:t>
            </a:r>
            <a:r>
              <a:rPr lang="en-US" sz="3200" b="1" dirty="0" smtClean="0"/>
              <a:t>Z</a:t>
            </a:r>
            <a:r>
              <a:rPr lang="en-US" sz="3200" b="1" baseline="-25000" dirty="0" smtClean="0"/>
              <a:t>2</a:t>
            </a:r>
            <a:r>
              <a:rPr lang="en-US" sz="3200" dirty="0" smtClean="0"/>
              <a:t>}</a:t>
            </a:r>
            <a:r>
              <a:rPr lang="en-US" sz="3200" dirty="0" smtClean="0">
                <a:solidFill>
                  <a:srgbClr val="000000"/>
                </a:solidFill>
              </a:rPr>
              <a:t>  = {(0, n</a:t>
            </a:r>
            <a:r>
              <a:rPr lang="en-US" sz="3200" baseline="-25000" dirty="0" smtClean="0">
                <a:solidFill>
                  <a:srgbClr val="000000"/>
                </a:solidFill>
              </a:rPr>
              <a:t>0</a:t>
            </a:r>
            <a:r>
              <a:rPr lang="en-US" sz="3200" dirty="0" smtClean="0">
                <a:solidFill>
                  <a:srgbClr val="000000"/>
                </a:solidFill>
              </a:rPr>
              <a:t>, 0, 0, 0, …)}</a:t>
            </a:r>
          </a:p>
          <a:p>
            <a:pPr>
              <a:lnSpc>
                <a:spcPct val="140000"/>
              </a:lnSpc>
            </a:pPr>
            <a:endParaRPr lang="en-US" sz="3200" dirty="0" smtClean="0"/>
          </a:p>
        </p:txBody>
      </p:sp>
      <p:sp>
        <p:nvSpPr>
          <p:cNvPr id="5" name="Rectangle 4"/>
          <p:cNvSpPr/>
          <p:nvPr/>
        </p:nvSpPr>
        <p:spPr>
          <a:xfrm>
            <a:off x="945450" y="3325057"/>
            <a:ext cx="7239883" cy="584776"/>
          </a:xfrm>
          <a:prstGeom prst="rect">
            <a:avLst/>
          </a:prstGeom>
        </p:spPr>
        <p:txBody>
          <a:bodyPr wrap="non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p>
        </p:txBody>
      </p:sp>
    </p:spTree>
    <p:extLst>
      <p:ext uri="{BB962C8B-B14F-4D97-AF65-F5344CB8AC3E}">
        <p14:creationId xmlns:p14="http://schemas.microsoft.com/office/powerpoint/2010/main" val="605057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736407"/>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nSpc>
                <a:spcPct val="120000"/>
              </a:lnSpc>
            </a:pPr>
            <a:endParaRPr lang="en-US" sz="3200" dirty="0" smtClean="0">
              <a:solidFill>
                <a:srgbClr val="000000"/>
              </a:solidFill>
              <a:sym typeface="Wingdings"/>
            </a:endParaRPr>
          </a:p>
          <a:p>
            <a:pPr>
              <a:lnSpc>
                <a:spcPct val="120000"/>
              </a:lnSpc>
            </a:pPr>
            <a:r>
              <a:rPr lang="en-US" sz="3200" dirty="0" smtClean="0">
                <a:solidFill>
                  <a:srgbClr val="000000"/>
                </a:solidFill>
                <a:sym typeface="Wingdings"/>
              </a:rPr>
              <a:t>                 =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       (</a:t>
            </a:r>
            <a:r>
              <a:rPr lang="en-US" sz="3200" dirty="0" smtClean="0">
                <a:latin typeface="Symbol" charset="2"/>
                <a:cs typeface="Symbol" charset="2"/>
              </a:rPr>
              <a:t>S</a:t>
            </a:r>
            <a:r>
              <a:rPr lang="en-US" sz="3200" baseline="30000" dirty="0" smtClean="0">
                <a:latin typeface="Symbol" charset="2"/>
                <a:cs typeface="Symbol" charset="2"/>
              </a:rPr>
              <a:t>1</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              </a:t>
            </a:r>
          </a:p>
          <a:p>
            <a:r>
              <a:rPr lang="en-US" sz="3200" dirty="0" smtClean="0">
                <a:solidFill>
                  <a:srgbClr val="000000"/>
                </a:solidFill>
                <a:sym typeface="Wingdings"/>
              </a:rPr>
              <a:t>                                        </a:t>
            </a:r>
          </a:p>
          <a:p>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800587" y="1384645"/>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3" name="Group 12"/>
          <p:cNvGrpSpPr/>
          <p:nvPr/>
        </p:nvGrpSpPr>
        <p:grpSpPr>
          <a:xfrm>
            <a:off x="4335875" y="1401637"/>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Tree>
    <p:extLst>
      <p:ext uri="{BB962C8B-B14F-4D97-AF65-F5344CB8AC3E}">
        <p14:creationId xmlns:p14="http://schemas.microsoft.com/office/powerpoint/2010/main" val="2332751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grpSp>
        <p:nvGrpSpPr>
          <p:cNvPr id="4" name="Group 3"/>
          <p:cNvGrpSpPr/>
          <p:nvPr/>
        </p:nvGrpSpPr>
        <p:grpSpPr>
          <a:xfrm>
            <a:off x="0" y="248061"/>
            <a:ext cx="9105337" cy="3834896"/>
            <a:chOff x="0" y="248061"/>
            <a:chExt cx="9105337" cy="3834896"/>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94978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p:cNvGrpSpPr/>
          <p:nvPr/>
        </p:nvGrpSpPr>
        <p:grpSpPr>
          <a:xfrm>
            <a:off x="0" y="5369451"/>
            <a:ext cx="3318933" cy="1488549"/>
            <a:chOff x="0" y="5369451"/>
            <a:chExt cx="3318933" cy="1488549"/>
          </a:xfrm>
        </p:grpSpPr>
        <p:grpSp>
          <p:nvGrpSpPr>
            <p:cNvPr id="2" name="Group 1"/>
            <p:cNvGrpSpPr/>
            <p:nvPr/>
          </p:nvGrpSpPr>
          <p:grpSpPr>
            <a:xfrm>
              <a:off x="432634" y="5369451"/>
              <a:ext cx="2886299" cy="1370812"/>
              <a:chOff x="1017127" y="3991131"/>
              <a:chExt cx="2886299" cy="1370812"/>
            </a:xfrm>
          </p:grpSpPr>
          <p:sp>
            <p:nvSpPr>
              <p:cNvPr id="3" name="Rectangle 2"/>
              <p:cNvSpPr/>
              <p:nvPr/>
            </p:nvSpPr>
            <p:spPr>
              <a:xfrm>
                <a:off x="1017127" y="4201445"/>
                <a:ext cx="2886299" cy="1077218"/>
              </a:xfrm>
              <a:prstGeom prst="rect">
                <a:avLst/>
              </a:prstGeom>
              <a:ln>
                <a:noFill/>
              </a:ln>
            </p:spPr>
            <p:txBody>
              <a:bodyPr wrap="square">
                <a:spAutoFit/>
              </a:bodyPr>
              <a:lstStyle/>
              <a:p>
                <a:r>
                  <a:rPr lang="en-US" sz="3200" dirty="0" err="1" smtClean="0">
                    <a:solidFill>
                      <a:srgbClr val="376092"/>
                    </a:solidFill>
                    <a:sym typeface="Wingdings"/>
                  </a:rPr>
                  <a:t>H</a:t>
                </a:r>
                <a:r>
                  <a:rPr lang="en-US" sz="3200" baseline="-25000" dirty="0" err="1">
                    <a:solidFill>
                      <a:srgbClr val="376092"/>
                    </a:solidFill>
                    <a:sym typeface="Wingdings"/>
                  </a:rPr>
                  <a:t>k</a:t>
                </a:r>
                <a:r>
                  <a:rPr lang="en-US" sz="3200" dirty="0" smtClean="0">
                    <a:solidFill>
                      <a:srgbClr val="376092"/>
                    </a:solidFill>
                    <a:sym typeface="Wingdings"/>
                  </a:rPr>
                  <a:t>    =  </a:t>
                </a:r>
              </a:p>
              <a:p>
                <a:r>
                  <a:rPr lang="en-US" sz="3200" dirty="0" smtClean="0">
                    <a:solidFill>
                      <a:srgbClr val="376092"/>
                    </a:solidFill>
                    <a:sym typeface="Wingdings"/>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err="1" smtClean="0">
                    <a:solidFill>
                      <a:srgbClr val="376092"/>
                    </a:solidFill>
                  </a:rPr>
                  <a:t>B</a:t>
                </a:r>
                <a:r>
                  <a:rPr lang="en-US" sz="3200" baseline="-25000" dirty="0" err="1" smtClean="0">
                    <a:solidFill>
                      <a:srgbClr val="376092"/>
                    </a:solidFill>
                  </a:rPr>
                  <a:t>k</a:t>
                </a:r>
                <a:r>
                  <a:rPr lang="en-US" sz="3200" dirty="0" smtClean="0">
                    <a:solidFill>
                      <a:srgbClr val="376092"/>
                    </a:solidFill>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dirty="0" smtClean="0">
                    <a:solidFill>
                      <a:srgbClr val="376092"/>
                    </a:solidFill>
                    <a:sym typeface="Wingdings"/>
                  </a:rPr>
                  <a:t> )</a:t>
                </a:r>
                <a:r>
                  <a:rPr lang="en-US" sz="3200" dirty="0" smtClean="0">
                    <a:solidFill>
                      <a:srgbClr val="376092"/>
                    </a:solidFill>
                  </a:rPr>
                  <a:t>   </a:t>
                </a:r>
              </a:p>
            </p:txBody>
          </p:sp>
          <p:sp>
            <p:nvSpPr>
              <p:cNvPr id="4" name="TextBox 3"/>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5" name="TextBox 4"/>
              <p:cNvSpPr txBox="1"/>
              <p:nvPr/>
            </p:nvSpPr>
            <p:spPr>
              <a:xfrm>
                <a:off x="2218284" y="4549920"/>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6" name="TextBox 5"/>
              <p:cNvSpPr txBox="1"/>
              <p:nvPr/>
            </p:nvSpPr>
            <p:spPr>
              <a:xfrm>
                <a:off x="1405481"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7" name="TextBox 6"/>
              <p:cNvSpPr txBox="1"/>
              <p:nvPr/>
            </p:nvSpPr>
            <p:spPr>
              <a:xfrm>
                <a:off x="3369747"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8" name="TextBox 7"/>
              <p:cNvSpPr txBox="1"/>
              <p:nvPr/>
            </p:nvSpPr>
            <p:spPr>
              <a:xfrm rot="10800000">
                <a:off x="2506151" y="4777167"/>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9" name="Snip Single Corner Rectangle 8"/>
            <p:cNvSpPr/>
            <p:nvPr/>
          </p:nvSpPr>
          <p:spPr>
            <a:xfrm>
              <a:off x="1559097" y="5920839"/>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cxnSp>
          <p:nvCxnSpPr>
            <p:cNvPr id="10" name="Straight Connector 9"/>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693675" y="745067"/>
            <a:ext cx="7865806" cy="4196020"/>
          </a:xfrm>
          <a:prstGeom prst="rect">
            <a:avLst/>
          </a:prstGeom>
          <a:noFill/>
        </p:spPr>
        <p:txBody>
          <a:bodyPr wrap="square" rtlCol="0">
            <a:spAutoFit/>
          </a:bodyPr>
          <a:lstStyle/>
          <a:p>
            <a:r>
              <a:rPr lang="en-US" sz="3200" dirty="0" smtClean="0"/>
              <a:t>Let { </a:t>
            </a:r>
            <a:r>
              <a:rPr lang="en-US" sz="3200" dirty="0" err="1" smtClean="0"/>
              <a:t>e</a:t>
            </a:r>
            <a:r>
              <a:rPr lang="en-US" sz="3200" baseline="-25000" dirty="0" err="1" smtClean="0"/>
              <a:t>j</a:t>
            </a:r>
            <a:r>
              <a:rPr lang="en-US" sz="3200" baseline="-25000" dirty="0" smtClean="0"/>
              <a:t> </a:t>
            </a:r>
            <a:r>
              <a:rPr lang="en-US" sz="3200" dirty="0" smtClean="0"/>
              <a:t>} be a be a homogeneous basis for </a:t>
            </a:r>
            <a:r>
              <a:rPr lang="en-US" sz="3200" dirty="0" err="1" smtClean="0"/>
              <a:t>C</a:t>
            </a:r>
            <a:r>
              <a:rPr lang="en-US" sz="3200" baseline="-25000" dirty="0" err="1" smtClean="0"/>
              <a:t>k</a:t>
            </a:r>
            <a:endParaRPr lang="en-US" sz="3200" baseline="-25000" dirty="0" smtClean="0"/>
          </a:p>
          <a:p>
            <a:endParaRPr lang="en-US" sz="3200" baseline="-25000" dirty="0" smtClean="0"/>
          </a:p>
          <a:p>
            <a:endParaRPr lang="en-US" sz="3200" baseline="-25000" dirty="0"/>
          </a:p>
          <a:p>
            <a:r>
              <a:rPr lang="en-US" sz="3200" dirty="0"/>
              <a:t>Let </a:t>
            </a:r>
            <a:r>
              <a:rPr lang="en-US" sz="3200" dirty="0" smtClean="0"/>
              <a:t>{ </a:t>
            </a:r>
            <a:r>
              <a:rPr lang="en-US" sz="3200" dirty="0" err="1" smtClean="0"/>
              <a:t>e</a:t>
            </a:r>
            <a:r>
              <a:rPr lang="en-US" sz="3200" baseline="-25000" dirty="0" err="1"/>
              <a:t>i</a:t>
            </a:r>
            <a:r>
              <a:rPr lang="en-US" sz="3200" baseline="-25000" dirty="0" smtClean="0"/>
              <a:t> </a:t>
            </a:r>
            <a:r>
              <a:rPr lang="en-US" sz="3200" dirty="0" smtClean="0"/>
              <a:t>} </a:t>
            </a:r>
            <a:r>
              <a:rPr lang="en-US" sz="3200" dirty="0"/>
              <a:t>be a be a homogeneous basis for </a:t>
            </a:r>
            <a:r>
              <a:rPr lang="en-US" sz="3200" dirty="0" smtClean="0"/>
              <a:t>C</a:t>
            </a:r>
            <a:r>
              <a:rPr lang="en-US" sz="3200" baseline="-25000" dirty="0" smtClean="0"/>
              <a:t>k-1</a:t>
            </a:r>
            <a:r>
              <a:rPr lang="en-US" sz="3200" dirty="0" smtClean="0"/>
              <a:t> </a:t>
            </a:r>
          </a:p>
          <a:p>
            <a:endParaRPr lang="en-US" sz="3200" dirty="0"/>
          </a:p>
          <a:p>
            <a:endParaRPr lang="en-US" sz="3200" dirty="0" smtClean="0"/>
          </a:p>
          <a:p>
            <a:endParaRPr lang="en-US" sz="3200" dirty="0" smtClean="0"/>
          </a:p>
          <a:p>
            <a:endParaRPr lang="en-US" sz="3200" dirty="0"/>
          </a:p>
          <a:p>
            <a:r>
              <a:rPr lang="en-US" sz="3200" dirty="0" err="1" smtClean="0"/>
              <a:t>deg</a:t>
            </a:r>
            <a:r>
              <a:rPr lang="en-US" sz="3200" dirty="0" smtClean="0"/>
              <a:t> </a:t>
            </a:r>
            <a:r>
              <a:rPr lang="en-US" sz="3200" dirty="0" err="1"/>
              <a:t>e</a:t>
            </a:r>
            <a:r>
              <a:rPr lang="en-US" sz="3200" baseline="-25000" dirty="0" err="1"/>
              <a:t>i</a:t>
            </a:r>
            <a:r>
              <a:rPr lang="en-US" sz="3200" dirty="0"/>
              <a:t> </a:t>
            </a:r>
            <a:r>
              <a:rPr lang="en-US" sz="3200" dirty="0" smtClean="0"/>
              <a:t> +  </a:t>
            </a:r>
            <a:r>
              <a:rPr lang="en-US" sz="3200" dirty="0" err="1" smtClean="0"/>
              <a:t>deg</a:t>
            </a:r>
            <a:r>
              <a:rPr lang="en-US" sz="3200" dirty="0" smtClean="0"/>
              <a:t> M</a:t>
            </a:r>
            <a:r>
              <a:rPr lang="en-US" sz="3200" baseline="-25000" dirty="0" smtClean="0"/>
              <a:t>k</a:t>
            </a:r>
            <a:r>
              <a:rPr lang="en-US" sz="3200" dirty="0" smtClean="0"/>
              <a:t>(</a:t>
            </a:r>
            <a:r>
              <a:rPr lang="en-US" sz="3200" dirty="0" err="1" smtClean="0"/>
              <a:t>i</a:t>
            </a:r>
            <a:r>
              <a:rPr lang="en-US" sz="3200" dirty="0" smtClean="0"/>
              <a:t>, j)  =  </a:t>
            </a:r>
            <a:r>
              <a:rPr lang="en-US" sz="3200" dirty="0" err="1" smtClean="0"/>
              <a:t>deg</a:t>
            </a:r>
            <a:r>
              <a:rPr lang="en-US" sz="3200" dirty="0" smtClean="0"/>
              <a:t> </a:t>
            </a:r>
            <a:r>
              <a:rPr lang="en-US" sz="3200" dirty="0" err="1" smtClean="0"/>
              <a:t>e</a:t>
            </a:r>
            <a:r>
              <a:rPr lang="en-US" sz="3200" baseline="-25000" dirty="0" err="1" smtClean="0"/>
              <a:t>j</a:t>
            </a:r>
            <a:r>
              <a:rPr lang="en-US" sz="3200" dirty="0" smtClean="0"/>
              <a:t> </a:t>
            </a:r>
          </a:p>
        </p:txBody>
      </p:sp>
      <p:grpSp>
        <p:nvGrpSpPr>
          <p:cNvPr id="20" name="Group 19"/>
          <p:cNvGrpSpPr/>
          <p:nvPr/>
        </p:nvGrpSpPr>
        <p:grpSpPr>
          <a:xfrm>
            <a:off x="1566032" y="1998124"/>
            <a:ext cx="274320" cy="109728"/>
            <a:chOff x="3962399" y="2643022"/>
            <a:chExt cx="1117600" cy="438848"/>
          </a:xfrm>
        </p:grpSpPr>
        <p:cxnSp>
          <p:nvCxnSpPr>
            <p:cNvPr id="18" name="Straight Connector 17"/>
            <p:cNvCxnSpPr/>
            <p:nvPr/>
          </p:nvCxnSpPr>
          <p:spPr>
            <a:xfrm flipV="1">
              <a:off x="3962399" y="2643022"/>
              <a:ext cx="558800" cy="43884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521199" y="2643025"/>
              <a:ext cx="558800" cy="438845"/>
            </a:xfrm>
            <a:prstGeom prst="line">
              <a:avLst/>
            </a:prstGeom>
            <a:ln w="38100" cmpd="sng">
              <a:solidFill>
                <a:schemeClr val="tx1"/>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990330" y="2735163"/>
            <a:ext cx="3779014" cy="1052280"/>
            <a:chOff x="237068" y="50800"/>
            <a:chExt cx="3779014" cy="1052280"/>
          </a:xfrm>
        </p:grpSpPr>
        <p:sp>
          <p:nvSpPr>
            <p:cNvPr id="22" name="Rectangle 21"/>
            <p:cNvSpPr/>
            <p:nvPr/>
          </p:nvSpPr>
          <p:spPr>
            <a:xfrm>
              <a:off x="237068" y="518304"/>
              <a:ext cx="3779014" cy="584776"/>
            </a:xfrm>
            <a:prstGeom prst="rect">
              <a:avLst/>
            </a:prstGeom>
          </p:spPr>
          <p:txBody>
            <a:bodyPr wrap="square">
              <a:spAutoFit/>
            </a:bodyPr>
            <a:lstStyle/>
            <a:p>
              <a:r>
                <a:rPr lang="en-US" sz="3200" dirty="0" smtClean="0">
                  <a:sym typeface="Wingdings"/>
                </a:rPr>
                <a:t>                 </a:t>
              </a:r>
              <a:r>
                <a:rPr lang="en-US" sz="3200" dirty="0" err="1" smtClean="0"/>
                <a:t>C</a:t>
              </a:r>
              <a:r>
                <a:rPr lang="en-US" sz="3200" baseline="-25000" dirty="0" err="1" smtClean="0"/>
                <a:t>k</a:t>
              </a:r>
              <a:r>
                <a:rPr lang="en-US" sz="3200" baseline="-25000" dirty="0" smtClean="0"/>
                <a:t>   </a:t>
              </a:r>
              <a:r>
                <a:rPr lang="en-US" sz="3200" dirty="0">
                  <a:sym typeface="Wingdings"/>
                </a:rPr>
                <a:t>   </a:t>
              </a:r>
              <a:r>
                <a:rPr lang="en-US" sz="3200" dirty="0" smtClean="0"/>
                <a:t>C</a:t>
              </a:r>
              <a:r>
                <a:rPr lang="en-US" sz="3200" baseline="-25000" dirty="0" smtClean="0"/>
                <a:t>k-1</a:t>
              </a:r>
              <a:endParaRPr lang="en-US" sz="3200" dirty="0">
                <a:cs typeface="Symbol" charset="2"/>
              </a:endParaRPr>
            </a:p>
          </p:txBody>
        </p:sp>
        <p:grpSp>
          <p:nvGrpSpPr>
            <p:cNvPr id="25" name="Group 24"/>
            <p:cNvGrpSpPr/>
            <p:nvPr/>
          </p:nvGrpSpPr>
          <p:grpSpPr>
            <a:xfrm>
              <a:off x="2298171" y="50800"/>
              <a:ext cx="592564" cy="712207"/>
              <a:chOff x="2264305" y="50800"/>
              <a:chExt cx="592564" cy="712207"/>
            </a:xfrm>
          </p:grpSpPr>
          <p:pic>
            <p:nvPicPr>
              <p:cNvPr id="26" name="Picture 25"/>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27" name="Rectangle 26"/>
              <p:cNvSpPr/>
              <p:nvPr/>
            </p:nvSpPr>
            <p:spPr>
              <a:xfrm>
                <a:off x="2543963" y="212472"/>
                <a:ext cx="312906" cy="502702"/>
              </a:xfrm>
              <a:prstGeom prst="rect">
                <a:avLst/>
              </a:prstGeom>
            </p:spPr>
            <p:txBody>
              <a:bodyPr wrap="none">
                <a:spAutoFit/>
              </a:bodyPr>
              <a:lstStyle/>
              <a:p>
                <a:pPr>
                  <a:lnSpc>
                    <a:spcPct val="130000"/>
                  </a:lnSpc>
                </a:pPr>
                <a:r>
                  <a:rPr lang="en-US" sz="3200" baseline="-25000" dirty="0" smtClean="0">
                    <a:sym typeface="Wingdings"/>
                  </a:rPr>
                  <a:t>k</a:t>
                </a:r>
                <a:endParaRPr lang="en-US" sz="3200" dirty="0"/>
              </a:p>
            </p:txBody>
          </p:sp>
        </p:grpSp>
      </p:grpSp>
      <p:grpSp>
        <p:nvGrpSpPr>
          <p:cNvPr id="28" name="Group 27"/>
          <p:cNvGrpSpPr/>
          <p:nvPr/>
        </p:nvGrpSpPr>
        <p:grpSpPr>
          <a:xfrm>
            <a:off x="1459814" y="4436523"/>
            <a:ext cx="274320" cy="109728"/>
            <a:chOff x="3962399" y="2643022"/>
            <a:chExt cx="1117600" cy="438848"/>
          </a:xfrm>
        </p:grpSpPr>
        <p:cxnSp>
          <p:nvCxnSpPr>
            <p:cNvPr id="29" name="Straight Connector 28"/>
            <p:cNvCxnSpPr/>
            <p:nvPr/>
          </p:nvCxnSpPr>
          <p:spPr>
            <a:xfrm flipV="1">
              <a:off x="3962399" y="2643022"/>
              <a:ext cx="558800" cy="43884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521199" y="2643025"/>
              <a:ext cx="558800" cy="438845"/>
            </a:xfrm>
            <a:prstGeom prst="line">
              <a:avLst/>
            </a:prstGeom>
            <a:ln w="38100" cmpd="sng">
              <a:solidFill>
                <a:schemeClr val="tx1"/>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057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 z</a:t>
            </a:r>
            <a:r>
              <a:rPr lang="en-US" sz="3200" baseline="-25000" dirty="0" smtClean="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r>
              <a:rPr lang="en-US" sz="3200" b="1" dirty="0">
                <a:solidFill>
                  <a:srgbClr val="000000"/>
                </a:solidFill>
                <a:sym typeface="Wingdings"/>
              </a:rPr>
              <a:t> </a:t>
            </a:r>
            <a:r>
              <a:rPr lang="en-US" sz="3200" b="1" dirty="0" smtClean="0">
                <a:solidFill>
                  <a:srgbClr val="000000"/>
                </a:solidFill>
                <a:sym typeface="Wingdings"/>
              </a:rPr>
              <a:t>   </a:t>
            </a:r>
            <a:r>
              <a:rPr lang="en-US" sz="3200" dirty="0" smtClean="0">
                <a:solidFill>
                  <a:srgbClr val="000000"/>
                </a:solidFill>
                <a:sym typeface="Wingdings"/>
              </a:rPr>
              <a:t>(</a:t>
            </a:r>
            <a:r>
              <a:rPr lang="en-US" sz="3200" dirty="0" smtClean="0">
                <a:latin typeface="Symbol" charset="2"/>
                <a:cs typeface="Symbol" charset="2"/>
              </a:rPr>
              <a:t>S</a:t>
            </a:r>
            <a:r>
              <a:rPr lang="en-US" sz="3200" baseline="30000" dirty="0">
                <a:latin typeface="Symbol" charset="2"/>
                <a:cs typeface="Symbol" charset="2"/>
              </a:rPr>
              <a:t>2</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a:t>
            </a:r>
            <a:r>
              <a:rPr lang="en-US" sz="3200" baseline="30000" dirty="0" smtClean="0">
                <a:solidFill>
                  <a:srgbClr val="000000"/>
                </a:solidFill>
                <a:sym typeface="Wingdings"/>
              </a:rPr>
              <a:t>3</a:t>
            </a:r>
            <a:r>
              <a:rPr lang="en-US" sz="3200" dirty="0" smtClean="0">
                <a:solidFill>
                  <a:srgbClr val="000000"/>
                </a:solidFill>
                <a:sym typeface="Wingdings"/>
              </a:rPr>
              <a:t>      (</a:t>
            </a:r>
            <a:r>
              <a:rPr lang="en-US" sz="3200" dirty="0" smtClean="0">
                <a:latin typeface="Symbol" charset="2"/>
                <a:cs typeface="Symbol" charset="2"/>
              </a:rPr>
              <a:t>S</a:t>
            </a:r>
            <a:r>
              <a:rPr lang="en-US" sz="3200" baseline="30000" dirty="0">
                <a:latin typeface="Symbol" charset="2"/>
                <a:cs typeface="Symbol" charset="2"/>
              </a:rPr>
              <a:t>3</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 </a:t>
            </a:r>
            <a:endParaRPr lang="en-US" sz="3200" dirty="0" smtClean="0">
              <a:solidFill>
                <a:srgbClr val="660066"/>
              </a:solidFill>
              <a:sym typeface="Wingdings"/>
            </a:endParaRP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grpSp>
        <p:nvGrpSpPr>
          <p:cNvPr id="10" name="Group 9"/>
          <p:cNvGrpSpPr/>
          <p:nvPr/>
        </p:nvGrpSpPr>
        <p:grpSpPr>
          <a:xfrm>
            <a:off x="6328083" y="2428411"/>
            <a:ext cx="441756" cy="584776"/>
            <a:chOff x="4663440" y="4907894"/>
            <a:chExt cx="441756" cy="584776"/>
          </a:xfrm>
        </p:grpSpPr>
        <p:sp>
          <p:nvSpPr>
            <p:cNvPr id="11" name="Oval 1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Tree>
    <p:extLst>
      <p:ext uri="{BB962C8B-B14F-4D97-AF65-F5344CB8AC3E}">
        <p14:creationId xmlns:p14="http://schemas.microsoft.com/office/powerpoint/2010/main" val="2332751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1778110" y="3325057"/>
            <a:ext cx="5574562" cy="707886"/>
          </a:xfrm>
          <a:prstGeom prst="rect">
            <a:avLst/>
          </a:prstGeom>
        </p:spPr>
        <p:txBody>
          <a:bodyPr wrap="none">
            <a:spAutoFit/>
          </a:bodyPr>
          <a:lstStyle/>
          <a:p>
            <a:pPr algn="ctr">
              <a:lnSpc>
                <a:spcPct val="130000"/>
              </a:lnSpc>
            </a:pPr>
            <a:r>
              <a:rPr lang="en-US" sz="3200" dirty="0" smtClean="0"/>
              <a:t>H</a:t>
            </a:r>
            <a:r>
              <a:rPr lang="en-US" sz="3200" baseline="-25000" dirty="0" smtClean="0"/>
              <a:t>1</a:t>
            </a:r>
            <a:r>
              <a:rPr lang="en-US" sz="3200" dirty="0" smtClean="0"/>
              <a:t>  =  &lt; z</a:t>
            </a:r>
            <a:r>
              <a:rPr lang="en-US" sz="3200" baseline="-25000" dirty="0" smtClean="0"/>
              <a:t>1</a:t>
            </a:r>
            <a:r>
              <a:rPr lang="en-US" sz="3200" dirty="0" smtClean="0"/>
              <a:t>, z</a:t>
            </a:r>
            <a:r>
              <a:rPr lang="en-US" sz="3200" baseline="-25000" dirty="0" smtClean="0"/>
              <a:t>2</a:t>
            </a:r>
            <a:r>
              <a:rPr lang="en-US" sz="3200" dirty="0" smtClean="0"/>
              <a:t>  :   t z</a:t>
            </a:r>
            <a:r>
              <a:rPr lang="en-US" sz="3200" baseline="-25000" dirty="0" smtClean="0"/>
              <a:t>2</a:t>
            </a:r>
            <a:r>
              <a:rPr lang="en-US" sz="3200" dirty="0" smtClean="0"/>
              <a:t>,  t</a:t>
            </a:r>
            <a:r>
              <a:rPr lang="en-US" sz="3200" baseline="30000" dirty="0" smtClean="0"/>
              <a:t>3</a:t>
            </a:r>
            <a:r>
              <a:rPr lang="en-US" sz="3200" dirty="0" smtClean="0"/>
              <a:t>z</a:t>
            </a:r>
            <a:r>
              <a:rPr lang="en-US" sz="3200" baseline="-25000" dirty="0" smtClean="0"/>
              <a:t>1</a:t>
            </a:r>
            <a:r>
              <a:rPr lang="en-US" sz="3200" dirty="0" smtClean="0"/>
              <a:t> + t</a:t>
            </a:r>
            <a:r>
              <a:rPr lang="en-US" sz="3200" baseline="30000" dirty="0" smtClean="0"/>
              <a:t>2</a:t>
            </a:r>
            <a:r>
              <a:rPr lang="en-US" sz="3200" dirty="0" smtClean="0"/>
              <a:t>z</a:t>
            </a:r>
            <a:r>
              <a:rPr lang="en-US" sz="3200" baseline="-25000" dirty="0" smtClean="0"/>
              <a:t>2</a:t>
            </a:r>
            <a:r>
              <a:rPr lang="en-US" sz="3200" dirty="0" smtClean="0"/>
              <a:t>  &gt;</a:t>
            </a:r>
            <a:endParaRPr lang="en-US" sz="3200" dirty="0">
              <a:solidFill>
                <a:srgbClr val="008000"/>
              </a:solidFill>
              <a:sym typeface="Wingdings"/>
            </a:endParaRPr>
          </a:p>
        </p:txBody>
      </p:sp>
      <p:sp>
        <p:nvSpPr>
          <p:cNvPr id="2" name="Rectangle 1"/>
          <p:cNvSpPr/>
          <p:nvPr/>
        </p:nvSpPr>
        <p:spPr>
          <a:xfrm>
            <a:off x="231258" y="4030734"/>
            <a:ext cx="8686993" cy="2390398"/>
          </a:xfrm>
          <a:prstGeom prst="rect">
            <a:avLst/>
          </a:prstGeom>
        </p:spPr>
        <p:txBody>
          <a:bodyPr wrap="none">
            <a:spAutoFit/>
          </a:bodyPr>
          <a:lstStyle/>
          <a:p>
            <a:pPr>
              <a:lnSpc>
                <a:spcPct val="150000"/>
              </a:lnSpc>
            </a:pP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n</a:t>
            </a:r>
            <a:r>
              <a:rPr lang="en-US" sz="3200" baseline="-25000" dirty="0" smtClean="0"/>
              <a:t>2</a:t>
            </a:r>
            <a:r>
              <a:rPr lang="en-US" sz="3200" dirty="0" smtClean="0"/>
              <a:t>t</a:t>
            </a:r>
            <a:r>
              <a:rPr lang="en-US" sz="3200" baseline="30000" dirty="0"/>
              <a:t>3</a:t>
            </a:r>
            <a:r>
              <a:rPr lang="en-US" sz="3200" dirty="0" smtClean="0"/>
              <a:t> + n</a:t>
            </a:r>
            <a:r>
              <a:rPr lang="en-US" sz="3200" baseline="-25000" dirty="0" smtClean="0"/>
              <a:t>2</a:t>
            </a:r>
            <a:r>
              <a:rPr lang="en-US" sz="3200" dirty="0" smtClean="0"/>
              <a:t>t</a:t>
            </a:r>
            <a:r>
              <a:rPr lang="en-US" sz="3200" baseline="30000" dirty="0"/>
              <a:t>4</a:t>
            </a:r>
            <a:r>
              <a:rPr lang="en-US" sz="3200" dirty="0" smtClean="0"/>
              <a:t>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dirty="0">
              <a:solidFill>
                <a:srgbClr val="000000"/>
              </a:solidFill>
            </a:endParaRPr>
          </a:p>
          <a:p>
            <a:pPr>
              <a:lnSpc>
                <a:spcPct val="200000"/>
              </a:lnSpc>
            </a:pPr>
            <a:r>
              <a:rPr lang="en-US" sz="3200" dirty="0" smtClean="0">
                <a:solidFill>
                  <a:srgbClr val="000000"/>
                </a:solidFill>
              </a:rPr>
              <a:t>z</a:t>
            </a:r>
            <a:r>
              <a:rPr lang="en-US" sz="3200" baseline="-25000" dirty="0" smtClean="0">
                <a:solidFill>
                  <a:srgbClr val="000000"/>
                </a:solidFill>
              </a:rPr>
              <a:t>1</a:t>
            </a:r>
            <a:r>
              <a:rPr lang="en-US" sz="3200" dirty="0" smtClean="0">
                <a:solidFill>
                  <a:srgbClr val="000000"/>
                </a:solidFill>
              </a:rPr>
              <a:t>:    </a:t>
            </a:r>
            <a:r>
              <a:rPr lang="en-US" sz="3200" dirty="0" smtClean="0">
                <a:solidFill>
                  <a:srgbClr val="000000"/>
                </a:solidFill>
                <a:sym typeface="Wingdings"/>
              </a:rPr>
              <a:t>(</a:t>
            </a:r>
            <a:r>
              <a:rPr lang="en-US" sz="3200" dirty="0" smtClean="0">
                <a:latin typeface="Symbol" charset="2"/>
                <a:cs typeface="Symbol" charset="2"/>
              </a:rPr>
              <a:t>S</a:t>
            </a:r>
            <a:r>
              <a:rPr lang="en-US" sz="3200" baseline="30000" dirty="0" smtClean="0">
                <a:latin typeface="Symbol" charset="2"/>
                <a:cs typeface="Symbol" charset="2"/>
              </a:rPr>
              <a:t>2</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a:t>
            </a:r>
            <a:r>
              <a:rPr lang="en-US" sz="3200" baseline="30000" dirty="0" smtClean="0">
                <a:solidFill>
                  <a:srgbClr val="000000"/>
                </a:solidFill>
                <a:sym typeface="Wingdings"/>
              </a:rPr>
              <a:t>3</a:t>
            </a:r>
            <a:r>
              <a:rPr lang="en-US" sz="3200" dirty="0" smtClean="0">
                <a:solidFill>
                  <a:srgbClr val="000000"/>
                </a:solidFill>
              </a:rPr>
              <a:t>  </a:t>
            </a:r>
          </a:p>
          <a:p>
            <a:pPr>
              <a:lnSpc>
                <a:spcPct val="120000"/>
              </a:lnSpc>
            </a:pPr>
            <a:r>
              <a:rPr lang="en-US" sz="3200" dirty="0">
                <a:solidFill>
                  <a:srgbClr val="000000"/>
                </a:solidFill>
              </a:rPr>
              <a:t>	</a:t>
            </a:r>
            <a:r>
              <a:rPr lang="en-US" sz="3200" dirty="0" smtClean="0">
                <a:solidFill>
                  <a:srgbClr val="000000"/>
                </a:solidFill>
              </a:rPr>
              <a:t>		</a:t>
            </a:r>
            <a:r>
              <a:rPr lang="en-US" sz="3200" dirty="0" smtClean="0"/>
              <a:t>=  { (0, 0, n</a:t>
            </a:r>
            <a:r>
              <a:rPr lang="en-US" sz="3200" baseline="-25000" dirty="0" smtClean="0"/>
              <a:t>0</a:t>
            </a:r>
            <a:r>
              <a:rPr lang="en-US" sz="3200" dirty="0" smtClean="0"/>
              <a:t>, n</a:t>
            </a:r>
            <a:r>
              <a:rPr lang="en-US" sz="3200" baseline="-25000" dirty="0"/>
              <a:t>1</a:t>
            </a:r>
            <a:r>
              <a:rPr lang="en-US" sz="3200" dirty="0" smtClean="0"/>
              <a:t>, n</a:t>
            </a:r>
            <a:r>
              <a:rPr lang="en-US" sz="3200" baseline="-25000" dirty="0"/>
              <a:t>2</a:t>
            </a:r>
            <a:r>
              <a:rPr lang="en-US" sz="3200" dirty="0" smtClean="0"/>
              <a:t>, 0, 0, 0,…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b="1" baseline="-25000" dirty="0" smtClean="0"/>
          </a:p>
        </p:txBody>
      </p:sp>
      <p:grpSp>
        <p:nvGrpSpPr>
          <p:cNvPr id="10" name="Group 9"/>
          <p:cNvGrpSpPr/>
          <p:nvPr/>
        </p:nvGrpSpPr>
        <p:grpSpPr>
          <a:xfrm>
            <a:off x="0" y="1193498"/>
            <a:ext cx="9105337" cy="2308324"/>
            <a:chOff x="0" y="248061"/>
            <a:chExt cx="9105337" cy="2308324"/>
          </a:xfrm>
        </p:grpSpPr>
        <p:sp>
          <p:nvSpPr>
            <p:cNvPr id="11" name="Rectangle 10"/>
            <p:cNvSpPr/>
            <p:nvPr/>
          </p:nvSpPr>
          <p:spPr>
            <a:xfrm>
              <a:off x="0" y="248061"/>
              <a:ext cx="9105337" cy="2308324"/>
            </a:xfrm>
            <a:prstGeom prst="rect">
              <a:avLst/>
            </a:prstGeom>
            <a:ln>
              <a:noFill/>
            </a:ln>
          </p:spPr>
          <p:txBody>
            <a:bodyPr wrap="square">
              <a:spAutoFit/>
            </a:bodyPr>
            <a:lstStyle/>
            <a:p>
              <a:pPr algn="ctr"/>
              <a:endParaRPr lang="en-US" sz="3200" dirty="0" smtClean="0">
                <a:sym typeface="Wingdings"/>
              </a:endParaRPr>
            </a:p>
            <a:p>
              <a:pPr algn="ctr">
                <a:lnSpc>
                  <a:spcPct val="130000"/>
                </a:lnSpc>
              </a:pP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p:txBody>
        </p:sp>
        <p:cxnSp>
          <p:nvCxnSpPr>
            <p:cNvPr id="20" name="Straight Arrow Connector 19"/>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7951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427694"/>
          </a:xfrm>
          <a:prstGeom prst="rect">
            <a:avLst/>
          </a:prstGeom>
        </p:spPr>
      </p:pic>
      <p:sp>
        <p:nvSpPr>
          <p:cNvPr id="5" name="Rectangle 4"/>
          <p:cNvSpPr/>
          <p:nvPr/>
        </p:nvSpPr>
        <p:spPr>
          <a:xfrm>
            <a:off x="1778110" y="3325057"/>
            <a:ext cx="5574562" cy="707886"/>
          </a:xfrm>
          <a:prstGeom prst="rect">
            <a:avLst/>
          </a:prstGeom>
        </p:spPr>
        <p:txBody>
          <a:bodyPr wrap="none">
            <a:spAutoFit/>
          </a:bodyPr>
          <a:lstStyle/>
          <a:p>
            <a:pPr algn="ctr">
              <a:lnSpc>
                <a:spcPct val="130000"/>
              </a:lnSpc>
            </a:pPr>
            <a:r>
              <a:rPr lang="en-US" sz="3200" dirty="0" smtClean="0"/>
              <a:t>H</a:t>
            </a:r>
            <a:r>
              <a:rPr lang="en-US" sz="3200" baseline="-25000" dirty="0" smtClean="0"/>
              <a:t>1</a:t>
            </a:r>
            <a:r>
              <a:rPr lang="en-US" sz="3200" dirty="0" smtClean="0"/>
              <a:t>  =  &lt; z</a:t>
            </a:r>
            <a:r>
              <a:rPr lang="en-US" sz="3200" baseline="-25000" dirty="0" smtClean="0"/>
              <a:t>1</a:t>
            </a:r>
            <a:r>
              <a:rPr lang="en-US" sz="3200" dirty="0" smtClean="0"/>
              <a:t>, z</a:t>
            </a:r>
            <a:r>
              <a:rPr lang="en-US" sz="3200" baseline="-25000" dirty="0" smtClean="0"/>
              <a:t>2</a:t>
            </a:r>
            <a:r>
              <a:rPr lang="en-US" sz="3200" dirty="0" smtClean="0"/>
              <a:t>  :   t z</a:t>
            </a:r>
            <a:r>
              <a:rPr lang="en-US" sz="3200" baseline="-25000" dirty="0" smtClean="0"/>
              <a:t>2</a:t>
            </a:r>
            <a:r>
              <a:rPr lang="en-US" sz="3200" dirty="0" smtClean="0"/>
              <a:t>,  t</a:t>
            </a:r>
            <a:r>
              <a:rPr lang="en-US" sz="3200" baseline="30000" dirty="0" smtClean="0"/>
              <a:t>3</a:t>
            </a:r>
            <a:r>
              <a:rPr lang="en-US" sz="3200" dirty="0" smtClean="0"/>
              <a:t>z</a:t>
            </a:r>
            <a:r>
              <a:rPr lang="en-US" sz="3200" baseline="-25000" dirty="0" smtClean="0"/>
              <a:t>1</a:t>
            </a:r>
            <a:r>
              <a:rPr lang="en-US" sz="3200" dirty="0" smtClean="0"/>
              <a:t> + t</a:t>
            </a:r>
            <a:r>
              <a:rPr lang="en-US" sz="3200" baseline="30000" dirty="0" smtClean="0"/>
              <a:t>2</a:t>
            </a:r>
            <a:r>
              <a:rPr lang="en-US" sz="3200" dirty="0" smtClean="0"/>
              <a:t>z</a:t>
            </a:r>
            <a:r>
              <a:rPr lang="en-US" sz="3200" baseline="-25000" dirty="0" smtClean="0"/>
              <a:t>2</a:t>
            </a:r>
            <a:r>
              <a:rPr lang="en-US" sz="3200" dirty="0" smtClean="0"/>
              <a:t>  &gt;</a:t>
            </a:r>
            <a:endParaRPr lang="en-US" sz="3200" dirty="0">
              <a:solidFill>
                <a:srgbClr val="008000"/>
              </a:solidFill>
              <a:sym typeface="Wingdings"/>
            </a:endParaRPr>
          </a:p>
        </p:txBody>
      </p:sp>
      <p:sp>
        <p:nvSpPr>
          <p:cNvPr id="2" name="Rectangle 1"/>
          <p:cNvSpPr/>
          <p:nvPr/>
        </p:nvSpPr>
        <p:spPr>
          <a:xfrm>
            <a:off x="231258" y="4030734"/>
            <a:ext cx="8686993" cy="2390398"/>
          </a:xfrm>
          <a:prstGeom prst="rect">
            <a:avLst/>
          </a:prstGeom>
        </p:spPr>
        <p:txBody>
          <a:bodyPr wrap="none">
            <a:spAutoFit/>
          </a:bodyPr>
          <a:lstStyle/>
          <a:p>
            <a:pPr>
              <a:lnSpc>
                <a:spcPct val="150000"/>
              </a:lnSpc>
            </a:pPr>
            <a:r>
              <a:rPr lang="en-US" sz="3200" b="1" dirty="0" smtClean="0"/>
              <a:t>Z</a:t>
            </a:r>
            <a:r>
              <a:rPr lang="en-US" sz="3200" b="1" baseline="-25000" dirty="0" smtClean="0"/>
              <a:t>2</a:t>
            </a:r>
            <a:r>
              <a:rPr lang="en-US" sz="3200" dirty="0" smtClean="0"/>
              <a:t>[t]	 =  {n</a:t>
            </a:r>
            <a:r>
              <a:rPr lang="en-US" sz="3200" baseline="-25000" dirty="0" smtClean="0"/>
              <a:t>0</a:t>
            </a:r>
            <a:r>
              <a:rPr lang="en-US" sz="3200" dirty="0" smtClean="0"/>
              <a:t> + n</a:t>
            </a:r>
            <a:r>
              <a:rPr lang="en-US" sz="3200" baseline="-25000" dirty="0" smtClean="0"/>
              <a:t>1</a:t>
            </a:r>
            <a:r>
              <a:rPr lang="en-US" sz="3200" dirty="0" smtClean="0"/>
              <a:t>t + n</a:t>
            </a:r>
            <a:r>
              <a:rPr lang="en-US" sz="3200" baseline="-25000" dirty="0" smtClean="0"/>
              <a:t>2</a:t>
            </a:r>
            <a:r>
              <a:rPr lang="en-US" sz="3200" dirty="0" smtClean="0"/>
              <a:t>t</a:t>
            </a:r>
            <a:r>
              <a:rPr lang="en-US" sz="3200" baseline="30000" dirty="0" smtClean="0"/>
              <a:t>2</a:t>
            </a:r>
            <a:r>
              <a:rPr lang="en-US" sz="3200" dirty="0" smtClean="0"/>
              <a:t> + n</a:t>
            </a:r>
            <a:r>
              <a:rPr lang="en-US" sz="3200" baseline="-25000" dirty="0" smtClean="0"/>
              <a:t>2</a:t>
            </a:r>
            <a:r>
              <a:rPr lang="en-US" sz="3200" dirty="0" smtClean="0"/>
              <a:t>t</a:t>
            </a:r>
            <a:r>
              <a:rPr lang="en-US" sz="3200" baseline="30000" dirty="0"/>
              <a:t>3</a:t>
            </a:r>
            <a:r>
              <a:rPr lang="en-US" sz="3200" dirty="0" smtClean="0"/>
              <a:t> + n</a:t>
            </a:r>
            <a:r>
              <a:rPr lang="en-US" sz="3200" baseline="-25000" dirty="0" smtClean="0"/>
              <a:t>2</a:t>
            </a:r>
            <a:r>
              <a:rPr lang="en-US" sz="3200" dirty="0" smtClean="0"/>
              <a:t>t</a:t>
            </a:r>
            <a:r>
              <a:rPr lang="en-US" sz="3200" baseline="30000" dirty="0"/>
              <a:t>4</a:t>
            </a:r>
            <a:r>
              <a:rPr lang="en-US" sz="3200" dirty="0" smtClean="0"/>
              <a:t>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dirty="0">
              <a:solidFill>
                <a:srgbClr val="000000"/>
              </a:solidFill>
            </a:endParaRPr>
          </a:p>
          <a:p>
            <a:pPr>
              <a:lnSpc>
                <a:spcPct val="200000"/>
              </a:lnSpc>
            </a:pPr>
            <a:r>
              <a:rPr lang="en-US" sz="3200" dirty="0" smtClean="0">
                <a:solidFill>
                  <a:srgbClr val="000000"/>
                </a:solidFill>
              </a:rPr>
              <a:t>z</a:t>
            </a:r>
            <a:r>
              <a:rPr lang="en-US" sz="3200" baseline="-25000" dirty="0">
                <a:solidFill>
                  <a:srgbClr val="000000"/>
                </a:solidFill>
              </a:rPr>
              <a:t>2</a:t>
            </a:r>
            <a:r>
              <a:rPr lang="en-US" sz="3200" dirty="0" smtClean="0">
                <a:solidFill>
                  <a:srgbClr val="000000"/>
                </a:solidFill>
              </a:rPr>
              <a:t>:    </a:t>
            </a:r>
            <a:r>
              <a:rPr lang="en-US" sz="3200" dirty="0" smtClean="0">
                <a:solidFill>
                  <a:srgbClr val="000000"/>
                </a:solidFill>
                <a:sym typeface="Wingdings"/>
              </a:rPr>
              <a:t>(</a:t>
            </a:r>
            <a:r>
              <a:rPr lang="en-US" sz="3200" dirty="0" smtClean="0">
                <a:latin typeface="Symbol" charset="2"/>
                <a:cs typeface="Symbol" charset="2"/>
              </a:rPr>
              <a:t>S</a:t>
            </a:r>
            <a:r>
              <a:rPr lang="en-US" sz="3200" baseline="30000" dirty="0" smtClean="0">
                <a:latin typeface="Symbol" charset="2"/>
                <a:cs typeface="Symbol" charset="2"/>
              </a:rPr>
              <a:t>3</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Z</a:t>
            </a:r>
            <a:r>
              <a:rPr lang="en-US" sz="3200" b="1" baseline="-25000" dirty="0" smtClean="0">
                <a:solidFill>
                  <a:srgbClr val="000000"/>
                </a:solidFill>
                <a:sym typeface="Wingdings"/>
              </a:rPr>
              <a:t>2</a:t>
            </a:r>
            <a:r>
              <a:rPr lang="en-US" sz="3200" dirty="0" smtClean="0">
                <a:solidFill>
                  <a:srgbClr val="000000"/>
                </a:solidFill>
                <a:sym typeface="Wingdings"/>
              </a:rPr>
              <a:t>[t])/t </a:t>
            </a:r>
            <a:endParaRPr lang="en-US" sz="3200" dirty="0" smtClean="0">
              <a:solidFill>
                <a:srgbClr val="000000"/>
              </a:solidFill>
            </a:endParaRPr>
          </a:p>
          <a:p>
            <a:pPr>
              <a:lnSpc>
                <a:spcPct val="120000"/>
              </a:lnSpc>
            </a:pPr>
            <a:r>
              <a:rPr lang="en-US" sz="3200" dirty="0">
                <a:solidFill>
                  <a:srgbClr val="000000"/>
                </a:solidFill>
              </a:rPr>
              <a:t>	</a:t>
            </a:r>
            <a:r>
              <a:rPr lang="en-US" sz="3200" dirty="0" smtClean="0">
                <a:solidFill>
                  <a:srgbClr val="000000"/>
                </a:solidFill>
              </a:rPr>
              <a:t>		</a:t>
            </a:r>
            <a:r>
              <a:rPr lang="en-US" sz="3200" dirty="0" smtClean="0"/>
              <a:t>=  { (0, 0, 0, n</a:t>
            </a:r>
            <a:r>
              <a:rPr lang="en-US" sz="3200" baseline="-25000" dirty="0" smtClean="0"/>
              <a:t>0</a:t>
            </a:r>
            <a:r>
              <a:rPr lang="en-US" sz="3200" dirty="0" smtClean="0"/>
              <a:t>, 0, 0, 0, … )  :  </a:t>
            </a:r>
            <a:r>
              <a:rPr lang="en-US" sz="3200" dirty="0" err="1" smtClean="0"/>
              <a:t>n</a:t>
            </a:r>
            <a:r>
              <a:rPr lang="en-US" sz="3200" baseline="-25000" dirty="0" err="1" smtClean="0"/>
              <a:t>i</a:t>
            </a:r>
            <a:r>
              <a:rPr lang="en-US" sz="3200" dirty="0" smtClean="0"/>
              <a:t>  in  </a:t>
            </a:r>
            <a:r>
              <a:rPr lang="en-US" sz="3200" b="1" dirty="0" smtClean="0"/>
              <a:t>Z</a:t>
            </a:r>
            <a:r>
              <a:rPr lang="en-US" sz="3200" b="1" baseline="-25000" dirty="0" smtClean="0"/>
              <a:t>2</a:t>
            </a:r>
            <a:r>
              <a:rPr lang="en-US" sz="3200" dirty="0" smtClean="0"/>
              <a:t>} </a:t>
            </a:r>
            <a:endParaRPr lang="en-US" sz="3200" b="1" baseline="-25000" dirty="0" smtClean="0"/>
          </a:p>
        </p:txBody>
      </p:sp>
      <p:grpSp>
        <p:nvGrpSpPr>
          <p:cNvPr id="10" name="Group 9"/>
          <p:cNvGrpSpPr/>
          <p:nvPr/>
        </p:nvGrpSpPr>
        <p:grpSpPr>
          <a:xfrm>
            <a:off x="0" y="1193498"/>
            <a:ext cx="9105337" cy="2308324"/>
            <a:chOff x="0" y="248061"/>
            <a:chExt cx="9105337" cy="2308324"/>
          </a:xfrm>
        </p:grpSpPr>
        <p:sp>
          <p:nvSpPr>
            <p:cNvPr id="11" name="Rectangle 10"/>
            <p:cNvSpPr/>
            <p:nvPr/>
          </p:nvSpPr>
          <p:spPr>
            <a:xfrm>
              <a:off x="0" y="248061"/>
              <a:ext cx="9105337" cy="2308324"/>
            </a:xfrm>
            <a:prstGeom prst="rect">
              <a:avLst/>
            </a:prstGeom>
            <a:ln>
              <a:noFill/>
            </a:ln>
          </p:spPr>
          <p:txBody>
            <a:bodyPr wrap="square">
              <a:spAutoFit/>
            </a:bodyPr>
            <a:lstStyle/>
            <a:p>
              <a:pPr algn="ctr"/>
              <a:endParaRPr lang="en-US" sz="3200" dirty="0" smtClean="0">
                <a:sym typeface="Wingdings"/>
              </a:endParaRPr>
            </a:p>
            <a:p>
              <a:pPr algn="ctr">
                <a:lnSpc>
                  <a:spcPct val="130000"/>
                </a:lnSpc>
              </a:pP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p:txBody>
        </p:sp>
        <p:cxnSp>
          <p:nvCxnSpPr>
            <p:cNvPr id="20" name="Straight Arrow Connector 19"/>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8643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283" y="1380559"/>
            <a:ext cx="6524174" cy="1631216"/>
          </a:xfrm>
          <a:prstGeom prst="rect">
            <a:avLst/>
          </a:prstGeom>
        </p:spPr>
        <p:txBody>
          <a:bodyPr wrap="none">
            <a:spAutoFit/>
          </a:bodyPr>
          <a:lstStyle/>
          <a:p>
            <a:endParaRPr lang="en-US" sz="3200" dirty="0" smtClean="0">
              <a:solidFill>
                <a:srgbClr val="000000"/>
              </a:solidFill>
            </a:endParaRPr>
          </a:p>
          <a:p>
            <a:endParaRPr lang="en-US" sz="3200" dirty="0">
              <a:solidFill>
                <a:srgbClr val="000000"/>
              </a:solidFill>
            </a:endParaRPr>
          </a:p>
          <a:p>
            <a:r>
              <a:rPr lang="en-US" sz="3200" dirty="0" err="1" smtClean="0">
                <a:solidFill>
                  <a:srgbClr val="000000"/>
                </a:solidFill>
              </a:rPr>
              <a:t>H</a:t>
            </a:r>
            <a:r>
              <a:rPr lang="en-US" sz="3200" baseline="-25000" dirty="0" err="1">
                <a:solidFill>
                  <a:srgbClr val="000000"/>
                </a:solidFill>
              </a:rPr>
              <a:t>k</a:t>
            </a:r>
            <a:r>
              <a:rPr lang="en-US" sz="3200" dirty="0" smtClean="0">
                <a:solidFill>
                  <a:srgbClr val="000000"/>
                </a:solidFill>
              </a:rPr>
              <a:t>  =  </a:t>
            </a:r>
            <a:r>
              <a:rPr lang="en-US" sz="3600" dirty="0" smtClean="0">
                <a:solidFill>
                  <a:srgbClr val="000000"/>
                </a:solidFill>
              </a:rPr>
              <a:t>(</a:t>
            </a:r>
            <a:r>
              <a:rPr lang="en-US" sz="3200" dirty="0" smtClean="0">
                <a:solidFill>
                  <a:srgbClr val="000000"/>
                </a:solidFill>
              </a:rPr>
              <a:t>     </a:t>
            </a:r>
            <a:r>
              <a:rPr lang="en-US" sz="3200" dirty="0" smtClean="0">
                <a:solidFill>
                  <a:srgbClr val="000000"/>
                </a:solidFill>
                <a:sym typeface="Wingdings"/>
              </a:rPr>
              <a:t> </a:t>
            </a:r>
            <a:r>
              <a:rPr lang="en-US" sz="3200" dirty="0" smtClean="0">
                <a:latin typeface="Symbol" charset="2"/>
                <a:cs typeface="Symbol" charset="2"/>
              </a:rPr>
              <a:t>S</a:t>
            </a:r>
            <a:r>
              <a:rPr lang="en-US" sz="3200" baseline="30000" dirty="0" smtClean="0">
                <a:latin typeface="Symbol" charset="2"/>
                <a:cs typeface="Symbol" charset="2"/>
              </a:rPr>
              <a:t> </a:t>
            </a:r>
            <a:r>
              <a:rPr lang="en-US" sz="3200" dirty="0">
                <a:latin typeface="Symbol" charset="2"/>
                <a:cs typeface="Symbol" charset="2"/>
              </a:rPr>
              <a:t> </a:t>
            </a:r>
            <a:r>
              <a:rPr lang="en-US" sz="3200" baseline="30000" dirty="0" err="1" smtClean="0">
                <a:cs typeface="Symbol" charset="2"/>
              </a:rPr>
              <a:t>i</a:t>
            </a:r>
            <a:r>
              <a:rPr lang="en-US" sz="3200" dirty="0" smtClean="0">
                <a:solidFill>
                  <a:srgbClr val="000000"/>
                </a:solidFill>
                <a:ea typeface="Wingdings"/>
                <a:cs typeface="Wingdings"/>
                <a:sym typeface="Wingdings"/>
              </a:rPr>
              <a:t> </a:t>
            </a:r>
            <a:r>
              <a:rPr lang="en-US" sz="3200" b="1" dirty="0">
                <a:solidFill>
                  <a:srgbClr val="000000"/>
                </a:solidFill>
                <a:sym typeface="Wingdings"/>
              </a:rPr>
              <a:t>F</a:t>
            </a:r>
            <a:r>
              <a:rPr lang="en-US" sz="3200" dirty="0" smtClean="0">
                <a:solidFill>
                  <a:srgbClr val="000000"/>
                </a:solidFill>
                <a:sym typeface="Wingdings"/>
              </a:rPr>
              <a:t>[t] </a:t>
            </a:r>
            <a:r>
              <a:rPr lang="en-US" sz="3600" dirty="0" smtClean="0">
                <a:solidFill>
                  <a:srgbClr val="000000"/>
                </a:solidFill>
                <a:sym typeface="Wingdings"/>
              </a:rPr>
              <a:t>)</a:t>
            </a:r>
            <a:r>
              <a:rPr lang="en-US" sz="3200" dirty="0" smtClean="0">
                <a:solidFill>
                  <a:srgbClr val="000000"/>
                </a:solidFill>
                <a:sym typeface="Wingdings"/>
              </a:rPr>
              <a:t>       </a:t>
            </a:r>
            <a:r>
              <a:rPr lang="en-US" sz="3600" dirty="0" smtClean="0">
                <a:solidFill>
                  <a:srgbClr val="000000"/>
                </a:solidFill>
                <a:sym typeface="Wingdings"/>
              </a:rPr>
              <a:t>(</a:t>
            </a:r>
            <a:r>
              <a:rPr lang="en-US" sz="3200" dirty="0" smtClean="0">
                <a:solidFill>
                  <a:srgbClr val="000000"/>
                </a:solidFill>
                <a:sym typeface="Wingdings"/>
              </a:rPr>
              <a:t>  </a:t>
            </a:r>
            <a:r>
              <a:rPr lang="en-US" sz="3200" dirty="0">
                <a:solidFill>
                  <a:srgbClr val="000000"/>
                </a:solidFill>
                <a:sym typeface="Wingdings"/>
              </a:rPr>
              <a:t> </a:t>
            </a:r>
            <a:r>
              <a:rPr lang="en-US" sz="3200" dirty="0" smtClean="0">
                <a:solidFill>
                  <a:srgbClr val="000000"/>
                </a:solidFill>
                <a:sym typeface="Wingdings"/>
              </a:rPr>
              <a:t> </a:t>
            </a:r>
            <a:r>
              <a:rPr lang="en-US" sz="3200" dirty="0" smtClean="0">
                <a:latin typeface="Symbol" charset="2"/>
                <a:cs typeface="Symbol" charset="2"/>
              </a:rPr>
              <a:t>S</a:t>
            </a:r>
            <a:r>
              <a:rPr lang="en-US" sz="3200" baseline="30000" dirty="0" smtClean="0">
                <a:latin typeface="Symbol" charset="2"/>
                <a:cs typeface="Symbol" charset="2"/>
              </a:rPr>
              <a:t> </a:t>
            </a:r>
            <a:r>
              <a:rPr lang="en-US" sz="3200" dirty="0" smtClean="0">
                <a:latin typeface="Symbol" charset="2"/>
                <a:cs typeface="Symbol" charset="2"/>
              </a:rPr>
              <a:t> </a:t>
            </a:r>
            <a:r>
              <a:rPr lang="en-US" sz="3200" baseline="30000" dirty="0">
                <a:cs typeface="Symbol" charset="2"/>
              </a:rPr>
              <a:t>j</a:t>
            </a:r>
            <a:r>
              <a:rPr lang="en-US" sz="3200" dirty="0" smtClean="0">
                <a:solidFill>
                  <a:srgbClr val="000000"/>
                </a:solidFill>
                <a:ea typeface="Wingdings"/>
                <a:cs typeface="Wingdings"/>
                <a:sym typeface="Wingdings"/>
              </a:rPr>
              <a:t> </a:t>
            </a:r>
            <a:r>
              <a:rPr lang="en-US" sz="3200" b="1" dirty="0" smtClean="0">
                <a:solidFill>
                  <a:srgbClr val="000000"/>
                </a:solidFill>
                <a:sym typeface="Wingdings"/>
              </a:rPr>
              <a:t>F</a:t>
            </a:r>
            <a:r>
              <a:rPr lang="en-US" sz="3200" dirty="0" smtClean="0">
                <a:solidFill>
                  <a:srgbClr val="000000"/>
                </a:solidFill>
                <a:sym typeface="Wingdings"/>
              </a:rPr>
              <a:t>[t]/(t</a:t>
            </a:r>
            <a:r>
              <a:rPr lang="en-US" sz="3200" baseline="30000" dirty="0" smtClean="0">
                <a:solidFill>
                  <a:srgbClr val="000000"/>
                </a:solidFill>
                <a:sym typeface="Wingdings"/>
              </a:rPr>
              <a:t> </a:t>
            </a:r>
            <a:r>
              <a:rPr lang="en-US" sz="3200" dirty="0" smtClean="0">
                <a:solidFill>
                  <a:srgbClr val="000000"/>
                </a:solidFill>
                <a:sym typeface="Wingdings"/>
              </a:rPr>
              <a:t> </a:t>
            </a:r>
            <a:r>
              <a:rPr lang="en-US" sz="3200" baseline="30000" dirty="0" smtClean="0">
                <a:solidFill>
                  <a:srgbClr val="000000"/>
                </a:solidFill>
                <a:sym typeface="Wingdings"/>
              </a:rPr>
              <a:t>j</a:t>
            </a:r>
            <a:r>
              <a:rPr lang="en-US" sz="3200" dirty="0" smtClean="0">
                <a:solidFill>
                  <a:srgbClr val="000000"/>
                </a:solidFill>
                <a:sym typeface="Wingdings"/>
              </a:rPr>
              <a:t>) </a:t>
            </a:r>
            <a:r>
              <a:rPr lang="en-US" sz="3600" dirty="0" smtClean="0">
                <a:solidFill>
                  <a:srgbClr val="000000"/>
                </a:solidFill>
                <a:sym typeface="Wingdings"/>
              </a:rPr>
              <a:t>)</a:t>
            </a:r>
            <a:endParaRPr lang="en-US" sz="3200" baseline="30000" dirty="0"/>
          </a:p>
        </p:txBody>
      </p:sp>
      <p:grpSp>
        <p:nvGrpSpPr>
          <p:cNvPr id="8" name="Group 7"/>
          <p:cNvGrpSpPr/>
          <p:nvPr/>
        </p:nvGrpSpPr>
        <p:grpSpPr>
          <a:xfrm>
            <a:off x="4518315" y="2391189"/>
            <a:ext cx="441756" cy="584776"/>
            <a:chOff x="4663440" y="4907894"/>
            <a:chExt cx="441756" cy="584776"/>
          </a:xfrm>
        </p:grpSpPr>
        <p:sp>
          <p:nvSpPr>
            <p:cNvPr id="9" name="Oval 8"/>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0" name="Group 19"/>
          <p:cNvGrpSpPr/>
          <p:nvPr/>
        </p:nvGrpSpPr>
        <p:grpSpPr>
          <a:xfrm>
            <a:off x="2449575" y="2214245"/>
            <a:ext cx="1150208" cy="945103"/>
            <a:chOff x="2449575" y="2214245"/>
            <a:chExt cx="1150208" cy="945103"/>
          </a:xfrm>
        </p:grpSpPr>
        <p:grpSp>
          <p:nvGrpSpPr>
            <p:cNvPr id="11" name="Group 10"/>
            <p:cNvGrpSpPr/>
            <p:nvPr/>
          </p:nvGrpSpPr>
          <p:grpSpPr>
            <a:xfrm>
              <a:off x="2518081" y="2357856"/>
              <a:ext cx="621792" cy="646331"/>
              <a:chOff x="2235861" y="2315523"/>
              <a:chExt cx="621792" cy="646331"/>
            </a:xfrm>
          </p:grpSpPr>
          <p:sp>
            <p:nvSpPr>
              <p:cNvPr id="6" name="Oval 5"/>
              <p:cNvSpPr>
                <a:spLocks noChangeAspect="1"/>
              </p:cNvSpPr>
              <p:nvPr/>
            </p:nvSpPr>
            <p:spPr>
              <a:xfrm>
                <a:off x="2322576" y="2578608"/>
                <a:ext cx="219456" cy="219456"/>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35861" y="2315523"/>
                <a:ext cx="621792" cy="646331"/>
              </a:xfrm>
              <a:prstGeom prst="rect">
                <a:avLst/>
              </a:prstGeom>
              <a:noFill/>
            </p:spPr>
            <p:txBody>
              <a:bodyPr wrap="square" rtlCol="0">
                <a:spAutoFit/>
              </a:bodyPr>
              <a:lstStyle/>
              <a:p>
                <a:r>
                  <a:rPr lang="en-US" sz="3600" dirty="0" smtClean="0"/>
                  <a:t>+</a:t>
                </a:r>
                <a:endParaRPr lang="en-US" sz="3600" dirty="0"/>
              </a:p>
            </p:txBody>
          </p:sp>
        </p:grpSp>
        <p:sp>
          <p:nvSpPr>
            <p:cNvPr id="12" name="TextBox 11"/>
            <p:cNvSpPr txBox="1"/>
            <p:nvPr/>
          </p:nvSpPr>
          <p:spPr>
            <a:xfrm>
              <a:off x="2449575" y="2759238"/>
              <a:ext cx="1150208" cy="400110"/>
            </a:xfrm>
            <a:prstGeom prst="rect">
              <a:avLst/>
            </a:prstGeom>
            <a:noFill/>
          </p:spPr>
          <p:txBody>
            <a:bodyPr wrap="square" rtlCol="0">
              <a:spAutoFit/>
            </a:bodyPr>
            <a:lstStyle/>
            <a:p>
              <a:r>
                <a:rPr lang="en-US" sz="2000" dirty="0" err="1" smtClean="0"/>
                <a:t>i</a:t>
              </a:r>
              <a:r>
                <a:rPr lang="en-US" sz="2000" dirty="0" smtClean="0"/>
                <a:t> = 1</a:t>
              </a:r>
            </a:p>
          </p:txBody>
        </p:sp>
        <p:sp>
          <p:nvSpPr>
            <p:cNvPr id="13" name="TextBox 12"/>
            <p:cNvSpPr txBox="1"/>
            <p:nvPr/>
          </p:nvSpPr>
          <p:spPr>
            <a:xfrm>
              <a:off x="2562463" y="2214245"/>
              <a:ext cx="747889" cy="400110"/>
            </a:xfrm>
            <a:prstGeom prst="rect">
              <a:avLst/>
            </a:prstGeom>
            <a:noFill/>
          </p:spPr>
          <p:txBody>
            <a:bodyPr wrap="square" rtlCol="0">
              <a:spAutoFit/>
            </a:bodyPr>
            <a:lstStyle/>
            <a:p>
              <a:r>
                <a:rPr lang="en-US" sz="2000" dirty="0" smtClean="0"/>
                <a:t>n</a:t>
              </a:r>
            </a:p>
          </p:txBody>
        </p:sp>
        <p:sp>
          <p:nvSpPr>
            <p:cNvPr id="14" name="TextBox 13"/>
            <p:cNvSpPr txBox="1"/>
            <p:nvPr/>
          </p:nvSpPr>
          <p:spPr>
            <a:xfrm>
              <a:off x="3148228" y="2311030"/>
              <a:ext cx="352778" cy="400110"/>
            </a:xfrm>
            <a:prstGeom prst="rect">
              <a:avLst/>
            </a:prstGeom>
            <a:noFill/>
          </p:spPr>
          <p:txBody>
            <a:bodyPr wrap="square" rtlCol="0">
              <a:spAutoFit/>
            </a:bodyPr>
            <a:lstStyle/>
            <a:p>
              <a:r>
                <a:rPr lang="en-US" sz="2000" dirty="0" smtClean="0">
                  <a:latin typeface="Symbol" charset="2"/>
                  <a:cs typeface="Symbol" charset="2"/>
                </a:rPr>
                <a:t>a</a:t>
              </a:r>
            </a:p>
          </p:txBody>
        </p:sp>
      </p:grpSp>
      <p:grpSp>
        <p:nvGrpSpPr>
          <p:cNvPr id="21" name="Group 20"/>
          <p:cNvGrpSpPr/>
          <p:nvPr/>
        </p:nvGrpSpPr>
        <p:grpSpPr>
          <a:xfrm>
            <a:off x="5038978" y="2214245"/>
            <a:ext cx="1150208" cy="945103"/>
            <a:chOff x="2449575" y="2214245"/>
            <a:chExt cx="1150208" cy="945103"/>
          </a:xfrm>
        </p:grpSpPr>
        <p:grpSp>
          <p:nvGrpSpPr>
            <p:cNvPr id="22" name="Group 21"/>
            <p:cNvGrpSpPr/>
            <p:nvPr/>
          </p:nvGrpSpPr>
          <p:grpSpPr>
            <a:xfrm>
              <a:off x="2518081" y="2357856"/>
              <a:ext cx="621792" cy="646331"/>
              <a:chOff x="2235861" y="2315523"/>
              <a:chExt cx="621792" cy="646331"/>
            </a:xfrm>
          </p:grpSpPr>
          <p:sp>
            <p:nvSpPr>
              <p:cNvPr id="26" name="Oval 25"/>
              <p:cNvSpPr>
                <a:spLocks noChangeAspect="1"/>
              </p:cNvSpPr>
              <p:nvPr/>
            </p:nvSpPr>
            <p:spPr>
              <a:xfrm>
                <a:off x="2322576" y="2578608"/>
                <a:ext cx="219456" cy="219456"/>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235861" y="2315523"/>
                <a:ext cx="621792" cy="646331"/>
              </a:xfrm>
              <a:prstGeom prst="rect">
                <a:avLst/>
              </a:prstGeom>
              <a:noFill/>
            </p:spPr>
            <p:txBody>
              <a:bodyPr wrap="square" rtlCol="0">
                <a:spAutoFit/>
              </a:bodyPr>
              <a:lstStyle/>
              <a:p>
                <a:r>
                  <a:rPr lang="en-US" sz="3600" dirty="0" smtClean="0"/>
                  <a:t>+</a:t>
                </a:r>
                <a:endParaRPr lang="en-US" sz="3600" dirty="0"/>
              </a:p>
            </p:txBody>
          </p:sp>
        </p:grpSp>
        <p:sp>
          <p:nvSpPr>
            <p:cNvPr id="23" name="TextBox 22"/>
            <p:cNvSpPr txBox="1"/>
            <p:nvPr/>
          </p:nvSpPr>
          <p:spPr>
            <a:xfrm>
              <a:off x="2449575" y="2759238"/>
              <a:ext cx="1150208" cy="400110"/>
            </a:xfrm>
            <a:prstGeom prst="rect">
              <a:avLst/>
            </a:prstGeom>
            <a:noFill/>
          </p:spPr>
          <p:txBody>
            <a:bodyPr wrap="square" rtlCol="0">
              <a:spAutoFit/>
            </a:bodyPr>
            <a:lstStyle/>
            <a:p>
              <a:r>
                <a:rPr lang="en-US" sz="2000" dirty="0" err="1" smtClean="0"/>
                <a:t>i</a:t>
              </a:r>
              <a:r>
                <a:rPr lang="en-US" sz="2000" dirty="0" smtClean="0"/>
                <a:t> = 1</a:t>
              </a:r>
            </a:p>
          </p:txBody>
        </p:sp>
        <p:sp>
          <p:nvSpPr>
            <p:cNvPr id="24" name="TextBox 23"/>
            <p:cNvSpPr txBox="1"/>
            <p:nvPr/>
          </p:nvSpPr>
          <p:spPr>
            <a:xfrm>
              <a:off x="2562463" y="2214245"/>
              <a:ext cx="747889" cy="400110"/>
            </a:xfrm>
            <a:prstGeom prst="rect">
              <a:avLst/>
            </a:prstGeom>
            <a:noFill/>
          </p:spPr>
          <p:txBody>
            <a:bodyPr wrap="square" rtlCol="0">
              <a:spAutoFit/>
            </a:bodyPr>
            <a:lstStyle/>
            <a:p>
              <a:r>
                <a:rPr lang="en-US" sz="2000" dirty="0" smtClean="0"/>
                <a:t>n</a:t>
              </a:r>
            </a:p>
          </p:txBody>
        </p:sp>
        <p:sp>
          <p:nvSpPr>
            <p:cNvPr id="25" name="TextBox 24"/>
            <p:cNvSpPr txBox="1"/>
            <p:nvPr/>
          </p:nvSpPr>
          <p:spPr>
            <a:xfrm>
              <a:off x="3105895" y="2296919"/>
              <a:ext cx="352778" cy="400110"/>
            </a:xfrm>
            <a:prstGeom prst="rect">
              <a:avLst/>
            </a:prstGeom>
            <a:noFill/>
          </p:spPr>
          <p:txBody>
            <a:bodyPr wrap="square" rtlCol="0">
              <a:spAutoFit/>
            </a:bodyPr>
            <a:lstStyle/>
            <a:p>
              <a:r>
                <a:rPr lang="en-US" sz="2000" dirty="0" smtClean="0">
                  <a:latin typeface="Symbol" charset="2"/>
                  <a:cs typeface="Symbol" charset="2"/>
                </a:rPr>
                <a:t>g</a:t>
              </a:r>
            </a:p>
          </p:txBody>
        </p:sp>
      </p:grpSp>
      <p:sp>
        <p:nvSpPr>
          <p:cNvPr id="28" name="Rectangle 27"/>
          <p:cNvSpPr/>
          <p:nvPr/>
        </p:nvSpPr>
        <p:spPr>
          <a:xfrm>
            <a:off x="6987250" y="2391725"/>
            <a:ext cx="289600" cy="369332"/>
          </a:xfrm>
          <a:prstGeom prst="rect">
            <a:avLst/>
          </a:prstGeom>
        </p:spPr>
        <p:txBody>
          <a:bodyPr wrap="none">
            <a:spAutoFit/>
          </a:bodyPr>
          <a:lstStyle/>
          <a:p>
            <a:r>
              <a:rPr lang="en-US" dirty="0"/>
              <a:t>k</a:t>
            </a:r>
            <a:endParaRPr lang="en-US" dirty="0" smtClean="0"/>
          </a:p>
        </p:txBody>
      </p:sp>
      <p:sp>
        <p:nvSpPr>
          <p:cNvPr id="29" name="Rectangle 28"/>
          <p:cNvSpPr/>
          <p:nvPr/>
        </p:nvSpPr>
        <p:spPr>
          <a:xfrm>
            <a:off x="243417" y="678724"/>
            <a:ext cx="8607778" cy="1077218"/>
          </a:xfrm>
          <a:prstGeom prst="rect">
            <a:avLst/>
          </a:prstGeom>
        </p:spPr>
        <p:txBody>
          <a:bodyPr wrap="square">
            <a:spAutoFit/>
          </a:bodyPr>
          <a:lstStyle/>
          <a:p>
            <a:pPr algn="ctr"/>
            <a:r>
              <a:rPr lang="en-US" sz="3200" dirty="0" smtClean="0">
                <a:solidFill>
                  <a:srgbClr val="000000"/>
                </a:solidFill>
              </a:rPr>
              <a:t>In general when calculating homology over the field </a:t>
            </a:r>
            <a:r>
              <a:rPr lang="en-US" sz="3200" b="1" dirty="0" smtClean="0">
                <a:solidFill>
                  <a:srgbClr val="000000"/>
                </a:solidFill>
              </a:rPr>
              <a:t>F</a:t>
            </a:r>
          </a:p>
        </p:txBody>
      </p:sp>
    </p:spTree>
    <p:extLst>
      <p:ext uri="{BB962C8B-B14F-4D97-AF65-F5344CB8AC3E}">
        <p14:creationId xmlns:p14="http://schemas.microsoft.com/office/powerpoint/2010/main" val="3388997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264" y="54950"/>
            <a:ext cx="8817281" cy="6058500"/>
          </a:xfrm>
          <a:prstGeom prst="rect">
            <a:avLst/>
          </a:prstGeom>
        </p:spPr>
      </p:pic>
      <p:sp>
        <p:nvSpPr>
          <p:cNvPr id="2" name="Rectangle 1"/>
          <p:cNvSpPr/>
          <p:nvPr/>
        </p:nvSpPr>
        <p:spPr>
          <a:xfrm>
            <a:off x="161263" y="6179430"/>
            <a:ext cx="8135345" cy="646331"/>
          </a:xfrm>
          <a:prstGeom prst="rect">
            <a:avLst/>
          </a:prstGeom>
        </p:spPr>
        <p:txBody>
          <a:bodyPr wrap="square">
            <a:spAutoFit/>
          </a:bodyPr>
          <a:lstStyle/>
          <a:p>
            <a:r>
              <a:rPr lang="en-US" dirty="0" smtClean="0"/>
              <a:t>From </a:t>
            </a:r>
            <a:r>
              <a:rPr lang="en-US" b="1" dirty="0" smtClean="0"/>
              <a:t>Gunnar </a:t>
            </a:r>
            <a:r>
              <a:rPr lang="en-US" b="1" dirty="0" err="1" smtClean="0"/>
              <a:t>Carlsson</a:t>
            </a:r>
            <a:r>
              <a:rPr lang="en-US" b="1" dirty="0" smtClean="0"/>
              <a:t>, </a:t>
            </a:r>
            <a:r>
              <a:rPr lang="en-US" dirty="0" smtClean="0"/>
              <a:t>Lecture </a:t>
            </a:r>
            <a:r>
              <a:rPr lang="en-US" dirty="0"/>
              <a:t>7: Persistent </a:t>
            </a:r>
            <a:r>
              <a:rPr lang="en-US" dirty="0" smtClean="0"/>
              <a:t>Homology, http</a:t>
            </a:r>
            <a:r>
              <a:rPr lang="en-US" dirty="0"/>
              <a:t>://</a:t>
            </a:r>
            <a:r>
              <a:rPr lang="en-US" dirty="0" err="1"/>
              <a:t>www.ima.umn.edu</a:t>
            </a:r>
            <a:r>
              <a:rPr lang="en-US" dirty="0"/>
              <a:t>/2008-2009/ND6.15-26.09/activities/</a:t>
            </a:r>
            <a:r>
              <a:rPr lang="en-US" dirty="0" err="1"/>
              <a:t>Carlsson</a:t>
            </a:r>
            <a:r>
              <a:rPr lang="en-US" dirty="0"/>
              <a:t>-Gunnar/imafour-handout4up.pdf</a:t>
            </a:r>
          </a:p>
        </p:txBody>
      </p:sp>
    </p:spTree>
    <p:extLst>
      <p:ext uri="{BB962C8B-B14F-4D97-AF65-F5344CB8AC3E}">
        <p14:creationId xmlns:p14="http://schemas.microsoft.com/office/powerpoint/2010/main" val="419824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280" y="31093"/>
            <a:ext cx="8814614" cy="6229116"/>
          </a:xfrm>
          <a:prstGeom prst="rect">
            <a:avLst/>
          </a:prstGeom>
        </p:spPr>
      </p:pic>
      <p:sp>
        <p:nvSpPr>
          <p:cNvPr id="3" name="Rectangle 2"/>
          <p:cNvSpPr/>
          <p:nvPr/>
        </p:nvSpPr>
        <p:spPr>
          <a:xfrm>
            <a:off x="161263" y="6179430"/>
            <a:ext cx="8135345" cy="646331"/>
          </a:xfrm>
          <a:prstGeom prst="rect">
            <a:avLst/>
          </a:prstGeom>
        </p:spPr>
        <p:txBody>
          <a:bodyPr wrap="square">
            <a:spAutoFit/>
          </a:bodyPr>
          <a:lstStyle/>
          <a:p>
            <a:r>
              <a:rPr lang="en-US" dirty="0" smtClean="0"/>
              <a:t>From </a:t>
            </a:r>
            <a:r>
              <a:rPr lang="en-US" b="1" dirty="0" smtClean="0"/>
              <a:t>Gunnar </a:t>
            </a:r>
            <a:r>
              <a:rPr lang="en-US" b="1" dirty="0" err="1" smtClean="0"/>
              <a:t>Carlsson</a:t>
            </a:r>
            <a:r>
              <a:rPr lang="en-US" b="1" dirty="0" smtClean="0"/>
              <a:t>, </a:t>
            </a:r>
            <a:r>
              <a:rPr lang="en-US" dirty="0" smtClean="0"/>
              <a:t>Lecture </a:t>
            </a:r>
            <a:r>
              <a:rPr lang="en-US" dirty="0"/>
              <a:t>7: Persistent </a:t>
            </a:r>
            <a:r>
              <a:rPr lang="en-US" dirty="0" smtClean="0"/>
              <a:t>Homology, http</a:t>
            </a:r>
            <a:r>
              <a:rPr lang="en-US" dirty="0"/>
              <a:t>://</a:t>
            </a:r>
            <a:r>
              <a:rPr lang="en-US" dirty="0" err="1"/>
              <a:t>www.ima.umn.edu</a:t>
            </a:r>
            <a:r>
              <a:rPr lang="en-US" dirty="0"/>
              <a:t>/2008-2009/ND6.15-26.09/activities/</a:t>
            </a:r>
            <a:r>
              <a:rPr lang="en-US" dirty="0" err="1"/>
              <a:t>Carlsson</a:t>
            </a:r>
            <a:r>
              <a:rPr lang="en-US" dirty="0"/>
              <a:t>-Gunnar/imafour-handout4up.pdf</a:t>
            </a:r>
          </a:p>
        </p:txBody>
      </p:sp>
    </p:spTree>
    <p:extLst>
      <p:ext uri="{BB962C8B-B14F-4D97-AF65-F5344CB8AC3E}">
        <p14:creationId xmlns:p14="http://schemas.microsoft.com/office/powerpoint/2010/main" val="41994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044" y="841584"/>
            <a:ext cx="8619902" cy="4460921"/>
          </a:xfrm>
          <a:prstGeom prst="rect">
            <a:avLst/>
          </a:prstGeom>
        </p:spPr>
      </p:pic>
      <p:sp>
        <p:nvSpPr>
          <p:cNvPr id="3" name="Rectangle 2"/>
          <p:cNvSpPr/>
          <p:nvPr/>
        </p:nvSpPr>
        <p:spPr>
          <a:xfrm>
            <a:off x="161263" y="6179430"/>
            <a:ext cx="8135345" cy="646331"/>
          </a:xfrm>
          <a:prstGeom prst="rect">
            <a:avLst/>
          </a:prstGeom>
        </p:spPr>
        <p:txBody>
          <a:bodyPr wrap="square">
            <a:spAutoFit/>
          </a:bodyPr>
          <a:lstStyle/>
          <a:p>
            <a:r>
              <a:rPr lang="en-US" dirty="0" smtClean="0"/>
              <a:t>From </a:t>
            </a:r>
            <a:r>
              <a:rPr lang="en-US" b="1" dirty="0" smtClean="0"/>
              <a:t>Gunnar </a:t>
            </a:r>
            <a:r>
              <a:rPr lang="en-US" b="1" dirty="0" err="1" smtClean="0"/>
              <a:t>Carlsson</a:t>
            </a:r>
            <a:r>
              <a:rPr lang="en-US" b="1" dirty="0" smtClean="0"/>
              <a:t>, </a:t>
            </a:r>
            <a:r>
              <a:rPr lang="en-US" dirty="0" smtClean="0"/>
              <a:t>Lecture </a:t>
            </a:r>
            <a:r>
              <a:rPr lang="en-US" dirty="0"/>
              <a:t>7: Persistent </a:t>
            </a:r>
            <a:r>
              <a:rPr lang="en-US" dirty="0" smtClean="0"/>
              <a:t>Homology, http</a:t>
            </a:r>
            <a:r>
              <a:rPr lang="en-US" dirty="0"/>
              <a:t>://</a:t>
            </a:r>
            <a:r>
              <a:rPr lang="en-US" dirty="0" err="1"/>
              <a:t>www.ima.umn.edu</a:t>
            </a:r>
            <a:r>
              <a:rPr lang="en-US" dirty="0"/>
              <a:t>/2008-2009/ND6.15-26.09/activities/</a:t>
            </a:r>
            <a:r>
              <a:rPr lang="en-US" dirty="0" err="1"/>
              <a:t>Carlsson</a:t>
            </a:r>
            <a:r>
              <a:rPr lang="en-US" dirty="0"/>
              <a:t>-Gunnar/imafour-handout4up.pdf</a:t>
            </a:r>
          </a:p>
        </p:txBody>
      </p:sp>
    </p:spTree>
    <p:extLst>
      <p:ext uri="{BB962C8B-B14F-4D97-AF65-F5344CB8AC3E}">
        <p14:creationId xmlns:p14="http://schemas.microsoft.com/office/powerpoint/2010/main" val="1905053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838"/>
            <a:ext cx="9144000" cy="5425270"/>
          </a:xfrm>
          <a:prstGeom prst="rect">
            <a:avLst/>
          </a:prstGeom>
        </p:spPr>
      </p:pic>
      <p:sp>
        <p:nvSpPr>
          <p:cNvPr id="3" name="Rectangle 2"/>
          <p:cNvSpPr/>
          <p:nvPr/>
        </p:nvSpPr>
        <p:spPr>
          <a:xfrm>
            <a:off x="161263" y="6179430"/>
            <a:ext cx="8135345" cy="646331"/>
          </a:xfrm>
          <a:prstGeom prst="rect">
            <a:avLst/>
          </a:prstGeom>
        </p:spPr>
        <p:txBody>
          <a:bodyPr wrap="square">
            <a:spAutoFit/>
          </a:bodyPr>
          <a:lstStyle/>
          <a:p>
            <a:r>
              <a:rPr lang="en-US" dirty="0" smtClean="0"/>
              <a:t>From </a:t>
            </a:r>
            <a:r>
              <a:rPr lang="en-US" b="1" dirty="0" smtClean="0"/>
              <a:t>Gunnar </a:t>
            </a:r>
            <a:r>
              <a:rPr lang="en-US" b="1" dirty="0" err="1" smtClean="0"/>
              <a:t>Carlsson</a:t>
            </a:r>
            <a:r>
              <a:rPr lang="en-US" b="1" dirty="0" smtClean="0"/>
              <a:t>, </a:t>
            </a:r>
            <a:r>
              <a:rPr lang="en-US" dirty="0" smtClean="0"/>
              <a:t>Lecture </a:t>
            </a:r>
            <a:r>
              <a:rPr lang="en-US" dirty="0"/>
              <a:t>7: Persistent </a:t>
            </a:r>
            <a:r>
              <a:rPr lang="en-US" dirty="0" smtClean="0"/>
              <a:t>Homology, http</a:t>
            </a:r>
            <a:r>
              <a:rPr lang="en-US" dirty="0"/>
              <a:t>://</a:t>
            </a:r>
            <a:r>
              <a:rPr lang="en-US" dirty="0" err="1"/>
              <a:t>www.ima.umn.edu</a:t>
            </a:r>
            <a:r>
              <a:rPr lang="en-US" dirty="0"/>
              <a:t>/2008-2009/ND6.15-26.09/activities/</a:t>
            </a:r>
            <a:r>
              <a:rPr lang="en-US" dirty="0" err="1"/>
              <a:t>Carlsson</a:t>
            </a:r>
            <a:r>
              <a:rPr lang="en-US" dirty="0"/>
              <a:t>-Gunnar/imafour-handout4up.pdf</a:t>
            </a:r>
          </a:p>
        </p:txBody>
      </p:sp>
    </p:spTree>
    <p:extLst>
      <p:ext uri="{BB962C8B-B14F-4D97-AF65-F5344CB8AC3E}">
        <p14:creationId xmlns:p14="http://schemas.microsoft.com/office/powerpoint/2010/main" val="1205690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1256"/>
            <a:ext cx="9144000" cy="5578361"/>
          </a:xfrm>
          <a:prstGeom prst="rect">
            <a:avLst/>
          </a:prstGeom>
        </p:spPr>
      </p:pic>
      <p:sp>
        <p:nvSpPr>
          <p:cNvPr id="3" name="Rectangle 2"/>
          <p:cNvSpPr/>
          <p:nvPr/>
        </p:nvSpPr>
        <p:spPr>
          <a:xfrm>
            <a:off x="161263" y="6179430"/>
            <a:ext cx="8135345" cy="646331"/>
          </a:xfrm>
          <a:prstGeom prst="rect">
            <a:avLst/>
          </a:prstGeom>
        </p:spPr>
        <p:txBody>
          <a:bodyPr wrap="square">
            <a:spAutoFit/>
          </a:bodyPr>
          <a:lstStyle/>
          <a:p>
            <a:r>
              <a:rPr lang="en-US" dirty="0" smtClean="0"/>
              <a:t>From </a:t>
            </a:r>
            <a:r>
              <a:rPr lang="en-US" b="1" dirty="0" smtClean="0"/>
              <a:t>Gunnar </a:t>
            </a:r>
            <a:r>
              <a:rPr lang="en-US" b="1" dirty="0" err="1" smtClean="0"/>
              <a:t>Carlsson</a:t>
            </a:r>
            <a:r>
              <a:rPr lang="en-US" b="1" dirty="0" smtClean="0"/>
              <a:t>, </a:t>
            </a:r>
            <a:r>
              <a:rPr lang="en-US" dirty="0" smtClean="0"/>
              <a:t>Lecture </a:t>
            </a:r>
            <a:r>
              <a:rPr lang="en-US" dirty="0"/>
              <a:t>7: Persistent </a:t>
            </a:r>
            <a:r>
              <a:rPr lang="en-US" dirty="0" smtClean="0"/>
              <a:t>Homology, http</a:t>
            </a:r>
            <a:r>
              <a:rPr lang="en-US" dirty="0"/>
              <a:t>://</a:t>
            </a:r>
            <a:r>
              <a:rPr lang="en-US" dirty="0" err="1"/>
              <a:t>www.ima.umn.edu</a:t>
            </a:r>
            <a:r>
              <a:rPr lang="en-US" dirty="0"/>
              <a:t>/2008-2009/ND6.15-26.09/activities/</a:t>
            </a:r>
            <a:r>
              <a:rPr lang="en-US" dirty="0" err="1"/>
              <a:t>Carlsson</a:t>
            </a:r>
            <a:r>
              <a:rPr lang="en-US" dirty="0"/>
              <a:t>-Gunnar/imafour-handout4up.pdf</a:t>
            </a:r>
          </a:p>
        </p:txBody>
      </p:sp>
    </p:spTree>
    <p:extLst>
      <p:ext uri="{BB962C8B-B14F-4D97-AF65-F5344CB8AC3E}">
        <p14:creationId xmlns:p14="http://schemas.microsoft.com/office/powerpoint/2010/main" val="3687697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577" y="141585"/>
            <a:ext cx="2054098" cy="461665"/>
          </a:xfrm>
          <a:prstGeom prst="rect">
            <a:avLst/>
          </a:prstGeom>
          <a:noFill/>
        </p:spPr>
        <p:txBody>
          <a:bodyPr wrap="square" rtlCol="0">
            <a:spAutoFit/>
          </a:bodyPr>
          <a:lstStyle/>
          <a:p>
            <a:r>
              <a:rPr lang="en-US" sz="2400" dirty="0" smtClean="0"/>
              <a:t>1D persistence</a:t>
            </a:r>
            <a:endParaRPr lang="en-US" sz="2400" dirty="0"/>
          </a:p>
        </p:txBody>
      </p:sp>
      <p:grpSp>
        <p:nvGrpSpPr>
          <p:cNvPr id="14" name="Group 13"/>
          <p:cNvGrpSpPr/>
          <p:nvPr/>
        </p:nvGrpSpPr>
        <p:grpSpPr>
          <a:xfrm>
            <a:off x="1222375" y="1778161"/>
            <a:ext cx="1289050" cy="155448"/>
            <a:chOff x="1952625" y="3035236"/>
            <a:chExt cx="1289050" cy="155448"/>
          </a:xfrm>
        </p:grpSpPr>
        <p:sp>
          <p:nvSpPr>
            <p:cNvPr id="6" name="Oval 5"/>
            <p:cNvSpPr/>
            <p:nvPr/>
          </p:nvSpPr>
          <p:spPr>
            <a:xfrm>
              <a:off x="19526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0829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528698" y="825598"/>
            <a:ext cx="1289050" cy="1123759"/>
            <a:chOff x="4597400" y="2066925"/>
            <a:chExt cx="1289050" cy="1123759"/>
          </a:xfrm>
        </p:grpSpPr>
        <p:sp>
          <p:nvSpPr>
            <p:cNvPr id="8" name="Oval 7"/>
            <p:cNvSpPr/>
            <p:nvPr/>
          </p:nvSpPr>
          <p:spPr>
            <a:xfrm>
              <a:off x="5083175" y="2066925"/>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974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7277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32902" y="3112960"/>
              <a:ext cx="1018046"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Right Arrow 14"/>
          <p:cNvSpPr/>
          <p:nvPr/>
        </p:nvSpPr>
        <p:spPr>
          <a:xfrm>
            <a:off x="3540125" y="1219425"/>
            <a:ext cx="936625" cy="396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460751" y="1746411"/>
            <a:ext cx="1176332" cy="954107"/>
            <a:chOff x="3760793" y="3246437"/>
            <a:chExt cx="1176332" cy="954107"/>
          </a:xfrm>
        </p:grpSpPr>
        <p:grpSp>
          <p:nvGrpSpPr>
            <p:cNvPr id="19" name="Group 18"/>
            <p:cNvGrpSpPr/>
            <p:nvPr/>
          </p:nvGrpSpPr>
          <p:grpSpPr>
            <a:xfrm>
              <a:off x="3760793" y="3325812"/>
              <a:ext cx="1128707" cy="830997"/>
              <a:chOff x="3683000" y="3325812"/>
              <a:chExt cx="1406652" cy="914400"/>
            </a:xfrm>
          </p:grpSpPr>
          <p:sp>
            <p:nvSpPr>
              <p:cNvPr id="16" name="Left Bracket 15"/>
              <p:cNvSpPr/>
              <p:nvPr/>
            </p:nvSpPr>
            <p:spPr>
              <a:xfrm>
                <a:off x="3683000" y="3325812"/>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ket 16"/>
              <p:cNvSpPr/>
              <p:nvPr/>
            </p:nvSpPr>
            <p:spPr>
              <a:xfrm>
                <a:off x="5016500" y="3325812"/>
                <a:ext cx="73152" cy="9144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a:off x="3857626" y="3246437"/>
              <a:ext cx="1079499" cy="954107"/>
            </a:xfrm>
            <a:prstGeom prst="rect">
              <a:avLst/>
            </a:prstGeom>
            <a:noFill/>
          </p:spPr>
          <p:txBody>
            <a:bodyPr wrap="square" rtlCol="0">
              <a:spAutoFit/>
            </a:bodyPr>
            <a:lstStyle/>
            <a:p>
              <a:r>
                <a:rPr lang="en-US" sz="2800" dirty="0" smtClean="0"/>
                <a:t>1     1     0     0</a:t>
              </a:r>
            </a:p>
          </p:txBody>
        </p:sp>
      </p:grpSp>
      <p:sp>
        <p:nvSpPr>
          <p:cNvPr id="21" name="TextBox 20"/>
          <p:cNvSpPr txBox="1"/>
          <p:nvPr/>
        </p:nvSpPr>
        <p:spPr>
          <a:xfrm>
            <a:off x="1349375" y="2152875"/>
            <a:ext cx="1508125" cy="461665"/>
          </a:xfrm>
          <a:prstGeom prst="rect">
            <a:avLst/>
          </a:prstGeom>
          <a:noFill/>
        </p:spPr>
        <p:txBody>
          <a:bodyPr wrap="square" rtlCol="0">
            <a:spAutoFit/>
          </a:bodyPr>
          <a:lstStyle/>
          <a:p>
            <a:r>
              <a:rPr lang="en-US" sz="2400" dirty="0" smtClean="0"/>
              <a:t>V</a:t>
            </a:r>
            <a:r>
              <a:rPr lang="en-US" sz="2400" baseline="-25000" dirty="0" smtClean="0"/>
              <a:t>0</a:t>
            </a:r>
            <a:r>
              <a:rPr lang="en-US" sz="2400" dirty="0" smtClean="0"/>
              <a:t> = H</a:t>
            </a:r>
            <a:r>
              <a:rPr lang="en-US" sz="2400" baseline="-25000" dirty="0" smtClean="0"/>
              <a:t>0</a:t>
            </a:r>
            <a:r>
              <a:rPr lang="en-US" sz="2400" baseline="30000" dirty="0"/>
              <a:t>0</a:t>
            </a:r>
            <a:endParaRPr lang="en-US" sz="2400" baseline="30000" dirty="0" smtClean="0"/>
          </a:p>
        </p:txBody>
      </p:sp>
      <p:sp>
        <p:nvSpPr>
          <p:cNvPr id="22" name="TextBox 21"/>
          <p:cNvSpPr txBox="1"/>
          <p:nvPr/>
        </p:nvSpPr>
        <p:spPr>
          <a:xfrm>
            <a:off x="5680075" y="2152875"/>
            <a:ext cx="1508125" cy="461665"/>
          </a:xfrm>
          <a:prstGeom prst="rect">
            <a:avLst/>
          </a:prstGeom>
          <a:noFill/>
        </p:spPr>
        <p:txBody>
          <a:bodyPr wrap="square" rtlCol="0">
            <a:spAutoFit/>
          </a:bodyPr>
          <a:lstStyle/>
          <a:p>
            <a:r>
              <a:rPr lang="en-US" sz="2400" dirty="0" smtClean="0"/>
              <a:t>V</a:t>
            </a:r>
            <a:r>
              <a:rPr lang="en-US" sz="2400" baseline="-25000" dirty="0"/>
              <a:t>1</a:t>
            </a:r>
            <a:r>
              <a:rPr lang="en-US" sz="2400" dirty="0" smtClean="0"/>
              <a:t> = H</a:t>
            </a:r>
            <a:r>
              <a:rPr lang="en-US" sz="2400" baseline="-25000" dirty="0" smtClean="0"/>
              <a:t>0</a:t>
            </a:r>
            <a:r>
              <a:rPr lang="en-US" sz="2400" baseline="30000" dirty="0" smtClean="0"/>
              <a:t>1</a:t>
            </a:r>
          </a:p>
        </p:txBody>
      </p:sp>
      <p:grpSp>
        <p:nvGrpSpPr>
          <p:cNvPr id="37" name="Group 36"/>
          <p:cNvGrpSpPr/>
          <p:nvPr/>
        </p:nvGrpSpPr>
        <p:grpSpPr>
          <a:xfrm>
            <a:off x="1809750" y="2881249"/>
            <a:ext cx="6619875" cy="1397127"/>
            <a:chOff x="1809750" y="2881249"/>
            <a:chExt cx="6619875" cy="1397127"/>
          </a:xfrm>
        </p:grpSpPr>
        <p:cxnSp>
          <p:nvCxnSpPr>
            <p:cNvPr id="24" name="Straight Connector 23"/>
            <p:cNvCxnSpPr/>
            <p:nvPr/>
          </p:nvCxnSpPr>
          <p:spPr>
            <a:xfrm flipV="1">
              <a:off x="1809750" y="3571875"/>
              <a:ext cx="4363473"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809750" y="4095750"/>
              <a:ext cx="6619875" cy="47625"/>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173223" y="3032125"/>
              <a:ext cx="2256402" cy="0"/>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30" name="Left Bracket 29"/>
            <p:cNvSpPr/>
            <p:nvPr/>
          </p:nvSpPr>
          <p:spPr>
            <a:xfrm>
              <a:off x="1809750" y="3413125"/>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Left Bracket 30"/>
            <p:cNvSpPr/>
            <p:nvPr/>
          </p:nvSpPr>
          <p:spPr>
            <a:xfrm>
              <a:off x="1809750" y="3976624"/>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Left Bracket 31"/>
            <p:cNvSpPr/>
            <p:nvPr/>
          </p:nvSpPr>
          <p:spPr>
            <a:xfrm>
              <a:off x="6173223" y="2881249"/>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Moon 35"/>
            <p:cNvSpPr/>
            <p:nvPr/>
          </p:nvSpPr>
          <p:spPr>
            <a:xfrm rot="10800000">
              <a:off x="6077077" y="3413125"/>
              <a:ext cx="192024" cy="301752"/>
            </a:xfrm>
            <a:prstGeom prst="moon">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984249" y="4857750"/>
            <a:ext cx="7794625" cy="1200328"/>
          </a:xfrm>
          <a:prstGeom prst="rect">
            <a:avLst/>
          </a:prstGeom>
          <a:noFill/>
        </p:spPr>
        <p:txBody>
          <a:bodyPr wrap="square" rtlCol="0">
            <a:spAutoFit/>
          </a:bodyPr>
          <a:lstStyle/>
          <a:p>
            <a:pPr algn="ctr"/>
            <a:r>
              <a:rPr lang="en-US" sz="2400" dirty="0" smtClean="0"/>
              <a:t>Rank L(0, 0) = 2;       Rank L(0, 1) = 1;       Rank L(1, 1) = 2</a:t>
            </a:r>
          </a:p>
          <a:p>
            <a:pPr algn="ctr"/>
            <a:endParaRPr lang="en-US" sz="2400" dirty="0"/>
          </a:p>
          <a:p>
            <a:pPr algn="ctr"/>
            <a:r>
              <a:rPr lang="en-US" sz="2400" dirty="0" smtClean="0">
                <a:solidFill>
                  <a:srgbClr val="9820B4"/>
                </a:solidFill>
              </a:rPr>
              <a:t>Note Rank determines persistence bars and vice versa</a:t>
            </a:r>
          </a:p>
        </p:txBody>
      </p:sp>
    </p:spTree>
    <p:extLst>
      <p:ext uri="{BB962C8B-B14F-4D97-AF65-F5344CB8AC3E}">
        <p14:creationId xmlns:p14="http://schemas.microsoft.com/office/powerpoint/2010/main" val="253475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865100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0" y="3524250"/>
            <a:ext cx="7334250" cy="3111500"/>
          </a:xfrm>
          <a:prstGeom prst="rect">
            <a:avLst/>
          </a:prstGeom>
          <a:solidFill>
            <a:schemeClr val="accent6">
              <a:lumMod val="40000"/>
              <a:lumOff val="60000"/>
              <a:alpha val="26000"/>
            </a:schemeClr>
          </a:solidFill>
          <a:ln>
            <a:solidFill>
              <a:schemeClr val="accent6">
                <a:lumMod val="7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8577" y="30460"/>
            <a:ext cx="2054098" cy="461665"/>
          </a:xfrm>
          <a:prstGeom prst="rect">
            <a:avLst/>
          </a:prstGeom>
          <a:noFill/>
        </p:spPr>
        <p:txBody>
          <a:bodyPr wrap="square" rtlCol="0">
            <a:spAutoFit/>
          </a:bodyPr>
          <a:lstStyle/>
          <a:p>
            <a:r>
              <a:rPr lang="en-US" sz="2400" dirty="0" smtClean="0"/>
              <a:t>1D persistence</a:t>
            </a:r>
            <a:endParaRPr lang="en-US" sz="2400" dirty="0"/>
          </a:p>
        </p:txBody>
      </p:sp>
      <p:grpSp>
        <p:nvGrpSpPr>
          <p:cNvPr id="14" name="Group 13"/>
          <p:cNvGrpSpPr/>
          <p:nvPr/>
        </p:nvGrpSpPr>
        <p:grpSpPr>
          <a:xfrm>
            <a:off x="1222375" y="1161986"/>
            <a:ext cx="1289050" cy="155448"/>
            <a:chOff x="1952625" y="3035236"/>
            <a:chExt cx="1289050" cy="155448"/>
          </a:xfrm>
        </p:grpSpPr>
        <p:sp>
          <p:nvSpPr>
            <p:cNvPr id="6" name="Oval 5"/>
            <p:cNvSpPr/>
            <p:nvPr/>
          </p:nvSpPr>
          <p:spPr>
            <a:xfrm>
              <a:off x="19526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0829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528698" y="209423"/>
            <a:ext cx="1289050" cy="1123759"/>
            <a:chOff x="4597400" y="2066925"/>
            <a:chExt cx="1289050" cy="1123759"/>
          </a:xfrm>
        </p:grpSpPr>
        <p:sp>
          <p:nvSpPr>
            <p:cNvPr id="8" name="Oval 7"/>
            <p:cNvSpPr/>
            <p:nvPr/>
          </p:nvSpPr>
          <p:spPr>
            <a:xfrm>
              <a:off x="5083175" y="2066925"/>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974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7277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32902" y="3112960"/>
              <a:ext cx="1018046"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Right Arrow 14"/>
          <p:cNvSpPr/>
          <p:nvPr/>
        </p:nvSpPr>
        <p:spPr>
          <a:xfrm>
            <a:off x="3540125" y="603250"/>
            <a:ext cx="936625" cy="396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460751" y="1130236"/>
            <a:ext cx="1176332" cy="954107"/>
            <a:chOff x="3760793" y="3246437"/>
            <a:chExt cx="1176332" cy="954107"/>
          </a:xfrm>
        </p:grpSpPr>
        <p:grpSp>
          <p:nvGrpSpPr>
            <p:cNvPr id="19" name="Group 18"/>
            <p:cNvGrpSpPr/>
            <p:nvPr/>
          </p:nvGrpSpPr>
          <p:grpSpPr>
            <a:xfrm>
              <a:off x="3760793" y="3325812"/>
              <a:ext cx="1128707" cy="830997"/>
              <a:chOff x="3683000" y="3325812"/>
              <a:chExt cx="1406652" cy="914400"/>
            </a:xfrm>
          </p:grpSpPr>
          <p:sp>
            <p:nvSpPr>
              <p:cNvPr id="16" name="Left Bracket 15"/>
              <p:cNvSpPr/>
              <p:nvPr/>
            </p:nvSpPr>
            <p:spPr>
              <a:xfrm>
                <a:off x="3683000" y="3325812"/>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ket 16"/>
              <p:cNvSpPr/>
              <p:nvPr/>
            </p:nvSpPr>
            <p:spPr>
              <a:xfrm>
                <a:off x="5016500" y="3325812"/>
                <a:ext cx="73152" cy="9144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a:off x="3857626" y="3246437"/>
              <a:ext cx="1079499" cy="954107"/>
            </a:xfrm>
            <a:prstGeom prst="rect">
              <a:avLst/>
            </a:prstGeom>
            <a:noFill/>
          </p:spPr>
          <p:txBody>
            <a:bodyPr wrap="square" rtlCol="0">
              <a:spAutoFit/>
            </a:bodyPr>
            <a:lstStyle/>
            <a:p>
              <a:r>
                <a:rPr lang="en-US" sz="2800" dirty="0" smtClean="0"/>
                <a:t>1     1     0     0</a:t>
              </a:r>
            </a:p>
          </p:txBody>
        </p:sp>
      </p:grpSp>
      <p:sp>
        <p:nvSpPr>
          <p:cNvPr id="21" name="TextBox 20"/>
          <p:cNvSpPr txBox="1"/>
          <p:nvPr/>
        </p:nvSpPr>
        <p:spPr>
          <a:xfrm>
            <a:off x="1349375" y="1536700"/>
            <a:ext cx="1508125" cy="461665"/>
          </a:xfrm>
          <a:prstGeom prst="rect">
            <a:avLst/>
          </a:prstGeom>
          <a:noFill/>
        </p:spPr>
        <p:txBody>
          <a:bodyPr wrap="square" rtlCol="0">
            <a:spAutoFit/>
          </a:bodyPr>
          <a:lstStyle/>
          <a:p>
            <a:r>
              <a:rPr lang="en-US" sz="2400" dirty="0" smtClean="0"/>
              <a:t>V</a:t>
            </a:r>
            <a:r>
              <a:rPr lang="en-US" sz="2400" baseline="-25000" dirty="0" smtClean="0"/>
              <a:t>0</a:t>
            </a:r>
            <a:r>
              <a:rPr lang="en-US" sz="2400" dirty="0" smtClean="0"/>
              <a:t> = H</a:t>
            </a:r>
            <a:r>
              <a:rPr lang="en-US" sz="2400" baseline="-25000" dirty="0" smtClean="0"/>
              <a:t>0</a:t>
            </a:r>
            <a:r>
              <a:rPr lang="en-US" sz="2400" baseline="30000" dirty="0"/>
              <a:t>0</a:t>
            </a:r>
            <a:endParaRPr lang="en-US" sz="2400" baseline="30000" dirty="0" smtClean="0"/>
          </a:p>
        </p:txBody>
      </p:sp>
      <p:sp>
        <p:nvSpPr>
          <p:cNvPr id="22" name="TextBox 21"/>
          <p:cNvSpPr txBox="1"/>
          <p:nvPr/>
        </p:nvSpPr>
        <p:spPr>
          <a:xfrm>
            <a:off x="5680075" y="1536700"/>
            <a:ext cx="1508125" cy="461665"/>
          </a:xfrm>
          <a:prstGeom prst="rect">
            <a:avLst/>
          </a:prstGeom>
          <a:noFill/>
        </p:spPr>
        <p:txBody>
          <a:bodyPr wrap="square" rtlCol="0">
            <a:spAutoFit/>
          </a:bodyPr>
          <a:lstStyle/>
          <a:p>
            <a:r>
              <a:rPr lang="en-US" sz="2400" dirty="0" smtClean="0"/>
              <a:t>V</a:t>
            </a:r>
            <a:r>
              <a:rPr lang="en-US" sz="2400" baseline="-25000" dirty="0"/>
              <a:t>1</a:t>
            </a:r>
            <a:r>
              <a:rPr lang="en-US" sz="2400" dirty="0" smtClean="0"/>
              <a:t> = H</a:t>
            </a:r>
            <a:r>
              <a:rPr lang="en-US" sz="2400" baseline="-25000" dirty="0" smtClean="0"/>
              <a:t>0</a:t>
            </a:r>
            <a:r>
              <a:rPr lang="en-US" sz="2400" baseline="30000" dirty="0" smtClean="0"/>
              <a:t>1</a:t>
            </a:r>
          </a:p>
        </p:txBody>
      </p:sp>
      <p:grpSp>
        <p:nvGrpSpPr>
          <p:cNvPr id="37" name="Group 36"/>
          <p:cNvGrpSpPr/>
          <p:nvPr/>
        </p:nvGrpSpPr>
        <p:grpSpPr>
          <a:xfrm>
            <a:off x="1809750" y="2008124"/>
            <a:ext cx="6619875" cy="1397127"/>
            <a:chOff x="1809750" y="2881249"/>
            <a:chExt cx="6619875" cy="1397127"/>
          </a:xfrm>
        </p:grpSpPr>
        <p:cxnSp>
          <p:nvCxnSpPr>
            <p:cNvPr id="24" name="Straight Connector 23"/>
            <p:cNvCxnSpPr/>
            <p:nvPr/>
          </p:nvCxnSpPr>
          <p:spPr>
            <a:xfrm flipV="1">
              <a:off x="1809750" y="3571875"/>
              <a:ext cx="4363473"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809750" y="4095750"/>
              <a:ext cx="6619875" cy="47625"/>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173223" y="3032125"/>
              <a:ext cx="2256402" cy="0"/>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30" name="Left Bracket 29"/>
            <p:cNvSpPr/>
            <p:nvPr/>
          </p:nvSpPr>
          <p:spPr>
            <a:xfrm>
              <a:off x="1809750" y="3413125"/>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Left Bracket 30"/>
            <p:cNvSpPr/>
            <p:nvPr/>
          </p:nvSpPr>
          <p:spPr>
            <a:xfrm>
              <a:off x="1809750" y="3976624"/>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Left Bracket 31"/>
            <p:cNvSpPr/>
            <p:nvPr/>
          </p:nvSpPr>
          <p:spPr>
            <a:xfrm>
              <a:off x="6173223" y="2881249"/>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Moon 35"/>
            <p:cNvSpPr/>
            <p:nvPr/>
          </p:nvSpPr>
          <p:spPr>
            <a:xfrm rot="10800000">
              <a:off x="6077077" y="3413125"/>
              <a:ext cx="192024" cy="301752"/>
            </a:xfrm>
            <a:prstGeom prst="moon">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984249" y="4413250"/>
            <a:ext cx="7794625" cy="830997"/>
          </a:xfrm>
          <a:prstGeom prst="rect">
            <a:avLst/>
          </a:prstGeom>
          <a:noFill/>
        </p:spPr>
        <p:txBody>
          <a:bodyPr wrap="square" rtlCol="0">
            <a:spAutoFit/>
          </a:bodyPr>
          <a:lstStyle/>
          <a:p>
            <a:pPr algn="ctr"/>
            <a:r>
              <a:rPr lang="en-US" sz="2400" dirty="0" smtClean="0"/>
              <a:t>Rank L(0, 0) = 2;       Rank L(0, 1) = 1;       Rank L(1, 1) = 2</a:t>
            </a:r>
          </a:p>
          <a:p>
            <a:pPr algn="ctr"/>
            <a:r>
              <a:rPr lang="en-US" sz="2400" dirty="0" smtClean="0"/>
              <a:t>H</a:t>
            </a:r>
            <a:r>
              <a:rPr lang="en-US" sz="2400" baseline="-25000" dirty="0" smtClean="0"/>
              <a:t>0</a:t>
            </a:r>
            <a:r>
              <a:rPr lang="en-US" sz="2400" baseline="30000" dirty="0"/>
              <a:t>0</a:t>
            </a:r>
            <a:r>
              <a:rPr lang="en-US" sz="2400" baseline="30000" dirty="0" smtClean="0"/>
              <a:t>, </a:t>
            </a:r>
            <a:r>
              <a:rPr lang="en-US" sz="2400" baseline="30000" dirty="0"/>
              <a:t>0</a:t>
            </a:r>
            <a:r>
              <a:rPr lang="en-US" sz="2400" baseline="30000" dirty="0" smtClean="0"/>
              <a:t>                                             </a:t>
            </a:r>
            <a:r>
              <a:rPr lang="en-US" sz="2400" dirty="0" smtClean="0"/>
              <a:t> H</a:t>
            </a:r>
            <a:r>
              <a:rPr lang="en-US" sz="2400" baseline="-25000" dirty="0" smtClean="0"/>
              <a:t>0</a:t>
            </a:r>
            <a:r>
              <a:rPr lang="en-US" sz="2400" baseline="30000" dirty="0"/>
              <a:t>0</a:t>
            </a:r>
            <a:r>
              <a:rPr lang="en-US" sz="2400" baseline="30000" dirty="0" smtClean="0"/>
              <a:t>, </a:t>
            </a:r>
            <a:r>
              <a:rPr lang="en-US" sz="2400" baseline="30000" dirty="0"/>
              <a:t>1</a:t>
            </a:r>
            <a:r>
              <a:rPr lang="en-US" sz="2400" baseline="30000" dirty="0" smtClean="0"/>
              <a:t>                    </a:t>
            </a:r>
            <a:r>
              <a:rPr lang="en-US" sz="2400" dirty="0" smtClean="0"/>
              <a:t>            H</a:t>
            </a:r>
            <a:r>
              <a:rPr lang="en-US" sz="2400" baseline="-25000" dirty="0" smtClean="0"/>
              <a:t>o</a:t>
            </a:r>
            <a:r>
              <a:rPr lang="en-US" sz="2400" baseline="30000" dirty="0"/>
              <a:t>1</a:t>
            </a:r>
            <a:r>
              <a:rPr lang="en-US" sz="2400" baseline="30000" dirty="0" smtClean="0"/>
              <a:t>, </a:t>
            </a:r>
            <a:r>
              <a:rPr lang="en-US" sz="2400" baseline="30000" dirty="0"/>
              <a:t>0</a:t>
            </a:r>
            <a:r>
              <a:rPr lang="en-US" sz="2400" dirty="0" smtClean="0"/>
              <a:t> </a:t>
            </a:r>
            <a:endParaRPr lang="en-US" sz="2400" dirty="0"/>
          </a:p>
        </p:txBody>
      </p:sp>
      <p:sp>
        <p:nvSpPr>
          <p:cNvPr id="2" name="Right Triangle 1"/>
          <p:cNvSpPr/>
          <p:nvPr/>
        </p:nvSpPr>
        <p:spPr>
          <a:xfrm flipV="1">
            <a:off x="1809750" y="3524250"/>
            <a:ext cx="4459351" cy="555625"/>
          </a:xfrm>
          <a:prstGeom prst="rtTriangle">
            <a:avLst/>
          </a:prstGeom>
          <a:solidFill>
            <a:schemeClr val="accent6">
              <a:lumMod val="75000"/>
              <a:alpha val="33000"/>
            </a:schemeClr>
          </a:solidFill>
          <a:ln>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269101" y="3524250"/>
            <a:ext cx="2874899" cy="3111500"/>
          </a:xfrm>
          <a:prstGeom prst="rect">
            <a:avLst/>
          </a:prstGeom>
          <a:solidFill>
            <a:schemeClr val="accent6">
              <a:lumMod val="60000"/>
              <a:lumOff val="40000"/>
              <a:alpha val="18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746249" y="4016374"/>
            <a:ext cx="137160" cy="137160"/>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809750" y="3524250"/>
            <a:ext cx="445935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809750" y="3524250"/>
            <a:ext cx="0" cy="5556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16010" y="5835828"/>
            <a:ext cx="7620000" cy="646331"/>
          </a:xfrm>
          <a:prstGeom prst="rect">
            <a:avLst/>
          </a:prstGeom>
          <a:noFill/>
        </p:spPr>
        <p:txBody>
          <a:bodyPr wrap="square" rtlCol="0">
            <a:spAutoFit/>
          </a:bodyPr>
          <a:lstStyle/>
          <a:p>
            <a:pPr algn="ctr"/>
            <a:r>
              <a:rPr lang="en-US" sz="3600" dirty="0" err="1" smtClean="0"/>
              <a:t>H</a:t>
            </a:r>
            <a:r>
              <a:rPr lang="en-US" sz="3600" baseline="-25000" dirty="0" err="1" smtClean="0"/>
              <a:t>k</a:t>
            </a:r>
            <a:r>
              <a:rPr lang="en-US" sz="3600" baseline="30000" dirty="0" err="1" smtClean="0"/>
              <a:t>i</a:t>
            </a:r>
            <a:r>
              <a:rPr lang="en-US" sz="3600" baseline="30000" dirty="0" smtClean="0"/>
              <a:t>, p</a:t>
            </a:r>
            <a:r>
              <a:rPr lang="en-US" sz="3600" dirty="0" smtClean="0"/>
              <a:t> = </a:t>
            </a:r>
            <a:r>
              <a:rPr lang="en-US" sz="3600" dirty="0" err="1" smtClean="0"/>
              <a:t>Z</a:t>
            </a:r>
            <a:r>
              <a:rPr lang="en-US" sz="3600" baseline="-25000" dirty="0" err="1" smtClean="0"/>
              <a:t>k</a:t>
            </a:r>
            <a:r>
              <a:rPr lang="en-US" sz="3600" baseline="30000" dirty="0" err="1" smtClean="0"/>
              <a:t>i</a:t>
            </a:r>
            <a:r>
              <a:rPr lang="en-US" sz="3600" dirty="0" smtClean="0"/>
              <a:t> /(</a:t>
            </a:r>
            <a:r>
              <a:rPr lang="en-US" sz="3600" dirty="0" err="1" smtClean="0"/>
              <a:t>B</a:t>
            </a:r>
            <a:r>
              <a:rPr lang="en-US" sz="3600" baseline="-25000" dirty="0" err="1" smtClean="0"/>
              <a:t>k</a:t>
            </a:r>
            <a:r>
              <a:rPr lang="en-US" sz="3600" baseline="30000" dirty="0" err="1" smtClean="0"/>
              <a:t>i+p</a:t>
            </a:r>
            <a:r>
              <a:rPr lang="en-US" sz="3600" baseline="30000" dirty="0" smtClean="0"/>
              <a:t>        </a:t>
            </a:r>
            <a:r>
              <a:rPr lang="en-US" sz="3600" dirty="0" err="1" smtClean="0"/>
              <a:t>Z</a:t>
            </a:r>
            <a:r>
              <a:rPr lang="en-US" sz="3600" baseline="-25000" dirty="0" err="1" smtClean="0"/>
              <a:t>k</a:t>
            </a:r>
            <a:r>
              <a:rPr lang="en-US" sz="3600" baseline="30000" dirty="0" err="1" smtClean="0"/>
              <a:t>i</a:t>
            </a:r>
            <a:r>
              <a:rPr lang="en-US" sz="3600" dirty="0"/>
              <a:t>)</a:t>
            </a:r>
            <a:r>
              <a:rPr lang="en-US" sz="3600" dirty="0" smtClean="0"/>
              <a:t>  =  L(</a:t>
            </a:r>
            <a:r>
              <a:rPr lang="en-US" sz="3600" dirty="0" err="1" smtClean="0"/>
              <a:t>i</a:t>
            </a:r>
            <a:r>
              <a:rPr lang="en-US" sz="3600" dirty="0" smtClean="0"/>
              <a:t>, </a:t>
            </a:r>
            <a:r>
              <a:rPr lang="en-US" sz="3600" dirty="0" err="1" smtClean="0"/>
              <a:t>i+p</a:t>
            </a:r>
            <a:r>
              <a:rPr lang="en-US" sz="3600" dirty="0" smtClean="0"/>
              <a:t>)( </a:t>
            </a:r>
            <a:r>
              <a:rPr lang="en-US" sz="3600" dirty="0" err="1" smtClean="0"/>
              <a:t>H</a:t>
            </a:r>
            <a:r>
              <a:rPr lang="en-US" sz="3600" baseline="-25000" dirty="0" err="1" smtClean="0"/>
              <a:t>k</a:t>
            </a:r>
            <a:r>
              <a:rPr lang="en-US" sz="3600" baseline="30000" dirty="0" err="1" smtClean="0"/>
              <a:t>i</a:t>
            </a:r>
            <a:r>
              <a:rPr lang="en-US" sz="3600" dirty="0"/>
              <a:t>)</a:t>
            </a:r>
            <a:r>
              <a:rPr lang="en-US" sz="3600" baseline="30000" dirty="0" smtClean="0"/>
              <a:t> </a:t>
            </a:r>
            <a:endParaRPr lang="en-US" sz="3600" baseline="30000" dirty="0"/>
          </a:p>
        </p:txBody>
      </p:sp>
      <p:sp>
        <p:nvSpPr>
          <p:cNvPr id="23" name="TextBox 22"/>
          <p:cNvSpPr txBox="1"/>
          <p:nvPr/>
        </p:nvSpPr>
        <p:spPr>
          <a:xfrm rot="10800000">
            <a:off x="4149760" y="5929133"/>
            <a:ext cx="406365" cy="584776"/>
          </a:xfrm>
          <a:prstGeom prst="rect">
            <a:avLst/>
          </a:prstGeom>
          <a:noFill/>
        </p:spPr>
        <p:txBody>
          <a:bodyPr wrap="square" rtlCol="0">
            <a:spAutoFit/>
          </a:bodyPr>
          <a:lstStyle/>
          <a:p>
            <a:r>
              <a:rPr lang="en-US" sz="3200" dirty="0" smtClean="0"/>
              <a:t>U</a:t>
            </a:r>
          </a:p>
        </p:txBody>
      </p:sp>
    </p:spTree>
    <p:extLst>
      <p:ext uri="{BB962C8B-B14F-4D97-AF65-F5344CB8AC3E}">
        <p14:creationId xmlns:p14="http://schemas.microsoft.com/office/powerpoint/2010/main" val="968014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701" y="141585"/>
            <a:ext cx="2066799" cy="461665"/>
          </a:xfrm>
          <a:prstGeom prst="rect">
            <a:avLst/>
          </a:prstGeom>
          <a:noFill/>
        </p:spPr>
        <p:txBody>
          <a:bodyPr wrap="square" rtlCol="0">
            <a:spAutoFit/>
          </a:bodyPr>
          <a:lstStyle/>
          <a:p>
            <a:r>
              <a:rPr lang="en-US" sz="2400" dirty="0" smtClean="0"/>
              <a:t>1D persistence</a:t>
            </a:r>
            <a:endParaRPr lang="en-US" sz="2400" dirty="0"/>
          </a:p>
        </p:txBody>
      </p:sp>
      <p:grpSp>
        <p:nvGrpSpPr>
          <p:cNvPr id="3" name="Group 2"/>
          <p:cNvGrpSpPr/>
          <p:nvPr/>
        </p:nvGrpSpPr>
        <p:grpSpPr>
          <a:xfrm>
            <a:off x="1222375" y="1273111"/>
            <a:ext cx="1289050" cy="155448"/>
            <a:chOff x="1952625" y="3035236"/>
            <a:chExt cx="1289050" cy="155448"/>
          </a:xfrm>
        </p:grpSpPr>
        <p:sp>
          <p:nvSpPr>
            <p:cNvPr id="4" name="Oval 3"/>
            <p:cNvSpPr/>
            <p:nvPr/>
          </p:nvSpPr>
          <p:spPr>
            <a:xfrm>
              <a:off x="19526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082925"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528698" y="320548"/>
            <a:ext cx="1289050" cy="1123759"/>
            <a:chOff x="4597400" y="2066925"/>
            <a:chExt cx="1289050" cy="1123759"/>
          </a:xfrm>
        </p:grpSpPr>
        <p:sp>
          <p:nvSpPr>
            <p:cNvPr id="7" name="Oval 6"/>
            <p:cNvSpPr/>
            <p:nvPr/>
          </p:nvSpPr>
          <p:spPr>
            <a:xfrm>
              <a:off x="5083175" y="2066925"/>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974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727700" y="3035236"/>
              <a:ext cx="158750" cy="1554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732902" y="3112960"/>
              <a:ext cx="1018046"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Right Arrow 10"/>
          <p:cNvSpPr/>
          <p:nvPr/>
        </p:nvSpPr>
        <p:spPr>
          <a:xfrm>
            <a:off x="3540125" y="714375"/>
            <a:ext cx="936625" cy="396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3460751" y="1241361"/>
            <a:ext cx="1176332" cy="954107"/>
            <a:chOff x="3760793" y="3246437"/>
            <a:chExt cx="1176332" cy="954107"/>
          </a:xfrm>
        </p:grpSpPr>
        <p:grpSp>
          <p:nvGrpSpPr>
            <p:cNvPr id="13" name="Group 12"/>
            <p:cNvGrpSpPr/>
            <p:nvPr/>
          </p:nvGrpSpPr>
          <p:grpSpPr>
            <a:xfrm>
              <a:off x="3760793" y="3325812"/>
              <a:ext cx="1128707" cy="830997"/>
              <a:chOff x="3683000" y="3325812"/>
              <a:chExt cx="1406652" cy="914400"/>
            </a:xfrm>
          </p:grpSpPr>
          <p:sp>
            <p:nvSpPr>
              <p:cNvPr id="15" name="Left Bracket 14"/>
              <p:cNvSpPr/>
              <p:nvPr/>
            </p:nvSpPr>
            <p:spPr>
              <a:xfrm>
                <a:off x="3683000" y="3325812"/>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ket 15"/>
              <p:cNvSpPr/>
              <p:nvPr/>
            </p:nvSpPr>
            <p:spPr>
              <a:xfrm>
                <a:off x="5016500" y="3325812"/>
                <a:ext cx="73152" cy="9144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TextBox 13"/>
            <p:cNvSpPr txBox="1"/>
            <p:nvPr/>
          </p:nvSpPr>
          <p:spPr>
            <a:xfrm>
              <a:off x="3857626" y="3246437"/>
              <a:ext cx="1079499" cy="954107"/>
            </a:xfrm>
            <a:prstGeom prst="rect">
              <a:avLst/>
            </a:prstGeom>
            <a:noFill/>
          </p:spPr>
          <p:txBody>
            <a:bodyPr wrap="square" rtlCol="0">
              <a:spAutoFit/>
            </a:bodyPr>
            <a:lstStyle/>
            <a:p>
              <a:r>
                <a:rPr lang="en-US" sz="2800" dirty="0" smtClean="0"/>
                <a:t>1     1     0     0</a:t>
              </a:r>
            </a:p>
          </p:txBody>
        </p:sp>
      </p:grpSp>
      <p:sp>
        <p:nvSpPr>
          <p:cNvPr id="17" name="TextBox 16"/>
          <p:cNvSpPr txBox="1"/>
          <p:nvPr/>
        </p:nvSpPr>
        <p:spPr>
          <a:xfrm>
            <a:off x="1349375" y="1647825"/>
            <a:ext cx="1508125" cy="461665"/>
          </a:xfrm>
          <a:prstGeom prst="rect">
            <a:avLst/>
          </a:prstGeom>
          <a:noFill/>
        </p:spPr>
        <p:txBody>
          <a:bodyPr wrap="square" rtlCol="0">
            <a:spAutoFit/>
          </a:bodyPr>
          <a:lstStyle/>
          <a:p>
            <a:r>
              <a:rPr lang="en-US" sz="2400" dirty="0" smtClean="0"/>
              <a:t>V</a:t>
            </a:r>
            <a:r>
              <a:rPr lang="en-US" sz="2400" baseline="-25000" dirty="0" smtClean="0"/>
              <a:t>0</a:t>
            </a:r>
            <a:r>
              <a:rPr lang="en-US" sz="2400" dirty="0" smtClean="0"/>
              <a:t> = H</a:t>
            </a:r>
            <a:r>
              <a:rPr lang="en-US" sz="2400" baseline="-25000" dirty="0" smtClean="0"/>
              <a:t>0</a:t>
            </a:r>
            <a:r>
              <a:rPr lang="en-US" sz="2400" baseline="30000" dirty="0"/>
              <a:t>0</a:t>
            </a:r>
            <a:endParaRPr lang="en-US" sz="2400" baseline="30000" dirty="0" smtClean="0"/>
          </a:p>
        </p:txBody>
      </p:sp>
      <p:sp>
        <p:nvSpPr>
          <p:cNvPr id="18" name="TextBox 17"/>
          <p:cNvSpPr txBox="1"/>
          <p:nvPr/>
        </p:nvSpPr>
        <p:spPr>
          <a:xfrm>
            <a:off x="5680075" y="1647825"/>
            <a:ext cx="1508125" cy="461665"/>
          </a:xfrm>
          <a:prstGeom prst="rect">
            <a:avLst/>
          </a:prstGeom>
          <a:noFill/>
        </p:spPr>
        <p:txBody>
          <a:bodyPr wrap="square" rtlCol="0">
            <a:spAutoFit/>
          </a:bodyPr>
          <a:lstStyle/>
          <a:p>
            <a:r>
              <a:rPr lang="en-US" sz="2400" dirty="0" smtClean="0"/>
              <a:t>V</a:t>
            </a:r>
            <a:r>
              <a:rPr lang="en-US" sz="2400" baseline="-25000" dirty="0"/>
              <a:t>1</a:t>
            </a:r>
            <a:r>
              <a:rPr lang="en-US" sz="2400" dirty="0" smtClean="0"/>
              <a:t> = H</a:t>
            </a:r>
            <a:r>
              <a:rPr lang="en-US" sz="2400" baseline="-25000" dirty="0" smtClean="0"/>
              <a:t>0</a:t>
            </a:r>
            <a:r>
              <a:rPr lang="en-US" sz="2400" baseline="30000" dirty="0" smtClean="0"/>
              <a:t>1</a:t>
            </a:r>
          </a:p>
        </p:txBody>
      </p:sp>
      <p:grpSp>
        <p:nvGrpSpPr>
          <p:cNvPr id="30" name="Group 29"/>
          <p:cNvGrpSpPr/>
          <p:nvPr/>
        </p:nvGrpSpPr>
        <p:grpSpPr>
          <a:xfrm>
            <a:off x="1809750" y="2413369"/>
            <a:ext cx="6619875" cy="1397127"/>
            <a:chOff x="1809750" y="2881249"/>
            <a:chExt cx="6619875" cy="1397127"/>
          </a:xfrm>
        </p:grpSpPr>
        <p:cxnSp>
          <p:nvCxnSpPr>
            <p:cNvPr id="31" name="Straight Connector 30"/>
            <p:cNvCxnSpPr/>
            <p:nvPr/>
          </p:nvCxnSpPr>
          <p:spPr>
            <a:xfrm flipV="1">
              <a:off x="1809750" y="3571875"/>
              <a:ext cx="4363473"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809750" y="4095750"/>
              <a:ext cx="6619875" cy="47625"/>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173223" y="3032125"/>
              <a:ext cx="2256402" cy="0"/>
            </a:xfrm>
            <a:prstGeom prst="straightConnector1">
              <a:avLst/>
            </a:prstGeom>
            <a:ln w="412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34" name="Left Bracket 33"/>
            <p:cNvSpPr/>
            <p:nvPr/>
          </p:nvSpPr>
          <p:spPr>
            <a:xfrm>
              <a:off x="1809750" y="3413125"/>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ket 34"/>
            <p:cNvSpPr/>
            <p:nvPr/>
          </p:nvSpPr>
          <p:spPr>
            <a:xfrm>
              <a:off x="1809750" y="3976624"/>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ket 35"/>
            <p:cNvSpPr/>
            <p:nvPr/>
          </p:nvSpPr>
          <p:spPr>
            <a:xfrm>
              <a:off x="6173223" y="2881249"/>
              <a:ext cx="190500" cy="301752"/>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Moon 36"/>
            <p:cNvSpPr/>
            <p:nvPr/>
          </p:nvSpPr>
          <p:spPr>
            <a:xfrm rot="10800000">
              <a:off x="6077077" y="3413125"/>
              <a:ext cx="192024" cy="301752"/>
            </a:xfrm>
            <a:prstGeom prst="moon">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9136" y="3952119"/>
            <a:ext cx="7830489" cy="2141706"/>
            <a:chOff x="599136" y="3952119"/>
            <a:chExt cx="7830489" cy="2141706"/>
          </a:xfrm>
        </p:grpSpPr>
        <p:grpSp>
          <p:nvGrpSpPr>
            <p:cNvPr id="25" name="Group 24"/>
            <p:cNvGrpSpPr/>
            <p:nvPr/>
          </p:nvGrpSpPr>
          <p:grpSpPr>
            <a:xfrm>
              <a:off x="599136" y="3952119"/>
              <a:ext cx="1243146" cy="1815882"/>
              <a:chOff x="3287614" y="2676397"/>
              <a:chExt cx="1243146" cy="1815882"/>
            </a:xfrm>
          </p:grpSpPr>
          <p:grpSp>
            <p:nvGrpSpPr>
              <p:cNvPr id="24" name="Group 23"/>
              <p:cNvGrpSpPr/>
              <p:nvPr/>
            </p:nvGrpSpPr>
            <p:grpSpPr>
              <a:xfrm>
                <a:off x="3778250" y="3203511"/>
                <a:ext cx="724096" cy="1288768"/>
                <a:chOff x="4159250" y="3203511"/>
                <a:chExt cx="724096" cy="1288768"/>
              </a:xfrm>
            </p:grpSpPr>
            <p:sp>
              <p:nvSpPr>
                <p:cNvPr id="22" name="Left Bracket 21"/>
                <p:cNvSpPr/>
                <p:nvPr/>
              </p:nvSpPr>
              <p:spPr>
                <a:xfrm>
                  <a:off x="4159250" y="3203511"/>
                  <a:ext cx="109728" cy="128876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ight Bracket 22"/>
                <p:cNvSpPr/>
                <p:nvPr/>
              </p:nvSpPr>
              <p:spPr>
                <a:xfrm>
                  <a:off x="4773618" y="3203511"/>
                  <a:ext cx="109728" cy="128876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3287614" y="2676397"/>
                <a:ext cx="1243146" cy="1815882"/>
              </a:xfrm>
              <a:prstGeom prst="rect">
                <a:avLst/>
              </a:prstGeom>
              <a:noFill/>
            </p:spPr>
            <p:txBody>
              <a:bodyPr wrap="square" rtlCol="0">
                <a:spAutoFit/>
              </a:bodyPr>
              <a:lstStyle/>
              <a:p>
                <a:r>
                  <a:rPr lang="en-US" sz="2800" dirty="0" smtClean="0"/>
                  <a:t>       </a:t>
                </a:r>
                <a:r>
                  <a:rPr lang="en-US" sz="2800" dirty="0" err="1" smtClean="0"/>
                  <a:t>ab</a:t>
                </a:r>
                <a:endParaRPr lang="en-US" sz="2800" dirty="0" smtClean="0"/>
              </a:p>
              <a:p>
                <a:r>
                  <a:rPr lang="en-US" sz="2800" dirty="0" smtClean="0"/>
                  <a:t>a      -t</a:t>
                </a:r>
              </a:p>
              <a:p>
                <a:r>
                  <a:rPr lang="en-US" sz="2800" dirty="0" smtClean="0"/>
                  <a:t>b      t</a:t>
                </a:r>
              </a:p>
              <a:p>
                <a:r>
                  <a:rPr lang="en-US" sz="2800" dirty="0" smtClean="0"/>
                  <a:t>c      0  </a:t>
                </a:r>
              </a:p>
            </p:txBody>
          </p:sp>
        </p:grpSp>
        <p:grpSp>
          <p:nvGrpSpPr>
            <p:cNvPr id="28" name="Group 27"/>
            <p:cNvGrpSpPr/>
            <p:nvPr/>
          </p:nvGrpSpPr>
          <p:grpSpPr>
            <a:xfrm>
              <a:off x="2222500" y="4401054"/>
              <a:ext cx="6207125" cy="1692771"/>
              <a:chOff x="2727548" y="4000500"/>
              <a:chExt cx="6207125" cy="1692771"/>
            </a:xfrm>
          </p:grpSpPr>
          <p:sp>
            <p:nvSpPr>
              <p:cNvPr id="26" name="TextBox 25"/>
              <p:cNvSpPr txBox="1"/>
              <p:nvPr/>
            </p:nvSpPr>
            <p:spPr>
              <a:xfrm>
                <a:off x="2727548" y="4000500"/>
                <a:ext cx="6207125" cy="1692771"/>
              </a:xfrm>
              <a:prstGeom prst="rect">
                <a:avLst/>
              </a:prstGeom>
              <a:noFill/>
            </p:spPr>
            <p:txBody>
              <a:bodyPr wrap="square" rtlCol="0">
                <a:spAutoFit/>
              </a:bodyPr>
              <a:lstStyle/>
              <a:p>
                <a:r>
                  <a:rPr lang="en-US" sz="2400" dirty="0" smtClean="0"/>
                  <a:t>  (</a:t>
                </a:r>
                <a:r>
                  <a:rPr lang="en-US" sz="2400" dirty="0" err="1" smtClean="0"/>
                  <a:t>ab</a:t>
                </a:r>
                <a:r>
                  <a:rPr lang="en-US" sz="2400" dirty="0" smtClean="0"/>
                  <a:t>) =  t(b - a)</a:t>
                </a:r>
              </a:p>
              <a:p>
                <a:endParaRPr lang="en-US" sz="2400" dirty="0"/>
              </a:p>
              <a:p>
                <a:r>
                  <a:rPr lang="en-US" sz="2400" dirty="0" smtClean="0"/>
                  <a:t>H</a:t>
                </a:r>
                <a:r>
                  <a:rPr lang="en-US" sz="2400" baseline="-25000" dirty="0" smtClean="0"/>
                  <a:t>0  </a:t>
                </a:r>
                <a:r>
                  <a:rPr lang="en-US" sz="2400" dirty="0" smtClean="0"/>
                  <a:t>Persistence module: F[t] + F[t]/(t) + Σ</a:t>
                </a:r>
                <a:r>
                  <a:rPr lang="en-US" sz="2400" baseline="30000" dirty="0" smtClean="0"/>
                  <a:t>1</a:t>
                </a:r>
                <a:r>
                  <a:rPr lang="en-US" sz="2400" dirty="0" smtClean="0"/>
                  <a:t>F[t]</a:t>
                </a:r>
              </a:p>
              <a:p>
                <a:endParaRPr lang="en-US" sz="800" dirty="0"/>
              </a:p>
              <a:p>
                <a:r>
                  <a:rPr lang="en-US" sz="2400" dirty="0" smtClean="0"/>
                  <a:t>                                        ( </a:t>
                </a:r>
                <a:r>
                  <a:rPr lang="en-US" sz="2400" dirty="0" err="1" smtClean="0"/>
                  <a:t>Σ</a:t>
                </a:r>
                <a:r>
                  <a:rPr lang="en-US" sz="2400" dirty="0" smtClean="0"/>
                  <a:t> </a:t>
                </a:r>
                <a:r>
                  <a:rPr lang="en-US" sz="2400" dirty="0" err="1" smtClean="0"/>
                  <a:t>f</a:t>
                </a:r>
                <a:r>
                  <a:rPr lang="en-US" sz="2400" baseline="-25000" dirty="0" err="1" smtClean="0"/>
                  <a:t>n</a:t>
                </a:r>
                <a:r>
                  <a:rPr lang="en-US" sz="2400" dirty="0" err="1" smtClean="0"/>
                  <a:t>t</a:t>
                </a:r>
                <a:r>
                  <a:rPr lang="en-US" sz="2400" baseline="30000" dirty="0" err="1" smtClean="0"/>
                  <a:t>n</a:t>
                </a:r>
                <a:r>
                  <a:rPr lang="en-US" sz="2400" dirty="0" smtClean="0"/>
                  <a:t>,       f ,      t </a:t>
                </a:r>
                <a:r>
                  <a:rPr lang="en-US" sz="2400" dirty="0" err="1" smtClean="0"/>
                  <a:t>Σ</a:t>
                </a:r>
                <a:r>
                  <a:rPr lang="en-US" sz="2400" dirty="0" smtClean="0"/>
                  <a:t> </a:t>
                </a:r>
                <a:r>
                  <a:rPr lang="en-US" sz="2400" dirty="0" err="1" smtClean="0"/>
                  <a:t>f</a:t>
                </a:r>
                <a:r>
                  <a:rPr lang="en-US" sz="2400" baseline="-25000" dirty="0" err="1" smtClean="0"/>
                  <a:t>n</a:t>
                </a:r>
                <a:r>
                  <a:rPr lang="en-US" sz="2400" dirty="0" err="1" smtClean="0"/>
                  <a:t>t</a:t>
                </a:r>
                <a:r>
                  <a:rPr lang="en-US" sz="2400" baseline="30000" dirty="0" err="1" smtClean="0"/>
                  <a:t>n</a:t>
                </a:r>
                <a:r>
                  <a:rPr lang="en-US" sz="2400" baseline="30000" dirty="0" smtClean="0"/>
                  <a:t> </a:t>
                </a:r>
                <a:r>
                  <a:rPr lang="en-US" sz="2400" dirty="0" smtClean="0"/>
                  <a:t>)</a:t>
                </a:r>
              </a:p>
            </p:txBody>
          </p:sp>
          <p:pic>
            <p:nvPicPr>
              <p:cNvPr id="27" name="Picture 26"/>
              <p:cNvPicPr>
                <a:picLocks noChangeAspect="1"/>
              </p:cNvPicPr>
              <p:nvPr/>
            </p:nvPicPr>
            <p:blipFill>
              <a:blip r:embed="rId2"/>
              <a:stretch>
                <a:fillRect/>
              </a:stretch>
            </p:blipFill>
            <p:spPr>
              <a:xfrm>
                <a:off x="2747620" y="4114111"/>
                <a:ext cx="193040" cy="289560"/>
              </a:xfrm>
              <a:prstGeom prst="rect">
                <a:avLst/>
              </a:prstGeom>
            </p:spPr>
          </p:pic>
        </p:grpSp>
        <p:sp>
          <p:nvSpPr>
            <p:cNvPr id="38" name="Oval 37"/>
            <p:cNvSpPr/>
            <p:nvPr/>
          </p:nvSpPr>
          <p:spPr>
            <a:xfrm>
              <a:off x="5755104" y="5303520"/>
              <a:ext cx="181289" cy="160421"/>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884040" y="5303520"/>
              <a:ext cx="181289" cy="160421"/>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169980" y="882316"/>
            <a:ext cx="1767728" cy="461665"/>
          </a:xfrm>
          <a:prstGeom prst="rect">
            <a:avLst/>
          </a:prstGeom>
          <a:noFill/>
        </p:spPr>
        <p:txBody>
          <a:bodyPr wrap="square" rtlCol="0">
            <a:spAutoFit/>
          </a:bodyPr>
          <a:lstStyle/>
          <a:p>
            <a:r>
              <a:rPr lang="en-US" sz="2400" dirty="0" smtClean="0"/>
              <a:t>a              b</a:t>
            </a:r>
          </a:p>
        </p:txBody>
      </p:sp>
      <p:sp>
        <p:nvSpPr>
          <p:cNvPr id="42" name="TextBox 41"/>
          <p:cNvSpPr txBox="1"/>
          <p:nvPr/>
        </p:nvSpPr>
        <p:spPr>
          <a:xfrm>
            <a:off x="5393733" y="905400"/>
            <a:ext cx="1767728" cy="461665"/>
          </a:xfrm>
          <a:prstGeom prst="rect">
            <a:avLst/>
          </a:prstGeom>
          <a:noFill/>
        </p:spPr>
        <p:txBody>
          <a:bodyPr wrap="square" rtlCol="0">
            <a:spAutoFit/>
          </a:bodyPr>
          <a:lstStyle/>
          <a:p>
            <a:r>
              <a:rPr lang="en-US" sz="2400" dirty="0" smtClean="0"/>
              <a:t>ta             </a:t>
            </a:r>
            <a:r>
              <a:rPr lang="en-US" sz="2400" dirty="0" err="1" smtClean="0"/>
              <a:t>tb</a:t>
            </a:r>
            <a:endParaRPr lang="en-US" sz="2400" dirty="0" smtClean="0"/>
          </a:p>
        </p:txBody>
      </p:sp>
      <p:sp>
        <p:nvSpPr>
          <p:cNvPr id="43" name="TextBox 42"/>
          <p:cNvSpPr txBox="1"/>
          <p:nvPr/>
        </p:nvSpPr>
        <p:spPr>
          <a:xfrm>
            <a:off x="5947632" y="353439"/>
            <a:ext cx="529367" cy="461665"/>
          </a:xfrm>
          <a:prstGeom prst="rect">
            <a:avLst/>
          </a:prstGeom>
          <a:noFill/>
        </p:spPr>
        <p:txBody>
          <a:bodyPr wrap="square" rtlCol="0">
            <a:spAutoFit/>
          </a:bodyPr>
          <a:lstStyle/>
          <a:p>
            <a:r>
              <a:rPr lang="en-US" sz="2400" dirty="0" smtClean="0"/>
              <a:t>c</a:t>
            </a:r>
          </a:p>
        </p:txBody>
      </p:sp>
    </p:spTree>
    <p:extLst>
      <p:ext uri="{BB962C8B-B14F-4D97-AF65-F5344CB8AC3E}">
        <p14:creationId xmlns:p14="http://schemas.microsoft.com/office/powerpoint/2010/main" val="3618741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1459374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3451" y="176586"/>
            <a:ext cx="5540549" cy="2978624"/>
          </a:xfrm>
          <a:prstGeom prst="rect">
            <a:avLst/>
          </a:prstGeom>
        </p:spPr>
      </p:pic>
      <p:pic>
        <p:nvPicPr>
          <p:cNvPr id="3" name="Picture 2"/>
          <p:cNvPicPr>
            <a:picLocks noChangeAspect="1"/>
          </p:cNvPicPr>
          <p:nvPr/>
        </p:nvPicPr>
        <p:blipFill>
          <a:blip r:embed="rId3"/>
          <a:stretch>
            <a:fillRect/>
          </a:stretch>
        </p:blipFill>
        <p:spPr>
          <a:xfrm>
            <a:off x="0" y="3113843"/>
            <a:ext cx="4978932" cy="3744157"/>
          </a:xfrm>
          <a:prstGeom prst="rect">
            <a:avLst/>
          </a:prstGeom>
        </p:spPr>
      </p:pic>
      <p:sp>
        <p:nvSpPr>
          <p:cNvPr id="4" name="Rectangle 3"/>
          <p:cNvSpPr/>
          <p:nvPr/>
        </p:nvSpPr>
        <p:spPr>
          <a:xfrm>
            <a:off x="5974844" y="5244936"/>
            <a:ext cx="2934823" cy="1200329"/>
          </a:xfrm>
          <a:prstGeom prst="rect">
            <a:avLst/>
          </a:prstGeom>
        </p:spPr>
        <p:txBody>
          <a:bodyPr wrap="square">
            <a:spAutoFit/>
          </a:bodyPr>
          <a:lstStyle/>
          <a:p>
            <a:r>
              <a:rPr lang="en-US" dirty="0"/>
              <a:t>Computing Multidimensional </a:t>
            </a:r>
            <a:r>
              <a:rPr lang="en-US" dirty="0" smtClean="0"/>
              <a:t>Persistence,</a:t>
            </a:r>
            <a:endParaRPr lang="en-US" dirty="0"/>
          </a:p>
          <a:p>
            <a:r>
              <a:rPr lang="en-US" dirty="0"/>
              <a:t>Gunnar </a:t>
            </a:r>
            <a:r>
              <a:rPr lang="en-US" dirty="0" err="1" smtClean="0"/>
              <a:t>Carlsson</a:t>
            </a:r>
            <a:r>
              <a:rPr lang="en-US" dirty="0" smtClean="0"/>
              <a:t>, </a:t>
            </a:r>
            <a:r>
              <a:rPr lang="en-US" dirty="0" err="1"/>
              <a:t>Gurjeet</a:t>
            </a:r>
            <a:r>
              <a:rPr lang="en-US" dirty="0"/>
              <a:t> </a:t>
            </a:r>
            <a:r>
              <a:rPr lang="en-US" dirty="0" smtClean="0"/>
              <a:t>Singh, </a:t>
            </a:r>
            <a:r>
              <a:rPr lang="en-US" dirty="0"/>
              <a:t>and </a:t>
            </a:r>
            <a:r>
              <a:rPr lang="en-US" dirty="0" err="1"/>
              <a:t>Afra</a:t>
            </a:r>
            <a:r>
              <a:rPr lang="en-US" dirty="0"/>
              <a:t> </a:t>
            </a:r>
            <a:r>
              <a:rPr lang="en-US" dirty="0" err="1" smtClean="0"/>
              <a:t>Zomorodian</a:t>
            </a:r>
            <a:endParaRPr lang="en-US" dirty="0"/>
          </a:p>
        </p:txBody>
      </p:sp>
    </p:spTree>
    <p:extLst>
      <p:ext uri="{BB962C8B-B14F-4D97-AF65-F5344CB8AC3E}">
        <p14:creationId xmlns:p14="http://schemas.microsoft.com/office/powerpoint/2010/main" val="2226911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63500"/>
            <a:ext cx="8301789" cy="6858000"/>
          </a:xfrm>
          <a:prstGeom prst="rect">
            <a:avLst/>
          </a:prstGeom>
        </p:spPr>
      </p:pic>
    </p:spTree>
    <p:extLst>
      <p:ext uri="{BB962C8B-B14F-4D97-AF65-F5344CB8AC3E}">
        <p14:creationId xmlns:p14="http://schemas.microsoft.com/office/powerpoint/2010/main" val="2785887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9113789" cy="6858000"/>
          </a:xfrm>
          <a:prstGeom prst="rect">
            <a:avLst/>
          </a:prstGeom>
        </p:spPr>
      </p:pic>
    </p:spTree>
    <p:extLst>
      <p:ext uri="{BB962C8B-B14F-4D97-AF65-F5344CB8AC3E}">
        <p14:creationId xmlns:p14="http://schemas.microsoft.com/office/powerpoint/2010/main" val="2028349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88138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14772"/>
          </a:xfrm>
          <a:prstGeom prst="rect">
            <a:avLst/>
          </a:prstGeom>
        </p:spPr>
      </p:pic>
    </p:spTree>
    <p:extLst>
      <p:ext uri="{BB962C8B-B14F-4D97-AF65-F5344CB8AC3E}">
        <p14:creationId xmlns:p14="http://schemas.microsoft.com/office/powerpoint/2010/main" val="1440126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 y="228600"/>
            <a:ext cx="9144000" cy="6383901"/>
          </a:xfrm>
          <a:prstGeom prst="rect">
            <a:avLst/>
          </a:prstGeom>
        </p:spPr>
      </p:pic>
    </p:spTree>
    <p:extLst>
      <p:ext uri="{BB962C8B-B14F-4D97-AF65-F5344CB8AC3E}">
        <p14:creationId xmlns:p14="http://schemas.microsoft.com/office/powerpoint/2010/main" val="1012549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 y="609600"/>
            <a:ext cx="9144000" cy="5625785"/>
          </a:xfrm>
          <a:prstGeom prst="rect">
            <a:avLst/>
          </a:prstGeom>
        </p:spPr>
      </p:pic>
    </p:spTree>
    <p:extLst>
      <p:ext uri="{BB962C8B-B14F-4D97-AF65-F5344CB8AC3E}">
        <p14:creationId xmlns:p14="http://schemas.microsoft.com/office/powerpoint/2010/main" val="1862419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7" name="Group 6"/>
          <p:cNvGrpSpPr/>
          <p:nvPr/>
        </p:nvGrpSpPr>
        <p:grpSpPr>
          <a:xfrm>
            <a:off x="5122898" y="5649814"/>
            <a:ext cx="4461366" cy="947487"/>
            <a:chOff x="2336800" y="4978255"/>
            <a:chExt cx="4461366" cy="947487"/>
          </a:xfrm>
        </p:grpSpPr>
        <p:grpSp>
          <p:nvGrpSpPr>
            <p:cNvPr id="3" name="Group 2"/>
            <p:cNvGrpSpPr/>
            <p:nvPr/>
          </p:nvGrpSpPr>
          <p:grpSpPr>
            <a:xfrm>
              <a:off x="2481292" y="4978255"/>
              <a:ext cx="4316874" cy="862822"/>
              <a:chOff x="1017127" y="3991131"/>
              <a:chExt cx="4316874" cy="862822"/>
            </a:xfrm>
          </p:grpSpPr>
          <p:sp>
            <p:nvSpPr>
              <p:cNvPr id="11" name="Rectangle 10"/>
              <p:cNvSpPr/>
              <p:nvPr/>
            </p:nvSpPr>
            <p:spPr>
              <a:xfrm>
                <a:off x="1017127" y="4201445"/>
                <a:ext cx="4316874" cy="584776"/>
              </a:xfrm>
              <a:prstGeom prst="rect">
                <a:avLst/>
              </a:prstGeom>
              <a:ln>
                <a:noFill/>
              </a:ln>
            </p:spPr>
            <p:txBody>
              <a:bodyPr wrap="square">
                <a:spAutoFit/>
              </a:bodyPr>
              <a:lstStyle/>
              <a:p>
                <a:r>
                  <a:rPr lang="en-US" sz="3200" dirty="0" err="1" smtClean="0">
                    <a:sym typeface="Wingdings"/>
                  </a:rPr>
                  <a:t>H</a:t>
                </a:r>
                <a:r>
                  <a:rPr lang="en-US" sz="3200" baseline="-25000" dirty="0" err="1">
                    <a:sym typeface="Wingdings"/>
                  </a:rPr>
                  <a:t>k</a:t>
                </a:r>
                <a:r>
                  <a:rPr lang="en-US" sz="3200" dirty="0" smtClean="0">
                    <a:sym typeface="Wingdings"/>
                  </a:rPr>
                  <a:t>    =  </a:t>
                </a:r>
                <a:r>
                  <a:rPr lang="en-US" sz="3200" dirty="0" err="1" smtClean="0">
                    <a:sym typeface="Wingdings"/>
                  </a:rPr>
                  <a:t>Z</a:t>
                </a:r>
                <a:r>
                  <a:rPr lang="en-US" sz="3200" baseline="-25000" dirty="0" err="1" smtClean="0">
                    <a:sym typeface="Wingdings"/>
                  </a:rPr>
                  <a:t>k</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err="1" smtClean="0"/>
                  <a:t>B</a:t>
                </a:r>
                <a:r>
                  <a:rPr lang="en-US" sz="3200" baseline="-25000" dirty="0" err="1" smtClean="0"/>
                  <a:t>k</a:t>
                </a:r>
                <a:r>
                  <a:rPr lang="en-US" sz="3200" dirty="0" smtClean="0"/>
                  <a:t>         </a:t>
                </a:r>
                <a:r>
                  <a:rPr lang="en-US" sz="3200" dirty="0" err="1" smtClean="0">
                    <a:sym typeface="Wingdings"/>
                  </a:rPr>
                  <a:t>Z</a:t>
                </a:r>
                <a:r>
                  <a:rPr lang="en-US" sz="3200" baseline="-25000" dirty="0" err="1" smtClean="0">
                    <a:sym typeface="Wingdings"/>
                  </a:rPr>
                  <a:t>k</a:t>
                </a:r>
                <a:r>
                  <a:rPr lang="en-US" sz="3200" dirty="0" smtClean="0">
                    <a:sym typeface="Wingdings"/>
                  </a:rPr>
                  <a:t> )</a:t>
                </a:r>
                <a:r>
                  <a:rPr lang="en-US" sz="3200" dirty="0" smtClean="0"/>
                  <a:t>   </a:t>
                </a:r>
              </a:p>
            </p:txBody>
          </p:sp>
          <p:sp>
            <p:nvSpPr>
              <p:cNvPr id="13" name="TextBox 12"/>
              <p:cNvSpPr txBox="1"/>
              <p:nvPr/>
            </p:nvSpPr>
            <p:spPr>
              <a:xfrm>
                <a:off x="1303864" y="3991131"/>
                <a:ext cx="626533" cy="420628"/>
              </a:xfrm>
              <a:prstGeom prst="rect">
                <a:avLst/>
              </a:prstGeom>
              <a:noFill/>
            </p:spPr>
            <p:txBody>
              <a:bodyPr wrap="square" rtlCol="0">
                <a:spAutoFit/>
              </a:bodyPr>
              <a:lstStyle/>
              <a:p>
                <a:r>
                  <a:rPr lang="en-US" sz="3200" baseline="-25000" dirty="0" err="1"/>
                  <a:t>i</a:t>
                </a:r>
                <a:r>
                  <a:rPr lang="en-US" sz="3200" baseline="-25000" dirty="0" smtClean="0"/>
                  <a:t>, p</a:t>
                </a:r>
              </a:p>
            </p:txBody>
          </p:sp>
          <p:sp>
            <p:nvSpPr>
              <p:cNvPr id="15" name="TextBox 14"/>
              <p:cNvSpPr txBox="1"/>
              <p:nvPr/>
            </p:nvSpPr>
            <p:spPr>
              <a:xfrm>
                <a:off x="3183465" y="3991131"/>
                <a:ext cx="626533" cy="420628"/>
              </a:xfrm>
              <a:prstGeom prst="rect">
                <a:avLst/>
              </a:prstGeom>
              <a:noFill/>
            </p:spPr>
            <p:txBody>
              <a:bodyPr wrap="square" rtlCol="0">
                <a:spAutoFit/>
              </a:bodyPr>
              <a:lstStyle/>
              <a:p>
                <a:r>
                  <a:rPr lang="en-US" sz="3200" baseline="-25000" dirty="0" err="1" smtClean="0"/>
                  <a:t>i+p</a:t>
                </a:r>
                <a:endParaRPr lang="en-US" sz="3200" baseline="-25000" dirty="0" smtClean="0"/>
              </a:p>
            </p:txBody>
          </p:sp>
          <p:sp>
            <p:nvSpPr>
              <p:cNvPr id="16" name="TextBox 15"/>
              <p:cNvSpPr txBox="1"/>
              <p:nvPr/>
            </p:nvSpPr>
            <p:spPr>
              <a:xfrm>
                <a:off x="2370662"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7" name="TextBox 16"/>
              <p:cNvSpPr txBox="1"/>
              <p:nvPr/>
            </p:nvSpPr>
            <p:spPr>
              <a:xfrm>
                <a:off x="4334928"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8" name="TextBox 17"/>
              <p:cNvSpPr txBox="1"/>
              <p:nvPr/>
            </p:nvSpPr>
            <p:spPr>
              <a:xfrm rot="10800000">
                <a:off x="3488265" y="4269177"/>
                <a:ext cx="660400" cy="584776"/>
              </a:xfrm>
              <a:prstGeom prst="rect">
                <a:avLst/>
              </a:prstGeom>
              <a:noFill/>
            </p:spPr>
            <p:txBody>
              <a:bodyPr wrap="square" rtlCol="0">
                <a:spAutoFit/>
              </a:bodyPr>
              <a:lstStyle/>
              <a:p>
                <a:r>
                  <a:rPr lang="en-US" sz="3200" dirty="0" smtClean="0"/>
                  <a:t>U</a:t>
                </a:r>
              </a:p>
            </p:txBody>
          </p:sp>
        </p:grpSp>
        <p:sp>
          <p:nvSpPr>
            <p:cNvPr id="5" name="Rectangle 4"/>
            <p:cNvSpPr/>
            <p:nvPr/>
          </p:nvSpPr>
          <p:spPr>
            <a:xfrm>
              <a:off x="2336800" y="5062919"/>
              <a:ext cx="4064000" cy="862823"/>
            </a:xfrm>
            <a:prstGeom prst="rect">
              <a:avLst/>
            </a:prstGeom>
            <a:ln>
              <a:solidFill>
                <a:srgbClr val="8EB4E3"/>
              </a:solidFill>
            </a:ln>
          </p:spPr>
          <p:txBody>
            <a:bodyPr wrap="none" rtlCol="0" anchor="ctr">
              <a:spAutoFit/>
            </a:bodyPr>
            <a:lstStyle/>
            <a:p>
              <a:pPr algn="ctr"/>
              <a:endParaRPr lang="en-US" sz="3200" dirty="0">
                <a:sym typeface="Wingdings"/>
              </a:endParaRPr>
            </a:p>
          </p:txBody>
        </p:sp>
      </p:grpSp>
      <p:sp>
        <p:nvSpPr>
          <p:cNvPr id="6" name="TextBox 5"/>
          <p:cNvSpPr txBox="1"/>
          <p:nvPr/>
        </p:nvSpPr>
        <p:spPr>
          <a:xfrm>
            <a:off x="67724" y="5313745"/>
            <a:ext cx="8517467" cy="584776"/>
          </a:xfrm>
          <a:prstGeom prst="rect">
            <a:avLst/>
          </a:prstGeom>
          <a:noFill/>
        </p:spPr>
        <p:txBody>
          <a:bodyPr wrap="square" rtlCol="0">
            <a:spAutoFit/>
          </a:bodyPr>
          <a:lstStyle/>
          <a:p>
            <a:r>
              <a:rPr lang="en-US" sz="3200" i="1" dirty="0" smtClean="0">
                <a:solidFill>
                  <a:srgbClr val="0000FF"/>
                </a:solidFill>
              </a:rPr>
              <a:t>p-persistent </a:t>
            </a:r>
            <a:r>
              <a:rPr lang="en-US" sz="3200" i="1" dirty="0" err="1" smtClean="0">
                <a:solidFill>
                  <a:srgbClr val="0000FF"/>
                </a:solidFill>
              </a:rPr>
              <a:t>k</a:t>
            </a:r>
            <a:r>
              <a:rPr lang="en-US" sz="3200" i="1" baseline="30000" dirty="0" err="1" smtClean="0">
                <a:solidFill>
                  <a:srgbClr val="0000FF"/>
                </a:solidFill>
              </a:rPr>
              <a:t>th</a:t>
            </a:r>
            <a:r>
              <a:rPr lang="en-US" sz="3200" i="1" dirty="0" smtClean="0">
                <a:solidFill>
                  <a:srgbClr val="0000FF"/>
                </a:solidFill>
              </a:rPr>
              <a:t> homology group:</a:t>
            </a:r>
            <a:endParaRPr lang="en-US" sz="3200" baseline="30000" dirty="0" smtClean="0">
              <a:solidFill>
                <a:srgbClr val="0000FF"/>
              </a:solidFill>
            </a:endParaRPr>
          </a:p>
        </p:txBody>
      </p:sp>
      <p:pic>
        <p:nvPicPr>
          <p:cNvPr id="44" name="Picture 43"/>
          <p:cNvPicPr>
            <a:picLocks noChangeAspect="1"/>
          </p:cNvPicPr>
          <p:nvPr/>
        </p:nvPicPr>
        <p:blipFill rotWithShape="1">
          <a:blip r:embed="rId2"/>
          <a:srcRect t="13416" b="149"/>
          <a:stretch/>
        </p:blipFill>
        <p:spPr>
          <a:xfrm>
            <a:off x="355617" y="1606634"/>
            <a:ext cx="5892045" cy="3675888"/>
          </a:xfrm>
          <a:prstGeom prst="rect">
            <a:avLst/>
          </a:prstGeom>
        </p:spPr>
      </p:pic>
      <p:pic>
        <p:nvPicPr>
          <p:cNvPr id="24" name="Picture 23"/>
          <p:cNvPicPr>
            <a:picLocks noChangeAspect="1"/>
          </p:cNvPicPr>
          <p:nvPr/>
        </p:nvPicPr>
        <p:blipFill>
          <a:blip r:embed="rId3"/>
          <a:stretch>
            <a:fillRect/>
          </a:stretch>
        </p:blipFill>
        <p:spPr>
          <a:xfrm>
            <a:off x="1196760" y="17411"/>
            <a:ext cx="6750480" cy="1792224"/>
          </a:xfrm>
          <a:prstGeom prst="rect">
            <a:avLst/>
          </a:prstGeom>
        </p:spPr>
      </p:pic>
    </p:spTree>
    <p:extLst>
      <p:ext uri="{BB962C8B-B14F-4D97-AF65-F5344CB8AC3E}">
        <p14:creationId xmlns:p14="http://schemas.microsoft.com/office/powerpoint/2010/main" val="31254950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4200"/>
            <a:ext cx="9144000" cy="5665304"/>
          </a:xfrm>
          <a:prstGeom prst="rect">
            <a:avLst/>
          </a:prstGeom>
        </p:spPr>
      </p:pic>
    </p:spTree>
    <p:extLst>
      <p:ext uri="{BB962C8B-B14F-4D97-AF65-F5344CB8AC3E}">
        <p14:creationId xmlns:p14="http://schemas.microsoft.com/office/powerpoint/2010/main" val="4185378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68400"/>
            <a:ext cx="9144000" cy="4520629"/>
          </a:xfrm>
          <a:prstGeom prst="rect">
            <a:avLst/>
          </a:prstGeom>
        </p:spPr>
      </p:pic>
    </p:spTree>
    <p:extLst>
      <p:ext uri="{BB962C8B-B14F-4D97-AF65-F5344CB8AC3E}">
        <p14:creationId xmlns:p14="http://schemas.microsoft.com/office/powerpoint/2010/main" val="1706384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31900"/>
            <a:ext cx="9144000" cy="4371187"/>
          </a:xfrm>
          <a:prstGeom prst="rect">
            <a:avLst/>
          </a:prstGeom>
        </p:spPr>
      </p:pic>
    </p:spTree>
    <p:extLst>
      <p:ext uri="{BB962C8B-B14F-4D97-AF65-F5344CB8AC3E}">
        <p14:creationId xmlns:p14="http://schemas.microsoft.com/office/powerpoint/2010/main" val="2791185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20800"/>
            <a:ext cx="9144000" cy="4198686"/>
          </a:xfrm>
          <a:prstGeom prst="rect">
            <a:avLst/>
          </a:prstGeom>
        </p:spPr>
      </p:pic>
    </p:spTree>
    <p:extLst>
      <p:ext uri="{BB962C8B-B14F-4D97-AF65-F5344CB8AC3E}">
        <p14:creationId xmlns:p14="http://schemas.microsoft.com/office/powerpoint/2010/main" val="2867096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spTree>
    <p:extLst>
      <p:ext uri="{BB962C8B-B14F-4D97-AF65-F5344CB8AC3E}">
        <p14:creationId xmlns:p14="http://schemas.microsoft.com/office/powerpoint/2010/main" val="1334874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62375" y="4229100"/>
            <a:ext cx="5772900" cy="2560320"/>
          </a:xfrm>
          <a:prstGeom prst="rect">
            <a:avLst/>
          </a:prstGeom>
        </p:spPr>
      </p:pic>
      <p:pic>
        <p:nvPicPr>
          <p:cNvPr id="3" name="Picture 2"/>
          <p:cNvPicPr>
            <a:picLocks noChangeAspect="1"/>
          </p:cNvPicPr>
          <p:nvPr/>
        </p:nvPicPr>
        <p:blipFill>
          <a:blip r:embed="rId3"/>
          <a:stretch>
            <a:fillRect/>
          </a:stretch>
        </p:blipFill>
        <p:spPr>
          <a:xfrm>
            <a:off x="0" y="1"/>
            <a:ext cx="5029200" cy="5137985"/>
          </a:xfrm>
          <a:prstGeom prst="rect">
            <a:avLst/>
          </a:prstGeom>
        </p:spPr>
      </p:pic>
    </p:spTree>
    <p:extLst>
      <p:ext uri="{BB962C8B-B14F-4D97-AF65-F5344CB8AC3E}">
        <p14:creationId xmlns:p14="http://schemas.microsoft.com/office/powerpoint/2010/main" val="832425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62375" y="4229100"/>
            <a:ext cx="5772900" cy="2560320"/>
          </a:xfrm>
          <a:prstGeom prst="rect">
            <a:avLst/>
          </a:prstGeom>
        </p:spPr>
      </p:pic>
      <p:pic>
        <p:nvPicPr>
          <p:cNvPr id="3" name="Picture 2"/>
          <p:cNvPicPr>
            <a:picLocks noChangeAspect="1"/>
          </p:cNvPicPr>
          <p:nvPr/>
        </p:nvPicPr>
        <p:blipFill>
          <a:blip r:embed="rId3"/>
          <a:stretch>
            <a:fillRect/>
          </a:stretch>
        </p:blipFill>
        <p:spPr>
          <a:xfrm>
            <a:off x="0" y="1"/>
            <a:ext cx="5029200" cy="5137985"/>
          </a:xfrm>
          <a:prstGeom prst="rect">
            <a:avLst/>
          </a:prstGeom>
        </p:spPr>
      </p:pic>
      <p:sp>
        <p:nvSpPr>
          <p:cNvPr id="2" name="TextBox 1"/>
          <p:cNvSpPr txBox="1"/>
          <p:nvPr/>
        </p:nvSpPr>
        <p:spPr>
          <a:xfrm>
            <a:off x="5953125" y="920750"/>
            <a:ext cx="3460750" cy="584776"/>
          </a:xfrm>
          <a:prstGeom prst="rect">
            <a:avLst/>
          </a:prstGeom>
          <a:noFill/>
        </p:spPr>
        <p:txBody>
          <a:bodyPr wrap="square" rtlCol="0">
            <a:spAutoFit/>
          </a:bodyPr>
          <a:lstStyle/>
          <a:p>
            <a:r>
              <a:rPr lang="en-US" sz="3200" dirty="0" smtClean="0">
                <a:latin typeface="Symbol" charset="2"/>
                <a:cs typeface="Symbol" charset="2"/>
              </a:rPr>
              <a:t>S</a:t>
            </a:r>
            <a:r>
              <a:rPr lang="en-US" sz="3200" baseline="30000" dirty="0" smtClean="0"/>
              <a:t>(1, 1)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p>
        </p:txBody>
      </p:sp>
    </p:spTree>
    <p:extLst>
      <p:ext uri="{BB962C8B-B14F-4D97-AF65-F5344CB8AC3E}">
        <p14:creationId xmlns:p14="http://schemas.microsoft.com/office/powerpoint/2010/main" val="1256875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6025" y="3149600"/>
            <a:ext cx="7108195" cy="3191256"/>
          </a:xfrm>
          <a:prstGeom prst="rect">
            <a:avLst/>
          </a:prstGeom>
        </p:spPr>
      </p:pic>
      <p:pic>
        <p:nvPicPr>
          <p:cNvPr id="3" name="Picture 2"/>
          <p:cNvPicPr>
            <a:picLocks noChangeAspect="1"/>
          </p:cNvPicPr>
          <p:nvPr/>
        </p:nvPicPr>
        <p:blipFill>
          <a:blip r:embed="rId3"/>
          <a:stretch>
            <a:fillRect/>
          </a:stretch>
        </p:blipFill>
        <p:spPr>
          <a:xfrm>
            <a:off x="882650" y="34925"/>
            <a:ext cx="3492500" cy="3441700"/>
          </a:xfrm>
          <a:prstGeom prst="rect">
            <a:avLst/>
          </a:prstGeom>
        </p:spPr>
      </p:pic>
    </p:spTree>
    <p:extLst>
      <p:ext uri="{BB962C8B-B14F-4D97-AF65-F5344CB8AC3E}">
        <p14:creationId xmlns:p14="http://schemas.microsoft.com/office/powerpoint/2010/main" val="3938902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95128" y="4375150"/>
            <a:ext cx="4616560" cy="2286000"/>
          </a:xfrm>
          <a:prstGeom prst="rect">
            <a:avLst/>
          </a:prstGeom>
        </p:spPr>
      </p:pic>
      <p:pic>
        <p:nvPicPr>
          <p:cNvPr id="5" name="Picture 4"/>
          <p:cNvPicPr>
            <a:picLocks noChangeAspect="1"/>
          </p:cNvPicPr>
          <p:nvPr/>
        </p:nvPicPr>
        <p:blipFill>
          <a:blip r:embed="rId3"/>
          <a:stretch>
            <a:fillRect/>
          </a:stretch>
        </p:blipFill>
        <p:spPr>
          <a:xfrm>
            <a:off x="126994" y="31750"/>
            <a:ext cx="4235461" cy="6858000"/>
          </a:xfrm>
          <a:prstGeom prst="rect">
            <a:avLst/>
          </a:prstGeom>
        </p:spPr>
      </p:pic>
    </p:spTree>
    <p:extLst>
      <p:ext uri="{BB962C8B-B14F-4D97-AF65-F5344CB8AC3E}">
        <p14:creationId xmlns:p14="http://schemas.microsoft.com/office/powerpoint/2010/main" val="823372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95128" y="4375150"/>
            <a:ext cx="4616560" cy="2286000"/>
          </a:xfrm>
          <a:prstGeom prst="rect">
            <a:avLst/>
          </a:prstGeom>
        </p:spPr>
      </p:pic>
      <p:pic>
        <p:nvPicPr>
          <p:cNvPr id="5" name="Picture 4"/>
          <p:cNvPicPr>
            <a:picLocks noChangeAspect="1"/>
          </p:cNvPicPr>
          <p:nvPr/>
        </p:nvPicPr>
        <p:blipFill>
          <a:blip r:embed="rId3"/>
          <a:stretch>
            <a:fillRect/>
          </a:stretch>
        </p:blipFill>
        <p:spPr>
          <a:xfrm>
            <a:off x="126994" y="31750"/>
            <a:ext cx="4235461" cy="6858000"/>
          </a:xfrm>
          <a:prstGeom prst="rect">
            <a:avLst/>
          </a:prstGeom>
        </p:spPr>
      </p:pic>
      <p:sp>
        <p:nvSpPr>
          <p:cNvPr id="4" name="TextBox 3"/>
          <p:cNvSpPr txBox="1"/>
          <p:nvPr/>
        </p:nvSpPr>
        <p:spPr>
          <a:xfrm>
            <a:off x="5953125" y="920750"/>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r>
              <a:rPr lang="en-US" sz="3200" baseline="30000" dirty="0" smtClean="0"/>
              <a:t>2</a:t>
            </a:r>
          </a:p>
        </p:txBody>
      </p:sp>
    </p:spTree>
    <p:extLst>
      <p:ext uri="{BB962C8B-B14F-4D97-AF65-F5344CB8AC3E}">
        <p14:creationId xmlns:p14="http://schemas.microsoft.com/office/powerpoint/2010/main" val="130551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Tree>
    <p:extLst>
      <p:ext uri="{BB962C8B-B14F-4D97-AF65-F5344CB8AC3E}">
        <p14:creationId xmlns:p14="http://schemas.microsoft.com/office/powerpoint/2010/main" val="110868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spTree>
    <p:extLst>
      <p:ext uri="{BB962C8B-B14F-4D97-AF65-F5344CB8AC3E}">
        <p14:creationId xmlns:p14="http://schemas.microsoft.com/office/powerpoint/2010/main" val="1138931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525" y="298450"/>
            <a:ext cx="4508500" cy="4660900"/>
          </a:xfrm>
          <a:prstGeom prst="rect">
            <a:avLst/>
          </a:prstGeom>
        </p:spPr>
      </p:pic>
      <p:pic>
        <p:nvPicPr>
          <p:cNvPr id="6" name="Picture 5"/>
          <p:cNvPicPr>
            <a:picLocks noChangeAspect="1"/>
          </p:cNvPicPr>
          <p:nvPr/>
        </p:nvPicPr>
        <p:blipFill>
          <a:blip r:embed="rId3"/>
          <a:stretch>
            <a:fillRect/>
          </a:stretch>
        </p:blipFill>
        <p:spPr>
          <a:xfrm>
            <a:off x="63500" y="5600700"/>
            <a:ext cx="9002840" cy="583180"/>
          </a:xfrm>
          <a:prstGeom prst="rect">
            <a:avLst/>
          </a:prstGeom>
        </p:spPr>
      </p:pic>
    </p:spTree>
    <p:extLst>
      <p:ext uri="{BB962C8B-B14F-4D97-AF65-F5344CB8AC3E}">
        <p14:creationId xmlns:p14="http://schemas.microsoft.com/office/powerpoint/2010/main" val="35730098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525" y="298450"/>
            <a:ext cx="4508500" cy="4660900"/>
          </a:xfrm>
          <a:prstGeom prst="rect">
            <a:avLst/>
          </a:prstGeom>
        </p:spPr>
      </p:pic>
      <p:pic>
        <p:nvPicPr>
          <p:cNvPr id="6" name="Picture 5"/>
          <p:cNvPicPr>
            <a:picLocks noChangeAspect="1"/>
          </p:cNvPicPr>
          <p:nvPr/>
        </p:nvPicPr>
        <p:blipFill>
          <a:blip r:embed="rId3"/>
          <a:stretch>
            <a:fillRect/>
          </a:stretch>
        </p:blipFill>
        <p:spPr>
          <a:xfrm>
            <a:off x="63500" y="5600700"/>
            <a:ext cx="9002840" cy="583180"/>
          </a:xfrm>
          <a:prstGeom prst="rect">
            <a:avLst/>
          </a:prstGeom>
        </p:spPr>
      </p:pic>
      <p:sp>
        <p:nvSpPr>
          <p:cNvPr id="5" name="TextBox 4"/>
          <p:cNvSpPr txBox="1"/>
          <p:nvPr/>
        </p:nvSpPr>
        <p:spPr>
          <a:xfrm>
            <a:off x="5953125" y="920750"/>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]/&lt;x</a:t>
            </a:r>
            <a:r>
              <a:rPr lang="en-US" sz="3200" baseline="-25000" dirty="0" smtClean="0"/>
              <a:t>1</a:t>
            </a:r>
            <a:r>
              <a:rPr lang="en-US" sz="3200" dirty="0" smtClean="0"/>
              <a:t>, x</a:t>
            </a:r>
            <a:r>
              <a:rPr lang="en-US" sz="3200" baseline="-25000" dirty="0" smtClean="0"/>
              <a:t>2</a:t>
            </a:r>
            <a:r>
              <a:rPr lang="en-US" sz="3200" dirty="0" smtClean="0"/>
              <a:t>&gt;</a:t>
            </a:r>
            <a:endParaRPr lang="en-US" sz="3200" baseline="30000" dirty="0" smtClean="0"/>
          </a:p>
        </p:txBody>
      </p:sp>
    </p:spTree>
    <p:extLst>
      <p:ext uri="{BB962C8B-B14F-4D97-AF65-F5344CB8AC3E}">
        <p14:creationId xmlns:p14="http://schemas.microsoft.com/office/powerpoint/2010/main" val="3299429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spTree>
    <p:extLst>
      <p:ext uri="{BB962C8B-B14F-4D97-AF65-F5344CB8AC3E}">
        <p14:creationId xmlns:p14="http://schemas.microsoft.com/office/powerpoint/2010/main" val="2540751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5892800"/>
            <a:ext cx="9014052" cy="634289"/>
          </a:xfrm>
          <a:prstGeom prst="rect">
            <a:avLst/>
          </a:prstGeom>
        </p:spPr>
      </p:pic>
      <p:pic>
        <p:nvPicPr>
          <p:cNvPr id="4" name="Picture 3"/>
          <p:cNvPicPr>
            <a:picLocks noChangeAspect="1"/>
          </p:cNvPicPr>
          <p:nvPr/>
        </p:nvPicPr>
        <p:blipFill>
          <a:blip r:embed="rId3"/>
          <a:stretch>
            <a:fillRect/>
          </a:stretch>
        </p:blipFill>
        <p:spPr>
          <a:xfrm>
            <a:off x="73025" y="676275"/>
            <a:ext cx="6807200" cy="4673600"/>
          </a:xfrm>
          <a:prstGeom prst="rect">
            <a:avLst/>
          </a:prstGeom>
        </p:spPr>
      </p:pic>
    </p:spTree>
    <p:extLst>
      <p:ext uri="{BB962C8B-B14F-4D97-AF65-F5344CB8AC3E}">
        <p14:creationId xmlns:p14="http://schemas.microsoft.com/office/powerpoint/2010/main" val="13857796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5892800"/>
            <a:ext cx="9014052" cy="634289"/>
          </a:xfrm>
          <a:prstGeom prst="rect">
            <a:avLst/>
          </a:prstGeom>
        </p:spPr>
      </p:pic>
      <p:pic>
        <p:nvPicPr>
          <p:cNvPr id="4" name="Picture 3"/>
          <p:cNvPicPr>
            <a:picLocks noChangeAspect="1"/>
          </p:cNvPicPr>
          <p:nvPr/>
        </p:nvPicPr>
        <p:blipFill>
          <a:blip r:embed="rId3"/>
          <a:stretch>
            <a:fillRect/>
          </a:stretch>
        </p:blipFill>
        <p:spPr>
          <a:xfrm>
            <a:off x="73025" y="676275"/>
            <a:ext cx="6807200" cy="4673600"/>
          </a:xfrm>
          <a:prstGeom prst="rect">
            <a:avLst/>
          </a:prstGeom>
        </p:spPr>
      </p:pic>
      <p:sp>
        <p:nvSpPr>
          <p:cNvPr id="5" name="TextBox 4"/>
          <p:cNvSpPr txBox="1"/>
          <p:nvPr/>
        </p:nvSpPr>
        <p:spPr>
          <a:xfrm>
            <a:off x="6683375" y="5057487"/>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a:t>1</a:t>
            </a:r>
            <a:r>
              <a:rPr lang="en-US" sz="3200" baseline="30000" dirty="0" smtClean="0"/>
              <a:t>2</a:t>
            </a:r>
          </a:p>
        </p:txBody>
      </p:sp>
    </p:spTree>
    <p:extLst>
      <p:ext uri="{BB962C8B-B14F-4D97-AF65-F5344CB8AC3E}">
        <p14:creationId xmlns:p14="http://schemas.microsoft.com/office/powerpoint/2010/main" val="9063390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pic>
        <p:nvPicPr>
          <p:cNvPr id="2" name="Picture 1"/>
          <p:cNvPicPr>
            <a:picLocks noChangeAspect="1"/>
          </p:cNvPicPr>
          <p:nvPr/>
        </p:nvPicPr>
        <p:blipFill>
          <a:blip r:embed="rId4"/>
          <a:stretch>
            <a:fillRect/>
          </a:stretch>
        </p:blipFill>
        <p:spPr>
          <a:xfrm>
            <a:off x="6334125" y="3536950"/>
            <a:ext cx="1518438" cy="832104"/>
          </a:xfrm>
          <a:prstGeom prst="rect">
            <a:avLst/>
          </a:prstGeom>
        </p:spPr>
      </p:pic>
    </p:spTree>
    <p:extLst>
      <p:ext uri="{BB962C8B-B14F-4D97-AF65-F5344CB8AC3E}">
        <p14:creationId xmlns:p14="http://schemas.microsoft.com/office/powerpoint/2010/main" val="21303135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pic>
        <p:nvPicPr>
          <p:cNvPr id="2" name="Picture 1"/>
          <p:cNvPicPr>
            <a:picLocks noChangeAspect="1"/>
          </p:cNvPicPr>
          <p:nvPr/>
        </p:nvPicPr>
        <p:blipFill>
          <a:blip r:embed="rId4"/>
          <a:stretch>
            <a:fillRect/>
          </a:stretch>
        </p:blipFill>
        <p:spPr>
          <a:xfrm>
            <a:off x="6334125" y="3536950"/>
            <a:ext cx="1518438" cy="832104"/>
          </a:xfrm>
          <a:prstGeom prst="rect">
            <a:avLst/>
          </a:prstGeom>
        </p:spPr>
      </p:pic>
      <p:sp>
        <p:nvSpPr>
          <p:cNvPr id="5" name="TextBox 4"/>
          <p:cNvSpPr txBox="1"/>
          <p:nvPr/>
        </p:nvSpPr>
        <p:spPr>
          <a:xfrm>
            <a:off x="6413500" y="4765099"/>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a:t>
            </a:r>
            <a:endParaRPr lang="en-US" sz="3200" baseline="30000" dirty="0" smtClean="0"/>
          </a:p>
        </p:txBody>
      </p:sp>
    </p:spTree>
    <p:extLst>
      <p:ext uri="{BB962C8B-B14F-4D97-AF65-F5344CB8AC3E}">
        <p14:creationId xmlns:p14="http://schemas.microsoft.com/office/powerpoint/2010/main" val="1983811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09093"/>
            <a:ext cx="4978932" cy="3744157"/>
          </a:xfrm>
          <a:prstGeom prst="rect">
            <a:avLst/>
          </a:prstGeom>
        </p:spPr>
      </p:pic>
      <p:pic>
        <p:nvPicPr>
          <p:cNvPr id="4" name="Picture 3"/>
          <p:cNvPicPr>
            <a:picLocks noChangeAspect="1"/>
          </p:cNvPicPr>
          <p:nvPr/>
        </p:nvPicPr>
        <p:blipFill>
          <a:blip r:embed="rId3"/>
          <a:stretch>
            <a:fillRect/>
          </a:stretch>
        </p:blipFill>
        <p:spPr>
          <a:xfrm>
            <a:off x="31750" y="69850"/>
            <a:ext cx="9144000" cy="1943878"/>
          </a:xfrm>
          <a:prstGeom prst="rect">
            <a:avLst/>
          </a:prstGeom>
        </p:spPr>
      </p:pic>
      <p:sp>
        <p:nvSpPr>
          <p:cNvPr id="5" name="TextBox 4"/>
          <p:cNvSpPr txBox="1"/>
          <p:nvPr/>
        </p:nvSpPr>
        <p:spPr>
          <a:xfrm>
            <a:off x="7471563" y="2577248"/>
            <a:ext cx="1767687"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a:t>
            </a:r>
            <a:endParaRPr lang="en-US" sz="3200" baseline="30000" dirty="0" smtClean="0"/>
          </a:p>
        </p:txBody>
      </p:sp>
      <p:grpSp>
        <p:nvGrpSpPr>
          <p:cNvPr id="6" name="Group 5"/>
          <p:cNvGrpSpPr/>
          <p:nvPr/>
        </p:nvGrpSpPr>
        <p:grpSpPr>
          <a:xfrm>
            <a:off x="7140932" y="2577248"/>
            <a:ext cx="441756" cy="584776"/>
            <a:chOff x="4663440" y="4907894"/>
            <a:chExt cx="441756" cy="584776"/>
          </a:xfrm>
        </p:grpSpPr>
        <p:sp>
          <p:nvSpPr>
            <p:cNvPr id="7" name="Oval 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9" name="TextBox 8"/>
          <p:cNvSpPr txBox="1"/>
          <p:nvPr/>
        </p:nvSpPr>
        <p:spPr>
          <a:xfrm>
            <a:off x="4981932"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a:t>1</a:t>
            </a:r>
            <a:r>
              <a:rPr lang="en-US" sz="3200" baseline="30000" dirty="0" smtClean="0"/>
              <a:t>2</a:t>
            </a:r>
          </a:p>
        </p:txBody>
      </p:sp>
      <p:sp>
        <p:nvSpPr>
          <p:cNvPr id="10" name="TextBox 9"/>
          <p:cNvSpPr txBox="1"/>
          <p:nvPr/>
        </p:nvSpPr>
        <p:spPr>
          <a:xfrm>
            <a:off x="1502307"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]/&lt;x</a:t>
            </a:r>
            <a:r>
              <a:rPr lang="en-US" sz="3200" baseline="-25000" dirty="0" smtClean="0"/>
              <a:t>1</a:t>
            </a:r>
            <a:r>
              <a:rPr lang="en-US" sz="3200" dirty="0" smtClean="0"/>
              <a:t>, x</a:t>
            </a:r>
            <a:r>
              <a:rPr lang="en-US" sz="3200" baseline="-25000" dirty="0" smtClean="0"/>
              <a:t>2</a:t>
            </a:r>
            <a:r>
              <a:rPr lang="en-US" sz="3200" dirty="0" smtClean="0"/>
              <a:t>&gt;</a:t>
            </a:r>
            <a:endParaRPr lang="en-US" sz="3200" baseline="30000" dirty="0" smtClean="0"/>
          </a:p>
        </p:txBody>
      </p:sp>
      <p:sp>
        <p:nvSpPr>
          <p:cNvPr id="11" name="TextBox 10"/>
          <p:cNvSpPr txBox="1"/>
          <p:nvPr/>
        </p:nvSpPr>
        <p:spPr>
          <a:xfrm>
            <a:off x="5852313" y="1976460"/>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r>
              <a:rPr lang="en-US" sz="3200" baseline="30000" dirty="0" smtClean="0"/>
              <a:t>2</a:t>
            </a:r>
          </a:p>
        </p:txBody>
      </p:sp>
      <p:sp>
        <p:nvSpPr>
          <p:cNvPr id="13" name="TextBox 12"/>
          <p:cNvSpPr txBox="1"/>
          <p:nvPr/>
        </p:nvSpPr>
        <p:spPr>
          <a:xfrm>
            <a:off x="89432" y="1976460"/>
            <a:ext cx="3460750" cy="584776"/>
          </a:xfrm>
          <a:prstGeom prst="rect">
            <a:avLst/>
          </a:prstGeom>
          <a:noFill/>
        </p:spPr>
        <p:txBody>
          <a:bodyPr wrap="square" rtlCol="0">
            <a:spAutoFit/>
          </a:bodyPr>
          <a:lstStyle/>
          <a:p>
            <a:r>
              <a:rPr lang="en-US" sz="3200" dirty="0" smtClean="0">
                <a:latin typeface="Symbol" charset="2"/>
                <a:cs typeface="Symbol" charset="2"/>
              </a:rPr>
              <a:t>S</a:t>
            </a:r>
            <a:r>
              <a:rPr lang="en-US" sz="3200" baseline="30000" dirty="0" smtClean="0"/>
              <a:t>(1, 1)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p>
        </p:txBody>
      </p:sp>
      <p:sp>
        <p:nvSpPr>
          <p:cNvPr id="14" name="TextBox 13"/>
          <p:cNvSpPr txBox="1"/>
          <p:nvPr/>
        </p:nvSpPr>
        <p:spPr>
          <a:xfrm>
            <a:off x="3280307" y="1976460"/>
            <a:ext cx="3460750" cy="584776"/>
          </a:xfrm>
          <a:prstGeom prst="rect">
            <a:avLst/>
          </a:prstGeom>
          <a:noFill/>
        </p:spPr>
        <p:txBody>
          <a:bodyPr wrap="square" rtlCol="0">
            <a:spAutoFit/>
          </a:bodyPr>
          <a:lstStyle/>
          <a:p>
            <a:r>
              <a:rPr lang="en-US" sz="3200" baseline="30000" dirty="0" smtClean="0"/>
              <a:t>             </a:t>
            </a:r>
            <a:r>
              <a:rPr lang="en-US" sz="3200" b="1" dirty="0" smtClean="0"/>
              <a:t>0</a:t>
            </a:r>
            <a:endParaRPr lang="en-US" sz="3200" b="1" baseline="30000" dirty="0" smtClean="0"/>
          </a:p>
        </p:txBody>
      </p:sp>
      <p:grpSp>
        <p:nvGrpSpPr>
          <p:cNvPr id="16" name="Group 15"/>
          <p:cNvGrpSpPr/>
          <p:nvPr/>
        </p:nvGrpSpPr>
        <p:grpSpPr>
          <a:xfrm>
            <a:off x="8077193" y="1976460"/>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9" name="Group 18"/>
          <p:cNvGrpSpPr/>
          <p:nvPr/>
        </p:nvGrpSpPr>
        <p:grpSpPr>
          <a:xfrm>
            <a:off x="4568926" y="2577248"/>
            <a:ext cx="441756" cy="584776"/>
            <a:chOff x="4663440" y="4907894"/>
            <a:chExt cx="441756" cy="584776"/>
          </a:xfrm>
        </p:grpSpPr>
        <p:sp>
          <p:nvSpPr>
            <p:cNvPr id="20" name="Oval 19"/>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5544695" y="1976460"/>
            <a:ext cx="441756" cy="584776"/>
            <a:chOff x="4663440" y="4907894"/>
            <a:chExt cx="441756" cy="584776"/>
          </a:xfrm>
        </p:grpSpPr>
        <p:sp>
          <p:nvSpPr>
            <p:cNvPr id="23" name="Oval 22"/>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5" name="Group 24"/>
          <p:cNvGrpSpPr/>
          <p:nvPr/>
        </p:nvGrpSpPr>
        <p:grpSpPr>
          <a:xfrm>
            <a:off x="2953208" y="1976460"/>
            <a:ext cx="441756" cy="584776"/>
            <a:chOff x="4663440" y="4907894"/>
            <a:chExt cx="441756" cy="584776"/>
          </a:xfrm>
        </p:grpSpPr>
        <p:sp>
          <p:nvSpPr>
            <p:cNvPr id="26" name="Oval 25"/>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28" name="Rectangle 27"/>
          <p:cNvSpPr/>
          <p:nvPr/>
        </p:nvSpPr>
        <p:spPr>
          <a:xfrm>
            <a:off x="5974844" y="5244936"/>
            <a:ext cx="2934823"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792521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09093"/>
            <a:ext cx="4978932" cy="3744157"/>
          </a:xfrm>
          <a:prstGeom prst="rect">
            <a:avLst/>
          </a:prstGeom>
        </p:spPr>
      </p:pic>
      <p:pic>
        <p:nvPicPr>
          <p:cNvPr id="4" name="Picture 3"/>
          <p:cNvPicPr>
            <a:picLocks noChangeAspect="1"/>
          </p:cNvPicPr>
          <p:nvPr/>
        </p:nvPicPr>
        <p:blipFill>
          <a:blip r:embed="rId3"/>
          <a:stretch>
            <a:fillRect/>
          </a:stretch>
        </p:blipFill>
        <p:spPr>
          <a:xfrm>
            <a:off x="31750" y="69850"/>
            <a:ext cx="9144000" cy="1943878"/>
          </a:xfrm>
          <a:prstGeom prst="rect">
            <a:avLst/>
          </a:prstGeom>
        </p:spPr>
      </p:pic>
      <p:sp>
        <p:nvSpPr>
          <p:cNvPr id="5" name="TextBox 4"/>
          <p:cNvSpPr txBox="1"/>
          <p:nvPr/>
        </p:nvSpPr>
        <p:spPr>
          <a:xfrm>
            <a:off x="7471563" y="2577248"/>
            <a:ext cx="1767687"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a:t>
            </a:r>
            <a:endParaRPr lang="en-US" sz="3200" baseline="30000" dirty="0" smtClean="0"/>
          </a:p>
        </p:txBody>
      </p:sp>
      <p:grpSp>
        <p:nvGrpSpPr>
          <p:cNvPr id="6" name="Group 5"/>
          <p:cNvGrpSpPr/>
          <p:nvPr/>
        </p:nvGrpSpPr>
        <p:grpSpPr>
          <a:xfrm>
            <a:off x="7140932" y="2577248"/>
            <a:ext cx="441756" cy="584776"/>
            <a:chOff x="4663440" y="4907894"/>
            <a:chExt cx="441756" cy="584776"/>
          </a:xfrm>
        </p:grpSpPr>
        <p:sp>
          <p:nvSpPr>
            <p:cNvPr id="7" name="Oval 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9" name="TextBox 8"/>
          <p:cNvSpPr txBox="1"/>
          <p:nvPr/>
        </p:nvSpPr>
        <p:spPr>
          <a:xfrm>
            <a:off x="4981932"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a:t>1</a:t>
            </a:r>
            <a:r>
              <a:rPr lang="en-US" sz="3200" baseline="30000" dirty="0" smtClean="0"/>
              <a:t>2</a:t>
            </a:r>
          </a:p>
        </p:txBody>
      </p:sp>
      <p:sp>
        <p:nvSpPr>
          <p:cNvPr id="10" name="TextBox 9"/>
          <p:cNvSpPr txBox="1"/>
          <p:nvPr/>
        </p:nvSpPr>
        <p:spPr>
          <a:xfrm>
            <a:off x="1502307"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]/&lt;x</a:t>
            </a:r>
            <a:r>
              <a:rPr lang="en-US" sz="3200" baseline="-25000" dirty="0" smtClean="0"/>
              <a:t>1</a:t>
            </a:r>
            <a:r>
              <a:rPr lang="en-US" sz="3200" dirty="0" smtClean="0"/>
              <a:t>, x</a:t>
            </a:r>
            <a:r>
              <a:rPr lang="en-US" sz="3200" baseline="-25000" dirty="0" smtClean="0"/>
              <a:t>2</a:t>
            </a:r>
            <a:r>
              <a:rPr lang="en-US" sz="3200" dirty="0" smtClean="0"/>
              <a:t>&gt;</a:t>
            </a:r>
            <a:endParaRPr lang="en-US" sz="3200" baseline="30000" dirty="0" smtClean="0"/>
          </a:p>
        </p:txBody>
      </p:sp>
      <p:sp>
        <p:nvSpPr>
          <p:cNvPr id="11" name="TextBox 10"/>
          <p:cNvSpPr txBox="1"/>
          <p:nvPr/>
        </p:nvSpPr>
        <p:spPr>
          <a:xfrm>
            <a:off x="5852313" y="1976460"/>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r>
              <a:rPr lang="en-US" sz="3200" baseline="30000" dirty="0" smtClean="0"/>
              <a:t>2</a:t>
            </a:r>
          </a:p>
        </p:txBody>
      </p:sp>
      <p:sp>
        <p:nvSpPr>
          <p:cNvPr id="13" name="TextBox 12"/>
          <p:cNvSpPr txBox="1"/>
          <p:nvPr/>
        </p:nvSpPr>
        <p:spPr>
          <a:xfrm>
            <a:off x="89432" y="1976460"/>
            <a:ext cx="3460750" cy="584776"/>
          </a:xfrm>
          <a:prstGeom prst="rect">
            <a:avLst/>
          </a:prstGeom>
          <a:noFill/>
        </p:spPr>
        <p:txBody>
          <a:bodyPr wrap="square" rtlCol="0">
            <a:spAutoFit/>
          </a:bodyPr>
          <a:lstStyle/>
          <a:p>
            <a:r>
              <a:rPr lang="en-US" sz="3200" dirty="0" smtClean="0">
                <a:latin typeface="Symbol" charset="2"/>
                <a:cs typeface="Symbol" charset="2"/>
              </a:rPr>
              <a:t>S</a:t>
            </a:r>
            <a:r>
              <a:rPr lang="en-US" sz="3200" baseline="30000" dirty="0" smtClean="0"/>
              <a:t>(1, 1)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p>
        </p:txBody>
      </p:sp>
      <p:sp>
        <p:nvSpPr>
          <p:cNvPr id="14" name="TextBox 13"/>
          <p:cNvSpPr txBox="1"/>
          <p:nvPr/>
        </p:nvSpPr>
        <p:spPr>
          <a:xfrm>
            <a:off x="3280307" y="1976460"/>
            <a:ext cx="3460750" cy="584776"/>
          </a:xfrm>
          <a:prstGeom prst="rect">
            <a:avLst/>
          </a:prstGeom>
          <a:noFill/>
        </p:spPr>
        <p:txBody>
          <a:bodyPr wrap="square" rtlCol="0">
            <a:spAutoFit/>
          </a:bodyPr>
          <a:lstStyle/>
          <a:p>
            <a:r>
              <a:rPr lang="en-US" sz="3200" baseline="30000" dirty="0" smtClean="0"/>
              <a:t>             </a:t>
            </a:r>
            <a:r>
              <a:rPr lang="en-US" sz="3200" b="1" dirty="0" smtClean="0"/>
              <a:t>0</a:t>
            </a:r>
            <a:endParaRPr lang="en-US" sz="3200" b="1" baseline="30000" dirty="0" smtClean="0"/>
          </a:p>
        </p:txBody>
      </p:sp>
      <p:grpSp>
        <p:nvGrpSpPr>
          <p:cNvPr id="16" name="Group 15"/>
          <p:cNvGrpSpPr/>
          <p:nvPr/>
        </p:nvGrpSpPr>
        <p:grpSpPr>
          <a:xfrm>
            <a:off x="8077193" y="1976460"/>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9" name="Group 18"/>
          <p:cNvGrpSpPr/>
          <p:nvPr/>
        </p:nvGrpSpPr>
        <p:grpSpPr>
          <a:xfrm>
            <a:off x="4568926" y="2577248"/>
            <a:ext cx="441756" cy="584776"/>
            <a:chOff x="4663440" y="4907894"/>
            <a:chExt cx="441756" cy="584776"/>
          </a:xfrm>
        </p:grpSpPr>
        <p:sp>
          <p:nvSpPr>
            <p:cNvPr id="20" name="Oval 19"/>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5544695" y="1976460"/>
            <a:ext cx="441756" cy="584776"/>
            <a:chOff x="4663440" y="4907894"/>
            <a:chExt cx="441756" cy="584776"/>
          </a:xfrm>
        </p:grpSpPr>
        <p:sp>
          <p:nvSpPr>
            <p:cNvPr id="23" name="Oval 22"/>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5" name="Group 24"/>
          <p:cNvGrpSpPr/>
          <p:nvPr/>
        </p:nvGrpSpPr>
        <p:grpSpPr>
          <a:xfrm>
            <a:off x="2953208" y="1976460"/>
            <a:ext cx="441756" cy="584776"/>
            <a:chOff x="4663440" y="4907894"/>
            <a:chExt cx="441756" cy="584776"/>
          </a:xfrm>
        </p:grpSpPr>
        <p:sp>
          <p:nvSpPr>
            <p:cNvPr id="26" name="Oval 25"/>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2" name="TextBox 1"/>
          <p:cNvSpPr txBox="1"/>
          <p:nvPr/>
        </p:nvSpPr>
        <p:spPr>
          <a:xfrm>
            <a:off x="5010682" y="3397250"/>
            <a:ext cx="4085693" cy="3046988"/>
          </a:xfrm>
          <a:prstGeom prst="rect">
            <a:avLst/>
          </a:prstGeom>
          <a:noFill/>
        </p:spPr>
        <p:txBody>
          <a:bodyPr wrap="square" rtlCol="0">
            <a:spAutoFit/>
          </a:bodyPr>
          <a:lstStyle/>
          <a:p>
            <a:r>
              <a:rPr lang="en-US" sz="2400" dirty="0"/>
              <a:t>In general, use </a:t>
            </a:r>
            <a:r>
              <a:rPr lang="en-US" sz="2400" dirty="0" err="1" smtClean="0"/>
              <a:t>Buchberger’s</a:t>
            </a:r>
            <a:r>
              <a:rPr lang="en-US" sz="2400" dirty="0" smtClean="0"/>
              <a:t>/ </a:t>
            </a:r>
            <a:r>
              <a:rPr lang="en-US" sz="2400" dirty="0"/>
              <a:t>algorithm for constructing a </a:t>
            </a:r>
            <a:r>
              <a:rPr lang="en-US" sz="2400" dirty="0" err="1"/>
              <a:t>Grobner</a:t>
            </a:r>
            <a:r>
              <a:rPr lang="en-US" sz="2400" dirty="0"/>
              <a:t> basis. </a:t>
            </a:r>
          </a:p>
          <a:p>
            <a:r>
              <a:rPr lang="en-US" sz="2400" smtClean="0"/>
              <a:t>Algorithm </a:t>
            </a:r>
            <a:r>
              <a:rPr lang="en-US" sz="2400" dirty="0" smtClean="0"/>
              <a:t>described in Computing Multidimensional </a:t>
            </a:r>
            <a:r>
              <a:rPr lang="en-US" sz="2400" dirty="0"/>
              <a:t>Persistence</a:t>
            </a:r>
            <a:r>
              <a:rPr lang="en-US" sz="2400" dirty="0" smtClean="0"/>
              <a:t>, by </a:t>
            </a:r>
            <a:r>
              <a:rPr lang="en-US" sz="2400" dirty="0" err="1" smtClean="0"/>
              <a:t>Carlsson</a:t>
            </a:r>
            <a:r>
              <a:rPr lang="en-US" sz="2400" dirty="0"/>
              <a:t>, </a:t>
            </a:r>
            <a:r>
              <a:rPr lang="en-US" sz="2400" dirty="0" smtClean="0"/>
              <a:t>Singh</a:t>
            </a:r>
            <a:r>
              <a:rPr lang="en-US" sz="2400" dirty="0"/>
              <a:t>, </a:t>
            </a:r>
            <a:r>
              <a:rPr lang="en-US" sz="2400" dirty="0" err="1" smtClean="0"/>
              <a:t>Zomorodian</a:t>
            </a:r>
            <a:r>
              <a:rPr lang="en-US" sz="2400" dirty="0" smtClean="0"/>
              <a:t>, can be computed in polynomial time. </a:t>
            </a:r>
            <a:endParaRPr lang="en-US" sz="2400" baseline="30000" dirty="0" smtClean="0"/>
          </a:p>
        </p:txBody>
      </p:sp>
      <p:sp>
        <p:nvSpPr>
          <p:cNvPr id="28" name="Rectangle 27"/>
          <p:cNvSpPr/>
          <p:nvPr/>
        </p:nvSpPr>
        <p:spPr>
          <a:xfrm>
            <a:off x="5974844" y="5244936"/>
            <a:ext cx="2934823"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19742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grpSp>
        <p:nvGrpSpPr>
          <p:cNvPr id="68" name="Group 67"/>
          <p:cNvGrpSpPr/>
          <p:nvPr/>
        </p:nvGrpSpPr>
        <p:grpSpPr>
          <a:xfrm>
            <a:off x="4515761" y="3487201"/>
            <a:ext cx="4783461" cy="587705"/>
            <a:chOff x="4515761" y="3487201"/>
            <a:chExt cx="4783461" cy="587705"/>
          </a:xfrm>
        </p:grpSpPr>
        <p:sp>
          <p:nvSpPr>
            <p:cNvPr id="13" name="TextBox 12"/>
            <p:cNvSpPr txBox="1"/>
            <p:nvPr/>
          </p:nvSpPr>
          <p:spPr>
            <a:xfrm>
              <a:off x="4780712" y="3490130"/>
              <a:ext cx="4518510"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r>
                <a:rPr lang="en-US" sz="3200" dirty="0" smtClean="0"/>
                <a:t>    C</a:t>
              </a:r>
              <a:r>
                <a:rPr lang="en-US" sz="3200" baseline="-25000" dirty="0" smtClean="0"/>
                <a:t>3</a:t>
              </a:r>
              <a:r>
                <a:rPr lang="en-US" sz="3200" dirty="0" smtClean="0"/>
                <a:t>    …</a:t>
              </a:r>
              <a:endParaRPr lang="en-US" sz="3200" baseline="-25000" dirty="0"/>
            </a:p>
          </p:txBody>
        </p:sp>
        <p:grpSp>
          <p:nvGrpSpPr>
            <p:cNvPr id="36" name="Group 35"/>
            <p:cNvGrpSpPr/>
            <p:nvPr/>
          </p:nvGrpSpPr>
          <p:grpSpPr>
            <a:xfrm>
              <a:off x="4515761" y="3487201"/>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37" name="Group 36"/>
            <p:cNvGrpSpPr/>
            <p:nvPr/>
          </p:nvGrpSpPr>
          <p:grpSpPr>
            <a:xfrm>
              <a:off x="6065160" y="3487201"/>
              <a:ext cx="441756" cy="584776"/>
              <a:chOff x="4663440" y="4907894"/>
              <a:chExt cx="441756" cy="584776"/>
            </a:xfrm>
          </p:grpSpPr>
          <p:sp>
            <p:nvSpPr>
              <p:cNvPr id="38" name="Oval 3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0" name="Group 39"/>
            <p:cNvGrpSpPr/>
            <p:nvPr/>
          </p:nvGrpSpPr>
          <p:grpSpPr>
            <a:xfrm>
              <a:off x="7487559" y="3487201"/>
              <a:ext cx="441756" cy="584776"/>
              <a:chOff x="4663440" y="4907894"/>
              <a:chExt cx="441756" cy="584776"/>
            </a:xfrm>
          </p:grpSpPr>
          <p:sp>
            <p:nvSpPr>
              <p:cNvPr id="41" name="Oval 40"/>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6" name="Group 45"/>
            <p:cNvGrpSpPr/>
            <p:nvPr/>
          </p:nvGrpSpPr>
          <p:grpSpPr>
            <a:xfrm>
              <a:off x="8204250" y="3487201"/>
              <a:ext cx="441756" cy="584776"/>
              <a:chOff x="4663440" y="4907894"/>
              <a:chExt cx="441756" cy="584776"/>
            </a:xfrm>
          </p:grpSpPr>
          <p:sp>
            <p:nvSpPr>
              <p:cNvPr id="47" name="Oval 4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49" name="Rectangle 48"/>
          <p:cNvSpPr/>
          <p:nvPr/>
        </p:nvSpPr>
        <p:spPr>
          <a:xfrm>
            <a:off x="4416778" y="3374313"/>
            <a:ext cx="4727222" cy="2397131"/>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2137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09093"/>
            <a:ext cx="4978932" cy="3744157"/>
          </a:xfrm>
          <a:prstGeom prst="rect">
            <a:avLst/>
          </a:prstGeom>
        </p:spPr>
      </p:pic>
      <p:pic>
        <p:nvPicPr>
          <p:cNvPr id="4" name="Picture 3"/>
          <p:cNvPicPr>
            <a:picLocks noChangeAspect="1"/>
          </p:cNvPicPr>
          <p:nvPr/>
        </p:nvPicPr>
        <p:blipFill>
          <a:blip r:embed="rId3"/>
          <a:stretch>
            <a:fillRect/>
          </a:stretch>
        </p:blipFill>
        <p:spPr>
          <a:xfrm>
            <a:off x="31750" y="69850"/>
            <a:ext cx="9144000" cy="1943878"/>
          </a:xfrm>
          <a:prstGeom prst="rect">
            <a:avLst/>
          </a:prstGeom>
        </p:spPr>
      </p:pic>
      <p:sp>
        <p:nvSpPr>
          <p:cNvPr id="5" name="TextBox 4"/>
          <p:cNvSpPr txBox="1"/>
          <p:nvPr/>
        </p:nvSpPr>
        <p:spPr>
          <a:xfrm>
            <a:off x="7471563" y="2577248"/>
            <a:ext cx="1767687"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a:t>
            </a:r>
            <a:endParaRPr lang="en-US" sz="3200" baseline="30000" dirty="0" smtClean="0"/>
          </a:p>
        </p:txBody>
      </p:sp>
      <p:grpSp>
        <p:nvGrpSpPr>
          <p:cNvPr id="6" name="Group 5"/>
          <p:cNvGrpSpPr/>
          <p:nvPr/>
        </p:nvGrpSpPr>
        <p:grpSpPr>
          <a:xfrm>
            <a:off x="7140932" y="2577248"/>
            <a:ext cx="441756" cy="584776"/>
            <a:chOff x="4663440" y="4907894"/>
            <a:chExt cx="441756" cy="584776"/>
          </a:xfrm>
        </p:grpSpPr>
        <p:sp>
          <p:nvSpPr>
            <p:cNvPr id="7" name="Oval 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9" name="TextBox 8"/>
          <p:cNvSpPr txBox="1"/>
          <p:nvPr/>
        </p:nvSpPr>
        <p:spPr>
          <a:xfrm>
            <a:off x="4981932"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a:t>1</a:t>
            </a:r>
            <a:r>
              <a:rPr lang="en-US" sz="3200" baseline="30000" dirty="0" smtClean="0"/>
              <a:t>2</a:t>
            </a:r>
          </a:p>
        </p:txBody>
      </p:sp>
      <p:sp>
        <p:nvSpPr>
          <p:cNvPr id="10" name="TextBox 9"/>
          <p:cNvSpPr txBox="1"/>
          <p:nvPr/>
        </p:nvSpPr>
        <p:spPr>
          <a:xfrm>
            <a:off x="1502307" y="2577248"/>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]/&lt;x</a:t>
            </a:r>
            <a:r>
              <a:rPr lang="en-US" sz="3200" baseline="-25000" dirty="0" smtClean="0"/>
              <a:t>1</a:t>
            </a:r>
            <a:r>
              <a:rPr lang="en-US" sz="3200" dirty="0" smtClean="0"/>
              <a:t>, x</a:t>
            </a:r>
            <a:r>
              <a:rPr lang="en-US" sz="3200" baseline="-25000" dirty="0" smtClean="0"/>
              <a:t>2</a:t>
            </a:r>
            <a:r>
              <a:rPr lang="en-US" sz="3200" dirty="0" smtClean="0"/>
              <a:t>&gt;</a:t>
            </a:r>
            <a:endParaRPr lang="en-US" sz="3200" baseline="30000" dirty="0" smtClean="0"/>
          </a:p>
        </p:txBody>
      </p:sp>
      <p:sp>
        <p:nvSpPr>
          <p:cNvPr id="11" name="TextBox 10"/>
          <p:cNvSpPr txBox="1"/>
          <p:nvPr/>
        </p:nvSpPr>
        <p:spPr>
          <a:xfrm>
            <a:off x="5852313" y="1976460"/>
            <a:ext cx="3460750" cy="584776"/>
          </a:xfrm>
          <a:prstGeom prst="rect">
            <a:avLst/>
          </a:prstGeom>
          <a:noFill/>
        </p:spPr>
        <p:txBody>
          <a:bodyPr wrap="square" rtlCol="0">
            <a:spAutoFit/>
          </a:bodyPr>
          <a:lstStyle/>
          <a:p>
            <a:r>
              <a:rPr lang="en-US" sz="3200" baseline="30000" dirty="0" smtClean="0"/>
              <a:t>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r>
              <a:rPr lang="en-US" sz="3200" baseline="30000" dirty="0" smtClean="0"/>
              <a:t>2</a:t>
            </a:r>
          </a:p>
        </p:txBody>
      </p:sp>
      <p:sp>
        <p:nvSpPr>
          <p:cNvPr id="13" name="TextBox 12"/>
          <p:cNvSpPr txBox="1"/>
          <p:nvPr/>
        </p:nvSpPr>
        <p:spPr>
          <a:xfrm>
            <a:off x="89432" y="1976460"/>
            <a:ext cx="3460750" cy="584776"/>
          </a:xfrm>
          <a:prstGeom prst="rect">
            <a:avLst/>
          </a:prstGeom>
          <a:noFill/>
        </p:spPr>
        <p:txBody>
          <a:bodyPr wrap="square" rtlCol="0">
            <a:spAutoFit/>
          </a:bodyPr>
          <a:lstStyle/>
          <a:p>
            <a:r>
              <a:rPr lang="en-US" sz="3200" dirty="0" smtClean="0">
                <a:latin typeface="Symbol" charset="2"/>
                <a:cs typeface="Symbol" charset="2"/>
              </a:rPr>
              <a:t>S</a:t>
            </a:r>
            <a:r>
              <a:rPr lang="en-US" sz="3200" baseline="30000" dirty="0" smtClean="0"/>
              <a:t>(1, 1) </a:t>
            </a:r>
            <a:r>
              <a:rPr lang="en-US" sz="3200" dirty="0" smtClean="0"/>
              <a:t>Z</a:t>
            </a:r>
            <a:r>
              <a:rPr lang="en-US" sz="3200" baseline="-25000" dirty="0" smtClean="0"/>
              <a:t>2</a:t>
            </a:r>
            <a:r>
              <a:rPr lang="en-US" sz="3200" dirty="0" smtClean="0"/>
              <a:t>[x</a:t>
            </a:r>
            <a:r>
              <a:rPr lang="en-US" sz="3200" baseline="-25000" dirty="0" smtClean="0"/>
              <a:t>1</a:t>
            </a:r>
            <a:r>
              <a:rPr lang="en-US" sz="3200" dirty="0" smtClean="0"/>
              <a:t>, x</a:t>
            </a:r>
            <a:r>
              <a:rPr lang="en-US" sz="3200" baseline="-25000" dirty="0" smtClean="0"/>
              <a:t>2</a:t>
            </a:r>
            <a:r>
              <a:rPr lang="en-US" sz="3200" dirty="0" smtClean="0"/>
              <a:t>]/x</a:t>
            </a:r>
            <a:r>
              <a:rPr lang="en-US" sz="3200" baseline="-25000" dirty="0" smtClean="0"/>
              <a:t>2</a:t>
            </a:r>
          </a:p>
        </p:txBody>
      </p:sp>
      <p:sp>
        <p:nvSpPr>
          <p:cNvPr id="14" name="TextBox 13"/>
          <p:cNvSpPr txBox="1"/>
          <p:nvPr/>
        </p:nvSpPr>
        <p:spPr>
          <a:xfrm>
            <a:off x="3280307" y="1976460"/>
            <a:ext cx="3460750" cy="584776"/>
          </a:xfrm>
          <a:prstGeom prst="rect">
            <a:avLst/>
          </a:prstGeom>
          <a:noFill/>
        </p:spPr>
        <p:txBody>
          <a:bodyPr wrap="square" rtlCol="0">
            <a:spAutoFit/>
          </a:bodyPr>
          <a:lstStyle/>
          <a:p>
            <a:r>
              <a:rPr lang="en-US" sz="3200" baseline="30000" dirty="0" smtClean="0"/>
              <a:t>             </a:t>
            </a:r>
            <a:r>
              <a:rPr lang="en-US" sz="3200" b="1" dirty="0" smtClean="0"/>
              <a:t>0</a:t>
            </a:r>
            <a:endParaRPr lang="en-US" sz="3200" b="1" baseline="30000" dirty="0" smtClean="0"/>
          </a:p>
        </p:txBody>
      </p:sp>
      <p:grpSp>
        <p:nvGrpSpPr>
          <p:cNvPr id="16" name="Group 15"/>
          <p:cNvGrpSpPr/>
          <p:nvPr/>
        </p:nvGrpSpPr>
        <p:grpSpPr>
          <a:xfrm>
            <a:off x="8077193" y="1976460"/>
            <a:ext cx="441756" cy="584776"/>
            <a:chOff x="4663440" y="4907894"/>
            <a:chExt cx="441756" cy="584776"/>
          </a:xfrm>
        </p:grpSpPr>
        <p:sp>
          <p:nvSpPr>
            <p:cNvPr id="17" name="Oval 16"/>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19" name="Group 18"/>
          <p:cNvGrpSpPr/>
          <p:nvPr/>
        </p:nvGrpSpPr>
        <p:grpSpPr>
          <a:xfrm>
            <a:off x="4568926" y="2577248"/>
            <a:ext cx="441756" cy="584776"/>
            <a:chOff x="4663440" y="4907894"/>
            <a:chExt cx="441756" cy="584776"/>
          </a:xfrm>
        </p:grpSpPr>
        <p:sp>
          <p:nvSpPr>
            <p:cNvPr id="20" name="Oval 19"/>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2" name="Group 21"/>
          <p:cNvGrpSpPr/>
          <p:nvPr/>
        </p:nvGrpSpPr>
        <p:grpSpPr>
          <a:xfrm>
            <a:off x="5544695" y="1976460"/>
            <a:ext cx="441756" cy="584776"/>
            <a:chOff x="4663440" y="4907894"/>
            <a:chExt cx="441756" cy="584776"/>
          </a:xfrm>
        </p:grpSpPr>
        <p:sp>
          <p:nvSpPr>
            <p:cNvPr id="23" name="Oval 22"/>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25" name="Group 24"/>
          <p:cNvGrpSpPr/>
          <p:nvPr/>
        </p:nvGrpSpPr>
        <p:grpSpPr>
          <a:xfrm>
            <a:off x="2953208" y="1976460"/>
            <a:ext cx="441756" cy="584776"/>
            <a:chOff x="4663440" y="4907894"/>
            <a:chExt cx="441756" cy="584776"/>
          </a:xfrm>
        </p:grpSpPr>
        <p:sp>
          <p:nvSpPr>
            <p:cNvPr id="26" name="Oval 25"/>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sp>
        <p:nvSpPr>
          <p:cNvPr id="28" name="Rectangle 27"/>
          <p:cNvSpPr/>
          <p:nvPr/>
        </p:nvSpPr>
        <p:spPr>
          <a:xfrm>
            <a:off x="5974844" y="5244936"/>
            <a:ext cx="2934823" cy="369332"/>
          </a:xfrm>
          <a:prstGeom prst="rect">
            <a:avLst/>
          </a:prstGeom>
        </p:spPr>
        <p:txBody>
          <a:bodyPr wrap="square">
            <a:spAutoFit/>
          </a:bodyPr>
          <a:lstStyle/>
          <a:p>
            <a:endParaRPr lang="en-US" dirty="0"/>
          </a:p>
        </p:txBody>
      </p:sp>
      <p:sp>
        <p:nvSpPr>
          <p:cNvPr id="29" name="TextBox 28"/>
          <p:cNvSpPr txBox="1"/>
          <p:nvPr/>
        </p:nvSpPr>
        <p:spPr>
          <a:xfrm>
            <a:off x="5010682" y="3397250"/>
            <a:ext cx="4085693" cy="3005951"/>
          </a:xfrm>
          <a:prstGeom prst="rect">
            <a:avLst/>
          </a:prstGeom>
          <a:noFill/>
        </p:spPr>
        <p:txBody>
          <a:bodyPr wrap="square" rtlCol="0">
            <a:spAutoFit/>
          </a:bodyPr>
          <a:lstStyle/>
          <a:p>
            <a:pPr algn="ctr"/>
            <a:r>
              <a:rPr lang="en-US" sz="2400" dirty="0"/>
              <a:t>In general, use Dionysus software, </a:t>
            </a:r>
            <a:endParaRPr lang="en-US" sz="2400" dirty="0" smtClean="0"/>
          </a:p>
          <a:p>
            <a:pPr algn="ctr"/>
            <a:endParaRPr lang="en-US" sz="2400" dirty="0">
              <a:hlinkClick r:id="rId4"/>
            </a:endParaRPr>
          </a:p>
          <a:p>
            <a:pPr algn="ctr"/>
            <a:r>
              <a:rPr lang="en-US" sz="2400" dirty="0" smtClean="0">
                <a:hlinkClick r:id="rId4"/>
              </a:rPr>
              <a:t>http</a:t>
            </a:r>
            <a:r>
              <a:rPr lang="en-US" sz="2400" dirty="0">
                <a:hlinkClick r:id="rId4"/>
              </a:rPr>
              <a:t>://www.mrzv.org/software/dionysus/</a:t>
            </a:r>
            <a:endParaRPr lang="en-US" sz="2400" dirty="0"/>
          </a:p>
          <a:p>
            <a:pPr algn="ctr"/>
            <a:endParaRPr lang="en-US" sz="2400" dirty="0"/>
          </a:p>
          <a:p>
            <a:pPr algn="ctr"/>
            <a:r>
              <a:rPr lang="en-US" sz="3200" baseline="30000" dirty="0" smtClean="0"/>
              <a:t> </a:t>
            </a:r>
            <a:endParaRPr lang="en-US" sz="3200" baseline="30000" dirty="0"/>
          </a:p>
          <a:p>
            <a:endParaRPr lang="en-US" sz="3200" baseline="30000" dirty="0" smtClean="0"/>
          </a:p>
        </p:txBody>
      </p:sp>
    </p:spTree>
    <p:extLst>
      <p:ext uri="{BB962C8B-B14F-4D97-AF65-F5344CB8AC3E}">
        <p14:creationId xmlns:p14="http://schemas.microsoft.com/office/powerpoint/2010/main" val="32196893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50800"/>
            <a:ext cx="7683500" cy="6756400"/>
          </a:xfrm>
          <a:prstGeom prst="rect">
            <a:avLst/>
          </a:prstGeom>
        </p:spPr>
      </p:pic>
    </p:spTree>
    <p:extLst>
      <p:ext uri="{BB962C8B-B14F-4D97-AF65-F5344CB8AC3E}">
        <p14:creationId xmlns:p14="http://schemas.microsoft.com/office/powerpoint/2010/main" val="33099092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319"/>
            <a:ext cx="9119681" cy="6858000"/>
          </a:xfrm>
          <a:prstGeom prst="rect">
            <a:avLst/>
          </a:prstGeom>
        </p:spPr>
      </p:pic>
    </p:spTree>
    <p:extLst>
      <p:ext uri="{BB962C8B-B14F-4D97-AF65-F5344CB8AC3E}">
        <p14:creationId xmlns:p14="http://schemas.microsoft.com/office/powerpoint/2010/main" val="7960888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3451" y="176586"/>
            <a:ext cx="5540549" cy="2978624"/>
          </a:xfrm>
          <a:prstGeom prst="rect">
            <a:avLst/>
          </a:prstGeom>
        </p:spPr>
      </p:pic>
      <p:pic>
        <p:nvPicPr>
          <p:cNvPr id="3" name="Picture 2"/>
          <p:cNvPicPr>
            <a:picLocks noChangeAspect="1"/>
          </p:cNvPicPr>
          <p:nvPr/>
        </p:nvPicPr>
        <p:blipFill>
          <a:blip r:embed="rId3"/>
          <a:stretch>
            <a:fillRect/>
          </a:stretch>
        </p:blipFill>
        <p:spPr>
          <a:xfrm>
            <a:off x="0" y="3113843"/>
            <a:ext cx="4978932" cy="3744157"/>
          </a:xfrm>
          <a:prstGeom prst="rect">
            <a:avLst/>
          </a:prstGeom>
        </p:spPr>
      </p:pic>
      <p:sp>
        <p:nvSpPr>
          <p:cNvPr id="4" name="Rectangle 3"/>
          <p:cNvSpPr/>
          <p:nvPr/>
        </p:nvSpPr>
        <p:spPr>
          <a:xfrm>
            <a:off x="5974844" y="5244936"/>
            <a:ext cx="2934823" cy="1200329"/>
          </a:xfrm>
          <a:prstGeom prst="rect">
            <a:avLst/>
          </a:prstGeom>
        </p:spPr>
        <p:txBody>
          <a:bodyPr wrap="square">
            <a:spAutoFit/>
          </a:bodyPr>
          <a:lstStyle/>
          <a:p>
            <a:r>
              <a:rPr lang="en-US" dirty="0"/>
              <a:t>Computing Multidimensional </a:t>
            </a:r>
            <a:r>
              <a:rPr lang="en-US" dirty="0" smtClean="0"/>
              <a:t>Persistence,</a:t>
            </a:r>
            <a:endParaRPr lang="en-US" dirty="0"/>
          </a:p>
          <a:p>
            <a:r>
              <a:rPr lang="en-US" dirty="0"/>
              <a:t>Gunnar </a:t>
            </a:r>
            <a:r>
              <a:rPr lang="en-US" dirty="0" err="1" smtClean="0"/>
              <a:t>Carlsson</a:t>
            </a:r>
            <a:r>
              <a:rPr lang="en-US" dirty="0" smtClean="0"/>
              <a:t>, </a:t>
            </a:r>
            <a:r>
              <a:rPr lang="en-US" dirty="0" err="1"/>
              <a:t>Gurjeet</a:t>
            </a:r>
            <a:r>
              <a:rPr lang="en-US" dirty="0"/>
              <a:t> </a:t>
            </a:r>
            <a:r>
              <a:rPr lang="en-US" dirty="0" smtClean="0"/>
              <a:t>Singh, </a:t>
            </a:r>
            <a:r>
              <a:rPr lang="en-US" dirty="0"/>
              <a:t>and </a:t>
            </a:r>
            <a:r>
              <a:rPr lang="en-US" dirty="0" err="1"/>
              <a:t>Afra</a:t>
            </a:r>
            <a:r>
              <a:rPr lang="en-US" dirty="0"/>
              <a:t> </a:t>
            </a:r>
            <a:r>
              <a:rPr lang="en-US" dirty="0" err="1" smtClean="0"/>
              <a:t>Zomorodian</a:t>
            </a:r>
            <a:endParaRPr lang="en-US" dirty="0"/>
          </a:p>
        </p:txBody>
      </p:sp>
    </p:spTree>
    <p:extLst>
      <p:ext uri="{BB962C8B-B14F-4D97-AF65-F5344CB8AC3E}">
        <p14:creationId xmlns:p14="http://schemas.microsoft.com/office/powerpoint/2010/main" val="14766477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1" y="678517"/>
            <a:ext cx="8869680" cy="5200719"/>
          </a:xfrm>
          <a:prstGeom prst="rect">
            <a:avLst/>
          </a:prstGeom>
        </p:spPr>
      </p:pic>
      <p:sp>
        <p:nvSpPr>
          <p:cNvPr id="3" name="Rectangle 2"/>
          <p:cNvSpPr/>
          <p:nvPr/>
        </p:nvSpPr>
        <p:spPr>
          <a:xfrm>
            <a:off x="1707966" y="6113183"/>
            <a:ext cx="5731329" cy="369332"/>
          </a:xfrm>
          <a:prstGeom prst="rect">
            <a:avLst/>
          </a:prstGeom>
        </p:spPr>
        <p:txBody>
          <a:bodyPr wrap="square">
            <a:spAutoFit/>
          </a:bodyPr>
          <a:lstStyle/>
          <a:p>
            <a:r>
              <a:rPr lang="en-US" dirty="0">
                <a:hlinkClick r:id="rId3"/>
              </a:rPr>
              <a:t>http://</a:t>
            </a:r>
            <a:r>
              <a:rPr lang="en-US" dirty="0" smtClean="0">
                <a:hlinkClick r:id="rId3"/>
              </a:rPr>
              <a:t>onlinelibrary.wiley.com/doi/10.1002/jcc.23953/full</a:t>
            </a:r>
            <a:r>
              <a:rPr lang="en-US" dirty="0" smtClean="0"/>
              <a:t> </a:t>
            </a:r>
            <a:endParaRPr lang="en-US" dirty="0"/>
          </a:p>
        </p:txBody>
      </p:sp>
    </p:spTree>
    <p:extLst>
      <p:ext uri="{BB962C8B-B14F-4D97-AF65-F5344CB8AC3E}">
        <p14:creationId xmlns:p14="http://schemas.microsoft.com/office/powerpoint/2010/main" val="2020430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408" y="162425"/>
            <a:ext cx="8542156" cy="6583680"/>
          </a:xfrm>
          <a:prstGeom prst="rect">
            <a:avLst/>
          </a:prstGeom>
        </p:spPr>
      </p:pic>
    </p:spTree>
    <p:extLst>
      <p:ext uri="{BB962C8B-B14F-4D97-AF65-F5344CB8AC3E}">
        <p14:creationId xmlns:p14="http://schemas.microsoft.com/office/powerpoint/2010/main" val="2336859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070" y="318108"/>
            <a:ext cx="8388980" cy="6583680"/>
          </a:xfrm>
          <a:prstGeom prst="rect">
            <a:avLst/>
          </a:prstGeom>
        </p:spPr>
      </p:pic>
    </p:spTree>
    <p:extLst>
      <p:ext uri="{BB962C8B-B14F-4D97-AF65-F5344CB8AC3E}">
        <p14:creationId xmlns:p14="http://schemas.microsoft.com/office/powerpoint/2010/main" val="22514309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198" y="-97972"/>
            <a:ext cx="7085603" cy="4754880"/>
          </a:xfrm>
          <a:prstGeom prst="rect">
            <a:avLst/>
          </a:prstGeom>
        </p:spPr>
      </p:pic>
      <p:sp>
        <p:nvSpPr>
          <p:cNvPr id="3" name="Rectangle 2"/>
          <p:cNvSpPr/>
          <p:nvPr/>
        </p:nvSpPr>
        <p:spPr>
          <a:xfrm>
            <a:off x="183696" y="4681983"/>
            <a:ext cx="8776607" cy="2062103"/>
          </a:xfrm>
          <a:prstGeom prst="rect">
            <a:avLst/>
          </a:prstGeom>
        </p:spPr>
        <p:txBody>
          <a:bodyPr wrap="square">
            <a:spAutoFit/>
          </a:bodyPr>
          <a:lstStyle/>
          <a:p>
            <a:r>
              <a:rPr lang="en-US" sz="1600" dirty="0">
                <a:solidFill>
                  <a:srgbClr val="231F20"/>
                </a:solidFill>
                <a:latin typeface="AdvPSMySB"/>
              </a:rPr>
              <a:t>Figure 2</a:t>
            </a:r>
            <a:r>
              <a:rPr lang="en-US" sz="1600" dirty="0">
                <a:solidFill>
                  <a:srgbClr val="231F20"/>
                </a:solidFill>
                <a:latin typeface="AdvMyriad-RS"/>
              </a:rPr>
              <a:t>. The unfolding of protein 1UBQ and the corresponding multidimensional persistence. a) All atom representation of the relaxed structure </a:t>
            </a:r>
            <a:r>
              <a:rPr lang="en-US" sz="1600" dirty="0" smtClean="0">
                <a:solidFill>
                  <a:srgbClr val="231F20"/>
                </a:solidFill>
                <a:latin typeface="AdvMyriad-RS"/>
              </a:rPr>
              <a:t>without hydrogen </a:t>
            </a:r>
            <a:r>
              <a:rPr lang="en-US" sz="1600" dirty="0">
                <a:solidFill>
                  <a:srgbClr val="231F20"/>
                </a:solidFill>
                <a:latin typeface="AdvMyriad-RS"/>
              </a:rPr>
              <a:t>atoms; </a:t>
            </a:r>
            <a:endParaRPr lang="en-US" sz="1600" dirty="0" smtClean="0">
              <a:solidFill>
                <a:srgbClr val="231F20"/>
              </a:solidFill>
              <a:latin typeface="AdvMyriad-RS"/>
            </a:endParaRPr>
          </a:p>
          <a:p>
            <a:r>
              <a:rPr lang="en-US" sz="1600" dirty="0" smtClean="0">
                <a:solidFill>
                  <a:srgbClr val="231F20"/>
                </a:solidFill>
                <a:latin typeface="AdvMyriad-RS"/>
              </a:rPr>
              <a:t>b</a:t>
            </a:r>
            <a:r>
              <a:rPr lang="en-US" sz="1600" dirty="0">
                <a:solidFill>
                  <a:srgbClr val="231F20"/>
                </a:solidFill>
                <a:latin typeface="AdvMyriad-RS"/>
              </a:rPr>
              <a:t>) All atom representation of the unfolded structure at the 300th frame; </a:t>
            </a:r>
            <a:endParaRPr lang="en-US" sz="1600" dirty="0" smtClean="0">
              <a:solidFill>
                <a:srgbClr val="231F20"/>
              </a:solidFill>
              <a:latin typeface="AdvMyriad-RS"/>
            </a:endParaRPr>
          </a:p>
          <a:p>
            <a:r>
              <a:rPr lang="en-US" sz="1600" dirty="0" smtClean="0">
                <a:solidFill>
                  <a:srgbClr val="231F20"/>
                </a:solidFill>
                <a:latin typeface="AdvMyriad-RS"/>
              </a:rPr>
              <a:t>c</a:t>
            </a:r>
            <a:r>
              <a:rPr lang="en-US" sz="1600" dirty="0">
                <a:solidFill>
                  <a:srgbClr val="231F20"/>
                </a:solidFill>
                <a:latin typeface="AdvMyriad-RS"/>
              </a:rPr>
              <a:t>) All atom representation of the unfolded structure at </a:t>
            </a:r>
            <a:r>
              <a:rPr lang="en-US" sz="1600" dirty="0" smtClean="0">
                <a:solidFill>
                  <a:srgbClr val="231F20"/>
                </a:solidFill>
                <a:latin typeface="AdvMyriad-RS"/>
              </a:rPr>
              <a:t>the 500th </a:t>
            </a:r>
            <a:r>
              <a:rPr lang="en-US" sz="1600" dirty="0">
                <a:solidFill>
                  <a:srgbClr val="231F20"/>
                </a:solidFill>
                <a:latin typeface="AdvMyriad-RS"/>
              </a:rPr>
              <a:t>frame; </a:t>
            </a:r>
            <a:endParaRPr lang="en-US" sz="1600" dirty="0" smtClean="0">
              <a:solidFill>
                <a:srgbClr val="231F20"/>
              </a:solidFill>
              <a:latin typeface="AdvMyriad-RS"/>
            </a:endParaRPr>
          </a:p>
          <a:p>
            <a:r>
              <a:rPr lang="en-US" sz="1600" dirty="0" smtClean="0">
                <a:solidFill>
                  <a:srgbClr val="231F20"/>
                </a:solidFill>
                <a:latin typeface="AdvMyriad-RS"/>
              </a:rPr>
              <a:t>d</a:t>
            </a:r>
            <a:r>
              <a:rPr lang="en-US" sz="1600" dirty="0">
                <a:solidFill>
                  <a:srgbClr val="231F20"/>
                </a:solidFill>
                <a:latin typeface="AdvMyriad-RS"/>
              </a:rPr>
              <a:t>) 2D </a:t>
            </a:r>
            <a:r>
              <a:rPr lang="en-US" sz="1600" dirty="0">
                <a:solidFill>
                  <a:srgbClr val="231F20"/>
                </a:solidFill>
                <a:latin typeface="Symbol" panose="05050102010706020507" pitchFamily="18" charset="2"/>
              </a:rPr>
              <a:t>b</a:t>
            </a:r>
            <a:r>
              <a:rPr lang="en-US" sz="1600" baseline="-25000" dirty="0">
                <a:solidFill>
                  <a:srgbClr val="231F20"/>
                </a:solidFill>
                <a:latin typeface="AdvMyriad-RS"/>
              </a:rPr>
              <a:t>0</a:t>
            </a:r>
            <a:r>
              <a:rPr lang="en-US" sz="1600" dirty="0">
                <a:solidFill>
                  <a:srgbClr val="231F20"/>
                </a:solidFill>
                <a:latin typeface="AdvMyriad-RS"/>
              </a:rPr>
              <a:t> persistence; </a:t>
            </a:r>
            <a:r>
              <a:rPr lang="en-US" sz="1600" dirty="0" smtClean="0">
                <a:solidFill>
                  <a:srgbClr val="231F20"/>
                </a:solidFill>
                <a:latin typeface="AdvMyriad-RS"/>
              </a:rPr>
              <a:t>                e</a:t>
            </a:r>
            <a:r>
              <a:rPr lang="en-US" sz="1600" dirty="0">
                <a:solidFill>
                  <a:srgbClr val="231F20"/>
                </a:solidFill>
                <a:latin typeface="AdvMyriad-RS"/>
              </a:rPr>
              <a:t>) 2D </a:t>
            </a:r>
            <a:r>
              <a:rPr lang="en-US" sz="1600" dirty="0">
                <a:solidFill>
                  <a:srgbClr val="231F20"/>
                </a:solidFill>
                <a:latin typeface="Symbol" panose="05050102010706020507" pitchFamily="18" charset="2"/>
              </a:rPr>
              <a:t>b</a:t>
            </a:r>
            <a:r>
              <a:rPr lang="en-US" sz="1600" baseline="-25000" dirty="0">
                <a:solidFill>
                  <a:srgbClr val="231F20"/>
                </a:solidFill>
                <a:latin typeface="AdvMyriad-RS"/>
              </a:rPr>
              <a:t>1</a:t>
            </a:r>
            <a:r>
              <a:rPr lang="en-US" sz="1600" dirty="0">
                <a:solidFill>
                  <a:srgbClr val="231F20"/>
                </a:solidFill>
                <a:latin typeface="AdvMyriad-RS"/>
              </a:rPr>
              <a:t> persistence</a:t>
            </a:r>
            <a:r>
              <a:rPr lang="en-US" sz="1600" dirty="0" smtClean="0">
                <a:solidFill>
                  <a:srgbClr val="231F20"/>
                </a:solidFill>
                <a:latin typeface="AdvMyriad-RS"/>
              </a:rPr>
              <a:t>;                </a:t>
            </a:r>
            <a:r>
              <a:rPr lang="en-US" sz="1600" dirty="0">
                <a:solidFill>
                  <a:srgbClr val="231F20"/>
                </a:solidFill>
                <a:latin typeface="AdvMyriad-RS"/>
              </a:rPr>
              <a:t>f ) 2D </a:t>
            </a:r>
            <a:r>
              <a:rPr lang="en-US" sz="1600" dirty="0">
                <a:solidFill>
                  <a:srgbClr val="231F20"/>
                </a:solidFill>
                <a:latin typeface="Symbol" panose="05050102010706020507" pitchFamily="18" charset="2"/>
              </a:rPr>
              <a:t>b</a:t>
            </a:r>
            <a:r>
              <a:rPr lang="en-US" sz="1600" baseline="-25000" dirty="0">
                <a:solidFill>
                  <a:srgbClr val="231F20"/>
                </a:solidFill>
                <a:latin typeface="AdvMyriad-RS"/>
              </a:rPr>
              <a:t>2</a:t>
            </a:r>
            <a:r>
              <a:rPr lang="en-US" sz="1600" dirty="0">
                <a:solidFill>
                  <a:srgbClr val="231F20"/>
                </a:solidFill>
                <a:latin typeface="AdvMyriad-RS"/>
              </a:rPr>
              <a:t> persistence. </a:t>
            </a:r>
            <a:endParaRPr lang="en-US" sz="1600" dirty="0" smtClean="0">
              <a:solidFill>
                <a:srgbClr val="231F20"/>
              </a:solidFill>
              <a:latin typeface="AdvMyriad-RS"/>
            </a:endParaRPr>
          </a:p>
          <a:p>
            <a:r>
              <a:rPr lang="en-US" sz="1600" dirty="0" smtClean="0">
                <a:solidFill>
                  <a:srgbClr val="231F20"/>
                </a:solidFill>
                <a:latin typeface="AdvMyriad-RS"/>
              </a:rPr>
              <a:t>In </a:t>
            </a:r>
            <a:r>
              <a:rPr lang="en-US" sz="1600" dirty="0">
                <a:solidFill>
                  <a:srgbClr val="231F20"/>
                </a:solidFill>
                <a:latin typeface="AdvMyriad-RS"/>
              </a:rPr>
              <a:t>subfigures d, e, and f, horizontal axes label the filtration radius (A° ) and </a:t>
            </a:r>
            <a:r>
              <a:rPr lang="en-US" sz="1600" dirty="0" smtClean="0">
                <a:solidFill>
                  <a:srgbClr val="231F20"/>
                </a:solidFill>
                <a:latin typeface="AdvMyriad-RS"/>
              </a:rPr>
              <a:t>the vertical </a:t>
            </a:r>
            <a:r>
              <a:rPr lang="en-US" sz="1600" dirty="0">
                <a:solidFill>
                  <a:srgbClr val="231F20"/>
                </a:solidFill>
                <a:latin typeface="AdvMyriad-RS"/>
              </a:rPr>
              <a:t>axes are the configuration index. Color bars denote the natural logarithms of PBNs. We systematically add 1 to all PBNs to avoid the possible </a:t>
            </a:r>
            <a:r>
              <a:rPr lang="en-US" sz="1600" dirty="0" smtClean="0">
                <a:solidFill>
                  <a:srgbClr val="231F20"/>
                </a:solidFill>
                <a:latin typeface="AdvMyriad-RS"/>
              </a:rPr>
              <a:t>logarithm of </a:t>
            </a:r>
            <a:r>
              <a:rPr lang="en-US" sz="1600" dirty="0">
                <a:solidFill>
                  <a:srgbClr val="231F20"/>
                </a:solidFill>
                <a:latin typeface="AdvMyriad-RS"/>
              </a:rPr>
              <a:t>0</a:t>
            </a:r>
            <a:r>
              <a:rPr lang="en-US" sz="1600" dirty="0" smtClean="0">
                <a:solidFill>
                  <a:srgbClr val="231F20"/>
                </a:solidFill>
                <a:latin typeface="AdvMyriad-RS"/>
              </a:rPr>
              <a:t>.</a:t>
            </a:r>
            <a:endParaRPr lang="en-US" sz="1600" dirty="0"/>
          </a:p>
        </p:txBody>
      </p:sp>
      <p:sp>
        <p:nvSpPr>
          <p:cNvPr id="4" name="Rectangle 3"/>
          <p:cNvSpPr/>
          <p:nvPr/>
        </p:nvSpPr>
        <p:spPr>
          <a:xfrm>
            <a:off x="4237264" y="6574809"/>
            <a:ext cx="4972050" cy="338554"/>
          </a:xfrm>
          <a:prstGeom prst="rect">
            <a:avLst/>
          </a:prstGeom>
        </p:spPr>
        <p:txBody>
          <a:bodyPr wrap="square">
            <a:spAutoFit/>
          </a:bodyPr>
          <a:lstStyle/>
          <a:p>
            <a:r>
              <a:rPr lang="en-US" sz="1600" dirty="0">
                <a:hlinkClick r:id="rId3"/>
              </a:rPr>
              <a:t>http://</a:t>
            </a:r>
            <a:r>
              <a:rPr lang="en-US" sz="1600" dirty="0" smtClean="0">
                <a:hlinkClick r:id="rId3"/>
              </a:rPr>
              <a:t>onlinelibrary.wiley.com/doi/10.1002/jcc.23953/full</a:t>
            </a:r>
            <a:r>
              <a:rPr lang="en-US" sz="1600" dirty="0" smtClean="0"/>
              <a:t> </a:t>
            </a:r>
            <a:endParaRPr lang="en-US" sz="1600" dirty="0"/>
          </a:p>
        </p:txBody>
      </p:sp>
    </p:spTree>
    <p:extLst>
      <p:ext uri="{BB962C8B-B14F-4D97-AF65-F5344CB8AC3E}">
        <p14:creationId xmlns:p14="http://schemas.microsoft.com/office/powerpoint/2010/main" val="36155334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012" y="884871"/>
            <a:ext cx="8951976" cy="5844090"/>
          </a:xfrm>
          <a:prstGeom prst="rect">
            <a:avLst/>
          </a:prstGeom>
        </p:spPr>
      </p:pic>
      <p:pic>
        <p:nvPicPr>
          <p:cNvPr id="4" name="Picture 3"/>
          <p:cNvPicPr>
            <a:picLocks noChangeAspect="1"/>
          </p:cNvPicPr>
          <p:nvPr/>
        </p:nvPicPr>
        <p:blipFill>
          <a:blip r:embed="rId3"/>
          <a:stretch>
            <a:fillRect/>
          </a:stretch>
        </p:blipFill>
        <p:spPr>
          <a:xfrm>
            <a:off x="96012" y="75565"/>
            <a:ext cx="4838700" cy="895350"/>
          </a:xfrm>
          <a:prstGeom prst="rect">
            <a:avLst/>
          </a:prstGeom>
        </p:spPr>
      </p:pic>
    </p:spTree>
    <p:extLst>
      <p:ext uri="{BB962C8B-B14F-4D97-AF65-F5344CB8AC3E}">
        <p14:creationId xmlns:p14="http://schemas.microsoft.com/office/powerpoint/2010/main" val="44488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072" y="116416"/>
            <a:ext cx="8668512" cy="6638714"/>
          </a:xfrm>
          <a:prstGeom prst="rect">
            <a:avLst/>
          </a:prstGeom>
        </p:spPr>
      </p:pic>
    </p:spTree>
    <p:extLst>
      <p:ext uri="{BB962C8B-B14F-4D97-AF65-F5344CB8AC3E}">
        <p14:creationId xmlns:p14="http://schemas.microsoft.com/office/powerpoint/2010/main" val="66404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grpSp>
        <p:nvGrpSpPr>
          <p:cNvPr id="68" name="Group 67"/>
          <p:cNvGrpSpPr/>
          <p:nvPr/>
        </p:nvGrpSpPr>
        <p:grpSpPr>
          <a:xfrm>
            <a:off x="4966514" y="3457807"/>
            <a:ext cx="3358239" cy="587705"/>
            <a:chOff x="4515761" y="3487201"/>
            <a:chExt cx="3358239" cy="587705"/>
          </a:xfrm>
        </p:grpSpPr>
        <p:sp>
          <p:nvSpPr>
            <p:cNvPr id="13" name="TextBox 12"/>
            <p:cNvSpPr txBox="1"/>
            <p:nvPr/>
          </p:nvSpPr>
          <p:spPr>
            <a:xfrm>
              <a:off x="4780712" y="3490130"/>
              <a:ext cx="3093288"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endParaRPr lang="en-US" sz="3200" baseline="-25000" dirty="0"/>
            </a:p>
          </p:txBody>
        </p:sp>
        <p:grpSp>
          <p:nvGrpSpPr>
            <p:cNvPr id="36" name="Group 35"/>
            <p:cNvGrpSpPr/>
            <p:nvPr/>
          </p:nvGrpSpPr>
          <p:grpSpPr>
            <a:xfrm>
              <a:off x="4515761" y="3487201"/>
              <a:ext cx="441756" cy="584776"/>
              <a:chOff x="4663440" y="4907894"/>
              <a:chExt cx="441756" cy="584776"/>
            </a:xfrm>
          </p:grpSpPr>
          <p:sp>
            <p:nvSpPr>
              <p:cNvPr id="14" name="Oval 1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37" name="Group 36"/>
            <p:cNvGrpSpPr/>
            <p:nvPr/>
          </p:nvGrpSpPr>
          <p:grpSpPr>
            <a:xfrm>
              <a:off x="6065160" y="3487201"/>
              <a:ext cx="441756" cy="584776"/>
              <a:chOff x="4663440" y="4907894"/>
              <a:chExt cx="441756" cy="584776"/>
            </a:xfrm>
          </p:grpSpPr>
          <p:sp>
            <p:nvSpPr>
              <p:cNvPr id="38" name="Oval 3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
        <p:nvSpPr>
          <p:cNvPr id="49" name="Rectangle 48"/>
          <p:cNvSpPr/>
          <p:nvPr/>
        </p:nvSpPr>
        <p:spPr>
          <a:xfrm>
            <a:off x="4416778" y="3374313"/>
            <a:ext cx="4727222" cy="2397131"/>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637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01" y="1316355"/>
            <a:ext cx="8961997" cy="3291840"/>
          </a:xfrm>
          <a:prstGeom prst="rect">
            <a:avLst/>
          </a:prstGeom>
        </p:spPr>
      </p:pic>
      <p:sp>
        <p:nvSpPr>
          <p:cNvPr id="5" name="Rectangle 4"/>
          <p:cNvSpPr/>
          <p:nvPr/>
        </p:nvSpPr>
        <p:spPr>
          <a:xfrm>
            <a:off x="1792774" y="345255"/>
            <a:ext cx="7053199" cy="523220"/>
          </a:xfrm>
          <a:prstGeom prst="rect">
            <a:avLst/>
          </a:prstGeom>
        </p:spPr>
        <p:txBody>
          <a:bodyPr wrap="square">
            <a:spAutoFit/>
          </a:bodyPr>
          <a:lstStyle/>
          <a:p>
            <a:r>
              <a:rPr lang="en-US" sz="2800" dirty="0">
                <a:hlinkClick r:id="rId3"/>
              </a:rPr>
              <a:t>https://</a:t>
            </a:r>
            <a:r>
              <a:rPr lang="en-US" sz="2800" dirty="0" smtClean="0">
                <a:hlinkClick r:id="rId3"/>
              </a:rPr>
              <a:t>github.com/mlwright84/rivet</a:t>
            </a:r>
            <a:r>
              <a:rPr lang="en-US" sz="2800" dirty="0" smtClean="0"/>
              <a:t> </a:t>
            </a:r>
            <a:endParaRPr lang="en-US" sz="2800" dirty="0"/>
          </a:p>
        </p:txBody>
      </p:sp>
    </p:spTree>
    <p:extLst>
      <p:ext uri="{BB962C8B-B14F-4D97-AF65-F5344CB8AC3E}">
        <p14:creationId xmlns:p14="http://schemas.microsoft.com/office/powerpoint/2010/main" val="1380700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90669"/>
          </a:xfrm>
          <a:prstGeom prst="rect">
            <a:avLst/>
          </a:prstGeom>
        </p:spPr>
      </p:pic>
    </p:spTree>
    <p:extLst>
      <p:ext uri="{BB962C8B-B14F-4D97-AF65-F5344CB8AC3E}">
        <p14:creationId xmlns:p14="http://schemas.microsoft.com/office/powerpoint/2010/main" val="36402918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548834" y="2155219"/>
            <a:ext cx="8595166" cy="4700404"/>
          </a:xfrm>
          <a:prstGeom prst="rect">
            <a:avLst/>
          </a:prstGeom>
        </p:spPr>
        <p:txBody>
          <a:bodyPr lIns="82945" tIns="41473" rIns="82945" bIns="41473">
            <a:spAutoFit/>
          </a:bodyPr>
          <a:lstStyle/>
          <a:p>
            <a:pPr>
              <a:buFont typeface="Wingdings" charset="2"/>
              <a:buNone/>
              <a:defRPr/>
            </a:pPr>
            <a:r>
              <a:rPr lang="en-US" dirty="0">
                <a:latin typeface="Times New Roman" pitchFamily="16" charset="0"/>
                <a:ea typeface="+mn-ea"/>
                <a:cs typeface="+mn-cs"/>
              </a:rPr>
              <a:t>The primary visual cortex (V1)</a:t>
            </a:r>
          </a:p>
          <a:p>
            <a:pPr>
              <a:buFont typeface="Wingdings" charset="2"/>
              <a:buNone/>
              <a:defRPr/>
            </a:pPr>
            <a:endParaRPr lang="en-US"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1.) V1 is a component in the visual pathway, which begins with</a:t>
            </a:r>
          </a:p>
          <a:p>
            <a:pPr marL="311045" indent="-311045">
              <a:buFont typeface="Arial" pitchFamily="34" charset="0"/>
              <a:buChar char="•"/>
              <a:defRPr/>
            </a:pPr>
            <a:r>
              <a:rPr lang="en-US" sz="2400" dirty="0">
                <a:latin typeface="Times New Roman" pitchFamily="16" charset="0"/>
                <a:ea typeface="+mn-ea"/>
                <a:cs typeface="+mn-cs"/>
              </a:rPr>
              <a:t> the retinal cells in the eye,</a:t>
            </a:r>
          </a:p>
          <a:p>
            <a:pPr marL="311045" indent="-311045">
              <a:buFont typeface="Arial" pitchFamily="34" charset="0"/>
              <a:buChar char="•"/>
              <a:defRPr/>
            </a:pPr>
            <a:r>
              <a:rPr lang="en-US" sz="2400" dirty="0">
                <a:latin typeface="Times New Roman" pitchFamily="16" charset="0"/>
                <a:ea typeface="+mn-ea"/>
                <a:cs typeface="+mn-cs"/>
              </a:rPr>
              <a:t> proceeds through the lateral geniculate locus, </a:t>
            </a:r>
          </a:p>
          <a:p>
            <a:pPr marL="311045" indent="-311045">
              <a:buFont typeface="Arial" pitchFamily="34" charset="0"/>
              <a:buChar char="•"/>
              <a:defRPr/>
            </a:pPr>
            <a:r>
              <a:rPr lang="en-US" sz="2400" dirty="0">
                <a:latin typeface="Times New Roman" pitchFamily="16" charset="0"/>
                <a:ea typeface="+mn-ea"/>
                <a:cs typeface="+mn-cs"/>
              </a:rPr>
              <a:t>then to the primary visual cortex,</a:t>
            </a:r>
          </a:p>
          <a:p>
            <a:pPr marL="311045" indent="-311045">
              <a:buFont typeface="Arial" pitchFamily="34" charset="0"/>
              <a:buChar char="•"/>
              <a:defRPr/>
            </a:pPr>
            <a:r>
              <a:rPr lang="en-US" sz="2400" dirty="0">
                <a:latin typeface="Times New Roman" pitchFamily="16" charset="0"/>
                <a:ea typeface="+mn-ea"/>
                <a:cs typeface="+mn-cs"/>
              </a:rPr>
              <a:t> and then through a number of higher level processing units, such as V2, V3, V4, middle temporal area (MT), and others</a:t>
            </a:r>
          </a:p>
          <a:p>
            <a:pPr>
              <a:buFont typeface="Wingdings" charset="2"/>
              <a:buNone/>
              <a:defRPr/>
            </a:pPr>
            <a:endParaRPr lang="en-US" sz="2400"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2.)  V1 performs low level tasks, such as edge and line detection, and its output is then processed for higher level and larger scale properties further along the visual pathway. However, the mechanism by which it carries out these tasks is not understood</a:t>
            </a:r>
            <a:r>
              <a:rPr lang="en-US" sz="2400" dirty="0" smtClean="0">
                <a:latin typeface="Times New Roman" pitchFamily="16" charset="0"/>
                <a:ea typeface="+mn-ea"/>
                <a:cs typeface="+mn-cs"/>
              </a:rPr>
              <a:t>.</a:t>
            </a:r>
            <a:endParaRPr lang="en-US" sz="2400" dirty="0">
              <a:latin typeface="Times New Roman" pitchFamily="16" charset="0"/>
              <a:ea typeface="+mn-ea"/>
              <a:cs typeface="+mn-cs"/>
            </a:endParaRPr>
          </a:p>
        </p:txBody>
      </p:sp>
      <p:pic>
        <p:nvPicPr>
          <p:cNvPr id="3" name="Picture 2"/>
          <p:cNvPicPr>
            <a:picLocks noChangeAspect="1"/>
          </p:cNvPicPr>
          <p:nvPr/>
        </p:nvPicPr>
        <p:blipFill>
          <a:blip r:embed="rId2"/>
          <a:stretch>
            <a:fillRect/>
          </a:stretch>
        </p:blipFill>
        <p:spPr>
          <a:xfrm>
            <a:off x="0" y="-600"/>
            <a:ext cx="7252070" cy="2860371"/>
          </a:xfrm>
          <a:prstGeom prst="rect">
            <a:avLst/>
          </a:prstGeom>
        </p:spPr>
      </p:pic>
    </p:spTree>
    <p:extLst>
      <p:ext uri="{BB962C8B-B14F-4D97-AF65-F5344CB8AC3E}">
        <p14:creationId xmlns:p14="http://schemas.microsoft.com/office/powerpoint/2010/main" val="29682456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440" y="176994"/>
            <a:ext cx="8501760" cy="6547065"/>
          </a:xfrm>
          <a:prstGeom prst="rect">
            <a:avLst/>
          </a:prstGeom>
        </p:spPr>
        <p:txBody>
          <a:bodyPr lIns="82945" tIns="41473" rIns="82945" bIns="41473">
            <a:spAutoFit/>
          </a:bodyPr>
          <a:lstStyle/>
          <a:p>
            <a:r>
              <a:rPr lang="en-US" sz="2800" dirty="0"/>
              <a:t>Studied via method </a:t>
            </a:r>
            <a:r>
              <a:rPr lang="en-US" sz="2800" dirty="0" smtClean="0"/>
              <a:t>2:  </a:t>
            </a:r>
            <a:r>
              <a:rPr lang="en-US" sz="2800" dirty="0"/>
              <a:t>embedded electrode arrays</a:t>
            </a:r>
          </a:p>
          <a:p>
            <a:endParaRPr lang="en-US" sz="2800" dirty="0"/>
          </a:p>
          <a:p>
            <a:pPr>
              <a:buFont typeface="Arial" charset="0"/>
              <a:buChar char="•"/>
            </a:pPr>
            <a:r>
              <a:rPr lang="en-US" sz="2800" dirty="0"/>
              <a:t>Record voltages at points in time at each electrode.</a:t>
            </a:r>
          </a:p>
          <a:p>
            <a:pPr>
              <a:buFont typeface="Arial" charset="0"/>
              <a:buChar char="•"/>
            </a:pPr>
            <a:r>
              <a:rPr lang="en-US" sz="2800" dirty="0"/>
              <a:t>Spike train:   lists of firing times for a neuron </a:t>
            </a:r>
          </a:p>
          <a:p>
            <a:pPr marL="702730" lvl="1" indent="-311045">
              <a:buFont typeface="Arial" charset="0"/>
              <a:buChar char="•"/>
            </a:pPr>
            <a:r>
              <a:rPr lang="en-US" sz="2800" dirty="0"/>
              <a:t>obtained via spike sorting –i.e. signal processing.</a:t>
            </a:r>
          </a:p>
          <a:p>
            <a:pPr>
              <a:buFont typeface="Arial" charset="0"/>
              <a:buChar char="•"/>
            </a:pPr>
            <a:r>
              <a:rPr lang="en-US" sz="2800" dirty="0"/>
              <a:t>Data = an array of N spike trains.</a:t>
            </a:r>
          </a:p>
          <a:p>
            <a:pPr>
              <a:buFont typeface="Arial" charset="0"/>
              <a:buChar char="•"/>
            </a:pPr>
            <a:r>
              <a:rPr lang="en-US" sz="2800" dirty="0"/>
              <a:t>Compared spontaneous (eyes occluded) to evoked (via movie clips).</a:t>
            </a:r>
          </a:p>
          <a:p>
            <a:pPr>
              <a:buFont typeface="Arial" charset="0"/>
              <a:buChar char="•"/>
            </a:pPr>
            <a:r>
              <a:rPr lang="en-US" sz="2800" dirty="0"/>
              <a:t>10 second segments broken into </a:t>
            </a:r>
            <a:r>
              <a:rPr lang="en-US" sz="2800" dirty="0" smtClean="0"/>
              <a:t>50 </a:t>
            </a:r>
            <a:r>
              <a:rPr lang="en-US" sz="2800" dirty="0" err="1"/>
              <a:t>ms</a:t>
            </a:r>
            <a:r>
              <a:rPr lang="en-US" sz="2800" dirty="0"/>
              <a:t> bins</a:t>
            </a:r>
          </a:p>
          <a:p>
            <a:pPr>
              <a:buFont typeface="Arial" charset="0"/>
              <a:buChar char="•"/>
            </a:pPr>
            <a:r>
              <a:rPr lang="en-US" sz="2800" dirty="0"/>
              <a:t>The 5 neurons with the highest firing rate in each ten second window were chosen</a:t>
            </a:r>
          </a:p>
          <a:p>
            <a:pPr>
              <a:buFont typeface="Arial" charset="0"/>
              <a:buChar char="•"/>
            </a:pPr>
            <a:r>
              <a:rPr lang="en-US" sz="2800" dirty="0"/>
              <a:t>For each bin, create a vector  in R</a:t>
            </a:r>
            <a:r>
              <a:rPr lang="en-US" sz="2800" baseline="30000" dirty="0"/>
              <a:t>5 </a:t>
            </a:r>
            <a:r>
              <a:rPr lang="en-US" sz="2800" dirty="0"/>
              <a:t>corresponding to the number of firings of each of the 5 neurons.</a:t>
            </a:r>
          </a:p>
          <a:p>
            <a:pPr>
              <a:buFont typeface="Arial" charset="0"/>
              <a:buChar char="•"/>
            </a:pPr>
            <a:r>
              <a:rPr lang="en-US" sz="2800" dirty="0"/>
              <a:t>200 bins = 200 data points in R</a:t>
            </a:r>
            <a:r>
              <a:rPr lang="en-US" sz="2800" baseline="30000" dirty="0"/>
              <a:t>5</a:t>
            </a:r>
          </a:p>
          <a:p>
            <a:pPr>
              <a:buFont typeface="Arial" charset="0"/>
              <a:buChar char="•"/>
            </a:pPr>
            <a:r>
              <a:rPr lang="en-US" sz="2800" dirty="0"/>
              <a:t>Many 10 second segments = many data sets</a:t>
            </a:r>
          </a:p>
        </p:txBody>
      </p:sp>
    </p:spTree>
    <p:extLst>
      <p:ext uri="{BB962C8B-B14F-4D97-AF65-F5344CB8AC3E}">
        <p14:creationId xmlns:p14="http://schemas.microsoft.com/office/powerpoint/2010/main" val="35683175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Topological equivalence in rubber-world. </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720" y="979303"/>
            <a:ext cx="651888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101" name="Text Box 4"/>
          <p:cNvSpPr txBox="1">
            <a:spLocks noChangeArrowheads="1"/>
          </p:cNvSpPr>
          <p:nvPr/>
        </p:nvSpPr>
        <p:spPr bwMode="auto">
          <a:xfrm>
            <a:off x="1314721"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4102"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9469485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35875126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80" y="41764"/>
            <a:ext cx="6645308" cy="6858000"/>
          </a:xfrm>
          <a:prstGeom prst="rect">
            <a:avLst/>
          </a:prstGeom>
        </p:spPr>
      </p:pic>
      <p:sp>
        <p:nvSpPr>
          <p:cNvPr id="2" name="Rectangle 1"/>
          <p:cNvSpPr/>
          <p:nvPr/>
        </p:nvSpPr>
        <p:spPr>
          <a:xfrm>
            <a:off x="5322240" y="318273"/>
            <a:ext cx="4157280" cy="1191752"/>
          </a:xfrm>
          <a:prstGeom prst="rect">
            <a:avLst/>
          </a:prstGeom>
        </p:spPr>
        <p:txBody>
          <a:bodyPr wrap="square" lIns="82945" tIns="41473" rIns="82945" bIns="41473">
            <a:spAutoFit/>
          </a:bodyPr>
          <a:lstStyle/>
          <a:p>
            <a:r>
              <a:rPr lang="en-US" dirty="0" smtClean="0">
                <a:hlinkClick r:id=""/>
              </a:rPr>
              <a:t>http://www.journalofvision.org/</a:t>
            </a:r>
          </a:p>
          <a:p>
            <a:r>
              <a:rPr lang="en-US" dirty="0" smtClean="0">
                <a:hlinkClick r:id=""/>
              </a:rPr>
              <a:t>content/8/8/11.full</a:t>
            </a:r>
            <a:endParaRPr lang="en-US" dirty="0" smtClean="0"/>
          </a:p>
          <a:p>
            <a:pPr algn="ctr"/>
            <a:endParaRPr lang="en-US" dirty="0"/>
          </a:p>
          <a:p>
            <a:r>
              <a:rPr lang="en-US" dirty="0" smtClean="0"/>
              <a:t>Figure 4 animation</a:t>
            </a:r>
            <a:endParaRPr lang="en-US" dirty="0"/>
          </a:p>
        </p:txBody>
      </p:sp>
    </p:spTree>
    <p:extLst>
      <p:ext uri="{BB962C8B-B14F-4D97-AF65-F5344CB8AC3E}">
        <p14:creationId xmlns:p14="http://schemas.microsoft.com/office/powerpoint/2010/main" val="20733563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Experimental recordings in primary visual cortex. </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120" y="979303"/>
            <a:ext cx="505152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245" name="Text Box 4"/>
          <p:cNvSpPr txBox="1">
            <a:spLocks noChangeArrowheads="1"/>
          </p:cNvSpPr>
          <p:nvPr/>
        </p:nvSpPr>
        <p:spPr bwMode="auto">
          <a:xfrm>
            <a:off x="2049121"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1024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1062006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 shuffled data 52700 times.</a:t>
            </a:r>
            <a:endParaRPr lang="en-US" dirty="0"/>
          </a:p>
        </p:txBody>
      </p:sp>
    </p:spTree>
    <p:extLst>
      <p:ext uri="{BB962C8B-B14F-4D97-AF65-F5344CB8AC3E}">
        <p14:creationId xmlns:p14="http://schemas.microsoft.com/office/powerpoint/2010/main" val="524268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Testing the statistical significance of barcodes.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60" y="979303"/>
            <a:ext cx="548064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173" name="Text Box 4"/>
          <p:cNvSpPr txBox="1">
            <a:spLocks noChangeArrowheads="1"/>
          </p:cNvSpPr>
          <p:nvPr/>
        </p:nvSpPr>
        <p:spPr bwMode="auto">
          <a:xfrm>
            <a:off x="183456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717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1178883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975" y="1816007"/>
            <a:ext cx="531778" cy="576079"/>
            <a:chOff x="1048616" y="147442"/>
            <a:chExt cx="531778" cy="576079"/>
          </a:xfrm>
        </p:grpSpPr>
        <p:pic>
          <p:nvPicPr>
            <p:cNvPr id="2" name="Picture 1"/>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3" name="Rectangle 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pic>
        <p:nvPicPr>
          <p:cNvPr id="5" name="Picture 4"/>
          <p:cNvPicPr>
            <a:picLocks noChangeAspect="1"/>
          </p:cNvPicPr>
          <p:nvPr/>
        </p:nvPicPr>
        <p:blipFill rotWithShape="1">
          <a:blip r:embed="rId3"/>
          <a:srcRect l="-22826" t="-31574" r="-24015" b="-15269"/>
          <a:stretch/>
        </p:blipFill>
        <p:spPr>
          <a:xfrm>
            <a:off x="486975" y="3272277"/>
            <a:ext cx="384048" cy="576079"/>
          </a:xfrm>
          <a:prstGeom prst="rect">
            <a:avLst/>
          </a:prstGeom>
          <a:noFill/>
        </p:spPr>
      </p:pic>
      <p:sp>
        <p:nvSpPr>
          <p:cNvPr id="6" name="Rectangle 5"/>
          <p:cNvSpPr/>
          <p:nvPr/>
        </p:nvSpPr>
        <p:spPr>
          <a:xfrm>
            <a:off x="678474" y="3337307"/>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sp>
        <p:nvSpPr>
          <p:cNvPr id="10" name="Rectangle 9"/>
          <p:cNvSpPr/>
          <p:nvPr/>
        </p:nvSpPr>
        <p:spPr>
          <a:xfrm>
            <a:off x="867014" y="1139997"/>
            <a:ext cx="4751567" cy="3539430"/>
          </a:xfrm>
          <a:prstGeom prst="rect">
            <a:avLst/>
          </a:prstGeom>
        </p:spPr>
        <p:txBody>
          <a:bodyPr wrap="square">
            <a:spAutoFit/>
          </a:bodyPr>
          <a:lstStyle/>
          <a:p>
            <a:r>
              <a:rPr lang="en-US" sz="3200" dirty="0" smtClean="0"/>
              <a:t>C</a:t>
            </a:r>
            <a:r>
              <a:rPr lang="en-US" sz="3200" baseline="-25000" dirty="0" smtClean="0"/>
              <a:t>2</a:t>
            </a:r>
            <a:r>
              <a:rPr lang="en-US" sz="3200" dirty="0" smtClean="0"/>
              <a:t> =  </a:t>
            </a:r>
            <a:r>
              <a:rPr lang="en-US" sz="3200" b="1" dirty="0" smtClean="0"/>
              <a:t>Z</a:t>
            </a:r>
            <a:r>
              <a:rPr lang="en-US" sz="3200" b="1" baseline="-25000" dirty="0" smtClean="0"/>
              <a:t>2</a:t>
            </a:r>
            <a:r>
              <a:rPr lang="en-US" sz="3200" dirty="0" smtClean="0"/>
              <a:t>[</a:t>
            </a:r>
            <a:r>
              <a:rPr lang="en-US" sz="3200" dirty="0" err="1" smtClean="0"/>
              <a:t>abc</a:t>
            </a:r>
            <a:r>
              <a:rPr lang="en-US" sz="3200" dirty="0" smtClean="0"/>
              <a:t>, </a:t>
            </a:r>
            <a:r>
              <a:rPr lang="en-US" sz="3200" dirty="0" err="1" smtClean="0"/>
              <a:t>acd</a:t>
            </a:r>
            <a:r>
              <a:rPr lang="en-US" sz="3200" dirty="0" smtClean="0"/>
              <a:t>]</a:t>
            </a:r>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smtClean="0"/>
              <a:t>C</a:t>
            </a:r>
            <a:r>
              <a:rPr lang="en-US" sz="3200" baseline="-25000" dirty="0" smtClean="0"/>
              <a:t>1</a:t>
            </a:r>
            <a:r>
              <a:rPr lang="en-US" sz="3200" dirty="0" smtClean="0"/>
              <a:t> =  </a:t>
            </a:r>
            <a:r>
              <a:rPr lang="en-US" sz="3200" b="1" dirty="0" smtClean="0"/>
              <a:t>Z</a:t>
            </a:r>
            <a:r>
              <a:rPr lang="en-US" sz="3200" b="1" baseline="-25000" dirty="0" smtClean="0"/>
              <a:t>2</a:t>
            </a:r>
            <a:r>
              <a:rPr lang="en-US" sz="3200" dirty="0" smtClean="0"/>
              <a:t>[</a:t>
            </a:r>
            <a:r>
              <a:rPr lang="en-US" sz="3200" dirty="0" err="1" smtClean="0"/>
              <a:t>ab</a:t>
            </a:r>
            <a:r>
              <a:rPr lang="en-US" sz="3200" dirty="0" smtClean="0"/>
              <a:t>, </a:t>
            </a:r>
            <a:r>
              <a:rPr lang="en-US" sz="3200" dirty="0" err="1" smtClean="0"/>
              <a:t>bc</a:t>
            </a:r>
            <a:r>
              <a:rPr lang="en-US" sz="3200" dirty="0" smtClean="0"/>
              <a:t>, ac, ad, cd]</a:t>
            </a:r>
            <a:r>
              <a:rPr lang="en-US" sz="3200" baseline="-25000" dirty="0" smtClean="0"/>
              <a:t>  </a:t>
            </a:r>
            <a:r>
              <a:rPr lang="en-US" sz="3200" dirty="0" smtClean="0">
                <a:sym typeface="Wingdings"/>
              </a:rPr>
              <a:t>   </a:t>
            </a:r>
          </a:p>
          <a:p>
            <a:endParaRPr lang="en-US" sz="3200" dirty="0">
              <a:sym typeface="Wingdings"/>
            </a:endParaRPr>
          </a:p>
          <a:p>
            <a:endParaRPr lang="en-US" sz="3200" dirty="0" smtClean="0">
              <a:sym typeface="Wingdings"/>
            </a:endParaRPr>
          </a:p>
          <a:p>
            <a:r>
              <a:rPr lang="en-US" sz="3200" dirty="0" smtClean="0"/>
              <a:t>C</a:t>
            </a:r>
            <a:r>
              <a:rPr lang="en-US" sz="3200" baseline="-25000" dirty="0" smtClean="0"/>
              <a:t>0</a:t>
            </a:r>
            <a:r>
              <a:rPr lang="en-US" sz="3200" dirty="0" smtClean="0"/>
              <a:t>  =  </a:t>
            </a:r>
            <a:r>
              <a:rPr lang="en-US" sz="3200" b="1" dirty="0" smtClean="0"/>
              <a:t>Z</a:t>
            </a:r>
            <a:r>
              <a:rPr lang="en-US" sz="3200" b="1" baseline="-25000" dirty="0" smtClean="0"/>
              <a:t>2</a:t>
            </a:r>
            <a:r>
              <a:rPr lang="en-US" sz="3200" dirty="0" smtClean="0"/>
              <a:t>[a, b, c, d]</a:t>
            </a:r>
            <a:endParaRPr lang="en-US" sz="3200" dirty="0" smtClean="0">
              <a:sym typeface="Wingdings"/>
            </a:endParaRPr>
          </a:p>
        </p:txBody>
      </p:sp>
      <p:sp>
        <p:nvSpPr>
          <p:cNvPr id="8" name="Rectangle 7"/>
          <p:cNvSpPr/>
          <p:nvPr/>
        </p:nvSpPr>
        <p:spPr>
          <a:xfrm rot="5400000">
            <a:off x="856940" y="554299"/>
            <a:ext cx="586619" cy="584776"/>
          </a:xfrm>
          <a:prstGeom prst="rect">
            <a:avLst/>
          </a:prstGeom>
        </p:spPr>
        <p:txBody>
          <a:bodyPr wrap="none">
            <a:spAutoFit/>
          </a:bodyPr>
          <a:lstStyle/>
          <a:p>
            <a:r>
              <a:rPr lang="en-US" sz="3200" dirty="0">
                <a:sym typeface="Wingdings"/>
              </a:rPr>
              <a:t></a:t>
            </a:r>
            <a:endParaRPr lang="en-US" sz="3200" dirty="0"/>
          </a:p>
        </p:txBody>
      </p:sp>
      <p:sp>
        <p:nvSpPr>
          <p:cNvPr id="11" name="Rectangle 10"/>
          <p:cNvSpPr/>
          <p:nvPr/>
        </p:nvSpPr>
        <p:spPr>
          <a:xfrm rot="5400000">
            <a:off x="856941" y="1957860"/>
            <a:ext cx="586619" cy="584776"/>
          </a:xfrm>
          <a:prstGeom prst="rect">
            <a:avLst/>
          </a:prstGeom>
        </p:spPr>
        <p:txBody>
          <a:bodyPr wrap="none">
            <a:spAutoFit/>
          </a:bodyPr>
          <a:lstStyle/>
          <a:p>
            <a:r>
              <a:rPr lang="en-US" sz="3200" dirty="0">
                <a:sym typeface="Wingdings"/>
              </a:rPr>
              <a:t></a:t>
            </a:r>
            <a:endParaRPr lang="en-US" sz="3200" dirty="0"/>
          </a:p>
        </p:txBody>
      </p:sp>
      <p:sp>
        <p:nvSpPr>
          <p:cNvPr id="12" name="Rectangle 11"/>
          <p:cNvSpPr/>
          <p:nvPr/>
        </p:nvSpPr>
        <p:spPr>
          <a:xfrm rot="5400000">
            <a:off x="856942" y="3464929"/>
            <a:ext cx="586619" cy="584776"/>
          </a:xfrm>
          <a:prstGeom prst="rect">
            <a:avLst/>
          </a:prstGeom>
        </p:spPr>
        <p:txBody>
          <a:bodyPr wrap="none">
            <a:spAutoFit/>
          </a:bodyPr>
          <a:lstStyle/>
          <a:p>
            <a:r>
              <a:rPr lang="en-US" sz="3200" dirty="0">
                <a:sym typeface="Wingdings"/>
              </a:rPr>
              <a:t></a:t>
            </a:r>
            <a:endParaRPr lang="en-US" sz="3200" dirty="0"/>
          </a:p>
        </p:txBody>
      </p:sp>
      <p:grpSp>
        <p:nvGrpSpPr>
          <p:cNvPr id="16" name="Group 15"/>
          <p:cNvGrpSpPr/>
          <p:nvPr/>
        </p:nvGrpSpPr>
        <p:grpSpPr>
          <a:xfrm>
            <a:off x="486975" y="465336"/>
            <a:ext cx="531778" cy="576079"/>
            <a:chOff x="1048616" y="147442"/>
            <a:chExt cx="531778" cy="576079"/>
          </a:xfrm>
        </p:grpSpPr>
        <p:pic>
          <p:nvPicPr>
            <p:cNvPr id="17" name="Picture 16"/>
            <p:cNvPicPr>
              <a:picLocks noChangeAspect="1"/>
            </p:cNvPicPr>
            <p:nvPr/>
          </p:nvPicPr>
          <p:blipFill rotWithShape="1">
            <a:blip r:embed="rId3"/>
            <a:srcRect l="-22826" t="-31574" r="-24015" b="-15269"/>
            <a:stretch/>
          </p:blipFill>
          <p:spPr>
            <a:xfrm>
              <a:off x="1048616" y="147442"/>
              <a:ext cx="384048" cy="576079"/>
            </a:xfrm>
            <a:prstGeom prst="rect">
              <a:avLst/>
            </a:prstGeom>
            <a:noFill/>
          </p:spPr>
        </p:pic>
        <p:sp>
          <p:nvSpPr>
            <p:cNvPr id="18" name="Rectangle 17"/>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3</a:t>
              </a:r>
              <a:endParaRPr lang="en-US" sz="3200" dirty="0"/>
            </a:p>
          </p:txBody>
        </p:sp>
      </p:grpSp>
      <p:sp>
        <p:nvSpPr>
          <p:cNvPr id="26" name="TextBox 25"/>
          <p:cNvSpPr txBox="1"/>
          <p:nvPr/>
        </p:nvSpPr>
        <p:spPr>
          <a:xfrm>
            <a:off x="942430" y="5342421"/>
            <a:ext cx="812800" cy="584776"/>
          </a:xfrm>
          <a:prstGeom prst="rect">
            <a:avLst/>
          </a:prstGeom>
          <a:noFill/>
        </p:spPr>
        <p:txBody>
          <a:bodyPr wrap="square" rtlCol="0">
            <a:spAutoFit/>
          </a:bodyPr>
          <a:lstStyle/>
          <a:p>
            <a:r>
              <a:rPr lang="en-US" sz="3200" dirty="0" smtClean="0"/>
              <a:t>0</a:t>
            </a:r>
          </a:p>
        </p:txBody>
      </p:sp>
      <p:sp>
        <p:nvSpPr>
          <p:cNvPr id="29" name="TextBox 28"/>
          <p:cNvSpPr txBox="1"/>
          <p:nvPr/>
        </p:nvSpPr>
        <p:spPr>
          <a:xfrm>
            <a:off x="706084" y="4844246"/>
            <a:ext cx="597115" cy="420628"/>
          </a:xfrm>
          <a:prstGeom prst="rect">
            <a:avLst/>
          </a:prstGeom>
          <a:noFill/>
        </p:spPr>
        <p:txBody>
          <a:bodyPr wrap="square" rtlCol="0">
            <a:spAutoFit/>
          </a:bodyPr>
          <a:lstStyle/>
          <a:p>
            <a:r>
              <a:rPr lang="en-US" sz="3200" baseline="-25000" dirty="0" smtClean="0"/>
              <a:t>0</a:t>
            </a:r>
          </a:p>
        </p:txBody>
      </p:sp>
      <p:pic>
        <p:nvPicPr>
          <p:cNvPr id="31" name="Picture 30"/>
          <p:cNvPicPr>
            <a:picLocks noChangeAspect="1"/>
          </p:cNvPicPr>
          <p:nvPr/>
        </p:nvPicPr>
        <p:blipFill>
          <a:blip r:embed="rId4"/>
          <a:stretch>
            <a:fillRect/>
          </a:stretch>
        </p:blipFill>
        <p:spPr>
          <a:xfrm>
            <a:off x="6039176" y="49242"/>
            <a:ext cx="2578608" cy="3021287"/>
          </a:xfrm>
          <a:prstGeom prst="rect">
            <a:avLst/>
          </a:prstGeom>
        </p:spPr>
      </p:pic>
      <p:pic>
        <p:nvPicPr>
          <p:cNvPr id="34" name="Picture 33"/>
          <p:cNvPicPr>
            <a:picLocks noChangeAspect="1"/>
          </p:cNvPicPr>
          <p:nvPr/>
        </p:nvPicPr>
        <p:blipFill rotWithShape="1">
          <a:blip r:embed="rId3"/>
          <a:srcRect l="-22826" t="-31574" r="-24015" b="-15269"/>
          <a:stretch/>
        </p:blipFill>
        <p:spPr>
          <a:xfrm>
            <a:off x="486975" y="4679427"/>
            <a:ext cx="384048" cy="576079"/>
          </a:xfrm>
          <a:prstGeom prst="rect">
            <a:avLst/>
          </a:prstGeom>
          <a:noFill/>
        </p:spPr>
      </p:pic>
      <p:sp>
        <p:nvSpPr>
          <p:cNvPr id="35" name="Rectangle 34"/>
          <p:cNvSpPr/>
          <p:nvPr/>
        </p:nvSpPr>
        <p:spPr>
          <a:xfrm rot="5400000">
            <a:off x="856942" y="4742222"/>
            <a:ext cx="586619" cy="584776"/>
          </a:xfrm>
          <a:prstGeom prst="rect">
            <a:avLst/>
          </a:prstGeom>
        </p:spPr>
        <p:txBody>
          <a:bodyPr wrap="none">
            <a:spAutoFit/>
          </a:bodyPr>
          <a:lstStyle/>
          <a:p>
            <a:r>
              <a:rPr lang="en-US" sz="3200" dirty="0">
                <a:sym typeface="Wingdings"/>
              </a:rPr>
              <a:t></a:t>
            </a:r>
            <a:endParaRPr lang="en-US" sz="3200" dirty="0"/>
          </a:p>
        </p:txBody>
      </p:sp>
      <p:sp>
        <p:nvSpPr>
          <p:cNvPr id="70" name="TextBox 69"/>
          <p:cNvSpPr txBox="1"/>
          <p:nvPr/>
        </p:nvSpPr>
        <p:spPr>
          <a:xfrm>
            <a:off x="4865569" y="4610573"/>
            <a:ext cx="4165543" cy="738664"/>
          </a:xfrm>
          <a:prstGeom prst="rect">
            <a:avLst/>
          </a:prstGeom>
          <a:noFill/>
        </p:spPr>
        <p:txBody>
          <a:bodyPr wrap="square" rtlCol="0">
            <a:spAutoFit/>
          </a:bodyPr>
          <a:lstStyle/>
          <a:p>
            <a:r>
              <a:rPr lang="en-US" sz="3200" dirty="0" smtClean="0"/>
              <a:t>a + b  +  </a:t>
            </a:r>
            <a:r>
              <a:rPr lang="en-US" sz="3200" dirty="0" err="1" smtClean="0"/>
              <a:t>bc</a:t>
            </a:r>
            <a:r>
              <a:rPr lang="en-US" sz="3200" dirty="0" smtClean="0"/>
              <a:t>   +  </a:t>
            </a:r>
            <a:r>
              <a:rPr lang="en-US" sz="3200" dirty="0" err="1" smtClean="0"/>
              <a:t>abc</a:t>
            </a:r>
            <a:r>
              <a:rPr lang="en-US" sz="3200" dirty="0" smtClean="0"/>
              <a:t> + </a:t>
            </a:r>
            <a:r>
              <a:rPr lang="en-US" sz="3200" dirty="0" err="1" smtClean="0"/>
              <a:t>acd</a:t>
            </a:r>
            <a:endParaRPr lang="en-US" sz="3200" dirty="0" smtClean="0"/>
          </a:p>
          <a:p>
            <a:endParaRPr lang="en-US" sz="1000" dirty="0"/>
          </a:p>
        </p:txBody>
      </p:sp>
      <p:sp>
        <p:nvSpPr>
          <p:cNvPr id="38" name="Rectangle 37"/>
          <p:cNvSpPr/>
          <p:nvPr/>
        </p:nvSpPr>
        <p:spPr>
          <a:xfrm>
            <a:off x="4416778" y="3374313"/>
            <a:ext cx="4727222" cy="2397131"/>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4966514" y="3457807"/>
            <a:ext cx="3358239" cy="587705"/>
            <a:chOff x="4515761" y="3487201"/>
            <a:chExt cx="3358239" cy="587705"/>
          </a:xfrm>
        </p:grpSpPr>
        <p:sp>
          <p:nvSpPr>
            <p:cNvPr id="40" name="TextBox 39"/>
            <p:cNvSpPr txBox="1"/>
            <p:nvPr/>
          </p:nvSpPr>
          <p:spPr>
            <a:xfrm>
              <a:off x="4780712" y="3490130"/>
              <a:ext cx="3093288" cy="584776"/>
            </a:xfrm>
            <a:prstGeom prst="rect">
              <a:avLst/>
            </a:prstGeom>
            <a:noFill/>
          </p:spPr>
          <p:txBody>
            <a:bodyPr wrap="square" rtlCol="0">
              <a:spAutoFit/>
            </a:bodyPr>
            <a:lstStyle/>
            <a:p>
              <a:r>
                <a:rPr lang="en-US" sz="3200" dirty="0" err="1" smtClean="0"/>
                <a:t>C</a:t>
              </a:r>
              <a:r>
                <a:rPr lang="en-US" sz="3200" baseline="-25000" dirty="0" err="1"/>
                <a:t>k</a:t>
              </a:r>
              <a:r>
                <a:rPr lang="en-US" sz="3200" baseline="-25000" dirty="0" smtClean="0"/>
                <a:t>  </a:t>
              </a:r>
              <a:r>
                <a:rPr lang="en-US" sz="3200" dirty="0" smtClean="0"/>
                <a:t>=  C</a:t>
              </a:r>
              <a:r>
                <a:rPr lang="en-US" sz="3200" baseline="-25000" dirty="0" smtClean="0"/>
                <a:t>0</a:t>
              </a:r>
              <a:r>
                <a:rPr lang="en-US" sz="3200" dirty="0" smtClean="0"/>
                <a:t>    C</a:t>
              </a:r>
              <a:r>
                <a:rPr lang="en-US" sz="3200" baseline="-25000" dirty="0" smtClean="0"/>
                <a:t>1</a:t>
              </a:r>
              <a:r>
                <a:rPr lang="en-US" sz="3200" dirty="0" smtClean="0"/>
                <a:t>    C</a:t>
              </a:r>
              <a:r>
                <a:rPr lang="en-US" sz="3200" baseline="-25000" dirty="0" smtClean="0"/>
                <a:t>2</a:t>
              </a:r>
              <a:endParaRPr lang="en-US" sz="3200" baseline="-25000" dirty="0"/>
            </a:p>
          </p:txBody>
        </p:sp>
        <p:grpSp>
          <p:nvGrpSpPr>
            <p:cNvPr id="41" name="Group 40"/>
            <p:cNvGrpSpPr/>
            <p:nvPr/>
          </p:nvGrpSpPr>
          <p:grpSpPr>
            <a:xfrm>
              <a:off x="4515761" y="3487201"/>
              <a:ext cx="441756" cy="584776"/>
              <a:chOff x="4663440" y="4907894"/>
              <a:chExt cx="441756" cy="584776"/>
            </a:xfrm>
          </p:grpSpPr>
          <p:sp>
            <p:nvSpPr>
              <p:cNvPr id="48" name="Oval 47"/>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2" name="Group 41"/>
            <p:cNvGrpSpPr/>
            <p:nvPr/>
          </p:nvGrpSpPr>
          <p:grpSpPr>
            <a:xfrm>
              <a:off x="6065160" y="3487201"/>
              <a:ext cx="441756" cy="584776"/>
              <a:chOff x="4663440" y="4907894"/>
              <a:chExt cx="441756" cy="584776"/>
            </a:xfrm>
          </p:grpSpPr>
          <p:sp>
            <p:nvSpPr>
              <p:cNvPr id="46" name="Oval 45"/>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nvGrpSpPr>
            <p:cNvPr id="43" name="Group 42"/>
            <p:cNvGrpSpPr/>
            <p:nvPr/>
          </p:nvGrpSpPr>
          <p:grpSpPr>
            <a:xfrm>
              <a:off x="6765072" y="3487201"/>
              <a:ext cx="441756" cy="584776"/>
              <a:chOff x="4663440" y="4907894"/>
              <a:chExt cx="441756" cy="584776"/>
            </a:xfrm>
          </p:grpSpPr>
          <p:sp>
            <p:nvSpPr>
              <p:cNvPr id="44" name="Oval 43"/>
              <p:cNvSpPr/>
              <p:nvPr/>
            </p:nvSpPr>
            <p:spPr>
              <a:xfrm>
                <a:off x="4748875" y="5149540"/>
                <a:ext cx="201168" cy="201168"/>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63440" y="4907894"/>
                <a:ext cx="441756" cy="584776"/>
              </a:xfrm>
              <a:prstGeom prst="rect">
                <a:avLst/>
              </a:prstGeom>
              <a:noFill/>
            </p:spPr>
            <p:txBody>
              <a:bodyPr wrap="square" rtlCol="0">
                <a:spAutoFit/>
              </a:bodyPr>
              <a:lstStyle/>
              <a:p>
                <a:r>
                  <a:rPr lang="en-US" sz="3200" dirty="0" smtClean="0"/>
                  <a:t>+</a:t>
                </a:r>
                <a:endParaRPr lang="en-US" sz="3200" dirty="0"/>
              </a:p>
            </p:txBody>
          </p:sp>
        </p:grpSp>
      </p:grpSp>
    </p:spTree>
    <p:extLst>
      <p:ext uri="{BB962C8B-B14F-4D97-AF65-F5344CB8AC3E}">
        <p14:creationId xmlns:p14="http://schemas.microsoft.com/office/powerpoint/2010/main" val="292947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3200" dirty="0" smtClean="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9043</TotalTime>
  <Words>3366</Words>
  <Application>Microsoft Office PowerPoint</Application>
  <PresentationFormat>On-screen Show (4:3)</PresentationFormat>
  <Paragraphs>582</Paragraphs>
  <Slides>89</Slides>
  <Notes>13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ＭＳ Ｐゴシック</vt:lpstr>
      <vt:lpstr>AdvMyriad-RS</vt:lpstr>
      <vt:lpstr>AdvPSMySB</vt:lpstr>
      <vt:lpstr>Arial</vt:lpstr>
      <vt:lpstr>Calibri</vt:lpstr>
      <vt:lpstr>msgothic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64</cp:revision>
  <dcterms:created xsi:type="dcterms:W3CDTF">2013-09-20T02:48:32Z</dcterms:created>
  <dcterms:modified xsi:type="dcterms:W3CDTF">2017-02-23T15:20:51Z</dcterms:modified>
  <cp:category/>
</cp:coreProperties>
</file>