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468" r:id="rId2"/>
    <p:sldId id="469" r:id="rId3"/>
    <p:sldId id="470" r:id="rId4"/>
    <p:sldId id="471" r:id="rId5"/>
    <p:sldId id="472" r:id="rId6"/>
    <p:sldId id="473" r:id="rId7"/>
    <p:sldId id="474" r:id="rId8"/>
    <p:sldId id="475" r:id="rId9"/>
    <p:sldId id="476" r:id="rId10"/>
    <p:sldId id="302" r:id="rId11"/>
    <p:sldId id="306" r:id="rId12"/>
    <p:sldId id="309" r:id="rId13"/>
    <p:sldId id="310" r:id="rId14"/>
    <p:sldId id="394" r:id="rId15"/>
    <p:sldId id="395" r:id="rId16"/>
    <p:sldId id="396" r:id="rId17"/>
    <p:sldId id="334" r:id="rId18"/>
    <p:sldId id="335" r:id="rId19"/>
    <p:sldId id="336" r:id="rId20"/>
    <p:sldId id="316" r:id="rId21"/>
    <p:sldId id="438" r:id="rId22"/>
    <p:sldId id="440" r:id="rId23"/>
    <p:sldId id="445" r:id="rId24"/>
    <p:sldId id="446" r:id="rId25"/>
    <p:sldId id="397" r:id="rId26"/>
    <p:sldId id="477" r:id="rId27"/>
    <p:sldId id="452" r:id="rId28"/>
    <p:sldId id="398" r:id="rId29"/>
    <p:sldId id="399" r:id="rId30"/>
    <p:sldId id="400" r:id="rId31"/>
    <p:sldId id="401" r:id="rId32"/>
    <p:sldId id="441" r:id="rId33"/>
    <p:sldId id="442" r:id="rId34"/>
    <p:sldId id="443" r:id="rId35"/>
    <p:sldId id="444" r:id="rId36"/>
    <p:sldId id="467" r:id="rId37"/>
    <p:sldId id="426" r:id="rId38"/>
    <p:sldId id="428" r:id="rId39"/>
    <p:sldId id="429" r:id="rId40"/>
    <p:sldId id="430" r:id="rId41"/>
    <p:sldId id="431" r:id="rId42"/>
    <p:sldId id="432" r:id="rId43"/>
    <p:sldId id="433" r:id="rId44"/>
    <p:sldId id="434" r:id="rId45"/>
    <p:sldId id="435" r:id="rId46"/>
    <p:sldId id="436" r:id="rId47"/>
    <p:sldId id="256" r:id="rId48"/>
    <p:sldId id="294" r:id="rId49"/>
    <p:sldId id="295" r:id="rId50"/>
    <p:sldId id="296" r:id="rId51"/>
    <p:sldId id="297" r:id="rId52"/>
    <p:sldId id="437" r:id="rId53"/>
    <p:sldId id="298" r:id="rId54"/>
    <p:sldId id="257"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89" r:id="rId68"/>
    <p:sldId id="390" r:id="rId69"/>
    <p:sldId id="391" r:id="rId70"/>
    <p:sldId id="375" r:id="rId71"/>
    <p:sldId id="376" r:id="rId72"/>
    <p:sldId id="377" r:id="rId73"/>
    <p:sldId id="378" r:id="rId74"/>
    <p:sldId id="379" r:id="rId75"/>
    <p:sldId id="380" r:id="rId76"/>
    <p:sldId id="381" r:id="rId77"/>
    <p:sldId id="382" r:id="rId78"/>
    <p:sldId id="383" r:id="rId79"/>
    <p:sldId id="384" r:id="rId80"/>
    <p:sldId id="385" r:id="rId81"/>
    <p:sldId id="386" r:id="rId82"/>
    <p:sldId id="38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FF"/>
    <a:srgbClr val="FFB7B7"/>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04" autoAdjust="0"/>
    <p:restoredTop sz="94660"/>
  </p:normalViewPr>
  <p:slideViewPr>
    <p:cSldViewPr snapToGrid="0">
      <p:cViewPr varScale="1">
        <p:scale>
          <a:sx n="80" d="100"/>
          <a:sy n="80" d="100"/>
        </p:scale>
        <p:origin x="221" y="62"/>
      </p:cViewPr>
      <p:guideLst>
        <p:guide orient="horz" pos="2160"/>
        <p:guide pos="2880"/>
      </p:guideLst>
    </p:cSldViewPr>
  </p:slideViewPr>
  <p:notesTextViewPr>
    <p:cViewPr>
      <p:scale>
        <a:sx n="1" d="1"/>
        <a:sy n="1" d="1"/>
      </p:scale>
      <p:origin x="0" y="0"/>
    </p:cViewPr>
  </p:notesTextViewPr>
  <p:sorterViewPr>
    <p:cViewPr varScale="1">
      <p:scale>
        <a:sx n="1" d="1"/>
        <a:sy n="1" d="1"/>
      </p:scale>
      <p:origin x="0" y="-11059"/>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6/13/2019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6/13/2019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6/13/2019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6/13/2019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6/13/2019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6/13/2019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6/13/2019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eople.maths.ox.ac.uk/nanda/perseus/index.html"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ma.umn.edu/videos/?id=2497" TargetMode="External"/><Relationship Id="rId7" Type="http://schemas.openxmlformats.org/officeDocument/2006/relationships/image" Target="../media/image17.png"/><Relationship Id="rId2" Type="http://schemas.openxmlformats.org/officeDocument/2006/relationships/hyperlink" Target="http://www.cse.ohio-state.edu/~tamaldey/" TargetMode="External"/><Relationship Id="rId1" Type="http://schemas.openxmlformats.org/officeDocument/2006/relationships/slideLayout" Target="../slideLayouts/slideLayout7.xml"/><Relationship Id="rId6" Type="http://schemas.openxmlformats.org/officeDocument/2006/relationships/hyperlink" Target="http://web.cse.ohio-state.edu/~tamaldey/GIC/gic.html" TargetMode="External"/><Relationship Id="rId5" Type="http://schemas.openxmlformats.org/officeDocument/2006/relationships/hyperlink" Target="http://web.cse.ohio-state.edu/~tamaldey/paper/GIC/GIC.pdf" TargetMode="External"/><Relationship Id="rId4" Type="http://schemas.openxmlformats.org/officeDocument/2006/relationships/hyperlink" Target="http://web.cse.ohio-state.edu/~tamaldey/talk/GIC/GIC.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hyperlink" Target="http://www.nature.com/srep/2013/130207/srep01236/full/srep01236.html" TargetMode="Externa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hyperlink" Target="http://web.cse.ohio-state.edu/~tamaldey/handle/hantun.html" TargetMode="External"/><Relationship Id="rId4" Type="http://schemas.openxmlformats.org/officeDocument/2006/relationships/hyperlink" Target="http://www.cse.ohio-state.edu/~tamaldey/hantun.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se.ohio-state.edu/~tamaldey/hantun.html" TargetMode="External"/><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hyperlink" Target="http://web.cse.ohio-state.edu/~tamaldey/handle/hantun.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hyperlink" Target="http://web.cse.ohio-state.edu/~tamaldey/shortloop.html"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web.cse.ohio-state.edu/~tamaldey/shortloop.html" TargetMode="External"/><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www.python.org/downloads/release/python-343/"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python.org/downloads/release/python-343/"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python.org/downloads/release/python-279/"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s://www.python.org/about/gettingstarted/" TargetMode="External"/><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hyperlink" Target="https://wiki.python.org/moin/BeginnersGuide/NonProgrammers" TargetMode="External"/></Relationships>
</file>

<file path=ppt/slides/_rels/slide64.xml.rels><?xml version="1.0" encoding="UTF-8" standalone="yes"?>
<Relationships xmlns="http://schemas.openxmlformats.org/package/2006/relationships"><Relationship Id="rId2" Type="http://schemas.openxmlformats.org/officeDocument/2006/relationships/hyperlink" Target="http://stackoverflow.com/questions/20686674/how-to-compare-two-files-and-print-mismatched-line-number-in-python"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www.python-course.eu/python3_blocks.php" TargetMode="External"/><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hyperlink" Target="https://www.python.org/dev/peps/pep-0008/#tabs-or-spaces"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hyperlink" Target="https://www.coursera.org/course/interactivepython1" TargetMode="External"/><Relationship Id="rId3" Type="http://schemas.openxmlformats.org/officeDocument/2006/relationships/hyperlink" Target="https://www.python.org/about/gettingstarted/" TargetMode="External"/><Relationship Id="rId7" Type="http://schemas.openxmlformats.org/officeDocument/2006/relationships/hyperlink" Target="http://www.codecademy.com/" TargetMode="External"/><Relationship Id="rId2" Type="http://schemas.openxmlformats.org/officeDocument/2006/relationships/hyperlink" Target="https://www.python.org/dev/peps/pep-0008/" TargetMode="External"/><Relationship Id="rId1" Type="http://schemas.openxmlformats.org/officeDocument/2006/relationships/slideLayout" Target="../slideLayouts/slideLayout7.xml"/><Relationship Id="rId6" Type="http://schemas.openxmlformats.org/officeDocument/2006/relationships/hyperlink" Target="http://www.codecademy.com/en/tracks/python" TargetMode="External"/><Relationship Id="rId5" Type="http://schemas.openxmlformats.org/officeDocument/2006/relationships/hyperlink" Target="https://wiki.python.org/moin/BeginnersGuide/Programmers" TargetMode="External"/><Relationship Id="rId10" Type="http://schemas.openxmlformats.org/officeDocument/2006/relationships/hyperlink" Target="http://lynda.uiowa.edu/" TargetMode="External"/><Relationship Id="rId4" Type="http://schemas.openxmlformats.org/officeDocument/2006/relationships/hyperlink" Target="https://wiki.python.org/moin/BeginnersGuide/NonProgrammers" TargetMode="External"/><Relationship Id="rId9" Type="http://schemas.openxmlformats.org/officeDocument/2006/relationships/hyperlink" Target="http://www.lynda.com/Python-training-tutorials/415-0.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github.com/blog/1707-soft-wrapping-on-prose-diffs" TargetMode="External"/><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help.github.com/articles/what-is-my-disk-quota/" TargetMode="External"/><Relationship Id="rId2" Type="http://schemas.openxmlformats.org/officeDocument/2006/relationships/hyperlink" Target="https://help.github.com/articles/working-with-large-files"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s://help.github.com/articles/good-resources-for-learning-git-and-github/"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s://github.com/timothy-mcroy/mapp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people.maths.ox.ac.uk/nanda/source/persdia.m" TargetMode="External"/><Relationship Id="rId2" Type="http://schemas.openxmlformats.org/officeDocument/2006/relationships/hyperlink" Target="http://www.mathworks.com/products/matlab/"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hyperlink" Target="https://github.com/timothy-mcroy/mapper"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cran.r-project.org/web/packages/phom/"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3060" y="892696"/>
            <a:ext cx="7677785" cy="5486400"/>
          </a:xfrm>
          <a:prstGeom prst="rect">
            <a:avLst/>
          </a:prstGeom>
        </p:spPr>
      </p:pic>
      <p:cxnSp>
        <p:nvCxnSpPr>
          <p:cNvPr id="5" name="Straight Arrow Connector 4"/>
          <p:cNvCxnSpPr/>
          <p:nvPr/>
        </p:nvCxnSpPr>
        <p:spPr>
          <a:xfrm flipH="1">
            <a:off x="3276095" y="3304145"/>
            <a:ext cx="1135857" cy="0"/>
          </a:xfrm>
          <a:prstGeom prst="straightConnector1">
            <a:avLst/>
          </a:prstGeom>
          <a:ln w="57150">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4034887" y="3729525"/>
            <a:ext cx="377065" cy="0"/>
          </a:xfrm>
          <a:prstGeom prst="straightConnector1">
            <a:avLst/>
          </a:prstGeom>
          <a:ln w="38100">
            <a:solidFill>
              <a:srgbClr val="FF0000"/>
            </a:solidFill>
            <a:headEnd w="med" len="sm"/>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996539" y="5165294"/>
            <a:ext cx="1135857" cy="0"/>
          </a:xfrm>
          <a:prstGeom prst="straightConnector1">
            <a:avLst/>
          </a:prstGeom>
          <a:ln w="57150">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6881988" y="5627306"/>
            <a:ext cx="1135857" cy="0"/>
          </a:xfrm>
          <a:prstGeom prst="straightConnector1">
            <a:avLst/>
          </a:prstGeom>
          <a:ln w="57150">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948260" y="5974085"/>
            <a:ext cx="3780827" cy="584775"/>
          </a:xfrm>
          <a:prstGeom prst="rect">
            <a:avLst/>
          </a:prstGeom>
          <a:noFill/>
        </p:spPr>
        <p:txBody>
          <a:bodyPr wrap="square" rtlCol="0">
            <a:spAutoFit/>
          </a:bodyPr>
          <a:lstStyle/>
          <a:p>
            <a:r>
              <a:rPr lang="en-US" sz="3200" dirty="0">
                <a:solidFill>
                  <a:srgbClr val="FF0000"/>
                </a:solidFill>
              </a:rPr>
              <a:t>If you use it, cite it</a:t>
            </a:r>
          </a:p>
        </p:txBody>
      </p:sp>
      <p:sp>
        <p:nvSpPr>
          <p:cNvPr id="11" name="Rectangle 10"/>
          <p:cNvSpPr/>
          <p:nvPr/>
        </p:nvSpPr>
        <p:spPr>
          <a:xfrm>
            <a:off x="378822" y="284258"/>
            <a:ext cx="8696120" cy="523220"/>
          </a:xfrm>
          <a:prstGeom prst="rect">
            <a:avLst/>
          </a:prstGeom>
        </p:spPr>
        <p:txBody>
          <a:bodyPr wrap="square">
            <a:spAutoFit/>
          </a:bodyPr>
          <a:lstStyle/>
          <a:p>
            <a:r>
              <a:rPr lang="en-US" sz="2800" dirty="0">
                <a:hlinkClick r:id="rId3"/>
              </a:rPr>
              <a:t>http://people.maths.ox.ac.uk/nanda/perseus/index.html</a:t>
            </a:r>
            <a:r>
              <a:rPr lang="en-US" sz="2800" dirty="0"/>
              <a:t> </a:t>
            </a:r>
          </a:p>
        </p:txBody>
      </p:sp>
    </p:spTree>
    <p:extLst>
      <p:ext uri="{BB962C8B-B14F-4D97-AF65-F5344CB8AC3E}">
        <p14:creationId xmlns:p14="http://schemas.microsoft.com/office/powerpoint/2010/main" val="53512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792" y="2650394"/>
            <a:ext cx="8986444" cy="4172581"/>
          </a:xfrm>
          <a:prstGeom prst="rect">
            <a:avLst/>
          </a:prstGeom>
        </p:spPr>
      </p:pic>
      <p:pic>
        <p:nvPicPr>
          <p:cNvPr id="2" name="Picture 1"/>
          <p:cNvPicPr>
            <a:picLocks noChangeAspect="1"/>
          </p:cNvPicPr>
          <p:nvPr/>
        </p:nvPicPr>
        <p:blipFill>
          <a:blip r:embed="rId3"/>
          <a:stretch>
            <a:fillRect/>
          </a:stretch>
        </p:blipFill>
        <p:spPr>
          <a:xfrm>
            <a:off x="0" y="76200"/>
            <a:ext cx="9144000" cy="2941851"/>
          </a:xfrm>
          <a:prstGeom prst="rect">
            <a:avLst/>
          </a:prstGeom>
        </p:spPr>
      </p:pic>
      <p:sp>
        <p:nvSpPr>
          <p:cNvPr id="3" name="Rectangle 2"/>
          <p:cNvSpPr/>
          <p:nvPr/>
        </p:nvSpPr>
        <p:spPr>
          <a:xfrm>
            <a:off x="674355" y="719351"/>
            <a:ext cx="7789312" cy="584776"/>
          </a:xfrm>
          <a:prstGeom prst="rect">
            <a:avLst/>
          </a:prstGeom>
        </p:spPr>
        <p:txBody>
          <a:bodyPr wrap="none">
            <a:spAutoFit/>
          </a:bodyPr>
          <a:lstStyle/>
          <a:p>
            <a:r>
              <a:rPr lang="en-US" sz="3200" dirty="0" err="1">
                <a:solidFill>
                  <a:srgbClr val="0000FF"/>
                </a:solidFill>
              </a:rPr>
              <a:t>comptop.stanford.edu</a:t>
            </a:r>
            <a:r>
              <a:rPr lang="en-US" sz="3200" dirty="0">
                <a:solidFill>
                  <a:srgbClr val="0000FF"/>
                </a:solidFill>
              </a:rPr>
              <a:t>/preprints/</a:t>
            </a:r>
            <a:r>
              <a:rPr lang="en-US" sz="3200" dirty="0" err="1">
                <a:solidFill>
                  <a:srgbClr val="0000FF"/>
                </a:solidFill>
              </a:rPr>
              <a:t>witness.pdf</a:t>
            </a:r>
            <a:endParaRPr lang="en-US" sz="3200" dirty="0">
              <a:solidFill>
                <a:srgbClr val="0000FF"/>
              </a:solidFill>
            </a:endParaRPr>
          </a:p>
        </p:txBody>
      </p:sp>
    </p:spTree>
    <p:extLst>
      <p:ext uri="{BB962C8B-B14F-4D97-AF65-F5344CB8AC3E}">
        <p14:creationId xmlns:p14="http://schemas.microsoft.com/office/powerpoint/2010/main" val="2823687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7936"/>
            <a:ext cx="4685232" cy="584776"/>
          </a:xfrm>
          <a:prstGeom prst="rect">
            <a:avLst/>
          </a:prstGeom>
          <a:noFill/>
        </p:spPr>
        <p:txBody>
          <a:bodyPr wrap="square" rtlCol="0">
            <a:spAutoFit/>
          </a:bodyPr>
          <a:lstStyle/>
          <a:p>
            <a:r>
              <a:rPr lang="en-US" sz="3200" dirty="0"/>
              <a:t>W</a:t>
            </a:r>
            <a:r>
              <a:rPr lang="en-US" sz="3200" baseline="-25000" dirty="0"/>
              <a:t>∞</a:t>
            </a:r>
            <a:r>
              <a:rPr lang="en-US" sz="3200" dirty="0"/>
              <a:t>(D) = Witness complex</a:t>
            </a:r>
          </a:p>
        </p:txBody>
      </p:sp>
      <p:grpSp>
        <p:nvGrpSpPr>
          <p:cNvPr id="3" name="Group 2"/>
          <p:cNvGrpSpPr/>
          <p:nvPr/>
        </p:nvGrpSpPr>
        <p:grpSpPr>
          <a:xfrm>
            <a:off x="378817" y="3948892"/>
            <a:ext cx="3685568" cy="2554545"/>
            <a:chOff x="473402" y="5082387"/>
            <a:chExt cx="3685568" cy="2554545"/>
          </a:xfrm>
        </p:grpSpPr>
        <p:sp>
          <p:nvSpPr>
            <p:cNvPr id="21" name="TextBox 20"/>
            <p:cNvSpPr txBox="1"/>
            <p:nvPr/>
          </p:nvSpPr>
          <p:spPr>
            <a:xfrm>
              <a:off x="473402" y="5082387"/>
              <a:ext cx="3685568" cy="2554545"/>
            </a:xfrm>
            <a:prstGeom prst="rect">
              <a:avLst/>
            </a:prstGeom>
            <a:noFill/>
          </p:spPr>
          <p:txBody>
            <a:bodyPr wrap="square" rtlCol="0">
              <a:spAutoFit/>
            </a:bodyPr>
            <a:lstStyle/>
            <a:p>
              <a:r>
                <a:rPr lang="en-US" sz="3200" dirty="0"/>
                <a:t>Let D = set of point cloud data points.</a:t>
              </a:r>
            </a:p>
            <a:p>
              <a:r>
                <a:rPr lang="en-US" sz="3200" dirty="0"/>
                <a:t>Choose </a:t>
              </a:r>
              <a:r>
                <a:rPr lang="en-US" sz="3200" dirty="0">
                  <a:solidFill>
                    <a:srgbClr val="FF0000"/>
                  </a:solidFill>
                </a:rPr>
                <a:t>L</a:t>
              </a:r>
              <a:r>
                <a:rPr lang="en-US" sz="3200" dirty="0"/>
                <a:t>      D,  </a:t>
              </a:r>
            </a:p>
            <a:p>
              <a:r>
                <a:rPr lang="en-US" sz="3200" dirty="0">
                  <a:solidFill>
                    <a:srgbClr val="FF0000"/>
                  </a:solidFill>
                </a:rPr>
                <a:t>L</a:t>
              </a:r>
              <a:r>
                <a:rPr lang="en-US" sz="3200" dirty="0"/>
                <a:t> = set of landmark points </a:t>
              </a:r>
              <a:r>
                <a:rPr lang="en-US" sz="3200" dirty="0">
                  <a:solidFill>
                    <a:srgbClr val="C00000"/>
                  </a:solidFill>
                </a:rPr>
                <a:t>= vertices.</a:t>
              </a:r>
            </a:p>
          </p:txBody>
        </p:sp>
        <p:sp>
          <p:nvSpPr>
            <p:cNvPr id="22" name="TextBox 21"/>
            <p:cNvSpPr txBox="1"/>
            <p:nvPr/>
          </p:nvSpPr>
          <p:spPr>
            <a:xfrm rot="5400000">
              <a:off x="2180237" y="6042153"/>
              <a:ext cx="337791" cy="584776"/>
            </a:xfrm>
            <a:prstGeom prst="rect">
              <a:avLst/>
            </a:prstGeom>
            <a:noFill/>
          </p:spPr>
          <p:txBody>
            <a:bodyPr wrap="square" rtlCol="0">
              <a:spAutoFit/>
            </a:bodyPr>
            <a:lstStyle/>
            <a:p>
              <a:r>
                <a:rPr lang="en-US" sz="3200" dirty="0"/>
                <a:t>U</a:t>
              </a:r>
            </a:p>
          </p:txBody>
        </p:sp>
      </p:grpSp>
      <p:sp>
        <p:nvSpPr>
          <p:cNvPr id="23" name="Rectangle 22"/>
          <p:cNvSpPr/>
          <p:nvPr/>
        </p:nvSpPr>
        <p:spPr>
          <a:xfrm>
            <a:off x="4534072" y="142214"/>
            <a:ext cx="4599797" cy="6329937"/>
          </a:xfrm>
          <a:prstGeom prst="rect">
            <a:avLst/>
          </a:prstGeom>
          <a:solidFill>
            <a:schemeClr val="bg2"/>
          </a:solidFill>
        </p:spPr>
        <p:txBody>
          <a:bodyPr wrap="square">
            <a:spAutoFit/>
          </a:bodyPr>
          <a:lstStyle/>
          <a:p>
            <a:r>
              <a:rPr lang="en-US" sz="3200" dirty="0">
                <a:solidFill>
                  <a:srgbClr val="FF0000"/>
                </a:solidFill>
              </a:rPr>
              <a:t>v</a:t>
            </a:r>
            <a:r>
              <a:rPr lang="en-US" sz="3200" baseline="-25000" dirty="0">
                <a:solidFill>
                  <a:srgbClr val="FF0000"/>
                </a:solidFill>
              </a:rPr>
              <a:t>0</a:t>
            </a:r>
            <a:r>
              <a:rPr lang="en-US" sz="3200" dirty="0">
                <a:solidFill>
                  <a:srgbClr val="FF0000"/>
                </a:solidFill>
              </a:rPr>
              <a:t>,v</a:t>
            </a:r>
            <a:r>
              <a:rPr lang="en-US" sz="3200" baseline="-25000" dirty="0">
                <a:solidFill>
                  <a:srgbClr val="FF0000"/>
                </a:solidFill>
              </a:rPr>
              <a:t>1</a:t>
            </a:r>
            <a:r>
              <a:rPr lang="en-US" sz="3200" dirty="0">
                <a:solidFill>
                  <a:srgbClr val="FF0000"/>
                </a:solidFill>
              </a:rPr>
              <a:t>,...,</a:t>
            </a:r>
            <a:r>
              <a:rPr lang="en-US" sz="3200" dirty="0" err="1">
                <a:solidFill>
                  <a:srgbClr val="FF0000"/>
                </a:solidFill>
              </a:rPr>
              <a:t>v</a:t>
            </a:r>
            <a:r>
              <a:rPr lang="en-US" sz="3200" baseline="-25000" dirty="0" err="1">
                <a:solidFill>
                  <a:srgbClr val="FF0000"/>
                </a:solidFill>
              </a:rPr>
              <a:t>k</a:t>
            </a:r>
            <a:r>
              <a:rPr lang="en-US" sz="3200" dirty="0">
                <a:solidFill>
                  <a:srgbClr val="FF0000"/>
                </a:solidFill>
              </a:rPr>
              <a:t> </a:t>
            </a:r>
            <a:r>
              <a:rPr lang="en-US" sz="3200" dirty="0"/>
              <a:t>span a k-simplex </a:t>
            </a:r>
          </a:p>
          <a:p>
            <a:pPr algn="ctr"/>
            <a:r>
              <a:rPr lang="en-US" sz="3200" i="1" dirty="0" err="1">
                <a:solidFill>
                  <a:schemeClr val="tx2">
                    <a:lumMod val="75000"/>
                  </a:schemeClr>
                </a:solidFill>
              </a:rPr>
              <a:t>iff</a:t>
            </a:r>
            <a:r>
              <a:rPr lang="en-US" altLang="zh-TW" sz="3200" i="1" dirty="0">
                <a:solidFill>
                  <a:srgbClr val="17375E"/>
                </a:solidFill>
                <a:ea typeface="新細明體" charset="0"/>
              </a:rPr>
              <a:t> </a:t>
            </a:r>
            <a:r>
              <a:rPr lang="en-US" altLang="zh-TW" sz="3200" dirty="0">
                <a:solidFill>
                  <a:srgbClr val="17375E"/>
                </a:solidFill>
                <a:ea typeface="新細明體" charset="0"/>
              </a:rPr>
              <a:t> </a:t>
            </a:r>
          </a:p>
          <a:p>
            <a:r>
              <a:rPr lang="en-US" sz="3200" dirty="0"/>
              <a:t>there is a point </a:t>
            </a:r>
            <a:r>
              <a:rPr lang="en-US" sz="3200" dirty="0">
                <a:solidFill>
                  <a:srgbClr val="660066"/>
                </a:solidFill>
              </a:rPr>
              <a:t>w</a:t>
            </a:r>
            <a:r>
              <a:rPr lang="en-US" sz="3200" dirty="0"/>
              <a:t> ∈ D, whose k+1 nearest</a:t>
            </a:r>
          </a:p>
          <a:p>
            <a:r>
              <a:rPr lang="en-US" sz="3200" dirty="0" err="1"/>
              <a:t>neighbours</a:t>
            </a:r>
            <a:r>
              <a:rPr lang="en-US" sz="3200" dirty="0"/>
              <a:t> in </a:t>
            </a:r>
            <a:r>
              <a:rPr lang="en-US" sz="3200" dirty="0">
                <a:solidFill>
                  <a:srgbClr val="FF0000"/>
                </a:solidFill>
              </a:rPr>
              <a:t>L </a:t>
            </a:r>
            <a:r>
              <a:rPr lang="en-US" sz="3200" dirty="0"/>
              <a:t>are </a:t>
            </a:r>
            <a:r>
              <a:rPr lang="en-US" sz="3200" dirty="0">
                <a:solidFill>
                  <a:srgbClr val="FF0000"/>
                </a:solidFill>
              </a:rPr>
              <a:t>v</a:t>
            </a:r>
            <a:r>
              <a:rPr lang="en-US" sz="3200" baseline="-25000" dirty="0">
                <a:solidFill>
                  <a:srgbClr val="FF0000"/>
                </a:solidFill>
              </a:rPr>
              <a:t>0</a:t>
            </a:r>
            <a:r>
              <a:rPr lang="en-US" sz="3200" dirty="0">
                <a:solidFill>
                  <a:srgbClr val="FF0000"/>
                </a:solidFill>
              </a:rPr>
              <a:t>,v</a:t>
            </a:r>
            <a:r>
              <a:rPr lang="en-US" sz="3200" baseline="-25000" dirty="0">
                <a:solidFill>
                  <a:srgbClr val="FF0000"/>
                </a:solidFill>
              </a:rPr>
              <a:t>1</a:t>
            </a:r>
            <a:r>
              <a:rPr lang="en-US" sz="3200" dirty="0">
                <a:solidFill>
                  <a:srgbClr val="FF0000"/>
                </a:solidFill>
              </a:rPr>
              <a:t>,...,</a:t>
            </a:r>
            <a:r>
              <a:rPr lang="en-US" sz="3200" dirty="0" err="1">
                <a:solidFill>
                  <a:srgbClr val="FF0000"/>
                </a:solidFill>
              </a:rPr>
              <a:t>v</a:t>
            </a:r>
            <a:r>
              <a:rPr lang="en-US" sz="3200" baseline="-25000" dirty="0" err="1">
                <a:solidFill>
                  <a:srgbClr val="FF0000"/>
                </a:solidFill>
              </a:rPr>
              <a:t>k</a:t>
            </a:r>
            <a:endParaRPr lang="en-US" sz="3200" baseline="-25000" dirty="0">
              <a:solidFill>
                <a:srgbClr val="FF0000"/>
              </a:solidFill>
            </a:endParaRPr>
          </a:p>
          <a:p>
            <a:endParaRPr lang="en-US" sz="3200" baseline="-25000" dirty="0">
              <a:solidFill>
                <a:srgbClr val="FF0000"/>
              </a:solidFill>
            </a:endParaRPr>
          </a:p>
          <a:p>
            <a:r>
              <a:rPr lang="en-US" sz="3200" dirty="0"/>
              <a:t>and all the faces of {</a:t>
            </a:r>
            <a:r>
              <a:rPr lang="en-US" sz="3200" dirty="0">
                <a:solidFill>
                  <a:srgbClr val="FF0000"/>
                </a:solidFill>
              </a:rPr>
              <a:t>v</a:t>
            </a:r>
            <a:r>
              <a:rPr lang="en-US" sz="3200" baseline="-25000" dirty="0">
                <a:solidFill>
                  <a:srgbClr val="FF0000"/>
                </a:solidFill>
              </a:rPr>
              <a:t>0</a:t>
            </a:r>
            <a:r>
              <a:rPr lang="en-US" sz="3200" dirty="0">
                <a:solidFill>
                  <a:srgbClr val="FF0000"/>
                </a:solidFill>
              </a:rPr>
              <a:t>,v</a:t>
            </a:r>
            <a:r>
              <a:rPr lang="en-US" sz="3200" baseline="-25000" dirty="0">
                <a:solidFill>
                  <a:srgbClr val="FF0000"/>
                </a:solidFill>
              </a:rPr>
              <a:t>1</a:t>
            </a:r>
            <a:r>
              <a:rPr lang="en-US" sz="3200" dirty="0">
                <a:solidFill>
                  <a:srgbClr val="FF0000"/>
                </a:solidFill>
              </a:rPr>
              <a:t>,...,</a:t>
            </a:r>
            <a:r>
              <a:rPr lang="en-US" sz="3200" dirty="0" err="1">
                <a:solidFill>
                  <a:srgbClr val="FF0000"/>
                </a:solidFill>
              </a:rPr>
              <a:t>v</a:t>
            </a:r>
            <a:r>
              <a:rPr lang="en-US" sz="3200" baseline="-25000" dirty="0" err="1">
                <a:solidFill>
                  <a:srgbClr val="FF0000"/>
                </a:solidFill>
              </a:rPr>
              <a:t>k</a:t>
            </a:r>
            <a:r>
              <a:rPr lang="en-US" sz="3200" dirty="0"/>
              <a:t>} belong to the witness complex. </a:t>
            </a:r>
          </a:p>
          <a:p>
            <a:endParaRPr lang="en-US" sz="3200" dirty="0"/>
          </a:p>
          <a:p>
            <a:r>
              <a:rPr lang="en-US" sz="3200" dirty="0">
                <a:solidFill>
                  <a:srgbClr val="660066"/>
                </a:solidFill>
              </a:rPr>
              <a:t>w</a:t>
            </a:r>
            <a:r>
              <a:rPr lang="en-US" sz="3200" dirty="0">
                <a:solidFill>
                  <a:srgbClr val="000000"/>
                </a:solidFill>
              </a:rPr>
              <a:t> is called a “weak” witness.</a:t>
            </a:r>
          </a:p>
        </p:txBody>
      </p:sp>
      <p:grpSp>
        <p:nvGrpSpPr>
          <p:cNvPr id="28" name="Group 27"/>
          <p:cNvGrpSpPr/>
          <p:nvPr/>
        </p:nvGrpSpPr>
        <p:grpSpPr>
          <a:xfrm>
            <a:off x="1488290" y="1280319"/>
            <a:ext cx="1771994" cy="1838948"/>
            <a:chOff x="5145892" y="553294"/>
            <a:chExt cx="1771994" cy="1838948"/>
          </a:xfrm>
        </p:grpSpPr>
        <p:sp>
          <p:nvSpPr>
            <p:cNvPr id="29" name="Oval 28"/>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1" name="Oval 30"/>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4" name="Oval 33"/>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5" name="Straight Connector 34"/>
            <p:cNvCxnSpPr>
              <a:stCxn id="46"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42"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1" name="Oval 40"/>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5580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5296564" y="1025214"/>
            <a:ext cx="1077228" cy="857685"/>
          </a:xfrm>
          <a:prstGeom prst="triangle">
            <a:avLst/>
          </a:prstGeom>
          <a:solidFill>
            <a:schemeClr val="accent1">
              <a:lumMod val="40000"/>
              <a:lumOff val="60000"/>
            </a:schemeClr>
          </a:solidFill>
        </p:spPr>
        <p:txBody>
          <a:bodyPr wrap="square" rtlCol="0" anchor="ctr">
            <a:spAutoFit/>
          </a:bodyPr>
          <a:lstStyle/>
          <a:p>
            <a:pPr algn="ctr"/>
            <a:endParaRPr lang="en-US" sz="3200" dirty="0" err="1">
              <a:solidFill>
                <a:srgbClr val="0000FF"/>
              </a:solidFill>
            </a:endParaRPr>
          </a:p>
        </p:txBody>
      </p:sp>
      <p:sp>
        <p:nvSpPr>
          <p:cNvPr id="2" name="TextBox 1"/>
          <p:cNvSpPr txBox="1"/>
          <p:nvPr/>
        </p:nvSpPr>
        <p:spPr>
          <a:xfrm>
            <a:off x="135120" y="197936"/>
            <a:ext cx="5201980" cy="584776"/>
          </a:xfrm>
          <a:prstGeom prst="rect">
            <a:avLst/>
          </a:prstGeom>
          <a:noFill/>
        </p:spPr>
        <p:txBody>
          <a:bodyPr wrap="square" rtlCol="0">
            <a:spAutoFit/>
          </a:bodyPr>
          <a:lstStyle/>
          <a:p>
            <a:r>
              <a:rPr lang="en-US" sz="3200" dirty="0"/>
              <a:t>W</a:t>
            </a:r>
            <a:r>
              <a:rPr lang="en-US" sz="3200" baseline="-25000" dirty="0"/>
              <a:t>1</a:t>
            </a:r>
            <a:r>
              <a:rPr lang="en-US" sz="3200" dirty="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a:t>Let </a:t>
            </a:r>
            <a:r>
              <a:rPr lang="en-US" sz="3200" dirty="0">
                <a:solidFill>
                  <a:srgbClr val="FF0000"/>
                </a:solidFill>
              </a:rPr>
              <a:t>L</a:t>
            </a:r>
            <a:r>
              <a:rPr lang="en-US" sz="3200" dirty="0"/>
              <a:t> = set of landmark points.</a:t>
            </a:r>
          </a:p>
          <a:p>
            <a:endParaRPr lang="en-US" sz="1400" dirty="0"/>
          </a:p>
          <a:p>
            <a:r>
              <a:rPr lang="en-US" sz="3200" dirty="0">
                <a:solidFill>
                  <a:srgbClr val="000000"/>
                </a:solidFill>
              </a:rPr>
              <a:t>1-skeletion of </a:t>
            </a:r>
            <a:r>
              <a:rPr lang="en-US" sz="3200" dirty="0"/>
              <a:t>W</a:t>
            </a:r>
            <a:r>
              <a:rPr lang="en-US" sz="3200" baseline="-25000" dirty="0"/>
              <a:t>1</a:t>
            </a:r>
            <a:r>
              <a:rPr lang="en-US" sz="3200" dirty="0"/>
              <a:t>(D) = </a:t>
            </a:r>
            <a:r>
              <a:rPr lang="en-US" sz="3200" dirty="0">
                <a:solidFill>
                  <a:srgbClr val="000000"/>
                </a:solidFill>
              </a:rPr>
              <a:t>1-skeletion of </a:t>
            </a:r>
            <a:r>
              <a:rPr lang="en-US" sz="3200" dirty="0"/>
              <a:t>W</a:t>
            </a:r>
            <a:r>
              <a:rPr lang="en-US" sz="3200" baseline="-25000" dirty="0"/>
              <a:t>∞ </a:t>
            </a:r>
            <a:r>
              <a:rPr lang="en-US" sz="3200" dirty="0"/>
              <a:t>(D)</a:t>
            </a:r>
            <a:r>
              <a:rPr lang="en-US" sz="3200" dirty="0">
                <a:solidFill>
                  <a:srgbClr val="000000"/>
                </a:solidFill>
              </a:rPr>
              <a:t>.</a:t>
            </a:r>
          </a:p>
          <a:p>
            <a:r>
              <a:rPr lang="en-US" sz="3200" dirty="0">
                <a:solidFill>
                  <a:srgbClr val="000000"/>
                </a:solidFill>
              </a:rPr>
              <a:t>Create the flag (or clique) complex: </a:t>
            </a:r>
          </a:p>
          <a:p>
            <a:pPr algn="r"/>
            <a:r>
              <a:rPr lang="en-US" sz="3200" dirty="0"/>
              <a:t>Add all possible simplices of dimensional &gt; 1.</a:t>
            </a:r>
          </a:p>
          <a:p>
            <a:r>
              <a:rPr lang="en-US" sz="3200" dirty="0">
                <a:solidFill>
                  <a:srgbClr val="000000"/>
                </a:solidFill>
              </a:rPr>
              <a:t> </a:t>
            </a:r>
          </a:p>
        </p:txBody>
      </p:sp>
      <p:sp>
        <p:nvSpPr>
          <p:cNvPr id="33" name="Oval 32"/>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5" name="Oval 34"/>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8" name="Oval 37"/>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9" name="Straight Connector 38"/>
          <p:cNvCxnSpPr>
            <a:stCxn id="50"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6"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5" name="Oval 4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204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15" y="337749"/>
            <a:ext cx="9272362" cy="5509200"/>
          </a:xfrm>
          <a:prstGeom prst="rect">
            <a:avLst/>
          </a:prstGeom>
          <a:noFill/>
        </p:spPr>
        <p:txBody>
          <a:bodyPr wrap="square" rtlCol="0">
            <a:spAutoFit/>
          </a:bodyPr>
          <a:lstStyle/>
          <a:p>
            <a:r>
              <a:rPr lang="en-US" sz="3200" dirty="0"/>
              <a:t>Choosing Landmark points:</a:t>
            </a:r>
          </a:p>
          <a:p>
            <a:endParaRPr lang="en-US" sz="3200" dirty="0"/>
          </a:p>
          <a:p>
            <a:r>
              <a:rPr lang="en-US" sz="3200" dirty="0"/>
              <a:t>A.)  Random</a:t>
            </a:r>
          </a:p>
          <a:p>
            <a:endParaRPr lang="en-US" sz="3200" dirty="0"/>
          </a:p>
          <a:p>
            <a:r>
              <a:rPr lang="en-US" sz="3200" dirty="0"/>
              <a:t>B.)  </a:t>
            </a:r>
            <a:r>
              <a:rPr lang="en-US" sz="3200" dirty="0" err="1"/>
              <a:t>Maxmin</a:t>
            </a:r>
            <a:endParaRPr lang="en-US" sz="3200" dirty="0"/>
          </a:p>
          <a:p>
            <a:pPr marL="176213"/>
            <a:r>
              <a:rPr lang="en-US" sz="3200" dirty="0"/>
              <a:t>1.)  choose point </a:t>
            </a:r>
            <a:r>
              <a:rPr lang="en-US" sz="4000" dirty="0">
                <a:latin typeface="Mistral"/>
                <a:cs typeface="Mistral"/>
              </a:rPr>
              <a:t>l</a:t>
            </a:r>
            <a:r>
              <a:rPr lang="en-US" sz="3200" baseline="-25000" dirty="0"/>
              <a:t>1</a:t>
            </a:r>
            <a:r>
              <a:rPr lang="en-US" sz="3200" dirty="0"/>
              <a:t> randomly</a:t>
            </a:r>
          </a:p>
          <a:p>
            <a:pPr marL="176213"/>
            <a:endParaRPr lang="en-US" dirty="0"/>
          </a:p>
          <a:p>
            <a:pPr marL="176213"/>
            <a:r>
              <a:rPr lang="en-US" sz="3200" dirty="0"/>
              <a:t>2.)  If {</a:t>
            </a:r>
            <a:r>
              <a:rPr lang="en-US" sz="4000" dirty="0">
                <a:latin typeface="Mistral"/>
                <a:cs typeface="Mistral"/>
              </a:rPr>
              <a:t>l</a:t>
            </a:r>
            <a:r>
              <a:rPr lang="en-US" sz="3200" baseline="-25000" dirty="0"/>
              <a:t>1</a:t>
            </a:r>
            <a:r>
              <a:rPr lang="en-US" sz="3200" dirty="0"/>
              <a:t>, …, </a:t>
            </a:r>
            <a:r>
              <a:rPr lang="en-US" sz="4000" dirty="0">
                <a:latin typeface="Mistral"/>
                <a:cs typeface="Mistral"/>
              </a:rPr>
              <a:t>l</a:t>
            </a:r>
            <a:r>
              <a:rPr lang="en-US" sz="3200" baseline="-25000" dirty="0"/>
              <a:t>k-1</a:t>
            </a:r>
            <a:r>
              <a:rPr lang="en-US" sz="3200" dirty="0"/>
              <a:t>} have been chosen,  choose </a:t>
            </a:r>
            <a:r>
              <a:rPr lang="en-US" sz="4000" dirty="0" err="1">
                <a:latin typeface="Mistral"/>
                <a:cs typeface="Mistral"/>
              </a:rPr>
              <a:t>l</a:t>
            </a:r>
            <a:r>
              <a:rPr lang="en-US" sz="3200" baseline="-25000" dirty="0" err="1"/>
              <a:t>k</a:t>
            </a:r>
            <a:r>
              <a:rPr lang="en-US" sz="3200" baseline="-25000" dirty="0"/>
              <a:t> </a:t>
            </a:r>
            <a:r>
              <a:rPr lang="en-US" sz="3200" dirty="0"/>
              <a:t>such that  {</a:t>
            </a:r>
            <a:r>
              <a:rPr lang="en-US" sz="4000" dirty="0">
                <a:latin typeface="Mistral"/>
                <a:cs typeface="Mistral"/>
              </a:rPr>
              <a:t>l</a:t>
            </a:r>
            <a:r>
              <a:rPr lang="en-US" sz="3200" baseline="-25000" dirty="0"/>
              <a:t>1</a:t>
            </a:r>
            <a:r>
              <a:rPr lang="en-US" sz="3200" dirty="0"/>
              <a:t>, …, </a:t>
            </a:r>
            <a:r>
              <a:rPr lang="en-US" sz="4000" dirty="0">
                <a:latin typeface="Mistral"/>
                <a:cs typeface="Mistral"/>
              </a:rPr>
              <a:t>l</a:t>
            </a:r>
            <a:r>
              <a:rPr lang="en-US" sz="3200" baseline="-25000" dirty="0"/>
              <a:t>k-1</a:t>
            </a:r>
            <a:r>
              <a:rPr lang="en-US" sz="3200" dirty="0"/>
              <a:t>}  is in D - {</a:t>
            </a:r>
            <a:r>
              <a:rPr lang="en-US" sz="4000" dirty="0">
                <a:latin typeface="Mistral"/>
                <a:cs typeface="Mistral"/>
              </a:rPr>
              <a:t>l</a:t>
            </a:r>
            <a:r>
              <a:rPr lang="en-US" sz="3200" baseline="-25000" dirty="0"/>
              <a:t>1</a:t>
            </a:r>
            <a:r>
              <a:rPr lang="en-US" sz="3200" dirty="0"/>
              <a:t>, …, </a:t>
            </a:r>
            <a:r>
              <a:rPr lang="en-US" sz="4000" dirty="0">
                <a:latin typeface="Mistral"/>
                <a:cs typeface="Mistral"/>
              </a:rPr>
              <a:t>l</a:t>
            </a:r>
            <a:r>
              <a:rPr lang="en-US" sz="3200" baseline="-25000" dirty="0"/>
              <a:t>k-1</a:t>
            </a:r>
            <a:r>
              <a:rPr lang="en-US" sz="3200" dirty="0"/>
              <a:t>}  and </a:t>
            </a:r>
          </a:p>
          <a:p>
            <a:pPr marL="176213"/>
            <a:endParaRPr lang="en-US" sz="1400" dirty="0"/>
          </a:p>
          <a:p>
            <a:pPr marL="176213"/>
            <a:r>
              <a:rPr lang="en-US" sz="3200" dirty="0"/>
              <a:t>min {d(</a:t>
            </a:r>
            <a:r>
              <a:rPr lang="en-US" sz="4000" dirty="0" err="1">
                <a:latin typeface="Mistral"/>
                <a:cs typeface="Mistral"/>
              </a:rPr>
              <a:t>l</a:t>
            </a:r>
            <a:r>
              <a:rPr lang="en-US" sz="3200" baseline="-25000" dirty="0" err="1"/>
              <a:t>k</a:t>
            </a:r>
            <a:r>
              <a:rPr lang="en-US" sz="3200" dirty="0"/>
              <a:t>, </a:t>
            </a:r>
            <a:r>
              <a:rPr lang="en-US" sz="4000" dirty="0">
                <a:latin typeface="Mistral"/>
                <a:cs typeface="Mistral"/>
              </a:rPr>
              <a:t>l</a:t>
            </a:r>
            <a:r>
              <a:rPr lang="en-US" sz="3200" baseline="-25000" dirty="0"/>
              <a:t>1</a:t>
            </a:r>
            <a:r>
              <a:rPr lang="en-US" sz="3200" dirty="0"/>
              <a:t>), …, d(</a:t>
            </a:r>
            <a:r>
              <a:rPr lang="en-US" sz="4000" dirty="0" err="1">
                <a:latin typeface="Mistral"/>
                <a:cs typeface="Mistral"/>
              </a:rPr>
              <a:t>l</a:t>
            </a:r>
            <a:r>
              <a:rPr lang="en-US" sz="3200" baseline="-25000" dirty="0" err="1"/>
              <a:t>k</a:t>
            </a:r>
            <a:r>
              <a:rPr lang="en-US" sz="3200" dirty="0"/>
              <a:t>, </a:t>
            </a:r>
            <a:r>
              <a:rPr lang="en-US" sz="4000" dirty="0">
                <a:latin typeface="Mistral"/>
                <a:cs typeface="Mistral"/>
              </a:rPr>
              <a:t>l</a:t>
            </a:r>
            <a:r>
              <a:rPr lang="en-US" sz="3200" baseline="-25000" dirty="0"/>
              <a:t>k-1</a:t>
            </a:r>
            <a:r>
              <a:rPr lang="en-US" sz="3200" dirty="0"/>
              <a:t>)} ≥ min {d(</a:t>
            </a:r>
            <a:r>
              <a:rPr lang="en-US" sz="3200" dirty="0">
                <a:cs typeface="Mistral"/>
              </a:rPr>
              <a:t>v</a:t>
            </a:r>
            <a:r>
              <a:rPr lang="en-US" sz="3200" dirty="0"/>
              <a:t>, </a:t>
            </a:r>
            <a:r>
              <a:rPr lang="en-US" sz="4000" dirty="0">
                <a:latin typeface="Mistral"/>
                <a:cs typeface="Mistral"/>
              </a:rPr>
              <a:t>l</a:t>
            </a:r>
            <a:r>
              <a:rPr lang="en-US" sz="3200" baseline="-25000" dirty="0"/>
              <a:t>1</a:t>
            </a:r>
            <a:r>
              <a:rPr lang="en-US" sz="3200" dirty="0"/>
              <a:t>), …, d(</a:t>
            </a:r>
            <a:r>
              <a:rPr lang="en-US" sz="3200" dirty="0">
                <a:cs typeface="Mistral"/>
              </a:rPr>
              <a:t>v</a:t>
            </a:r>
            <a:r>
              <a:rPr lang="en-US" sz="3200" dirty="0"/>
              <a:t>, </a:t>
            </a:r>
            <a:r>
              <a:rPr lang="en-US" sz="4000" dirty="0">
                <a:latin typeface="Mistral"/>
                <a:cs typeface="Mistral"/>
              </a:rPr>
              <a:t>l</a:t>
            </a:r>
            <a:r>
              <a:rPr lang="en-US" sz="3200" baseline="-25000" dirty="0"/>
              <a:t>k-1</a:t>
            </a:r>
            <a:r>
              <a:rPr lang="en-US" sz="3200" dirty="0"/>
              <a:t>)} </a:t>
            </a:r>
          </a:p>
        </p:txBody>
      </p:sp>
    </p:spTree>
    <p:extLst>
      <p:ext uri="{BB962C8B-B14F-4D97-AF65-F5344CB8AC3E}">
        <p14:creationId xmlns:p14="http://schemas.microsoft.com/office/powerpoint/2010/main" val="2848091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27252" y="3812020"/>
            <a:ext cx="4252820" cy="2800766"/>
          </a:xfrm>
          <a:prstGeom prst="rect">
            <a:avLst/>
          </a:prstGeom>
        </p:spPr>
        <p:txBody>
          <a:bodyPr wrap="none">
            <a:spAutoFit/>
          </a:bodyPr>
          <a:lstStyle/>
          <a:p>
            <a:r>
              <a:rPr lang="en-US" sz="3200" dirty="0"/>
              <a:t>{</a:t>
            </a:r>
            <a:r>
              <a:rPr lang="en-US" sz="4000" dirty="0">
                <a:latin typeface="Mistral"/>
                <a:cs typeface="Mistral"/>
              </a:rPr>
              <a:t>l</a:t>
            </a:r>
            <a:r>
              <a:rPr lang="en-US" sz="3200" baseline="-25000" dirty="0"/>
              <a:t>1</a:t>
            </a:r>
            <a:r>
              <a:rPr lang="en-US" sz="3200" dirty="0"/>
              <a:t>, …, </a:t>
            </a:r>
            <a:r>
              <a:rPr lang="en-US" sz="4000" dirty="0">
                <a:latin typeface="Mistral"/>
                <a:cs typeface="Mistral"/>
              </a:rPr>
              <a:t>l</a:t>
            </a:r>
            <a:r>
              <a:rPr lang="en-US" sz="3200" baseline="-25000" dirty="0"/>
              <a:t>k+1</a:t>
            </a:r>
            <a:r>
              <a:rPr lang="en-US" sz="3200" dirty="0"/>
              <a:t>} is a k-simplex</a:t>
            </a:r>
          </a:p>
          <a:p>
            <a:pPr algn="ctr"/>
            <a:r>
              <a:rPr lang="en-US" sz="3200" dirty="0"/>
              <a:t>                 </a:t>
            </a:r>
            <a:r>
              <a:rPr lang="en-US" sz="3200" dirty="0" err="1"/>
              <a:t>iff</a:t>
            </a:r>
            <a:endParaRPr lang="en-US" sz="3200" dirty="0"/>
          </a:p>
          <a:p>
            <a:r>
              <a:rPr lang="en-US" sz="3200" dirty="0"/>
              <a:t>d(</a:t>
            </a:r>
            <a:r>
              <a:rPr lang="en-US" sz="3200" dirty="0">
                <a:cs typeface="Mistral"/>
              </a:rPr>
              <a:t>v</a:t>
            </a:r>
            <a:r>
              <a:rPr lang="en-US" sz="3200" dirty="0"/>
              <a:t>, </a:t>
            </a:r>
            <a:r>
              <a:rPr lang="en-US" sz="4000" dirty="0">
                <a:latin typeface="Mistral"/>
                <a:cs typeface="Mistral"/>
              </a:rPr>
              <a:t>l</a:t>
            </a:r>
            <a:r>
              <a:rPr lang="en-US" sz="3200" baseline="-25000" dirty="0"/>
              <a:t>i</a:t>
            </a:r>
            <a:r>
              <a:rPr lang="en-US" sz="3200" dirty="0"/>
              <a:t>)  ≤  m</a:t>
            </a:r>
            <a:r>
              <a:rPr lang="en-US" sz="3200" baseline="-25000" dirty="0"/>
              <a:t>v</a:t>
            </a:r>
            <a:r>
              <a:rPr lang="en-US" sz="3200" dirty="0"/>
              <a:t> + </a:t>
            </a:r>
            <a:r>
              <a:rPr lang="en-US" sz="3200" dirty="0" err="1"/>
              <a:t>ε</a:t>
            </a:r>
            <a:r>
              <a:rPr lang="en-US" sz="3200" dirty="0"/>
              <a:t>  for all </a:t>
            </a:r>
            <a:r>
              <a:rPr lang="en-US" sz="3200" dirty="0" err="1"/>
              <a:t>i</a:t>
            </a:r>
            <a:endParaRPr lang="en-US" sz="3200" dirty="0"/>
          </a:p>
          <a:p>
            <a:endParaRPr lang="en-US" sz="3200" dirty="0"/>
          </a:p>
          <a:p>
            <a:r>
              <a:rPr lang="en-US" sz="3200" dirty="0"/>
              <a:t>v is the witness</a:t>
            </a:r>
          </a:p>
        </p:txBody>
      </p:sp>
      <p:sp>
        <p:nvSpPr>
          <p:cNvPr id="3" name="TextBox 2"/>
          <p:cNvSpPr txBox="1"/>
          <p:nvPr/>
        </p:nvSpPr>
        <p:spPr>
          <a:xfrm>
            <a:off x="554471" y="421446"/>
            <a:ext cx="7959198" cy="3170099"/>
          </a:xfrm>
          <a:prstGeom prst="rect">
            <a:avLst/>
          </a:prstGeom>
          <a:noFill/>
        </p:spPr>
        <p:txBody>
          <a:bodyPr wrap="square" rtlCol="0">
            <a:spAutoFit/>
          </a:bodyPr>
          <a:lstStyle/>
          <a:p>
            <a:r>
              <a:rPr lang="en-US" sz="3200" dirty="0"/>
              <a:t>Strong witness complex:</a:t>
            </a:r>
          </a:p>
          <a:p>
            <a:endParaRPr lang="en-US" sz="3200" dirty="0"/>
          </a:p>
          <a:p>
            <a:r>
              <a:rPr lang="en-US" sz="3200" dirty="0"/>
              <a:t>Let D = set of point cloud data points.</a:t>
            </a:r>
          </a:p>
          <a:p>
            <a:r>
              <a:rPr lang="en-US" sz="3200" dirty="0"/>
              <a:t>Choose </a:t>
            </a:r>
            <a:r>
              <a:rPr lang="en-US" sz="3200" dirty="0">
                <a:solidFill>
                  <a:srgbClr val="FF0000"/>
                </a:solidFill>
              </a:rPr>
              <a:t>L</a:t>
            </a:r>
            <a:r>
              <a:rPr lang="en-US" sz="3200" dirty="0"/>
              <a:t>      D,  </a:t>
            </a:r>
            <a:r>
              <a:rPr lang="en-US" sz="3200" dirty="0">
                <a:solidFill>
                  <a:srgbClr val="FF0000"/>
                </a:solidFill>
              </a:rPr>
              <a:t>L</a:t>
            </a:r>
            <a:r>
              <a:rPr lang="en-US" sz="3200" dirty="0"/>
              <a:t> = set of landmark points.</a:t>
            </a:r>
          </a:p>
          <a:p>
            <a:endParaRPr lang="en-US" sz="3200" dirty="0"/>
          </a:p>
          <a:p>
            <a:r>
              <a:rPr lang="en-US" sz="3200" dirty="0"/>
              <a:t>Let m</a:t>
            </a:r>
            <a:r>
              <a:rPr lang="en-US" sz="3200" baseline="-25000" dirty="0"/>
              <a:t>v</a:t>
            </a:r>
            <a:r>
              <a:rPr lang="en-US" sz="3200" dirty="0"/>
              <a:t> = </a:t>
            </a:r>
            <a:r>
              <a:rPr lang="en-US" sz="3200" dirty="0" err="1"/>
              <a:t>dist</a:t>
            </a:r>
            <a:r>
              <a:rPr lang="en-US" sz="3200" dirty="0"/>
              <a:t> (v, L) = min{ d(v, </a:t>
            </a:r>
            <a:r>
              <a:rPr lang="en-US" sz="4000" dirty="0">
                <a:latin typeface="Mistral"/>
                <a:cs typeface="Mistral"/>
              </a:rPr>
              <a:t>l</a:t>
            </a:r>
            <a:r>
              <a:rPr lang="en-US" sz="3200" dirty="0"/>
              <a:t> )  :  </a:t>
            </a:r>
            <a:r>
              <a:rPr lang="en-US" sz="4000" dirty="0">
                <a:latin typeface="Mistral"/>
                <a:cs typeface="Mistral"/>
              </a:rPr>
              <a:t>l</a:t>
            </a:r>
            <a:r>
              <a:rPr lang="en-US" sz="3200" dirty="0"/>
              <a:t> in L }</a:t>
            </a:r>
          </a:p>
        </p:txBody>
      </p:sp>
      <p:sp>
        <p:nvSpPr>
          <p:cNvPr id="4" name="TextBox 3"/>
          <p:cNvSpPr txBox="1"/>
          <p:nvPr/>
        </p:nvSpPr>
        <p:spPr>
          <a:xfrm rot="5400000">
            <a:off x="2274816" y="1839566"/>
            <a:ext cx="337791" cy="584776"/>
          </a:xfrm>
          <a:prstGeom prst="rect">
            <a:avLst/>
          </a:prstGeom>
          <a:noFill/>
        </p:spPr>
        <p:txBody>
          <a:bodyPr wrap="square" rtlCol="0">
            <a:spAutoFit/>
          </a:bodyPr>
          <a:lstStyle/>
          <a:p>
            <a:r>
              <a:rPr lang="en-US" sz="3200" dirty="0"/>
              <a:t>U</a:t>
            </a:r>
          </a:p>
        </p:txBody>
      </p:sp>
      <p:grpSp>
        <p:nvGrpSpPr>
          <p:cNvPr id="5" name="Group 4"/>
          <p:cNvGrpSpPr/>
          <p:nvPr/>
        </p:nvGrpSpPr>
        <p:grpSpPr>
          <a:xfrm>
            <a:off x="4959658" y="406459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0932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06221" y="3082436"/>
            <a:ext cx="4891083" cy="3293209"/>
          </a:xfrm>
          <a:prstGeom prst="rect">
            <a:avLst/>
          </a:prstGeom>
        </p:spPr>
        <p:txBody>
          <a:bodyPr wrap="none">
            <a:spAutoFit/>
          </a:bodyPr>
          <a:lstStyle/>
          <a:p>
            <a:r>
              <a:rPr lang="en-US" sz="3200" dirty="0">
                <a:latin typeface="Symbol" charset="2"/>
                <a:cs typeface="Symbol" charset="2"/>
              </a:rPr>
              <a:t>s</a:t>
            </a:r>
            <a:r>
              <a:rPr lang="en-US" sz="3200" dirty="0"/>
              <a:t> = {</a:t>
            </a:r>
            <a:r>
              <a:rPr lang="en-US" sz="4000" dirty="0">
                <a:latin typeface="Mistral"/>
                <a:cs typeface="Mistral"/>
              </a:rPr>
              <a:t>l</a:t>
            </a:r>
            <a:r>
              <a:rPr lang="en-US" sz="3200" baseline="-25000" dirty="0"/>
              <a:t>1</a:t>
            </a:r>
            <a:r>
              <a:rPr lang="en-US" sz="3200" dirty="0"/>
              <a:t>, …, </a:t>
            </a:r>
            <a:r>
              <a:rPr lang="en-US" sz="4000" dirty="0">
                <a:latin typeface="Mistral"/>
                <a:cs typeface="Mistral"/>
              </a:rPr>
              <a:t>l</a:t>
            </a:r>
            <a:r>
              <a:rPr lang="en-US" sz="3200" baseline="-25000" dirty="0"/>
              <a:t>k+1</a:t>
            </a:r>
            <a:r>
              <a:rPr lang="en-US" sz="3200" dirty="0"/>
              <a:t>} is a k-simplex</a:t>
            </a:r>
          </a:p>
          <a:p>
            <a:pPr algn="ctr"/>
            <a:r>
              <a:rPr lang="en-US" sz="3200" dirty="0"/>
              <a:t>                 </a:t>
            </a:r>
            <a:r>
              <a:rPr lang="en-US" sz="3200" dirty="0" err="1"/>
              <a:t>iff</a:t>
            </a:r>
            <a:endParaRPr lang="en-US" sz="3200" dirty="0"/>
          </a:p>
          <a:p>
            <a:r>
              <a:rPr lang="en-US" sz="3200" dirty="0"/>
              <a:t>d(</a:t>
            </a:r>
            <a:r>
              <a:rPr lang="en-US" sz="3200" dirty="0">
                <a:cs typeface="Mistral"/>
              </a:rPr>
              <a:t>v</a:t>
            </a:r>
            <a:r>
              <a:rPr lang="en-US" sz="3200" dirty="0"/>
              <a:t>, </a:t>
            </a:r>
            <a:r>
              <a:rPr lang="en-US" sz="4000" dirty="0">
                <a:latin typeface="Mistral"/>
                <a:cs typeface="Mistral"/>
              </a:rPr>
              <a:t>l</a:t>
            </a:r>
            <a:r>
              <a:rPr lang="en-US" sz="3200" baseline="-25000" dirty="0"/>
              <a:t>i</a:t>
            </a:r>
            <a:r>
              <a:rPr lang="en-US" sz="3200" dirty="0"/>
              <a:t>) ≤ d(v, x) for all </a:t>
            </a:r>
            <a:r>
              <a:rPr lang="en-US" sz="3200" dirty="0" err="1"/>
              <a:t>i</a:t>
            </a:r>
            <a:endParaRPr lang="en-US" sz="3200" dirty="0"/>
          </a:p>
          <a:p>
            <a:r>
              <a:rPr lang="en-US" sz="3200" dirty="0"/>
              <a:t>                  and all x not in </a:t>
            </a:r>
            <a:r>
              <a:rPr lang="en-US" sz="3200" dirty="0">
                <a:latin typeface="Symbol" charset="2"/>
                <a:cs typeface="Symbol" charset="2"/>
              </a:rPr>
              <a:t>s</a:t>
            </a:r>
            <a:endParaRPr lang="en-US" sz="3200" dirty="0"/>
          </a:p>
          <a:p>
            <a:endParaRPr lang="en-US" sz="3200" dirty="0"/>
          </a:p>
          <a:p>
            <a:r>
              <a:rPr lang="en-US" sz="3200" dirty="0"/>
              <a:t>v is the weak witness</a:t>
            </a:r>
          </a:p>
        </p:txBody>
      </p:sp>
      <p:sp>
        <p:nvSpPr>
          <p:cNvPr id="3" name="TextBox 2"/>
          <p:cNvSpPr txBox="1"/>
          <p:nvPr/>
        </p:nvSpPr>
        <p:spPr>
          <a:xfrm>
            <a:off x="554471" y="421446"/>
            <a:ext cx="7959198" cy="2062103"/>
          </a:xfrm>
          <a:prstGeom prst="rect">
            <a:avLst/>
          </a:prstGeom>
          <a:noFill/>
        </p:spPr>
        <p:txBody>
          <a:bodyPr wrap="square" rtlCol="0">
            <a:spAutoFit/>
          </a:bodyPr>
          <a:lstStyle/>
          <a:p>
            <a:r>
              <a:rPr lang="en-US" sz="3200" dirty="0"/>
              <a:t>Weak witness complex:</a:t>
            </a:r>
          </a:p>
          <a:p>
            <a:endParaRPr lang="en-US" sz="3200" dirty="0"/>
          </a:p>
          <a:p>
            <a:r>
              <a:rPr lang="en-US" sz="3200" dirty="0"/>
              <a:t>Let D = set of point cloud data points.</a:t>
            </a:r>
          </a:p>
          <a:p>
            <a:r>
              <a:rPr lang="en-US" sz="3200" dirty="0"/>
              <a:t>Choose </a:t>
            </a:r>
            <a:r>
              <a:rPr lang="en-US" sz="3200" dirty="0">
                <a:solidFill>
                  <a:srgbClr val="FF0000"/>
                </a:solidFill>
              </a:rPr>
              <a:t>L</a:t>
            </a:r>
            <a:r>
              <a:rPr lang="en-US" sz="3200" dirty="0"/>
              <a:t>      D,  </a:t>
            </a:r>
            <a:r>
              <a:rPr lang="en-US" sz="3200" dirty="0">
                <a:solidFill>
                  <a:srgbClr val="FF0000"/>
                </a:solidFill>
              </a:rPr>
              <a:t>L</a:t>
            </a:r>
            <a:r>
              <a:rPr lang="en-US" sz="3200" dirty="0"/>
              <a:t> = set of landmark points.</a:t>
            </a:r>
          </a:p>
        </p:txBody>
      </p:sp>
      <p:sp>
        <p:nvSpPr>
          <p:cNvPr id="4" name="TextBox 3"/>
          <p:cNvSpPr txBox="1"/>
          <p:nvPr/>
        </p:nvSpPr>
        <p:spPr>
          <a:xfrm rot="5400000">
            <a:off x="2274816" y="1839566"/>
            <a:ext cx="337791" cy="584776"/>
          </a:xfrm>
          <a:prstGeom prst="rect">
            <a:avLst/>
          </a:prstGeom>
          <a:noFill/>
        </p:spPr>
        <p:txBody>
          <a:bodyPr wrap="square" rtlCol="0">
            <a:spAutoFit/>
          </a:bodyPr>
          <a:lstStyle/>
          <a:p>
            <a:r>
              <a:rPr lang="en-US" sz="3200" dirty="0"/>
              <a:t>U</a:t>
            </a:r>
          </a:p>
        </p:txBody>
      </p:sp>
      <p:grpSp>
        <p:nvGrpSpPr>
          <p:cNvPr id="5" name="Group 4"/>
          <p:cNvGrpSpPr/>
          <p:nvPr/>
        </p:nvGrpSpPr>
        <p:grpSpPr>
          <a:xfrm>
            <a:off x="4959658" y="406459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189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225149" y="3082436"/>
            <a:ext cx="4891083" cy="3293209"/>
          </a:xfrm>
          <a:prstGeom prst="rect">
            <a:avLst/>
          </a:prstGeom>
        </p:spPr>
        <p:txBody>
          <a:bodyPr wrap="none">
            <a:spAutoFit/>
          </a:bodyPr>
          <a:lstStyle/>
          <a:p>
            <a:r>
              <a:rPr lang="en-US" sz="3200" dirty="0">
                <a:latin typeface="Symbol" charset="2"/>
                <a:cs typeface="Symbol" charset="2"/>
              </a:rPr>
              <a:t>s</a:t>
            </a:r>
            <a:r>
              <a:rPr lang="en-US" sz="3200" dirty="0"/>
              <a:t> = {</a:t>
            </a:r>
            <a:r>
              <a:rPr lang="en-US" sz="4000" dirty="0">
                <a:latin typeface="Mistral"/>
                <a:cs typeface="Mistral"/>
              </a:rPr>
              <a:t>l</a:t>
            </a:r>
            <a:r>
              <a:rPr lang="en-US" sz="3200" baseline="-25000" dirty="0"/>
              <a:t>1</a:t>
            </a:r>
            <a:r>
              <a:rPr lang="en-US" sz="3200" dirty="0"/>
              <a:t>, …, </a:t>
            </a:r>
            <a:r>
              <a:rPr lang="en-US" sz="4000" dirty="0">
                <a:latin typeface="Mistral"/>
                <a:cs typeface="Mistral"/>
              </a:rPr>
              <a:t>l</a:t>
            </a:r>
            <a:r>
              <a:rPr lang="en-US" sz="3200" baseline="-25000" dirty="0"/>
              <a:t>k+1</a:t>
            </a:r>
            <a:r>
              <a:rPr lang="en-US" sz="3200" dirty="0"/>
              <a:t>} is a k-simplex</a:t>
            </a:r>
          </a:p>
          <a:p>
            <a:pPr algn="ctr"/>
            <a:r>
              <a:rPr lang="en-US" sz="3200" dirty="0"/>
              <a:t>                 </a:t>
            </a:r>
            <a:r>
              <a:rPr lang="en-US" sz="3200" dirty="0" err="1"/>
              <a:t>iff</a:t>
            </a:r>
            <a:endParaRPr lang="en-US" sz="3200" dirty="0"/>
          </a:p>
          <a:p>
            <a:r>
              <a:rPr lang="en-US" sz="3200" dirty="0"/>
              <a:t>d(</a:t>
            </a:r>
            <a:r>
              <a:rPr lang="en-US" sz="3200" dirty="0">
                <a:cs typeface="Mistral"/>
              </a:rPr>
              <a:t>v</a:t>
            </a:r>
            <a:r>
              <a:rPr lang="en-US" sz="3200" dirty="0"/>
              <a:t>, </a:t>
            </a:r>
            <a:r>
              <a:rPr lang="en-US" sz="4000" dirty="0">
                <a:latin typeface="Mistral"/>
                <a:cs typeface="Mistral"/>
              </a:rPr>
              <a:t>l</a:t>
            </a:r>
            <a:r>
              <a:rPr lang="en-US" sz="3200" baseline="-25000" dirty="0"/>
              <a:t>i</a:t>
            </a:r>
            <a:r>
              <a:rPr lang="en-US" sz="3200" dirty="0"/>
              <a:t>) ≤ d(v, x) + </a:t>
            </a:r>
            <a:r>
              <a:rPr lang="en-US" sz="3200" dirty="0">
                <a:latin typeface="Symbol" charset="2"/>
                <a:cs typeface="Symbol" charset="2"/>
              </a:rPr>
              <a:t>e</a:t>
            </a:r>
            <a:r>
              <a:rPr lang="en-US" sz="3200" dirty="0"/>
              <a:t> for all </a:t>
            </a:r>
            <a:r>
              <a:rPr lang="en-US" sz="3200" dirty="0" err="1"/>
              <a:t>i</a:t>
            </a:r>
            <a:endParaRPr lang="en-US" sz="3200" dirty="0"/>
          </a:p>
          <a:p>
            <a:r>
              <a:rPr lang="en-US" sz="3200" dirty="0"/>
              <a:t>                  and all x not in </a:t>
            </a:r>
            <a:r>
              <a:rPr lang="en-US" sz="3200" dirty="0">
                <a:latin typeface="Symbol" charset="2"/>
                <a:cs typeface="Symbol" charset="2"/>
              </a:rPr>
              <a:t>s</a:t>
            </a:r>
            <a:endParaRPr lang="en-US" sz="3200" dirty="0"/>
          </a:p>
          <a:p>
            <a:endParaRPr lang="en-US" sz="3200" dirty="0"/>
          </a:p>
          <a:p>
            <a:r>
              <a:rPr lang="en-US" sz="3200" dirty="0"/>
              <a:t>v is the </a:t>
            </a:r>
            <a:r>
              <a:rPr lang="en-US" sz="3200" dirty="0">
                <a:latin typeface="Symbol" charset="2"/>
                <a:cs typeface="Symbol" charset="2"/>
              </a:rPr>
              <a:t>e</a:t>
            </a:r>
            <a:r>
              <a:rPr lang="en-US" sz="3200" dirty="0"/>
              <a:t>-weak witness</a:t>
            </a:r>
          </a:p>
        </p:txBody>
      </p:sp>
      <p:sp>
        <p:nvSpPr>
          <p:cNvPr id="3" name="TextBox 2"/>
          <p:cNvSpPr txBox="1"/>
          <p:nvPr/>
        </p:nvSpPr>
        <p:spPr>
          <a:xfrm>
            <a:off x="554471" y="421446"/>
            <a:ext cx="7959198" cy="2062103"/>
          </a:xfrm>
          <a:prstGeom prst="rect">
            <a:avLst/>
          </a:prstGeom>
          <a:noFill/>
        </p:spPr>
        <p:txBody>
          <a:bodyPr wrap="square" rtlCol="0">
            <a:spAutoFit/>
          </a:bodyPr>
          <a:lstStyle/>
          <a:p>
            <a:r>
              <a:rPr lang="en-US" sz="3200" dirty="0"/>
              <a:t>Weak witness complex:</a:t>
            </a:r>
          </a:p>
          <a:p>
            <a:endParaRPr lang="en-US" sz="3200" dirty="0"/>
          </a:p>
          <a:p>
            <a:r>
              <a:rPr lang="en-US" sz="3200" dirty="0"/>
              <a:t>Let D = set of point cloud data points.</a:t>
            </a:r>
          </a:p>
          <a:p>
            <a:r>
              <a:rPr lang="en-US" sz="3200" dirty="0"/>
              <a:t>Choose </a:t>
            </a:r>
            <a:r>
              <a:rPr lang="en-US" sz="3200" dirty="0">
                <a:solidFill>
                  <a:srgbClr val="FF0000"/>
                </a:solidFill>
              </a:rPr>
              <a:t>L</a:t>
            </a:r>
            <a:r>
              <a:rPr lang="en-US" sz="3200" dirty="0"/>
              <a:t>      D,  </a:t>
            </a:r>
            <a:r>
              <a:rPr lang="en-US" sz="3200" dirty="0">
                <a:solidFill>
                  <a:srgbClr val="FF0000"/>
                </a:solidFill>
              </a:rPr>
              <a:t>L</a:t>
            </a:r>
            <a:r>
              <a:rPr lang="en-US" sz="3200" dirty="0"/>
              <a:t> = set of landmark points.</a:t>
            </a:r>
          </a:p>
        </p:txBody>
      </p:sp>
      <p:sp>
        <p:nvSpPr>
          <p:cNvPr id="4" name="TextBox 3"/>
          <p:cNvSpPr txBox="1"/>
          <p:nvPr/>
        </p:nvSpPr>
        <p:spPr>
          <a:xfrm rot="5400000">
            <a:off x="2274816" y="1839566"/>
            <a:ext cx="337791" cy="584776"/>
          </a:xfrm>
          <a:prstGeom prst="rect">
            <a:avLst/>
          </a:prstGeom>
          <a:noFill/>
        </p:spPr>
        <p:txBody>
          <a:bodyPr wrap="square" rtlCol="0">
            <a:spAutoFit/>
          </a:bodyPr>
          <a:lstStyle/>
          <a:p>
            <a:r>
              <a:rPr lang="en-US" sz="3200" dirty="0"/>
              <a:t>U</a:t>
            </a:r>
          </a:p>
        </p:txBody>
      </p:sp>
      <p:grpSp>
        <p:nvGrpSpPr>
          <p:cNvPr id="5" name="Group 4"/>
          <p:cNvGrpSpPr/>
          <p:nvPr/>
        </p:nvGrpSpPr>
        <p:grpSpPr>
          <a:xfrm>
            <a:off x="4959658" y="406459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6957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0"/>
            <a:ext cx="8373850" cy="6858000"/>
          </a:xfrm>
          <a:prstGeom prst="rect">
            <a:avLst/>
          </a:prstGeom>
        </p:spPr>
      </p:pic>
    </p:spTree>
    <p:extLst>
      <p:ext uri="{BB962C8B-B14F-4D97-AF65-F5344CB8AC3E}">
        <p14:creationId xmlns:p14="http://schemas.microsoft.com/office/powerpoint/2010/main" val="105894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2700" y="873382"/>
            <a:ext cx="4038600" cy="3683000"/>
          </a:xfrm>
          <a:prstGeom prst="rect">
            <a:avLst/>
          </a:prstGeom>
        </p:spPr>
      </p:pic>
      <p:sp>
        <p:nvSpPr>
          <p:cNvPr id="4" name="TextBox 3"/>
          <p:cNvSpPr txBox="1"/>
          <p:nvPr/>
        </p:nvSpPr>
        <p:spPr>
          <a:xfrm>
            <a:off x="981325" y="288606"/>
            <a:ext cx="7287781" cy="584776"/>
          </a:xfrm>
          <a:prstGeom prst="rect">
            <a:avLst/>
          </a:prstGeom>
          <a:noFill/>
        </p:spPr>
        <p:txBody>
          <a:bodyPr wrap="square" rtlCol="0">
            <a:spAutoFit/>
          </a:bodyPr>
          <a:lstStyle/>
          <a:p>
            <a:r>
              <a:rPr lang="en-US" sz="3200" dirty="0"/>
              <a:t>Witness Complexes</a:t>
            </a:r>
          </a:p>
        </p:txBody>
      </p:sp>
      <p:pic>
        <p:nvPicPr>
          <p:cNvPr id="5" name="Picture 4"/>
          <p:cNvPicPr>
            <a:picLocks noChangeAspect="1"/>
          </p:cNvPicPr>
          <p:nvPr/>
        </p:nvPicPr>
        <p:blipFill>
          <a:blip r:embed="rId3"/>
          <a:stretch>
            <a:fillRect/>
          </a:stretch>
        </p:blipFill>
        <p:spPr>
          <a:xfrm>
            <a:off x="0" y="4454660"/>
            <a:ext cx="9144000" cy="863054"/>
          </a:xfrm>
          <a:prstGeom prst="rect">
            <a:avLst/>
          </a:prstGeom>
        </p:spPr>
      </p:pic>
      <p:pic>
        <p:nvPicPr>
          <p:cNvPr id="6" name="Picture 5"/>
          <p:cNvPicPr>
            <a:picLocks noChangeAspect="1"/>
          </p:cNvPicPr>
          <p:nvPr/>
        </p:nvPicPr>
        <p:blipFill>
          <a:blip r:embed="rId4"/>
          <a:stretch>
            <a:fillRect/>
          </a:stretch>
        </p:blipFill>
        <p:spPr>
          <a:xfrm>
            <a:off x="0" y="5655282"/>
            <a:ext cx="9144000" cy="482577"/>
          </a:xfrm>
          <a:prstGeom prst="rect">
            <a:avLst/>
          </a:prstGeom>
        </p:spPr>
      </p:pic>
    </p:spTree>
    <p:extLst>
      <p:ext uri="{BB962C8B-B14F-4D97-AF65-F5344CB8AC3E}">
        <p14:creationId xmlns:p14="http://schemas.microsoft.com/office/powerpoint/2010/main" val="250483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1325" y="288606"/>
            <a:ext cx="7287781" cy="584776"/>
          </a:xfrm>
          <a:prstGeom prst="rect">
            <a:avLst/>
          </a:prstGeom>
          <a:noFill/>
        </p:spPr>
        <p:txBody>
          <a:bodyPr wrap="square" rtlCol="0">
            <a:spAutoFit/>
          </a:bodyPr>
          <a:lstStyle/>
          <a:p>
            <a:r>
              <a:rPr lang="en-US" sz="3200" dirty="0"/>
              <a:t>Witness Complexes</a:t>
            </a:r>
          </a:p>
        </p:txBody>
      </p:sp>
      <p:pic>
        <p:nvPicPr>
          <p:cNvPr id="2" name="Picture 1"/>
          <p:cNvPicPr>
            <a:picLocks noChangeAspect="1"/>
          </p:cNvPicPr>
          <p:nvPr/>
        </p:nvPicPr>
        <p:blipFill>
          <a:blip r:embed="rId2"/>
          <a:stretch>
            <a:fillRect/>
          </a:stretch>
        </p:blipFill>
        <p:spPr>
          <a:xfrm>
            <a:off x="2698750" y="833090"/>
            <a:ext cx="3746500" cy="3835400"/>
          </a:xfrm>
          <a:prstGeom prst="rect">
            <a:avLst/>
          </a:prstGeom>
        </p:spPr>
      </p:pic>
      <p:pic>
        <p:nvPicPr>
          <p:cNvPr id="5" name="Picture 4"/>
          <p:cNvPicPr>
            <a:picLocks noChangeAspect="1"/>
          </p:cNvPicPr>
          <p:nvPr/>
        </p:nvPicPr>
        <p:blipFill>
          <a:blip r:embed="rId3"/>
          <a:stretch>
            <a:fillRect/>
          </a:stretch>
        </p:blipFill>
        <p:spPr>
          <a:xfrm>
            <a:off x="0" y="4454660"/>
            <a:ext cx="9144000" cy="863054"/>
          </a:xfrm>
          <a:prstGeom prst="rect">
            <a:avLst/>
          </a:prstGeom>
        </p:spPr>
      </p:pic>
      <p:pic>
        <p:nvPicPr>
          <p:cNvPr id="6" name="Picture 5"/>
          <p:cNvPicPr>
            <a:picLocks noChangeAspect="1"/>
          </p:cNvPicPr>
          <p:nvPr/>
        </p:nvPicPr>
        <p:blipFill>
          <a:blip r:embed="rId4"/>
          <a:stretch>
            <a:fillRect/>
          </a:stretch>
        </p:blipFill>
        <p:spPr>
          <a:xfrm>
            <a:off x="0" y="5655282"/>
            <a:ext cx="9144000" cy="482577"/>
          </a:xfrm>
          <a:prstGeom prst="rect">
            <a:avLst/>
          </a:prstGeom>
        </p:spPr>
      </p:pic>
    </p:spTree>
    <p:extLst>
      <p:ext uri="{BB962C8B-B14F-4D97-AF65-F5344CB8AC3E}">
        <p14:creationId xmlns:p14="http://schemas.microsoft.com/office/powerpoint/2010/main" val="5892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70420" y="5597744"/>
            <a:ext cx="5651952" cy="584775"/>
          </a:xfrm>
          <a:prstGeom prst="rect">
            <a:avLst/>
          </a:prstGeom>
          <a:noFill/>
          <a:ln>
            <a:solidFill>
              <a:srgbClr val="FF0000"/>
            </a:solidFill>
          </a:ln>
        </p:spPr>
        <p:txBody>
          <a:bodyPr wrap="square" rtlCol="0">
            <a:spAutoFit/>
          </a:bodyPr>
          <a:lstStyle/>
          <a:p>
            <a:r>
              <a:rPr lang="en-US" sz="3200" dirty="0">
                <a:solidFill>
                  <a:srgbClr val="660066"/>
                </a:solidFill>
              </a:rPr>
              <a:t>Click here to download for </a:t>
            </a:r>
            <a:r>
              <a:rPr lang="en-US" sz="3200" dirty="0" err="1">
                <a:solidFill>
                  <a:srgbClr val="660066"/>
                </a:solidFill>
              </a:rPr>
              <a:t>linux</a:t>
            </a:r>
            <a:endParaRPr lang="en-US" sz="3200" dirty="0">
              <a:solidFill>
                <a:srgbClr val="660066"/>
              </a:solidFill>
            </a:endParaRPr>
          </a:p>
        </p:txBody>
      </p:sp>
      <p:pic>
        <p:nvPicPr>
          <p:cNvPr id="2" name="Picture 1"/>
          <p:cNvPicPr>
            <a:picLocks noChangeAspect="1"/>
          </p:cNvPicPr>
          <p:nvPr/>
        </p:nvPicPr>
        <p:blipFill rotWithShape="1">
          <a:blip r:embed="rId2"/>
          <a:srcRect b="3770"/>
          <a:stretch/>
        </p:blipFill>
        <p:spPr>
          <a:xfrm>
            <a:off x="181700" y="633106"/>
            <a:ext cx="8890116" cy="4572000"/>
          </a:xfrm>
          <a:prstGeom prst="rect">
            <a:avLst/>
          </a:prstGeom>
        </p:spPr>
      </p:pic>
      <p:cxnSp>
        <p:nvCxnSpPr>
          <p:cNvPr id="8" name="Straight Arrow Connector 7"/>
          <p:cNvCxnSpPr/>
          <p:nvPr/>
        </p:nvCxnSpPr>
        <p:spPr>
          <a:xfrm flipV="1">
            <a:off x="7082303" y="4812468"/>
            <a:ext cx="540196" cy="785276"/>
          </a:xfrm>
          <a:prstGeom prst="straightConnector1">
            <a:avLst/>
          </a:prstGeom>
          <a:ln w="57150">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637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00" y="143685"/>
            <a:ext cx="8988199" cy="11356955"/>
          </a:xfrm>
          <a:prstGeom prst="rect">
            <a:avLst/>
          </a:prstGeom>
        </p:spPr>
        <p:txBody>
          <a:bodyPr wrap="square">
            <a:spAutoFit/>
          </a:bodyPr>
          <a:lstStyle/>
          <a:p>
            <a:r>
              <a:rPr lang="en-US" sz="2400" dirty="0" err="1"/>
              <a:t>Tamal</a:t>
            </a:r>
            <a:r>
              <a:rPr lang="en-US" sz="2400" dirty="0"/>
              <a:t> K. </a:t>
            </a:r>
            <a:r>
              <a:rPr lang="en-US" sz="2400" dirty="0" err="1"/>
              <a:t>Dey</a:t>
            </a:r>
            <a:r>
              <a:rPr lang="en-US" sz="2400" dirty="0"/>
              <a:t> </a:t>
            </a:r>
            <a:r>
              <a:rPr lang="en-US" sz="2400" dirty="0">
                <a:hlinkClick r:id="rId2"/>
              </a:rPr>
              <a:t>http://www.cse.ohio-state.edu/~tamaldey/</a:t>
            </a:r>
            <a:r>
              <a:rPr lang="en-US" sz="2400" dirty="0"/>
              <a:t> </a:t>
            </a:r>
            <a:br>
              <a:rPr lang="en-US" sz="2400" dirty="0"/>
            </a:br>
            <a:br>
              <a:rPr lang="en-US" dirty="0"/>
            </a:br>
            <a:r>
              <a:rPr lang="en-US" sz="2400" b="1" dirty="0"/>
              <a:t>Graph Induced Complex: A Data </a:t>
            </a:r>
            <a:r>
              <a:rPr lang="en-US" sz="2400" b="1" dirty="0" err="1"/>
              <a:t>Sparsifier</a:t>
            </a:r>
            <a:r>
              <a:rPr lang="en-US" sz="2400" b="1" dirty="0"/>
              <a:t> for Homology Inference</a:t>
            </a:r>
          </a:p>
          <a:p>
            <a:r>
              <a:rPr lang="en-US" sz="2400" dirty="0"/>
              <a:t>Video:  </a:t>
            </a:r>
            <a:r>
              <a:rPr lang="en-US" sz="2400" dirty="0">
                <a:hlinkClick r:id="rId3"/>
              </a:rPr>
              <a:t>http://www.ima.umn.edu/videos/?id=2497</a:t>
            </a:r>
            <a:endParaRPr lang="en-US" sz="2400" dirty="0"/>
          </a:p>
          <a:p>
            <a:r>
              <a:rPr lang="en-US" sz="2400" dirty="0"/>
              <a:t>Slides:  </a:t>
            </a:r>
            <a:r>
              <a:rPr lang="en-US" sz="2400" dirty="0">
                <a:hlinkClick r:id="rId4"/>
              </a:rPr>
              <a:t>http://web.cse.ohio-state.edu/~tamaldey/talk/GIC/GIC.pdf</a:t>
            </a:r>
            <a:endParaRPr lang="en-US" sz="2400" dirty="0"/>
          </a:p>
          <a:p>
            <a:endParaRPr lang="en-US" dirty="0"/>
          </a:p>
          <a:p>
            <a:r>
              <a:rPr lang="en-US" sz="2400" dirty="0"/>
              <a:t>Paper: </a:t>
            </a:r>
            <a:r>
              <a:rPr lang="en-US" sz="2400" dirty="0">
                <a:hlinkClick r:id="rId5"/>
              </a:rPr>
              <a:t>http://web.cse.ohio-state.edu/~tamaldey/paper/GIC/GIC.pdf</a:t>
            </a:r>
            <a:endParaRPr lang="en-US" sz="2400" dirty="0"/>
          </a:p>
          <a:p>
            <a:r>
              <a:rPr lang="en-US" sz="2400" dirty="0"/>
              <a:t>Graph Induced Complex on Point Data T. K. </a:t>
            </a:r>
            <a:r>
              <a:rPr lang="en-US" sz="2400" dirty="0" err="1"/>
              <a:t>Dey</a:t>
            </a:r>
            <a:r>
              <a:rPr lang="en-US" sz="2400" dirty="0"/>
              <a:t>,  F. Fan, and Y. Wang, </a:t>
            </a:r>
          </a:p>
          <a:p>
            <a:r>
              <a:rPr lang="en-US" sz="2400" dirty="0"/>
              <a:t>(</a:t>
            </a:r>
            <a:r>
              <a:rPr lang="en-US" sz="2400" dirty="0" err="1"/>
              <a:t>SoCG</a:t>
            </a:r>
            <a:r>
              <a:rPr lang="en-US" sz="2400" dirty="0"/>
              <a:t> 2013) Proc. 29th </a:t>
            </a:r>
            <a:r>
              <a:rPr lang="en-US" sz="2400" dirty="0" err="1"/>
              <a:t>Annu</a:t>
            </a:r>
            <a:r>
              <a:rPr lang="en-US" sz="2400" dirty="0"/>
              <a:t>. </a:t>
            </a:r>
            <a:r>
              <a:rPr lang="en-US" sz="2400" dirty="0" err="1"/>
              <a:t>Sympos</a:t>
            </a:r>
            <a:r>
              <a:rPr lang="en-US" sz="2400" dirty="0"/>
              <a:t>. </a:t>
            </a:r>
            <a:r>
              <a:rPr lang="en-US" sz="2400" dirty="0" err="1"/>
              <a:t>Comput</a:t>
            </a:r>
            <a:r>
              <a:rPr lang="en-US" sz="2400" dirty="0"/>
              <a:t>. Geom. 2013, 107-116.</a:t>
            </a:r>
          </a:p>
          <a:p>
            <a:endParaRPr lang="en-US" dirty="0"/>
          </a:p>
          <a:p>
            <a:r>
              <a:rPr lang="en-US" sz="2400" dirty="0"/>
              <a:t>Website:  </a:t>
            </a:r>
            <a:r>
              <a:rPr lang="en-US" sz="2400" dirty="0">
                <a:hlinkClick r:id="rId6"/>
              </a:rPr>
              <a:t>http://web.cse.ohio-state.edu/~tamaldey/GIC/gic.html</a:t>
            </a:r>
            <a:endParaRPr lang="en-US" sz="2400" dirty="0"/>
          </a:p>
          <a:p>
            <a:endParaRPr lang="en-US" sz="24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efficiency of extracting topological information from point data depends largely on the complex that is built on top of the data points. From a computational viewpoint, the most favored complexes for this purpose have so far been </a:t>
            </a:r>
            <a:r>
              <a:rPr lang="en-US" dirty="0" err="1"/>
              <a:t>Vietoris</a:t>
            </a:r>
            <a:r>
              <a:rPr lang="en-US" dirty="0"/>
              <a:t>-Rips and witness complexes. While the </a:t>
            </a:r>
            <a:r>
              <a:rPr lang="en-US" dirty="0" err="1"/>
              <a:t>Vietoris</a:t>
            </a:r>
            <a:r>
              <a:rPr lang="en-US" dirty="0"/>
              <a:t>-Rips complex is simple to compute and is a good vehicle for extracting topology of sampled spaces, its size is huge--particularly in high dimensions. The witness complex on the other hand enjoys a smaller size because of a subsampling, but fails to capture the topology in high dimensions unless imposed with extra structures. We investigate a complex called the {</a:t>
            </a:r>
            <a:r>
              <a:rPr lang="en-US" dirty="0" err="1"/>
              <a:t>em</a:t>
            </a:r>
            <a:r>
              <a:rPr lang="en-US" dirty="0"/>
              <a:t> graph induced complex} that, to some extent, enjoys the advantages of both. It works on a subsample but still retains the power of capturing the topology as the </a:t>
            </a:r>
            <a:r>
              <a:rPr lang="en-US" dirty="0" err="1"/>
              <a:t>Vietoris</a:t>
            </a:r>
            <a:r>
              <a:rPr lang="en-US" dirty="0"/>
              <a:t>-Rips complex. It only needs a graph connecting the original sample points from which it builds a complex on the subsample thus taming the size considerably. We show that, using the graph induced complex one can (</a:t>
            </a:r>
            <a:r>
              <a:rPr lang="en-US" dirty="0" err="1"/>
              <a:t>i</a:t>
            </a:r>
            <a:r>
              <a:rPr lang="en-US" dirty="0"/>
              <a:t>) infer the one dimensional homology of a manifold from a very lean subsample, (ii) reconstruct a surface in three dimension from a sparse subsample without computing Delaunay triangulations, (iii) infer the persistent homology groups of compact sets from a sufficiently dense sample. We provide experimental evidences in support of our theory.</a:t>
            </a:r>
          </a:p>
        </p:txBody>
      </p:sp>
      <p:pic>
        <p:nvPicPr>
          <p:cNvPr id="5" name="Picture 4"/>
          <p:cNvPicPr>
            <a:picLocks noChangeAspect="1"/>
          </p:cNvPicPr>
          <p:nvPr/>
        </p:nvPicPr>
        <p:blipFill>
          <a:blip r:embed="rId7"/>
          <a:stretch>
            <a:fillRect/>
          </a:stretch>
        </p:blipFill>
        <p:spPr>
          <a:xfrm>
            <a:off x="212152" y="4171518"/>
            <a:ext cx="8750808" cy="2603354"/>
          </a:xfrm>
          <a:prstGeom prst="rect">
            <a:avLst/>
          </a:prstGeom>
        </p:spPr>
      </p:pic>
    </p:spTree>
    <p:extLst>
      <p:ext uri="{BB962C8B-B14F-4D97-AF65-F5344CB8AC3E}">
        <p14:creationId xmlns:p14="http://schemas.microsoft.com/office/powerpoint/2010/main" val="2395856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65" y="-335388"/>
            <a:ext cx="3667125" cy="3790950"/>
          </a:xfrm>
          <a:prstGeom prst="rect">
            <a:avLst/>
          </a:prstGeom>
        </p:spPr>
      </p:pic>
      <p:grpSp>
        <p:nvGrpSpPr>
          <p:cNvPr id="3" name="Group 2"/>
          <p:cNvGrpSpPr/>
          <p:nvPr/>
        </p:nvGrpSpPr>
        <p:grpSpPr>
          <a:xfrm>
            <a:off x="412955" y="3039617"/>
            <a:ext cx="5285201" cy="3555266"/>
            <a:chOff x="412955" y="363794"/>
            <a:chExt cx="4232633" cy="3555266"/>
          </a:xfrm>
        </p:grpSpPr>
        <p:sp>
          <p:nvSpPr>
            <p:cNvPr id="2" name="TextBox 1"/>
            <p:cNvSpPr txBox="1"/>
            <p:nvPr/>
          </p:nvSpPr>
          <p:spPr>
            <a:xfrm>
              <a:off x="795412" y="872072"/>
              <a:ext cx="3850176" cy="3046988"/>
            </a:xfrm>
            <a:prstGeom prst="rect">
              <a:avLst/>
            </a:prstGeom>
            <a:noFill/>
          </p:spPr>
          <p:txBody>
            <a:bodyPr wrap="square" rtlCol="0">
              <a:spAutoFit/>
            </a:bodyPr>
            <a:lstStyle/>
            <a:p>
              <a:r>
                <a:rPr lang="fr-FR" sz="2400" dirty="0" err="1"/>
                <a:t>library</a:t>
              </a:r>
              <a:r>
                <a:rPr lang="fr-FR" sz="2400" dirty="0"/>
                <a:t>("TDA") </a:t>
              </a:r>
            </a:p>
            <a:p>
              <a:r>
                <a:rPr lang="fr-FR" sz="2400" dirty="0" err="1"/>
                <a:t>circle</a:t>
              </a:r>
              <a:r>
                <a:rPr lang="fr-FR" sz="2400" dirty="0"/>
                <a:t> = </a:t>
              </a:r>
              <a:r>
                <a:rPr lang="fr-FR" sz="2400" dirty="0" err="1"/>
                <a:t>circleUnif</a:t>
              </a:r>
              <a:r>
                <a:rPr lang="fr-FR" sz="2400" dirty="0"/>
                <a:t>(300, r = 1)  </a:t>
              </a:r>
            </a:p>
            <a:p>
              <a:r>
                <a:rPr lang="fr-FR" sz="2400" dirty="0"/>
                <a:t>plot(</a:t>
              </a:r>
              <a:r>
                <a:rPr lang="fr-FR" sz="2400" dirty="0" err="1"/>
                <a:t>circle</a:t>
              </a:r>
              <a:r>
                <a:rPr lang="fr-FR" sz="2400" dirty="0"/>
                <a:t>, </a:t>
              </a:r>
              <a:r>
                <a:rPr lang="fr-FR" sz="2400" dirty="0" err="1"/>
                <a:t>asp</a:t>
              </a:r>
              <a:r>
                <a:rPr lang="fr-FR" sz="2400" dirty="0"/>
                <a:t> = 1)</a:t>
              </a:r>
            </a:p>
            <a:p>
              <a:r>
                <a:rPr lang="fr-FR" sz="2400" dirty="0"/>
                <a:t>cl &lt;- </a:t>
              </a:r>
              <a:r>
                <a:rPr lang="fr-FR" sz="2400" dirty="0" err="1"/>
                <a:t>kmeans</a:t>
              </a:r>
              <a:r>
                <a:rPr lang="fr-FR" sz="2400" dirty="0"/>
                <a:t>(</a:t>
              </a:r>
              <a:r>
                <a:rPr lang="fr-FR" sz="2400" dirty="0" err="1"/>
                <a:t>circle</a:t>
              </a:r>
              <a:r>
                <a:rPr lang="fr-FR" sz="2400" dirty="0"/>
                <a:t>, 10)</a:t>
              </a:r>
            </a:p>
            <a:p>
              <a:r>
                <a:rPr lang="fr-FR" sz="2400" dirty="0"/>
                <a:t>plot(</a:t>
              </a:r>
              <a:r>
                <a:rPr lang="fr-FR" sz="2400" dirty="0" err="1"/>
                <a:t>circle,col</a:t>
              </a:r>
              <a:r>
                <a:rPr lang="fr-FR" sz="2400" dirty="0"/>
                <a:t>=</a:t>
              </a:r>
              <a:r>
                <a:rPr lang="fr-FR" sz="2400" dirty="0" err="1"/>
                <a:t>cl$cluster</a:t>
              </a:r>
              <a:r>
                <a:rPr lang="fr-FR" sz="2400" dirty="0"/>
                <a:t>)</a:t>
              </a:r>
            </a:p>
            <a:p>
              <a:r>
                <a:rPr lang="fr-FR" sz="2400" dirty="0"/>
                <a:t>points(</a:t>
              </a:r>
              <a:r>
                <a:rPr lang="fr-FR" sz="2400" dirty="0" err="1"/>
                <a:t>cl$centers</a:t>
              </a:r>
              <a:r>
                <a:rPr lang="fr-FR" sz="2400" dirty="0"/>
                <a:t>, </a:t>
              </a:r>
              <a:r>
                <a:rPr lang="fr-FR" sz="2400" dirty="0" err="1"/>
                <a:t>pch</a:t>
              </a:r>
              <a:r>
                <a:rPr lang="fr-FR" sz="2400" dirty="0"/>
                <a:t>=8, </a:t>
              </a:r>
              <a:r>
                <a:rPr lang="fr-FR" sz="2400" dirty="0" err="1"/>
                <a:t>cex</a:t>
              </a:r>
              <a:r>
                <a:rPr lang="fr-FR" sz="2400" dirty="0"/>
                <a:t> = 2)</a:t>
              </a:r>
            </a:p>
            <a:p>
              <a:r>
                <a:rPr lang="fr-FR" sz="2400" dirty="0"/>
                <a:t>plot(</a:t>
              </a:r>
              <a:r>
                <a:rPr lang="fr-FR" sz="2400" dirty="0" err="1"/>
                <a:t>cl$centers</a:t>
              </a:r>
              <a:r>
                <a:rPr lang="fr-FR" sz="2400" dirty="0"/>
                <a:t>, </a:t>
              </a:r>
              <a:r>
                <a:rPr lang="fr-FR" sz="2400" dirty="0" err="1"/>
                <a:t>asp</a:t>
              </a:r>
              <a:r>
                <a:rPr lang="fr-FR" sz="2400" dirty="0"/>
                <a:t> = 1)</a:t>
              </a:r>
              <a:endParaRPr lang="en-US" sz="2400" dirty="0"/>
            </a:p>
          </p:txBody>
        </p:sp>
        <p:sp>
          <p:nvSpPr>
            <p:cNvPr id="9" name="TextBox 8"/>
            <p:cNvSpPr txBox="1"/>
            <p:nvPr/>
          </p:nvSpPr>
          <p:spPr>
            <a:xfrm>
              <a:off x="412955" y="363794"/>
              <a:ext cx="1858297" cy="461665"/>
            </a:xfrm>
            <a:prstGeom prst="rect">
              <a:avLst/>
            </a:prstGeom>
            <a:noFill/>
          </p:spPr>
          <p:txBody>
            <a:bodyPr wrap="square" rtlCol="0">
              <a:spAutoFit/>
            </a:bodyPr>
            <a:lstStyle/>
            <a:p>
              <a:r>
                <a:rPr lang="en-US" sz="2400" dirty="0" err="1"/>
                <a:t>Rstudio</a:t>
              </a:r>
              <a:r>
                <a:rPr lang="en-US" sz="2400" dirty="0"/>
                <a: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2919563"/>
            <a:ext cx="3667125" cy="37909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884" y="-314513"/>
            <a:ext cx="3667125" cy="3790950"/>
          </a:xfrm>
          <a:prstGeom prst="rect">
            <a:avLst/>
          </a:prstGeom>
        </p:spPr>
      </p:pic>
    </p:spTree>
    <p:extLst>
      <p:ext uri="{BB962C8B-B14F-4D97-AF65-F5344CB8AC3E}">
        <p14:creationId xmlns:p14="http://schemas.microsoft.com/office/powerpoint/2010/main" val="2731875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7487" y="5585885"/>
            <a:ext cx="7096125" cy="1085849"/>
            <a:chOff x="1023937" y="376238"/>
            <a:chExt cx="7096125" cy="1085849"/>
          </a:xfrm>
        </p:grpSpPr>
        <p:pic>
          <p:nvPicPr>
            <p:cNvPr id="3" name="Picture 2"/>
            <p:cNvPicPr>
              <a:picLocks noChangeAspect="1"/>
            </p:cNvPicPr>
            <p:nvPr/>
          </p:nvPicPr>
          <p:blipFill rotWithShape="1">
            <a:blip r:embed="rId2"/>
            <a:srcRect b="73949"/>
            <a:stretch/>
          </p:blipFill>
          <p:spPr>
            <a:xfrm>
              <a:off x="1023937" y="376238"/>
              <a:ext cx="7096125" cy="478896"/>
            </a:xfrm>
            <a:prstGeom prst="rect">
              <a:avLst/>
            </a:prstGeom>
          </p:spPr>
        </p:pic>
        <p:pic>
          <p:nvPicPr>
            <p:cNvPr id="4" name="Picture 3"/>
            <p:cNvPicPr>
              <a:picLocks noChangeAspect="1"/>
            </p:cNvPicPr>
            <p:nvPr/>
          </p:nvPicPr>
          <p:blipFill rotWithShape="1">
            <a:blip r:embed="rId2"/>
            <a:srcRect t="73892"/>
            <a:stretch/>
          </p:blipFill>
          <p:spPr>
            <a:xfrm>
              <a:off x="1023937" y="982133"/>
              <a:ext cx="7096125" cy="479954"/>
            </a:xfrm>
            <a:prstGeom prst="rect">
              <a:avLst/>
            </a:prstGeom>
          </p:spPr>
        </p:pic>
      </p:grpSp>
      <p:pic>
        <p:nvPicPr>
          <p:cNvPr id="5" name="Picture 4"/>
          <p:cNvPicPr>
            <a:picLocks noChangeAspect="1"/>
          </p:cNvPicPr>
          <p:nvPr/>
        </p:nvPicPr>
        <p:blipFill>
          <a:blip r:embed="rId3"/>
          <a:stretch>
            <a:fillRect/>
          </a:stretch>
        </p:blipFill>
        <p:spPr>
          <a:xfrm>
            <a:off x="124353" y="96833"/>
            <a:ext cx="7896225" cy="2752725"/>
          </a:xfrm>
          <a:prstGeom prst="rect">
            <a:avLst/>
          </a:prstGeom>
        </p:spPr>
      </p:pic>
      <p:pic>
        <p:nvPicPr>
          <p:cNvPr id="8" name="Picture 7"/>
          <p:cNvPicPr>
            <a:picLocks noChangeAspect="1"/>
          </p:cNvPicPr>
          <p:nvPr/>
        </p:nvPicPr>
        <p:blipFill>
          <a:blip r:embed="rId4"/>
          <a:stretch>
            <a:fillRect/>
          </a:stretch>
        </p:blipFill>
        <p:spPr>
          <a:xfrm>
            <a:off x="3554412" y="3026074"/>
            <a:ext cx="3677582" cy="1664208"/>
          </a:xfrm>
          <a:prstGeom prst="rect">
            <a:avLst/>
          </a:prstGeom>
        </p:spPr>
      </p:pic>
      <p:pic>
        <p:nvPicPr>
          <p:cNvPr id="7" name="Picture 6"/>
          <p:cNvPicPr>
            <a:picLocks noChangeAspect="1"/>
          </p:cNvPicPr>
          <p:nvPr/>
        </p:nvPicPr>
        <p:blipFill>
          <a:blip r:embed="rId5"/>
          <a:stretch>
            <a:fillRect/>
          </a:stretch>
        </p:blipFill>
        <p:spPr>
          <a:xfrm>
            <a:off x="6434137" y="2842685"/>
            <a:ext cx="2596803" cy="2743200"/>
          </a:xfrm>
          <a:prstGeom prst="rect">
            <a:avLst/>
          </a:prstGeom>
        </p:spPr>
      </p:pic>
      <p:pic>
        <p:nvPicPr>
          <p:cNvPr id="9" name="Picture 8"/>
          <p:cNvPicPr>
            <a:picLocks noChangeAspect="1"/>
          </p:cNvPicPr>
          <p:nvPr/>
        </p:nvPicPr>
        <p:blipFill>
          <a:blip r:embed="rId6"/>
          <a:stretch>
            <a:fillRect/>
          </a:stretch>
        </p:blipFill>
        <p:spPr>
          <a:xfrm>
            <a:off x="469104" y="3026074"/>
            <a:ext cx="2052724" cy="1645920"/>
          </a:xfrm>
          <a:prstGeom prst="rect">
            <a:avLst/>
          </a:prstGeom>
        </p:spPr>
      </p:pic>
      <p:sp>
        <p:nvSpPr>
          <p:cNvPr id="10" name="TextBox 9"/>
          <p:cNvSpPr txBox="1"/>
          <p:nvPr/>
        </p:nvSpPr>
        <p:spPr>
          <a:xfrm>
            <a:off x="124353" y="4893734"/>
            <a:ext cx="6521980" cy="400110"/>
          </a:xfrm>
          <a:prstGeom prst="rect">
            <a:avLst/>
          </a:prstGeom>
          <a:solidFill>
            <a:schemeClr val="accent6">
              <a:lumMod val="20000"/>
              <a:lumOff val="80000"/>
            </a:schemeClr>
          </a:solidFill>
        </p:spPr>
        <p:txBody>
          <a:bodyPr wrap="square" rtlCol="0">
            <a:spAutoFit/>
          </a:bodyPr>
          <a:lstStyle/>
          <a:p>
            <a:r>
              <a:rPr lang="en-US" sz="2000" dirty="0"/>
              <a:t>15000 points from 30% densest points based on </a:t>
            </a:r>
            <a:r>
              <a:rPr lang="en-US" sz="2000" dirty="0" err="1"/>
              <a:t>knn</a:t>
            </a:r>
            <a:r>
              <a:rPr lang="en-US" sz="2000" dirty="0"/>
              <a:t> distance</a:t>
            </a:r>
          </a:p>
        </p:txBody>
      </p:sp>
    </p:spTree>
    <p:extLst>
      <p:ext uri="{BB962C8B-B14F-4D97-AF65-F5344CB8AC3E}">
        <p14:creationId xmlns:p14="http://schemas.microsoft.com/office/powerpoint/2010/main" val="9269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0078"/>
            <a:ext cx="9125712" cy="5252936"/>
          </a:xfrm>
          <a:prstGeom prst="rect">
            <a:avLst/>
          </a:prstGeom>
        </p:spPr>
      </p:pic>
      <p:grpSp>
        <p:nvGrpSpPr>
          <p:cNvPr id="3" name="Group 2"/>
          <p:cNvGrpSpPr/>
          <p:nvPr/>
        </p:nvGrpSpPr>
        <p:grpSpPr>
          <a:xfrm>
            <a:off x="1023937" y="92972"/>
            <a:ext cx="7096125" cy="1085849"/>
            <a:chOff x="1023937" y="376238"/>
            <a:chExt cx="7096125" cy="1085849"/>
          </a:xfrm>
          <a:solidFill>
            <a:schemeClr val="accent4">
              <a:lumMod val="20000"/>
              <a:lumOff val="80000"/>
            </a:schemeClr>
          </a:solidFill>
        </p:grpSpPr>
        <p:pic>
          <p:nvPicPr>
            <p:cNvPr id="4" name="Picture 3"/>
            <p:cNvPicPr>
              <a:picLocks noChangeAspect="1"/>
            </p:cNvPicPr>
            <p:nvPr/>
          </p:nvPicPr>
          <p:blipFill rotWithShape="1">
            <a:blip r:embed="rId3"/>
            <a:srcRect b="73949"/>
            <a:stretch/>
          </p:blipFill>
          <p:spPr>
            <a:xfrm>
              <a:off x="1023937" y="376238"/>
              <a:ext cx="7096125" cy="478896"/>
            </a:xfrm>
            <a:prstGeom prst="rect">
              <a:avLst/>
            </a:prstGeom>
            <a:grpFill/>
          </p:spPr>
        </p:pic>
        <p:pic>
          <p:nvPicPr>
            <p:cNvPr id="5" name="Picture 4"/>
            <p:cNvPicPr>
              <a:picLocks noChangeAspect="1"/>
            </p:cNvPicPr>
            <p:nvPr/>
          </p:nvPicPr>
          <p:blipFill rotWithShape="1">
            <a:blip r:embed="rId3"/>
            <a:srcRect t="73892"/>
            <a:stretch/>
          </p:blipFill>
          <p:spPr>
            <a:xfrm>
              <a:off x="1023937" y="982133"/>
              <a:ext cx="7096125" cy="479954"/>
            </a:xfrm>
            <a:prstGeom prst="rect">
              <a:avLst/>
            </a:prstGeom>
            <a:grpFill/>
          </p:spPr>
        </p:pic>
      </p:grpSp>
    </p:spTree>
    <p:extLst>
      <p:ext uri="{BB962C8B-B14F-4D97-AF65-F5344CB8AC3E}">
        <p14:creationId xmlns:p14="http://schemas.microsoft.com/office/powerpoint/2010/main" val="304587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7830" y="1167719"/>
            <a:ext cx="8814816" cy="4934262"/>
          </a:xfrm>
          <a:prstGeom prst="rect">
            <a:avLst/>
          </a:prstGeom>
        </p:spPr>
      </p:pic>
      <p:pic>
        <p:nvPicPr>
          <p:cNvPr id="4" name="Picture 3"/>
          <p:cNvPicPr>
            <a:picLocks noChangeAspect="1"/>
          </p:cNvPicPr>
          <p:nvPr/>
        </p:nvPicPr>
        <p:blipFill>
          <a:blip r:embed="rId3"/>
          <a:stretch>
            <a:fillRect/>
          </a:stretch>
        </p:blipFill>
        <p:spPr>
          <a:xfrm>
            <a:off x="6462821" y="2651351"/>
            <a:ext cx="2409825" cy="3209925"/>
          </a:xfrm>
          <a:prstGeom prst="rect">
            <a:avLst/>
          </a:prstGeom>
        </p:spPr>
      </p:pic>
      <p:sp>
        <p:nvSpPr>
          <p:cNvPr id="5" name="TextBox 4"/>
          <p:cNvSpPr txBox="1"/>
          <p:nvPr/>
        </p:nvSpPr>
        <p:spPr>
          <a:xfrm>
            <a:off x="308990" y="254000"/>
            <a:ext cx="7358743" cy="461665"/>
          </a:xfrm>
          <a:prstGeom prst="rect">
            <a:avLst/>
          </a:prstGeom>
          <a:noFill/>
        </p:spPr>
        <p:txBody>
          <a:bodyPr wrap="square" rtlCol="0">
            <a:spAutoFit/>
          </a:bodyPr>
          <a:lstStyle/>
          <a:p>
            <a:r>
              <a:rPr lang="en-US" sz="2400" dirty="0">
                <a:solidFill>
                  <a:srgbClr val="7030A0"/>
                </a:solidFill>
              </a:rPr>
              <a:t>Can build a filtered simplicial complex:</a:t>
            </a:r>
          </a:p>
        </p:txBody>
      </p:sp>
      <p:sp>
        <p:nvSpPr>
          <p:cNvPr id="6" name="Oval 5"/>
          <p:cNvSpPr/>
          <p:nvPr/>
        </p:nvSpPr>
        <p:spPr>
          <a:xfrm>
            <a:off x="5384802" y="5435601"/>
            <a:ext cx="391885"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flipH="1">
            <a:off x="6143403" y="5889902"/>
            <a:ext cx="2362526" cy="461665"/>
          </a:xfrm>
          <a:prstGeom prst="rect">
            <a:avLst/>
          </a:prstGeom>
          <a:noFill/>
        </p:spPr>
        <p:txBody>
          <a:bodyPr wrap="square" rtlCol="0">
            <a:spAutoFit/>
          </a:bodyPr>
          <a:lstStyle/>
          <a:p>
            <a:r>
              <a:rPr lang="en-US" sz="2400" dirty="0">
                <a:solidFill>
                  <a:srgbClr val="C00000"/>
                </a:solidFill>
              </a:rPr>
              <a:t>Time entered</a:t>
            </a:r>
          </a:p>
        </p:txBody>
      </p:sp>
      <p:cxnSp>
        <p:nvCxnSpPr>
          <p:cNvPr id="9" name="Straight Arrow Connector 8"/>
          <p:cNvCxnSpPr>
            <a:stCxn id="7" idx="3"/>
            <a:endCxn id="6" idx="5"/>
          </p:cNvCxnSpPr>
          <p:nvPr/>
        </p:nvCxnSpPr>
        <p:spPr>
          <a:xfrm flipH="1" flipV="1">
            <a:off x="5719297" y="5825846"/>
            <a:ext cx="424106" cy="294889"/>
          </a:xfrm>
          <a:prstGeom prst="straightConnector1">
            <a:avLst/>
          </a:prstGeom>
          <a:ln w="34925">
            <a:solidFill>
              <a:srgbClr val="FF0000"/>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4191000" y="5435601"/>
            <a:ext cx="1092200" cy="39024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396751" y="6130767"/>
            <a:ext cx="1215229" cy="461665"/>
          </a:xfrm>
          <a:prstGeom prst="rect">
            <a:avLst/>
          </a:prstGeom>
          <a:noFill/>
        </p:spPr>
        <p:txBody>
          <a:bodyPr wrap="square" rtlCol="0">
            <a:spAutoFit/>
          </a:bodyPr>
          <a:lstStyle/>
          <a:p>
            <a:r>
              <a:rPr lang="en-US" sz="2400" dirty="0">
                <a:solidFill>
                  <a:schemeClr val="accent1">
                    <a:lumMod val="50000"/>
                  </a:schemeClr>
                </a:solidFill>
              </a:rPr>
              <a:t>Simplex</a:t>
            </a:r>
          </a:p>
        </p:txBody>
      </p:sp>
      <p:cxnSp>
        <p:nvCxnSpPr>
          <p:cNvPr id="14" name="Straight Arrow Connector 13"/>
          <p:cNvCxnSpPr/>
          <p:nvPr/>
        </p:nvCxnSpPr>
        <p:spPr>
          <a:xfrm flipV="1">
            <a:off x="5004365" y="5781549"/>
            <a:ext cx="1" cy="457200"/>
          </a:xfrm>
          <a:prstGeom prst="straightConnector1">
            <a:avLst/>
          </a:prstGeom>
          <a:ln w="34925">
            <a:solidFill>
              <a:srgbClr val="0070C0"/>
            </a:solidFill>
            <a:headEnd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43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3755" y="1518759"/>
            <a:ext cx="9534962" cy="5262979"/>
          </a:xfrm>
          <a:prstGeom prst="rect">
            <a:avLst/>
          </a:prstGeom>
        </p:spPr>
        <p:txBody>
          <a:bodyPr wrap="square">
            <a:spAutoFit/>
          </a:bodyPr>
          <a:lstStyle/>
          <a:p>
            <a:r>
              <a:rPr lang="en-US" sz="2400" dirty="0"/>
              <a:t>Point Cloud Data:    Load points or distance matrix.</a:t>
            </a:r>
          </a:p>
          <a:p>
            <a:endParaRPr lang="en-US" sz="2400" dirty="0"/>
          </a:p>
          <a:p>
            <a:r>
              <a:rPr lang="en-US" sz="2400" dirty="0"/>
              <a:t>&gt;&gt; cd tutorial examples</a:t>
            </a:r>
          </a:p>
          <a:p>
            <a:r>
              <a:rPr lang="en-US" sz="2400" dirty="0"/>
              <a:t>&gt;&gt; load pointsOpticalDct_k300.mat   </a:t>
            </a:r>
            <a:r>
              <a:rPr lang="en-US" sz="2400" dirty="0">
                <a:solidFill>
                  <a:srgbClr val="C00000"/>
                </a:solidFill>
              </a:rPr>
              <a:t>% X(300; 30): k = 300, top 30%</a:t>
            </a:r>
          </a:p>
          <a:p>
            <a:r>
              <a:rPr lang="en-US" sz="2400" dirty="0"/>
              <a:t>&gt;&gt; load pointsOpticalDct_k15.mat     </a:t>
            </a:r>
            <a:r>
              <a:rPr lang="en-US" sz="2400" dirty="0">
                <a:solidFill>
                  <a:srgbClr val="C00000"/>
                </a:solidFill>
              </a:rPr>
              <a:t>% X(15; 30): k = 15, top 30%</a:t>
            </a:r>
          </a:p>
          <a:p>
            <a:endParaRPr lang="en-US" sz="2400" dirty="0"/>
          </a:p>
          <a:p>
            <a:r>
              <a:rPr lang="en-US" sz="2400" dirty="0"/>
              <a:t>&gt;&gt; </a:t>
            </a:r>
            <a:r>
              <a:rPr lang="en-US" sz="2400" dirty="0" err="1"/>
              <a:t>Point_cloud</a:t>
            </a:r>
            <a:r>
              <a:rPr lang="en-US" sz="2400" dirty="0"/>
              <a:t> = dataset;</a:t>
            </a:r>
          </a:p>
          <a:p>
            <a:r>
              <a:rPr lang="en-US" sz="2400" dirty="0"/>
              <a:t>&gt;&gt; </a:t>
            </a:r>
            <a:r>
              <a:rPr lang="en-US" sz="2400" dirty="0" err="1"/>
              <a:t>num_landmark_points</a:t>
            </a:r>
            <a:r>
              <a:rPr lang="en-US" sz="2400" dirty="0"/>
              <a:t> = 100;</a:t>
            </a:r>
          </a:p>
          <a:p>
            <a:endParaRPr lang="en-US" sz="2400" dirty="0"/>
          </a:p>
          <a:p>
            <a:r>
              <a:rPr lang="en-US" sz="2400" dirty="0"/>
              <a:t>&gt;&gt; </a:t>
            </a:r>
            <a:r>
              <a:rPr lang="en-US" sz="2400" dirty="0" err="1"/>
              <a:t>random_selector</a:t>
            </a:r>
            <a:r>
              <a:rPr lang="en-US" sz="2400" dirty="0"/>
              <a:t> = api.Plex4.createRandomSelector(</a:t>
            </a:r>
            <a:r>
              <a:rPr lang="en-US" sz="2400" dirty="0" err="1"/>
              <a:t>point_cloud</a:t>
            </a:r>
            <a:r>
              <a:rPr lang="en-US" sz="2400" dirty="0"/>
              <a:t>, </a:t>
            </a:r>
            <a:r>
              <a:rPr lang="en-US" sz="2400" dirty="0" err="1"/>
              <a:t>num_landmark_points</a:t>
            </a:r>
            <a:r>
              <a:rPr lang="en-US" sz="2400" dirty="0"/>
              <a:t>);   </a:t>
            </a:r>
            <a:r>
              <a:rPr lang="en-US" sz="2400" dirty="0">
                <a:solidFill>
                  <a:srgbClr val="C00000"/>
                </a:solidFill>
              </a:rPr>
              <a:t>% choose landmark points randomly</a:t>
            </a:r>
            <a:endParaRPr lang="en-US" sz="2400" dirty="0"/>
          </a:p>
          <a:p>
            <a:endParaRPr lang="en-US" sz="2400" dirty="0"/>
          </a:p>
          <a:p>
            <a:r>
              <a:rPr lang="en-US" sz="2400" dirty="0"/>
              <a:t>&gt;&gt; </a:t>
            </a:r>
            <a:r>
              <a:rPr lang="en-US" sz="2400" dirty="0" err="1"/>
              <a:t>maxmin_selector</a:t>
            </a:r>
            <a:r>
              <a:rPr lang="en-US" sz="2400" dirty="0"/>
              <a:t> = api.Plex4.createMaxMinSelector(</a:t>
            </a:r>
            <a:r>
              <a:rPr lang="en-US" sz="2400" dirty="0" err="1"/>
              <a:t>point_cloud</a:t>
            </a:r>
            <a:r>
              <a:rPr lang="en-US" sz="2400" dirty="0"/>
              <a:t>, </a:t>
            </a:r>
            <a:r>
              <a:rPr lang="en-US" sz="2400" dirty="0" err="1"/>
              <a:t>num_landmark_points</a:t>
            </a:r>
            <a:r>
              <a:rPr lang="en-US" sz="2400" dirty="0"/>
              <a:t>); );   </a:t>
            </a:r>
            <a:r>
              <a:rPr lang="en-US" sz="2400" dirty="0">
                <a:solidFill>
                  <a:srgbClr val="C00000"/>
                </a:solidFill>
              </a:rPr>
              <a:t>% choose landmark points using </a:t>
            </a:r>
            <a:r>
              <a:rPr lang="en-US" sz="2400" dirty="0" err="1">
                <a:solidFill>
                  <a:srgbClr val="C00000"/>
                </a:solidFill>
              </a:rPr>
              <a:t>MaxMin</a:t>
            </a:r>
            <a:endParaRPr lang="en-US" sz="2400" dirty="0"/>
          </a:p>
        </p:txBody>
      </p:sp>
      <p:pic>
        <p:nvPicPr>
          <p:cNvPr id="3" name="Picture 2"/>
          <p:cNvPicPr>
            <a:picLocks noChangeAspect="1"/>
          </p:cNvPicPr>
          <p:nvPr/>
        </p:nvPicPr>
        <p:blipFill>
          <a:blip r:embed="rId2"/>
          <a:stretch>
            <a:fillRect/>
          </a:stretch>
        </p:blipFill>
        <p:spPr>
          <a:xfrm>
            <a:off x="0" y="64135"/>
            <a:ext cx="9144000" cy="1514039"/>
          </a:xfrm>
          <a:prstGeom prst="rect">
            <a:avLst/>
          </a:prstGeom>
        </p:spPr>
      </p:pic>
    </p:spTree>
    <p:extLst>
      <p:ext uri="{BB962C8B-B14F-4D97-AF65-F5344CB8AC3E}">
        <p14:creationId xmlns:p14="http://schemas.microsoft.com/office/powerpoint/2010/main" val="72655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15" y="1153109"/>
            <a:ext cx="9272362" cy="5509200"/>
          </a:xfrm>
          <a:prstGeom prst="rect">
            <a:avLst/>
          </a:prstGeom>
          <a:noFill/>
        </p:spPr>
        <p:txBody>
          <a:bodyPr wrap="square" rtlCol="0">
            <a:spAutoFit/>
          </a:bodyPr>
          <a:lstStyle/>
          <a:p>
            <a:r>
              <a:rPr lang="en-US" sz="3200" dirty="0"/>
              <a:t>Choosing Landmark points:</a:t>
            </a:r>
          </a:p>
          <a:p>
            <a:endParaRPr lang="en-US" sz="3200" dirty="0"/>
          </a:p>
          <a:p>
            <a:r>
              <a:rPr lang="en-US" sz="3200" dirty="0"/>
              <a:t>A.)  Random</a:t>
            </a:r>
          </a:p>
          <a:p>
            <a:endParaRPr lang="en-US" sz="3200" dirty="0"/>
          </a:p>
          <a:p>
            <a:r>
              <a:rPr lang="en-US" sz="3200" dirty="0"/>
              <a:t>B.)  </a:t>
            </a:r>
            <a:r>
              <a:rPr lang="en-US" sz="3200" dirty="0" err="1"/>
              <a:t>Maxmin</a:t>
            </a:r>
            <a:endParaRPr lang="en-US" sz="3200" dirty="0"/>
          </a:p>
          <a:p>
            <a:pPr marL="176213"/>
            <a:r>
              <a:rPr lang="en-US" sz="3200" dirty="0"/>
              <a:t>1.)  choose point </a:t>
            </a:r>
            <a:r>
              <a:rPr lang="en-US" sz="4000" dirty="0">
                <a:latin typeface="Mistral"/>
                <a:cs typeface="Mistral"/>
              </a:rPr>
              <a:t>l</a:t>
            </a:r>
            <a:r>
              <a:rPr lang="en-US" sz="3200" baseline="-25000" dirty="0"/>
              <a:t>1</a:t>
            </a:r>
            <a:r>
              <a:rPr lang="en-US" sz="3200" dirty="0"/>
              <a:t> randomly</a:t>
            </a:r>
          </a:p>
          <a:p>
            <a:pPr marL="176213"/>
            <a:endParaRPr lang="en-US" dirty="0"/>
          </a:p>
          <a:p>
            <a:pPr marL="176213"/>
            <a:r>
              <a:rPr lang="en-US" sz="3200" dirty="0"/>
              <a:t>2.)  If {</a:t>
            </a:r>
            <a:r>
              <a:rPr lang="en-US" sz="4000" dirty="0">
                <a:latin typeface="Mistral"/>
                <a:cs typeface="Mistral"/>
              </a:rPr>
              <a:t>l</a:t>
            </a:r>
            <a:r>
              <a:rPr lang="en-US" sz="3200" baseline="-25000" dirty="0"/>
              <a:t>1</a:t>
            </a:r>
            <a:r>
              <a:rPr lang="en-US" sz="3200" dirty="0"/>
              <a:t>, …, </a:t>
            </a:r>
            <a:r>
              <a:rPr lang="en-US" sz="4000" dirty="0">
                <a:latin typeface="Mistral"/>
                <a:cs typeface="Mistral"/>
              </a:rPr>
              <a:t>l</a:t>
            </a:r>
            <a:r>
              <a:rPr lang="en-US" sz="3200" baseline="-25000" dirty="0"/>
              <a:t>k-1</a:t>
            </a:r>
            <a:r>
              <a:rPr lang="en-US" sz="3200" dirty="0"/>
              <a:t>} have been chosen,  </a:t>
            </a:r>
          </a:p>
          <a:p>
            <a:pPr marL="176213"/>
            <a:r>
              <a:rPr lang="en-US" sz="3200" dirty="0"/>
              <a:t>      choose </a:t>
            </a:r>
            <a:r>
              <a:rPr lang="en-US" sz="4000" dirty="0" err="1">
                <a:latin typeface="Mistral"/>
                <a:cs typeface="Mistral"/>
              </a:rPr>
              <a:t>l</a:t>
            </a:r>
            <a:r>
              <a:rPr lang="en-US" sz="3200" baseline="-25000" dirty="0" err="1"/>
              <a:t>k</a:t>
            </a:r>
            <a:r>
              <a:rPr lang="en-US" sz="3200" baseline="-25000" dirty="0"/>
              <a:t> </a:t>
            </a:r>
            <a:r>
              <a:rPr lang="en-US" sz="3200" dirty="0"/>
              <a:t>is in D - {</a:t>
            </a:r>
            <a:r>
              <a:rPr lang="en-US" sz="4000" dirty="0">
                <a:latin typeface="Mistral"/>
                <a:cs typeface="Mistral"/>
              </a:rPr>
              <a:t>l</a:t>
            </a:r>
            <a:r>
              <a:rPr lang="en-US" sz="3200" baseline="-25000" dirty="0"/>
              <a:t>1</a:t>
            </a:r>
            <a:r>
              <a:rPr lang="en-US" sz="3200" dirty="0"/>
              <a:t>, …, </a:t>
            </a:r>
            <a:r>
              <a:rPr lang="en-US" sz="4000" dirty="0">
                <a:latin typeface="Mistral"/>
                <a:cs typeface="Mistral"/>
              </a:rPr>
              <a:t>l</a:t>
            </a:r>
            <a:r>
              <a:rPr lang="en-US" sz="3200" baseline="-25000" dirty="0"/>
              <a:t>k-1</a:t>
            </a:r>
            <a:r>
              <a:rPr lang="en-US" sz="3200" dirty="0"/>
              <a:t>}  and </a:t>
            </a:r>
          </a:p>
          <a:p>
            <a:pPr marL="176213"/>
            <a:endParaRPr lang="en-US" sz="1400" dirty="0"/>
          </a:p>
          <a:p>
            <a:pPr marL="176213"/>
            <a:r>
              <a:rPr lang="en-US" sz="3200" dirty="0"/>
              <a:t>min {d(</a:t>
            </a:r>
            <a:r>
              <a:rPr lang="en-US" sz="4000" dirty="0" err="1">
                <a:latin typeface="Mistral"/>
                <a:cs typeface="Mistral"/>
              </a:rPr>
              <a:t>l</a:t>
            </a:r>
            <a:r>
              <a:rPr lang="en-US" sz="3200" baseline="-25000" dirty="0" err="1"/>
              <a:t>k</a:t>
            </a:r>
            <a:r>
              <a:rPr lang="en-US" sz="3200" dirty="0"/>
              <a:t>, </a:t>
            </a:r>
            <a:r>
              <a:rPr lang="en-US" sz="4000" dirty="0">
                <a:latin typeface="Mistral"/>
                <a:cs typeface="Mistral"/>
              </a:rPr>
              <a:t>l</a:t>
            </a:r>
            <a:r>
              <a:rPr lang="en-US" sz="3200" baseline="-25000" dirty="0"/>
              <a:t>1</a:t>
            </a:r>
            <a:r>
              <a:rPr lang="en-US" sz="3200" dirty="0"/>
              <a:t>), …, d(</a:t>
            </a:r>
            <a:r>
              <a:rPr lang="en-US" sz="4000" dirty="0" err="1">
                <a:latin typeface="Mistral"/>
                <a:cs typeface="Mistral"/>
              </a:rPr>
              <a:t>l</a:t>
            </a:r>
            <a:r>
              <a:rPr lang="en-US" sz="3200" baseline="-25000" dirty="0" err="1"/>
              <a:t>k</a:t>
            </a:r>
            <a:r>
              <a:rPr lang="en-US" sz="3200" dirty="0"/>
              <a:t>, </a:t>
            </a:r>
            <a:r>
              <a:rPr lang="en-US" sz="4000" dirty="0">
                <a:latin typeface="Mistral"/>
                <a:cs typeface="Mistral"/>
              </a:rPr>
              <a:t>l</a:t>
            </a:r>
            <a:r>
              <a:rPr lang="en-US" sz="3200" baseline="-25000" dirty="0"/>
              <a:t>k-1</a:t>
            </a:r>
            <a:r>
              <a:rPr lang="en-US" sz="3200" dirty="0"/>
              <a:t>)} ≥ min {d(</a:t>
            </a:r>
            <a:r>
              <a:rPr lang="en-US" sz="3200" dirty="0">
                <a:cs typeface="Mistral"/>
              </a:rPr>
              <a:t>v</a:t>
            </a:r>
            <a:r>
              <a:rPr lang="en-US" sz="3200" dirty="0"/>
              <a:t>, </a:t>
            </a:r>
            <a:r>
              <a:rPr lang="en-US" sz="4000" dirty="0">
                <a:latin typeface="Mistral"/>
                <a:cs typeface="Mistral"/>
              </a:rPr>
              <a:t>l</a:t>
            </a:r>
            <a:r>
              <a:rPr lang="en-US" sz="3200" baseline="-25000" dirty="0"/>
              <a:t>1</a:t>
            </a:r>
            <a:r>
              <a:rPr lang="en-US" sz="3200" dirty="0"/>
              <a:t>), …, d(</a:t>
            </a:r>
            <a:r>
              <a:rPr lang="en-US" sz="3200" dirty="0">
                <a:cs typeface="Mistral"/>
              </a:rPr>
              <a:t>v</a:t>
            </a:r>
            <a:r>
              <a:rPr lang="en-US" sz="3200" dirty="0"/>
              <a:t>, </a:t>
            </a:r>
            <a:r>
              <a:rPr lang="en-US" sz="4000" dirty="0">
                <a:latin typeface="Mistral"/>
                <a:cs typeface="Mistral"/>
              </a:rPr>
              <a:t>l</a:t>
            </a:r>
            <a:r>
              <a:rPr lang="en-US" sz="3200" baseline="-25000" dirty="0"/>
              <a:t>k-1</a:t>
            </a:r>
            <a:r>
              <a:rPr lang="en-US" sz="3200" dirty="0"/>
              <a:t>)} </a:t>
            </a:r>
          </a:p>
        </p:txBody>
      </p:sp>
      <p:pic>
        <p:nvPicPr>
          <p:cNvPr id="3" name="Picture 2" descr="0simplex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871" y="239659"/>
            <a:ext cx="6438900" cy="3403600"/>
          </a:xfrm>
          <a:prstGeom prst="rect">
            <a:avLst/>
          </a:prstGeom>
        </p:spPr>
      </p:pic>
      <p:sp>
        <p:nvSpPr>
          <p:cNvPr id="4" name="Oval 3"/>
          <p:cNvSpPr>
            <a:spLocks noChangeAspect="1"/>
          </p:cNvSpPr>
          <p:nvPr/>
        </p:nvSpPr>
        <p:spPr>
          <a:xfrm>
            <a:off x="8453877" y="254109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a:spLocks noChangeAspect="1"/>
          </p:cNvSpPr>
          <p:nvPr/>
        </p:nvSpPr>
        <p:spPr>
          <a:xfrm>
            <a:off x="2514871" y="55892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a:spLocks noChangeAspect="1"/>
          </p:cNvSpPr>
          <p:nvPr/>
        </p:nvSpPr>
        <p:spPr>
          <a:xfrm>
            <a:off x="4741948" y="294079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33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6775" y="0"/>
            <a:ext cx="8114562" cy="6949440"/>
          </a:xfrm>
          <a:prstGeom prst="rect">
            <a:avLst/>
          </a:prstGeom>
        </p:spPr>
      </p:pic>
    </p:spTree>
    <p:extLst>
      <p:ext uri="{BB962C8B-B14F-4D97-AF65-F5344CB8AC3E}">
        <p14:creationId xmlns:p14="http://schemas.microsoft.com/office/powerpoint/2010/main" val="4159852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27252" y="3812020"/>
            <a:ext cx="4730916" cy="2800766"/>
          </a:xfrm>
          <a:prstGeom prst="rect">
            <a:avLst/>
          </a:prstGeom>
        </p:spPr>
        <p:txBody>
          <a:bodyPr wrap="none">
            <a:spAutoFit/>
          </a:bodyPr>
          <a:lstStyle/>
          <a:p>
            <a:r>
              <a:rPr lang="en-US" sz="3200" dirty="0"/>
              <a:t>{</a:t>
            </a:r>
            <a:r>
              <a:rPr lang="en-US" sz="4000" dirty="0">
                <a:solidFill>
                  <a:srgbClr val="FF0000"/>
                </a:solidFill>
                <a:latin typeface="Mistral"/>
                <a:cs typeface="Mistral"/>
              </a:rPr>
              <a:t>l</a:t>
            </a:r>
            <a:r>
              <a:rPr lang="en-US" sz="3200" baseline="-25000" dirty="0">
                <a:solidFill>
                  <a:srgbClr val="FF0000"/>
                </a:solidFill>
              </a:rPr>
              <a:t>1</a:t>
            </a:r>
            <a:r>
              <a:rPr lang="en-US" sz="3200" dirty="0">
                <a:solidFill>
                  <a:srgbClr val="FF0000"/>
                </a:solidFill>
              </a:rPr>
              <a:t>, …, </a:t>
            </a:r>
            <a:r>
              <a:rPr lang="en-US" sz="4000" dirty="0">
                <a:solidFill>
                  <a:srgbClr val="FF0000"/>
                </a:solidFill>
                <a:latin typeface="Mistral"/>
                <a:cs typeface="Mistral"/>
              </a:rPr>
              <a:t>l</a:t>
            </a:r>
            <a:r>
              <a:rPr lang="en-US" sz="3200" baseline="-25000" dirty="0">
                <a:solidFill>
                  <a:srgbClr val="FF0000"/>
                </a:solidFill>
              </a:rPr>
              <a:t>k+1</a:t>
            </a:r>
            <a:r>
              <a:rPr lang="en-US" sz="3200" dirty="0"/>
              <a:t>} is a k-simplex</a:t>
            </a:r>
          </a:p>
          <a:p>
            <a:pPr algn="ctr"/>
            <a:r>
              <a:rPr lang="en-US" sz="3200" dirty="0"/>
              <a:t>                 </a:t>
            </a:r>
            <a:r>
              <a:rPr lang="en-US" sz="3200" dirty="0" err="1"/>
              <a:t>iff</a:t>
            </a:r>
            <a:endParaRPr lang="en-US" sz="3200" dirty="0"/>
          </a:p>
          <a:p>
            <a:r>
              <a:rPr lang="en-US" sz="3200" dirty="0"/>
              <a:t>d(</a:t>
            </a:r>
            <a:r>
              <a:rPr lang="en-US" sz="3200" dirty="0">
                <a:cs typeface="Mistral"/>
              </a:rPr>
              <a:t>v</a:t>
            </a:r>
            <a:r>
              <a:rPr lang="en-US" sz="3200" dirty="0"/>
              <a:t>, </a:t>
            </a:r>
            <a:r>
              <a:rPr lang="en-US" sz="4000" dirty="0">
                <a:latin typeface="Mistral"/>
                <a:cs typeface="Mistral"/>
              </a:rPr>
              <a:t>l</a:t>
            </a:r>
            <a:r>
              <a:rPr lang="en-US" sz="3200" baseline="-25000" dirty="0"/>
              <a:t>i</a:t>
            </a:r>
            <a:r>
              <a:rPr lang="en-US" sz="3200" dirty="0"/>
              <a:t>)  ≤  </a:t>
            </a:r>
            <a:r>
              <a:rPr lang="en-US" sz="3200" dirty="0" err="1"/>
              <a:t>m</a:t>
            </a:r>
            <a:r>
              <a:rPr lang="en-US" sz="3200" baseline="-25000" dirty="0" err="1"/>
              <a:t>k</a:t>
            </a:r>
            <a:r>
              <a:rPr lang="en-US" sz="3200" dirty="0"/>
              <a:t> (v)+ </a:t>
            </a:r>
            <a:r>
              <a:rPr lang="en-US" sz="3200" dirty="0" err="1"/>
              <a:t>ε</a:t>
            </a:r>
            <a:r>
              <a:rPr lang="en-US" sz="3200" dirty="0"/>
              <a:t>  for all </a:t>
            </a:r>
            <a:r>
              <a:rPr lang="en-US" sz="3200" dirty="0" err="1"/>
              <a:t>i</a:t>
            </a:r>
            <a:endParaRPr lang="en-US" sz="3200" dirty="0"/>
          </a:p>
          <a:p>
            <a:endParaRPr lang="en-US" sz="3200" dirty="0"/>
          </a:p>
          <a:p>
            <a:r>
              <a:rPr lang="en-US" sz="3200" dirty="0"/>
              <a:t>v is the witness</a:t>
            </a:r>
          </a:p>
        </p:txBody>
      </p:sp>
      <p:sp>
        <p:nvSpPr>
          <p:cNvPr id="3" name="TextBox 2"/>
          <p:cNvSpPr txBox="1"/>
          <p:nvPr/>
        </p:nvSpPr>
        <p:spPr>
          <a:xfrm>
            <a:off x="554471" y="421446"/>
            <a:ext cx="7959198" cy="3200876"/>
          </a:xfrm>
          <a:prstGeom prst="rect">
            <a:avLst/>
          </a:prstGeom>
          <a:noFill/>
        </p:spPr>
        <p:txBody>
          <a:bodyPr wrap="square" rtlCol="0">
            <a:spAutoFit/>
          </a:bodyPr>
          <a:lstStyle/>
          <a:p>
            <a:r>
              <a:rPr lang="en-US" sz="3200" dirty="0" err="1"/>
              <a:t>Javaplex</a:t>
            </a:r>
            <a:r>
              <a:rPr lang="en-US" sz="3200" dirty="0"/>
              <a:t> Witness complex W(D, </a:t>
            </a:r>
            <a:r>
              <a:rPr lang="en-US" sz="3200" dirty="0">
                <a:solidFill>
                  <a:srgbClr val="FF0000"/>
                </a:solidFill>
              </a:rPr>
              <a:t>L</a:t>
            </a:r>
            <a:r>
              <a:rPr lang="en-US" sz="3200" dirty="0"/>
              <a:t>, </a:t>
            </a:r>
            <a:r>
              <a:rPr lang="en-US" sz="3200" dirty="0" err="1"/>
              <a:t>ε</a:t>
            </a:r>
            <a:r>
              <a:rPr lang="en-US" sz="3200" dirty="0"/>
              <a:t>):</a:t>
            </a:r>
          </a:p>
          <a:p>
            <a:endParaRPr lang="en-US" sz="1600" dirty="0"/>
          </a:p>
          <a:p>
            <a:r>
              <a:rPr lang="en-US" sz="3200" dirty="0"/>
              <a:t>Let D = set of point cloud data points.</a:t>
            </a:r>
          </a:p>
          <a:p>
            <a:r>
              <a:rPr lang="en-US" sz="3200" dirty="0"/>
              <a:t>Choose </a:t>
            </a:r>
            <a:r>
              <a:rPr lang="en-US" sz="3200" dirty="0">
                <a:solidFill>
                  <a:srgbClr val="FF0000"/>
                </a:solidFill>
              </a:rPr>
              <a:t>L</a:t>
            </a:r>
            <a:r>
              <a:rPr lang="en-US" sz="3200" dirty="0"/>
              <a:t>      D,  </a:t>
            </a:r>
            <a:r>
              <a:rPr lang="en-US" sz="3200" dirty="0">
                <a:solidFill>
                  <a:srgbClr val="FF0000"/>
                </a:solidFill>
              </a:rPr>
              <a:t>L</a:t>
            </a:r>
            <a:r>
              <a:rPr lang="en-US" sz="3200" dirty="0"/>
              <a:t> = set of landmark points.</a:t>
            </a:r>
          </a:p>
          <a:p>
            <a:endParaRPr lang="en-US" dirty="0"/>
          </a:p>
          <a:p>
            <a:r>
              <a:rPr lang="en-US" sz="3200" dirty="0"/>
              <a:t>Let </a:t>
            </a:r>
            <a:r>
              <a:rPr lang="en-US" sz="3200" dirty="0" err="1"/>
              <a:t>m</a:t>
            </a:r>
            <a:r>
              <a:rPr lang="en-US" sz="3200" baseline="-25000" dirty="0" err="1"/>
              <a:t>k</a:t>
            </a:r>
            <a:r>
              <a:rPr lang="en-US" sz="3200" dirty="0"/>
              <a:t> (v) = </a:t>
            </a:r>
            <a:r>
              <a:rPr lang="en-US" sz="3200" dirty="0" err="1"/>
              <a:t>dist</a:t>
            </a:r>
            <a:r>
              <a:rPr lang="en-US" sz="3200" dirty="0"/>
              <a:t> (v, </a:t>
            </a:r>
            <a:r>
              <a:rPr lang="en-US" sz="4000" dirty="0">
                <a:solidFill>
                  <a:srgbClr val="FF0000"/>
                </a:solidFill>
                <a:latin typeface="Mistral"/>
                <a:cs typeface="Mistral"/>
              </a:rPr>
              <a:t>l</a:t>
            </a:r>
            <a:r>
              <a:rPr lang="en-US" sz="3200" dirty="0"/>
              <a:t>) where </a:t>
            </a:r>
            <a:r>
              <a:rPr lang="en-US" sz="4000" dirty="0">
                <a:solidFill>
                  <a:srgbClr val="FF0000"/>
                </a:solidFill>
                <a:latin typeface="Mistral"/>
                <a:cs typeface="Mistral"/>
              </a:rPr>
              <a:t>l</a:t>
            </a:r>
            <a:r>
              <a:rPr lang="en-US" sz="3200" dirty="0"/>
              <a:t> is the k+1 closest point in </a:t>
            </a:r>
            <a:r>
              <a:rPr lang="en-US" sz="3200" dirty="0">
                <a:solidFill>
                  <a:srgbClr val="FF0000"/>
                </a:solidFill>
              </a:rPr>
              <a:t>L</a:t>
            </a:r>
            <a:r>
              <a:rPr lang="en-US" sz="3200" dirty="0"/>
              <a:t> to v.</a:t>
            </a:r>
          </a:p>
        </p:txBody>
      </p:sp>
      <p:sp>
        <p:nvSpPr>
          <p:cNvPr id="4" name="TextBox 3"/>
          <p:cNvSpPr txBox="1"/>
          <p:nvPr/>
        </p:nvSpPr>
        <p:spPr>
          <a:xfrm rot="5400000">
            <a:off x="2274816" y="1604366"/>
            <a:ext cx="337791" cy="584776"/>
          </a:xfrm>
          <a:prstGeom prst="rect">
            <a:avLst/>
          </a:prstGeom>
          <a:noFill/>
        </p:spPr>
        <p:txBody>
          <a:bodyPr wrap="square" rtlCol="0">
            <a:spAutoFit/>
          </a:bodyPr>
          <a:lstStyle/>
          <a:p>
            <a:r>
              <a:rPr lang="en-US" sz="3200" dirty="0"/>
              <a:t>U</a:t>
            </a:r>
          </a:p>
        </p:txBody>
      </p:sp>
      <p:grpSp>
        <p:nvGrpSpPr>
          <p:cNvPr id="5" name="Group 4"/>
          <p:cNvGrpSpPr/>
          <p:nvPr/>
        </p:nvGrpSpPr>
        <p:grpSpPr>
          <a:xfrm>
            <a:off x="5022370" y="406459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7516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909" y="253650"/>
            <a:ext cx="8669749" cy="5509200"/>
          </a:xfrm>
          <a:prstGeom prst="rect">
            <a:avLst/>
          </a:prstGeom>
        </p:spPr>
        <p:txBody>
          <a:bodyPr wrap="square">
            <a:spAutoFit/>
          </a:bodyPr>
          <a:lstStyle/>
          <a:p>
            <a:r>
              <a:rPr lang="en-US" sz="3200" dirty="0"/>
              <a:t>&gt;&gt; </a:t>
            </a:r>
            <a:r>
              <a:rPr lang="en-US" sz="3200" dirty="0" err="1"/>
              <a:t>num_landmark_points</a:t>
            </a:r>
            <a:r>
              <a:rPr lang="en-US" sz="3200" dirty="0"/>
              <a:t> = 50;</a:t>
            </a:r>
          </a:p>
          <a:p>
            <a:r>
              <a:rPr lang="en-US" sz="3200" dirty="0"/>
              <a:t>&gt;&gt; </a:t>
            </a:r>
            <a:r>
              <a:rPr lang="en-US" sz="3200" dirty="0" err="1"/>
              <a:t>max_dimension</a:t>
            </a:r>
            <a:r>
              <a:rPr lang="en-US" sz="3200" dirty="0"/>
              <a:t> = 3;</a:t>
            </a:r>
          </a:p>
          <a:p>
            <a:r>
              <a:rPr lang="en-US" sz="3200" dirty="0"/>
              <a:t>&gt;&gt; </a:t>
            </a:r>
            <a:r>
              <a:rPr lang="en-US" sz="3200" dirty="0" err="1"/>
              <a:t>num_divisions</a:t>
            </a:r>
            <a:r>
              <a:rPr lang="en-US" sz="3200" dirty="0"/>
              <a:t> = 100;</a:t>
            </a:r>
          </a:p>
          <a:p>
            <a:endParaRPr lang="en-US" sz="3200" dirty="0"/>
          </a:p>
          <a:p>
            <a:r>
              <a:rPr lang="en-US" sz="3200" dirty="0"/>
              <a:t>&gt;&gt; </a:t>
            </a:r>
            <a:r>
              <a:rPr lang="en-US" sz="3200" dirty="0" err="1"/>
              <a:t>landmark_selector</a:t>
            </a:r>
            <a:r>
              <a:rPr lang="en-US" sz="3200" dirty="0"/>
              <a:t> = api.Plex4.createMaxMinSelector(</a:t>
            </a:r>
            <a:r>
              <a:rPr lang="en-US" sz="3200" dirty="0" err="1"/>
              <a:t>point_cloud</a:t>
            </a:r>
            <a:r>
              <a:rPr lang="en-US" sz="3200" dirty="0"/>
              <a:t>, </a:t>
            </a:r>
            <a:r>
              <a:rPr lang="en-US" sz="3200" dirty="0" err="1"/>
              <a:t>num_landmark_points</a:t>
            </a:r>
            <a:r>
              <a:rPr lang="en-US" sz="3200" dirty="0"/>
              <a:t>);</a:t>
            </a:r>
          </a:p>
          <a:p>
            <a:endParaRPr lang="en-US" sz="3200" dirty="0"/>
          </a:p>
          <a:p>
            <a:r>
              <a:rPr lang="en-US" sz="3200" dirty="0"/>
              <a:t>&gt;&gt; </a:t>
            </a:r>
            <a:r>
              <a:rPr lang="en-US" sz="3200" dirty="0" err="1"/>
              <a:t>random_selector</a:t>
            </a:r>
            <a:r>
              <a:rPr lang="en-US" sz="3200" dirty="0"/>
              <a:t> = api.Plex4.createRandomSelector(</a:t>
            </a:r>
            <a:r>
              <a:rPr lang="en-US" sz="3200" dirty="0" err="1"/>
              <a:t>point_cloud</a:t>
            </a:r>
            <a:r>
              <a:rPr lang="en-US" sz="3200" dirty="0"/>
              <a:t>, </a:t>
            </a:r>
            <a:r>
              <a:rPr lang="en-US" sz="3200" dirty="0" err="1"/>
              <a:t>num_landmark_points</a:t>
            </a:r>
            <a:r>
              <a:rPr lang="en-US" sz="3200" dirty="0"/>
              <a:t>);</a:t>
            </a:r>
          </a:p>
        </p:txBody>
      </p:sp>
    </p:spTree>
    <p:extLst>
      <p:ext uri="{BB962C8B-B14F-4D97-AF65-F5344CB8AC3E}">
        <p14:creationId xmlns:p14="http://schemas.microsoft.com/office/powerpoint/2010/main" val="121785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552" y="-12286"/>
            <a:ext cx="8841104" cy="1077218"/>
          </a:xfrm>
          <a:prstGeom prst="rect">
            <a:avLst/>
          </a:prstGeom>
        </p:spPr>
        <p:txBody>
          <a:bodyPr wrap="square">
            <a:spAutoFit/>
          </a:bodyPr>
          <a:lstStyle/>
          <a:p>
            <a:r>
              <a:rPr lang="en-US" sz="3200" dirty="0"/>
              <a:t>Create your data file.  Note first 2 rows contain the information described below  </a:t>
            </a:r>
          </a:p>
        </p:txBody>
      </p:sp>
      <p:sp>
        <p:nvSpPr>
          <p:cNvPr id="4" name="Right Brace 3"/>
          <p:cNvSpPr/>
          <p:nvPr/>
        </p:nvSpPr>
        <p:spPr>
          <a:xfrm>
            <a:off x="4484034" y="3265242"/>
            <a:ext cx="802155" cy="109117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5371763" y="3000080"/>
            <a:ext cx="3326562" cy="1569660"/>
          </a:xfrm>
          <a:prstGeom prst="rect">
            <a:avLst/>
          </a:prstGeom>
          <a:noFill/>
          <a:ln>
            <a:solidFill>
              <a:srgbClr val="000000"/>
            </a:solidFill>
          </a:ln>
        </p:spPr>
        <p:txBody>
          <a:bodyPr wrap="square" rtlCol="0">
            <a:spAutoFit/>
          </a:bodyPr>
          <a:lstStyle/>
          <a:p>
            <a:r>
              <a:rPr lang="en-US" sz="3200" dirty="0">
                <a:solidFill>
                  <a:srgbClr val="7030A0"/>
                </a:solidFill>
              </a:rPr>
              <a:t>Your data points </a:t>
            </a:r>
            <a:r>
              <a:rPr lang="en-US" sz="3200" dirty="0"/>
              <a:t>plus </a:t>
            </a:r>
            <a:r>
              <a:rPr lang="en-US" sz="3200" dirty="0">
                <a:solidFill>
                  <a:srgbClr val="007E39"/>
                </a:solidFill>
              </a:rPr>
              <a:t>extra column = starting radius r</a:t>
            </a:r>
          </a:p>
        </p:txBody>
      </p:sp>
      <p:cxnSp>
        <p:nvCxnSpPr>
          <p:cNvPr id="9" name="Straight Arrow Connector 8"/>
          <p:cNvCxnSpPr>
            <a:stCxn id="12" idx="1"/>
          </p:cNvCxnSpPr>
          <p:nvPr/>
        </p:nvCxnSpPr>
        <p:spPr>
          <a:xfrm flipH="1">
            <a:off x="1913324" y="1887913"/>
            <a:ext cx="2015362" cy="555610"/>
          </a:xfrm>
          <a:prstGeom prst="straightConnector1">
            <a:avLst/>
          </a:prstGeom>
          <a:ln w="57150" cmpd="thickThin">
            <a:tailEnd type="arrow"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928686" y="1103083"/>
            <a:ext cx="4623643" cy="1569660"/>
          </a:xfrm>
          <a:prstGeom prst="rect">
            <a:avLst/>
          </a:prstGeom>
          <a:noFill/>
          <a:ln>
            <a:solidFill>
              <a:srgbClr val="000000"/>
            </a:solidFill>
          </a:ln>
        </p:spPr>
        <p:txBody>
          <a:bodyPr wrap="square" rtlCol="0">
            <a:spAutoFit/>
          </a:bodyPr>
          <a:lstStyle/>
          <a:p>
            <a:r>
              <a:rPr lang="en-US" sz="3200" dirty="0">
                <a:solidFill>
                  <a:srgbClr val="0070C0"/>
                </a:solidFill>
              </a:rPr>
              <a:t>Number of coordinates (i.e., number of columns in your original data set). </a:t>
            </a:r>
          </a:p>
        </p:txBody>
      </p:sp>
      <p:cxnSp>
        <p:nvCxnSpPr>
          <p:cNvPr id="14" name="Elbow Connector 13"/>
          <p:cNvCxnSpPr/>
          <p:nvPr/>
        </p:nvCxnSpPr>
        <p:spPr>
          <a:xfrm rot="5400000">
            <a:off x="171620" y="3649878"/>
            <a:ext cx="1792162" cy="637130"/>
          </a:xfrm>
          <a:prstGeom prst="bentConnector3">
            <a:avLst>
              <a:gd name="adj1" fmla="val 263"/>
            </a:avLst>
          </a:prstGeom>
          <a:ln w="57150" cmpd="sng">
            <a:tailEnd type="arrow" w="lg" len="lg"/>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12766" y="5011365"/>
            <a:ext cx="3952978" cy="1569660"/>
          </a:xfrm>
          <a:prstGeom prst="rect">
            <a:avLst/>
          </a:prstGeom>
          <a:ln>
            <a:solidFill>
              <a:srgbClr val="000000"/>
            </a:solidFill>
          </a:ln>
        </p:spPr>
        <p:txBody>
          <a:bodyPr wrap="square">
            <a:spAutoFit/>
          </a:bodyPr>
          <a:lstStyle/>
          <a:p>
            <a:r>
              <a:rPr lang="en-US" sz="3200" dirty="0">
                <a:solidFill>
                  <a:srgbClr val="C00000"/>
                </a:solidFill>
              </a:rPr>
              <a:t>Scaling factor k = 1</a:t>
            </a:r>
            <a:r>
              <a:rPr lang="en-US" sz="3200" dirty="0"/>
              <a:t>, </a:t>
            </a:r>
          </a:p>
          <a:p>
            <a:r>
              <a:rPr lang="en-US" sz="3200" dirty="0">
                <a:solidFill>
                  <a:schemeClr val="accent6">
                    <a:lumMod val="50000"/>
                  </a:schemeClr>
                </a:solidFill>
              </a:rPr>
              <a:t>step size s = 0.1, </a:t>
            </a:r>
          </a:p>
          <a:p>
            <a:r>
              <a:rPr lang="en-US" sz="3200" dirty="0">
                <a:solidFill>
                  <a:schemeClr val="accent6">
                    <a:lumMod val="75000"/>
                  </a:schemeClr>
                </a:solidFill>
              </a:rPr>
              <a:t>number of steps N = 5, </a:t>
            </a:r>
          </a:p>
        </p:txBody>
      </p:sp>
      <p:sp>
        <p:nvSpPr>
          <p:cNvPr id="25" name="TextBox 24"/>
          <p:cNvSpPr txBox="1"/>
          <p:nvPr/>
        </p:nvSpPr>
        <p:spPr>
          <a:xfrm>
            <a:off x="4885111" y="5011365"/>
            <a:ext cx="3966896" cy="1569660"/>
          </a:xfrm>
          <a:prstGeom prst="rect">
            <a:avLst/>
          </a:prstGeom>
          <a:solidFill>
            <a:schemeClr val="bg2"/>
          </a:solidFill>
          <a:ln>
            <a:noFill/>
          </a:ln>
        </p:spPr>
        <p:txBody>
          <a:bodyPr wrap="square" rtlCol="0">
            <a:spAutoFit/>
          </a:bodyPr>
          <a:lstStyle/>
          <a:p>
            <a:r>
              <a:rPr lang="en-US" sz="3200" dirty="0"/>
              <a:t> At time step </a:t>
            </a:r>
            <a:r>
              <a:rPr lang="en-US" sz="3200" dirty="0" err="1"/>
              <a:t>i</a:t>
            </a:r>
            <a:r>
              <a:rPr lang="en-US" sz="3200" dirty="0"/>
              <a:t>, </a:t>
            </a:r>
          </a:p>
          <a:p>
            <a:r>
              <a:rPr lang="en-US" sz="3200" dirty="0"/>
              <a:t> radius of ball = </a:t>
            </a:r>
            <a:r>
              <a:rPr lang="en-US" sz="3200" dirty="0" err="1">
                <a:solidFill>
                  <a:srgbClr val="C00000"/>
                </a:solidFill>
              </a:rPr>
              <a:t>k</a:t>
            </a:r>
            <a:r>
              <a:rPr lang="en-US" sz="3200" dirty="0" err="1">
                <a:solidFill>
                  <a:srgbClr val="007E39"/>
                </a:solidFill>
              </a:rPr>
              <a:t>r</a:t>
            </a:r>
            <a:r>
              <a:rPr lang="en-US" sz="3200" dirty="0"/>
              <a:t> + </a:t>
            </a:r>
            <a:r>
              <a:rPr lang="en-US" sz="3200" dirty="0" err="1">
                <a:solidFill>
                  <a:schemeClr val="accent6">
                    <a:lumMod val="50000"/>
                  </a:schemeClr>
                </a:solidFill>
              </a:rPr>
              <a:t>s</a:t>
            </a:r>
            <a:r>
              <a:rPr lang="en-US" sz="3200" dirty="0" err="1"/>
              <a:t>i</a:t>
            </a:r>
            <a:r>
              <a:rPr lang="en-US" sz="3200" dirty="0"/>
              <a:t>, </a:t>
            </a:r>
          </a:p>
          <a:p>
            <a:r>
              <a:rPr lang="en-US" sz="3200" dirty="0"/>
              <a:t> for </a:t>
            </a:r>
            <a:r>
              <a:rPr lang="en-US" sz="3200" dirty="0" err="1"/>
              <a:t>i</a:t>
            </a:r>
            <a:r>
              <a:rPr lang="en-US" sz="3200" dirty="0"/>
              <a:t> = 0, …, </a:t>
            </a:r>
            <a:r>
              <a:rPr lang="en-US" sz="3200" dirty="0">
                <a:solidFill>
                  <a:schemeClr val="accent6">
                    <a:lumMod val="75000"/>
                  </a:schemeClr>
                </a:solidFill>
              </a:rPr>
              <a:t>N</a:t>
            </a:r>
          </a:p>
        </p:txBody>
      </p:sp>
      <p:sp>
        <p:nvSpPr>
          <p:cNvPr id="13" name="Rectangle 6"/>
          <p:cNvSpPr>
            <a:spLocks noChangeArrowheads="1"/>
          </p:cNvSpPr>
          <p:nvPr/>
        </p:nvSpPr>
        <p:spPr bwMode="auto">
          <a:xfrm>
            <a:off x="1455419" y="2263738"/>
            <a:ext cx="3323346"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70C0"/>
                </a:solidFill>
                <a:effectLst/>
              </a:rPr>
              <a:t>3</a:t>
            </a:r>
            <a:r>
              <a:rPr kumimoji="0" lang="en-US" altLang="en-US" sz="3200" b="0" i="0" u="none" strike="noStrike" cap="none" normalizeH="0" baseline="0" dirty="0">
                <a:ln>
                  <a:noFill/>
                </a:ln>
                <a:solidFill>
                  <a:srgbClr val="7030A0"/>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C00000"/>
                </a:solidFill>
                <a:effectLst/>
              </a:rPr>
              <a:t>1</a:t>
            </a:r>
            <a:r>
              <a:rPr kumimoji="0" lang="en-US" altLang="en-US" sz="3200" b="0" i="0" u="none" strike="noStrike" cap="none" normalizeH="0" baseline="0" dirty="0">
                <a:ln>
                  <a:noFill/>
                </a:ln>
                <a:solidFill>
                  <a:srgbClr val="007E39"/>
                </a:solidFill>
                <a:effectLst/>
              </a:rPr>
              <a:t>  </a:t>
            </a:r>
            <a:r>
              <a:rPr kumimoji="0" lang="en-US" altLang="en-US" sz="3200" b="0" i="0" u="none" strike="noStrike" cap="none" normalizeH="0" baseline="0" dirty="0">
                <a:ln>
                  <a:noFill/>
                </a:ln>
                <a:solidFill>
                  <a:schemeClr val="accent6">
                    <a:lumMod val="50000"/>
                  </a:schemeClr>
                </a:solidFill>
                <a:effectLst/>
              </a:rPr>
              <a:t>0.01</a:t>
            </a:r>
            <a:r>
              <a:rPr kumimoji="0" lang="en-US" altLang="en-US" sz="3200" b="0" i="0" u="none" strike="noStrike" cap="none" normalizeH="0" baseline="0" dirty="0">
                <a:ln>
                  <a:noFill/>
                </a:ln>
                <a:solidFill>
                  <a:srgbClr val="007E39"/>
                </a:solidFill>
                <a:effectLst/>
              </a:rPr>
              <a:t>  </a:t>
            </a:r>
            <a:r>
              <a:rPr kumimoji="0" lang="en-US" altLang="en-US" sz="3200" b="0" i="0" u="none" strike="noStrike" cap="none" normalizeH="0" baseline="0" dirty="0">
                <a:ln>
                  <a:noFill/>
                </a:ln>
                <a:solidFill>
                  <a:schemeClr val="accent6">
                    <a:lumMod val="75000"/>
                  </a:schemeClr>
                </a:solidFill>
                <a:effectLst/>
              </a:rPr>
              <a:t>50</a:t>
            </a:r>
            <a:r>
              <a:rPr kumimoji="0" lang="en-US" altLang="en-US" sz="3200" b="0" i="0" u="none" strike="noStrike" cap="none" normalizeH="0" baseline="0" dirty="0">
                <a:ln>
                  <a:noFill/>
                </a:ln>
                <a:solidFill>
                  <a:srgbClr val="007E39"/>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7030A0"/>
                </a:solidFill>
                <a:effectLst/>
              </a:rPr>
              <a:t>1.2   3.4   -0.9   </a:t>
            </a:r>
            <a:r>
              <a:rPr kumimoji="0" lang="en-US" altLang="en-US" sz="3200" b="0" i="0" u="none" strike="noStrike" cap="none" normalizeH="0" baseline="0" dirty="0">
                <a:ln>
                  <a:noFill/>
                </a:ln>
                <a:solidFill>
                  <a:srgbClr val="007E39"/>
                </a:solidFill>
                <a:effectLst/>
              </a:rPr>
              <a:t>0.1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7030A0"/>
                </a:solidFill>
                <a:effectLst/>
              </a:rPr>
              <a:t>2.0  -6.6    4.1   </a:t>
            </a:r>
            <a:r>
              <a:rPr kumimoji="0" lang="en-US" altLang="en-US" sz="3200" b="0" i="0" u="none" strike="noStrike" cap="none" normalizeH="0" baseline="0" dirty="0">
                <a:ln>
                  <a:noFill/>
                </a:ln>
                <a:solidFill>
                  <a:srgbClr val="007E39"/>
                </a:solidFill>
                <a:effectLst/>
              </a:rPr>
              <a:t>0.1 </a:t>
            </a:r>
          </a:p>
        </p:txBody>
      </p:sp>
    </p:spTree>
    <p:extLst>
      <p:ext uri="{BB962C8B-B14F-4D97-AF65-F5344CB8AC3E}">
        <p14:creationId xmlns:p14="http://schemas.microsoft.com/office/powerpoint/2010/main" val="1813467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165" y="219519"/>
            <a:ext cx="8418908" cy="5016757"/>
          </a:xfrm>
          <a:prstGeom prst="rect">
            <a:avLst/>
          </a:prstGeom>
        </p:spPr>
        <p:txBody>
          <a:bodyPr wrap="square">
            <a:spAutoFit/>
          </a:bodyPr>
          <a:lstStyle/>
          <a:p>
            <a:r>
              <a:rPr lang="en-US" sz="3200" dirty="0"/>
              <a:t>The next command returns the landmark covering measure  R from Section 5.2. Often the value for </a:t>
            </a:r>
            <a:r>
              <a:rPr lang="en-US" sz="3200" dirty="0" err="1"/>
              <a:t>tmax</a:t>
            </a:r>
            <a:r>
              <a:rPr lang="en-US" sz="3200" dirty="0"/>
              <a:t> is chosen in proportion to  R.</a:t>
            </a:r>
          </a:p>
          <a:p>
            <a:r>
              <a:rPr lang="en-US" sz="3200" dirty="0"/>
              <a:t> </a:t>
            </a:r>
          </a:p>
          <a:p>
            <a:r>
              <a:rPr lang="en-US" sz="3200" dirty="0"/>
              <a:t>&gt;&gt; R = </a:t>
            </a:r>
            <a:r>
              <a:rPr lang="en-US" sz="3200" dirty="0" err="1"/>
              <a:t>landmark_selector.getMaxDistanceFromPointsToLandmarks</a:t>
            </a:r>
            <a:r>
              <a:rPr lang="en-US" sz="3200" dirty="0"/>
              <a:t>()</a:t>
            </a:r>
          </a:p>
          <a:p>
            <a:r>
              <a:rPr lang="en-US" sz="3200" dirty="0"/>
              <a:t>R = 0.7033 % Generally close to 0.7</a:t>
            </a:r>
          </a:p>
          <a:p>
            <a:endParaRPr lang="en-US" sz="3200" dirty="0"/>
          </a:p>
          <a:p>
            <a:r>
              <a:rPr lang="en-US" sz="3200" dirty="0"/>
              <a:t>&gt;&gt; </a:t>
            </a:r>
            <a:r>
              <a:rPr lang="en-US" sz="3200" dirty="0" err="1"/>
              <a:t>max_filtration_value</a:t>
            </a:r>
            <a:r>
              <a:rPr lang="en-US" sz="3200" dirty="0"/>
              <a:t> = R / 8;</a:t>
            </a:r>
          </a:p>
        </p:txBody>
      </p:sp>
    </p:spTree>
    <p:extLst>
      <p:ext uri="{BB962C8B-B14F-4D97-AF65-F5344CB8AC3E}">
        <p14:creationId xmlns:p14="http://schemas.microsoft.com/office/powerpoint/2010/main" val="2469659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521" y="407678"/>
            <a:ext cx="8418908" cy="4031873"/>
          </a:xfrm>
          <a:prstGeom prst="rect">
            <a:avLst/>
          </a:prstGeom>
        </p:spPr>
        <p:txBody>
          <a:bodyPr wrap="square">
            <a:spAutoFit/>
          </a:bodyPr>
          <a:lstStyle/>
          <a:p>
            <a:r>
              <a:rPr lang="en-US" sz="3200" dirty="0"/>
              <a:t>We create the witness stream.</a:t>
            </a:r>
          </a:p>
          <a:p>
            <a:r>
              <a:rPr lang="en-US" sz="3200" dirty="0"/>
              <a:t> </a:t>
            </a:r>
          </a:p>
          <a:p>
            <a:r>
              <a:rPr lang="en-US" sz="3200" dirty="0"/>
              <a:t>&gt;&gt; stream = api.Plex4.createWitnessStream(</a:t>
            </a:r>
          </a:p>
          <a:p>
            <a:r>
              <a:rPr lang="en-US" sz="3200" dirty="0" err="1"/>
              <a:t>landmark_selector</a:t>
            </a:r>
            <a:r>
              <a:rPr lang="en-US" sz="3200" dirty="0"/>
              <a:t>, </a:t>
            </a:r>
            <a:r>
              <a:rPr lang="en-US" sz="3200" dirty="0" err="1"/>
              <a:t>max_dimension</a:t>
            </a:r>
            <a:r>
              <a:rPr lang="en-US" sz="3200" dirty="0"/>
              <a:t>, </a:t>
            </a:r>
          </a:p>
          <a:p>
            <a:r>
              <a:rPr lang="en-US" sz="3200" dirty="0" err="1"/>
              <a:t>max_filtration_value</a:t>
            </a:r>
            <a:r>
              <a:rPr lang="en-US" sz="3200" dirty="0"/>
              <a:t>, </a:t>
            </a:r>
            <a:r>
              <a:rPr lang="en-US" sz="3200" dirty="0" err="1"/>
              <a:t>num_divisions</a:t>
            </a:r>
            <a:r>
              <a:rPr lang="en-US" sz="3200" dirty="0"/>
              <a:t>);</a:t>
            </a:r>
          </a:p>
          <a:p>
            <a:endParaRPr lang="en-US" sz="3200" dirty="0"/>
          </a:p>
          <a:p>
            <a:r>
              <a:rPr lang="en-US" sz="3200" dirty="0"/>
              <a:t>&gt;&gt; </a:t>
            </a:r>
            <a:r>
              <a:rPr lang="en-US" sz="3200" dirty="0" err="1"/>
              <a:t>num_simplices</a:t>
            </a:r>
            <a:r>
              <a:rPr lang="en-US" sz="3200" dirty="0"/>
              <a:t> = </a:t>
            </a:r>
            <a:r>
              <a:rPr lang="en-US" sz="3200" dirty="0" err="1"/>
              <a:t>stream.getSize</a:t>
            </a:r>
            <a:r>
              <a:rPr lang="en-US" sz="3200" dirty="0"/>
              <a:t>()</a:t>
            </a:r>
          </a:p>
          <a:p>
            <a:r>
              <a:rPr lang="en-US" sz="3200" dirty="0" err="1"/>
              <a:t>num_simplices</a:t>
            </a:r>
            <a:r>
              <a:rPr lang="en-US" sz="3200" dirty="0"/>
              <a:t> = 1164 % Generally close to 1200</a:t>
            </a:r>
          </a:p>
        </p:txBody>
      </p:sp>
    </p:spTree>
    <p:extLst>
      <p:ext uri="{BB962C8B-B14F-4D97-AF65-F5344CB8AC3E}">
        <p14:creationId xmlns:p14="http://schemas.microsoft.com/office/powerpoint/2010/main" val="219828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881" y="202831"/>
            <a:ext cx="3048000" cy="31509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856" y="202831"/>
            <a:ext cx="3048000" cy="315091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85" y="3717487"/>
            <a:ext cx="3048000" cy="315091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881" y="3717487"/>
            <a:ext cx="3048000" cy="315091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8856" y="3717487"/>
            <a:ext cx="3048000" cy="3150919"/>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885" y="202831"/>
            <a:ext cx="3048000" cy="3150919"/>
          </a:xfrm>
          <a:prstGeom prst="rect">
            <a:avLst/>
          </a:prstGeom>
        </p:spPr>
      </p:pic>
    </p:spTree>
    <p:extLst>
      <p:ext uri="{BB962C8B-B14F-4D97-AF65-F5344CB8AC3E}">
        <p14:creationId xmlns:p14="http://schemas.microsoft.com/office/powerpoint/2010/main" val="2077668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 y="228601"/>
            <a:ext cx="3047239" cy="31501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6219" y="228600"/>
            <a:ext cx="3047239" cy="315013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 y="3479268"/>
            <a:ext cx="3047239" cy="31501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6219" y="3479268"/>
            <a:ext cx="3047239" cy="315013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4789" y="3479268"/>
            <a:ext cx="3047239" cy="3150132"/>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4789" y="228601"/>
            <a:ext cx="3048900" cy="3151849"/>
          </a:xfrm>
          <a:prstGeom prst="rect">
            <a:avLst/>
          </a:prstGeom>
        </p:spPr>
      </p:pic>
    </p:spTree>
    <p:extLst>
      <p:ext uri="{BB962C8B-B14F-4D97-AF65-F5344CB8AC3E}">
        <p14:creationId xmlns:p14="http://schemas.microsoft.com/office/powerpoint/2010/main" val="2421155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3634" y="160020"/>
            <a:ext cx="3007413" cy="31089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 y="3508215"/>
            <a:ext cx="3007413" cy="31089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8294" y="3508215"/>
            <a:ext cx="3007413" cy="31089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3634" y="3508215"/>
            <a:ext cx="3007413" cy="3108960"/>
          </a:xfrm>
          <a:prstGeom prst="rect">
            <a:avLst/>
          </a:prstGeom>
        </p:spPr>
      </p:pic>
      <p:pic>
        <p:nvPicPr>
          <p:cNvPr id="6" name="Picture 5"/>
          <p:cNvPicPr>
            <a:picLocks noChangeAspect="1"/>
          </p:cNvPicPr>
          <p:nvPr/>
        </p:nvPicPr>
        <p:blipFill rotWithShape="1">
          <a:blip r:embed="rId6"/>
          <a:srcRect r="21773"/>
          <a:stretch/>
        </p:blipFill>
        <p:spPr>
          <a:xfrm>
            <a:off x="3133566" y="806163"/>
            <a:ext cx="2876868" cy="1664208"/>
          </a:xfrm>
          <a:prstGeom prst="rect">
            <a:avLst/>
          </a:prstGeom>
        </p:spPr>
      </p:pic>
      <p:pic>
        <p:nvPicPr>
          <p:cNvPr id="7" name="Picture 6"/>
          <p:cNvPicPr>
            <a:picLocks noChangeAspect="1"/>
          </p:cNvPicPr>
          <p:nvPr/>
        </p:nvPicPr>
        <p:blipFill>
          <a:blip r:embed="rId7"/>
          <a:stretch>
            <a:fillRect/>
          </a:stretch>
        </p:blipFill>
        <p:spPr>
          <a:xfrm>
            <a:off x="178572" y="202626"/>
            <a:ext cx="2596803" cy="2743200"/>
          </a:xfrm>
          <a:prstGeom prst="rect">
            <a:avLst/>
          </a:prstGeom>
        </p:spPr>
      </p:pic>
    </p:spTree>
    <p:extLst>
      <p:ext uri="{BB962C8B-B14F-4D97-AF65-F5344CB8AC3E}">
        <p14:creationId xmlns:p14="http://schemas.microsoft.com/office/powerpoint/2010/main" val="4250709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203" y="205730"/>
            <a:ext cx="3007413" cy="310896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616" y="205730"/>
            <a:ext cx="3007413" cy="31089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413" y="3662957"/>
            <a:ext cx="3007413" cy="31089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62957"/>
            <a:ext cx="3007413" cy="310896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406" y="3662957"/>
            <a:ext cx="3007413" cy="3108960"/>
          </a:xfrm>
          <a:prstGeom prst="rect">
            <a:avLst/>
          </a:prstGeom>
        </p:spPr>
      </p:pic>
      <p:pic>
        <p:nvPicPr>
          <p:cNvPr id="7" name="Picture 6"/>
          <p:cNvPicPr>
            <a:picLocks noChangeAspect="1"/>
          </p:cNvPicPr>
          <p:nvPr/>
        </p:nvPicPr>
        <p:blipFill>
          <a:blip r:embed="rId6"/>
          <a:stretch>
            <a:fillRect/>
          </a:stretch>
        </p:blipFill>
        <p:spPr>
          <a:xfrm>
            <a:off x="178572" y="388610"/>
            <a:ext cx="2596803" cy="2743200"/>
          </a:xfrm>
          <a:prstGeom prst="rect">
            <a:avLst/>
          </a:prstGeom>
        </p:spPr>
      </p:pic>
    </p:spTree>
    <p:extLst>
      <p:ext uri="{BB962C8B-B14F-4D97-AF65-F5344CB8AC3E}">
        <p14:creationId xmlns:p14="http://schemas.microsoft.com/office/powerpoint/2010/main" val="3255681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765" y="-335388"/>
            <a:ext cx="3667125" cy="3790950"/>
          </a:xfrm>
          <a:prstGeom prst="rect">
            <a:avLst/>
          </a:prstGeom>
        </p:spPr>
      </p:pic>
      <p:grpSp>
        <p:nvGrpSpPr>
          <p:cNvPr id="3" name="Group 2"/>
          <p:cNvGrpSpPr/>
          <p:nvPr/>
        </p:nvGrpSpPr>
        <p:grpSpPr>
          <a:xfrm>
            <a:off x="412955" y="3039617"/>
            <a:ext cx="5285201" cy="3555266"/>
            <a:chOff x="412955" y="363794"/>
            <a:chExt cx="4232633" cy="3555266"/>
          </a:xfrm>
        </p:grpSpPr>
        <p:sp>
          <p:nvSpPr>
            <p:cNvPr id="2" name="TextBox 1"/>
            <p:cNvSpPr txBox="1"/>
            <p:nvPr/>
          </p:nvSpPr>
          <p:spPr>
            <a:xfrm>
              <a:off x="795412" y="872072"/>
              <a:ext cx="3850176" cy="3046988"/>
            </a:xfrm>
            <a:prstGeom prst="rect">
              <a:avLst/>
            </a:prstGeom>
            <a:noFill/>
          </p:spPr>
          <p:txBody>
            <a:bodyPr wrap="square" rtlCol="0">
              <a:spAutoFit/>
            </a:bodyPr>
            <a:lstStyle/>
            <a:p>
              <a:r>
                <a:rPr lang="fr-FR" sz="2400" dirty="0" err="1"/>
                <a:t>library</a:t>
              </a:r>
              <a:r>
                <a:rPr lang="fr-FR" sz="2400" dirty="0"/>
                <a:t>("TDA") </a:t>
              </a:r>
            </a:p>
            <a:p>
              <a:r>
                <a:rPr lang="fr-FR" sz="2400" dirty="0" err="1"/>
                <a:t>circle</a:t>
              </a:r>
              <a:r>
                <a:rPr lang="fr-FR" sz="2400" dirty="0"/>
                <a:t> = </a:t>
              </a:r>
              <a:r>
                <a:rPr lang="fr-FR" sz="2400" dirty="0" err="1"/>
                <a:t>circleUnif</a:t>
              </a:r>
              <a:r>
                <a:rPr lang="fr-FR" sz="2400" dirty="0"/>
                <a:t>(300, r = 1)  </a:t>
              </a:r>
            </a:p>
            <a:p>
              <a:r>
                <a:rPr lang="fr-FR" sz="2400" dirty="0"/>
                <a:t>plot(</a:t>
              </a:r>
              <a:r>
                <a:rPr lang="fr-FR" sz="2400" dirty="0" err="1"/>
                <a:t>circle</a:t>
              </a:r>
              <a:r>
                <a:rPr lang="fr-FR" sz="2400" dirty="0"/>
                <a:t>, </a:t>
              </a:r>
              <a:r>
                <a:rPr lang="fr-FR" sz="2400" dirty="0" err="1"/>
                <a:t>asp</a:t>
              </a:r>
              <a:r>
                <a:rPr lang="fr-FR" sz="2400" dirty="0"/>
                <a:t> = 1)</a:t>
              </a:r>
            </a:p>
            <a:p>
              <a:r>
                <a:rPr lang="fr-FR" sz="2400" dirty="0"/>
                <a:t>cl &lt;- </a:t>
              </a:r>
              <a:r>
                <a:rPr lang="fr-FR" sz="2400" dirty="0" err="1"/>
                <a:t>kmeans</a:t>
              </a:r>
              <a:r>
                <a:rPr lang="fr-FR" sz="2400" dirty="0"/>
                <a:t>(</a:t>
              </a:r>
              <a:r>
                <a:rPr lang="fr-FR" sz="2400" dirty="0" err="1"/>
                <a:t>circle</a:t>
              </a:r>
              <a:r>
                <a:rPr lang="fr-FR" sz="2400" dirty="0"/>
                <a:t>, 10)</a:t>
              </a:r>
            </a:p>
            <a:p>
              <a:r>
                <a:rPr lang="fr-FR" sz="2400" dirty="0"/>
                <a:t>plot(</a:t>
              </a:r>
              <a:r>
                <a:rPr lang="fr-FR" sz="2400" dirty="0" err="1"/>
                <a:t>circle,col</a:t>
              </a:r>
              <a:r>
                <a:rPr lang="fr-FR" sz="2400" dirty="0"/>
                <a:t>=</a:t>
              </a:r>
              <a:r>
                <a:rPr lang="fr-FR" sz="2400" dirty="0" err="1"/>
                <a:t>cl$cluster</a:t>
              </a:r>
              <a:r>
                <a:rPr lang="fr-FR" sz="2400" dirty="0"/>
                <a:t>)</a:t>
              </a:r>
            </a:p>
            <a:p>
              <a:r>
                <a:rPr lang="fr-FR" sz="2400" dirty="0"/>
                <a:t>points(</a:t>
              </a:r>
              <a:r>
                <a:rPr lang="fr-FR" sz="2400" dirty="0" err="1"/>
                <a:t>cl$centers</a:t>
              </a:r>
              <a:r>
                <a:rPr lang="fr-FR" sz="2400" dirty="0"/>
                <a:t>, </a:t>
              </a:r>
              <a:r>
                <a:rPr lang="fr-FR" sz="2400" dirty="0" err="1"/>
                <a:t>pch</a:t>
              </a:r>
              <a:r>
                <a:rPr lang="fr-FR" sz="2400" dirty="0"/>
                <a:t>=8, </a:t>
              </a:r>
              <a:r>
                <a:rPr lang="fr-FR" sz="2400" dirty="0" err="1"/>
                <a:t>cex</a:t>
              </a:r>
              <a:r>
                <a:rPr lang="fr-FR" sz="2400" dirty="0"/>
                <a:t> = 2)</a:t>
              </a:r>
            </a:p>
            <a:p>
              <a:r>
                <a:rPr lang="fr-FR" sz="2400" dirty="0"/>
                <a:t>plot(</a:t>
              </a:r>
              <a:r>
                <a:rPr lang="fr-FR" sz="2400" dirty="0" err="1"/>
                <a:t>cl$centers</a:t>
              </a:r>
              <a:r>
                <a:rPr lang="fr-FR" sz="2400" dirty="0"/>
                <a:t>, </a:t>
              </a:r>
              <a:r>
                <a:rPr lang="fr-FR" sz="2400" dirty="0" err="1"/>
                <a:t>asp</a:t>
              </a:r>
              <a:r>
                <a:rPr lang="fr-FR" sz="2400" dirty="0"/>
                <a:t> = 1)</a:t>
              </a:r>
              <a:endParaRPr lang="en-US" sz="2400" dirty="0"/>
            </a:p>
          </p:txBody>
        </p:sp>
        <p:sp>
          <p:nvSpPr>
            <p:cNvPr id="9" name="TextBox 8"/>
            <p:cNvSpPr txBox="1"/>
            <p:nvPr/>
          </p:nvSpPr>
          <p:spPr>
            <a:xfrm>
              <a:off x="412955" y="363794"/>
              <a:ext cx="1858297" cy="461665"/>
            </a:xfrm>
            <a:prstGeom prst="rect">
              <a:avLst/>
            </a:prstGeom>
            <a:noFill/>
          </p:spPr>
          <p:txBody>
            <a:bodyPr wrap="square" rtlCol="0">
              <a:spAutoFit/>
            </a:bodyPr>
            <a:lstStyle/>
            <a:p>
              <a:r>
                <a:rPr lang="en-US" sz="2400" dirty="0" err="1"/>
                <a:t>Rstudio</a:t>
              </a:r>
              <a:r>
                <a:rPr lang="en-US" sz="2400" dirty="0"/>
                <a: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2919563"/>
            <a:ext cx="3667125" cy="379095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884" y="-314513"/>
            <a:ext cx="3667125" cy="3790950"/>
          </a:xfrm>
          <a:prstGeom prst="rect">
            <a:avLst/>
          </a:prstGeom>
        </p:spPr>
      </p:pic>
    </p:spTree>
    <p:extLst>
      <p:ext uri="{BB962C8B-B14F-4D97-AF65-F5344CB8AC3E}">
        <p14:creationId xmlns:p14="http://schemas.microsoft.com/office/powerpoint/2010/main" val="4288810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85613"/>
            <a:ext cx="9144000" cy="5316794"/>
          </a:xfrm>
          <a:prstGeom prst="rect">
            <a:avLst/>
          </a:prstGeom>
        </p:spPr>
      </p:pic>
      <p:sp>
        <p:nvSpPr>
          <p:cNvPr id="3" name="Rectangle 2"/>
          <p:cNvSpPr/>
          <p:nvPr/>
        </p:nvSpPr>
        <p:spPr>
          <a:xfrm>
            <a:off x="1053297" y="289891"/>
            <a:ext cx="6379070" cy="584776"/>
          </a:xfrm>
          <a:prstGeom prst="rect">
            <a:avLst/>
          </a:prstGeom>
        </p:spPr>
        <p:txBody>
          <a:bodyPr wrap="none">
            <a:spAutoFit/>
          </a:bodyPr>
          <a:lstStyle/>
          <a:p>
            <a:r>
              <a:rPr lang="en-US" sz="3200" dirty="0"/>
              <a:t>http://</a:t>
            </a:r>
            <a:r>
              <a:rPr lang="en-US" sz="3200" dirty="0" err="1"/>
              <a:t>bioinformatics.nki.nl</a:t>
            </a:r>
            <a:r>
              <a:rPr lang="en-US" sz="3200" dirty="0"/>
              <a:t>/</a:t>
            </a:r>
            <a:r>
              <a:rPr lang="en-US" sz="3200" dirty="0" err="1"/>
              <a:t>data.php</a:t>
            </a:r>
            <a:endParaRPr lang="en-US" sz="3200" dirty="0"/>
          </a:p>
        </p:txBody>
      </p:sp>
    </p:spTree>
    <p:extLst>
      <p:ext uri="{BB962C8B-B14F-4D97-AF65-F5344CB8AC3E}">
        <p14:creationId xmlns:p14="http://schemas.microsoft.com/office/powerpoint/2010/main" val="3515571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24614"/>
            <a:ext cx="9144000" cy="4398096"/>
          </a:xfrm>
          <a:prstGeom prst="rect">
            <a:avLst/>
          </a:prstGeom>
        </p:spPr>
      </p:pic>
      <p:sp>
        <p:nvSpPr>
          <p:cNvPr id="5" name="TextBox 4"/>
          <p:cNvSpPr txBox="1"/>
          <p:nvPr/>
        </p:nvSpPr>
        <p:spPr>
          <a:xfrm>
            <a:off x="1736823" y="204399"/>
            <a:ext cx="6125570" cy="1077218"/>
          </a:xfrm>
          <a:prstGeom prst="rect">
            <a:avLst/>
          </a:prstGeom>
          <a:noFill/>
        </p:spPr>
        <p:txBody>
          <a:bodyPr wrap="square" rtlCol="0">
            <a:spAutoFit/>
          </a:bodyPr>
          <a:lstStyle/>
          <a:p>
            <a:pPr algn="ctr"/>
            <a:r>
              <a:rPr lang="en-US" sz="3200" dirty="0">
                <a:solidFill>
                  <a:srgbClr val="0000FF"/>
                </a:solidFill>
              </a:rPr>
              <a:t>3 columns  =  patient  </a:t>
            </a:r>
          </a:p>
          <a:p>
            <a:pPr algn="ctr"/>
            <a:r>
              <a:rPr lang="en-US" sz="3200" dirty="0">
                <a:solidFill>
                  <a:srgbClr val="660066"/>
                </a:solidFill>
              </a:rPr>
              <a:t>middle column (ratio)  =  data point</a:t>
            </a:r>
          </a:p>
        </p:txBody>
      </p:sp>
      <p:sp>
        <p:nvSpPr>
          <p:cNvPr id="6" name="TextBox 5"/>
          <p:cNvSpPr txBox="1"/>
          <p:nvPr/>
        </p:nvSpPr>
        <p:spPr>
          <a:xfrm>
            <a:off x="803046" y="5774289"/>
            <a:ext cx="2932056" cy="584776"/>
          </a:xfrm>
          <a:prstGeom prst="rect">
            <a:avLst/>
          </a:prstGeom>
          <a:noFill/>
        </p:spPr>
        <p:txBody>
          <a:bodyPr wrap="square" rtlCol="0">
            <a:spAutoFit/>
          </a:bodyPr>
          <a:lstStyle/>
          <a:p>
            <a:r>
              <a:rPr lang="en-US" sz="3200" dirty="0">
                <a:solidFill>
                  <a:srgbClr val="0000FF"/>
                </a:solidFill>
              </a:rPr>
              <a:t>rows = genes</a:t>
            </a:r>
          </a:p>
        </p:txBody>
      </p:sp>
    </p:spTree>
    <p:extLst>
      <p:ext uri="{BB962C8B-B14F-4D97-AF65-F5344CB8AC3E}">
        <p14:creationId xmlns:p14="http://schemas.microsoft.com/office/powerpoint/2010/main" val="172417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240" y="379442"/>
            <a:ext cx="8497361" cy="6001642"/>
          </a:xfrm>
          <a:prstGeom prst="rect">
            <a:avLst/>
          </a:prstGeom>
        </p:spPr>
        <p:txBody>
          <a:bodyPr wrap="square">
            <a:spAutoFit/>
          </a:bodyPr>
          <a:lstStyle/>
          <a:p>
            <a:r>
              <a:rPr lang="en-US" sz="3200" dirty="0">
                <a:solidFill>
                  <a:srgbClr val="0000FF"/>
                </a:solidFill>
              </a:rPr>
              <a:t>Create Data Matrix</a:t>
            </a:r>
          </a:p>
          <a:p>
            <a:endParaRPr lang="en-US" sz="3200" dirty="0"/>
          </a:p>
          <a:p>
            <a:r>
              <a:rPr lang="en-US" sz="3200" dirty="0" err="1"/>
              <a:t>load_javaplex</a:t>
            </a:r>
            <a:endParaRPr lang="en-US" sz="3200" dirty="0"/>
          </a:p>
          <a:p>
            <a:endParaRPr lang="hu-HU" sz="3200" dirty="0"/>
          </a:p>
          <a:p>
            <a:r>
              <a:rPr lang="hu-HU" sz="3200" dirty="0"/>
              <a:t>C = csvread('Array5yr.csv',2,1,[2,1,3,21])</a:t>
            </a:r>
            <a:endParaRPr lang="pl-PL" sz="3200" dirty="0"/>
          </a:p>
          <a:p>
            <a:r>
              <a:rPr lang="pl-PL" sz="3200" dirty="0"/>
              <a:t>C(1, 2)</a:t>
            </a:r>
          </a:p>
          <a:p>
            <a:endParaRPr lang="pl-PL" sz="3200" dirty="0"/>
          </a:p>
          <a:p>
            <a:r>
              <a:rPr lang="da-DK" sz="3200" dirty="0"/>
              <a:t>for i = 1:7  D(:,i) = C(:,3*i-1); end</a:t>
            </a:r>
            <a:endParaRPr lang="pl-PL" sz="3200" dirty="0"/>
          </a:p>
          <a:p>
            <a:r>
              <a:rPr lang="en-US" sz="3200" dirty="0"/>
              <a:t>R = transpose(D) </a:t>
            </a:r>
          </a:p>
          <a:p>
            <a:endParaRPr lang="pl-PL" sz="3200" dirty="0"/>
          </a:p>
          <a:p>
            <a:r>
              <a:rPr lang="pl-PL" sz="3200" dirty="0" err="1"/>
              <a:t>size</a:t>
            </a:r>
            <a:r>
              <a:rPr lang="pl-PL" sz="3200" dirty="0"/>
              <a:t>(R)</a:t>
            </a:r>
          </a:p>
          <a:p>
            <a:endParaRPr lang="en-US" sz="3200" dirty="0"/>
          </a:p>
        </p:txBody>
      </p:sp>
    </p:spTree>
    <p:extLst>
      <p:ext uri="{BB962C8B-B14F-4D97-AF65-F5344CB8AC3E}">
        <p14:creationId xmlns:p14="http://schemas.microsoft.com/office/powerpoint/2010/main" val="1897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04" y="97904"/>
            <a:ext cx="8841104" cy="1077218"/>
          </a:xfrm>
          <a:prstGeom prst="rect">
            <a:avLst/>
          </a:prstGeom>
        </p:spPr>
        <p:txBody>
          <a:bodyPr wrap="square">
            <a:spAutoFit/>
          </a:bodyPr>
          <a:lstStyle/>
          <a:p>
            <a:r>
              <a:rPr lang="en-US" sz="3200" dirty="0"/>
              <a:t>Note:  Instead of entering data points, you can use a distance matrix </a:t>
            </a:r>
          </a:p>
        </p:txBody>
      </p:sp>
      <p:sp>
        <p:nvSpPr>
          <p:cNvPr id="3" name="Rectangle 2"/>
          <p:cNvSpPr/>
          <p:nvPr/>
        </p:nvSpPr>
        <p:spPr>
          <a:xfrm>
            <a:off x="1416999" y="1800317"/>
            <a:ext cx="4572000" cy="2554545"/>
          </a:xfrm>
          <a:prstGeom prst="rect">
            <a:avLst/>
          </a:prstGeom>
        </p:spPr>
        <p:txBody>
          <a:bodyPr>
            <a:spAutoFit/>
          </a:bodyPr>
          <a:lstStyle/>
          <a:p>
            <a:r>
              <a:rPr lang="en-US" sz="3200" dirty="0">
                <a:solidFill>
                  <a:srgbClr val="008000"/>
                </a:solidFill>
              </a:rPr>
              <a:t>3</a:t>
            </a:r>
          </a:p>
          <a:p>
            <a:r>
              <a:rPr lang="en-US" sz="3200" dirty="0"/>
              <a:t>0       0.1     5     2</a:t>
            </a:r>
          </a:p>
          <a:p>
            <a:r>
              <a:rPr lang="en-US" sz="3200" dirty="0">
                <a:solidFill>
                  <a:schemeClr val="accent6">
                    <a:lumMod val="50000"/>
                  </a:schemeClr>
                </a:solidFill>
              </a:rPr>
              <a:t>0       0.26   0.4</a:t>
            </a:r>
          </a:p>
          <a:p>
            <a:r>
              <a:rPr lang="en-US" sz="3200" dirty="0">
                <a:solidFill>
                  <a:schemeClr val="accent6">
                    <a:lumMod val="50000"/>
                  </a:schemeClr>
                </a:solidFill>
              </a:rPr>
              <a:t>0.26  0        2.1</a:t>
            </a:r>
          </a:p>
          <a:p>
            <a:r>
              <a:rPr lang="en-US" sz="3200" dirty="0">
                <a:solidFill>
                  <a:schemeClr val="accent6">
                    <a:lumMod val="50000"/>
                  </a:schemeClr>
                </a:solidFill>
              </a:rPr>
              <a:t>0.4    2.1     0</a:t>
            </a:r>
          </a:p>
        </p:txBody>
      </p:sp>
      <p:sp>
        <p:nvSpPr>
          <p:cNvPr id="4" name="Right Brace 3"/>
          <p:cNvSpPr/>
          <p:nvPr/>
        </p:nvSpPr>
        <p:spPr>
          <a:xfrm>
            <a:off x="3600184" y="2832265"/>
            <a:ext cx="802155" cy="146841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4497337" y="3050954"/>
            <a:ext cx="2817864" cy="1077218"/>
          </a:xfrm>
          <a:prstGeom prst="rect">
            <a:avLst/>
          </a:prstGeom>
          <a:noFill/>
          <a:ln>
            <a:solidFill>
              <a:srgbClr val="000000"/>
            </a:solidFill>
          </a:ln>
        </p:spPr>
        <p:txBody>
          <a:bodyPr wrap="square" rtlCol="0">
            <a:spAutoFit/>
          </a:bodyPr>
          <a:lstStyle/>
          <a:p>
            <a:r>
              <a:rPr lang="en-US" sz="3200" dirty="0">
                <a:solidFill>
                  <a:schemeClr val="accent6">
                    <a:lumMod val="50000"/>
                  </a:schemeClr>
                </a:solidFill>
              </a:rPr>
              <a:t>distance matrix (symmetric)</a:t>
            </a:r>
          </a:p>
        </p:txBody>
      </p:sp>
      <p:cxnSp>
        <p:nvCxnSpPr>
          <p:cNvPr id="9" name="Straight Arrow Connector 8"/>
          <p:cNvCxnSpPr>
            <a:stCxn id="12" idx="1"/>
          </p:cNvCxnSpPr>
          <p:nvPr/>
        </p:nvCxnSpPr>
        <p:spPr>
          <a:xfrm flipH="1">
            <a:off x="1781131" y="1477882"/>
            <a:ext cx="2405865" cy="605461"/>
          </a:xfrm>
          <a:prstGeom prst="straightConnector1">
            <a:avLst/>
          </a:prstGeom>
          <a:ln w="57150" cmpd="thickThin">
            <a:tailEnd type="arrow" w="lg" len="lg"/>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186996" y="939273"/>
            <a:ext cx="4144463" cy="1077218"/>
          </a:xfrm>
          <a:prstGeom prst="rect">
            <a:avLst/>
          </a:prstGeom>
          <a:noFill/>
          <a:ln>
            <a:solidFill>
              <a:srgbClr val="000000"/>
            </a:solidFill>
          </a:ln>
        </p:spPr>
        <p:txBody>
          <a:bodyPr wrap="square" rtlCol="0">
            <a:spAutoFit/>
          </a:bodyPr>
          <a:lstStyle/>
          <a:p>
            <a:r>
              <a:rPr lang="en-US" sz="3200" dirty="0">
                <a:solidFill>
                  <a:srgbClr val="007E39"/>
                </a:solidFill>
              </a:rPr>
              <a:t>Number of data points.</a:t>
            </a:r>
          </a:p>
          <a:p>
            <a:r>
              <a:rPr lang="en-US" sz="3200" dirty="0">
                <a:solidFill>
                  <a:srgbClr val="007E39"/>
                </a:solidFill>
              </a:rPr>
              <a:t>I.e., size of matrix is 3x3</a:t>
            </a:r>
          </a:p>
        </p:txBody>
      </p:sp>
      <p:cxnSp>
        <p:nvCxnSpPr>
          <p:cNvPr id="14" name="Elbow Connector 13"/>
          <p:cNvCxnSpPr/>
          <p:nvPr/>
        </p:nvCxnSpPr>
        <p:spPr>
          <a:xfrm rot="5400000">
            <a:off x="202356" y="3140218"/>
            <a:ext cx="1792162" cy="637130"/>
          </a:xfrm>
          <a:prstGeom prst="bentConnector3">
            <a:avLst>
              <a:gd name="adj1" fmla="val 263"/>
            </a:avLst>
          </a:prstGeom>
          <a:ln w="57150" cmpd="sng">
            <a:tailEnd type="arrow" w="lg" len="lg"/>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58870" y="4455601"/>
            <a:ext cx="3952978" cy="2062103"/>
          </a:xfrm>
          <a:prstGeom prst="rect">
            <a:avLst/>
          </a:prstGeom>
          <a:ln>
            <a:solidFill>
              <a:srgbClr val="000000"/>
            </a:solidFill>
          </a:ln>
        </p:spPr>
        <p:txBody>
          <a:bodyPr wrap="square">
            <a:spAutoFit/>
          </a:bodyPr>
          <a:lstStyle/>
          <a:p>
            <a:r>
              <a:rPr lang="en-US" sz="3200" dirty="0"/>
              <a:t>initial radius r = 0, </a:t>
            </a:r>
          </a:p>
          <a:p>
            <a:r>
              <a:rPr lang="en-US" sz="3200" dirty="0"/>
              <a:t>step size s = 0.1, </a:t>
            </a:r>
          </a:p>
          <a:p>
            <a:r>
              <a:rPr lang="en-US" sz="3200" dirty="0"/>
              <a:t>number of steps N = 5, </a:t>
            </a:r>
          </a:p>
          <a:p>
            <a:r>
              <a:rPr lang="en-US" sz="3200" dirty="0"/>
              <a:t>dimension cap C = 2</a:t>
            </a:r>
            <a:r>
              <a:rPr lang="en-US" dirty="0"/>
              <a:t> </a:t>
            </a:r>
          </a:p>
        </p:txBody>
      </p:sp>
      <p:sp>
        <p:nvSpPr>
          <p:cNvPr id="24" name="Right Brace 23"/>
          <p:cNvSpPr/>
          <p:nvPr/>
        </p:nvSpPr>
        <p:spPr>
          <a:xfrm>
            <a:off x="3008079" y="4991690"/>
            <a:ext cx="3164051" cy="102507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TextBox 24"/>
          <p:cNvSpPr txBox="1"/>
          <p:nvPr/>
        </p:nvSpPr>
        <p:spPr>
          <a:xfrm>
            <a:off x="5922153" y="4924838"/>
            <a:ext cx="3155002" cy="1077218"/>
          </a:xfrm>
          <a:prstGeom prst="rect">
            <a:avLst/>
          </a:prstGeom>
          <a:noFill/>
          <a:ln>
            <a:solidFill>
              <a:srgbClr val="000000"/>
            </a:solidFill>
          </a:ln>
        </p:spPr>
        <p:txBody>
          <a:bodyPr wrap="square" rtlCol="0">
            <a:spAutoFit/>
          </a:bodyPr>
          <a:lstStyle/>
          <a:p>
            <a:r>
              <a:rPr lang="en-US" sz="3200" dirty="0"/>
              <a:t>Increase radius by 0.1 five times.</a:t>
            </a:r>
          </a:p>
        </p:txBody>
      </p:sp>
      <p:cxnSp>
        <p:nvCxnSpPr>
          <p:cNvPr id="26" name="Straight Arrow Connector 25"/>
          <p:cNvCxnSpPr/>
          <p:nvPr/>
        </p:nvCxnSpPr>
        <p:spPr>
          <a:xfrm flipH="1" flipV="1">
            <a:off x="4005897" y="6280594"/>
            <a:ext cx="1096695" cy="237110"/>
          </a:xfrm>
          <a:prstGeom prst="straightConnector1">
            <a:avLst/>
          </a:prstGeom>
          <a:ln w="57150" cmpd="thickThin">
            <a:tailEnd type="arrow" w="lg" len="lg"/>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124875" y="6280593"/>
            <a:ext cx="3350665" cy="523220"/>
          </a:xfrm>
          <a:prstGeom prst="rect">
            <a:avLst/>
          </a:prstGeom>
          <a:noFill/>
          <a:ln>
            <a:solidFill>
              <a:srgbClr val="000000"/>
            </a:solidFill>
          </a:ln>
        </p:spPr>
        <p:txBody>
          <a:bodyPr wrap="square" rtlCol="0">
            <a:spAutoFit/>
          </a:bodyPr>
          <a:lstStyle/>
          <a:p>
            <a:r>
              <a:rPr lang="en-US" sz="2800" dirty="0"/>
              <a:t>max dim of simplices</a:t>
            </a:r>
          </a:p>
        </p:txBody>
      </p:sp>
    </p:spTree>
    <p:extLst>
      <p:ext uri="{BB962C8B-B14F-4D97-AF65-F5344CB8AC3E}">
        <p14:creationId xmlns:p14="http://schemas.microsoft.com/office/powerpoint/2010/main" val="3076874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080" y="371658"/>
            <a:ext cx="8975920" cy="4924425"/>
          </a:xfrm>
          <a:prstGeom prst="rect">
            <a:avLst/>
          </a:prstGeom>
        </p:spPr>
        <p:txBody>
          <a:bodyPr wrap="square">
            <a:spAutoFit/>
          </a:bodyPr>
          <a:lstStyle/>
          <a:p>
            <a:r>
              <a:rPr lang="en-US" sz="3200" dirty="0">
                <a:solidFill>
                  <a:srgbClr val="0000FF"/>
                </a:solidFill>
              </a:rPr>
              <a:t>Use standard Euclidean Metric: </a:t>
            </a:r>
          </a:p>
          <a:p>
            <a:endParaRPr lang="en-US" sz="3200" dirty="0"/>
          </a:p>
          <a:p>
            <a:r>
              <a:rPr lang="en-US" sz="3200" dirty="0" err="1"/>
              <a:t>m_space</a:t>
            </a:r>
            <a:r>
              <a:rPr lang="en-US" sz="3200" dirty="0"/>
              <a:t> = </a:t>
            </a:r>
            <a:r>
              <a:rPr lang="en-US" sz="3200" dirty="0" err="1"/>
              <a:t>metric.impl.EuclideanMetricSpace</a:t>
            </a:r>
            <a:r>
              <a:rPr lang="en-US" sz="3200" dirty="0"/>
              <a:t>(R);</a:t>
            </a:r>
          </a:p>
          <a:p>
            <a:endParaRPr lang="en-US" sz="3200" dirty="0"/>
          </a:p>
          <a:p>
            <a:r>
              <a:rPr lang="en-US" sz="3200" dirty="0" err="1"/>
              <a:t>m_space.getPoint</a:t>
            </a:r>
            <a:r>
              <a:rPr lang="en-US" sz="3200" dirty="0"/>
              <a:t>(0)</a:t>
            </a:r>
          </a:p>
          <a:p>
            <a:endParaRPr lang="en-US" sz="3200" dirty="0"/>
          </a:p>
          <a:p>
            <a:r>
              <a:rPr lang="en-US" sz="2700" dirty="0" err="1"/>
              <a:t>m_space.distance</a:t>
            </a:r>
            <a:r>
              <a:rPr lang="en-US" sz="2700" dirty="0"/>
              <a:t>(</a:t>
            </a:r>
            <a:r>
              <a:rPr lang="en-US" sz="2700" dirty="0" err="1"/>
              <a:t>m_space.getPoint</a:t>
            </a:r>
            <a:r>
              <a:rPr lang="en-US" sz="2700" dirty="0"/>
              <a:t>(0), </a:t>
            </a:r>
            <a:r>
              <a:rPr lang="en-US" sz="2700" dirty="0" err="1"/>
              <a:t>m_space.getPoint</a:t>
            </a:r>
            <a:r>
              <a:rPr lang="en-US" sz="2700" dirty="0"/>
              <a:t>(1))</a:t>
            </a:r>
          </a:p>
          <a:p>
            <a:endParaRPr lang="en-US" sz="3200" dirty="0"/>
          </a:p>
          <a:p>
            <a:r>
              <a:rPr lang="fr-FR" sz="3200" dirty="0" err="1"/>
              <a:t>sqrt</a:t>
            </a:r>
            <a:r>
              <a:rPr lang="fr-FR" sz="3200" dirty="0"/>
              <a:t>([R(1,1) - R(2, 1)]^2 + [R(1,2) - R(2,2)]^2) </a:t>
            </a:r>
            <a:endParaRPr lang="en-US" sz="3200" dirty="0"/>
          </a:p>
          <a:p>
            <a:endParaRPr lang="en-US" sz="3200" dirty="0">
              <a:solidFill>
                <a:schemeClr val="tx1">
                  <a:lumMod val="50000"/>
                  <a:lumOff val="50000"/>
                </a:schemeClr>
              </a:solidFill>
            </a:endParaRPr>
          </a:p>
        </p:txBody>
      </p:sp>
    </p:spTree>
    <p:extLst>
      <p:ext uri="{BB962C8B-B14F-4D97-AF65-F5344CB8AC3E}">
        <p14:creationId xmlns:p14="http://schemas.microsoft.com/office/powerpoint/2010/main" val="411896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13" y="2148007"/>
            <a:ext cx="6204236" cy="3838559"/>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686" y="21353"/>
            <a:ext cx="3080018" cy="214884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 name="Rectangle 3"/>
          <p:cNvSpPr/>
          <p:nvPr/>
        </p:nvSpPr>
        <p:spPr>
          <a:xfrm>
            <a:off x="0" y="5934055"/>
            <a:ext cx="6682154" cy="923330"/>
          </a:xfrm>
          <a:prstGeom prst="rect">
            <a:avLst/>
          </a:prstGeom>
        </p:spPr>
        <p:txBody>
          <a:bodyPr wrap="square">
            <a:spAutoFit/>
          </a:bodyPr>
          <a:lstStyle/>
          <a:p>
            <a:r>
              <a:rPr lang="en-US" dirty="0">
                <a:solidFill>
                  <a:srgbClr val="008000"/>
                </a:solidFill>
              </a:rPr>
              <a:t>Topology based data analysis identifies a subgroup of breast cancers with a unique mutational profile and excellent survival</a:t>
            </a:r>
          </a:p>
          <a:p>
            <a:r>
              <a:rPr lang="en-US" dirty="0">
                <a:solidFill>
                  <a:srgbClr val="008000"/>
                </a:solidFill>
              </a:rPr>
              <a:t>Monica </a:t>
            </a:r>
            <a:r>
              <a:rPr lang="en-US" dirty="0" err="1">
                <a:solidFill>
                  <a:srgbClr val="008000"/>
                </a:solidFill>
              </a:rPr>
              <a:t>Nicolau</a:t>
            </a:r>
            <a:r>
              <a:rPr lang="en-US" dirty="0">
                <a:solidFill>
                  <a:srgbClr val="008000"/>
                </a:solidFill>
              </a:rPr>
              <a:t>, Arnold J. Levineb,1, and Gunnar </a:t>
            </a:r>
            <a:r>
              <a:rPr lang="en-US" dirty="0" err="1">
                <a:solidFill>
                  <a:srgbClr val="008000"/>
                </a:solidFill>
              </a:rPr>
              <a:t>Carlsson</a:t>
            </a:r>
            <a:r>
              <a:rPr lang="en-US" dirty="0">
                <a:solidFill>
                  <a:srgbClr val="008000"/>
                </a:solidFill>
              </a:rPr>
              <a:t>, PNAS 2011</a:t>
            </a:r>
          </a:p>
        </p:txBody>
      </p:sp>
      <p:sp>
        <p:nvSpPr>
          <p:cNvPr id="5" name="TextBox 4"/>
          <p:cNvSpPr txBox="1"/>
          <p:nvPr/>
        </p:nvSpPr>
        <p:spPr>
          <a:xfrm>
            <a:off x="3473637" y="58701"/>
            <a:ext cx="2538244" cy="1848711"/>
          </a:xfrm>
          <a:prstGeom prst="rect">
            <a:avLst/>
          </a:prstGeom>
          <a:noFill/>
        </p:spPr>
        <p:txBody>
          <a:bodyPr wrap="square" rtlCol="0">
            <a:spAutoFit/>
          </a:bodyPr>
          <a:lstStyle/>
          <a:p>
            <a:pPr>
              <a:lnSpc>
                <a:spcPct val="120000"/>
              </a:lnSpc>
            </a:pPr>
            <a:r>
              <a:rPr lang="en-US" sz="3200" dirty="0"/>
              <a:t>[</a:t>
            </a:r>
            <a:r>
              <a:rPr lang="en-US" sz="3200" dirty="0">
                <a:latin typeface="Symbol" charset="2"/>
                <a:cs typeface="Symbol" charset="2"/>
              </a:rPr>
              <a:t>S </a:t>
            </a:r>
            <a:r>
              <a:rPr lang="en-US" sz="3200" dirty="0"/>
              <a:t>|</a:t>
            </a:r>
            <a:r>
              <a:rPr lang="en-US" sz="3200" dirty="0" err="1"/>
              <a:t>x</a:t>
            </a:r>
            <a:r>
              <a:rPr lang="en-US" sz="3200" baseline="-25000" dirty="0" err="1"/>
              <a:t>i</a:t>
            </a:r>
            <a:r>
              <a:rPr lang="en-US" sz="3200" dirty="0" err="1"/>
              <a:t>|</a:t>
            </a:r>
            <a:r>
              <a:rPr lang="en-US" sz="3200" baseline="30000" dirty="0" err="1"/>
              <a:t>p</a:t>
            </a:r>
            <a:r>
              <a:rPr lang="en-US" sz="3200" dirty="0"/>
              <a:t>]</a:t>
            </a:r>
            <a:r>
              <a:rPr lang="en-US" sz="3200" baseline="30000" dirty="0"/>
              <a:t>k/p</a:t>
            </a:r>
          </a:p>
          <a:p>
            <a:pPr>
              <a:lnSpc>
                <a:spcPct val="120000"/>
              </a:lnSpc>
            </a:pPr>
            <a:r>
              <a:rPr lang="en-US" sz="3200" dirty="0"/>
              <a:t>k = 1…10</a:t>
            </a:r>
          </a:p>
          <a:p>
            <a:pPr>
              <a:lnSpc>
                <a:spcPct val="120000"/>
              </a:lnSpc>
            </a:pPr>
            <a:r>
              <a:rPr lang="en-US" sz="3200" dirty="0"/>
              <a:t>p = 1…5</a:t>
            </a:r>
          </a:p>
        </p:txBody>
      </p:sp>
      <p:pic>
        <p:nvPicPr>
          <p:cNvPr id="6" name="Picture 5"/>
          <p:cNvPicPr>
            <a:picLocks noChangeAspect="1"/>
          </p:cNvPicPr>
          <p:nvPr/>
        </p:nvPicPr>
        <p:blipFill>
          <a:blip r:embed="rId4"/>
          <a:stretch>
            <a:fillRect/>
          </a:stretch>
        </p:blipFill>
        <p:spPr>
          <a:xfrm>
            <a:off x="5510480" y="213596"/>
            <a:ext cx="3604260" cy="2213610"/>
          </a:xfrm>
          <a:prstGeom prst="rect">
            <a:avLst/>
          </a:prstGeom>
        </p:spPr>
      </p:pic>
      <p:sp>
        <p:nvSpPr>
          <p:cNvPr id="7" name="Rectangle 6"/>
          <p:cNvSpPr/>
          <p:nvPr/>
        </p:nvSpPr>
        <p:spPr>
          <a:xfrm>
            <a:off x="5658682" y="2436279"/>
            <a:ext cx="3456058" cy="2400657"/>
          </a:xfrm>
          <a:prstGeom prst="rect">
            <a:avLst/>
          </a:prstGeom>
        </p:spPr>
        <p:txBody>
          <a:bodyPr wrap="square">
            <a:spAutoFit/>
          </a:bodyPr>
          <a:lstStyle/>
          <a:p>
            <a:r>
              <a:rPr lang="en-US" sz="3200" dirty="0"/>
              <a:t>Pearson correlation</a:t>
            </a:r>
            <a:endParaRPr lang="en-US" sz="3200" u="sng" dirty="0">
              <a:hlinkClick r:id="rId5"/>
            </a:endParaRPr>
          </a:p>
          <a:p>
            <a:endParaRPr lang="en-US" sz="1000" u="sng" dirty="0">
              <a:hlinkClick r:id="rId5"/>
            </a:endParaRPr>
          </a:p>
          <a:p>
            <a:r>
              <a:rPr lang="en-US" u="sng" dirty="0">
                <a:hlinkClick r:id="rId5"/>
              </a:rPr>
              <a:t>Extracting insights from the shape of complex data using topology P. Y. Lum, G. Singh, A. Lehman, T. Ishkanov, M. Vejdemo-Johansson, M. Alagappan, J. Carlsson, G. Carlsson (2013)</a:t>
            </a:r>
            <a:endParaRPr lang="en-US" dirty="0"/>
          </a:p>
        </p:txBody>
      </p:sp>
      <p:sp>
        <p:nvSpPr>
          <p:cNvPr id="8" name="Rectangle 7"/>
          <p:cNvSpPr/>
          <p:nvPr/>
        </p:nvSpPr>
        <p:spPr>
          <a:xfrm>
            <a:off x="5510480" y="-1"/>
            <a:ext cx="3633520" cy="4960047"/>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11525" y="5378091"/>
            <a:ext cx="2241062" cy="584776"/>
          </a:xfrm>
          <a:prstGeom prst="rect">
            <a:avLst/>
          </a:prstGeom>
          <a:noFill/>
        </p:spPr>
        <p:txBody>
          <a:bodyPr wrap="square" rtlCol="0">
            <a:spAutoFit/>
          </a:bodyPr>
          <a:lstStyle/>
          <a:p>
            <a:r>
              <a:rPr lang="en-US" sz="3200" dirty="0"/>
              <a:t>p = 2, k=4</a:t>
            </a:r>
          </a:p>
        </p:txBody>
      </p:sp>
    </p:spTree>
    <p:extLst>
      <p:ext uri="{BB962C8B-B14F-4D97-AF65-F5344CB8AC3E}">
        <p14:creationId xmlns:p14="http://schemas.microsoft.com/office/powerpoint/2010/main" val="617224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209" y="730260"/>
            <a:ext cx="9143999" cy="4031873"/>
          </a:xfrm>
          <a:prstGeom prst="rect">
            <a:avLst/>
          </a:prstGeom>
        </p:spPr>
        <p:txBody>
          <a:bodyPr wrap="square">
            <a:spAutoFit/>
          </a:bodyPr>
          <a:lstStyle/>
          <a:p>
            <a:r>
              <a:rPr lang="en-US" sz="3200" dirty="0">
                <a:solidFill>
                  <a:srgbClr val="0000FF"/>
                </a:solidFill>
              </a:rPr>
              <a:t>Choose your own distance matrix:</a:t>
            </a:r>
          </a:p>
          <a:p>
            <a:endParaRPr lang="en-US" sz="3200" dirty="0"/>
          </a:p>
          <a:p>
            <a:r>
              <a:rPr lang="en-US" sz="3200" dirty="0" err="1"/>
              <a:t>dist</a:t>
            </a:r>
            <a:r>
              <a:rPr lang="en-US" sz="3200" dirty="0"/>
              <a:t> = ones(7) - eye(7)</a:t>
            </a:r>
          </a:p>
          <a:p>
            <a:r>
              <a:rPr lang="en-US" sz="3200" dirty="0"/>
              <a:t> </a:t>
            </a:r>
          </a:p>
          <a:p>
            <a:r>
              <a:rPr lang="en-US" sz="3200" dirty="0" err="1"/>
              <a:t>dist_space</a:t>
            </a:r>
            <a:r>
              <a:rPr lang="en-US" sz="3200" dirty="0"/>
              <a:t> = </a:t>
            </a:r>
            <a:r>
              <a:rPr lang="en-US" sz="3200" dirty="0" err="1"/>
              <a:t>metric.impl.ExplicitMetricSpace</a:t>
            </a:r>
            <a:r>
              <a:rPr lang="en-US" sz="3200" dirty="0"/>
              <a:t>(</a:t>
            </a:r>
            <a:r>
              <a:rPr lang="en-US" sz="3200" dirty="0" err="1"/>
              <a:t>dist</a:t>
            </a:r>
            <a:r>
              <a:rPr lang="en-US" sz="3200" dirty="0"/>
              <a:t>);</a:t>
            </a:r>
          </a:p>
          <a:p>
            <a:endParaRPr lang="en-US" sz="3200" dirty="0"/>
          </a:p>
          <a:p>
            <a:r>
              <a:rPr lang="en-US" sz="3200" dirty="0" err="1"/>
              <a:t>dist_space.distance</a:t>
            </a:r>
            <a:r>
              <a:rPr lang="en-US" sz="3200" dirty="0"/>
              <a:t>(0,1)</a:t>
            </a:r>
          </a:p>
          <a:p>
            <a:endParaRPr lang="en-US" sz="3200" dirty="0"/>
          </a:p>
        </p:txBody>
      </p:sp>
    </p:spTree>
    <p:extLst>
      <p:ext uri="{BB962C8B-B14F-4D97-AF65-F5344CB8AC3E}">
        <p14:creationId xmlns:p14="http://schemas.microsoft.com/office/powerpoint/2010/main" val="66701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0" y="74694"/>
            <a:ext cx="9281740" cy="4031873"/>
          </a:xfrm>
          <a:prstGeom prst="rect">
            <a:avLst/>
          </a:prstGeom>
          <a:noFill/>
        </p:spPr>
        <p:txBody>
          <a:bodyPr wrap="square" rtlCol="0">
            <a:spAutoFit/>
          </a:bodyPr>
          <a:lstStyle/>
          <a:p>
            <a:r>
              <a:rPr lang="en-US" sz="3200" dirty="0">
                <a:solidFill>
                  <a:srgbClr val="0000FF"/>
                </a:solidFill>
              </a:rPr>
              <a:t>Calculate </a:t>
            </a:r>
            <a:r>
              <a:rPr lang="en-US" sz="3200" dirty="0" err="1">
                <a:solidFill>
                  <a:srgbClr val="0000FF"/>
                </a:solidFill>
              </a:rPr>
              <a:t>Vietoris</a:t>
            </a:r>
            <a:r>
              <a:rPr lang="en-US" sz="3200" dirty="0">
                <a:solidFill>
                  <a:srgbClr val="0000FF"/>
                </a:solidFill>
              </a:rPr>
              <a:t> Rips Complex</a:t>
            </a:r>
          </a:p>
          <a:p>
            <a:r>
              <a:rPr lang="en-US" sz="3200" dirty="0" err="1"/>
              <a:t>max_dimension</a:t>
            </a:r>
            <a:r>
              <a:rPr lang="en-US" sz="3200" dirty="0"/>
              <a:t> = 6;</a:t>
            </a:r>
          </a:p>
          <a:p>
            <a:r>
              <a:rPr lang="en-US" sz="3200" dirty="0" err="1"/>
              <a:t>max_filtration_value</a:t>
            </a:r>
            <a:r>
              <a:rPr lang="en-US" sz="3200" dirty="0"/>
              <a:t> = 2;</a:t>
            </a:r>
          </a:p>
          <a:p>
            <a:r>
              <a:rPr lang="en-US" sz="3200" dirty="0" err="1"/>
              <a:t>num_divisions</a:t>
            </a:r>
            <a:r>
              <a:rPr lang="en-US" sz="3200" dirty="0"/>
              <a:t> = 100;</a:t>
            </a:r>
          </a:p>
          <a:p>
            <a:endParaRPr lang="en-US" sz="3200" dirty="0"/>
          </a:p>
          <a:p>
            <a:r>
              <a:rPr lang="en-US" sz="3200" dirty="0"/>
              <a:t>stream = api.Plex4.createVietorisRipsStream(R, </a:t>
            </a:r>
            <a:r>
              <a:rPr lang="en-US" sz="3200" dirty="0" err="1"/>
              <a:t>max_dimension,max_filtration_value</a:t>
            </a:r>
            <a:r>
              <a:rPr lang="en-US" sz="3200" dirty="0"/>
              <a:t>, </a:t>
            </a:r>
            <a:r>
              <a:rPr lang="en-US" sz="3200" dirty="0" err="1"/>
              <a:t>num_divisions</a:t>
            </a:r>
            <a:r>
              <a:rPr lang="en-US" sz="3200" dirty="0"/>
              <a:t>);</a:t>
            </a:r>
          </a:p>
          <a:p>
            <a:endParaRPr lang="en-US" sz="3200" dirty="0"/>
          </a:p>
        </p:txBody>
      </p:sp>
      <p:pic>
        <p:nvPicPr>
          <p:cNvPr id="3" name="Picture 2"/>
          <p:cNvPicPr>
            <a:picLocks noChangeAspect="1"/>
          </p:cNvPicPr>
          <p:nvPr/>
        </p:nvPicPr>
        <p:blipFill>
          <a:blip r:embed="rId2"/>
          <a:stretch>
            <a:fillRect/>
          </a:stretch>
        </p:blipFill>
        <p:spPr>
          <a:xfrm>
            <a:off x="0" y="4574756"/>
            <a:ext cx="9144000" cy="1215098"/>
          </a:xfrm>
          <a:prstGeom prst="rect">
            <a:avLst/>
          </a:prstGeom>
        </p:spPr>
      </p:pic>
    </p:spTree>
    <p:extLst>
      <p:ext uri="{BB962C8B-B14F-4D97-AF65-F5344CB8AC3E}">
        <p14:creationId xmlns:p14="http://schemas.microsoft.com/office/powerpoint/2010/main" val="4906613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40" y="74694"/>
            <a:ext cx="9281740" cy="5386090"/>
          </a:xfrm>
          <a:prstGeom prst="rect">
            <a:avLst/>
          </a:prstGeom>
          <a:noFill/>
        </p:spPr>
        <p:txBody>
          <a:bodyPr wrap="square" rtlCol="0">
            <a:spAutoFit/>
          </a:bodyPr>
          <a:lstStyle/>
          <a:p>
            <a:r>
              <a:rPr lang="en-US" sz="3200" dirty="0">
                <a:solidFill>
                  <a:srgbClr val="0000FF"/>
                </a:solidFill>
              </a:rPr>
              <a:t>Calculate Persistence</a:t>
            </a:r>
          </a:p>
          <a:p>
            <a:endParaRPr lang="en-US" sz="3200" dirty="0"/>
          </a:p>
          <a:p>
            <a:r>
              <a:rPr lang="en-US" sz="2800" dirty="0"/>
              <a:t>persistence =api.Plex4.getModularSimplicialAlgorithm(</a:t>
            </a:r>
            <a:r>
              <a:rPr lang="en-US" sz="2800" dirty="0" err="1"/>
              <a:t>max_dimension</a:t>
            </a:r>
            <a:r>
              <a:rPr lang="en-US" sz="2800" dirty="0"/>
              <a:t>, 2);</a:t>
            </a:r>
          </a:p>
          <a:p>
            <a:endParaRPr lang="en-US" sz="2800" dirty="0"/>
          </a:p>
          <a:p>
            <a:r>
              <a:rPr lang="en-US" sz="2800" dirty="0"/>
              <a:t>intervals = </a:t>
            </a:r>
            <a:r>
              <a:rPr lang="en-US" sz="2800" dirty="0" err="1"/>
              <a:t>persistence.computeIntervals</a:t>
            </a:r>
            <a:r>
              <a:rPr lang="en-US" sz="2800" dirty="0"/>
              <a:t>(stream)</a:t>
            </a:r>
          </a:p>
          <a:p>
            <a:endParaRPr lang="en-US" sz="2800" dirty="0"/>
          </a:p>
          <a:p>
            <a:r>
              <a:rPr lang="en-US" sz="2800" dirty="0"/>
              <a:t>intervals = </a:t>
            </a:r>
            <a:r>
              <a:rPr lang="en-US" sz="2800" dirty="0" err="1"/>
              <a:t>persistence.computeAnnotatedIntervals</a:t>
            </a:r>
            <a:r>
              <a:rPr lang="en-US" sz="2800" dirty="0"/>
              <a:t>(stream)</a:t>
            </a:r>
          </a:p>
          <a:p>
            <a:endParaRPr lang="en-US" sz="2800" dirty="0"/>
          </a:p>
          <a:p>
            <a:r>
              <a:rPr lang="en-US" sz="2800" dirty="0" err="1"/>
              <a:t>betti_numbers_array</a:t>
            </a:r>
            <a:r>
              <a:rPr lang="en-US" sz="2800" dirty="0"/>
              <a:t> = </a:t>
            </a:r>
            <a:r>
              <a:rPr lang="en-US" sz="2800" dirty="0" err="1"/>
              <a:t>infinite_barcodes.getBettiSequence</a:t>
            </a:r>
            <a:r>
              <a:rPr lang="en-US" sz="2800" dirty="0"/>
              <a:t>()</a:t>
            </a:r>
          </a:p>
          <a:p>
            <a:endParaRPr lang="en-US" sz="2800" dirty="0"/>
          </a:p>
          <a:p>
            <a:r>
              <a:rPr lang="en-US" sz="2800" dirty="0" err="1"/>
              <a:t>betti_numbers_string</a:t>
            </a:r>
            <a:r>
              <a:rPr lang="en-US" sz="2800" dirty="0"/>
              <a:t> = </a:t>
            </a:r>
            <a:r>
              <a:rPr lang="en-US" sz="2800" dirty="0" err="1"/>
              <a:t>infinite_barcodes.getBettiNumbers</a:t>
            </a:r>
            <a:r>
              <a:rPr lang="en-US" sz="2800" dirty="0"/>
              <a:t>()</a:t>
            </a:r>
          </a:p>
        </p:txBody>
      </p:sp>
    </p:spTree>
    <p:extLst>
      <p:ext uri="{BB962C8B-B14F-4D97-AF65-F5344CB8AC3E}">
        <p14:creationId xmlns:p14="http://schemas.microsoft.com/office/powerpoint/2010/main" val="1445859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404" y="1274564"/>
            <a:ext cx="10122130" cy="2554545"/>
          </a:xfrm>
          <a:prstGeom prst="rect">
            <a:avLst/>
          </a:prstGeom>
        </p:spPr>
        <p:txBody>
          <a:bodyPr wrap="square">
            <a:spAutoFit/>
          </a:bodyPr>
          <a:lstStyle/>
          <a:p>
            <a:r>
              <a:rPr lang="en-US" sz="3200" dirty="0"/>
              <a:t> </a:t>
            </a:r>
          </a:p>
          <a:p>
            <a:r>
              <a:rPr lang="en-US" sz="3200" dirty="0" err="1"/>
              <a:t>options.filename</a:t>
            </a:r>
            <a:r>
              <a:rPr lang="en-US" sz="3200" dirty="0"/>
              <a:t> = ’</a:t>
            </a:r>
            <a:r>
              <a:rPr lang="en-US" sz="3200" dirty="0" err="1"/>
              <a:t>small_data</a:t>
            </a:r>
            <a:r>
              <a:rPr lang="en-US" sz="3200" dirty="0"/>
              <a:t>’</a:t>
            </a:r>
          </a:p>
          <a:p>
            <a:r>
              <a:rPr lang="en-US" sz="3200" dirty="0" err="1"/>
              <a:t>options.max_filtration_value</a:t>
            </a:r>
            <a:r>
              <a:rPr lang="en-US" sz="3200" dirty="0"/>
              <a:t> = </a:t>
            </a:r>
            <a:r>
              <a:rPr lang="en-US" sz="3200" dirty="0" err="1"/>
              <a:t>max_filtration_value</a:t>
            </a:r>
            <a:endParaRPr lang="en-US" sz="3200" dirty="0"/>
          </a:p>
          <a:p>
            <a:r>
              <a:rPr lang="en-US" sz="3200" dirty="0" err="1"/>
              <a:t>options.max_dimension</a:t>
            </a:r>
            <a:r>
              <a:rPr lang="en-US" sz="3200" dirty="0"/>
              <a:t> = </a:t>
            </a:r>
            <a:r>
              <a:rPr lang="en-US" sz="3200" dirty="0" err="1"/>
              <a:t>max_dimension</a:t>
            </a:r>
            <a:r>
              <a:rPr lang="en-US" sz="3200" dirty="0"/>
              <a:t> – 1</a:t>
            </a:r>
          </a:p>
          <a:p>
            <a:r>
              <a:rPr lang="en-US" sz="3200" dirty="0" err="1"/>
              <a:t>plot_barcodes</a:t>
            </a:r>
            <a:r>
              <a:rPr lang="en-US" sz="3200" dirty="0"/>
              <a:t>(intervals, options)</a:t>
            </a:r>
          </a:p>
        </p:txBody>
      </p:sp>
    </p:spTree>
    <p:extLst>
      <p:ext uri="{BB962C8B-B14F-4D97-AF65-F5344CB8AC3E}">
        <p14:creationId xmlns:p14="http://schemas.microsoft.com/office/powerpoint/2010/main" val="2418907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133" y="202032"/>
            <a:ext cx="8142526" cy="6740306"/>
          </a:xfrm>
          <a:prstGeom prst="rect">
            <a:avLst/>
          </a:prstGeom>
        </p:spPr>
        <p:txBody>
          <a:bodyPr wrap="square">
            <a:spAutoFit/>
          </a:bodyPr>
          <a:lstStyle/>
          <a:p>
            <a:r>
              <a:rPr lang="en-US" sz="2400" dirty="0">
                <a:solidFill>
                  <a:srgbClr val="0000FF"/>
                </a:solidFill>
              </a:rPr>
              <a:t>Run on entire set:</a:t>
            </a:r>
          </a:p>
          <a:p>
            <a:r>
              <a:rPr lang="en-US" sz="2400" dirty="0" err="1"/>
              <a:t>load_javaplex</a:t>
            </a:r>
            <a:r>
              <a:rPr lang="en-US" sz="2400" dirty="0"/>
              <a:t>;</a:t>
            </a:r>
          </a:p>
          <a:p>
            <a:r>
              <a:rPr lang="pl-PL" sz="2400" dirty="0" err="1"/>
              <a:t>clear</a:t>
            </a:r>
            <a:r>
              <a:rPr lang="pl-PL" sz="2400" dirty="0"/>
              <a:t> C; </a:t>
            </a:r>
            <a:r>
              <a:rPr lang="pl-PL" sz="2400" dirty="0" err="1"/>
              <a:t>clear</a:t>
            </a:r>
            <a:r>
              <a:rPr lang="pl-PL" sz="2400" dirty="0"/>
              <a:t> D; </a:t>
            </a:r>
            <a:r>
              <a:rPr lang="pl-PL" sz="2400" dirty="0" err="1"/>
              <a:t>clear</a:t>
            </a:r>
            <a:r>
              <a:rPr lang="pl-PL" sz="2400" dirty="0"/>
              <a:t> R; </a:t>
            </a:r>
            <a:endParaRPr lang="en-US" sz="2400" dirty="0"/>
          </a:p>
          <a:p>
            <a:r>
              <a:rPr lang="hu-HU" sz="2400" dirty="0"/>
              <a:t>C = csvread('Array5yr.csv',2,1);</a:t>
            </a:r>
            <a:endParaRPr lang="pl-PL" sz="2400" dirty="0"/>
          </a:p>
          <a:p>
            <a:r>
              <a:rPr lang="da-DK" sz="2400" dirty="0"/>
              <a:t>for i = 1:35  D(:,i) = C(:,3*i-1); end</a:t>
            </a:r>
            <a:endParaRPr lang="pl-PL" sz="2400" dirty="0"/>
          </a:p>
          <a:p>
            <a:r>
              <a:rPr lang="en-US" sz="2400" dirty="0"/>
              <a:t>R = transpose(D); </a:t>
            </a:r>
          </a:p>
          <a:p>
            <a:r>
              <a:rPr lang="en-US" sz="2400" dirty="0"/>
              <a:t>stream = api.Plex4.createVietorisRipsStream(R, </a:t>
            </a:r>
            <a:r>
              <a:rPr lang="en-US" sz="2400" dirty="0" err="1"/>
              <a:t>max_dimension,max_filtration_value</a:t>
            </a:r>
            <a:r>
              <a:rPr lang="en-US" sz="2400" dirty="0"/>
              <a:t>, </a:t>
            </a:r>
            <a:r>
              <a:rPr lang="en-US" sz="2400" dirty="0" err="1"/>
              <a:t>num_divisions</a:t>
            </a:r>
            <a:r>
              <a:rPr lang="en-US" sz="2400" dirty="0"/>
              <a:t>);</a:t>
            </a:r>
          </a:p>
          <a:p>
            <a:endParaRPr lang="en-US" sz="2400" dirty="0"/>
          </a:p>
          <a:p>
            <a:r>
              <a:rPr lang="en-US" sz="2400" dirty="0"/>
              <a:t>persistence =api.Plex4.getModularSimplicialAlgorithm(</a:t>
            </a:r>
            <a:r>
              <a:rPr lang="en-US" sz="2400" dirty="0" err="1"/>
              <a:t>max_dimension</a:t>
            </a:r>
            <a:r>
              <a:rPr lang="en-US" sz="2400" dirty="0"/>
              <a:t>, 2);</a:t>
            </a:r>
          </a:p>
          <a:p>
            <a:endParaRPr lang="en-US" sz="2400" dirty="0"/>
          </a:p>
          <a:p>
            <a:r>
              <a:rPr lang="en-US" sz="2400" dirty="0"/>
              <a:t>intervals = </a:t>
            </a:r>
            <a:r>
              <a:rPr lang="en-US" sz="2400" dirty="0" err="1"/>
              <a:t>persistence.computeIntervals</a:t>
            </a:r>
            <a:r>
              <a:rPr lang="en-US" sz="2400" dirty="0"/>
              <a:t>(stream)</a:t>
            </a:r>
          </a:p>
          <a:p>
            <a:r>
              <a:rPr lang="en-US" sz="2400" dirty="0" err="1"/>
              <a:t>options.filename</a:t>
            </a:r>
            <a:r>
              <a:rPr lang="en-US" sz="2400" dirty="0"/>
              <a:t> = ’data’;</a:t>
            </a:r>
          </a:p>
          <a:p>
            <a:r>
              <a:rPr lang="en-US" sz="2400" dirty="0" err="1"/>
              <a:t>options.max_filtration_value</a:t>
            </a:r>
            <a:r>
              <a:rPr lang="en-US" sz="2400" dirty="0"/>
              <a:t> = </a:t>
            </a:r>
            <a:r>
              <a:rPr lang="en-US" sz="2400" dirty="0" err="1"/>
              <a:t>max_filtration_value</a:t>
            </a:r>
            <a:r>
              <a:rPr lang="en-US" sz="2400" dirty="0"/>
              <a:t>;</a:t>
            </a:r>
          </a:p>
          <a:p>
            <a:r>
              <a:rPr lang="en-US" sz="2400" dirty="0" err="1"/>
              <a:t>options.max_dimension</a:t>
            </a:r>
            <a:r>
              <a:rPr lang="en-US" sz="2400" dirty="0"/>
              <a:t> = </a:t>
            </a:r>
            <a:r>
              <a:rPr lang="en-US" sz="2400" dirty="0" err="1"/>
              <a:t>max_dimension</a:t>
            </a:r>
            <a:r>
              <a:rPr lang="en-US" sz="2400" dirty="0"/>
              <a:t> - 1;</a:t>
            </a:r>
          </a:p>
          <a:p>
            <a:r>
              <a:rPr lang="en-US" sz="2400" dirty="0" err="1"/>
              <a:t>plot_barcodes</a:t>
            </a:r>
            <a:r>
              <a:rPr lang="en-US" sz="2400" dirty="0"/>
              <a:t>(intervals, options)</a:t>
            </a:r>
          </a:p>
          <a:p>
            <a:endParaRPr lang="en-US" sz="2400" dirty="0"/>
          </a:p>
        </p:txBody>
      </p:sp>
    </p:spTree>
    <p:extLst>
      <p:ext uri="{BB962C8B-B14F-4D97-AF65-F5344CB8AC3E}">
        <p14:creationId xmlns:p14="http://schemas.microsoft.com/office/powerpoint/2010/main" val="35307464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1743" y="734786"/>
            <a:ext cx="7715250" cy="3244543"/>
          </a:xfrm>
          <a:prstGeom prst="rect">
            <a:avLst/>
          </a:prstGeom>
          <a:noFill/>
        </p:spPr>
        <p:txBody>
          <a:bodyPr wrap="square" rtlCol="0">
            <a:spAutoFit/>
          </a:bodyPr>
          <a:lstStyle/>
          <a:p>
            <a:pPr algn="ctr">
              <a:lnSpc>
                <a:spcPct val="150000"/>
              </a:lnSpc>
            </a:pPr>
            <a:r>
              <a:rPr lang="en-US" sz="7200" dirty="0"/>
              <a:t>Finding  generators</a:t>
            </a:r>
          </a:p>
          <a:p>
            <a:pPr algn="ctr">
              <a:lnSpc>
                <a:spcPct val="150000"/>
              </a:lnSpc>
            </a:pPr>
            <a:r>
              <a:rPr lang="en-US" sz="7200" dirty="0"/>
              <a:t>for H</a:t>
            </a:r>
            <a:r>
              <a:rPr lang="en-US" sz="7200" baseline="-25000" dirty="0"/>
              <a:t>1</a:t>
            </a:r>
          </a:p>
        </p:txBody>
      </p:sp>
    </p:spTree>
    <p:extLst>
      <p:ext uri="{BB962C8B-B14F-4D97-AF65-F5344CB8AC3E}">
        <p14:creationId xmlns:p14="http://schemas.microsoft.com/office/powerpoint/2010/main" val="3300037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eb.cse.ohio-state.edu/~tamaldey/handle/refinement_2_tunn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0" y="2829464"/>
            <a:ext cx="5120640" cy="3840480"/>
          </a:xfrm>
          <a:prstGeom prst="rect">
            <a:avLst/>
          </a:prstGeom>
          <a:noFill/>
          <a:extLst>
            <a:ext uri="{909E8E84-426E-40dd-AFC4-6F175D3DCCD1}">
              <a14:hiddenFill xmlns="" xmlns:a14="http://schemas.microsoft.com/office/drawing/2010/main">
                <a:solidFill>
                  <a:srgbClr val="FFFFFF"/>
                </a:solidFill>
              </a14:hiddenFill>
            </a:ext>
          </a:extLst>
        </p:spPr>
      </p:pic>
      <p:pic>
        <p:nvPicPr>
          <p:cNvPr id="4098" name="Picture 2" descr="http://web.cse.ohio-state.edu/~tamaldey/handle/topo_tunn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534" y="1412144"/>
            <a:ext cx="3666826" cy="283464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241541" y="284998"/>
            <a:ext cx="9316528" cy="1292662"/>
          </a:xfrm>
          <a:prstGeom prst="rect">
            <a:avLst/>
          </a:prstGeom>
        </p:spPr>
        <p:txBody>
          <a:bodyPr wrap="square">
            <a:spAutoFit/>
          </a:bodyPr>
          <a:lstStyle/>
          <a:p>
            <a:r>
              <a:rPr lang="en-US" sz="2600" dirty="0" err="1">
                <a:hlinkClick r:id="rId4"/>
              </a:rPr>
              <a:t>HanTun</a:t>
            </a:r>
            <a:r>
              <a:rPr lang="en-US" sz="2600" dirty="0"/>
              <a:t> software available at </a:t>
            </a:r>
          </a:p>
          <a:p>
            <a:r>
              <a:rPr lang="en-US" sz="2600" dirty="0">
                <a:hlinkClick r:id="rId5"/>
              </a:rPr>
              <a:t>http://web.cse.ohio-state.edu/~tamaldey/handle/hantun.html</a:t>
            </a:r>
            <a:endParaRPr lang="en-US" sz="2600" dirty="0"/>
          </a:p>
          <a:p>
            <a:endParaRPr lang="en-US" sz="2600" dirty="0"/>
          </a:p>
        </p:txBody>
      </p:sp>
    </p:spTree>
    <p:extLst>
      <p:ext uri="{BB962C8B-B14F-4D97-AF65-F5344CB8AC3E}">
        <p14:creationId xmlns:p14="http://schemas.microsoft.com/office/powerpoint/2010/main" val="2249872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eb.cse.ohio-state.edu/~tamaldey/handle/refinement_2_hand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4634" y="2791510"/>
            <a:ext cx="5120640" cy="384048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41541" y="284998"/>
            <a:ext cx="9316528" cy="1292662"/>
          </a:xfrm>
          <a:prstGeom prst="rect">
            <a:avLst/>
          </a:prstGeom>
        </p:spPr>
        <p:txBody>
          <a:bodyPr wrap="square">
            <a:spAutoFit/>
          </a:bodyPr>
          <a:lstStyle/>
          <a:p>
            <a:r>
              <a:rPr lang="en-US" sz="2600" dirty="0" err="1">
                <a:hlinkClick r:id="rId3"/>
              </a:rPr>
              <a:t>HanTun</a:t>
            </a:r>
            <a:r>
              <a:rPr lang="en-US" sz="2600" dirty="0"/>
              <a:t> software available at </a:t>
            </a:r>
          </a:p>
          <a:p>
            <a:r>
              <a:rPr lang="en-US" sz="2600" dirty="0">
                <a:hlinkClick r:id="rId4"/>
              </a:rPr>
              <a:t>http://web.cse.ohio-state.edu/~tamaldey/handle/hantun.html</a:t>
            </a:r>
            <a:endParaRPr lang="en-US" sz="2600" dirty="0"/>
          </a:p>
          <a:p>
            <a:endParaRPr lang="en-US" sz="2600" dirty="0"/>
          </a:p>
        </p:txBody>
      </p:sp>
      <p:pic>
        <p:nvPicPr>
          <p:cNvPr id="2050" name="Picture 2" descr="http://web.cse.ohio-state.edu/~tamaldey/handle/topo_hand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672" y="1266612"/>
            <a:ext cx="3785111" cy="29260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49437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204" y="30602"/>
            <a:ext cx="8841104" cy="584775"/>
          </a:xfrm>
          <a:prstGeom prst="rect">
            <a:avLst/>
          </a:prstGeom>
        </p:spPr>
        <p:txBody>
          <a:bodyPr wrap="square">
            <a:spAutoFit/>
          </a:bodyPr>
          <a:lstStyle/>
          <a:p>
            <a:r>
              <a:rPr lang="en-US" sz="3200" dirty="0"/>
              <a:t>Run Perseus in a Terminal Window</a:t>
            </a:r>
            <a:endParaRPr lang="en-US" sz="3200" dirty="0">
              <a:solidFill>
                <a:srgbClr val="0000FF"/>
              </a:solidFill>
            </a:endParaRPr>
          </a:p>
        </p:txBody>
      </p:sp>
      <p:pic>
        <p:nvPicPr>
          <p:cNvPr id="3" name="Picture 2"/>
          <p:cNvPicPr>
            <a:picLocks noChangeAspect="1"/>
          </p:cNvPicPr>
          <p:nvPr/>
        </p:nvPicPr>
        <p:blipFill>
          <a:blip r:embed="rId2"/>
          <a:stretch>
            <a:fillRect/>
          </a:stretch>
        </p:blipFill>
        <p:spPr>
          <a:xfrm>
            <a:off x="70143" y="919064"/>
            <a:ext cx="9039225" cy="5524500"/>
          </a:xfrm>
          <a:prstGeom prst="rect">
            <a:avLst/>
          </a:prstGeom>
        </p:spPr>
      </p:pic>
    </p:spTree>
    <p:extLst>
      <p:ext uri="{BB962C8B-B14F-4D97-AF65-F5344CB8AC3E}">
        <p14:creationId xmlns:p14="http://schemas.microsoft.com/office/powerpoint/2010/main" val="334199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web.cse.ohio-state.edu/~tamaldey/shortloop-pictures_files/chain_loo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808" y="766950"/>
            <a:ext cx="38100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web.cse.ohio-state.edu/~tamaldey/shortloop-pictures_files/man_loo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077" y="4000500"/>
            <a:ext cx="38100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web.cse.ohio-state.edu/~tamaldey/shortloop-pictures_files/9handletorus_loo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5171" y="1117122"/>
            <a:ext cx="381000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eb.cse.ohio-state.edu/~tamaldey/shortloop-pictures_files/knot_loop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844" y="3605290"/>
            <a:ext cx="3810000" cy="2857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8626" y="6488668"/>
            <a:ext cx="8324491" cy="369332"/>
          </a:xfrm>
          <a:prstGeom prst="rect">
            <a:avLst/>
          </a:prstGeom>
        </p:spPr>
        <p:txBody>
          <a:bodyPr wrap="square">
            <a:spAutoFit/>
          </a:bodyPr>
          <a:lstStyle/>
          <a:p>
            <a:r>
              <a:rPr lang="en-US" dirty="0"/>
              <a:t>Figures from http://web.cse.ohio-state.edu/~tamaldey/shortloop-pictures.html</a:t>
            </a:r>
          </a:p>
        </p:txBody>
      </p:sp>
      <p:sp>
        <p:nvSpPr>
          <p:cNvPr id="3" name="Rectangle 2"/>
          <p:cNvSpPr/>
          <p:nvPr/>
        </p:nvSpPr>
        <p:spPr>
          <a:xfrm>
            <a:off x="319176" y="190110"/>
            <a:ext cx="8583284" cy="1384995"/>
          </a:xfrm>
          <a:prstGeom prst="rect">
            <a:avLst/>
          </a:prstGeom>
        </p:spPr>
        <p:txBody>
          <a:bodyPr wrap="square">
            <a:spAutoFit/>
          </a:bodyPr>
          <a:lstStyle/>
          <a:p>
            <a:r>
              <a:rPr lang="en-US" sz="2800" dirty="0" err="1"/>
              <a:t>Shortloop</a:t>
            </a:r>
            <a:r>
              <a:rPr lang="en-US" sz="2800" dirty="0"/>
              <a:t> software (more general) available at </a:t>
            </a:r>
          </a:p>
          <a:p>
            <a:r>
              <a:rPr lang="en-US" sz="2800" dirty="0">
                <a:hlinkClick r:id="rId6"/>
              </a:rPr>
              <a:t>http://web.cse.ohio-state.edu/~tamaldey/shortloop.html</a:t>
            </a:r>
            <a:endParaRPr lang="en-US" sz="2800" dirty="0"/>
          </a:p>
          <a:p>
            <a:endParaRPr lang="en-US" sz="2800" dirty="0"/>
          </a:p>
        </p:txBody>
      </p:sp>
      <p:pic>
        <p:nvPicPr>
          <p:cNvPr id="1034" name="Picture 10" descr="http://web.cse.ohio-state.edu/~tamaldey/shortloop-pictures_files/casting_loop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665563"/>
            <a:ext cx="38100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15407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descr="http://web.cse.ohio-state.edu/~tamaldey/OHC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07" y="790036"/>
            <a:ext cx="9144000" cy="36576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629728" y="5434967"/>
            <a:ext cx="7858663" cy="369332"/>
          </a:xfrm>
          <a:prstGeom prst="rect">
            <a:avLst/>
          </a:prstGeom>
        </p:spPr>
        <p:txBody>
          <a:bodyPr wrap="square">
            <a:spAutoFit/>
          </a:bodyPr>
          <a:lstStyle/>
          <a:p>
            <a:r>
              <a:rPr lang="en-US" dirty="0"/>
              <a:t>http://web.cse.ohio-state.edu/~tamaldey/homology.html</a:t>
            </a:r>
          </a:p>
        </p:txBody>
      </p:sp>
    </p:spTree>
    <p:extLst>
      <p:ext uri="{BB962C8B-B14F-4D97-AF65-F5344CB8AC3E}">
        <p14:creationId xmlns:p14="http://schemas.microsoft.com/office/powerpoint/2010/main" val="21295130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rus with Loop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153" y="2103804"/>
            <a:ext cx="5562600" cy="4584700"/>
          </a:xfrm>
          <a:prstGeom prst="rect">
            <a:avLst/>
          </a:prstGeom>
        </p:spPr>
      </p:pic>
      <p:sp>
        <p:nvSpPr>
          <p:cNvPr id="5" name="TextBox 4"/>
          <p:cNvSpPr txBox="1"/>
          <p:nvPr/>
        </p:nvSpPr>
        <p:spPr>
          <a:xfrm>
            <a:off x="273869" y="116841"/>
            <a:ext cx="8596262" cy="2246769"/>
          </a:xfrm>
          <a:prstGeom prst="rect">
            <a:avLst/>
          </a:prstGeom>
          <a:noFill/>
        </p:spPr>
        <p:txBody>
          <a:bodyPr wrap="square" rtlCol="0">
            <a:spAutoFit/>
          </a:bodyPr>
          <a:lstStyle/>
          <a:p>
            <a:r>
              <a:rPr lang="en-US" sz="2800" dirty="0"/>
              <a:t>400 data points were uniformly chosen from a torus using the TDA R-package. The shortest loops generating the first homology were determined using </a:t>
            </a:r>
            <a:r>
              <a:rPr lang="en-US" sz="2800" dirty="0" err="1"/>
              <a:t>ShortLoop</a:t>
            </a:r>
            <a:r>
              <a:rPr lang="en-US" sz="2800" dirty="0"/>
              <a:t>: </a:t>
            </a:r>
            <a:r>
              <a:rPr lang="en-US" sz="2800" dirty="0">
                <a:hlinkClick r:id="rId3"/>
              </a:rPr>
              <a:t>http://web.cse.ohio-state.edu/~tamaldey/shortloop.html</a:t>
            </a:r>
            <a:endParaRPr lang="en-US" sz="2800" dirty="0"/>
          </a:p>
          <a:p>
            <a:r>
              <a:rPr lang="en-US" sz="2800" dirty="0"/>
              <a:t>. </a:t>
            </a:r>
          </a:p>
        </p:txBody>
      </p:sp>
      <p:pic>
        <p:nvPicPr>
          <p:cNvPr id="6" name="Picture 5" descr="Betancourt-thumb.JPG"/>
          <p:cNvPicPr>
            <a:picLocks noChangeAspect="1"/>
          </p:cNvPicPr>
          <p:nvPr/>
        </p:nvPicPr>
        <p:blipFill rotWithShape="1">
          <a:blip r:embed="rId4">
            <a:extLst>
              <a:ext uri="{28A0092B-C50C-407E-A947-70E740481C1C}">
                <a14:useLocalDpi xmlns:a14="http://schemas.microsoft.com/office/drawing/2010/main" val="0"/>
              </a:ext>
            </a:extLst>
          </a:blip>
          <a:srcRect b="15737"/>
          <a:stretch/>
        </p:blipFill>
        <p:spPr>
          <a:xfrm>
            <a:off x="780207" y="4504329"/>
            <a:ext cx="1565492" cy="2011680"/>
          </a:xfrm>
          <a:prstGeom prst="rect">
            <a:avLst/>
          </a:prstGeom>
        </p:spPr>
      </p:pic>
      <p:sp>
        <p:nvSpPr>
          <p:cNvPr id="7" name="TextBox 6"/>
          <p:cNvSpPr txBox="1"/>
          <p:nvPr/>
        </p:nvSpPr>
        <p:spPr>
          <a:xfrm>
            <a:off x="390769" y="3683473"/>
            <a:ext cx="2435154" cy="830997"/>
          </a:xfrm>
          <a:prstGeom prst="rect">
            <a:avLst/>
          </a:prstGeom>
          <a:noFill/>
        </p:spPr>
        <p:txBody>
          <a:bodyPr wrap="none" rtlCol="0">
            <a:spAutoFit/>
          </a:bodyPr>
          <a:lstStyle/>
          <a:p>
            <a:r>
              <a:rPr lang="en-US" sz="2400" dirty="0"/>
              <a:t>Katie Betancourt</a:t>
            </a:r>
          </a:p>
          <a:p>
            <a:r>
              <a:rPr lang="en-US" sz="2400" dirty="0"/>
              <a:t>University of Iowa</a:t>
            </a:r>
          </a:p>
        </p:txBody>
      </p:sp>
    </p:spTree>
    <p:extLst>
      <p:ext uri="{BB962C8B-B14F-4D97-AF65-F5344CB8AC3E}">
        <p14:creationId xmlns:p14="http://schemas.microsoft.com/office/powerpoint/2010/main" val="4020990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1743" y="734786"/>
            <a:ext cx="7715250" cy="3416320"/>
          </a:xfrm>
          <a:prstGeom prst="rect">
            <a:avLst/>
          </a:prstGeom>
          <a:noFill/>
        </p:spPr>
        <p:txBody>
          <a:bodyPr wrap="square" rtlCol="0">
            <a:spAutoFit/>
          </a:bodyPr>
          <a:lstStyle/>
          <a:p>
            <a:pPr algn="ctr">
              <a:lnSpc>
                <a:spcPct val="150000"/>
              </a:lnSpc>
            </a:pPr>
            <a:r>
              <a:rPr lang="en-US" sz="7200" dirty="0"/>
              <a:t>Finding  generators</a:t>
            </a:r>
          </a:p>
          <a:p>
            <a:pPr algn="ctr">
              <a:lnSpc>
                <a:spcPct val="150000"/>
              </a:lnSpc>
            </a:pPr>
            <a:r>
              <a:rPr lang="en-US" sz="7200" dirty="0"/>
              <a:t>for H</a:t>
            </a:r>
            <a:r>
              <a:rPr lang="en-US" sz="7200" baseline="-25000" dirty="0"/>
              <a:t>0</a:t>
            </a:r>
          </a:p>
        </p:txBody>
      </p:sp>
    </p:spTree>
    <p:extLst>
      <p:ext uri="{BB962C8B-B14F-4D97-AF65-F5344CB8AC3E}">
        <p14:creationId xmlns:p14="http://schemas.microsoft.com/office/powerpoint/2010/main" val="1618291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Clusters.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3" y="2847108"/>
            <a:ext cx="2381250" cy="239077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File:Hierarchical clustering simple diagram.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04" y="2216350"/>
            <a:ext cx="3981450" cy="317182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2463891" y="168622"/>
            <a:ext cx="4216219" cy="584775"/>
          </a:xfrm>
          <a:prstGeom prst="rect">
            <a:avLst/>
          </a:prstGeom>
        </p:spPr>
        <p:txBody>
          <a:bodyPr wrap="none">
            <a:spAutoFit/>
          </a:bodyPr>
          <a:lstStyle/>
          <a:p>
            <a:r>
              <a:rPr lang="en-US" sz="3200" b="0" i="0" dirty="0">
                <a:solidFill>
                  <a:srgbClr val="7030A0"/>
                </a:solidFill>
                <a:effectLst/>
                <a:latin typeface="Linux Libertine"/>
              </a:rPr>
              <a:t>Hierarchical clustering</a:t>
            </a:r>
          </a:p>
        </p:txBody>
      </p:sp>
      <p:sp>
        <p:nvSpPr>
          <p:cNvPr id="3" name="Rectangle 2"/>
          <p:cNvSpPr/>
          <p:nvPr/>
        </p:nvSpPr>
        <p:spPr>
          <a:xfrm>
            <a:off x="5068396" y="5998664"/>
            <a:ext cx="3851160" cy="646331"/>
          </a:xfrm>
          <a:prstGeom prst="rect">
            <a:avLst/>
          </a:prstGeom>
        </p:spPr>
        <p:txBody>
          <a:bodyPr wrap="square">
            <a:spAutoFit/>
          </a:bodyPr>
          <a:lstStyle/>
          <a:p>
            <a:r>
              <a:rPr lang="en-US" dirty="0"/>
              <a:t>http://en.wikipedia.org/wiki/File:Hierarchical_clustering_simple_diagram.svg</a:t>
            </a:r>
          </a:p>
        </p:txBody>
      </p:sp>
      <p:sp>
        <p:nvSpPr>
          <p:cNvPr id="4" name="Rectangle 3"/>
          <p:cNvSpPr/>
          <p:nvPr/>
        </p:nvSpPr>
        <p:spPr>
          <a:xfrm>
            <a:off x="245850" y="5887782"/>
            <a:ext cx="2914430" cy="646331"/>
          </a:xfrm>
          <a:prstGeom prst="rect">
            <a:avLst/>
          </a:prstGeom>
        </p:spPr>
        <p:txBody>
          <a:bodyPr wrap="square">
            <a:spAutoFit/>
          </a:bodyPr>
          <a:lstStyle/>
          <a:p>
            <a:r>
              <a:rPr lang="en-US" dirty="0"/>
              <a:t>http://en.wikipedia.org/wiki/File:Clusters.svg</a:t>
            </a:r>
          </a:p>
        </p:txBody>
      </p:sp>
      <p:sp>
        <p:nvSpPr>
          <p:cNvPr id="7" name="Rectangle 6"/>
          <p:cNvSpPr/>
          <p:nvPr/>
        </p:nvSpPr>
        <p:spPr>
          <a:xfrm>
            <a:off x="5828541" y="1387886"/>
            <a:ext cx="2014975" cy="523220"/>
          </a:xfrm>
          <a:prstGeom prst="rect">
            <a:avLst/>
          </a:prstGeom>
        </p:spPr>
        <p:txBody>
          <a:bodyPr wrap="none">
            <a:spAutoFit/>
          </a:bodyPr>
          <a:lstStyle/>
          <a:p>
            <a:r>
              <a:rPr lang="en-US" sz="2800" dirty="0" err="1">
                <a:solidFill>
                  <a:schemeClr val="accent6">
                    <a:lumMod val="50000"/>
                  </a:schemeClr>
                </a:solidFill>
              </a:rPr>
              <a:t>Dendrogram</a:t>
            </a:r>
            <a:endParaRPr lang="en-US" sz="2800" dirty="0">
              <a:solidFill>
                <a:schemeClr val="accent6">
                  <a:lumMod val="50000"/>
                </a:schemeClr>
              </a:solidFill>
            </a:endParaRPr>
          </a:p>
        </p:txBody>
      </p:sp>
      <p:sp>
        <p:nvSpPr>
          <p:cNvPr id="10" name="Rectangle 9"/>
          <p:cNvSpPr/>
          <p:nvPr/>
        </p:nvSpPr>
        <p:spPr>
          <a:xfrm>
            <a:off x="1201134" y="1387886"/>
            <a:ext cx="861454" cy="523220"/>
          </a:xfrm>
          <a:prstGeom prst="rect">
            <a:avLst/>
          </a:prstGeom>
        </p:spPr>
        <p:txBody>
          <a:bodyPr wrap="none">
            <a:spAutoFit/>
          </a:bodyPr>
          <a:lstStyle/>
          <a:p>
            <a:r>
              <a:rPr lang="en-US" sz="2800" dirty="0">
                <a:solidFill>
                  <a:schemeClr val="accent6">
                    <a:lumMod val="50000"/>
                  </a:schemeClr>
                </a:solidFill>
              </a:rPr>
              <a:t>Data</a:t>
            </a:r>
          </a:p>
        </p:txBody>
      </p:sp>
      <p:cxnSp>
        <p:nvCxnSpPr>
          <p:cNvPr id="9" name="Straight Connector 8"/>
          <p:cNvCxnSpPr/>
          <p:nvPr/>
        </p:nvCxnSpPr>
        <p:spPr>
          <a:xfrm>
            <a:off x="4056611" y="2216350"/>
            <a:ext cx="0" cy="4275888"/>
          </a:xfrm>
          <a:prstGeom prst="line">
            <a:avLst/>
          </a:prstGeom>
          <a:ln w="44450"/>
        </p:spPr>
        <p:style>
          <a:lnRef idx="3">
            <a:schemeClr val="accent1"/>
          </a:lnRef>
          <a:fillRef idx="0">
            <a:schemeClr val="accent1"/>
          </a:fillRef>
          <a:effectRef idx="2">
            <a:schemeClr val="accent1"/>
          </a:effectRef>
          <a:fontRef idx="minor">
            <a:schemeClr val="tx1"/>
          </a:fontRef>
        </p:style>
      </p:cxnSp>
      <p:sp>
        <p:nvSpPr>
          <p:cNvPr id="11" name="Right Arrow 10"/>
          <p:cNvSpPr/>
          <p:nvPr/>
        </p:nvSpPr>
        <p:spPr>
          <a:xfrm>
            <a:off x="3676576" y="1325299"/>
            <a:ext cx="922712" cy="648393"/>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113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66" y="260432"/>
            <a:ext cx="8584834" cy="1569660"/>
          </a:xfrm>
          <a:prstGeom prst="rect">
            <a:avLst/>
          </a:prstGeom>
          <a:noFill/>
        </p:spPr>
        <p:txBody>
          <a:bodyPr wrap="square">
            <a:spAutoFit/>
          </a:bodyPr>
          <a:lstStyle/>
          <a:p>
            <a:r>
              <a:rPr lang="en-US" sz="2400" dirty="0">
                <a:solidFill>
                  <a:srgbClr val="C00000"/>
                </a:solidFill>
                <a:latin typeface="Times New Roman" panose="02020603050405020304" pitchFamily="18" charset="0"/>
              </a:rPr>
              <a:t>https://www.python.org/</a:t>
            </a:r>
          </a:p>
          <a:p>
            <a:endParaRPr lang="en-US" sz="2400" dirty="0">
              <a:solidFill>
                <a:srgbClr val="C00000"/>
              </a:solidFill>
              <a:latin typeface="Times New Roman" panose="02020603050405020304" pitchFamily="18" charset="0"/>
            </a:endParaRPr>
          </a:p>
          <a:p>
            <a:endParaRPr lang="en-US" sz="2400" dirty="0">
              <a:solidFill>
                <a:srgbClr val="C00000"/>
              </a:solidFill>
              <a:latin typeface="Times New Roman" panose="02020603050405020304" pitchFamily="18" charset="0"/>
            </a:endParaRPr>
          </a:p>
          <a:p>
            <a:endParaRPr lang="en-US" sz="2400" b="0" i="0" dirty="0">
              <a:solidFill>
                <a:srgbClr val="C00000"/>
              </a:solidFill>
              <a:effectLst/>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441" y="703499"/>
            <a:ext cx="9144000" cy="5905716"/>
          </a:xfrm>
          <a:prstGeom prst="rect">
            <a:avLst/>
          </a:prstGeom>
          <a:solidFill>
            <a:srgbClr val="FFD9FF"/>
          </a:solidFill>
        </p:spPr>
      </p:pic>
      <p:sp>
        <p:nvSpPr>
          <p:cNvPr id="4" name="Oval 3"/>
          <p:cNvSpPr/>
          <p:nvPr/>
        </p:nvSpPr>
        <p:spPr>
          <a:xfrm>
            <a:off x="3526032" y="6052146"/>
            <a:ext cx="730204" cy="368389"/>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Oval 4"/>
          <p:cNvSpPr/>
          <p:nvPr/>
        </p:nvSpPr>
        <p:spPr>
          <a:xfrm>
            <a:off x="2790349" y="6059826"/>
            <a:ext cx="730204" cy="368389"/>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2736622" y="6413958"/>
            <a:ext cx="4598313" cy="369332"/>
          </a:xfrm>
          <a:prstGeom prst="rect">
            <a:avLst/>
          </a:prstGeom>
          <a:solidFill>
            <a:srgbClr val="FFD9FF"/>
          </a:solidFill>
        </p:spPr>
        <p:txBody>
          <a:bodyPr wrap="square" rtlCol="0">
            <a:spAutoFit/>
          </a:bodyPr>
          <a:lstStyle/>
          <a:p>
            <a:r>
              <a:rPr lang="en-US" dirty="0">
                <a:solidFill>
                  <a:srgbClr val="C00000"/>
                </a:solidFill>
              </a:rPr>
              <a:t>Download newer 3.4.3 or older 2.7.9 version</a:t>
            </a:r>
          </a:p>
        </p:txBody>
      </p:sp>
      <p:cxnSp>
        <p:nvCxnSpPr>
          <p:cNvPr id="8" name="Straight Arrow Connector 7"/>
          <p:cNvCxnSpPr>
            <a:stCxn id="6" idx="0"/>
          </p:cNvCxnSpPr>
          <p:nvPr/>
        </p:nvCxnSpPr>
        <p:spPr>
          <a:xfrm flipH="1" flipV="1">
            <a:off x="4256236" y="6242671"/>
            <a:ext cx="779543" cy="17128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228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92081"/>
            <a:ext cx="7924800" cy="2724150"/>
          </a:xfrm>
          <a:prstGeom prst="rect">
            <a:avLst/>
          </a:prstGeom>
        </p:spPr>
      </p:pic>
      <p:pic>
        <p:nvPicPr>
          <p:cNvPr id="3" name="Picture 2"/>
          <p:cNvPicPr>
            <a:picLocks noChangeAspect="1"/>
          </p:cNvPicPr>
          <p:nvPr/>
        </p:nvPicPr>
        <p:blipFill>
          <a:blip r:embed="rId3"/>
          <a:stretch>
            <a:fillRect/>
          </a:stretch>
        </p:blipFill>
        <p:spPr>
          <a:xfrm>
            <a:off x="641364" y="3458671"/>
            <a:ext cx="7953375" cy="3295650"/>
          </a:xfrm>
          <a:prstGeom prst="rect">
            <a:avLst/>
          </a:prstGeom>
        </p:spPr>
      </p:pic>
    </p:spTree>
    <p:extLst>
      <p:ext uri="{BB962C8B-B14F-4D97-AF65-F5344CB8AC3E}">
        <p14:creationId xmlns:p14="http://schemas.microsoft.com/office/powerpoint/2010/main" val="564070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66" y="260432"/>
            <a:ext cx="8584834" cy="1569660"/>
          </a:xfrm>
          <a:prstGeom prst="rect">
            <a:avLst/>
          </a:prstGeom>
          <a:noFill/>
        </p:spPr>
        <p:txBody>
          <a:bodyPr wrap="square">
            <a:spAutoFit/>
          </a:bodyPr>
          <a:lstStyle/>
          <a:p>
            <a:r>
              <a:rPr lang="en-US" sz="2400" dirty="0">
                <a:solidFill>
                  <a:srgbClr val="C00000"/>
                </a:solidFill>
                <a:latin typeface="Times New Roman" panose="02020603050405020304" pitchFamily="18" charset="0"/>
              </a:rPr>
              <a:t>https://www.python.org/</a:t>
            </a:r>
          </a:p>
          <a:p>
            <a:endParaRPr lang="en-US" sz="2400" dirty="0">
              <a:solidFill>
                <a:srgbClr val="C00000"/>
              </a:solidFill>
              <a:latin typeface="Times New Roman" panose="02020603050405020304" pitchFamily="18" charset="0"/>
            </a:endParaRPr>
          </a:p>
          <a:p>
            <a:endParaRPr lang="en-US" sz="2400" dirty="0">
              <a:solidFill>
                <a:srgbClr val="C00000"/>
              </a:solidFill>
              <a:latin typeface="Times New Roman" panose="02020603050405020304" pitchFamily="18" charset="0"/>
            </a:endParaRPr>
          </a:p>
          <a:p>
            <a:endParaRPr lang="en-US" sz="2400" b="0" i="0" dirty="0">
              <a:solidFill>
                <a:srgbClr val="C00000"/>
              </a:solidFill>
              <a:effectLst/>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441" y="703499"/>
            <a:ext cx="9144000" cy="5905716"/>
          </a:xfrm>
          <a:prstGeom prst="rect">
            <a:avLst/>
          </a:prstGeom>
          <a:solidFill>
            <a:srgbClr val="FFD9FF"/>
          </a:solidFill>
        </p:spPr>
      </p:pic>
      <p:sp>
        <p:nvSpPr>
          <p:cNvPr id="4" name="Oval 3"/>
          <p:cNvSpPr/>
          <p:nvPr/>
        </p:nvSpPr>
        <p:spPr>
          <a:xfrm>
            <a:off x="3526032" y="6052146"/>
            <a:ext cx="730204" cy="368389"/>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Oval 4"/>
          <p:cNvSpPr/>
          <p:nvPr/>
        </p:nvSpPr>
        <p:spPr>
          <a:xfrm>
            <a:off x="2790349" y="6059826"/>
            <a:ext cx="730204" cy="368389"/>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6" name="TextBox 5"/>
          <p:cNvSpPr txBox="1"/>
          <p:nvPr/>
        </p:nvSpPr>
        <p:spPr>
          <a:xfrm>
            <a:off x="2736622" y="6413958"/>
            <a:ext cx="4598313" cy="369332"/>
          </a:xfrm>
          <a:prstGeom prst="rect">
            <a:avLst/>
          </a:prstGeom>
          <a:solidFill>
            <a:srgbClr val="FFD9FF"/>
          </a:solidFill>
        </p:spPr>
        <p:txBody>
          <a:bodyPr wrap="square" rtlCol="0">
            <a:spAutoFit/>
          </a:bodyPr>
          <a:lstStyle/>
          <a:p>
            <a:r>
              <a:rPr lang="en-US" dirty="0">
                <a:solidFill>
                  <a:srgbClr val="C00000"/>
                </a:solidFill>
              </a:rPr>
              <a:t>Download newer 3.4.3 or older 2.7.9 version</a:t>
            </a:r>
          </a:p>
        </p:txBody>
      </p:sp>
      <p:cxnSp>
        <p:nvCxnSpPr>
          <p:cNvPr id="8" name="Straight Arrow Connector 7"/>
          <p:cNvCxnSpPr>
            <a:stCxn id="6" idx="0"/>
          </p:cNvCxnSpPr>
          <p:nvPr/>
        </p:nvCxnSpPr>
        <p:spPr>
          <a:xfrm flipH="1" flipV="1">
            <a:off x="4256236" y="6242671"/>
            <a:ext cx="779543" cy="17128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780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377" y="231066"/>
            <a:ext cx="8778898" cy="523220"/>
          </a:xfrm>
          <a:prstGeom prst="rect">
            <a:avLst/>
          </a:prstGeom>
        </p:spPr>
        <p:txBody>
          <a:bodyPr wrap="square">
            <a:spAutoFit/>
          </a:bodyPr>
          <a:lstStyle/>
          <a:p>
            <a:r>
              <a:rPr lang="en-US" sz="2800" dirty="0">
                <a:hlinkClick r:id="rId2"/>
              </a:rPr>
              <a:t>https://www.python.org/downloads/release/python-343/</a:t>
            </a:r>
            <a:r>
              <a:rPr lang="en-US" sz="2800" dirty="0"/>
              <a:t> </a:t>
            </a:r>
          </a:p>
        </p:txBody>
      </p:sp>
      <p:pic>
        <p:nvPicPr>
          <p:cNvPr id="3" name="Picture 2"/>
          <p:cNvPicPr>
            <a:picLocks noChangeAspect="1"/>
          </p:cNvPicPr>
          <p:nvPr/>
        </p:nvPicPr>
        <p:blipFill>
          <a:blip r:embed="rId3"/>
          <a:stretch>
            <a:fillRect/>
          </a:stretch>
        </p:blipFill>
        <p:spPr>
          <a:xfrm>
            <a:off x="108902" y="828676"/>
            <a:ext cx="9144000" cy="5890561"/>
          </a:xfrm>
          <a:prstGeom prst="rect">
            <a:avLst/>
          </a:prstGeom>
        </p:spPr>
      </p:pic>
    </p:spTree>
    <p:extLst>
      <p:ext uri="{BB962C8B-B14F-4D97-AF65-F5344CB8AC3E}">
        <p14:creationId xmlns:p14="http://schemas.microsoft.com/office/powerpoint/2010/main" val="273896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377" y="231066"/>
            <a:ext cx="8778898" cy="1384995"/>
          </a:xfrm>
          <a:prstGeom prst="rect">
            <a:avLst/>
          </a:prstGeom>
        </p:spPr>
        <p:txBody>
          <a:bodyPr wrap="square">
            <a:spAutoFit/>
          </a:bodyPr>
          <a:lstStyle/>
          <a:p>
            <a:r>
              <a:rPr lang="en-US" sz="2800" dirty="0">
                <a:hlinkClick r:id="rId2"/>
              </a:rPr>
              <a:t>https://www.python.org/downloads/release/python-343/</a:t>
            </a:r>
            <a:endParaRPr lang="en-US" sz="2800" dirty="0"/>
          </a:p>
          <a:p>
            <a:endParaRPr lang="en-US" sz="2800" dirty="0"/>
          </a:p>
          <a:p>
            <a:r>
              <a:rPr lang="en-US" sz="2800" dirty="0"/>
              <a:t>Bottom of webpage: </a:t>
            </a:r>
          </a:p>
        </p:txBody>
      </p:sp>
      <p:pic>
        <p:nvPicPr>
          <p:cNvPr id="4" name="Picture 3"/>
          <p:cNvPicPr>
            <a:picLocks noChangeAspect="1"/>
          </p:cNvPicPr>
          <p:nvPr/>
        </p:nvPicPr>
        <p:blipFill>
          <a:blip r:embed="rId3"/>
          <a:stretch>
            <a:fillRect/>
          </a:stretch>
        </p:blipFill>
        <p:spPr>
          <a:xfrm>
            <a:off x="220377" y="1687852"/>
            <a:ext cx="9144000" cy="4938209"/>
          </a:xfrm>
          <a:prstGeom prst="rect">
            <a:avLst/>
          </a:prstGeom>
        </p:spPr>
      </p:pic>
    </p:spTree>
    <p:extLst>
      <p:ext uri="{BB962C8B-B14F-4D97-AF65-F5344CB8AC3E}">
        <p14:creationId xmlns:p14="http://schemas.microsoft.com/office/powerpoint/2010/main" val="407724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912" y="170211"/>
            <a:ext cx="9009088" cy="7063472"/>
          </a:xfrm>
          <a:prstGeom prst="rect">
            <a:avLst/>
          </a:prstGeom>
        </p:spPr>
        <p:txBody>
          <a:bodyPr wrap="square">
            <a:spAutoFit/>
          </a:bodyPr>
          <a:lstStyle/>
          <a:p>
            <a:r>
              <a:rPr lang="en-US" sz="2800" dirty="0"/>
              <a:t>To change directory into Downloads:  cd Downloads</a:t>
            </a:r>
          </a:p>
          <a:p>
            <a:endParaRPr lang="en-US" sz="1200" dirty="0"/>
          </a:p>
          <a:p>
            <a:r>
              <a:rPr lang="en-US" sz="2800" dirty="0"/>
              <a:t>To make </a:t>
            </a:r>
            <a:r>
              <a:rPr lang="en-US" sz="2800" dirty="0" err="1"/>
              <a:t>perseusLin</a:t>
            </a:r>
            <a:r>
              <a:rPr lang="en-US" sz="2800" dirty="0"/>
              <a:t> executable:  </a:t>
            </a:r>
            <a:r>
              <a:rPr lang="en-US" sz="2800" dirty="0" err="1"/>
              <a:t>chmod</a:t>
            </a:r>
            <a:r>
              <a:rPr lang="en-US" sz="2800" dirty="0"/>
              <a:t> 700 </a:t>
            </a:r>
            <a:r>
              <a:rPr lang="en-US" sz="2800" dirty="0" err="1"/>
              <a:t>perseusLin</a:t>
            </a:r>
            <a:r>
              <a:rPr lang="en-US" sz="2800" dirty="0"/>
              <a:t>.</a:t>
            </a:r>
          </a:p>
          <a:p>
            <a:endParaRPr lang="en-US" sz="1200" dirty="0"/>
          </a:p>
          <a:p>
            <a:r>
              <a:rPr lang="en-US" sz="2800" dirty="0"/>
              <a:t>To run your file:   ./</a:t>
            </a:r>
            <a:r>
              <a:rPr lang="en-US" sz="2800" dirty="0" err="1"/>
              <a:t>perseusLin</a:t>
            </a:r>
            <a:r>
              <a:rPr lang="en-US" sz="2800" dirty="0"/>
              <a:t> </a:t>
            </a:r>
            <a:r>
              <a:rPr lang="en-US" sz="2800" dirty="0" err="1"/>
              <a:t>brips</a:t>
            </a:r>
            <a:r>
              <a:rPr lang="en-US" sz="2800" dirty="0"/>
              <a:t> input.txt output        or</a:t>
            </a:r>
          </a:p>
          <a:p>
            <a:r>
              <a:rPr lang="en-US" sz="2800" dirty="0"/>
              <a:t>                              ./</a:t>
            </a:r>
            <a:r>
              <a:rPr lang="en-US" sz="2800" dirty="0" err="1"/>
              <a:t>perseus</a:t>
            </a:r>
            <a:r>
              <a:rPr lang="en-US" sz="2800" dirty="0"/>
              <a:t> </a:t>
            </a:r>
            <a:r>
              <a:rPr lang="en-US" sz="2800" dirty="0" err="1"/>
              <a:t>distmat</a:t>
            </a:r>
            <a:r>
              <a:rPr lang="en-US" sz="2800" dirty="0"/>
              <a:t> distancematrix.txt output </a:t>
            </a:r>
          </a:p>
          <a:p>
            <a:endParaRPr lang="en-US" sz="1200" dirty="0"/>
          </a:p>
          <a:p>
            <a:r>
              <a:rPr lang="en-US" sz="2800" dirty="0"/>
              <a:t>This will create several files (overwriting existing files):</a:t>
            </a:r>
          </a:p>
          <a:p>
            <a:endParaRPr lang="en-US" sz="900" dirty="0"/>
          </a:p>
          <a:p>
            <a:r>
              <a:rPr lang="en-US" sz="2800" i="1" dirty="0"/>
              <a:t>output_0.txt, output_1.txt,...</a:t>
            </a:r>
            <a:r>
              <a:rPr lang="en-US" sz="2800" dirty="0"/>
              <a:t> and so on. How many such files are created depends on how many dimensions the discrete Morse-reduced complex actually has. </a:t>
            </a:r>
          </a:p>
          <a:p>
            <a:r>
              <a:rPr lang="en-US" sz="2800" dirty="0"/>
              <a:t>Some files will be empty.</a:t>
            </a:r>
            <a:endParaRPr lang="en-US" sz="400" dirty="0"/>
          </a:p>
          <a:p>
            <a:r>
              <a:rPr lang="en-US" sz="2800" i="1" dirty="0"/>
              <a:t>output_i.txt </a:t>
            </a:r>
            <a:r>
              <a:rPr lang="en-US" sz="2800" dirty="0"/>
              <a:t>contains birth death times for </a:t>
            </a:r>
            <a:r>
              <a:rPr lang="en-US" sz="2800" dirty="0" err="1"/>
              <a:t>ith</a:t>
            </a:r>
            <a:r>
              <a:rPr lang="en-US" sz="2800" dirty="0"/>
              <a:t> homology.</a:t>
            </a:r>
          </a:p>
          <a:p>
            <a:endParaRPr lang="en-US" sz="1200" dirty="0"/>
          </a:p>
          <a:p>
            <a:r>
              <a:rPr lang="en-US" sz="2800" i="1" dirty="0"/>
              <a:t>output_betti.txt </a:t>
            </a:r>
            <a:r>
              <a:rPr lang="en-US" sz="2800" dirty="0"/>
              <a:t>contains the </a:t>
            </a:r>
            <a:r>
              <a:rPr lang="en-US" sz="2800" dirty="0" err="1"/>
              <a:t>Betti</a:t>
            </a:r>
            <a:r>
              <a:rPr lang="en-US" sz="2800" dirty="0"/>
              <a:t> numbers at each step in the filtration.</a:t>
            </a:r>
          </a:p>
          <a:p>
            <a:r>
              <a:rPr lang="en-US" sz="1200" dirty="0"/>
              <a:t>   </a:t>
            </a:r>
          </a:p>
          <a:p>
            <a:r>
              <a:rPr lang="en-US" sz="2200" dirty="0"/>
              <a:t>See Visualizing the Output: Persistent Homology via Intervals for more info.</a:t>
            </a:r>
          </a:p>
          <a:p>
            <a:endParaRPr lang="en-US" sz="2800" dirty="0"/>
          </a:p>
        </p:txBody>
      </p:sp>
      <p:cxnSp>
        <p:nvCxnSpPr>
          <p:cNvPr id="4" name="Straight Connector 3"/>
          <p:cNvCxnSpPr/>
          <p:nvPr/>
        </p:nvCxnSpPr>
        <p:spPr>
          <a:xfrm>
            <a:off x="0" y="2367776"/>
            <a:ext cx="9144000" cy="2248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090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387" y="362635"/>
            <a:ext cx="9245966" cy="1200329"/>
          </a:xfrm>
          <a:prstGeom prst="rect">
            <a:avLst/>
          </a:prstGeom>
        </p:spPr>
        <p:txBody>
          <a:bodyPr wrap="square">
            <a:spAutoFit/>
          </a:bodyPr>
          <a:lstStyle/>
          <a:p>
            <a:r>
              <a:rPr lang="en-US" sz="2400" dirty="0">
                <a:hlinkClick r:id="rId2"/>
              </a:rPr>
              <a:t>https://www.python.org/downloads/release/python-279/</a:t>
            </a:r>
            <a:r>
              <a:rPr lang="en-US" sz="2400" dirty="0"/>
              <a:t> </a:t>
            </a:r>
          </a:p>
          <a:p>
            <a:endParaRPr lang="en-US" sz="2400" dirty="0"/>
          </a:p>
          <a:p>
            <a:r>
              <a:rPr lang="en-US" sz="2400" dirty="0"/>
              <a:t>Bottom of webpage: </a:t>
            </a:r>
          </a:p>
        </p:txBody>
      </p:sp>
      <p:pic>
        <p:nvPicPr>
          <p:cNvPr id="3" name="Picture 2"/>
          <p:cNvPicPr>
            <a:picLocks noChangeAspect="1"/>
          </p:cNvPicPr>
          <p:nvPr/>
        </p:nvPicPr>
        <p:blipFill>
          <a:blip r:embed="rId3"/>
          <a:stretch>
            <a:fillRect/>
          </a:stretch>
        </p:blipFill>
        <p:spPr>
          <a:xfrm>
            <a:off x="0" y="2337752"/>
            <a:ext cx="9144000" cy="3371326"/>
          </a:xfrm>
          <a:prstGeom prst="rect">
            <a:avLst/>
          </a:prstGeom>
        </p:spPr>
      </p:pic>
    </p:spTree>
    <p:extLst>
      <p:ext uri="{BB962C8B-B14F-4D97-AF65-F5344CB8AC3E}">
        <p14:creationId xmlns:p14="http://schemas.microsoft.com/office/powerpoint/2010/main" val="18907643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666" y="260432"/>
            <a:ext cx="8584834" cy="1569660"/>
          </a:xfrm>
          <a:prstGeom prst="rect">
            <a:avLst/>
          </a:prstGeom>
        </p:spPr>
        <p:txBody>
          <a:bodyPr wrap="square">
            <a:spAutoFit/>
          </a:bodyPr>
          <a:lstStyle/>
          <a:p>
            <a:r>
              <a:rPr lang="en-US" sz="2400" dirty="0">
                <a:solidFill>
                  <a:srgbClr val="000000"/>
                </a:solidFill>
                <a:latin typeface="Times New Roman" panose="02020603050405020304" pitchFamily="18" charset="0"/>
              </a:rPr>
              <a:t>https://www.python.org/</a:t>
            </a:r>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endParaRPr lang="en-US" sz="2400" b="0" i="0" dirty="0">
              <a:solidFill>
                <a:srgbClr val="000000"/>
              </a:solidFill>
              <a:effectLst/>
              <a:latin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6441" y="703499"/>
            <a:ext cx="9144000" cy="5905716"/>
          </a:xfrm>
          <a:prstGeom prst="rect">
            <a:avLst/>
          </a:prstGeom>
        </p:spPr>
      </p:pic>
      <p:sp>
        <p:nvSpPr>
          <p:cNvPr id="4" name="Oval 3"/>
          <p:cNvSpPr/>
          <p:nvPr/>
        </p:nvSpPr>
        <p:spPr>
          <a:xfrm>
            <a:off x="198398" y="6015790"/>
            <a:ext cx="1644151" cy="412426"/>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cxnSp>
        <p:nvCxnSpPr>
          <p:cNvPr id="5" name="Straight Arrow Connector 4"/>
          <p:cNvCxnSpPr/>
          <p:nvPr/>
        </p:nvCxnSpPr>
        <p:spPr>
          <a:xfrm flipH="1" flipV="1">
            <a:off x="1801791" y="6277047"/>
            <a:ext cx="700777" cy="332168"/>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3955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9736"/>
            <a:ext cx="9144000" cy="6812620"/>
          </a:xfrm>
          <a:prstGeom prst="rect">
            <a:avLst/>
          </a:prstGeom>
        </p:spPr>
      </p:pic>
      <p:sp>
        <p:nvSpPr>
          <p:cNvPr id="2" name="Rectangle 1"/>
          <p:cNvSpPr/>
          <p:nvPr/>
        </p:nvSpPr>
        <p:spPr>
          <a:xfrm>
            <a:off x="3040535" y="872067"/>
            <a:ext cx="8281164" cy="461665"/>
          </a:xfrm>
          <a:prstGeom prst="rect">
            <a:avLst/>
          </a:prstGeom>
        </p:spPr>
        <p:txBody>
          <a:bodyPr wrap="square">
            <a:spAutoFit/>
          </a:bodyPr>
          <a:lstStyle/>
          <a:p>
            <a:r>
              <a:rPr lang="en-US" sz="2400" dirty="0">
                <a:hlinkClick r:id="rId3"/>
              </a:rPr>
              <a:t>https://www.python.org/about/gettingstarted/</a:t>
            </a:r>
            <a:r>
              <a:rPr lang="en-US" sz="2400" dirty="0"/>
              <a:t> </a:t>
            </a:r>
          </a:p>
        </p:txBody>
      </p:sp>
      <p:sp>
        <p:nvSpPr>
          <p:cNvPr id="4" name="Oval 3"/>
          <p:cNvSpPr/>
          <p:nvPr/>
        </p:nvSpPr>
        <p:spPr>
          <a:xfrm>
            <a:off x="4391090" y="2486884"/>
            <a:ext cx="2192589" cy="412426"/>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5" name="Oval 4"/>
          <p:cNvSpPr/>
          <p:nvPr/>
        </p:nvSpPr>
        <p:spPr>
          <a:xfrm>
            <a:off x="7084908" y="6005620"/>
            <a:ext cx="1463040" cy="412426"/>
          </a:xfrm>
          <a:prstGeom prst="ellipse">
            <a:avLst/>
          </a:prstGeom>
          <a:solidFill>
            <a:srgbClr val="FFD9FF">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3636534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832" y="82550"/>
            <a:ext cx="9144000" cy="5963244"/>
          </a:xfrm>
          <a:prstGeom prst="rect">
            <a:avLst/>
          </a:prstGeom>
        </p:spPr>
      </p:pic>
      <p:pic>
        <p:nvPicPr>
          <p:cNvPr id="2" name="Picture 1"/>
          <p:cNvPicPr>
            <a:picLocks noChangeAspect="1"/>
          </p:cNvPicPr>
          <p:nvPr/>
        </p:nvPicPr>
        <p:blipFill>
          <a:blip r:embed="rId3"/>
          <a:stretch>
            <a:fillRect/>
          </a:stretch>
        </p:blipFill>
        <p:spPr>
          <a:xfrm>
            <a:off x="32890" y="2975901"/>
            <a:ext cx="9144000" cy="4309672"/>
          </a:xfrm>
          <a:prstGeom prst="rect">
            <a:avLst/>
          </a:prstGeom>
          <a:ln>
            <a:solidFill>
              <a:srgbClr val="002060"/>
            </a:solidFill>
          </a:ln>
        </p:spPr>
      </p:pic>
      <p:sp>
        <p:nvSpPr>
          <p:cNvPr id="4" name="Rectangle 3"/>
          <p:cNvSpPr/>
          <p:nvPr/>
        </p:nvSpPr>
        <p:spPr>
          <a:xfrm>
            <a:off x="2443882" y="0"/>
            <a:ext cx="6548814" cy="369332"/>
          </a:xfrm>
          <a:prstGeom prst="rect">
            <a:avLst/>
          </a:prstGeom>
        </p:spPr>
        <p:txBody>
          <a:bodyPr wrap="square">
            <a:spAutoFit/>
          </a:bodyPr>
          <a:lstStyle/>
          <a:p>
            <a:r>
              <a:rPr lang="en-US" dirty="0">
                <a:hlinkClick r:id="rId4"/>
              </a:rPr>
              <a:t>https://wiki.python.org/moin/BeginnersGuide/NonProgrammers</a:t>
            </a:r>
            <a:r>
              <a:rPr lang="en-US" dirty="0"/>
              <a:t> </a:t>
            </a:r>
          </a:p>
        </p:txBody>
      </p:sp>
    </p:spTree>
    <p:extLst>
      <p:ext uri="{BB962C8B-B14F-4D97-AF65-F5344CB8AC3E}">
        <p14:creationId xmlns:p14="http://schemas.microsoft.com/office/powerpoint/2010/main" val="2158552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7953" y="220892"/>
            <a:ext cx="8586628" cy="6001642"/>
          </a:xfrm>
          <a:prstGeom prst="rect">
            <a:avLst/>
          </a:prstGeom>
          <a:noFill/>
        </p:spPr>
        <p:txBody>
          <a:bodyPr wrap="square" rtlCol="0">
            <a:spAutoFit/>
          </a:bodyPr>
          <a:lstStyle/>
          <a:p>
            <a:r>
              <a:rPr lang="en-US" sz="2400" dirty="0"/>
              <a:t>python script for comparing 2 files, </a:t>
            </a:r>
            <a:r>
              <a:rPr lang="en-US" sz="2400" dirty="0" err="1"/>
              <a:t>oldOut.txt</a:t>
            </a:r>
            <a:r>
              <a:rPr lang="en-US" sz="2400" dirty="0"/>
              <a:t> and </a:t>
            </a:r>
            <a:r>
              <a:rPr lang="en-US" sz="2400" dirty="0" err="1"/>
              <a:t>newOut.txt</a:t>
            </a:r>
            <a:endParaRPr lang="en-US" sz="2400" dirty="0"/>
          </a:p>
          <a:p>
            <a:endParaRPr lang="en-US" sz="2400" dirty="0"/>
          </a:p>
          <a:p>
            <a:r>
              <a:rPr lang="en-US" sz="2400" dirty="0">
                <a:solidFill>
                  <a:srgbClr val="660066"/>
                </a:solidFill>
              </a:rPr>
              <a:t>import </a:t>
            </a:r>
            <a:r>
              <a:rPr lang="en-US" sz="2400" dirty="0" err="1">
                <a:solidFill>
                  <a:srgbClr val="660066"/>
                </a:solidFill>
              </a:rPr>
              <a:t>itertools</a:t>
            </a:r>
            <a:endParaRPr lang="en-US" sz="2400" dirty="0">
              <a:solidFill>
                <a:srgbClr val="660066"/>
              </a:solidFill>
            </a:endParaRPr>
          </a:p>
          <a:p>
            <a:r>
              <a:rPr lang="en-US" sz="2400" dirty="0">
                <a:solidFill>
                  <a:srgbClr val="660066"/>
                </a:solidFill>
              </a:rPr>
              <a:t>with open('</a:t>
            </a:r>
            <a:r>
              <a:rPr lang="en-US" sz="2400" dirty="0" err="1">
                <a:solidFill>
                  <a:srgbClr val="660066"/>
                </a:solidFill>
              </a:rPr>
              <a:t>oldOut.txt</a:t>
            </a:r>
            <a:r>
              <a:rPr lang="en-US" sz="2400" dirty="0">
                <a:solidFill>
                  <a:srgbClr val="660066"/>
                </a:solidFill>
              </a:rPr>
              <a:t>') as f1, open('</a:t>
            </a:r>
            <a:r>
              <a:rPr lang="en-US" sz="2400" dirty="0" err="1">
                <a:solidFill>
                  <a:srgbClr val="660066"/>
                </a:solidFill>
              </a:rPr>
              <a:t>newOut.txt</a:t>
            </a:r>
            <a:r>
              <a:rPr lang="en-US" sz="2400" dirty="0">
                <a:solidFill>
                  <a:srgbClr val="660066"/>
                </a:solidFill>
              </a:rPr>
              <a:t>') as f2:</a:t>
            </a:r>
          </a:p>
          <a:p>
            <a:r>
              <a:rPr lang="en-US" sz="2400" dirty="0">
                <a:solidFill>
                  <a:srgbClr val="660066"/>
                </a:solidFill>
              </a:rPr>
              <a:t>        for </a:t>
            </a:r>
            <a:r>
              <a:rPr lang="en-US" sz="2400" dirty="0" err="1">
                <a:solidFill>
                  <a:srgbClr val="660066"/>
                </a:solidFill>
              </a:rPr>
              <a:t>lineno</a:t>
            </a:r>
            <a:r>
              <a:rPr lang="en-US" sz="2400" dirty="0">
                <a:solidFill>
                  <a:srgbClr val="660066"/>
                </a:solidFill>
              </a:rPr>
              <a:t>, (line1, line2) in enumerate(</a:t>
            </a:r>
            <a:r>
              <a:rPr lang="en-US" sz="2400" dirty="0" err="1">
                <a:solidFill>
                  <a:srgbClr val="660066"/>
                </a:solidFill>
              </a:rPr>
              <a:t>itertools.izip</a:t>
            </a:r>
            <a:r>
              <a:rPr lang="en-US" sz="2400" dirty="0">
                <a:solidFill>
                  <a:srgbClr val="660066"/>
                </a:solidFill>
              </a:rPr>
              <a:t>(f1, f2), 1):</a:t>
            </a:r>
          </a:p>
          <a:p>
            <a:r>
              <a:rPr lang="en-US" sz="2400" dirty="0">
                <a:solidFill>
                  <a:srgbClr val="660066"/>
                </a:solidFill>
              </a:rPr>
              <a:t>                if line1 != line2:</a:t>
            </a:r>
          </a:p>
          <a:p>
            <a:r>
              <a:rPr lang="en-US" sz="2400" dirty="0">
                <a:solidFill>
                  <a:srgbClr val="660066"/>
                </a:solidFill>
              </a:rPr>
              <a:t>                        print line1, line2, 'mismatch', </a:t>
            </a:r>
            <a:r>
              <a:rPr lang="en-US" sz="2400" dirty="0" err="1">
                <a:solidFill>
                  <a:srgbClr val="660066"/>
                </a:solidFill>
              </a:rPr>
              <a:t>lineno</a:t>
            </a:r>
            <a:endParaRPr lang="en-US" sz="2400" dirty="0">
              <a:solidFill>
                <a:srgbClr val="660066"/>
              </a:solidFill>
            </a:endParaRPr>
          </a:p>
          <a:p>
            <a:endParaRPr lang="en-US" sz="2400" dirty="0"/>
          </a:p>
          <a:p>
            <a:r>
              <a:rPr lang="en-US" sz="2400" dirty="0"/>
              <a:t>The above code was modified from:</a:t>
            </a:r>
          </a:p>
          <a:p>
            <a:r>
              <a:rPr lang="en-US" sz="2400" dirty="0">
                <a:hlinkClick r:id="rId2"/>
              </a:rPr>
              <a:t>http://stackoverflow.com/questions/20686674/how-to-compare-two-files-and-print-mismatched-line-number-in-python</a:t>
            </a:r>
            <a:endParaRPr lang="en-US" sz="2400" dirty="0"/>
          </a:p>
          <a:p>
            <a:endParaRPr lang="en-US" sz="2400" dirty="0"/>
          </a:p>
          <a:p>
            <a:endParaRPr lang="en-US" sz="2400" dirty="0"/>
          </a:p>
          <a:p>
            <a:r>
              <a:rPr lang="en-US" sz="2400" dirty="0"/>
              <a:t>To run and output into a file:   </a:t>
            </a:r>
            <a:r>
              <a:rPr lang="en-US" sz="2400" dirty="0">
                <a:solidFill>
                  <a:schemeClr val="accent6">
                    <a:lumMod val="50000"/>
                  </a:schemeClr>
                </a:solidFill>
              </a:rPr>
              <a:t>python </a:t>
            </a:r>
            <a:r>
              <a:rPr lang="en-US" sz="2400" dirty="0" err="1">
                <a:solidFill>
                  <a:schemeClr val="accent6">
                    <a:lumMod val="50000"/>
                  </a:schemeClr>
                </a:solidFill>
              </a:rPr>
              <a:t>same.py</a:t>
            </a:r>
            <a:r>
              <a:rPr lang="en-US" sz="2400" dirty="0">
                <a:solidFill>
                  <a:schemeClr val="accent6">
                    <a:lumMod val="50000"/>
                  </a:schemeClr>
                </a:solidFill>
              </a:rPr>
              <a:t> &gt; </a:t>
            </a:r>
            <a:r>
              <a:rPr lang="en-US" sz="2400" dirty="0" err="1">
                <a:solidFill>
                  <a:schemeClr val="accent6">
                    <a:lumMod val="50000"/>
                  </a:schemeClr>
                </a:solidFill>
              </a:rPr>
              <a:t>file.txt</a:t>
            </a:r>
            <a:endParaRPr lang="en-US" sz="2400" dirty="0">
              <a:solidFill>
                <a:schemeClr val="accent6">
                  <a:lumMod val="50000"/>
                </a:schemeClr>
              </a:solidFill>
            </a:endParaRPr>
          </a:p>
          <a:p>
            <a:r>
              <a:rPr lang="en-US" sz="2400" dirty="0"/>
              <a:t>where python script filename:    </a:t>
            </a:r>
            <a:r>
              <a:rPr lang="en-US" sz="2400" dirty="0" err="1"/>
              <a:t>same.py</a:t>
            </a:r>
            <a:endParaRPr lang="en-US" sz="2400" dirty="0"/>
          </a:p>
          <a:p>
            <a:r>
              <a:rPr lang="en-US" sz="2400" dirty="0"/>
              <a:t>                        output filename:    </a:t>
            </a:r>
            <a:r>
              <a:rPr lang="en-US" sz="2400" dirty="0" err="1"/>
              <a:t>file.txt</a:t>
            </a:r>
            <a:endParaRPr lang="en-US" sz="2400" dirty="0"/>
          </a:p>
        </p:txBody>
      </p:sp>
      <p:sp>
        <p:nvSpPr>
          <p:cNvPr id="3" name="Rectangle 2"/>
          <p:cNvSpPr/>
          <p:nvPr/>
        </p:nvSpPr>
        <p:spPr>
          <a:xfrm>
            <a:off x="276099" y="759316"/>
            <a:ext cx="8586628" cy="2291752"/>
          </a:xfrm>
          <a:prstGeom prst="rect">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371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locks in Python through inden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33" y="83017"/>
            <a:ext cx="3076575" cy="18669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786120" y="158706"/>
            <a:ext cx="7167185" cy="646331"/>
          </a:xfrm>
          <a:prstGeom prst="rect">
            <a:avLst/>
          </a:prstGeom>
        </p:spPr>
        <p:txBody>
          <a:bodyPr wrap="square">
            <a:spAutoFit/>
          </a:bodyPr>
          <a:lstStyle/>
          <a:p>
            <a:r>
              <a:rPr lang="en-US" dirty="0">
                <a:hlinkClick r:id="rId3"/>
              </a:rPr>
              <a:t>http://www.python-course.eu/python3_blocks.php</a:t>
            </a:r>
            <a:endParaRPr lang="en-US" dirty="0"/>
          </a:p>
          <a:p>
            <a:endParaRPr lang="en-US" dirty="0"/>
          </a:p>
        </p:txBody>
      </p:sp>
      <p:sp>
        <p:nvSpPr>
          <p:cNvPr id="4" name="Rectangle 3"/>
          <p:cNvSpPr/>
          <p:nvPr/>
        </p:nvSpPr>
        <p:spPr>
          <a:xfrm>
            <a:off x="414441" y="2157478"/>
            <a:ext cx="8624305" cy="4524315"/>
          </a:xfrm>
          <a:prstGeom prst="rect">
            <a:avLst/>
          </a:prstGeom>
        </p:spPr>
        <p:txBody>
          <a:bodyPr wrap="square">
            <a:spAutoFit/>
          </a:bodyPr>
          <a:lstStyle/>
          <a:p>
            <a:r>
              <a:rPr lang="en-US" dirty="0">
                <a:hlinkClick r:id="rId4"/>
              </a:rPr>
              <a:t>https://www.python.org/dev/peps/pep-0008/#tabs-or-spaces</a:t>
            </a:r>
            <a:endParaRPr lang="en-US" dirty="0"/>
          </a:p>
          <a:p>
            <a:endParaRPr lang="en-US" dirty="0"/>
          </a:p>
          <a:p>
            <a:r>
              <a:rPr lang="en-US" b="1" dirty="0"/>
              <a:t>Tabs or Spaces?</a:t>
            </a:r>
          </a:p>
          <a:p>
            <a:r>
              <a:rPr lang="en-US" dirty="0"/>
              <a:t>Spaces are the preferred indentation method.</a:t>
            </a:r>
          </a:p>
          <a:p>
            <a:endParaRPr lang="en-US" dirty="0"/>
          </a:p>
          <a:p>
            <a:r>
              <a:rPr lang="en-US" dirty="0"/>
              <a:t>Tabs should be used solely to remain consistent with code that is already indented with tabs.</a:t>
            </a:r>
          </a:p>
          <a:p>
            <a:endParaRPr lang="en-US" dirty="0"/>
          </a:p>
          <a:p>
            <a:r>
              <a:rPr lang="en-US" dirty="0"/>
              <a:t>Python 3 disallows mixing the use of tabs and spaces for indentation.</a:t>
            </a:r>
          </a:p>
          <a:p>
            <a:endParaRPr lang="en-US" dirty="0"/>
          </a:p>
          <a:p>
            <a:r>
              <a:rPr lang="en-US" dirty="0"/>
              <a:t>Python 2 code indented with a mixture of tabs and spaces should be converted to using spaces exclusively.</a:t>
            </a:r>
          </a:p>
          <a:p>
            <a:endParaRPr lang="en-US" dirty="0"/>
          </a:p>
          <a:p>
            <a:r>
              <a:rPr lang="en-US" dirty="0"/>
              <a:t>When invoking the Python 2 command line interpreter with the -t option, it issues warnings about code that illegally mixes tabs and spaces. When using -</a:t>
            </a:r>
            <a:r>
              <a:rPr lang="en-US" dirty="0" err="1"/>
              <a:t>tt</a:t>
            </a:r>
            <a:r>
              <a:rPr lang="en-US" dirty="0"/>
              <a:t> these warnings become errors. These options are highly recommended!</a:t>
            </a:r>
          </a:p>
        </p:txBody>
      </p:sp>
    </p:spTree>
    <p:extLst>
      <p:ext uri="{BB962C8B-B14F-4D97-AF65-F5344CB8AC3E}">
        <p14:creationId xmlns:p14="http://schemas.microsoft.com/office/powerpoint/2010/main" val="4288330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313" y="108216"/>
            <a:ext cx="8614239" cy="6370974"/>
          </a:xfrm>
          <a:prstGeom prst="rect">
            <a:avLst/>
          </a:prstGeom>
        </p:spPr>
        <p:txBody>
          <a:bodyPr wrap="square">
            <a:spAutoFit/>
          </a:bodyPr>
          <a:lstStyle/>
          <a:p>
            <a:r>
              <a:rPr lang="en-US" sz="2400" dirty="0" err="1">
                <a:solidFill>
                  <a:srgbClr val="660066"/>
                </a:solidFill>
              </a:rPr>
              <a:t>same.py</a:t>
            </a:r>
            <a:endParaRPr lang="en-US" sz="2400" dirty="0">
              <a:solidFill>
                <a:srgbClr val="660066"/>
              </a:solidFill>
            </a:endParaRPr>
          </a:p>
          <a:p>
            <a:endParaRPr lang="en-US" sz="2400" dirty="0">
              <a:solidFill>
                <a:srgbClr val="660066"/>
              </a:solidFill>
            </a:endParaRPr>
          </a:p>
          <a:p>
            <a:r>
              <a:rPr lang="en-US" sz="2400" dirty="0">
                <a:solidFill>
                  <a:srgbClr val="660066"/>
                </a:solidFill>
              </a:rPr>
              <a:t>import </a:t>
            </a:r>
            <a:r>
              <a:rPr lang="en-US" sz="2400" dirty="0" err="1">
                <a:solidFill>
                  <a:srgbClr val="660066"/>
                </a:solidFill>
              </a:rPr>
              <a:t>itertools</a:t>
            </a:r>
            <a:endParaRPr lang="en-US" sz="2400" dirty="0">
              <a:solidFill>
                <a:srgbClr val="660066"/>
              </a:solidFill>
            </a:endParaRPr>
          </a:p>
          <a:p>
            <a:r>
              <a:rPr lang="en-US" sz="2400" dirty="0">
                <a:solidFill>
                  <a:srgbClr val="660066"/>
                </a:solidFill>
              </a:rPr>
              <a:t>with open('</a:t>
            </a:r>
            <a:r>
              <a:rPr lang="en-US" sz="2400" dirty="0" err="1">
                <a:solidFill>
                  <a:srgbClr val="660066"/>
                </a:solidFill>
              </a:rPr>
              <a:t>oldOut.txt</a:t>
            </a:r>
            <a:r>
              <a:rPr lang="en-US" sz="2400" dirty="0">
                <a:solidFill>
                  <a:srgbClr val="660066"/>
                </a:solidFill>
              </a:rPr>
              <a:t>') as f1, open('</a:t>
            </a:r>
            <a:r>
              <a:rPr lang="en-US" sz="2400" dirty="0" err="1">
                <a:solidFill>
                  <a:srgbClr val="660066"/>
                </a:solidFill>
              </a:rPr>
              <a:t>newOut.txt</a:t>
            </a:r>
            <a:r>
              <a:rPr lang="en-US" sz="2400" dirty="0">
                <a:solidFill>
                  <a:srgbClr val="660066"/>
                </a:solidFill>
              </a:rPr>
              <a:t>') as f2:</a:t>
            </a:r>
          </a:p>
          <a:p>
            <a:r>
              <a:rPr lang="en-US" sz="2400" dirty="0">
                <a:solidFill>
                  <a:srgbClr val="660066"/>
                </a:solidFill>
              </a:rPr>
              <a:t>        for </a:t>
            </a:r>
            <a:r>
              <a:rPr lang="en-US" sz="2400" dirty="0" err="1">
                <a:solidFill>
                  <a:srgbClr val="660066"/>
                </a:solidFill>
              </a:rPr>
              <a:t>lineno</a:t>
            </a:r>
            <a:r>
              <a:rPr lang="en-US" sz="2400" dirty="0">
                <a:solidFill>
                  <a:srgbClr val="660066"/>
                </a:solidFill>
              </a:rPr>
              <a:t>, (line1, line2) in enumerate(</a:t>
            </a:r>
            <a:r>
              <a:rPr lang="en-US" sz="2400" dirty="0" err="1">
                <a:solidFill>
                  <a:srgbClr val="660066"/>
                </a:solidFill>
              </a:rPr>
              <a:t>itertools.izip</a:t>
            </a:r>
            <a:r>
              <a:rPr lang="en-US" sz="2400" dirty="0">
                <a:solidFill>
                  <a:srgbClr val="660066"/>
                </a:solidFill>
              </a:rPr>
              <a:t>(f1, f2), 1):</a:t>
            </a:r>
          </a:p>
          <a:p>
            <a:r>
              <a:rPr lang="en-US" sz="2400" dirty="0">
                <a:solidFill>
                  <a:srgbClr val="660066"/>
                </a:solidFill>
              </a:rPr>
              <a:t>                if line1 != line2:</a:t>
            </a:r>
          </a:p>
          <a:p>
            <a:r>
              <a:rPr lang="en-US" sz="2400" dirty="0">
                <a:solidFill>
                  <a:srgbClr val="660066"/>
                </a:solidFill>
              </a:rPr>
              <a:t>                        print line1, line2, 'mismatch', </a:t>
            </a:r>
            <a:r>
              <a:rPr lang="en-US" sz="2400" dirty="0" err="1">
                <a:solidFill>
                  <a:srgbClr val="660066"/>
                </a:solidFill>
              </a:rPr>
              <a:t>lineno</a:t>
            </a:r>
            <a:endParaRPr lang="en-US" sz="2400" dirty="0">
              <a:solidFill>
                <a:srgbClr val="660066"/>
              </a:solidFill>
            </a:endParaRPr>
          </a:p>
          <a:p>
            <a:endParaRPr lang="de-DE" sz="2400" dirty="0"/>
          </a:p>
          <a:p>
            <a:endParaRPr lang="en-US" sz="2400" dirty="0">
              <a:solidFill>
                <a:schemeClr val="accent6">
                  <a:lumMod val="50000"/>
                </a:schemeClr>
              </a:solidFill>
            </a:endParaRPr>
          </a:p>
          <a:p>
            <a:r>
              <a:rPr lang="en-US" sz="2400" dirty="0" err="1">
                <a:solidFill>
                  <a:schemeClr val="accent6">
                    <a:lumMod val="50000"/>
                  </a:schemeClr>
                </a:solidFill>
              </a:rPr>
              <a:t>file.txt</a:t>
            </a:r>
            <a:endParaRPr lang="en-US" sz="2400" dirty="0">
              <a:solidFill>
                <a:schemeClr val="accent6">
                  <a:lumMod val="50000"/>
                </a:schemeClr>
              </a:solidFill>
            </a:endParaRPr>
          </a:p>
          <a:p>
            <a:endParaRPr lang="de-DE" sz="2400" dirty="0"/>
          </a:p>
          <a:p>
            <a:r>
              <a:rPr lang="de-DE" sz="2400" dirty="0">
                <a:solidFill>
                  <a:srgbClr val="385723"/>
                </a:solidFill>
              </a:rPr>
              <a:t>-1-1-1-1-1-1-1-1Gauss -1 3 -2 1 -3 2</a:t>
            </a:r>
          </a:p>
          <a:p>
            <a:r>
              <a:rPr lang="de-DE" sz="2400" dirty="0">
                <a:solidFill>
                  <a:srgbClr val="385723"/>
                </a:solidFill>
              </a:rPr>
              <a:t>-1-1-1-1-1-1-1-1Gauss: -1 3 -2 1 -3 2</a:t>
            </a:r>
          </a:p>
          <a:p>
            <a:r>
              <a:rPr lang="de-DE" sz="2400" dirty="0" err="1">
                <a:solidFill>
                  <a:srgbClr val="385723"/>
                </a:solidFill>
              </a:rPr>
              <a:t>mismatch</a:t>
            </a:r>
            <a:r>
              <a:rPr lang="de-DE" sz="2400" dirty="0">
                <a:solidFill>
                  <a:srgbClr val="385723"/>
                </a:solidFill>
              </a:rPr>
              <a:t> 1</a:t>
            </a:r>
          </a:p>
          <a:p>
            <a:r>
              <a:rPr lang="de-DE" sz="2400" dirty="0">
                <a:solidFill>
                  <a:srgbClr val="385723"/>
                </a:solidFill>
              </a:rPr>
              <a:t>11111111Gauss 2 -1 3 -2 1 -3</a:t>
            </a:r>
          </a:p>
          <a:p>
            <a:r>
              <a:rPr lang="de-DE" sz="2400" dirty="0">
                <a:solidFill>
                  <a:srgbClr val="385723"/>
                </a:solidFill>
              </a:rPr>
              <a:t>11111111Gauss: 2 -1 3 -2 1 -3</a:t>
            </a:r>
          </a:p>
          <a:p>
            <a:r>
              <a:rPr lang="de-DE" sz="2400" dirty="0" err="1">
                <a:solidFill>
                  <a:srgbClr val="385723"/>
                </a:solidFill>
              </a:rPr>
              <a:t>mismatch</a:t>
            </a:r>
            <a:r>
              <a:rPr lang="de-DE" sz="2400" dirty="0">
                <a:solidFill>
                  <a:srgbClr val="385723"/>
                </a:solidFill>
              </a:rPr>
              <a:t> 11</a:t>
            </a:r>
            <a:endParaRPr lang="en-US" sz="2400" dirty="0">
              <a:solidFill>
                <a:srgbClr val="385723"/>
              </a:solidFill>
            </a:endParaRPr>
          </a:p>
        </p:txBody>
      </p:sp>
      <p:sp>
        <p:nvSpPr>
          <p:cNvPr id="3" name="Rectangle 2"/>
          <p:cNvSpPr/>
          <p:nvPr/>
        </p:nvSpPr>
        <p:spPr>
          <a:xfrm>
            <a:off x="276099" y="635062"/>
            <a:ext cx="8586628" cy="2291752"/>
          </a:xfrm>
          <a:prstGeom prst="rect">
            <a:avLst/>
          </a:prstGeom>
          <a:noFill/>
          <a:ln w="3810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90449" y="4004259"/>
            <a:ext cx="8586628" cy="2525851"/>
          </a:xfrm>
          <a:prstGeom prst="rect">
            <a:avLst/>
          </a:prstGeom>
          <a:noFill/>
          <a:ln w="38100" cmpd="sng">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98679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923" y="1209629"/>
            <a:ext cx="8503799" cy="4154984"/>
          </a:xfrm>
          <a:prstGeom prst="rect">
            <a:avLst/>
          </a:prstGeom>
          <a:solidFill>
            <a:schemeClr val="accent4">
              <a:lumMod val="20000"/>
              <a:lumOff val="80000"/>
            </a:schemeClr>
          </a:solidFill>
        </p:spPr>
        <p:txBody>
          <a:bodyPr wrap="square">
            <a:spAutoFit/>
          </a:bodyPr>
          <a:lstStyle/>
          <a:p>
            <a:r>
              <a:rPr lang="en-US" sz="2400" dirty="0">
                <a:solidFill>
                  <a:srgbClr val="002060"/>
                </a:solidFill>
              </a:rPr>
              <a:t>## yamltoR.py:   extracts R code from Swirl lesson</a:t>
            </a:r>
          </a:p>
          <a:p>
            <a:r>
              <a:rPr lang="en-US" sz="2400" dirty="0">
                <a:solidFill>
                  <a:srgbClr val="002060"/>
                </a:solidFill>
              </a:rPr>
              <a:t>## Author:  Isabel Darcy</a:t>
            </a:r>
          </a:p>
          <a:p>
            <a:endParaRPr lang="en-US" sz="2400" dirty="0">
              <a:solidFill>
                <a:srgbClr val="008000"/>
              </a:solidFill>
            </a:endParaRPr>
          </a:p>
          <a:p>
            <a:r>
              <a:rPr lang="en-US" sz="2400" dirty="0">
                <a:solidFill>
                  <a:srgbClr val="008000"/>
                </a:solidFill>
              </a:rPr>
              <a:t># open file </a:t>
            </a:r>
            <a:r>
              <a:rPr lang="en-US" sz="2400" dirty="0" err="1">
                <a:solidFill>
                  <a:srgbClr val="008000"/>
                </a:solidFill>
              </a:rPr>
              <a:t>lesson.yaml</a:t>
            </a:r>
            <a:r>
              <a:rPr lang="en-US" sz="2400" dirty="0">
                <a:solidFill>
                  <a:srgbClr val="008000"/>
                </a:solidFill>
              </a:rPr>
              <a:t> for reading, call the open file f</a:t>
            </a:r>
          </a:p>
          <a:p>
            <a:r>
              <a:rPr lang="en-US" sz="2400" dirty="0"/>
              <a:t>f = open('lesson.</a:t>
            </a:r>
            <a:r>
              <a:rPr lang="en-US" sz="2400" dirty="0" err="1"/>
              <a:t>yaml</a:t>
            </a:r>
            <a:r>
              <a:rPr lang="en-US" sz="2400" dirty="0"/>
              <a:t>',"r”)</a:t>
            </a:r>
          </a:p>
          <a:p>
            <a:r>
              <a:rPr lang="en-US" sz="2400" dirty="0" err="1"/>
              <a:t>data_line</a:t>
            </a:r>
            <a:r>
              <a:rPr lang="en-US" sz="2400" dirty="0"/>
              <a:t> = </a:t>
            </a:r>
            <a:r>
              <a:rPr lang="en-US" sz="2400" dirty="0" err="1"/>
              <a:t>f.readlines</a:t>
            </a:r>
            <a:r>
              <a:rPr lang="en-US" sz="2400" dirty="0"/>
              <a:t>()   </a:t>
            </a:r>
            <a:r>
              <a:rPr lang="en-US" sz="2400" dirty="0">
                <a:solidFill>
                  <a:srgbClr val="008000"/>
                </a:solidFill>
              </a:rPr>
              <a:t># read in each line of the file now called f</a:t>
            </a:r>
          </a:p>
          <a:p>
            <a:r>
              <a:rPr lang="en-US" sz="2400" dirty="0"/>
              <a:t>for </a:t>
            </a:r>
            <a:r>
              <a:rPr lang="en-US" sz="2400" dirty="0" err="1"/>
              <a:t>i</a:t>
            </a:r>
            <a:r>
              <a:rPr lang="en-US" sz="2400" dirty="0"/>
              <a:t> in </a:t>
            </a:r>
            <a:r>
              <a:rPr lang="en-US" sz="2400" dirty="0" err="1"/>
              <a:t>data_line</a:t>
            </a:r>
            <a:r>
              <a:rPr lang="en-US" sz="2400" dirty="0"/>
              <a:t>:               </a:t>
            </a:r>
            <a:r>
              <a:rPr lang="en-US" sz="2400" dirty="0">
                <a:solidFill>
                  <a:srgbClr val="008000"/>
                </a:solidFill>
              </a:rPr>
              <a:t># for each line</a:t>
            </a:r>
          </a:p>
          <a:p>
            <a:r>
              <a:rPr lang="en-US" sz="2400" dirty="0"/>
              <a:t>        if </a:t>
            </a:r>
            <a:r>
              <a:rPr lang="en-US" sz="2400" dirty="0" err="1"/>
              <a:t>i</a:t>
            </a:r>
            <a:r>
              <a:rPr lang="en-US" sz="2400" dirty="0"/>
              <a:t>[:16] == "  </a:t>
            </a:r>
            <a:r>
              <a:rPr lang="en-US" sz="2400" dirty="0" err="1"/>
              <a:t>CorrectAnswer</a:t>
            </a:r>
            <a:r>
              <a:rPr lang="en-US" sz="2400" dirty="0"/>
              <a:t>:":    </a:t>
            </a:r>
            <a:r>
              <a:rPr lang="en-US" sz="2400" dirty="0">
                <a:solidFill>
                  <a:srgbClr val="008000"/>
                </a:solidFill>
              </a:rPr>
              <a:t># for each line check if first 16            </a:t>
            </a:r>
          </a:p>
          <a:p>
            <a:r>
              <a:rPr lang="en-US" sz="2400" dirty="0">
                <a:solidFill>
                  <a:srgbClr val="008000"/>
                </a:solidFill>
              </a:rPr>
              <a:t>                                                         # characters are  __</a:t>
            </a:r>
            <a:r>
              <a:rPr lang="en-US" sz="2400" dirty="0" err="1">
                <a:solidFill>
                  <a:srgbClr val="008000"/>
                </a:solidFill>
              </a:rPr>
              <a:t>CorrectAnswer</a:t>
            </a:r>
            <a:r>
              <a:rPr lang="en-US" sz="2400" dirty="0">
                <a:solidFill>
                  <a:srgbClr val="008000"/>
                </a:solidFill>
              </a:rPr>
              <a:t>: </a:t>
            </a:r>
          </a:p>
          <a:p>
            <a:r>
              <a:rPr lang="en-US" sz="2400" dirty="0"/>
              <a:t>               print(</a:t>
            </a:r>
            <a:r>
              <a:rPr lang="en-US" sz="2400" dirty="0" err="1"/>
              <a:t>i</a:t>
            </a:r>
            <a:r>
              <a:rPr lang="en-US" sz="2400" dirty="0"/>
              <a:t>[17:])                   </a:t>
            </a:r>
            <a:r>
              <a:rPr lang="en-US" sz="2400" dirty="0">
                <a:solidFill>
                  <a:srgbClr val="008000"/>
                </a:solidFill>
              </a:rPr>
              <a:t># print all characters after 16 in line </a:t>
            </a:r>
            <a:r>
              <a:rPr lang="en-US" sz="2400" dirty="0" err="1">
                <a:solidFill>
                  <a:srgbClr val="008000"/>
                </a:solidFill>
              </a:rPr>
              <a:t>i</a:t>
            </a:r>
            <a:endParaRPr lang="en-US" sz="2400" dirty="0">
              <a:solidFill>
                <a:srgbClr val="008000"/>
              </a:solidFill>
            </a:endParaRPr>
          </a:p>
          <a:p>
            <a:r>
              <a:rPr lang="en-US" sz="2400" dirty="0" err="1"/>
              <a:t>f.close</a:t>
            </a:r>
            <a:r>
              <a:rPr lang="en-US" sz="2400" dirty="0"/>
              <a:t>()                                         </a:t>
            </a:r>
            <a:r>
              <a:rPr lang="en-US" sz="2400" dirty="0">
                <a:solidFill>
                  <a:srgbClr val="008000"/>
                </a:solidFill>
              </a:rPr>
              <a:t># close file f </a:t>
            </a:r>
          </a:p>
        </p:txBody>
      </p:sp>
      <p:sp>
        <p:nvSpPr>
          <p:cNvPr id="3" name="Rectangle 2"/>
          <p:cNvSpPr/>
          <p:nvPr/>
        </p:nvSpPr>
        <p:spPr>
          <a:xfrm>
            <a:off x="386923" y="417771"/>
            <a:ext cx="5980548" cy="461665"/>
          </a:xfrm>
          <a:prstGeom prst="rect">
            <a:avLst/>
          </a:prstGeom>
        </p:spPr>
        <p:txBody>
          <a:bodyPr wrap="none">
            <a:spAutoFit/>
          </a:bodyPr>
          <a:lstStyle/>
          <a:p>
            <a:r>
              <a:rPr lang="en-US" sz="2400" dirty="0"/>
              <a:t>yamltoR.py:   extracts R code from Swirl lesson</a:t>
            </a:r>
          </a:p>
        </p:txBody>
      </p:sp>
    </p:spTree>
    <p:extLst>
      <p:ext uri="{BB962C8B-B14F-4D97-AF65-F5344CB8AC3E}">
        <p14:creationId xmlns:p14="http://schemas.microsoft.com/office/powerpoint/2010/main" val="21916635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514" y="1468155"/>
            <a:ext cx="4572000" cy="3046988"/>
          </a:xfrm>
          <a:prstGeom prst="rect">
            <a:avLst/>
          </a:prstGeom>
          <a:solidFill>
            <a:srgbClr val="FFF2CC"/>
          </a:solidFill>
        </p:spPr>
        <p:txBody>
          <a:bodyPr>
            <a:spAutoFit/>
          </a:bodyPr>
          <a:lstStyle/>
          <a:p>
            <a:r>
              <a:rPr lang="en-US" sz="2400" dirty="0"/>
              <a:t>f = open('lesson.</a:t>
            </a:r>
            <a:r>
              <a:rPr lang="en-US" sz="2400" dirty="0" err="1"/>
              <a:t>yaml</a:t>
            </a:r>
            <a:r>
              <a:rPr lang="en-US" sz="2400" dirty="0"/>
              <a:t>',"r")</a:t>
            </a:r>
          </a:p>
          <a:p>
            <a:r>
              <a:rPr lang="en-US" sz="2400" dirty="0" err="1"/>
              <a:t>data_line</a:t>
            </a:r>
            <a:r>
              <a:rPr lang="en-US" sz="2400" dirty="0"/>
              <a:t> = </a:t>
            </a:r>
            <a:r>
              <a:rPr lang="en-US" sz="2400" dirty="0" err="1"/>
              <a:t>f.readlines</a:t>
            </a:r>
            <a:r>
              <a:rPr lang="en-US" sz="2400" dirty="0"/>
              <a:t>()</a:t>
            </a:r>
          </a:p>
          <a:p>
            <a:r>
              <a:rPr lang="en-US" sz="2400" dirty="0"/>
              <a:t>for </a:t>
            </a:r>
            <a:r>
              <a:rPr lang="en-US" sz="2400" dirty="0" err="1"/>
              <a:t>i</a:t>
            </a:r>
            <a:r>
              <a:rPr lang="en-US" sz="2400" dirty="0"/>
              <a:t> in </a:t>
            </a:r>
            <a:r>
              <a:rPr lang="en-US" sz="2400" dirty="0" err="1"/>
              <a:t>data_line</a:t>
            </a:r>
            <a:r>
              <a:rPr lang="en-US" sz="2400" dirty="0"/>
              <a:t>:</a:t>
            </a:r>
          </a:p>
          <a:p>
            <a:r>
              <a:rPr lang="en-US" sz="2400" dirty="0"/>
              <a:t>    if </a:t>
            </a:r>
            <a:r>
              <a:rPr lang="en-US" sz="2400" dirty="0" err="1"/>
              <a:t>i</a:t>
            </a:r>
            <a:r>
              <a:rPr lang="en-US" sz="2400" dirty="0"/>
              <a:t>[:16] == "  </a:t>
            </a:r>
            <a:r>
              <a:rPr lang="en-US" sz="2400" dirty="0" err="1"/>
              <a:t>CorrectAnswer</a:t>
            </a:r>
            <a:r>
              <a:rPr lang="en-US" sz="2400" dirty="0"/>
              <a:t>:":</a:t>
            </a:r>
          </a:p>
          <a:p>
            <a:r>
              <a:rPr lang="en-US" sz="2400" dirty="0"/>
              <a:t>         print(</a:t>
            </a:r>
            <a:r>
              <a:rPr lang="en-US" sz="2400" dirty="0" err="1"/>
              <a:t>i</a:t>
            </a:r>
            <a:r>
              <a:rPr lang="en-US" sz="2400" dirty="0"/>
              <a:t>[17:])</a:t>
            </a:r>
          </a:p>
          <a:p>
            <a:r>
              <a:rPr lang="en-US" sz="2400" dirty="0"/>
              <a:t>    else:</a:t>
            </a:r>
          </a:p>
          <a:p>
            <a:r>
              <a:rPr lang="en-US" sz="2400" dirty="0"/>
              <a:t>         print("#"+</a:t>
            </a:r>
            <a:r>
              <a:rPr lang="en-US" sz="2400" dirty="0" err="1"/>
              <a:t>i</a:t>
            </a:r>
            <a:r>
              <a:rPr lang="en-US" sz="2400" dirty="0"/>
              <a:t>)</a:t>
            </a:r>
          </a:p>
          <a:p>
            <a:r>
              <a:rPr lang="en-US" sz="2400" dirty="0" err="1"/>
              <a:t>f.close</a:t>
            </a:r>
            <a:r>
              <a:rPr lang="en-US" sz="2400" dirty="0"/>
              <a:t>()</a:t>
            </a:r>
          </a:p>
        </p:txBody>
      </p:sp>
      <p:sp>
        <p:nvSpPr>
          <p:cNvPr id="3" name="Rectangle 2"/>
          <p:cNvSpPr/>
          <p:nvPr/>
        </p:nvSpPr>
        <p:spPr>
          <a:xfrm>
            <a:off x="936300" y="558003"/>
            <a:ext cx="3541995" cy="461665"/>
          </a:xfrm>
          <a:prstGeom prst="rect">
            <a:avLst/>
          </a:prstGeom>
        </p:spPr>
        <p:txBody>
          <a:bodyPr wrap="none">
            <a:spAutoFit/>
          </a:bodyPr>
          <a:lstStyle/>
          <a:p>
            <a:r>
              <a:rPr lang="en-US" dirty="0"/>
              <a:t> </a:t>
            </a:r>
            <a:r>
              <a:rPr lang="en-US" sz="2400" dirty="0"/>
              <a:t>yamltoRwithComments.py</a:t>
            </a:r>
          </a:p>
        </p:txBody>
      </p:sp>
    </p:spTree>
    <p:extLst>
      <p:ext uri="{BB962C8B-B14F-4D97-AF65-F5344CB8AC3E}">
        <p14:creationId xmlns:p14="http://schemas.microsoft.com/office/powerpoint/2010/main" val="3188541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686" y="230384"/>
            <a:ext cx="8702547" cy="6771083"/>
          </a:xfrm>
          <a:prstGeom prst="rect">
            <a:avLst/>
          </a:prstGeom>
        </p:spPr>
        <p:txBody>
          <a:bodyPr wrap="square">
            <a:spAutoFit/>
          </a:bodyPr>
          <a:lstStyle/>
          <a:p>
            <a:r>
              <a:rPr lang="en-US" sz="2400" dirty="0"/>
              <a:t>PEP 8 - Style Guide for Python Code</a:t>
            </a:r>
          </a:p>
          <a:p>
            <a:endParaRPr lang="en-US" sz="1200" dirty="0"/>
          </a:p>
          <a:p>
            <a:pPr algn="ctr"/>
            <a:r>
              <a:rPr lang="en-US" sz="2400" dirty="0">
                <a:hlinkClick r:id="rId2"/>
              </a:rPr>
              <a:t>https://www.python.org/dev/peps/pep-0008/</a:t>
            </a:r>
            <a:endParaRPr lang="en-US" sz="2400" dirty="0"/>
          </a:p>
          <a:p>
            <a:endParaRPr lang="en-US" sz="2400" dirty="0"/>
          </a:p>
          <a:p>
            <a:endParaRPr lang="en-US" sz="2400" dirty="0">
              <a:solidFill>
                <a:srgbClr val="000000"/>
              </a:solidFill>
              <a:latin typeface="Times New Roman" panose="02020603050405020304" pitchFamily="18" charset="0"/>
            </a:endParaRPr>
          </a:p>
          <a:p>
            <a:endParaRPr lang="en-US"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There are many places to learn python.</a:t>
            </a:r>
          </a:p>
          <a:p>
            <a:pPr>
              <a:buFont typeface="Arial" panose="020B0604020202020204" pitchFamily="34" charset="0"/>
              <a:buChar char="•"/>
            </a:pPr>
            <a:r>
              <a:rPr lang="en-US" sz="2400" dirty="0">
                <a:solidFill>
                  <a:srgbClr val="000000"/>
                </a:solidFill>
                <a:latin typeface="Times New Roman" panose="02020603050405020304" pitchFamily="18" charset="0"/>
                <a:hlinkClick r:id="rId3"/>
              </a:rPr>
              <a:t>Python For Beginners</a:t>
            </a:r>
            <a:r>
              <a:rPr lang="en-US" sz="2400" dirty="0">
                <a:solidFill>
                  <a:srgbClr val="000000"/>
                </a:solidFill>
                <a:latin typeface="Times New Roman" panose="02020603050405020304" pitchFamily="18" charset="0"/>
              </a:rPr>
              <a:t> includes links to a variety of resources at </a:t>
            </a:r>
            <a:r>
              <a:rPr lang="en-US" sz="2400" dirty="0">
                <a:solidFill>
                  <a:srgbClr val="000000"/>
                </a:solidFill>
                <a:latin typeface="Times New Roman" panose="02020603050405020304" pitchFamily="18" charset="0"/>
                <a:hlinkClick r:id="rId4"/>
              </a:rPr>
              <a:t>Python for Non-Programmers</a:t>
            </a:r>
            <a:r>
              <a:rPr lang="en-US" sz="2400" dirty="0">
                <a:solidFill>
                  <a:srgbClr val="000000"/>
                </a:solidFill>
                <a:latin typeface="Times New Roman" panose="02020603050405020304" pitchFamily="18" charset="0"/>
              </a:rPr>
              <a:t> and </a:t>
            </a:r>
            <a:r>
              <a:rPr lang="en-US" sz="2400" dirty="0">
                <a:solidFill>
                  <a:srgbClr val="000000"/>
                </a:solidFill>
                <a:latin typeface="Times New Roman" panose="02020603050405020304" pitchFamily="18" charset="0"/>
                <a:hlinkClick r:id="rId5"/>
              </a:rPr>
              <a:t>Python for Programmers</a:t>
            </a: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rPr>
              <a:t>For beginners: </a:t>
            </a:r>
            <a:r>
              <a:rPr lang="en-US" sz="2400" dirty="0">
                <a:solidFill>
                  <a:srgbClr val="000000"/>
                </a:solidFill>
                <a:latin typeface="Times New Roman" panose="02020603050405020304" pitchFamily="18" charset="0"/>
                <a:hlinkClick r:id="rId6"/>
              </a:rPr>
              <a:t>codecademy</a:t>
            </a:r>
            <a:r>
              <a:rPr lang="en-US" sz="2400" dirty="0">
                <a:solidFill>
                  <a:srgbClr val="000000"/>
                </a:solidFill>
                <a:latin typeface="Times New Roman" panose="02020603050405020304" pitchFamily="18" charset="0"/>
              </a:rPr>
              <a:t>. Intro-active lessons that you can do in your web browser. You can also learn HTML &amp; CSS, </a:t>
            </a:r>
            <a:r>
              <a:rPr lang="en-US" sz="2400" dirty="0" err="1">
                <a:solidFill>
                  <a:srgbClr val="000000"/>
                </a:solidFill>
                <a:latin typeface="Times New Roman" panose="02020603050405020304" pitchFamily="18" charset="0"/>
              </a:rPr>
              <a:t>Javascript</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jQuery</a:t>
            </a:r>
            <a:r>
              <a:rPr lang="en-US" sz="2400" dirty="0">
                <a:solidFill>
                  <a:srgbClr val="000000"/>
                </a:solidFill>
                <a:latin typeface="Times New Roman" panose="02020603050405020304" pitchFamily="18" charset="0"/>
              </a:rPr>
              <a:t>, Ruby, PHP at </a:t>
            </a:r>
            <a:r>
              <a:rPr lang="en-US" sz="2400" dirty="0">
                <a:solidFill>
                  <a:srgbClr val="000000"/>
                </a:solidFill>
                <a:latin typeface="Times New Roman" panose="02020603050405020304" pitchFamily="18" charset="0"/>
                <a:hlinkClick r:id="rId7"/>
              </a:rPr>
              <a:t>Codecademy</a:t>
            </a:r>
            <a:br>
              <a:rPr lang="en-US" sz="2400" dirty="0">
                <a:solidFill>
                  <a:srgbClr val="000000"/>
                </a:solidFill>
                <a:latin typeface="Times New Roman" panose="02020603050405020304" pitchFamily="18" charset="0"/>
              </a:rPr>
            </a:b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hlinkClick r:id="rId8"/>
              </a:rPr>
              <a:t>Coursera course</a:t>
            </a:r>
            <a:endParaRPr lang="en-US" sz="2400" dirty="0">
              <a:solidFill>
                <a:srgbClr val="000000"/>
              </a:solidFill>
              <a:latin typeface="Times New Roman" panose="02020603050405020304" pitchFamily="18" charset="0"/>
            </a:endParaRPr>
          </a:p>
          <a:p>
            <a:pPr>
              <a:buFont typeface="Arial" panose="020B0604020202020204" pitchFamily="34" charset="0"/>
              <a:buChar char="•"/>
            </a:pPr>
            <a:r>
              <a:rPr lang="en-US" sz="2400" dirty="0">
                <a:solidFill>
                  <a:srgbClr val="000000"/>
                </a:solidFill>
                <a:latin typeface="Times New Roman" panose="02020603050405020304" pitchFamily="18" charset="0"/>
                <a:hlinkClick r:id="rId9"/>
              </a:rPr>
              <a:t>Python via Lynda</a:t>
            </a:r>
            <a:r>
              <a:rPr lang="en-US" sz="2400" dirty="0">
                <a:solidFill>
                  <a:srgbClr val="000000"/>
                </a:solidFill>
                <a:latin typeface="Times New Roman" panose="02020603050405020304" pitchFamily="18" charset="0"/>
              </a:rPr>
              <a:t>. Note Lynda is free to all UI students/staff/faculty by logging in </a:t>
            </a:r>
            <a:r>
              <a:rPr lang="en-US" sz="2400" dirty="0">
                <a:solidFill>
                  <a:srgbClr val="000000"/>
                </a:solidFill>
                <a:latin typeface="Times New Roman" panose="02020603050405020304" pitchFamily="18" charset="0"/>
                <a:hlinkClick r:id="rId10"/>
              </a:rPr>
              <a:t>here</a:t>
            </a:r>
            <a:endParaRPr lang="en-US" sz="2400" dirty="0">
              <a:solidFill>
                <a:srgbClr val="000000"/>
              </a:solidFill>
              <a:latin typeface="Times New Roman" panose="02020603050405020304" pitchFamily="18" charset="0"/>
            </a:endParaRPr>
          </a:p>
          <a:p>
            <a:endParaRPr lang="en-US" sz="2400" dirty="0"/>
          </a:p>
          <a:p>
            <a:endParaRPr lang="en-US" dirty="0"/>
          </a:p>
          <a:p>
            <a:endParaRPr lang="en-US" dirty="0"/>
          </a:p>
        </p:txBody>
      </p:sp>
    </p:spTree>
    <p:extLst>
      <p:ext uri="{BB962C8B-B14F-4D97-AF65-F5344CB8AC3E}">
        <p14:creationId xmlns:p14="http://schemas.microsoft.com/office/powerpoint/2010/main" val="31411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1" y="-92755"/>
            <a:ext cx="8229600" cy="1143000"/>
          </a:xfrm>
        </p:spPr>
        <p:txBody>
          <a:bodyPr/>
          <a:lstStyle/>
          <a:p>
            <a:r>
              <a:rPr lang="en-US" dirty="0"/>
              <a:t>Plotting Persistence Diagrams</a:t>
            </a:r>
          </a:p>
        </p:txBody>
      </p:sp>
      <p:pic>
        <p:nvPicPr>
          <p:cNvPr id="4" name="Content Placeholder 3" descr="persdia.png"/>
          <p:cNvPicPr>
            <a:picLocks noGrp="1" noChangeAspect="1"/>
          </p:cNvPicPr>
          <p:nvPr>
            <p:ph idx="1"/>
          </p:nvPr>
        </p:nvPicPr>
        <p:blipFill>
          <a:blip r:embed="rId2">
            <a:extLst>
              <a:ext uri="{28A0092B-C50C-407E-A947-70E740481C1C}">
                <a14:useLocalDpi xmlns:a14="http://schemas.microsoft.com/office/drawing/2010/main" val="0"/>
              </a:ext>
            </a:extLst>
          </a:blip>
          <a:srcRect t="-22883" b="-22883"/>
          <a:stretch>
            <a:fillRect/>
          </a:stretch>
        </p:blipFill>
        <p:spPr>
          <a:xfrm>
            <a:off x="1027580" y="3324572"/>
            <a:ext cx="5399741" cy="2969650"/>
          </a:xfrm>
        </p:spPr>
      </p:pic>
      <p:sp>
        <p:nvSpPr>
          <p:cNvPr id="5" name="TextBox 4"/>
          <p:cNvSpPr txBox="1"/>
          <p:nvPr/>
        </p:nvSpPr>
        <p:spPr>
          <a:xfrm>
            <a:off x="1197910" y="304960"/>
            <a:ext cx="6260353" cy="1569660"/>
          </a:xfrm>
          <a:prstGeom prst="rect">
            <a:avLst/>
          </a:prstGeom>
          <a:noFill/>
        </p:spPr>
        <p:txBody>
          <a:bodyPr wrap="square" rtlCol="0">
            <a:spAutoFit/>
          </a:bodyPr>
          <a:lstStyle/>
          <a:p>
            <a:endParaRPr lang="en-US" sz="4800" dirty="0"/>
          </a:p>
          <a:p>
            <a:endParaRPr lang="en-US" sz="4800" dirty="0"/>
          </a:p>
        </p:txBody>
      </p:sp>
      <p:sp>
        <p:nvSpPr>
          <p:cNvPr id="6" name="TextBox 5"/>
          <p:cNvSpPr txBox="1"/>
          <p:nvPr/>
        </p:nvSpPr>
        <p:spPr>
          <a:xfrm>
            <a:off x="899085" y="1050245"/>
            <a:ext cx="7730565" cy="2677656"/>
          </a:xfrm>
          <a:prstGeom prst="rect">
            <a:avLst/>
          </a:prstGeom>
          <a:noFill/>
        </p:spPr>
        <p:txBody>
          <a:bodyPr wrap="square" rtlCol="0">
            <a:spAutoFit/>
          </a:bodyPr>
          <a:lstStyle/>
          <a:p>
            <a:r>
              <a:rPr lang="en-US" sz="2800" dirty="0"/>
              <a:t>In order to aid with visualization, a simple </a:t>
            </a:r>
            <a:r>
              <a:rPr lang="en-US" sz="2800" dirty="0" err="1"/>
              <a:t>Matlab</a:t>
            </a:r>
            <a:r>
              <a:rPr lang="en-US" sz="2800" dirty="0"/>
              <a:t> script called </a:t>
            </a:r>
            <a:r>
              <a:rPr lang="en-US" sz="2800" dirty="0" err="1"/>
              <a:t>persdia</a:t>
            </a:r>
            <a:r>
              <a:rPr lang="en-US" sz="2800" dirty="0"/>
              <a:t> has been bundled along with the source code for Perseus. This script may be called from </a:t>
            </a:r>
            <a:r>
              <a:rPr lang="en-US" sz="2800" b="1" dirty="0"/>
              <a:t>the </a:t>
            </a:r>
            <a:r>
              <a:rPr lang="en-US" sz="2800" b="1" dirty="0" err="1"/>
              <a:t>Matlab</a:t>
            </a:r>
            <a:r>
              <a:rPr lang="en-US" sz="2800" b="1" dirty="0"/>
              <a:t> command prompt </a:t>
            </a:r>
            <a:r>
              <a:rPr lang="en-US" sz="2800" dirty="0"/>
              <a:t>to plot the Perseus output file as a persistence diagram in the following way:</a:t>
            </a:r>
          </a:p>
        </p:txBody>
      </p:sp>
      <p:sp>
        <p:nvSpPr>
          <p:cNvPr id="7" name="TextBox 6"/>
          <p:cNvSpPr txBox="1"/>
          <p:nvPr/>
        </p:nvSpPr>
        <p:spPr>
          <a:xfrm>
            <a:off x="899085" y="5458213"/>
            <a:ext cx="7730566" cy="1077218"/>
          </a:xfrm>
          <a:prstGeom prst="rect">
            <a:avLst/>
          </a:prstGeom>
          <a:noFill/>
        </p:spPr>
        <p:txBody>
          <a:bodyPr wrap="square" rtlCol="0">
            <a:spAutoFit/>
          </a:bodyPr>
          <a:lstStyle/>
          <a:p>
            <a:r>
              <a:rPr lang="en-US" sz="3200" b="1" dirty="0"/>
              <a:t>Make sure you set the directory to the one containing your Perseus files.</a:t>
            </a:r>
          </a:p>
        </p:txBody>
      </p:sp>
    </p:spTree>
    <p:extLst>
      <p:ext uri="{BB962C8B-B14F-4D97-AF65-F5344CB8AC3E}">
        <p14:creationId xmlns:p14="http://schemas.microsoft.com/office/powerpoint/2010/main" val="41129232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Git &amp; Github</a:t>
            </a:r>
          </a:p>
        </p:txBody>
      </p:sp>
      <p:sp>
        <p:nvSpPr>
          <p:cNvPr id="3" name="Subtitle 2"/>
          <p:cNvSpPr>
            <a:spLocks noGrp="1"/>
          </p:cNvSpPr>
          <p:nvPr>
            <p:ph type="subTitle" idx="1"/>
          </p:nvPr>
        </p:nvSpPr>
        <p:spPr/>
        <p:txBody>
          <a:bodyPr/>
          <a:lstStyle/>
          <a:p>
            <a:r>
              <a:rPr lang="en-US" cap="none" dirty="0"/>
              <a:t>Timothy </a:t>
            </a:r>
            <a:r>
              <a:rPr lang="en-US" cap="none" dirty="0" err="1"/>
              <a:t>McRoy</a:t>
            </a:r>
            <a:endParaRPr lang="en-US" cap="none" dirty="0"/>
          </a:p>
        </p:txBody>
      </p:sp>
    </p:spTree>
    <p:extLst>
      <p:ext uri="{BB962C8B-B14F-4D97-AF65-F5344CB8AC3E}">
        <p14:creationId xmlns:p14="http://schemas.microsoft.com/office/powerpoint/2010/main" val="2625045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6" y="-114696"/>
            <a:ext cx="7886700" cy="1325563"/>
          </a:xfrm>
        </p:spPr>
        <p:txBody>
          <a:bodyPr/>
          <a:lstStyle/>
          <a:p>
            <a:r>
              <a:rPr lang="en-US" dirty="0"/>
              <a:t>Git</a:t>
            </a:r>
          </a:p>
        </p:txBody>
      </p:sp>
      <p:sp>
        <p:nvSpPr>
          <p:cNvPr id="3" name="Content Placeholder 2"/>
          <p:cNvSpPr>
            <a:spLocks noGrp="1"/>
          </p:cNvSpPr>
          <p:nvPr>
            <p:ph idx="1"/>
          </p:nvPr>
        </p:nvSpPr>
        <p:spPr>
          <a:xfrm>
            <a:off x="1926451" y="352785"/>
            <a:ext cx="6709906" cy="3645976"/>
          </a:xfrm>
        </p:spPr>
        <p:txBody>
          <a:bodyPr>
            <a:normAutofit/>
          </a:bodyPr>
          <a:lstStyle/>
          <a:p>
            <a:r>
              <a:rPr lang="en-US" dirty="0"/>
              <a:t>Version Control System</a:t>
            </a:r>
          </a:p>
          <a:p>
            <a:pPr lvl="1"/>
            <a:r>
              <a:rPr lang="en-US" dirty="0"/>
              <a:t>Allows you to track changes in a project</a:t>
            </a:r>
          </a:p>
        </p:txBody>
      </p:sp>
      <p:pic>
        <p:nvPicPr>
          <p:cNvPr id="9" name="Picture 2" descr="https://camo.githubusercontent.com/a052efae848ef25d6a825516fb3d7e213a419d3f/68747470733a2f2f662e636c6f75642e6769746875622e636f6d2f6173736574732f3137332f313635373831322f64336661623262652d356238392d313165332d383362352d6563656363626535323135382e706e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808" y="1453771"/>
            <a:ext cx="7725192" cy="475488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Line Callout 1 9"/>
          <p:cNvSpPr/>
          <p:nvPr/>
        </p:nvSpPr>
        <p:spPr>
          <a:xfrm>
            <a:off x="122049" y="2840879"/>
            <a:ext cx="1147843" cy="558584"/>
          </a:xfrm>
          <a:prstGeom prst="borderCallout1">
            <a:avLst>
              <a:gd name="adj1" fmla="val 53443"/>
              <a:gd name="adj2" fmla="val 100691"/>
              <a:gd name="adj3" fmla="val 62524"/>
              <a:gd name="adj4" fmla="val 123935"/>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Old Line</a:t>
            </a:r>
          </a:p>
        </p:txBody>
      </p:sp>
      <p:sp>
        <p:nvSpPr>
          <p:cNvPr id="11" name="Line Callout 1 10"/>
          <p:cNvSpPr/>
          <p:nvPr/>
        </p:nvSpPr>
        <p:spPr>
          <a:xfrm>
            <a:off x="122049" y="4295292"/>
            <a:ext cx="1147843" cy="558584"/>
          </a:xfrm>
          <a:prstGeom prst="borderCallout1">
            <a:avLst>
              <a:gd name="adj1" fmla="val 49418"/>
              <a:gd name="adj2" fmla="val 98732"/>
              <a:gd name="adj3" fmla="val -56003"/>
              <a:gd name="adj4" fmla="val 154875"/>
            </a:avLst>
          </a:prstGeom>
          <a:solidFill>
            <a:schemeClr val="accent6">
              <a:lumMod val="75000"/>
            </a:schemeClr>
          </a:solidFill>
          <a:ln w="38100">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dirty="0"/>
              <a:t>New Line</a:t>
            </a:r>
            <a:endParaRPr lang="en-US" sz="1350" dirty="0"/>
          </a:p>
        </p:txBody>
      </p:sp>
      <p:sp>
        <p:nvSpPr>
          <p:cNvPr id="12" name="TextBox 11"/>
          <p:cNvSpPr txBox="1"/>
          <p:nvPr/>
        </p:nvSpPr>
        <p:spPr>
          <a:xfrm>
            <a:off x="122049" y="6437274"/>
            <a:ext cx="8711985" cy="338554"/>
          </a:xfrm>
          <a:prstGeom prst="rect">
            <a:avLst/>
          </a:prstGeom>
          <a:noFill/>
        </p:spPr>
        <p:txBody>
          <a:bodyPr wrap="square" rtlCol="0">
            <a:spAutoFit/>
          </a:bodyPr>
          <a:lstStyle/>
          <a:p>
            <a:r>
              <a:rPr lang="en-US" sz="1600" dirty="0">
                <a:hlinkClick r:id="rId3"/>
              </a:rPr>
              <a:t>https://github.com/blog/1707-soft-wrapping-on-prose-diffs</a:t>
            </a:r>
            <a:r>
              <a:rPr lang="en-US" sz="1600" dirty="0"/>
              <a:t> </a:t>
            </a:r>
          </a:p>
        </p:txBody>
      </p:sp>
      <p:sp>
        <p:nvSpPr>
          <p:cNvPr id="13" name="Rectangle 12"/>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Tree>
    <p:extLst>
      <p:ext uri="{BB962C8B-B14F-4D97-AF65-F5344CB8AC3E}">
        <p14:creationId xmlns:p14="http://schemas.microsoft.com/office/powerpoint/2010/main" val="6444370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833" y="27851"/>
            <a:ext cx="8724275" cy="1325563"/>
          </a:xfrm>
        </p:spPr>
        <p:txBody>
          <a:bodyPr>
            <a:noAutofit/>
          </a:bodyPr>
          <a:lstStyle/>
          <a:p>
            <a:r>
              <a:rPr lang="en-US" sz="3200" dirty="0" err="1">
                <a:latin typeface="+mn-lt"/>
              </a:rPr>
              <a:t>Git</a:t>
            </a:r>
            <a:r>
              <a:rPr lang="en-US" sz="3200" dirty="0">
                <a:latin typeface="+mn-lt"/>
              </a:rPr>
              <a:t>:  Can download and run on your own computer.</a:t>
            </a:r>
          </a:p>
        </p:txBody>
      </p:sp>
      <p:sp>
        <p:nvSpPr>
          <p:cNvPr id="3" name="Content Placeholder 2"/>
          <p:cNvSpPr>
            <a:spLocks noGrp="1"/>
          </p:cNvSpPr>
          <p:nvPr>
            <p:ph idx="1"/>
          </p:nvPr>
        </p:nvSpPr>
        <p:spPr>
          <a:xfrm>
            <a:off x="827483" y="1387912"/>
            <a:ext cx="7994227" cy="3645976"/>
          </a:xfrm>
        </p:spPr>
        <p:txBody>
          <a:bodyPr>
            <a:noAutofit/>
          </a:bodyPr>
          <a:lstStyle/>
          <a:p>
            <a:pPr marL="0" indent="0">
              <a:spcAft>
                <a:spcPts val="1800"/>
              </a:spcAft>
              <a:buNone/>
            </a:pPr>
            <a:r>
              <a:rPr lang="en-US" sz="3200" dirty="0"/>
              <a:t>Not a backup system</a:t>
            </a:r>
          </a:p>
          <a:p>
            <a:pPr lvl="1">
              <a:spcAft>
                <a:spcPts val="1800"/>
              </a:spcAft>
            </a:pPr>
            <a:r>
              <a:rPr lang="en-US" sz="3200" dirty="0"/>
              <a:t>A backup system is used to recover files in case something bad happens to the original copy</a:t>
            </a:r>
          </a:p>
          <a:p>
            <a:pPr lvl="1">
              <a:spcAft>
                <a:spcPts val="1800"/>
              </a:spcAft>
            </a:pPr>
            <a:r>
              <a:rPr lang="en-US" sz="3200" dirty="0"/>
              <a:t>Git tracks changes locally in a directory called .git</a:t>
            </a:r>
          </a:p>
          <a:p>
            <a:pPr lvl="2">
              <a:spcAft>
                <a:spcPts val="1800"/>
              </a:spcAft>
              <a:buFont typeface="Wingdings" panose="05000000000000000000" pitchFamily="2" charset="2"/>
              <a:buChar char="§"/>
            </a:pPr>
            <a:r>
              <a:rPr lang="en-US" sz="2800" dirty="0"/>
              <a:t>If that directory was deleted, git would lose all of the previous versions</a:t>
            </a:r>
          </a:p>
        </p:txBody>
      </p:sp>
      <p:sp>
        <p:nvSpPr>
          <p:cNvPr id="5" name="Rectangle 4"/>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Tree>
    <p:extLst>
      <p:ext uri="{BB962C8B-B14F-4D97-AF65-F5344CB8AC3E}">
        <p14:creationId xmlns:p14="http://schemas.microsoft.com/office/powerpoint/2010/main" val="36448069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72" y="-99567"/>
            <a:ext cx="7886700" cy="1325563"/>
          </a:xfrm>
        </p:spPr>
        <p:txBody>
          <a:bodyPr/>
          <a:lstStyle/>
          <a:p>
            <a:r>
              <a:rPr lang="en-US" dirty="0" err="1"/>
              <a:t>Github</a:t>
            </a:r>
            <a:r>
              <a:rPr lang="en-US" dirty="0"/>
              <a:t>:  Web-based collaboration</a:t>
            </a:r>
          </a:p>
        </p:txBody>
      </p:sp>
      <p:sp>
        <p:nvSpPr>
          <p:cNvPr id="3" name="Content Placeholder 2"/>
          <p:cNvSpPr>
            <a:spLocks noGrp="1"/>
          </p:cNvSpPr>
          <p:nvPr>
            <p:ph idx="1"/>
          </p:nvPr>
        </p:nvSpPr>
        <p:spPr>
          <a:xfrm>
            <a:off x="538709" y="1181048"/>
            <a:ext cx="8485370" cy="4351338"/>
          </a:xfrm>
        </p:spPr>
        <p:txBody>
          <a:bodyPr>
            <a:noAutofit/>
          </a:bodyPr>
          <a:lstStyle/>
          <a:p>
            <a:pPr lvl="1">
              <a:spcAft>
                <a:spcPts val="1200"/>
              </a:spcAft>
            </a:pPr>
            <a:r>
              <a:rPr lang="en-US" sz="3200" dirty="0" err="1"/>
              <a:t>Github</a:t>
            </a:r>
            <a:r>
              <a:rPr lang="en-US" sz="3200" dirty="0"/>
              <a:t> is a website which will help visualize some of the features of git</a:t>
            </a:r>
          </a:p>
          <a:p>
            <a:pPr lvl="1">
              <a:spcAft>
                <a:spcPts val="1200"/>
              </a:spcAft>
            </a:pPr>
            <a:r>
              <a:rPr lang="en-US" sz="3200" dirty="0"/>
              <a:t>Github, like many code hosting websites, allows for public hosting of programs</a:t>
            </a:r>
          </a:p>
          <a:p>
            <a:pPr lvl="2">
              <a:spcAft>
                <a:spcPts val="1200"/>
              </a:spcAft>
            </a:pPr>
            <a:r>
              <a:rPr lang="en-US" sz="2800" dirty="0"/>
              <a:t>This allows for interested programmers to take part in furthering development</a:t>
            </a:r>
          </a:p>
        </p:txBody>
      </p:sp>
      <p:sp>
        <p:nvSpPr>
          <p:cNvPr id="4" name="Rectangle 3"/>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Tree>
    <p:extLst>
      <p:ext uri="{BB962C8B-B14F-4D97-AF65-F5344CB8AC3E}">
        <p14:creationId xmlns:p14="http://schemas.microsoft.com/office/powerpoint/2010/main" val="251011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2365" y="331985"/>
            <a:ext cx="8928847" cy="6370975"/>
          </a:xfrm>
          <a:prstGeom prst="rect">
            <a:avLst/>
          </a:prstGeom>
        </p:spPr>
        <p:txBody>
          <a:bodyPr wrap="square">
            <a:spAutoFit/>
          </a:bodyPr>
          <a:lstStyle/>
          <a:p>
            <a:pPr fontAlgn="base"/>
            <a:r>
              <a:rPr lang="en-US" sz="2400" i="0" dirty="0">
                <a:effectLst/>
                <a:latin typeface="helvetica" panose="020B0604020202020204" pitchFamily="34" charset="0"/>
              </a:rPr>
              <a:t>For the free version of </a:t>
            </a:r>
            <a:r>
              <a:rPr lang="en-US" sz="2400" i="0" dirty="0" err="1">
                <a:effectLst/>
                <a:latin typeface="helvetica" panose="020B0604020202020204" pitchFamily="34" charset="0"/>
              </a:rPr>
              <a:t>Github</a:t>
            </a:r>
            <a:r>
              <a:rPr lang="en-US" sz="2400" i="0" dirty="0">
                <a:effectLst/>
                <a:latin typeface="helvetica" panose="020B0604020202020204" pitchFamily="34" charset="0"/>
              </a:rPr>
              <a:t> (where all repositories are public):</a:t>
            </a:r>
          </a:p>
          <a:p>
            <a:pPr fontAlgn="base"/>
            <a:endParaRPr lang="en-US" sz="2400" b="1" dirty="0">
              <a:solidFill>
                <a:srgbClr val="325D72"/>
              </a:solidFill>
              <a:latin typeface="helvetica" panose="020B0604020202020204" pitchFamily="34" charset="0"/>
            </a:endParaRPr>
          </a:p>
          <a:p>
            <a:pPr fontAlgn="base"/>
            <a:r>
              <a:rPr lang="en-US" sz="2400" b="1" i="0" dirty="0">
                <a:solidFill>
                  <a:srgbClr val="325D72"/>
                </a:solidFill>
                <a:effectLst/>
                <a:latin typeface="helvetica" panose="020B0604020202020204" pitchFamily="34" charset="0"/>
              </a:rPr>
              <a:t>File and repository size limitations</a:t>
            </a:r>
          </a:p>
          <a:p>
            <a:pPr fontAlgn="base"/>
            <a:endParaRPr lang="en-US" sz="2400" b="1" i="0" dirty="0">
              <a:solidFill>
                <a:srgbClr val="325D72"/>
              </a:solidFill>
              <a:effectLst/>
              <a:latin typeface="helvetica" panose="020B0604020202020204" pitchFamily="34" charset="0"/>
            </a:endParaRPr>
          </a:p>
          <a:p>
            <a:pPr fontAlgn="base"/>
            <a:r>
              <a:rPr lang="en-US" sz="2400" b="0" i="0" dirty="0">
                <a:solidFill>
                  <a:srgbClr val="333333"/>
                </a:solidFill>
                <a:effectLst/>
                <a:latin typeface="helvetica" panose="020B0604020202020204" pitchFamily="34" charset="0"/>
              </a:rPr>
              <a:t>We recommend </a:t>
            </a:r>
            <a:r>
              <a:rPr lang="en-US" sz="2400" b="1" i="0" dirty="0">
                <a:solidFill>
                  <a:srgbClr val="333333"/>
                </a:solidFill>
                <a:effectLst/>
                <a:latin typeface="helvetica" panose="020B0604020202020204" pitchFamily="34" charset="0"/>
              </a:rPr>
              <a:t>repositories be kept under 1GB </a:t>
            </a:r>
            <a:r>
              <a:rPr lang="en-US" sz="2400" b="0" i="0" dirty="0">
                <a:solidFill>
                  <a:srgbClr val="333333"/>
                </a:solidFill>
                <a:effectLst/>
                <a:latin typeface="helvetica" panose="020B0604020202020204" pitchFamily="34" charset="0"/>
              </a:rPr>
              <a:t>each. This limit is easy to stay within if large files are kept out of the repository. </a:t>
            </a:r>
          </a:p>
          <a:p>
            <a:pPr fontAlgn="base"/>
            <a:endParaRPr lang="en-US" sz="2400" dirty="0">
              <a:solidFill>
                <a:srgbClr val="333333"/>
              </a:solidFill>
              <a:latin typeface="helvetica" panose="020B0604020202020204" pitchFamily="34" charset="0"/>
            </a:endParaRPr>
          </a:p>
          <a:p>
            <a:pPr fontAlgn="base"/>
            <a:r>
              <a:rPr lang="en-US" sz="2400" b="0" i="0" dirty="0">
                <a:solidFill>
                  <a:srgbClr val="333333"/>
                </a:solidFill>
                <a:effectLst/>
                <a:latin typeface="helvetica" panose="020B0604020202020204" pitchFamily="34" charset="0"/>
              </a:rPr>
              <a:t>If your repository exceeds 1GB, you might receive a polite email from GitHub Support requesting that you reduce the size of the repository to bring it back down.</a:t>
            </a:r>
          </a:p>
          <a:p>
            <a:pPr fontAlgn="base"/>
            <a:endParaRPr lang="en-US" sz="2400" b="0" i="0" dirty="0">
              <a:solidFill>
                <a:srgbClr val="333333"/>
              </a:solidFill>
              <a:effectLst/>
              <a:latin typeface="helvetica" panose="020B0604020202020204" pitchFamily="34" charset="0"/>
            </a:endParaRPr>
          </a:p>
          <a:p>
            <a:pPr fontAlgn="base"/>
            <a:r>
              <a:rPr lang="en-US" sz="2400" b="0" i="0" dirty="0">
                <a:solidFill>
                  <a:srgbClr val="333333"/>
                </a:solidFill>
                <a:effectLst/>
                <a:latin typeface="helvetica" panose="020B0604020202020204" pitchFamily="34" charset="0"/>
              </a:rPr>
              <a:t>In addition, we place a </a:t>
            </a:r>
            <a:r>
              <a:rPr lang="en-US" sz="2400" b="1" i="0" dirty="0">
                <a:solidFill>
                  <a:srgbClr val="333333"/>
                </a:solidFill>
                <a:effectLst/>
                <a:latin typeface="helvetica" panose="020B0604020202020204" pitchFamily="34" charset="0"/>
              </a:rPr>
              <a:t>strict limit of files exceeding 100 MB </a:t>
            </a:r>
            <a:r>
              <a:rPr lang="en-US" sz="2400" b="0" i="0" dirty="0">
                <a:solidFill>
                  <a:srgbClr val="333333"/>
                </a:solidFill>
                <a:effectLst/>
                <a:latin typeface="helvetica" panose="020B0604020202020204" pitchFamily="34" charset="0"/>
              </a:rPr>
              <a:t>in size. For more information, see "</a:t>
            </a:r>
            <a:r>
              <a:rPr lang="en-US" sz="2400" b="0" i="0" u="none" strike="noStrike" dirty="0">
                <a:solidFill>
                  <a:srgbClr val="4183C4"/>
                </a:solidFill>
                <a:effectLst/>
                <a:latin typeface="inherit"/>
                <a:hlinkClick r:id="rId2"/>
              </a:rPr>
              <a:t>Working with large files</a:t>
            </a:r>
            <a:r>
              <a:rPr lang="en-US" sz="2400" b="0" i="0" dirty="0">
                <a:solidFill>
                  <a:srgbClr val="333333"/>
                </a:solidFill>
                <a:effectLst/>
                <a:latin typeface="helvetica" panose="020B0604020202020204" pitchFamily="34" charset="0"/>
              </a:rPr>
              <a:t>.“</a:t>
            </a:r>
          </a:p>
          <a:p>
            <a:pPr fontAlgn="base"/>
            <a:endParaRPr lang="en-US" sz="2400" dirty="0">
              <a:solidFill>
                <a:srgbClr val="333333"/>
              </a:solidFill>
              <a:latin typeface="helvetica" panose="020B0604020202020204" pitchFamily="34" charset="0"/>
            </a:endParaRPr>
          </a:p>
          <a:p>
            <a:pPr fontAlgn="base"/>
            <a:r>
              <a:rPr lang="en-US" sz="2400" i="0" dirty="0">
                <a:solidFill>
                  <a:srgbClr val="325D72"/>
                </a:solidFill>
                <a:effectLst/>
                <a:latin typeface="helvetica" panose="020B0604020202020204" pitchFamily="34" charset="0"/>
                <a:hlinkClick r:id="rId3"/>
              </a:rPr>
              <a:t>https://help.github.com/articles/what-is-my-disk-quota/</a:t>
            </a:r>
            <a:r>
              <a:rPr lang="en-US" sz="2400" i="0" dirty="0">
                <a:solidFill>
                  <a:srgbClr val="325D72"/>
                </a:solidFill>
                <a:effectLst/>
                <a:latin typeface="helvetica" panose="020B0604020202020204" pitchFamily="34" charset="0"/>
              </a:rPr>
              <a:t> </a:t>
            </a:r>
          </a:p>
          <a:p>
            <a:pPr fontAlgn="base"/>
            <a:endParaRPr lang="en-US" sz="2400" b="0" i="0" dirty="0">
              <a:solidFill>
                <a:srgbClr val="333333"/>
              </a:solidFill>
              <a:effectLst/>
              <a:latin typeface="helvetica" panose="020B0604020202020204" pitchFamily="34" charset="0"/>
            </a:endParaRPr>
          </a:p>
        </p:txBody>
      </p:sp>
    </p:spTree>
    <p:extLst>
      <p:ext uri="{BB962C8B-B14F-4D97-AF65-F5344CB8AC3E}">
        <p14:creationId xmlns:p14="http://schemas.microsoft.com/office/powerpoint/2010/main" val="3328213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72" y="-99567"/>
            <a:ext cx="7886700" cy="1325563"/>
          </a:xfrm>
        </p:spPr>
        <p:txBody>
          <a:bodyPr/>
          <a:lstStyle/>
          <a:p>
            <a:r>
              <a:rPr lang="en-US" dirty="0"/>
              <a:t>Github</a:t>
            </a:r>
          </a:p>
        </p:txBody>
      </p:sp>
      <p:sp>
        <p:nvSpPr>
          <p:cNvPr id="3" name="Content Placeholder 2"/>
          <p:cNvSpPr>
            <a:spLocks noGrp="1"/>
          </p:cNvSpPr>
          <p:nvPr>
            <p:ph idx="1"/>
          </p:nvPr>
        </p:nvSpPr>
        <p:spPr>
          <a:xfrm>
            <a:off x="-15925" y="1181048"/>
            <a:ext cx="8972547" cy="4351338"/>
          </a:xfrm>
        </p:spPr>
        <p:txBody>
          <a:bodyPr>
            <a:noAutofit/>
          </a:bodyPr>
          <a:lstStyle/>
          <a:p>
            <a:pPr lvl="1">
              <a:lnSpc>
                <a:spcPct val="100000"/>
              </a:lnSpc>
              <a:spcAft>
                <a:spcPts val="1200"/>
              </a:spcAft>
            </a:pPr>
            <a:r>
              <a:rPr lang="en-US" sz="3200" dirty="0" err="1"/>
              <a:t>Github</a:t>
            </a:r>
            <a:r>
              <a:rPr lang="en-US" sz="3200" dirty="0"/>
              <a:t> will store your work, but it is not a backup system</a:t>
            </a:r>
          </a:p>
          <a:p>
            <a:pPr lvl="2">
              <a:lnSpc>
                <a:spcPct val="150000"/>
              </a:lnSpc>
              <a:spcAft>
                <a:spcPts val="1200"/>
              </a:spcAft>
              <a:buFont typeface="Wingdings" panose="05000000000000000000" pitchFamily="2" charset="2"/>
              <a:buChar char="Ø"/>
            </a:pPr>
            <a:r>
              <a:rPr lang="en-US" sz="2800" dirty="0"/>
              <a:t>It may be somewhere other than your computer</a:t>
            </a:r>
          </a:p>
          <a:p>
            <a:pPr lvl="2">
              <a:lnSpc>
                <a:spcPct val="150000"/>
              </a:lnSpc>
              <a:spcAft>
                <a:spcPts val="1200"/>
              </a:spcAft>
              <a:buFont typeface="Wingdings" panose="05000000000000000000" pitchFamily="2" charset="2"/>
              <a:buChar char="Ø"/>
            </a:pPr>
            <a:r>
              <a:rPr lang="en-US" sz="2800" dirty="0"/>
              <a:t>Limited file size (100MB)</a:t>
            </a:r>
          </a:p>
          <a:p>
            <a:pPr lvl="2">
              <a:lnSpc>
                <a:spcPct val="150000"/>
              </a:lnSpc>
              <a:spcAft>
                <a:spcPts val="1200"/>
              </a:spcAft>
              <a:buFont typeface="Wingdings" panose="05000000000000000000" pitchFamily="2" charset="2"/>
              <a:buChar char="Ø"/>
            </a:pPr>
            <a:r>
              <a:rPr lang="en-US" sz="2800" dirty="0"/>
              <a:t>Not part of the design of Git or Github</a:t>
            </a:r>
          </a:p>
          <a:p>
            <a:pPr lvl="3">
              <a:lnSpc>
                <a:spcPct val="150000"/>
              </a:lnSpc>
              <a:spcAft>
                <a:spcPts val="1200"/>
              </a:spcAft>
            </a:pPr>
            <a:r>
              <a:rPr lang="en-US" sz="2400" dirty="0"/>
              <a:t>Encryption, distributed copies, guarantee of uptime, etc.</a:t>
            </a:r>
          </a:p>
        </p:txBody>
      </p:sp>
      <p:sp>
        <p:nvSpPr>
          <p:cNvPr id="4" name="Rectangle 3"/>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Tree>
    <p:extLst>
      <p:ext uri="{BB962C8B-B14F-4D97-AF65-F5344CB8AC3E}">
        <p14:creationId xmlns:p14="http://schemas.microsoft.com/office/powerpoint/2010/main" val="5545769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95" y="341599"/>
            <a:ext cx="7886700" cy="4351338"/>
          </a:xfrm>
        </p:spPr>
        <p:txBody>
          <a:bodyPr>
            <a:noAutofit/>
          </a:bodyPr>
          <a:lstStyle/>
          <a:p>
            <a:pPr marL="0" indent="0">
              <a:spcAft>
                <a:spcPts val="1200"/>
              </a:spcAft>
              <a:buNone/>
            </a:pPr>
            <a:r>
              <a:rPr lang="en-US" sz="3200" dirty="0"/>
              <a:t>Share and collaborate</a:t>
            </a:r>
          </a:p>
          <a:p>
            <a:pPr lvl="1">
              <a:spcAft>
                <a:spcPts val="1200"/>
              </a:spcAft>
            </a:pPr>
            <a:r>
              <a:rPr lang="en-US" sz="2800" dirty="0"/>
              <a:t>Easy to distribute work</a:t>
            </a:r>
          </a:p>
          <a:p>
            <a:pPr lvl="2">
              <a:spcAft>
                <a:spcPts val="1200"/>
              </a:spcAft>
            </a:pPr>
            <a:r>
              <a:rPr lang="en-US" sz="2400" dirty="0"/>
              <a:t>clone</a:t>
            </a:r>
          </a:p>
          <a:p>
            <a:pPr lvl="1">
              <a:spcAft>
                <a:spcPts val="1200"/>
              </a:spcAft>
            </a:pPr>
            <a:r>
              <a:rPr lang="en-US" sz="2800" dirty="0"/>
              <a:t>Easy to improve on the work of others</a:t>
            </a:r>
          </a:p>
          <a:p>
            <a:pPr lvl="2">
              <a:spcAft>
                <a:spcPts val="1200"/>
              </a:spcAft>
            </a:pPr>
            <a:r>
              <a:rPr lang="en-US" sz="2400" dirty="0"/>
              <a:t>fork</a:t>
            </a:r>
          </a:p>
          <a:p>
            <a:pPr lvl="1">
              <a:spcAft>
                <a:spcPts val="1200"/>
              </a:spcAft>
            </a:pPr>
            <a:r>
              <a:rPr lang="en-US" sz="2800" dirty="0"/>
              <a:t>Easy to take help from others</a:t>
            </a:r>
          </a:p>
          <a:p>
            <a:pPr lvl="2">
              <a:spcAft>
                <a:spcPts val="1200"/>
              </a:spcAft>
            </a:pPr>
            <a:r>
              <a:rPr lang="en-US" sz="2400" dirty="0"/>
              <a:t>pull</a:t>
            </a:r>
            <a:endParaRPr lang="en-US" sz="1800" dirty="0"/>
          </a:p>
        </p:txBody>
      </p:sp>
      <p:sp>
        <p:nvSpPr>
          <p:cNvPr id="5" name="Rectangle 4"/>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Tree>
    <p:extLst>
      <p:ext uri="{BB962C8B-B14F-4D97-AF65-F5344CB8AC3E}">
        <p14:creationId xmlns:p14="http://schemas.microsoft.com/office/powerpoint/2010/main" val="336755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195" y="356589"/>
            <a:ext cx="7886700" cy="4351338"/>
          </a:xfrm>
        </p:spPr>
        <p:txBody>
          <a:bodyPr>
            <a:noAutofit/>
          </a:bodyPr>
          <a:lstStyle/>
          <a:p>
            <a:pPr marL="0" indent="0">
              <a:spcAft>
                <a:spcPts val="1200"/>
              </a:spcAft>
              <a:buNone/>
            </a:pPr>
            <a:r>
              <a:rPr lang="en-US" sz="3200" dirty="0"/>
              <a:t>Résumé pad</a:t>
            </a:r>
          </a:p>
          <a:p>
            <a:pPr marL="0" indent="0">
              <a:spcAft>
                <a:spcPts val="1200"/>
              </a:spcAft>
              <a:buNone/>
            </a:pPr>
            <a:endParaRPr lang="en-US" sz="900" dirty="0"/>
          </a:p>
          <a:p>
            <a:pPr lvl="1">
              <a:spcAft>
                <a:spcPts val="1200"/>
              </a:spcAft>
            </a:pPr>
            <a:r>
              <a:rPr lang="en-US" sz="2800" dirty="0"/>
              <a:t>A Github profile is a great way to showcase your work</a:t>
            </a:r>
          </a:p>
          <a:p>
            <a:pPr lvl="1">
              <a:spcAft>
                <a:spcPts val="1200"/>
              </a:spcAft>
            </a:pPr>
            <a:r>
              <a:rPr lang="en-US" sz="2800" dirty="0"/>
              <a:t>Link to LinkedIn, but it’s not a LinkedIn replacement</a:t>
            </a:r>
          </a:p>
        </p:txBody>
      </p:sp>
      <p:sp>
        <p:nvSpPr>
          <p:cNvPr id="4" name="Rectangle 3"/>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Tree>
    <p:extLst>
      <p:ext uri="{BB962C8B-B14F-4D97-AF65-F5344CB8AC3E}">
        <p14:creationId xmlns:p14="http://schemas.microsoft.com/office/powerpoint/2010/main" val="28281718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289" y="18555"/>
            <a:ext cx="9196465" cy="1138773"/>
          </a:xfrm>
          <a:prstGeom prst="rect">
            <a:avLst/>
          </a:prstGeom>
        </p:spPr>
        <p:txBody>
          <a:bodyPr wrap="square">
            <a:spAutoFit/>
          </a:bodyPr>
          <a:lstStyle/>
          <a:p>
            <a:r>
              <a:rPr lang="en-US" sz="2000" dirty="0">
                <a:hlinkClick r:id="rId2"/>
              </a:rPr>
              <a:t>https://help.github.com/articles/good-resources-for-learning-git-and-github/</a:t>
            </a:r>
            <a:endParaRPr lang="en-US" sz="2000" dirty="0"/>
          </a:p>
          <a:p>
            <a:endParaRPr lang="en-US" sz="2400" dirty="0"/>
          </a:p>
          <a:p>
            <a:endParaRPr lang="en-US" sz="2400" dirty="0"/>
          </a:p>
        </p:txBody>
      </p:sp>
      <p:pic>
        <p:nvPicPr>
          <p:cNvPr id="3" name="Picture 2"/>
          <p:cNvPicPr>
            <a:picLocks noChangeAspect="1"/>
          </p:cNvPicPr>
          <p:nvPr/>
        </p:nvPicPr>
        <p:blipFill>
          <a:blip r:embed="rId3"/>
          <a:stretch>
            <a:fillRect/>
          </a:stretch>
        </p:blipFill>
        <p:spPr>
          <a:xfrm>
            <a:off x="76400" y="422901"/>
            <a:ext cx="9144000" cy="6983442"/>
          </a:xfrm>
          <a:prstGeom prst="rect">
            <a:avLst/>
          </a:prstGeom>
        </p:spPr>
      </p:pic>
    </p:spTree>
    <p:extLst>
      <p:ext uri="{BB962C8B-B14F-4D97-AF65-F5344CB8AC3E}">
        <p14:creationId xmlns:p14="http://schemas.microsoft.com/office/powerpoint/2010/main" val="2965055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software from Github</a:t>
            </a:r>
          </a:p>
        </p:txBody>
      </p:sp>
      <p:sp>
        <p:nvSpPr>
          <p:cNvPr id="3" name="Content Placeholder 2"/>
          <p:cNvSpPr>
            <a:spLocks noGrp="1"/>
          </p:cNvSpPr>
          <p:nvPr>
            <p:ph idx="1"/>
          </p:nvPr>
        </p:nvSpPr>
        <p:spPr/>
        <p:txBody>
          <a:bodyPr/>
          <a:lstStyle/>
          <a:p>
            <a:r>
              <a:rPr lang="en-US" dirty="0"/>
              <a:t>Open up a terminal and change your current directory to the one where you would like the repository (Program) to be saved.</a:t>
            </a:r>
          </a:p>
          <a:p>
            <a:r>
              <a:rPr lang="en-US" dirty="0"/>
              <a:t>Navigate to the repositories Github page in a web browser </a:t>
            </a:r>
          </a:p>
          <a:p>
            <a:r>
              <a:rPr lang="en-US" dirty="0"/>
              <a:t>For this example, we’ll use </a:t>
            </a:r>
          </a:p>
          <a:p>
            <a:pPr marL="0" indent="0">
              <a:buNone/>
            </a:pPr>
            <a:r>
              <a:rPr lang="en-US" dirty="0">
                <a:hlinkClick r:id="rId2"/>
              </a:rPr>
              <a:t>https://github.com/timothy-mcroy/mapper</a:t>
            </a:r>
            <a:endParaRPr lang="en-US" dirty="0"/>
          </a:p>
          <a:p>
            <a:endParaRPr lang="en-US" dirty="0"/>
          </a:p>
          <a:p>
            <a:pPr marL="0" indent="0">
              <a:buNone/>
            </a:pPr>
            <a:endParaRPr lang="en-US" dirty="0"/>
          </a:p>
          <a:p>
            <a:pPr marL="0" indent="0">
              <a:buNone/>
            </a:pPr>
            <a:endParaRPr lang="en-US" dirty="0"/>
          </a:p>
        </p:txBody>
      </p:sp>
      <p:sp>
        <p:nvSpPr>
          <p:cNvPr id="4" name="Rectangle 3"/>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Tree>
    <p:extLst>
      <p:ext uri="{BB962C8B-B14F-4D97-AF65-F5344CB8AC3E}">
        <p14:creationId xmlns:p14="http://schemas.microsoft.com/office/powerpoint/2010/main" val="136260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flipH="1">
            <a:off x="538035" y="834056"/>
            <a:ext cx="842118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t>Plotting Persistence Diagrams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010101"/>
                </a:solidFill>
                <a:effectLst/>
                <a:latin typeface="Segoe UI" panose="020B0502040204020203" pitchFamily="34" charset="0"/>
                <a:cs typeface="Segoe UI" panose="020B0502040204020203" pitchFamily="34" charset="0"/>
              </a:rPr>
              <a:t>In order to aid visualization, a simple </a:t>
            </a:r>
            <a:r>
              <a:rPr kumimoji="0" lang="en-US" altLang="en-US" sz="2200" b="0" i="0" u="none" strike="noStrike" cap="none" normalizeH="0" baseline="0" dirty="0" err="1">
                <a:ln>
                  <a:noFill/>
                </a:ln>
                <a:solidFill>
                  <a:srgbClr val="BB0000"/>
                </a:solidFill>
                <a:effectLst/>
                <a:latin typeface="Segoe UI" panose="020B0502040204020203" pitchFamily="34" charset="0"/>
                <a:cs typeface="Segoe UI" panose="020B0502040204020203" pitchFamily="34" charset="0"/>
                <a:hlinkClick r:id="rId2"/>
              </a:rPr>
              <a:t>Matlab</a:t>
            </a:r>
            <a:r>
              <a:rPr kumimoji="0" lang="en-US" altLang="en-US" sz="2200" b="0" i="0" u="none" strike="noStrike" cap="none" normalizeH="0" baseline="0" dirty="0">
                <a:ln>
                  <a:noFill/>
                </a:ln>
                <a:solidFill>
                  <a:srgbClr val="010101"/>
                </a:solidFill>
                <a:effectLst/>
                <a:latin typeface="Segoe UI" panose="020B0502040204020203" pitchFamily="34" charset="0"/>
                <a:cs typeface="Segoe UI" panose="020B0502040204020203" pitchFamily="34" charset="0"/>
              </a:rPr>
              <a:t> script called </a:t>
            </a:r>
            <a:r>
              <a:rPr kumimoji="0" lang="en-US" altLang="en-US" sz="2200" b="0" i="0" u="none" strike="noStrike" cap="none" normalizeH="0" baseline="0" dirty="0" err="1">
                <a:ln>
                  <a:noFill/>
                </a:ln>
                <a:solidFill>
                  <a:srgbClr val="BB0000"/>
                </a:solidFill>
                <a:effectLst/>
                <a:latin typeface="Segoe UI" panose="020B0502040204020203" pitchFamily="34" charset="0"/>
                <a:cs typeface="Segoe UI" panose="020B0502040204020203" pitchFamily="34" charset="0"/>
                <a:hlinkClick r:id="rId3"/>
              </a:rPr>
              <a:t>persdia</a:t>
            </a:r>
            <a:r>
              <a:rPr kumimoji="0" lang="en-US" altLang="en-US" sz="2200" b="0" i="0" u="none" strike="noStrike" cap="none" normalizeH="0" baseline="0" dirty="0">
                <a:ln>
                  <a:noFill/>
                </a:ln>
                <a:solidFill>
                  <a:srgbClr val="010101"/>
                </a:solidFill>
                <a:effectLst/>
                <a:latin typeface="Segoe UI" panose="020B0502040204020203" pitchFamily="34" charset="0"/>
                <a:cs typeface="Segoe UI" panose="020B0502040204020203" pitchFamily="34" charset="0"/>
              </a:rPr>
              <a:t> has been bundled along with the source code for Perseus. This script may be called from the </a:t>
            </a:r>
            <a:r>
              <a:rPr kumimoji="0" lang="en-US" altLang="en-US" sz="2200" b="0" i="0" u="none" strike="noStrike" cap="none" normalizeH="0" baseline="0" dirty="0" err="1">
                <a:ln>
                  <a:noFill/>
                </a:ln>
                <a:solidFill>
                  <a:srgbClr val="010101"/>
                </a:solidFill>
                <a:effectLst/>
                <a:latin typeface="Segoe UI" panose="020B0502040204020203" pitchFamily="34" charset="0"/>
                <a:cs typeface="Segoe UI" panose="020B0502040204020203" pitchFamily="34" charset="0"/>
              </a:rPr>
              <a:t>Matlab</a:t>
            </a:r>
            <a:r>
              <a:rPr kumimoji="0" lang="en-US" altLang="en-US" sz="2200" b="0" i="0" u="none" strike="noStrike" cap="none" normalizeH="0" baseline="0" dirty="0">
                <a:ln>
                  <a:noFill/>
                </a:ln>
                <a:solidFill>
                  <a:srgbClr val="010101"/>
                </a:solidFill>
                <a:effectLst/>
                <a:latin typeface="Segoe UI" panose="020B0502040204020203" pitchFamily="34" charset="0"/>
                <a:cs typeface="Segoe UI" panose="020B0502040204020203" pitchFamily="34" charset="0"/>
              </a:rPr>
              <a:t> command prompt to plot the Perseus output file as a persistence diagram in the following way:</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en-US" altLang="en-US" sz="2200" b="1" i="0" u="none" strike="noStrike" cap="none" normalizeH="0" baseline="0" dirty="0">
                <a:ln>
                  <a:noFill/>
                </a:ln>
                <a:solidFill>
                  <a:srgbClr val="333333"/>
                </a:solidFill>
                <a:effectLst/>
                <a:latin typeface="Segoe UI" panose="020B0502040204020203" pitchFamily="34" charset="0"/>
                <a:cs typeface="Segoe UI" panose="020B0502040204020203" pitchFamily="34" charset="0"/>
              </a:rPr>
              <a:t>&gt;&gt; </a:t>
            </a:r>
            <a:r>
              <a:rPr kumimoji="0" lang="en-US" altLang="en-US" sz="2200" b="1" i="0" u="none" strike="noStrike" cap="none" normalizeH="0" baseline="0" dirty="0" err="1">
                <a:ln>
                  <a:noFill/>
                </a:ln>
                <a:solidFill>
                  <a:srgbClr val="333333"/>
                </a:solidFill>
                <a:effectLst/>
                <a:latin typeface="Segoe UI" panose="020B0502040204020203" pitchFamily="34" charset="0"/>
                <a:cs typeface="Segoe UI" panose="020B0502040204020203" pitchFamily="34" charset="0"/>
              </a:rPr>
              <a:t>persdia</a:t>
            </a:r>
            <a:r>
              <a:rPr kumimoji="0" lang="en-US" altLang="en-US" sz="2200" b="1" i="0" u="none" strike="noStrike" cap="none" normalizeH="0" baseline="0" dirty="0">
                <a:ln>
                  <a:noFill/>
                </a:ln>
                <a:solidFill>
                  <a:srgbClr val="333333"/>
                </a:solidFill>
                <a:effectLst/>
                <a:latin typeface="Segoe UI" panose="020B0502040204020203" pitchFamily="34" charset="0"/>
                <a:cs typeface="Segoe UI" panose="020B0502040204020203" pitchFamily="34" charset="0"/>
              </a:rPr>
              <a:t>('output_1.txt');</a:t>
            </a:r>
            <a:endParaRPr kumimoji="0" lang="en-US" altLang="en-US" sz="2200" b="0" i="0" u="none" strike="noStrike" cap="none" normalizeH="0" baseline="0" dirty="0">
              <a:ln>
                <a:noFill/>
              </a:ln>
              <a:solidFill>
                <a:srgbClr val="333333"/>
              </a:solidFill>
              <a:effectLst/>
              <a:latin typeface="Segoe UI" panose="020B0502040204020203" pitchFamily="34" charset="0"/>
              <a:cs typeface="Segoe UI" panose="020B0502040204020203" pitchFamily="34" charset="0"/>
            </a:endParaRPr>
          </a:p>
        </p:txBody>
      </p:sp>
      <p:pic>
        <p:nvPicPr>
          <p:cNvPr id="2050" name="Picture 2" descr="http://people.maths.ox.ac.uk/nanda/images/samplep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629" y="3474720"/>
            <a:ext cx="4395371" cy="3383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1750" y="4120914"/>
            <a:ext cx="4675735" cy="2462213"/>
          </a:xfrm>
          <a:prstGeom prst="rect">
            <a:avLst/>
          </a:prstGeom>
        </p:spPr>
        <p:txBody>
          <a:bodyPr wrap="square">
            <a:spAutoFit/>
          </a:bodyPr>
          <a:lstStyle/>
          <a:p>
            <a:pPr lvl="0" defTabSz="914400" eaLnBrk="0" fontAlgn="base" hangingPunct="0">
              <a:spcBef>
                <a:spcPct val="0"/>
              </a:spcBef>
              <a:spcAft>
                <a:spcPct val="0"/>
              </a:spcAft>
            </a:pPr>
            <a:r>
              <a:rPr lang="en-US" altLang="en-US" sz="2200" dirty="0">
                <a:solidFill>
                  <a:srgbClr val="010101"/>
                </a:solidFill>
                <a:latin typeface="Segoe UI" panose="020B0502040204020203" pitchFamily="34" charset="0"/>
                <a:cs typeface="Segoe UI" panose="020B0502040204020203" pitchFamily="34" charset="0"/>
              </a:rPr>
              <a:t>Of course, you may need to change the string argument '</a:t>
            </a:r>
            <a:r>
              <a:rPr lang="en-US" altLang="en-US" sz="2200" i="1" dirty="0">
                <a:solidFill>
                  <a:srgbClr val="010101"/>
                </a:solidFill>
                <a:latin typeface="Segoe UI" panose="020B0502040204020203" pitchFamily="34" charset="0"/>
                <a:cs typeface="Segoe UI" panose="020B0502040204020203" pitchFamily="34" charset="0"/>
              </a:rPr>
              <a:t>output_1.txt</a:t>
            </a:r>
            <a:r>
              <a:rPr lang="en-US" altLang="en-US" sz="2200" dirty="0">
                <a:solidFill>
                  <a:srgbClr val="010101"/>
                </a:solidFill>
                <a:latin typeface="Segoe UI" panose="020B0502040204020203" pitchFamily="34" charset="0"/>
                <a:cs typeface="Segoe UI" panose="020B0502040204020203" pitchFamily="34" charset="0"/>
              </a:rPr>
              <a:t>' to point to the path where the output files from Perseus are stored on your computer. Here is a sample persistence diagram created by </a:t>
            </a:r>
            <a:r>
              <a:rPr lang="en-US" altLang="en-US" sz="2200" dirty="0" err="1">
                <a:solidFill>
                  <a:srgbClr val="010101"/>
                </a:solidFill>
                <a:latin typeface="Segoe UI" panose="020B0502040204020203" pitchFamily="34" charset="0"/>
                <a:cs typeface="Segoe UI" panose="020B0502040204020203" pitchFamily="34" charset="0"/>
              </a:rPr>
              <a:t>persdia</a:t>
            </a:r>
            <a:r>
              <a:rPr lang="en-US" altLang="en-US" sz="2200" dirty="0">
                <a:solidFill>
                  <a:srgbClr val="010101"/>
                </a:solidFill>
                <a:latin typeface="Segoe UI" panose="020B0502040204020203" pitchFamily="34" charset="0"/>
                <a:cs typeface="Segoe UI" panose="020B0502040204020203" pitchFamily="34" charset="0"/>
              </a:rPr>
              <a:t>:</a:t>
            </a:r>
            <a:endParaRPr lang="en-US" altLang="en-US" sz="2200" dirty="0"/>
          </a:p>
        </p:txBody>
      </p:sp>
      <p:pic>
        <p:nvPicPr>
          <p:cNvPr id="5" name="Picture 4"/>
          <p:cNvPicPr>
            <a:picLocks noChangeAspect="1"/>
          </p:cNvPicPr>
          <p:nvPr/>
        </p:nvPicPr>
        <p:blipFill rotWithShape="1">
          <a:blip r:embed="rId5"/>
          <a:srcRect l="-46176" t="3868" r="46176" b="-3868"/>
          <a:stretch/>
        </p:blipFill>
        <p:spPr>
          <a:xfrm>
            <a:off x="-8046943" y="51266"/>
            <a:ext cx="17259300" cy="695325"/>
          </a:xfrm>
          <a:prstGeom prst="rect">
            <a:avLst/>
          </a:prstGeom>
        </p:spPr>
      </p:pic>
    </p:spTree>
    <p:extLst>
      <p:ext uri="{BB962C8B-B14F-4D97-AF65-F5344CB8AC3E}">
        <p14:creationId xmlns:p14="http://schemas.microsoft.com/office/powerpoint/2010/main" val="9884131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711" y="-164890"/>
            <a:ext cx="7886700" cy="1325563"/>
          </a:xfrm>
        </p:spPr>
        <p:txBody>
          <a:bodyPr>
            <a:normAutofit/>
          </a:bodyPr>
          <a:lstStyle/>
          <a:p>
            <a:r>
              <a:rPr lang="en-US" sz="3600" dirty="0"/>
              <a:t>Getting software from Github</a:t>
            </a:r>
          </a:p>
        </p:txBody>
      </p:sp>
      <p:grpSp>
        <p:nvGrpSpPr>
          <p:cNvPr id="12" name="Group 11"/>
          <p:cNvGrpSpPr/>
          <p:nvPr/>
        </p:nvGrpSpPr>
        <p:grpSpPr>
          <a:xfrm>
            <a:off x="839449" y="5653805"/>
            <a:ext cx="5418943" cy="322177"/>
            <a:chOff x="1580826" y="5758735"/>
            <a:chExt cx="3330200" cy="322177"/>
          </a:xfrm>
        </p:grpSpPr>
        <p:sp>
          <p:nvSpPr>
            <p:cNvPr id="5" name="Left Brace 4"/>
            <p:cNvSpPr/>
            <p:nvPr/>
          </p:nvSpPr>
          <p:spPr>
            <a:xfrm rot="16200000">
              <a:off x="3514920" y="5393852"/>
              <a:ext cx="322175" cy="1051942"/>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 name="Left Brace 5"/>
            <p:cNvSpPr/>
            <p:nvPr/>
          </p:nvSpPr>
          <p:spPr>
            <a:xfrm rot="16200000">
              <a:off x="4459346" y="5629231"/>
              <a:ext cx="322176" cy="58118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 name="Left Brace 6"/>
            <p:cNvSpPr/>
            <p:nvPr/>
          </p:nvSpPr>
          <p:spPr>
            <a:xfrm rot="16200000">
              <a:off x="2140410" y="5199152"/>
              <a:ext cx="322176" cy="1441343"/>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8" name="Rectangle 7"/>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
        <p:nvSpPr>
          <p:cNvPr id="10" name="TextBox 9"/>
          <p:cNvSpPr txBox="1"/>
          <p:nvPr/>
        </p:nvSpPr>
        <p:spPr>
          <a:xfrm>
            <a:off x="775457" y="914400"/>
            <a:ext cx="7689954" cy="5847755"/>
          </a:xfrm>
          <a:prstGeom prst="rect">
            <a:avLst/>
          </a:prstGeom>
          <a:noFill/>
        </p:spPr>
        <p:txBody>
          <a:bodyPr wrap="square" rtlCol="0">
            <a:spAutoFit/>
          </a:bodyPr>
          <a:lstStyle/>
          <a:p>
            <a:r>
              <a:rPr lang="en-US" sz="2400" dirty="0"/>
              <a:t>If you decide that you like the repository, you can</a:t>
            </a:r>
          </a:p>
          <a:p>
            <a:endParaRPr lang="en-US" sz="1400" dirty="0"/>
          </a:p>
          <a:p>
            <a:pPr lvl="1"/>
            <a:r>
              <a:rPr lang="en-US" sz="2400" dirty="0"/>
              <a:t>Copy the URL of the page</a:t>
            </a:r>
          </a:p>
          <a:p>
            <a:pPr lvl="1"/>
            <a:r>
              <a:rPr lang="en-US" sz="2400" dirty="0"/>
              <a:t>Type “</a:t>
            </a:r>
            <a:r>
              <a:rPr lang="en-US" sz="2400" dirty="0" err="1"/>
              <a:t>git</a:t>
            </a:r>
            <a:r>
              <a:rPr lang="en-US" sz="2400" dirty="0"/>
              <a:t> clone ” into the terminal</a:t>
            </a:r>
          </a:p>
          <a:p>
            <a:pPr lvl="1"/>
            <a:r>
              <a:rPr lang="en-US" sz="2400" dirty="0"/>
              <a:t>Paste the URL in to the terminal</a:t>
            </a:r>
          </a:p>
          <a:p>
            <a:pPr lvl="1"/>
            <a:r>
              <a:rPr lang="en-US" sz="2400" dirty="0"/>
              <a:t>Press enter</a:t>
            </a:r>
          </a:p>
          <a:p>
            <a:pPr lvl="1"/>
            <a:endParaRPr lang="en-US" sz="2400" dirty="0"/>
          </a:p>
          <a:p>
            <a:endParaRPr lang="en-US" sz="2400" dirty="0"/>
          </a:p>
          <a:p>
            <a:r>
              <a:rPr lang="en-US" sz="2400" dirty="0"/>
              <a:t>This will download the entire repository in a directory named after the repository.  In the case of the example, the directory would be called mapper.</a:t>
            </a:r>
          </a:p>
          <a:p>
            <a:endParaRPr lang="en-US" dirty="0">
              <a:hlinkClick r:id="" action="ppaction://noaction"/>
            </a:endParaRPr>
          </a:p>
          <a:p>
            <a:r>
              <a:rPr lang="en-US" sz="2400" dirty="0">
                <a:hlinkClick r:id="" action="ppaction://noaction"/>
              </a:rPr>
              <a:t>https</a:t>
            </a:r>
            <a:r>
              <a:rPr lang="en-US" sz="2400" dirty="0">
                <a:hlinkClick r:id="rId2"/>
              </a:rPr>
              <a:t>://github.com/timothy-mcroy/mapper</a:t>
            </a:r>
            <a:endParaRPr lang="en-US" sz="2400" dirty="0"/>
          </a:p>
          <a:p>
            <a:endParaRPr lang="en-US" sz="2400" dirty="0">
              <a:hlinkClick r:id="" action="ppaction://noaction"/>
            </a:endParaRPr>
          </a:p>
          <a:p>
            <a:endParaRPr lang="en-US" dirty="0"/>
          </a:p>
          <a:p>
            <a:r>
              <a:rPr lang="en-US" sz="2400" dirty="0"/>
              <a:t>       Hosting site               Author        Repository</a:t>
            </a:r>
          </a:p>
        </p:txBody>
      </p:sp>
      <p:sp>
        <p:nvSpPr>
          <p:cNvPr id="11" name="TextBox 10"/>
          <p:cNvSpPr txBox="1"/>
          <p:nvPr/>
        </p:nvSpPr>
        <p:spPr>
          <a:xfrm>
            <a:off x="262327" y="3166319"/>
            <a:ext cx="8289561" cy="400110"/>
          </a:xfrm>
          <a:prstGeom prst="rect">
            <a:avLst/>
          </a:prstGeom>
          <a:solidFill>
            <a:schemeClr val="accent4">
              <a:lumMod val="20000"/>
              <a:lumOff val="80000"/>
            </a:schemeClr>
          </a:solidFill>
        </p:spPr>
        <p:txBody>
          <a:bodyPr wrap="square" rtlCol="0">
            <a:spAutoFit/>
          </a:bodyPr>
          <a:lstStyle/>
          <a:p>
            <a:pPr marL="0" lvl="1"/>
            <a:r>
              <a:rPr lang="en-US" sz="2000" dirty="0"/>
              <a:t>hawkid@serv1234[~]% </a:t>
            </a:r>
            <a:r>
              <a:rPr lang="en-US" sz="2000" dirty="0" err="1"/>
              <a:t>git</a:t>
            </a:r>
            <a:r>
              <a:rPr lang="en-US" sz="2000" dirty="0"/>
              <a:t> clone https://github.com/timothy-mcroy/mapper</a:t>
            </a:r>
          </a:p>
        </p:txBody>
      </p:sp>
    </p:spTree>
    <p:extLst>
      <p:ext uri="{BB962C8B-B14F-4D97-AF65-F5344CB8AC3E}">
        <p14:creationId xmlns:p14="http://schemas.microsoft.com/office/powerpoint/2010/main" val="3203025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forget to install it</a:t>
            </a:r>
          </a:p>
        </p:txBody>
      </p:sp>
      <p:sp>
        <p:nvSpPr>
          <p:cNvPr id="3" name="Content Placeholder 2"/>
          <p:cNvSpPr>
            <a:spLocks noGrp="1"/>
          </p:cNvSpPr>
          <p:nvPr>
            <p:ph idx="1"/>
          </p:nvPr>
        </p:nvSpPr>
        <p:spPr/>
        <p:txBody>
          <a:bodyPr/>
          <a:lstStyle/>
          <a:p>
            <a:r>
              <a:rPr lang="en-US" dirty="0"/>
              <a:t>Check the Github wiki page for installation instructions</a:t>
            </a:r>
          </a:p>
          <a:p>
            <a:pPr lvl="1"/>
            <a:r>
              <a:rPr lang="en-US" dirty="0"/>
              <a:t>Sometimes, a package has several dependencies that need to be installed and that won’t necessarily be mentioned</a:t>
            </a:r>
          </a:p>
          <a:p>
            <a:pPr lvl="1"/>
            <a:r>
              <a:rPr lang="en-US" dirty="0"/>
              <a:t>Occasionally, those instructions require administrator privileges. </a:t>
            </a:r>
          </a:p>
          <a:p>
            <a:pPr lvl="2"/>
            <a:r>
              <a:rPr lang="en-US" dirty="0"/>
              <a:t>For the mapper repository, the CSG administrators have already installed everything that you wouldn’t be able to install.  You will still need to get the other things installed, as they work on a per-profile basis. </a:t>
            </a:r>
          </a:p>
        </p:txBody>
      </p:sp>
      <p:sp>
        <p:nvSpPr>
          <p:cNvPr id="4" name="Rectangle 3"/>
          <p:cNvSpPr/>
          <p:nvPr/>
        </p:nvSpPr>
        <p:spPr>
          <a:xfrm>
            <a:off x="7006587" y="6227015"/>
            <a:ext cx="2173480" cy="646331"/>
          </a:xfrm>
          <a:prstGeom prst="rect">
            <a:avLst/>
          </a:prstGeom>
        </p:spPr>
        <p:txBody>
          <a:bodyPr wrap="none">
            <a:spAutoFit/>
          </a:bodyPr>
          <a:lstStyle/>
          <a:p>
            <a:r>
              <a:rPr lang="en-US" cap="none" dirty="0"/>
              <a:t>Modified from slides </a:t>
            </a:r>
          </a:p>
          <a:p>
            <a:r>
              <a:rPr lang="en-US" cap="none" dirty="0"/>
              <a:t>Of Timothy </a:t>
            </a:r>
            <a:r>
              <a:rPr lang="en-US" cap="none" dirty="0" err="1"/>
              <a:t>McRoy</a:t>
            </a:r>
            <a:endParaRPr lang="en-US" cap="none" dirty="0"/>
          </a:p>
        </p:txBody>
      </p:sp>
    </p:spTree>
    <p:extLst>
      <p:ext uri="{BB962C8B-B14F-4D97-AF65-F5344CB8AC3E}">
        <p14:creationId xmlns:p14="http://schemas.microsoft.com/office/powerpoint/2010/main" val="1446923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50355"/>
            <a:ext cx="9144000" cy="6145880"/>
          </a:xfrm>
          <a:prstGeom prst="rect">
            <a:avLst/>
          </a:prstGeom>
        </p:spPr>
      </p:pic>
      <p:sp>
        <p:nvSpPr>
          <p:cNvPr id="3" name="Rectangle 2"/>
          <p:cNvSpPr/>
          <p:nvPr/>
        </p:nvSpPr>
        <p:spPr>
          <a:xfrm>
            <a:off x="1611564" y="93646"/>
            <a:ext cx="6209392" cy="461665"/>
          </a:xfrm>
          <a:prstGeom prst="rect">
            <a:avLst/>
          </a:prstGeom>
        </p:spPr>
        <p:txBody>
          <a:bodyPr wrap="none">
            <a:spAutoFit/>
          </a:bodyPr>
          <a:lstStyle/>
          <a:p>
            <a:r>
              <a:rPr lang="en-US" sz="2400" b="0" i="0" dirty="0">
                <a:solidFill>
                  <a:srgbClr val="000000"/>
                </a:solidFill>
                <a:effectLst/>
                <a:latin typeface="Arial" panose="020B0604020202020204" pitchFamily="34" charset="0"/>
              </a:rPr>
              <a:t>Another Distributed Version Control System </a:t>
            </a:r>
            <a:endParaRPr lang="en-US" sz="2400" dirty="0"/>
          </a:p>
        </p:txBody>
      </p:sp>
    </p:spTree>
    <p:extLst>
      <p:ext uri="{BB962C8B-B14F-4D97-AF65-F5344CB8AC3E}">
        <p14:creationId xmlns:p14="http://schemas.microsoft.com/office/powerpoint/2010/main" val="103164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487" y="538947"/>
            <a:ext cx="9144000" cy="5217413"/>
          </a:xfrm>
          <a:prstGeom prst="rect">
            <a:avLst/>
          </a:prstGeom>
        </p:spPr>
      </p:pic>
      <p:sp>
        <p:nvSpPr>
          <p:cNvPr id="2" name="Rectangle 1"/>
          <p:cNvSpPr/>
          <p:nvPr/>
        </p:nvSpPr>
        <p:spPr>
          <a:xfrm>
            <a:off x="486008" y="-14469"/>
            <a:ext cx="8309164" cy="1077218"/>
          </a:xfrm>
          <a:prstGeom prst="rect">
            <a:avLst/>
          </a:prstGeom>
        </p:spPr>
        <p:txBody>
          <a:bodyPr wrap="square">
            <a:spAutoFit/>
          </a:bodyPr>
          <a:lstStyle/>
          <a:p>
            <a:r>
              <a:rPr lang="en-US" sz="3200" dirty="0">
                <a:hlinkClick r:id="rId3"/>
              </a:rPr>
              <a:t>http://cran.r-project.org/web/packages/phom/</a:t>
            </a:r>
            <a:endParaRPr lang="en-US" sz="3200" dirty="0"/>
          </a:p>
          <a:p>
            <a:endParaRPr lang="en-US" sz="3200" dirty="0"/>
          </a:p>
        </p:txBody>
      </p:sp>
      <p:pic>
        <p:nvPicPr>
          <p:cNvPr id="4" name="Picture 3"/>
          <p:cNvPicPr>
            <a:picLocks noChangeAspect="1"/>
          </p:cNvPicPr>
          <p:nvPr/>
        </p:nvPicPr>
        <p:blipFill>
          <a:blip r:embed="rId4"/>
          <a:stretch>
            <a:fillRect/>
          </a:stretch>
        </p:blipFill>
        <p:spPr>
          <a:xfrm>
            <a:off x="2008783" y="5793852"/>
            <a:ext cx="5126435" cy="1005332"/>
          </a:xfrm>
          <a:prstGeom prst="rect">
            <a:avLst/>
          </a:prstGeom>
        </p:spPr>
      </p:pic>
      <p:sp>
        <p:nvSpPr>
          <p:cNvPr id="5" name="TextBox 4"/>
          <p:cNvSpPr txBox="1"/>
          <p:nvPr/>
        </p:nvSpPr>
        <p:spPr>
          <a:xfrm>
            <a:off x="6209211" y="2734491"/>
            <a:ext cx="2246812" cy="2800767"/>
          </a:xfrm>
          <a:prstGeom prst="rect">
            <a:avLst/>
          </a:prstGeom>
          <a:solidFill>
            <a:schemeClr val="accent4"/>
          </a:solidFill>
        </p:spPr>
        <p:txBody>
          <a:bodyPr wrap="square" rtlCol="0">
            <a:spAutoFit/>
          </a:bodyPr>
          <a:lstStyle/>
          <a:p>
            <a:pPr algn="ctr"/>
            <a:r>
              <a:rPr lang="en-US" sz="4400" dirty="0"/>
              <a:t>OLD,    no longer  in use</a:t>
            </a:r>
          </a:p>
        </p:txBody>
      </p:sp>
    </p:spTree>
    <p:extLst>
      <p:ext uri="{BB962C8B-B14F-4D97-AF65-F5344CB8AC3E}">
        <p14:creationId xmlns:p14="http://schemas.microsoft.com/office/powerpoint/2010/main" val="36716305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3963</TotalTime>
  <Words>3631</Words>
  <Application>Microsoft Office PowerPoint</Application>
  <PresentationFormat>On-screen Show (4:3)</PresentationFormat>
  <Paragraphs>508</Paragraphs>
  <Slides>82</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82</vt:i4>
      </vt:variant>
    </vt:vector>
  </HeadingPairs>
  <TitlesOfParts>
    <vt:vector size="94" baseType="lpstr">
      <vt:lpstr>Arial</vt:lpstr>
      <vt:lpstr>Calibri</vt:lpstr>
      <vt:lpstr>Calibri Light</vt:lpstr>
      <vt:lpstr>helvetica</vt:lpstr>
      <vt:lpstr>inherit</vt:lpstr>
      <vt:lpstr>Linux Libertine</vt:lpstr>
      <vt:lpstr>Mistral</vt:lpstr>
      <vt:lpstr>Segoe UI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Plotting Persistence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Git &amp; Github</vt:lpstr>
      <vt:lpstr>Git</vt:lpstr>
      <vt:lpstr>Git:  Can download and run on your own computer.</vt:lpstr>
      <vt:lpstr>Github:  Web-based collaboration</vt:lpstr>
      <vt:lpstr>PowerPoint Presentation</vt:lpstr>
      <vt:lpstr>Github</vt:lpstr>
      <vt:lpstr>PowerPoint Presentation</vt:lpstr>
      <vt:lpstr>PowerPoint Presentation</vt:lpstr>
      <vt:lpstr>PowerPoint Presentation</vt:lpstr>
      <vt:lpstr>Getting software from Github</vt:lpstr>
      <vt:lpstr>Getting software from Github</vt:lpstr>
      <vt:lpstr>Don’t forget to install it</vt:lpstr>
      <vt:lpstr>PowerPoint Presentation</vt:lpstr>
    </vt:vector>
  </TitlesOfParts>
  <Manager/>
  <Company>The University of Iowa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48</cp:revision>
  <dcterms:created xsi:type="dcterms:W3CDTF">2015-04-14T01:56:55Z</dcterms:created>
  <dcterms:modified xsi:type="dcterms:W3CDTF">2019-06-13T17:02:45Z</dcterms:modified>
  <cp:category/>
</cp:coreProperties>
</file>