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5"/>
  </p:notesMasterIdLst>
  <p:sldIdLst>
    <p:sldId id="329" r:id="rId2"/>
    <p:sldId id="330" r:id="rId3"/>
    <p:sldId id="331" r:id="rId4"/>
    <p:sldId id="332" r:id="rId5"/>
    <p:sldId id="333" r:id="rId6"/>
    <p:sldId id="334" r:id="rId7"/>
    <p:sldId id="335" r:id="rId8"/>
    <p:sldId id="336" r:id="rId9"/>
    <p:sldId id="337" r:id="rId10"/>
    <p:sldId id="338" r:id="rId11"/>
    <p:sldId id="339" r:id="rId12"/>
    <p:sldId id="340" r:id="rId13"/>
    <p:sldId id="341" r:id="rId14"/>
    <p:sldId id="342" r:id="rId15"/>
    <p:sldId id="343" r:id="rId16"/>
    <p:sldId id="344" r:id="rId17"/>
    <p:sldId id="345" r:id="rId18"/>
    <p:sldId id="346" r:id="rId19"/>
    <p:sldId id="347" r:id="rId20"/>
    <p:sldId id="348" r:id="rId21"/>
    <p:sldId id="349" r:id="rId22"/>
    <p:sldId id="350" r:id="rId23"/>
    <p:sldId id="351" r:id="rId24"/>
    <p:sldId id="352" r:id="rId25"/>
    <p:sldId id="353" r:id="rId26"/>
    <p:sldId id="354" r:id="rId27"/>
    <p:sldId id="355" r:id="rId28"/>
    <p:sldId id="356" r:id="rId29"/>
    <p:sldId id="357" r:id="rId30"/>
    <p:sldId id="366" r:id="rId31"/>
    <p:sldId id="367" r:id="rId32"/>
    <p:sldId id="368" r:id="rId33"/>
    <p:sldId id="369" r:id="rId34"/>
    <p:sldId id="360" r:id="rId35"/>
    <p:sldId id="361" r:id="rId36"/>
    <p:sldId id="364" r:id="rId37"/>
    <p:sldId id="365" r:id="rId38"/>
    <p:sldId id="391" r:id="rId39"/>
    <p:sldId id="392" r:id="rId40"/>
    <p:sldId id="393" r:id="rId41"/>
    <p:sldId id="394" r:id="rId42"/>
    <p:sldId id="395" r:id="rId43"/>
    <p:sldId id="396" r:id="rId44"/>
    <p:sldId id="397" r:id="rId45"/>
    <p:sldId id="398" r:id="rId46"/>
    <p:sldId id="399" r:id="rId47"/>
    <p:sldId id="400" r:id="rId48"/>
    <p:sldId id="401" r:id="rId49"/>
    <p:sldId id="402" r:id="rId50"/>
    <p:sldId id="403" r:id="rId51"/>
    <p:sldId id="404" r:id="rId52"/>
    <p:sldId id="405" r:id="rId53"/>
    <p:sldId id="406" r:id="rId54"/>
    <p:sldId id="407" r:id="rId55"/>
    <p:sldId id="380" r:id="rId56"/>
    <p:sldId id="381" r:id="rId57"/>
    <p:sldId id="382" r:id="rId58"/>
    <p:sldId id="383" r:id="rId59"/>
    <p:sldId id="384" r:id="rId60"/>
    <p:sldId id="385" r:id="rId61"/>
    <p:sldId id="386" r:id="rId62"/>
    <p:sldId id="387" r:id="rId63"/>
    <p:sldId id="388" r:id="rId64"/>
    <p:sldId id="389" r:id="rId65"/>
    <p:sldId id="390" r:id="rId66"/>
    <p:sldId id="327" r:id="rId67"/>
    <p:sldId id="408" r:id="rId68"/>
    <p:sldId id="299" r:id="rId69"/>
    <p:sldId id="377" r:id="rId70"/>
    <p:sldId id="300" r:id="rId71"/>
    <p:sldId id="301" r:id="rId72"/>
    <p:sldId id="302" r:id="rId73"/>
    <p:sldId id="375" r:id="rId74"/>
    <p:sldId id="303" r:id="rId75"/>
    <p:sldId id="409" r:id="rId76"/>
    <p:sldId id="376" r:id="rId77"/>
    <p:sldId id="304" r:id="rId78"/>
    <p:sldId id="410" r:id="rId79"/>
    <p:sldId id="411" r:id="rId80"/>
    <p:sldId id="412" r:id="rId81"/>
    <p:sldId id="413" r:id="rId82"/>
    <p:sldId id="414" r:id="rId83"/>
    <p:sldId id="415" r:id="rId8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29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600B6"/>
    <a:srgbClr val="43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20"/>
    <p:restoredTop sz="99441" autoAdjust="0"/>
  </p:normalViewPr>
  <p:slideViewPr>
    <p:cSldViewPr snapToGrid="0" snapToObjects="1">
      <p:cViewPr varScale="1">
        <p:scale>
          <a:sx n="56" d="100"/>
          <a:sy n="56" d="100"/>
        </p:scale>
        <p:origin x="-104" y="-1128"/>
      </p:cViewPr>
      <p:guideLst>
        <p:guide orient="horz" pos="2160"/>
        <p:guide pos="2297"/>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ED3F3B-3680-6341-85A5-AAA7D780DE5B}" type="datetimeFigureOut">
              <a:rPr lang="en-US" smtClean="0"/>
              <a:t>2/14/2017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E04299-A77B-1843-95EE-41DEECF7F448}" type="slidenum">
              <a:rPr lang="en-US" smtClean="0"/>
              <a:t>‹#›</a:t>
            </a:fld>
            <a:endParaRPr lang="en-US"/>
          </a:p>
        </p:txBody>
      </p:sp>
    </p:spTree>
    <p:extLst>
      <p:ext uri="{BB962C8B-B14F-4D97-AF65-F5344CB8AC3E}">
        <p14:creationId xmlns:p14="http://schemas.microsoft.com/office/powerpoint/2010/main" val="112661981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can compute the number of clusters for a variety of diameters.</a:t>
            </a:r>
          </a:p>
          <a:p>
            <a:r>
              <a:rPr lang="en-US" baseline="0" dirty="0" smtClean="0"/>
              <a:t>We start with 17 data points, so if the diameter is 0, we have 17 clusters.  Increasing the diameter, these 2 balls intersect so I now have 16 clusters.</a:t>
            </a:r>
          </a:p>
          <a:p>
            <a:r>
              <a:rPr lang="en-US" baseline="0" dirty="0" smtClean="0"/>
              <a:t>If we continue to increase the diameter, we will eventually create the complex we saw before with 5 clusters, </a:t>
            </a:r>
            <a:r>
              <a:rPr lang="en-US" baseline="0" dirty="0" err="1" smtClean="0"/>
              <a:t>etc</a:t>
            </a:r>
            <a:r>
              <a:rPr lang="en-US" baseline="0" dirty="0" smtClean="0"/>
              <a:t> until we only have one cluster left.  </a:t>
            </a:r>
          </a:p>
          <a:p>
            <a:r>
              <a:rPr lang="en-US" baseline="0" dirty="0" smtClean="0"/>
              <a:t>Eventually this entire page will be purple, but right now, we know have one component.  </a:t>
            </a:r>
          </a:p>
          <a:p>
            <a:endParaRPr lang="en-US" baseline="0" dirty="0" smtClean="0"/>
          </a:p>
          <a:p>
            <a:r>
              <a:rPr lang="en-US" baseline="0" dirty="0" smtClean="0"/>
              <a:t>To choose the threshold, one can determine how long a particular number of clusters lasts, for example for what set of radii do we have five clusters.  If we have five clusters for the largest set of radii, then have gives us  a good idea where to set the threshold and which </a:t>
            </a:r>
            <a:r>
              <a:rPr lang="en-US" sz="1200" dirty="0" smtClean="0">
                <a:solidFill>
                  <a:schemeClr val="tx1"/>
                </a:solidFill>
              </a:rPr>
              <a:t>simplicial </a:t>
            </a:r>
            <a:r>
              <a:rPr lang="en-US" baseline="0" dirty="0" smtClean="0"/>
              <a:t>complex best models our data.  </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 have put links to better animations on my on my YouTube site which may better illustrate this persistence concept.  Next month, we will also talk much more about persistence during the live lectures for this course.  This is just a preliminary introduction.</a:t>
            </a:r>
          </a:p>
        </p:txBody>
      </p:sp>
      <p:sp>
        <p:nvSpPr>
          <p:cNvPr id="4" name="Slide Number Placeholder 3"/>
          <p:cNvSpPr>
            <a:spLocks noGrp="1"/>
          </p:cNvSpPr>
          <p:nvPr>
            <p:ph type="sldNum" sz="quarter" idx="10"/>
          </p:nvPr>
        </p:nvSpPr>
        <p:spPr/>
        <p:txBody>
          <a:bodyPr/>
          <a:lstStyle/>
          <a:p>
            <a:fld id="{D69E9DB7-993A-C643-9AA4-1235EAC7C65C}" type="slidenum">
              <a:rPr lang="en-US" smtClean="0"/>
              <a:t>9</a:t>
            </a:fld>
            <a:endParaRPr lang="en-US"/>
          </a:p>
        </p:txBody>
      </p:sp>
    </p:spTree>
    <p:extLst>
      <p:ext uri="{BB962C8B-B14F-4D97-AF65-F5344CB8AC3E}">
        <p14:creationId xmlns:p14="http://schemas.microsoft.com/office/powerpoint/2010/main" val="3875534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one dimensional simplicial complex.  Note that we have clustered</a:t>
            </a:r>
            <a:r>
              <a:rPr lang="en-US" baseline="0" dirty="0" smtClean="0"/>
              <a:t> </a:t>
            </a:r>
            <a:r>
              <a:rPr lang="en-US" dirty="0" smtClean="0"/>
              <a:t> our data into five disjoint</a:t>
            </a:r>
            <a:r>
              <a:rPr lang="en-US" baseline="0" dirty="0" smtClean="0"/>
              <a:t> </a:t>
            </a:r>
            <a:r>
              <a:rPr lang="en-US" dirty="0" smtClean="0"/>
              <a:t>connected sets.  So this is one way to cluster our data – that is grouping our data points</a:t>
            </a:r>
            <a:r>
              <a:rPr lang="en-US" baseline="0" dirty="0" smtClean="0"/>
              <a:t> into disjoint sets based on some definition of similarity.  In this case, we have 5 clusters.</a:t>
            </a:r>
            <a:endParaRPr lang="en-US" dirty="0" smtClean="0"/>
          </a:p>
          <a:p>
            <a:endParaRPr lang="en-US" dirty="0" smtClean="0"/>
          </a:p>
          <a:p>
            <a:r>
              <a:rPr lang="en-US" dirty="0" smtClean="0"/>
              <a:t>We can now add higher dimensional simplices.</a:t>
            </a:r>
          </a:p>
        </p:txBody>
      </p:sp>
      <p:sp>
        <p:nvSpPr>
          <p:cNvPr id="4" name="Slide Number Placeholder 3"/>
          <p:cNvSpPr>
            <a:spLocks noGrp="1"/>
          </p:cNvSpPr>
          <p:nvPr>
            <p:ph type="sldNum" sz="quarter" idx="10"/>
          </p:nvPr>
        </p:nvSpPr>
        <p:spPr/>
        <p:txBody>
          <a:bodyPr/>
          <a:lstStyle/>
          <a:p>
            <a:fld id="{D69E9DB7-993A-C643-9AA4-1235EAC7C65C}" type="slidenum">
              <a:rPr lang="en-US" smtClean="0"/>
              <a:t>10</a:t>
            </a:fld>
            <a:endParaRPr lang="en-US"/>
          </a:p>
        </p:txBody>
      </p:sp>
    </p:spTree>
    <p:extLst>
      <p:ext uri="{BB962C8B-B14F-4D97-AF65-F5344CB8AC3E}">
        <p14:creationId xmlns:p14="http://schemas.microsoft.com/office/powerpoint/2010/main" val="1106391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tx1"/>
                </a:solidFill>
              </a:rPr>
              <a:t>Thus we now have the </a:t>
            </a:r>
            <a:r>
              <a:rPr lang="en-US" sz="1200" dirty="0" err="1" smtClean="0">
                <a:solidFill>
                  <a:schemeClr val="tx1"/>
                </a:solidFill>
              </a:rPr>
              <a:t>Vietoris</a:t>
            </a:r>
            <a:r>
              <a:rPr lang="en-US" sz="1200" dirty="0" smtClean="0">
                <a:solidFill>
                  <a:schemeClr val="tx1"/>
                </a:solidFill>
              </a:rPr>
              <a:t> Rips simplicial complex.</a:t>
            </a:r>
            <a:r>
              <a:rPr lang="en-US" sz="1200" baseline="0" dirty="0" smtClean="0">
                <a:solidFill>
                  <a:schemeClr val="tx1"/>
                </a:solidFill>
              </a:rPr>
              <a:t>  Note we get the same simplex by adding one dimension at a time</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D69E9DB7-993A-C643-9AA4-1235EAC7C65C}" type="slidenum">
              <a:rPr lang="en-US" smtClean="0"/>
              <a:t>11</a:t>
            </a:fld>
            <a:endParaRPr lang="en-US"/>
          </a:p>
        </p:txBody>
      </p:sp>
    </p:spTree>
    <p:extLst>
      <p:ext uri="{BB962C8B-B14F-4D97-AF65-F5344CB8AC3E}">
        <p14:creationId xmlns:p14="http://schemas.microsoft.com/office/powerpoint/2010/main" val="2015527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tx1"/>
                </a:solidFill>
              </a:rPr>
              <a:t>Thus we now have the </a:t>
            </a:r>
            <a:r>
              <a:rPr lang="en-US" sz="1200" dirty="0" err="1" smtClean="0">
                <a:solidFill>
                  <a:schemeClr val="tx1"/>
                </a:solidFill>
              </a:rPr>
              <a:t>Vietoris</a:t>
            </a:r>
            <a:r>
              <a:rPr lang="en-US" sz="1200" dirty="0" smtClean="0">
                <a:solidFill>
                  <a:schemeClr val="tx1"/>
                </a:solidFill>
              </a:rPr>
              <a:t> Rips simplicial complex.</a:t>
            </a:r>
            <a:r>
              <a:rPr lang="en-US" sz="1200" baseline="0" dirty="0" smtClean="0">
                <a:solidFill>
                  <a:schemeClr val="tx1"/>
                </a:solidFill>
              </a:rPr>
              <a:t>  Note we get the same simplex by adding one dimension at a time</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D69E9DB7-993A-C643-9AA4-1235EAC7C65C}" type="slidenum">
              <a:rPr lang="en-US" smtClean="0"/>
              <a:t>12</a:t>
            </a:fld>
            <a:endParaRPr lang="en-US"/>
          </a:p>
        </p:txBody>
      </p:sp>
    </p:spTree>
    <p:extLst>
      <p:ext uri="{BB962C8B-B14F-4D97-AF65-F5344CB8AC3E}">
        <p14:creationId xmlns:p14="http://schemas.microsoft.com/office/powerpoint/2010/main" val="1454482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9E9DB7-993A-C643-9AA4-1235EAC7C65C}" type="slidenum">
              <a:rPr lang="en-US" smtClean="0"/>
              <a:t>24</a:t>
            </a:fld>
            <a:endParaRPr lang="en-US"/>
          </a:p>
        </p:txBody>
      </p:sp>
    </p:spTree>
    <p:extLst>
      <p:ext uri="{BB962C8B-B14F-4D97-AF65-F5344CB8AC3E}">
        <p14:creationId xmlns:p14="http://schemas.microsoft.com/office/powerpoint/2010/main" val="3877548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8050B5-266D-F045-96EB-A8F4DF4C1637}" type="slidenum">
              <a:rPr lang="en-US" smtClean="0"/>
              <a:t>29</a:t>
            </a:fld>
            <a:endParaRPr lang="en-US"/>
          </a:p>
        </p:txBody>
      </p:sp>
    </p:spTree>
    <p:extLst>
      <p:ext uri="{BB962C8B-B14F-4D97-AF65-F5344CB8AC3E}">
        <p14:creationId xmlns:p14="http://schemas.microsoft.com/office/powerpoint/2010/main" val="872729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8050B5-266D-F045-96EB-A8F4DF4C1637}" type="slidenum">
              <a:rPr lang="en-US" smtClean="0"/>
              <a:t>33</a:t>
            </a:fld>
            <a:endParaRPr lang="en-US"/>
          </a:p>
        </p:txBody>
      </p:sp>
    </p:spTree>
    <p:extLst>
      <p:ext uri="{BB962C8B-B14F-4D97-AF65-F5344CB8AC3E}">
        <p14:creationId xmlns:p14="http://schemas.microsoft.com/office/powerpoint/2010/main" val="2393787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9C1B91-A3D4-8D4E-9E64-01769613AB4C}" type="slidenum">
              <a:rPr lang="en-US" smtClean="0"/>
              <a:t>68</a:t>
            </a:fld>
            <a:endParaRPr lang="en-US"/>
          </a:p>
        </p:txBody>
      </p:sp>
    </p:spTree>
    <p:extLst>
      <p:ext uri="{BB962C8B-B14F-4D97-AF65-F5344CB8AC3E}">
        <p14:creationId xmlns:p14="http://schemas.microsoft.com/office/powerpoint/2010/main" val="2600110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11120D-6D78-9045-B340-26073D7453AB}"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36C59-B27B-414E-9A60-3552F10C2C49}" type="slidenum">
              <a:rPr lang="en-US" smtClean="0"/>
              <a:t>‹#›</a:t>
            </a:fld>
            <a:endParaRPr lang="en-US"/>
          </a:p>
        </p:txBody>
      </p:sp>
    </p:spTree>
    <p:extLst>
      <p:ext uri="{BB962C8B-B14F-4D97-AF65-F5344CB8AC3E}">
        <p14:creationId xmlns:p14="http://schemas.microsoft.com/office/powerpoint/2010/main" val="1661030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11120D-6D78-9045-B340-26073D7453AB}"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36C59-B27B-414E-9A60-3552F10C2C49}" type="slidenum">
              <a:rPr lang="en-US" smtClean="0"/>
              <a:t>‹#›</a:t>
            </a:fld>
            <a:endParaRPr lang="en-US"/>
          </a:p>
        </p:txBody>
      </p:sp>
    </p:spTree>
    <p:extLst>
      <p:ext uri="{BB962C8B-B14F-4D97-AF65-F5344CB8AC3E}">
        <p14:creationId xmlns:p14="http://schemas.microsoft.com/office/powerpoint/2010/main" val="2707933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11120D-6D78-9045-B340-26073D7453AB}"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36C59-B27B-414E-9A60-3552F10C2C49}" type="slidenum">
              <a:rPr lang="en-US" smtClean="0"/>
              <a:t>‹#›</a:t>
            </a:fld>
            <a:endParaRPr lang="en-US"/>
          </a:p>
        </p:txBody>
      </p:sp>
    </p:spTree>
    <p:extLst>
      <p:ext uri="{BB962C8B-B14F-4D97-AF65-F5344CB8AC3E}">
        <p14:creationId xmlns:p14="http://schemas.microsoft.com/office/powerpoint/2010/main" val="2918083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11120D-6D78-9045-B340-26073D7453AB}"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36C59-B27B-414E-9A60-3552F10C2C49}" type="slidenum">
              <a:rPr lang="en-US" smtClean="0"/>
              <a:t>‹#›</a:t>
            </a:fld>
            <a:endParaRPr lang="en-US"/>
          </a:p>
        </p:txBody>
      </p:sp>
    </p:spTree>
    <p:extLst>
      <p:ext uri="{BB962C8B-B14F-4D97-AF65-F5344CB8AC3E}">
        <p14:creationId xmlns:p14="http://schemas.microsoft.com/office/powerpoint/2010/main" val="3465889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11120D-6D78-9045-B340-26073D7453AB}"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36C59-B27B-414E-9A60-3552F10C2C49}" type="slidenum">
              <a:rPr lang="en-US" smtClean="0"/>
              <a:t>‹#›</a:t>
            </a:fld>
            <a:endParaRPr lang="en-US"/>
          </a:p>
        </p:txBody>
      </p:sp>
    </p:spTree>
    <p:extLst>
      <p:ext uri="{BB962C8B-B14F-4D97-AF65-F5344CB8AC3E}">
        <p14:creationId xmlns:p14="http://schemas.microsoft.com/office/powerpoint/2010/main" val="3576884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11120D-6D78-9045-B340-26073D7453AB}" type="datetimeFigureOut">
              <a:rPr lang="en-US" smtClean="0"/>
              <a:t>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A36C59-B27B-414E-9A60-3552F10C2C49}" type="slidenum">
              <a:rPr lang="en-US" smtClean="0"/>
              <a:t>‹#›</a:t>
            </a:fld>
            <a:endParaRPr lang="en-US"/>
          </a:p>
        </p:txBody>
      </p:sp>
    </p:spTree>
    <p:extLst>
      <p:ext uri="{BB962C8B-B14F-4D97-AF65-F5344CB8AC3E}">
        <p14:creationId xmlns:p14="http://schemas.microsoft.com/office/powerpoint/2010/main" val="2185330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11120D-6D78-9045-B340-26073D7453AB}" type="datetimeFigureOut">
              <a:rPr lang="en-US" smtClean="0"/>
              <a:t>2/14/2017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A36C59-B27B-414E-9A60-3552F10C2C49}" type="slidenum">
              <a:rPr lang="en-US" smtClean="0"/>
              <a:t>‹#›</a:t>
            </a:fld>
            <a:endParaRPr lang="en-US"/>
          </a:p>
        </p:txBody>
      </p:sp>
    </p:spTree>
    <p:extLst>
      <p:ext uri="{BB962C8B-B14F-4D97-AF65-F5344CB8AC3E}">
        <p14:creationId xmlns:p14="http://schemas.microsoft.com/office/powerpoint/2010/main" val="1946014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11120D-6D78-9045-B340-26073D7453AB}" type="datetimeFigureOut">
              <a:rPr lang="en-US" smtClean="0"/>
              <a:t>2/14/2017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A36C59-B27B-414E-9A60-3552F10C2C49}" type="slidenum">
              <a:rPr lang="en-US" smtClean="0"/>
              <a:t>‹#›</a:t>
            </a:fld>
            <a:endParaRPr lang="en-US"/>
          </a:p>
        </p:txBody>
      </p:sp>
    </p:spTree>
    <p:extLst>
      <p:ext uri="{BB962C8B-B14F-4D97-AF65-F5344CB8AC3E}">
        <p14:creationId xmlns:p14="http://schemas.microsoft.com/office/powerpoint/2010/main" val="3545940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11120D-6D78-9045-B340-26073D7453AB}" type="datetimeFigureOut">
              <a:rPr lang="en-US" smtClean="0"/>
              <a:t>2/14/2017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A36C59-B27B-414E-9A60-3552F10C2C49}" type="slidenum">
              <a:rPr lang="en-US" smtClean="0"/>
              <a:t>‹#›</a:t>
            </a:fld>
            <a:endParaRPr lang="en-US"/>
          </a:p>
        </p:txBody>
      </p:sp>
    </p:spTree>
    <p:extLst>
      <p:ext uri="{BB962C8B-B14F-4D97-AF65-F5344CB8AC3E}">
        <p14:creationId xmlns:p14="http://schemas.microsoft.com/office/powerpoint/2010/main" val="1633097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11120D-6D78-9045-B340-26073D7453AB}" type="datetimeFigureOut">
              <a:rPr lang="en-US" smtClean="0"/>
              <a:t>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A36C59-B27B-414E-9A60-3552F10C2C49}" type="slidenum">
              <a:rPr lang="en-US" smtClean="0"/>
              <a:t>‹#›</a:t>
            </a:fld>
            <a:endParaRPr lang="en-US"/>
          </a:p>
        </p:txBody>
      </p:sp>
    </p:spTree>
    <p:extLst>
      <p:ext uri="{BB962C8B-B14F-4D97-AF65-F5344CB8AC3E}">
        <p14:creationId xmlns:p14="http://schemas.microsoft.com/office/powerpoint/2010/main" val="3970489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11120D-6D78-9045-B340-26073D7453AB}" type="datetimeFigureOut">
              <a:rPr lang="en-US" smtClean="0"/>
              <a:t>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A36C59-B27B-414E-9A60-3552F10C2C49}" type="slidenum">
              <a:rPr lang="en-US" smtClean="0"/>
              <a:t>‹#›</a:t>
            </a:fld>
            <a:endParaRPr lang="en-US"/>
          </a:p>
        </p:txBody>
      </p:sp>
    </p:spTree>
    <p:extLst>
      <p:ext uri="{BB962C8B-B14F-4D97-AF65-F5344CB8AC3E}">
        <p14:creationId xmlns:p14="http://schemas.microsoft.com/office/powerpoint/2010/main" val="1697643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11120D-6D78-9045-B340-26073D7453AB}" type="datetimeFigureOut">
              <a:rPr lang="en-US" smtClean="0"/>
              <a:t>2/14/2017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A36C59-B27B-414E-9A60-3552F10C2C49}" type="slidenum">
              <a:rPr lang="en-US" smtClean="0"/>
              <a:t>‹#›</a:t>
            </a:fld>
            <a:endParaRPr lang="en-US"/>
          </a:p>
        </p:txBody>
      </p:sp>
    </p:spTree>
    <p:extLst>
      <p:ext uri="{BB962C8B-B14F-4D97-AF65-F5344CB8AC3E}">
        <p14:creationId xmlns:p14="http://schemas.microsoft.com/office/powerpoint/2010/main" val="19288973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ma.umn.edu/videos/?id=1846"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www.ima.umn.edu/2011-2012/W3.26-30.12/activities/Carlsson-Gunnar/imamachinefinal.pdf"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hyperlink" Target="http://www.maths.ed.ac.uk/~aar/papers/ghristeat.pdf"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www.maths.ed.ac.uk/~aar/papers/ghristeat.pdf"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kyb.mpg.de/de/forschung/fg/bethgegroup/downloads/van-hateren-dataset.html"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www.cs.princeton.edu/courses/archive/spring08/cos511/scribe_notes/0204.pdf" TargetMode="External"/><Relationship Id="rId2" Type="http://schemas.openxmlformats.org/officeDocument/2006/relationships/hyperlink" Target="http://en.wikipedia.org/wiki/Machine_learning"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hyperlink" Target="http://cs.brown.edu/courses/cs143/lectures/15.ppt" TargetMode="External"/><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hyperlink" Target="http://www.cs.brown.edu/courses/cs143/lectures/17.ppt" TargetMode="External"/><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5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48.pn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7.png"/><Relationship Id="rId4" Type="http://schemas.openxmlformats.org/officeDocument/2006/relationships/image" Target="../media/image52.png"/></Relationships>
</file>

<file path=ppt/slides/_rels/slide5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5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5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5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5.png"/><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5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 Id="rId4" Type="http://schemas.openxmlformats.org/officeDocument/2006/relationships/image" Target="../media/image67.png"/></Relationships>
</file>

<file path=ppt/slides/_rels/slide6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6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6.png"/><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63.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60.pn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5.png"/><Relationship Id="rId4" Type="http://schemas.openxmlformats.org/officeDocument/2006/relationships/image" Target="../media/image69.png"/></Relationships>
</file>

<file path=ppt/slides/_rels/slide6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7.xml"/><Relationship Id="rId4" Type="http://schemas.openxmlformats.org/officeDocument/2006/relationships/image" Target="../media/image73.png"/></Relationships>
</file>

<file path=ppt/slides/_rels/slide65.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6.png"/><Relationship Id="rId7" Type="http://schemas.openxmlformats.org/officeDocument/2006/relationships/image" Target="../media/image60.pn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5.png"/><Relationship Id="rId4" Type="http://schemas.openxmlformats.org/officeDocument/2006/relationships/image" Target="../media/image69.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48.pn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7.png"/><Relationship Id="rId4" Type="http://schemas.openxmlformats.org/officeDocument/2006/relationships/image" Target="../media/image52.png"/></Relationships>
</file>

<file path=ppt/slides/_rels/slide6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www.cs.duke.edu/~edels/Papers/2007-J-01-StabilityPersistenceDiagrams.pdf"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48.pn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7.png"/><Relationship Id="rId4" Type="http://schemas.openxmlformats.org/officeDocument/2006/relationships/image" Target="../media/image52.png"/></Relationships>
</file>

<file path=ppt/slides/_rels/slide7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3" y="441680"/>
            <a:ext cx="9144000" cy="5148072"/>
          </a:xfrm>
          <a:prstGeom prst="rect">
            <a:avLst/>
          </a:prstGeom>
        </p:spPr>
      </p:pic>
      <p:sp>
        <p:nvSpPr>
          <p:cNvPr id="10" name="Rectangle 9"/>
          <p:cNvSpPr/>
          <p:nvPr/>
        </p:nvSpPr>
        <p:spPr>
          <a:xfrm>
            <a:off x="42333" y="5705857"/>
            <a:ext cx="9075534" cy="1131079"/>
          </a:xfrm>
          <a:prstGeom prst="rect">
            <a:avLst/>
          </a:prstGeom>
        </p:spPr>
        <p:txBody>
          <a:bodyPr wrap="none">
            <a:spAutoFit/>
          </a:bodyPr>
          <a:lstStyle/>
          <a:p>
            <a:pPr algn="ctr"/>
            <a:r>
              <a:rPr lang="en-US" sz="2400" dirty="0" smtClean="0">
                <a:hlinkClick r:id="rId3"/>
              </a:rPr>
              <a:t>http://www.ima.umn.edu/videos/?id=1846</a:t>
            </a:r>
            <a:endParaRPr lang="en-US" sz="2400" dirty="0" smtClean="0"/>
          </a:p>
          <a:p>
            <a:pPr algn="ctr">
              <a:lnSpc>
                <a:spcPct val="150000"/>
              </a:lnSpc>
            </a:pPr>
            <a:r>
              <a:rPr lang="en-US" sz="1700" dirty="0" smtClean="0">
                <a:hlinkClick r:id="rId4"/>
              </a:rPr>
              <a:t>http://www.ima.umn.edu/2011-2012/W3.26-30.12/activities/Carlsson-Gunnar/imamachinefinal.pdf</a:t>
            </a:r>
            <a:endParaRPr lang="en-US" sz="1700" dirty="0" smtClean="0"/>
          </a:p>
          <a:p>
            <a:pPr algn="ctr"/>
            <a:endParaRPr lang="en-US" dirty="0"/>
          </a:p>
        </p:txBody>
      </p:sp>
      <p:sp>
        <p:nvSpPr>
          <p:cNvPr id="11" name="Rectangle 10"/>
          <p:cNvSpPr/>
          <p:nvPr/>
        </p:nvSpPr>
        <p:spPr>
          <a:xfrm>
            <a:off x="437446" y="2305674"/>
            <a:ext cx="8311444" cy="1077218"/>
          </a:xfrm>
          <a:prstGeom prst="rect">
            <a:avLst/>
          </a:prstGeom>
        </p:spPr>
        <p:txBody>
          <a:bodyPr wrap="square">
            <a:spAutoFit/>
          </a:bodyPr>
          <a:lstStyle/>
          <a:p>
            <a:pPr algn="ctr"/>
            <a:r>
              <a:rPr lang="en-US" sz="3200" dirty="0">
                <a:solidFill>
                  <a:srgbClr val="008000"/>
                </a:solidFill>
              </a:rPr>
              <a:t>Application to Natural Image Statistics</a:t>
            </a:r>
          </a:p>
          <a:p>
            <a:pPr algn="ctr"/>
            <a:r>
              <a:rPr lang="en-US" sz="3200" dirty="0">
                <a:solidFill>
                  <a:srgbClr val="008000"/>
                </a:solidFill>
              </a:rPr>
              <a:t>With V. de Silva, T. </a:t>
            </a:r>
            <a:r>
              <a:rPr lang="en-US" sz="3200" dirty="0" err="1">
                <a:solidFill>
                  <a:srgbClr val="008000"/>
                </a:solidFill>
              </a:rPr>
              <a:t>Ishkanov</a:t>
            </a:r>
            <a:r>
              <a:rPr lang="en-US" sz="3200" dirty="0">
                <a:solidFill>
                  <a:srgbClr val="008000"/>
                </a:solidFill>
              </a:rPr>
              <a:t>, A. </a:t>
            </a:r>
            <a:r>
              <a:rPr lang="en-US" sz="3200" dirty="0" err="1">
                <a:solidFill>
                  <a:srgbClr val="008000"/>
                </a:solidFill>
              </a:rPr>
              <a:t>Zomorodian</a:t>
            </a:r>
            <a:endParaRPr lang="en-US" sz="3200" dirty="0">
              <a:solidFill>
                <a:srgbClr val="008000"/>
              </a:solidFill>
            </a:endParaRPr>
          </a:p>
        </p:txBody>
      </p:sp>
    </p:spTree>
    <p:extLst>
      <p:ext uri="{BB962C8B-B14F-4D97-AF65-F5344CB8AC3E}">
        <p14:creationId xmlns:p14="http://schemas.microsoft.com/office/powerpoint/2010/main" val="30376771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For each fixed </a:t>
            </a:r>
            <a:r>
              <a:rPr lang="en-US" sz="3200" dirty="0" smtClean="0">
                <a:solidFill>
                  <a:schemeClr val="tx1"/>
                </a:solidFill>
                <a:latin typeface="Symbol" panose="05050102010706020507" pitchFamily="18" charset="2"/>
              </a:rPr>
              <a:t>e, </a:t>
            </a:r>
            <a:r>
              <a:rPr lang="en-US" sz="3200" dirty="0" smtClean="0">
                <a:solidFill>
                  <a:schemeClr val="tx1"/>
                </a:solidFill>
              </a:rPr>
              <a:t>create Rips complex </a:t>
            </a:r>
            <a:r>
              <a:rPr lang="en-US" sz="3200" dirty="0">
                <a:solidFill>
                  <a:schemeClr val="tx1"/>
                </a:solidFill>
              </a:rPr>
              <a:t>from </a:t>
            </a:r>
            <a:r>
              <a:rPr lang="en-US" sz="3200" dirty="0" smtClean="0">
                <a:solidFill>
                  <a:schemeClr val="tx1"/>
                </a:solidFill>
              </a:rPr>
              <a:t>the data</a:t>
            </a:r>
            <a:endParaRPr lang="en-US" sz="3200" dirty="0">
              <a:solidFill>
                <a:schemeClr val="tx1"/>
              </a:solidFill>
            </a:endParaRPr>
          </a:p>
        </p:txBody>
      </p:sp>
      <p:sp>
        <p:nvSpPr>
          <p:cNvPr id="2" name="TextBox 1"/>
          <p:cNvSpPr txBox="1"/>
          <p:nvPr/>
        </p:nvSpPr>
        <p:spPr>
          <a:xfrm>
            <a:off x="325627" y="5354371"/>
            <a:ext cx="8961395" cy="1200329"/>
          </a:xfrm>
          <a:prstGeom prst="rect">
            <a:avLst/>
          </a:prstGeom>
          <a:noFill/>
        </p:spPr>
        <p:txBody>
          <a:bodyPr wrap="square" rtlCol="0">
            <a:spAutoFit/>
          </a:bodyPr>
          <a:lstStyle/>
          <a:p>
            <a:r>
              <a:rPr lang="en-US" sz="3200" dirty="0"/>
              <a:t>1</a:t>
            </a:r>
            <a:r>
              <a:rPr lang="en-US" sz="3200" dirty="0" smtClean="0"/>
              <a:t>.)  </a:t>
            </a:r>
            <a:r>
              <a:rPr lang="en-US" sz="3200" dirty="0"/>
              <a:t>A</a:t>
            </a:r>
            <a:r>
              <a:rPr lang="en-US" sz="3200" dirty="0" smtClean="0"/>
              <a:t>dding </a:t>
            </a:r>
            <a:r>
              <a:rPr lang="en-US" sz="3200" dirty="0"/>
              <a:t>1</a:t>
            </a:r>
            <a:r>
              <a:rPr lang="en-US" sz="3200" dirty="0" smtClean="0"/>
              <a:t>-dimensional edges (1-simplices)</a:t>
            </a:r>
            <a:endParaRPr lang="en-US" sz="3200" dirty="0"/>
          </a:p>
          <a:p>
            <a:endParaRPr lang="en-US" sz="800" dirty="0" smtClean="0"/>
          </a:p>
          <a:p>
            <a:r>
              <a:rPr lang="en-US" sz="3200" dirty="0" smtClean="0">
                <a:solidFill>
                  <a:srgbClr val="0000FF"/>
                </a:solidFill>
              </a:rPr>
              <a:t>Add an edge between data points that are close</a:t>
            </a:r>
            <a:endParaRPr lang="en-US" sz="3200" baseline="30000" dirty="0" smtClean="0">
              <a:solidFill>
                <a:srgbClr val="0000FF"/>
              </a:solidFill>
            </a:endParaRPr>
          </a:p>
        </p:txBody>
      </p:sp>
      <p:pic>
        <p:nvPicPr>
          <p:cNvPr id="9" name="Picture 8" descr="1simplexDist.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979" y="1202096"/>
            <a:ext cx="6400800" cy="3441700"/>
          </a:xfrm>
          <a:prstGeom prst="rect">
            <a:avLst/>
          </a:prstGeom>
        </p:spPr>
      </p:pic>
      <p:grpSp>
        <p:nvGrpSpPr>
          <p:cNvPr id="10" name="Group 9"/>
          <p:cNvGrpSpPr/>
          <p:nvPr/>
        </p:nvGrpSpPr>
        <p:grpSpPr>
          <a:xfrm>
            <a:off x="638079" y="765614"/>
            <a:ext cx="7349814" cy="4329160"/>
            <a:chOff x="638079" y="765614"/>
            <a:chExt cx="7349814" cy="4329160"/>
          </a:xfrm>
        </p:grpSpPr>
        <p:sp>
          <p:nvSpPr>
            <p:cNvPr id="11" name="Oval 10"/>
            <p:cNvSpPr>
              <a:spLocks noChangeAspect="1"/>
            </p:cNvSpPr>
            <p:nvPr/>
          </p:nvSpPr>
          <p:spPr>
            <a:xfrm>
              <a:off x="666506" y="2158774"/>
              <a:ext cx="1188720" cy="1188720"/>
            </a:xfrm>
            <a:prstGeom prst="ellipse">
              <a:avLst/>
            </a:prstGeom>
            <a:solidFill>
              <a:srgbClr val="C0504D">
                <a:alpha val="43000"/>
              </a:srgbClr>
            </a:solidFill>
          </p:spPr>
          <p:txBody>
            <a:bodyPr wrap="square" rtlCol="0" anchor="ctr">
              <a:spAutoFit/>
            </a:bodyPr>
            <a:lstStyle/>
            <a:p>
              <a:pPr algn="ctr"/>
              <a:endParaRPr lang="en-US" sz="3200" dirty="0" smtClean="0"/>
            </a:p>
          </p:txBody>
        </p:sp>
        <p:sp>
          <p:nvSpPr>
            <p:cNvPr id="12" name="Oval 11"/>
            <p:cNvSpPr>
              <a:spLocks noChangeAspect="1"/>
            </p:cNvSpPr>
            <p:nvPr/>
          </p:nvSpPr>
          <p:spPr>
            <a:xfrm>
              <a:off x="1604226" y="1618854"/>
              <a:ext cx="1181314" cy="1181314"/>
            </a:xfrm>
            <a:prstGeom prst="ellipse">
              <a:avLst/>
            </a:prstGeom>
            <a:solidFill>
              <a:srgbClr val="C0504D">
                <a:alpha val="43000"/>
              </a:srgbClr>
            </a:solidFill>
          </p:spPr>
          <p:txBody>
            <a:bodyPr wrap="square" rtlCol="0" anchor="ctr">
              <a:spAutoFit/>
            </a:bodyPr>
            <a:lstStyle/>
            <a:p>
              <a:pPr algn="ctr"/>
              <a:endParaRPr lang="en-US" sz="3200" dirty="0" smtClean="0"/>
            </a:p>
          </p:txBody>
        </p:sp>
        <p:sp>
          <p:nvSpPr>
            <p:cNvPr id="13" name="Oval 12"/>
            <p:cNvSpPr>
              <a:spLocks noChangeAspect="1"/>
            </p:cNvSpPr>
            <p:nvPr/>
          </p:nvSpPr>
          <p:spPr>
            <a:xfrm>
              <a:off x="638079" y="1094278"/>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14" name="Oval 13"/>
            <p:cNvSpPr>
              <a:spLocks noChangeAspect="1"/>
            </p:cNvSpPr>
            <p:nvPr/>
          </p:nvSpPr>
          <p:spPr>
            <a:xfrm>
              <a:off x="6550916" y="851499"/>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15" name="Oval 14"/>
            <p:cNvSpPr>
              <a:spLocks noChangeAspect="1"/>
            </p:cNvSpPr>
            <p:nvPr/>
          </p:nvSpPr>
          <p:spPr>
            <a:xfrm>
              <a:off x="5678887" y="1249133"/>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16" name="Oval 15"/>
            <p:cNvSpPr>
              <a:spLocks noChangeAspect="1"/>
            </p:cNvSpPr>
            <p:nvPr/>
          </p:nvSpPr>
          <p:spPr>
            <a:xfrm>
              <a:off x="4306152" y="765614"/>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17" name="Oval 16"/>
            <p:cNvSpPr>
              <a:spLocks noChangeAspect="1"/>
            </p:cNvSpPr>
            <p:nvPr/>
          </p:nvSpPr>
          <p:spPr>
            <a:xfrm>
              <a:off x="3920224" y="1020267"/>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18" name="Oval 17"/>
            <p:cNvSpPr>
              <a:spLocks noChangeAspect="1"/>
            </p:cNvSpPr>
            <p:nvPr/>
          </p:nvSpPr>
          <p:spPr>
            <a:xfrm>
              <a:off x="3905953" y="1519535"/>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19" name="Oval 18"/>
            <p:cNvSpPr>
              <a:spLocks noChangeAspect="1"/>
            </p:cNvSpPr>
            <p:nvPr/>
          </p:nvSpPr>
          <p:spPr>
            <a:xfrm>
              <a:off x="3445423" y="765614"/>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0" name="Oval 19"/>
            <p:cNvSpPr>
              <a:spLocks noChangeAspect="1"/>
            </p:cNvSpPr>
            <p:nvPr/>
          </p:nvSpPr>
          <p:spPr>
            <a:xfrm>
              <a:off x="3516752" y="3913460"/>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1" name="Oval 20"/>
            <p:cNvSpPr>
              <a:spLocks noChangeAspect="1"/>
            </p:cNvSpPr>
            <p:nvPr/>
          </p:nvSpPr>
          <p:spPr>
            <a:xfrm>
              <a:off x="2860613" y="3462363"/>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2" name="Oval 21"/>
            <p:cNvSpPr>
              <a:spLocks noChangeAspect="1"/>
            </p:cNvSpPr>
            <p:nvPr/>
          </p:nvSpPr>
          <p:spPr>
            <a:xfrm>
              <a:off x="3693629" y="3244781"/>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4" name="Oval 23"/>
            <p:cNvSpPr>
              <a:spLocks noChangeAspect="1"/>
            </p:cNvSpPr>
            <p:nvPr/>
          </p:nvSpPr>
          <p:spPr>
            <a:xfrm>
              <a:off x="6806579" y="3464051"/>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5" name="Oval 24"/>
            <p:cNvSpPr>
              <a:spLocks noChangeAspect="1"/>
            </p:cNvSpPr>
            <p:nvPr/>
          </p:nvSpPr>
          <p:spPr>
            <a:xfrm>
              <a:off x="6100243" y="3427870"/>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6" name="Oval 25"/>
            <p:cNvSpPr>
              <a:spLocks noChangeAspect="1"/>
            </p:cNvSpPr>
            <p:nvPr/>
          </p:nvSpPr>
          <p:spPr>
            <a:xfrm>
              <a:off x="6569859" y="3091428"/>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7" name="Oval 26"/>
            <p:cNvSpPr>
              <a:spLocks noChangeAspect="1"/>
            </p:cNvSpPr>
            <p:nvPr/>
          </p:nvSpPr>
          <p:spPr>
            <a:xfrm>
              <a:off x="6803213" y="2697678"/>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8" name="Oval 27"/>
            <p:cNvSpPr>
              <a:spLocks noChangeAspect="1"/>
            </p:cNvSpPr>
            <p:nvPr/>
          </p:nvSpPr>
          <p:spPr>
            <a:xfrm>
              <a:off x="6064828" y="2717877"/>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grpSp>
      <p:grpSp>
        <p:nvGrpSpPr>
          <p:cNvPr id="29" name="Group 28"/>
          <p:cNvGrpSpPr/>
          <p:nvPr/>
        </p:nvGrpSpPr>
        <p:grpSpPr>
          <a:xfrm>
            <a:off x="274733" y="3791027"/>
            <a:ext cx="4069596" cy="1552612"/>
            <a:chOff x="1871958" y="5129340"/>
            <a:chExt cx="4069596" cy="1552612"/>
          </a:xfrm>
        </p:grpSpPr>
        <p:pic>
          <p:nvPicPr>
            <p:cNvPr id="30" name="Picture 29"/>
            <p:cNvPicPr>
              <a:picLocks noChangeAspect="1"/>
            </p:cNvPicPr>
            <p:nvPr/>
          </p:nvPicPr>
          <p:blipFill rotWithShape="1">
            <a:blip r:embed="rId4"/>
            <a:srcRect l="64364" t="4243" r="3699" b="63569"/>
            <a:stretch/>
          </p:blipFill>
          <p:spPr>
            <a:xfrm>
              <a:off x="1871958" y="5129340"/>
              <a:ext cx="1463040" cy="1552612"/>
            </a:xfrm>
            <a:prstGeom prst="rect">
              <a:avLst/>
            </a:prstGeom>
          </p:spPr>
        </p:pic>
        <p:sp>
          <p:nvSpPr>
            <p:cNvPr id="31" name="Rectangle 30"/>
            <p:cNvSpPr/>
            <p:nvPr/>
          </p:nvSpPr>
          <p:spPr>
            <a:xfrm>
              <a:off x="3322504" y="5949199"/>
              <a:ext cx="2619050" cy="584775"/>
            </a:xfrm>
            <a:prstGeom prst="rect">
              <a:avLst/>
            </a:prstGeom>
          </p:spPr>
          <p:txBody>
            <a:bodyPr wrap="none">
              <a:spAutoFit/>
            </a:bodyPr>
            <a:lstStyle/>
            <a:p>
              <a:r>
                <a:rPr lang="en-US" sz="3200" dirty="0"/>
                <a:t>is a point in </a:t>
              </a:r>
              <a:r>
                <a:rPr lang="en-US" sz="3200" dirty="0" smtClean="0"/>
                <a:t>S</a:t>
              </a:r>
              <a:r>
                <a:rPr lang="en-US" sz="3200" baseline="30000" dirty="0"/>
                <a:t>7</a:t>
              </a:r>
              <a:r>
                <a:rPr lang="en-US" sz="3200" dirty="0" smtClean="0"/>
                <a:t> </a:t>
              </a:r>
              <a:endParaRPr lang="en-US" sz="3200" dirty="0"/>
            </a:p>
          </p:txBody>
        </p:sp>
      </p:grpSp>
    </p:spTree>
    <p:extLst>
      <p:ext uri="{BB962C8B-B14F-4D97-AF65-F5344CB8AC3E}">
        <p14:creationId xmlns:p14="http://schemas.microsoft.com/office/powerpoint/2010/main" val="19527689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1"/>
                </a:solidFill>
              </a:rPr>
              <a:t>For each fixed </a:t>
            </a:r>
            <a:r>
              <a:rPr lang="en-US" sz="3200" dirty="0">
                <a:solidFill>
                  <a:schemeClr val="tx1"/>
                </a:solidFill>
                <a:latin typeface="Symbol" panose="05050102010706020507" pitchFamily="18" charset="2"/>
              </a:rPr>
              <a:t>e, </a:t>
            </a:r>
            <a:r>
              <a:rPr lang="en-US" sz="3200" dirty="0">
                <a:solidFill>
                  <a:schemeClr val="tx1"/>
                </a:solidFill>
              </a:rPr>
              <a:t>create Rips complex from the data</a:t>
            </a:r>
          </a:p>
        </p:txBody>
      </p:sp>
      <p:pic>
        <p:nvPicPr>
          <p:cNvPr id="3" name="Picture 2" descr="nsimplexDist.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979" y="1175506"/>
            <a:ext cx="6400800" cy="3441700"/>
          </a:xfrm>
          <a:prstGeom prst="rect">
            <a:avLst/>
          </a:prstGeom>
        </p:spPr>
      </p:pic>
      <p:sp>
        <p:nvSpPr>
          <p:cNvPr id="10" name="TextBox 9"/>
          <p:cNvSpPr txBox="1"/>
          <p:nvPr/>
        </p:nvSpPr>
        <p:spPr>
          <a:xfrm>
            <a:off x="325627" y="4582946"/>
            <a:ext cx="8961395" cy="584776"/>
          </a:xfrm>
          <a:prstGeom prst="rect">
            <a:avLst/>
          </a:prstGeom>
          <a:noFill/>
        </p:spPr>
        <p:txBody>
          <a:bodyPr wrap="square" rtlCol="0">
            <a:spAutoFit/>
          </a:bodyPr>
          <a:lstStyle/>
          <a:p>
            <a:r>
              <a:rPr lang="en-US" sz="3200" dirty="0"/>
              <a:t>2</a:t>
            </a:r>
            <a:r>
              <a:rPr lang="en-US" sz="3200" dirty="0" smtClean="0"/>
              <a:t>.)  Add all possible simplices of dimensional &gt; 1.</a:t>
            </a:r>
          </a:p>
        </p:txBody>
      </p:sp>
      <p:grpSp>
        <p:nvGrpSpPr>
          <p:cNvPr id="11" name="Group 10"/>
          <p:cNvGrpSpPr/>
          <p:nvPr/>
        </p:nvGrpSpPr>
        <p:grpSpPr>
          <a:xfrm>
            <a:off x="2468252" y="5122569"/>
            <a:ext cx="4173832" cy="1552612"/>
            <a:chOff x="1871958" y="5129340"/>
            <a:chExt cx="4173832" cy="1552612"/>
          </a:xfrm>
        </p:grpSpPr>
        <p:pic>
          <p:nvPicPr>
            <p:cNvPr id="12" name="Picture 11"/>
            <p:cNvPicPr>
              <a:picLocks noChangeAspect="1"/>
            </p:cNvPicPr>
            <p:nvPr/>
          </p:nvPicPr>
          <p:blipFill rotWithShape="1">
            <a:blip r:embed="rId4"/>
            <a:srcRect l="64364" t="4243" r="3699" b="63569"/>
            <a:stretch/>
          </p:blipFill>
          <p:spPr>
            <a:xfrm>
              <a:off x="1871958" y="5129340"/>
              <a:ext cx="1463040" cy="1552612"/>
            </a:xfrm>
            <a:prstGeom prst="rect">
              <a:avLst/>
            </a:prstGeom>
          </p:spPr>
        </p:pic>
        <p:sp>
          <p:nvSpPr>
            <p:cNvPr id="13" name="Rectangle 12"/>
            <p:cNvSpPr/>
            <p:nvPr/>
          </p:nvSpPr>
          <p:spPr>
            <a:xfrm>
              <a:off x="3426740" y="5442880"/>
              <a:ext cx="2619050" cy="584775"/>
            </a:xfrm>
            <a:prstGeom prst="rect">
              <a:avLst/>
            </a:prstGeom>
          </p:spPr>
          <p:txBody>
            <a:bodyPr wrap="none">
              <a:spAutoFit/>
            </a:bodyPr>
            <a:lstStyle/>
            <a:p>
              <a:r>
                <a:rPr lang="en-US" sz="3200" dirty="0"/>
                <a:t>is a point in </a:t>
              </a:r>
              <a:r>
                <a:rPr lang="en-US" sz="3200" dirty="0" smtClean="0"/>
                <a:t>S</a:t>
              </a:r>
              <a:r>
                <a:rPr lang="en-US" sz="3200" baseline="30000" dirty="0"/>
                <a:t>7</a:t>
              </a:r>
              <a:r>
                <a:rPr lang="en-US" sz="3200" dirty="0" smtClean="0"/>
                <a:t> </a:t>
              </a:r>
              <a:endParaRPr lang="en-US" sz="3200" dirty="0"/>
            </a:p>
          </p:txBody>
        </p:sp>
      </p:grpSp>
    </p:spTree>
    <p:extLst>
      <p:ext uri="{BB962C8B-B14F-4D97-AF65-F5344CB8AC3E}">
        <p14:creationId xmlns:p14="http://schemas.microsoft.com/office/powerpoint/2010/main" val="32959226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1"/>
                </a:solidFill>
              </a:rPr>
              <a:t>For each fixed </a:t>
            </a:r>
            <a:r>
              <a:rPr lang="en-US" sz="3200" dirty="0">
                <a:solidFill>
                  <a:schemeClr val="tx1"/>
                </a:solidFill>
                <a:latin typeface="Symbol" panose="05050102010706020507" pitchFamily="18" charset="2"/>
              </a:rPr>
              <a:t>e, </a:t>
            </a:r>
            <a:r>
              <a:rPr lang="en-US" sz="3200" dirty="0">
                <a:solidFill>
                  <a:schemeClr val="tx1"/>
                </a:solidFill>
              </a:rPr>
              <a:t>create Rips complex from the </a:t>
            </a:r>
            <a:r>
              <a:rPr lang="en-US" sz="3200" dirty="0" smtClean="0">
                <a:solidFill>
                  <a:schemeClr val="tx1"/>
                </a:solidFill>
              </a:rPr>
              <a:t>data</a:t>
            </a:r>
          </a:p>
          <a:p>
            <a:pPr algn="ctr"/>
            <a:r>
              <a:rPr lang="en-US" sz="3200" dirty="0" smtClean="0">
                <a:solidFill>
                  <a:schemeClr val="tx1"/>
                </a:solidFill>
              </a:rPr>
              <a:t>In reality used </a:t>
            </a:r>
            <a:r>
              <a:rPr lang="en-US" sz="3200" dirty="0" smtClean="0">
                <a:solidFill>
                  <a:srgbClr val="0000DD"/>
                </a:solidFill>
              </a:rPr>
              <a:t>Witness complex </a:t>
            </a:r>
            <a:r>
              <a:rPr lang="en-US" sz="3200" dirty="0" smtClean="0">
                <a:solidFill>
                  <a:schemeClr val="tx1"/>
                </a:solidFill>
              </a:rPr>
              <a:t>(see later slides).</a:t>
            </a:r>
            <a:endParaRPr lang="en-US" sz="3200" dirty="0">
              <a:solidFill>
                <a:schemeClr val="tx1"/>
              </a:solidFill>
            </a:endParaRPr>
          </a:p>
        </p:txBody>
      </p:sp>
      <p:pic>
        <p:nvPicPr>
          <p:cNvPr id="3" name="Picture 2" descr="nsimplexDist.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979" y="1175506"/>
            <a:ext cx="6400800" cy="3441700"/>
          </a:xfrm>
          <a:prstGeom prst="rect">
            <a:avLst/>
          </a:prstGeom>
        </p:spPr>
      </p:pic>
      <p:sp>
        <p:nvSpPr>
          <p:cNvPr id="10" name="TextBox 9"/>
          <p:cNvSpPr txBox="1"/>
          <p:nvPr/>
        </p:nvSpPr>
        <p:spPr>
          <a:xfrm>
            <a:off x="325627" y="4582946"/>
            <a:ext cx="8961395" cy="584776"/>
          </a:xfrm>
          <a:prstGeom prst="rect">
            <a:avLst/>
          </a:prstGeom>
          <a:noFill/>
        </p:spPr>
        <p:txBody>
          <a:bodyPr wrap="square" rtlCol="0">
            <a:spAutoFit/>
          </a:bodyPr>
          <a:lstStyle/>
          <a:p>
            <a:r>
              <a:rPr lang="en-US" sz="3200" dirty="0"/>
              <a:t>2</a:t>
            </a:r>
            <a:r>
              <a:rPr lang="en-US" sz="3200" dirty="0" smtClean="0"/>
              <a:t>.)  Add all possible simplices of dimensional &gt; 1.</a:t>
            </a:r>
          </a:p>
        </p:txBody>
      </p:sp>
      <p:grpSp>
        <p:nvGrpSpPr>
          <p:cNvPr id="11" name="Group 10"/>
          <p:cNvGrpSpPr/>
          <p:nvPr/>
        </p:nvGrpSpPr>
        <p:grpSpPr>
          <a:xfrm>
            <a:off x="2468252" y="5122569"/>
            <a:ext cx="4173832" cy="1552612"/>
            <a:chOff x="1871958" y="5129340"/>
            <a:chExt cx="4173832" cy="1552612"/>
          </a:xfrm>
        </p:grpSpPr>
        <p:pic>
          <p:nvPicPr>
            <p:cNvPr id="12" name="Picture 11"/>
            <p:cNvPicPr>
              <a:picLocks noChangeAspect="1"/>
            </p:cNvPicPr>
            <p:nvPr/>
          </p:nvPicPr>
          <p:blipFill rotWithShape="1">
            <a:blip r:embed="rId4"/>
            <a:srcRect l="64364" t="4243" r="3699" b="63569"/>
            <a:stretch/>
          </p:blipFill>
          <p:spPr>
            <a:xfrm>
              <a:off x="1871958" y="5129340"/>
              <a:ext cx="1463040" cy="1552612"/>
            </a:xfrm>
            <a:prstGeom prst="rect">
              <a:avLst/>
            </a:prstGeom>
          </p:spPr>
        </p:pic>
        <p:sp>
          <p:nvSpPr>
            <p:cNvPr id="13" name="Rectangle 12"/>
            <p:cNvSpPr/>
            <p:nvPr/>
          </p:nvSpPr>
          <p:spPr>
            <a:xfrm>
              <a:off x="3426740" y="5442880"/>
              <a:ext cx="2619050" cy="584775"/>
            </a:xfrm>
            <a:prstGeom prst="rect">
              <a:avLst/>
            </a:prstGeom>
          </p:spPr>
          <p:txBody>
            <a:bodyPr wrap="none">
              <a:spAutoFit/>
            </a:bodyPr>
            <a:lstStyle/>
            <a:p>
              <a:r>
                <a:rPr lang="en-US" sz="3200" dirty="0"/>
                <a:t>is a point in </a:t>
              </a:r>
              <a:r>
                <a:rPr lang="en-US" sz="3200" dirty="0" smtClean="0"/>
                <a:t>S</a:t>
              </a:r>
              <a:r>
                <a:rPr lang="en-US" sz="3200" baseline="30000" dirty="0"/>
                <a:t>7</a:t>
              </a:r>
              <a:r>
                <a:rPr lang="en-US" sz="3200" dirty="0" smtClean="0"/>
                <a:t> </a:t>
              </a:r>
              <a:endParaRPr lang="en-US" sz="3200" dirty="0"/>
            </a:p>
          </p:txBody>
        </p:sp>
      </p:grpSp>
    </p:spTree>
    <p:extLst>
      <p:ext uri="{BB962C8B-B14F-4D97-AF65-F5344CB8AC3E}">
        <p14:creationId xmlns:p14="http://schemas.microsoft.com/office/powerpoint/2010/main" val="24948306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4307" y="327145"/>
            <a:ext cx="8884787" cy="6061788"/>
          </a:xfrm>
          <a:prstGeom prst="rect">
            <a:avLst/>
          </a:prstGeom>
        </p:spPr>
      </p:pic>
      <p:sp>
        <p:nvSpPr>
          <p:cNvPr id="3" name="Rectangle 2"/>
          <p:cNvSpPr/>
          <p:nvPr/>
        </p:nvSpPr>
        <p:spPr>
          <a:xfrm>
            <a:off x="852055" y="4114800"/>
            <a:ext cx="7793181" cy="18288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246741" y="4496745"/>
            <a:ext cx="8650519" cy="1323439"/>
          </a:xfrm>
          <a:prstGeom prst="rect">
            <a:avLst/>
          </a:prstGeom>
          <a:solidFill>
            <a:srgbClr val="002060"/>
          </a:solidFill>
        </p:spPr>
        <p:txBody>
          <a:bodyPr wrap="square" rtlCol="0">
            <a:spAutoFit/>
          </a:bodyPr>
          <a:lstStyle/>
          <a:p>
            <a:pPr algn="ctr"/>
            <a:endParaRPr lang="en-US" sz="2400" dirty="0" smtClean="0"/>
          </a:p>
          <a:p>
            <a:pPr algn="ctr"/>
            <a:r>
              <a:rPr lang="en-US" sz="3200" dirty="0" smtClean="0">
                <a:solidFill>
                  <a:srgbClr val="FFFF00"/>
                </a:solidFill>
              </a:rPr>
              <a:t>Probe the  data</a:t>
            </a:r>
          </a:p>
          <a:p>
            <a:pPr algn="ctr"/>
            <a:endParaRPr lang="en-US" sz="2400" dirty="0" smtClean="0">
              <a:solidFill>
                <a:srgbClr val="FFFF00"/>
              </a:solidFill>
            </a:endParaRPr>
          </a:p>
        </p:txBody>
      </p:sp>
    </p:spTree>
    <p:extLst>
      <p:ext uri="{BB962C8B-B14F-4D97-AF65-F5344CB8AC3E}">
        <p14:creationId xmlns:p14="http://schemas.microsoft.com/office/powerpoint/2010/main" val="36688153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4307" y="327145"/>
            <a:ext cx="8884787" cy="6061788"/>
          </a:xfrm>
          <a:prstGeom prst="rect">
            <a:avLst/>
          </a:prstGeom>
        </p:spPr>
      </p:pic>
      <p:sp>
        <p:nvSpPr>
          <p:cNvPr id="3" name="TextBox 2"/>
          <p:cNvSpPr txBox="1"/>
          <p:nvPr/>
        </p:nvSpPr>
        <p:spPr>
          <a:xfrm>
            <a:off x="3699164" y="4933163"/>
            <a:ext cx="5135751" cy="1323439"/>
          </a:xfrm>
          <a:prstGeom prst="rect">
            <a:avLst/>
          </a:prstGeom>
          <a:solidFill>
            <a:srgbClr val="002060"/>
          </a:solidFill>
        </p:spPr>
        <p:txBody>
          <a:bodyPr wrap="square" rtlCol="0">
            <a:spAutoFit/>
          </a:bodyPr>
          <a:lstStyle/>
          <a:p>
            <a:pPr algn="ctr"/>
            <a:endParaRPr lang="en-US" sz="2400" dirty="0" smtClean="0"/>
          </a:p>
          <a:p>
            <a:pPr algn="ctr"/>
            <a:r>
              <a:rPr lang="en-US" sz="3200" dirty="0" smtClean="0">
                <a:solidFill>
                  <a:srgbClr val="FFFF00"/>
                </a:solidFill>
              </a:rPr>
              <a:t>Probe the  data</a:t>
            </a:r>
          </a:p>
          <a:p>
            <a:pPr algn="ctr"/>
            <a:endParaRPr lang="en-US" sz="2400" dirty="0" smtClean="0">
              <a:solidFill>
                <a:srgbClr val="FFFF00"/>
              </a:solidFill>
            </a:endParaRPr>
          </a:p>
        </p:txBody>
      </p:sp>
    </p:spTree>
    <p:extLst>
      <p:ext uri="{BB962C8B-B14F-4D97-AF65-F5344CB8AC3E}">
        <p14:creationId xmlns:p14="http://schemas.microsoft.com/office/powerpoint/2010/main" val="24495931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951" y="-265824"/>
            <a:ext cx="7294372" cy="4933188"/>
          </a:xfrm>
          <a:prstGeom prst="rect">
            <a:avLst/>
          </a:prstGeom>
        </p:spPr>
      </p:pic>
      <p:pic>
        <p:nvPicPr>
          <p:cNvPr id="4" name="Picture 3"/>
          <p:cNvPicPr>
            <a:picLocks noChangeAspect="1"/>
          </p:cNvPicPr>
          <p:nvPr/>
        </p:nvPicPr>
        <p:blipFill>
          <a:blip r:embed="rId3"/>
          <a:stretch>
            <a:fillRect/>
          </a:stretch>
        </p:blipFill>
        <p:spPr>
          <a:xfrm>
            <a:off x="-68015" y="5061726"/>
            <a:ext cx="6043041" cy="1787652"/>
          </a:xfrm>
          <a:prstGeom prst="rect">
            <a:avLst/>
          </a:prstGeom>
        </p:spPr>
      </p:pic>
      <p:pic>
        <p:nvPicPr>
          <p:cNvPr id="3" name="Picture 2"/>
          <p:cNvPicPr>
            <a:picLocks noChangeAspect="1"/>
          </p:cNvPicPr>
          <p:nvPr/>
        </p:nvPicPr>
        <p:blipFill>
          <a:blip r:embed="rId4"/>
          <a:stretch>
            <a:fillRect/>
          </a:stretch>
        </p:blipFill>
        <p:spPr>
          <a:xfrm>
            <a:off x="5315797" y="4024656"/>
            <a:ext cx="3835400" cy="2146300"/>
          </a:xfrm>
          <a:prstGeom prst="rect">
            <a:avLst/>
          </a:prstGeom>
        </p:spPr>
      </p:pic>
      <p:sp>
        <p:nvSpPr>
          <p:cNvPr id="5" name="TextBox 4"/>
          <p:cNvSpPr txBox="1"/>
          <p:nvPr/>
        </p:nvSpPr>
        <p:spPr>
          <a:xfrm>
            <a:off x="5107091" y="0"/>
            <a:ext cx="4025848" cy="954107"/>
          </a:xfrm>
          <a:prstGeom prst="rect">
            <a:avLst/>
          </a:prstGeom>
          <a:solidFill>
            <a:srgbClr val="002060"/>
          </a:solidFill>
        </p:spPr>
        <p:txBody>
          <a:bodyPr wrap="square" rtlCol="0">
            <a:spAutoFit/>
          </a:bodyPr>
          <a:lstStyle/>
          <a:p>
            <a:pPr algn="ctr"/>
            <a:r>
              <a:rPr lang="en-US" sz="2800" dirty="0" smtClean="0">
                <a:solidFill>
                  <a:srgbClr val="FFFF00"/>
                </a:solidFill>
              </a:rPr>
              <a:t>Can use function on data to probe the  data</a:t>
            </a:r>
          </a:p>
        </p:txBody>
      </p:sp>
    </p:spTree>
    <p:extLst>
      <p:ext uri="{BB962C8B-B14F-4D97-AF65-F5344CB8AC3E}">
        <p14:creationId xmlns:p14="http://schemas.microsoft.com/office/powerpoint/2010/main" val="16309549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951" y="-265824"/>
            <a:ext cx="7294372" cy="4933188"/>
          </a:xfrm>
          <a:prstGeom prst="rect">
            <a:avLst/>
          </a:prstGeom>
        </p:spPr>
      </p:pic>
      <p:pic>
        <p:nvPicPr>
          <p:cNvPr id="4" name="Picture 3"/>
          <p:cNvPicPr>
            <a:picLocks noChangeAspect="1"/>
          </p:cNvPicPr>
          <p:nvPr/>
        </p:nvPicPr>
        <p:blipFill>
          <a:blip r:embed="rId3"/>
          <a:stretch>
            <a:fillRect/>
          </a:stretch>
        </p:blipFill>
        <p:spPr>
          <a:xfrm>
            <a:off x="-68015" y="5061726"/>
            <a:ext cx="6043041" cy="1787652"/>
          </a:xfrm>
          <a:prstGeom prst="rect">
            <a:avLst/>
          </a:prstGeom>
        </p:spPr>
      </p:pic>
      <p:pic>
        <p:nvPicPr>
          <p:cNvPr id="3" name="Picture 2"/>
          <p:cNvPicPr>
            <a:picLocks noChangeAspect="1"/>
          </p:cNvPicPr>
          <p:nvPr/>
        </p:nvPicPr>
        <p:blipFill>
          <a:blip r:embed="rId4"/>
          <a:stretch>
            <a:fillRect/>
          </a:stretch>
        </p:blipFill>
        <p:spPr>
          <a:xfrm>
            <a:off x="5315797" y="4024656"/>
            <a:ext cx="3835400" cy="2146300"/>
          </a:xfrm>
          <a:prstGeom prst="rect">
            <a:avLst/>
          </a:prstGeom>
        </p:spPr>
      </p:pic>
      <p:sp>
        <p:nvSpPr>
          <p:cNvPr id="6" name="Rectangle 5"/>
          <p:cNvSpPr/>
          <p:nvPr/>
        </p:nvSpPr>
        <p:spPr>
          <a:xfrm>
            <a:off x="5424054" y="120477"/>
            <a:ext cx="3657601" cy="2308324"/>
          </a:xfrm>
          <a:prstGeom prst="rect">
            <a:avLst/>
          </a:prstGeom>
          <a:ln>
            <a:solidFill>
              <a:srgbClr val="FF0000"/>
            </a:solidFill>
          </a:ln>
        </p:spPr>
        <p:txBody>
          <a:bodyPr wrap="square">
            <a:spAutoFit/>
          </a:bodyPr>
          <a:lstStyle/>
          <a:p>
            <a:r>
              <a:rPr lang="en-US" sz="2400" dirty="0">
                <a:solidFill>
                  <a:srgbClr val="7030A0"/>
                </a:solidFill>
                <a:latin typeface="CMR17"/>
              </a:rPr>
              <a:t>Large values of </a:t>
            </a:r>
            <a:r>
              <a:rPr lang="en-US" sz="2400" i="1" dirty="0" smtClean="0">
                <a:solidFill>
                  <a:srgbClr val="7030A0"/>
                </a:solidFill>
                <a:latin typeface="CMMI12"/>
              </a:rPr>
              <a:t>k:</a:t>
            </a:r>
          </a:p>
          <a:p>
            <a:r>
              <a:rPr lang="en-US" sz="2400" dirty="0" smtClean="0">
                <a:solidFill>
                  <a:srgbClr val="7030A0"/>
                </a:solidFill>
                <a:latin typeface="CMR17"/>
              </a:rPr>
              <a:t>measuring density </a:t>
            </a:r>
            <a:r>
              <a:rPr lang="en-US" sz="2400" dirty="0">
                <a:solidFill>
                  <a:srgbClr val="7030A0"/>
                </a:solidFill>
                <a:latin typeface="CMR17"/>
              </a:rPr>
              <a:t>of large neighborhoods of </a:t>
            </a:r>
            <a:r>
              <a:rPr lang="en-US" sz="2400" i="1" dirty="0">
                <a:solidFill>
                  <a:srgbClr val="7030A0"/>
                </a:solidFill>
                <a:latin typeface="CMMI12"/>
              </a:rPr>
              <a:t>x</a:t>
            </a:r>
            <a:r>
              <a:rPr lang="en-US" sz="2400" dirty="0">
                <a:solidFill>
                  <a:srgbClr val="7030A0"/>
                </a:solidFill>
                <a:latin typeface="CMR17"/>
              </a:rPr>
              <a:t>, </a:t>
            </a:r>
            <a:endParaRPr lang="en-US" sz="2400" dirty="0" smtClean="0">
              <a:solidFill>
                <a:srgbClr val="7030A0"/>
              </a:solidFill>
              <a:latin typeface="CMR17"/>
            </a:endParaRPr>
          </a:p>
          <a:p>
            <a:r>
              <a:rPr lang="en-US" sz="2400" dirty="0">
                <a:solidFill>
                  <a:srgbClr val="0000DD"/>
                </a:solidFill>
                <a:latin typeface="CMR17"/>
              </a:rPr>
              <a:t>S</a:t>
            </a:r>
            <a:r>
              <a:rPr lang="en-US" sz="2400" dirty="0" smtClean="0">
                <a:solidFill>
                  <a:srgbClr val="0000DD"/>
                </a:solidFill>
                <a:latin typeface="CMR17"/>
              </a:rPr>
              <a:t>maller values mean </a:t>
            </a:r>
            <a:r>
              <a:rPr lang="en-US" sz="2400" dirty="0">
                <a:solidFill>
                  <a:srgbClr val="0000DD"/>
                </a:solidFill>
                <a:latin typeface="CMR17"/>
              </a:rPr>
              <a:t>we are using smaller neighborhoods</a:t>
            </a:r>
            <a:endParaRPr lang="en-US" sz="2400" dirty="0">
              <a:solidFill>
                <a:srgbClr val="0000DD"/>
              </a:solidFill>
            </a:endParaRPr>
          </a:p>
        </p:txBody>
      </p:sp>
      <p:sp>
        <p:nvSpPr>
          <p:cNvPr id="7" name="Rectangle 6"/>
          <p:cNvSpPr/>
          <p:nvPr/>
        </p:nvSpPr>
        <p:spPr>
          <a:xfrm>
            <a:off x="658151" y="514581"/>
            <a:ext cx="4891633" cy="461665"/>
          </a:xfrm>
          <a:prstGeom prst="rect">
            <a:avLst/>
          </a:prstGeom>
        </p:spPr>
        <p:txBody>
          <a:bodyPr wrap="none">
            <a:spAutoFit/>
          </a:bodyPr>
          <a:lstStyle/>
          <a:p>
            <a:r>
              <a:rPr lang="en-US" sz="2400" dirty="0" smtClean="0">
                <a:solidFill>
                  <a:srgbClr val="7030A0"/>
                </a:solidFill>
                <a:latin typeface="CMR17"/>
              </a:rPr>
              <a:t>Large k = smoothed </a:t>
            </a:r>
            <a:r>
              <a:rPr lang="en-US" sz="2400" dirty="0">
                <a:solidFill>
                  <a:srgbClr val="7030A0"/>
                </a:solidFill>
                <a:latin typeface="CMR17"/>
              </a:rPr>
              <a:t>out </a:t>
            </a:r>
            <a:r>
              <a:rPr lang="en-US" sz="2400" dirty="0" smtClean="0">
                <a:solidFill>
                  <a:srgbClr val="7030A0"/>
                </a:solidFill>
                <a:latin typeface="CMR17"/>
              </a:rPr>
              <a:t>version </a:t>
            </a:r>
            <a:r>
              <a:rPr lang="en-US" sz="2400" dirty="0" smtClean="0">
                <a:solidFill>
                  <a:srgbClr val="7030A0"/>
                </a:solidFill>
                <a:latin typeface="CMR17"/>
                <a:sym typeface="Wingdings"/>
              </a:rPr>
              <a:t></a:t>
            </a:r>
            <a:endParaRPr lang="en-US" sz="2400" dirty="0">
              <a:solidFill>
                <a:srgbClr val="7030A0"/>
              </a:solidFill>
            </a:endParaRPr>
          </a:p>
        </p:txBody>
      </p:sp>
    </p:spTree>
    <p:extLst>
      <p:ext uri="{BB962C8B-B14F-4D97-AF65-F5344CB8AC3E}">
        <p14:creationId xmlns:p14="http://schemas.microsoft.com/office/powerpoint/2010/main" val="26973738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264482" y="38488"/>
            <a:ext cx="6867605" cy="6858000"/>
          </a:xfrm>
          <a:prstGeom prst="rect">
            <a:avLst/>
          </a:prstGeom>
        </p:spPr>
      </p:pic>
      <p:sp>
        <p:nvSpPr>
          <p:cNvPr id="2" name="Rectangle 1"/>
          <p:cNvSpPr/>
          <p:nvPr/>
        </p:nvSpPr>
        <p:spPr>
          <a:xfrm>
            <a:off x="7326984" y="396534"/>
            <a:ext cx="1817016" cy="2862323"/>
          </a:xfrm>
          <a:prstGeom prst="rect">
            <a:avLst/>
          </a:prstGeom>
        </p:spPr>
        <p:txBody>
          <a:bodyPr wrap="square">
            <a:spAutoFit/>
          </a:bodyPr>
          <a:lstStyle/>
          <a:p>
            <a:r>
              <a:rPr lang="en-US" dirty="0" err="1"/>
              <a:t>Eurographics</a:t>
            </a:r>
            <a:r>
              <a:rPr lang="en-US" dirty="0"/>
              <a:t> Symposium on Point-Based Graphics (2004</a:t>
            </a:r>
            <a:r>
              <a:rPr lang="en-US" dirty="0" smtClean="0"/>
              <a:t>)</a:t>
            </a:r>
            <a:endParaRPr lang="en-US" dirty="0"/>
          </a:p>
          <a:p>
            <a:r>
              <a:rPr lang="en-US" dirty="0"/>
              <a:t>Topological estimation using witness complexes</a:t>
            </a:r>
          </a:p>
          <a:p>
            <a:r>
              <a:rPr lang="en-US" dirty="0"/>
              <a:t>Vin de Silva and Gunnar </a:t>
            </a:r>
            <a:r>
              <a:rPr lang="en-US" dirty="0" err="1" smtClean="0"/>
              <a:t>Carlsson</a:t>
            </a:r>
            <a:endParaRPr lang="en-US" dirty="0"/>
          </a:p>
        </p:txBody>
      </p:sp>
    </p:spTree>
    <p:extLst>
      <p:ext uri="{BB962C8B-B14F-4D97-AF65-F5344CB8AC3E}">
        <p14:creationId xmlns:p14="http://schemas.microsoft.com/office/powerpoint/2010/main" val="33461703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srcRect b="1332"/>
          <a:stretch/>
        </p:blipFill>
        <p:spPr>
          <a:xfrm>
            <a:off x="398800" y="38488"/>
            <a:ext cx="6804589" cy="6766560"/>
          </a:xfrm>
          <a:prstGeom prst="rect">
            <a:avLst/>
          </a:prstGeom>
        </p:spPr>
      </p:pic>
      <p:sp>
        <p:nvSpPr>
          <p:cNvPr id="10" name="Rectangle 9"/>
          <p:cNvSpPr/>
          <p:nvPr/>
        </p:nvSpPr>
        <p:spPr>
          <a:xfrm>
            <a:off x="7326984" y="396534"/>
            <a:ext cx="1817016" cy="2862323"/>
          </a:xfrm>
          <a:prstGeom prst="rect">
            <a:avLst/>
          </a:prstGeom>
        </p:spPr>
        <p:txBody>
          <a:bodyPr wrap="square">
            <a:spAutoFit/>
          </a:bodyPr>
          <a:lstStyle/>
          <a:p>
            <a:r>
              <a:rPr lang="en-US" dirty="0" err="1"/>
              <a:t>Eurographics</a:t>
            </a:r>
            <a:r>
              <a:rPr lang="en-US" dirty="0"/>
              <a:t> Symposium on Point-Based Graphics (2004</a:t>
            </a:r>
            <a:r>
              <a:rPr lang="en-US" dirty="0" smtClean="0"/>
              <a:t>)</a:t>
            </a:r>
            <a:endParaRPr lang="en-US" dirty="0"/>
          </a:p>
          <a:p>
            <a:r>
              <a:rPr lang="en-US" dirty="0"/>
              <a:t>Topological estimation using witness complexes</a:t>
            </a:r>
          </a:p>
          <a:p>
            <a:r>
              <a:rPr lang="en-US" dirty="0"/>
              <a:t>Vin de Silva and Gunnar </a:t>
            </a:r>
            <a:r>
              <a:rPr lang="en-US" dirty="0" err="1" smtClean="0"/>
              <a:t>Carlsson</a:t>
            </a:r>
            <a:endParaRPr lang="en-US" dirty="0"/>
          </a:p>
        </p:txBody>
      </p:sp>
    </p:spTree>
    <p:extLst>
      <p:ext uri="{BB962C8B-B14F-4D97-AF65-F5344CB8AC3E}">
        <p14:creationId xmlns:p14="http://schemas.microsoft.com/office/powerpoint/2010/main" val="38640067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9400" y="0"/>
            <a:ext cx="8578158" cy="6858000"/>
          </a:xfrm>
          <a:prstGeom prst="rect">
            <a:avLst/>
          </a:prstGeom>
        </p:spPr>
      </p:pic>
      <p:pic>
        <p:nvPicPr>
          <p:cNvPr id="3" name="Picture 2"/>
          <p:cNvPicPr>
            <a:picLocks noChangeAspect="1"/>
          </p:cNvPicPr>
          <p:nvPr/>
        </p:nvPicPr>
        <p:blipFill>
          <a:blip r:embed="rId3"/>
          <a:stretch>
            <a:fillRect/>
          </a:stretch>
        </p:blipFill>
        <p:spPr>
          <a:xfrm>
            <a:off x="6303069" y="4066752"/>
            <a:ext cx="2554489" cy="2560320"/>
          </a:xfrm>
          <a:prstGeom prst="rect">
            <a:avLst/>
          </a:prstGeom>
        </p:spPr>
      </p:pic>
    </p:spTree>
    <p:extLst>
      <p:ext uri="{BB962C8B-B14F-4D97-AF65-F5344CB8AC3E}">
        <p14:creationId xmlns:p14="http://schemas.microsoft.com/office/powerpoint/2010/main" val="37050370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9507" t="17752" r="-39" b="105"/>
          <a:stretch/>
        </p:blipFill>
        <p:spPr>
          <a:xfrm>
            <a:off x="27432" y="91440"/>
            <a:ext cx="2798064" cy="2962656"/>
          </a:xfrm>
          <a:prstGeom prst="rect">
            <a:avLst/>
          </a:prstGeom>
        </p:spPr>
      </p:pic>
      <p:sp>
        <p:nvSpPr>
          <p:cNvPr id="7" name="Rectangle 6"/>
          <p:cNvSpPr/>
          <p:nvPr/>
        </p:nvSpPr>
        <p:spPr>
          <a:xfrm>
            <a:off x="324556" y="575219"/>
            <a:ext cx="8494888" cy="6001642"/>
          </a:xfrm>
          <a:prstGeom prst="rect">
            <a:avLst/>
          </a:prstGeom>
        </p:spPr>
        <p:txBody>
          <a:bodyPr wrap="square">
            <a:spAutoFit/>
          </a:bodyPr>
          <a:lstStyle/>
          <a:p>
            <a:pPr marL="2574925"/>
            <a:r>
              <a:rPr lang="en-US" sz="3200" dirty="0" smtClean="0"/>
              <a:t>An </a:t>
            </a:r>
            <a:r>
              <a:rPr lang="en-US" sz="3200" dirty="0"/>
              <a:t>image taken by black and white digital camera can </a:t>
            </a:r>
            <a:r>
              <a:rPr lang="en-US" sz="3200" dirty="0" smtClean="0"/>
              <a:t>be viewed </a:t>
            </a:r>
            <a:r>
              <a:rPr lang="en-US" sz="3200" dirty="0"/>
              <a:t>as a vector, with one coordinate for each </a:t>
            </a:r>
            <a:r>
              <a:rPr lang="en-US" sz="3200" dirty="0" smtClean="0"/>
              <a:t>pixel</a:t>
            </a:r>
          </a:p>
          <a:p>
            <a:endParaRPr lang="en-US" sz="3200" dirty="0"/>
          </a:p>
          <a:p>
            <a:r>
              <a:rPr lang="en-US" sz="3200" dirty="0"/>
              <a:t>Each pixel has a “gray scale” value, can be thought of as a </a:t>
            </a:r>
            <a:r>
              <a:rPr lang="en-US" sz="3200" dirty="0" smtClean="0"/>
              <a:t>real number </a:t>
            </a:r>
            <a:r>
              <a:rPr lang="en-US" sz="3200" dirty="0"/>
              <a:t>(in reality, takes one of 255 values</a:t>
            </a:r>
            <a:r>
              <a:rPr lang="en-US" sz="3200" dirty="0" smtClean="0"/>
              <a:t>)</a:t>
            </a:r>
          </a:p>
          <a:p>
            <a:endParaRPr lang="en-US" sz="3200" dirty="0"/>
          </a:p>
          <a:p>
            <a:r>
              <a:rPr lang="en-US" sz="3200" dirty="0"/>
              <a:t>Typical camera uses tens of thousands of pixels, so images lie </a:t>
            </a:r>
            <a:r>
              <a:rPr lang="en-US" sz="3200" dirty="0" smtClean="0"/>
              <a:t>in a </a:t>
            </a:r>
            <a:r>
              <a:rPr lang="en-US" sz="3200" dirty="0"/>
              <a:t>very high dimensional space, call it pixel space, P</a:t>
            </a:r>
          </a:p>
        </p:txBody>
      </p:sp>
    </p:spTree>
    <p:extLst>
      <p:ext uri="{BB962C8B-B14F-4D97-AF65-F5344CB8AC3E}">
        <p14:creationId xmlns:p14="http://schemas.microsoft.com/office/powerpoint/2010/main" val="21664117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8600" y="0"/>
            <a:ext cx="8663375" cy="6858000"/>
          </a:xfrm>
          <a:prstGeom prst="rect">
            <a:avLst/>
          </a:prstGeom>
        </p:spPr>
      </p:pic>
    </p:spTree>
    <p:extLst>
      <p:ext uri="{BB962C8B-B14F-4D97-AF65-F5344CB8AC3E}">
        <p14:creationId xmlns:p14="http://schemas.microsoft.com/office/powerpoint/2010/main" val="38360266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05000" y="0"/>
            <a:ext cx="7239000" cy="4922520"/>
          </a:xfrm>
          <a:prstGeom prst="rect">
            <a:avLst/>
          </a:prstGeom>
        </p:spPr>
      </p:pic>
      <p:pic>
        <p:nvPicPr>
          <p:cNvPr id="2" name="Picture 1"/>
          <p:cNvPicPr>
            <a:picLocks noChangeAspect="1"/>
          </p:cNvPicPr>
          <p:nvPr/>
        </p:nvPicPr>
        <p:blipFill>
          <a:blip r:embed="rId3"/>
          <a:stretch>
            <a:fillRect/>
          </a:stretch>
        </p:blipFill>
        <p:spPr>
          <a:xfrm>
            <a:off x="103526" y="1388158"/>
            <a:ext cx="5288265" cy="5300335"/>
          </a:xfrm>
          <a:prstGeom prst="rect">
            <a:avLst/>
          </a:prstGeom>
        </p:spPr>
      </p:pic>
      <p:sp>
        <p:nvSpPr>
          <p:cNvPr id="4" name="Rectangle 3"/>
          <p:cNvSpPr/>
          <p:nvPr/>
        </p:nvSpPr>
        <p:spPr>
          <a:xfrm>
            <a:off x="5436089" y="4400935"/>
            <a:ext cx="1134891" cy="708875"/>
          </a:xfrm>
          <a:prstGeom prst="rect">
            <a:avLst/>
          </a:prstGeom>
          <a:solidFill>
            <a:schemeClr val="bg1"/>
          </a:solidFill>
          <a:ln>
            <a:noFill/>
          </a:ln>
        </p:spPr>
        <p:txBody>
          <a:bodyPr wrap="square" rtlCol="0" anchor="ctr">
            <a:spAutoFit/>
          </a:bodyPr>
          <a:lstStyle/>
          <a:p>
            <a:pPr algn="ctr"/>
            <a:endParaRPr lang="en-US" sz="3200" dirty="0" smtClean="0"/>
          </a:p>
        </p:txBody>
      </p:sp>
    </p:spTree>
    <p:extLst>
      <p:ext uri="{BB962C8B-B14F-4D97-AF65-F5344CB8AC3E}">
        <p14:creationId xmlns:p14="http://schemas.microsoft.com/office/powerpoint/2010/main" val="24300567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27100" y="0"/>
            <a:ext cx="7283895" cy="6858000"/>
          </a:xfrm>
          <a:prstGeom prst="rect">
            <a:avLst/>
          </a:prstGeom>
        </p:spPr>
      </p:pic>
    </p:spTree>
    <p:extLst>
      <p:ext uri="{BB962C8B-B14F-4D97-AF65-F5344CB8AC3E}">
        <p14:creationId xmlns:p14="http://schemas.microsoft.com/office/powerpoint/2010/main" val="32674436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7780" t="17782" r="2850" b="4091"/>
          <a:stretch/>
        </p:blipFill>
        <p:spPr>
          <a:xfrm>
            <a:off x="319983" y="320878"/>
            <a:ext cx="6455737" cy="4736589"/>
          </a:xfrm>
          <a:prstGeom prst="rect">
            <a:avLst/>
          </a:prstGeom>
        </p:spPr>
      </p:pic>
    </p:spTree>
    <p:extLst>
      <p:ext uri="{BB962C8B-B14F-4D97-AF65-F5344CB8AC3E}">
        <p14:creationId xmlns:p14="http://schemas.microsoft.com/office/powerpoint/2010/main" val="11910430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rot="5400000">
            <a:off x="-481180" y="639941"/>
            <a:ext cx="3606800" cy="2362200"/>
          </a:xfrm>
          <a:prstGeom prst="rect">
            <a:avLst/>
          </a:prstGeom>
        </p:spPr>
      </p:pic>
      <p:pic>
        <p:nvPicPr>
          <p:cNvPr id="9" name="Picture 8"/>
          <p:cNvPicPr>
            <a:picLocks noChangeAspect="1"/>
          </p:cNvPicPr>
          <p:nvPr/>
        </p:nvPicPr>
        <p:blipFill>
          <a:blip r:embed="rId4"/>
          <a:stretch>
            <a:fillRect/>
          </a:stretch>
        </p:blipFill>
        <p:spPr>
          <a:xfrm>
            <a:off x="769060" y="3169478"/>
            <a:ext cx="7747000" cy="2552700"/>
          </a:xfrm>
          <a:prstGeom prst="rect">
            <a:avLst/>
          </a:prstGeom>
        </p:spPr>
      </p:pic>
      <p:sp>
        <p:nvSpPr>
          <p:cNvPr id="10" name="Rectangle 9"/>
          <p:cNvSpPr/>
          <p:nvPr/>
        </p:nvSpPr>
        <p:spPr>
          <a:xfrm>
            <a:off x="194040" y="5681444"/>
            <a:ext cx="9144000" cy="892552"/>
          </a:xfrm>
          <a:prstGeom prst="rect">
            <a:avLst/>
          </a:prstGeom>
        </p:spPr>
        <p:txBody>
          <a:bodyPr wrap="square">
            <a:spAutoFit/>
          </a:bodyPr>
          <a:lstStyle/>
          <a:p>
            <a:r>
              <a:rPr lang="en-US" sz="2600" dirty="0" smtClean="0"/>
              <a:t>From:</a:t>
            </a:r>
          </a:p>
          <a:p>
            <a:r>
              <a:rPr lang="en-US" sz="2600" dirty="0" smtClean="0"/>
              <a:t>http</a:t>
            </a:r>
            <a:r>
              <a:rPr lang="en-US" sz="2600" dirty="0"/>
              <a:t>://</a:t>
            </a:r>
            <a:r>
              <a:rPr lang="en-US" sz="2600" dirty="0" err="1"/>
              <a:t>plus.maths.org</a:t>
            </a:r>
            <a:r>
              <a:rPr lang="en-US" sz="2600" dirty="0"/>
              <a:t>/content/imaging-</a:t>
            </a:r>
            <a:r>
              <a:rPr lang="en-US" sz="2600" dirty="0" err="1"/>
              <a:t>maths</a:t>
            </a:r>
            <a:r>
              <a:rPr lang="en-US" sz="2600" dirty="0"/>
              <a:t>-inside-</a:t>
            </a:r>
            <a:r>
              <a:rPr lang="en-US" sz="2600" dirty="0" err="1"/>
              <a:t>klein</a:t>
            </a:r>
            <a:r>
              <a:rPr lang="en-US" sz="2600" dirty="0"/>
              <a:t>-bottle</a:t>
            </a:r>
          </a:p>
        </p:txBody>
      </p:sp>
      <p:sp>
        <p:nvSpPr>
          <p:cNvPr id="12" name="Rectangle 11"/>
          <p:cNvSpPr/>
          <p:nvPr/>
        </p:nvSpPr>
        <p:spPr>
          <a:xfrm>
            <a:off x="133948" y="-70564"/>
            <a:ext cx="8297844" cy="369332"/>
          </a:xfrm>
          <a:prstGeom prst="rect">
            <a:avLst/>
          </a:prstGeom>
        </p:spPr>
        <p:txBody>
          <a:bodyPr wrap="square">
            <a:spAutoFit/>
          </a:bodyPr>
          <a:lstStyle/>
          <a:p>
            <a:r>
              <a:rPr lang="en-US" dirty="0" smtClean="0"/>
              <a:t>From:  http</a:t>
            </a:r>
            <a:r>
              <a:rPr lang="en-US" dirty="0"/>
              <a:t>://</a:t>
            </a:r>
            <a:r>
              <a:rPr lang="en-US" dirty="0" err="1"/>
              <a:t>www.math.osu.edu</a:t>
            </a:r>
            <a:r>
              <a:rPr lang="en-US" dirty="0"/>
              <a:t>/~fiedorowicz.1/math655/Klein2.html</a:t>
            </a:r>
          </a:p>
        </p:txBody>
      </p:sp>
      <p:sp>
        <p:nvSpPr>
          <p:cNvPr id="13" name="TextBox 12"/>
          <p:cNvSpPr txBox="1"/>
          <p:nvPr/>
        </p:nvSpPr>
        <p:spPr>
          <a:xfrm>
            <a:off x="4568693" y="1262652"/>
            <a:ext cx="2504843" cy="584776"/>
          </a:xfrm>
          <a:prstGeom prst="rect">
            <a:avLst/>
          </a:prstGeom>
          <a:noFill/>
        </p:spPr>
        <p:txBody>
          <a:bodyPr wrap="square" rtlCol="0">
            <a:spAutoFit/>
          </a:bodyPr>
          <a:lstStyle/>
          <a:p>
            <a:r>
              <a:rPr lang="en-US" sz="3200" dirty="0" smtClean="0"/>
              <a:t>Klein Bottle</a:t>
            </a:r>
          </a:p>
        </p:txBody>
      </p:sp>
    </p:spTree>
    <p:extLst>
      <p:ext uri="{BB962C8B-B14F-4D97-AF65-F5344CB8AC3E}">
        <p14:creationId xmlns:p14="http://schemas.microsoft.com/office/powerpoint/2010/main" val="14393040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602023" y="4050937"/>
            <a:ext cx="3556000" cy="3111500"/>
          </a:xfrm>
          <a:prstGeom prst="rect">
            <a:avLst/>
          </a:prstGeom>
        </p:spPr>
      </p:pic>
      <p:pic>
        <p:nvPicPr>
          <p:cNvPr id="3" name="Picture 2"/>
          <p:cNvPicPr>
            <a:picLocks noChangeAspect="1"/>
          </p:cNvPicPr>
          <p:nvPr/>
        </p:nvPicPr>
        <p:blipFill rotWithShape="1">
          <a:blip r:embed="rId3"/>
          <a:srcRect l="17780" t="17782" r="2850" b="4091"/>
          <a:stretch/>
        </p:blipFill>
        <p:spPr>
          <a:xfrm>
            <a:off x="319983" y="320878"/>
            <a:ext cx="6455737" cy="4736589"/>
          </a:xfrm>
          <a:prstGeom prst="rect">
            <a:avLst/>
          </a:prstGeom>
        </p:spPr>
      </p:pic>
      <p:sp>
        <p:nvSpPr>
          <p:cNvPr id="4" name="TextBox 3"/>
          <p:cNvSpPr txBox="1"/>
          <p:nvPr/>
        </p:nvSpPr>
        <p:spPr>
          <a:xfrm>
            <a:off x="447140" y="5057467"/>
            <a:ext cx="3666542" cy="1077218"/>
          </a:xfrm>
          <a:prstGeom prst="rect">
            <a:avLst/>
          </a:prstGeom>
          <a:noFill/>
        </p:spPr>
        <p:txBody>
          <a:bodyPr wrap="square" rtlCol="0">
            <a:spAutoFit/>
          </a:bodyPr>
          <a:lstStyle/>
          <a:p>
            <a:r>
              <a:rPr lang="en-US" sz="3200" dirty="0" smtClean="0"/>
              <a:t>M(100, 10)  U Q</a:t>
            </a:r>
          </a:p>
          <a:p>
            <a:r>
              <a:rPr lang="en-US" sz="3200" dirty="0" smtClean="0"/>
              <a:t>where |Q| = 30</a:t>
            </a:r>
          </a:p>
        </p:txBody>
      </p:sp>
      <p:sp>
        <p:nvSpPr>
          <p:cNvPr id="6" name="Rectangle 5"/>
          <p:cNvSpPr/>
          <p:nvPr/>
        </p:nvSpPr>
        <p:spPr>
          <a:xfrm>
            <a:off x="0" y="6176764"/>
            <a:ext cx="8441991" cy="646331"/>
          </a:xfrm>
          <a:prstGeom prst="rect">
            <a:avLst/>
          </a:prstGeom>
        </p:spPr>
        <p:txBody>
          <a:bodyPr wrap="square">
            <a:spAutoFit/>
          </a:bodyPr>
          <a:lstStyle/>
          <a:p>
            <a:r>
              <a:rPr lang="en-US" dirty="0" smtClean="0"/>
              <a:t>On </a:t>
            </a:r>
            <a:r>
              <a:rPr lang="en-US" dirty="0"/>
              <a:t>the Local Behavior of Spaces of Natural </a:t>
            </a:r>
            <a:r>
              <a:rPr lang="en-US" dirty="0" smtClean="0"/>
              <a:t>Images, Gunnar </a:t>
            </a:r>
            <a:r>
              <a:rPr lang="en-US" dirty="0" err="1"/>
              <a:t>Carlsson</a:t>
            </a:r>
            <a:r>
              <a:rPr lang="en-US" dirty="0"/>
              <a:t>, </a:t>
            </a:r>
            <a:r>
              <a:rPr lang="en-US" dirty="0" err="1"/>
              <a:t>Tigran</a:t>
            </a:r>
            <a:r>
              <a:rPr lang="en-US" dirty="0"/>
              <a:t> </a:t>
            </a:r>
            <a:r>
              <a:rPr lang="en-US" dirty="0" err="1"/>
              <a:t>Ishkhanov</a:t>
            </a:r>
            <a:r>
              <a:rPr lang="en-US" dirty="0"/>
              <a:t>, Vin de Silva, </a:t>
            </a:r>
            <a:r>
              <a:rPr lang="en-US" dirty="0" err="1"/>
              <a:t>Afra</a:t>
            </a:r>
            <a:r>
              <a:rPr lang="en-US" dirty="0"/>
              <a:t> </a:t>
            </a:r>
            <a:r>
              <a:rPr lang="en-US" dirty="0" err="1" smtClean="0"/>
              <a:t>Zomorodian</a:t>
            </a:r>
            <a:r>
              <a:rPr lang="en-US" dirty="0" smtClean="0"/>
              <a:t>, </a:t>
            </a:r>
            <a:r>
              <a:rPr lang="en-US" dirty="0"/>
              <a:t>International Journal of Computer Vision 2008, </a:t>
            </a:r>
            <a:r>
              <a:rPr lang="en-US" dirty="0" err="1"/>
              <a:t>pp</a:t>
            </a:r>
            <a:r>
              <a:rPr lang="en-US" dirty="0"/>
              <a:t> 1-</a:t>
            </a:r>
            <a:r>
              <a:rPr lang="en-US" dirty="0" smtClean="0"/>
              <a:t>12.</a:t>
            </a:r>
            <a:endParaRPr lang="en-US" dirty="0"/>
          </a:p>
        </p:txBody>
      </p:sp>
    </p:spTree>
    <p:extLst>
      <p:ext uri="{BB962C8B-B14F-4D97-AF65-F5344CB8AC3E}">
        <p14:creationId xmlns:p14="http://schemas.microsoft.com/office/powerpoint/2010/main" val="3018709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7123" y="34639"/>
            <a:ext cx="6676045" cy="6400800"/>
          </a:xfrm>
          <a:prstGeom prst="rect">
            <a:avLst/>
          </a:prstGeom>
        </p:spPr>
      </p:pic>
      <p:pic>
        <p:nvPicPr>
          <p:cNvPr id="3" name="Picture 2"/>
          <p:cNvPicPr>
            <a:picLocks noChangeAspect="1"/>
          </p:cNvPicPr>
          <p:nvPr/>
        </p:nvPicPr>
        <p:blipFill rotWithShape="1">
          <a:blip r:embed="rId3"/>
          <a:srcRect l="11218" t="1279" b="-1"/>
          <a:stretch/>
        </p:blipFill>
        <p:spPr>
          <a:xfrm>
            <a:off x="6740235" y="4537363"/>
            <a:ext cx="2319489" cy="2256773"/>
          </a:xfrm>
          <a:prstGeom prst="rect">
            <a:avLst/>
          </a:prstGeom>
        </p:spPr>
      </p:pic>
      <p:sp>
        <p:nvSpPr>
          <p:cNvPr id="4" name="Rectangle 3"/>
          <p:cNvSpPr/>
          <p:nvPr/>
        </p:nvSpPr>
        <p:spPr>
          <a:xfrm>
            <a:off x="70195" y="6470970"/>
            <a:ext cx="6108931" cy="369332"/>
          </a:xfrm>
          <a:prstGeom prst="rect">
            <a:avLst/>
          </a:prstGeom>
        </p:spPr>
        <p:txBody>
          <a:bodyPr wrap="square">
            <a:spAutoFit/>
          </a:bodyPr>
          <a:lstStyle/>
          <a:p>
            <a:r>
              <a:rPr lang="en-US" dirty="0">
                <a:hlinkClick r:id="rId4"/>
              </a:rPr>
              <a:t>http://www.maths.ed.ac.uk/~</a:t>
            </a:r>
            <a:r>
              <a:rPr lang="en-US" dirty="0" smtClean="0">
                <a:hlinkClick r:id="rId4"/>
              </a:rPr>
              <a:t>aar/papers/ghristeat.pdf</a:t>
            </a:r>
            <a:endParaRPr lang="en-US" dirty="0" smtClean="0"/>
          </a:p>
        </p:txBody>
      </p:sp>
    </p:spTree>
    <p:extLst>
      <p:ext uri="{BB962C8B-B14F-4D97-AF65-F5344CB8AC3E}">
        <p14:creationId xmlns:p14="http://schemas.microsoft.com/office/powerpoint/2010/main" val="12181554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195" y="6470970"/>
            <a:ext cx="6108931" cy="369332"/>
          </a:xfrm>
          <a:prstGeom prst="rect">
            <a:avLst/>
          </a:prstGeom>
        </p:spPr>
        <p:txBody>
          <a:bodyPr wrap="square">
            <a:spAutoFit/>
          </a:bodyPr>
          <a:lstStyle/>
          <a:p>
            <a:r>
              <a:rPr lang="en-US" dirty="0" smtClean="0">
                <a:hlinkClick r:id="rId2"/>
              </a:rPr>
              <a:t>http://www.maths.ed.ac.uk/~aar/papers/ghristeat.pdf</a:t>
            </a:r>
            <a:endParaRPr lang="en-US" dirty="0" smtClean="0"/>
          </a:p>
        </p:txBody>
      </p:sp>
      <p:pic>
        <p:nvPicPr>
          <p:cNvPr id="6" name="Picture 5"/>
          <p:cNvPicPr>
            <a:picLocks noChangeAspect="1"/>
          </p:cNvPicPr>
          <p:nvPr/>
        </p:nvPicPr>
        <p:blipFill>
          <a:blip r:embed="rId3"/>
          <a:stretch>
            <a:fillRect/>
          </a:stretch>
        </p:blipFill>
        <p:spPr>
          <a:xfrm>
            <a:off x="1415811" y="512762"/>
            <a:ext cx="6312378" cy="5943600"/>
          </a:xfrm>
          <a:prstGeom prst="rect">
            <a:avLst/>
          </a:prstGeom>
        </p:spPr>
      </p:pic>
    </p:spTree>
    <p:extLst>
      <p:ext uri="{BB962C8B-B14F-4D97-AF65-F5344CB8AC3E}">
        <p14:creationId xmlns:p14="http://schemas.microsoft.com/office/powerpoint/2010/main" val="39570687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8807" y="156297"/>
            <a:ext cx="7290299" cy="4572000"/>
          </a:xfrm>
          <a:prstGeom prst="rect">
            <a:avLst/>
          </a:prstGeom>
        </p:spPr>
      </p:pic>
      <p:pic>
        <p:nvPicPr>
          <p:cNvPr id="3" name="Picture 2"/>
          <p:cNvPicPr>
            <a:picLocks noChangeAspect="1"/>
          </p:cNvPicPr>
          <p:nvPr/>
        </p:nvPicPr>
        <p:blipFill>
          <a:blip r:embed="rId3"/>
          <a:stretch>
            <a:fillRect/>
          </a:stretch>
        </p:blipFill>
        <p:spPr>
          <a:xfrm>
            <a:off x="5169908" y="3148013"/>
            <a:ext cx="3919259" cy="2011680"/>
          </a:xfrm>
          <a:prstGeom prst="rect">
            <a:avLst/>
          </a:prstGeom>
        </p:spPr>
      </p:pic>
      <p:sp>
        <p:nvSpPr>
          <p:cNvPr id="4" name="TextBox 3"/>
          <p:cNvSpPr txBox="1"/>
          <p:nvPr/>
        </p:nvSpPr>
        <p:spPr>
          <a:xfrm>
            <a:off x="246741" y="5297371"/>
            <a:ext cx="8650519" cy="1323439"/>
          </a:xfrm>
          <a:prstGeom prst="rect">
            <a:avLst/>
          </a:prstGeom>
          <a:solidFill>
            <a:srgbClr val="002060"/>
          </a:solidFill>
        </p:spPr>
        <p:txBody>
          <a:bodyPr wrap="square" rtlCol="0">
            <a:spAutoFit/>
          </a:bodyPr>
          <a:lstStyle/>
          <a:p>
            <a:pPr algn="ctr"/>
            <a:endParaRPr lang="en-US" sz="2400" dirty="0" smtClean="0"/>
          </a:p>
          <a:p>
            <a:pPr algn="ctr"/>
            <a:r>
              <a:rPr lang="en-US" sz="3200" dirty="0" smtClean="0">
                <a:solidFill>
                  <a:srgbClr val="FFFF00"/>
                </a:solidFill>
              </a:rPr>
              <a:t>Combine your analysis with other tools</a:t>
            </a:r>
          </a:p>
          <a:p>
            <a:pPr algn="ctr"/>
            <a:endParaRPr lang="en-US" sz="2400" dirty="0" smtClean="0">
              <a:solidFill>
                <a:srgbClr val="FFFF00"/>
              </a:solidFill>
            </a:endParaRPr>
          </a:p>
        </p:txBody>
      </p:sp>
    </p:spTree>
    <p:extLst>
      <p:ext uri="{BB962C8B-B14F-4D97-AF65-F5344CB8AC3E}">
        <p14:creationId xmlns:p14="http://schemas.microsoft.com/office/powerpoint/2010/main" val="42676401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289646"/>
            <a:ext cx="9052560" cy="3463029"/>
          </a:xfrm>
          <a:prstGeom prst="rect">
            <a:avLst/>
          </a:prstGeom>
        </p:spPr>
      </p:pic>
      <p:pic>
        <p:nvPicPr>
          <p:cNvPr id="3" name="Picture 2"/>
          <p:cNvPicPr>
            <a:picLocks noChangeAspect="1"/>
          </p:cNvPicPr>
          <p:nvPr/>
        </p:nvPicPr>
        <p:blipFill>
          <a:blip r:embed="rId4"/>
          <a:stretch>
            <a:fillRect/>
          </a:stretch>
        </p:blipFill>
        <p:spPr>
          <a:xfrm>
            <a:off x="50982" y="3956774"/>
            <a:ext cx="9070848" cy="2717191"/>
          </a:xfrm>
          <a:prstGeom prst="rect">
            <a:avLst/>
          </a:prstGeom>
        </p:spPr>
      </p:pic>
    </p:spTree>
    <p:extLst>
      <p:ext uri="{BB962C8B-B14F-4D97-AF65-F5344CB8AC3E}">
        <p14:creationId xmlns:p14="http://schemas.microsoft.com/office/powerpoint/2010/main" val="1843018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87720" y="-548946"/>
            <a:ext cx="4622800" cy="3606800"/>
          </a:xfrm>
          <a:prstGeom prst="rect">
            <a:avLst/>
          </a:prstGeom>
        </p:spPr>
      </p:pic>
      <p:pic>
        <p:nvPicPr>
          <p:cNvPr id="3" name="Picture 2"/>
          <p:cNvPicPr>
            <a:picLocks noChangeAspect="1"/>
          </p:cNvPicPr>
          <p:nvPr/>
        </p:nvPicPr>
        <p:blipFill>
          <a:blip r:embed="rId3"/>
          <a:stretch>
            <a:fillRect/>
          </a:stretch>
        </p:blipFill>
        <p:spPr>
          <a:xfrm>
            <a:off x="2755710" y="-1"/>
            <a:ext cx="6480386" cy="3931920"/>
          </a:xfrm>
          <a:prstGeom prst="rect">
            <a:avLst/>
          </a:prstGeom>
        </p:spPr>
      </p:pic>
      <p:sp>
        <p:nvSpPr>
          <p:cNvPr id="7" name="Rectangle 6"/>
          <p:cNvSpPr/>
          <p:nvPr/>
        </p:nvSpPr>
        <p:spPr>
          <a:xfrm>
            <a:off x="516819" y="3919698"/>
            <a:ext cx="7885177" cy="369332"/>
          </a:xfrm>
          <a:prstGeom prst="rect">
            <a:avLst/>
          </a:prstGeom>
        </p:spPr>
        <p:txBody>
          <a:bodyPr wrap="square">
            <a:spAutoFit/>
          </a:bodyPr>
          <a:lstStyle/>
          <a:p>
            <a:endParaRPr lang="en-US" dirty="0"/>
          </a:p>
        </p:txBody>
      </p:sp>
      <p:sp>
        <p:nvSpPr>
          <p:cNvPr id="8" name="Rectangle 7"/>
          <p:cNvSpPr/>
          <p:nvPr/>
        </p:nvSpPr>
        <p:spPr>
          <a:xfrm>
            <a:off x="251026" y="3778259"/>
            <a:ext cx="8892974" cy="3354765"/>
          </a:xfrm>
          <a:prstGeom prst="rect">
            <a:avLst/>
          </a:prstGeom>
        </p:spPr>
        <p:txBody>
          <a:bodyPr wrap="square">
            <a:spAutoFit/>
          </a:bodyPr>
          <a:lstStyle/>
          <a:p>
            <a:r>
              <a:rPr lang="en-US" sz="3200" dirty="0" smtClean="0"/>
              <a:t>Lee</a:t>
            </a:r>
            <a:r>
              <a:rPr lang="en-US" sz="3200" dirty="0"/>
              <a:t>-Mumford-Pedersen [LMP] study only high </a:t>
            </a:r>
            <a:r>
              <a:rPr lang="en-US" sz="3200" dirty="0" smtClean="0"/>
              <a:t>contrast patches.</a:t>
            </a:r>
          </a:p>
          <a:p>
            <a:endParaRPr lang="en-US" sz="1600" dirty="0"/>
          </a:p>
          <a:p>
            <a:r>
              <a:rPr lang="en-US" sz="3200" dirty="0" smtClean="0"/>
              <a:t>Collection:  4.5 x 10</a:t>
            </a:r>
            <a:r>
              <a:rPr lang="en-US" sz="3200" baseline="30000" dirty="0" smtClean="0"/>
              <a:t>6</a:t>
            </a:r>
            <a:r>
              <a:rPr lang="en-US" sz="3200" dirty="0" smtClean="0"/>
              <a:t> </a:t>
            </a:r>
            <a:r>
              <a:rPr lang="en-US" sz="3200" dirty="0"/>
              <a:t>high contrast patches from a</a:t>
            </a:r>
          </a:p>
          <a:p>
            <a:r>
              <a:rPr lang="en-US" sz="3200" dirty="0"/>
              <a:t>collection of images obtained by van </a:t>
            </a:r>
            <a:r>
              <a:rPr lang="en-US" sz="3200" dirty="0" err="1"/>
              <a:t>Hateren</a:t>
            </a:r>
            <a:r>
              <a:rPr lang="en-US" sz="3200" dirty="0"/>
              <a:t> and van </a:t>
            </a:r>
            <a:r>
              <a:rPr lang="en-US" sz="3200" dirty="0" smtClean="0"/>
              <a:t>der </a:t>
            </a:r>
            <a:r>
              <a:rPr lang="en-US" sz="3200" dirty="0" err="1" smtClean="0"/>
              <a:t>Schaaf</a:t>
            </a:r>
            <a:endParaRPr lang="en-US" sz="3200" dirty="0" smtClean="0"/>
          </a:p>
          <a:p>
            <a:endParaRPr lang="en-US" dirty="0" smtClean="0"/>
          </a:p>
          <a:p>
            <a:endParaRPr lang="en-US" dirty="0"/>
          </a:p>
        </p:txBody>
      </p:sp>
      <p:sp>
        <p:nvSpPr>
          <p:cNvPr id="5" name="Rectangle 4"/>
          <p:cNvSpPr/>
          <p:nvPr/>
        </p:nvSpPr>
        <p:spPr>
          <a:xfrm>
            <a:off x="94940" y="6466782"/>
            <a:ext cx="9049060" cy="369332"/>
          </a:xfrm>
          <a:prstGeom prst="rect">
            <a:avLst/>
          </a:prstGeom>
        </p:spPr>
        <p:txBody>
          <a:bodyPr wrap="square">
            <a:spAutoFit/>
          </a:bodyPr>
          <a:lstStyle/>
          <a:p>
            <a:r>
              <a:rPr lang="en-US" dirty="0">
                <a:hlinkClick r:id="rId4"/>
              </a:rPr>
              <a:t>http://www.kyb.mpg.de/de/forschung/fg/bethgegroup/downloads/van-hateren-dataset.html</a:t>
            </a:r>
            <a:endParaRPr lang="en-US" dirty="0"/>
          </a:p>
        </p:txBody>
      </p:sp>
    </p:spTree>
    <p:extLst>
      <p:ext uri="{BB962C8B-B14F-4D97-AF65-F5344CB8AC3E}">
        <p14:creationId xmlns:p14="http://schemas.microsoft.com/office/powerpoint/2010/main" val="23882096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9098" y="370312"/>
            <a:ext cx="8414853" cy="5632310"/>
          </a:xfrm>
          <a:prstGeom prst="rect">
            <a:avLst/>
          </a:prstGeom>
        </p:spPr>
        <p:txBody>
          <a:bodyPr wrap="square">
            <a:spAutoFit/>
          </a:bodyPr>
          <a:lstStyle/>
          <a:p>
            <a:r>
              <a:rPr lang="en-US" sz="2400" dirty="0">
                <a:hlinkClick r:id="rId2"/>
              </a:rPr>
              <a:t>http://en.wikipedia.org/wiki/</a:t>
            </a:r>
            <a:r>
              <a:rPr lang="en-US" sz="2400" dirty="0" smtClean="0">
                <a:hlinkClick r:id="rId2"/>
              </a:rPr>
              <a:t>Machine_learning</a:t>
            </a:r>
            <a:endParaRPr lang="en-US" sz="2400" dirty="0"/>
          </a:p>
          <a:p>
            <a:r>
              <a:rPr lang="en-US" sz="2400" dirty="0"/>
              <a:t>Machine learning is a scientific discipline that explores the construction and study of algorithms that can learn from data.[1] Such algorithms operate by building a model from example inputs and using that to make predictions or decisions,[2]:2 rather than following strictly static program instructions</a:t>
            </a:r>
            <a:r>
              <a:rPr lang="en-US" sz="2400" dirty="0" smtClean="0"/>
              <a:t>.</a:t>
            </a:r>
          </a:p>
          <a:p>
            <a:endParaRPr lang="en-US" sz="2400" dirty="0"/>
          </a:p>
          <a:p>
            <a:r>
              <a:rPr lang="en-US" sz="2400" dirty="0">
                <a:hlinkClick r:id="rId3"/>
              </a:rPr>
              <a:t>https://www.cs.princeton.edu/courses/archive/spring08/cos511/scribe_notes/0204.</a:t>
            </a:r>
            <a:r>
              <a:rPr lang="en-US" sz="2400" dirty="0" smtClean="0">
                <a:hlinkClick r:id="rId3"/>
              </a:rPr>
              <a:t>pdf</a:t>
            </a:r>
            <a:r>
              <a:rPr lang="en-US" sz="2400" dirty="0" smtClean="0"/>
              <a:t> </a:t>
            </a:r>
          </a:p>
          <a:p>
            <a:r>
              <a:rPr lang="en-US" sz="2400" dirty="0"/>
              <a:t>Machine learning studies computer algorithms for learning to do stuff.</a:t>
            </a:r>
            <a:endParaRPr lang="en-US" sz="2400" dirty="0" smtClean="0"/>
          </a:p>
          <a:p>
            <a:endParaRPr lang="en-US" sz="2400" dirty="0" smtClean="0"/>
          </a:p>
          <a:p>
            <a:r>
              <a:rPr lang="en-US" sz="2400" dirty="0"/>
              <a:t>The emphasis of machine learning is on automatic methods. In other words, the goal </a:t>
            </a:r>
            <a:r>
              <a:rPr lang="en-US" sz="2400" dirty="0" smtClean="0"/>
              <a:t>is to </a:t>
            </a:r>
            <a:r>
              <a:rPr lang="en-US" sz="2400" dirty="0"/>
              <a:t>devise learning algorithms that do the learning automatically without human </a:t>
            </a:r>
            <a:r>
              <a:rPr lang="en-US" sz="2400" dirty="0" smtClean="0"/>
              <a:t>intervention or </a:t>
            </a:r>
            <a:r>
              <a:rPr lang="en-US" sz="2400" dirty="0"/>
              <a:t>assistance.</a:t>
            </a:r>
          </a:p>
        </p:txBody>
      </p:sp>
    </p:spTree>
    <p:extLst>
      <p:ext uri="{BB962C8B-B14F-4D97-AF65-F5344CB8AC3E}">
        <p14:creationId xmlns:p14="http://schemas.microsoft.com/office/powerpoint/2010/main" val="8222080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28650" y="-290853"/>
            <a:ext cx="7886700" cy="1325563"/>
          </a:xfrm>
        </p:spPr>
        <p:txBody>
          <a:bodyPr/>
          <a:lstStyle/>
          <a:p>
            <a:r>
              <a:rPr lang="en-US">
                <a:latin typeface="Calibri" charset="0"/>
              </a:rPr>
              <a:t>Image Categorization</a:t>
            </a:r>
          </a:p>
        </p:txBody>
      </p:sp>
      <p:sp>
        <p:nvSpPr>
          <p:cNvPr id="10" name="Rounded Rectangle 9"/>
          <p:cNvSpPr/>
          <p:nvPr/>
        </p:nvSpPr>
        <p:spPr>
          <a:xfrm>
            <a:off x="5684838" y="639421"/>
            <a:ext cx="1600200" cy="838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prstClr val="black"/>
                </a:solidFill>
              </a:rPr>
              <a:t>Training Labels</a:t>
            </a:r>
          </a:p>
        </p:txBody>
      </p:sp>
      <p:grpSp>
        <p:nvGrpSpPr>
          <p:cNvPr id="16388" name="Group 12"/>
          <p:cNvGrpSpPr>
            <a:grpSpLocks/>
          </p:cNvGrpSpPr>
          <p:nvPr/>
        </p:nvGrpSpPr>
        <p:grpSpPr bwMode="auto">
          <a:xfrm>
            <a:off x="76200" y="1218859"/>
            <a:ext cx="2438400" cy="2849562"/>
            <a:chOff x="228600" y="1417320"/>
            <a:chExt cx="2438400" cy="2849880"/>
          </a:xfrm>
        </p:grpSpPr>
        <p:pic>
          <p:nvPicPr>
            <p:cNvPr id="1640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28850"/>
              <a:ext cx="1324907" cy="881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40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295650"/>
              <a:ext cx="1238250" cy="819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41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762250"/>
              <a:ext cx="1428750" cy="1076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4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457450"/>
              <a:ext cx="1295400" cy="1114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412" name="TextBox 7"/>
            <p:cNvSpPr txBox="1">
              <a:spLocks noChangeArrowheads="1"/>
            </p:cNvSpPr>
            <p:nvPr/>
          </p:nvSpPr>
          <p:spPr bwMode="auto">
            <a:xfrm>
              <a:off x="457200" y="1417320"/>
              <a:ext cx="18288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chemeClr val="tx1"/>
                  </a:solidFill>
                  <a:latin typeface="Calibri" charset="0"/>
                  <a:ea typeface="ＭＳ Ｐゴシック" charset="0"/>
                </a:defRPr>
              </a:lvl1pPr>
              <a:lvl2pPr>
                <a:defRPr sz="2400">
                  <a:solidFill>
                    <a:schemeClr val="tx1"/>
                  </a:solidFill>
                  <a:latin typeface="Calibri" charset="0"/>
                  <a:ea typeface="ＭＳ Ｐゴシック" charset="0"/>
                </a:defRPr>
              </a:lvl2pPr>
              <a:lvl3pPr>
                <a:defRPr sz="20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US" sz="2400">
                  <a:solidFill>
                    <a:srgbClr val="000000"/>
                  </a:solidFill>
                  <a:latin typeface="Arial" charset="0"/>
                </a:rPr>
                <a:t>Training Images</a:t>
              </a:r>
            </a:p>
          </p:txBody>
        </p:sp>
        <p:sp>
          <p:nvSpPr>
            <p:cNvPr id="11" name="Rounded Rectangle 10"/>
            <p:cNvSpPr/>
            <p:nvPr/>
          </p:nvSpPr>
          <p:spPr>
            <a:xfrm>
              <a:off x="228600" y="1447485"/>
              <a:ext cx="2438400" cy="281971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prstClr val="black"/>
                </a:solidFill>
              </a:endParaRPr>
            </a:p>
          </p:txBody>
        </p:sp>
      </p:grpSp>
      <p:sp>
        <p:nvSpPr>
          <p:cNvPr id="12" name="Rounded Rectangle 11"/>
          <p:cNvSpPr/>
          <p:nvPr/>
        </p:nvSpPr>
        <p:spPr>
          <a:xfrm>
            <a:off x="5638800" y="2087221"/>
            <a:ext cx="1600200" cy="914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prstClr val="black"/>
                </a:solidFill>
              </a:rPr>
              <a:t>Classifier Training</a:t>
            </a:r>
          </a:p>
        </p:txBody>
      </p:sp>
      <p:sp>
        <p:nvSpPr>
          <p:cNvPr id="16390" name="TextBox 13"/>
          <p:cNvSpPr txBox="1">
            <a:spLocks noChangeArrowheads="1"/>
          </p:cNvSpPr>
          <p:nvPr/>
        </p:nvSpPr>
        <p:spPr bwMode="auto">
          <a:xfrm>
            <a:off x="3632200" y="639421"/>
            <a:ext cx="14732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800">
                <a:solidFill>
                  <a:schemeClr val="tx1"/>
                </a:solidFill>
                <a:latin typeface="Calibri" charset="0"/>
                <a:ea typeface="ＭＳ Ｐゴシック" charset="0"/>
              </a:defRPr>
            </a:lvl1pPr>
            <a:lvl2pPr>
              <a:defRPr sz="2400">
                <a:solidFill>
                  <a:schemeClr val="tx1"/>
                </a:solidFill>
                <a:latin typeface="Calibri" charset="0"/>
                <a:ea typeface="ＭＳ Ｐゴシック" charset="0"/>
              </a:defRPr>
            </a:lvl2pPr>
            <a:lvl3pPr>
              <a:defRPr sz="20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a:solidFill>
                  <a:srgbClr val="000000"/>
                </a:solidFill>
                <a:latin typeface="Arial" charset="0"/>
              </a:rPr>
              <a:t>Training</a:t>
            </a:r>
          </a:p>
        </p:txBody>
      </p:sp>
      <p:sp>
        <p:nvSpPr>
          <p:cNvPr id="15" name="Rounded Rectangle 14"/>
          <p:cNvSpPr/>
          <p:nvPr/>
        </p:nvSpPr>
        <p:spPr>
          <a:xfrm>
            <a:off x="3200400" y="2087221"/>
            <a:ext cx="1752600" cy="914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prstClr val="black"/>
                </a:solidFill>
              </a:rPr>
              <a:t>Image Features</a:t>
            </a:r>
          </a:p>
        </p:txBody>
      </p:sp>
      <p:sp>
        <p:nvSpPr>
          <p:cNvPr id="16" name="Right Arrow 15"/>
          <p:cNvSpPr/>
          <p:nvPr/>
        </p:nvSpPr>
        <p:spPr>
          <a:xfrm>
            <a:off x="2590800" y="2392021"/>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7" name="Right Arrow 16"/>
          <p:cNvSpPr/>
          <p:nvPr/>
        </p:nvSpPr>
        <p:spPr>
          <a:xfrm>
            <a:off x="5029200" y="2392021"/>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8" name="Right Arrow 17"/>
          <p:cNvSpPr/>
          <p:nvPr/>
        </p:nvSpPr>
        <p:spPr>
          <a:xfrm rot="5400000">
            <a:off x="6248400" y="1630021"/>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639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4668496"/>
            <a:ext cx="1428750" cy="1076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Rounded Rectangle 18"/>
          <p:cNvSpPr/>
          <p:nvPr/>
        </p:nvSpPr>
        <p:spPr>
          <a:xfrm>
            <a:off x="2743200" y="4754221"/>
            <a:ext cx="1752600" cy="914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prstClr val="black"/>
                </a:solidFill>
              </a:rPr>
              <a:t>Image Features</a:t>
            </a:r>
          </a:p>
        </p:txBody>
      </p:sp>
      <p:sp>
        <p:nvSpPr>
          <p:cNvPr id="20" name="Right Arrow 19"/>
          <p:cNvSpPr/>
          <p:nvPr/>
        </p:nvSpPr>
        <p:spPr>
          <a:xfrm>
            <a:off x="2133600" y="5059021"/>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6398" name="TextBox 20"/>
          <p:cNvSpPr txBox="1">
            <a:spLocks noChangeArrowheads="1"/>
          </p:cNvSpPr>
          <p:nvPr/>
        </p:nvSpPr>
        <p:spPr bwMode="auto">
          <a:xfrm>
            <a:off x="3810000" y="3992221"/>
            <a:ext cx="132397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800">
                <a:solidFill>
                  <a:schemeClr val="tx1"/>
                </a:solidFill>
                <a:latin typeface="Calibri" charset="0"/>
                <a:ea typeface="ＭＳ Ｐゴシック" charset="0"/>
              </a:defRPr>
            </a:lvl1pPr>
            <a:lvl2pPr>
              <a:defRPr sz="2400">
                <a:solidFill>
                  <a:schemeClr val="tx1"/>
                </a:solidFill>
                <a:latin typeface="Calibri" charset="0"/>
                <a:ea typeface="ＭＳ Ｐゴシック" charset="0"/>
              </a:defRPr>
            </a:lvl2pPr>
            <a:lvl3pPr>
              <a:defRPr sz="20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dirty="0">
                <a:solidFill>
                  <a:srgbClr val="000000"/>
                </a:solidFill>
                <a:latin typeface="Arial" charset="0"/>
              </a:rPr>
              <a:t>Testing</a:t>
            </a:r>
          </a:p>
        </p:txBody>
      </p:sp>
      <p:sp>
        <p:nvSpPr>
          <p:cNvPr id="16399" name="TextBox 21"/>
          <p:cNvSpPr txBox="1">
            <a:spLocks noChangeArrowheads="1"/>
          </p:cNvSpPr>
          <p:nvPr/>
        </p:nvSpPr>
        <p:spPr bwMode="auto">
          <a:xfrm>
            <a:off x="457200" y="5709896"/>
            <a:ext cx="16891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800">
                <a:solidFill>
                  <a:schemeClr val="tx1"/>
                </a:solidFill>
                <a:latin typeface="Calibri" charset="0"/>
                <a:ea typeface="ＭＳ Ｐゴシック" charset="0"/>
              </a:defRPr>
            </a:lvl1pPr>
            <a:lvl2pPr>
              <a:defRPr sz="2400">
                <a:solidFill>
                  <a:schemeClr val="tx1"/>
                </a:solidFill>
                <a:latin typeface="Calibri" charset="0"/>
                <a:ea typeface="ＭＳ Ｐゴシック" charset="0"/>
              </a:defRPr>
            </a:lvl2pPr>
            <a:lvl3pPr>
              <a:defRPr sz="20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2400">
                <a:solidFill>
                  <a:srgbClr val="000000"/>
                </a:solidFill>
                <a:latin typeface="Arial" charset="0"/>
              </a:rPr>
              <a:t>Test Image</a:t>
            </a:r>
          </a:p>
        </p:txBody>
      </p:sp>
      <p:sp>
        <p:nvSpPr>
          <p:cNvPr id="23" name="Right Arrow 22"/>
          <p:cNvSpPr/>
          <p:nvPr/>
        </p:nvSpPr>
        <p:spPr>
          <a:xfrm>
            <a:off x="7315200" y="2392021"/>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4" name="Rounded Rectangle 23"/>
          <p:cNvSpPr/>
          <p:nvPr/>
        </p:nvSpPr>
        <p:spPr>
          <a:xfrm>
            <a:off x="7924800" y="2163421"/>
            <a:ext cx="1143000" cy="762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black"/>
                </a:solidFill>
              </a:rPr>
              <a:t>Trained Classifier</a:t>
            </a:r>
          </a:p>
        </p:txBody>
      </p:sp>
      <p:sp>
        <p:nvSpPr>
          <p:cNvPr id="25" name="Rounded Rectangle 24"/>
          <p:cNvSpPr/>
          <p:nvPr/>
        </p:nvSpPr>
        <p:spPr>
          <a:xfrm>
            <a:off x="5181600" y="4754221"/>
            <a:ext cx="1752600" cy="914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prstClr val="black"/>
                </a:solidFill>
              </a:rPr>
              <a:t>Trained Classifier</a:t>
            </a:r>
          </a:p>
        </p:txBody>
      </p:sp>
      <p:sp>
        <p:nvSpPr>
          <p:cNvPr id="26" name="Right Arrow 25"/>
          <p:cNvSpPr/>
          <p:nvPr/>
        </p:nvSpPr>
        <p:spPr>
          <a:xfrm>
            <a:off x="4572000" y="5059021"/>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7" name="Right Arrow 26"/>
          <p:cNvSpPr/>
          <p:nvPr/>
        </p:nvSpPr>
        <p:spPr>
          <a:xfrm>
            <a:off x="7010400" y="5059021"/>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8" name="TextBox 27"/>
          <p:cNvSpPr txBox="1">
            <a:spLocks noChangeArrowheads="1"/>
          </p:cNvSpPr>
          <p:nvPr/>
        </p:nvSpPr>
        <p:spPr bwMode="auto">
          <a:xfrm>
            <a:off x="7620000" y="5241584"/>
            <a:ext cx="13970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800">
                <a:solidFill>
                  <a:schemeClr val="tx1"/>
                </a:solidFill>
                <a:latin typeface="Calibri" charset="0"/>
                <a:ea typeface="ＭＳ Ｐゴシック" charset="0"/>
              </a:defRPr>
            </a:lvl1pPr>
            <a:lvl2pPr>
              <a:defRPr sz="2400">
                <a:solidFill>
                  <a:schemeClr val="tx1"/>
                </a:solidFill>
                <a:latin typeface="Calibri" charset="0"/>
                <a:ea typeface="ＭＳ Ｐゴシック" charset="0"/>
              </a:defRPr>
            </a:lvl2pPr>
            <a:lvl3pPr>
              <a:defRPr sz="20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2400" b="1">
                <a:solidFill>
                  <a:srgbClr val="FF0000"/>
                </a:solidFill>
                <a:latin typeface="Arial" charset="0"/>
              </a:rPr>
              <a:t>Outdoor</a:t>
            </a:r>
          </a:p>
        </p:txBody>
      </p:sp>
      <p:sp>
        <p:nvSpPr>
          <p:cNvPr id="29" name="TextBox 28"/>
          <p:cNvSpPr txBox="1">
            <a:spLocks noChangeArrowheads="1"/>
          </p:cNvSpPr>
          <p:nvPr/>
        </p:nvSpPr>
        <p:spPr bwMode="auto">
          <a:xfrm>
            <a:off x="7588250" y="4708184"/>
            <a:ext cx="155575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800">
                <a:solidFill>
                  <a:schemeClr val="tx1"/>
                </a:solidFill>
                <a:latin typeface="Calibri" charset="0"/>
                <a:ea typeface="ＭＳ Ｐゴシック" charset="0"/>
              </a:defRPr>
            </a:lvl1pPr>
            <a:lvl2pPr>
              <a:defRPr sz="2400">
                <a:solidFill>
                  <a:schemeClr val="tx1"/>
                </a:solidFill>
                <a:latin typeface="Calibri" charset="0"/>
                <a:ea typeface="ＭＳ Ｐゴシック" charset="0"/>
              </a:defRPr>
            </a:lvl2pPr>
            <a:lvl3pPr>
              <a:defRPr sz="20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2400">
                <a:solidFill>
                  <a:srgbClr val="000000"/>
                </a:solidFill>
                <a:latin typeface="Arial" charset="0"/>
              </a:rPr>
              <a:t>Prediction</a:t>
            </a:r>
          </a:p>
        </p:txBody>
      </p:sp>
      <p:sp>
        <p:nvSpPr>
          <p:cNvPr id="30" name="Rounded Rectangle 29"/>
          <p:cNvSpPr/>
          <p:nvPr/>
        </p:nvSpPr>
        <p:spPr>
          <a:xfrm>
            <a:off x="7635875" y="4571659"/>
            <a:ext cx="1447800" cy="1219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prstClr val="black"/>
              </a:solidFill>
            </a:endParaRPr>
          </a:p>
        </p:txBody>
      </p:sp>
      <p:sp>
        <p:nvSpPr>
          <p:cNvPr id="2" name="Rectangle 1"/>
          <p:cNvSpPr/>
          <p:nvPr/>
        </p:nvSpPr>
        <p:spPr>
          <a:xfrm>
            <a:off x="2537189" y="6404926"/>
            <a:ext cx="5905573" cy="369332"/>
          </a:xfrm>
          <a:prstGeom prst="rect">
            <a:avLst/>
          </a:prstGeom>
        </p:spPr>
        <p:txBody>
          <a:bodyPr wrap="square">
            <a:spAutoFit/>
          </a:bodyPr>
          <a:lstStyle/>
          <a:p>
            <a:r>
              <a:rPr lang="en-US" dirty="0">
                <a:hlinkClick r:id="rId7"/>
              </a:rPr>
              <a:t>http://cs.brown.edu/courses/cs143/lectures/15.</a:t>
            </a:r>
            <a:r>
              <a:rPr lang="en-US" dirty="0" smtClean="0">
                <a:hlinkClick r:id="rId7"/>
              </a:rPr>
              <a:t>ppt</a:t>
            </a:r>
            <a:r>
              <a:rPr lang="en-US" dirty="0" smtClean="0"/>
              <a:t> </a:t>
            </a:r>
            <a:endParaRPr lang="en-US" dirty="0"/>
          </a:p>
        </p:txBody>
      </p:sp>
    </p:spTree>
    <p:extLst>
      <p:ext uri="{BB962C8B-B14F-4D97-AF65-F5344CB8AC3E}">
        <p14:creationId xmlns:p14="http://schemas.microsoft.com/office/powerpoint/2010/main" val="2432985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5" grpId="0" animBg="1"/>
      <p:bldP spid="26" grpId="0" animBg="1"/>
      <p:bldP spid="27" grpId="0" animBg="1"/>
      <p:bldP spid="28" grpId="0"/>
      <p:bldP spid="29" grpId="0"/>
      <p:bldP spid="3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628650" y="169728"/>
            <a:ext cx="7886700" cy="1325563"/>
          </a:xfrm>
        </p:spPr>
        <p:txBody>
          <a:bodyPr/>
          <a:lstStyle/>
          <a:p>
            <a:pPr eaLnBrk="1" hangingPunct="1"/>
            <a:endParaRPr lang="en-US">
              <a:latin typeface="Calibri" charset="0"/>
            </a:endParaRPr>
          </a:p>
        </p:txBody>
      </p:sp>
      <p:sp>
        <p:nvSpPr>
          <p:cNvPr id="49155" name="Content Placeholder 2"/>
          <p:cNvSpPr>
            <a:spLocks noGrp="1"/>
          </p:cNvSpPr>
          <p:nvPr>
            <p:ph idx="1"/>
          </p:nvPr>
        </p:nvSpPr>
        <p:spPr>
          <a:xfrm>
            <a:off x="628650" y="1630227"/>
            <a:ext cx="7886700" cy="4351338"/>
          </a:xfrm>
        </p:spPr>
        <p:txBody>
          <a:bodyPr/>
          <a:lstStyle/>
          <a:p>
            <a:pPr eaLnBrk="1" hangingPunct="1"/>
            <a:endParaRPr lang="en-US">
              <a:latin typeface="Calibri" charset="0"/>
            </a:endParaRPr>
          </a:p>
        </p:txBody>
      </p:sp>
      <p:pic>
        <p:nvPicPr>
          <p:cNvPr id="49156" name="Picture 2" descr="C:\Users\hays\Desktop\143 Computer Vision\slides\07\machine_learning_spectru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202"/>
            <a:ext cx="9144000" cy="648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2"/>
          <p:cNvSpPr/>
          <p:nvPr/>
        </p:nvSpPr>
        <p:spPr>
          <a:xfrm>
            <a:off x="2538393" y="6272959"/>
            <a:ext cx="4430044" cy="369332"/>
          </a:xfrm>
          <a:prstGeom prst="rect">
            <a:avLst/>
          </a:prstGeom>
        </p:spPr>
        <p:txBody>
          <a:bodyPr wrap="none">
            <a:spAutoFit/>
          </a:bodyPr>
          <a:lstStyle/>
          <a:p>
            <a:r>
              <a:rPr lang="en-US" dirty="0" smtClean="0">
                <a:hlinkClick r:id="rId3"/>
              </a:rPr>
              <a:t>cs.brown.edu</a:t>
            </a:r>
            <a:r>
              <a:rPr lang="en-US" dirty="0">
                <a:hlinkClick r:id="rId3"/>
              </a:rPr>
              <a:t>/courses/cs143/lectures/17.</a:t>
            </a:r>
            <a:r>
              <a:rPr lang="en-US" dirty="0" smtClean="0">
                <a:hlinkClick r:id="rId3"/>
              </a:rPr>
              <a:t>ppt</a:t>
            </a:r>
            <a:r>
              <a:rPr lang="en-US" dirty="0" smtClean="0"/>
              <a:t> </a:t>
            </a:r>
            <a:endParaRPr lang="en-US" dirty="0"/>
          </a:p>
        </p:txBody>
      </p:sp>
    </p:spTree>
    <p:extLst>
      <p:ext uri="{BB962C8B-B14F-4D97-AF65-F5344CB8AC3E}">
        <p14:creationId xmlns:p14="http://schemas.microsoft.com/office/powerpoint/2010/main" val="1313704078"/>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289646"/>
            <a:ext cx="9052560" cy="3463029"/>
          </a:xfrm>
          <a:prstGeom prst="rect">
            <a:avLst/>
          </a:prstGeom>
        </p:spPr>
      </p:pic>
      <p:pic>
        <p:nvPicPr>
          <p:cNvPr id="3" name="Picture 2"/>
          <p:cNvPicPr>
            <a:picLocks noChangeAspect="1"/>
          </p:cNvPicPr>
          <p:nvPr/>
        </p:nvPicPr>
        <p:blipFill>
          <a:blip r:embed="rId4"/>
          <a:stretch>
            <a:fillRect/>
          </a:stretch>
        </p:blipFill>
        <p:spPr>
          <a:xfrm>
            <a:off x="50982" y="3956774"/>
            <a:ext cx="9070848" cy="2717191"/>
          </a:xfrm>
          <a:prstGeom prst="rect">
            <a:avLst/>
          </a:prstGeom>
        </p:spPr>
      </p:pic>
    </p:spTree>
    <p:extLst>
      <p:ext uri="{BB962C8B-B14F-4D97-AF65-F5344CB8AC3E}">
        <p14:creationId xmlns:p14="http://schemas.microsoft.com/office/powerpoint/2010/main" val="15815235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04800" y="0"/>
            <a:ext cx="8512233" cy="6858000"/>
          </a:xfrm>
          <a:prstGeom prst="rect">
            <a:avLst/>
          </a:prstGeom>
        </p:spPr>
      </p:pic>
      <p:sp>
        <p:nvSpPr>
          <p:cNvPr id="4" name="Rectangle 3"/>
          <p:cNvSpPr/>
          <p:nvPr/>
        </p:nvSpPr>
        <p:spPr>
          <a:xfrm>
            <a:off x="304799" y="1770959"/>
            <a:ext cx="8512233" cy="697652"/>
          </a:xfrm>
          <a:prstGeom prst="rect">
            <a:avLst/>
          </a:prstGeom>
          <a:noFill/>
          <a:ln w="5715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43605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0124" y="146551"/>
            <a:ext cx="8739952" cy="369332"/>
          </a:xfrm>
          <a:prstGeom prst="rect">
            <a:avLst/>
          </a:prstGeom>
        </p:spPr>
        <p:txBody>
          <a:bodyPr wrap="square">
            <a:spAutoFit/>
          </a:bodyPr>
          <a:lstStyle/>
          <a:p>
            <a:r>
              <a:rPr lang="en-US" dirty="0" smtClean="0"/>
              <a:t>The Theory of Multidimensional Persistence, </a:t>
            </a:r>
            <a:r>
              <a:rPr lang="en-US" dirty="0"/>
              <a:t> </a:t>
            </a:r>
            <a:r>
              <a:rPr lang="en-US" dirty="0" smtClean="0"/>
              <a:t>Gunnar </a:t>
            </a:r>
            <a:r>
              <a:rPr lang="en-US" dirty="0" err="1" smtClean="0"/>
              <a:t>Carlsson</a:t>
            </a:r>
            <a:r>
              <a:rPr lang="en-US" dirty="0" smtClean="0"/>
              <a:t>, </a:t>
            </a:r>
            <a:r>
              <a:rPr lang="en-US" dirty="0" err="1" smtClean="0"/>
              <a:t>Afra</a:t>
            </a:r>
            <a:r>
              <a:rPr lang="en-US" dirty="0" smtClean="0"/>
              <a:t> </a:t>
            </a:r>
            <a:r>
              <a:rPr lang="en-US" dirty="0" err="1" smtClean="0"/>
              <a:t>Zomorodian</a:t>
            </a:r>
            <a:endParaRPr lang="en-US" dirty="0"/>
          </a:p>
        </p:txBody>
      </p:sp>
      <p:sp>
        <p:nvSpPr>
          <p:cNvPr id="3" name="Rectangle 2"/>
          <p:cNvSpPr/>
          <p:nvPr/>
        </p:nvSpPr>
        <p:spPr>
          <a:xfrm>
            <a:off x="250124" y="574761"/>
            <a:ext cx="8893876" cy="923330"/>
          </a:xfrm>
          <a:prstGeom prst="rect">
            <a:avLst/>
          </a:prstGeom>
        </p:spPr>
        <p:txBody>
          <a:bodyPr wrap="square">
            <a:spAutoFit/>
          </a:bodyPr>
          <a:lstStyle/>
          <a:p>
            <a:r>
              <a:rPr lang="en-US" b="1" dirty="0"/>
              <a:t>"Persistence and Point Clouds" </a:t>
            </a:r>
            <a:r>
              <a:rPr lang="en-US" b="1" dirty="0" err="1"/>
              <a:t>Functoriality</a:t>
            </a:r>
            <a:r>
              <a:rPr lang="en-US" b="1" dirty="0"/>
              <a:t>, diagrams, difficulties in classifying diagrams, </a:t>
            </a:r>
            <a:endParaRPr lang="en-US" b="1" dirty="0" smtClean="0"/>
          </a:p>
          <a:p>
            <a:r>
              <a:rPr lang="en-US" b="1" dirty="0" smtClean="0"/>
              <a:t>multidimensional </a:t>
            </a:r>
            <a:r>
              <a:rPr lang="en-US" b="1" dirty="0"/>
              <a:t>persistence, </a:t>
            </a:r>
            <a:r>
              <a:rPr lang="en-US" b="1" dirty="0" err="1"/>
              <a:t>Gröbner</a:t>
            </a:r>
            <a:r>
              <a:rPr lang="en-US" b="1" dirty="0"/>
              <a:t> </a:t>
            </a:r>
            <a:r>
              <a:rPr lang="en-US" b="1" dirty="0" smtClean="0"/>
              <a:t>bases, </a:t>
            </a:r>
            <a:r>
              <a:rPr lang="en-US" dirty="0" smtClean="0"/>
              <a:t> Gunnar </a:t>
            </a:r>
            <a:r>
              <a:rPr lang="en-US" dirty="0" err="1" smtClean="0"/>
              <a:t>Carlsson</a:t>
            </a:r>
            <a:r>
              <a:rPr lang="en-US" dirty="0" smtClean="0"/>
              <a:t> </a:t>
            </a:r>
          </a:p>
          <a:p>
            <a:r>
              <a:rPr lang="en-US" dirty="0" smtClean="0"/>
              <a:t>http://</a:t>
            </a:r>
            <a:r>
              <a:rPr lang="en-US" dirty="0" err="1" smtClean="0"/>
              <a:t>www.ima.umn.edu</a:t>
            </a:r>
            <a:r>
              <a:rPr lang="en-US" dirty="0" smtClean="0"/>
              <a:t>/videos/?id=862</a:t>
            </a:r>
            <a:endParaRPr lang="en-US" dirty="0"/>
          </a:p>
        </p:txBody>
      </p:sp>
      <p:pic>
        <p:nvPicPr>
          <p:cNvPr id="4" name="Picture 3"/>
          <p:cNvPicPr>
            <a:picLocks noChangeAspect="1"/>
          </p:cNvPicPr>
          <p:nvPr/>
        </p:nvPicPr>
        <p:blipFill>
          <a:blip r:embed="rId2"/>
          <a:stretch>
            <a:fillRect/>
          </a:stretch>
        </p:blipFill>
        <p:spPr>
          <a:xfrm>
            <a:off x="1239408" y="1511682"/>
            <a:ext cx="6834865" cy="5185070"/>
          </a:xfrm>
          <a:prstGeom prst="rect">
            <a:avLst/>
          </a:prstGeom>
        </p:spPr>
      </p:pic>
    </p:spTree>
    <p:extLst>
      <p:ext uri="{BB962C8B-B14F-4D97-AF65-F5344CB8AC3E}">
        <p14:creationId xmlns:p14="http://schemas.microsoft.com/office/powerpoint/2010/main" val="42240324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04800" y="0"/>
            <a:ext cx="8512233" cy="6858000"/>
          </a:xfrm>
          <a:prstGeom prst="rect">
            <a:avLst/>
          </a:prstGeom>
        </p:spPr>
      </p:pic>
      <p:sp>
        <p:nvSpPr>
          <p:cNvPr id="4" name="Rectangle 3"/>
          <p:cNvSpPr/>
          <p:nvPr/>
        </p:nvSpPr>
        <p:spPr>
          <a:xfrm>
            <a:off x="2857500" y="101600"/>
            <a:ext cx="939800" cy="6654800"/>
          </a:xfrm>
          <a:prstGeom prst="rect">
            <a:avLst/>
          </a:prstGeom>
          <a:noFill/>
          <a:ln w="5715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98295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81000" y="0"/>
            <a:ext cx="8373850" cy="6858000"/>
          </a:xfrm>
          <a:prstGeom prst="rect">
            <a:avLst/>
          </a:prstGeom>
        </p:spPr>
      </p:pic>
    </p:spTree>
    <p:extLst>
      <p:ext uri="{BB962C8B-B14F-4D97-AF65-F5344CB8AC3E}">
        <p14:creationId xmlns:p14="http://schemas.microsoft.com/office/powerpoint/2010/main" val="21884403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8543" y="389622"/>
            <a:ext cx="7051161" cy="4401205"/>
          </a:xfrm>
          <a:prstGeom prst="rect">
            <a:avLst/>
          </a:prstGeom>
        </p:spPr>
        <p:txBody>
          <a:bodyPr wrap="none">
            <a:spAutoFit/>
          </a:bodyPr>
          <a:lstStyle/>
          <a:p>
            <a:r>
              <a:rPr lang="en-US" sz="2800" dirty="0" smtClean="0">
                <a:solidFill>
                  <a:srgbClr val="222222"/>
                </a:solidFill>
              </a:rPr>
              <a:t>To install the TDA package on a PC:</a:t>
            </a:r>
          </a:p>
          <a:p>
            <a:r>
              <a:rPr lang="en-US" sz="2800" dirty="0">
                <a:solidFill>
                  <a:srgbClr val="222222"/>
                </a:solidFill>
              </a:rPr>
              <a:t> </a:t>
            </a:r>
            <a:r>
              <a:rPr lang="en-US" sz="2800" dirty="0"/>
              <a:t> </a:t>
            </a:r>
            <a:r>
              <a:rPr lang="en-US" sz="2800" dirty="0" smtClean="0"/>
              <a:t>           </a:t>
            </a:r>
            <a:r>
              <a:rPr lang="en-US" sz="2800" dirty="0" err="1" smtClean="0"/>
              <a:t>install.packages</a:t>
            </a:r>
            <a:r>
              <a:rPr lang="en-US" sz="2800" dirty="0"/>
              <a:t>("TDA</a:t>
            </a:r>
            <a:r>
              <a:rPr lang="en-US" sz="2800" dirty="0" smtClean="0"/>
              <a:t>")</a:t>
            </a:r>
          </a:p>
          <a:p>
            <a:endParaRPr lang="en-US" sz="2800" dirty="0">
              <a:solidFill>
                <a:srgbClr val="222222"/>
              </a:solidFill>
            </a:endParaRPr>
          </a:p>
          <a:p>
            <a:r>
              <a:rPr lang="en-US" sz="2800" dirty="0">
                <a:solidFill>
                  <a:srgbClr val="222222"/>
                </a:solidFill>
              </a:rPr>
              <a:t>To install the TDA package on a </a:t>
            </a:r>
            <a:r>
              <a:rPr lang="en-US" sz="2800" dirty="0" smtClean="0">
                <a:solidFill>
                  <a:srgbClr val="222222"/>
                </a:solidFill>
              </a:rPr>
              <a:t>Mac:</a:t>
            </a:r>
            <a:endParaRPr lang="en-US" sz="2800" dirty="0">
              <a:solidFill>
                <a:srgbClr val="222222"/>
              </a:solidFill>
            </a:endParaRPr>
          </a:p>
          <a:p>
            <a:r>
              <a:rPr lang="en-US" sz="2800" dirty="0" smtClean="0">
                <a:solidFill>
                  <a:srgbClr val="222222"/>
                </a:solidFill>
              </a:rPr>
              <a:t>             </a:t>
            </a:r>
            <a:r>
              <a:rPr lang="en-US" sz="2800" dirty="0" err="1" smtClean="0">
                <a:solidFill>
                  <a:srgbClr val="222222"/>
                </a:solidFill>
              </a:rPr>
              <a:t>install.packages</a:t>
            </a:r>
            <a:r>
              <a:rPr lang="en-US" sz="2800" dirty="0">
                <a:solidFill>
                  <a:srgbClr val="222222"/>
                </a:solidFill>
              </a:rPr>
              <a:t>("TDA", type = "source</a:t>
            </a:r>
            <a:r>
              <a:rPr lang="en-US" sz="2800" dirty="0" smtClean="0">
                <a:solidFill>
                  <a:srgbClr val="222222"/>
                </a:solidFill>
              </a:rPr>
              <a:t>")</a:t>
            </a:r>
          </a:p>
          <a:p>
            <a:endParaRPr lang="en-US" sz="2800" dirty="0">
              <a:solidFill>
                <a:srgbClr val="222222"/>
              </a:solidFill>
            </a:endParaRPr>
          </a:p>
          <a:p>
            <a:endParaRPr lang="en-US" sz="2800" dirty="0" smtClean="0">
              <a:solidFill>
                <a:srgbClr val="222222"/>
              </a:solidFill>
            </a:endParaRPr>
          </a:p>
          <a:p>
            <a:r>
              <a:rPr lang="en-US" sz="2800" dirty="0">
                <a:solidFill>
                  <a:srgbClr val="222222"/>
                </a:solidFill>
              </a:rPr>
              <a:t>XX = </a:t>
            </a:r>
            <a:r>
              <a:rPr lang="en-US" sz="2800" dirty="0" err="1">
                <a:solidFill>
                  <a:srgbClr val="222222"/>
                </a:solidFill>
              </a:rPr>
              <a:t>circleUnif</a:t>
            </a:r>
            <a:r>
              <a:rPr lang="en-US" sz="2800" dirty="0">
                <a:solidFill>
                  <a:srgbClr val="222222"/>
                </a:solidFill>
              </a:rPr>
              <a:t>(30)</a:t>
            </a:r>
            <a:endParaRPr lang="en-US" sz="2800" dirty="0" smtClean="0">
              <a:solidFill>
                <a:srgbClr val="222222"/>
              </a:solidFill>
            </a:endParaRPr>
          </a:p>
          <a:p>
            <a:endParaRPr lang="en-US" sz="2800" dirty="0">
              <a:solidFill>
                <a:srgbClr val="222222"/>
              </a:solidFill>
            </a:endParaRPr>
          </a:p>
          <a:p>
            <a:endParaRPr lang="en-US" sz="2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5901" y="2763120"/>
            <a:ext cx="3762375" cy="4162425"/>
          </a:xfrm>
          <a:prstGeom prst="rect">
            <a:avLst/>
          </a:prstGeom>
        </p:spPr>
      </p:pic>
    </p:spTree>
    <p:extLst>
      <p:ext uri="{BB962C8B-B14F-4D97-AF65-F5344CB8AC3E}">
        <p14:creationId xmlns:p14="http://schemas.microsoft.com/office/powerpoint/2010/main" val="23502145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36" y="-20737"/>
            <a:ext cx="3762375" cy="416242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3300" y="-20737"/>
            <a:ext cx="5600700" cy="4162425"/>
          </a:xfrm>
          <a:prstGeom prst="rect">
            <a:avLst/>
          </a:prstGeom>
        </p:spPr>
      </p:pic>
      <p:sp>
        <p:nvSpPr>
          <p:cNvPr id="6" name="TextBox 5"/>
          <p:cNvSpPr txBox="1"/>
          <p:nvPr/>
        </p:nvSpPr>
        <p:spPr>
          <a:xfrm>
            <a:off x="178420" y="163043"/>
            <a:ext cx="8898673" cy="6678751"/>
          </a:xfrm>
          <a:prstGeom prst="rect">
            <a:avLst/>
          </a:prstGeom>
          <a:noFill/>
        </p:spPr>
        <p:txBody>
          <a:bodyPr wrap="square" rtlCol="0">
            <a:spAutoFit/>
          </a:bodyPr>
          <a:lstStyle/>
          <a:p>
            <a:r>
              <a:rPr lang="en-US" sz="3600" dirty="0" smtClean="0"/>
              <a:t>Plot of data points                   Barcode</a:t>
            </a:r>
          </a:p>
          <a:p>
            <a:endParaRPr lang="en-US" sz="3600" dirty="0"/>
          </a:p>
          <a:p>
            <a:endParaRPr lang="en-US" sz="3600" dirty="0" smtClean="0"/>
          </a:p>
          <a:p>
            <a:endParaRPr lang="en-US" sz="3600" dirty="0"/>
          </a:p>
          <a:p>
            <a:endParaRPr lang="en-US" sz="3600" dirty="0" smtClean="0"/>
          </a:p>
          <a:p>
            <a:endParaRPr lang="en-US" sz="3600" dirty="0"/>
          </a:p>
          <a:p>
            <a:endParaRPr lang="en-US" sz="3200" dirty="0"/>
          </a:p>
          <a:p>
            <a:r>
              <a:rPr lang="en-US" sz="3000" dirty="0"/>
              <a:t>E</a:t>
            </a:r>
            <a:r>
              <a:rPr lang="en-US" sz="3000" dirty="0" smtClean="0"/>
              <a:t>ach bar in the barcode represents a cycle in some H</a:t>
            </a:r>
            <a:r>
              <a:rPr lang="en-US" sz="3000" baseline="-25000" dirty="0" smtClean="0"/>
              <a:t>i</a:t>
            </a:r>
            <a:r>
              <a:rPr lang="en-US" sz="3000" dirty="0" smtClean="0"/>
              <a:t>.  </a:t>
            </a:r>
          </a:p>
          <a:p>
            <a:r>
              <a:rPr lang="en-US" sz="3000" dirty="0">
                <a:solidFill>
                  <a:srgbClr val="FF0000"/>
                </a:solidFill>
              </a:rPr>
              <a:t>The red bar represents the element in H</a:t>
            </a:r>
            <a:r>
              <a:rPr lang="en-US" sz="3000" baseline="-25000" dirty="0">
                <a:solidFill>
                  <a:srgbClr val="FF0000"/>
                </a:solidFill>
              </a:rPr>
              <a:t>1</a:t>
            </a:r>
            <a:r>
              <a:rPr lang="en-US" sz="3000" dirty="0">
                <a:solidFill>
                  <a:srgbClr val="FF0000"/>
                </a:solidFill>
              </a:rPr>
              <a:t>  (i.e., </a:t>
            </a:r>
            <a:r>
              <a:rPr lang="en-US" sz="3000" dirty="0" smtClean="0">
                <a:solidFill>
                  <a:srgbClr val="FF0000"/>
                </a:solidFill>
              </a:rPr>
              <a:t>the circle =  </a:t>
            </a:r>
            <a:r>
              <a:rPr lang="en-US" sz="3000" dirty="0">
                <a:solidFill>
                  <a:srgbClr val="FF0000"/>
                </a:solidFill>
              </a:rPr>
              <a:t>1 dimensional </a:t>
            </a:r>
            <a:r>
              <a:rPr lang="en-US" sz="3000" dirty="0" smtClean="0">
                <a:solidFill>
                  <a:srgbClr val="FF0000"/>
                </a:solidFill>
              </a:rPr>
              <a:t>cycle </a:t>
            </a:r>
            <a:r>
              <a:rPr lang="en-US" sz="3000" dirty="0">
                <a:solidFill>
                  <a:srgbClr val="FF0000"/>
                </a:solidFill>
              </a:rPr>
              <a:t>= sum of edges where the boundary of this sum = 0</a:t>
            </a:r>
            <a:r>
              <a:rPr lang="en-US" sz="3000" dirty="0" smtClean="0">
                <a:solidFill>
                  <a:srgbClr val="FF0000"/>
                </a:solidFill>
              </a:rPr>
              <a:t>).</a:t>
            </a:r>
            <a:endParaRPr lang="en-US" sz="3000" dirty="0" smtClean="0"/>
          </a:p>
          <a:p>
            <a:r>
              <a:rPr lang="en-US" sz="3000" dirty="0" smtClean="0"/>
              <a:t>Bars representing an element in H</a:t>
            </a:r>
            <a:r>
              <a:rPr lang="en-US" sz="3000" baseline="-25000" dirty="0" smtClean="0"/>
              <a:t>0</a:t>
            </a:r>
            <a:r>
              <a:rPr lang="en-US" sz="3000" dirty="0" smtClean="0"/>
              <a:t> (</a:t>
            </a:r>
            <a:r>
              <a:rPr lang="en-US" sz="3000" dirty="0" err="1" smtClean="0"/>
              <a:t>i.e</a:t>
            </a:r>
            <a:r>
              <a:rPr lang="en-US" sz="3000" dirty="0" smtClean="0"/>
              <a:t>, 0-dimensional cycles = vertices) are drawn in black</a:t>
            </a:r>
          </a:p>
        </p:txBody>
      </p:sp>
      <p:grpSp>
        <p:nvGrpSpPr>
          <p:cNvPr id="5" name="Group 4"/>
          <p:cNvGrpSpPr/>
          <p:nvPr/>
        </p:nvGrpSpPr>
        <p:grpSpPr>
          <a:xfrm>
            <a:off x="4569264" y="852225"/>
            <a:ext cx="2027119" cy="750870"/>
            <a:chOff x="4569261" y="1961834"/>
            <a:chExt cx="2027119" cy="750870"/>
          </a:xfrm>
        </p:grpSpPr>
        <p:sp>
          <p:nvSpPr>
            <p:cNvPr id="7" name="TextBox 6"/>
            <p:cNvSpPr txBox="1"/>
            <p:nvPr/>
          </p:nvSpPr>
          <p:spPr>
            <a:xfrm>
              <a:off x="4569261" y="2251039"/>
              <a:ext cx="2027119" cy="461665"/>
            </a:xfrm>
            <a:prstGeom prst="rect">
              <a:avLst/>
            </a:prstGeom>
            <a:noFill/>
          </p:spPr>
          <p:txBody>
            <a:bodyPr wrap="square" rtlCol="0">
              <a:spAutoFit/>
            </a:bodyPr>
            <a:lstStyle/>
            <a:p>
              <a:r>
                <a:rPr lang="en-US" sz="2400" dirty="0" smtClean="0">
                  <a:solidFill>
                    <a:srgbClr val="FF0000"/>
                  </a:solidFill>
                </a:rPr>
                <a:t>Birth      Death</a:t>
              </a:r>
              <a:endParaRPr lang="en-US" sz="2400" dirty="0">
                <a:solidFill>
                  <a:srgbClr val="FF0000"/>
                </a:solidFill>
              </a:endParaRPr>
            </a:p>
          </p:txBody>
        </p:sp>
        <p:grpSp>
          <p:nvGrpSpPr>
            <p:cNvPr id="8" name="Group 7"/>
            <p:cNvGrpSpPr/>
            <p:nvPr/>
          </p:nvGrpSpPr>
          <p:grpSpPr>
            <a:xfrm>
              <a:off x="4642251" y="1961834"/>
              <a:ext cx="1463017" cy="464393"/>
              <a:chOff x="4642251" y="1961834"/>
              <a:chExt cx="1463017" cy="464393"/>
            </a:xfrm>
          </p:grpSpPr>
          <p:sp>
            <p:nvSpPr>
              <p:cNvPr id="9" name="TextBox 8"/>
              <p:cNvSpPr txBox="1"/>
              <p:nvPr/>
            </p:nvSpPr>
            <p:spPr>
              <a:xfrm rot="16200000">
                <a:off x="4640887" y="1963198"/>
                <a:ext cx="464393" cy="461665"/>
              </a:xfrm>
              <a:prstGeom prst="rect">
                <a:avLst/>
              </a:prstGeom>
              <a:noFill/>
            </p:spPr>
            <p:txBody>
              <a:bodyPr wrap="square" rtlCol="0">
                <a:spAutoFit/>
              </a:bodyPr>
              <a:lstStyle/>
              <a:p>
                <a:r>
                  <a:rPr lang="en-US" sz="2400" dirty="0" smtClean="0">
                    <a:solidFill>
                      <a:srgbClr val="FF0000"/>
                    </a:solidFill>
                    <a:sym typeface="Wingdings"/>
                  </a:rPr>
                  <a:t></a:t>
                </a:r>
                <a:endParaRPr lang="en-US" sz="2400" dirty="0">
                  <a:solidFill>
                    <a:srgbClr val="FF0000"/>
                  </a:solidFill>
                </a:endParaRPr>
              </a:p>
            </p:txBody>
          </p:sp>
          <p:sp>
            <p:nvSpPr>
              <p:cNvPr id="10" name="TextBox 9"/>
              <p:cNvSpPr txBox="1"/>
              <p:nvPr/>
            </p:nvSpPr>
            <p:spPr>
              <a:xfrm rot="16200000">
                <a:off x="5642239" y="1963198"/>
                <a:ext cx="464393" cy="461665"/>
              </a:xfrm>
              <a:prstGeom prst="rect">
                <a:avLst/>
              </a:prstGeom>
              <a:noFill/>
            </p:spPr>
            <p:txBody>
              <a:bodyPr wrap="square" rtlCol="0">
                <a:spAutoFit/>
              </a:bodyPr>
              <a:lstStyle/>
              <a:p>
                <a:r>
                  <a:rPr lang="en-US" sz="2400" dirty="0" smtClean="0">
                    <a:solidFill>
                      <a:srgbClr val="FF0000"/>
                    </a:solidFill>
                    <a:sym typeface="Wingdings"/>
                  </a:rPr>
                  <a:t></a:t>
                </a:r>
                <a:endParaRPr lang="en-US" sz="2400" dirty="0">
                  <a:solidFill>
                    <a:srgbClr val="FF0000"/>
                  </a:solidFill>
                </a:endParaRPr>
              </a:p>
            </p:txBody>
          </p:sp>
        </p:grpSp>
      </p:grpSp>
    </p:spTree>
    <p:extLst>
      <p:ext uri="{BB962C8B-B14F-4D97-AF65-F5344CB8AC3E}">
        <p14:creationId xmlns:p14="http://schemas.microsoft.com/office/powerpoint/2010/main" val="25347192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87720" y="-548946"/>
            <a:ext cx="4622800" cy="3606800"/>
          </a:xfrm>
          <a:prstGeom prst="rect">
            <a:avLst/>
          </a:prstGeom>
        </p:spPr>
      </p:pic>
      <p:pic>
        <p:nvPicPr>
          <p:cNvPr id="3" name="Picture 2"/>
          <p:cNvPicPr>
            <a:picLocks noChangeAspect="1"/>
          </p:cNvPicPr>
          <p:nvPr/>
        </p:nvPicPr>
        <p:blipFill>
          <a:blip r:embed="rId3"/>
          <a:stretch>
            <a:fillRect/>
          </a:stretch>
        </p:blipFill>
        <p:spPr>
          <a:xfrm>
            <a:off x="2755710" y="-1"/>
            <a:ext cx="6480386" cy="3931920"/>
          </a:xfrm>
          <a:prstGeom prst="rect">
            <a:avLst/>
          </a:prstGeom>
        </p:spPr>
      </p:pic>
      <p:sp>
        <p:nvSpPr>
          <p:cNvPr id="7" name="Rectangle 6"/>
          <p:cNvSpPr/>
          <p:nvPr/>
        </p:nvSpPr>
        <p:spPr>
          <a:xfrm>
            <a:off x="516819" y="3919698"/>
            <a:ext cx="7885177" cy="369332"/>
          </a:xfrm>
          <a:prstGeom prst="rect">
            <a:avLst/>
          </a:prstGeom>
        </p:spPr>
        <p:txBody>
          <a:bodyPr wrap="square">
            <a:spAutoFit/>
          </a:bodyPr>
          <a:lstStyle/>
          <a:p>
            <a:endParaRPr lang="en-US" dirty="0"/>
          </a:p>
        </p:txBody>
      </p:sp>
      <p:sp>
        <p:nvSpPr>
          <p:cNvPr id="8" name="Rectangle 7"/>
          <p:cNvSpPr/>
          <p:nvPr/>
        </p:nvSpPr>
        <p:spPr>
          <a:xfrm>
            <a:off x="251026" y="3778259"/>
            <a:ext cx="8892974" cy="2800766"/>
          </a:xfrm>
          <a:prstGeom prst="rect">
            <a:avLst/>
          </a:prstGeom>
        </p:spPr>
        <p:txBody>
          <a:bodyPr wrap="square">
            <a:spAutoFit/>
          </a:bodyPr>
          <a:lstStyle/>
          <a:p>
            <a:r>
              <a:rPr lang="en-US" sz="3200" dirty="0" smtClean="0"/>
              <a:t>Lee</a:t>
            </a:r>
            <a:r>
              <a:rPr lang="en-US" sz="3200" dirty="0"/>
              <a:t>-Mumford-Pedersen [LMP] study only high </a:t>
            </a:r>
            <a:r>
              <a:rPr lang="en-US" sz="3200" dirty="0" smtClean="0"/>
              <a:t>contrast patches.</a:t>
            </a:r>
          </a:p>
          <a:p>
            <a:endParaRPr lang="en-US" sz="1600" dirty="0"/>
          </a:p>
          <a:p>
            <a:r>
              <a:rPr lang="en-US" sz="3200" dirty="0" smtClean="0"/>
              <a:t>Collection:  4.5 x 10</a:t>
            </a:r>
            <a:r>
              <a:rPr lang="en-US" sz="3200" baseline="30000" dirty="0" smtClean="0"/>
              <a:t>6</a:t>
            </a:r>
            <a:r>
              <a:rPr lang="en-US" sz="3200" dirty="0" smtClean="0"/>
              <a:t> </a:t>
            </a:r>
            <a:r>
              <a:rPr lang="en-US" sz="3200" dirty="0"/>
              <a:t>high contrast patches from a</a:t>
            </a:r>
          </a:p>
          <a:p>
            <a:r>
              <a:rPr lang="en-US" sz="3200" dirty="0"/>
              <a:t>collection of images obtained by van </a:t>
            </a:r>
            <a:r>
              <a:rPr lang="en-US" sz="3200" dirty="0" err="1"/>
              <a:t>Hateren</a:t>
            </a:r>
            <a:r>
              <a:rPr lang="en-US" sz="3200" dirty="0"/>
              <a:t> and van </a:t>
            </a:r>
            <a:r>
              <a:rPr lang="en-US" sz="3200" dirty="0" smtClean="0"/>
              <a:t>der </a:t>
            </a:r>
            <a:r>
              <a:rPr lang="en-US" sz="3200" dirty="0" err="1" smtClean="0"/>
              <a:t>Schaaf</a:t>
            </a:r>
            <a:endParaRPr lang="en-US" sz="3200" dirty="0"/>
          </a:p>
        </p:txBody>
      </p:sp>
      <p:sp>
        <p:nvSpPr>
          <p:cNvPr id="5" name="TextBox 4"/>
          <p:cNvSpPr txBox="1"/>
          <p:nvPr/>
        </p:nvSpPr>
        <p:spPr>
          <a:xfrm>
            <a:off x="246741" y="5106346"/>
            <a:ext cx="8650519" cy="1323439"/>
          </a:xfrm>
          <a:prstGeom prst="rect">
            <a:avLst/>
          </a:prstGeom>
          <a:solidFill>
            <a:srgbClr val="002060"/>
          </a:solidFill>
        </p:spPr>
        <p:txBody>
          <a:bodyPr wrap="square" rtlCol="0">
            <a:spAutoFit/>
          </a:bodyPr>
          <a:lstStyle/>
          <a:p>
            <a:pPr algn="ctr"/>
            <a:endParaRPr lang="en-US" sz="2400" dirty="0" smtClean="0"/>
          </a:p>
          <a:p>
            <a:pPr algn="ctr"/>
            <a:r>
              <a:rPr lang="en-US" sz="3200" dirty="0" smtClean="0">
                <a:solidFill>
                  <a:srgbClr val="FFFF00"/>
                </a:solidFill>
              </a:rPr>
              <a:t>Choose how to model your data</a:t>
            </a:r>
          </a:p>
          <a:p>
            <a:pPr algn="ctr"/>
            <a:endParaRPr lang="en-US" sz="2400" dirty="0" smtClean="0">
              <a:solidFill>
                <a:srgbClr val="FFFF00"/>
              </a:solidFill>
            </a:endParaRPr>
          </a:p>
        </p:txBody>
      </p:sp>
    </p:spTree>
    <p:extLst>
      <p:ext uri="{BB962C8B-B14F-4D97-AF65-F5344CB8AC3E}">
        <p14:creationId xmlns:p14="http://schemas.microsoft.com/office/powerpoint/2010/main" val="8273938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36" y="-20737"/>
            <a:ext cx="3762375" cy="416242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3300" y="-20737"/>
            <a:ext cx="5600700" cy="4162425"/>
          </a:xfrm>
          <a:prstGeom prst="rect">
            <a:avLst/>
          </a:prstGeom>
        </p:spPr>
      </p:pic>
      <p:sp>
        <p:nvSpPr>
          <p:cNvPr id="6" name="TextBox 5"/>
          <p:cNvSpPr txBox="1"/>
          <p:nvPr/>
        </p:nvSpPr>
        <p:spPr>
          <a:xfrm>
            <a:off x="178420" y="163043"/>
            <a:ext cx="8898673" cy="6494085"/>
          </a:xfrm>
          <a:prstGeom prst="rect">
            <a:avLst/>
          </a:prstGeom>
          <a:noFill/>
        </p:spPr>
        <p:txBody>
          <a:bodyPr wrap="square" rtlCol="0">
            <a:spAutoFit/>
          </a:bodyPr>
          <a:lstStyle/>
          <a:p>
            <a:r>
              <a:rPr lang="en-US" sz="3600" dirty="0" smtClean="0"/>
              <a:t>Plot of data points                   Barcode</a:t>
            </a:r>
          </a:p>
          <a:p>
            <a:endParaRPr lang="en-US" sz="3600" dirty="0"/>
          </a:p>
          <a:p>
            <a:endParaRPr lang="en-US" sz="3600" dirty="0" smtClean="0"/>
          </a:p>
          <a:p>
            <a:endParaRPr lang="en-US" sz="3600" dirty="0"/>
          </a:p>
          <a:p>
            <a:endParaRPr lang="en-US" sz="3600" dirty="0" smtClean="0"/>
          </a:p>
          <a:p>
            <a:endParaRPr lang="en-US" sz="3600" dirty="0"/>
          </a:p>
          <a:p>
            <a:endParaRPr lang="en-US" sz="3200" dirty="0"/>
          </a:p>
          <a:p>
            <a:r>
              <a:rPr lang="en-US" sz="3000" dirty="0"/>
              <a:t>E</a:t>
            </a:r>
            <a:r>
              <a:rPr lang="en-US" sz="3000" dirty="0" smtClean="0"/>
              <a:t>ach bar in the barcode represents a cycle in some H</a:t>
            </a:r>
            <a:r>
              <a:rPr lang="en-US" sz="3000" baseline="-25000" dirty="0" smtClean="0"/>
              <a:t>i</a:t>
            </a:r>
            <a:r>
              <a:rPr lang="en-US" sz="3000" dirty="0" smtClean="0"/>
              <a:t>.  </a:t>
            </a:r>
          </a:p>
          <a:p>
            <a:endParaRPr lang="en-US" dirty="0"/>
          </a:p>
          <a:p>
            <a:r>
              <a:rPr lang="en-US" sz="3000" dirty="0" smtClean="0">
                <a:solidFill>
                  <a:srgbClr val="7030A0"/>
                </a:solidFill>
              </a:rPr>
              <a:t>A bar starts at the birth time of the cycle it represents and ends at its death time.</a:t>
            </a:r>
          </a:p>
          <a:p>
            <a:endParaRPr lang="en-US" sz="3000" dirty="0"/>
          </a:p>
          <a:p>
            <a:endParaRPr lang="en-US" sz="3000" dirty="0" smtClean="0"/>
          </a:p>
        </p:txBody>
      </p:sp>
      <p:grpSp>
        <p:nvGrpSpPr>
          <p:cNvPr id="5" name="Group 4"/>
          <p:cNvGrpSpPr/>
          <p:nvPr/>
        </p:nvGrpSpPr>
        <p:grpSpPr>
          <a:xfrm>
            <a:off x="4569264" y="852225"/>
            <a:ext cx="2027119" cy="750870"/>
            <a:chOff x="4569261" y="1961834"/>
            <a:chExt cx="2027119" cy="750870"/>
          </a:xfrm>
        </p:grpSpPr>
        <p:sp>
          <p:nvSpPr>
            <p:cNvPr id="7" name="TextBox 6"/>
            <p:cNvSpPr txBox="1"/>
            <p:nvPr/>
          </p:nvSpPr>
          <p:spPr>
            <a:xfrm>
              <a:off x="4569261" y="2251039"/>
              <a:ext cx="2027119" cy="461665"/>
            </a:xfrm>
            <a:prstGeom prst="rect">
              <a:avLst/>
            </a:prstGeom>
            <a:noFill/>
          </p:spPr>
          <p:txBody>
            <a:bodyPr wrap="square" rtlCol="0">
              <a:spAutoFit/>
            </a:bodyPr>
            <a:lstStyle/>
            <a:p>
              <a:r>
                <a:rPr lang="en-US" sz="2400" dirty="0" smtClean="0">
                  <a:solidFill>
                    <a:srgbClr val="FF0000"/>
                  </a:solidFill>
                </a:rPr>
                <a:t>Birth      Death</a:t>
              </a:r>
              <a:endParaRPr lang="en-US" sz="2400" dirty="0">
                <a:solidFill>
                  <a:srgbClr val="FF0000"/>
                </a:solidFill>
              </a:endParaRPr>
            </a:p>
          </p:txBody>
        </p:sp>
        <p:grpSp>
          <p:nvGrpSpPr>
            <p:cNvPr id="8" name="Group 7"/>
            <p:cNvGrpSpPr/>
            <p:nvPr/>
          </p:nvGrpSpPr>
          <p:grpSpPr>
            <a:xfrm>
              <a:off x="4642251" y="1961834"/>
              <a:ext cx="1463017" cy="464393"/>
              <a:chOff x="4642251" y="1961834"/>
              <a:chExt cx="1463017" cy="464393"/>
            </a:xfrm>
          </p:grpSpPr>
          <p:sp>
            <p:nvSpPr>
              <p:cNvPr id="9" name="TextBox 8"/>
              <p:cNvSpPr txBox="1"/>
              <p:nvPr/>
            </p:nvSpPr>
            <p:spPr>
              <a:xfrm rot="16200000">
                <a:off x="4640887" y="1963198"/>
                <a:ext cx="464393" cy="461665"/>
              </a:xfrm>
              <a:prstGeom prst="rect">
                <a:avLst/>
              </a:prstGeom>
              <a:noFill/>
            </p:spPr>
            <p:txBody>
              <a:bodyPr wrap="square" rtlCol="0">
                <a:spAutoFit/>
              </a:bodyPr>
              <a:lstStyle/>
              <a:p>
                <a:r>
                  <a:rPr lang="en-US" sz="2400" dirty="0" smtClean="0">
                    <a:solidFill>
                      <a:srgbClr val="FF0000"/>
                    </a:solidFill>
                    <a:sym typeface="Wingdings"/>
                  </a:rPr>
                  <a:t></a:t>
                </a:r>
                <a:endParaRPr lang="en-US" sz="2400" dirty="0">
                  <a:solidFill>
                    <a:srgbClr val="FF0000"/>
                  </a:solidFill>
                </a:endParaRPr>
              </a:p>
            </p:txBody>
          </p:sp>
          <p:sp>
            <p:nvSpPr>
              <p:cNvPr id="10" name="TextBox 9"/>
              <p:cNvSpPr txBox="1"/>
              <p:nvPr/>
            </p:nvSpPr>
            <p:spPr>
              <a:xfrm rot="16200000">
                <a:off x="5642239" y="1963198"/>
                <a:ext cx="464393" cy="461665"/>
              </a:xfrm>
              <a:prstGeom prst="rect">
                <a:avLst/>
              </a:prstGeom>
              <a:noFill/>
            </p:spPr>
            <p:txBody>
              <a:bodyPr wrap="square" rtlCol="0">
                <a:spAutoFit/>
              </a:bodyPr>
              <a:lstStyle/>
              <a:p>
                <a:r>
                  <a:rPr lang="en-US" sz="2400" dirty="0" smtClean="0">
                    <a:solidFill>
                      <a:srgbClr val="FF0000"/>
                    </a:solidFill>
                    <a:sym typeface="Wingdings"/>
                  </a:rPr>
                  <a:t></a:t>
                </a:r>
                <a:endParaRPr lang="en-US" sz="2400" dirty="0">
                  <a:solidFill>
                    <a:srgbClr val="FF0000"/>
                  </a:solidFill>
                </a:endParaRPr>
              </a:p>
            </p:txBody>
          </p:sp>
        </p:grpSp>
      </p:grpSp>
    </p:spTree>
    <p:extLst>
      <p:ext uri="{BB962C8B-B14F-4D97-AF65-F5344CB8AC3E}">
        <p14:creationId xmlns:p14="http://schemas.microsoft.com/office/powerpoint/2010/main" val="38766275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1624" y="2771074"/>
            <a:ext cx="3762375" cy="4162425"/>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547" t="16714" r="8789" b="3628"/>
          <a:stretch/>
        </p:blipFill>
        <p:spPr>
          <a:xfrm>
            <a:off x="111317" y="461174"/>
            <a:ext cx="3411111" cy="3315694"/>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11979" t="15377" r="-426" b="1719"/>
          <a:stretch/>
        </p:blipFill>
        <p:spPr>
          <a:xfrm>
            <a:off x="4190336" y="405516"/>
            <a:ext cx="4953663" cy="3450823"/>
          </a:xfrm>
          <a:prstGeom prst="rect">
            <a:avLst/>
          </a:prstGeom>
        </p:spPr>
      </p:pic>
      <p:sp>
        <p:nvSpPr>
          <p:cNvPr id="6" name="TextBox 5"/>
          <p:cNvSpPr txBox="1"/>
          <p:nvPr/>
        </p:nvSpPr>
        <p:spPr>
          <a:xfrm>
            <a:off x="4149418" y="-45437"/>
            <a:ext cx="3291840" cy="646331"/>
          </a:xfrm>
          <a:prstGeom prst="rect">
            <a:avLst/>
          </a:prstGeom>
          <a:noFill/>
        </p:spPr>
        <p:txBody>
          <a:bodyPr wrap="square" rtlCol="0">
            <a:spAutoFit/>
          </a:bodyPr>
          <a:lstStyle/>
          <a:p>
            <a:r>
              <a:rPr lang="en-US" sz="3600" dirty="0" smtClean="0"/>
              <a:t>Barcode</a:t>
            </a:r>
            <a:endParaRPr lang="en-US" sz="3600" dirty="0"/>
          </a:p>
        </p:txBody>
      </p:sp>
      <p:sp>
        <p:nvSpPr>
          <p:cNvPr id="7" name="TextBox 6"/>
          <p:cNvSpPr txBox="1"/>
          <p:nvPr/>
        </p:nvSpPr>
        <p:spPr>
          <a:xfrm>
            <a:off x="223025" y="3680477"/>
            <a:ext cx="5542577" cy="3108543"/>
          </a:xfrm>
          <a:prstGeom prst="rect">
            <a:avLst/>
          </a:prstGeom>
          <a:noFill/>
        </p:spPr>
        <p:txBody>
          <a:bodyPr wrap="square" rtlCol="0">
            <a:spAutoFit/>
          </a:bodyPr>
          <a:lstStyle/>
          <a:p>
            <a:r>
              <a:rPr lang="en-US" sz="2800" dirty="0" smtClean="0">
                <a:solidFill>
                  <a:srgbClr val="7030A0"/>
                </a:solidFill>
              </a:rPr>
              <a:t>For each </a:t>
            </a:r>
            <a:r>
              <a:rPr lang="en-US" sz="2800" dirty="0" smtClean="0"/>
              <a:t>cycle in H</a:t>
            </a:r>
            <a:r>
              <a:rPr lang="en-US" sz="2800" baseline="-25000" dirty="0" smtClean="0"/>
              <a:t>i</a:t>
            </a:r>
            <a:r>
              <a:rPr lang="en-US" sz="2800" dirty="0" smtClean="0"/>
              <a:t> </a:t>
            </a:r>
            <a:r>
              <a:rPr lang="en-US" sz="2800" dirty="0" smtClean="0">
                <a:solidFill>
                  <a:srgbClr val="7030A0"/>
                </a:solidFill>
              </a:rPr>
              <a:t>= </a:t>
            </a:r>
            <a:r>
              <a:rPr lang="en-US" sz="2800" dirty="0" smtClean="0"/>
              <a:t>bar in barcode</a:t>
            </a:r>
            <a:r>
              <a:rPr lang="en-US" sz="2800" dirty="0" smtClean="0">
                <a:solidFill>
                  <a:srgbClr val="7030A0"/>
                </a:solidFill>
              </a:rPr>
              <a:t>, we can plot the point (birth, death)</a:t>
            </a:r>
          </a:p>
          <a:p>
            <a:r>
              <a:rPr lang="en-US" sz="2800" dirty="0">
                <a:solidFill>
                  <a:srgbClr val="7030A0"/>
                </a:solidFill>
              </a:rPr>
              <a:t>w</a:t>
            </a:r>
            <a:r>
              <a:rPr lang="en-US" sz="2800" dirty="0" smtClean="0">
                <a:solidFill>
                  <a:srgbClr val="7030A0"/>
                </a:solidFill>
              </a:rPr>
              <a:t>here </a:t>
            </a:r>
          </a:p>
          <a:p>
            <a:r>
              <a:rPr lang="en-US" sz="2800" dirty="0">
                <a:solidFill>
                  <a:srgbClr val="7030A0"/>
                </a:solidFill>
              </a:rPr>
              <a:t> </a:t>
            </a:r>
            <a:r>
              <a:rPr lang="en-US" sz="2800" dirty="0" smtClean="0">
                <a:solidFill>
                  <a:srgbClr val="7030A0"/>
                </a:solidFill>
              </a:rPr>
              <a:t>    birth  = birth </a:t>
            </a:r>
            <a:r>
              <a:rPr lang="en-US" sz="2800" dirty="0">
                <a:solidFill>
                  <a:srgbClr val="7030A0"/>
                </a:solidFill>
              </a:rPr>
              <a:t>time of </a:t>
            </a:r>
            <a:r>
              <a:rPr lang="en-US" sz="2800" dirty="0" smtClean="0">
                <a:solidFill>
                  <a:srgbClr val="7030A0"/>
                </a:solidFill>
              </a:rPr>
              <a:t>this cycle   </a:t>
            </a:r>
          </a:p>
          <a:p>
            <a:r>
              <a:rPr lang="en-US" sz="2800" dirty="0">
                <a:solidFill>
                  <a:srgbClr val="7030A0"/>
                </a:solidFill>
              </a:rPr>
              <a:t> </a:t>
            </a:r>
            <a:r>
              <a:rPr lang="en-US" sz="2800" dirty="0" smtClean="0">
                <a:solidFill>
                  <a:srgbClr val="7030A0"/>
                </a:solidFill>
              </a:rPr>
              <a:t>   death </a:t>
            </a:r>
            <a:r>
              <a:rPr lang="en-US" sz="2800" dirty="0">
                <a:solidFill>
                  <a:srgbClr val="7030A0"/>
                </a:solidFill>
              </a:rPr>
              <a:t>= </a:t>
            </a:r>
            <a:r>
              <a:rPr lang="en-US" sz="2800" dirty="0" smtClean="0">
                <a:solidFill>
                  <a:srgbClr val="7030A0"/>
                </a:solidFill>
              </a:rPr>
              <a:t>death </a:t>
            </a:r>
            <a:r>
              <a:rPr lang="en-US" sz="2800" dirty="0">
                <a:solidFill>
                  <a:srgbClr val="7030A0"/>
                </a:solidFill>
              </a:rPr>
              <a:t>time of this cycle </a:t>
            </a:r>
            <a:endParaRPr lang="en-US" sz="2800" dirty="0" smtClean="0">
              <a:solidFill>
                <a:srgbClr val="7030A0"/>
              </a:solidFill>
            </a:endParaRPr>
          </a:p>
          <a:p>
            <a:r>
              <a:rPr lang="en-US" sz="2800" dirty="0" smtClean="0"/>
              <a:t>Black point = cycle </a:t>
            </a:r>
            <a:r>
              <a:rPr lang="en-US" sz="2800" dirty="0"/>
              <a:t>in </a:t>
            </a:r>
            <a:r>
              <a:rPr lang="en-US" sz="2800" dirty="0" smtClean="0"/>
              <a:t>H</a:t>
            </a:r>
            <a:r>
              <a:rPr lang="en-US" sz="2800" baseline="-25000" dirty="0" smtClean="0"/>
              <a:t>0</a:t>
            </a:r>
            <a:r>
              <a:rPr lang="en-US" sz="2800" dirty="0" smtClean="0"/>
              <a:t>.</a:t>
            </a:r>
          </a:p>
          <a:p>
            <a:r>
              <a:rPr lang="en-US" sz="2800" dirty="0" smtClean="0">
                <a:solidFill>
                  <a:srgbClr val="FF0000"/>
                </a:solidFill>
              </a:rPr>
              <a:t>Red triangle = cycle in H</a:t>
            </a:r>
            <a:r>
              <a:rPr lang="en-US" sz="2800" baseline="-25000" dirty="0" smtClean="0">
                <a:solidFill>
                  <a:srgbClr val="FF0000"/>
                </a:solidFill>
              </a:rPr>
              <a:t>1</a:t>
            </a:r>
            <a:r>
              <a:rPr lang="en-US" sz="2800" dirty="0" smtClean="0">
                <a:solidFill>
                  <a:srgbClr val="FF0000"/>
                </a:solidFill>
              </a:rPr>
              <a:t>.</a:t>
            </a:r>
            <a:endParaRPr lang="en-US" sz="2800" dirty="0">
              <a:solidFill>
                <a:srgbClr val="FF0000"/>
              </a:solidFill>
            </a:endParaRPr>
          </a:p>
        </p:txBody>
      </p:sp>
      <p:sp>
        <p:nvSpPr>
          <p:cNvPr id="5" name="Rectangle 4"/>
          <p:cNvSpPr/>
          <p:nvPr/>
        </p:nvSpPr>
        <p:spPr>
          <a:xfrm>
            <a:off x="5655939" y="1287717"/>
            <a:ext cx="3035643" cy="1569660"/>
          </a:xfrm>
          <a:prstGeom prst="rect">
            <a:avLst/>
          </a:prstGeom>
        </p:spPr>
        <p:txBody>
          <a:bodyPr wrap="square">
            <a:spAutoFit/>
          </a:bodyPr>
          <a:lstStyle/>
          <a:p>
            <a:r>
              <a:rPr lang="en-US" sz="2400" dirty="0">
                <a:solidFill>
                  <a:srgbClr val="7030A0"/>
                </a:solidFill>
              </a:rPr>
              <a:t>A bar starts at the birth time of the cycle it represents and ends at its death time</a:t>
            </a:r>
          </a:p>
        </p:txBody>
      </p:sp>
      <p:grpSp>
        <p:nvGrpSpPr>
          <p:cNvPr id="8" name="Group 7"/>
          <p:cNvGrpSpPr/>
          <p:nvPr/>
        </p:nvGrpSpPr>
        <p:grpSpPr>
          <a:xfrm>
            <a:off x="4544604" y="630303"/>
            <a:ext cx="2027119" cy="750870"/>
            <a:chOff x="4569261" y="1961834"/>
            <a:chExt cx="2027119" cy="750870"/>
          </a:xfrm>
        </p:grpSpPr>
        <p:sp>
          <p:nvSpPr>
            <p:cNvPr id="9" name="TextBox 8"/>
            <p:cNvSpPr txBox="1"/>
            <p:nvPr/>
          </p:nvSpPr>
          <p:spPr>
            <a:xfrm>
              <a:off x="4569261" y="2251039"/>
              <a:ext cx="2027119" cy="461665"/>
            </a:xfrm>
            <a:prstGeom prst="rect">
              <a:avLst/>
            </a:prstGeom>
            <a:noFill/>
          </p:spPr>
          <p:txBody>
            <a:bodyPr wrap="square" rtlCol="0">
              <a:spAutoFit/>
            </a:bodyPr>
            <a:lstStyle/>
            <a:p>
              <a:r>
                <a:rPr lang="en-US" sz="2400" dirty="0" smtClean="0">
                  <a:solidFill>
                    <a:srgbClr val="FF0000"/>
                  </a:solidFill>
                </a:rPr>
                <a:t>Birth      Death</a:t>
              </a:r>
              <a:endParaRPr lang="en-US" sz="2400" dirty="0">
                <a:solidFill>
                  <a:srgbClr val="FF0000"/>
                </a:solidFill>
              </a:endParaRPr>
            </a:p>
          </p:txBody>
        </p:sp>
        <p:grpSp>
          <p:nvGrpSpPr>
            <p:cNvPr id="10" name="Group 9"/>
            <p:cNvGrpSpPr/>
            <p:nvPr/>
          </p:nvGrpSpPr>
          <p:grpSpPr>
            <a:xfrm>
              <a:off x="4642251" y="1961834"/>
              <a:ext cx="1463017" cy="464393"/>
              <a:chOff x="4642251" y="1961834"/>
              <a:chExt cx="1463017" cy="464393"/>
            </a:xfrm>
          </p:grpSpPr>
          <p:sp>
            <p:nvSpPr>
              <p:cNvPr id="11" name="TextBox 10"/>
              <p:cNvSpPr txBox="1"/>
              <p:nvPr/>
            </p:nvSpPr>
            <p:spPr>
              <a:xfrm rot="16200000">
                <a:off x="4640887" y="1963198"/>
                <a:ext cx="464393" cy="461665"/>
              </a:xfrm>
              <a:prstGeom prst="rect">
                <a:avLst/>
              </a:prstGeom>
              <a:noFill/>
            </p:spPr>
            <p:txBody>
              <a:bodyPr wrap="square" rtlCol="0">
                <a:spAutoFit/>
              </a:bodyPr>
              <a:lstStyle/>
              <a:p>
                <a:r>
                  <a:rPr lang="en-US" sz="2400" dirty="0" smtClean="0">
                    <a:solidFill>
                      <a:srgbClr val="FF0000"/>
                    </a:solidFill>
                    <a:sym typeface="Wingdings"/>
                  </a:rPr>
                  <a:t></a:t>
                </a:r>
                <a:endParaRPr lang="en-US" sz="2400" dirty="0">
                  <a:solidFill>
                    <a:srgbClr val="FF0000"/>
                  </a:solidFill>
                </a:endParaRPr>
              </a:p>
            </p:txBody>
          </p:sp>
          <p:sp>
            <p:nvSpPr>
              <p:cNvPr id="12" name="TextBox 11"/>
              <p:cNvSpPr txBox="1"/>
              <p:nvPr/>
            </p:nvSpPr>
            <p:spPr>
              <a:xfrm rot="16200000">
                <a:off x="5642239" y="1963198"/>
                <a:ext cx="464393" cy="461665"/>
              </a:xfrm>
              <a:prstGeom prst="rect">
                <a:avLst/>
              </a:prstGeom>
              <a:noFill/>
            </p:spPr>
            <p:txBody>
              <a:bodyPr wrap="square" rtlCol="0">
                <a:spAutoFit/>
              </a:bodyPr>
              <a:lstStyle/>
              <a:p>
                <a:r>
                  <a:rPr lang="en-US" sz="2400" dirty="0" smtClean="0">
                    <a:solidFill>
                      <a:srgbClr val="FF0000"/>
                    </a:solidFill>
                    <a:sym typeface="Wingdings"/>
                  </a:rPr>
                  <a:t></a:t>
                </a:r>
                <a:endParaRPr lang="en-US" sz="2400" dirty="0">
                  <a:solidFill>
                    <a:srgbClr val="FF0000"/>
                  </a:solidFill>
                </a:endParaRPr>
              </a:p>
            </p:txBody>
          </p:sp>
        </p:grpSp>
      </p:grpSp>
      <p:grpSp>
        <p:nvGrpSpPr>
          <p:cNvPr id="13" name="Group 12"/>
          <p:cNvGrpSpPr/>
          <p:nvPr/>
        </p:nvGrpSpPr>
        <p:grpSpPr>
          <a:xfrm>
            <a:off x="6087892" y="4202288"/>
            <a:ext cx="2046727" cy="856286"/>
            <a:chOff x="3962320" y="4176893"/>
            <a:chExt cx="2046727" cy="856286"/>
          </a:xfrm>
        </p:grpSpPr>
        <p:sp>
          <p:nvSpPr>
            <p:cNvPr id="14" name="TextBox 13"/>
            <p:cNvSpPr txBox="1"/>
            <p:nvPr/>
          </p:nvSpPr>
          <p:spPr>
            <a:xfrm>
              <a:off x="3962320" y="4176893"/>
              <a:ext cx="2046727" cy="461665"/>
            </a:xfrm>
            <a:prstGeom prst="rect">
              <a:avLst/>
            </a:prstGeom>
            <a:noFill/>
          </p:spPr>
          <p:txBody>
            <a:bodyPr wrap="square" rtlCol="0">
              <a:spAutoFit/>
            </a:bodyPr>
            <a:lstStyle/>
            <a:p>
              <a:r>
                <a:rPr lang="en-US" sz="2400" dirty="0" smtClean="0">
                  <a:solidFill>
                    <a:srgbClr val="FF0000"/>
                  </a:solidFill>
                </a:rPr>
                <a:t>(Birth, Death)</a:t>
              </a:r>
              <a:endParaRPr lang="en-US" sz="2400" dirty="0">
                <a:solidFill>
                  <a:srgbClr val="FF0000"/>
                </a:solidFill>
              </a:endParaRPr>
            </a:p>
          </p:txBody>
        </p:sp>
        <p:sp>
          <p:nvSpPr>
            <p:cNvPr id="15" name="TextBox 14"/>
            <p:cNvSpPr txBox="1"/>
            <p:nvPr/>
          </p:nvSpPr>
          <p:spPr>
            <a:xfrm rot="5400000">
              <a:off x="4287612" y="4570150"/>
              <a:ext cx="464393" cy="461665"/>
            </a:xfrm>
            <a:prstGeom prst="rect">
              <a:avLst/>
            </a:prstGeom>
            <a:noFill/>
          </p:spPr>
          <p:txBody>
            <a:bodyPr wrap="square" rtlCol="0">
              <a:spAutoFit/>
            </a:bodyPr>
            <a:lstStyle/>
            <a:p>
              <a:r>
                <a:rPr lang="en-US" sz="2400" dirty="0" smtClean="0">
                  <a:solidFill>
                    <a:srgbClr val="FF0000"/>
                  </a:solidFill>
                  <a:sym typeface="Wingdings"/>
                </a:rPr>
                <a:t></a:t>
              </a:r>
              <a:endParaRPr lang="en-US" sz="2400" dirty="0">
                <a:solidFill>
                  <a:srgbClr val="FF0000"/>
                </a:solidFill>
              </a:endParaRPr>
            </a:p>
          </p:txBody>
        </p:sp>
      </p:grpSp>
    </p:spTree>
    <p:extLst>
      <p:ext uri="{BB962C8B-B14F-4D97-AF65-F5344CB8AC3E}">
        <p14:creationId xmlns:p14="http://schemas.microsoft.com/office/powerpoint/2010/main" val="27217347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1624" y="2771074"/>
            <a:ext cx="3762375" cy="4162425"/>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547" t="16714" r="8789" b="3628"/>
          <a:stretch/>
        </p:blipFill>
        <p:spPr>
          <a:xfrm>
            <a:off x="111317" y="461174"/>
            <a:ext cx="3411111" cy="3315694"/>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11979" t="15377" r="-426" b="1719"/>
          <a:stretch/>
        </p:blipFill>
        <p:spPr>
          <a:xfrm>
            <a:off x="4190336" y="405516"/>
            <a:ext cx="4953663" cy="3450823"/>
          </a:xfrm>
          <a:prstGeom prst="rect">
            <a:avLst/>
          </a:prstGeom>
        </p:spPr>
      </p:pic>
      <p:sp>
        <p:nvSpPr>
          <p:cNvPr id="6" name="TextBox 5"/>
          <p:cNvSpPr txBox="1"/>
          <p:nvPr/>
        </p:nvSpPr>
        <p:spPr>
          <a:xfrm>
            <a:off x="4149418" y="-45437"/>
            <a:ext cx="3291840" cy="646331"/>
          </a:xfrm>
          <a:prstGeom prst="rect">
            <a:avLst/>
          </a:prstGeom>
          <a:noFill/>
        </p:spPr>
        <p:txBody>
          <a:bodyPr wrap="square" rtlCol="0">
            <a:spAutoFit/>
          </a:bodyPr>
          <a:lstStyle/>
          <a:p>
            <a:r>
              <a:rPr lang="en-US" sz="3600" dirty="0" smtClean="0"/>
              <a:t>Barcode</a:t>
            </a:r>
            <a:endParaRPr lang="en-US" sz="3600" dirty="0"/>
          </a:p>
        </p:txBody>
      </p:sp>
      <p:sp>
        <p:nvSpPr>
          <p:cNvPr id="7" name="TextBox 6"/>
          <p:cNvSpPr txBox="1"/>
          <p:nvPr/>
        </p:nvSpPr>
        <p:spPr>
          <a:xfrm>
            <a:off x="288985" y="3776868"/>
            <a:ext cx="5439445" cy="2677656"/>
          </a:xfrm>
          <a:prstGeom prst="rect">
            <a:avLst/>
          </a:prstGeom>
          <a:noFill/>
        </p:spPr>
        <p:txBody>
          <a:bodyPr wrap="square" rtlCol="0">
            <a:spAutoFit/>
          </a:bodyPr>
          <a:lstStyle/>
          <a:p>
            <a:r>
              <a:rPr lang="en-US" sz="3600" dirty="0" smtClean="0"/>
              <a:t>This plot of points</a:t>
            </a:r>
          </a:p>
          <a:p>
            <a:r>
              <a:rPr lang="en-US" sz="3600" dirty="0"/>
              <a:t> </a:t>
            </a:r>
            <a:r>
              <a:rPr lang="en-US" sz="3600" dirty="0" smtClean="0"/>
              <a:t>         (birth, death)</a:t>
            </a:r>
          </a:p>
          <a:p>
            <a:r>
              <a:rPr lang="en-US" sz="3600" dirty="0"/>
              <a:t>i</a:t>
            </a:r>
            <a:r>
              <a:rPr lang="en-US" sz="3600" dirty="0" smtClean="0"/>
              <a:t>s called the </a:t>
            </a:r>
          </a:p>
          <a:p>
            <a:r>
              <a:rPr lang="en-US" sz="3600" dirty="0" smtClean="0">
                <a:solidFill>
                  <a:srgbClr val="0000FF"/>
                </a:solidFill>
              </a:rPr>
              <a:t>Persistence Diagram</a:t>
            </a:r>
          </a:p>
          <a:p>
            <a:r>
              <a:rPr lang="en-US" sz="2400" dirty="0" smtClean="0"/>
              <a:t>where we also throw in the diagonal.</a:t>
            </a:r>
            <a:endParaRPr lang="en-US" sz="2400" dirty="0"/>
          </a:p>
        </p:txBody>
      </p:sp>
      <p:sp>
        <p:nvSpPr>
          <p:cNvPr id="8" name="Rectangle 7"/>
          <p:cNvSpPr/>
          <p:nvPr/>
        </p:nvSpPr>
        <p:spPr>
          <a:xfrm>
            <a:off x="5655939" y="1287717"/>
            <a:ext cx="3035643" cy="1569660"/>
          </a:xfrm>
          <a:prstGeom prst="rect">
            <a:avLst/>
          </a:prstGeom>
        </p:spPr>
        <p:txBody>
          <a:bodyPr wrap="square">
            <a:spAutoFit/>
          </a:bodyPr>
          <a:lstStyle/>
          <a:p>
            <a:r>
              <a:rPr lang="en-US" sz="2400" dirty="0">
                <a:solidFill>
                  <a:srgbClr val="7030A0"/>
                </a:solidFill>
              </a:rPr>
              <a:t>A bar starts at the birth time of the cycle it represents and ends at its death time</a:t>
            </a:r>
          </a:p>
        </p:txBody>
      </p:sp>
      <p:grpSp>
        <p:nvGrpSpPr>
          <p:cNvPr id="9" name="Group 8"/>
          <p:cNvGrpSpPr/>
          <p:nvPr/>
        </p:nvGrpSpPr>
        <p:grpSpPr>
          <a:xfrm>
            <a:off x="4544604" y="630303"/>
            <a:ext cx="2027119" cy="750870"/>
            <a:chOff x="4569261" y="1961834"/>
            <a:chExt cx="2027119" cy="750870"/>
          </a:xfrm>
        </p:grpSpPr>
        <p:sp>
          <p:nvSpPr>
            <p:cNvPr id="10" name="TextBox 9"/>
            <p:cNvSpPr txBox="1"/>
            <p:nvPr/>
          </p:nvSpPr>
          <p:spPr>
            <a:xfrm>
              <a:off x="4569261" y="2251039"/>
              <a:ext cx="2027119" cy="461665"/>
            </a:xfrm>
            <a:prstGeom prst="rect">
              <a:avLst/>
            </a:prstGeom>
            <a:noFill/>
          </p:spPr>
          <p:txBody>
            <a:bodyPr wrap="square" rtlCol="0">
              <a:spAutoFit/>
            </a:bodyPr>
            <a:lstStyle/>
            <a:p>
              <a:r>
                <a:rPr lang="en-US" sz="2400" dirty="0" smtClean="0">
                  <a:solidFill>
                    <a:srgbClr val="FF0000"/>
                  </a:solidFill>
                </a:rPr>
                <a:t>Birth      Death</a:t>
              </a:r>
              <a:endParaRPr lang="en-US" sz="2400" dirty="0">
                <a:solidFill>
                  <a:srgbClr val="FF0000"/>
                </a:solidFill>
              </a:endParaRPr>
            </a:p>
          </p:txBody>
        </p:sp>
        <p:grpSp>
          <p:nvGrpSpPr>
            <p:cNvPr id="11" name="Group 10"/>
            <p:cNvGrpSpPr/>
            <p:nvPr/>
          </p:nvGrpSpPr>
          <p:grpSpPr>
            <a:xfrm>
              <a:off x="4642251" y="1961834"/>
              <a:ext cx="1463017" cy="464393"/>
              <a:chOff x="4642251" y="1961834"/>
              <a:chExt cx="1463017" cy="464393"/>
            </a:xfrm>
          </p:grpSpPr>
          <p:sp>
            <p:nvSpPr>
              <p:cNvPr id="12" name="TextBox 11"/>
              <p:cNvSpPr txBox="1"/>
              <p:nvPr/>
            </p:nvSpPr>
            <p:spPr>
              <a:xfrm rot="16200000">
                <a:off x="4640887" y="1963198"/>
                <a:ext cx="464393" cy="461665"/>
              </a:xfrm>
              <a:prstGeom prst="rect">
                <a:avLst/>
              </a:prstGeom>
              <a:noFill/>
            </p:spPr>
            <p:txBody>
              <a:bodyPr wrap="square" rtlCol="0">
                <a:spAutoFit/>
              </a:bodyPr>
              <a:lstStyle/>
              <a:p>
                <a:r>
                  <a:rPr lang="en-US" sz="2400" dirty="0" smtClean="0">
                    <a:solidFill>
                      <a:srgbClr val="FF0000"/>
                    </a:solidFill>
                    <a:sym typeface="Wingdings"/>
                  </a:rPr>
                  <a:t></a:t>
                </a:r>
                <a:endParaRPr lang="en-US" sz="2400" dirty="0">
                  <a:solidFill>
                    <a:srgbClr val="FF0000"/>
                  </a:solidFill>
                </a:endParaRPr>
              </a:p>
            </p:txBody>
          </p:sp>
          <p:sp>
            <p:nvSpPr>
              <p:cNvPr id="13" name="TextBox 12"/>
              <p:cNvSpPr txBox="1"/>
              <p:nvPr/>
            </p:nvSpPr>
            <p:spPr>
              <a:xfrm rot="16200000">
                <a:off x="5642239" y="1963198"/>
                <a:ext cx="464393" cy="461665"/>
              </a:xfrm>
              <a:prstGeom prst="rect">
                <a:avLst/>
              </a:prstGeom>
              <a:noFill/>
            </p:spPr>
            <p:txBody>
              <a:bodyPr wrap="square" rtlCol="0">
                <a:spAutoFit/>
              </a:bodyPr>
              <a:lstStyle/>
              <a:p>
                <a:r>
                  <a:rPr lang="en-US" sz="2400" dirty="0" smtClean="0">
                    <a:solidFill>
                      <a:srgbClr val="FF0000"/>
                    </a:solidFill>
                    <a:sym typeface="Wingdings"/>
                  </a:rPr>
                  <a:t></a:t>
                </a:r>
                <a:endParaRPr lang="en-US" sz="2400" dirty="0">
                  <a:solidFill>
                    <a:srgbClr val="FF0000"/>
                  </a:solidFill>
                </a:endParaRPr>
              </a:p>
            </p:txBody>
          </p:sp>
        </p:grpSp>
      </p:grpSp>
      <p:grpSp>
        <p:nvGrpSpPr>
          <p:cNvPr id="14" name="Group 13"/>
          <p:cNvGrpSpPr/>
          <p:nvPr/>
        </p:nvGrpSpPr>
        <p:grpSpPr>
          <a:xfrm>
            <a:off x="6087892" y="4202288"/>
            <a:ext cx="2046727" cy="856286"/>
            <a:chOff x="3962320" y="4176893"/>
            <a:chExt cx="2046727" cy="856286"/>
          </a:xfrm>
        </p:grpSpPr>
        <p:sp>
          <p:nvSpPr>
            <p:cNvPr id="15" name="TextBox 14"/>
            <p:cNvSpPr txBox="1"/>
            <p:nvPr/>
          </p:nvSpPr>
          <p:spPr>
            <a:xfrm>
              <a:off x="3962320" y="4176893"/>
              <a:ext cx="2046727" cy="461665"/>
            </a:xfrm>
            <a:prstGeom prst="rect">
              <a:avLst/>
            </a:prstGeom>
            <a:noFill/>
          </p:spPr>
          <p:txBody>
            <a:bodyPr wrap="square" rtlCol="0">
              <a:spAutoFit/>
            </a:bodyPr>
            <a:lstStyle/>
            <a:p>
              <a:r>
                <a:rPr lang="en-US" sz="2400" dirty="0" smtClean="0">
                  <a:solidFill>
                    <a:srgbClr val="FF0000"/>
                  </a:solidFill>
                </a:rPr>
                <a:t>(Birth, Death)</a:t>
              </a:r>
              <a:endParaRPr lang="en-US" sz="2400" dirty="0">
                <a:solidFill>
                  <a:srgbClr val="FF0000"/>
                </a:solidFill>
              </a:endParaRPr>
            </a:p>
          </p:txBody>
        </p:sp>
        <p:sp>
          <p:nvSpPr>
            <p:cNvPr id="16" name="TextBox 15"/>
            <p:cNvSpPr txBox="1"/>
            <p:nvPr/>
          </p:nvSpPr>
          <p:spPr>
            <a:xfrm rot="5400000">
              <a:off x="4287612" y="4570150"/>
              <a:ext cx="464393" cy="461665"/>
            </a:xfrm>
            <a:prstGeom prst="rect">
              <a:avLst/>
            </a:prstGeom>
            <a:noFill/>
          </p:spPr>
          <p:txBody>
            <a:bodyPr wrap="square" rtlCol="0">
              <a:spAutoFit/>
            </a:bodyPr>
            <a:lstStyle/>
            <a:p>
              <a:r>
                <a:rPr lang="en-US" sz="2400" dirty="0" smtClean="0">
                  <a:solidFill>
                    <a:srgbClr val="FF0000"/>
                  </a:solidFill>
                  <a:sym typeface="Wingdings"/>
                </a:rPr>
                <a:t></a:t>
              </a:r>
              <a:endParaRPr lang="en-US" sz="2400" dirty="0">
                <a:solidFill>
                  <a:srgbClr val="FF0000"/>
                </a:solidFill>
              </a:endParaRPr>
            </a:p>
          </p:txBody>
        </p:sp>
      </p:grpSp>
    </p:spTree>
    <p:extLst>
      <p:ext uri="{BB962C8B-B14F-4D97-AF65-F5344CB8AC3E}">
        <p14:creationId xmlns:p14="http://schemas.microsoft.com/office/powerpoint/2010/main" val="31206230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48061"/>
            <a:ext cx="9105337" cy="3834896"/>
          </a:xfrm>
          <a:prstGeom prst="rect">
            <a:avLst/>
          </a:prstGeom>
          <a:ln>
            <a:noFill/>
          </a:ln>
        </p:spPr>
        <p:txBody>
          <a:bodyPr wrap="square">
            <a:spAutoFit/>
          </a:bodyPr>
          <a:lstStyle/>
          <a:p>
            <a:pPr algn="ctr"/>
            <a:r>
              <a:rPr lang="en-US" sz="3200" dirty="0" smtClean="0">
                <a:sym typeface="Wingdings"/>
              </a:rPr>
              <a:t>H</a:t>
            </a:r>
            <a:r>
              <a:rPr lang="en-US" sz="3200" baseline="-25000" dirty="0" smtClean="0">
                <a:sym typeface="Wingdings"/>
              </a:rPr>
              <a:t>0</a:t>
            </a:r>
            <a:r>
              <a:rPr lang="en-US" sz="3200" dirty="0" smtClean="0">
                <a:sym typeface="Wingdings"/>
              </a:rPr>
              <a:t>  =  &lt; a, b, c, d  :   </a:t>
            </a:r>
            <a:r>
              <a:rPr lang="en-US" sz="3200" dirty="0" err="1">
                <a:sym typeface="Wingdings"/>
              </a:rPr>
              <a:t>tc</a:t>
            </a:r>
            <a:r>
              <a:rPr lang="en-US" sz="3200" dirty="0">
                <a:sym typeface="Wingdings"/>
              </a:rPr>
              <a:t> + td</a:t>
            </a:r>
            <a:r>
              <a:rPr lang="en-US" sz="3200" dirty="0" smtClean="0">
                <a:sym typeface="Wingdings"/>
              </a:rPr>
              <a:t>,  </a:t>
            </a:r>
            <a:r>
              <a:rPr lang="en-US" sz="3200" dirty="0" err="1">
                <a:sym typeface="Wingdings"/>
              </a:rPr>
              <a:t>tb</a:t>
            </a:r>
            <a:r>
              <a:rPr lang="en-US" sz="3200" dirty="0">
                <a:sym typeface="Wingdings"/>
              </a:rPr>
              <a:t> + c, </a:t>
            </a:r>
            <a:r>
              <a:rPr lang="en-US" sz="3200" dirty="0" smtClean="0">
                <a:sym typeface="Wingdings"/>
              </a:rPr>
              <a:t> ta </a:t>
            </a:r>
            <a:r>
              <a:rPr lang="en-US" sz="3200" dirty="0">
                <a:sym typeface="Wingdings"/>
              </a:rPr>
              <a:t>+ </a:t>
            </a:r>
            <a:r>
              <a:rPr lang="en-US" sz="3200" dirty="0" err="1">
                <a:sym typeface="Wingdings"/>
              </a:rPr>
              <a:t>tb</a:t>
            </a:r>
            <a:r>
              <a:rPr lang="en-US" sz="3200" dirty="0" smtClean="0">
                <a:sym typeface="Wingdings"/>
              </a:rPr>
              <a:t>&gt;</a:t>
            </a:r>
          </a:p>
          <a:p>
            <a:pPr algn="ctr">
              <a:lnSpc>
                <a:spcPct val="130000"/>
              </a:lnSpc>
            </a:pPr>
            <a:r>
              <a:rPr lang="en-US" sz="3200" dirty="0" smtClean="0"/>
              <a:t>H</a:t>
            </a:r>
            <a:r>
              <a:rPr lang="en-US" sz="3200" baseline="-25000" dirty="0" smtClean="0"/>
              <a:t>1</a:t>
            </a:r>
            <a:r>
              <a:rPr lang="en-US" sz="3200" dirty="0" smtClean="0"/>
              <a:t>  =  &lt;</a:t>
            </a:r>
            <a:r>
              <a:rPr lang="en-US" sz="3200" dirty="0"/>
              <a:t>z</a:t>
            </a:r>
            <a:r>
              <a:rPr lang="en-US" sz="3200" baseline="-25000" dirty="0"/>
              <a:t>1</a:t>
            </a:r>
            <a:r>
              <a:rPr lang="en-US" sz="3200" dirty="0"/>
              <a:t>, z</a:t>
            </a:r>
            <a:r>
              <a:rPr lang="en-US" sz="3200" baseline="-25000" dirty="0"/>
              <a:t>2</a:t>
            </a:r>
            <a:r>
              <a:rPr lang="en-US" sz="3200" dirty="0"/>
              <a:t>  :   t z</a:t>
            </a:r>
            <a:r>
              <a:rPr lang="en-US" sz="3200" baseline="-25000" dirty="0"/>
              <a:t>2</a:t>
            </a:r>
            <a:r>
              <a:rPr lang="en-US" sz="3200" dirty="0"/>
              <a:t>,  t</a:t>
            </a:r>
            <a:r>
              <a:rPr lang="en-US" sz="3200" baseline="30000" dirty="0"/>
              <a:t>3</a:t>
            </a:r>
            <a:r>
              <a:rPr lang="en-US" sz="3200" dirty="0"/>
              <a:t>z</a:t>
            </a:r>
            <a:r>
              <a:rPr lang="en-US" sz="3200" baseline="-25000" dirty="0"/>
              <a:t>1</a:t>
            </a:r>
            <a:r>
              <a:rPr lang="en-US" sz="3200" dirty="0"/>
              <a:t> + t</a:t>
            </a:r>
            <a:r>
              <a:rPr lang="en-US" sz="3200" baseline="30000" dirty="0"/>
              <a:t>2</a:t>
            </a:r>
            <a:r>
              <a:rPr lang="en-US" sz="3200" dirty="0"/>
              <a:t>z</a:t>
            </a:r>
            <a:r>
              <a:rPr lang="en-US" sz="3200" baseline="-25000" dirty="0"/>
              <a:t>2</a:t>
            </a:r>
            <a:r>
              <a:rPr lang="en-US" sz="3200" dirty="0"/>
              <a:t>   </a:t>
            </a:r>
            <a:r>
              <a:rPr lang="en-US" sz="3200" dirty="0" smtClean="0"/>
              <a:t>&gt;</a:t>
            </a:r>
            <a:endParaRPr lang="en-US" sz="3200" dirty="0">
              <a:solidFill>
                <a:srgbClr val="008000"/>
              </a:solidFill>
              <a:sym typeface="Wingdings"/>
            </a:endParaRPr>
          </a:p>
          <a:p>
            <a:pPr>
              <a:lnSpc>
                <a:spcPct val="120000"/>
              </a:lnSpc>
            </a:pPr>
            <a:r>
              <a:rPr lang="en-US" sz="3200" dirty="0" smtClean="0">
                <a:solidFill>
                  <a:srgbClr val="008000"/>
                </a:solidFill>
                <a:sym typeface="Wingdings"/>
              </a:rPr>
              <a:t>                                                        </a:t>
            </a:r>
            <a:r>
              <a:rPr lang="en-US" sz="3200" dirty="0" smtClean="0">
                <a:solidFill>
                  <a:srgbClr val="FF0000"/>
                </a:solidFill>
                <a:sym typeface="Wingdings"/>
              </a:rPr>
              <a:t>[               )</a:t>
            </a:r>
          </a:p>
          <a:p>
            <a:r>
              <a:rPr lang="en-US" sz="3200" dirty="0">
                <a:solidFill>
                  <a:srgbClr val="008000"/>
                </a:solidFill>
                <a:sym typeface="Wingdings"/>
              </a:rPr>
              <a:t> </a:t>
            </a:r>
            <a:r>
              <a:rPr lang="en-US" sz="3200" dirty="0" smtClean="0">
                <a:solidFill>
                  <a:srgbClr val="008000"/>
                </a:solidFill>
                <a:sym typeface="Wingdings"/>
              </a:rPr>
              <a:t>                                       </a:t>
            </a:r>
            <a:r>
              <a:rPr lang="en-US" sz="3200" dirty="0" smtClean="0">
                <a:solidFill>
                  <a:srgbClr val="FF0000"/>
                </a:solidFill>
                <a:sym typeface="Wingdings"/>
              </a:rPr>
              <a:t>[                                                  )</a:t>
            </a:r>
          </a:p>
          <a:p>
            <a:r>
              <a:rPr lang="en-US" sz="3200" dirty="0">
                <a:solidFill>
                  <a:srgbClr val="008000"/>
                </a:solidFill>
                <a:sym typeface="Wingdings"/>
              </a:rPr>
              <a:t> </a:t>
            </a:r>
            <a:r>
              <a:rPr lang="en-US" sz="3200" dirty="0" smtClean="0">
                <a:solidFill>
                  <a:srgbClr val="008000"/>
                </a:solidFill>
                <a:sym typeface="Wingdings"/>
              </a:rPr>
              <a:t>                       </a:t>
            </a:r>
            <a:r>
              <a:rPr lang="en-US" sz="3200" dirty="0" smtClean="0">
                <a:solidFill>
                  <a:srgbClr val="660066"/>
                </a:solidFill>
                <a:sym typeface="Wingdings"/>
              </a:rPr>
              <a:t>[               ) </a:t>
            </a:r>
          </a:p>
          <a:p>
            <a:r>
              <a:rPr lang="en-US" sz="3200" dirty="0">
                <a:solidFill>
                  <a:srgbClr val="660066"/>
                </a:solidFill>
                <a:sym typeface="Wingdings"/>
              </a:rPr>
              <a:t> </a:t>
            </a:r>
            <a:r>
              <a:rPr lang="en-US" sz="3200" dirty="0" smtClean="0">
                <a:solidFill>
                  <a:srgbClr val="660066"/>
                </a:solidFill>
                <a:sym typeface="Wingdings"/>
              </a:rPr>
              <a:t>     [                )</a:t>
            </a:r>
          </a:p>
          <a:p>
            <a:r>
              <a:rPr lang="en-US" sz="3200" dirty="0">
                <a:solidFill>
                  <a:srgbClr val="660066"/>
                </a:solidFill>
                <a:sym typeface="Wingdings"/>
              </a:rPr>
              <a:t> </a:t>
            </a:r>
            <a:r>
              <a:rPr lang="en-US" sz="3200" dirty="0" smtClean="0">
                <a:solidFill>
                  <a:srgbClr val="660066"/>
                </a:solidFill>
                <a:sym typeface="Wingdings"/>
              </a:rPr>
              <a:t>     [</a:t>
            </a:r>
            <a:endParaRPr lang="en-US" sz="3200" dirty="0">
              <a:solidFill>
                <a:srgbClr val="008000"/>
              </a:solidFill>
            </a:endParaRPr>
          </a:p>
        </p:txBody>
      </p:sp>
      <p:pic>
        <p:nvPicPr>
          <p:cNvPr id="29" name="Picture 28"/>
          <p:cNvPicPr>
            <a:picLocks noChangeAspect="1"/>
          </p:cNvPicPr>
          <p:nvPr/>
        </p:nvPicPr>
        <p:blipFill>
          <a:blip r:embed="rId2"/>
          <a:stretch>
            <a:fillRect/>
          </a:stretch>
        </p:blipFill>
        <p:spPr>
          <a:xfrm>
            <a:off x="-38663" y="4474580"/>
            <a:ext cx="9144000" cy="2427694"/>
          </a:xfrm>
          <a:prstGeom prst="rect">
            <a:avLst/>
          </a:prstGeom>
        </p:spPr>
      </p:pic>
      <p:cxnSp>
        <p:nvCxnSpPr>
          <p:cNvPr id="3" name="Straight Connector 2"/>
          <p:cNvCxnSpPr/>
          <p:nvPr/>
        </p:nvCxnSpPr>
        <p:spPr>
          <a:xfrm>
            <a:off x="686119" y="3749473"/>
            <a:ext cx="8160441" cy="0"/>
          </a:xfrm>
          <a:prstGeom prst="line">
            <a:avLst/>
          </a:prstGeom>
          <a:ln w="38100">
            <a:solidFill>
              <a:srgbClr val="660066"/>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a:off x="686119" y="3238499"/>
            <a:ext cx="1627632" cy="0"/>
          </a:xfrm>
          <a:prstGeom prst="straightConnector1">
            <a:avLst/>
          </a:prstGeom>
          <a:ln w="38100">
            <a:solidFill>
              <a:srgbClr val="660066"/>
            </a:solidFill>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2357545" y="2763132"/>
            <a:ext cx="1506334" cy="0"/>
          </a:xfrm>
          <a:prstGeom prst="straightConnector1">
            <a:avLst/>
          </a:prstGeom>
          <a:ln w="38100">
            <a:solidFill>
              <a:srgbClr val="660066"/>
            </a:solidFill>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3831335" y="2266769"/>
            <a:ext cx="4727448" cy="0"/>
          </a:xfrm>
          <a:prstGeom prst="straightConnector1">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5287963" y="1754219"/>
            <a:ext cx="1521715" cy="240"/>
          </a:xfrm>
          <a:prstGeom prst="straightConnector1">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166603" y="3864913"/>
            <a:ext cx="8392180" cy="666849"/>
          </a:xfrm>
          <a:prstGeom prst="rect">
            <a:avLst/>
          </a:prstGeom>
        </p:spPr>
        <p:txBody>
          <a:bodyPr wrap="square">
            <a:spAutoFit/>
          </a:bodyPr>
          <a:lstStyle/>
          <a:p>
            <a:pPr>
              <a:lnSpc>
                <a:spcPct val="120000"/>
              </a:lnSpc>
            </a:pPr>
            <a:r>
              <a:rPr lang="en-US" sz="3200" dirty="0">
                <a:solidFill>
                  <a:srgbClr val="008000"/>
                </a:solidFill>
              </a:rPr>
              <a:t>z</a:t>
            </a:r>
            <a:r>
              <a:rPr lang="en-US" sz="3200" baseline="-25000" dirty="0">
                <a:solidFill>
                  <a:srgbClr val="008000"/>
                </a:solidFill>
              </a:rPr>
              <a:t>1</a:t>
            </a:r>
            <a:r>
              <a:rPr lang="en-US" sz="3200" dirty="0">
                <a:solidFill>
                  <a:srgbClr val="008000"/>
                </a:solidFill>
              </a:rPr>
              <a:t> =  ad + cd + t(</a:t>
            </a:r>
            <a:r>
              <a:rPr lang="en-US" sz="3200" dirty="0" err="1">
                <a:solidFill>
                  <a:srgbClr val="008000"/>
                </a:solidFill>
              </a:rPr>
              <a:t>bc</a:t>
            </a:r>
            <a:r>
              <a:rPr lang="en-US" sz="3200" dirty="0">
                <a:solidFill>
                  <a:srgbClr val="008000"/>
                </a:solidFill>
              </a:rPr>
              <a:t>) + t(</a:t>
            </a:r>
            <a:r>
              <a:rPr lang="en-US" sz="3200" dirty="0" err="1">
                <a:solidFill>
                  <a:srgbClr val="008000"/>
                </a:solidFill>
              </a:rPr>
              <a:t>ab</a:t>
            </a:r>
            <a:r>
              <a:rPr lang="en-US" sz="3200" dirty="0">
                <a:solidFill>
                  <a:srgbClr val="008000"/>
                </a:solidFill>
              </a:rPr>
              <a:t>),   z</a:t>
            </a:r>
            <a:r>
              <a:rPr lang="en-US" sz="3200" baseline="-25000" dirty="0">
                <a:solidFill>
                  <a:srgbClr val="008000"/>
                </a:solidFill>
              </a:rPr>
              <a:t>2</a:t>
            </a:r>
            <a:r>
              <a:rPr lang="en-US" sz="3200" dirty="0">
                <a:solidFill>
                  <a:srgbClr val="008000"/>
                </a:solidFill>
              </a:rPr>
              <a:t> =  ac + t</a:t>
            </a:r>
            <a:r>
              <a:rPr lang="en-US" sz="3200" baseline="30000" dirty="0">
                <a:solidFill>
                  <a:srgbClr val="008000"/>
                </a:solidFill>
              </a:rPr>
              <a:t>2</a:t>
            </a:r>
            <a:r>
              <a:rPr lang="en-US" sz="3200" dirty="0">
                <a:solidFill>
                  <a:srgbClr val="008000"/>
                </a:solidFill>
              </a:rPr>
              <a:t>bc + t</a:t>
            </a:r>
            <a:r>
              <a:rPr lang="en-US" sz="3200" baseline="30000" dirty="0">
                <a:solidFill>
                  <a:srgbClr val="008000"/>
                </a:solidFill>
              </a:rPr>
              <a:t>2</a:t>
            </a:r>
            <a:r>
              <a:rPr lang="en-US" sz="3200" dirty="0">
                <a:solidFill>
                  <a:srgbClr val="008000"/>
                </a:solidFill>
              </a:rPr>
              <a:t>ab</a:t>
            </a:r>
          </a:p>
        </p:txBody>
      </p:sp>
    </p:spTree>
    <p:extLst>
      <p:ext uri="{BB962C8B-B14F-4D97-AF65-F5344CB8AC3E}">
        <p14:creationId xmlns:p14="http://schemas.microsoft.com/office/powerpoint/2010/main" val="6468833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432" y="1155022"/>
            <a:ext cx="9105337" cy="3243965"/>
          </a:xfrm>
          <a:prstGeom prst="rect">
            <a:avLst/>
          </a:prstGeom>
          <a:ln>
            <a:noFill/>
          </a:ln>
        </p:spPr>
        <p:txBody>
          <a:bodyPr wrap="square">
            <a:spAutoFit/>
          </a:bodyPr>
          <a:lstStyle/>
          <a:p>
            <a:pPr>
              <a:lnSpc>
                <a:spcPct val="120000"/>
              </a:lnSpc>
            </a:pPr>
            <a:r>
              <a:rPr lang="en-US" sz="3200" dirty="0" smtClean="0">
                <a:solidFill>
                  <a:srgbClr val="008000"/>
                </a:solidFill>
                <a:sym typeface="Wingdings"/>
              </a:rPr>
              <a:t>   </a:t>
            </a:r>
          </a:p>
          <a:p>
            <a:pPr>
              <a:lnSpc>
                <a:spcPct val="120000"/>
              </a:lnSpc>
            </a:pPr>
            <a:r>
              <a:rPr lang="en-US" sz="3200" dirty="0">
                <a:solidFill>
                  <a:srgbClr val="008000"/>
                </a:solidFill>
                <a:sym typeface="Wingdings"/>
              </a:rPr>
              <a:t> </a:t>
            </a:r>
            <a:r>
              <a:rPr lang="en-US" sz="3200" dirty="0" smtClean="0">
                <a:solidFill>
                  <a:srgbClr val="008000"/>
                </a:solidFill>
                <a:sym typeface="Wingdings"/>
              </a:rPr>
              <a:t>                                                       </a:t>
            </a:r>
            <a:r>
              <a:rPr lang="en-US" sz="3200" dirty="0" smtClean="0">
                <a:solidFill>
                  <a:srgbClr val="FF0000"/>
                </a:solidFill>
                <a:sym typeface="Wingdings"/>
              </a:rPr>
              <a:t>[               )</a:t>
            </a:r>
          </a:p>
          <a:p>
            <a:r>
              <a:rPr lang="en-US" sz="3200" dirty="0">
                <a:solidFill>
                  <a:srgbClr val="008000"/>
                </a:solidFill>
                <a:sym typeface="Wingdings"/>
              </a:rPr>
              <a:t> </a:t>
            </a:r>
            <a:r>
              <a:rPr lang="en-US" sz="3200" dirty="0" smtClean="0">
                <a:solidFill>
                  <a:srgbClr val="008000"/>
                </a:solidFill>
                <a:sym typeface="Wingdings"/>
              </a:rPr>
              <a:t>                                       </a:t>
            </a:r>
            <a:r>
              <a:rPr lang="en-US" sz="3200" dirty="0" smtClean="0">
                <a:solidFill>
                  <a:srgbClr val="FF0000"/>
                </a:solidFill>
                <a:sym typeface="Wingdings"/>
              </a:rPr>
              <a:t>[                                                  )</a:t>
            </a:r>
          </a:p>
          <a:p>
            <a:r>
              <a:rPr lang="en-US" sz="3200" dirty="0">
                <a:solidFill>
                  <a:srgbClr val="008000"/>
                </a:solidFill>
                <a:sym typeface="Wingdings"/>
              </a:rPr>
              <a:t> </a:t>
            </a:r>
            <a:r>
              <a:rPr lang="en-US" sz="3200" dirty="0" smtClean="0">
                <a:solidFill>
                  <a:srgbClr val="008000"/>
                </a:solidFill>
                <a:sym typeface="Wingdings"/>
              </a:rPr>
              <a:t>                       </a:t>
            </a:r>
            <a:r>
              <a:rPr lang="en-US" sz="3200" dirty="0" smtClean="0">
                <a:solidFill>
                  <a:srgbClr val="660066"/>
                </a:solidFill>
                <a:sym typeface="Wingdings"/>
              </a:rPr>
              <a:t>[               ) </a:t>
            </a:r>
          </a:p>
          <a:p>
            <a:r>
              <a:rPr lang="en-US" sz="3200" dirty="0">
                <a:solidFill>
                  <a:srgbClr val="660066"/>
                </a:solidFill>
                <a:sym typeface="Wingdings"/>
              </a:rPr>
              <a:t> </a:t>
            </a:r>
            <a:r>
              <a:rPr lang="en-US" sz="3200" dirty="0" smtClean="0">
                <a:solidFill>
                  <a:srgbClr val="660066"/>
                </a:solidFill>
                <a:sym typeface="Wingdings"/>
              </a:rPr>
              <a:t>     [                )</a:t>
            </a:r>
          </a:p>
          <a:p>
            <a:r>
              <a:rPr lang="en-US" sz="3200" dirty="0">
                <a:solidFill>
                  <a:srgbClr val="660066"/>
                </a:solidFill>
                <a:sym typeface="Wingdings"/>
              </a:rPr>
              <a:t> </a:t>
            </a:r>
            <a:r>
              <a:rPr lang="en-US" sz="3200" dirty="0" smtClean="0">
                <a:solidFill>
                  <a:srgbClr val="660066"/>
                </a:solidFill>
                <a:sym typeface="Wingdings"/>
              </a:rPr>
              <a:t>     [</a:t>
            </a:r>
            <a:endParaRPr lang="en-US" sz="3200" dirty="0">
              <a:solidFill>
                <a:srgbClr val="008000"/>
              </a:solidFill>
            </a:endParaRPr>
          </a:p>
        </p:txBody>
      </p:sp>
      <p:pic>
        <p:nvPicPr>
          <p:cNvPr id="29" name="Picture 28"/>
          <p:cNvPicPr>
            <a:picLocks noChangeAspect="1"/>
          </p:cNvPicPr>
          <p:nvPr/>
        </p:nvPicPr>
        <p:blipFill>
          <a:blip r:embed="rId2"/>
          <a:stretch>
            <a:fillRect/>
          </a:stretch>
        </p:blipFill>
        <p:spPr>
          <a:xfrm>
            <a:off x="-38663" y="4325900"/>
            <a:ext cx="9144000" cy="2427694"/>
          </a:xfrm>
          <a:prstGeom prst="rect">
            <a:avLst/>
          </a:prstGeom>
        </p:spPr>
      </p:pic>
      <p:cxnSp>
        <p:nvCxnSpPr>
          <p:cNvPr id="3" name="Straight Connector 2"/>
          <p:cNvCxnSpPr/>
          <p:nvPr/>
        </p:nvCxnSpPr>
        <p:spPr>
          <a:xfrm>
            <a:off x="686119" y="4113747"/>
            <a:ext cx="8160441" cy="0"/>
          </a:xfrm>
          <a:prstGeom prst="line">
            <a:avLst/>
          </a:prstGeom>
          <a:ln w="38100">
            <a:solidFill>
              <a:srgbClr val="660066"/>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a:off x="686119" y="3602773"/>
            <a:ext cx="1627632" cy="0"/>
          </a:xfrm>
          <a:prstGeom prst="straightConnector1">
            <a:avLst/>
          </a:prstGeom>
          <a:ln w="38100">
            <a:solidFill>
              <a:srgbClr val="660066"/>
            </a:solidFill>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2357545" y="3127406"/>
            <a:ext cx="1506334" cy="0"/>
          </a:xfrm>
          <a:prstGeom prst="straightConnector1">
            <a:avLst/>
          </a:prstGeom>
          <a:ln w="38100">
            <a:solidFill>
              <a:srgbClr val="660066"/>
            </a:solidFill>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3831335" y="2631043"/>
            <a:ext cx="4727448" cy="0"/>
          </a:xfrm>
          <a:prstGeom prst="straightConnector1">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5287963" y="2118493"/>
            <a:ext cx="1521715" cy="240"/>
          </a:xfrm>
          <a:prstGeom prst="straightConnector1">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5449231" y="1419922"/>
            <a:ext cx="1449658" cy="646331"/>
          </a:xfrm>
          <a:prstGeom prst="rect">
            <a:avLst/>
          </a:prstGeom>
          <a:noFill/>
        </p:spPr>
        <p:txBody>
          <a:bodyPr wrap="square" rtlCol="0">
            <a:spAutoFit/>
          </a:bodyPr>
          <a:lstStyle/>
          <a:p>
            <a:r>
              <a:rPr lang="en-US" sz="3600" dirty="0" smtClean="0">
                <a:solidFill>
                  <a:srgbClr val="FF0000"/>
                </a:solidFill>
              </a:rPr>
              <a:t>(3, 4)</a:t>
            </a:r>
            <a:endParaRPr lang="en-US" sz="3600" dirty="0">
              <a:solidFill>
                <a:srgbClr val="FF0000"/>
              </a:solidFill>
            </a:endParaRPr>
          </a:p>
        </p:txBody>
      </p:sp>
      <p:sp>
        <p:nvSpPr>
          <p:cNvPr id="11" name="TextBox 10"/>
          <p:cNvSpPr txBox="1"/>
          <p:nvPr/>
        </p:nvSpPr>
        <p:spPr>
          <a:xfrm>
            <a:off x="5482687" y="2620532"/>
            <a:ext cx="1449658" cy="646331"/>
          </a:xfrm>
          <a:prstGeom prst="rect">
            <a:avLst/>
          </a:prstGeom>
          <a:noFill/>
        </p:spPr>
        <p:txBody>
          <a:bodyPr wrap="square" rtlCol="0">
            <a:spAutoFit/>
          </a:bodyPr>
          <a:lstStyle/>
          <a:p>
            <a:r>
              <a:rPr lang="en-US" sz="3600" dirty="0" smtClean="0">
                <a:solidFill>
                  <a:srgbClr val="FF0000"/>
                </a:solidFill>
              </a:rPr>
              <a:t>(2, </a:t>
            </a:r>
            <a:r>
              <a:rPr lang="en-US" sz="3600" dirty="0">
                <a:solidFill>
                  <a:srgbClr val="FF0000"/>
                </a:solidFill>
              </a:rPr>
              <a:t>5</a:t>
            </a:r>
            <a:r>
              <a:rPr lang="en-US" sz="3600" dirty="0" smtClean="0">
                <a:solidFill>
                  <a:srgbClr val="FF0000"/>
                </a:solidFill>
              </a:rPr>
              <a:t>)</a:t>
            </a:r>
            <a:endParaRPr lang="en-US" sz="3600" dirty="0">
              <a:solidFill>
                <a:srgbClr val="FF0000"/>
              </a:solidFill>
            </a:endParaRPr>
          </a:p>
        </p:txBody>
      </p:sp>
      <p:sp>
        <p:nvSpPr>
          <p:cNvPr id="12" name="TextBox 11"/>
          <p:cNvSpPr txBox="1"/>
          <p:nvPr/>
        </p:nvSpPr>
        <p:spPr>
          <a:xfrm>
            <a:off x="2315759" y="2456983"/>
            <a:ext cx="1449658" cy="646331"/>
          </a:xfrm>
          <a:prstGeom prst="rect">
            <a:avLst/>
          </a:prstGeom>
          <a:noFill/>
        </p:spPr>
        <p:txBody>
          <a:bodyPr wrap="square" rtlCol="0">
            <a:spAutoFit/>
          </a:bodyPr>
          <a:lstStyle/>
          <a:p>
            <a:r>
              <a:rPr lang="en-US" sz="3600" dirty="0" smtClean="0"/>
              <a:t>(1, </a:t>
            </a:r>
            <a:r>
              <a:rPr lang="en-US" sz="3600" dirty="0"/>
              <a:t>2</a:t>
            </a:r>
            <a:r>
              <a:rPr lang="en-US" sz="3600" dirty="0" smtClean="0"/>
              <a:t>)</a:t>
            </a:r>
            <a:endParaRPr lang="en-US" sz="3600" dirty="0"/>
          </a:p>
        </p:txBody>
      </p:sp>
      <p:sp>
        <p:nvSpPr>
          <p:cNvPr id="13" name="TextBox 12"/>
          <p:cNvSpPr txBox="1"/>
          <p:nvPr/>
        </p:nvSpPr>
        <p:spPr>
          <a:xfrm>
            <a:off x="713707" y="2973657"/>
            <a:ext cx="1449658" cy="646331"/>
          </a:xfrm>
          <a:prstGeom prst="rect">
            <a:avLst/>
          </a:prstGeom>
          <a:noFill/>
        </p:spPr>
        <p:txBody>
          <a:bodyPr wrap="square" rtlCol="0">
            <a:spAutoFit/>
          </a:bodyPr>
          <a:lstStyle/>
          <a:p>
            <a:r>
              <a:rPr lang="en-US" sz="3600" dirty="0" smtClean="0"/>
              <a:t>(0, 1)</a:t>
            </a:r>
            <a:endParaRPr lang="en-US" sz="3600" dirty="0"/>
          </a:p>
        </p:txBody>
      </p:sp>
      <p:sp>
        <p:nvSpPr>
          <p:cNvPr id="14" name="TextBox 13"/>
          <p:cNvSpPr txBox="1"/>
          <p:nvPr/>
        </p:nvSpPr>
        <p:spPr>
          <a:xfrm>
            <a:off x="3992153" y="3501479"/>
            <a:ext cx="3888041" cy="646331"/>
          </a:xfrm>
          <a:prstGeom prst="rect">
            <a:avLst/>
          </a:prstGeom>
          <a:noFill/>
        </p:spPr>
        <p:txBody>
          <a:bodyPr wrap="square" rtlCol="0">
            <a:spAutoFit/>
          </a:bodyPr>
          <a:lstStyle/>
          <a:p>
            <a:r>
              <a:rPr lang="en-US" sz="3600" dirty="0" smtClean="0"/>
              <a:t>(0, ∞) </a:t>
            </a:r>
            <a:r>
              <a:rPr lang="en-US" sz="3600" dirty="0" smtClean="0">
                <a:sym typeface="Wingdings" panose="05000000000000000000" pitchFamily="2" charset="2"/>
              </a:rPr>
              <a:t> </a:t>
            </a:r>
            <a:r>
              <a:rPr lang="en-US" sz="3600" dirty="0"/>
              <a:t>(0, 5</a:t>
            </a:r>
            <a:r>
              <a:rPr lang="en-US" sz="3600" dirty="0" smtClean="0"/>
              <a:t>)</a:t>
            </a:r>
            <a:endParaRPr lang="en-US" sz="3600" dirty="0"/>
          </a:p>
        </p:txBody>
      </p:sp>
      <p:sp>
        <p:nvSpPr>
          <p:cNvPr id="7" name="TextBox 6"/>
          <p:cNvSpPr txBox="1"/>
          <p:nvPr/>
        </p:nvSpPr>
        <p:spPr>
          <a:xfrm>
            <a:off x="245326" y="145863"/>
            <a:ext cx="9010185" cy="1200329"/>
          </a:xfrm>
          <a:prstGeom prst="rect">
            <a:avLst/>
          </a:prstGeom>
          <a:noFill/>
        </p:spPr>
        <p:txBody>
          <a:bodyPr wrap="square" rtlCol="0">
            <a:spAutoFit/>
          </a:bodyPr>
          <a:lstStyle/>
          <a:p>
            <a:r>
              <a:rPr lang="en-US" sz="2400" dirty="0" smtClean="0"/>
              <a:t>Since we can’t plot </a:t>
            </a:r>
            <a:r>
              <a:rPr lang="en-US" sz="2400" dirty="0"/>
              <a:t>(0, </a:t>
            </a:r>
            <a:r>
              <a:rPr lang="en-US" sz="2400" dirty="0">
                <a:solidFill>
                  <a:srgbClr val="0000FF"/>
                </a:solidFill>
              </a:rPr>
              <a:t>∞</a:t>
            </a:r>
            <a:r>
              <a:rPr lang="en-US" sz="2400" dirty="0" smtClean="0"/>
              <a:t>), we instead plot (0, </a:t>
            </a:r>
            <a:r>
              <a:rPr lang="en-US" sz="2400" dirty="0" smtClean="0">
                <a:solidFill>
                  <a:srgbClr val="0000FF"/>
                </a:solidFill>
              </a:rPr>
              <a:t>5</a:t>
            </a:r>
            <a:r>
              <a:rPr lang="en-US" sz="2400" dirty="0" smtClean="0"/>
              <a:t>) where </a:t>
            </a:r>
          </a:p>
          <a:p>
            <a:r>
              <a:rPr lang="en-US" sz="2400" dirty="0" smtClean="0"/>
              <a:t>                   </a:t>
            </a:r>
            <a:r>
              <a:rPr lang="en-US" sz="2400" dirty="0" smtClean="0">
                <a:solidFill>
                  <a:srgbClr val="0000FF"/>
                </a:solidFill>
              </a:rPr>
              <a:t>5 = maximum time  = maximum threshold</a:t>
            </a:r>
          </a:p>
          <a:p>
            <a:r>
              <a:rPr lang="en-US" sz="2400" dirty="0" smtClean="0"/>
              <a:t>                      = </a:t>
            </a:r>
            <a:r>
              <a:rPr lang="en-US" sz="2400" dirty="0" smtClean="0">
                <a:solidFill>
                  <a:srgbClr val="0000FF"/>
                </a:solidFill>
              </a:rPr>
              <a:t>3</a:t>
            </a:r>
            <a:r>
              <a:rPr lang="en-US" sz="2400" baseline="30000" dirty="0" smtClean="0">
                <a:solidFill>
                  <a:srgbClr val="0000FF"/>
                </a:solidFill>
              </a:rPr>
              <a:t>rd</a:t>
            </a:r>
            <a:r>
              <a:rPr lang="en-US" sz="2400" dirty="0">
                <a:solidFill>
                  <a:srgbClr val="0000FF"/>
                </a:solidFill>
              </a:rPr>
              <a:t> </a:t>
            </a:r>
            <a:r>
              <a:rPr lang="en-US" sz="2400" dirty="0" smtClean="0">
                <a:solidFill>
                  <a:srgbClr val="0000FF"/>
                </a:solidFill>
              </a:rPr>
              <a:t>argument</a:t>
            </a:r>
            <a:r>
              <a:rPr lang="en-US" sz="2400" dirty="0"/>
              <a:t> </a:t>
            </a:r>
            <a:r>
              <a:rPr lang="en-US" sz="2400" dirty="0" smtClean="0"/>
              <a:t>in </a:t>
            </a:r>
            <a:r>
              <a:rPr lang="en-US" sz="2400" dirty="0" err="1"/>
              <a:t>ripsDiag</a:t>
            </a:r>
            <a:r>
              <a:rPr lang="en-US" sz="2400" dirty="0"/>
              <a:t>(</a:t>
            </a:r>
            <a:r>
              <a:rPr lang="en-US" sz="2400" dirty="0" err="1"/>
              <a:t>XX,maxdimension,</a:t>
            </a:r>
            <a:r>
              <a:rPr lang="en-US" sz="2400" dirty="0" err="1">
                <a:solidFill>
                  <a:srgbClr val="0000FF"/>
                </a:solidFill>
              </a:rPr>
              <a:t>maxscale</a:t>
            </a:r>
            <a:r>
              <a:rPr lang="en-US" sz="2400" dirty="0" smtClean="0"/>
              <a:t>, …) </a:t>
            </a:r>
            <a:endParaRPr lang="en-US" sz="2400" dirty="0"/>
          </a:p>
        </p:txBody>
      </p:sp>
    </p:spTree>
    <p:extLst>
      <p:ext uri="{BB962C8B-B14F-4D97-AF65-F5344CB8AC3E}">
        <p14:creationId xmlns:p14="http://schemas.microsoft.com/office/powerpoint/2010/main" val="13989423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8312" y="2644579"/>
            <a:ext cx="5667375" cy="4200525"/>
          </a:xfrm>
          <a:prstGeom prst="rect">
            <a:avLst/>
          </a:prstGeom>
        </p:spPr>
      </p:pic>
      <p:sp>
        <p:nvSpPr>
          <p:cNvPr id="8" name="Rectangle 7"/>
          <p:cNvSpPr/>
          <p:nvPr/>
        </p:nvSpPr>
        <p:spPr>
          <a:xfrm>
            <a:off x="-7432" y="-220291"/>
            <a:ext cx="9105337" cy="3243965"/>
          </a:xfrm>
          <a:prstGeom prst="rect">
            <a:avLst/>
          </a:prstGeom>
          <a:ln>
            <a:noFill/>
          </a:ln>
        </p:spPr>
        <p:txBody>
          <a:bodyPr wrap="square">
            <a:spAutoFit/>
          </a:bodyPr>
          <a:lstStyle/>
          <a:p>
            <a:pPr>
              <a:lnSpc>
                <a:spcPct val="120000"/>
              </a:lnSpc>
            </a:pPr>
            <a:r>
              <a:rPr lang="en-US" sz="3200" dirty="0" smtClean="0">
                <a:solidFill>
                  <a:srgbClr val="008000"/>
                </a:solidFill>
                <a:sym typeface="Wingdings"/>
              </a:rPr>
              <a:t>   </a:t>
            </a:r>
          </a:p>
          <a:p>
            <a:pPr>
              <a:lnSpc>
                <a:spcPct val="120000"/>
              </a:lnSpc>
            </a:pPr>
            <a:r>
              <a:rPr lang="en-US" sz="3200" dirty="0">
                <a:solidFill>
                  <a:srgbClr val="008000"/>
                </a:solidFill>
                <a:sym typeface="Wingdings"/>
              </a:rPr>
              <a:t> </a:t>
            </a:r>
            <a:r>
              <a:rPr lang="en-US" sz="3200" dirty="0" smtClean="0">
                <a:solidFill>
                  <a:srgbClr val="008000"/>
                </a:solidFill>
                <a:sym typeface="Wingdings"/>
              </a:rPr>
              <a:t>                                                       </a:t>
            </a:r>
            <a:r>
              <a:rPr lang="en-US" sz="3200" dirty="0" smtClean="0">
                <a:solidFill>
                  <a:srgbClr val="FF0000"/>
                </a:solidFill>
                <a:sym typeface="Wingdings"/>
              </a:rPr>
              <a:t>[               )</a:t>
            </a:r>
          </a:p>
          <a:p>
            <a:r>
              <a:rPr lang="en-US" sz="3200" dirty="0">
                <a:solidFill>
                  <a:srgbClr val="008000"/>
                </a:solidFill>
                <a:sym typeface="Wingdings"/>
              </a:rPr>
              <a:t> </a:t>
            </a:r>
            <a:r>
              <a:rPr lang="en-US" sz="3200" dirty="0" smtClean="0">
                <a:solidFill>
                  <a:srgbClr val="008000"/>
                </a:solidFill>
                <a:sym typeface="Wingdings"/>
              </a:rPr>
              <a:t>                                       </a:t>
            </a:r>
            <a:r>
              <a:rPr lang="en-US" sz="3200" dirty="0" smtClean="0">
                <a:solidFill>
                  <a:srgbClr val="FF0000"/>
                </a:solidFill>
                <a:sym typeface="Wingdings"/>
              </a:rPr>
              <a:t>[                                                  )</a:t>
            </a:r>
          </a:p>
          <a:p>
            <a:r>
              <a:rPr lang="en-US" sz="3200" dirty="0">
                <a:solidFill>
                  <a:srgbClr val="008000"/>
                </a:solidFill>
                <a:sym typeface="Wingdings"/>
              </a:rPr>
              <a:t> </a:t>
            </a:r>
            <a:r>
              <a:rPr lang="en-US" sz="3200" dirty="0" smtClean="0">
                <a:solidFill>
                  <a:srgbClr val="008000"/>
                </a:solidFill>
                <a:sym typeface="Wingdings"/>
              </a:rPr>
              <a:t>                       </a:t>
            </a:r>
            <a:r>
              <a:rPr lang="en-US" sz="3200" dirty="0" smtClean="0">
                <a:solidFill>
                  <a:srgbClr val="660066"/>
                </a:solidFill>
                <a:sym typeface="Wingdings"/>
              </a:rPr>
              <a:t>[               ) </a:t>
            </a:r>
          </a:p>
          <a:p>
            <a:r>
              <a:rPr lang="en-US" sz="3200" dirty="0">
                <a:solidFill>
                  <a:srgbClr val="660066"/>
                </a:solidFill>
                <a:sym typeface="Wingdings"/>
              </a:rPr>
              <a:t> </a:t>
            </a:r>
            <a:r>
              <a:rPr lang="en-US" sz="3200" dirty="0" smtClean="0">
                <a:solidFill>
                  <a:srgbClr val="660066"/>
                </a:solidFill>
                <a:sym typeface="Wingdings"/>
              </a:rPr>
              <a:t>     [                )</a:t>
            </a:r>
          </a:p>
          <a:p>
            <a:r>
              <a:rPr lang="en-US" sz="3200" dirty="0">
                <a:solidFill>
                  <a:srgbClr val="660066"/>
                </a:solidFill>
                <a:sym typeface="Wingdings"/>
              </a:rPr>
              <a:t> </a:t>
            </a:r>
            <a:r>
              <a:rPr lang="en-US" sz="3200" dirty="0" smtClean="0">
                <a:solidFill>
                  <a:srgbClr val="660066"/>
                </a:solidFill>
                <a:sym typeface="Wingdings"/>
              </a:rPr>
              <a:t>     [</a:t>
            </a:r>
            <a:endParaRPr lang="en-US" sz="3200" dirty="0">
              <a:solidFill>
                <a:srgbClr val="008000"/>
              </a:solidFill>
            </a:endParaRPr>
          </a:p>
        </p:txBody>
      </p:sp>
      <p:cxnSp>
        <p:nvCxnSpPr>
          <p:cNvPr id="3" name="Straight Connector 2"/>
          <p:cNvCxnSpPr/>
          <p:nvPr/>
        </p:nvCxnSpPr>
        <p:spPr>
          <a:xfrm>
            <a:off x="686119" y="2738434"/>
            <a:ext cx="8160441" cy="0"/>
          </a:xfrm>
          <a:prstGeom prst="line">
            <a:avLst/>
          </a:prstGeom>
          <a:ln w="38100">
            <a:solidFill>
              <a:srgbClr val="660066"/>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a:off x="686119" y="2227460"/>
            <a:ext cx="1627632" cy="0"/>
          </a:xfrm>
          <a:prstGeom prst="straightConnector1">
            <a:avLst/>
          </a:prstGeom>
          <a:ln w="38100">
            <a:solidFill>
              <a:srgbClr val="660066"/>
            </a:solidFill>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2357545" y="1752093"/>
            <a:ext cx="1506334" cy="0"/>
          </a:xfrm>
          <a:prstGeom prst="straightConnector1">
            <a:avLst/>
          </a:prstGeom>
          <a:ln w="38100">
            <a:solidFill>
              <a:srgbClr val="660066"/>
            </a:solidFill>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3831335" y="1255730"/>
            <a:ext cx="4727448" cy="0"/>
          </a:xfrm>
          <a:prstGeom prst="straightConnector1">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5287963" y="743180"/>
            <a:ext cx="1521715" cy="240"/>
          </a:xfrm>
          <a:prstGeom prst="straightConnector1">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5449231" y="44609"/>
            <a:ext cx="1449658" cy="646331"/>
          </a:xfrm>
          <a:prstGeom prst="rect">
            <a:avLst/>
          </a:prstGeom>
          <a:noFill/>
        </p:spPr>
        <p:txBody>
          <a:bodyPr wrap="square" rtlCol="0">
            <a:spAutoFit/>
          </a:bodyPr>
          <a:lstStyle/>
          <a:p>
            <a:r>
              <a:rPr lang="en-US" sz="3600" dirty="0" smtClean="0">
                <a:solidFill>
                  <a:srgbClr val="FF0000"/>
                </a:solidFill>
              </a:rPr>
              <a:t>(3, 4)</a:t>
            </a:r>
            <a:endParaRPr lang="en-US" sz="3600" dirty="0">
              <a:solidFill>
                <a:srgbClr val="FF0000"/>
              </a:solidFill>
            </a:endParaRPr>
          </a:p>
        </p:txBody>
      </p:sp>
      <p:sp>
        <p:nvSpPr>
          <p:cNvPr id="11" name="TextBox 10"/>
          <p:cNvSpPr txBox="1"/>
          <p:nvPr/>
        </p:nvSpPr>
        <p:spPr>
          <a:xfrm>
            <a:off x="5482687" y="1245219"/>
            <a:ext cx="1449658" cy="646331"/>
          </a:xfrm>
          <a:prstGeom prst="rect">
            <a:avLst/>
          </a:prstGeom>
          <a:noFill/>
        </p:spPr>
        <p:txBody>
          <a:bodyPr wrap="square" rtlCol="0">
            <a:spAutoFit/>
          </a:bodyPr>
          <a:lstStyle/>
          <a:p>
            <a:r>
              <a:rPr lang="en-US" sz="3600" dirty="0" smtClean="0">
                <a:solidFill>
                  <a:srgbClr val="FF0000"/>
                </a:solidFill>
              </a:rPr>
              <a:t>(2, </a:t>
            </a:r>
            <a:r>
              <a:rPr lang="en-US" sz="3600" dirty="0">
                <a:solidFill>
                  <a:srgbClr val="FF0000"/>
                </a:solidFill>
              </a:rPr>
              <a:t>5</a:t>
            </a:r>
            <a:r>
              <a:rPr lang="en-US" sz="3600" dirty="0" smtClean="0">
                <a:solidFill>
                  <a:srgbClr val="FF0000"/>
                </a:solidFill>
              </a:rPr>
              <a:t>)</a:t>
            </a:r>
            <a:endParaRPr lang="en-US" sz="3600" dirty="0">
              <a:solidFill>
                <a:srgbClr val="FF0000"/>
              </a:solidFill>
            </a:endParaRPr>
          </a:p>
        </p:txBody>
      </p:sp>
      <p:sp>
        <p:nvSpPr>
          <p:cNvPr id="12" name="TextBox 11"/>
          <p:cNvSpPr txBox="1"/>
          <p:nvPr/>
        </p:nvSpPr>
        <p:spPr>
          <a:xfrm>
            <a:off x="2315759" y="1081670"/>
            <a:ext cx="1449658" cy="646331"/>
          </a:xfrm>
          <a:prstGeom prst="rect">
            <a:avLst/>
          </a:prstGeom>
          <a:noFill/>
        </p:spPr>
        <p:txBody>
          <a:bodyPr wrap="square" rtlCol="0">
            <a:spAutoFit/>
          </a:bodyPr>
          <a:lstStyle/>
          <a:p>
            <a:r>
              <a:rPr lang="en-US" sz="3600" dirty="0" smtClean="0"/>
              <a:t>(1, </a:t>
            </a:r>
            <a:r>
              <a:rPr lang="en-US" sz="3600" dirty="0"/>
              <a:t>2</a:t>
            </a:r>
            <a:r>
              <a:rPr lang="en-US" sz="3600" dirty="0" smtClean="0"/>
              <a:t>)</a:t>
            </a:r>
            <a:endParaRPr lang="en-US" sz="3600" dirty="0"/>
          </a:p>
        </p:txBody>
      </p:sp>
      <p:sp>
        <p:nvSpPr>
          <p:cNvPr id="13" name="TextBox 12"/>
          <p:cNvSpPr txBox="1"/>
          <p:nvPr/>
        </p:nvSpPr>
        <p:spPr>
          <a:xfrm>
            <a:off x="713707" y="1598344"/>
            <a:ext cx="1449658" cy="646331"/>
          </a:xfrm>
          <a:prstGeom prst="rect">
            <a:avLst/>
          </a:prstGeom>
          <a:noFill/>
        </p:spPr>
        <p:txBody>
          <a:bodyPr wrap="square" rtlCol="0">
            <a:spAutoFit/>
          </a:bodyPr>
          <a:lstStyle/>
          <a:p>
            <a:r>
              <a:rPr lang="en-US" sz="3600" dirty="0" smtClean="0"/>
              <a:t>(0, 1)</a:t>
            </a:r>
            <a:endParaRPr lang="en-US" sz="3600" dirty="0"/>
          </a:p>
        </p:txBody>
      </p:sp>
      <p:sp>
        <p:nvSpPr>
          <p:cNvPr id="14" name="TextBox 13"/>
          <p:cNvSpPr txBox="1"/>
          <p:nvPr/>
        </p:nvSpPr>
        <p:spPr>
          <a:xfrm>
            <a:off x="3992154" y="2126166"/>
            <a:ext cx="1992334" cy="646331"/>
          </a:xfrm>
          <a:prstGeom prst="rect">
            <a:avLst/>
          </a:prstGeom>
          <a:noFill/>
        </p:spPr>
        <p:txBody>
          <a:bodyPr wrap="square" rtlCol="0">
            <a:spAutoFit/>
          </a:bodyPr>
          <a:lstStyle/>
          <a:p>
            <a:r>
              <a:rPr lang="en-US" sz="3600" dirty="0" smtClean="0"/>
              <a:t>(0, 5)</a:t>
            </a:r>
            <a:endParaRPr lang="en-US" sz="3600" dirty="0"/>
          </a:p>
        </p:txBody>
      </p:sp>
      <p:sp>
        <p:nvSpPr>
          <p:cNvPr id="7" name="Isosceles Triangle 6"/>
          <p:cNvSpPr/>
          <p:nvPr/>
        </p:nvSpPr>
        <p:spPr>
          <a:xfrm>
            <a:off x="5018049" y="3888059"/>
            <a:ext cx="133814" cy="137160"/>
          </a:xfrm>
          <a:prstGeom prst="triangl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Isosceles Triangle 16"/>
          <p:cNvSpPr/>
          <p:nvPr/>
        </p:nvSpPr>
        <p:spPr>
          <a:xfrm>
            <a:off x="4218884" y="3393690"/>
            <a:ext cx="133814" cy="137160"/>
          </a:xfrm>
          <a:prstGeom prst="triangl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20056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8312" y="2644579"/>
            <a:ext cx="5667375" cy="4200525"/>
          </a:xfrm>
          <a:prstGeom prst="rect">
            <a:avLst/>
          </a:prstGeom>
        </p:spPr>
      </p:pic>
      <p:sp>
        <p:nvSpPr>
          <p:cNvPr id="8" name="Rectangle 7"/>
          <p:cNvSpPr/>
          <p:nvPr/>
        </p:nvSpPr>
        <p:spPr>
          <a:xfrm>
            <a:off x="-7432" y="-220291"/>
            <a:ext cx="9105337" cy="3243965"/>
          </a:xfrm>
          <a:prstGeom prst="rect">
            <a:avLst/>
          </a:prstGeom>
          <a:ln>
            <a:noFill/>
          </a:ln>
        </p:spPr>
        <p:txBody>
          <a:bodyPr wrap="square">
            <a:spAutoFit/>
          </a:bodyPr>
          <a:lstStyle/>
          <a:p>
            <a:pPr>
              <a:lnSpc>
                <a:spcPct val="120000"/>
              </a:lnSpc>
            </a:pPr>
            <a:r>
              <a:rPr lang="en-US" sz="3200" dirty="0" smtClean="0">
                <a:solidFill>
                  <a:srgbClr val="008000"/>
                </a:solidFill>
                <a:sym typeface="Wingdings"/>
              </a:rPr>
              <a:t>   </a:t>
            </a:r>
          </a:p>
          <a:p>
            <a:pPr>
              <a:lnSpc>
                <a:spcPct val="120000"/>
              </a:lnSpc>
            </a:pPr>
            <a:r>
              <a:rPr lang="en-US" sz="3200" dirty="0">
                <a:solidFill>
                  <a:srgbClr val="008000"/>
                </a:solidFill>
                <a:sym typeface="Wingdings"/>
              </a:rPr>
              <a:t> </a:t>
            </a:r>
            <a:r>
              <a:rPr lang="en-US" sz="3200" dirty="0" smtClean="0">
                <a:solidFill>
                  <a:srgbClr val="008000"/>
                </a:solidFill>
                <a:sym typeface="Wingdings"/>
              </a:rPr>
              <a:t>                                                       </a:t>
            </a:r>
            <a:r>
              <a:rPr lang="en-US" sz="3200" dirty="0" smtClean="0">
                <a:solidFill>
                  <a:srgbClr val="FF0000"/>
                </a:solidFill>
                <a:sym typeface="Wingdings"/>
              </a:rPr>
              <a:t>[               )</a:t>
            </a:r>
          </a:p>
          <a:p>
            <a:r>
              <a:rPr lang="en-US" sz="3200" dirty="0">
                <a:solidFill>
                  <a:srgbClr val="008000"/>
                </a:solidFill>
                <a:sym typeface="Wingdings"/>
              </a:rPr>
              <a:t> </a:t>
            </a:r>
            <a:r>
              <a:rPr lang="en-US" sz="3200" dirty="0" smtClean="0">
                <a:solidFill>
                  <a:srgbClr val="008000"/>
                </a:solidFill>
                <a:sym typeface="Wingdings"/>
              </a:rPr>
              <a:t>                                       </a:t>
            </a:r>
            <a:r>
              <a:rPr lang="en-US" sz="3200" dirty="0" smtClean="0">
                <a:solidFill>
                  <a:srgbClr val="FF0000"/>
                </a:solidFill>
                <a:sym typeface="Wingdings"/>
              </a:rPr>
              <a:t>[                                                  )</a:t>
            </a:r>
          </a:p>
          <a:p>
            <a:r>
              <a:rPr lang="en-US" sz="3200" dirty="0">
                <a:solidFill>
                  <a:srgbClr val="008000"/>
                </a:solidFill>
                <a:sym typeface="Wingdings"/>
              </a:rPr>
              <a:t> </a:t>
            </a:r>
            <a:r>
              <a:rPr lang="en-US" sz="3200" dirty="0" smtClean="0">
                <a:solidFill>
                  <a:srgbClr val="008000"/>
                </a:solidFill>
                <a:sym typeface="Wingdings"/>
              </a:rPr>
              <a:t>                       </a:t>
            </a:r>
            <a:r>
              <a:rPr lang="en-US" sz="3200" dirty="0" smtClean="0">
                <a:solidFill>
                  <a:srgbClr val="660066"/>
                </a:solidFill>
                <a:sym typeface="Wingdings"/>
              </a:rPr>
              <a:t>[               ) </a:t>
            </a:r>
          </a:p>
          <a:p>
            <a:r>
              <a:rPr lang="en-US" sz="3200" dirty="0">
                <a:solidFill>
                  <a:srgbClr val="660066"/>
                </a:solidFill>
                <a:sym typeface="Wingdings"/>
              </a:rPr>
              <a:t> </a:t>
            </a:r>
            <a:r>
              <a:rPr lang="en-US" sz="3200" dirty="0" smtClean="0">
                <a:solidFill>
                  <a:srgbClr val="660066"/>
                </a:solidFill>
                <a:sym typeface="Wingdings"/>
              </a:rPr>
              <a:t>     [                )</a:t>
            </a:r>
          </a:p>
          <a:p>
            <a:r>
              <a:rPr lang="en-US" sz="3200" dirty="0">
                <a:solidFill>
                  <a:srgbClr val="660066"/>
                </a:solidFill>
                <a:sym typeface="Wingdings"/>
              </a:rPr>
              <a:t> </a:t>
            </a:r>
            <a:r>
              <a:rPr lang="en-US" sz="3200" dirty="0" smtClean="0">
                <a:solidFill>
                  <a:srgbClr val="660066"/>
                </a:solidFill>
                <a:sym typeface="Wingdings"/>
              </a:rPr>
              <a:t>     [</a:t>
            </a:r>
            <a:endParaRPr lang="en-US" sz="3200" dirty="0">
              <a:solidFill>
                <a:srgbClr val="008000"/>
              </a:solidFill>
            </a:endParaRPr>
          </a:p>
        </p:txBody>
      </p:sp>
      <p:cxnSp>
        <p:nvCxnSpPr>
          <p:cNvPr id="3" name="Straight Connector 2"/>
          <p:cNvCxnSpPr/>
          <p:nvPr/>
        </p:nvCxnSpPr>
        <p:spPr>
          <a:xfrm>
            <a:off x="686119" y="2738434"/>
            <a:ext cx="8160441" cy="0"/>
          </a:xfrm>
          <a:prstGeom prst="line">
            <a:avLst/>
          </a:prstGeom>
          <a:ln w="38100">
            <a:solidFill>
              <a:srgbClr val="660066"/>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a:off x="686119" y="2227460"/>
            <a:ext cx="1627632" cy="0"/>
          </a:xfrm>
          <a:prstGeom prst="straightConnector1">
            <a:avLst/>
          </a:prstGeom>
          <a:ln w="38100">
            <a:solidFill>
              <a:srgbClr val="660066"/>
            </a:solidFill>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2357545" y="1752093"/>
            <a:ext cx="1506334" cy="0"/>
          </a:xfrm>
          <a:prstGeom prst="straightConnector1">
            <a:avLst/>
          </a:prstGeom>
          <a:ln w="38100">
            <a:solidFill>
              <a:srgbClr val="660066"/>
            </a:solidFill>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3831335" y="1255730"/>
            <a:ext cx="4727448" cy="0"/>
          </a:xfrm>
          <a:prstGeom prst="straightConnector1">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5287963" y="743180"/>
            <a:ext cx="1521715" cy="240"/>
          </a:xfrm>
          <a:prstGeom prst="straightConnector1">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5449231" y="44609"/>
            <a:ext cx="1449658" cy="646331"/>
          </a:xfrm>
          <a:prstGeom prst="rect">
            <a:avLst/>
          </a:prstGeom>
          <a:noFill/>
        </p:spPr>
        <p:txBody>
          <a:bodyPr wrap="square" rtlCol="0">
            <a:spAutoFit/>
          </a:bodyPr>
          <a:lstStyle/>
          <a:p>
            <a:r>
              <a:rPr lang="en-US" sz="3600" dirty="0" smtClean="0">
                <a:solidFill>
                  <a:srgbClr val="FF0000"/>
                </a:solidFill>
              </a:rPr>
              <a:t>(3, 4)</a:t>
            </a:r>
            <a:endParaRPr lang="en-US" sz="3600" dirty="0">
              <a:solidFill>
                <a:srgbClr val="FF0000"/>
              </a:solidFill>
            </a:endParaRPr>
          </a:p>
        </p:txBody>
      </p:sp>
      <p:sp>
        <p:nvSpPr>
          <p:cNvPr id="11" name="TextBox 10"/>
          <p:cNvSpPr txBox="1"/>
          <p:nvPr/>
        </p:nvSpPr>
        <p:spPr>
          <a:xfrm>
            <a:off x="5482687" y="1245219"/>
            <a:ext cx="1449658" cy="646331"/>
          </a:xfrm>
          <a:prstGeom prst="rect">
            <a:avLst/>
          </a:prstGeom>
          <a:noFill/>
        </p:spPr>
        <p:txBody>
          <a:bodyPr wrap="square" rtlCol="0">
            <a:spAutoFit/>
          </a:bodyPr>
          <a:lstStyle/>
          <a:p>
            <a:r>
              <a:rPr lang="en-US" sz="3600" dirty="0" smtClean="0">
                <a:solidFill>
                  <a:srgbClr val="FF0000"/>
                </a:solidFill>
              </a:rPr>
              <a:t>(2, </a:t>
            </a:r>
            <a:r>
              <a:rPr lang="en-US" sz="3600" dirty="0">
                <a:solidFill>
                  <a:srgbClr val="FF0000"/>
                </a:solidFill>
              </a:rPr>
              <a:t>5</a:t>
            </a:r>
            <a:r>
              <a:rPr lang="en-US" sz="3600" dirty="0" smtClean="0">
                <a:solidFill>
                  <a:srgbClr val="FF0000"/>
                </a:solidFill>
              </a:rPr>
              <a:t>)</a:t>
            </a:r>
            <a:endParaRPr lang="en-US" sz="3600" dirty="0">
              <a:solidFill>
                <a:srgbClr val="FF0000"/>
              </a:solidFill>
            </a:endParaRPr>
          </a:p>
        </p:txBody>
      </p:sp>
      <p:sp>
        <p:nvSpPr>
          <p:cNvPr id="12" name="TextBox 11"/>
          <p:cNvSpPr txBox="1"/>
          <p:nvPr/>
        </p:nvSpPr>
        <p:spPr>
          <a:xfrm>
            <a:off x="2315759" y="1081670"/>
            <a:ext cx="1449658" cy="646331"/>
          </a:xfrm>
          <a:prstGeom prst="rect">
            <a:avLst/>
          </a:prstGeom>
          <a:noFill/>
        </p:spPr>
        <p:txBody>
          <a:bodyPr wrap="square" rtlCol="0">
            <a:spAutoFit/>
          </a:bodyPr>
          <a:lstStyle/>
          <a:p>
            <a:r>
              <a:rPr lang="en-US" sz="3600" dirty="0" smtClean="0"/>
              <a:t>(1, </a:t>
            </a:r>
            <a:r>
              <a:rPr lang="en-US" sz="3600" dirty="0"/>
              <a:t>2</a:t>
            </a:r>
            <a:r>
              <a:rPr lang="en-US" sz="3600" dirty="0" smtClean="0"/>
              <a:t>)</a:t>
            </a:r>
            <a:endParaRPr lang="en-US" sz="3600" dirty="0"/>
          </a:p>
        </p:txBody>
      </p:sp>
      <p:sp>
        <p:nvSpPr>
          <p:cNvPr id="13" name="TextBox 12"/>
          <p:cNvSpPr txBox="1"/>
          <p:nvPr/>
        </p:nvSpPr>
        <p:spPr>
          <a:xfrm>
            <a:off x="713707" y="1598344"/>
            <a:ext cx="1449658" cy="646331"/>
          </a:xfrm>
          <a:prstGeom prst="rect">
            <a:avLst/>
          </a:prstGeom>
          <a:noFill/>
        </p:spPr>
        <p:txBody>
          <a:bodyPr wrap="square" rtlCol="0">
            <a:spAutoFit/>
          </a:bodyPr>
          <a:lstStyle/>
          <a:p>
            <a:r>
              <a:rPr lang="en-US" sz="3600" dirty="0" smtClean="0"/>
              <a:t>(0, 1)</a:t>
            </a:r>
            <a:endParaRPr lang="en-US" sz="3600" dirty="0"/>
          </a:p>
        </p:txBody>
      </p:sp>
      <p:sp>
        <p:nvSpPr>
          <p:cNvPr id="14" name="TextBox 13"/>
          <p:cNvSpPr txBox="1"/>
          <p:nvPr/>
        </p:nvSpPr>
        <p:spPr>
          <a:xfrm>
            <a:off x="3992154" y="2126166"/>
            <a:ext cx="1992334" cy="646331"/>
          </a:xfrm>
          <a:prstGeom prst="rect">
            <a:avLst/>
          </a:prstGeom>
          <a:noFill/>
        </p:spPr>
        <p:txBody>
          <a:bodyPr wrap="square" rtlCol="0">
            <a:spAutoFit/>
          </a:bodyPr>
          <a:lstStyle/>
          <a:p>
            <a:r>
              <a:rPr lang="en-US" sz="3600" dirty="0" smtClean="0"/>
              <a:t>(0, 5)</a:t>
            </a:r>
            <a:endParaRPr lang="en-US" sz="3600" dirty="0"/>
          </a:p>
        </p:txBody>
      </p:sp>
      <p:sp>
        <p:nvSpPr>
          <p:cNvPr id="7" name="Isosceles Triangle 6"/>
          <p:cNvSpPr/>
          <p:nvPr/>
        </p:nvSpPr>
        <p:spPr>
          <a:xfrm>
            <a:off x="5018049" y="3888059"/>
            <a:ext cx="133814" cy="137160"/>
          </a:xfrm>
          <a:prstGeom prst="triangl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Isosceles Triangle 16"/>
          <p:cNvSpPr/>
          <p:nvPr/>
        </p:nvSpPr>
        <p:spPr>
          <a:xfrm>
            <a:off x="4218884" y="3393690"/>
            <a:ext cx="133814" cy="137160"/>
          </a:xfrm>
          <a:prstGeom prst="triangl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Connector 19"/>
          <p:cNvCxnSpPr/>
          <p:nvPr/>
        </p:nvCxnSpPr>
        <p:spPr>
          <a:xfrm flipV="1">
            <a:off x="2479876" y="3401268"/>
            <a:ext cx="452086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192894" y="5186186"/>
            <a:ext cx="1692218" cy="1200329"/>
          </a:xfrm>
          <a:prstGeom prst="rect">
            <a:avLst/>
          </a:prstGeom>
          <a:solidFill>
            <a:schemeClr val="bg2">
              <a:lumMod val="90000"/>
            </a:schemeClr>
          </a:solidFill>
          <a:ln>
            <a:solidFill>
              <a:schemeClr val="tx1"/>
            </a:solidFill>
          </a:ln>
        </p:spPr>
        <p:txBody>
          <a:bodyPr wrap="square" rtlCol="0">
            <a:spAutoFit/>
          </a:bodyPr>
          <a:lstStyle/>
          <a:p>
            <a:r>
              <a:rPr lang="en-US" sz="2400" dirty="0" smtClean="0">
                <a:solidFill>
                  <a:srgbClr val="0000FF"/>
                </a:solidFill>
              </a:rPr>
              <a:t>Remember to add the diagonal</a:t>
            </a:r>
            <a:endParaRPr lang="en-US" sz="2400" dirty="0">
              <a:solidFill>
                <a:srgbClr val="0000FF"/>
              </a:solidFill>
            </a:endParaRPr>
          </a:p>
        </p:txBody>
      </p:sp>
    </p:spTree>
    <p:extLst>
      <p:ext uri="{BB962C8B-B14F-4D97-AF65-F5344CB8AC3E}">
        <p14:creationId xmlns:p14="http://schemas.microsoft.com/office/powerpoint/2010/main" val="8863779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8312" y="2644579"/>
            <a:ext cx="5667375" cy="4200525"/>
          </a:xfrm>
          <a:prstGeom prst="rect">
            <a:avLst/>
          </a:prstGeom>
        </p:spPr>
      </p:pic>
      <p:sp>
        <p:nvSpPr>
          <p:cNvPr id="8" name="Rectangle 7"/>
          <p:cNvSpPr/>
          <p:nvPr/>
        </p:nvSpPr>
        <p:spPr>
          <a:xfrm>
            <a:off x="-7432" y="-220291"/>
            <a:ext cx="9105337" cy="3243965"/>
          </a:xfrm>
          <a:prstGeom prst="rect">
            <a:avLst/>
          </a:prstGeom>
          <a:ln>
            <a:noFill/>
          </a:ln>
        </p:spPr>
        <p:txBody>
          <a:bodyPr wrap="square">
            <a:spAutoFit/>
          </a:bodyPr>
          <a:lstStyle/>
          <a:p>
            <a:pPr>
              <a:lnSpc>
                <a:spcPct val="120000"/>
              </a:lnSpc>
            </a:pPr>
            <a:r>
              <a:rPr lang="en-US" sz="3200" dirty="0" smtClean="0">
                <a:solidFill>
                  <a:srgbClr val="008000"/>
                </a:solidFill>
                <a:sym typeface="Wingdings"/>
              </a:rPr>
              <a:t>   </a:t>
            </a:r>
          </a:p>
          <a:p>
            <a:pPr>
              <a:lnSpc>
                <a:spcPct val="120000"/>
              </a:lnSpc>
            </a:pPr>
            <a:r>
              <a:rPr lang="en-US" sz="3200" dirty="0">
                <a:solidFill>
                  <a:srgbClr val="008000"/>
                </a:solidFill>
                <a:sym typeface="Wingdings"/>
              </a:rPr>
              <a:t> </a:t>
            </a:r>
            <a:r>
              <a:rPr lang="en-US" sz="3200" dirty="0" smtClean="0">
                <a:solidFill>
                  <a:srgbClr val="008000"/>
                </a:solidFill>
                <a:sym typeface="Wingdings"/>
              </a:rPr>
              <a:t>                                                       </a:t>
            </a:r>
            <a:r>
              <a:rPr lang="en-US" sz="3200" dirty="0" smtClean="0">
                <a:solidFill>
                  <a:srgbClr val="FF0000"/>
                </a:solidFill>
                <a:sym typeface="Wingdings"/>
              </a:rPr>
              <a:t>[               )</a:t>
            </a:r>
          </a:p>
          <a:p>
            <a:r>
              <a:rPr lang="en-US" sz="3200" dirty="0">
                <a:solidFill>
                  <a:srgbClr val="008000"/>
                </a:solidFill>
                <a:sym typeface="Wingdings"/>
              </a:rPr>
              <a:t> </a:t>
            </a:r>
            <a:r>
              <a:rPr lang="en-US" sz="3200" dirty="0" smtClean="0">
                <a:solidFill>
                  <a:srgbClr val="008000"/>
                </a:solidFill>
                <a:sym typeface="Wingdings"/>
              </a:rPr>
              <a:t>                                       </a:t>
            </a:r>
            <a:r>
              <a:rPr lang="en-US" sz="3200" dirty="0" smtClean="0">
                <a:solidFill>
                  <a:srgbClr val="FF0000"/>
                </a:solidFill>
                <a:sym typeface="Wingdings"/>
              </a:rPr>
              <a:t>[                                                  )</a:t>
            </a:r>
          </a:p>
          <a:p>
            <a:r>
              <a:rPr lang="en-US" sz="3200" dirty="0">
                <a:solidFill>
                  <a:srgbClr val="008000"/>
                </a:solidFill>
                <a:sym typeface="Wingdings"/>
              </a:rPr>
              <a:t> </a:t>
            </a:r>
            <a:r>
              <a:rPr lang="en-US" sz="3200" dirty="0" smtClean="0">
                <a:solidFill>
                  <a:srgbClr val="008000"/>
                </a:solidFill>
                <a:sym typeface="Wingdings"/>
              </a:rPr>
              <a:t>                       </a:t>
            </a:r>
            <a:r>
              <a:rPr lang="en-US" sz="3200" dirty="0" smtClean="0">
                <a:solidFill>
                  <a:srgbClr val="660066"/>
                </a:solidFill>
                <a:sym typeface="Wingdings"/>
              </a:rPr>
              <a:t>[               ) </a:t>
            </a:r>
          </a:p>
          <a:p>
            <a:r>
              <a:rPr lang="en-US" sz="3200" dirty="0">
                <a:solidFill>
                  <a:srgbClr val="660066"/>
                </a:solidFill>
                <a:sym typeface="Wingdings"/>
              </a:rPr>
              <a:t> </a:t>
            </a:r>
            <a:r>
              <a:rPr lang="en-US" sz="3200" dirty="0" smtClean="0">
                <a:solidFill>
                  <a:srgbClr val="660066"/>
                </a:solidFill>
                <a:sym typeface="Wingdings"/>
              </a:rPr>
              <a:t>     [                )</a:t>
            </a:r>
          </a:p>
          <a:p>
            <a:r>
              <a:rPr lang="en-US" sz="3200" dirty="0">
                <a:solidFill>
                  <a:srgbClr val="660066"/>
                </a:solidFill>
                <a:sym typeface="Wingdings"/>
              </a:rPr>
              <a:t> </a:t>
            </a:r>
            <a:r>
              <a:rPr lang="en-US" sz="3200" dirty="0" smtClean="0">
                <a:solidFill>
                  <a:srgbClr val="660066"/>
                </a:solidFill>
                <a:sym typeface="Wingdings"/>
              </a:rPr>
              <a:t>     [</a:t>
            </a:r>
            <a:endParaRPr lang="en-US" sz="3200" dirty="0">
              <a:solidFill>
                <a:srgbClr val="008000"/>
              </a:solidFill>
            </a:endParaRPr>
          </a:p>
        </p:txBody>
      </p:sp>
      <p:cxnSp>
        <p:nvCxnSpPr>
          <p:cNvPr id="3" name="Straight Connector 2"/>
          <p:cNvCxnSpPr/>
          <p:nvPr/>
        </p:nvCxnSpPr>
        <p:spPr>
          <a:xfrm>
            <a:off x="686119" y="2738434"/>
            <a:ext cx="8160441" cy="0"/>
          </a:xfrm>
          <a:prstGeom prst="line">
            <a:avLst/>
          </a:prstGeom>
          <a:ln w="38100">
            <a:solidFill>
              <a:srgbClr val="660066"/>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a:off x="686119" y="2227460"/>
            <a:ext cx="1627632" cy="0"/>
          </a:xfrm>
          <a:prstGeom prst="straightConnector1">
            <a:avLst/>
          </a:prstGeom>
          <a:ln w="38100">
            <a:solidFill>
              <a:srgbClr val="660066"/>
            </a:solidFill>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2357545" y="1752093"/>
            <a:ext cx="1506334" cy="0"/>
          </a:xfrm>
          <a:prstGeom prst="straightConnector1">
            <a:avLst/>
          </a:prstGeom>
          <a:ln w="38100">
            <a:solidFill>
              <a:srgbClr val="660066"/>
            </a:solidFill>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3831335" y="1255730"/>
            <a:ext cx="4727448" cy="0"/>
          </a:xfrm>
          <a:prstGeom prst="straightConnector1">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5287963" y="743180"/>
            <a:ext cx="1521715" cy="240"/>
          </a:xfrm>
          <a:prstGeom prst="straightConnector1">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5449231" y="44609"/>
            <a:ext cx="1449658" cy="646331"/>
          </a:xfrm>
          <a:prstGeom prst="rect">
            <a:avLst/>
          </a:prstGeom>
          <a:noFill/>
        </p:spPr>
        <p:txBody>
          <a:bodyPr wrap="square" rtlCol="0">
            <a:spAutoFit/>
          </a:bodyPr>
          <a:lstStyle/>
          <a:p>
            <a:r>
              <a:rPr lang="en-US" sz="3600" dirty="0" smtClean="0">
                <a:solidFill>
                  <a:srgbClr val="FF0000"/>
                </a:solidFill>
              </a:rPr>
              <a:t>(3, 4)</a:t>
            </a:r>
            <a:endParaRPr lang="en-US" sz="3600" dirty="0">
              <a:solidFill>
                <a:srgbClr val="FF0000"/>
              </a:solidFill>
            </a:endParaRPr>
          </a:p>
        </p:txBody>
      </p:sp>
      <p:sp>
        <p:nvSpPr>
          <p:cNvPr id="11" name="TextBox 10"/>
          <p:cNvSpPr txBox="1"/>
          <p:nvPr/>
        </p:nvSpPr>
        <p:spPr>
          <a:xfrm>
            <a:off x="5482687" y="1245219"/>
            <a:ext cx="1449658" cy="646331"/>
          </a:xfrm>
          <a:prstGeom prst="rect">
            <a:avLst/>
          </a:prstGeom>
          <a:noFill/>
        </p:spPr>
        <p:txBody>
          <a:bodyPr wrap="square" rtlCol="0">
            <a:spAutoFit/>
          </a:bodyPr>
          <a:lstStyle/>
          <a:p>
            <a:r>
              <a:rPr lang="en-US" sz="3600" dirty="0" smtClean="0">
                <a:solidFill>
                  <a:srgbClr val="FF0000"/>
                </a:solidFill>
              </a:rPr>
              <a:t>(2, </a:t>
            </a:r>
            <a:r>
              <a:rPr lang="en-US" sz="3600" dirty="0">
                <a:solidFill>
                  <a:srgbClr val="FF0000"/>
                </a:solidFill>
              </a:rPr>
              <a:t>5</a:t>
            </a:r>
            <a:r>
              <a:rPr lang="en-US" sz="3600" dirty="0" smtClean="0">
                <a:solidFill>
                  <a:srgbClr val="FF0000"/>
                </a:solidFill>
              </a:rPr>
              <a:t>)</a:t>
            </a:r>
            <a:endParaRPr lang="en-US" sz="3600" dirty="0">
              <a:solidFill>
                <a:srgbClr val="FF0000"/>
              </a:solidFill>
            </a:endParaRPr>
          </a:p>
        </p:txBody>
      </p:sp>
      <p:sp>
        <p:nvSpPr>
          <p:cNvPr id="12" name="TextBox 11"/>
          <p:cNvSpPr txBox="1"/>
          <p:nvPr/>
        </p:nvSpPr>
        <p:spPr>
          <a:xfrm>
            <a:off x="2315759" y="1081670"/>
            <a:ext cx="1449658" cy="646331"/>
          </a:xfrm>
          <a:prstGeom prst="rect">
            <a:avLst/>
          </a:prstGeom>
          <a:noFill/>
        </p:spPr>
        <p:txBody>
          <a:bodyPr wrap="square" rtlCol="0">
            <a:spAutoFit/>
          </a:bodyPr>
          <a:lstStyle/>
          <a:p>
            <a:r>
              <a:rPr lang="en-US" sz="3600" dirty="0" smtClean="0"/>
              <a:t>(1, </a:t>
            </a:r>
            <a:r>
              <a:rPr lang="en-US" sz="3600" dirty="0"/>
              <a:t>2</a:t>
            </a:r>
            <a:r>
              <a:rPr lang="en-US" sz="3600" dirty="0" smtClean="0"/>
              <a:t>)</a:t>
            </a:r>
            <a:endParaRPr lang="en-US" sz="3600" dirty="0"/>
          </a:p>
        </p:txBody>
      </p:sp>
      <p:sp>
        <p:nvSpPr>
          <p:cNvPr id="13" name="TextBox 12"/>
          <p:cNvSpPr txBox="1"/>
          <p:nvPr/>
        </p:nvSpPr>
        <p:spPr>
          <a:xfrm>
            <a:off x="713707" y="1598344"/>
            <a:ext cx="1449658" cy="646331"/>
          </a:xfrm>
          <a:prstGeom prst="rect">
            <a:avLst/>
          </a:prstGeom>
          <a:noFill/>
        </p:spPr>
        <p:txBody>
          <a:bodyPr wrap="square" rtlCol="0">
            <a:spAutoFit/>
          </a:bodyPr>
          <a:lstStyle/>
          <a:p>
            <a:r>
              <a:rPr lang="en-US" sz="3600" dirty="0" smtClean="0"/>
              <a:t>(0, 1)</a:t>
            </a:r>
            <a:endParaRPr lang="en-US" sz="3600" dirty="0"/>
          </a:p>
        </p:txBody>
      </p:sp>
      <p:sp>
        <p:nvSpPr>
          <p:cNvPr id="14" name="TextBox 13"/>
          <p:cNvSpPr txBox="1"/>
          <p:nvPr/>
        </p:nvSpPr>
        <p:spPr>
          <a:xfrm>
            <a:off x="3992154" y="2126166"/>
            <a:ext cx="1992334" cy="646331"/>
          </a:xfrm>
          <a:prstGeom prst="rect">
            <a:avLst/>
          </a:prstGeom>
          <a:noFill/>
        </p:spPr>
        <p:txBody>
          <a:bodyPr wrap="square" rtlCol="0">
            <a:spAutoFit/>
          </a:bodyPr>
          <a:lstStyle/>
          <a:p>
            <a:r>
              <a:rPr lang="en-US" sz="3600" dirty="0" smtClean="0"/>
              <a:t>(0, 5)</a:t>
            </a:r>
            <a:endParaRPr lang="en-US" sz="3600" dirty="0"/>
          </a:p>
        </p:txBody>
      </p:sp>
      <p:sp>
        <p:nvSpPr>
          <p:cNvPr id="7" name="Isosceles Triangle 6"/>
          <p:cNvSpPr/>
          <p:nvPr/>
        </p:nvSpPr>
        <p:spPr>
          <a:xfrm>
            <a:off x="5018049" y="3888059"/>
            <a:ext cx="133814" cy="137160"/>
          </a:xfrm>
          <a:prstGeom prst="triangl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Isosceles Triangle 16"/>
          <p:cNvSpPr/>
          <p:nvPr/>
        </p:nvSpPr>
        <p:spPr>
          <a:xfrm>
            <a:off x="4218884" y="3393690"/>
            <a:ext cx="133814" cy="137160"/>
          </a:xfrm>
          <a:prstGeom prst="triangl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Connector 19"/>
          <p:cNvCxnSpPr/>
          <p:nvPr/>
        </p:nvCxnSpPr>
        <p:spPr>
          <a:xfrm flipV="1">
            <a:off x="2479876" y="3401268"/>
            <a:ext cx="452086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192894" y="5186186"/>
            <a:ext cx="1692218" cy="1200329"/>
          </a:xfrm>
          <a:prstGeom prst="rect">
            <a:avLst/>
          </a:prstGeom>
          <a:solidFill>
            <a:schemeClr val="bg2">
              <a:lumMod val="90000"/>
            </a:schemeClr>
          </a:solidFill>
          <a:ln>
            <a:solidFill>
              <a:schemeClr val="tx1"/>
            </a:solidFill>
          </a:ln>
        </p:spPr>
        <p:txBody>
          <a:bodyPr wrap="square" rtlCol="0">
            <a:spAutoFit/>
          </a:bodyPr>
          <a:lstStyle/>
          <a:p>
            <a:r>
              <a:rPr lang="en-US" sz="2400" dirty="0" smtClean="0">
                <a:solidFill>
                  <a:srgbClr val="0000FF"/>
                </a:solidFill>
              </a:rPr>
              <a:t>Remember to add the diagonal</a:t>
            </a:r>
            <a:endParaRPr lang="en-US" sz="2400" dirty="0">
              <a:solidFill>
                <a:srgbClr val="0000FF"/>
              </a:solidFill>
            </a:endParaRPr>
          </a:p>
        </p:txBody>
      </p:sp>
      <p:sp>
        <p:nvSpPr>
          <p:cNvPr id="18" name="TextBox 17"/>
          <p:cNvSpPr txBox="1"/>
          <p:nvPr/>
        </p:nvSpPr>
        <p:spPr>
          <a:xfrm>
            <a:off x="7184571" y="3315994"/>
            <a:ext cx="1886812" cy="3046988"/>
          </a:xfrm>
          <a:prstGeom prst="rect">
            <a:avLst/>
          </a:prstGeom>
          <a:solidFill>
            <a:schemeClr val="bg2">
              <a:lumMod val="90000"/>
            </a:schemeClr>
          </a:solidFill>
          <a:ln>
            <a:solidFill>
              <a:schemeClr val="tx1"/>
            </a:solidFill>
          </a:ln>
        </p:spPr>
        <p:txBody>
          <a:bodyPr wrap="square" rtlCol="0">
            <a:spAutoFit/>
          </a:bodyPr>
          <a:lstStyle/>
          <a:p>
            <a:r>
              <a:rPr lang="en-US" sz="2400" dirty="0" smtClean="0">
                <a:solidFill>
                  <a:srgbClr val="0000FF"/>
                </a:solidFill>
              </a:rPr>
              <a:t>The diagonal will be useful when we compute distance between persistence diagrams</a:t>
            </a:r>
            <a:endParaRPr lang="en-US" sz="2400" dirty="0">
              <a:solidFill>
                <a:srgbClr val="0000FF"/>
              </a:solidFill>
            </a:endParaRPr>
          </a:p>
        </p:txBody>
      </p:sp>
    </p:spTree>
    <p:extLst>
      <p:ext uri="{BB962C8B-B14F-4D97-AF65-F5344CB8AC3E}">
        <p14:creationId xmlns:p14="http://schemas.microsoft.com/office/powerpoint/2010/main" val="13005364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456878" y="160543"/>
            <a:ext cx="5687122" cy="2862322"/>
          </a:xfrm>
          <a:prstGeom prst="rect">
            <a:avLst/>
          </a:prstGeom>
          <a:noFill/>
        </p:spPr>
        <p:txBody>
          <a:bodyPr wrap="square" rtlCol="0">
            <a:spAutoFit/>
          </a:bodyPr>
          <a:lstStyle/>
          <a:p>
            <a:r>
              <a:rPr lang="en-US" sz="2400" dirty="0"/>
              <a:t>The homology of a circle is as follows:  </a:t>
            </a:r>
          </a:p>
          <a:p>
            <a:endParaRPr lang="en-US" sz="1200" dirty="0"/>
          </a:p>
          <a:p>
            <a:r>
              <a:rPr lang="en-US" sz="2400" dirty="0"/>
              <a:t>Rank of H</a:t>
            </a:r>
            <a:r>
              <a:rPr lang="en-US" sz="2400" baseline="-25000" dirty="0"/>
              <a:t>0</a:t>
            </a:r>
            <a:r>
              <a:rPr lang="en-US" sz="2400" dirty="0"/>
              <a:t> = 1 </a:t>
            </a:r>
            <a:endParaRPr lang="en-US" sz="2400" dirty="0" smtClean="0"/>
          </a:p>
          <a:p>
            <a:r>
              <a:rPr lang="en-US" sz="2400" dirty="0"/>
              <a:t> </a:t>
            </a:r>
            <a:r>
              <a:rPr lang="en-US" sz="2400" dirty="0" smtClean="0"/>
              <a:t>     since </a:t>
            </a:r>
            <a:r>
              <a:rPr lang="en-US" sz="2400" dirty="0"/>
              <a:t>a circle has only one component</a:t>
            </a:r>
          </a:p>
          <a:p>
            <a:r>
              <a:rPr lang="en-US" sz="2400" dirty="0"/>
              <a:t>Rank of </a:t>
            </a:r>
            <a:r>
              <a:rPr lang="en-US" sz="2400" dirty="0" smtClean="0"/>
              <a:t>H</a:t>
            </a:r>
            <a:r>
              <a:rPr lang="en-US" sz="2400" baseline="-25000" dirty="0" smtClean="0"/>
              <a:t>1</a:t>
            </a:r>
            <a:r>
              <a:rPr lang="en-US" sz="2400" dirty="0" smtClean="0"/>
              <a:t> </a:t>
            </a:r>
            <a:r>
              <a:rPr lang="en-US" sz="2400" dirty="0"/>
              <a:t>= 1 </a:t>
            </a:r>
            <a:endParaRPr lang="en-US" sz="2400" dirty="0" smtClean="0"/>
          </a:p>
          <a:p>
            <a:r>
              <a:rPr lang="en-US" sz="2400" dirty="0"/>
              <a:t> </a:t>
            </a:r>
            <a:r>
              <a:rPr lang="en-US" sz="2400" dirty="0" smtClean="0"/>
              <a:t>     since </a:t>
            </a:r>
            <a:r>
              <a:rPr lang="en-US" sz="2400" dirty="0"/>
              <a:t>a circle has a single </a:t>
            </a:r>
            <a:r>
              <a:rPr lang="en-US" sz="2400" dirty="0" smtClean="0"/>
              <a:t>1-d </a:t>
            </a:r>
            <a:r>
              <a:rPr lang="en-US" sz="2400" dirty="0"/>
              <a:t>component</a:t>
            </a:r>
          </a:p>
          <a:p>
            <a:r>
              <a:rPr lang="en-US" sz="2400" dirty="0"/>
              <a:t>Rank of </a:t>
            </a:r>
            <a:r>
              <a:rPr lang="en-US" sz="2400" dirty="0" smtClean="0"/>
              <a:t>H</a:t>
            </a:r>
            <a:r>
              <a:rPr lang="en-US" sz="2400" baseline="-25000" dirty="0" smtClean="0"/>
              <a:t>2</a:t>
            </a:r>
            <a:r>
              <a:rPr lang="en-US" sz="2400" dirty="0" smtClean="0"/>
              <a:t> </a:t>
            </a:r>
            <a:r>
              <a:rPr lang="en-US" sz="2400" dirty="0"/>
              <a:t>= 0 </a:t>
            </a:r>
            <a:endParaRPr lang="en-US" sz="2400" dirty="0" smtClean="0"/>
          </a:p>
          <a:p>
            <a:r>
              <a:rPr lang="en-US" sz="2400" dirty="0"/>
              <a:t> </a:t>
            </a:r>
            <a:r>
              <a:rPr lang="en-US" sz="2400" dirty="0" smtClean="0"/>
              <a:t>     since </a:t>
            </a:r>
            <a:r>
              <a:rPr lang="en-US" sz="2400" dirty="0"/>
              <a:t>we don’t have any </a:t>
            </a:r>
            <a:r>
              <a:rPr lang="en-US" sz="2400" dirty="0" smtClean="0"/>
              <a:t>2-d </a:t>
            </a:r>
            <a:r>
              <a:rPr lang="en-US" sz="2400" dirty="0"/>
              <a:t>circles. </a:t>
            </a:r>
          </a:p>
        </p:txBody>
      </p:sp>
      <p:sp>
        <p:nvSpPr>
          <p:cNvPr id="3" name="Oval 2"/>
          <p:cNvSpPr/>
          <p:nvPr/>
        </p:nvSpPr>
        <p:spPr>
          <a:xfrm>
            <a:off x="1012020" y="423764"/>
            <a:ext cx="1737360" cy="1737360"/>
          </a:xfrm>
          <a:prstGeom prst="ellips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474292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26" t="6016" r="4600" b="1050"/>
          <a:stretch/>
        </p:blipFill>
        <p:spPr>
          <a:xfrm>
            <a:off x="81425" y="2981631"/>
            <a:ext cx="3243943" cy="2634343"/>
          </a:xfrm>
          <a:prstGeom prst="rect">
            <a:avLst/>
          </a:prstGeom>
        </p:spPr>
      </p:pic>
      <p:sp>
        <p:nvSpPr>
          <p:cNvPr id="8" name="TextBox 7"/>
          <p:cNvSpPr txBox="1"/>
          <p:nvPr/>
        </p:nvSpPr>
        <p:spPr>
          <a:xfrm>
            <a:off x="3456878" y="160543"/>
            <a:ext cx="5687122" cy="6124754"/>
          </a:xfrm>
          <a:prstGeom prst="rect">
            <a:avLst/>
          </a:prstGeom>
          <a:noFill/>
        </p:spPr>
        <p:txBody>
          <a:bodyPr wrap="square" rtlCol="0">
            <a:spAutoFit/>
          </a:bodyPr>
          <a:lstStyle/>
          <a:p>
            <a:r>
              <a:rPr lang="en-US" sz="2400" dirty="0"/>
              <a:t>The homology of a circle is as follows:  </a:t>
            </a:r>
          </a:p>
          <a:p>
            <a:endParaRPr lang="en-US" sz="1200" dirty="0"/>
          </a:p>
          <a:p>
            <a:r>
              <a:rPr lang="en-US" sz="2400" dirty="0"/>
              <a:t>Rank of H</a:t>
            </a:r>
            <a:r>
              <a:rPr lang="en-US" sz="2400" baseline="-25000" dirty="0"/>
              <a:t>0</a:t>
            </a:r>
            <a:r>
              <a:rPr lang="en-US" sz="2400" dirty="0"/>
              <a:t> = 1 </a:t>
            </a:r>
            <a:endParaRPr lang="en-US" sz="2400" dirty="0" smtClean="0"/>
          </a:p>
          <a:p>
            <a:r>
              <a:rPr lang="en-US" sz="2400" dirty="0"/>
              <a:t> </a:t>
            </a:r>
            <a:r>
              <a:rPr lang="en-US" sz="2400" dirty="0" smtClean="0"/>
              <a:t>     since </a:t>
            </a:r>
            <a:r>
              <a:rPr lang="en-US" sz="2400" dirty="0"/>
              <a:t>a circle has only one component</a:t>
            </a:r>
          </a:p>
          <a:p>
            <a:r>
              <a:rPr lang="en-US" sz="2400" dirty="0"/>
              <a:t>Rank of </a:t>
            </a:r>
            <a:r>
              <a:rPr lang="en-US" sz="2400" dirty="0" smtClean="0"/>
              <a:t>H</a:t>
            </a:r>
            <a:r>
              <a:rPr lang="en-US" sz="2400" baseline="-25000" dirty="0" smtClean="0"/>
              <a:t>1</a:t>
            </a:r>
            <a:r>
              <a:rPr lang="en-US" sz="2400" dirty="0" smtClean="0"/>
              <a:t> </a:t>
            </a:r>
            <a:r>
              <a:rPr lang="en-US" sz="2400" dirty="0"/>
              <a:t>= 1 </a:t>
            </a:r>
            <a:endParaRPr lang="en-US" sz="2400" dirty="0" smtClean="0"/>
          </a:p>
          <a:p>
            <a:r>
              <a:rPr lang="en-US" sz="2400" dirty="0"/>
              <a:t> </a:t>
            </a:r>
            <a:r>
              <a:rPr lang="en-US" sz="2400" dirty="0" smtClean="0"/>
              <a:t>     since </a:t>
            </a:r>
            <a:r>
              <a:rPr lang="en-US" sz="2400" dirty="0"/>
              <a:t>a circle has a single </a:t>
            </a:r>
            <a:r>
              <a:rPr lang="en-US" sz="2400" dirty="0" smtClean="0"/>
              <a:t>1-d </a:t>
            </a:r>
            <a:r>
              <a:rPr lang="en-US" sz="2400" dirty="0"/>
              <a:t>component</a:t>
            </a:r>
          </a:p>
          <a:p>
            <a:r>
              <a:rPr lang="en-US" sz="2400" dirty="0"/>
              <a:t>Rank of </a:t>
            </a:r>
            <a:r>
              <a:rPr lang="en-US" sz="2400" dirty="0" smtClean="0"/>
              <a:t>H</a:t>
            </a:r>
            <a:r>
              <a:rPr lang="en-US" sz="2400" baseline="-25000" dirty="0" smtClean="0"/>
              <a:t>2</a:t>
            </a:r>
            <a:r>
              <a:rPr lang="en-US" sz="2400" dirty="0" smtClean="0"/>
              <a:t> </a:t>
            </a:r>
            <a:r>
              <a:rPr lang="en-US" sz="2400" dirty="0"/>
              <a:t>= 0 </a:t>
            </a:r>
            <a:endParaRPr lang="en-US" sz="2400" dirty="0" smtClean="0"/>
          </a:p>
          <a:p>
            <a:r>
              <a:rPr lang="en-US" sz="2400" dirty="0"/>
              <a:t> </a:t>
            </a:r>
            <a:r>
              <a:rPr lang="en-US" sz="2400" dirty="0" smtClean="0"/>
              <a:t>     since </a:t>
            </a:r>
            <a:r>
              <a:rPr lang="en-US" sz="2400" dirty="0"/>
              <a:t>we don’t have any </a:t>
            </a:r>
            <a:r>
              <a:rPr lang="en-US" sz="2400" dirty="0" smtClean="0"/>
              <a:t>2-d </a:t>
            </a:r>
            <a:r>
              <a:rPr lang="en-US" sz="2400" dirty="0"/>
              <a:t>circles. </a:t>
            </a:r>
          </a:p>
          <a:p>
            <a:endParaRPr lang="en-US" sz="1600" dirty="0"/>
          </a:p>
          <a:p>
            <a:r>
              <a:rPr lang="en-US" sz="2400" dirty="0" smtClean="0">
                <a:solidFill>
                  <a:srgbClr val="7030A0"/>
                </a:solidFill>
              </a:rPr>
              <a:t>This data set consists of 60 points randomly taken from a circle of radius 1.</a:t>
            </a:r>
          </a:p>
          <a:p>
            <a:endParaRPr lang="en-US" sz="2400" dirty="0">
              <a:solidFill>
                <a:srgbClr val="7030A0"/>
              </a:solidFill>
            </a:endParaRPr>
          </a:p>
          <a:p>
            <a:r>
              <a:rPr lang="en-US" sz="2400" dirty="0" smtClean="0">
                <a:solidFill>
                  <a:srgbClr val="7030A0"/>
                </a:solidFill>
              </a:rPr>
              <a:t>What should we expect the barcode to look like?</a:t>
            </a:r>
          </a:p>
          <a:p>
            <a:endParaRPr lang="en-US" sz="2400" dirty="0" smtClean="0">
              <a:solidFill>
                <a:srgbClr val="7030A0"/>
              </a:solidFill>
            </a:endParaRPr>
          </a:p>
          <a:p>
            <a:r>
              <a:rPr lang="en-US" sz="2400" dirty="0">
                <a:solidFill>
                  <a:srgbClr val="7030A0"/>
                </a:solidFill>
              </a:rPr>
              <a:t>What should we expect the </a:t>
            </a:r>
            <a:r>
              <a:rPr lang="en-US" sz="2400" dirty="0" smtClean="0">
                <a:solidFill>
                  <a:srgbClr val="7030A0"/>
                </a:solidFill>
              </a:rPr>
              <a:t>persistence diagram </a:t>
            </a:r>
            <a:r>
              <a:rPr lang="en-US" sz="2400" dirty="0">
                <a:solidFill>
                  <a:srgbClr val="7030A0"/>
                </a:solidFill>
              </a:rPr>
              <a:t>to look like</a:t>
            </a:r>
            <a:r>
              <a:rPr lang="en-US" sz="2400" dirty="0" smtClean="0">
                <a:solidFill>
                  <a:srgbClr val="7030A0"/>
                </a:solidFill>
              </a:rPr>
              <a:t>?</a:t>
            </a:r>
            <a:endParaRPr lang="en-US" sz="2400" dirty="0">
              <a:solidFill>
                <a:srgbClr val="7030A0"/>
              </a:solidFill>
            </a:endParaRPr>
          </a:p>
        </p:txBody>
      </p:sp>
      <p:sp>
        <p:nvSpPr>
          <p:cNvPr id="3" name="Oval 2"/>
          <p:cNvSpPr/>
          <p:nvPr/>
        </p:nvSpPr>
        <p:spPr>
          <a:xfrm>
            <a:off x="1012020" y="423764"/>
            <a:ext cx="1737360" cy="1737360"/>
          </a:xfrm>
          <a:prstGeom prst="ellips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p:cNvCxnSpPr/>
          <p:nvPr/>
        </p:nvCxnSpPr>
        <p:spPr>
          <a:xfrm flipV="1">
            <a:off x="-74342" y="3055433"/>
            <a:ext cx="923321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88858" y="5578804"/>
            <a:ext cx="3360585" cy="1200329"/>
          </a:xfrm>
          <a:prstGeom prst="rect">
            <a:avLst/>
          </a:prstGeom>
          <a:solidFill>
            <a:srgbClr val="FDD7F7"/>
          </a:solidFill>
        </p:spPr>
        <p:txBody>
          <a:bodyPr wrap="square" rtlCol="0">
            <a:spAutoFit/>
          </a:bodyPr>
          <a:lstStyle/>
          <a:p>
            <a:r>
              <a:rPr lang="en-US" sz="2400" dirty="0" smtClean="0"/>
              <a:t>Can we use TDA to determine that our points came from a circle</a:t>
            </a:r>
            <a:endParaRPr lang="en-US" sz="2400" dirty="0"/>
          </a:p>
        </p:txBody>
      </p:sp>
    </p:spTree>
    <p:extLst>
      <p:ext uri="{BB962C8B-B14F-4D97-AF65-F5344CB8AC3E}">
        <p14:creationId xmlns:p14="http://schemas.microsoft.com/office/powerpoint/2010/main" val="34773942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91441" y="3864608"/>
            <a:ext cx="5656580" cy="1347597"/>
          </a:xfrm>
          <a:prstGeom prst="rect">
            <a:avLst/>
          </a:prstGeom>
          <a:ln>
            <a:solidFill>
              <a:srgbClr val="0000FF"/>
            </a:solidFill>
          </a:ln>
        </p:spPr>
      </p:pic>
      <p:pic>
        <p:nvPicPr>
          <p:cNvPr id="4" name="Picture 3"/>
          <p:cNvPicPr>
            <a:picLocks noChangeAspect="1"/>
          </p:cNvPicPr>
          <p:nvPr/>
        </p:nvPicPr>
        <p:blipFill>
          <a:blip r:embed="rId3"/>
          <a:stretch>
            <a:fillRect/>
          </a:stretch>
        </p:blipFill>
        <p:spPr>
          <a:xfrm>
            <a:off x="94113" y="917261"/>
            <a:ext cx="5723128" cy="2478913"/>
          </a:xfrm>
          <a:prstGeom prst="rect">
            <a:avLst/>
          </a:prstGeom>
          <a:ln>
            <a:solidFill>
              <a:srgbClr val="0000FF"/>
            </a:solidFill>
          </a:ln>
        </p:spPr>
      </p:pic>
      <p:pic>
        <p:nvPicPr>
          <p:cNvPr id="5" name="Picture 4"/>
          <p:cNvPicPr>
            <a:picLocks noChangeAspect="1"/>
          </p:cNvPicPr>
          <p:nvPr/>
        </p:nvPicPr>
        <p:blipFill>
          <a:blip r:embed="rId4"/>
          <a:stretch>
            <a:fillRect/>
          </a:stretch>
        </p:blipFill>
        <p:spPr>
          <a:xfrm>
            <a:off x="5891071" y="1784362"/>
            <a:ext cx="3117640" cy="3282696"/>
          </a:xfrm>
          <a:prstGeom prst="rect">
            <a:avLst/>
          </a:prstGeom>
        </p:spPr>
      </p:pic>
      <p:sp>
        <p:nvSpPr>
          <p:cNvPr id="8" name="TextBox 7"/>
          <p:cNvSpPr txBox="1"/>
          <p:nvPr/>
        </p:nvSpPr>
        <p:spPr>
          <a:xfrm>
            <a:off x="246741" y="5244894"/>
            <a:ext cx="8650519" cy="1569660"/>
          </a:xfrm>
          <a:prstGeom prst="rect">
            <a:avLst/>
          </a:prstGeom>
          <a:solidFill>
            <a:srgbClr val="002060"/>
          </a:solidFill>
        </p:spPr>
        <p:txBody>
          <a:bodyPr wrap="square" rtlCol="0">
            <a:spAutoFit/>
          </a:bodyPr>
          <a:lstStyle/>
          <a:p>
            <a:pPr algn="ctr"/>
            <a:endParaRPr lang="en-US" sz="1600" dirty="0" smtClean="0"/>
          </a:p>
          <a:p>
            <a:pPr algn="ctr"/>
            <a:r>
              <a:rPr lang="en-US" sz="3200" dirty="0" smtClean="0">
                <a:solidFill>
                  <a:srgbClr val="FFFF00"/>
                </a:solidFill>
              </a:rPr>
              <a:t>Choose how to model your data</a:t>
            </a:r>
          </a:p>
          <a:p>
            <a:pPr algn="ctr"/>
            <a:r>
              <a:rPr lang="en-US" sz="3200" dirty="0" smtClean="0">
                <a:solidFill>
                  <a:srgbClr val="FFFF00"/>
                </a:solidFill>
              </a:rPr>
              <a:t>Consult previous methods.</a:t>
            </a:r>
          </a:p>
          <a:p>
            <a:pPr algn="ctr"/>
            <a:endParaRPr lang="en-US" sz="1600" dirty="0" smtClean="0">
              <a:solidFill>
                <a:srgbClr val="FFFF00"/>
              </a:solidFill>
            </a:endParaRPr>
          </a:p>
        </p:txBody>
      </p:sp>
    </p:spTree>
    <p:extLst>
      <p:ext uri="{BB962C8B-B14F-4D97-AF65-F5344CB8AC3E}">
        <p14:creationId xmlns:p14="http://schemas.microsoft.com/office/powerpoint/2010/main" val="201890047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26" t="6016" r="4600" b="1050"/>
          <a:stretch/>
        </p:blipFill>
        <p:spPr>
          <a:xfrm>
            <a:off x="6006437" y="42179"/>
            <a:ext cx="3243943" cy="2634343"/>
          </a:xfrm>
          <a:prstGeom prst="rect">
            <a:avLst/>
          </a:prstGeom>
        </p:spPr>
      </p:pic>
      <p:sp>
        <p:nvSpPr>
          <p:cNvPr id="8" name="TextBox 7"/>
          <p:cNvSpPr txBox="1"/>
          <p:nvPr/>
        </p:nvSpPr>
        <p:spPr>
          <a:xfrm>
            <a:off x="104079" y="2666080"/>
            <a:ext cx="9188606" cy="4585871"/>
          </a:xfrm>
          <a:prstGeom prst="rect">
            <a:avLst/>
          </a:prstGeom>
          <a:noFill/>
        </p:spPr>
        <p:txBody>
          <a:bodyPr wrap="square" rtlCol="0">
            <a:spAutoFit/>
          </a:bodyPr>
          <a:lstStyle/>
          <a:p>
            <a:r>
              <a:rPr lang="en-US" sz="2400" dirty="0"/>
              <a:t>The homology of a circle is as follows:  </a:t>
            </a:r>
          </a:p>
          <a:p>
            <a:endParaRPr lang="en-US" sz="1200" dirty="0"/>
          </a:p>
          <a:p>
            <a:r>
              <a:rPr lang="en-US" sz="2400" dirty="0"/>
              <a:t>Rank of </a:t>
            </a:r>
            <a:r>
              <a:rPr lang="en-US" sz="2400" dirty="0" smtClean="0"/>
              <a:t>H</a:t>
            </a:r>
            <a:r>
              <a:rPr lang="en-US" sz="2400" baseline="-25000" dirty="0"/>
              <a:t>0</a:t>
            </a:r>
            <a:r>
              <a:rPr lang="en-US" sz="2400" dirty="0" smtClean="0"/>
              <a:t> </a:t>
            </a:r>
            <a:r>
              <a:rPr lang="en-US" sz="2400" dirty="0"/>
              <a:t>= 1 </a:t>
            </a:r>
            <a:r>
              <a:rPr lang="en-US" sz="2400" dirty="0" smtClean="0"/>
              <a:t>since </a:t>
            </a:r>
            <a:r>
              <a:rPr lang="en-US" sz="2400" dirty="0"/>
              <a:t>a circle has only one </a:t>
            </a:r>
            <a:r>
              <a:rPr lang="en-US" sz="2400" dirty="0" smtClean="0"/>
              <a:t>component</a:t>
            </a:r>
          </a:p>
          <a:p>
            <a:r>
              <a:rPr lang="en-US" sz="2400" dirty="0"/>
              <a:t> </a:t>
            </a:r>
            <a:r>
              <a:rPr lang="en-US" sz="2400" dirty="0" smtClean="0"/>
              <a:t>      </a:t>
            </a:r>
            <a:r>
              <a:rPr lang="en-US" sz="2400" dirty="0" smtClean="0">
                <a:solidFill>
                  <a:srgbClr val="7030A0"/>
                </a:solidFill>
              </a:rPr>
              <a:t>Thus we expect 1 persistent (long) bar in the 0-dim barcode</a:t>
            </a:r>
          </a:p>
          <a:p>
            <a:r>
              <a:rPr lang="en-US" sz="2400" dirty="0">
                <a:solidFill>
                  <a:srgbClr val="7030A0"/>
                </a:solidFill>
              </a:rPr>
              <a:t> </a:t>
            </a:r>
            <a:r>
              <a:rPr lang="en-US" sz="2400" dirty="0" smtClean="0">
                <a:solidFill>
                  <a:srgbClr val="7030A0"/>
                </a:solidFill>
              </a:rPr>
              <a:t>       plus some shorter bars that we can “ignore” </a:t>
            </a:r>
            <a:endParaRPr lang="en-US" sz="2400" dirty="0">
              <a:solidFill>
                <a:srgbClr val="7030A0"/>
              </a:solidFill>
            </a:endParaRPr>
          </a:p>
          <a:p>
            <a:r>
              <a:rPr lang="en-US" sz="2400" dirty="0"/>
              <a:t>Rank of </a:t>
            </a:r>
            <a:r>
              <a:rPr lang="en-US" sz="2400" dirty="0" smtClean="0"/>
              <a:t>H</a:t>
            </a:r>
            <a:r>
              <a:rPr lang="en-US" sz="2400" baseline="-25000" dirty="0" smtClean="0"/>
              <a:t>1</a:t>
            </a:r>
            <a:r>
              <a:rPr lang="en-US" sz="2400" dirty="0" smtClean="0"/>
              <a:t> </a:t>
            </a:r>
            <a:r>
              <a:rPr lang="en-US" sz="2400" dirty="0"/>
              <a:t>= </a:t>
            </a:r>
            <a:r>
              <a:rPr lang="en-US" sz="2400" dirty="0" smtClean="0"/>
              <a:t>1:  circle </a:t>
            </a:r>
            <a:r>
              <a:rPr lang="en-US" sz="2400" dirty="0"/>
              <a:t>has a single </a:t>
            </a:r>
            <a:r>
              <a:rPr lang="en-US" sz="2400" dirty="0" smtClean="0"/>
              <a:t>1-d cycle that does not bound surface</a:t>
            </a:r>
          </a:p>
          <a:p>
            <a:r>
              <a:rPr lang="en-US" sz="2400" dirty="0" smtClean="0">
                <a:solidFill>
                  <a:srgbClr val="7030A0"/>
                </a:solidFill>
              </a:rPr>
              <a:t>       Thus </a:t>
            </a:r>
            <a:r>
              <a:rPr lang="en-US" sz="2400" dirty="0">
                <a:solidFill>
                  <a:srgbClr val="7030A0"/>
                </a:solidFill>
              </a:rPr>
              <a:t>we expect 1 persistent (long) bar in the </a:t>
            </a:r>
            <a:r>
              <a:rPr lang="en-US" sz="2400" dirty="0" smtClean="0">
                <a:solidFill>
                  <a:srgbClr val="7030A0"/>
                </a:solidFill>
              </a:rPr>
              <a:t>1-dim </a:t>
            </a:r>
            <a:r>
              <a:rPr lang="en-US" sz="2400" dirty="0">
                <a:solidFill>
                  <a:srgbClr val="7030A0"/>
                </a:solidFill>
              </a:rPr>
              <a:t>barcode </a:t>
            </a:r>
            <a:endParaRPr lang="en-US" sz="2400" dirty="0" smtClean="0">
              <a:solidFill>
                <a:srgbClr val="7030A0"/>
              </a:solidFill>
            </a:endParaRPr>
          </a:p>
          <a:p>
            <a:r>
              <a:rPr lang="en-US" sz="2400" dirty="0" smtClean="0">
                <a:solidFill>
                  <a:srgbClr val="7030A0"/>
                </a:solidFill>
              </a:rPr>
              <a:t>       plus possible some </a:t>
            </a:r>
            <a:r>
              <a:rPr lang="en-US" sz="2400" dirty="0">
                <a:solidFill>
                  <a:srgbClr val="7030A0"/>
                </a:solidFill>
              </a:rPr>
              <a:t>shorter bars that we can “ignore” </a:t>
            </a:r>
            <a:endParaRPr lang="en-US" sz="2400" dirty="0" smtClean="0">
              <a:solidFill>
                <a:srgbClr val="7030A0"/>
              </a:solidFill>
            </a:endParaRPr>
          </a:p>
          <a:p>
            <a:r>
              <a:rPr lang="en-US" sz="2400" dirty="0" smtClean="0"/>
              <a:t>Rank </a:t>
            </a:r>
            <a:r>
              <a:rPr lang="en-US" sz="2400" dirty="0"/>
              <a:t>of </a:t>
            </a:r>
            <a:r>
              <a:rPr lang="en-US" sz="2400" dirty="0" smtClean="0"/>
              <a:t>H</a:t>
            </a:r>
            <a:r>
              <a:rPr lang="en-US" sz="2400" baseline="-25000" dirty="0" smtClean="0"/>
              <a:t>2</a:t>
            </a:r>
            <a:r>
              <a:rPr lang="en-US" sz="2400" dirty="0" smtClean="0"/>
              <a:t> </a:t>
            </a:r>
            <a:r>
              <a:rPr lang="en-US" sz="2400" dirty="0"/>
              <a:t>= 0 </a:t>
            </a:r>
            <a:r>
              <a:rPr lang="en-US" sz="2400" dirty="0" smtClean="0"/>
              <a:t>since </a:t>
            </a:r>
            <a:r>
              <a:rPr lang="en-US" sz="2400" dirty="0"/>
              <a:t>we don’t have any </a:t>
            </a:r>
            <a:r>
              <a:rPr lang="en-US" sz="2400" smtClean="0"/>
              <a:t>2-d ccles</a:t>
            </a:r>
            <a:r>
              <a:rPr lang="en-US" sz="2400" dirty="0" smtClean="0"/>
              <a:t>.</a:t>
            </a:r>
          </a:p>
          <a:p>
            <a:r>
              <a:rPr lang="en-US" sz="2400" dirty="0" smtClean="0"/>
              <a:t> </a:t>
            </a:r>
            <a:r>
              <a:rPr lang="en-US" sz="2400" dirty="0">
                <a:solidFill>
                  <a:srgbClr val="7030A0"/>
                </a:solidFill>
              </a:rPr>
              <a:t> </a:t>
            </a:r>
            <a:r>
              <a:rPr lang="en-US" sz="2400" dirty="0" smtClean="0">
                <a:solidFill>
                  <a:srgbClr val="7030A0"/>
                </a:solidFill>
              </a:rPr>
              <a:t>    Thus </a:t>
            </a:r>
            <a:r>
              <a:rPr lang="en-US" sz="2400" dirty="0">
                <a:solidFill>
                  <a:srgbClr val="7030A0"/>
                </a:solidFill>
              </a:rPr>
              <a:t>we expect </a:t>
            </a:r>
            <a:r>
              <a:rPr lang="en-US" sz="2400" dirty="0" smtClean="0">
                <a:solidFill>
                  <a:srgbClr val="7030A0"/>
                </a:solidFill>
              </a:rPr>
              <a:t>0 </a:t>
            </a:r>
            <a:r>
              <a:rPr lang="en-US" sz="2400" dirty="0">
                <a:solidFill>
                  <a:srgbClr val="7030A0"/>
                </a:solidFill>
              </a:rPr>
              <a:t>persistent (long) </a:t>
            </a:r>
            <a:r>
              <a:rPr lang="en-US" sz="2400" dirty="0" smtClean="0">
                <a:solidFill>
                  <a:srgbClr val="7030A0"/>
                </a:solidFill>
              </a:rPr>
              <a:t>bars </a:t>
            </a:r>
            <a:r>
              <a:rPr lang="en-US" sz="2400" dirty="0">
                <a:solidFill>
                  <a:srgbClr val="7030A0"/>
                </a:solidFill>
              </a:rPr>
              <a:t>in the </a:t>
            </a:r>
            <a:r>
              <a:rPr lang="en-US" sz="2400" dirty="0" smtClean="0">
                <a:solidFill>
                  <a:srgbClr val="7030A0"/>
                </a:solidFill>
              </a:rPr>
              <a:t>2-dim </a:t>
            </a:r>
            <a:r>
              <a:rPr lang="en-US" sz="2400" dirty="0">
                <a:solidFill>
                  <a:srgbClr val="7030A0"/>
                </a:solidFill>
              </a:rPr>
              <a:t>barcode </a:t>
            </a:r>
          </a:p>
          <a:p>
            <a:r>
              <a:rPr lang="en-US" sz="2400" dirty="0">
                <a:solidFill>
                  <a:srgbClr val="7030A0"/>
                </a:solidFill>
              </a:rPr>
              <a:t>       plus possible some shorter bars that we can “ignore” </a:t>
            </a:r>
            <a:endParaRPr lang="en-US" sz="2400" dirty="0" smtClean="0"/>
          </a:p>
          <a:p>
            <a:endParaRPr lang="en-US" sz="2400" dirty="0"/>
          </a:p>
          <a:p>
            <a:endParaRPr lang="en-US" sz="1600" dirty="0"/>
          </a:p>
        </p:txBody>
      </p:sp>
      <p:sp>
        <p:nvSpPr>
          <p:cNvPr id="3" name="Oval 2"/>
          <p:cNvSpPr/>
          <p:nvPr/>
        </p:nvSpPr>
        <p:spPr>
          <a:xfrm>
            <a:off x="387551" y="490671"/>
            <a:ext cx="1737360" cy="1737360"/>
          </a:xfrm>
          <a:prstGeom prst="ellips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809756" y="90777"/>
            <a:ext cx="3360585" cy="1200329"/>
          </a:xfrm>
          <a:prstGeom prst="rect">
            <a:avLst/>
          </a:prstGeom>
          <a:solidFill>
            <a:srgbClr val="FDD7F7"/>
          </a:solidFill>
        </p:spPr>
        <p:txBody>
          <a:bodyPr wrap="square" rtlCol="0">
            <a:spAutoFit/>
          </a:bodyPr>
          <a:lstStyle/>
          <a:p>
            <a:r>
              <a:rPr lang="en-US" sz="2400" dirty="0" smtClean="0"/>
              <a:t>Can we use TDA to determine that our points came from a circle</a:t>
            </a:r>
            <a:endParaRPr lang="en-US" sz="2400" dirty="0"/>
          </a:p>
        </p:txBody>
      </p:sp>
    </p:spTree>
    <p:extLst>
      <p:ext uri="{BB962C8B-B14F-4D97-AF65-F5344CB8AC3E}">
        <p14:creationId xmlns:p14="http://schemas.microsoft.com/office/powerpoint/2010/main" val="519019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26" t="6016" r="4600" b="1050"/>
          <a:stretch/>
        </p:blipFill>
        <p:spPr>
          <a:xfrm>
            <a:off x="6006437" y="42179"/>
            <a:ext cx="3243943" cy="2634343"/>
          </a:xfrm>
          <a:prstGeom prst="rect">
            <a:avLst/>
          </a:prstGeom>
        </p:spPr>
      </p:pic>
      <p:sp>
        <p:nvSpPr>
          <p:cNvPr id="8" name="TextBox 7"/>
          <p:cNvSpPr txBox="1"/>
          <p:nvPr/>
        </p:nvSpPr>
        <p:spPr>
          <a:xfrm>
            <a:off x="104079" y="2666080"/>
            <a:ext cx="9188606" cy="4585871"/>
          </a:xfrm>
          <a:prstGeom prst="rect">
            <a:avLst/>
          </a:prstGeom>
          <a:noFill/>
        </p:spPr>
        <p:txBody>
          <a:bodyPr wrap="square" rtlCol="0">
            <a:spAutoFit/>
          </a:bodyPr>
          <a:lstStyle/>
          <a:p>
            <a:r>
              <a:rPr lang="en-US" sz="2400" dirty="0"/>
              <a:t>The homology of a circle is as follows:  </a:t>
            </a:r>
          </a:p>
          <a:p>
            <a:endParaRPr lang="en-US" sz="1200" dirty="0"/>
          </a:p>
          <a:p>
            <a:r>
              <a:rPr lang="en-US" sz="2400" dirty="0"/>
              <a:t>Rank of </a:t>
            </a:r>
            <a:r>
              <a:rPr lang="en-US" sz="2400" dirty="0" smtClean="0"/>
              <a:t>H</a:t>
            </a:r>
            <a:r>
              <a:rPr lang="en-US" sz="2400" baseline="-25000" dirty="0"/>
              <a:t>0</a:t>
            </a:r>
            <a:r>
              <a:rPr lang="en-US" sz="2400" dirty="0" smtClean="0"/>
              <a:t> </a:t>
            </a:r>
            <a:r>
              <a:rPr lang="en-US" sz="2400" dirty="0"/>
              <a:t>= 1 </a:t>
            </a:r>
            <a:r>
              <a:rPr lang="en-US" sz="2400" dirty="0" smtClean="0"/>
              <a:t>since </a:t>
            </a:r>
            <a:r>
              <a:rPr lang="en-US" sz="2400" dirty="0"/>
              <a:t>a circle has only one </a:t>
            </a:r>
            <a:r>
              <a:rPr lang="en-US" sz="2400" dirty="0" smtClean="0"/>
              <a:t>component</a:t>
            </a:r>
          </a:p>
          <a:p>
            <a:r>
              <a:rPr lang="en-US" sz="2400" dirty="0"/>
              <a:t> </a:t>
            </a:r>
            <a:r>
              <a:rPr lang="en-US" sz="2400" dirty="0" smtClean="0"/>
              <a:t>      </a:t>
            </a:r>
            <a:r>
              <a:rPr lang="en-US" sz="2400" dirty="0" smtClean="0">
                <a:solidFill>
                  <a:srgbClr val="7030A0"/>
                </a:solidFill>
              </a:rPr>
              <a:t>Thus we expect 1 persistent (long) bar in the 0-dim barcode</a:t>
            </a:r>
          </a:p>
          <a:p>
            <a:r>
              <a:rPr lang="en-US" sz="2400" dirty="0">
                <a:solidFill>
                  <a:srgbClr val="7030A0"/>
                </a:solidFill>
              </a:rPr>
              <a:t> </a:t>
            </a:r>
            <a:r>
              <a:rPr lang="en-US" sz="2400" dirty="0" smtClean="0">
                <a:solidFill>
                  <a:srgbClr val="7030A0"/>
                </a:solidFill>
              </a:rPr>
              <a:t>       plus some shorter bars that we can “ignore” </a:t>
            </a:r>
            <a:endParaRPr lang="en-US" sz="2400" dirty="0">
              <a:solidFill>
                <a:srgbClr val="7030A0"/>
              </a:solidFill>
            </a:endParaRPr>
          </a:p>
          <a:p>
            <a:r>
              <a:rPr lang="en-US" sz="2400" dirty="0"/>
              <a:t>Rank of </a:t>
            </a:r>
            <a:r>
              <a:rPr lang="en-US" sz="2400" dirty="0" smtClean="0"/>
              <a:t>H</a:t>
            </a:r>
            <a:r>
              <a:rPr lang="en-US" sz="2400" baseline="-25000" dirty="0" smtClean="0"/>
              <a:t>1</a:t>
            </a:r>
            <a:r>
              <a:rPr lang="en-US" sz="2400" dirty="0" smtClean="0"/>
              <a:t> </a:t>
            </a:r>
            <a:r>
              <a:rPr lang="en-US" sz="2400" dirty="0"/>
              <a:t>= </a:t>
            </a:r>
            <a:r>
              <a:rPr lang="en-US" sz="2400" dirty="0" smtClean="0"/>
              <a:t>1:  circle </a:t>
            </a:r>
            <a:r>
              <a:rPr lang="en-US" sz="2400" dirty="0"/>
              <a:t>has a single </a:t>
            </a:r>
            <a:r>
              <a:rPr lang="en-US" sz="2400" dirty="0" smtClean="0"/>
              <a:t>1-d cycle that does not bound surface</a:t>
            </a:r>
          </a:p>
          <a:p>
            <a:r>
              <a:rPr lang="en-US" sz="2400" dirty="0" smtClean="0">
                <a:solidFill>
                  <a:srgbClr val="7030A0"/>
                </a:solidFill>
              </a:rPr>
              <a:t>       Thus </a:t>
            </a:r>
            <a:r>
              <a:rPr lang="en-US" sz="2400" dirty="0">
                <a:solidFill>
                  <a:srgbClr val="7030A0"/>
                </a:solidFill>
              </a:rPr>
              <a:t>we expect 1 persistent (long) bar in the </a:t>
            </a:r>
            <a:r>
              <a:rPr lang="en-US" sz="2400" dirty="0" smtClean="0">
                <a:solidFill>
                  <a:srgbClr val="7030A0"/>
                </a:solidFill>
              </a:rPr>
              <a:t>1-dim </a:t>
            </a:r>
            <a:r>
              <a:rPr lang="en-US" sz="2400" dirty="0">
                <a:solidFill>
                  <a:srgbClr val="7030A0"/>
                </a:solidFill>
              </a:rPr>
              <a:t>barcode </a:t>
            </a:r>
            <a:endParaRPr lang="en-US" sz="2400" dirty="0" smtClean="0">
              <a:solidFill>
                <a:srgbClr val="7030A0"/>
              </a:solidFill>
            </a:endParaRPr>
          </a:p>
          <a:p>
            <a:r>
              <a:rPr lang="en-US" sz="2400" dirty="0" smtClean="0">
                <a:solidFill>
                  <a:srgbClr val="7030A0"/>
                </a:solidFill>
              </a:rPr>
              <a:t>       plus possible some </a:t>
            </a:r>
            <a:r>
              <a:rPr lang="en-US" sz="2400" dirty="0">
                <a:solidFill>
                  <a:srgbClr val="7030A0"/>
                </a:solidFill>
              </a:rPr>
              <a:t>shorter bars that we can “ignore” </a:t>
            </a:r>
            <a:endParaRPr lang="en-US" sz="2400" dirty="0" smtClean="0">
              <a:solidFill>
                <a:srgbClr val="7030A0"/>
              </a:solidFill>
            </a:endParaRPr>
          </a:p>
          <a:p>
            <a:r>
              <a:rPr lang="en-US" sz="2400" dirty="0" smtClean="0"/>
              <a:t>Rank </a:t>
            </a:r>
            <a:r>
              <a:rPr lang="en-US" sz="2400" dirty="0"/>
              <a:t>of </a:t>
            </a:r>
            <a:r>
              <a:rPr lang="en-US" sz="2400" dirty="0" smtClean="0"/>
              <a:t>H</a:t>
            </a:r>
            <a:r>
              <a:rPr lang="en-US" sz="2400" baseline="-25000" dirty="0" smtClean="0"/>
              <a:t>2</a:t>
            </a:r>
            <a:r>
              <a:rPr lang="en-US" sz="2400" dirty="0" smtClean="0"/>
              <a:t> </a:t>
            </a:r>
            <a:r>
              <a:rPr lang="en-US" sz="2400" dirty="0"/>
              <a:t>= 0 </a:t>
            </a:r>
            <a:r>
              <a:rPr lang="en-US" sz="2400" dirty="0" smtClean="0"/>
              <a:t>since </a:t>
            </a:r>
            <a:r>
              <a:rPr lang="en-US" sz="2400" dirty="0"/>
              <a:t>we don’t have any </a:t>
            </a:r>
            <a:r>
              <a:rPr lang="en-US" sz="2400" smtClean="0"/>
              <a:t>2-d ccles</a:t>
            </a:r>
            <a:r>
              <a:rPr lang="en-US" sz="2400" dirty="0" smtClean="0"/>
              <a:t>.</a:t>
            </a:r>
          </a:p>
          <a:p>
            <a:r>
              <a:rPr lang="en-US" sz="2400" dirty="0" smtClean="0"/>
              <a:t> </a:t>
            </a:r>
            <a:r>
              <a:rPr lang="en-US" sz="2400" dirty="0">
                <a:solidFill>
                  <a:srgbClr val="7030A0"/>
                </a:solidFill>
              </a:rPr>
              <a:t> </a:t>
            </a:r>
            <a:r>
              <a:rPr lang="en-US" sz="2400" dirty="0" smtClean="0">
                <a:solidFill>
                  <a:srgbClr val="7030A0"/>
                </a:solidFill>
              </a:rPr>
              <a:t>    Thus </a:t>
            </a:r>
            <a:r>
              <a:rPr lang="en-US" sz="2400" dirty="0">
                <a:solidFill>
                  <a:srgbClr val="7030A0"/>
                </a:solidFill>
              </a:rPr>
              <a:t>we expect </a:t>
            </a:r>
            <a:r>
              <a:rPr lang="en-US" sz="2400" dirty="0" smtClean="0">
                <a:solidFill>
                  <a:srgbClr val="7030A0"/>
                </a:solidFill>
              </a:rPr>
              <a:t>0 </a:t>
            </a:r>
            <a:r>
              <a:rPr lang="en-US" sz="2400" dirty="0">
                <a:solidFill>
                  <a:srgbClr val="7030A0"/>
                </a:solidFill>
              </a:rPr>
              <a:t>persistent (long) </a:t>
            </a:r>
            <a:r>
              <a:rPr lang="en-US" sz="2400" dirty="0" smtClean="0">
                <a:solidFill>
                  <a:srgbClr val="7030A0"/>
                </a:solidFill>
              </a:rPr>
              <a:t>bars </a:t>
            </a:r>
            <a:r>
              <a:rPr lang="en-US" sz="2400" dirty="0">
                <a:solidFill>
                  <a:srgbClr val="7030A0"/>
                </a:solidFill>
              </a:rPr>
              <a:t>in the </a:t>
            </a:r>
            <a:r>
              <a:rPr lang="en-US" sz="2400" dirty="0" smtClean="0">
                <a:solidFill>
                  <a:srgbClr val="7030A0"/>
                </a:solidFill>
              </a:rPr>
              <a:t>2-dim </a:t>
            </a:r>
            <a:r>
              <a:rPr lang="en-US" sz="2400" dirty="0">
                <a:solidFill>
                  <a:srgbClr val="7030A0"/>
                </a:solidFill>
              </a:rPr>
              <a:t>barcode </a:t>
            </a:r>
          </a:p>
          <a:p>
            <a:r>
              <a:rPr lang="en-US" sz="2400" dirty="0">
                <a:solidFill>
                  <a:srgbClr val="7030A0"/>
                </a:solidFill>
              </a:rPr>
              <a:t>       plus possible some shorter bars that we can “ignore” </a:t>
            </a:r>
            <a:endParaRPr lang="en-US" sz="2400" dirty="0" smtClean="0"/>
          </a:p>
          <a:p>
            <a:endParaRPr lang="en-US" sz="2400" dirty="0"/>
          </a:p>
          <a:p>
            <a:endParaRPr lang="en-US" sz="1600" dirty="0"/>
          </a:p>
        </p:txBody>
      </p:sp>
      <p:sp>
        <p:nvSpPr>
          <p:cNvPr id="3" name="Oval 2"/>
          <p:cNvSpPr/>
          <p:nvPr/>
        </p:nvSpPr>
        <p:spPr>
          <a:xfrm>
            <a:off x="387551" y="490671"/>
            <a:ext cx="1737360" cy="1737360"/>
          </a:xfrm>
          <a:prstGeom prst="ellips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9718" t="11393" r="4601" b="5658"/>
          <a:stretch/>
        </p:blipFill>
        <p:spPr>
          <a:xfrm>
            <a:off x="2786573" y="205727"/>
            <a:ext cx="2917371" cy="2351315"/>
          </a:xfrm>
          <a:prstGeom prst="rect">
            <a:avLst/>
          </a:prstGeom>
        </p:spPr>
      </p:pic>
    </p:spTree>
    <p:extLst>
      <p:ext uri="{BB962C8B-B14F-4D97-AF65-F5344CB8AC3E}">
        <p14:creationId xmlns:p14="http://schemas.microsoft.com/office/powerpoint/2010/main" val="110523127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26" t="6016" r="4600" b="1050"/>
          <a:stretch/>
        </p:blipFill>
        <p:spPr>
          <a:xfrm>
            <a:off x="14518" y="-21768"/>
            <a:ext cx="3243943" cy="263434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3" y="4074886"/>
            <a:ext cx="3404893" cy="2834640"/>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9718" t="11393" r="4601" b="5658"/>
          <a:stretch/>
        </p:blipFill>
        <p:spPr>
          <a:xfrm>
            <a:off x="355607" y="2177146"/>
            <a:ext cx="2917371" cy="2351315"/>
          </a:xfrm>
          <a:prstGeom prst="rect">
            <a:avLst/>
          </a:prstGeom>
        </p:spPr>
      </p:pic>
      <p:sp>
        <p:nvSpPr>
          <p:cNvPr id="9" name="Rectangle 8"/>
          <p:cNvSpPr/>
          <p:nvPr/>
        </p:nvSpPr>
        <p:spPr>
          <a:xfrm>
            <a:off x="3407856" y="4133385"/>
            <a:ext cx="5527988" cy="2631688"/>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396707" y="1776761"/>
            <a:ext cx="5527988" cy="2029522"/>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407856" y="264623"/>
            <a:ext cx="5736144" cy="7371249"/>
          </a:xfrm>
          <a:prstGeom prst="rect">
            <a:avLst/>
          </a:prstGeom>
          <a:noFill/>
        </p:spPr>
        <p:txBody>
          <a:bodyPr wrap="square" rtlCol="0">
            <a:spAutoFit/>
          </a:bodyPr>
          <a:lstStyle/>
          <a:p>
            <a:r>
              <a:rPr lang="en-US" sz="2400" dirty="0" smtClean="0"/>
              <a:t>Our data set = 60 points randomly taken from a circle of radius 1</a:t>
            </a:r>
          </a:p>
          <a:p>
            <a:endParaRPr lang="en-US" sz="2400" dirty="0"/>
          </a:p>
          <a:p>
            <a:endParaRPr lang="en-US" sz="2400" dirty="0" smtClean="0"/>
          </a:p>
          <a:p>
            <a:r>
              <a:rPr lang="en-US" sz="2400" dirty="0" smtClean="0">
                <a:solidFill>
                  <a:srgbClr val="7030A0"/>
                </a:solidFill>
              </a:rPr>
              <a:t>Can you determine from the barcode that our data set came from a circle?</a:t>
            </a:r>
          </a:p>
          <a:p>
            <a:endParaRPr lang="en-US" sz="1100" dirty="0" smtClean="0"/>
          </a:p>
          <a:p>
            <a:r>
              <a:rPr lang="en-US" sz="2400" dirty="0" smtClean="0"/>
              <a:t>Do you see 1 persistent 0-dim cycle?</a:t>
            </a:r>
            <a:endParaRPr lang="en-US" sz="2400" dirty="0"/>
          </a:p>
          <a:p>
            <a:r>
              <a:rPr lang="en-US" sz="2400" dirty="0" smtClean="0">
                <a:solidFill>
                  <a:srgbClr val="FF0000"/>
                </a:solidFill>
              </a:rPr>
              <a:t>Do you see 1 persistent 1-dim cycle?</a:t>
            </a:r>
          </a:p>
          <a:p>
            <a:r>
              <a:rPr lang="en-US" sz="2400" dirty="0">
                <a:solidFill>
                  <a:srgbClr val="0000FF"/>
                </a:solidFill>
              </a:rPr>
              <a:t>Do you see </a:t>
            </a:r>
            <a:r>
              <a:rPr lang="en-US" sz="2400" dirty="0" smtClean="0">
                <a:solidFill>
                  <a:srgbClr val="0000FF"/>
                </a:solidFill>
              </a:rPr>
              <a:t>0 </a:t>
            </a:r>
            <a:r>
              <a:rPr lang="en-US" sz="2400" dirty="0">
                <a:solidFill>
                  <a:srgbClr val="0000FF"/>
                </a:solidFill>
              </a:rPr>
              <a:t>persistent </a:t>
            </a:r>
            <a:r>
              <a:rPr lang="en-US" sz="2400" dirty="0" smtClean="0">
                <a:solidFill>
                  <a:srgbClr val="0000FF"/>
                </a:solidFill>
              </a:rPr>
              <a:t>2-dim </a:t>
            </a:r>
            <a:r>
              <a:rPr lang="en-US" sz="2400" dirty="0">
                <a:solidFill>
                  <a:srgbClr val="0000FF"/>
                </a:solidFill>
              </a:rPr>
              <a:t>cycle</a:t>
            </a:r>
            <a:r>
              <a:rPr lang="en-US" sz="2400" dirty="0" smtClean="0">
                <a:solidFill>
                  <a:srgbClr val="0000FF"/>
                </a:solidFill>
              </a:rPr>
              <a:t>?</a:t>
            </a:r>
          </a:p>
          <a:p>
            <a:endParaRPr lang="en-US" sz="2400" dirty="0">
              <a:solidFill>
                <a:srgbClr val="0000FF"/>
              </a:solidFill>
            </a:endParaRPr>
          </a:p>
          <a:p>
            <a:r>
              <a:rPr lang="en-US" sz="2400" dirty="0" smtClean="0">
                <a:solidFill>
                  <a:srgbClr val="7030A0"/>
                </a:solidFill>
              </a:rPr>
              <a:t>Does the persistent diagram make sense?</a:t>
            </a:r>
          </a:p>
          <a:p>
            <a:endParaRPr lang="en-US" sz="600" dirty="0" smtClean="0">
              <a:solidFill>
                <a:srgbClr val="7030A0"/>
              </a:solidFill>
            </a:endParaRPr>
          </a:p>
          <a:p>
            <a:r>
              <a:rPr lang="en-US" sz="2400" dirty="0" smtClean="0"/>
              <a:t>1 black point (cycle in H</a:t>
            </a:r>
            <a:r>
              <a:rPr lang="en-US" sz="2400" baseline="-25000" dirty="0" smtClean="0"/>
              <a:t>0</a:t>
            </a:r>
            <a:r>
              <a:rPr lang="en-US" sz="2400" dirty="0" smtClean="0"/>
              <a:t>) is far from the diagonal, while remaining black points are “close” to diagonal</a:t>
            </a:r>
          </a:p>
          <a:p>
            <a:r>
              <a:rPr lang="en-US" sz="2400" dirty="0" smtClean="0">
                <a:solidFill>
                  <a:srgbClr val="FF0000"/>
                </a:solidFill>
              </a:rPr>
              <a:t>1 red point </a:t>
            </a:r>
            <a:r>
              <a:rPr lang="en-US" sz="2400" dirty="0">
                <a:solidFill>
                  <a:srgbClr val="FF0000"/>
                </a:solidFill>
              </a:rPr>
              <a:t>(cycle in </a:t>
            </a:r>
            <a:r>
              <a:rPr lang="en-US" sz="2400" dirty="0" smtClean="0">
                <a:solidFill>
                  <a:srgbClr val="FF0000"/>
                </a:solidFill>
              </a:rPr>
              <a:t>H</a:t>
            </a:r>
            <a:r>
              <a:rPr lang="en-US" sz="2400" baseline="-25000" dirty="0" smtClean="0">
                <a:solidFill>
                  <a:srgbClr val="FF0000"/>
                </a:solidFill>
              </a:rPr>
              <a:t>1</a:t>
            </a:r>
            <a:r>
              <a:rPr lang="en-US" sz="2400" dirty="0" smtClean="0">
                <a:solidFill>
                  <a:srgbClr val="FF0000"/>
                </a:solidFill>
              </a:rPr>
              <a:t>) is far from diagonal</a:t>
            </a:r>
          </a:p>
          <a:p>
            <a:r>
              <a:rPr lang="en-US" sz="2400" dirty="0" smtClean="0">
                <a:solidFill>
                  <a:srgbClr val="0000FF"/>
                </a:solidFill>
              </a:rPr>
              <a:t>All blue points </a:t>
            </a:r>
            <a:r>
              <a:rPr lang="en-US" sz="2400" dirty="0">
                <a:solidFill>
                  <a:srgbClr val="0000FF"/>
                </a:solidFill>
              </a:rPr>
              <a:t>(</a:t>
            </a:r>
            <a:r>
              <a:rPr lang="en-US" sz="2400" dirty="0" smtClean="0">
                <a:solidFill>
                  <a:srgbClr val="0000FF"/>
                </a:solidFill>
              </a:rPr>
              <a:t>cycles </a:t>
            </a:r>
            <a:r>
              <a:rPr lang="en-US" sz="2400" dirty="0">
                <a:solidFill>
                  <a:srgbClr val="0000FF"/>
                </a:solidFill>
              </a:rPr>
              <a:t>in </a:t>
            </a:r>
            <a:r>
              <a:rPr lang="en-US" sz="2400" dirty="0" smtClean="0">
                <a:solidFill>
                  <a:srgbClr val="0000FF"/>
                </a:solidFill>
              </a:rPr>
              <a:t>H</a:t>
            </a:r>
            <a:r>
              <a:rPr lang="en-US" sz="2400" baseline="-25000" dirty="0" smtClean="0">
                <a:solidFill>
                  <a:srgbClr val="0000FF"/>
                </a:solidFill>
              </a:rPr>
              <a:t>2</a:t>
            </a:r>
            <a:r>
              <a:rPr lang="en-US" sz="2400" dirty="0" smtClean="0">
                <a:solidFill>
                  <a:srgbClr val="0000FF"/>
                </a:solidFill>
              </a:rPr>
              <a:t>) are close to diagonal</a:t>
            </a:r>
          </a:p>
          <a:p>
            <a:endParaRPr lang="en-US" sz="2400" dirty="0">
              <a:solidFill>
                <a:srgbClr val="0000FF"/>
              </a:solidFill>
            </a:endParaRPr>
          </a:p>
          <a:p>
            <a:endParaRPr lang="en-US" sz="2400" dirty="0" smtClean="0"/>
          </a:p>
        </p:txBody>
      </p:sp>
    </p:spTree>
    <p:extLst>
      <p:ext uri="{BB962C8B-B14F-4D97-AF65-F5344CB8AC3E}">
        <p14:creationId xmlns:p14="http://schemas.microsoft.com/office/powerpoint/2010/main" val="362828015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3" y="4074886"/>
            <a:ext cx="3404893" cy="2834640"/>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9718" t="11393" r="4601" b="5658"/>
          <a:stretch/>
        </p:blipFill>
        <p:spPr>
          <a:xfrm>
            <a:off x="355607" y="169926"/>
            <a:ext cx="2917371" cy="2351315"/>
          </a:xfrm>
          <a:prstGeom prst="rect">
            <a:avLst/>
          </a:prstGeom>
        </p:spPr>
      </p:pic>
      <p:sp>
        <p:nvSpPr>
          <p:cNvPr id="9" name="Rectangle 8"/>
          <p:cNvSpPr/>
          <p:nvPr/>
        </p:nvSpPr>
        <p:spPr>
          <a:xfrm>
            <a:off x="3407855" y="3590693"/>
            <a:ext cx="5661803" cy="317438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396706" y="215598"/>
            <a:ext cx="5672951" cy="3046988"/>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407856" y="264623"/>
            <a:ext cx="5736144" cy="6848029"/>
          </a:xfrm>
          <a:prstGeom prst="rect">
            <a:avLst/>
          </a:prstGeom>
          <a:noFill/>
        </p:spPr>
        <p:txBody>
          <a:bodyPr wrap="square" rtlCol="0">
            <a:spAutoFit/>
          </a:bodyPr>
          <a:lstStyle/>
          <a:p>
            <a:r>
              <a:rPr lang="en-US" sz="2400" dirty="0" smtClean="0">
                <a:solidFill>
                  <a:srgbClr val="7030A0"/>
                </a:solidFill>
              </a:rPr>
              <a:t>From the barcode:</a:t>
            </a:r>
          </a:p>
          <a:p>
            <a:endParaRPr lang="en-US" sz="1100" dirty="0" smtClean="0"/>
          </a:p>
          <a:p>
            <a:r>
              <a:rPr lang="en-US" sz="2400" dirty="0" smtClean="0"/>
              <a:t>1 persistent 0-dim cycle      </a:t>
            </a:r>
            <a:r>
              <a:rPr lang="en-US" sz="2400" dirty="0" smtClean="0">
                <a:sym typeface="Wingdings" panose="05000000000000000000" pitchFamily="2" charset="2"/>
              </a:rPr>
              <a:t>   </a:t>
            </a:r>
            <a:r>
              <a:rPr lang="en-US" sz="2400" dirty="0" smtClean="0"/>
              <a:t>H</a:t>
            </a:r>
            <a:r>
              <a:rPr lang="en-US" sz="2400" baseline="-25000" dirty="0" smtClean="0"/>
              <a:t>0</a:t>
            </a:r>
            <a:r>
              <a:rPr lang="en-US" sz="2400" dirty="0" smtClean="0"/>
              <a:t> </a:t>
            </a:r>
            <a:r>
              <a:rPr lang="en-US" sz="2400" dirty="0"/>
              <a:t>= 1 </a:t>
            </a:r>
          </a:p>
          <a:p>
            <a:r>
              <a:rPr lang="en-US" sz="2400" dirty="0" smtClean="0">
                <a:solidFill>
                  <a:srgbClr val="FF0000"/>
                </a:solidFill>
              </a:rPr>
              <a:t>1 persistent 1-dim </a:t>
            </a:r>
            <a:r>
              <a:rPr lang="en-US" sz="2400" dirty="0">
                <a:solidFill>
                  <a:srgbClr val="FF0000"/>
                </a:solidFill>
              </a:rPr>
              <a:t>cycle  </a:t>
            </a:r>
            <a:r>
              <a:rPr lang="en-US" sz="2400" dirty="0" smtClean="0">
                <a:solidFill>
                  <a:srgbClr val="FF0000"/>
                </a:solidFill>
              </a:rPr>
              <a:t>    </a:t>
            </a:r>
            <a:r>
              <a:rPr lang="en-US" sz="2400" dirty="0" smtClean="0">
                <a:solidFill>
                  <a:srgbClr val="FF0000"/>
                </a:solidFill>
                <a:sym typeface="Wingdings" panose="05000000000000000000" pitchFamily="2" charset="2"/>
              </a:rPr>
              <a:t>   </a:t>
            </a:r>
            <a:r>
              <a:rPr lang="en-US" sz="2400" dirty="0" smtClean="0">
                <a:solidFill>
                  <a:srgbClr val="FF0000"/>
                </a:solidFill>
              </a:rPr>
              <a:t>H</a:t>
            </a:r>
            <a:r>
              <a:rPr lang="en-US" sz="2400" baseline="-25000" dirty="0" smtClean="0">
                <a:solidFill>
                  <a:srgbClr val="FF0000"/>
                </a:solidFill>
              </a:rPr>
              <a:t>1</a:t>
            </a:r>
            <a:r>
              <a:rPr lang="en-US" sz="2400" dirty="0" smtClean="0">
                <a:solidFill>
                  <a:srgbClr val="FF0000"/>
                </a:solidFill>
              </a:rPr>
              <a:t> </a:t>
            </a:r>
            <a:r>
              <a:rPr lang="en-US" sz="2400" dirty="0">
                <a:solidFill>
                  <a:srgbClr val="FF0000"/>
                </a:solidFill>
              </a:rPr>
              <a:t>= 1 </a:t>
            </a:r>
            <a:endParaRPr lang="en-US" sz="2400" dirty="0" smtClean="0">
              <a:solidFill>
                <a:srgbClr val="FF0000"/>
              </a:solidFill>
            </a:endParaRPr>
          </a:p>
          <a:p>
            <a:r>
              <a:rPr lang="en-US" sz="2400" dirty="0" smtClean="0">
                <a:solidFill>
                  <a:srgbClr val="0000FF"/>
                </a:solidFill>
              </a:rPr>
              <a:t>No </a:t>
            </a:r>
            <a:r>
              <a:rPr lang="en-US" sz="2400" dirty="0">
                <a:solidFill>
                  <a:srgbClr val="0000FF"/>
                </a:solidFill>
              </a:rPr>
              <a:t>persistent </a:t>
            </a:r>
            <a:r>
              <a:rPr lang="en-US" sz="2400" dirty="0" smtClean="0">
                <a:solidFill>
                  <a:srgbClr val="0000FF"/>
                </a:solidFill>
              </a:rPr>
              <a:t>2-dim cycles  </a:t>
            </a:r>
            <a:r>
              <a:rPr lang="en-US" sz="2400" dirty="0">
                <a:solidFill>
                  <a:srgbClr val="0000FF"/>
                </a:solidFill>
                <a:sym typeface="Wingdings" panose="05000000000000000000" pitchFamily="2" charset="2"/>
              </a:rPr>
              <a:t> </a:t>
            </a:r>
            <a:r>
              <a:rPr lang="en-US" sz="2400" dirty="0" smtClean="0">
                <a:solidFill>
                  <a:srgbClr val="0000FF"/>
                </a:solidFill>
                <a:sym typeface="Wingdings" panose="05000000000000000000" pitchFamily="2" charset="2"/>
              </a:rPr>
              <a:t>  </a:t>
            </a:r>
            <a:r>
              <a:rPr lang="en-US" sz="2400" dirty="0" smtClean="0">
                <a:solidFill>
                  <a:srgbClr val="0000FF"/>
                </a:solidFill>
              </a:rPr>
              <a:t>H</a:t>
            </a:r>
            <a:r>
              <a:rPr lang="en-US" sz="2400" baseline="-25000" dirty="0" smtClean="0">
                <a:solidFill>
                  <a:srgbClr val="0000FF"/>
                </a:solidFill>
              </a:rPr>
              <a:t>2</a:t>
            </a:r>
            <a:r>
              <a:rPr lang="en-US" sz="2400" dirty="0" smtClean="0">
                <a:solidFill>
                  <a:srgbClr val="0000FF"/>
                </a:solidFill>
              </a:rPr>
              <a:t> </a:t>
            </a:r>
            <a:r>
              <a:rPr lang="en-US" sz="2400" dirty="0">
                <a:solidFill>
                  <a:srgbClr val="0000FF"/>
                </a:solidFill>
              </a:rPr>
              <a:t>= </a:t>
            </a:r>
            <a:r>
              <a:rPr lang="en-US" sz="2400" dirty="0" smtClean="0">
                <a:solidFill>
                  <a:srgbClr val="0000FF"/>
                </a:solidFill>
              </a:rPr>
              <a:t>0 </a:t>
            </a:r>
          </a:p>
          <a:p>
            <a:endParaRPr lang="en-US" sz="1400" dirty="0">
              <a:solidFill>
                <a:srgbClr val="0000FF"/>
              </a:solidFill>
            </a:endParaRPr>
          </a:p>
          <a:p>
            <a:r>
              <a:rPr lang="en-US" sz="2400" dirty="0" smtClean="0"/>
              <a:t>Ignore bars with “small” length</a:t>
            </a:r>
          </a:p>
          <a:p>
            <a:r>
              <a:rPr lang="en-US" sz="2400" dirty="0" smtClean="0"/>
              <a:t>Definition of “small” depends on dimension, data set, application, etc.</a:t>
            </a:r>
            <a:endParaRPr lang="en-US" sz="2400" dirty="0"/>
          </a:p>
          <a:p>
            <a:endParaRPr lang="en-US" sz="2400" dirty="0" smtClean="0">
              <a:solidFill>
                <a:srgbClr val="0000FF"/>
              </a:solidFill>
            </a:endParaRPr>
          </a:p>
          <a:p>
            <a:r>
              <a:rPr lang="en-US" sz="2400" dirty="0" smtClean="0">
                <a:solidFill>
                  <a:srgbClr val="7030A0"/>
                </a:solidFill>
              </a:rPr>
              <a:t>From the persistent diagram:</a:t>
            </a:r>
          </a:p>
          <a:p>
            <a:endParaRPr lang="en-US" sz="600" dirty="0" smtClean="0">
              <a:solidFill>
                <a:srgbClr val="7030A0"/>
              </a:solidFill>
            </a:endParaRPr>
          </a:p>
          <a:p>
            <a:r>
              <a:rPr lang="en-US" sz="2400" dirty="0" smtClean="0"/>
              <a:t>1 black point far from the diagonal </a:t>
            </a:r>
            <a:r>
              <a:rPr lang="en-US" sz="2400" dirty="0" smtClean="0">
                <a:sym typeface="Wingdings" panose="05000000000000000000" pitchFamily="2" charset="2"/>
              </a:rPr>
              <a:t> </a:t>
            </a:r>
            <a:r>
              <a:rPr lang="en-US" sz="2400" dirty="0"/>
              <a:t>H</a:t>
            </a:r>
            <a:r>
              <a:rPr lang="en-US" sz="2400" baseline="-25000" dirty="0"/>
              <a:t>0</a:t>
            </a:r>
            <a:r>
              <a:rPr lang="en-US" sz="2400" dirty="0"/>
              <a:t> = 1 </a:t>
            </a:r>
            <a:endParaRPr lang="en-US" sz="2400" dirty="0" smtClean="0"/>
          </a:p>
          <a:p>
            <a:r>
              <a:rPr lang="en-US" sz="2400" dirty="0" smtClean="0">
                <a:solidFill>
                  <a:srgbClr val="FF0000"/>
                </a:solidFill>
              </a:rPr>
              <a:t>1 red point far from diagonal</a:t>
            </a:r>
            <a:r>
              <a:rPr lang="en-US" sz="2400" dirty="0">
                <a:solidFill>
                  <a:srgbClr val="FF0000"/>
                </a:solidFill>
                <a:sym typeface="Wingdings" panose="05000000000000000000" pitchFamily="2" charset="2"/>
              </a:rPr>
              <a:t> </a:t>
            </a:r>
            <a:r>
              <a:rPr lang="en-US" sz="2400" dirty="0" smtClean="0">
                <a:solidFill>
                  <a:srgbClr val="FF0000"/>
                </a:solidFill>
                <a:sym typeface="Wingdings" panose="05000000000000000000" pitchFamily="2" charset="2"/>
              </a:rPr>
              <a:t>           </a:t>
            </a:r>
            <a:r>
              <a:rPr lang="en-US" sz="2400" dirty="0" smtClean="0">
                <a:solidFill>
                  <a:srgbClr val="FF0000"/>
                </a:solidFill>
              </a:rPr>
              <a:t>H</a:t>
            </a:r>
            <a:r>
              <a:rPr lang="en-US" sz="2400" baseline="-25000" dirty="0" smtClean="0">
                <a:solidFill>
                  <a:srgbClr val="FF0000"/>
                </a:solidFill>
              </a:rPr>
              <a:t>1</a:t>
            </a:r>
            <a:r>
              <a:rPr lang="en-US" sz="2400" dirty="0" smtClean="0">
                <a:solidFill>
                  <a:srgbClr val="FF0000"/>
                </a:solidFill>
              </a:rPr>
              <a:t> </a:t>
            </a:r>
            <a:r>
              <a:rPr lang="en-US" sz="2400" dirty="0">
                <a:solidFill>
                  <a:srgbClr val="FF0000"/>
                </a:solidFill>
              </a:rPr>
              <a:t>= 1 </a:t>
            </a:r>
            <a:endParaRPr lang="en-US" sz="2400" dirty="0" smtClean="0">
              <a:solidFill>
                <a:srgbClr val="FF0000"/>
              </a:solidFill>
            </a:endParaRPr>
          </a:p>
          <a:p>
            <a:r>
              <a:rPr lang="en-US" sz="2400" dirty="0" smtClean="0">
                <a:solidFill>
                  <a:srgbClr val="0000FF"/>
                </a:solidFill>
              </a:rPr>
              <a:t>All blue points close to diagonal</a:t>
            </a:r>
            <a:r>
              <a:rPr lang="en-US" sz="2400" dirty="0">
                <a:solidFill>
                  <a:srgbClr val="0000FF"/>
                </a:solidFill>
                <a:sym typeface="Wingdings" panose="05000000000000000000" pitchFamily="2" charset="2"/>
              </a:rPr>
              <a:t> </a:t>
            </a:r>
            <a:r>
              <a:rPr lang="en-US" sz="2400" dirty="0" smtClean="0">
                <a:solidFill>
                  <a:srgbClr val="0000FF"/>
                </a:solidFill>
                <a:sym typeface="Wingdings" panose="05000000000000000000" pitchFamily="2" charset="2"/>
              </a:rPr>
              <a:t>      </a:t>
            </a:r>
            <a:r>
              <a:rPr lang="en-US" sz="2400" dirty="0" smtClean="0">
                <a:solidFill>
                  <a:srgbClr val="0000FF"/>
                </a:solidFill>
              </a:rPr>
              <a:t>H</a:t>
            </a:r>
            <a:r>
              <a:rPr lang="en-US" sz="2400" baseline="-25000" dirty="0" smtClean="0">
                <a:solidFill>
                  <a:srgbClr val="0000FF"/>
                </a:solidFill>
              </a:rPr>
              <a:t>2</a:t>
            </a:r>
            <a:r>
              <a:rPr lang="en-US" sz="2400" dirty="0" smtClean="0">
                <a:solidFill>
                  <a:srgbClr val="0000FF"/>
                </a:solidFill>
              </a:rPr>
              <a:t> </a:t>
            </a:r>
            <a:r>
              <a:rPr lang="en-US" sz="2400" dirty="0">
                <a:solidFill>
                  <a:srgbClr val="0000FF"/>
                </a:solidFill>
              </a:rPr>
              <a:t>= 0 </a:t>
            </a:r>
            <a:endParaRPr lang="en-US" sz="2400" dirty="0" smtClean="0">
              <a:solidFill>
                <a:srgbClr val="0000FF"/>
              </a:solidFill>
            </a:endParaRPr>
          </a:p>
          <a:p>
            <a:endParaRPr lang="en-US" sz="2400" dirty="0">
              <a:solidFill>
                <a:srgbClr val="0000FF"/>
              </a:solidFill>
            </a:endParaRPr>
          </a:p>
          <a:p>
            <a:r>
              <a:rPr lang="en-US" sz="2400" dirty="0"/>
              <a:t>Ignore </a:t>
            </a:r>
            <a:r>
              <a:rPr lang="en-US" sz="2400" dirty="0" smtClean="0"/>
              <a:t>points  “close” to diagonal</a:t>
            </a:r>
            <a:endParaRPr lang="en-US" sz="2400" dirty="0"/>
          </a:p>
          <a:p>
            <a:r>
              <a:rPr lang="en-US" sz="2400" dirty="0"/>
              <a:t>Definition of </a:t>
            </a:r>
            <a:r>
              <a:rPr lang="en-US" sz="2400" dirty="0" smtClean="0"/>
              <a:t>“close” </a:t>
            </a:r>
            <a:r>
              <a:rPr lang="en-US" sz="2400" dirty="0"/>
              <a:t>depends on dimension, data set, application, etc.</a:t>
            </a:r>
          </a:p>
          <a:p>
            <a:endParaRPr lang="en-US" sz="2400" dirty="0" smtClean="0"/>
          </a:p>
        </p:txBody>
      </p:sp>
    </p:spTree>
    <p:extLst>
      <p:ext uri="{BB962C8B-B14F-4D97-AF65-F5344CB8AC3E}">
        <p14:creationId xmlns:p14="http://schemas.microsoft.com/office/powerpoint/2010/main" val="31712081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181" t="15376" r="8789" b="6112"/>
          <a:stretch/>
        </p:blipFill>
        <p:spPr>
          <a:xfrm>
            <a:off x="5840357" y="4023360"/>
            <a:ext cx="2938095" cy="2834640"/>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7666" t="14231" b="6112"/>
          <a:stretch/>
        </p:blipFill>
        <p:spPr>
          <a:xfrm>
            <a:off x="6495282" y="1213658"/>
            <a:ext cx="2562877" cy="2743200"/>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547" t="14803" r="8156" b="4393"/>
          <a:stretch/>
        </p:blipFill>
        <p:spPr>
          <a:xfrm>
            <a:off x="4093173" y="70658"/>
            <a:ext cx="2334638" cy="2286000"/>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126" t="6016" r="4600" b="1050"/>
          <a:stretch/>
        </p:blipFill>
        <p:spPr>
          <a:xfrm>
            <a:off x="14518" y="-21768"/>
            <a:ext cx="3243943" cy="2634343"/>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63" y="4074886"/>
            <a:ext cx="3404893" cy="2834640"/>
          </a:xfrm>
          <a:prstGeom prst="rect">
            <a:avLst/>
          </a:prstGeom>
        </p:spPr>
      </p:pic>
      <p:pic>
        <p:nvPicPr>
          <p:cNvPr id="9" name="Picture 8"/>
          <p:cNvPicPr>
            <a:picLocks noChangeAspect="1"/>
          </p:cNvPicPr>
          <p:nvPr/>
        </p:nvPicPr>
        <p:blipFill rotWithShape="1">
          <a:blip r:embed="rId7">
            <a:extLst>
              <a:ext uri="{28A0092B-C50C-407E-A947-70E740481C1C}">
                <a14:useLocalDpi xmlns:a14="http://schemas.microsoft.com/office/drawing/2010/main" val="0"/>
              </a:ext>
            </a:extLst>
          </a:blip>
          <a:srcRect l="9718" t="11393" r="4601" b="5658"/>
          <a:stretch/>
        </p:blipFill>
        <p:spPr>
          <a:xfrm>
            <a:off x="355607" y="2177146"/>
            <a:ext cx="2917371" cy="2351315"/>
          </a:xfrm>
          <a:prstGeom prst="rect">
            <a:avLst/>
          </a:prstGeom>
        </p:spPr>
      </p:pic>
      <p:cxnSp>
        <p:nvCxnSpPr>
          <p:cNvPr id="4" name="Straight Connector 3"/>
          <p:cNvCxnSpPr/>
          <p:nvPr/>
        </p:nvCxnSpPr>
        <p:spPr>
          <a:xfrm>
            <a:off x="3662792" y="-21768"/>
            <a:ext cx="0" cy="6879768"/>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917729" y="2485457"/>
            <a:ext cx="1977549" cy="2031325"/>
          </a:xfrm>
          <a:prstGeom prst="rect">
            <a:avLst/>
          </a:prstGeom>
          <a:solidFill>
            <a:schemeClr val="bg2"/>
          </a:solidFill>
        </p:spPr>
        <p:txBody>
          <a:bodyPr wrap="square" rtlCol="0">
            <a:spAutoFit/>
          </a:bodyPr>
          <a:lstStyle/>
          <a:p>
            <a:r>
              <a:rPr lang="en-US" dirty="0" smtClean="0"/>
              <a:t>Next week in B5 MLH you can explore the difference between circle and (circle + various amounts of noise)</a:t>
            </a:r>
            <a:endParaRPr lang="en-US" dirty="0"/>
          </a:p>
        </p:txBody>
      </p:sp>
      <p:sp>
        <p:nvSpPr>
          <p:cNvPr id="11" name="TextBox 10"/>
          <p:cNvSpPr txBox="1"/>
          <p:nvPr/>
        </p:nvSpPr>
        <p:spPr>
          <a:xfrm>
            <a:off x="3982203" y="4734332"/>
            <a:ext cx="1833922" cy="1938992"/>
          </a:xfrm>
          <a:prstGeom prst="rect">
            <a:avLst/>
          </a:prstGeom>
          <a:solidFill>
            <a:schemeClr val="accent6">
              <a:lumMod val="20000"/>
              <a:lumOff val="80000"/>
            </a:schemeClr>
          </a:solidFill>
        </p:spPr>
        <p:txBody>
          <a:bodyPr wrap="square" rtlCol="0">
            <a:spAutoFit/>
          </a:bodyPr>
          <a:lstStyle/>
          <a:p>
            <a:pPr algn="ctr"/>
            <a:r>
              <a:rPr lang="en-US" sz="2400" dirty="0" smtClean="0"/>
              <a:t>How does background noise affect </a:t>
            </a:r>
            <a:r>
              <a:rPr lang="en-US" sz="2400" dirty="0"/>
              <a:t>p</a:t>
            </a:r>
            <a:r>
              <a:rPr lang="en-US" sz="2400" dirty="0" smtClean="0"/>
              <a:t>ersistent diagram?</a:t>
            </a:r>
            <a:endParaRPr lang="en-US" sz="2400" dirty="0"/>
          </a:p>
        </p:txBody>
      </p:sp>
    </p:spTree>
    <p:extLst>
      <p:ext uri="{BB962C8B-B14F-4D97-AF65-F5344CB8AC3E}">
        <p14:creationId xmlns:p14="http://schemas.microsoft.com/office/powerpoint/2010/main" val="29100721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9968" y="-289259"/>
            <a:ext cx="5284064" cy="36576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73568"/>
            <a:ext cx="5284065" cy="36576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8125" y="3073568"/>
            <a:ext cx="5284065" cy="3657600"/>
          </a:xfrm>
          <a:prstGeom prst="rect">
            <a:avLst/>
          </a:prstGeom>
        </p:spPr>
      </p:pic>
      <p:sp>
        <p:nvSpPr>
          <p:cNvPr id="8" name="TextBox 7"/>
          <p:cNvSpPr txBox="1"/>
          <p:nvPr/>
        </p:nvSpPr>
        <p:spPr>
          <a:xfrm>
            <a:off x="7076954" y="616449"/>
            <a:ext cx="1833922" cy="1384995"/>
          </a:xfrm>
          <a:prstGeom prst="rect">
            <a:avLst/>
          </a:prstGeom>
          <a:solidFill>
            <a:schemeClr val="accent6">
              <a:lumMod val="20000"/>
              <a:lumOff val="80000"/>
            </a:schemeClr>
          </a:solidFill>
        </p:spPr>
        <p:txBody>
          <a:bodyPr wrap="square" rtlCol="0">
            <a:spAutoFit/>
          </a:bodyPr>
          <a:lstStyle/>
          <a:p>
            <a:pPr algn="ctr"/>
            <a:r>
              <a:rPr lang="en-US" sz="2800" dirty="0" smtClean="0"/>
              <a:t>What does noise look like?</a:t>
            </a:r>
            <a:endParaRPr lang="en-US" sz="2800" dirty="0"/>
          </a:p>
        </p:txBody>
      </p:sp>
    </p:spTree>
    <p:extLst>
      <p:ext uri="{BB962C8B-B14F-4D97-AF65-F5344CB8AC3E}">
        <p14:creationId xmlns:p14="http://schemas.microsoft.com/office/powerpoint/2010/main" val="334893182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64" y="2959267"/>
            <a:ext cx="5284065" cy="36576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9273" y="2959267"/>
            <a:ext cx="5284065" cy="36576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9968" y="-433636"/>
            <a:ext cx="5284065" cy="3657600"/>
          </a:xfrm>
          <a:prstGeom prst="rect">
            <a:avLst/>
          </a:prstGeom>
        </p:spPr>
      </p:pic>
      <p:sp>
        <p:nvSpPr>
          <p:cNvPr id="6" name="TextBox 5"/>
          <p:cNvSpPr txBox="1"/>
          <p:nvPr/>
        </p:nvSpPr>
        <p:spPr>
          <a:xfrm>
            <a:off x="7076954" y="616449"/>
            <a:ext cx="1833922" cy="1384995"/>
          </a:xfrm>
          <a:prstGeom prst="rect">
            <a:avLst/>
          </a:prstGeom>
          <a:solidFill>
            <a:schemeClr val="accent6">
              <a:lumMod val="20000"/>
              <a:lumOff val="80000"/>
            </a:schemeClr>
          </a:solidFill>
        </p:spPr>
        <p:txBody>
          <a:bodyPr wrap="square" rtlCol="0">
            <a:spAutoFit/>
          </a:bodyPr>
          <a:lstStyle/>
          <a:p>
            <a:pPr algn="ctr"/>
            <a:r>
              <a:rPr lang="en-US" sz="2800" dirty="0" smtClean="0"/>
              <a:t>What does noise look like?</a:t>
            </a:r>
            <a:endParaRPr lang="en-US" sz="2800" dirty="0"/>
          </a:p>
        </p:txBody>
      </p:sp>
    </p:spTree>
    <p:extLst>
      <p:ext uri="{BB962C8B-B14F-4D97-AF65-F5344CB8AC3E}">
        <p14:creationId xmlns:p14="http://schemas.microsoft.com/office/powerpoint/2010/main" val="395451847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27" y="3103646"/>
            <a:ext cx="5284065" cy="36576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463" y="3121692"/>
            <a:ext cx="5284065" cy="36576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9968" y="-397543"/>
            <a:ext cx="5284065" cy="3657600"/>
          </a:xfrm>
          <a:prstGeom prst="rect">
            <a:avLst/>
          </a:prstGeom>
        </p:spPr>
      </p:pic>
      <p:sp>
        <p:nvSpPr>
          <p:cNvPr id="7" name="TextBox 6"/>
          <p:cNvSpPr txBox="1"/>
          <p:nvPr/>
        </p:nvSpPr>
        <p:spPr>
          <a:xfrm>
            <a:off x="7076954" y="616449"/>
            <a:ext cx="1833922" cy="1384995"/>
          </a:xfrm>
          <a:prstGeom prst="rect">
            <a:avLst/>
          </a:prstGeom>
          <a:solidFill>
            <a:schemeClr val="accent6">
              <a:lumMod val="20000"/>
              <a:lumOff val="80000"/>
            </a:schemeClr>
          </a:solidFill>
        </p:spPr>
        <p:txBody>
          <a:bodyPr wrap="square" rtlCol="0">
            <a:spAutoFit/>
          </a:bodyPr>
          <a:lstStyle/>
          <a:p>
            <a:pPr algn="ctr"/>
            <a:r>
              <a:rPr lang="en-US" sz="2800" dirty="0" smtClean="0"/>
              <a:t>What does noise look like?</a:t>
            </a:r>
            <a:endParaRPr lang="en-US" sz="2800" dirty="0"/>
          </a:p>
        </p:txBody>
      </p:sp>
    </p:spTree>
    <p:extLst>
      <p:ext uri="{BB962C8B-B14F-4D97-AF65-F5344CB8AC3E}">
        <p14:creationId xmlns:p14="http://schemas.microsoft.com/office/powerpoint/2010/main" val="153213771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9968" y="-330368"/>
            <a:ext cx="5284065" cy="36576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702" y="3327232"/>
            <a:ext cx="5284065" cy="36576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4063" y="3327232"/>
            <a:ext cx="5284065" cy="3657600"/>
          </a:xfrm>
          <a:prstGeom prst="rect">
            <a:avLst/>
          </a:prstGeom>
        </p:spPr>
      </p:pic>
      <p:sp>
        <p:nvSpPr>
          <p:cNvPr id="5" name="TextBox 4"/>
          <p:cNvSpPr txBox="1"/>
          <p:nvPr/>
        </p:nvSpPr>
        <p:spPr>
          <a:xfrm>
            <a:off x="7076954" y="616449"/>
            <a:ext cx="1833922" cy="1384995"/>
          </a:xfrm>
          <a:prstGeom prst="rect">
            <a:avLst/>
          </a:prstGeom>
          <a:solidFill>
            <a:schemeClr val="accent6">
              <a:lumMod val="20000"/>
              <a:lumOff val="80000"/>
            </a:schemeClr>
          </a:solidFill>
        </p:spPr>
        <p:txBody>
          <a:bodyPr wrap="square" rtlCol="0">
            <a:spAutoFit/>
          </a:bodyPr>
          <a:lstStyle/>
          <a:p>
            <a:pPr algn="ctr"/>
            <a:r>
              <a:rPr lang="en-US" sz="2800" dirty="0" smtClean="0"/>
              <a:t>What does noise look like?</a:t>
            </a:r>
            <a:endParaRPr lang="en-US" sz="2800" dirty="0"/>
          </a:p>
        </p:txBody>
      </p:sp>
    </p:spTree>
    <p:extLst>
      <p:ext uri="{BB962C8B-B14F-4D97-AF65-F5344CB8AC3E}">
        <p14:creationId xmlns:p14="http://schemas.microsoft.com/office/powerpoint/2010/main" val="38749238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82" y="3200400"/>
            <a:ext cx="5284065" cy="36576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5367" y="3200400"/>
            <a:ext cx="5284065" cy="36576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9968" y="-201530"/>
            <a:ext cx="5284065" cy="3657600"/>
          </a:xfrm>
          <a:prstGeom prst="rect">
            <a:avLst/>
          </a:prstGeom>
        </p:spPr>
      </p:pic>
      <p:sp>
        <p:nvSpPr>
          <p:cNvPr id="5" name="TextBox 4"/>
          <p:cNvSpPr txBox="1"/>
          <p:nvPr/>
        </p:nvSpPr>
        <p:spPr>
          <a:xfrm>
            <a:off x="7076954" y="616449"/>
            <a:ext cx="1833922" cy="1384995"/>
          </a:xfrm>
          <a:prstGeom prst="rect">
            <a:avLst/>
          </a:prstGeom>
          <a:solidFill>
            <a:schemeClr val="accent6">
              <a:lumMod val="20000"/>
              <a:lumOff val="80000"/>
            </a:schemeClr>
          </a:solidFill>
        </p:spPr>
        <p:txBody>
          <a:bodyPr wrap="square" rtlCol="0">
            <a:spAutoFit/>
          </a:bodyPr>
          <a:lstStyle/>
          <a:p>
            <a:pPr algn="ctr"/>
            <a:r>
              <a:rPr lang="en-US" sz="2800" dirty="0" smtClean="0"/>
              <a:t>What does noise look like?</a:t>
            </a:r>
            <a:endParaRPr lang="en-US" sz="2800" dirty="0"/>
          </a:p>
        </p:txBody>
      </p:sp>
    </p:spTree>
    <p:extLst>
      <p:ext uri="{BB962C8B-B14F-4D97-AF65-F5344CB8AC3E}">
        <p14:creationId xmlns:p14="http://schemas.microsoft.com/office/powerpoint/2010/main" val="12494902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6305" y="318654"/>
            <a:ext cx="8631381" cy="6586418"/>
          </a:xfrm>
          <a:prstGeom prst="rect">
            <a:avLst/>
          </a:prstGeom>
          <a:noFill/>
        </p:spPr>
        <p:txBody>
          <a:bodyPr wrap="square" rtlCol="0">
            <a:spAutoFit/>
          </a:bodyPr>
          <a:lstStyle/>
          <a:p>
            <a:r>
              <a:rPr lang="en-US" sz="4400" dirty="0" smtClean="0"/>
              <a:t>What to do if you are overwhelmed by the number of possible ways to model your data (or if you have no ideas):</a:t>
            </a:r>
          </a:p>
          <a:p>
            <a:endParaRPr lang="en-US" sz="3200" dirty="0"/>
          </a:p>
          <a:p>
            <a:pPr algn="ctr"/>
            <a:r>
              <a:rPr lang="en-US" sz="5400" dirty="0" smtClean="0">
                <a:solidFill>
                  <a:srgbClr val="7030A0"/>
                </a:solidFill>
              </a:rPr>
              <a:t>Do what the experts do.</a:t>
            </a:r>
          </a:p>
          <a:p>
            <a:endParaRPr lang="en-US" sz="3200" dirty="0" smtClean="0"/>
          </a:p>
          <a:p>
            <a:r>
              <a:rPr lang="en-US" sz="4800" dirty="0" smtClean="0"/>
              <a:t>Borrow ideas.  </a:t>
            </a:r>
          </a:p>
          <a:p>
            <a:r>
              <a:rPr lang="en-US" sz="4800" dirty="0" smtClean="0"/>
              <a:t>Use what others have done</a:t>
            </a:r>
            <a:r>
              <a:rPr lang="en-US" sz="3200" dirty="0" smtClean="0"/>
              <a:t>.</a:t>
            </a:r>
            <a:endParaRPr lang="en-US" sz="3200" dirty="0"/>
          </a:p>
          <a:p>
            <a:endParaRPr lang="en-US" sz="3200" dirty="0" smtClean="0"/>
          </a:p>
        </p:txBody>
      </p:sp>
    </p:spTree>
    <p:extLst>
      <p:ext uri="{BB962C8B-B14F-4D97-AF65-F5344CB8AC3E}">
        <p14:creationId xmlns:p14="http://schemas.microsoft.com/office/powerpoint/2010/main" val="372034401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0" y="3076575"/>
            <a:ext cx="5284065" cy="36576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7162" y="3076575"/>
            <a:ext cx="5284065" cy="36576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9968" y="-304800"/>
            <a:ext cx="5284065" cy="3657600"/>
          </a:xfrm>
          <a:prstGeom prst="rect">
            <a:avLst/>
          </a:prstGeom>
        </p:spPr>
      </p:pic>
      <p:sp>
        <p:nvSpPr>
          <p:cNvPr id="5" name="TextBox 4"/>
          <p:cNvSpPr txBox="1"/>
          <p:nvPr/>
        </p:nvSpPr>
        <p:spPr>
          <a:xfrm>
            <a:off x="7076954" y="628778"/>
            <a:ext cx="1833922" cy="1384995"/>
          </a:xfrm>
          <a:prstGeom prst="rect">
            <a:avLst/>
          </a:prstGeom>
          <a:solidFill>
            <a:schemeClr val="accent6">
              <a:lumMod val="20000"/>
              <a:lumOff val="80000"/>
            </a:schemeClr>
          </a:solidFill>
        </p:spPr>
        <p:txBody>
          <a:bodyPr wrap="square" rtlCol="0">
            <a:spAutoFit/>
          </a:bodyPr>
          <a:lstStyle/>
          <a:p>
            <a:pPr algn="ctr"/>
            <a:r>
              <a:rPr lang="en-US" sz="2800" dirty="0" smtClean="0"/>
              <a:t>What does noise look like?</a:t>
            </a:r>
            <a:endParaRPr lang="en-US" sz="2800" dirty="0"/>
          </a:p>
        </p:txBody>
      </p:sp>
    </p:spTree>
    <p:extLst>
      <p:ext uri="{BB962C8B-B14F-4D97-AF65-F5344CB8AC3E}">
        <p14:creationId xmlns:p14="http://schemas.microsoft.com/office/powerpoint/2010/main" val="243830333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43250"/>
            <a:ext cx="5284065" cy="36576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8510" y="3143250"/>
            <a:ext cx="5284065" cy="36576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9968" y="-123825"/>
            <a:ext cx="5284065" cy="3657600"/>
          </a:xfrm>
          <a:prstGeom prst="rect">
            <a:avLst/>
          </a:prstGeom>
        </p:spPr>
      </p:pic>
      <p:sp>
        <p:nvSpPr>
          <p:cNvPr id="5" name="TextBox 4"/>
          <p:cNvSpPr txBox="1"/>
          <p:nvPr/>
        </p:nvSpPr>
        <p:spPr>
          <a:xfrm>
            <a:off x="7076954" y="616449"/>
            <a:ext cx="1833922" cy="1384995"/>
          </a:xfrm>
          <a:prstGeom prst="rect">
            <a:avLst/>
          </a:prstGeom>
          <a:solidFill>
            <a:schemeClr val="accent6">
              <a:lumMod val="20000"/>
              <a:lumOff val="80000"/>
            </a:schemeClr>
          </a:solidFill>
        </p:spPr>
        <p:txBody>
          <a:bodyPr wrap="square" rtlCol="0">
            <a:spAutoFit/>
          </a:bodyPr>
          <a:lstStyle/>
          <a:p>
            <a:pPr algn="ctr"/>
            <a:r>
              <a:rPr lang="en-US" sz="2800" dirty="0" smtClean="0"/>
              <a:t>What does noise look like?</a:t>
            </a:r>
            <a:endParaRPr lang="en-US" sz="2800" dirty="0"/>
          </a:p>
        </p:txBody>
      </p:sp>
    </p:spTree>
    <p:extLst>
      <p:ext uri="{BB962C8B-B14F-4D97-AF65-F5344CB8AC3E}">
        <p14:creationId xmlns:p14="http://schemas.microsoft.com/office/powerpoint/2010/main" val="109769195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288" y="3171825"/>
            <a:ext cx="5284065" cy="36576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8510" y="3171825"/>
            <a:ext cx="5284065" cy="36576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9968" y="-371475"/>
            <a:ext cx="5284065" cy="3657600"/>
          </a:xfrm>
          <a:prstGeom prst="rect">
            <a:avLst/>
          </a:prstGeom>
        </p:spPr>
      </p:pic>
      <p:sp>
        <p:nvSpPr>
          <p:cNvPr id="5" name="TextBox 4"/>
          <p:cNvSpPr txBox="1"/>
          <p:nvPr/>
        </p:nvSpPr>
        <p:spPr>
          <a:xfrm>
            <a:off x="7076954" y="616449"/>
            <a:ext cx="1833922" cy="1384995"/>
          </a:xfrm>
          <a:prstGeom prst="rect">
            <a:avLst/>
          </a:prstGeom>
          <a:solidFill>
            <a:schemeClr val="accent6">
              <a:lumMod val="20000"/>
              <a:lumOff val="80000"/>
            </a:schemeClr>
          </a:solidFill>
        </p:spPr>
        <p:txBody>
          <a:bodyPr wrap="square" rtlCol="0">
            <a:spAutoFit/>
          </a:bodyPr>
          <a:lstStyle/>
          <a:p>
            <a:pPr algn="ctr"/>
            <a:r>
              <a:rPr lang="en-US" sz="2800" dirty="0" smtClean="0"/>
              <a:t>What does noise look like?</a:t>
            </a:r>
            <a:endParaRPr lang="en-US" sz="2800" dirty="0"/>
          </a:p>
        </p:txBody>
      </p:sp>
    </p:spTree>
    <p:extLst>
      <p:ext uri="{BB962C8B-B14F-4D97-AF65-F5344CB8AC3E}">
        <p14:creationId xmlns:p14="http://schemas.microsoft.com/office/powerpoint/2010/main" val="212705084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9049" y="-238125"/>
            <a:ext cx="3963052" cy="2743200"/>
          </a:xfrm>
          <a:prstGeom prst="rect">
            <a:avLst/>
          </a:prstGeom>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3819" b="-486"/>
          <a:stretch/>
        </p:blipFill>
        <p:spPr>
          <a:xfrm>
            <a:off x="5129049" y="2322195"/>
            <a:ext cx="3963052" cy="2377440"/>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15763" b="-15763"/>
          <a:stretch/>
        </p:blipFill>
        <p:spPr>
          <a:xfrm>
            <a:off x="5129049" y="4480560"/>
            <a:ext cx="3963052" cy="2743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8125"/>
            <a:ext cx="3963045" cy="2743200"/>
          </a:xfrm>
          <a:prstGeom prst="rect">
            <a:avLst/>
          </a:prstGeom>
        </p:spPr>
      </p:pic>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t="15346" b="-2014"/>
          <a:stretch/>
        </p:blipFill>
        <p:spPr>
          <a:xfrm>
            <a:off x="0" y="2316480"/>
            <a:ext cx="3963045" cy="2377440"/>
          </a:xfrm>
          <a:prstGeom prst="rect">
            <a:avLst/>
          </a:prstGeom>
        </p:spPr>
      </p:pic>
      <p:pic>
        <p:nvPicPr>
          <p:cNvPr id="7" name="Picture 6"/>
          <p:cNvPicPr>
            <a:picLocks noChangeAspect="1"/>
          </p:cNvPicPr>
          <p:nvPr/>
        </p:nvPicPr>
        <p:blipFill rotWithShape="1">
          <a:blip r:embed="rId7">
            <a:extLst>
              <a:ext uri="{28A0092B-C50C-407E-A947-70E740481C1C}">
                <a14:useLocalDpi xmlns:a14="http://schemas.microsoft.com/office/drawing/2010/main" val="0"/>
              </a:ext>
            </a:extLst>
          </a:blip>
          <a:srcRect t="14026" b="-14026"/>
          <a:stretch/>
        </p:blipFill>
        <p:spPr>
          <a:xfrm>
            <a:off x="0" y="4471035"/>
            <a:ext cx="3963045" cy="2743200"/>
          </a:xfrm>
          <a:prstGeom prst="rect">
            <a:avLst/>
          </a:prstGeom>
        </p:spPr>
      </p:pic>
      <p:sp>
        <p:nvSpPr>
          <p:cNvPr id="8" name="TextBox 7"/>
          <p:cNvSpPr txBox="1"/>
          <p:nvPr/>
        </p:nvSpPr>
        <p:spPr>
          <a:xfrm>
            <a:off x="3785212" y="1504137"/>
            <a:ext cx="1747330" cy="1384995"/>
          </a:xfrm>
          <a:prstGeom prst="rect">
            <a:avLst/>
          </a:prstGeom>
          <a:solidFill>
            <a:schemeClr val="accent6">
              <a:lumMod val="20000"/>
              <a:lumOff val="80000"/>
            </a:schemeClr>
          </a:solidFill>
        </p:spPr>
        <p:txBody>
          <a:bodyPr wrap="square" rtlCol="0">
            <a:spAutoFit/>
          </a:bodyPr>
          <a:lstStyle/>
          <a:p>
            <a:pPr algn="ctr"/>
            <a:r>
              <a:rPr lang="en-US" sz="2800" dirty="0" smtClean="0"/>
              <a:t>What does noise look like?</a:t>
            </a:r>
            <a:endParaRPr lang="en-US" sz="2800" dirty="0"/>
          </a:p>
        </p:txBody>
      </p:sp>
    </p:spTree>
    <p:extLst>
      <p:ext uri="{BB962C8B-B14F-4D97-AF65-F5344CB8AC3E}">
        <p14:creationId xmlns:p14="http://schemas.microsoft.com/office/powerpoint/2010/main" val="200167217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9968" y="-352425"/>
            <a:ext cx="5284065" cy="36576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0400"/>
            <a:ext cx="5284065" cy="36576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5737" y="3200400"/>
            <a:ext cx="5284065" cy="3657600"/>
          </a:xfrm>
          <a:prstGeom prst="rect">
            <a:avLst/>
          </a:prstGeom>
        </p:spPr>
      </p:pic>
      <p:sp>
        <p:nvSpPr>
          <p:cNvPr id="5" name="TextBox 4"/>
          <p:cNvSpPr txBox="1"/>
          <p:nvPr/>
        </p:nvSpPr>
        <p:spPr>
          <a:xfrm>
            <a:off x="7076954" y="616449"/>
            <a:ext cx="1833922" cy="1384995"/>
          </a:xfrm>
          <a:prstGeom prst="rect">
            <a:avLst/>
          </a:prstGeom>
          <a:solidFill>
            <a:schemeClr val="accent6">
              <a:lumMod val="20000"/>
              <a:lumOff val="80000"/>
            </a:schemeClr>
          </a:solidFill>
        </p:spPr>
        <p:txBody>
          <a:bodyPr wrap="square" rtlCol="0">
            <a:spAutoFit/>
          </a:bodyPr>
          <a:lstStyle/>
          <a:p>
            <a:pPr algn="ctr"/>
            <a:r>
              <a:rPr lang="en-US" sz="2800" dirty="0" smtClean="0"/>
              <a:t>What does noise look like?</a:t>
            </a:r>
            <a:endParaRPr lang="en-US" sz="2800" dirty="0"/>
          </a:p>
        </p:txBody>
      </p:sp>
    </p:spTree>
    <p:extLst>
      <p:ext uri="{BB962C8B-B14F-4D97-AF65-F5344CB8AC3E}">
        <p14:creationId xmlns:p14="http://schemas.microsoft.com/office/powerpoint/2010/main" val="188023976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9" name="Group 8"/>
          <p:cNvGrpSpPr>
            <a:grpSpLocks noChangeAspect="1"/>
          </p:cNvGrpSpPr>
          <p:nvPr/>
        </p:nvGrpSpPr>
        <p:grpSpPr>
          <a:xfrm>
            <a:off x="21" y="-238104"/>
            <a:ext cx="8512674" cy="7319241"/>
            <a:chOff x="0" y="-238125"/>
            <a:chExt cx="9092101" cy="7817425"/>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9049" y="-238125"/>
              <a:ext cx="3963052" cy="2743200"/>
            </a:xfrm>
            <a:prstGeom prst="rect">
              <a:avLst/>
            </a:prstGeom>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3819" b="-486"/>
            <a:stretch/>
          </p:blipFill>
          <p:spPr>
            <a:xfrm>
              <a:off x="5129049" y="2322195"/>
              <a:ext cx="3963052" cy="2377440"/>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15763" b="-15763"/>
            <a:stretch/>
          </p:blipFill>
          <p:spPr>
            <a:xfrm>
              <a:off x="5129049" y="4836100"/>
              <a:ext cx="3963052" cy="2743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8125"/>
              <a:ext cx="3963045" cy="2743200"/>
            </a:xfrm>
            <a:prstGeom prst="rect">
              <a:avLst/>
            </a:prstGeom>
          </p:spPr>
        </p:pic>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t="15346" b="-2014"/>
            <a:stretch/>
          </p:blipFill>
          <p:spPr>
            <a:xfrm>
              <a:off x="0" y="2316480"/>
              <a:ext cx="3963045" cy="2377440"/>
            </a:xfrm>
            <a:prstGeom prst="rect">
              <a:avLst/>
            </a:prstGeom>
          </p:spPr>
        </p:pic>
        <p:pic>
          <p:nvPicPr>
            <p:cNvPr id="7" name="Picture 6"/>
            <p:cNvPicPr>
              <a:picLocks noChangeAspect="1"/>
            </p:cNvPicPr>
            <p:nvPr/>
          </p:nvPicPr>
          <p:blipFill rotWithShape="1">
            <a:blip r:embed="rId7">
              <a:extLst>
                <a:ext uri="{28A0092B-C50C-407E-A947-70E740481C1C}">
                  <a14:useLocalDpi xmlns:a14="http://schemas.microsoft.com/office/drawing/2010/main" val="0"/>
                </a:ext>
              </a:extLst>
            </a:blip>
            <a:srcRect t="14026" b="-14026"/>
            <a:stretch/>
          </p:blipFill>
          <p:spPr>
            <a:xfrm>
              <a:off x="0" y="4826575"/>
              <a:ext cx="3963045" cy="2743199"/>
            </a:xfrm>
            <a:prstGeom prst="rect">
              <a:avLst/>
            </a:prstGeom>
          </p:spPr>
        </p:pic>
        <p:pic>
          <p:nvPicPr>
            <p:cNvPr id="8" name="Picture 7"/>
            <p:cNvPicPr>
              <a:picLocks noChangeAspect="1"/>
            </p:cNvPicPr>
            <p:nvPr/>
          </p:nvPicPr>
          <p:blipFill rotWithShape="1">
            <a:blip r:embed="rId8">
              <a:extLst>
                <a:ext uri="{28A0092B-C50C-407E-A947-70E740481C1C}">
                  <a14:useLocalDpi xmlns:a14="http://schemas.microsoft.com/office/drawing/2010/main" val="0"/>
                </a:ext>
              </a:extLst>
            </a:blip>
            <a:srcRect l="9735" t="13124" r="4896" b="-13124"/>
            <a:stretch/>
          </p:blipFill>
          <p:spPr>
            <a:xfrm>
              <a:off x="2114550" y="4773235"/>
              <a:ext cx="3383280" cy="2743200"/>
            </a:xfrm>
            <a:prstGeom prst="rect">
              <a:avLst/>
            </a:prstGeom>
          </p:spPr>
        </p:pic>
      </p:grpSp>
    </p:spTree>
    <p:extLst>
      <p:ext uri="{BB962C8B-B14F-4D97-AF65-F5344CB8AC3E}">
        <p14:creationId xmlns:p14="http://schemas.microsoft.com/office/powerpoint/2010/main" val="1849477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171" y="1473465"/>
            <a:ext cx="8908049" cy="3200876"/>
          </a:xfrm>
          <a:prstGeom prst="rect">
            <a:avLst/>
          </a:prstGeom>
        </p:spPr>
        <p:txBody>
          <a:bodyPr wrap="square">
            <a:spAutoFit/>
          </a:bodyPr>
          <a:lstStyle/>
          <a:p>
            <a:pPr algn="ctr"/>
            <a:r>
              <a:rPr lang="en-US" sz="16600" dirty="0" smtClean="0">
                <a:solidFill>
                  <a:srgbClr val="0000FF"/>
                </a:solidFill>
              </a:rPr>
              <a:t>Stability</a:t>
            </a:r>
            <a:endParaRPr lang="en-US" sz="16600" dirty="0">
              <a:solidFill>
                <a:srgbClr val="0000FF"/>
              </a:solidFill>
            </a:endParaRPr>
          </a:p>
          <a:p>
            <a:pPr algn="ctr"/>
            <a:endParaRPr lang="en-US" sz="3600" dirty="0">
              <a:solidFill>
                <a:srgbClr val="0000FF"/>
              </a:solidFill>
            </a:endParaRPr>
          </a:p>
        </p:txBody>
      </p:sp>
    </p:spTree>
    <p:extLst>
      <p:ext uri="{BB962C8B-B14F-4D97-AF65-F5344CB8AC3E}">
        <p14:creationId xmlns:p14="http://schemas.microsoft.com/office/powerpoint/2010/main" val="238769618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181" t="15376" r="8789" b="6112"/>
          <a:stretch/>
        </p:blipFill>
        <p:spPr>
          <a:xfrm>
            <a:off x="5840357" y="4023360"/>
            <a:ext cx="2938095" cy="2834640"/>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7666" t="14231" b="6112"/>
          <a:stretch/>
        </p:blipFill>
        <p:spPr>
          <a:xfrm>
            <a:off x="6495282" y="1213658"/>
            <a:ext cx="2562877" cy="2743200"/>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547" t="14803" r="8156" b="4393"/>
          <a:stretch/>
        </p:blipFill>
        <p:spPr>
          <a:xfrm>
            <a:off x="4093173" y="70658"/>
            <a:ext cx="2334638" cy="2286000"/>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126" t="6016" r="4600" b="1050"/>
          <a:stretch/>
        </p:blipFill>
        <p:spPr>
          <a:xfrm>
            <a:off x="14518" y="-21768"/>
            <a:ext cx="3243943" cy="2634343"/>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63" y="4074886"/>
            <a:ext cx="3404893" cy="2834640"/>
          </a:xfrm>
          <a:prstGeom prst="rect">
            <a:avLst/>
          </a:prstGeom>
        </p:spPr>
      </p:pic>
      <p:pic>
        <p:nvPicPr>
          <p:cNvPr id="9" name="Picture 8"/>
          <p:cNvPicPr>
            <a:picLocks noChangeAspect="1"/>
          </p:cNvPicPr>
          <p:nvPr/>
        </p:nvPicPr>
        <p:blipFill rotWithShape="1">
          <a:blip r:embed="rId7">
            <a:extLst>
              <a:ext uri="{28A0092B-C50C-407E-A947-70E740481C1C}">
                <a14:useLocalDpi xmlns:a14="http://schemas.microsoft.com/office/drawing/2010/main" val="0"/>
              </a:ext>
            </a:extLst>
          </a:blip>
          <a:srcRect l="9718" t="11393" r="4601" b="5658"/>
          <a:stretch/>
        </p:blipFill>
        <p:spPr>
          <a:xfrm>
            <a:off x="355607" y="2177146"/>
            <a:ext cx="2917371" cy="2351315"/>
          </a:xfrm>
          <a:prstGeom prst="rect">
            <a:avLst/>
          </a:prstGeom>
        </p:spPr>
      </p:pic>
      <p:cxnSp>
        <p:nvCxnSpPr>
          <p:cNvPr id="4" name="Straight Connector 3"/>
          <p:cNvCxnSpPr/>
          <p:nvPr/>
        </p:nvCxnSpPr>
        <p:spPr>
          <a:xfrm>
            <a:off x="3662792" y="-21768"/>
            <a:ext cx="0" cy="6879768"/>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917729" y="2485457"/>
            <a:ext cx="1977549" cy="2031325"/>
          </a:xfrm>
          <a:prstGeom prst="rect">
            <a:avLst/>
          </a:prstGeom>
          <a:solidFill>
            <a:schemeClr val="bg2"/>
          </a:solidFill>
        </p:spPr>
        <p:txBody>
          <a:bodyPr wrap="square" rtlCol="0">
            <a:spAutoFit/>
          </a:bodyPr>
          <a:lstStyle/>
          <a:p>
            <a:r>
              <a:rPr lang="en-US" dirty="0" smtClean="0"/>
              <a:t>Next week in B5 MLH you can explore the difference between circle and (circle + various amounts of noise)</a:t>
            </a:r>
            <a:endParaRPr lang="en-US" dirty="0"/>
          </a:p>
        </p:txBody>
      </p:sp>
      <p:sp>
        <p:nvSpPr>
          <p:cNvPr id="11" name="TextBox 10"/>
          <p:cNvSpPr txBox="1"/>
          <p:nvPr/>
        </p:nvSpPr>
        <p:spPr>
          <a:xfrm>
            <a:off x="3982203" y="4734332"/>
            <a:ext cx="1833922" cy="1938992"/>
          </a:xfrm>
          <a:prstGeom prst="rect">
            <a:avLst/>
          </a:prstGeom>
          <a:solidFill>
            <a:schemeClr val="accent6">
              <a:lumMod val="20000"/>
              <a:lumOff val="80000"/>
            </a:schemeClr>
          </a:solidFill>
        </p:spPr>
        <p:txBody>
          <a:bodyPr wrap="square" rtlCol="0">
            <a:spAutoFit/>
          </a:bodyPr>
          <a:lstStyle/>
          <a:p>
            <a:pPr algn="ctr"/>
            <a:r>
              <a:rPr lang="en-US" sz="2400" dirty="0" smtClean="0"/>
              <a:t>How does background noise affect </a:t>
            </a:r>
            <a:r>
              <a:rPr lang="en-US" sz="2400" dirty="0"/>
              <a:t>p</a:t>
            </a:r>
            <a:r>
              <a:rPr lang="en-US" sz="2400" dirty="0" smtClean="0"/>
              <a:t>ersistent diagram?</a:t>
            </a:r>
            <a:endParaRPr lang="en-US" sz="2400" dirty="0"/>
          </a:p>
        </p:txBody>
      </p:sp>
    </p:spTree>
    <p:extLst>
      <p:ext uri="{BB962C8B-B14F-4D97-AF65-F5344CB8AC3E}">
        <p14:creationId xmlns:p14="http://schemas.microsoft.com/office/powerpoint/2010/main" val="349128595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4" r="44995"/>
          <a:stretch/>
        </p:blipFill>
        <p:spPr>
          <a:xfrm>
            <a:off x="0" y="2774789"/>
            <a:ext cx="5029200" cy="3805925"/>
          </a:xfrm>
          <a:prstGeom prst="rect">
            <a:avLst/>
          </a:prstGeom>
        </p:spPr>
      </p:pic>
      <p:sp>
        <p:nvSpPr>
          <p:cNvPr id="5" name="Rectangle 4"/>
          <p:cNvSpPr/>
          <p:nvPr/>
        </p:nvSpPr>
        <p:spPr>
          <a:xfrm>
            <a:off x="136556" y="101679"/>
            <a:ext cx="8952824" cy="2585323"/>
          </a:xfrm>
          <a:prstGeom prst="rect">
            <a:avLst/>
          </a:prstGeom>
        </p:spPr>
        <p:txBody>
          <a:bodyPr wrap="square">
            <a:spAutoFit/>
          </a:bodyPr>
          <a:lstStyle/>
          <a:p>
            <a:r>
              <a:rPr lang="en-US" sz="2800" dirty="0"/>
              <a:t>Discrete &amp; Computational Geometry </a:t>
            </a:r>
          </a:p>
          <a:p>
            <a:r>
              <a:rPr lang="en-US" sz="2800" dirty="0"/>
              <a:t>January 2007, Volume 37, Issue 1, </a:t>
            </a:r>
            <a:r>
              <a:rPr lang="en-US" sz="2800" dirty="0" err="1"/>
              <a:t>pp</a:t>
            </a:r>
            <a:r>
              <a:rPr lang="en-US" sz="2800" dirty="0"/>
              <a:t> 103-120 </a:t>
            </a:r>
          </a:p>
          <a:p>
            <a:r>
              <a:rPr lang="en-US" sz="2800" dirty="0">
                <a:solidFill>
                  <a:srgbClr val="008000"/>
                </a:solidFill>
              </a:rPr>
              <a:t>Stability of Persistence Diagrams</a:t>
            </a:r>
          </a:p>
          <a:p>
            <a:r>
              <a:rPr lang="en-US" sz="2800" dirty="0"/>
              <a:t>David Cohen-Steiner, Herbert </a:t>
            </a:r>
            <a:r>
              <a:rPr lang="en-US" sz="2800" dirty="0" err="1"/>
              <a:t>Edelsbrunner</a:t>
            </a:r>
            <a:r>
              <a:rPr lang="en-US" sz="2800" dirty="0"/>
              <a:t>, John </a:t>
            </a:r>
            <a:r>
              <a:rPr lang="en-US" sz="2800" dirty="0" err="1" smtClean="0"/>
              <a:t>Harer</a:t>
            </a:r>
            <a:endParaRPr lang="en-US" sz="2800" dirty="0" smtClean="0"/>
          </a:p>
          <a:p>
            <a:endParaRPr lang="en-US" sz="1200" dirty="0"/>
          </a:p>
          <a:p>
            <a:r>
              <a:rPr lang="en-US" sz="2000" dirty="0">
                <a:hlinkClick r:id="rId4"/>
              </a:rPr>
              <a:t>http://www.cs.duke.edu/~edels/Papers/2007-J-01-</a:t>
            </a:r>
            <a:r>
              <a:rPr lang="en-US" sz="2000" dirty="0" smtClean="0">
                <a:hlinkClick r:id="rId4"/>
              </a:rPr>
              <a:t>StabilityPersistenceDiagrams.pdf</a:t>
            </a:r>
            <a:endParaRPr lang="en-US" sz="2000" dirty="0" smtClean="0"/>
          </a:p>
          <a:p>
            <a:endParaRPr lang="en-US" dirty="0"/>
          </a:p>
        </p:txBody>
      </p:sp>
      <p:sp>
        <p:nvSpPr>
          <p:cNvPr id="3" name="TextBox 2"/>
          <p:cNvSpPr txBox="1"/>
          <p:nvPr/>
        </p:nvSpPr>
        <p:spPr>
          <a:xfrm>
            <a:off x="5029200" y="3041284"/>
            <a:ext cx="2906485" cy="3539430"/>
          </a:xfrm>
          <a:prstGeom prst="rect">
            <a:avLst/>
          </a:prstGeom>
          <a:noFill/>
        </p:spPr>
        <p:txBody>
          <a:bodyPr wrap="square" rtlCol="0">
            <a:spAutoFit/>
          </a:bodyPr>
          <a:lstStyle/>
          <a:p>
            <a:r>
              <a:rPr lang="en-US" sz="3200" dirty="0" smtClean="0"/>
              <a:t>f:  X </a:t>
            </a:r>
            <a:r>
              <a:rPr lang="en-US" sz="3200" dirty="0" smtClean="0">
                <a:sym typeface="Wingdings" panose="05000000000000000000" pitchFamily="2" charset="2"/>
              </a:rPr>
              <a:t> R</a:t>
            </a:r>
          </a:p>
          <a:p>
            <a:endParaRPr lang="en-US" sz="3200" dirty="0">
              <a:sym typeface="Wingdings" panose="05000000000000000000" pitchFamily="2" charset="2"/>
            </a:endParaRPr>
          </a:p>
          <a:p>
            <a:r>
              <a:rPr lang="en-US" sz="3200" dirty="0">
                <a:sym typeface="Wingdings" panose="05000000000000000000" pitchFamily="2" charset="2"/>
              </a:rPr>
              <a:t>f</a:t>
            </a:r>
            <a:r>
              <a:rPr lang="en-US" sz="3200" baseline="30000" dirty="0" smtClean="0">
                <a:sym typeface="Wingdings" panose="05000000000000000000" pitchFamily="2" charset="2"/>
              </a:rPr>
              <a:t>-1</a:t>
            </a:r>
            <a:r>
              <a:rPr lang="en-US" sz="3200" dirty="0" smtClean="0">
                <a:sym typeface="Wingdings" panose="05000000000000000000" pitchFamily="2" charset="2"/>
              </a:rPr>
              <a:t>(-∞, r)</a:t>
            </a:r>
          </a:p>
          <a:p>
            <a:endParaRPr lang="en-US" sz="3200" dirty="0">
              <a:sym typeface="Wingdings" panose="05000000000000000000" pitchFamily="2" charset="2"/>
            </a:endParaRPr>
          </a:p>
          <a:p>
            <a:r>
              <a:rPr lang="en-US" sz="3200" dirty="0" smtClean="0">
                <a:sym typeface="Wingdings" panose="05000000000000000000" pitchFamily="2" charset="2"/>
              </a:rPr>
              <a:t>(b</a:t>
            </a:r>
            <a:r>
              <a:rPr lang="en-US" sz="3200" baseline="-25000" dirty="0" smtClean="0">
                <a:sym typeface="Wingdings" panose="05000000000000000000" pitchFamily="2" charset="2"/>
              </a:rPr>
              <a:t>i</a:t>
            </a:r>
            <a:r>
              <a:rPr lang="en-US" sz="3200" dirty="0" smtClean="0">
                <a:sym typeface="Wingdings" panose="05000000000000000000" pitchFamily="2" charset="2"/>
              </a:rPr>
              <a:t>, d</a:t>
            </a:r>
            <a:r>
              <a:rPr lang="en-US" sz="3200" baseline="-25000" dirty="0" smtClean="0">
                <a:sym typeface="Wingdings" panose="05000000000000000000" pitchFamily="2" charset="2"/>
              </a:rPr>
              <a:t>i</a:t>
            </a:r>
            <a:r>
              <a:rPr lang="en-US" sz="3200" dirty="0" smtClean="0">
                <a:sym typeface="Wingdings" panose="05000000000000000000" pitchFamily="2" charset="2"/>
              </a:rPr>
              <a:t>)</a:t>
            </a:r>
          </a:p>
          <a:p>
            <a:endParaRPr lang="en-US" sz="3200" dirty="0">
              <a:sym typeface="Wingdings" panose="05000000000000000000" pitchFamily="2" charset="2"/>
            </a:endParaRPr>
          </a:p>
          <a:p>
            <a:endParaRPr lang="en-US" sz="3200" dirty="0" smtClean="0"/>
          </a:p>
        </p:txBody>
      </p:sp>
    </p:spTree>
    <p:extLst>
      <p:ext uri="{BB962C8B-B14F-4D97-AF65-F5344CB8AC3E}">
        <p14:creationId xmlns:p14="http://schemas.microsoft.com/office/powerpoint/2010/main" val="278809836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8539" y="635573"/>
            <a:ext cx="9088341" cy="3539430"/>
          </a:xfrm>
          <a:prstGeom prst="rect">
            <a:avLst/>
          </a:prstGeom>
        </p:spPr>
        <p:txBody>
          <a:bodyPr wrap="square">
            <a:spAutoFit/>
          </a:bodyPr>
          <a:lstStyle/>
          <a:p>
            <a:r>
              <a:rPr lang="en-US" sz="2800" dirty="0" smtClean="0">
                <a:latin typeface="CMR10"/>
              </a:rPr>
              <a:t>Bottleneck Distance</a:t>
            </a:r>
            <a:r>
              <a:rPr lang="en-US" sz="2800" dirty="0">
                <a:latin typeface="CMR10"/>
              </a:rPr>
              <a:t>.</a:t>
            </a:r>
            <a:r>
              <a:rPr lang="en-US" sz="2800" dirty="0" smtClean="0">
                <a:latin typeface="CMBX10"/>
              </a:rPr>
              <a:t> </a:t>
            </a:r>
          </a:p>
          <a:p>
            <a:endParaRPr lang="en-US" sz="2800" dirty="0">
              <a:latin typeface="CMBX10"/>
            </a:endParaRPr>
          </a:p>
          <a:p>
            <a:r>
              <a:rPr lang="en-US" sz="2800" dirty="0" smtClean="0">
                <a:latin typeface="CMR10"/>
              </a:rPr>
              <a:t>Let Diag1and Diag2 </a:t>
            </a:r>
            <a:r>
              <a:rPr lang="en-US" sz="2800" dirty="0">
                <a:latin typeface="CMR10"/>
              </a:rPr>
              <a:t>be </a:t>
            </a:r>
            <a:r>
              <a:rPr lang="en-US" sz="2800" dirty="0" smtClean="0">
                <a:latin typeface="CMR10"/>
              </a:rPr>
              <a:t>persistence diagrams</a:t>
            </a:r>
            <a:r>
              <a:rPr lang="en-US" sz="2800" dirty="0">
                <a:latin typeface="CMR10"/>
              </a:rPr>
              <a:t>. </a:t>
            </a:r>
            <a:endParaRPr lang="en-US" sz="2800" dirty="0" smtClean="0">
              <a:latin typeface="CMR10"/>
            </a:endParaRPr>
          </a:p>
          <a:p>
            <a:endParaRPr lang="en-US" sz="2800" dirty="0">
              <a:latin typeface="CMR10"/>
            </a:endParaRPr>
          </a:p>
          <a:p>
            <a:r>
              <a:rPr lang="en-US" sz="2800" dirty="0" smtClean="0">
                <a:latin typeface="CMTI10"/>
              </a:rPr>
              <a:t>The </a:t>
            </a:r>
            <a:r>
              <a:rPr lang="en-US" sz="2800" dirty="0">
                <a:latin typeface="CMTI10"/>
              </a:rPr>
              <a:t>bottleneck distance </a:t>
            </a:r>
            <a:r>
              <a:rPr lang="en-US" sz="2800" dirty="0" smtClean="0">
                <a:latin typeface="CMR10"/>
              </a:rPr>
              <a:t>is </a:t>
            </a:r>
          </a:p>
          <a:p>
            <a:r>
              <a:rPr lang="en-US" sz="2800" dirty="0" smtClean="0">
                <a:latin typeface="CMR10"/>
              </a:rPr>
              <a:t>the infimum over </a:t>
            </a:r>
            <a:r>
              <a:rPr lang="en-US" sz="2800" dirty="0">
                <a:latin typeface="CMR10"/>
              </a:rPr>
              <a:t>all bijections </a:t>
            </a:r>
            <a:r>
              <a:rPr lang="en-US" sz="2800" dirty="0">
                <a:latin typeface="CMMI10"/>
              </a:rPr>
              <a:t>h</a:t>
            </a:r>
            <a:r>
              <a:rPr lang="en-US" sz="2800" dirty="0">
                <a:latin typeface="CMR10"/>
              </a:rPr>
              <a:t>: </a:t>
            </a:r>
            <a:r>
              <a:rPr lang="en-US" sz="2800" dirty="0" smtClean="0">
                <a:latin typeface="CMR10"/>
              </a:rPr>
              <a:t>Diag1 </a:t>
            </a:r>
            <a:r>
              <a:rPr lang="en-US" sz="2800" dirty="0" smtClean="0">
                <a:latin typeface="CMR10"/>
                <a:sym typeface="Wingdings" panose="05000000000000000000" pitchFamily="2" charset="2"/>
              </a:rPr>
              <a:t> </a:t>
            </a:r>
            <a:r>
              <a:rPr lang="en-US" sz="2800" dirty="0" err="1" smtClean="0">
                <a:latin typeface="CMR10"/>
                <a:sym typeface="Wingdings" panose="05000000000000000000" pitchFamily="2" charset="2"/>
              </a:rPr>
              <a:t>Diag</a:t>
            </a:r>
            <a:r>
              <a:rPr lang="en-US" sz="2800" dirty="0" smtClean="0">
                <a:latin typeface="CMR10"/>
                <a:sym typeface="Wingdings" panose="05000000000000000000" pitchFamily="2" charset="2"/>
              </a:rPr>
              <a:t> 2 </a:t>
            </a:r>
            <a:r>
              <a:rPr lang="en-US" sz="2800" dirty="0" smtClean="0">
                <a:latin typeface="CMR10"/>
              </a:rPr>
              <a:t>of </a:t>
            </a:r>
          </a:p>
          <a:p>
            <a:endParaRPr lang="en-US" sz="2800" dirty="0" smtClean="0">
              <a:latin typeface="CMR10"/>
            </a:endParaRPr>
          </a:p>
          <a:p>
            <a:pPr algn="ctr"/>
            <a:r>
              <a:rPr lang="en-US" sz="2800" dirty="0" err="1" smtClean="0">
                <a:latin typeface="CMR10"/>
              </a:rPr>
              <a:t>sup</a:t>
            </a:r>
            <a:r>
              <a:rPr lang="en-US" sz="2800" baseline="-25000" dirty="0" err="1" smtClean="0">
                <a:latin typeface="CMMI7"/>
              </a:rPr>
              <a:t>i</a:t>
            </a:r>
            <a:r>
              <a:rPr lang="en-US" sz="2800" dirty="0" smtClean="0">
                <a:latin typeface="CMMI7"/>
              </a:rPr>
              <a:t> </a:t>
            </a:r>
            <a:r>
              <a:rPr lang="en-US" sz="2800" dirty="0">
                <a:latin typeface="CMMI10"/>
              </a:rPr>
              <a:t>d</a:t>
            </a:r>
            <a:r>
              <a:rPr lang="en-US" sz="2800" dirty="0">
                <a:latin typeface="CMR10"/>
              </a:rPr>
              <a:t>(</a:t>
            </a:r>
            <a:r>
              <a:rPr lang="en-US" sz="2800" dirty="0" err="1">
                <a:latin typeface="CMMI10"/>
              </a:rPr>
              <a:t>i</a:t>
            </a:r>
            <a:r>
              <a:rPr lang="en-US" sz="2800" dirty="0">
                <a:latin typeface="CMMI10"/>
              </a:rPr>
              <a:t>; h</a:t>
            </a:r>
            <a:r>
              <a:rPr lang="en-US" sz="2800" dirty="0">
                <a:latin typeface="CMR10"/>
              </a:rPr>
              <a:t>(</a:t>
            </a:r>
            <a:r>
              <a:rPr lang="en-US" sz="2800" dirty="0" err="1">
                <a:latin typeface="CMMI10"/>
              </a:rPr>
              <a:t>i</a:t>
            </a:r>
            <a:r>
              <a:rPr lang="en-US" sz="2800" dirty="0">
                <a:latin typeface="CMR10"/>
              </a:rPr>
              <a:t>)).</a:t>
            </a:r>
            <a:endParaRPr lang="en-US" sz="2800" dirty="0"/>
          </a:p>
        </p:txBody>
      </p:sp>
    </p:spTree>
    <p:extLst>
      <p:ext uri="{BB962C8B-B14F-4D97-AF65-F5344CB8AC3E}">
        <p14:creationId xmlns:p14="http://schemas.microsoft.com/office/powerpoint/2010/main" val="1148851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41" y="48489"/>
            <a:ext cx="7460672" cy="461665"/>
          </a:xfrm>
          <a:prstGeom prst="rect">
            <a:avLst/>
          </a:prstGeom>
          <a:noFill/>
        </p:spPr>
        <p:txBody>
          <a:bodyPr wrap="square" rtlCol="0">
            <a:spAutoFit/>
          </a:bodyPr>
          <a:lstStyle/>
          <a:p>
            <a:r>
              <a:rPr lang="en-US" sz="2400" dirty="0" err="1" smtClean="0">
                <a:solidFill>
                  <a:srgbClr val="7030A0"/>
                </a:solidFill>
              </a:rPr>
              <a:t>Carlsson</a:t>
            </a:r>
            <a:r>
              <a:rPr lang="en-US" sz="2400" dirty="0" smtClean="0">
                <a:solidFill>
                  <a:srgbClr val="7030A0"/>
                </a:solidFill>
              </a:rPr>
              <a:t> et al used</a:t>
            </a:r>
          </a:p>
        </p:txBody>
      </p:sp>
      <p:pic>
        <p:nvPicPr>
          <p:cNvPr id="5" name="Picture 4"/>
          <p:cNvPicPr>
            <a:picLocks noChangeAspect="1"/>
          </p:cNvPicPr>
          <p:nvPr/>
        </p:nvPicPr>
        <p:blipFill>
          <a:blip r:embed="rId2"/>
          <a:stretch>
            <a:fillRect/>
          </a:stretch>
        </p:blipFill>
        <p:spPr>
          <a:xfrm>
            <a:off x="49878" y="600892"/>
            <a:ext cx="9052560" cy="3838509"/>
          </a:xfrm>
          <a:prstGeom prst="rect">
            <a:avLst/>
          </a:prstGeom>
        </p:spPr>
      </p:pic>
      <p:pic>
        <p:nvPicPr>
          <p:cNvPr id="2" name="Picture 1"/>
          <p:cNvPicPr>
            <a:picLocks noChangeAspect="1"/>
          </p:cNvPicPr>
          <p:nvPr/>
        </p:nvPicPr>
        <p:blipFill>
          <a:blip r:embed="rId3"/>
          <a:stretch>
            <a:fillRect/>
          </a:stretch>
        </p:blipFill>
        <p:spPr>
          <a:xfrm>
            <a:off x="339000" y="4011511"/>
            <a:ext cx="8412480" cy="5734552"/>
          </a:xfrm>
          <a:prstGeom prst="rect">
            <a:avLst/>
          </a:prstGeom>
        </p:spPr>
      </p:pic>
      <p:pic>
        <p:nvPicPr>
          <p:cNvPr id="3" name="Picture 2"/>
          <p:cNvPicPr>
            <a:picLocks noChangeAspect="1"/>
          </p:cNvPicPr>
          <p:nvPr/>
        </p:nvPicPr>
        <p:blipFill>
          <a:blip r:embed="rId4"/>
          <a:stretch>
            <a:fillRect/>
          </a:stretch>
        </p:blipFill>
        <p:spPr>
          <a:xfrm>
            <a:off x="2463894" y="-8369"/>
            <a:ext cx="6638544" cy="632535"/>
          </a:xfrm>
          <a:prstGeom prst="rect">
            <a:avLst/>
          </a:prstGeom>
        </p:spPr>
      </p:pic>
    </p:spTree>
    <p:extLst>
      <p:ext uri="{BB962C8B-B14F-4D97-AF65-F5344CB8AC3E}">
        <p14:creationId xmlns:p14="http://schemas.microsoft.com/office/powerpoint/2010/main" val="303465159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879"/>
            <a:ext cx="9144000" cy="3805925"/>
          </a:xfrm>
          <a:prstGeom prst="rect">
            <a:avLst/>
          </a:prstGeom>
        </p:spPr>
      </p:pic>
      <p:sp>
        <p:nvSpPr>
          <p:cNvPr id="4" name="TextBox 3"/>
          <p:cNvSpPr txBox="1"/>
          <p:nvPr/>
        </p:nvSpPr>
        <p:spPr>
          <a:xfrm>
            <a:off x="0" y="3754978"/>
            <a:ext cx="9299330" cy="2554545"/>
          </a:xfrm>
          <a:prstGeom prst="rect">
            <a:avLst/>
          </a:prstGeom>
          <a:noFill/>
        </p:spPr>
        <p:txBody>
          <a:bodyPr wrap="square" rtlCol="0">
            <a:spAutoFit/>
          </a:bodyPr>
          <a:lstStyle/>
          <a:p>
            <a:r>
              <a:rPr lang="en-US" sz="3200" dirty="0">
                <a:sym typeface="Wingdings"/>
              </a:rPr>
              <a:t>|| </a:t>
            </a:r>
            <a:r>
              <a:rPr lang="en-US" sz="3200" dirty="0" smtClean="0">
                <a:sym typeface="Wingdings"/>
              </a:rPr>
              <a:t>(x</a:t>
            </a:r>
            <a:r>
              <a:rPr lang="en-US" sz="3200" baseline="-25000" dirty="0" smtClean="0">
                <a:sym typeface="Wingdings"/>
              </a:rPr>
              <a:t>1</a:t>
            </a:r>
            <a:r>
              <a:rPr lang="en-US" sz="3200" dirty="0" smtClean="0">
                <a:sym typeface="Wingdings"/>
              </a:rPr>
              <a:t>,…,</a:t>
            </a:r>
            <a:r>
              <a:rPr lang="en-US" sz="3200" dirty="0" err="1" smtClean="0">
                <a:sym typeface="Wingdings"/>
              </a:rPr>
              <a:t>x</a:t>
            </a:r>
            <a:r>
              <a:rPr lang="en-US" sz="3200" baseline="-25000" dirty="0" err="1" smtClean="0">
                <a:sym typeface="Wingdings"/>
              </a:rPr>
              <a:t>n</a:t>
            </a:r>
            <a:r>
              <a:rPr lang="en-US" sz="3200" dirty="0" smtClean="0">
                <a:sym typeface="Wingdings"/>
              </a:rPr>
              <a:t>) </a:t>
            </a:r>
            <a:r>
              <a:rPr lang="en-US" sz="3200" dirty="0">
                <a:sym typeface="Wingdings"/>
              </a:rPr>
              <a:t>– </a:t>
            </a:r>
            <a:r>
              <a:rPr lang="en-US" sz="3200" dirty="0" smtClean="0">
                <a:sym typeface="Wingdings"/>
              </a:rPr>
              <a:t>(y</a:t>
            </a:r>
            <a:r>
              <a:rPr lang="en-US" sz="3200" baseline="-25000" dirty="0" smtClean="0">
                <a:sym typeface="Wingdings"/>
              </a:rPr>
              <a:t>1</a:t>
            </a:r>
            <a:r>
              <a:rPr lang="en-US" sz="3200" dirty="0" smtClean="0">
                <a:sym typeface="Wingdings"/>
              </a:rPr>
              <a:t>,…,</a:t>
            </a:r>
            <a:r>
              <a:rPr lang="en-US" sz="3200" dirty="0" err="1" smtClean="0">
                <a:sym typeface="Wingdings"/>
              </a:rPr>
              <a:t>y</a:t>
            </a:r>
            <a:r>
              <a:rPr lang="en-US" sz="3200" baseline="-25000" dirty="0" err="1" smtClean="0">
                <a:sym typeface="Wingdings"/>
              </a:rPr>
              <a:t>n</a:t>
            </a:r>
            <a:r>
              <a:rPr lang="en-US" sz="3200" dirty="0" smtClean="0">
                <a:sym typeface="Wingdings"/>
              </a:rPr>
              <a:t>) </a:t>
            </a:r>
            <a:r>
              <a:rPr lang="en-US" sz="3200" dirty="0">
                <a:sym typeface="Wingdings"/>
              </a:rPr>
              <a:t>||</a:t>
            </a:r>
            <a:r>
              <a:rPr lang="en-US" sz="3200" baseline="-25000" dirty="0" smtClean="0">
                <a:sym typeface="Wingdings"/>
              </a:rPr>
              <a:t>∞ </a:t>
            </a:r>
            <a:r>
              <a:rPr lang="en-US" sz="3200" dirty="0" smtClean="0">
                <a:sym typeface="Wingdings"/>
              </a:rPr>
              <a:t> = max{|x</a:t>
            </a:r>
            <a:r>
              <a:rPr lang="en-US" sz="3200" baseline="-25000" dirty="0" smtClean="0">
                <a:sym typeface="Wingdings"/>
              </a:rPr>
              <a:t>1</a:t>
            </a:r>
            <a:r>
              <a:rPr lang="en-US" sz="3200" dirty="0" smtClean="0">
                <a:sym typeface="Wingdings"/>
              </a:rPr>
              <a:t> – y</a:t>
            </a:r>
            <a:r>
              <a:rPr lang="en-US" sz="3200" baseline="-25000" dirty="0" smtClean="0">
                <a:sym typeface="Wingdings"/>
              </a:rPr>
              <a:t>1</a:t>
            </a:r>
            <a:r>
              <a:rPr lang="en-US" sz="3200" dirty="0" smtClean="0">
                <a:sym typeface="Wingdings"/>
              </a:rPr>
              <a:t>|,…,|</a:t>
            </a:r>
            <a:r>
              <a:rPr lang="en-US" sz="3200" dirty="0" err="1" smtClean="0">
                <a:sym typeface="Wingdings"/>
              </a:rPr>
              <a:t>x</a:t>
            </a:r>
            <a:r>
              <a:rPr lang="en-US" sz="3200" baseline="-25000" dirty="0" err="1" smtClean="0">
                <a:sym typeface="Wingdings"/>
              </a:rPr>
              <a:t>n</a:t>
            </a:r>
            <a:r>
              <a:rPr lang="en-US" sz="3200" dirty="0" smtClean="0">
                <a:sym typeface="Wingdings"/>
              </a:rPr>
              <a:t> - </a:t>
            </a:r>
            <a:r>
              <a:rPr lang="en-US" sz="3200" dirty="0" err="1" smtClean="0">
                <a:sym typeface="Wingdings"/>
              </a:rPr>
              <a:t>y</a:t>
            </a:r>
            <a:r>
              <a:rPr lang="en-US" sz="3200" baseline="-25000" dirty="0" err="1" smtClean="0">
                <a:sym typeface="Wingdings"/>
              </a:rPr>
              <a:t>n</a:t>
            </a:r>
            <a:r>
              <a:rPr lang="en-US" sz="3200" dirty="0" smtClean="0">
                <a:sym typeface="Wingdings"/>
              </a:rPr>
              <a:t>|}</a:t>
            </a:r>
            <a:endParaRPr lang="en-US" sz="3200" baseline="-25000" dirty="0"/>
          </a:p>
          <a:p>
            <a:endParaRPr lang="en-US" sz="3200" dirty="0" smtClean="0"/>
          </a:p>
          <a:p>
            <a:r>
              <a:rPr lang="en-US" sz="3200" dirty="0" smtClean="0"/>
              <a:t>Given sets </a:t>
            </a:r>
            <a:r>
              <a:rPr lang="en-US" sz="3200" dirty="0"/>
              <a:t>X, </a:t>
            </a:r>
            <a:r>
              <a:rPr lang="en-US" sz="3200" dirty="0" smtClean="0"/>
              <a:t>Y and </a:t>
            </a:r>
            <a:r>
              <a:rPr lang="en-US" sz="3200" dirty="0" err="1" smtClean="0"/>
              <a:t>bijection</a:t>
            </a:r>
            <a:r>
              <a:rPr lang="en-US" sz="3200" dirty="0" smtClean="0"/>
              <a:t>  </a:t>
            </a:r>
            <a:r>
              <a:rPr lang="en-US" sz="3200" dirty="0" smtClean="0">
                <a:latin typeface="Symbol" panose="05050102010706020507" pitchFamily="18" charset="2"/>
              </a:rPr>
              <a:t>b</a:t>
            </a:r>
            <a:r>
              <a:rPr lang="en-US" sz="3200" dirty="0" smtClean="0"/>
              <a:t>: </a:t>
            </a:r>
            <a:r>
              <a:rPr lang="en-US" sz="3200" dirty="0"/>
              <a:t>X </a:t>
            </a:r>
            <a:r>
              <a:rPr lang="en-US" sz="3200" dirty="0">
                <a:sym typeface="Wingdings"/>
              </a:rPr>
              <a:t> Y, </a:t>
            </a:r>
          </a:p>
          <a:p>
            <a:endParaRPr lang="en-US" sz="3200" dirty="0" smtClean="0"/>
          </a:p>
          <a:p>
            <a:r>
              <a:rPr lang="en-US" sz="3200" dirty="0" smtClean="0"/>
              <a:t>Bottleneck Distance:  </a:t>
            </a:r>
            <a:r>
              <a:rPr lang="en-US" sz="3200" dirty="0" smtClean="0">
                <a:sym typeface="Wingdings"/>
              </a:rPr>
              <a:t>d</a:t>
            </a:r>
            <a:r>
              <a:rPr lang="en-US" sz="3200" baseline="-25000" dirty="0" smtClean="0">
                <a:sym typeface="Wingdings"/>
              </a:rPr>
              <a:t>B</a:t>
            </a:r>
            <a:r>
              <a:rPr lang="en-US" sz="3200" dirty="0" smtClean="0">
                <a:sym typeface="Wingdings"/>
              </a:rPr>
              <a:t>(X, Y) = </a:t>
            </a:r>
            <a:r>
              <a:rPr lang="en-US" sz="3200" dirty="0" err="1" smtClean="0">
                <a:sym typeface="Wingdings"/>
              </a:rPr>
              <a:t>inf</a:t>
            </a:r>
            <a:r>
              <a:rPr lang="en-US" sz="3200" dirty="0" smtClean="0">
                <a:sym typeface="Wingdings"/>
              </a:rPr>
              <a:t>   sup || </a:t>
            </a:r>
            <a:r>
              <a:rPr lang="en-US" sz="3200" b="1" dirty="0" smtClean="0">
                <a:sym typeface="Wingdings"/>
              </a:rPr>
              <a:t>x</a:t>
            </a:r>
            <a:r>
              <a:rPr lang="en-US" sz="3200" dirty="0" smtClean="0">
                <a:sym typeface="Wingdings"/>
              </a:rPr>
              <a:t> – </a:t>
            </a:r>
            <a:r>
              <a:rPr lang="en-US" sz="3200" dirty="0" smtClean="0">
                <a:latin typeface="Symbol" panose="05050102010706020507" pitchFamily="18" charset="2"/>
                <a:sym typeface="Wingdings"/>
              </a:rPr>
              <a:t>b</a:t>
            </a:r>
            <a:r>
              <a:rPr lang="en-US" sz="3200" dirty="0" smtClean="0">
                <a:sym typeface="Wingdings"/>
              </a:rPr>
              <a:t>(</a:t>
            </a:r>
            <a:r>
              <a:rPr lang="en-US" sz="3200" b="1" dirty="0" smtClean="0">
                <a:sym typeface="Wingdings"/>
              </a:rPr>
              <a:t>x</a:t>
            </a:r>
            <a:r>
              <a:rPr lang="en-US" sz="3200" dirty="0" smtClean="0">
                <a:sym typeface="Wingdings"/>
              </a:rPr>
              <a:t>) ||</a:t>
            </a:r>
            <a:r>
              <a:rPr lang="en-US" sz="3200" baseline="-25000" dirty="0" smtClean="0">
                <a:sym typeface="Wingdings"/>
              </a:rPr>
              <a:t>∞</a:t>
            </a:r>
            <a:endParaRPr lang="en-US" sz="3200" baseline="-25000" dirty="0"/>
          </a:p>
        </p:txBody>
      </p:sp>
      <p:sp>
        <p:nvSpPr>
          <p:cNvPr id="5" name="TextBox 4"/>
          <p:cNvSpPr txBox="1"/>
          <p:nvPr/>
        </p:nvSpPr>
        <p:spPr>
          <a:xfrm>
            <a:off x="5298296" y="6089921"/>
            <a:ext cx="2253142" cy="461665"/>
          </a:xfrm>
          <a:prstGeom prst="rect">
            <a:avLst/>
          </a:prstGeom>
          <a:noFill/>
        </p:spPr>
        <p:txBody>
          <a:bodyPr wrap="square" rtlCol="0">
            <a:spAutoFit/>
          </a:bodyPr>
          <a:lstStyle/>
          <a:p>
            <a:r>
              <a:rPr lang="en-US" sz="2400" dirty="0">
                <a:latin typeface="Symbol" panose="05050102010706020507" pitchFamily="18" charset="2"/>
              </a:rPr>
              <a:t>b</a:t>
            </a:r>
            <a:r>
              <a:rPr lang="en-US" sz="2400" dirty="0" smtClean="0"/>
              <a:t>         </a:t>
            </a:r>
            <a:r>
              <a:rPr lang="en-US" sz="2400" b="1" dirty="0" smtClean="0"/>
              <a:t>x</a:t>
            </a:r>
            <a:endParaRPr lang="en-US" sz="2400" b="1" dirty="0"/>
          </a:p>
        </p:txBody>
      </p:sp>
    </p:spTree>
    <p:extLst>
      <p:ext uri="{BB962C8B-B14F-4D97-AF65-F5344CB8AC3E}">
        <p14:creationId xmlns:p14="http://schemas.microsoft.com/office/powerpoint/2010/main" val="270558485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142" y="518873"/>
            <a:ext cx="8911858" cy="4975721"/>
          </a:xfrm>
          <a:prstGeom prst="rect">
            <a:avLst/>
          </a:prstGeom>
          <a:noFill/>
        </p:spPr>
        <p:txBody>
          <a:bodyPr wrap="square" rtlCol="0">
            <a:spAutoFit/>
          </a:bodyPr>
          <a:lstStyle/>
          <a:p>
            <a:r>
              <a:rPr lang="en-US" sz="3200" dirty="0" smtClean="0"/>
              <a:t>Stability theorem:</a:t>
            </a:r>
          </a:p>
          <a:p>
            <a:endParaRPr lang="en-US" sz="3200" dirty="0"/>
          </a:p>
          <a:p>
            <a:r>
              <a:rPr lang="en-US" sz="3200" dirty="0" smtClean="0"/>
              <a:t>Let </a:t>
            </a:r>
            <a:r>
              <a:rPr lang="en-US" sz="3200" dirty="0"/>
              <a:t>X be a </a:t>
            </a:r>
            <a:r>
              <a:rPr lang="en-US" sz="3200" dirty="0" err="1"/>
              <a:t>triangulable</a:t>
            </a:r>
            <a:r>
              <a:rPr lang="en-US" sz="3200" dirty="0"/>
              <a:t> space with continuous</a:t>
            </a:r>
          </a:p>
          <a:p>
            <a:r>
              <a:rPr lang="en-US" sz="3200" dirty="0"/>
              <a:t>tame functions f, g : X </a:t>
            </a:r>
            <a:r>
              <a:rPr lang="en-US" sz="3200" dirty="0" smtClean="0">
                <a:sym typeface="Wingdings"/>
              </a:rPr>
              <a:t></a:t>
            </a:r>
            <a:r>
              <a:rPr lang="en-US" sz="3200" dirty="0" smtClean="0"/>
              <a:t> </a:t>
            </a:r>
            <a:r>
              <a:rPr lang="en-US" sz="3200" dirty="0"/>
              <a:t>R. Then </a:t>
            </a:r>
            <a:r>
              <a:rPr lang="en-US" sz="3200" dirty="0" smtClean="0"/>
              <a:t>the persistence diagrams, D(f)and D(g), satisfy </a:t>
            </a:r>
          </a:p>
          <a:p>
            <a:pPr algn="ctr">
              <a:lnSpc>
                <a:spcPct val="150000"/>
              </a:lnSpc>
            </a:pPr>
            <a:r>
              <a:rPr lang="en-US" sz="3200" dirty="0" smtClean="0"/>
              <a:t>d</a:t>
            </a:r>
            <a:r>
              <a:rPr lang="en-US" sz="3200" baseline="-25000" dirty="0" smtClean="0"/>
              <a:t>B</a:t>
            </a:r>
            <a:r>
              <a:rPr lang="en-US" sz="3200" dirty="0"/>
              <a:t>(D(f), D(g)) </a:t>
            </a:r>
            <a:r>
              <a:rPr lang="en-US" sz="3200" dirty="0" smtClean="0"/>
              <a:t> ≤  || f − g ||</a:t>
            </a:r>
            <a:r>
              <a:rPr lang="en-US" sz="3200" baseline="-25000" dirty="0" smtClean="0">
                <a:sym typeface="Wingdings"/>
              </a:rPr>
              <a:t>∞  </a:t>
            </a:r>
            <a:r>
              <a:rPr lang="en-US" sz="3200" dirty="0" smtClean="0">
                <a:sym typeface="Wingdings"/>
              </a:rPr>
              <a:t>=  sup{|f(x) – g(x)|}</a:t>
            </a:r>
            <a:endParaRPr lang="en-US" sz="3200" baseline="-25000" dirty="0" smtClean="0"/>
          </a:p>
          <a:p>
            <a:pPr algn="ctr">
              <a:lnSpc>
                <a:spcPct val="150000"/>
              </a:lnSpc>
            </a:pPr>
            <a:endParaRPr lang="en-US" sz="3200" baseline="-25000" dirty="0" smtClean="0">
              <a:sym typeface="Wingdings"/>
            </a:endParaRPr>
          </a:p>
          <a:p>
            <a:pPr algn="ctr">
              <a:lnSpc>
                <a:spcPct val="150000"/>
              </a:lnSpc>
            </a:pPr>
            <a:endParaRPr lang="en-US" sz="3200" baseline="-25000" dirty="0">
              <a:sym typeface="Wingdings"/>
            </a:endParaRPr>
          </a:p>
          <a:p>
            <a:pPr algn="ctr">
              <a:lnSpc>
                <a:spcPct val="150000"/>
              </a:lnSpc>
            </a:pPr>
            <a:endParaRPr lang="en-US" sz="3200" dirty="0"/>
          </a:p>
        </p:txBody>
      </p:sp>
      <p:sp>
        <p:nvSpPr>
          <p:cNvPr id="3" name="TextBox 2"/>
          <p:cNvSpPr txBox="1"/>
          <p:nvPr/>
        </p:nvSpPr>
        <p:spPr>
          <a:xfrm>
            <a:off x="6000750" y="3587750"/>
            <a:ext cx="301625" cy="461665"/>
          </a:xfrm>
          <a:prstGeom prst="rect">
            <a:avLst/>
          </a:prstGeom>
          <a:noFill/>
        </p:spPr>
        <p:txBody>
          <a:bodyPr wrap="square" rtlCol="0">
            <a:spAutoFit/>
          </a:bodyPr>
          <a:lstStyle/>
          <a:p>
            <a:r>
              <a:rPr lang="en-US" sz="2400" dirty="0" smtClean="0"/>
              <a:t>x</a:t>
            </a:r>
            <a:endParaRPr lang="en-US" sz="2400" dirty="0"/>
          </a:p>
        </p:txBody>
      </p:sp>
    </p:spTree>
    <p:extLst>
      <p:ext uri="{BB962C8B-B14F-4D97-AF65-F5344CB8AC3E}">
        <p14:creationId xmlns:p14="http://schemas.microsoft.com/office/powerpoint/2010/main" val="361890334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879"/>
            <a:ext cx="9144000" cy="3805925"/>
          </a:xfrm>
          <a:prstGeom prst="rect">
            <a:avLst/>
          </a:prstGeom>
        </p:spPr>
      </p:pic>
      <p:sp>
        <p:nvSpPr>
          <p:cNvPr id="4" name="TextBox 3"/>
          <p:cNvSpPr txBox="1"/>
          <p:nvPr/>
        </p:nvSpPr>
        <p:spPr>
          <a:xfrm>
            <a:off x="-77665" y="3585645"/>
            <a:ext cx="9299330" cy="2776145"/>
          </a:xfrm>
          <a:prstGeom prst="rect">
            <a:avLst/>
          </a:prstGeom>
          <a:noFill/>
        </p:spPr>
        <p:txBody>
          <a:bodyPr wrap="square" rtlCol="0">
            <a:spAutoFit/>
          </a:bodyPr>
          <a:lstStyle/>
          <a:p>
            <a:r>
              <a:rPr lang="en-US" sz="3200" dirty="0">
                <a:sym typeface="Wingdings"/>
              </a:rPr>
              <a:t>|| </a:t>
            </a:r>
            <a:r>
              <a:rPr lang="en-US" sz="3200" dirty="0" smtClean="0">
                <a:sym typeface="Wingdings"/>
              </a:rPr>
              <a:t>(x</a:t>
            </a:r>
            <a:r>
              <a:rPr lang="en-US" sz="3200" baseline="-25000" dirty="0" smtClean="0">
                <a:sym typeface="Wingdings"/>
              </a:rPr>
              <a:t>1</a:t>
            </a:r>
            <a:r>
              <a:rPr lang="en-US" sz="3200" dirty="0" smtClean="0">
                <a:sym typeface="Wingdings"/>
              </a:rPr>
              <a:t>,…,</a:t>
            </a:r>
            <a:r>
              <a:rPr lang="en-US" sz="3200" dirty="0" err="1" smtClean="0">
                <a:sym typeface="Wingdings"/>
              </a:rPr>
              <a:t>x</a:t>
            </a:r>
            <a:r>
              <a:rPr lang="en-US" sz="3200" baseline="-25000" dirty="0" err="1" smtClean="0">
                <a:sym typeface="Wingdings"/>
              </a:rPr>
              <a:t>n</a:t>
            </a:r>
            <a:r>
              <a:rPr lang="en-US" sz="3200" dirty="0" smtClean="0">
                <a:sym typeface="Wingdings"/>
              </a:rPr>
              <a:t>) </a:t>
            </a:r>
            <a:r>
              <a:rPr lang="en-US" sz="3200" dirty="0">
                <a:sym typeface="Wingdings"/>
              </a:rPr>
              <a:t>– </a:t>
            </a:r>
            <a:r>
              <a:rPr lang="en-US" sz="3200" dirty="0" smtClean="0">
                <a:sym typeface="Wingdings"/>
              </a:rPr>
              <a:t>(y</a:t>
            </a:r>
            <a:r>
              <a:rPr lang="en-US" sz="3200" baseline="-25000" dirty="0" smtClean="0">
                <a:sym typeface="Wingdings"/>
              </a:rPr>
              <a:t>1</a:t>
            </a:r>
            <a:r>
              <a:rPr lang="en-US" sz="3200" dirty="0" smtClean="0">
                <a:sym typeface="Wingdings"/>
              </a:rPr>
              <a:t>,…,</a:t>
            </a:r>
            <a:r>
              <a:rPr lang="en-US" sz="3200" dirty="0" err="1" smtClean="0">
                <a:sym typeface="Wingdings"/>
              </a:rPr>
              <a:t>y</a:t>
            </a:r>
            <a:r>
              <a:rPr lang="en-US" sz="3200" baseline="-25000" dirty="0" err="1" smtClean="0">
                <a:sym typeface="Wingdings"/>
              </a:rPr>
              <a:t>n</a:t>
            </a:r>
            <a:r>
              <a:rPr lang="en-US" sz="3200" dirty="0" smtClean="0">
                <a:sym typeface="Wingdings"/>
              </a:rPr>
              <a:t>) </a:t>
            </a:r>
            <a:r>
              <a:rPr lang="en-US" sz="3200" dirty="0">
                <a:sym typeface="Wingdings"/>
              </a:rPr>
              <a:t>||</a:t>
            </a:r>
            <a:r>
              <a:rPr lang="en-US" sz="3200" baseline="-25000" dirty="0" smtClean="0">
                <a:sym typeface="Wingdings"/>
              </a:rPr>
              <a:t>∞ </a:t>
            </a:r>
            <a:r>
              <a:rPr lang="en-US" sz="3200" dirty="0" smtClean="0">
                <a:sym typeface="Wingdings"/>
              </a:rPr>
              <a:t> = max{|x</a:t>
            </a:r>
            <a:r>
              <a:rPr lang="en-US" sz="3200" baseline="-25000" dirty="0" smtClean="0">
                <a:sym typeface="Wingdings"/>
              </a:rPr>
              <a:t>1</a:t>
            </a:r>
            <a:r>
              <a:rPr lang="en-US" sz="3200" dirty="0" smtClean="0">
                <a:sym typeface="Wingdings"/>
              </a:rPr>
              <a:t> – y</a:t>
            </a:r>
            <a:r>
              <a:rPr lang="en-US" sz="3200" baseline="-25000" dirty="0" smtClean="0">
                <a:sym typeface="Wingdings"/>
              </a:rPr>
              <a:t>1</a:t>
            </a:r>
            <a:r>
              <a:rPr lang="en-US" sz="3200" dirty="0" smtClean="0">
                <a:sym typeface="Wingdings"/>
              </a:rPr>
              <a:t>|,…,|</a:t>
            </a:r>
            <a:r>
              <a:rPr lang="en-US" sz="3200" dirty="0" err="1" smtClean="0">
                <a:sym typeface="Wingdings"/>
              </a:rPr>
              <a:t>x</a:t>
            </a:r>
            <a:r>
              <a:rPr lang="en-US" sz="3200" baseline="-25000" dirty="0" err="1" smtClean="0">
                <a:sym typeface="Wingdings"/>
              </a:rPr>
              <a:t>n</a:t>
            </a:r>
            <a:r>
              <a:rPr lang="en-US" sz="3200" dirty="0" smtClean="0">
                <a:sym typeface="Wingdings"/>
              </a:rPr>
              <a:t> - </a:t>
            </a:r>
            <a:r>
              <a:rPr lang="en-US" sz="3200" dirty="0" err="1" smtClean="0">
                <a:sym typeface="Wingdings"/>
              </a:rPr>
              <a:t>y</a:t>
            </a:r>
            <a:r>
              <a:rPr lang="en-US" sz="3200" baseline="-25000" dirty="0" err="1" smtClean="0">
                <a:sym typeface="Wingdings"/>
              </a:rPr>
              <a:t>n</a:t>
            </a:r>
            <a:r>
              <a:rPr lang="en-US" sz="3200" dirty="0" smtClean="0">
                <a:sym typeface="Wingdings"/>
              </a:rPr>
              <a:t>|}</a:t>
            </a:r>
            <a:endParaRPr lang="en-US" sz="3200" baseline="-25000" dirty="0"/>
          </a:p>
          <a:p>
            <a:pPr>
              <a:lnSpc>
                <a:spcPct val="60000"/>
              </a:lnSpc>
            </a:pPr>
            <a:endParaRPr lang="en-US" sz="3200" dirty="0" smtClean="0"/>
          </a:p>
          <a:p>
            <a:r>
              <a:rPr lang="en-US" sz="3200" dirty="0" smtClean="0"/>
              <a:t>Given sets </a:t>
            </a:r>
            <a:r>
              <a:rPr lang="en-US" sz="3200" dirty="0"/>
              <a:t>X, </a:t>
            </a:r>
            <a:r>
              <a:rPr lang="en-US" sz="3200" dirty="0" smtClean="0"/>
              <a:t>Y and </a:t>
            </a:r>
            <a:r>
              <a:rPr lang="en-US" sz="3200" dirty="0" err="1" smtClean="0"/>
              <a:t>bijection</a:t>
            </a:r>
            <a:r>
              <a:rPr lang="en-US" sz="3200" dirty="0" smtClean="0"/>
              <a:t> </a:t>
            </a:r>
            <a:r>
              <a:rPr lang="en-US" sz="3200" dirty="0">
                <a:latin typeface="Symbol" panose="05050102010706020507" pitchFamily="18" charset="2"/>
              </a:rPr>
              <a:t>b </a:t>
            </a:r>
            <a:r>
              <a:rPr lang="en-US" sz="3200" dirty="0" smtClean="0"/>
              <a:t>: </a:t>
            </a:r>
            <a:r>
              <a:rPr lang="en-US" sz="3200" dirty="0"/>
              <a:t>X </a:t>
            </a:r>
            <a:r>
              <a:rPr lang="en-US" sz="3200" dirty="0">
                <a:sym typeface="Wingdings"/>
              </a:rPr>
              <a:t> Y, </a:t>
            </a:r>
          </a:p>
          <a:p>
            <a:pPr>
              <a:lnSpc>
                <a:spcPct val="60000"/>
              </a:lnSpc>
            </a:pPr>
            <a:endParaRPr lang="en-US" sz="3200" dirty="0" smtClean="0"/>
          </a:p>
          <a:p>
            <a:r>
              <a:rPr lang="en-US" sz="3200" dirty="0" smtClean="0"/>
              <a:t>Wasserstein distance:  </a:t>
            </a:r>
          </a:p>
          <a:p>
            <a:pPr algn="ctr">
              <a:lnSpc>
                <a:spcPct val="130000"/>
              </a:lnSpc>
            </a:pPr>
            <a:r>
              <a:rPr lang="en-US" sz="3200" dirty="0" err="1" smtClean="0">
                <a:sym typeface="Wingdings"/>
              </a:rPr>
              <a:t>W</a:t>
            </a:r>
            <a:r>
              <a:rPr lang="en-US" sz="3200" baseline="-25000" dirty="0" err="1" smtClean="0">
                <a:sym typeface="Wingdings"/>
              </a:rPr>
              <a:t>q</a:t>
            </a:r>
            <a:r>
              <a:rPr lang="en-US" sz="3200" dirty="0" smtClean="0">
                <a:sym typeface="Wingdings"/>
              </a:rPr>
              <a:t>(X, Y) = [</a:t>
            </a:r>
            <a:r>
              <a:rPr lang="en-US" sz="3200" dirty="0" err="1" smtClean="0">
                <a:sym typeface="Wingdings"/>
              </a:rPr>
              <a:t>inf</a:t>
            </a:r>
            <a:r>
              <a:rPr lang="en-US" sz="3200" dirty="0" smtClean="0">
                <a:sym typeface="Wingdings"/>
              </a:rPr>
              <a:t>    </a:t>
            </a:r>
            <a:r>
              <a:rPr lang="en-US" sz="3200" dirty="0" smtClean="0">
                <a:latin typeface="Symbol" charset="2"/>
                <a:cs typeface="Symbol" charset="2"/>
                <a:sym typeface="Wingdings"/>
              </a:rPr>
              <a:t>S</a:t>
            </a:r>
            <a:r>
              <a:rPr lang="en-US" sz="3200" dirty="0" smtClean="0">
                <a:sym typeface="Wingdings"/>
              </a:rPr>
              <a:t>  || </a:t>
            </a:r>
            <a:r>
              <a:rPr lang="en-US" sz="3200" b="1" dirty="0" smtClean="0">
                <a:sym typeface="Wingdings"/>
              </a:rPr>
              <a:t>x</a:t>
            </a:r>
            <a:r>
              <a:rPr lang="en-US" sz="3200" dirty="0" smtClean="0">
                <a:sym typeface="Wingdings"/>
              </a:rPr>
              <a:t> – </a:t>
            </a:r>
            <a:r>
              <a:rPr lang="en-US" sz="3200" dirty="0">
                <a:latin typeface="Symbol" panose="05050102010706020507" pitchFamily="18" charset="2"/>
              </a:rPr>
              <a:t>b</a:t>
            </a:r>
            <a:r>
              <a:rPr lang="en-US" sz="3200" dirty="0" smtClean="0">
                <a:sym typeface="Wingdings"/>
              </a:rPr>
              <a:t>(</a:t>
            </a:r>
            <a:r>
              <a:rPr lang="en-US" sz="3200" b="1" dirty="0" smtClean="0">
                <a:sym typeface="Wingdings"/>
              </a:rPr>
              <a:t>x</a:t>
            </a:r>
            <a:r>
              <a:rPr lang="en-US" sz="3200" dirty="0" smtClean="0">
                <a:sym typeface="Wingdings"/>
              </a:rPr>
              <a:t>) ||</a:t>
            </a:r>
            <a:r>
              <a:rPr lang="en-US" sz="3200" baseline="-25000" dirty="0" smtClean="0">
                <a:sym typeface="Wingdings"/>
              </a:rPr>
              <a:t>∞</a:t>
            </a:r>
            <a:r>
              <a:rPr lang="en-US" sz="3200" dirty="0" smtClean="0">
                <a:sym typeface="Wingdings"/>
              </a:rPr>
              <a:t>]</a:t>
            </a:r>
            <a:r>
              <a:rPr lang="en-US" sz="3200" baseline="30000" dirty="0" smtClean="0">
                <a:sym typeface="Wingdings"/>
              </a:rPr>
              <a:t>1/q</a:t>
            </a:r>
            <a:endParaRPr lang="en-US" sz="3200" baseline="-25000" dirty="0"/>
          </a:p>
        </p:txBody>
      </p:sp>
      <p:sp>
        <p:nvSpPr>
          <p:cNvPr id="5" name="TextBox 4"/>
          <p:cNvSpPr txBox="1"/>
          <p:nvPr/>
        </p:nvSpPr>
        <p:spPr>
          <a:xfrm>
            <a:off x="3407409" y="6130958"/>
            <a:ext cx="2253142" cy="461665"/>
          </a:xfrm>
          <a:prstGeom prst="rect">
            <a:avLst/>
          </a:prstGeom>
          <a:noFill/>
        </p:spPr>
        <p:txBody>
          <a:bodyPr wrap="square" rtlCol="0">
            <a:spAutoFit/>
          </a:bodyPr>
          <a:lstStyle/>
          <a:p>
            <a:r>
              <a:rPr lang="en-US" sz="2400" dirty="0" smtClean="0"/>
              <a:t> </a:t>
            </a:r>
            <a:r>
              <a:rPr lang="en-US" sz="2400" dirty="0" smtClean="0">
                <a:latin typeface="Symbol" panose="05050102010706020507" pitchFamily="18" charset="2"/>
              </a:rPr>
              <a:t>b</a:t>
            </a:r>
            <a:r>
              <a:rPr lang="en-US" sz="2400" dirty="0" smtClean="0"/>
              <a:t>     </a:t>
            </a:r>
            <a:r>
              <a:rPr lang="en-US" sz="2400" b="1" dirty="0" smtClean="0"/>
              <a:t>x </a:t>
            </a:r>
            <a:r>
              <a:rPr lang="en-US" sz="2400" dirty="0" smtClean="0"/>
              <a:t>in X</a:t>
            </a:r>
            <a:endParaRPr lang="en-US" sz="2400" dirty="0"/>
          </a:p>
        </p:txBody>
      </p:sp>
      <p:sp>
        <p:nvSpPr>
          <p:cNvPr id="3" name="TextBox 2"/>
          <p:cNvSpPr txBox="1"/>
          <p:nvPr/>
        </p:nvSpPr>
        <p:spPr>
          <a:xfrm>
            <a:off x="6801555" y="5780885"/>
            <a:ext cx="1001889" cy="420628"/>
          </a:xfrm>
          <a:prstGeom prst="rect">
            <a:avLst/>
          </a:prstGeom>
          <a:noFill/>
        </p:spPr>
        <p:txBody>
          <a:bodyPr wrap="square" rtlCol="0">
            <a:spAutoFit/>
          </a:bodyPr>
          <a:lstStyle/>
          <a:p>
            <a:r>
              <a:rPr lang="en-US" sz="3200" baseline="30000" dirty="0"/>
              <a:t>q</a:t>
            </a:r>
          </a:p>
        </p:txBody>
      </p:sp>
    </p:spTree>
    <p:extLst>
      <p:ext uri="{BB962C8B-B14F-4D97-AF65-F5344CB8AC3E}">
        <p14:creationId xmlns:p14="http://schemas.microsoft.com/office/powerpoint/2010/main" val="416549107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0589" y="798811"/>
            <a:ext cx="8730532" cy="4524315"/>
          </a:xfrm>
          <a:prstGeom prst="rect">
            <a:avLst/>
          </a:prstGeom>
        </p:spPr>
        <p:txBody>
          <a:bodyPr wrap="square">
            <a:spAutoFit/>
          </a:bodyPr>
          <a:lstStyle/>
          <a:p>
            <a:r>
              <a:rPr lang="en-US" sz="3200" dirty="0">
                <a:latin typeface="CMR12"/>
              </a:rPr>
              <a:t>(Wasserstein distance)</a:t>
            </a:r>
            <a:r>
              <a:rPr lang="en-US" sz="3200" dirty="0">
                <a:latin typeface="CMBX12"/>
              </a:rPr>
              <a:t>. </a:t>
            </a:r>
            <a:r>
              <a:rPr lang="en-US" sz="3200" dirty="0">
                <a:latin typeface="CMR12"/>
              </a:rPr>
              <a:t>The </a:t>
            </a:r>
            <a:r>
              <a:rPr lang="en-US" sz="3200" dirty="0">
                <a:latin typeface="CMMI12"/>
              </a:rPr>
              <a:t>p</a:t>
            </a:r>
            <a:r>
              <a:rPr lang="en-US" sz="3200" dirty="0">
                <a:latin typeface="CMR12"/>
              </a:rPr>
              <a:t>-</a:t>
            </a:r>
            <a:r>
              <a:rPr lang="en-US" sz="3200" dirty="0" err="1">
                <a:latin typeface="CMR12"/>
              </a:rPr>
              <a:t>th</a:t>
            </a:r>
            <a:r>
              <a:rPr lang="en-US" sz="3200" dirty="0">
                <a:latin typeface="CMR12"/>
              </a:rPr>
              <a:t> Wasserstein distance between </a:t>
            </a:r>
            <a:r>
              <a:rPr lang="en-US" sz="3200" dirty="0" smtClean="0">
                <a:latin typeface="CMR12"/>
              </a:rPr>
              <a:t>two persistence </a:t>
            </a:r>
            <a:r>
              <a:rPr lang="en-US" sz="3200" dirty="0">
                <a:latin typeface="CMR12"/>
              </a:rPr>
              <a:t>diagrams, </a:t>
            </a:r>
            <a:endParaRPr lang="en-US" sz="3200" dirty="0" smtClean="0">
              <a:latin typeface="CMR12"/>
            </a:endParaRPr>
          </a:p>
          <a:p>
            <a:r>
              <a:rPr lang="en-US" sz="3200" dirty="0" smtClean="0">
                <a:latin typeface="CMMI12"/>
              </a:rPr>
              <a:t>d</a:t>
            </a:r>
            <a:r>
              <a:rPr lang="en-US" sz="3200" baseline="-25000" dirty="0" smtClean="0">
                <a:latin typeface="CMR8"/>
              </a:rPr>
              <a:t>1</a:t>
            </a:r>
            <a:r>
              <a:rPr lang="en-US" sz="3200" dirty="0" smtClean="0">
                <a:latin typeface="CMR8"/>
              </a:rPr>
              <a:t> </a:t>
            </a:r>
            <a:r>
              <a:rPr lang="en-US" sz="3200" dirty="0">
                <a:latin typeface="CMR12"/>
              </a:rPr>
              <a:t>and </a:t>
            </a:r>
            <a:r>
              <a:rPr lang="en-US" sz="3200" dirty="0" smtClean="0">
                <a:latin typeface="CMMI12"/>
              </a:rPr>
              <a:t>d</a:t>
            </a:r>
            <a:r>
              <a:rPr lang="en-US" sz="3200" baseline="-25000" dirty="0" smtClean="0">
                <a:latin typeface="CMR8"/>
              </a:rPr>
              <a:t>2</a:t>
            </a:r>
            <a:r>
              <a:rPr lang="en-US" sz="3200" dirty="0" smtClean="0">
                <a:latin typeface="CMR12"/>
              </a:rPr>
              <a:t>, </a:t>
            </a:r>
            <a:r>
              <a:rPr lang="en-US" sz="3200" dirty="0">
                <a:latin typeface="CMR12"/>
              </a:rPr>
              <a:t>is defined </a:t>
            </a:r>
            <a:r>
              <a:rPr lang="en-US" sz="3200" dirty="0" smtClean="0">
                <a:latin typeface="CMR12"/>
              </a:rPr>
              <a:t>as</a:t>
            </a:r>
          </a:p>
          <a:p>
            <a:endParaRPr lang="en-US" sz="3200" dirty="0">
              <a:latin typeface="CMR12"/>
            </a:endParaRPr>
          </a:p>
          <a:p>
            <a:endParaRPr lang="en-US" sz="3200" dirty="0" smtClean="0">
              <a:latin typeface="CMR12"/>
            </a:endParaRPr>
          </a:p>
          <a:p>
            <a:endParaRPr lang="en-US" sz="3200" dirty="0">
              <a:latin typeface="CMR12"/>
            </a:endParaRPr>
          </a:p>
          <a:p>
            <a:endParaRPr lang="en-US" sz="3200" dirty="0" smtClean="0">
              <a:latin typeface="CMR12"/>
            </a:endParaRPr>
          </a:p>
          <a:p>
            <a:endParaRPr lang="en-US" sz="3200" dirty="0">
              <a:latin typeface="CMR12"/>
            </a:endParaRPr>
          </a:p>
          <a:p>
            <a:r>
              <a:rPr lang="en-US" sz="3200" dirty="0">
                <a:latin typeface="CMR12"/>
              </a:rPr>
              <a:t>w</a:t>
            </a:r>
            <a:r>
              <a:rPr lang="en-US" sz="3200" dirty="0" smtClean="0">
                <a:latin typeface="CMR12"/>
              </a:rPr>
              <a:t>here </a:t>
            </a:r>
            <a:r>
              <a:rPr lang="en-US" sz="3200" dirty="0" smtClean="0">
                <a:latin typeface="Symbol" panose="05050102010706020507" pitchFamily="18" charset="2"/>
              </a:rPr>
              <a:t>g</a:t>
            </a:r>
            <a:r>
              <a:rPr lang="en-US" sz="3200" dirty="0" smtClean="0">
                <a:latin typeface="CMMI12"/>
              </a:rPr>
              <a:t> </a:t>
            </a:r>
            <a:r>
              <a:rPr lang="en-US" sz="3200" dirty="0">
                <a:latin typeface="CMR12"/>
              </a:rPr>
              <a:t>ranges over all bijections from </a:t>
            </a:r>
            <a:r>
              <a:rPr lang="en-US" sz="3200" dirty="0" smtClean="0">
                <a:latin typeface="CMMI12"/>
              </a:rPr>
              <a:t>d</a:t>
            </a:r>
            <a:r>
              <a:rPr lang="en-US" sz="3200" baseline="-25000" dirty="0">
                <a:latin typeface="CMR8"/>
              </a:rPr>
              <a:t>1</a:t>
            </a:r>
            <a:r>
              <a:rPr lang="en-US" sz="3200" dirty="0" smtClean="0">
                <a:latin typeface="CMR8"/>
              </a:rPr>
              <a:t> </a:t>
            </a:r>
            <a:r>
              <a:rPr lang="en-US" sz="3200" dirty="0">
                <a:latin typeface="CMR12"/>
              </a:rPr>
              <a:t>to </a:t>
            </a:r>
            <a:r>
              <a:rPr lang="en-US" sz="3200" dirty="0" smtClean="0">
                <a:latin typeface="CMMI12"/>
              </a:rPr>
              <a:t>d</a:t>
            </a:r>
            <a:r>
              <a:rPr lang="en-US" sz="3200" baseline="-25000" dirty="0" smtClean="0">
                <a:latin typeface="CMR8"/>
              </a:rPr>
              <a:t>2</a:t>
            </a:r>
            <a:r>
              <a:rPr lang="en-US" sz="3200" dirty="0" smtClean="0">
                <a:latin typeface="CMR12"/>
              </a:rPr>
              <a:t>.</a:t>
            </a:r>
            <a:endParaRPr lang="en-US" sz="3600" dirty="0"/>
          </a:p>
        </p:txBody>
      </p:sp>
      <p:pic>
        <p:nvPicPr>
          <p:cNvPr id="3" name="Picture 2"/>
          <p:cNvPicPr>
            <a:picLocks noChangeAspect="1"/>
          </p:cNvPicPr>
          <p:nvPr/>
        </p:nvPicPr>
        <p:blipFill>
          <a:blip r:embed="rId2"/>
          <a:stretch>
            <a:fillRect/>
          </a:stretch>
        </p:blipFill>
        <p:spPr>
          <a:xfrm>
            <a:off x="966787" y="2409825"/>
            <a:ext cx="7210425" cy="2038350"/>
          </a:xfrm>
          <a:prstGeom prst="rect">
            <a:avLst/>
          </a:prstGeom>
        </p:spPr>
      </p:pic>
    </p:spTree>
    <p:extLst>
      <p:ext uri="{BB962C8B-B14F-4D97-AF65-F5344CB8AC3E}">
        <p14:creationId xmlns:p14="http://schemas.microsoft.com/office/powerpoint/2010/main" val="36106500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142" y="208631"/>
            <a:ext cx="8797558" cy="6329938"/>
          </a:xfrm>
          <a:prstGeom prst="rect">
            <a:avLst/>
          </a:prstGeom>
          <a:noFill/>
        </p:spPr>
        <p:txBody>
          <a:bodyPr wrap="square" rtlCol="0">
            <a:spAutoFit/>
          </a:bodyPr>
          <a:lstStyle/>
          <a:p>
            <a:r>
              <a:rPr lang="en-US" sz="3200" dirty="0" smtClean="0"/>
              <a:t>Stability theorem:</a:t>
            </a:r>
          </a:p>
          <a:p>
            <a:endParaRPr lang="en-US" sz="3200" dirty="0"/>
          </a:p>
          <a:p>
            <a:r>
              <a:rPr lang="en-US" sz="3200" dirty="0" smtClean="0"/>
              <a:t>Let </a:t>
            </a:r>
            <a:r>
              <a:rPr lang="en-US" sz="3200" dirty="0"/>
              <a:t>X be a </a:t>
            </a:r>
            <a:r>
              <a:rPr lang="en-US" sz="3200" dirty="0" err="1"/>
              <a:t>triangulable</a:t>
            </a:r>
            <a:r>
              <a:rPr lang="en-US" sz="3200" dirty="0"/>
              <a:t> space </a:t>
            </a:r>
            <a:r>
              <a:rPr lang="en-US" sz="3200" dirty="0" smtClean="0"/>
              <a:t>whose triangulations grow </a:t>
            </a:r>
            <a:r>
              <a:rPr lang="en-US" sz="3200" dirty="0" err="1" smtClean="0"/>
              <a:t>polynomially</a:t>
            </a:r>
            <a:r>
              <a:rPr lang="en-US" sz="3200" dirty="0" smtClean="0"/>
              <a:t> with constant exponent j.</a:t>
            </a:r>
          </a:p>
          <a:p>
            <a:r>
              <a:rPr lang="en-US" sz="3200" dirty="0" smtClean="0"/>
              <a:t>Let f</a:t>
            </a:r>
            <a:r>
              <a:rPr lang="en-US" sz="3200" dirty="0"/>
              <a:t>, g : X </a:t>
            </a:r>
            <a:r>
              <a:rPr lang="en-US" sz="3200" dirty="0" smtClean="0">
                <a:sym typeface="Wingdings"/>
              </a:rPr>
              <a:t></a:t>
            </a:r>
            <a:r>
              <a:rPr lang="en-US" sz="3200" dirty="0" smtClean="0"/>
              <a:t> </a:t>
            </a:r>
            <a:r>
              <a:rPr lang="en-US" sz="3200" b="1" dirty="0" smtClean="0"/>
              <a:t>R</a:t>
            </a:r>
            <a:r>
              <a:rPr lang="en-US" sz="3200" dirty="0" smtClean="0"/>
              <a:t> be tame </a:t>
            </a:r>
            <a:r>
              <a:rPr lang="en-US" sz="3200" dirty="0" err="1" smtClean="0"/>
              <a:t>Lipschitz</a:t>
            </a:r>
            <a:r>
              <a:rPr lang="en-US" sz="3200" dirty="0" smtClean="0"/>
              <a:t> functions . </a:t>
            </a:r>
          </a:p>
          <a:p>
            <a:endParaRPr lang="en-US" sz="3200" dirty="0"/>
          </a:p>
          <a:p>
            <a:r>
              <a:rPr lang="en-US" sz="3200" dirty="0" smtClean="0"/>
              <a:t>Then there are constants C and k &gt; j no smaller than 1 such that persistence diagrams, D(f) and D(g), satisfy </a:t>
            </a:r>
          </a:p>
          <a:p>
            <a:r>
              <a:rPr lang="en-US" sz="3200" dirty="0"/>
              <a:t> </a:t>
            </a:r>
            <a:r>
              <a:rPr lang="en-US" sz="3200" dirty="0" smtClean="0"/>
              <a:t>  </a:t>
            </a:r>
          </a:p>
          <a:p>
            <a:pPr algn="ctr"/>
            <a:r>
              <a:rPr lang="en-US" sz="3200" dirty="0" err="1" smtClean="0"/>
              <a:t>W</a:t>
            </a:r>
            <a:r>
              <a:rPr lang="en-US" sz="3200" baseline="-25000" dirty="0" err="1" smtClean="0"/>
              <a:t>q</a:t>
            </a:r>
            <a:r>
              <a:rPr lang="en-US" sz="3200" dirty="0" smtClean="0"/>
              <a:t>(</a:t>
            </a:r>
            <a:r>
              <a:rPr lang="en-US" sz="3200" dirty="0"/>
              <a:t>D(f), D(g)) </a:t>
            </a:r>
            <a:r>
              <a:rPr lang="en-US" sz="3200" dirty="0" smtClean="0"/>
              <a:t>≤ C|| f − g ||</a:t>
            </a:r>
            <a:r>
              <a:rPr lang="en-US" sz="3200" baseline="-25000" dirty="0" smtClean="0">
                <a:sym typeface="Wingdings"/>
              </a:rPr>
              <a:t>∞</a:t>
            </a:r>
          </a:p>
          <a:p>
            <a:pPr algn="ctr"/>
            <a:endParaRPr lang="en-US" sz="3200" baseline="-25000" dirty="0">
              <a:sym typeface="Wingdings"/>
            </a:endParaRPr>
          </a:p>
          <a:p>
            <a:r>
              <a:rPr lang="en-US" sz="3200" dirty="0" smtClean="0">
                <a:sym typeface="Wingdings"/>
              </a:rPr>
              <a:t>for every q  ≥ k.</a:t>
            </a:r>
            <a:endParaRPr lang="en-US" sz="3200" dirty="0"/>
          </a:p>
        </p:txBody>
      </p:sp>
      <p:sp>
        <p:nvSpPr>
          <p:cNvPr id="3" name="TextBox 2"/>
          <p:cNvSpPr txBox="1"/>
          <p:nvPr/>
        </p:nvSpPr>
        <p:spPr>
          <a:xfrm>
            <a:off x="6533447" y="4760441"/>
            <a:ext cx="1340556" cy="400110"/>
          </a:xfrm>
          <a:prstGeom prst="rect">
            <a:avLst/>
          </a:prstGeom>
          <a:noFill/>
        </p:spPr>
        <p:txBody>
          <a:bodyPr wrap="square" rtlCol="0">
            <a:spAutoFit/>
          </a:bodyPr>
          <a:lstStyle/>
          <a:p>
            <a:r>
              <a:rPr lang="en-US" sz="2000" dirty="0" smtClean="0"/>
              <a:t>1 – k/q</a:t>
            </a:r>
            <a:endParaRPr lang="en-US" sz="2000" dirty="0"/>
          </a:p>
        </p:txBody>
      </p:sp>
    </p:spTree>
    <p:extLst>
      <p:ext uri="{BB962C8B-B14F-4D97-AF65-F5344CB8AC3E}">
        <p14:creationId xmlns:p14="http://schemas.microsoft.com/office/powerpoint/2010/main" val="350605272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181" t="15376" r="8789" b="6112"/>
          <a:stretch/>
        </p:blipFill>
        <p:spPr>
          <a:xfrm>
            <a:off x="5840357" y="4023360"/>
            <a:ext cx="2938095" cy="2834640"/>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7666" t="14231" b="6112"/>
          <a:stretch/>
        </p:blipFill>
        <p:spPr>
          <a:xfrm>
            <a:off x="6495282" y="1213658"/>
            <a:ext cx="2562877" cy="2743200"/>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547" t="14803" r="8156" b="4393"/>
          <a:stretch/>
        </p:blipFill>
        <p:spPr>
          <a:xfrm>
            <a:off x="4093173" y="70658"/>
            <a:ext cx="2334638" cy="2286000"/>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126" t="6016" r="4600" b="1050"/>
          <a:stretch/>
        </p:blipFill>
        <p:spPr>
          <a:xfrm>
            <a:off x="14518" y="-21768"/>
            <a:ext cx="3243943" cy="2634343"/>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63" y="4074886"/>
            <a:ext cx="3404893" cy="2834640"/>
          </a:xfrm>
          <a:prstGeom prst="rect">
            <a:avLst/>
          </a:prstGeom>
        </p:spPr>
      </p:pic>
      <p:pic>
        <p:nvPicPr>
          <p:cNvPr id="9" name="Picture 8"/>
          <p:cNvPicPr>
            <a:picLocks noChangeAspect="1"/>
          </p:cNvPicPr>
          <p:nvPr/>
        </p:nvPicPr>
        <p:blipFill rotWithShape="1">
          <a:blip r:embed="rId7">
            <a:extLst>
              <a:ext uri="{28A0092B-C50C-407E-A947-70E740481C1C}">
                <a14:useLocalDpi xmlns:a14="http://schemas.microsoft.com/office/drawing/2010/main" val="0"/>
              </a:ext>
            </a:extLst>
          </a:blip>
          <a:srcRect l="9718" t="11393" r="4601" b="5658"/>
          <a:stretch/>
        </p:blipFill>
        <p:spPr>
          <a:xfrm>
            <a:off x="355607" y="2177146"/>
            <a:ext cx="2917371" cy="2351315"/>
          </a:xfrm>
          <a:prstGeom prst="rect">
            <a:avLst/>
          </a:prstGeom>
        </p:spPr>
      </p:pic>
      <p:cxnSp>
        <p:nvCxnSpPr>
          <p:cNvPr id="4" name="Straight Connector 3"/>
          <p:cNvCxnSpPr/>
          <p:nvPr/>
        </p:nvCxnSpPr>
        <p:spPr>
          <a:xfrm>
            <a:off x="3662792" y="-21768"/>
            <a:ext cx="0" cy="6879768"/>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917729" y="2485457"/>
            <a:ext cx="1977549" cy="2031325"/>
          </a:xfrm>
          <a:prstGeom prst="rect">
            <a:avLst/>
          </a:prstGeom>
          <a:solidFill>
            <a:schemeClr val="bg2"/>
          </a:solidFill>
        </p:spPr>
        <p:txBody>
          <a:bodyPr wrap="square" rtlCol="0">
            <a:spAutoFit/>
          </a:bodyPr>
          <a:lstStyle/>
          <a:p>
            <a:r>
              <a:rPr lang="en-US" dirty="0" smtClean="0"/>
              <a:t>Next week in B5 MLH you can explore the difference between circle and (circle + various amounts of noise)</a:t>
            </a:r>
            <a:endParaRPr lang="en-US" dirty="0"/>
          </a:p>
        </p:txBody>
      </p:sp>
      <p:sp>
        <p:nvSpPr>
          <p:cNvPr id="11" name="TextBox 10"/>
          <p:cNvSpPr txBox="1"/>
          <p:nvPr/>
        </p:nvSpPr>
        <p:spPr>
          <a:xfrm>
            <a:off x="3982203" y="4734332"/>
            <a:ext cx="1833922" cy="1938992"/>
          </a:xfrm>
          <a:prstGeom prst="rect">
            <a:avLst/>
          </a:prstGeom>
          <a:solidFill>
            <a:schemeClr val="accent6">
              <a:lumMod val="20000"/>
              <a:lumOff val="80000"/>
            </a:schemeClr>
          </a:solidFill>
        </p:spPr>
        <p:txBody>
          <a:bodyPr wrap="square" rtlCol="0">
            <a:spAutoFit/>
          </a:bodyPr>
          <a:lstStyle/>
          <a:p>
            <a:pPr algn="ctr"/>
            <a:r>
              <a:rPr lang="en-US" sz="2400" dirty="0" smtClean="0"/>
              <a:t>How does background noise affect </a:t>
            </a:r>
            <a:r>
              <a:rPr lang="en-US" sz="2400" dirty="0"/>
              <a:t>p</a:t>
            </a:r>
            <a:r>
              <a:rPr lang="en-US" sz="2400" dirty="0" smtClean="0"/>
              <a:t>ersistent diagram?</a:t>
            </a:r>
            <a:endParaRPr lang="en-US" sz="2400" dirty="0"/>
          </a:p>
        </p:txBody>
      </p:sp>
    </p:spTree>
    <p:extLst>
      <p:ext uri="{BB962C8B-B14F-4D97-AF65-F5344CB8AC3E}">
        <p14:creationId xmlns:p14="http://schemas.microsoft.com/office/powerpoint/2010/main" val="349128595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274" y="2979229"/>
            <a:ext cx="3762375" cy="4162425"/>
          </a:xfrm>
          <a:prstGeom prst="rect">
            <a:avLst/>
          </a:prstGeom>
        </p:spPr>
      </p:pic>
      <p:sp>
        <p:nvSpPr>
          <p:cNvPr id="3" name="Rectangle 2"/>
          <p:cNvSpPr/>
          <p:nvPr/>
        </p:nvSpPr>
        <p:spPr>
          <a:xfrm>
            <a:off x="364274" y="286049"/>
            <a:ext cx="8631043" cy="3539430"/>
          </a:xfrm>
          <a:prstGeom prst="rect">
            <a:avLst/>
          </a:prstGeom>
        </p:spPr>
        <p:txBody>
          <a:bodyPr wrap="square">
            <a:spAutoFit/>
          </a:bodyPr>
          <a:lstStyle/>
          <a:p>
            <a:r>
              <a:rPr lang="en-US" sz="2800" dirty="0" smtClean="0"/>
              <a:t>&gt; </a:t>
            </a:r>
            <a:r>
              <a:rPr lang="en-US" sz="2800" dirty="0"/>
              <a:t>print( bottleneck(Diag1, Diag2, dimension=0) )</a:t>
            </a:r>
          </a:p>
          <a:p>
            <a:r>
              <a:rPr lang="en-US" sz="2800" dirty="0"/>
              <a:t>[1] </a:t>
            </a:r>
            <a:r>
              <a:rPr lang="en-US" sz="2800" dirty="0" smtClean="0"/>
              <a:t>0.4942465</a:t>
            </a:r>
          </a:p>
          <a:p>
            <a:r>
              <a:rPr lang="en-US" sz="2800" dirty="0"/>
              <a:t>&gt; print( </a:t>
            </a:r>
            <a:r>
              <a:rPr lang="en-US" sz="2800" dirty="0" err="1"/>
              <a:t>wasserstein</a:t>
            </a:r>
            <a:r>
              <a:rPr lang="en-US" sz="2800" dirty="0"/>
              <a:t>(Diag1, Diag2, p=2, dimension=0) )</a:t>
            </a:r>
          </a:p>
          <a:p>
            <a:r>
              <a:rPr lang="en-US" sz="2800" dirty="0"/>
              <a:t>[1] 5.750874</a:t>
            </a:r>
          </a:p>
          <a:p>
            <a:r>
              <a:rPr lang="en-US" sz="2800" dirty="0"/>
              <a:t>&gt; print( bottleneck(Diag1, Diag2, dimension=1) )</a:t>
            </a:r>
          </a:p>
          <a:p>
            <a:r>
              <a:rPr lang="en-US" sz="2800" dirty="0"/>
              <a:t>[1] </a:t>
            </a:r>
            <a:r>
              <a:rPr lang="en-US" sz="2800" dirty="0" smtClean="0"/>
              <a:t>0.279019</a:t>
            </a:r>
            <a:endParaRPr lang="en-US" sz="2800" dirty="0"/>
          </a:p>
          <a:p>
            <a:r>
              <a:rPr lang="en-US" sz="2800" dirty="0"/>
              <a:t>&gt; print( </a:t>
            </a:r>
            <a:r>
              <a:rPr lang="en-US" sz="2800" dirty="0" err="1"/>
              <a:t>wasserstein</a:t>
            </a:r>
            <a:r>
              <a:rPr lang="en-US" sz="2800" dirty="0"/>
              <a:t>(Diag1, Diag2, p=2, dimension=1) )</a:t>
            </a:r>
          </a:p>
          <a:p>
            <a:r>
              <a:rPr lang="en-US" sz="2800" dirty="0"/>
              <a:t>[1] </a:t>
            </a:r>
            <a:r>
              <a:rPr lang="en-US" sz="2800" dirty="0" smtClean="0"/>
              <a:t>0.301575</a:t>
            </a:r>
            <a:endParaRPr lang="en-US" sz="28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181" t="15376" r="8789" b="6112"/>
          <a:stretch/>
        </p:blipFill>
        <p:spPr>
          <a:xfrm>
            <a:off x="4785067" y="3590014"/>
            <a:ext cx="3387255" cy="3267986"/>
          </a:xfrm>
          <a:prstGeom prst="rect">
            <a:avLst/>
          </a:prstGeom>
        </p:spPr>
      </p:pic>
    </p:spTree>
    <p:extLst>
      <p:ext uri="{BB962C8B-B14F-4D97-AF65-F5344CB8AC3E}">
        <p14:creationId xmlns:p14="http://schemas.microsoft.com/office/powerpoint/2010/main" val="295252384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575255"/>
            <a:ext cx="9144000" cy="2488040"/>
          </a:xfrm>
          <a:prstGeom prst="rect">
            <a:avLst/>
          </a:prstGeom>
        </p:spPr>
      </p:pic>
      <p:sp>
        <p:nvSpPr>
          <p:cNvPr id="3" name="Rectangle 2"/>
          <p:cNvSpPr/>
          <p:nvPr/>
        </p:nvSpPr>
        <p:spPr>
          <a:xfrm>
            <a:off x="0" y="264210"/>
            <a:ext cx="9144000" cy="415498"/>
          </a:xfrm>
          <a:prstGeom prst="rect">
            <a:avLst/>
          </a:prstGeom>
        </p:spPr>
        <p:txBody>
          <a:bodyPr wrap="square">
            <a:spAutoFit/>
          </a:bodyPr>
          <a:lstStyle/>
          <a:p>
            <a:r>
              <a:rPr lang="en-US" sz="2100" dirty="0" smtClean="0">
                <a:solidFill>
                  <a:srgbClr val="0000FF"/>
                </a:solidFill>
              </a:rPr>
              <a:t>http://</a:t>
            </a:r>
            <a:r>
              <a:rPr lang="en-US" sz="2100" dirty="0" err="1" smtClean="0">
                <a:solidFill>
                  <a:srgbClr val="0000FF"/>
                </a:solidFill>
              </a:rPr>
              <a:t>www.plosone.org</a:t>
            </a:r>
            <a:r>
              <a:rPr lang="en-US" sz="2100" dirty="0" smtClean="0">
                <a:solidFill>
                  <a:srgbClr val="0000FF"/>
                </a:solidFill>
              </a:rPr>
              <a:t>/article/info%3Adoi%2F10.1371%2Fjournal.pone.0002856</a:t>
            </a:r>
            <a:endParaRPr lang="en-US" sz="2100" dirty="0">
              <a:solidFill>
                <a:srgbClr val="0000FF"/>
              </a:solidFill>
            </a:endParaRPr>
          </a:p>
        </p:txBody>
      </p:sp>
      <p:sp>
        <p:nvSpPr>
          <p:cNvPr id="4" name="Rectangle 3"/>
          <p:cNvSpPr/>
          <p:nvPr/>
        </p:nvSpPr>
        <p:spPr>
          <a:xfrm>
            <a:off x="8183562" y="2768551"/>
            <a:ext cx="936625" cy="369332"/>
          </a:xfrm>
          <a:prstGeom prst="rect">
            <a:avLst/>
          </a:prstGeom>
        </p:spPr>
        <p:txBody>
          <a:bodyPr wrap="square">
            <a:spAutoFit/>
          </a:bodyPr>
          <a:lstStyle/>
          <a:p>
            <a:r>
              <a:rPr lang="en-US" dirty="0" smtClean="0"/>
              <a:t>2008</a:t>
            </a:r>
            <a:endParaRPr lang="en-US" dirty="0"/>
          </a:p>
        </p:txBody>
      </p:sp>
      <p:pic>
        <p:nvPicPr>
          <p:cNvPr id="6" name="Picture 5"/>
          <p:cNvPicPr>
            <a:picLocks noChangeAspect="1"/>
          </p:cNvPicPr>
          <p:nvPr/>
        </p:nvPicPr>
        <p:blipFill>
          <a:blip r:embed="rId3"/>
          <a:stretch>
            <a:fillRect/>
          </a:stretch>
        </p:blipFill>
        <p:spPr>
          <a:xfrm>
            <a:off x="6823075" y="3800670"/>
            <a:ext cx="1828800" cy="2787805"/>
          </a:xfrm>
          <a:prstGeom prst="rect">
            <a:avLst/>
          </a:prstGeom>
        </p:spPr>
      </p:pic>
      <p:cxnSp>
        <p:nvCxnSpPr>
          <p:cNvPr id="8" name="Straight Connector 7"/>
          <p:cNvCxnSpPr/>
          <p:nvPr/>
        </p:nvCxnSpPr>
        <p:spPr>
          <a:xfrm>
            <a:off x="15875" y="3296633"/>
            <a:ext cx="9120187" cy="0"/>
          </a:xfrm>
          <a:prstGeom prst="line">
            <a:avLst/>
          </a:prstGeom>
          <a:ln w="76200" cmpd="sng">
            <a:solidFill>
              <a:srgbClr val="008000"/>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968375" y="4032250"/>
            <a:ext cx="5381625" cy="2062103"/>
          </a:xfrm>
          <a:prstGeom prst="rect">
            <a:avLst/>
          </a:prstGeom>
          <a:noFill/>
        </p:spPr>
        <p:txBody>
          <a:bodyPr wrap="square" rtlCol="0">
            <a:spAutoFit/>
          </a:bodyPr>
          <a:lstStyle/>
          <a:p>
            <a:r>
              <a:rPr lang="en-US" sz="3200" dirty="0" smtClean="0"/>
              <a:t>And section 9.1 in Computational Topology: An Introduction By Herbert </a:t>
            </a:r>
            <a:r>
              <a:rPr lang="en-US" sz="3200" dirty="0" err="1" smtClean="0"/>
              <a:t>Edelsbrunner</a:t>
            </a:r>
            <a:r>
              <a:rPr lang="en-US" sz="3200" dirty="0" smtClean="0"/>
              <a:t>, John </a:t>
            </a:r>
            <a:r>
              <a:rPr lang="en-US" sz="3200" dirty="0" err="1" smtClean="0"/>
              <a:t>Harer</a:t>
            </a:r>
            <a:r>
              <a:rPr lang="en-US" sz="3200" dirty="0" smtClean="0"/>
              <a:t> </a:t>
            </a:r>
            <a:endParaRPr lang="en-US" sz="3200" dirty="0"/>
          </a:p>
        </p:txBody>
      </p:sp>
    </p:spTree>
    <p:extLst>
      <p:ext uri="{BB962C8B-B14F-4D97-AF65-F5344CB8AC3E}">
        <p14:creationId xmlns:p14="http://schemas.microsoft.com/office/powerpoint/2010/main" val="393670737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6376" y="476250"/>
            <a:ext cx="8620124" cy="6001642"/>
          </a:xfrm>
          <a:prstGeom prst="rect">
            <a:avLst/>
          </a:prstGeom>
          <a:noFill/>
        </p:spPr>
        <p:txBody>
          <a:bodyPr wrap="square" rtlCol="0">
            <a:spAutoFit/>
          </a:bodyPr>
          <a:lstStyle/>
          <a:p>
            <a:r>
              <a:rPr lang="en-US" sz="3200" dirty="0" smtClean="0"/>
              <a:t>Goal:  To determine what genes are involved in a particular periodic pathway</a:t>
            </a:r>
          </a:p>
          <a:p>
            <a:endParaRPr lang="en-US" sz="3200" dirty="0"/>
          </a:p>
          <a:p>
            <a:endParaRPr lang="en-US" sz="3200" dirty="0" smtClean="0"/>
          </a:p>
          <a:p>
            <a:endParaRPr lang="en-US" sz="3200" dirty="0"/>
          </a:p>
          <a:p>
            <a:endParaRPr lang="en-US" sz="3200" dirty="0" smtClean="0"/>
          </a:p>
          <a:p>
            <a:endParaRPr lang="en-US" sz="3200" dirty="0" smtClean="0"/>
          </a:p>
          <a:p>
            <a:r>
              <a:rPr lang="en-US" sz="3200" dirty="0" smtClean="0"/>
              <a:t>Application: segmentation clock of mouse embryo.</a:t>
            </a:r>
          </a:p>
          <a:p>
            <a:endParaRPr lang="en-US" sz="3200" dirty="0" smtClean="0"/>
          </a:p>
          <a:p>
            <a:pPr marL="457200" indent="-457200">
              <a:buFont typeface="Arial"/>
              <a:buChar char="•"/>
            </a:pPr>
            <a:r>
              <a:rPr lang="en-US" sz="3200" dirty="0" smtClean="0"/>
              <a:t>1 somite develops about every 2 hours</a:t>
            </a:r>
          </a:p>
          <a:p>
            <a:pPr marL="457200" indent="-457200">
              <a:buFont typeface="Arial"/>
              <a:buChar char="•"/>
            </a:pPr>
            <a:endParaRPr lang="en-US" sz="3200" dirty="0" smtClean="0"/>
          </a:p>
          <a:p>
            <a:r>
              <a:rPr lang="en-US" sz="3200" dirty="0" smtClean="0"/>
              <a:t>What genes are involved in somite development? </a:t>
            </a:r>
            <a:endParaRPr lang="en-US" sz="3200" dirty="0"/>
          </a:p>
        </p:txBody>
      </p:sp>
    </p:spTree>
    <p:extLst>
      <p:ext uri="{BB962C8B-B14F-4D97-AF65-F5344CB8AC3E}">
        <p14:creationId xmlns:p14="http://schemas.microsoft.com/office/powerpoint/2010/main" val="155869254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412750"/>
            <a:ext cx="8604250" cy="6001642"/>
          </a:xfrm>
          <a:prstGeom prst="rect">
            <a:avLst/>
          </a:prstGeom>
          <a:noFill/>
        </p:spPr>
        <p:txBody>
          <a:bodyPr wrap="square" rtlCol="0">
            <a:spAutoFit/>
          </a:bodyPr>
          <a:lstStyle/>
          <a:p>
            <a:r>
              <a:rPr lang="en-US" sz="3200" dirty="0" smtClean="0"/>
              <a:t>Persistence:</a:t>
            </a:r>
          </a:p>
          <a:p>
            <a:endParaRPr lang="en-US" sz="3200" dirty="0"/>
          </a:p>
          <a:p>
            <a:r>
              <a:rPr lang="en-US" sz="3200" dirty="0" smtClean="0"/>
              <a:t>For each of 7549 genes, create </a:t>
            </a:r>
          </a:p>
          <a:p>
            <a:endParaRPr lang="en-US" sz="3200" dirty="0" smtClean="0"/>
          </a:p>
          <a:p>
            <a:pPr algn="ctr"/>
            <a:r>
              <a:rPr lang="en-US" sz="3200" dirty="0" err="1" smtClean="0"/>
              <a:t>f</a:t>
            </a:r>
            <a:r>
              <a:rPr lang="en-US" sz="3200" baseline="-25000" dirty="0" err="1" smtClean="0"/>
              <a:t>k</a:t>
            </a:r>
            <a:r>
              <a:rPr lang="en-US" sz="3200" dirty="0" smtClean="0"/>
              <a:t>:   S</a:t>
            </a:r>
            <a:r>
              <a:rPr lang="en-US" sz="3200" baseline="30000" dirty="0" smtClean="0"/>
              <a:t>1</a:t>
            </a:r>
            <a:r>
              <a:rPr lang="en-US" sz="3200" dirty="0" smtClean="0"/>
              <a:t>  </a:t>
            </a:r>
            <a:r>
              <a:rPr lang="en-US" sz="3200" dirty="0" smtClean="0">
                <a:sym typeface="Wingdings"/>
              </a:rPr>
              <a:t>  R, k = 1, …, 7549</a:t>
            </a:r>
          </a:p>
          <a:p>
            <a:endParaRPr lang="en-US" sz="3200" dirty="0" smtClean="0"/>
          </a:p>
          <a:p>
            <a:pPr algn="r"/>
            <a:r>
              <a:rPr lang="en-US" sz="3200" dirty="0" err="1" smtClean="0"/>
              <a:t>f</a:t>
            </a:r>
            <a:r>
              <a:rPr lang="en-US" sz="3200" baseline="-25000" dirty="0" err="1" smtClean="0"/>
              <a:t>k</a:t>
            </a:r>
            <a:r>
              <a:rPr lang="en-US" sz="3200" baseline="-25000" dirty="0" smtClean="0"/>
              <a:t> </a:t>
            </a:r>
            <a:r>
              <a:rPr lang="en-US" sz="3200" dirty="0" smtClean="0"/>
              <a:t>(time point </a:t>
            </a:r>
            <a:r>
              <a:rPr lang="en-US" sz="3200" dirty="0" err="1" smtClean="0"/>
              <a:t>i</a:t>
            </a:r>
            <a:r>
              <a:rPr lang="en-US" sz="3200" dirty="0" smtClean="0"/>
              <a:t>) = amount of RNA at time point </a:t>
            </a:r>
            <a:r>
              <a:rPr lang="en-US" sz="3200" dirty="0" err="1" smtClean="0"/>
              <a:t>i</a:t>
            </a:r>
            <a:r>
              <a:rPr lang="en-US" sz="3200" dirty="0" smtClean="0"/>
              <a:t> for gene k</a:t>
            </a:r>
          </a:p>
          <a:p>
            <a:pPr algn="r"/>
            <a:endParaRPr lang="en-US" sz="3200" dirty="0" smtClean="0"/>
          </a:p>
          <a:p>
            <a:pPr algn="r"/>
            <a:endParaRPr lang="en-US" sz="3200" dirty="0"/>
          </a:p>
          <a:p>
            <a:pPr algn="ctr"/>
            <a:r>
              <a:rPr lang="en-US" sz="3200" dirty="0" smtClean="0">
                <a:solidFill>
                  <a:srgbClr val="660066"/>
                </a:solidFill>
              </a:rPr>
              <a:t>If gene k is involved in somite development, </a:t>
            </a:r>
            <a:r>
              <a:rPr lang="en-US" sz="3200" dirty="0">
                <a:solidFill>
                  <a:srgbClr val="660066"/>
                </a:solidFill>
              </a:rPr>
              <a:t>then </a:t>
            </a:r>
            <a:r>
              <a:rPr lang="en-US" sz="3200" dirty="0" err="1">
                <a:solidFill>
                  <a:srgbClr val="660066"/>
                </a:solidFill>
              </a:rPr>
              <a:t>f</a:t>
            </a:r>
            <a:r>
              <a:rPr lang="en-US" sz="3200" baseline="-25000" dirty="0" err="1">
                <a:solidFill>
                  <a:srgbClr val="660066"/>
                </a:solidFill>
              </a:rPr>
              <a:t>k</a:t>
            </a:r>
            <a:r>
              <a:rPr lang="en-US" sz="3200" dirty="0" smtClean="0">
                <a:solidFill>
                  <a:srgbClr val="660066"/>
                </a:solidFill>
              </a:rPr>
              <a:t> should have period 2</a:t>
            </a:r>
          </a:p>
        </p:txBody>
      </p:sp>
    </p:spTree>
    <p:extLst>
      <p:ext uri="{BB962C8B-B14F-4D97-AF65-F5344CB8AC3E}">
        <p14:creationId xmlns:p14="http://schemas.microsoft.com/office/powerpoint/2010/main" val="27477763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41" y="48489"/>
            <a:ext cx="7460672" cy="461665"/>
          </a:xfrm>
          <a:prstGeom prst="rect">
            <a:avLst/>
          </a:prstGeom>
          <a:noFill/>
        </p:spPr>
        <p:txBody>
          <a:bodyPr wrap="square" rtlCol="0">
            <a:spAutoFit/>
          </a:bodyPr>
          <a:lstStyle/>
          <a:p>
            <a:r>
              <a:rPr lang="en-US" sz="2400" dirty="0" err="1" smtClean="0">
                <a:solidFill>
                  <a:srgbClr val="7030A0"/>
                </a:solidFill>
              </a:rPr>
              <a:t>Carlsson</a:t>
            </a:r>
            <a:r>
              <a:rPr lang="en-US" sz="2400" dirty="0" smtClean="0">
                <a:solidFill>
                  <a:srgbClr val="7030A0"/>
                </a:solidFill>
              </a:rPr>
              <a:t> et al used</a:t>
            </a:r>
          </a:p>
        </p:txBody>
      </p:sp>
      <p:pic>
        <p:nvPicPr>
          <p:cNvPr id="5" name="Picture 4"/>
          <p:cNvPicPr>
            <a:picLocks noChangeAspect="1"/>
          </p:cNvPicPr>
          <p:nvPr/>
        </p:nvPicPr>
        <p:blipFill>
          <a:blip r:embed="rId2"/>
          <a:stretch>
            <a:fillRect/>
          </a:stretch>
        </p:blipFill>
        <p:spPr>
          <a:xfrm>
            <a:off x="49878" y="600892"/>
            <a:ext cx="9052560" cy="3838509"/>
          </a:xfrm>
          <a:prstGeom prst="rect">
            <a:avLst/>
          </a:prstGeom>
        </p:spPr>
      </p:pic>
      <p:pic>
        <p:nvPicPr>
          <p:cNvPr id="2" name="Picture 1"/>
          <p:cNvPicPr>
            <a:picLocks noChangeAspect="1"/>
          </p:cNvPicPr>
          <p:nvPr/>
        </p:nvPicPr>
        <p:blipFill>
          <a:blip r:embed="rId3"/>
          <a:stretch>
            <a:fillRect/>
          </a:stretch>
        </p:blipFill>
        <p:spPr>
          <a:xfrm>
            <a:off x="339000" y="4011511"/>
            <a:ext cx="8412480" cy="5734552"/>
          </a:xfrm>
          <a:prstGeom prst="rect">
            <a:avLst/>
          </a:prstGeom>
        </p:spPr>
      </p:pic>
      <p:pic>
        <p:nvPicPr>
          <p:cNvPr id="3" name="Picture 2"/>
          <p:cNvPicPr>
            <a:picLocks noChangeAspect="1"/>
          </p:cNvPicPr>
          <p:nvPr/>
        </p:nvPicPr>
        <p:blipFill>
          <a:blip r:embed="rId4"/>
          <a:stretch>
            <a:fillRect/>
          </a:stretch>
        </p:blipFill>
        <p:spPr>
          <a:xfrm>
            <a:off x="2463894" y="-8369"/>
            <a:ext cx="6638544" cy="632535"/>
          </a:xfrm>
          <a:prstGeom prst="rect">
            <a:avLst/>
          </a:prstGeom>
        </p:spPr>
      </p:pic>
      <p:sp>
        <p:nvSpPr>
          <p:cNvPr id="9" name="Rectangle 8"/>
          <p:cNvSpPr/>
          <p:nvPr/>
        </p:nvSpPr>
        <p:spPr>
          <a:xfrm>
            <a:off x="-5540" y="4022368"/>
            <a:ext cx="9149540" cy="1477328"/>
          </a:xfrm>
          <a:prstGeom prst="rect">
            <a:avLst/>
          </a:prstGeom>
          <a:solidFill>
            <a:srgbClr val="002060"/>
          </a:solidFill>
        </p:spPr>
        <p:txBody>
          <a:bodyPr wrap="square">
            <a:spAutoFit/>
          </a:bodyPr>
          <a:lstStyle/>
          <a:p>
            <a:r>
              <a:rPr lang="en-US" sz="3000" dirty="0" smtClean="0">
                <a:solidFill>
                  <a:srgbClr val="FFFF00"/>
                </a:solidFill>
                <a:latin typeface="Times-Roman"/>
              </a:rPr>
              <a:t> The </a:t>
            </a:r>
            <a:r>
              <a:rPr lang="en-US" sz="3000" dirty="0">
                <a:solidFill>
                  <a:srgbClr val="FFFF00"/>
                </a:solidFill>
                <a:latin typeface="Times-Roman"/>
              </a:rPr>
              <a:t>majority of high-contrast </a:t>
            </a:r>
            <a:r>
              <a:rPr lang="en-US" sz="3000" dirty="0" smtClean="0">
                <a:solidFill>
                  <a:srgbClr val="FFFF00"/>
                </a:solidFill>
                <a:latin typeface="Times-Roman"/>
              </a:rPr>
              <a:t>optical patches are </a:t>
            </a:r>
            <a:r>
              <a:rPr lang="en-US" sz="3000" dirty="0">
                <a:solidFill>
                  <a:srgbClr val="FFFF00"/>
                </a:solidFill>
                <a:latin typeface="Times-Roman"/>
              </a:rPr>
              <a:t>concentrated around a 2-dimensional </a:t>
            </a:r>
            <a:r>
              <a:rPr lang="en-US" sz="3000" i="1" dirty="0">
                <a:solidFill>
                  <a:srgbClr val="FFFF00"/>
                </a:solidFill>
                <a:latin typeface="Times-Italic"/>
              </a:rPr>
              <a:t>C</a:t>
            </a:r>
            <a:r>
              <a:rPr lang="en-US" sz="3000" baseline="-25000" dirty="0">
                <a:solidFill>
                  <a:srgbClr val="FFFF00"/>
                </a:solidFill>
                <a:latin typeface="Times-Roman"/>
              </a:rPr>
              <a:t>1</a:t>
            </a:r>
            <a:r>
              <a:rPr lang="en-US" sz="3000" dirty="0">
                <a:solidFill>
                  <a:srgbClr val="FFFF00"/>
                </a:solidFill>
                <a:latin typeface="Times-Roman"/>
              </a:rPr>
              <a:t> </a:t>
            </a:r>
            <a:r>
              <a:rPr lang="en-US" sz="3000" i="1" dirty="0" err="1" smtClean="0">
                <a:solidFill>
                  <a:srgbClr val="FFFF00"/>
                </a:solidFill>
                <a:latin typeface="Times-Italic"/>
              </a:rPr>
              <a:t>submanifold</a:t>
            </a:r>
            <a:r>
              <a:rPr lang="en-US" sz="3000" i="1" dirty="0" smtClean="0">
                <a:solidFill>
                  <a:srgbClr val="FFFF00"/>
                </a:solidFill>
                <a:latin typeface="Times-Italic"/>
              </a:rPr>
              <a:t>   </a:t>
            </a:r>
          </a:p>
          <a:p>
            <a:r>
              <a:rPr lang="en-US" sz="3000" i="1" dirty="0">
                <a:solidFill>
                  <a:srgbClr val="FFFF00"/>
                </a:solidFill>
                <a:latin typeface="Times-Italic"/>
              </a:rPr>
              <a:t> </a:t>
            </a:r>
            <a:r>
              <a:rPr lang="en-US" sz="3000" dirty="0" smtClean="0">
                <a:solidFill>
                  <a:srgbClr val="FFFF00"/>
                </a:solidFill>
                <a:latin typeface="Times-Roman"/>
              </a:rPr>
              <a:t>embedded </a:t>
            </a:r>
            <a:r>
              <a:rPr lang="en-US" sz="3000" dirty="0">
                <a:solidFill>
                  <a:srgbClr val="FFFF00"/>
                </a:solidFill>
                <a:latin typeface="Times-Roman"/>
              </a:rPr>
              <a:t>in the </a:t>
            </a:r>
            <a:r>
              <a:rPr lang="en-US" sz="3000" dirty="0" smtClean="0">
                <a:solidFill>
                  <a:srgbClr val="FFFF00"/>
                </a:solidFill>
                <a:latin typeface="Times-Roman"/>
              </a:rPr>
              <a:t>7-dimensional </a:t>
            </a:r>
            <a:r>
              <a:rPr lang="en-US" sz="3000" dirty="0">
                <a:solidFill>
                  <a:srgbClr val="FFFF00"/>
                </a:solidFill>
                <a:latin typeface="Times-Roman"/>
              </a:rPr>
              <a:t>sphere.</a:t>
            </a:r>
            <a:endParaRPr lang="en-US" sz="3000" dirty="0">
              <a:solidFill>
                <a:srgbClr val="FFFF00"/>
              </a:solidFill>
            </a:endParaRPr>
          </a:p>
        </p:txBody>
      </p:sp>
    </p:spTree>
    <p:extLst>
      <p:ext uri="{BB962C8B-B14F-4D97-AF65-F5344CB8AC3E}">
        <p14:creationId xmlns:p14="http://schemas.microsoft.com/office/powerpoint/2010/main" val="279098131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2" name="Straight Connector 81"/>
          <p:cNvCxnSpPr/>
          <p:nvPr/>
        </p:nvCxnSpPr>
        <p:spPr>
          <a:xfrm>
            <a:off x="5545656" y="1645999"/>
            <a:ext cx="0" cy="2815934"/>
          </a:xfrm>
          <a:prstGeom prst="line">
            <a:avLst/>
          </a:prstGeom>
          <a:effectLst/>
        </p:spPr>
        <p:style>
          <a:lnRef idx="2">
            <a:schemeClr val="accent1"/>
          </a:lnRef>
          <a:fillRef idx="0">
            <a:schemeClr val="accent1"/>
          </a:fillRef>
          <a:effectRef idx="1">
            <a:schemeClr val="accent1"/>
          </a:effectRef>
          <a:fontRef idx="minor">
            <a:schemeClr val="tx1"/>
          </a:fontRef>
        </p:style>
      </p:cxnSp>
      <p:grpSp>
        <p:nvGrpSpPr>
          <p:cNvPr id="60" name="Group 59"/>
          <p:cNvGrpSpPr/>
          <p:nvPr/>
        </p:nvGrpSpPr>
        <p:grpSpPr>
          <a:xfrm>
            <a:off x="1405467" y="1659516"/>
            <a:ext cx="2675447" cy="2802417"/>
            <a:chOff x="922848" y="1159963"/>
            <a:chExt cx="2675447" cy="2802417"/>
          </a:xfrm>
        </p:grpSpPr>
        <p:cxnSp>
          <p:nvCxnSpPr>
            <p:cNvPr id="3" name="Straight Connector 2"/>
            <p:cNvCxnSpPr/>
            <p:nvPr/>
          </p:nvCxnSpPr>
          <p:spPr>
            <a:xfrm>
              <a:off x="1032903" y="1159963"/>
              <a:ext cx="0" cy="280241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922848" y="3830379"/>
              <a:ext cx="2675447" cy="30451"/>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8" name="Oval 7"/>
            <p:cNvSpPr/>
            <p:nvPr/>
          </p:nvSpPr>
          <p:spPr>
            <a:xfrm>
              <a:off x="1004109" y="11599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4" name="Oval 23"/>
            <p:cNvSpPr/>
            <p:nvPr/>
          </p:nvSpPr>
          <p:spPr>
            <a:xfrm>
              <a:off x="1156509" y="13123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5" name="Oval 24"/>
            <p:cNvSpPr/>
            <p:nvPr/>
          </p:nvSpPr>
          <p:spPr>
            <a:xfrm>
              <a:off x="1308909" y="14647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6" name="Oval 25"/>
            <p:cNvSpPr/>
            <p:nvPr/>
          </p:nvSpPr>
          <p:spPr>
            <a:xfrm>
              <a:off x="1461309" y="16171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7" name="Oval 26"/>
            <p:cNvSpPr/>
            <p:nvPr/>
          </p:nvSpPr>
          <p:spPr>
            <a:xfrm>
              <a:off x="1613709" y="17695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8" name="Oval 27"/>
            <p:cNvSpPr/>
            <p:nvPr/>
          </p:nvSpPr>
          <p:spPr>
            <a:xfrm>
              <a:off x="1766109" y="19219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9" name="Oval 28"/>
            <p:cNvSpPr/>
            <p:nvPr/>
          </p:nvSpPr>
          <p:spPr>
            <a:xfrm>
              <a:off x="1918509" y="20743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0" name="Oval 29"/>
            <p:cNvSpPr/>
            <p:nvPr/>
          </p:nvSpPr>
          <p:spPr>
            <a:xfrm>
              <a:off x="2070909" y="22267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1" name="Oval 30"/>
            <p:cNvSpPr/>
            <p:nvPr/>
          </p:nvSpPr>
          <p:spPr>
            <a:xfrm>
              <a:off x="2223309" y="23791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2" name="Oval 31"/>
            <p:cNvSpPr/>
            <p:nvPr/>
          </p:nvSpPr>
          <p:spPr>
            <a:xfrm>
              <a:off x="2375709" y="25315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3" name="Oval 32"/>
            <p:cNvSpPr/>
            <p:nvPr/>
          </p:nvSpPr>
          <p:spPr>
            <a:xfrm>
              <a:off x="2528109" y="26839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4" name="Oval 33"/>
            <p:cNvSpPr/>
            <p:nvPr/>
          </p:nvSpPr>
          <p:spPr>
            <a:xfrm>
              <a:off x="2680509" y="28363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5" name="Oval 34"/>
            <p:cNvSpPr/>
            <p:nvPr/>
          </p:nvSpPr>
          <p:spPr>
            <a:xfrm>
              <a:off x="2832909" y="29887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6" name="Oval 35"/>
            <p:cNvSpPr/>
            <p:nvPr/>
          </p:nvSpPr>
          <p:spPr>
            <a:xfrm>
              <a:off x="2985309" y="31411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7" name="Oval 36"/>
            <p:cNvSpPr/>
            <p:nvPr/>
          </p:nvSpPr>
          <p:spPr>
            <a:xfrm>
              <a:off x="3137709" y="32935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8" name="Oval 37"/>
            <p:cNvSpPr/>
            <p:nvPr/>
          </p:nvSpPr>
          <p:spPr>
            <a:xfrm>
              <a:off x="3290109" y="34459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9" name="Oval 38"/>
            <p:cNvSpPr/>
            <p:nvPr/>
          </p:nvSpPr>
          <p:spPr>
            <a:xfrm>
              <a:off x="3442509" y="35983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grpSp>
      <p:cxnSp>
        <p:nvCxnSpPr>
          <p:cNvPr id="83" name="Straight Connector 82"/>
          <p:cNvCxnSpPr/>
          <p:nvPr/>
        </p:nvCxnSpPr>
        <p:spPr>
          <a:xfrm>
            <a:off x="5418667" y="4312999"/>
            <a:ext cx="2675447" cy="33867"/>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84" name="Oval 83"/>
          <p:cNvSpPr/>
          <p:nvPr/>
        </p:nvSpPr>
        <p:spPr>
          <a:xfrm>
            <a:off x="5499928" y="2839846"/>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5" name="Oval 84"/>
          <p:cNvSpPr/>
          <p:nvPr/>
        </p:nvSpPr>
        <p:spPr>
          <a:xfrm>
            <a:off x="5652328" y="25773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6" name="Oval 85"/>
          <p:cNvSpPr/>
          <p:nvPr/>
        </p:nvSpPr>
        <p:spPr>
          <a:xfrm>
            <a:off x="5804728" y="2839834"/>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7" name="Oval 86"/>
          <p:cNvSpPr/>
          <p:nvPr/>
        </p:nvSpPr>
        <p:spPr>
          <a:xfrm>
            <a:off x="5957128" y="3059970"/>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8" name="Oval 87"/>
          <p:cNvSpPr/>
          <p:nvPr/>
        </p:nvSpPr>
        <p:spPr>
          <a:xfrm>
            <a:off x="6109528" y="3043030"/>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9" name="Oval 88"/>
          <p:cNvSpPr/>
          <p:nvPr/>
        </p:nvSpPr>
        <p:spPr>
          <a:xfrm>
            <a:off x="6261928" y="2856750"/>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0" name="Oval 89"/>
          <p:cNvSpPr/>
          <p:nvPr/>
        </p:nvSpPr>
        <p:spPr>
          <a:xfrm>
            <a:off x="6414328" y="2560399"/>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1" name="Oval 90"/>
          <p:cNvSpPr/>
          <p:nvPr/>
        </p:nvSpPr>
        <p:spPr>
          <a:xfrm>
            <a:off x="6566728" y="2848271"/>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2" name="Oval 91"/>
          <p:cNvSpPr/>
          <p:nvPr/>
        </p:nvSpPr>
        <p:spPr>
          <a:xfrm>
            <a:off x="6719128" y="3043006"/>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3" name="Oval 92"/>
          <p:cNvSpPr/>
          <p:nvPr/>
        </p:nvSpPr>
        <p:spPr>
          <a:xfrm>
            <a:off x="6871528" y="3017599"/>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4" name="Oval 93"/>
          <p:cNvSpPr/>
          <p:nvPr/>
        </p:nvSpPr>
        <p:spPr>
          <a:xfrm>
            <a:off x="7023928" y="284825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5" name="Oval 94"/>
          <p:cNvSpPr/>
          <p:nvPr/>
        </p:nvSpPr>
        <p:spPr>
          <a:xfrm>
            <a:off x="7176328" y="2551902"/>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6" name="Oval 95"/>
          <p:cNvSpPr/>
          <p:nvPr/>
        </p:nvSpPr>
        <p:spPr>
          <a:xfrm>
            <a:off x="7328728" y="2848241"/>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7" name="Oval 96"/>
          <p:cNvSpPr/>
          <p:nvPr/>
        </p:nvSpPr>
        <p:spPr>
          <a:xfrm>
            <a:off x="7481128" y="3059910"/>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8" name="Oval 97"/>
          <p:cNvSpPr/>
          <p:nvPr/>
        </p:nvSpPr>
        <p:spPr>
          <a:xfrm>
            <a:off x="7633528" y="3042970"/>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9" name="Oval 98"/>
          <p:cNvSpPr/>
          <p:nvPr/>
        </p:nvSpPr>
        <p:spPr>
          <a:xfrm>
            <a:off x="7785928" y="2856690"/>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00" name="Oval 99"/>
          <p:cNvSpPr/>
          <p:nvPr/>
        </p:nvSpPr>
        <p:spPr>
          <a:xfrm>
            <a:off x="7938328" y="2594207"/>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11" name="TextBox 110"/>
          <p:cNvSpPr txBox="1"/>
          <p:nvPr/>
        </p:nvSpPr>
        <p:spPr>
          <a:xfrm>
            <a:off x="838200" y="414867"/>
            <a:ext cx="7687733" cy="584775"/>
          </a:xfrm>
          <a:prstGeom prst="rect">
            <a:avLst/>
          </a:prstGeom>
          <a:noFill/>
        </p:spPr>
        <p:txBody>
          <a:bodyPr wrap="square" rtlCol="0">
            <a:spAutoFit/>
          </a:bodyPr>
          <a:lstStyle/>
          <a:p>
            <a:r>
              <a:rPr lang="en-US" sz="3200" dirty="0" smtClean="0"/>
              <a:t>Not period 2:</a:t>
            </a:r>
          </a:p>
        </p:txBody>
      </p:sp>
    </p:spTree>
    <p:extLst>
      <p:ext uri="{BB962C8B-B14F-4D97-AF65-F5344CB8AC3E}">
        <p14:creationId xmlns:p14="http://schemas.microsoft.com/office/powerpoint/2010/main" val="189741466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2" name="Straight Connector 81"/>
          <p:cNvCxnSpPr/>
          <p:nvPr/>
        </p:nvCxnSpPr>
        <p:spPr>
          <a:xfrm>
            <a:off x="5545656" y="1645999"/>
            <a:ext cx="0" cy="2815934"/>
          </a:xfrm>
          <a:prstGeom prst="line">
            <a:avLst/>
          </a:prstGeom>
          <a:effectLst/>
        </p:spPr>
        <p:style>
          <a:lnRef idx="2">
            <a:schemeClr val="accent1"/>
          </a:lnRef>
          <a:fillRef idx="0">
            <a:schemeClr val="accent1"/>
          </a:fillRef>
          <a:effectRef idx="1">
            <a:schemeClr val="accent1"/>
          </a:effectRef>
          <a:fontRef idx="minor">
            <a:schemeClr val="tx1"/>
          </a:fontRef>
        </p:style>
      </p:cxnSp>
      <p:grpSp>
        <p:nvGrpSpPr>
          <p:cNvPr id="60" name="Group 59"/>
          <p:cNvGrpSpPr/>
          <p:nvPr/>
        </p:nvGrpSpPr>
        <p:grpSpPr>
          <a:xfrm>
            <a:off x="1405467" y="1659516"/>
            <a:ext cx="2675447" cy="2802417"/>
            <a:chOff x="922848" y="1159963"/>
            <a:chExt cx="2675447" cy="2802417"/>
          </a:xfrm>
        </p:grpSpPr>
        <p:cxnSp>
          <p:nvCxnSpPr>
            <p:cNvPr id="3" name="Straight Connector 2"/>
            <p:cNvCxnSpPr/>
            <p:nvPr/>
          </p:nvCxnSpPr>
          <p:spPr>
            <a:xfrm>
              <a:off x="1032903" y="1159963"/>
              <a:ext cx="0" cy="280241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922848" y="3830379"/>
              <a:ext cx="2675447"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8" name="Oval 7"/>
            <p:cNvSpPr/>
            <p:nvPr/>
          </p:nvSpPr>
          <p:spPr>
            <a:xfrm>
              <a:off x="1004109" y="11599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4" name="Oval 23"/>
            <p:cNvSpPr/>
            <p:nvPr/>
          </p:nvSpPr>
          <p:spPr>
            <a:xfrm>
              <a:off x="1156509" y="13123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5" name="Oval 24"/>
            <p:cNvSpPr/>
            <p:nvPr/>
          </p:nvSpPr>
          <p:spPr>
            <a:xfrm>
              <a:off x="1308909" y="14647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6" name="Oval 25"/>
            <p:cNvSpPr/>
            <p:nvPr/>
          </p:nvSpPr>
          <p:spPr>
            <a:xfrm>
              <a:off x="1461309" y="16171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7" name="Oval 26"/>
            <p:cNvSpPr/>
            <p:nvPr/>
          </p:nvSpPr>
          <p:spPr>
            <a:xfrm>
              <a:off x="1613709" y="17695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8" name="Oval 27"/>
            <p:cNvSpPr/>
            <p:nvPr/>
          </p:nvSpPr>
          <p:spPr>
            <a:xfrm>
              <a:off x="1766109" y="19219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9" name="Oval 28"/>
            <p:cNvSpPr/>
            <p:nvPr/>
          </p:nvSpPr>
          <p:spPr>
            <a:xfrm>
              <a:off x="1918509" y="20743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0" name="Oval 29"/>
            <p:cNvSpPr/>
            <p:nvPr/>
          </p:nvSpPr>
          <p:spPr>
            <a:xfrm>
              <a:off x="2070909" y="22267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1" name="Oval 30"/>
            <p:cNvSpPr/>
            <p:nvPr/>
          </p:nvSpPr>
          <p:spPr>
            <a:xfrm>
              <a:off x="2223309" y="23791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2" name="Oval 31"/>
            <p:cNvSpPr/>
            <p:nvPr/>
          </p:nvSpPr>
          <p:spPr>
            <a:xfrm>
              <a:off x="2375709" y="25315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3" name="Oval 32"/>
            <p:cNvSpPr/>
            <p:nvPr/>
          </p:nvSpPr>
          <p:spPr>
            <a:xfrm>
              <a:off x="2528109" y="26839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4" name="Oval 33"/>
            <p:cNvSpPr/>
            <p:nvPr/>
          </p:nvSpPr>
          <p:spPr>
            <a:xfrm>
              <a:off x="2680509" y="28363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5" name="Oval 34"/>
            <p:cNvSpPr/>
            <p:nvPr/>
          </p:nvSpPr>
          <p:spPr>
            <a:xfrm>
              <a:off x="2832909" y="29887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6" name="Oval 35"/>
            <p:cNvSpPr/>
            <p:nvPr/>
          </p:nvSpPr>
          <p:spPr>
            <a:xfrm>
              <a:off x="2985309" y="31411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7" name="Oval 36"/>
            <p:cNvSpPr/>
            <p:nvPr/>
          </p:nvSpPr>
          <p:spPr>
            <a:xfrm>
              <a:off x="3137709" y="32935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8" name="Oval 37"/>
            <p:cNvSpPr/>
            <p:nvPr/>
          </p:nvSpPr>
          <p:spPr>
            <a:xfrm>
              <a:off x="3290109" y="34459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9" name="Oval 38"/>
            <p:cNvSpPr/>
            <p:nvPr/>
          </p:nvSpPr>
          <p:spPr>
            <a:xfrm>
              <a:off x="3442509" y="35983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grpSp>
      <p:cxnSp>
        <p:nvCxnSpPr>
          <p:cNvPr id="83" name="Straight Connector 82"/>
          <p:cNvCxnSpPr/>
          <p:nvPr/>
        </p:nvCxnSpPr>
        <p:spPr>
          <a:xfrm>
            <a:off x="5418667" y="4312999"/>
            <a:ext cx="2675447"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84" name="Oval 83"/>
          <p:cNvSpPr/>
          <p:nvPr/>
        </p:nvSpPr>
        <p:spPr>
          <a:xfrm>
            <a:off x="5499928" y="2839846"/>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5" name="Oval 84"/>
          <p:cNvSpPr/>
          <p:nvPr/>
        </p:nvSpPr>
        <p:spPr>
          <a:xfrm>
            <a:off x="5652328" y="25773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6" name="Oval 85"/>
          <p:cNvSpPr/>
          <p:nvPr/>
        </p:nvSpPr>
        <p:spPr>
          <a:xfrm>
            <a:off x="5804728" y="2839834"/>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7" name="Oval 86"/>
          <p:cNvSpPr/>
          <p:nvPr/>
        </p:nvSpPr>
        <p:spPr>
          <a:xfrm>
            <a:off x="5957128" y="3059970"/>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8" name="Oval 87"/>
          <p:cNvSpPr/>
          <p:nvPr/>
        </p:nvSpPr>
        <p:spPr>
          <a:xfrm>
            <a:off x="6109528" y="3043030"/>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9" name="Oval 88"/>
          <p:cNvSpPr/>
          <p:nvPr/>
        </p:nvSpPr>
        <p:spPr>
          <a:xfrm>
            <a:off x="6261928" y="2856750"/>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0" name="Oval 89"/>
          <p:cNvSpPr/>
          <p:nvPr/>
        </p:nvSpPr>
        <p:spPr>
          <a:xfrm>
            <a:off x="6414328" y="2560399"/>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1" name="Oval 90"/>
          <p:cNvSpPr/>
          <p:nvPr/>
        </p:nvSpPr>
        <p:spPr>
          <a:xfrm>
            <a:off x="6566728" y="2848271"/>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2" name="Oval 91"/>
          <p:cNvSpPr/>
          <p:nvPr/>
        </p:nvSpPr>
        <p:spPr>
          <a:xfrm>
            <a:off x="6719128" y="3043006"/>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3" name="Oval 92"/>
          <p:cNvSpPr/>
          <p:nvPr/>
        </p:nvSpPr>
        <p:spPr>
          <a:xfrm>
            <a:off x="6871528" y="3017599"/>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4" name="Oval 93"/>
          <p:cNvSpPr/>
          <p:nvPr/>
        </p:nvSpPr>
        <p:spPr>
          <a:xfrm>
            <a:off x="7023928" y="284825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5" name="Oval 94"/>
          <p:cNvSpPr/>
          <p:nvPr/>
        </p:nvSpPr>
        <p:spPr>
          <a:xfrm>
            <a:off x="7176328" y="2551902"/>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6" name="Oval 95"/>
          <p:cNvSpPr/>
          <p:nvPr/>
        </p:nvSpPr>
        <p:spPr>
          <a:xfrm>
            <a:off x="7328728" y="2848241"/>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7" name="Oval 96"/>
          <p:cNvSpPr/>
          <p:nvPr/>
        </p:nvSpPr>
        <p:spPr>
          <a:xfrm>
            <a:off x="7481128" y="3059910"/>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8" name="Oval 97"/>
          <p:cNvSpPr/>
          <p:nvPr/>
        </p:nvSpPr>
        <p:spPr>
          <a:xfrm>
            <a:off x="7633528" y="3042970"/>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9" name="Oval 98"/>
          <p:cNvSpPr/>
          <p:nvPr/>
        </p:nvSpPr>
        <p:spPr>
          <a:xfrm>
            <a:off x="7785928" y="2856690"/>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00" name="Oval 99"/>
          <p:cNvSpPr/>
          <p:nvPr/>
        </p:nvSpPr>
        <p:spPr>
          <a:xfrm>
            <a:off x="7938328" y="2594207"/>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11" name="TextBox 110"/>
          <p:cNvSpPr txBox="1"/>
          <p:nvPr/>
        </p:nvSpPr>
        <p:spPr>
          <a:xfrm>
            <a:off x="838200" y="414867"/>
            <a:ext cx="7687733" cy="584775"/>
          </a:xfrm>
          <a:prstGeom prst="rect">
            <a:avLst/>
          </a:prstGeom>
          <a:noFill/>
        </p:spPr>
        <p:txBody>
          <a:bodyPr wrap="square" rtlCol="0">
            <a:spAutoFit/>
          </a:bodyPr>
          <a:lstStyle/>
          <a:p>
            <a:r>
              <a:rPr lang="en-US" sz="3200" dirty="0" smtClean="0"/>
              <a:t>Not period 2:</a:t>
            </a:r>
          </a:p>
        </p:txBody>
      </p:sp>
      <p:grpSp>
        <p:nvGrpSpPr>
          <p:cNvPr id="10" name="Group 9"/>
          <p:cNvGrpSpPr/>
          <p:nvPr/>
        </p:nvGrpSpPr>
        <p:grpSpPr>
          <a:xfrm>
            <a:off x="1525308" y="4331256"/>
            <a:ext cx="2519843" cy="1324"/>
            <a:chOff x="1526385" y="4338399"/>
            <a:chExt cx="2059507" cy="1324"/>
          </a:xfrm>
        </p:grpSpPr>
        <p:cxnSp>
          <p:nvCxnSpPr>
            <p:cNvPr id="109" name="Straight Connector 108"/>
            <p:cNvCxnSpPr/>
            <p:nvPr/>
          </p:nvCxnSpPr>
          <p:spPr>
            <a:xfrm>
              <a:off x="1526385" y="4338399"/>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2351156" y="4339723"/>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3174412" y="4338666"/>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1940679" y="4338399"/>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2763509" y="4338666"/>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53" name="Group 52"/>
          <p:cNvGrpSpPr/>
          <p:nvPr/>
        </p:nvGrpSpPr>
        <p:grpSpPr>
          <a:xfrm>
            <a:off x="5557789" y="4317099"/>
            <a:ext cx="2519843" cy="1324"/>
            <a:chOff x="1526385" y="4338399"/>
            <a:chExt cx="2059507" cy="1324"/>
          </a:xfrm>
        </p:grpSpPr>
        <p:cxnSp>
          <p:nvCxnSpPr>
            <p:cNvPr id="54" name="Straight Connector 53"/>
            <p:cNvCxnSpPr/>
            <p:nvPr/>
          </p:nvCxnSpPr>
          <p:spPr>
            <a:xfrm>
              <a:off x="1526385" y="4338399"/>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2351156" y="4339723"/>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3174412" y="4338666"/>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1940679" y="4338399"/>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2763509" y="4338666"/>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5" name="Group 14"/>
          <p:cNvGrpSpPr/>
          <p:nvPr/>
        </p:nvGrpSpPr>
        <p:grpSpPr>
          <a:xfrm>
            <a:off x="2028761" y="1705230"/>
            <a:ext cx="1519691" cy="2627399"/>
            <a:chOff x="2028761" y="1705230"/>
            <a:chExt cx="1519691" cy="2627399"/>
          </a:xfrm>
        </p:grpSpPr>
        <p:cxnSp>
          <p:nvCxnSpPr>
            <p:cNvPr id="12" name="Straight Connector 11"/>
            <p:cNvCxnSpPr/>
            <p:nvPr/>
          </p:nvCxnSpPr>
          <p:spPr>
            <a:xfrm flipH="1" flipV="1">
              <a:off x="2028761" y="1705236"/>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H="1" flipV="1">
              <a:off x="2532418" y="1705284"/>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flipH="1" flipV="1">
              <a:off x="3044795" y="1705230"/>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H="1" flipV="1">
              <a:off x="3548452" y="1705278"/>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grpSp>
      <p:grpSp>
        <p:nvGrpSpPr>
          <p:cNvPr id="67" name="Group 66"/>
          <p:cNvGrpSpPr/>
          <p:nvPr/>
        </p:nvGrpSpPr>
        <p:grpSpPr>
          <a:xfrm>
            <a:off x="6057102" y="1689700"/>
            <a:ext cx="1519691" cy="2627399"/>
            <a:chOff x="2028761" y="1705230"/>
            <a:chExt cx="1519691" cy="2627399"/>
          </a:xfrm>
        </p:grpSpPr>
        <p:cxnSp>
          <p:nvCxnSpPr>
            <p:cNvPr id="68" name="Straight Connector 67"/>
            <p:cNvCxnSpPr/>
            <p:nvPr/>
          </p:nvCxnSpPr>
          <p:spPr>
            <a:xfrm flipH="1" flipV="1">
              <a:off x="2028761" y="1705236"/>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flipH="1" flipV="1">
              <a:off x="2532418" y="1705284"/>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flipH="1" flipV="1">
              <a:off x="3044795" y="1705230"/>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H="1" flipV="1">
              <a:off x="3548452" y="1705278"/>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63597358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2" name="Straight Connector 81"/>
          <p:cNvCxnSpPr/>
          <p:nvPr/>
        </p:nvCxnSpPr>
        <p:spPr>
          <a:xfrm>
            <a:off x="5545656" y="1645999"/>
            <a:ext cx="0" cy="2815934"/>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5418667" y="4312999"/>
            <a:ext cx="2675447"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84" name="Oval 83"/>
          <p:cNvSpPr/>
          <p:nvPr/>
        </p:nvSpPr>
        <p:spPr>
          <a:xfrm>
            <a:off x="5499928" y="2839846"/>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5" name="Oval 84"/>
          <p:cNvSpPr/>
          <p:nvPr/>
        </p:nvSpPr>
        <p:spPr>
          <a:xfrm>
            <a:off x="5652328" y="25773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6" name="Oval 85"/>
          <p:cNvSpPr/>
          <p:nvPr/>
        </p:nvSpPr>
        <p:spPr>
          <a:xfrm>
            <a:off x="5804728" y="2839834"/>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7" name="Oval 86"/>
          <p:cNvSpPr/>
          <p:nvPr/>
        </p:nvSpPr>
        <p:spPr>
          <a:xfrm>
            <a:off x="5957128" y="3059970"/>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8" name="Oval 87"/>
          <p:cNvSpPr/>
          <p:nvPr/>
        </p:nvSpPr>
        <p:spPr>
          <a:xfrm>
            <a:off x="6109528" y="3043030"/>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9" name="Oval 88"/>
          <p:cNvSpPr/>
          <p:nvPr/>
        </p:nvSpPr>
        <p:spPr>
          <a:xfrm>
            <a:off x="6261928" y="2856750"/>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0" name="Oval 89"/>
          <p:cNvSpPr/>
          <p:nvPr/>
        </p:nvSpPr>
        <p:spPr>
          <a:xfrm>
            <a:off x="6414328" y="2560399"/>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1" name="Oval 90"/>
          <p:cNvSpPr/>
          <p:nvPr/>
        </p:nvSpPr>
        <p:spPr>
          <a:xfrm>
            <a:off x="6566728" y="2848271"/>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2" name="Oval 91"/>
          <p:cNvSpPr/>
          <p:nvPr/>
        </p:nvSpPr>
        <p:spPr>
          <a:xfrm>
            <a:off x="6719128" y="3043006"/>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3" name="Oval 92"/>
          <p:cNvSpPr/>
          <p:nvPr/>
        </p:nvSpPr>
        <p:spPr>
          <a:xfrm>
            <a:off x="6871528" y="3017599"/>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4" name="Oval 93"/>
          <p:cNvSpPr/>
          <p:nvPr/>
        </p:nvSpPr>
        <p:spPr>
          <a:xfrm>
            <a:off x="7023928" y="2848253"/>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5" name="Oval 94"/>
          <p:cNvSpPr/>
          <p:nvPr/>
        </p:nvSpPr>
        <p:spPr>
          <a:xfrm>
            <a:off x="7176328" y="2551902"/>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6" name="Oval 95"/>
          <p:cNvSpPr/>
          <p:nvPr/>
        </p:nvSpPr>
        <p:spPr>
          <a:xfrm>
            <a:off x="7328728" y="2848241"/>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7" name="Oval 96"/>
          <p:cNvSpPr/>
          <p:nvPr/>
        </p:nvSpPr>
        <p:spPr>
          <a:xfrm>
            <a:off x="7481128" y="3059910"/>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8" name="Oval 97"/>
          <p:cNvSpPr/>
          <p:nvPr/>
        </p:nvSpPr>
        <p:spPr>
          <a:xfrm>
            <a:off x="7633528" y="3042970"/>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9" name="Oval 98"/>
          <p:cNvSpPr/>
          <p:nvPr/>
        </p:nvSpPr>
        <p:spPr>
          <a:xfrm>
            <a:off x="7785928" y="2856690"/>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00" name="Oval 99"/>
          <p:cNvSpPr/>
          <p:nvPr/>
        </p:nvSpPr>
        <p:spPr>
          <a:xfrm>
            <a:off x="7938328" y="2594207"/>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11" name="TextBox 110"/>
          <p:cNvSpPr txBox="1"/>
          <p:nvPr/>
        </p:nvSpPr>
        <p:spPr>
          <a:xfrm>
            <a:off x="838200" y="414867"/>
            <a:ext cx="7687733" cy="584775"/>
          </a:xfrm>
          <a:prstGeom prst="rect">
            <a:avLst/>
          </a:prstGeom>
          <a:noFill/>
        </p:spPr>
        <p:txBody>
          <a:bodyPr wrap="square" rtlCol="0">
            <a:spAutoFit/>
          </a:bodyPr>
          <a:lstStyle/>
          <a:p>
            <a:r>
              <a:rPr lang="en-US" sz="3200" dirty="0" smtClean="0"/>
              <a:t>Not period 2:</a:t>
            </a:r>
          </a:p>
        </p:txBody>
      </p:sp>
      <p:grpSp>
        <p:nvGrpSpPr>
          <p:cNvPr id="53" name="Group 52"/>
          <p:cNvGrpSpPr/>
          <p:nvPr/>
        </p:nvGrpSpPr>
        <p:grpSpPr>
          <a:xfrm>
            <a:off x="5557789" y="4317099"/>
            <a:ext cx="2519843" cy="1324"/>
            <a:chOff x="1526385" y="4338399"/>
            <a:chExt cx="2059507" cy="1324"/>
          </a:xfrm>
        </p:grpSpPr>
        <p:cxnSp>
          <p:nvCxnSpPr>
            <p:cNvPr id="54" name="Straight Connector 53"/>
            <p:cNvCxnSpPr/>
            <p:nvPr/>
          </p:nvCxnSpPr>
          <p:spPr>
            <a:xfrm>
              <a:off x="1526385" y="4338399"/>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2351156" y="4339723"/>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3174412" y="4338666"/>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1940679" y="4338399"/>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2763509" y="4338666"/>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2" name="Group 1"/>
          <p:cNvGrpSpPr/>
          <p:nvPr/>
        </p:nvGrpSpPr>
        <p:grpSpPr>
          <a:xfrm>
            <a:off x="1405467" y="1659516"/>
            <a:ext cx="2675447" cy="2802417"/>
            <a:chOff x="1405467" y="1659516"/>
            <a:chExt cx="2675447" cy="2802417"/>
          </a:xfrm>
        </p:grpSpPr>
        <p:cxnSp>
          <p:nvCxnSpPr>
            <p:cNvPr id="3" name="Straight Connector 2"/>
            <p:cNvCxnSpPr/>
            <p:nvPr/>
          </p:nvCxnSpPr>
          <p:spPr>
            <a:xfrm>
              <a:off x="1515522" y="1659516"/>
              <a:ext cx="0" cy="280241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1405467" y="4329932"/>
              <a:ext cx="2675447"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8" name="Oval 7"/>
            <p:cNvSpPr/>
            <p:nvPr/>
          </p:nvSpPr>
          <p:spPr>
            <a:xfrm>
              <a:off x="1486728" y="1659516"/>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4" name="Oval 23"/>
            <p:cNvSpPr/>
            <p:nvPr/>
          </p:nvSpPr>
          <p:spPr>
            <a:xfrm>
              <a:off x="1639128" y="1811916"/>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5" name="Oval 24"/>
            <p:cNvSpPr/>
            <p:nvPr/>
          </p:nvSpPr>
          <p:spPr>
            <a:xfrm>
              <a:off x="1791528" y="1964316"/>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6" name="Oval 25"/>
            <p:cNvSpPr/>
            <p:nvPr/>
          </p:nvSpPr>
          <p:spPr>
            <a:xfrm>
              <a:off x="1943928" y="2116716"/>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7" name="Oval 26"/>
            <p:cNvSpPr/>
            <p:nvPr/>
          </p:nvSpPr>
          <p:spPr>
            <a:xfrm>
              <a:off x="2096328" y="2269116"/>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8" name="Oval 27"/>
            <p:cNvSpPr/>
            <p:nvPr/>
          </p:nvSpPr>
          <p:spPr>
            <a:xfrm>
              <a:off x="2248728" y="2421516"/>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9" name="Oval 28"/>
            <p:cNvSpPr/>
            <p:nvPr/>
          </p:nvSpPr>
          <p:spPr>
            <a:xfrm>
              <a:off x="2401128" y="2573916"/>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0" name="Oval 29"/>
            <p:cNvSpPr/>
            <p:nvPr/>
          </p:nvSpPr>
          <p:spPr>
            <a:xfrm>
              <a:off x="2553528" y="2726316"/>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1" name="Oval 30"/>
            <p:cNvSpPr/>
            <p:nvPr/>
          </p:nvSpPr>
          <p:spPr>
            <a:xfrm>
              <a:off x="2705928" y="2878716"/>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2" name="Oval 31"/>
            <p:cNvSpPr/>
            <p:nvPr/>
          </p:nvSpPr>
          <p:spPr>
            <a:xfrm>
              <a:off x="2858328" y="3031116"/>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3" name="Oval 32"/>
            <p:cNvSpPr/>
            <p:nvPr/>
          </p:nvSpPr>
          <p:spPr>
            <a:xfrm>
              <a:off x="3010728" y="3183516"/>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4" name="Oval 33"/>
            <p:cNvSpPr/>
            <p:nvPr/>
          </p:nvSpPr>
          <p:spPr>
            <a:xfrm>
              <a:off x="3163128" y="3335916"/>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5" name="Oval 34"/>
            <p:cNvSpPr/>
            <p:nvPr/>
          </p:nvSpPr>
          <p:spPr>
            <a:xfrm>
              <a:off x="3315528" y="3488316"/>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6" name="Oval 35"/>
            <p:cNvSpPr/>
            <p:nvPr/>
          </p:nvSpPr>
          <p:spPr>
            <a:xfrm>
              <a:off x="3467928" y="3640716"/>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7" name="Oval 36"/>
            <p:cNvSpPr/>
            <p:nvPr/>
          </p:nvSpPr>
          <p:spPr>
            <a:xfrm>
              <a:off x="3620328" y="3793116"/>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8" name="Oval 37"/>
            <p:cNvSpPr/>
            <p:nvPr/>
          </p:nvSpPr>
          <p:spPr>
            <a:xfrm>
              <a:off x="3772728" y="3945516"/>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9" name="Oval 38"/>
            <p:cNvSpPr/>
            <p:nvPr/>
          </p:nvSpPr>
          <p:spPr>
            <a:xfrm>
              <a:off x="3925128" y="4097916"/>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grpSp>
          <p:nvGrpSpPr>
            <p:cNvPr id="10" name="Group 9"/>
            <p:cNvGrpSpPr/>
            <p:nvPr/>
          </p:nvGrpSpPr>
          <p:grpSpPr>
            <a:xfrm>
              <a:off x="1525308" y="4331256"/>
              <a:ext cx="2519843" cy="1324"/>
              <a:chOff x="1526385" y="4338399"/>
              <a:chExt cx="2059507" cy="1324"/>
            </a:xfrm>
          </p:grpSpPr>
          <p:cxnSp>
            <p:nvCxnSpPr>
              <p:cNvPr id="109" name="Straight Connector 108"/>
              <p:cNvCxnSpPr/>
              <p:nvPr/>
            </p:nvCxnSpPr>
            <p:spPr>
              <a:xfrm>
                <a:off x="1526385" y="4338399"/>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2351156" y="4339723"/>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3174412" y="4338666"/>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1940679" y="4338399"/>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2763509" y="4338666"/>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5" name="Group 14"/>
            <p:cNvGrpSpPr/>
            <p:nvPr/>
          </p:nvGrpSpPr>
          <p:grpSpPr>
            <a:xfrm>
              <a:off x="2028761" y="1705230"/>
              <a:ext cx="1519691" cy="2627399"/>
              <a:chOff x="2028761" y="1705230"/>
              <a:chExt cx="1519691" cy="2627399"/>
            </a:xfrm>
          </p:grpSpPr>
          <p:cxnSp>
            <p:nvCxnSpPr>
              <p:cNvPr id="12" name="Straight Connector 11"/>
              <p:cNvCxnSpPr/>
              <p:nvPr/>
            </p:nvCxnSpPr>
            <p:spPr>
              <a:xfrm flipH="1" flipV="1">
                <a:off x="2028761" y="1705236"/>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H="1" flipV="1">
                <a:off x="2532418" y="1705284"/>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flipH="1" flipV="1">
                <a:off x="3044795" y="1705230"/>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H="1" flipV="1">
                <a:off x="3548452" y="1705278"/>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grpSp>
      </p:grpSp>
      <p:grpSp>
        <p:nvGrpSpPr>
          <p:cNvPr id="67" name="Group 66"/>
          <p:cNvGrpSpPr/>
          <p:nvPr/>
        </p:nvGrpSpPr>
        <p:grpSpPr>
          <a:xfrm>
            <a:off x="6057102" y="1689700"/>
            <a:ext cx="1519691" cy="2627399"/>
            <a:chOff x="2028761" y="1705230"/>
            <a:chExt cx="1519691" cy="2627399"/>
          </a:xfrm>
        </p:grpSpPr>
        <p:cxnSp>
          <p:nvCxnSpPr>
            <p:cNvPr id="68" name="Straight Connector 67"/>
            <p:cNvCxnSpPr/>
            <p:nvPr/>
          </p:nvCxnSpPr>
          <p:spPr>
            <a:xfrm flipH="1" flipV="1">
              <a:off x="2028761" y="1705236"/>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flipH="1" flipV="1">
              <a:off x="2532418" y="1705284"/>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flipH="1" flipV="1">
              <a:off x="3044795" y="1705230"/>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H="1" flipV="1">
              <a:off x="3548452" y="1705278"/>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25706407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1515522" y="3733931"/>
            <a:ext cx="0" cy="280241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1405467" y="6404347"/>
            <a:ext cx="2675447"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8" name="Oval 7"/>
          <p:cNvSpPr/>
          <p:nvPr/>
        </p:nvSpPr>
        <p:spPr>
          <a:xfrm>
            <a:off x="1486728" y="3733931"/>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4" name="Oval 23"/>
          <p:cNvSpPr/>
          <p:nvPr/>
        </p:nvSpPr>
        <p:spPr>
          <a:xfrm>
            <a:off x="1639128" y="3886331"/>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5" name="Oval 24"/>
          <p:cNvSpPr/>
          <p:nvPr/>
        </p:nvSpPr>
        <p:spPr>
          <a:xfrm>
            <a:off x="1791528" y="4038731"/>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6" name="Oval 25"/>
          <p:cNvSpPr/>
          <p:nvPr/>
        </p:nvSpPr>
        <p:spPr>
          <a:xfrm>
            <a:off x="1943928" y="4191131"/>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7" name="Oval 26"/>
          <p:cNvSpPr/>
          <p:nvPr/>
        </p:nvSpPr>
        <p:spPr>
          <a:xfrm>
            <a:off x="1588308" y="4343531"/>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8" name="Oval 27"/>
          <p:cNvSpPr/>
          <p:nvPr/>
        </p:nvSpPr>
        <p:spPr>
          <a:xfrm>
            <a:off x="1740708" y="4495931"/>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9" name="Oval 28"/>
          <p:cNvSpPr/>
          <p:nvPr/>
        </p:nvSpPr>
        <p:spPr>
          <a:xfrm>
            <a:off x="1893108" y="4648331"/>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0" name="Oval 29"/>
          <p:cNvSpPr/>
          <p:nvPr/>
        </p:nvSpPr>
        <p:spPr>
          <a:xfrm>
            <a:off x="1529021" y="4800731"/>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1" name="Oval 30"/>
          <p:cNvSpPr/>
          <p:nvPr/>
        </p:nvSpPr>
        <p:spPr>
          <a:xfrm>
            <a:off x="1681421" y="4953131"/>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2" name="Oval 31"/>
          <p:cNvSpPr/>
          <p:nvPr/>
        </p:nvSpPr>
        <p:spPr>
          <a:xfrm>
            <a:off x="1833821" y="5105531"/>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3" name="Oval 32"/>
          <p:cNvSpPr/>
          <p:nvPr/>
        </p:nvSpPr>
        <p:spPr>
          <a:xfrm>
            <a:off x="1486668" y="5257931"/>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4" name="Oval 33"/>
          <p:cNvSpPr/>
          <p:nvPr/>
        </p:nvSpPr>
        <p:spPr>
          <a:xfrm>
            <a:off x="1639068" y="5410331"/>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5" name="Oval 34"/>
          <p:cNvSpPr/>
          <p:nvPr/>
        </p:nvSpPr>
        <p:spPr>
          <a:xfrm>
            <a:off x="1791468" y="5562731"/>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6" name="Oval 35"/>
          <p:cNvSpPr/>
          <p:nvPr/>
        </p:nvSpPr>
        <p:spPr>
          <a:xfrm>
            <a:off x="1943868" y="5715131"/>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7" name="Oval 36"/>
          <p:cNvSpPr/>
          <p:nvPr/>
        </p:nvSpPr>
        <p:spPr>
          <a:xfrm>
            <a:off x="1579781" y="5867531"/>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8" name="Oval 37"/>
          <p:cNvSpPr/>
          <p:nvPr/>
        </p:nvSpPr>
        <p:spPr>
          <a:xfrm>
            <a:off x="1732181" y="6019931"/>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9" name="Oval 38"/>
          <p:cNvSpPr/>
          <p:nvPr/>
        </p:nvSpPr>
        <p:spPr>
          <a:xfrm>
            <a:off x="1884581" y="6172331"/>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11" name="TextBox 110"/>
          <p:cNvSpPr txBox="1"/>
          <p:nvPr/>
        </p:nvSpPr>
        <p:spPr>
          <a:xfrm>
            <a:off x="508000" y="-29927"/>
            <a:ext cx="7687733" cy="584775"/>
          </a:xfrm>
          <a:prstGeom prst="rect">
            <a:avLst/>
          </a:prstGeom>
          <a:noFill/>
        </p:spPr>
        <p:txBody>
          <a:bodyPr wrap="square" rtlCol="0">
            <a:spAutoFit/>
          </a:bodyPr>
          <a:lstStyle/>
          <a:p>
            <a:r>
              <a:rPr lang="en-US" sz="3200" dirty="0" smtClean="0"/>
              <a:t>Not period 2:</a:t>
            </a:r>
          </a:p>
        </p:txBody>
      </p:sp>
      <p:grpSp>
        <p:nvGrpSpPr>
          <p:cNvPr id="10" name="Group 9"/>
          <p:cNvGrpSpPr/>
          <p:nvPr/>
        </p:nvGrpSpPr>
        <p:grpSpPr>
          <a:xfrm>
            <a:off x="1525308" y="6405671"/>
            <a:ext cx="2519843" cy="1324"/>
            <a:chOff x="1526385" y="4338399"/>
            <a:chExt cx="2059507" cy="1324"/>
          </a:xfrm>
        </p:grpSpPr>
        <p:cxnSp>
          <p:nvCxnSpPr>
            <p:cNvPr id="109" name="Straight Connector 108"/>
            <p:cNvCxnSpPr/>
            <p:nvPr/>
          </p:nvCxnSpPr>
          <p:spPr>
            <a:xfrm>
              <a:off x="1526385" y="4338399"/>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2351156" y="4339723"/>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3174412" y="4338666"/>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1940679" y="4338399"/>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2763509" y="4338666"/>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5" name="Group 14"/>
          <p:cNvGrpSpPr/>
          <p:nvPr/>
        </p:nvGrpSpPr>
        <p:grpSpPr>
          <a:xfrm>
            <a:off x="2028761" y="3779645"/>
            <a:ext cx="1519691" cy="2627399"/>
            <a:chOff x="2028761" y="1705230"/>
            <a:chExt cx="1519691" cy="2627399"/>
          </a:xfrm>
        </p:grpSpPr>
        <p:cxnSp>
          <p:nvCxnSpPr>
            <p:cNvPr id="12" name="Straight Connector 11"/>
            <p:cNvCxnSpPr/>
            <p:nvPr/>
          </p:nvCxnSpPr>
          <p:spPr>
            <a:xfrm flipH="1" flipV="1">
              <a:off x="2028761" y="1705236"/>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H="1" flipV="1">
              <a:off x="2532418" y="1705284"/>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flipH="1" flipV="1">
              <a:off x="3044795" y="1705230"/>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H="1" flipV="1">
              <a:off x="3548452" y="1705278"/>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grpSp>
      <p:grpSp>
        <p:nvGrpSpPr>
          <p:cNvPr id="2" name="Group 1"/>
          <p:cNvGrpSpPr/>
          <p:nvPr/>
        </p:nvGrpSpPr>
        <p:grpSpPr>
          <a:xfrm>
            <a:off x="5418667" y="621492"/>
            <a:ext cx="2675447" cy="2815934"/>
            <a:chOff x="5418667" y="621492"/>
            <a:chExt cx="2675447" cy="2815934"/>
          </a:xfrm>
        </p:grpSpPr>
        <p:cxnSp>
          <p:nvCxnSpPr>
            <p:cNvPr id="82" name="Straight Connector 81"/>
            <p:cNvCxnSpPr/>
            <p:nvPr/>
          </p:nvCxnSpPr>
          <p:spPr>
            <a:xfrm>
              <a:off x="5545656" y="621492"/>
              <a:ext cx="0" cy="2815934"/>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5418667" y="3288492"/>
              <a:ext cx="2675447"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84" name="Oval 83"/>
            <p:cNvSpPr/>
            <p:nvPr/>
          </p:nvSpPr>
          <p:spPr>
            <a:xfrm>
              <a:off x="5499928" y="1815339"/>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5" name="Oval 84"/>
            <p:cNvSpPr/>
            <p:nvPr/>
          </p:nvSpPr>
          <p:spPr>
            <a:xfrm>
              <a:off x="5652328" y="1552856"/>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6" name="Oval 85"/>
            <p:cNvSpPr/>
            <p:nvPr/>
          </p:nvSpPr>
          <p:spPr>
            <a:xfrm>
              <a:off x="5804728" y="1815327"/>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7" name="Oval 86"/>
            <p:cNvSpPr/>
            <p:nvPr/>
          </p:nvSpPr>
          <p:spPr>
            <a:xfrm>
              <a:off x="5957128" y="20354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8" name="Oval 87"/>
            <p:cNvSpPr/>
            <p:nvPr/>
          </p:nvSpPr>
          <p:spPr>
            <a:xfrm>
              <a:off x="6109528" y="2018523"/>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9" name="Oval 88"/>
            <p:cNvSpPr/>
            <p:nvPr/>
          </p:nvSpPr>
          <p:spPr>
            <a:xfrm>
              <a:off x="6261928" y="1832243"/>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0" name="Oval 89"/>
            <p:cNvSpPr/>
            <p:nvPr/>
          </p:nvSpPr>
          <p:spPr>
            <a:xfrm>
              <a:off x="6414328" y="1535892"/>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1" name="Oval 90"/>
            <p:cNvSpPr/>
            <p:nvPr/>
          </p:nvSpPr>
          <p:spPr>
            <a:xfrm>
              <a:off x="6566728" y="1823764"/>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2" name="Oval 91"/>
            <p:cNvSpPr/>
            <p:nvPr/>
          </p:nvSpPr>
          <p:spPr>
            <a:xfrm>
              <a:off x="6719128" y="2018499"/>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3" name="Oval 92"/>
            <p:cNvSpPr/>
            <p:nvPr/>
          </p:nvSpPr>
          <p:spPr>
            <a:xfrm>
              <a:off x="6871528" y="1993092"/>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4" name="Oval 93"/>
            <p:cNvSpPr/>
            <p:nvPr/>
          </p:nvSpPr>
          <p:spPr>
            <a:xfrm>
              <a:off x="7023928" y="1823746"/>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5" name="Oval 94"/>
            <p:cNvSpPr/>
            <p:nvPr/>
          </p:nvSpPr>
          <p:spPr>
            <a:xfrm>
              <a:off x="7176328" y="1527395"/>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6" name="Oval 95"/>
            <p:cNvSpPr/>
            <p:nvPr/>
          </p:nvSpPr>
          <p:spPr>
            <a:xfrm>
              <a:off x="7328728" y="1823734"/>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7" name="Oval 96"/>
            <p:cNvSpPr/>
            <p:nvPr/>
          </p:nvSpPr>
          <p:spPr>
            <a:xfrm>
              <a:off x="7481128" y="2035403"/>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8" name="Oval 97"/>
            <p:cNvSpPr/>
            <p:nvPr/>
          </p:nvSpPr>
          <p:spPr>
            <a:xfrm>
              <a:off x="7633528" y="2018463"/>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9" name="Oval 98"/>
            <p:cNvSpPr/>
            <p:nvPr/>
          </p:nvSpPr>
          <p:spPr>
            <a:xfrm>
              <a:off x="7785928" y="1832183"/>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00" name="Oval 99"/>
            <p:cNvSpPr/>
            <p:nvPr/>
          </p:nvSpPr>
          <p:spPr>
            <a:xfrm>
              <a:off x="7938328" y="1569700"/>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grpSp>
          <p:nvGrpSpPr>
            <p:cNvPr id="53" name="Group 52"/>
            <p:cNvGrpSpPr/>
            <p:nvPr/>
          </p:nvGrpSpPr>
          <p:grpSpPr>
            <a:xfrm>
              <a:off x="5557789" y="3292592"/>
              <a:ext cx="2519843" cy="1324"/>
              <a:chOff x="1526385" y="4338399"/>
              <a:chExt cx="2059507" cy="1324"/>
            </a:xfrm>
          </p:grpSpPr>
          <p:cxnSp>
            <p:nvCxnSpPr>
              <p:cNvPr id="54" name="Straight Connector 53"/>
              <p:cNvCxnSpPr/>
              <p:nvPr/>
            </p:nvCxnSpPr>
            <p:spPr>
              <a:xfrm>
                <a:off x="1526385" y="4338399"/>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2351156" y="4339723"/>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3174412" y="4338666"/>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1940679" y="4338399"/>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2763509" y="4338666"/>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67" name="Group 66"/>
            <p:cNvGrpSpPr/>
            <p:nvPr/>
          </p:nvGrpSpPr>
          <p:grpSpPr>
            <a:xfrm>
              <a:off x="6057102" y="665193"/>
              <a:ext cx="1519691" cy="2627399"/>
              <a:chOff x="2028761" y="1705230"/>
              <a:chExt cx="1519691" cy="2627399"/>
            </a:xfrm>
          </p:grpSpPr>
          <p:cxnSp>
            <p:nvCxnSpPr>
              <p:cNvPr id="68" name="Straight Connector 67"/>
              <p:cNvCxnSpPr/>
              <p:nvPr/>
            </p:nvCxnSpPr>
            <p:spPr>
              <a:xfrm flipH="1" flipV="1">
                <a:off x="2028761" y="1705236"/>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flipH="1" flipV="1">
                <a:off x="2532418" y="1705284"/>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flipH="1" flipV="1">
                <a:off x="3044795" y="1705230"/>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H="1" flipV="1">
                <a:off x="3548452" y="1705278"/>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grpSp>
      </p:grpSp>
      <p:cxnSp>
        <p:nvCxnSpPr>
          <p:cNvPr id="72" name="Straight Connector 71"/>
          <p:cNvCxnSpPr/>
          <p:nvPr/>
        </p:nvCxnSpPr>
        <p:spPr>
          <a:xfrm>
            <a:off x="5557127" y="3745695"/>
            <a:ext cx="0" cy="2815934"/>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5430138" y="6412695"/>
            <a:ext cx="2675447"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74" name="Oval 73"/>
          <p:cNvSpPr/>
          <p:nvPr/>
        </p:nvSpPr>
        <p:spPr>
          <a:xfrm>
            <a:off x="5511399" y="4939542"/>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75" name="Oval 74"/>
          <p:cNvSpPr/>
          <p:nvPr/>
        </p:nvSpPr>
        <p:spPr>
          <a:xfrm>
            <a:off x="5663799" y="4677059"/>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76" name="Oval 75"/>
          <p:cNvSpPr/>
          <p:nvPr/>
        </p:nvSpPr>
        <p:spPr>
          <a:xfrm>
            <a:off x="5816199" y="4939530"/>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77" name="Oval 76"/>
          <p:cNvSpPr/>
          <p:nvPr/>
        </p:nvSpPr>
        <p:spPr>
          <a:xfrm>
            <a:off x="5977133" y="5149519"/>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78" name="Oval 77"/>
          <p:cNvSpPr/>
          <p:nvPr/>
        </p:nvSpPr>
        <p:spPr>
          <a:xfrm>
            <a:off x="5604512" y="5142726"/>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79" name="Oval 78"/>
          <p:cNvSpPr/>
          <p:nvPr/>
        </p:nvSpPr>
        <p:spPr>
          <a:xfrm>
            <a:off x="5756912" y="4956446"/>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0" name="Oval 79"/>
          <p:cNvSpPr/>
          <p:nvPr/>
        </p:nvSpPr>
        <p:spPr>
          <a:xfrm>
            <a:off x="5909312" y="4660095"/>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1" name="Oval 80"/>
          <p:cNvSpPr/>
          <p:nvPr/>
        </p:nvSpPr>
        <p:spPr>
          <a:xfrm>
            <a:off x="5579093" y="4947967"/>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01" name="Oval 100"/>
          <p:cNvSpPr/>
          <p:nvPr/>
        </p:nvSpPr>
        <p:spPr>
          <a:xfrm>
            <a:off x="5731493" y="5142702"/>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02" name="Oval 101"/>
          <p:cNvSpPr/>
          <p:nvPr/>
        </p:nvSpPr>
        <p:spPr>
          <a:xfrm>
            <a:off x="5883893" y="5117295"/>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03" name="Oval 102"/>
          <p:cNvSpPr/>
          <p:nvPr/>
        </p:nvSpPr>
        <p:spPr>
          <a:xfrm>
            <a:off x="5511339" y="4947949"/>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04" name="Oval 103"/>
          <p:cNvSpPr/>
          <p:nvPr/>
        </p:nvSpPr>
        <p:spPr>
          <a:xfrm>
            <a:off x="5663739" y="4651598"/>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05" name="Oval 104"/>
          <p:cNvSpPr/>
          <p:nvPr/>
        </p:nvSpPr>
        <p:spPr>
          <a:xfrm>
            <a:off x="5816139" y="4947937"/>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06" name="Oval 105"/>
          <p:cNvSpPr/>
          <p:nvPr/>
        </p:nvSpPr>
        <p:spPr>
          <a:xfrm>
            <a:off x="5968539" y="5159606"/>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07" name="Oval 106"/>
          <p:cNvSpPr/>
          <p:nvPr/>
        </p:nvSpPr>
        <p:spPr>
          <a:xfrm>
            <a:off x="5612919" y="5142666"/>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08" name="Oval 107"/>
          <p:cNvSpPr/>
          <p:nvPr/>
        </p:nvSpPr>
        <p:spPr>
          <a:xfrm>
            <a:off x="5765319" y="4956386"/>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10" name="Oval 109"/>
          <p:cNvSpPr/>
          <p:nvPr/>
        </p:nvSpPr>
        <p:spPr>
          <a:xfrm>
            <a:off x="5917719" y="4693903"/>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grpSp>
        <p:nvGrpSpPr>
          <p:cNvPr id="112" name="Group 111"/>
          <p:cNvGrpSpPr/>
          <p:nvPr/>
        </p:nvGrpSpPr>
        <p:grpSpPr>
          <a:xfrm>
            <a:off x="5569260" y="6416795"/>
            <a:ext cx="2519843" cy="1324"/>
            <a:chOff x="1526385" y="4338399"/>
            <a:chExt cx="2059507" cy="1324"/>
          </a:xfrm>
        </p:grpSpPr>
        <p:cxnSp>
          <p:nvCxnSpPr>
            <p:cNvPr id="118" name="Straight Connector 117"/>
            <p:cNvCxnSpPr/>
            <p:nvPr/>
          </p:nvCxnSpPr>
          <p:spPr>
            <a:xfrm>
              <a:off x="1526385" y="4338399"/>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a:off x="2351156" y="4339723"/>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a:off x="3174412" y="4338666"/>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a:off x="1940679" y="4338399"/>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a:off x="2763509" y="4338666"/>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13" name="Group 112"/>
          <p:cNvGrpSpPr/>
          <p:nvPr/>
        </p:nvGrpSpPr>
        <p:grpSpPr>
          <a:xfrm>
            <a:off x="6068573" y="3789396"/>
            <a:ext cx="1519691" cy="2627399"/>
            <a:chOff x="2028761" y="1705230"/>
            <a:chExt cx="1519691" cy="2627399"/>
          </a:xfrm>
        </p:grpSpPr>
        <p:cxnSp>
          <p:nvCxnSpPr>
            <p:cNvPr id="114" name="Straight Connector 113"/>
            <p:cNvCxnSpPr/>
            <p:nvPr/>
          </p:nvCxnSpPr>
          <p:spPr>
            <a:xfrm flipH="1" flipV="1">
              <a:off x="2028761" y="1705236"/>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flipH="1" flipV="1">
              <a:off x="2532418" y="1705284"/>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flipH="1" flipV="1">
              <a:off x="3044795" y="1705230"/>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flipH="1" flipV="1">
              <a:off x="3548452" y="1705278"/>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grpSp>
      <p:grpSp>
        <p:nvGrpSpPr>
          <p:cNvPr id="123" name="Group 122"/>
          <p:cNvGrpSpPr/>
          <p:nvPr/>
        </p:nvGrpSpPr>
        <p:grpSpPr>
          <a:xfrm>
            <a:off x="1391670" y="629366"/>
            <a:ext cx="2675447" cy="2802417"/>
            <a:chOff x="1405467" y="1659516"/>
            <a:chExt cx="2675447" cy="2802417"/>
          </a:xfrm>
        </p:grpSpPr>
        <p:cxnSp>
          <p:nvCxnSpPr>
            <p:cNvPr id="124" name="Straight Connector 123"/>
            <p:cNvCxnSpPr/>
            <p:nvPr/>
          </p:nvCxnSpPr>
          <p:spPr>
            <a:xfrm>
              <a:off x="1515522" y="1659516"/>
              <a:ext cx="0" cy="280241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a:off x="1405467" y="4329932"/>
              <a:ext cx="2675447"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26" name="Oval 125"/>
            <p:cNvSpPr/>
            <p:nvPr/>
          </p:nvSpPr>
          <p:spPr>
            <a:xfrm>
              <a:off x="1486728" y="1659516"/>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27" name="Oval 126"/>
            <p:cNvSpPr/>
            <p:nvPr/>
          </p:nvSpPr>
          <p:spPr>
            <a:xfrm>
              <a:off x="1639128" y="1811916"/>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28" name="Oval 127"/>
            <p:cNvSpPr/>
            <p:nvPr/>
          </p:nvSpPr>
          <p:spPr>
            <a:xfrm>
              <a:off x="1791528" y="1964316"/>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29" name="Oval 128"/>
            <p:cNvSpPr/>
            <p:nvPr/>
          </p:nvSpPr>
          <p:spPr>
            <a:xfrm>
              <a:off x="1943928" y="2116716"/>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0" name="Oval 129"/>
            <p:cNvSpPr/>
            <p:nvPr/>
          </p:nvSpPr>
          <p:spPr>
            <a:xfrm>
              <a:off x="2096328" y="2269116"/>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1" name="Oval 130"/>
            <p:cNvSpPr/>
            <p:nvPr/>
          </p:nvSpPr>
          <p:spPr>
            <a:xfrm>
              <a:off x="2248728" y="2421516"/>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2" name="Oval 131"/>
            <p:cNvSpPr/>
            <p:nvPr/>
          </p:nvSpPr>
          <p:spPr>
            <a:xfrm>
              <a:off x="2401128" y="2573916"/>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3" name="Oval 132"/>
            <p:cNvSpPr/>
            <p:nvPr/>
          </p:nvSpPr>
          <p:spPr>
            <a:xfrm>
              <a:off x="2553528" y="2726316"/>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4" name="Oval 133"/>
            <p:cNvSpPr/>
            <p:nvPr/>
          </p:nvSpPr>
          <p:spPr>
            <a:xfrm>
              <a:off x="2705928" y="2878716"/>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5" name="Oval 134"/>
            <p:cNvSpPr/>
            <p:nvPr/>
          </p:nvSpPr>
          <p:spPr>
            <a:xfrm>
              <a:off x="2858328" y="3031116"/>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6" name="Oval 135"/>
            <p:cNvSpPr/>
            <p:nvPr/>
          </p:nvSpPr>
          <p:spPr>
            <a:xfrm>
              <a:off x="3010728" y="3183516"/>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7" name="Oval 136"/>
            <p:cNvSpPr/>
            <p:nvPr/>
          </p:nvSpPr>
          <p:spPr>
            <a:xfrm>
              <a:off x="3163128" y="3335916"/>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8" name="Oval 137"/>
            <p:cNvSpPr/>
            <p:nvPr/>
          </p:nvSpPr>
          <p:spPr>
            <a:xfrm>
              <a:off x="3315528" y="3488316"/>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9" name="Oval 138"/>
            <p:cNvSpPr/>
            <p:nvPr/>
          </p:nvSpPr>
          <p:spPr>
            <a:xfrm>
              <a:off x="3467928" y="3640716"/>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40" name="Oval 139"/>
            <p:cNvSpPr/>
            <p:nvPr/>
          </p:nvSpPr>
          <p:spPr>
            <a:xfrm>
              <a:off x="3620328" y="3793116"/>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41" name="Oval 140"/>
            <p:cNvSpPr/>
            <p:nvPr/>
          </p:nvSpPr>
          <p:spPr>
            <a:xfrm>
              <a:off x="3772728" y="3945516"/>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42" name="Oval 141"/>
            <p:cNvSpPr/>
            <p:nvPr/>
          </p:nvSpPr>
          <p:spPr>
            <a:xfrm>
              <a:off x="3925128" y="4097916"/>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grpSp>
          <p:nvGrpSpPr>
            <p:cNvPr id="143" name="Group 142"/>
            <p:cNvGrpSpPr/>
            <p:nvPr/>
          </p:nvGrpSpPr>
          <p:grpSpPr>
            <a:xfrm>
              <a:off x="1525308" y="4331256"/>
              <a:ext cx="2519843" cy="1324"/>
              <a:chOff x="1526385" y="4338399"/>
              <a:chExt cx="2059507" cy="1324"/>
            </a:xfrm>
          </p:grpSpPr>
          <p:cxnSp>
            <p:nvCxnSpPr>
              <p:cNvPr id="149" name="Straight Connector 148"/>
              <p:cNvCxnSpPr/>
              <p:nvPr/>
            </p:nvCxnSpPr>
            <p:spPr>
              <a:xfrm>
                <a:off x="1526385" y="4338399"/>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a:off x="2351156" y="4339723"/>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a:off x="3174412" y="4338666"/>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a:off x="1940679" y="4338399"/>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a:off x="2763509" y="4338666"/>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44" name="Group 143"/>
            <p:cNvGrpSpPr/>
            <p:nvPr/>
          </p:nvGrpSpPr>
          <p:grpSpPr>
            <a:xfrm>
              <a:off x="2028761" y="1705230"/>
              <a:ext cx="1519691" cy="2627399"/>
              <a:chOff x="2028761" y="1705230"/>
              <a:chExt cx="1519691" cy="2627399"/>
            </a:xfrm>
          </p:grpSpPr>
          <p:cxnSp>
            <p:nvCxnSpPr>
              <p:cNvPr id="145" name="Straight Connector 144"/>
              <p:cNvCxnSpPr/>
              <p:nvPr/>
            </p:nvCxnSpPr>
            <p:spPr>
              <a:xfrm flipH="1" flipV="1">
                <a:off x="2028761" y="1705236"/>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flipH="1" flipV="1">
                <a:off x="2532418" y="1705284"/>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flipH="1" flipV="1">
                <a:off x="3044795" y="1705230"/>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flipH="1" flipV="1">
                <a:off x="3548452" y="1705278"/>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21094015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 name="TextBox 1"/>
          <p:cNvSpPr txBox="1"/>
          <p:nvPr/>
        </p:nvSpPr>
        <p:spPr>
          <a:xfrm>
            <a:off x="325627" y="4585971"/>
            <a:ext cx="8961395" cy="1569660"/>
          </a:xfrm>
          <a:prstGeom prst="rect">
            <a:avLst/>
          </a:prstGeom>
          <a:noFill/>
        </p:spPr>
        <p:txBody>
          <a:bodyPr wrap="square" rtlCol="0">
            <a:spAutoFit/>
          </a:bodyPr>
          <a:lstStyle/>
          <a:p>
            <a:r>
              <a:rPr lang="en-US" sz="3200" dirty="0" smtClean="0"/>
              <a:t>0.)  Start by adding 0-dimensional data points</a:t>
            </a:r>
          </a:p>
          <a:p>
            <a:endParaRPr lang="en-US" sz="3200" dirty="0"/>
          </a:p>
          <a:p>
            <a:r>
              <a:rPr lang="en-US" sz="3200" dirty="0" smtClean="0"/>
              <a:t>                                 </a:t>
            </a:r>
            <a:endParaRPr lang="en-US" sz="800" dirty="0" smtClean="0"/>
          </a:p>
        </p:txBody>
      </p:sp>
      <p:sp>
        <p:nvSpPr>
          <p:cNvPr id="3" name="Oval 2"/>
          <p:cNvSpPr>
            <a:spLocks noChangeAspect="1"/>
          </p:cNvSpPr>
          <p:nvPr/>
        </p:nvSpPr>
        <p:spPr>
          <a:xfrm>
            <a:off x="1122356" y="2653667"/>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1974839" y="2073467"/>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a:spLocks noChangeAspect="1"/>
          </p:cNvSpPr>
          <p:nvPr/>
        </p:nvSpPr>
        <p:spPr>
          <a:xfrm>
            <a:off x="1128227" y="1617627"/>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3934466" y="1245458"/>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786962" y="1245458"/>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a:spLocks noChangeAspect="1"/>
          </p:cNvSpPr>
          <p:nvPr/>
        </p:nvSpPr>
        <p:spPr>
          <a:xfrm>
            <a:off x="4413794" y="1518738"/>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4397653" y="2024627"/>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6178046" y="1722227"/>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7229764" y="3219941"/>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6579568" y="3219941"/>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a:spLocks noChangeAspect="1"/>
          </p:cNvSpPr>
          <p:nvPr/>
        </p:nvSpPr>
        <p:spPr>
          <a:xfrm>
            <a:off x="7013481" y="1365298"/>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361376" y="3943720"/>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4182231" y="3754270"/>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3983309" y="4387568"/>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6582534" y="3903169"/>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a:spLocks noChangeAspect="1"/>
          </p:cNvSpPr>
          <p:nvPr/>
        </p:nvSpPr>
        <p:spPr>
          <a:xfrm>
            <a:off x="6993501" y="3546046"/>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a:spLocks noChangeAspect="1"/>
          </p:cNvSpPr>
          <p:nvPr/>
        </p:nvSpPr>
        <p:spPr>
          <a:xfrm>
            <a:off x="7229764" y="3904659"/>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Persistent Homology: Create the Rips complex</a:t>
            </a:r>
            <a:endParaRPr lang="en-US" sz="3200" dirty="0">
              <a:solidFill>
                <a:schemeClr val="tx1"/>
              </a:solidFill>
            </a:endParaRPr>
          </a:p>
        </p:txBody>
      </p:sp>
      <p:grpSp>
        <p:nvGrpSpPr>
          <p:cNvPr id="10" name="Group 9"/>
          <p:cNvGrpSpPr/>
          <p:nvPr/>
        </p:nvGrpSpPr>
        <p:grpSpPr>
          <a:xfrm>
            <a:off x="2468252" y="5129340"/>
            <a:ext cx="4173832" cy="1552612"/>
            <a:chOff x="1871958" y="5129340"/>
            <a:chExt cx="4173832" cy="1552612"/>
          </a:xfrm>
        </p:grpSpPr>
        <p:pic>
          <p:nvPicPr>
            <p:cNvPr id="30" name="Picture 29"/>
            <p:cNvPicPr>
              <a:picLocks noChangeAspect="1"/>
            </p:cNvPicPr>
            <p:nvPr/>
          </p:nvPicPr>
          <p:blipFill rotWithShape="1">
            <a:blip r:embed="rId3"/>
            <a:srcRect l="64364" t="4243" r="3699" b="63569"/>
            <a:stretch/>
          </p:blipFill>
          <p:spPr>
            <a:xfrm>
              <a:off x="1871958" y="5129340"/>
              <a:ext cx="1463040" cy="1552612"/>
            </a:xfrm>
            <a:prstGeom prst="rect">
              <a:avLst/>
            </a:prstGeom>
          </p:spPr>
        </p:pic>
        <p:sp>
          <p:nvSpPr>
            <p:cNvPr id="9" name="Rectangle 8"/>
            <p:cNvSpPr/>
            <p:nvPr/>
          </p:nvSpPr>
          <p:spPr>
            <a:xfrm>
              <a:off x="3426740" y="5442880"/>
              <a:ext cx="2619050" cy="584775"/>
            </a:xfrm>
            <a:prstGeom prst="rect">
              <a:avLst/>
            </a:prstGeom>
          </p:spPr>
          <p:txBody>
            <a:bodyPr wrap="none">
              <a:spAutoFit/>
            </a:bodyPr>
            <a:lstStyle/>
            <a:p>
              <a:r>
                <a:rPr lang="en-US" sz="3200" dirty="0"/>
                <a:t>is a point in S</a:t>
              </a:r>
              <a:r>
                <a:rPr lang="en-US" sz="3200" baseline="30000" dirty="0" smtClean="0"/>
                <a:t>7</a:t>
              </a:r>
              <a:r>
                <a:rPr lang="en-US" sz="3200" dirty="0" smtClean="0"/>
                <a:t> </a:t>
              </a:r>
              <a:endParaRPr lang="en-US" sz="3200" dirty="0"/>
            </a:p>
          </p:txBody>
        </p:sp>
      </p:grpSp>
    </p:spTree>
    <p:extLst>
      <p:ext uri="{BB962C8B-B14F-4D97-AF65-F5344CB8AC3E}">
        <p14:creationId xmlns:p14="http://schemas.microsoft.com/office/powerpoint/2010/main" val="3532398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
                                        </p:tgtEl>
                                      </p:cBhvr>
                                      <p:by x="150000" y="150000"/>
                                    </p:animScale>
                                  </p:childTnLst>
                                </p:cTn>
                              </p:par>
                              <p:par>
                                <p:cTn id="7" presetID="6" presetClass="emph" presetSubtype="0" fill="hold" grpId="0" nodeType="withEffect">
                                  <p:stCondLst>
                                    <p:cond delay="0"/>
                                  </p:stCondLst>
                                  <p:childTnLst>
                                    <p:animScale>
                                      <p:cBhvr>
                                        <p:cTn id="8" dur="2000" fill="hold"/>
                                        <p:tgtEl>
                                          <p:spTgt spid="11"/>
                                        </p:tgtEl>
                                      </p:cBhvr>
                                      <p:by x="150000" y="150000"/>
                                    </p:animScale>
                                  </p:childTnLst>
                                </p:cTn>
                              </p:par>
                              <p:par>
                                <p:cTn id="9" presetID="6" presetClass="emph" presetSubtype="0" fill="hold" grpId="0" nodeType="withEffect">
                                  <p:stCondLst>
                                    <p:cond delay="0"/>
                                  </p:stCondLst>
                                  <p:childTnLst>
                                    <p:animScale>
                                      <p:cBhvr>
                                        <p:cTn id="10" dur="2000" fill="hold"/>
                                        <p:tgtEl>
                                          <p:spTgt spid="12"/>
                                        </p:tgtEl>
                                      </p:cBhvr>
                                      <p:by x="150000" y="150000"/>
                                    </p:animScale>
                                  </p:childTnLst>
                                </p:cTn>
                              </p:par>
                              <p:par>
                                <p:cTn id="11" presetID="6" presetClass="emph" presetSubtype="0" fill="hold" grpId="0" nodeType="withEffect">
                                  <p:stCondLst>
                                    <p:cond delay="0"/>
                                  </p:stCondLst>
                                  <p:childTnLst>
                                    <p:animScale>
                                      <p:cBhvr>
                                        <p:cTn id="12" dur="2000" fill="hold"/>
                                        <p:tgtEl>
                                          <p:spTgt spid="13"/>
                                        </p:tgtEl>
                                      </p:cBhvr>
                                      <p:by x="150000" y="150000"/>
                                    </p:animScale>
                                  </p:childTnLst>
                                </p:cTn>
                              </p:par>
                              <p:par>
                                <p:cTn id="13" presetID="6" presetClass="emph" presetSubtype="0" fill="hold" grpId="0" nodeType="withEffect">
                                  <p:stCondLst>
                                    <p:cond delay="0"/>
                                  </p:stCondLst>
                                  <p:childTnLst>
                                    <p:animScale>
                                      <p:cBhvr>
                                        <p:cTn id="14" dur="2000" fill="hold"/>
                                        <p:tgtEl>
                                          <p:spTgt spid="14"/>
                                        </p:tgtEl>
                                      </p:cBhvr>
                                      <p:by x="150000" y="150000"/>
                                    </p:animScale>
                                  </p:childTnLst>
                                </p:cTn>
                              </p:par>
                              <p:par>
                                <p:cTn id="15" presetID="6" presetClass="emph" presetSubtype="0" fill="hold" grpId="0" nodeType="withEffect">
                                  <p:stCondLst>
                                    <p:cond delay="0"/>
                                  </p:stCondLst>
                                  <p:childTnLst>
                                    <p:animScale>
                                      <p:cBhvr>
                                        <p:cTn id="16" dur="2000" fill="hold"/>
                                        <p:tgtEl>
                                          <p:spTgt spid="15"/>
                                        </p:tgtEl>
                                      </p:cBhvr>
                                      <p:by x="150000" y="150000"/>
                                    </p:animScale>
                                  </p:childTnLst>
                                </p:cTn>
                              </p:par>
                              <p:par>
                                <p:cTn id="17" presetID="6" presetClass="emph" presetSubtype="0" fill="hold" grpId="0" nodeType="withEffect">
                                  <p:stCondLst>
                                    <p:cond delay="0"/>
                                  </p:stCondLst>
                                  <p:childTnLst>
                                    <p:animScale>
                                      <p:cBhvr>
                                        <p:cTn id="18" dur="2000" fill="hold"/>
                                        <p:tgtEl>
                                          <p:spTgt spid="16"/>
                                        </p:tgtEl>
                                      </p:cBhvr>
                                      <p:by x="150000" y="150000"/>
                                    </p:animScale>
                                  </p:childTnLst>
                                </p:cTn>
                              </p:par>
                              <p:par>
                                <p:cTn id="19" presetID="6" presetClass="emph" presetSubtype="0" fill="hold" grpId="0" nodeType="withEffect">
                                  <p:stCondLst>
                                    <p:cond delay="0"/>
                                  </p:stCondLst>
                                  <p:childTnLst>
                                    <p:animScale>
                                      <p:cBhvr>
                                        <p:cTn id="20" dur="2000" fill="hold"/>
                                        <p:tgtEl>
                                          <p:spTgt spid="17"/>
                                        </p:tgtEl>
                                      </p:cBhvr>
                                      <p:by x="150000" y="150000"/>
                                    </p:animScale>
                                  </p:childTnLst>
                                </p:cTn>
                              </p:par>
                              <p:par>
                                <p:cTn id="21" presetID="6" presetClass="emph" presetSubtype="0" fill="hold" grpId="0" nodeType="withEffect">
                                  <p:stCondLst>
                                    <p:cond delay="0"/>
                                  </p:stCondLst>
                                  <p:childTnLst>
                                    <p:animScale>
                                      <p:cBhvr>
                                        <p:cTn id="22" dur="2000" fill="hold"/>
                                        <p:tgtEl>
                                          <p:spTgt spid="18"/>
                                        </p:tgtEl>
                                      </p:cBhvr>
                                      <p:by x="150000" y="150000"/>
                                    </p:animScale>
                                  </p:childTnLst>
                                </p:cTn>
                              </p:par>
                              <p:par>
                                <p:cTn id="23" presetID="6" presetClass="emph" presetSubtype="0" fill="hold" grpId="0" nodeType="withEffect">
                                  <p:stCondLst>
                                    <p:cond delay="0"/>
                                  </p:stCondLst>
                                  <p:childTnLst>
                                    <p:animScale>
                                      <p:cBhvr>
                                        <p:cTn id="24" dur="2000" fill="hold"/>
                                        <p:tgtEl>
                                          <p:spTgt spid="19"/>
                                        </p:tgtEl>
                                      </p:cBhvr>
                                      <p:by x="150000" y="150000"/>
                                    </p:animScale>
                                  </p:childTnLst>
                                </p:cTn>
                              </p:par>
                              <p:par>
                                <p:cTn id="25" presetID="6" presetClass="emph" presetSubtype="0" fill="hold" grpId="0" nodeType="withEffect">
                                  <p:stCondLst>
                                    <p:cond delay="0"/>
                                  </p:stCondLst>
                                  <p:childTnLst>
                                    <p:animScale>
                                      <p:cBhvr>
                                        <p:cTn id="26" dur="2000" fill="hold"/>
                                        <p:tgtEl>
                                          <p:spTgt spid="20"/>
                                        </p:tgtEl>
                                      </p:cBhvr>
                                      <p:by x="150000" y="150000"/>
                                    </p:animScale>
                                  </p:childTnLst>
                                </p:cTn>
                              </p:par>
                              <p:par>
                                <p:cTn id="27" presetID="6" presetClass="emph" presetSubtype="0" fill="hold" grpId="0" nodeType="withEffect">
                                  <p:stCondLst>
                                    <p:cond delay="0"/>
                                  </p:stCondLst>
                                  <p:childTnLst>
                                    <p:animScale>
                                      <p:cBhvr>
                                        <p:cTn id="28" dur="2000" fill="hold"/>
                                        <p:tgtEl>
                                          <p:spTgt spid="22"/>
                                        </p:tgtEl>
                                      </p:cBhvr>
                                      <p:by x="150000" y="150000"/>
                                    </p:animScale>
                                  </p:childTnLst>
                                </p:cTn>
                              </p:par>
                              <p:par>
                                <p:cTn id="29" presetID="6" presetClass="emph" presetSubtype="0" fill="hold" grpId="0" nodeType="withEffect">
                                  <p:stCondLst>
                                    <p:cond delay="0"/>
                                  </p:stCondLst>
                                  <p:childTnLst>
                                    <p:animScale>
                                      <p:cBhvr>
                                        <p:cTn id="30" dur="2000" fill="hold"/>
                                        <p:tgtEl>
                                          <p:spTgt spid="24"/>
                                        </p:tgtEl>
                                      </p:cBhvr>
                                      <p:by x="150000" y="150000"/>
                                    </p:animScale>
                                  </p:childTnLst>
                                </p:cTn>
                              </p:par>
                              <p:par>
                                <p:cTn id="31" presetID="6" presetClass="emph" presetSubtype="0" fill="hold" grpId="0" nodeType="withEffect">
                                  <p:stCondLst>
                                    <p:cond delay="0"/>
                                  </p:stCondLst>
                                  <p:childTnLst>
                                    <p:animScale>
                                      <p:cBhvr>
                                        <p:cTn id="32" dur="2000" fill="hold"/>
                                        <p:tgtEl>
                                          <p:spTgt spid="25"/>
                                        </p:tgtEl>
                                      </p:cBhvr>
                                      <p:by x="150000" y="150000"/>
                                    </p:animScale>
                                  </p:childTnLst>
                                </p:cTn>
                              </p:par>
                              <p:par>
                                <p:cTn id="33" presetID="6" presetClass="emph" presetSubtype="0" fill="hold" grpId="0" nodeType="withEffect">
                                  <p:stCondLst>
                                    <p:cond delay="0"/>
                                  </p:stCondLst>
                                  <p:childTnLst>
                                    <p:animScale>
                                      <p:cBhvr>
                                        <p:cTn id="34" dur="2000" fill="hold"/>
                                        <p:tgtEl>
                                          <p:spTgt spid="26"/>
                                        </p:tgtEl>
                                      </p:cBhvr>
                                      <p:by x="150000" y="150000"/>
                                    </p:animScale>
                                  </p:childTnLst>
                                </p:cTn>
                              </p:par>
                              <p:par>
                                <p:cTn id="35" presetID="6" presetClass="emph" presetSubtype="0" fill="hold" grpId="0" nodeType="withEffect">
                                  <p:stCondLst>
                                    <p:cond delay="0"/>
                                  </p:stCondLst>
                                  <p:childTnLst>
                                    <p:animScale>
                                      <p:cBhvr>
                                        <p:cTn id="36" dur="2000" fill="hold"/>
                                        <p:tgtEl>
                                          <p:spTgt spid="27"/>
                                        </p:tgtEl>
                                      </p:cBhvr>
                                      <p:by x="150000" y="150000"/>
                                    </p:animScale>
                                  </p:childTnLst>
                                </p:cTn>
                              </p:par>
                              <p:par>
                                <p:cTn id="37" presetID="6" presetClass="emph" presetSubtype="0" fill="hold" grpId="0" nodeType="withEffect">
                                  <p:stCondLst>
                                    <p:cond delay="0"/>
                                  </p:stCondLst>
                                  <p:childTnLst>
                                    <p:animScale>
                                      <p:cBhvr>
                                        <p:cTn id="38" dur="2000" fill="hold"/>
                                        <p:tgtEl>
                                          <p:spTgt spid="28"/>
                                        </p:tgtEl>
                                      </p:cBhvr>
                                      <p:by x="150000" y="150000"/>
                                    </p:animScale>
                                  </p:childTnLst>
                                </p:cTn>
                              </p:par>
                            </p:childTnLst>
                          </p:cTn>
                        </p:par>
                      </p:childTnLst>
                    </p:cTn>
                  </p:par>
                  <p:par>
                    <p:cTn id="39" fill="hold">
                      <p:stCondLst>
                        <p:cond delay="indefinite"/>
                      </p:stCondLst>
                      <p:childTnLst>
                        <p:par>
                          <p:cTn id="40" fill="hold">
                            <p:stCondLst>
                              <p:cond delay="0"/>
                            </p:stCondLst>
                            <p:childTnLst>
                              <p:par>
                                <p:cTn id="41" presetID="6" presetClass="emph" presetSubtype="0" fill="hold" grpId="1" nodeType="clickEffect">
                                  <p:stCondLst>
                                    <p:cond delay="0"/>
                                  </p:stCondLst>
                                  <p:childTnLst>
                                    <p:animScale>
                                      <p:cBhvr>
                                        <p:cTn id="42" dur="2000" fill="hold"/>
                                        <p:tgtEl>
                                          <p:spTgt spid="3"/>
                                        </p:tgtEl>
                                      </p:cBhvr>
                                      <p:by x="150000" y="150000"/>
                                    </p:animScale>
                                  </p:childTnLst>
                                </p:cTn>
                              </p:par>
                              <p:par>
                                <p:cTn id="43" presetID="6" presetClass="emph" presetSubtype="0" fill="hold" grpId="1" nodeType="withEffect">
                                  <p:stCondLst>
                                    <p:cond delay="0"/>
                                  </p:stCondLst>
                                  <p:childTnLst>
                                    <p:animScale>
                                      <p:cBhvr>
                                        <p:cTn id="44" dur="2000" fill="hold"/>
                                        <p:tgtEl>
                                          <p:spTgt spid="11"/>
                                        </p:tgtEl>
                                      </p:cBhvr>
                                      <p:by x="150000" y="150000"/>
                                    </p:animScale>
                                  </p:childTnLst>
                                </p:cTn>
                              </p:par>
                              <p:par>
                                <p:cTn id="45" presetID="6" presetClass="emph" presetSubtype="0" fill="hold" grpId="1" nodeType="withEffect">
                                  <p:stCondLst>
                                    <p:cond delay="0"/>
                                  </p:stCondLst>
                                  <p:childTnLst>
                                    <p:animScale>
                                      <p:cBhvr>
                                        <p:cTn id="46" dur="2000" fill="hold"/>
                                        <p:tgtEl>
                                          <p:spTgt spid="12"/>
                                        </p:tgtEl>
                                      </p:cBhvr>
                                      <p:by x="150000" y="150000"/>
                                    </p:animScale>
                                  </p:childTnLst>
                                </p:cTn>
                              </p:par>
                              <p:par>
                                <p:cTn id="47" presetID="6" presetClass="emph" presetSubtype="0" fill="hold" grpId="1" nodeType="withEffect">
                                  <p:stCondLst>
                                    <p:cond delay="0"/>
                                  </p:stCondLst>
                                  <p:childTnLst>
                                    <p:animScale>
                                      <p:cBhvr>
                                        <p:cTn id="48" dur="2000" fill="hold"/>
                                        <p:tgtEl>
                                          <p:spTgt spid="13"/>
                                        </p:tgtEl>
                                      </p:cBhvr>
                                      <p:by x="150000" y="150000"/>
                                    </p:animScale>
                                  </p:childTnLst>
                                </p:cTn>
                              </p:par>
                              <p:par>
                                <p:cTn id="49" presetID="6" presetClass="emph" presetSubtype="0" fill="hold" grpId="1" nodeType="withEffect">
                                  <p:stCondLst>
                                    <p:cond delay="0"/>
                                  </p:stCondLst>
                                  <p:childTnLst>
                                    <p:animScale>
                                      <p:cBhvr>
                                        <p:cTn id="50" dur="2000" fill="hold"/>
                                        <p:tgtEl>
                                          <p:spTgt spid="14"/>
                                        </p:tgtEl>
                                      </p:cBhvr>
                                      <p:by x="150000" y="150000"/>
                                    </p:animScale>
                                  </p:childTnLst>
                                </p:cTn>
                              </p:par>
                              <p:par>
                                <p:cTn id="51" presetID="6" presetClass="emph" presetSubtype="0" fill="hold" grpId="1" nodeType="withEffect">
                                  <p:stCondLst>
                                    <p:cond delay="0"/>
                                  </p:stCondLst>
                                  <p:childTnLst>
                                    <p:animScale>
                                      <p:cBhvr>
                                        <p:cTn id="52" dur="2000" fill="hold"/>
                                        <p:tgtEl>
                                          <p:spTgt spid="15"/>
                                        </p:tgtEl>
                                      </p:cBhvr>
                                      <p:by x="150000" y="150000"/>
                                    </p:animScale>
                                  </p:childTnLst>
                                </p:cTn>
                              </p:par>
                              <p:par>
                                <p:cTn id="53" presetID="6" presetClass="emph" presetSubtype="0" fill="hold" grpId="1" nodeType="withEffect">
                                  <p:stCondLst>
                                    <p:cond delay="0"/>
                                  </p:stCondLst>
                                  <p:childTnLst>
                                    <p:animScale>
                                      <p:cBhvr>
                                        <p:cTn id="54" dur="2000" fill="hold"/>
                                        <p:tgtEl>
                                          <p:spTgt spid="16"/>
                                        </p:tgtEl>
                                      </p:cBhvr>
                                      <p:by x="150000" y="150000"/>
                                    </p:animScale>
                                  </p:childTnLst>
                                </p:cTn>
                              </p:par>
                              <p:par>
                                <p:cTn id="55" presetID="6" presetClass="emph" presetSubtype="0" fill="hold" grpId="1" nodeType="withEffect">
                                  <p:stCondLst>
                                    <p:cond delay="0"/>
                                  </p:stCondLst>
                                  <p:childTnLst>
                                    <p:animScale>
                                      <p:cBhvr>
                                        <p:cTn id="56" dur="2000" fill="hold"/>
                                        <p:tgtEl>
                                          <p:spTgt spid="17"/>
                                        </p:tgtEl>
                                      </p:cBhvr>
                                      <p:by x="150000" y="150000"/>
                                    </p:animScale>
                                  </p:childTnLst>
                                </p:cTn>
                              </p:par>
                              <p:par>
                                <p:cTn id="57" presetID="6" presetClass="emph" presetSubtype="0" fill="hold" grpId="1" nodeType="withEffect">
                                  <p:stCondLst>
                                    <p:cond delay="0"/>
                                  </p:stCondLst>
                                  <p:childTnLst>
                                    <p:animScale>
                                      <p:cBhvr>
                                        <p:cTn id="58" dur="2000" fill="hold"/>
                                        <p:tgtEl>
                                          <p:spTgt spid="18"/>
                                        </p:tgtEl>
                                      </p:cBhvr>
                                      <p:by x="150000" y="150000"/>
                                    </p:animScale>
                                  </p:childTnLst>
                                </p:cTn>
                              </p:par>
                              <p:par>
                                <p:cTn id="59" presetID="6" presetClass="emph" presetSubtype="0" fill="hold" grpId="1" nodeType="withEffect">
                                  <p:stCondLst>
                                    <p:cond delay="0"/>
                                  </p:stCondLst>
                                  <p:childTnLst>
                                    <p:animScale>
                                      <p:cBhvr>
                                        <p:cTn id="60" dur="2000" fill="hold"/>
                                        <p:tgtEl>
                                          <p:spTgt spid="19"/>
                                        </p:tgtEl>
                                      </p:cBhvr>
                                      <p:by x="150000" y="150000"/>
                                    </p:animScale>
                                  </p:childTnLst>
                                </p:cTn>
                              </p:par>
                              <p:par>
                                <p:cTn id="61" presetID="6" presetClass="emph" presetSubtype="0" fill="hold" grpId="1" nodeType="withEffect">
                                  <p:stCondLst>
                                    <p:cond delay="0"/>
                                  </p:stCondLst>
                                  <p:childTnLst>
                                    <p:animScale>
                                      <p:cBhvr>
                                        <p:cTn id="62" dur="2000" fill="hold"/>
                                        <p:tgtEl>
                                          <p:spTgt spid="20"/>
                                        </p:tgtEl>
                                      </p:cBhvr>
                                      <p:by x="150000" y="150000"/>
                                    </p:animScale>
                                  </p:childTnLst>
                                </p:cTn>
                              </p:par>
                              <p:par>
                                <p:cTn id="63" presetID="6" presetClass="emph" presetSubtype="0" fill="hold" grpId="1" nodeType="withEffect">
                                  <p:stCondLst>
                                    <p:cond delay="0"/>
                                  </p:stCondLst>
                                  <p:childTnLst>
                                    <p:animScale>
                                      <p:cBhvr>
                                        <p:cTn id="64" dur="2000" fill="hold"/>
                                        <p:tgtEl>
                                          <p:spTgt spid="22"/>
                                        </p:tgtEl>
                                      </p:cBhvr>
                                      <p:by x="150000" y="150000"/>
                                    </p:animScale>
                                  </p:childTnLst>
                                </p:cTn>
                              </p:par>
                              <p:par>
                                <p:cTn id="65" presetID="6" presetClass="emph" presetSubtype="0" fill="hold" grpId="1" nodeType="withEffect">
                                  <p:stCondLst>
                                    <p:cond delay="0"/>
                                  </p:stCondLst>
                                  <p:childTnLst>
                                    <p:animScale>
                                      <p:cBhvr>
                                        <p:cTn id="66" dur="2000" fill="hold"/>
                                        <p:tgtEl>
                                          <p:spTgt spid="24"/>
                                        </p:tgtEl>
                                      </p:cBhvr>
                                      <p:by x="150000" y="150000"/>
                                    </p:animScale>
                                  </p:childTnLst>
                                </p:cTn>
                              </p:par>
                              <p:par>
                                <p:cTn id="67" presetID="6" presetClass="emph" presetSubtype="0" fill="hold" grpId="1" nodeType="withEffect">
                                  <p:stCondLst>
                                    <p:cond delay="0"/>
                                  </p:stCondLst>
                                  <p:childTnLst>
                                    <p:animScale>
                                      <p:cBhvr>
                                        <p:cTn id="68" dur="2000" fill="hold"/>
                                        <p:tgtEl>
                                          <p:spTgt spid="25"/>
                                        </p:tgtEl>
                                      </p:cBhvr>
                                      <p:by x="150000" y="150000"/>
                                    </p:animScale>
                                  </p:childTnLst>
                                </p:cTn>
                              </p:par>
                              <p:par>
                                <p:cTn id="69" presetID="6" presetClass="emph" presetSubtype="0" fill="hold" grpId="1" nodeType="withEffect">
                                  <p:stCondLst>
                                    <p:cond delay="0"/>
                                  </p:stCondLst>
                                  <p:childTnLst>
                                    <p:animScale>
                                      <p:cBhvr>
                                        <p:cTn id="70" dur="2000" fill="hold"/>
                                        <p:tgtEl>
                                          <p:spTgt spid="26"/>
                                        </p:tgtEl>
                                      </p:cBhvr>
                                      <p:by x="150000" y="150000"/>
                                    </p:animScale>
                                  </p:childTnLst>
                                </p:cTn>
                              </p:par>
                              <p:par>
                                <p:cTn id="71" presetID="6" presetClass="emph" presetSubtype="0" fill="hold" grpId="1" nodeType="withEffect">
                                  <p:stCondLst>
                                    <p:cond delay="0"/>
                                  </p:stCondLst>
                                  <p:childTnLst>
                                    <p:animScale>
                                      <p:cBhvr>
                                        <p:cTn id="72" dur="2000" fill="hold"/>
                                        <p:tgtEl>
                                          <p:spTgt spid="27"/>
                                        </p:tgtEl>
                                      </p:cBhvr>
                                      <p:by x="150000" y="150000"/>
                                    </p:animScale>
                                  </p:childTnLst>
                                </p:cTn>
                              </p:par>
                              <p:par>
                                <p:cTn id="73" presetID="6" presetClass="emph" presetSubtype="0" fill="hold" grpId="1" nodeType="withEffect">
                                  <p:stCondLst>
                                    <p:cond delay="0"/>
                                  </p:stCondLst>
                                  <p:childTnLst>
                                    <p:animScale>
                                      <p:cBhvr>
                                        <p:cTn id="74" dur="2000" fill="hold"/>
                                        <p:tgtEl>
                                          <p:spTgt spid="28"/>
                                        </p:tgtEl>
                                      </p:cBhvr>
                                      <p:by x="150000" y="150000"/>
                                    </p:animScale>
                                  </p:childTnLst>
                                </p:cTn>
                              </p:par>
                            </p:childTnLst>
                          </p:cTn>
                        </p:par>
                      </p:childTnLst>
                    </p:cTn>
                  </p:par>
                  <p:par>
                    <p:cTn id="75" fill="hold">
                      <p:stCondLst>
                        <p:cond delay="indefinite"/>
                      </p:stCondLst>
                      <p:childTnLst>
                        <p:par>
                          <p:cTn id="76" fill="hold">
                            <p:stCondLst>
                              <p:cond delay="0"/>
                            </p:stCondLst>
                            <p:childTnLst>
                              <p:par>
                                <p:cTn id="77" presetID="6" presetClass="emph" presetSubtype="0" fill="hold" grpId="2" nodeType="clickEffect">
                                  <p:stCondLst>
                                    <p:cond delay="0"/>
                                  </p:stCondLst>
                                  <p:childTnLst>
                                    <p:animScale>
                                      <p:cBhvr>
                                        <p:cTn id="78" dur="2000" fill="hold"/>
                                        <p:tgtEl>
                                          <p:spTgt spid="3"/>
                                        </p:tgtEl>
                                      </p:cBhvr>
                                      <p:by x="400000" y="400000"/>
                                    </p:animScale>
                                  </p:childTnLst>
                                </p:cTn>
                              </p:par>
                              <p:par>
                                <p:cTn id="79" presetID="6" presetClass="emph" presetSubtype="0" fill="hold" grpId="2" nodeType="withEffect">
                                  <p:stCondLst>
                                    <p:cond delay="0"/>
                                  </p:stCondLst>
                                  <p:childTnLst>
                                    <p:animScale>
                                      <p:cBhvr>
                                        <p:cTn id="80" dur="2000" fill="hold"/>
                                        <p:tgtEl>
                                          <p:spTgt spid="11"/>
                                        </p:tgtEl>
                                      </p:cBhvr>
                                      <p:by x="400000" y="400000"/>
                                    </p:animScale>
                                  </p:childTnLst>
                                </p:cTn>
                              </p:par>
                              <p:par>
                                <p:cTn id="81" presetID="6" presetClass="emph" presetSubtype="0" fill="hold" grpId="2" nodeType="withEffect">
                                  <p:stCondLst>
                                    <p:cond delay="0"/>
                                  </p:stCondLst>
                                  <p:childTnLst>
                                    <p:animScale>
                                      <p:cBhvr>
                                        <p:cTn id="82" dur="2000" fill="hold"/>
                                        <p:tgtEl>
                                          <p:spTgt spid="12"/>
                                        </p:tgtEl>
                                      </p:cBhvr>
                                      <p:by x="400000" y="400000"/>
                                    </p:animScale>
                                  </p:childTnLst>
                                </p:cTn>
                              </p:par>
                              <p:par>
                                <p:cTn id="83" presetID="6" presetClass="emph" presetSubtype="0" fill="hold" grpId="2" nodeType="withEffect">
                                  <p:stCondLst>
                                    <p:cond delay="0"/>
                                  </p:stCondLst>
                                  <p:childTnLst>
                                    <p:animScale>
                                      <p:cBhvr>
                                        <p:cTn id="84" dur="2000" fill="hold"/>
                                        <p:tgtEl>
                                          <p:spTgt spid="13"/>
                                        </p:tgtEl>
                                      </p:cBhvr>
                                      <p:by x="400000" y="400000"/>
                                    </p:animScale>
                                  </p:childTnLst>
                                </p:cTn>
                              </p:par>
                              <p:par>
                                <p:cTn id="85" presetID="6" presetClass="emph" presetSubtype="0" fill="hold" grpId="2" nodeType="withEffect">
                                  <p:stCondLst>
                                    <p:cond delay="0"/>
                                  </p:stCondLst>
                                  <p:childTnLst>
                                    <p:animScale>
                                      <p:cBhvr>
                                        <p:cTn id="86" dur="2000" fill="hold"/>
                                        <p:tgtEl>
                                          <p:spTgt spid="14"/>
                                        </p:tgtEl>
                                      </p:cBhvr>
                                      <p:by x="400000" y="400000"/>
                                    </p:animScale>
                                  </p:childTnLst>
                                </p:cTn>
                              </p:par>
                              <p:par>
                                <p:cTn id="87" presetID="6" presetClass="emph" presetSubtype="0" fill="hold" grpId="2" nodeType="withEffect">
                                  <p:stCondLst>
                                    <p:cond delay="0"/>
                                  </p:stCondLst>
                                  <p:childTnLst>
                                    <p:animScale>
                                      <p:cBhvr>
                                        <p:cTn id="88" dur="2000" fill="hold"/>
                                        <p:tgtEl>
                                          <p:spTgt spid="15"/>
                                        </p:tgtEl>
                                      </p:cBhvr>
                                      <p:by x="400000" y="400000"/>
                                    </p:animScale>
                                  </p:childTnLst>
                                </p:cTn>
                              </p:par>
                              <p:par>
                                <p:cTn id="89" presetID="6" presetClass="emph" presetSubtype="0" fill="hold" grpId="2" nodeType="withEffect">
                                  <p:stCondLst>
                                    <p:cond delay="0"/>
                                  </p:stCondLst>
                                  <p:childTnLst>
                                    <p:animScale>
                                      <p:cBhvr>
                                        <p:cTn id="90" dur="2000" fill="hold"/>
                                        <p:tgtEl>
                                          <p:spTgt spid="16"/>
                                        </p:tgtEl>
                                      </p:cBhvr>
                                      <p:by x="400000" y="400000"/>
                                    </p:animScale>
                                  </p:childTnLst>
                                </p:cTn>
                              </p:par>
                              <p:par>
                                <p:cTn id="91" presetID="6" presetClass="emph" presetSubtype="0" fill="hold" grpId="2" nodeType="withEffect">
                                  <p:stCondLst>
                                    <p:cond delay="0"/>
                                  </p:stCondLst>
                                  <p:childTnLst>
                                    <p:animScale>
                                      <p:cBhvr>
                                        <p:cTn id="92" dur="2000" fill="hold"/>
                                        <p:tgtEl>
                                          <p:spTgt spid="17"/>
                                        </p:tgtEl>
                                      </p:cBhvr>
                                      <p:by x="400000" y="400000"/>
                                    </p:animScale>
                                  </p:childTnLst>
                                </p:cTn>
                              </p:par>
                              <p:par>
                                <p:cTn id="93" presetID="6" presetClass="emph" presetSubtype="0" fill="hold" grpId="2" nodeType="withEffect">
                                  <p:stCondLst>
                                    <p:cond delay="0"/>
                                  </p:stCondLst>
                                  <p:childTnLst>
                                    <p:animScale>
                                      <p:cBhvr>
                                        <p:cTn id="94" dur="2000" fill="hold"/>
                                        <p:tgtEl>
                                          <p:spTgt spid="18"/>
                                        </p:tgtEl>
                                      </p:cBhvr>
                                      <p:by x="400000" y="400000"/>
                                    </p:animScale>
                                  </p:childTnLst>
                                </p:cTn>
                              </p:par>
                              <p:par>
                                <p:cTn id="95" presetID="6" presetClass="emph" presetSubtype="0" fill="hold" grpId="2" nodeType="withEffect">
                                  <p:stCondLst>
                                    <p:cond delay="0"/>
                                  </p:stCondLst>
                                  <p:childTnLst>
                                    <p:animScale>
                                      <p:cBhvr>
                                        <p:cTn id="96" dur="2000" fill="hold"/>
                                        <p:tgtEl>
                                          <p:spTgt spid="19"/>
                                        </p:tgtEl>
                                      </p:cBhvr>
                                      <p:by x="400000" y="400000"/>
                                    </p:animScale>
                                  </p:childTnLst>
                                </p:cTn>
                              </p:par>
                              <p:par>
                                <p:cTn id="97" presetID="6" presetClass="emph" presetSubtype="0" fill="hold" grpId="2" nodeType="withEffect">
                                  <p:stCondLst>
                                    <p:cond delay="0"/>
                                  </p:stCondLst>
                                  <p:childTnLst>
                                    <p:animScale>
                                      <p:cBhvr>
                                        <p:cTn id="98" dur="2000" fill="hold"/>
                                        <p:tgtEl>
                                          <p:spTgt spid="20"/>
                                        </p:tgtEl>
                                      </p:cBhvr>
                                      <p:by x="400000" y="400000"/>
                                    </p:animScale>
                                  </p:childTnLst>
                                </p:cTn>
                              </p:par>
                              <p:par>
                                <p:cTn id="99" presetID="6" presetClass="emph" presetSubtype="0" fill="hold" grpId="2" nodeType="withEffect">
                                  <p:stCondLst>
                                    <p:cond delay="0"/>
                                  </p:stCondLst>
                                  <p:childTnLst>
                                    <p:animScale>
                                      <p:cBhvr>
                                        <p:cTn id="100" dur="2000" fill="hold"/>
                                        <p:tgtEl>
                                          <p:spTgt spid="22"/>
                                        </p:tgtEl>
                                      </p:cBhvr>
                                      <p:by x="400000" y="400000"/>
                                    </p:animScale>
                                  </p:childTnLst>
                                </p:cTn>
                              </p:par>
                              <p:par>
                                <p:cTn id="101" presetID="6" presetClass="emph" presetSubtype="0" fill="hold" grpId="2" nodeType="withEffect">
                                  <p:stCondLst>
                                    <p:cond delay="0"/>
                                  </p:stCondLst>
                                  <p:childTnLst>
                                    <p:animScale>
                                      <p:cBhvr>
                                        <p:cTn id="102" dur="2000" fill="hold"/>
                                        <p:tgtEl>
                                          <p:spTgt spid="24"/>
                                        </p:tgtEl>
                                      </p:cBhvr>
                                      <p:by x="400000" y="400000"/>
                                    </p:animScale>
                                  </p:childTnLst>
                                </p:cTn>
                              </p:par>
                              <p:par>
                                <p:cTn id="103" presetID="6" presetClass="emph" presetSubtype="0" fill="hold" grpId="2" nodeType="withEffect">
                                  <p:stCondLst>
                                    <p:cond delay="0"/>
                                  </p:stCondLst>
                                  <p:childTnLst>
                                    <p:animScale>
                                      <p:cBhvr>
                                        <p:cTn id="104" dur="2000" fill="hold"/>
                                        <p:tgtEl>
                                          <p:spTgt spid="25"/>
                                        </p:tgtEl>
                                      </p:cBhvr>
                                      <p:by x="400000" y="400000"/>
                                    </p:animScale>
                                  </p:childTnLst>
                                </p:cTn>
                              </p:par>
                              <p:par>
                                <p:cTn id="105" presetID="6" presetClass="emph" presetSubtype="0" fill="hold" grpId="2" nodeType="withEffect">
                                  <p:stCondLst>
                                    <p:cond delay="0"/>
                                  </p:stCondLst>
                                  <p:childTnLst>
                                    <p:animScale>
                                      <p:cBhvr>
                                        <p:cTn id="106" dur="2000" fill="hold"/>
                                        <p:tgtEl>
                                          <p:spTgt spid="26"/>
                                        </p:tgtEl>
                                      </p:cBhvr>
                                      <p:by x="400000" y="400000"/>
                                    </p:animScale>
                                  </p:childTnLst>
                                </p:cTn>
                              </p:par>
                              <p:par>
                                <p:cTn id="107" presetID="6" presetClass="emph" presetSubtype="0" fill="hold" grpId="2" nodeType="withEffect">
                                  <p:stCondLst>
                                    <p:cond delay="0"/>
                                  </p:stCondLst>
                                  <p:childTnLst>
                                    <p:animScale>
                                      <p:cBhvr>
                                        <p:cTn id="108" dur="2000" fill="hold"/>
                                        <p:tgtEl>
                                          <p:spTgt spid="27"/>
                                        </p:tgtEl>
                                      </p:cBhvr>
                                      <p:by x="400000" y="400000"/>
                                    </p:animScale>
                                  </p:childTnLst>
                                </p:cTn>
                              </p:par>
                              <p:par>
                                <p:cTn id="109" presetID="6" presetClass="emph" presetSubtype="0" fill="hold" grpId="2" nodeType="withEffect">
                                  <p:stCondLst>
                                    <p:cond delay="0"/>
                                  </p:stCondLst>
                                  <p:childTnLst>
                                    <p:animScale>
                                      <p:cBhvr>
                                        <p:cTn id="110" dur="2000" fill="hold"/>
                                        <p:tgtEl>
                                          <p:spTgt spid="28"/>
                                        </p:tgtEl>
                                      </p:cBhvr>
                                      <p:by x="400000" y="4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P spid="11" grpId="0" animBg="1"/>
      <p:bldP spid="11" grpId="1" animBg="1"/>
      <p:bldP spid="11" grpId="2" animBg="1"/>
      <p:bldP spid="12" grpId="0" animBg="1"/>
      <p:bldP spid="12" grpId="1" animBg="1"/>
      <p:bldP spid="12" grpId="2" animBg="1"/>
      <p:bldP spid="13" grpId="0" animBg="1"/>
      <p:bldP spid="13" grpId="1" animBg="1"/>
      <p:bldP spid="13" grpId="2" animBg="1"/>
      <p:bldP spid="14" grpId="0" animBg="1"/>
      <p:bldP spid="14" grpId="1" animBg="1"/>
      <p:bldP spid="14" grpId="2" animBg="1"/>
      <p:bldP spid="15" grpId="0" animBg="1"/>
      <p:bldP spid="15" grpId="1" animBg="1"/>
      <p:bldP spid="15" grpId="2" animBg="1"/>
      <p:bldP spid="16" grpId="0" animBg="1"/>
      <p:bldP spid="16" grpId="1" animBg="1"/>
      <p:bldP spid="16" grpId="2" animBg="1"/>
      <p:bldP spid="17" grpId="0" animBg="1"/>
      <p:bldP spid="17" grpId="1" animBg="1"/>
      <p:bldP spid="17" grpId="2" animBg="1"/>
      <p:bldP spid="18" grpId="0" animBg="1"/>
      <p:bldP spid="18" grpId="1" animBg="1"/>
      <p:bldP spid="18" grpId="2" animBg="1"/>
      <p:bldP spid="19" grpId="0" animBg="1"/>
      <p:bldP spid="19" grpId="1" animBg="1"/>
      <p:bldP spid="19" grpId="2" animBg="1"/>
      <p:bldP spid="20" grpId="0" animBg="1"/>
      <p:bldP spid="20" grpId="1" animBg="1"/>
      <p:bldP spid="20" grpId="2" animBg="1"/>
      <p:bldP spid="22" grpId="0" animBg="1"/>
      <p:bldP spid="22" grpId="1" animBg="1"/>
      <p:bldP spid="22" grpId="2" animBg="1"/>
      <p:bldP spid="24" grpId="0" animBg="1"/>
      <p:bldP spid="24" grpId="1" animBg="1"/>
      <p:bldP spid="24" grpId="2" animBg="1"/>
      <p:bldP spid="25" grpId="0" animBg="1"/>
      <p:bldP spid="25" grpId="1" animBg="1"/>
      <p:bldP spid="25" grpId="2" animBg="1"/>
      <p:bldP spid="26" grpId="0" animBg="1"/>
      <p:bldP spid="26" grpId="1" animBg="1"/>
      <p:bldP spid="26" grpId="2" animBg="1"/>
      <p:bldP spid="27" grpId="0" animBg="1"/>
      <p:bldP spid="27" grpId="1" animBg="1"/>
      <p:bldP spid="27" grpId="2" animBg="1"/>
      <p:bldP spid="28" grpId="0" animBg="1"/>
      <p:bldP spid="28" grpId="1" animBg="1"/>
      <p:bldP spid="28" grpId="2"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3200"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3825</TotalTime>
  <Words>2875</Words>
  <Application>Microsoft Office PowerPoint</Application>
  <PresentationFormat>On-screen Show (4:3)</PresentationFormat>
  <Paragraphs>429</Paragraphs>
  <Slides>83</Slides>
  <Notes>8</Notes>
  <HiddenSlides>1</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83</vt:i4>
      </vt:variant>
    </vt:vector>
  </HeadingPairs>
  <TitlesOfParts>
    <vt:vector size="101" baseType="lpstr">
      <vt:lpstr>ＭＳ Ｐゴシック</vt:lpstr>
      <vt:lpstr>Arial</vt:lpstr>
      <vt:lpstr>Calibri</vt:lpstr>
      <vt:lpstr>CMBX10</vt:lpstr>
      <vt:lpstr>CMBX12</vt:lpstr>
      <vt:lpstr>CMMI10</vt:lpstr>
      <vt:lpstr>CMMI12</vt:lpstr>
      <vt:lpstr>CMMI7</vt:lpstr>
      <vt:lpstr>CMR10</vt:lpstr>
      <vt:lpstr>CMR12</vt:lpstr>
      <vt:lpstr>CMR17</vt:lpstr>
      <vt:lpstr>CMR8</vt:lpstr>
      <vt:lpstr>CMTI10</vt:lpstr>
      <vt:lpstr>Symbol</vt:lpstr>
      <vt:lpstr>Times-Italic</vt:lpstr>
      <vt:lpstr>Times-Roman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Image Categorization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I Darcy</dc:creator>
  <cp:keywords/>
  <dc:description/>
  <cp:lastModifiedBy>Darcy, Isabel K</cp:lastModifiedBy>
  <cp:revision>60</cp:revision>
  <dcterms:created xsi:type="dcterms:W3CDTF">2013-10-18T04:05:23Z</dcterms:created>
  <dcterms:modified xsi:type="dcterms:W3CDTF">2017-02-14T18:34:19Z</dcterms:modified>
  <cp:category/>
</cp:coreProperties>
</file>