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88"/>
  </p:notesMasterIdLst>
  <p:handoutMasterIdLst>
    <p:handoutMasterId r:id="rId89"/>
  </p:handoutMasterIdLst>
  <p:sldIdLst>
    <p:sldId id="395" r:id="rId3"/>
    <p:sldId id="396" r:id="rId4"/>
    <p:sldId id="397" r:id="rId5"/>
    <p:sldId id="398" r:id="rId6"/>
    <p:sldId id="399" r:id="rId7"/>
    <p:sldId id="327" r:id="rId8"/>
    <p:sldId id="401" r:id="rId9"/>
    <p:sldId id="402" r:id="rId10"/>
    <p:sldId id="415" r:id="rId11"/>
    <p:sldId id="403" r:id="rId12"/>
    <p:sldId id="404" r:id="rId13"/>
    <p:sldId id="405" r:id="rId14"/>
    <p:sldId id="406" r:id="rId15"/>
    <p:sldId id="407" r:id="rId16"/>
    <p:sldId id="408" r:id="rId17"/>
    <p:sldId id="409" r:id="rId18"/>
    <p:sldId id="410" r:id="rId19"/>
    <p:sldId id="333" r:id="rId20"/>
    <p:sldId id="411" r:id="rId21"/>
    <p:sldId id="412" r:id="rId22"/>
    <p:sldId id="413" r:id="rId23"/>
    <p:sldId id="414" r:id="rId24"/>
    <p:sldId id="374" r:id="rId25"/>
    <p:sldId id="372" r:id="rId26"/>
    <p:sldId id="340" r:id="rId27"/>
    <p:sldId id="344" r:id="rId28"/>
    <p:sldId id="341" r:id="rId29"/>
    <p:sldId id="335" r:id="rId30"/>
    <p:sldId id="304" r:id="rId31"/>
    <p:sldId id="345" r:id="rId32"/>
    <p:sldId id="347" r:id="rId33"/>
    <p:sldId id="348" r:id="rId34"/>
    <p:sldId id="355" r:id="rId35"/>
    <p:sldId id="346" r:id="rId36"/>
    <p:sldId id="356" r:id="rId37"/>
    <p:sldId id="391" r:id="rId38"/>
    <p:sldId id="393" r:id="rId39"/>
    <p:sldId id="358" r:id="rId40"/>
    <p:sldId id="360" r:id="rId41"/>
    <p:sldId id="359" r:id="rId42"/>
    <p:sldId id="361" r:id="rId43"/>
    <p:sldId id="362" r:id="rId44"/>
    <p:sldId id="363" r:id="rId45"/>
    <p:sldId id="364" r:id="rId46"/>
    <p:sldId id="365" r:id="rId47"/>
    <p:sldId id="366" r:id="rId48"/>
    <p:sldId id="367" r:id="rId49"/>
    <p:sldId id="416" r:id="rId50"/>
    <p:sldId id="417" r:id="rId51"/>
    <p:sldId id="418" r:id="rId52"/>
    <p:sldId id="419" r:id="rId53"/>
    <p:sldId id="420" r:id="rId54"/>
    <p:sldId id="421" r:id="rId55"/>
    <p:sldId id="422" r:id="rId56"/>
    <p:sldId id="423" r:id="rId57"/>
    <p:sldId id="424" r:id="rId58"/>
    <p:sldId id="425" r:id="rId59"/>
    <p:sldId id="426" r:id="rId60"/>
    <p:sldId id="427" r:id="rId61"/>
    <p:sldId id="428" r:id="rId62"/>
    <p:sldId id="429" r:id="rId63"/>
    <p:sldId id="430" r:id="rId64"/>
    <p:sldId id="431" r:id="rId65"/>
    <p:sldId id="432" r:id="rId66"/>
    <p:sldId id="433" r:id="rId67"/>
    <p:sldId id="434" r:id="rId68"/>
    <p:sldId id="435" r:id="rId69"/>
    <p:sldId id="436" r:id="rId70"/>
    <p:sldId id="437" r:id="rId71"/>
    <p:sldId id="438" r:id="rId72"/>
    <p:sldId id="439" r:id="rId73"/>
    <p:sldId id="440" r:id="rId74"/>
    <p:sldId id="441" r:id="rId75"/>
    <p:sldId id="442" r:id="rId76"/>
    <p:sldId id="443" r:id="rId77"/>
    <p:sldId id="444" r:id="rId78"/>
    <p:sldId id="445" r:id="rId79"/>
    <p:sldId id="446" r:id="rId80"/>
    <p:sldId id="447" r:id="rId81"/>
    <p:sldId id="448" r:id="rId82"/>
    <p:sldId id="449" r:id="rId83"/>
    <p:sldId id="450" r:id="rId84"/>
    <p:sldId id="451" r:id="rId85"/>
    <p:sldId id="452" r:id="rId86"/>
    <p:sldId id="453" r:id="rId8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3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33" autoAdjust="0"/>
    <p:restoredTop sz="94660"/>
  </p:normalViewPr>
  <p:slideViewPr>
    <p:cSldViewPr snapToGrid="0" snapToObjects="1">
      <p:cViewPr varScale="1">
        <p:scale>
          <a:sx n="98" d="100"/>
          <a:sy n="98" d="100"/>
        </p:scale>
        <p:origin x="48" y="96"/>
      </p:cViewPr>
      <p:guideLst>
        <p:guide orient="horz" pos="2160"/>
        <p:guide pos="4333"/>
      </p:guideLst>
    </p:cSldViewPr>
  </p:slideViewPr>
  <p:notesTextViewPr>
    <p:cViewPr>
      <p:scale>
        <a:sx n="100" d="100"/>
        <a:sy n="100" d="100"/>
      </p:scale>
      <p:origin x="0" y="0"/>
    </p:cViewPr>
  </p:notesTextViewPr>
  <p:sorterViewPr>
    <p:cViewPr varScale="1">
      <p:scale>
        <a:sx n="1" d="1"/>
        <a:sy n="1" d="1"/>
      </p:scale>
      <p:origin x="0" y="-152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handoutMaster" Target="handoutMasters/handout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5EB4B2-BF50-5E49-8603-0BABD65BC1AD}" type="datetimeFigureOut">
              <a:rPr lang="en-US" smtClean="0"/>
              <a:t>2/9/2017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590E1A-6548-6044-81CD-0E2175C25A79}" type="slidenum">
              <a:rPr lang="en-US" smtClean="0"/>
              <a:t>‹#›</a:t>
            </a:fld>
            <a:endParaRPr lang="en-US"/>
          </a:p>
        </p:txBody>
      </p:sp>
    </p:spTree>
    <p:extLst>
      <p:ext uri="{BB962C8B-B14F-4D97-AF65-F5344CB8AC3E}">
        <p14:creationId xmlns:p14="http://schemas.microsoft.com/office/powerpoint/2010/main" val="1915005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880274-FE87-1D49-9EDC-258DEA047610}" type="datetimeFigureOut">
              <a:rPr lang="en-US" smtClean="0"/>
              <a:t>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6C76E2-9CBA-FC47-BB8F-86D03FD6D15B}" type="slidenum">
              <a:rPr lang="en-US" smtClean="0"/>
              <a:t>‹#›</a:t>
            </a:fld>
            <a:endParaRPr lang="en-US"/>
          </a:p>
        </p:txBody>
      </p:sp>
    </p:spTree>
    <p:extLst>
      <p:ext uri="{BB962C8B-B14F-4D97-AF65-F5344CB8AC3E}">
        <p14:creationId xmlns:p14="http://schemas.microsoft.com/office/powerpoint/2010/main" val="26854863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C76E2-9CBA-FC47-BB8F-86D03FD6D15B}" type="slidenum">
              <a:rPr lang="en-US" smtClean="0"/>
              <a:t>37</a:t>
            </a:fld>
            <a:endParaRPr lang="en-US"/>
          </a:p>
        </p:txBody>
      </p:sp>
    </p:spTree>
    <p:extLst>
      <p:ext uri="{BB962C8B-B14F-4D97-AF65-F5344CB8AC3E}">
        <p14:creationId xmlns:p14="http://schemas.microsoft.com/office/powerpoint/2010/main" val="302567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can compute the number of clusters for a variety of diameters.</a:t>
            </a:r>
          </a:p>
          <a:p>
            <a:r>
              <a:rPr lang="en-US" baseline="0" dirty="0" smtClean="0"/>
              <a:t>We start with 17 data points, so if the diameter is 0, we have 17 clusters.  Increasing the diameter, these 2 balls intersect so I now have 16 clusters.</a:t>
            </a:r>
          </a:p>
          <a:p>
            <a:r>
              <a:rPr lang="en-US" baseline="0" dirty="0" smtClean="0"/>
              <a:t>If we continue to increase the diameter, we will eventually create the complex we saw before with 5 clusters, </a:t>
            </a:r>
            <a:r>
              <a:rPr lang="en-US" baseline="0" dirty="0" err="1" smtClean="0"/>
              <a:t>etc</a:t>
            </a:r>
            <a:r>
              <a:rPr lang="en-US" baseline="0" dirty="0" smtClean="0"/>
              <a:t> until we only have one cluster left.  </a:t>
            </a:r>
          </a:p>
          <a:p>
            <a:r>
              <a:rPr lang="en-US" baseline="0" dirty="0" smtClean="0"/>
              <a:t>Eventually this entire page will be purple, but right now, we know have one component.  </a:t>
            </a:r>
          </a:p>
          <a:p>
            <a:endParaRPr lang="en-US" baseline="0" dirty="0" smtClean="0"/>
          </a:p>
          <a:p>
            <a:r>
              <a:rPr lang="en-US" baseline="0" dirty="0" smtClean="0"/>
              <a:t>To choose the threshold, one can determine how long a particular number of clusters lasts, for example for what set of radii do we have five clusters.  If we have five clusters for the largest set of radii, then have gives us  a good idea where to set the threshold and which </a:t>
            </a:r>
            <a:r>
              <a:rPr lang="en-US" sz="1200" dirty="0" smtClean="0">
                <a:solidFill>
                  <a:schemeClr val="tx1"/>
                </a:solidFill>
              </a:rPr>
              <a:t>simplicial </a:t>
            </a:r>
            <a:r>
              <a:rPr lang="en-US" baseline="0" dirty="0" smtClean="0"/>
              <a:t>complex best models our data.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have put links to better animations on my on my YouTube site which may better illustrate this persistence concept.  Next month, we will also talk much more about persistence during the live lectures for this course.  This is just a preliminary introduction.</a:t>
            </a:r>
          </a:p>
        </p:txBody>
      </p:sp>
      <p:sp>
        <p:nvSpPr>
          <p:cNvPr id="4" name="Slide Number Placeholder 3"/>
          <p:cNvSpPr>
            <a:spLocks noGrp="1"/>
          </p:cNvSpPr>
          <p:nvPr>
            <p:ph type="sldNum" sz="quarter" idx="10"/>
          </p:nvPr>
        </p:nvSpPr>
        <p:spPr/>
        <p:txBody>
          <a:bodyPr/>
          <a:lstStyle/>
          <a:p>
            <a:fld id="{D69E9DB7-993A-C643-9AA4-1235EAC7C65C}" type="slidenum">
              <a:rPr lang="en-US" smtClean="0"/>
              <a:t>56</a:t>
            </a:fld>
            <a:endParaRPr lang="en-US"/>
          </a:p>
        </p:txBody>
      </p:sp>
    </p:spTree>
    <p:extLst>
      <p:ext uri="{BB962C8B-B14F-4D97-AF65-F5344CB8AC3E}">
        <p14:creationId xmlns:p14="http://schemas.microsoft.com/office/powerpoint/2010/main" val="3875534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one dimensional simplicial complex.  Note that we have clustered</a:t>
            </a:r>
            <a:r>
              <a:rPr lang="en-US" baseline="0" dirty="0" smtClean="0"/>
              <a:t> </a:t>
            </a:r>
            <a:r>
              <a:rPr lang="en-US" dirty="0" smtClean="0"/>
              <a:t> our data into five disjoint</a:t>
            </a:r>
            <a:r>
              <a:rPr lang="en-US" baseline="0" dirty="0" smtClean="0"/>
              <a:t> </a:t>
            </a:r>
            <a:r>
              <a:rPr lang="en-US" dirty="0" smtClean="0"/>
              <a:t>connected sets.  So this is one way to cluster our data – that is grouping our data points</a:t>
            </a:r>
            <a:r>
              <a:rPr lang="en-US" baseline="0" dirty="0" smtClean="0"/>
              <a:t> into disjoint sets based on some definition of similarity.  In this case, we have 5 clusters.</a:t>
            </a:r>
            <a:endParaRPr lang="en-US" dirty="0" smtClean="0"/>
          </a:p>
          <a:p>
            <a:endParaRPr lang="en-US" dirty="0" smtClean="0"/>
          </a:p>
          <a:p>
            <a:r>
              <a:rPr lang="en-US" dirty="0" smtClean="0"/>
              <a:t>We can now add higher dimensional simplices.</a:t>
            </a:r>
          </a:p>
        </p:txBody>
      </p:sp>
      <p:sp>
        <p:nvSpPr>
          <p:cNvPr id="4" name="Slide Number Placeholder 3"/>
          <p:cNvSpPr>
            <a:spLocks noGrp="1"/>
          </p:cNvSpPr>
          <p:nvPr>
            <p:ph type="sldNum" sz="quarter" idx="10"/>
          </p:nvPr>
        </p:nvSpPr>
        <p:spPr/>
        <p:txBody>
          <a:bodyPr/>
          <a:lstStyle/>
          <a:p>
            <a:fld id="{D69E9DB7-993A-C643-9AA4-1235EAC7C65C}" type="slidenum">
              <a:rPr lang="en-US" smtClean="0"/>
              <a:t>57</a:t>
            </a:fld>
            <a:endParaRPr lang="en-US"/>
          </a:p>
        </p:txBody>
      </p:sp>
    </p:spTree>
    <p:extLst>
      <p:ext uri="{BB962C8B-B14F-4D97-AF65-F5344CB8AC3E}">
        <p14:creationId xmlns:p14="http://schemas.microsoft.com/office/powerpoint/2010/main" val="110639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58</a:t>
            </a:fld>
            <a:endParaRPr lang="en-US"/>
          </a:p>
        </p:txBody>
      </p:sp>
    </p:spTree>
    <p:extLst>
      <p:ext uri="{BB962C8B-B14F-4D97-AF65-F5344CB8AC3E}">
        <p14:creationId xmlns:p14="http://schemas.microsoft.com/office/powerpoint/2010/main" val="2015527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rPr>
              <a:t>Thus we now have the </a:t>
            </a:r>
            <a:r>
              <a:rPr lang="en-US" sz="1200" dirty="0" err="1" smtClean="0">
                <a:solidFill>
                  <a:schemeClr val="tx1"/>
                </a:solidFill>
              </a:rPr>
              <a:t>Vietoris</a:t>
            </a:r>
            <a:r>
              <a:rPr lang="en-US" sz="1200" dirty="0" smtClean="0">
                <a:solidFill>
                  <a:schemeClr val="tx1"/>
                </a:solidFill>
              </a:rPr>
              <a:t> Rips simplicial complex.</a:t>
            </a:r>
            <a:r>
              <a:rPr lang="en-US" sz="1200" baseline="0" dirty="0" smtClean="0">
                <a:solidFill>
                  <a:schemeClr val="tx1"/>
                </a:solidFill>
              </a:rPr>
              <a:t>  Note we get the same simplex by adding one dimension at a time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69E9DB7-993A-C643-9AA4-1235EAC7C65C}" type="slidenum">
              <a:rPr lang="en-US" smtClean="0"/>
              <a:t>59</a:t>
            </a:fld>
            <a:endParaRPr lang="en-US"/>
          </a:p>
        </p:txBody>
      </p:sp>
    </p:spTree>
    <p:extLst>
      <p:ext uri="{BB962C8B-B14F-4D97-AF65-F5344CB8AC3E}">
        <p14:creationId xmlns:p14="http://schemas.microsoft.com/office/powerpoint/2010/main" val="1454482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71</a:t>
            </a:fld>
            <a:endParaRPr lang="en-US"/>
          </a:p>
        </p:txBody>
      </p:sp>
    </p:spTree>
    <p:extLst>
      <p:ext uri="{BB962C8B-B14F-4D97-AF65-F5344CB8AC3E}">
        <p14:creationId xmlns:p14="http://schemas.microsoft.com/office/powerpoint/2010/main" val="3877548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050B5-266D-F045-96EB-A8F4DF4C1637}" type="slidenum">
              <a:rPr lang="en-US" smtClean="0"/>
              <a:t>76</a:t>
            </a:fld>
            <a:endParaRPr lang="en-US"/>
          </a:p>
        </p:txBody>
      </p:sp>
    </p:spTree>
    <p:extLst>
      <p:ext uri="{BB962C8B-B14F-4D97-AF65-F5344CB8AC3E}">
        <p14:creationId xmlns:p14="http://schemas.microsoft.com/office/powerpoint/2010/main" val="87272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F76F37-5F1A-A246-AAF1-C5F6642BED43}"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727DD-F38B-0442-9DFD-7251AF61B262}" type="slidenum">
              <a:rPr lang="en-US" smtClean="0"/>
              <a:t>‹#›</a:t>
            </a:fld>
            <a:endParaRPr lang="en-US"/>
          </a:p>
        </p:txBody>
      </p:sp>
    </p:spTree>
    <p:extLst>
      <p:ext uri="{BB962C8B-B14F-4D97-AF65-F5344CB8AC3E}">
        <p14:creationId xmlns:p14="http://schemas.microsoft.com/office/powerpoint/2010/main" val="1968749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F76F37-5F1A-A246-AAF1-C5F6642BED43}"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727DD-F38B-0442-9DFD-7251AF61B262}" type="slidenum">
              <a:rPr lang="en-US" smtClean="0"/>
              <a:t>‹#›</a:t>
            </a:fld>
            <a:endParaRPr lang="en-US"/>
          </a:p>
        </p:txBody>
      </p:sp>
    </p:spTree>
    <p:extLst>
      <p:ext uri="{BB962C8B-B14F-4D97-AF65-F5344CB8AC3E}">
        <p14:creationId xmlns:p14="http://schemas.microsoft.com/office/powerpoint/2010/main" val="253169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F76F37-5F1A-A246-AAF1-C5F6642BED43}"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727DD-F38B-0442-9DFD-7251AF61B262}" type="slidenum">
              <a:rPr lang="en-US" smtClean="0"/>
              <a:t>‹#›</a:t>
            </a:fld>
            <a:endParaRPr lang="en-US"/>
          </a:p>
        </p:txBody>
      </p:sp>
    </p:spTree>
    <p:extLst>
      <p:ext uri="{BB962C8B-B14F-4D97-AF65-F5344CB8AC3E}">
        <p14:creationId xmlns:p14="http://schemas.microsoft.com/office/powerpoint/2010/main" val="2069204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36C34F-06CA-B14C-AB24-7CDDDD8066B5}"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10EAC-89DD-B24B-8E05-9B49EFC55BB9}" type="slidenum">
              <a:rPr lang="en-US" smtClean="0"/>
              <a:t>‹#›</a:t>
            </a:fld>
            <a:endParaRPr lang="en-US"/>
          </a:p>
        </p:txBody>
      </p:sp>
    </p:spTree>
    <p:extLst>
      <p:ext uri="{BB962C8B-B14F-4D97-AF65-F5344CB8AC3E}">
        <p14:creationId xmlns:p14="http://schemas.microsoft.com/office/powerpoint/2010/main" val="3554603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6C34F-06CA-B14C-AB24-7CDDDD8066B5}"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10EAC-89DD-B24B-8E05-9B49EFC55BB9}" type="slidenum">
              <a:rPr lang="en-US" smtClean="0"/>
              <a:t>‹#›</a:t>
            </a:fld>
            <a:endParaRPr lang="en-US"/>
          </a:p>
        </p:txBody>
      </p:sp>
    </p:spTree>
    <p:extLst>
      <p:ext uri="{BB962C8B-B14F-4D97-AF65-F5344CB8AC3E}">
        <p14:creationId xmlns:p14="http://schemas.microsoft.com/office/powerpoint/2010/main" val="1476478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36C34F-06CA-B14C-AB24-7CDDDD8066B5}"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10EAC-89DD-B24B-8E05-9B49EFC55BB9}" type="slidenum">
              <a:rPr lang="en-US" smtClean="0"/>
              <a:t>‹#›</a:t>
            </a:fld>
            <a:endParaRPr lang="en-US"/>
          </a:p>
        </p:txBody>
      </p:sp>
    </p:spTree>
    <p:extLst>
      <p:ext uri="{BB962C8B-B14F-4D97-AF65-F5344CB8AC3E}">
        <p14:creationId xmlns:p14="http://schemas.microsoft.com/office/powerpoint/2010/main" val="1592452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36C34F-06CA-B14C-AB24-7CDDDD8066B5}"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10EAC-89DD-B24B-8E05-9B49EFC55BB9}" type="slidenum">
              <a:rPr lang="en-US" smtClean="0"/>
              <a:t>‹#›</a:t>
            </a:fld>
            <a:endParaRPr lang="en-US"/>
          </a:p>
        </p:txBody>
      </p:sp>
    </p:spTree>
    <p:extLst>
      <p:ext uri="{BB962C8B-B14F-4D97-AF65-F5344CB8AC3E}">
        <p14:creationId xmlns:p14="http://schemas.microsoft.com/office/powerpoint/2010/main" val="3016773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36C34F-06CA-B14C-AB24-7CDDDD8066B5}" type="datetimeFigureOut">
              <a:rPr lang="en-US" smtClean="0"/>
              <a:t>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10EAC-89DD-B24B-8E05-9B49EFC55BB9}" type="slidenum">
              <a:rPr lang="en-US" smtClean="0"/>
              <a:t>‹#›</a:t>
            </a:fld>
            <a:endParaRPr lang="en-US"/>
          </a:p>
        </p:txBody>
      </p:sp>
    </p:spTree>
    <p:extLst>
      <p:ext uri="{BB962C8B-B14F-4D97-AF65-F5344CB8AC3E}">
        <p14:creationId xmlns:p14="http://schemas.microsoft.com/office/powerpoint/2010/main" val="3716387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36C34F-06CA-B14C-AB24-7CDDDD8066B5}" type="datetimeFigureOut">
              <a:rPr lang="en-US" smtClean="0"/>
              <a:t>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10EAC-89DD-B24B-8E05-9B49EFC55BB9}" type="slidenum">
              <a:rPr lang="en-US" smtClean="0"/>
              <a:t>‹#›</a:t>
            </a:fld>
            <a:endParaRPr lang="en-US"/>
          </a:p>
        </p:txBody>
      </p:sp>
    </p:spTree>
    <p:extLst>
      <p:ext uri="{BB962C8B-B14F-4D97-AF65-F5344CB8AC3E}">
        <p14:creationId xmlns:p14="http://schemas.microsoft.com/office/powerpoint/2010/main" val="1166654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6C34F-06CA-B14C-AB24-7CDDDD8066B5}" type="datetimeFigureOut">
              <a:rPr lang="en-US" smtClean="0"/>
              <a:t>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10EAC-89DD-B24B-8E05-9B49EFC55BB9}" type="slidenum">
              <a:rPr lang="en-US" smtClean="0"/>
              <a:t>‹#›</a:t>
            </a:fld>
            <a:endParaRPr lang="en-US"/>
          </a:p>
        </p:txBody>
      </p:sp>
    </p:spTree>
    <p:extLst>
      <p:ext uri="{BB962C8B-B14F-4D97-AF65-F5344CB8AC3E}">
        <p14:creationId xmlns:p14="http://schemas.microsoft.com/office/powerpoint/2010/main" val="1442147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36C34F-06CA-B14C-AB24-7CDDDD8066B5}"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10EAC-89DD-B24B-8E05-9B49EFC55BB9}" type="slidenum">
              <a:rPr lang="en-US" smtClean="0"/>
              <a:t>‹#›</a:t>
            </a:fld>
            <a:endParaRPr lang="en-US"/>
          </a:p>
        </p:txBody>
      </p:sp>
    </p:spTree>
    <p:extLst>
      <p:ext uri="{BB962C8B-B14F-4D97-AF65-F5344CB8AC3E}">
        <p14:creationId xmlns:p14="http://schemas.microsoft.com/office/powerpoint/2010/main" val="21536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F76F37-5F1A-A246-AAF1-C5F6642BED43}"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727DD-F38B-0442-9DFD-7251AF61B262}" type="slidenum">
              <a:rPr lang="en-US" smtClean="0"/>
              <a:t>‹#›</a:t>
            </a:fld>
            <a:endParaRPr lang="en-US"/>
          </a:p>
        </p:txBody>
      </p:sp>
    </p:spTree>
    <p:extLst>
      <p:ext uri="{BB962C8B-B14F-4D97-AF65-F5344CB8AC3E}">
        <p14:creationId xmlns:p14="http://schemas.microsoft.com/office/powerpoint/2010/main" val="2990209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36C34F-06CA-B14C-AB24-7CDDDD8066B5}"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10EAC-89DD-B24B-8E05-9B49EFC55BB9}" type="slidenum">
              <a:rPr lang="en-US" smtClean="0"/>
              <a:t>‹#›</a:t>
            </a:fld>
            <a:endParaRPr lang="en-US"/>
          </a:p>
        </p:txBody>
      </p:sp>
    </p:spTree>
    <p:extLst>
      <p:ext uri="{BB962C8B-B14F-4D97-AF65-F5344CB8AC3E}">
        <p14:creationId xmlns:p14="http://schemas.microsoft.com/office/powerpoint/2010/main" val="1335264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6C34F-06CA-B14C-AB24-7CDDDD8066B5}"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10EAC-89DD-B24B-8E05-9B49EFC55BB9}" type="slidenum">
              <a:rPr lang="en-US" smtClean="0"/>
              <a:t>‹#›</a:t>
            </a:fld>
            <a:endParaRPr lang="en-US"/>
          </a:p>
        </p:txBody>
      </p:sp>
    </p:spTree>
    <p:extLst>
      <p:ext uri="{BB962C8B-B14F-4D97-AF65-F5344CB8AC3E}">
        <p14:creationId xmlns:p14="http://schemas.microsoft.com/office/powerpoint/2010/main" val="3652716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36C34F-06CA-B14C-AB24-7CDDDD8066B5}"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10EAC-89DD-B24B-8E05-9B49EFC55BB9}" type="slidenum">
              <a:rPr lang="en-US" smtClean="0"/>
              <a:t>‹#›</a:t>
            </a:fld>
            <a:endParaRPr lang="en-US"/>
          </a:p>
        </p:txBody>
      </p:sp>
    </p:spTree>
    <p:extLst>
      <p:ext uri="{BB962C8B-B14F-4D97-AF65-F5344CB8AC3E}">
        <p14:creationId xmlns:p14="http://schemas.microsoft.com/office/powerpoint/2010/main" val="123306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36C34F-06CA-B14C-AB24-7CDDDD8066B5}" type="datetimeFigureOut">
              <a:rPr lang="en-US" smtClean="0"/>
              <a:t>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10EAC-89DD-B24B-8E05-9B49EFC55BB9}" type="slidenum">
              <a:rPr lang="en-US" smtClean="0"/>
              <a:t>‹#›</a:t>
            </a:fld>
            <a:endParaRPr lang="en-US"/>
          </a:p>
        </p:txBody>
      </p:sp>
    </p:spTree>
    <p:extLst>
      <p:ext uri="{BB962C8B-B14F-4D97-AF65-F5344CB8AC3E}">
        <p14:creationId xmlns:p14="http://schemas.microsoft.com/office/powerpoint/2010/main" val="2199576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F76F37-5F1A-A246-AAF1-C5F6642BED43}" type="datetimeFigureOut">
              <a:rPr lang="en-US" smtClean="0"/>
              <a:t>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727DD-F38B-0442-9DFD-7251AF61B262}" type="slidenum">
              <a:rPr lang="en-US" smtClean="0"/>
              <a:t>‹#›</a:t>
            </a:fld>
            <a:endParaRPr lang="en-US"/>
          </a:p>
        </p:txBody>
      </p:sp>
    </p:spTree>
    <p:extLst>
      <p:ext uri="{BB962C8B-B14F-4D97-AF65-F5344CB8AC3E}">
        <p14:creationId xmlns:p14="http://schemas.microsoft.com/office/powerpoint/2010/main" val="359116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F76F37-5F1A-A246-AAF1-C5F6642BED43}"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D727DD-F38B-0442-9DFD-7251AF61B262}" type="slidenum">
              <a:rPr lang="en-US" smtClean="0"/>
              <a:t>‹#›</a:t>
            </a:fld>
            <a:endParaRPr lang="en-US"/>
          </a:p>
        </p:txBody>
      </p:sp>
    </p:spTree>
    <p:extLst>
      <p:ext uri="{BB962C8B-B14F-4D97-AF65-F5344CB8AC3E}">
        <p14:creationId xmlns:p14="http://schemas.microsoft.com/office/powerpoint/2010/main" val="651071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F76F37-5F1A-A246-AAF1-C5F6642BED43}" type="datetimeFigureOut">
              <a:rPr lang="en-US" smtClean="0"/>
              <a:t>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D727DD-F38B-0442-9DFD-7251AF61B262}" type="slidenum">
              <a:rPr lang="en-US" smtClean="0"/>
              <a:t>‹#›</a:t>
            </a:fld>
            <a:endParaRPr lang="en-US"/>
          </a:p>
        </p:txBody>
      </p:sp>
    </p:spTree>
    <p:extLst>
      <p:ext uri="{BB962C8B-B14F-4D97-AF65-F5344CB8AC3E}">
        <p14:creationId xmlns:p14="http://schemas.microsoft.com/office/powerpoint/2010/main" val="297046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F76F37-5F1A-A246-AAF1-C5F6642BED43}" type="datetimeFigureOut">
              <a:rPr lang="en-US" smtClean="0"/>
              <a:t>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D727DD-F38B-0442-9DFD-7251AF61B262}" type="slidenum">
              <a:rPr lang="en-US" smtClean="0"/>
              <a:t>‹#›</a:t>
            </a:fld>
            <a:endParaRPr lang="en-US"/>
          </a:p>
        </p:txBody>
      </p:sp>
    </p:spTree>
    <p:extLst>
      <p:ext uri="{BB962C8B-B14F-4D97-AF65-F5344CB8AC3E}">
        <p14:creationId xmlns:p14="http://schemas.microsoft.com/office/powerpoint/2010/main" val="226128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76F37-5F1A-A246-AAF1-C5F6642BED43}" type="datetimeFigureOut">
              <a:rPr lang="en-US" smtClean="0"/>
              <a:t>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D727DD-F38B-0442-9DFD-7251AF61B262}" type="slidenum">
              <a:rPr lang="en-US" smtClean="0"/>
              <a:t>‹#›</a:t>
            </a:fld>
            <a:endParaRPr lang="en-US"/>
          </a:p>
        </p:txBody>
      </p:sp>
    </p:spTree>
    <p:extLst>
      <p:ext uri="{BB962C8B-B14F-4D97-AF65-F5344CB8AC3E}">
        <p14:creationId xmlns:p14="http://schemas.microsoft.com/office/powerpoint/2010/main" val="2278988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F76F37-5F1A-A246-AAF1-C5F6642BED43}"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D727DD-F38B-0442-9DFD-7251AF61B262}" type="slidenum">
              <a:rPr lang="en-US" smtClean="0"/>
              <a:t>‹#›</a:t>
            </a:fld>
            <a:endParaRPr lang="en-US"/>
          </a:p>
        </p:txBody>
      </p:sp>
    </p:spTree>
    <p:extLst>
      <p:ext uri="{BB962C8B-B14F-4D97-AF65-F5344CB8AC3E}">
        <p14:creationId xmlns:p14="http://schemas.microsoft.com/office/powerpoint/2010/main" val="2393803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F76F37-5F1A-A246-AAF1-C5F6642BED43}" type="datetimeFigureOut">
              <a:rPr lang="en-US" smtClean="0"/>
              <a:t>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D727DD-F38B-0442-9DFD-7251AF61B262}" type="slidenum">
              <a:rPr lang="en-US" smtClean="0"/>
              <a:t>‹#›</a:t>
            </a:fld>
            <a:endParaRPr lang="en-US"/>
          </a:p>
        </p:txBody>
      </p:sp>
    </p:spTree>
    <p:extLst>
      <p:ext uri="{BB962C8B-B14F-4D97-AF65-F5344CB8AC3E}">
        <p14:creationId xmlns:p14="http://schemas.microsoft.com/office/powerpoint/2010/main" val="331733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2234458"/>
          </a:xfrm>
          <a:prstGeom prst="rect">
            <a:avLst/>
          </a:prstGeom>
        </p:spPr>
        <p:txBody>
          <a:bodyPr vert="horz" lIns="91440" tIns="45720" rIns="9144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76F37-5F1A-A246-AAF1-C5F6642BED43}" type="datetimeFigureOut">
              <a:rPr lang="en-US" smtClean="0"/>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D727DD-F38B-0442-9DFD-7251AF61B262}" type="slidenum">
              <a:rPr lang="en-US" smtClean="0"/>
              <a:t>‹#›</a:t>
            </a:fld>
            <a:endParaRPr lang="en-US"/>
          </a:p>
        </p:txBody>
      </p:sp>
    </p:spTree>
    <p:extLst>
      <p:ext uri="{BB962C8B-B14F-4D97-AF65-F5344CB8AC3E}">
        <p14:creationId xmlns:p14="http://schemas.microsoft.com/office/powerpoint/2010/main" val="778397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6C34F-06CA-B14C-AB24-7CDDDD8066B5}" type="datetimeFigureOut">
              <a:rPr lang="en-US" smtClean="0"/>
              <a:t>2/9/2017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10EAC-89DD-B24B-8E05-9B49EFC55BB9}" type="slidenum">
              <a:rPr lang="en-US" smtClean="0"/>
              <a:t>‹#›</a:t>
            </a:fld>
            <a:endParaRPr lang="en-US"/>
          </a:p>
        </p:txBody>
      </p:sp>
    </p:spTree>
    <p:extLst>
      <p:ext uri="{BB962C8B-B14F-4D97-AF65-F5344CB8AC3E}">
        <p14:creationId xmlns:p14="http://schemas.microsoft.com/office/powerpoint/2010/main" val="215703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ima.umn.edu/videos/?id=1846"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www.ima.umn.edu/2011-2012/W3.26-30.12/activities/Carlsson-Gunnar/imamachinefinal.pdf"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www.kyb.mpg.de/de/forschung/fg/bethgegroup/downloads/van-hateren-dataset.html"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hyperlink" Target="http://www.maths.ed.ac.uk/~aar/papers/ghristeat.pdf"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maths.ed.ac.uk/~aar/papers/ghristeat.pdf"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7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5234" y="245537"/>
            <a:ext cx="8405118" cy="6181344"/>
          </a:xfrm>
          <a:prstGeom prst="rect">
            <a:avLst/>
          </a:prstGeom>
        </p:spPr>
      </p:pic>
      <p:sp>
        <p:nvSpPr>
          <p:cNvPr id="4" name="Rectangle 3"/>
          <p:cNvSpPr/>
          <p:nvPr/>
        </p:nvSpPr>
        <p:spPr>
          <a:xfrm>
            <a:off x="203198" y="2228507"/>
            <a:ext cx="9364133" cy="492443"/>
          </a:xfrm>
          <a:prstGeom prst="rect">
            <a:avLst/>
          </a:prstGeom>
        </p:spPr>
        <p:txBody>
          <a:bodyPr wrap="square">
            <a:spAutoFit/>
          </a:bodyPr>
          <a:lstStyle/>
          <a:p>
            <a:r>
              <a:rPr lang="en-US" sz="2600" dirty="0"/>
              <a:t>http://</a:t>
            </a:r>
            <a:r>
              <a:rPr lang="en-US" sz="2600" dirty="0" err="1"/>
              <a:t>link.springer.com</a:t>
            </a:r>
            <a:r>
              <a:rPr lang="en-US" sz="2600" dirty="0"/>
              <a:t>/article/10.1007%2Fs00454-004-1146-y</a:t>
            </a:r>
          </a:p>
        </p:txBody>
      </p:sp>
    </p:spTree>
    <p:extLst>
      <p:ext uri="{BB962C8B-B14F-4D97-AF65-F5344CB8AC3E}">
        <p14:creationId xmlns:p14="http://schemas.microsoft.com/office/powerpoint/2010/main" val="1855370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2528" y="6495703"/>
            <a:ext cx="6570138" cy="369332"/>
          </a:xfrm>
          <a:prstGeom prst="rect">
            <a:avLst/>
          </a:prstGeom>
        </p:spPr>
        <p:txBody>
          <a:bodyPr wrap="square">
            <a:spAutoFit/>
          </a:bodyPr>
          <a:lstStyle/>
          <a:p>
            <a:r>
              <a:rPr lang="en-US" dirty="0"/>
              <a:t>http://</a:t>
            </a:r>
            <a:r>
              <a:rPr lang="en-US" dirty="0" err="1"/>
              <a:t>link.springer.com</a:t>
            </a:r>
            <a:r>
              <a:rPr lang="en-US" dirty="0"/>
              <a:t>/article/10.1007%2Fs00454-004-1146-y</a:t>
            </a:r>
          </a:p>
        </p:txBody>
      </p:sp>
      <p:grpSp>
        <p:nvGrpSpPr>
          <p:cNvPr id="7" name="Group 6"/>
          <p:cNvGrpSpPr/>
          <p:nvPr/>
        </p:nvGrpSpPr>
        <p:grpSpPr>
          <a:xfrm>
            <a:off x="5122898" y="5649814"/>
            <a:ext cx="4461366" cy="947487"/>
            <a:chOff x="2336800" y="4978255"/>
            <a:chExt cx="4461366" cy="947487"/>
          </a:xfrm>
        </p:grpSpPr>
        <p:grpSp>
          <p:nvGrpSpPr>
            <p:cNvPr id="3" name="Group 2"/>
            <p:cNvGrpSpPr/>
            <p:nvPr/>
          </p:nvGrpSpPr>
          <p:grpSpPr>
            <a:xfrm>
              <a:off x="2481292" y="4978255"/>
              <a:ext cx="4316874" cy="862822"/>
              <a:chOff x="1017127" y="3991131"/>
              <a:chExt cx="4316874" cy="862822"/>
            </a:xfrm>
          </p:grpSpPr>
          <p:sp>
            <p:nvSpPr>
              <p:cNvPr id="11" name="Rectangle 10"/>
              <p:cNvSpPr/>
              <p:nvPr/>
            </p:nvSpPr>
            <p:spPr>
              <a:xfrm>
                <a:off x="1017127" y="4201445"/>
                <a:ext cx="4316874" cy="584776"/>
              </a:xfrm>
              <a:prstGeom prst="rect">
                <a:avLst/>
              </a:prstGeom>
              <a:ln>
                <a:noFill/>
              </a:ln>
            </p:spPr>
            <p:txBody>
              <a:bodyPr wrap="square">
                <a:spAutoFit/>
              </a:bodyPr>
              <a:lstStyle/>
              <a:p>
                <a:r>
                  <a:rPr lang="en-US" sz="3200" dirty="0" err="1" smtClean="0">
                    <a:sym typeface="Wingdings"/>
                  </a:rPr>
                  <a:t>H</a:t>
                </a:r>
                <a:r>
                  <a:rPr lang="en-US" sz="3200" baseline="-25000" dirty="0" err="1">
                    <a:sym typeface="Wingdings"/>
                  </a:rPr>
                  <a:t>k</a:t>
                </a:r>
                <a:r>
                  <a:rPr lang="en-US" sz="3200" dirty="0" smtClean="0">
                    <a:sym typeface="Wingdings"/>
                  </a:rPr>
                  <a:t>    =  </a:t>
                </a:r>
                <a:r>
                  <a:rPr lang="en-US" sz="3200" dirty="0" err="1" smtClean="0">
                    <a:sym typeface="Wingdings"/>
                  </a:rPr>
                  <a:t>Z</a:t>
                </a:r>
                <a:r>
                  <a:rPr lang="en-US" sz="3200" baseline="-25000" dirty="0" err="1" smtClean="0">
                    <a:sym typeface="Wingdings"/>
                  </a:rPr>
                  <a:t>k</a:t>
                </a:r>
                <a:r>
                  <a:rPr lang="en-US" sz="3200" baseline="-25000" dirty="0" smtClean="0">
                    <a:sym typeface="Wingdings"/>
                  </a:rPr>
                  <a:t> </a:t>
                </a:r>
                <a:r>
                  <a:rPr lang="en-US" sz="3200" dirty="0" smtClean="0">
                    <a:sym typeface="Wingdings"/>
                  </a:rPr>
                  <a:t>/</a:t>
                </a:r>
                <a:r>
                  <a:rPr lang="en-US" sz="3200" baseline="-25000" dirty="0" smtClean="0">
                    <a:sym typeface="Wingdings"/>
                  </a:rPr>
                  <a:t> </a:t>
                </a:r>
                <a:r>
                  <a:rPr lang="en-US" sz="3200" dirty="0" smtClean="0">
                    <a:sym typeface="Wingdings"/>
                  </a:rPr>
                  <a:t>(</a:t>
                </a:r>
                <a:r>
                  <a:rPr lang="en-US" sz="3200" baseline="-25000" dirty="0" smtClean="0">
                    <a:sym typeface="Wingdings"/>
                  </a:rPr>
                  <a:t> </a:t>
                </a:r>
                <a:r>
                  <a:rPr lang="en-US" sz="3200" dirty="0" err="1" smtClean="0"/>
                  <a:t>B</a:t>
                </a:r>
                <a:r>
                  <a:rPr lang="en-US" sz="3200" baseline="-25000" dirty="0" err="1" smtClean="0"/>
                  <a:t>k</a:t>
                </a:r>
                <a:r>
                  <a:rPr lang="en-US" sz="3200" dirty="0" smtClean="0"/>
                  <a:t>         </a:t>
                </a:r>
                <a:r>
                  <a:rPr lang="en-US" sz="3200" dirty="0" err="1" smtClean="0">
                    <a:sym typeface="Wingdings"/>
                  </a:rPr>
                  <a:t>Z</a:t>
                </a:r>
                <a:r>
                  <a:rPr lang="en-US" sz="3200" baseline="-25000" dirty="0" err="1" smtClean="0">
                    <a:sym typeface="Wingdings"/>
                  </a:rPr>
                  <a:t>k</a:t>
                </a:r>
                <a:r>
                  <a:rPr lang="en-US" sz="3200" dirty="0" smtClean="0">
                    <a:sym typeface="Wingdings"/>
                  </a:rPr>
                  <a:t> )</a:t>
                </a:r>
                <a:r>
                  <a:rPr lang="en-US" sz="3200" dirty="0" smtClean="0"/>
                  <a:t>   </a:t>
                </a:r>
              </a:p>
            </p:txBody>
          </p:sp>
          <p:sp>
            <p:nvSpPr>
              <p:cNvPr id="13" name="TextBox 12"/>
              <p:cNvSpPr txBox="1"/>
              <p:nvPr/>
            </p:nvSpPr>
            <p:spPr>
              <a:xfrm>
                <a:off x="1303864" y="3991131"/>
                <a:ext cx="626533" cy="420628"/>
              </a:xfrm>
              <a:prstGeom prst="rect">
                <a:avLst/>
              </a:prstGeom>
              <a:noFill/>
            </p:spPr>
            <p:txBody>
              <a:bodyPr wrap="square" rtlCol="0">
                <a:spAutoFit/>
              </a:bodyPr>
              <a:lstStyle/>
              <a:p>
                <a:r>
                  <a:rPr lang="en-US" sz="3200" baseline="-25000" dirty="0" err="1"/>
                  <a:t>i</a:t>
                </a:r>
                <a:r>
                  <a:rPr lang="en-US" sz="3200" baseline="-25000" dirty="0" smtClean="0"/>
                  <a:t>, p</a:t>
                </a:r>
              </a:p>
            </p:txBody>
          </p:sp>
          <p:sp>
            <p:nvSpPr>
              <p:cNvPr id="15" name="TextBox 14"/>
              <p:cNvSpPr txBox="1"/>
              <p:nvPr/>
            </p:nvSpPr>
            <p:spPr>
              <a:xfrm>
                <a:off x="3183465" y="3991131"/>
                <a:ext cx="626533" cy="420628"/>
              </a:xfrm>
              <a:prstGeom prst="rect">
                <a:avLst/>
              </a:prstGeom>
              <a:noFill/>
            </p:spPr>
            <p:txBody>
              <a:bodyPr wrap="square" rtlCol="0">
                <a:spAutoFit/>
              </a:bodyPr>
              <a:lstStyle/>
              <a:p>
                <a:r>
                  <a:rPr lang="en-US" sz="3200" baseline="-25000" dirty="0" err="1" smtClean="0"/>
                  <a:t>i+p</a:t>
                </a:r>
                <a:endParaRPr lang="en-US" sz="3200" baseline="-25000" dirty="0" smtClean="0"/>
              </a:p>
            </p:txBody>
          </p:sp>
          <p:sp>
            <p:nvSpPr>
              <p:cNvPr id="16" name="TextBox 15"/>
              <p:cNvSpPr txBox="1"/>
              <p:nvPr/>
            </p:nvSpPr>
            <p:spPr>
              <a:xfrm>
                <a:off x="2370662" y="3991131"/>
                <a:ext cx="321739" cy="420628"/>
              </a:xfrm>
              <a:prstGeom prst="rect">
                <a:avLst/>
              </a:prstGeom>
              <a:noFill/>
            </p:spPr>
            <p:txBody>
              <a:bodyPr wrap="square" rtlCol="0">
                <a:spAutoFit/>
              </a:bodyPr>
              <a:lstStyle/>
              <a:p>
                <a:r>
                  <a:rPr lang="en-US" sz="3200" baseline="-25000" dirty="0" err="1" smtClean="0"/>
                  <a:t>i</a:t>
                </a:r>
                <a:endParaRPr lang="en-US" sz="3200" baseline="-25000" dirty="0" smtClean="0"/>
              </a:p>
            </p:txBody>
          </p:sp>
          <p:sp>
            <p:nvSpPr>
              <p:cNvPr id="17" name="TextBox 16"/>
              <p:cNvSpPr txBox="1"/>
              <p:nvPr/>
            </p:nvSpPr>
            <p:spPr>
              <a:xfrm>
                <a:off x="4334928" y="3991131"/>
                <a:ext cx="321739" cy="420628"/>
              </a:xfrm>
              <a:prstGeom prst="rect">
                <a:avLst/>
              </a:prstGeom>
              <a:noFill/>
            </p:spPr>
            <p:txBody>
              <a:bodyPr wrap="square" rtlCol="0">
                <a:spAutoFit/>
              </a:bodyPr>
              <a:lstStyle/>
              <a:p>
                <a:r>
                  <a:rPr lang="en-US" sz="3200" baseline="-25000" dirty="0" err="1" smtClean="0"/>
                  <a:t>i</a:t>
                </a:r>
                <a:endParaRPr lang="en-US" sz="3200" baseline="-25000" dirty="0" smtClean="0"/>
              </a:p>
            </p:txBody>
          </p:sp>
          <p:sp>
            <p:nvSpPr>
              <p:cNvPr id="18" name="TextBox 17"/>
              <p:cNvSpPr txBox="1"/>
              <p:nvPr/>
            </p:nvSpPr>
            <p:spPr>
              <a:xfrm rot="10800000">
                <a:off x="3488265" y="4269177"/>
                <a:ext cx="660400" cy="584776"/>
              </a:xfrm>
              <a:prstGeom prst="rect">
                <a:avLst/>
              </a:prstGeom>
              <a:noFill/>
            </p:spPr>
            <p:txBody>
              <a:bodyPr wrap="square" rtlCol="0">
                <a:spAutoFit/>
              </a:bodyPr>
              <a:lstStyle/>
              <a:p>
                <a:r>
                  <a:rPr lang="en-US" sz="3200" dirty="0" smtClean="0"/>
                  <a:t>U</a:t>
                </a:r>
              </a:p>
            </p:txBody>
          </p:sp>
        </p:grpSp>
        <p:sp>
          <p:nvSpPr>
            <p:cNvPr id="5" name="Rectangle 4"/>
            <p:cNvSpPr/>
            <p:nvPr/>
          </p:nvSpPr>
          <p:spPr>
            <a:xfrm>
              <a:off x="2336800" y="5062919"/>
              <a:ext cx="4064000" cy="862823"/>
            </a:xfrm>
            <a:prstGeom prst="rect">
              <a:avLst/>
            </a:prstGeom>
            <a:ln>
              <a:solidFill>
                <a:srgbClr val="8EB4E3"/>
              </a:solidFill>
            </a:ln>
          </p:spPr>
          <p:txBody>
            <a:bodyPr wrap="none" rtlCol="0" anchor="ctr">
              <a:spAutoFit/>
            </a:bodyPr>
            <a:lstStyle/>
            <a:p>
              <a:pPr algn="ctr"/>
              <a:endParaRPr lang="en-US" sz="3200" dirty="0">
                <a:sym typeface="Wingdings"/>
              </a:endParaRPr>
            </a:p>
          </p:txBody>
        </p:sp>
      </p:grpSp>
      <p:sp>
        <p:nvSpPr>
          <p:cNvPr id="6" name="TextBox 5"/>
          <p:cNvSpPr txBox="1"/>
          <p:nvPr/>
        </p:nvSpPr>
        <p:spPr>
          <a:xfrm>
            <a:off x="67724" y="5313745"/>
            <a:ext cx="8517467" cy="584776"/>
          </a:xfrm>
          <a:prstGeom prst="rect">
            <a:avLst/>
          </a:prstGeom>
          <a:noFill/>
        </p:spPr>
        <p:txBody>
          <a:bodyPr wrap="square" rtlCol="0">
            <a:spAutoFit/>
          </a:bodyPr>
          <a:lstStyle/>
          <a:p>
            <a:r>
              <a:rPr lang="en-US" sz="3200" i="1" dirty="0" smtClean="0">
                <a:solidFill>
                  <a:srgbClr val="0000FF"/>
                </a:solidFill>
              </a:rPr>
              <a:t>p-persistent </a:t>
            </a:r>
            <a:r>
              <a:rPr lang="en-US" sz="3200" i="1" dirty="0" err="1" smtClean="0">
                <a:solidFill>
                  <a:srgbClr val="0000FF"/>
                </a:solidFill>
              </a:rPr>
              <a:t>k</a:t>
            </a:r>
            <a:r>
              <a:rPr lang="en-US" sz="3200" i="1" baseline="30000" dirty="0" err="1" smtClean="0">
                <a:solidFill>
                  <a:srgbClr val="0000FF"/>
                </a:solidFill>
              </a:rPr>
              <a:t>th</a:t>
            </a:r>
            <a:r>
              <a:rPr lang="en-US" sz="3200" i="1" dirty="0" smtClean="0">
                <a:solidFill>
                  <a:srgbClr val="0000FF"/>
                </a:solidFill>
              </a:rPr>
              <a:t> homology group:</a:t>
            </a:r>
            <a:endParaRPr lang="en-US" sz="3200" baseline="30000" dirty="0" smtClean="0">
              <a:solidFill>
                <a:srgbClr val="0000FF"/>
              </a:solidFill>
            </a:endParaRPr>
          </a:p>
        </p:txBody>
      </p:sp>
      <p:pic>
        <p:nvPicPr>
          <p:cNvPr id="44" name="Picture 43"/>
          <p:cNvPicPr>
            <a:picLocks noChangeAspect="1"/>
          </p:cNvPicPr>
          <p:nvPr/>
        </p:nvPicPr>
        <p:blipFill rotWithShape="1">
          <a:blip r:embed="rId2"/>
          <a:srcRect t="13416" b="149"/>
          <a:stretch/>
        </p:blipFill>
        <p:spPr>
          <a:xfrm>
            <a:off x="355617" y="1606634"/>
            <a:ext cx="5892045" cy="3675888"/>
          </a:xfrm>
          <a:prstGeom prst="rect">
            <a:avLst/>
          </a:prstGeom>
        </p:spPr>
      </p:pic>
      <p:pic>
        <p:nvPicPr>
          <p:cNvPr id="24" name="Picture 23"/>
          <p:cNvPicPr>
            <a:picLocks noChangeAspect="1"/>
          </p:cNvPicPr>
          <p:nvPr/>
        </p:nvPicPr>
        <p:blipFill>
          <a:blip r:embed="rId3"/>
          <a:stretch>
            <a:fillRect/>
          </a:stretch>
        </p:blipFill>
        <p:spPr>
          <a:xfrm>
            <a:off x="1196760" y="17411"/>
            <a:ext cx="6750480" cy="1792224"/>
          </a:xfrm>
          <a:prstGeom prst="rect">
            <a:avLst/>
          </a:prstGeom>
        </p:spPr>
      </p:pic>
    </p:spTree>
    <p:extLst>
      <p:ext uri="{BB962C8B-B14F-4D97-AF65-F5344CB8AC3E}">
        <p14:creationId xmlns:p14="http://schemas.microsoft.com/office/powerpoint/2010/main" val="2466686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16636"/>
            <a:ext cx="9144000" cy="2427694"/>
          </a:xfrm>
          <a:prstGeom prst="rect">
            <a:avLst/>
          </a:prstGeom>
        </p:spPr>
      </p:pic>
      <p:sp>
        <p:nvSpPr>
          <p:cNvPr id="5" name="Rectangle 4"/>
          <p:cNvSpPr/>
          <p:nvPr/>
        </p:nvSpPr>
        <p:spPr>
          <a:xfrm>
            <a:off x="115440" y="154971"/>
            <a:ext cx="9144000" cy="461665"/>
          </a:xfrm>
          <a:prstGeom prst="rect">
            <a:avLst/>
          </a:prstGeom>
        </p:spPr>
        <p:txBody>
          <a:bodyPr wrap="square">
            <a:spAutoFit/>
          </a:bodyPr>
          <a:lstStyle/>
          <a:p>
            <a:r>
              <a:rPr lang="en-US" sz="2400" dirty="0" smtClean="0"/>
              <a:t>Computing Persistent Homology by </a:t>
            </a:r>
            <a:r>
              <a:rPr lang="en-US" sz="2400" dirty="0" err="1" smtClean="0"/>
              <a:t>Afra</a:t>
            </a:r>
            <a:r>
              <a:rPr lang="en-US" sz="2400" dirty="0" smtClean="0"/>
              <a:t> </a:t>
            </a:r>
            <a:r>
              <a:rPr lang="en-US" sz="2400" dirty="0" err="1" smtClean="0"/>
              <a:t>Zomorodian</a:t>
            </a:r>
            <a:r>
              <a:rPr lang="en-US" sz="2400" dirty="0" smtClean="0"/>
              <a:t>,</a:t>
            </a:r>
            <a:r>
              <a:rPr lang="en-US" sz="2400" dirty="0"/>
              <a:t> </a:t>
            </a:r>
            <a:r>
              <a:rPr lang="en-US" sz="2400" dirty="0" smtClean="0"/>
              <a:t>Gunnar </a:t>
            </a:r>
            <a:r>
              <a:rPr lang="en-US" sz="2400" dirty="0" err="1" smtClean="0"/>
              <a:t>Carlsson</a:t>
            </a:r>
            <a:endParaRPr lang="en-US" sz="2400" dirty="0" smtClean="0"/>
          </a:p>
        </p:txBody>
      </p:sp>
      <p:pic>
        <p:nvPicPr>
          <p:cNvPr id="6" name="Picture 5"/>
          <p:cNvPicPr>
            <a:picLocks noChangeAspect="1"/>
          </p:cNvPicPr>
          <p:nvPr/>
        </p:nvPicPr>
        <p:blipFill>
          <a:blip r:embed="rId3"/>
          <a:stretch>
            <a:fillRect/>
          </a:stretch>
        </p:blipFill>
        <p:spPr>
          <a:xfrm>
            <a:off x="270929" y="3136895"/>
            <a:ext cx="8662417" cy="3328416"/>
          </a:xfrm>
          <a:prstGeom prst="rect">
            <a:avLst/>
          </a:prstGeom>
        </p:spPr>
      </p:pic>
      <p:sp>
        <p:nvSpPr>
          <p:cNvPr id="8" name="Rectangle 7"/>
          <p:cNvSpPr/>
          <p:nvPr/>
        </p:nvSpPr>
        <p:spPr>
          <a:xfrm>
            <a:off x="2912528" y="6495703"/>
            <a:ext cx="6570138" cy="369332"/>
          </a:xfrm>
          <a:prstGeom prst="rect">
            <a:avLst/>
          </a:prstGeom>
        </p:spPr>
        <p:txBody>
          <a:bodyPr wrap="square">
            <a:spAutoFit/>
          </a:bodyPr>
          <a:lstStyle/>
          <a:p>
            <a:r>
              <a:rPr lang="en-US" dirty="0"/>
              <a:t>http://</a:t>
            </a:r>
            <a:r>
              <a:rPr lang="en-US" dirty="0" err="1"/>
              <a:t>link.springer.com</a:t>
            </a:r>
            <a:r>
              <a:rPr lang="en-US" dirty="0"/>
              <a:t>/article/10.1007%2Fs00454-004-1146-y</a:t>
            </a:r>
          </a:p>
        </p:txBody>
      </p:sp>
      <p:grpSp>
        <p:nvGrpSpPr>
          <p:cNvPr id="43" name="Group 42"/>
          <p:cNvGrpSpPr/>
          <p:nvPr/>
        </p:nvGrpSpPr>
        <p:grpSpPr>
          <a:xfrm>
            <a:off x="-524924" y="5369449"/>
            <a:ext cx="3820118" cy="1550359"/>
            <a:chOff x="-524924" y="5369449"/>
            <a:chExt cx="3820118" cy="1550359"/>
          </a:xfrm>
        </p:grpSpPr>
        <p:sp>
          <p:nvSpPr>
            <p:cNvPr id="24" name="Parallelogram 23"/>
            <p:cNvSpPr/>
            <p:nvPr/>
          </p:nvSpPr>
          <p:spPr>
            <a:xfrm>
              <a:off x="-524924" y="5385394"/>
              <a:ext cx="2488544" cy="754440"/>
            </a:xfrm>
            <a:prstGeom prst="parallelogram">
              <a:avLst/>
            </a:prstGeom>
          </p:spPr>
          <p:txBody>
            <a:bodyPr wrap="square" rtlCol="0" anchor="ctr">
              <a:spAutoFit/>
            </a:bodyPr>
            <a:lstStyle/>
            <a:p>
              <a:pPr algn="ctr"/>
              <a:endParaRPr lang="en-US" sz="3200" dirty="0">
                <a:solidFill>
                  <a:schemeClr val="accent1">
                    <a:lumMod val="75000"/>
                  </a:schemeClr>
                </a:solidFill>
                <a:sym typeface="Wingdings"/>
              </a:endParaRPr>
            </a:p>
          </p:txBody>
        </p:sp>
        <p:sp>
          <p:nvSpPr>
            <p:cNvPr id="25" name="Snip Single Corner Rectangle 24"/>
            <p:cNvSpPr/>
            <p:nvPr/>
          </p:nvSpPr>
          <p:spPr>
            <a:xfrm>
              <a:off x="174305" y="5480698"/>
              <a:ext cx="200739" cy="596086"/>
            </a:xfrm>
            <a:prstGeom prst="snip1Rect">
              <a:avLst/>
            </a:prstGeom>
          </p:spPr>
          <p:txBody>
            <a:bodyPr wrap="none" rtlCol="0" anchor="ctr">
              <a:spAutoFit/>
            </a:bodyPr>
            <a:lstStyle/>
            <a:p>
              <a:pPr algn="ctr"/>
              <a:endParaRPr lang="en-US" sz="3200" dirty="0">
                <a:solidFill>
                  <a:schemeClr val="accent1">
                    <a:lumMod val="75000"/>
                  </a:schemeClr>
                </a:solidFill>
                <a:sym typeface="Wingdings"/>
              </a:endParaRPr>
            </a:p>
          </p:txBody>
        </p:sp>
        <p:sp>
          <p:nvSpPr>
            <p:cNvPr id="30" name="Rectangle 29"/>
            <p:cNvSpPr/>
            <p:nvPr/>
          </p:nvSpPr>
          <p:spPr>
            <a:xfrm>
              <a:off x="10468" y="5515438"/>
              <a:ext cx="2996545" cy="1241366"/>
            </a:xfrm>
            <a:prstGeom prst="rect">
              <a:avLst/>
            </a:prstGeom>
            <a:ln>
              <a:noFill/>
            </a:ln>
          </p:spPr>
          <p:txBody>
            <a:bodyPr wrap="square">
              <a:spAutoFit/>
            </a:bodyPr>
            <a:lstStyle/>
            <a:p>
              <a:r>
                <a:rPr lang="en-US" sz="3200" dirty="0" err="1" smtClean="0">
                  <a:solidFill>
                    <a:schemeClr val="accent1">
                      <a:lumMod val="75000"/>
                    </a:schemeClr>
                  </a:solidFill>
                  <a:sym typeface="Wingdings"/>
                </a:rPr>
                <a:t>H</a:t>
              </a:r>
              <a:r>
                <a:rPr lang="en-US" sz="3200" baseline="-25000" dirty="0" err="1">
                  <a:solidFill>
                    <a:schemeClr val="accent1">
                      <a:lumMod val="75000"/>
                    </a:schemeClr>
                  </a:solidFill>
                  <a:sym typeface="Wingdings"/>
                </a:rPr>
                <a:t>k</a:t>
              </a:r>
              <a:r>
                <a:rPr lang="en-US" sz="3200" dirty="0" smtClean="0">
                  <a:solidFill>
                    <a:schemeClr val="accent1">
                      <a:lumMod val="75000"/>
                    </a:schemeClr>
                  </a:solidFill>
                  <a:sym typeface="Wingdings"/>
                </a:rPr>
                <a:t>    =  </a:t>
              </a:r>
            </a:p>
            <a:p>
              <a:pPr>
                <a:lnSpc>
                  <a:spcPct val="140000"/>
                </a:lnSpc>
              </a:pPr>
              <a:r>
                <a:rPr lang="en-US" sz="3200" dirty="0" smtClean="0">
                  <a:solidFill>
                    <a:schemeClr val="accent1">
                      <a:lumMod val="75000"/>
                    </a:schemeClr>
                  </a:solidFill>
                  <a:sym typeface="Wingdings"/>
                </a:rPr>
                <a:t>  </a:t>
              </a:r>
              <a:r>
                <a:rPr lang="en-US" sz="3200" dirty="0" err="1" smtClean="0">
                  <a:solidFill>
                    <a:schemeClr val="accent1">
                      <a:lumMod val="75000"/>
                    </a:schemeClr>
                  </a:solidFill>
                  <a:sym typeface="Wingdings"/>
                </a:rPr>
                <a:t>Z</a:t>
              </a:r>
              <a:r>
                <a:rPr lang="en-US" sz="3200" baseline="-25000" dirty="0" err="1" smtClean="0">
                  <a:solidFill>
                    <a:schemeClr val="accent1">
                      <a:lumMod val="75000"/>
                    </a:schemeClr>
                  </a:solidFill>
                  <a:sym typeface="Wingdings"/>
                </a:rPr>
                <a:t>k</a:t>
              </a:r>
              <a:r>
                <a:rPr lang="en-US" sz="3200" baseline="-25000" dirty="0" smtClean="0">
                  <a:solidFill>
                    <a:schemeClr val="accent1">
                      <a:lumMod val="75000"/>
                    </a:schemeClr>
                  </a:solidFill>
                  <a:sym typeface="Wingdings"/>
                </a:rPr>
                <a:t> </a:t>
              </a:r>
              <a:r>
                <a:rPr lang="en-US" sz="3200" dirty="0" smtClean="0">
                  <a:solidFill>
                    <a:schemeClr val="accent1">
                      <a:lumMod val="75000"/>
                    </a:schemeClr>
                  </a:solidFill>
                  <a:sym typeface="Wingdings"/>
                </a:rPr>
                <a:t>/</a:t>
              </a:r>
              <a:r>
                <a:rPr lang="en-US" sz="3200" baseline="-25000" dirty="0" smtClean="0">
                  <a:solidFill>
                    <a:schemeClr val="accent1">
                      <a:lumMod val="75000"/>
                    </a:schemeClr>
                  </a:solidFill>
                  <a:sym typeface="Wingdings"/>
                </a:rPr>
                <a:t> </a:t>
              </a:r>
              <a:r>
                <a:rPr lang="en-US" sz="3200" dirty="0" smtClean="0">
                  <a:solidFill>
                    <a:schemeClr val="accent1">
                      <a:lumMod val="75000"/>
                    </a:schemeClr>
                  </a:solidFill>
                  <a:sym typeface="Wingdings"/>
                </a:rPr>
                <a:t>(</a:t>
              </a:r>
              <a:r>
                <a:rPr lang="en-US" sz="3200" baseline="-25000" dirty="0" smtClean="0">
                  <a:solidFill>
                    <a:schemeClr val="accent1">
                      <a:lumMod val="75000"/>
                    </a:schemeClr>
                  </a:solidFill>
                  <a:sym typeface="Wingdings"/>
                </a:rPr>
                <a:t> </a:t>
              </a:r>
              <a:r>
                <a:rPr lang="en-US" sz="3200" dirty="0" err="1" smtClean="0">
                  <a:solidFill>
                    <a:schemeClr val="accent1">
                      <a:lumMod val="75000"/>
                    </a:schemeClr>
                  </a:solidFill>
                </a:rPr>
                <a:t>B</a:t>
              </a:r>
              <a:r>
                <a:rPr lang="en-US" sz="3200" baseline="-25000" dirty="0" err="1" smtClean="0">
                  <a:solidFill>
                    <a:schemeClr val="accent1">
                      <a:lumMod val="75000"/>
                    </a:schemeClr>
                  </a:solidFill>
                </a:rPr>
                <a:t>k</a:t>
              </a:r>
              <a:r>
                <a:rPr lang="en-US" sz="3200" dirty="0" smtClean="0">
                  <a:solidFill>
                    <a:schemeClr val="accent1">
                      <a:lumMod val="75000"/>
                    </a:schemeClr>
                  </a:solidFill>
                </a:rPr>
                <a:t>       </a:t>
              </a:r>
              <a:r>
                <a:rPr lang="en-US" sz="3200" dirty="0" err="1" smtClean="0">
                  <a:solidFill>
                    <a:schemeClr val="accent1">
                      <a:lumMod val="75000"/>
                    </a:schemeClr>
                  </a:solidFill>
                  <a:sym typeface="Wingdings"/>
                </a:rPr>
                <a:t>Z</a:t>
              </a:r>
              <a:r>
                <a:rPr lang="en-US" sz="3200" baseline="-25000" dirty="0" err="1" smtClean="0">
                  <a:solidFill>
                    <a:schemeClr val="accent1">
                      <a:lumMod val="75000"/>
                    </a:schemeClr>
                  </a:solidFill>
                  <a:sym typeface="Wingdings"/>
                </a:rPr>
                <a:t>k</a:t>
              </a:r>
              <a:r>
                <a:rPr lang="en-US" sz="3200" dirty="0" smtClean="0">
                  <a:solidFill>
                    <a:schemeClr val="accent1">
                      <a:lumMod val="75000"/>
                    </a:schemeClr>
                  </a:solidFill>
                  <a:sym typeface="Wingdings"/>
                </a:rPr>
                <a:t> )</a:t>
              </a:r>
              <a:r>
                <a:rPr lang="en-US" sz="3200" dirty="0" smtClean="0">
                  <a:solidFill>
                    <a:schemeClr val="accent1">
                      <a:lumMod val="75000"/>
                    </a:schemeClr>
                  </a:solidFill>
                </a:rPr>
                <a:t>   </a:t>
              </a:r>
            </a:p>
          </p:txBody>
        </p:sp>
        <p:sp>
          <p:nvSpPr>
            <p:cNvPr id="31" name="TextBox 30"/>
            <p:cNvSpPr txBox="1"/>
            <p:nvPr/>
          </p:nvSpPr>
          <p:spPr>
            <a:xfrm>
              <a:off x="277238" y="5369449"/>
              <a:ext cx="846318" cy="420628"/>
            </a:xfrm>
            <a:prstGeom prst="rect">
              <a:avLst/>
            </a:prstGeom>
            <a:noFill/>
          </p:spPr>
          <p:txBody>
            <a:bodyPr wrap="square" rtlCol="0">
              <a:spAutoFit/>
            </a:bodyPr>
            <a:lstStyle/>
            <a:p>
              <a:r>
                <a:rPr lang="en-US" sz="3200" baseline="-25000" dirty="0" err="1">
                  <a:solidFill>
                    <a:schemeClr val="accent1">
                      <a:lumMod val="75000"/>
                    </a:schemeClr>
                  </a:solidFill>
                </a:rPr>
                <a:t>i</a:t>
              </a:r>
              <a:r>
                <a:rPr lang="en-US" sz="3200" baseline="-25000" dirty="0" smtClean="0">
                  <a:solidFill>
                    <a:schemeClr val="accent1">
                      <a:lumMod val="75000"/>
                    </a:schemeClr>
                  </a:solidFill>
                </a:rPr>
                <a:t>, p</a:t>
              </a:r>
            </a:p>
          </p:txBody>
        </p:sp>
        <p:sp>
          <p:nvSpPr>
            <p:cNvPr id="32" name="TextBox 31"/>
            <p:cNvSpPr txBox="1"/>
            <p:nvPr/>
          </p:nvSpPr>
          <p:spPr>
            <a:xfrm>
              <a:off x="1216773" y="6028259"/>
              <a:ext cx="887631" cy="420628"/>
            </a:xfrm>
            <a:prstGeom prst="rect">
              <a:avLst/>
            </a:prstGeom>
            <a:noFill/>
          </p:spPr>
          <p:txBody>
            <a:bodyPr wrap="square" rtlCol="0">
              <a:spAutoFit/>
            </a:bodyPr>
            <a:lstStyle/>
            <a:p>
              <a:r>
                <a:rPr lang="en-US" sz="3200" baseline="-25000" dirty="0" err="1" smtClean="0">
                  <a:solidFill>
                    <a:schemeClr val="accent1">
                      <a:lumMod val="75000"/>
                    </a:schemeClr>
                  </a:solidFill>
                </a:rPr>
                <a:t>i+p</a:t>
              </a:r>
              <a:endParaRPr lang="en-US" sz="3200" baseline="-25000" dirty="0" smtClean="0">
                <a:solidFill>
                  <a:schemeClr val="accent1">
                    <a:lumMod val="75000"/>
                  </a:schemeClr>
                </a:solidFill>
              </a:endParaRPr>
            </a:p>
          </p:txBody>
        </p:sp>
        <p:sp>
          <p:nvSpPr>
            <p:cNvPr id="33" name="TextBox 32"/>
            <p:cNvSpPr txBox="1"/>
            <p:nvPr/>
          </p:nvSpPr>
          <p:spPr>
            <a:xfrm>
              <a:off x="432440" y="6028259"/>
              <a:ext cx="223334" cy="420628"/>
            </a:xfrm>
            <a:prstGeom prst="rect">
              <a:avLst/>
            </a:prstGeom>
            <a:noFill/>
          </p:spPr>
          <p:txBody>
            <a:bodyPr wrap="square" rtlCol="0">
              <a:spAutoFit/>
            </a:bodyPr>
            <a:lstStyle/>
            <a:p>
              <a:r>
                <a:rPr lang="en-US" sz="3200" baseline="-25000" dirty="0" err="1" smtClean="0">
                  <a:solidFill>
                    <a:schemeClr val="accent1">
                      <a:lumMod val="75000"/>
                    </a:schemeClr>
                  </a:solidFill>
                </a:rPr>
                <a:t>i</a:t>
              </a:r>
              <a:endParaRPr lang="en-US" sz="3200" baseline="-25000" dirty="0" smtClean="0">
                <a:solidFill>
                  <a:schemeClr val="accent1">
                    <a:lumMod val="75000"/>
                  </a:schemeClr>
                </a:solidFill>
              </a:endParaRPr>
            </a:p>
          </p:txBody>
        </p:sp>
        <p:sp>
          <p:nvSpPr>
            <p:cNvPr id="34" name="TextBox 33"/>
            <p:cNvSpPr txBox="1"/>
            <p:nvPr/>
          </p:nvSpPr>
          <p:spPr>
            <a:xfrm>
              <a:off x="2185388" y="6028259"/>
              <a:ext cx="223334" cy="420628"/>
            </a:xfrm>
            <a:prstGeom prst="rect">
              <a:avLst/>
            </a:prstGeom>
            <a:noFill/>
          </p:spPr>
          <p:txBody>
            <a:bodyPr wrap="square" rtlCol="0">
              <a:spAutoFit/>
            </a:bodyPr>
            <a:lstStyle/>
            <a:p>
              <a:r>
                <a:rPr lang="en-US" sz="3200" baseline="-25000" dirty="0" err="1" smtClean="0">
                  <a:solidFill>
                    <a:schemeClr val="accent1">
                      <a:lumMod val="75000"/>
                    </a:schemeClr>
                  </a:solidFill>
                </a:rPr>
                <a:t>i</a:t>
              </a:r>
              <a:endParaRPr lang="en-US" sz="3200" baseline="-25000" dirty="0" smtClean="0">
                <a:solidFill>
                  <a:schemeClr val="accent1">
                    <a:lumMod val="75000"/>
                  </a:schemeClr>
                </a:solidFill>
              </a:endParaRPr>
            </a:p>
          </p:txBody>
        </p:sp>
        <p:sp>
          <p:nvSpPr>
            <p:cNvPr id="35" name="TextBox 34"/>
            <p:cNvSpPr txBox="1"/>
            <p:nvPr/>
          </p:nvSpPr>
          <p:spPr>
            <a:xfrm rot="10800000">
              <a:off x="1580746" y="6335032"/>
              <a:ext cx="458415" cy="584776"/>
            </a:xfrm>
            <a:prstGeom prst="rect">
              <a:avLst/>
            </a:prstGeom>
            <a:noFill/>
          </p:spPr>
          <p:txBody>
            <a:bodyPr wrap="square" rtlCol="0">
              <a:spAutoFit/>
            </a:bodyPr>
            <a:lstStyle/>
            <a:p>
              <a:r>
                <a:rPr lang="en-US" sz="3200" dirty="0" smtClean="0">
                  <a:solidFill>
                    <a:schemeClr val="accent1">
                      <a:lumMod val="75000"/>
                    </a:schemeClr>
                  </a:solidFill>
                </a:rPr>
                <a:t>U</a:t>
              </a:r>
            </a:p>
          </p:txBody>
        </p:sp>
        <p:sp>
          <p:nvSpPr>
            <p:cNvPr id="36" name="Parallelogram 35"/>
            <p:cNvSpPr/>
            <p:nvPr/>
          </p:nvSpPr>
          <p:spPr>
            <a:xfrm>
              <a:off x="-289844" y="5567111"/>
              <a:ext cx="3585038" cy="737473"/>
            </a:xfrm>
            <a:prstGeom prst="parallelogram">
              <a:avLst/>
            </a:prstGeom>
          </p:spPr>
          <p:txBody>
            <a:bodyPr wrap="square" rtlCol="0" anchor="ctr">
              <a:spAutoFit/>
            </a:bodyPr>
            <a:lstStyle/>
            <a:p>
              <a:pPr algn="ctr"/>
              <a:endParaRPr lang="en-US" sz="3200" dirty="0">
                <a:solidFill>
                  <a:schemeClr val="accent1">
                    <a:lumMod val="75000"/>
                  </a:schemeClr>
                </a:solidFill>
                <a:sym typeface="Wingdings"/>
              </a:endParaRPr>
            </a:p>
          </p:txBody>
        </p:sp>
        <p:sp>
          <p:nvSpPr>
            <p:cNvPr id="37" name="Snip Single Corner Rectangle 36"/>
            <p:cNvSpPr/>
            <p:nvPr/>
          </p:nvSpPr>
          <p:spPr>
            <a:xfrm>
              <a:off x="761701" y="5661038"/>
              <a:ext cx="200739" cy="596086"/>
            </a:xfrm>
            <a:prstGeom prst="snip1Rect">
              <a:avLst/>
            </a:prstGeom>
          </p:spPr>
          <p:txBody>
            <a:bodyPr wrap="none" rtlCol="0" anchor="ctr">
              <a:spAutoFit/>
            </a:bodyPr>
            <a:lstStyle/>
            <a:p>
              <a:pPr algn="ctr"/>
              <a:endParaRPr lang="en-US" sz="3200" dirty="0">
                <a:solidFill>
                  <a:schemeClr val="accent1">
                    <a:lumMod val="75000"/>
                  </a:schemeClr>
                </a:solidFill>
                <a:sym typeface="Wingdings"/>
              </a:endParaRPr>
            </a:p>
          </p:txBody>
        </p:sp>
        <p:grpSp>
          <p:nvGrpSpPr>
            <p:cNvPr id="41" name="Group 40"/>
            <p:cNvGrpSpPr/>
            <p:nvPr/>
          </p:nvGrpSpPr>
          <p:grpSpPr>
            <a:xfrm>
              <a:off x="14951" y="5492170"/>
              <a:ext cx="2578608" cy="1353312"/>
              <a:chOff x="0" y="5521848"/>
              <a:chExt cx="3318933" cy="1336152"/>
            </a:xfrm>
          </p:grpSpPr>
          <p:cxnSp>
            <p:nvCxnSpPr>
              <p:cNvPr id="38" name="Straight Connector 37"/>
              <p:cNvCxnSpPr/>
              <p:nvPr/>
            </p:nvCxnSpPr>
            <p:spPr>
              <a:xfrm>
                <a:off x="0" y="5521848"/>
                <a:ext cx="1938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938591" y="5521848"/>
                <a:ext cx="1380342" cy="68443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318933" y="6206286"/>
                <a:ext cx="0" cy="651714"/>
              </a:xfrm>
              <a:prstGeom prst="line">
                <a:avLst/>
              </a:prstGeom>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104680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0" y="5369451"/>
            <a:ext cx="3318933" cy="1488549"/>
            <a:chOff x="0" y="5369451"/>
            <a:chExt cx="3318933" cy="1488549"/>
          </a:xfrm>
        </p:grpSpPr>
        <p:grpSp>
          <p:nvGrpSpPr>
            <p:cNvPr id="2" name="Group 1"/>
            <p:cNvGrpSpPr/>
            <p:nvPr/>
          </p:nvGrpSpPr>
          <p:grpSpPr>
            <a:xfrm>
              <a:off x="432634" y="5369451"/>
              <a:ext cx="2886299" cy="1370812"/>
              <a:chOff x="1017127" y="3991131"/>
              <a:chExt cx="2886299" cy="1370812"/>
            </a:xfrm>
          </p:grpSpPr>
          <p:sp>
            <p:nvSpPr>
              <p:cNvPr id="3" name="Rectangle 2"/>
              <p:cNvSpPr/>
              <p:nvPr/>
            </p:nvSpPr>
            <p:spPr>
              <a:xfrm>
                <a:off x="1017127" y="4201445"/>
                <a:ext cx="2886299" cy="1077218"/>
              </a:xfrm>
              <a:prstGeom prst="rect">
                <a:avLst/>
              </a:prstGeom>
              <a:ln>
                <a:noFill/>
              </a:ln>
            </p:spPr>
            <p:txBody>
              <a:bodyPr wrap="square">
                <a:spAutoFit/>
              </a:bodyPr>
              <a:lstStyle/>
              <a:p>
                <a:r>
                  <a:rPr lang="en-US" sz="3200" dirty="0" err="1" smtClean="0">
                    <a:solidFill>
                      <a:srgbClr val="376092"/>
                    </a:solidFill>
                    <a:sym typeface="Wingdings"/>
                  </a:rPr>
                  <a:t>H</a:t>
                </a:r>
                <a:r>
                  <a:rPr lang="en-US" sz="3200" baseline="-25000" dirty="0" err="1">
                    <a:solidFill>
                      <a:srgbClr val="376092"/>
                    </a:solidFill>
                    <a:sym typeface="Wingdings"/>
                  </a:rPr>
                  <a:t>k</a:t>
                </a:r>
                <a:r>
                  <a:rPr lang="en-US" sz="3200" dirty="0" smtClean="0">
                    <a:solidFill>
                      <a:srgbClr val="376092"/>
                    </a:solidFill>
                    <a:sym typeface="Wingdings"/>
                  </a:rPr>
                  <a:t>    =  </a:t>
                </a:r>
              </a:p>
              <a:p>
                <a:r>
                  <a:rPr lang="en-US" sz="3200" dirty="0" smtClean="0">
                    <a:solidFill>
                      <a:srgbClr val="376092"/>
                    </a:solidFill>
                    <a:sym typeface="Wingdings"/>
                  </a:rPr>
                  <a:t>  </a:t>
                </a:r>
                <a:r>
                  <a:rPr lang="en-US" sz="3200" dirty="0" err="1" smtClean="0">
                    <a:solidFill>
                      <a:srgbClr val="376092"/>
                    </a:solidFill>
                    <a:sym typeface="Wingdings"/>
                  </a:rPr>
                  <a:t>Z</a:t>
                </a:r>
                <a:r>
                  <a:rPr lang="en-US" sz="3200" baseline="-25000" dirty="0" err="1" smtClean="0">
                    <a:solidFill>
                      <a:srgbClr val="376092"/>
                    </a:solidFill>
                    <a:sym typeface="Wingdings"/>
                  </a:rPr>
                  <a:t>k</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err="1" smtClean="0">
                    <a:solidFill>
                      <a:srgbClr val="376092"/>
                    </a:solidFill>
                  </a:rPr>
                  <a:t>B</a:t>
                </a:r>
                <a:r>
                  <a:rPr lang="en-US" sz="3200" baseline="-25000" dirty="0" err="1" smtClean="0">
                    <a:solidFill>
                      <a:srgbClr val="376092"/>
                    </a:solidFill>
                  </a:rPr>
                  <a:t>k</a:t>
                </a:r>
                <a:r>
                  <a:rPr lang="en-US" sz="3200" dirty="0" smtClean="0">
                    <a:solidFill>
                      <a:srgbClr val="376092"/>
                    </a:solidFill>
                  </a:rPr>
                  <a:t>         </a:t>
                </a:r>
                <a:r>
                  <a:rPr lang="en-US" sz="3200" dirty="0" err="1" smtClean="0">
                    <a:solidFill>
                      <a:srgbClr val="376092"/>
                    </a:solidFill>
                    <a:sym typeface="Wingdings"/>
                  </a:rPr>
                  <a:t>Z</a:t>
                </a:r>
                <a:r>
                  <a:rPr lang="en-US" sz="3200" baseline="-25000" dirty="0" err="1" smtClean="0">
                    <a:solidFill>
                      <a:srgbClr val="376092"/>
                    </a:solidFill>
                    <a:sym typeface="Wingdings"/>
                  </a:rPr>
                  <a:t>k</a:t>
                </a:r>
                <a:r>
                  <a:rPr lang="en-US" sz="3200" dirty="0" smtClean="0">
                    <a:solidFill>
                      <a:srgbClr val="376092"/>
                    </a:solidFill>
                    <a:sym typeface="Wingdings"/>
                  </a:rPr>
                  <a:t> )</a:t>
                </a:r>
                <a:r>
                  <a:rPr lang="en-US" sz="3200" dirty="0" smtClean="0">
                    <a:solidFill>
                      <a:srgbClr val="376092"/>
                    </a:solidFill>
                  </a:rPr>
                  <a:t>   </a:t>
                </a:r>
              </a:p>
            </p:txBody>
          </p:sp>
          <p:sp>
            <p:nvSpPr>
              <p:cNvPr id="4" name="TextBox 3"/>
              <p:cNvSpPr txBox="1"/>
              <p:nvPr/>
            </p:nvSpPr>
            <p:spPr>
              <a:xfrm>
                <a:off x="1303864" y="3991131"/>
                <a:ext cx="626533" cy="420628"/>
              </a:xfrm>
              <a:prstGeom prst="rect">
                <a:avLst/>
              </a:prstGeom>
              <a:noFill/>
            </p:spPr>
            <p:txBody>
              <a:bodyPr wrap="square" rtlCol="0">
                <a:spAutoFit/>
              </a:bodyPr>
              <a:lstStyle/>
              <a:p>
                <a:r>
                  <a:rPr lang="en-US" sz="3200" baseline="-25000" dirty="0" err="1">
                    <a:solidFill>
                      <a:srgbClr val="376092"/>
                    </a:solidFill>
                  </a:rPr>
                  <a:t>i</a:t>
                </a:r>
                <a:r>
                  <a:rPr lang="en-US" sz="3200" baseline="-25000" dirty="0" smtClean="0">
                    <a:solidFill>
                      <a:srgbClr val="376092"/>
                    </a:solidFill>
                  </a:rPr>
                  <a:t>, p</a:t>
                </a:r>
              </a:p>
            </p:txBody>
          </p:sp>
          <p:sp>
            <p:nvSpPr>
              <p:cNvPr id="5" name="TextBox 4"/>
              <p:cNvSpPr txBox="1"/>
              <p:nvPr/>
            </p:nvSpPr>
            <p:spPr>
              <a:xfrm>
                <a:off x="2218284" y="4549920"/>
                <a:ext cx="626533" cy="420628"/>
              </a:xfrm>
              <a:prstGeom prst="rect">
                <a:avLst/>
              </a:prstGeom>
              <a:noFill/>
            </p:spPr>
            <p:txBody>
              <a:bodyPr wrap="square" rtlCol="0">
                <a:spAutoFit/>
              </a:bodyPr>
              <a:lstStyle/>
              <a:p>
                <a:r>
                  <a:rPr lang="en-US" sz="3200" baseline="-25000" dirty="0" err="1" smtClean="0">
                    <a:solidFill>
                      <a:srgbClr val="376092"/>
                    </a:solidFill>
                  </a:rPr>
                  <a:t>i+p</a:t>
                </a:r>
                <a:endParaRPr lang="en-US" sz="3200" baseline="-25000" dirty="0" smtClean="0">
                  <a:solidFill>
                    <a:srgbClr val="376092"/>
                  </a:solidFill>
                </a:endParaRPr>
              </a:p>
            </p:txBody>
          </p:sp>
          <p:sp>
            <p:nvSpPr>
              <p:cNvPr id="6" name="TextBox 5"/>
              <p:cNvSpPr txBox="1"/>
              <p:nvPr/>
            </p:nvSpPr>
            <p:spPr>
              <a:xfrm>
                <a:off x="1405481" y="4549920"/>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7" name="TextBox 6"/>
              <p:cNvSpPr txBox="1"/>
              <p:nvPr/>
            </p:nvSpPr>
            <p:spPr>
              <a:xfrm>
                <a:off x="3369747" y="4549920"/>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8" name="TextBox 7"/>
              <p:cNvSpPr txBox="1"/>
              <p:nvPr/>
            </p:nvSpPr>
            <p:spPr>
              <a:xfrm rot="10800000">
                <a:off x="2506151" y="4777167"/>
                <a:ext cx="660400" cy="584776"/>
              </a:xfrm>
              <a:prstGeom prst="rect">
                <a:avLst/>
              </a:prstGeom>
              <a:noFill/>
            </p:spPr>
            <p:txBody>
              <a:bodyPr wrap="square" rtlCol="0">
                <a:spAutoFit/>
              </a:bodyPr>
              <a:lstStyle/>
              <a:p>
                <a:r>
                  <a:rPr lang="en-US" sz="3200" dirty="0" smtClean="0">
                    <a:solidFill>
                      <a:srgbClr val="376092"/>
                    </a:solidFill>
                  </a:rPr>
                  <a:t>U</a:t>
                </a:r>
              </a:p>
            </p:txBody>
          </p:sp>
        </p:grpSp>
        <p:sp>
          <p:nvSpPr>
            <p:cNvPr id="9" name="Snip Single Corner Rectangle 8"/>
            <p:cNvSpPr/>
            <p:nvPr/>
          </p:nvSpPr>
          <p:spPr>
            <a:xfrm>
              <a:off x="1559097" y="5920839"/>
              <a:ext cx="200739" cy="596086"/>
            </a:xfrm>
            <a:prstGeom prst="snip1Rect">
              <a:avLst/>
            </a:prstGeom>
          </p:spPr>
          <p:txBody>
            <a:bodyPr wrap="none" rtlCol="0" anchor="ctr">
              <a:spAutoFit/>
            </a:bodyPr>
            <a:lstStyle/>
            <a:p>
              <a:pPr algn="ctr"/>
              <a:endParaRPr lang="en-US" sz="3200" dirty="0">
                <a:solidFill>
                  <a:srgbClr val="376092"/>
                </a:solidFill>
                <a:sym typeface="Wingdings"/>
              </a:endParaRPr>
            </a:p>
          </p:txBody>
        </p:sp>
        <p:cxnSp>
          <p:nvCxnSpPr>
            <p:cNvPr id="10" name="Straight Connector 9"/>
            <p:cNvCxnSpPr/>
            <p:nvPr/>
          </p:nvCxnSpPr>
          <p:spPr>
            <a:xfrm>
              <a:off x="0" y="5521848"/>
              <a:ext cx="1938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938591" y="5521848"/>
              <a:ext cx="1380342" cy="68443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318933" y="6206286"/>
              <a:ext cx="0" cy="651714"/>
            </a:xfrm>
            <a:prstGeom prst="line">
              <a:avLst/>
            </a:prstGeom>
          </p:spPr>
          <p:style>
            <a:lnRef idx="2">
              <a:schemeClr val="accent1"/>
            </a:lnRef>
            <a:fillRef idx="0">
              <a:schemeClr val="accent1"/>
            </a:fillRef>
            <a:effectRef idx="1">
              <a:schemeClr val="accent1"/>
            </a:effectRef>
            <a:fontRef idx="minor">
              <a:schemeClr val="tx1"/>
            </a:fontRef>
          </p:style>
        </p:cxnSp>
      </p:grpSp>
      <p:sp>
        <p:nvSpPr>
          <p:cNvPr id="13" name="TextBox 12"/>
          <p:cNvSpPr txBox="1"/>
          <p:nvPr/>
        </p:nvSpPr>
        <p:spPr>
          <a:xfrm>
            <a:off x="693675" y="745067"/>
            <a:ext cx="7865806" cy="4196020"/>
          </a:xfrm>
          <a:prstGeom prst="rect">
            <a:avLst/>
          </a:prstGeom>
          <a:noFill/>
        </p:spPr>
        <p:txBody>
          <a:bodyPr wrap="square" rtlCol="0">
            <a:spAutoFit/>
          </a:bodyPr>
          <a:lstStyle/>
          <a:p>
            <a:r>
              <a:rPr lang="en-US" sz="3200" dirty="0" smtClean="0"/>
              <a:t>Let { </a:t>
            </a:r>
            <a:r>
              <a:rPr lang="en-US" sz="3200" dirty="0" err="1" smtClean="0"/>
              <a:t>e</a:t>
            </a:r>
            <a:r>
              <a:rPr lang="en-US" sz="3200" baseline="-25000" dirty="0" err="1" smtClean="0"/>
              <a:t>j</a:t>
            </a:r>
            <a:r>
              <a:rPr lang="en-US" sz="3200" baseline="-25000" dirty="0" smtClean="0"/>
              <a:t> </a:t>
            </a:r>
            <a:r>
              <a:rPr lang="en-US" sz="3200" dirty="0" smtClean="0"/>
              <a:t>} be a be a homogeneous basis for </a:t>
            </a:r>
            <a:r>
              <a:rPr lang="en-US" sz="3200" dirty="0" err="1" smtClean="0"/>
              <a:t>C</a:t>
            </a:r>
            <a:r>
              <a:rPr lang="en-US" sz="3200" baseline="-25000" dirty="0" err="1" smtClean="0"/>
              <a:t>k</a:t>
            </a:r>
            <a:endParaRPr lang="en-US" sz="3200" baseline="-25000" dirty="0" smtClean="0"/>
          </a:p>
          <a:p>
            <a:endParaRPr lang="en-US" sz="3200" baseline="-25000" dirty="0" smtClean="0"/>
          </a:p>
          <a:p>
            <a:endParaRPr lang="en-US" sz="3200" baseline="-25000" dirty="0"/>
          </a:p>
          <a:p>
            <a:r>
              <a:rPr lang="en-US" sz="3200" dirty="0"/>
              <a:t>Let </a:t>
            </a:r>
            <a:r>
              <a:rPr lang="en-US" sz="3200" dirty="0" smtClean="0"/>
              <a:t>{ </a:t>
            </a:r>
            <a:r>
              <a:rPr lang="en-US" sz="3200" dirty="0" err="1" smtClean="0"/>
              <a:t>e</a:t>
            </a:r>
            <a:r>
              <a:rPr lang="en-US" sz="3200" baseline="-25000" dirty="0" err="1"/>
              <a:t>i</a:t>
            </a:r>
            <a:r>
              <a:rPr lang="en-US" sz="3200" baseline="-25000" dirty="0" smtClean="0"/>
              <a:t> </a:t>
            </a:r>
            <a:r>
              <a:rPr lang="en-US" sz="3200" dirty="0" smtClean="0"/>
              <a:t>} </a:t>
            </a:r>
            <a:r>
              <a:rPr lang="en-US" sz="3200" dirty="0"/>
              <a:t>be a be a homogeneous basis for </a:t>
            </a:r>
            <a:r>
              <a:rPr lang="en-US" sz="3200" dirty="0" smtClean="0"/>
              <a:t>C</a:t>
            </a:r>
            <a:r>
              <a:rPr lang="en-US" sz="3200" baseline="-25000" dirty="0" smtClean="0"/>
              <a:t>k-1</a:t>
            </a:r>
            <a:r>
              <a:rPr lang="en-US" sz="3200" dirty="0" smtClean="0"/>
              <a:t> </a:t>
            </a:r>
          </a:p>
          <a:p>
            <a:endParaRPr lang="en-US" sz="3200" dirty="0"/>
          </a:p>
          <a:p>
            <a:endParaRPr lang="en-US" sz="3200" dirty="0" smtClean="0"/>
          </a:p>
          <a:p>
            <a:endParaRPr lang="en-US" sz="3200" dirty="0" smtClean="0"/>
          </a:p>
          <a:p>
            <a:endParaRPr lang="en-US" sz="3200" dirty="0"/>
          </a:p>
          <a:p>
            <a:r>
              <a:rPr lang="en-US" sz="3200" dirty="0" err="1" smtClean="0"/>
              <a:t>deg</a:t>
            </a:r>
            <a:r>
              <a:rPr lang="en-US" sz="3200" dirty="0" smtClean="0"/>
              <a:t> </a:t>
            </a:r>
            <a:r>
              <a:rPr lang="en-US" sz="3200" dirty="0" err="1"/>
              <a:t>e</a:t>
            </a:r>
            <a:r>
              <a:rPr lang="en-US" sz="3200" baseline="-25000" dirty="0" err="1"/>
              <a:t>i</a:t>
            </a:r>
            <a:r>
              <a:rPr lang="en-US" sz="3200" dirty="0"/>
              <a:t> </a:t>
            </a:r>
            <a:r>
              <a:rPr lang="en-US" sz="3200" dirty="0" smtClean="0"/>
              <a:t> +  </a:t>
            </a:r>
            <a:r>
              <a:rPr lang="en-US" sz="3200" dirty="0" err="1" smtClean="0"/>
              <a:t>deg</a:t>
            </a:r>
            <a:r>
              <a:rPr lang="en-US" sz="3200" dirty="0" smtClean="0"/>
              <a:t> M</a:t>
            </a:r>
            <a:r>
              <a:rPr lang="en-US" sz="3200" baseline="-25000" dirty="0" smtClean="0"/>
              <a:t>k</a:t>
            </a:r>
            <a:r>
              <a:rPr lang="en-US" sz="3200" dirty="0" smtClean="0"/>
              <a:t>(</a:t>
            </a:r>
            <a:r>
              <a:rPr lang="en-US" sz="3200" dirty="0" err="1" smtClean="0"/>
              <a:t>i</a:t>
            </a:r>
            <a:r>
              <a:rPr lang="en-US" sz="3200" dirty="0" smtClean="0"/>
              <a:t>, j)  =  </a:t>
            </a:r>
            <a:r>
              <a:rPr lang="en-US" sz="3200" dirty="0" err="1" smtClean="0"/>
              <a:t>deg</a:t>
            </a:r>
            <a:r>
              <a:rPr lang="en-US" sz="3200" dirty="0" smtClean="0"/>
              <a:t> </a:t>
            </a:r>
            <a:r>
              <a:rPr lang="en-US" sz="3200" dirty="0" err="1" smtClean="0"/>
              <a:t>e</a:t>
            </a:r>
            <a:r>
              <a:rPr lang="en-US" sz="3200" baseline="-25000" dirty="0" err="1" smtClean="0"/>
              <a:t>j</a:t>
            </a:r>
            <a:r>
              <a:rPr lang="en-US" sz="3200" dirty="0" smtClean="0"/>
              <a:t> </a:t>
            </a:r>
          </a:p>
        </p:txBody>
      </p:sp>
      <p:grpSp>
        <p:nvGrpSpPr>
          <p:cNvPr id="20" name="Group 19"/>
          <p:cNvGrpSpPr/>
          <p:nvPr/>
        </p:nvGrpSpPr>
        <p:grpSpPr>
          <a:xfrm>
            <a:off x="1566032" y="1998124"/>
            <a:ext cx="274320" cy="109728"/>
            <a:chOff x="3962399" y="2643022"/>
            <a:chExt cx="1117600" cy="438848"/>
          </a:xfrm>
        </p:grpSpPr>
        <p:cxnSp>
          <p:nvCxnSpPr>
            <p:cNvPr id="18" name="Straight Connector 17"/>
            <p:cNvCxnSpPr/>
            <p:nvPr/>
          </p:nvCxnSpPr>
          <p:spPr>
            <a:xfrm flipV="1">
              <a:off x="3962399" y="2643022"/>
              <a:ext cx="558800" cy="438845"/>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4521199" y="2643025"/>
              <a:ext cx="558800" cy="438845"/>
            </a:xfrm>
            <a:prstGeom prst="line">
              <a:avLst/>
            </a:prstGeom>
            <a:ln w="38100" cmpd="sng">
              <a:solidFill>
                <a:schemeClr val="tx1"/>
              </a:solidFill>
            </a:ln>
            <a:effectLst/>
            <a:scene3d>
              <a:camera prst="orthographicFront">
                <a:rot lat="0" lon="10800000" rev="0"/>
              </a:camera>
              <a:lightRig rig="threePt" dir="t"/>
            </a:scene3d>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990330" y="2735163"/>
            <a:ext cx="3779014" cy="1052280"/>
            <a:chOff x="237068" y="50800"/>
            <a:chExt cx="3779014" cy="1052280"/>
          </a:xfrm>
        </p:grpSpPr>
        <p:sp>
          <p:nvSpPr>
            <p:cNvPr id="22" name="Rectangle 21"/>
            <p:cNvSpPr/>
            <p:nvPr/>
          </p:nvSpPr>
          <p:spPr>
            <a:xfrm>
              <a:off x="237068" y="518304"/>
              <a:ext cx="3779014" cy="584776"/>
            </a:xfrm>
            <a:prstGeom prst="rect">
              <a:avLst/>
            </a:prstGeom>
          </p:spPr>
          <p:txBody>
            <a:bodyPr wrap="square">
              <a:spAutoFit/>
            </a:bodyPr>
            <a:lstStyle/>
            <a:p>
              <a:r>
                <a:rPr lang="en-US" sz="3200" dirty="0" smtClean="0">
                  <a:sym typeface="Wingdings"/>
                </a:rPr>
                <a:t>                 </a:t>
              </a:r>
              <a:r>
                <a:rPr lang="en-US" sz="3200" dirty="0" err="1" smtClean="0"/>
                <a:t>C</a:t>
              </a:r>
              <a:r>
                <a:rPr lang="en-US" sz="3200" baseline="-25000" dirty="0" err="1" smtClean="0"/>
                <a:t>k</a:t>
              </a:r>
              <a:r>
                <a:rPr lang="en-US" sz="3200" baseline="-25000" dirty="0" smtClean="0"/>
                <a:t>   </a:t>
              </a:r>
              <a:r>
                <a:rPr lang="en-US" sz="3200" dirty="0">
                  <a:sym typeface="Wingdings"/>
                </a:rPr>
                <a:t>   </a:t>
              </a:r>
              <a:r>
                <a:rPr lang="en-US" sz="3200" dirty="0" smtClean="0"/>
                <a:t>C</a:t>
              </a:r>
              <a:r>
                <a:rPr lang="en-US" sz="3200" baseline="-25000" dirty="0" smtClean="0"/>
                <a:t>k-1</a:t>
              </a:r>
              <a:endParaRPr lang="en-US" sz="3200" dirty="0">
                <a:cs typeface="Symbol" charset="2"/>
              </a:endParaRPr>
            </a:p>
          </p:txBody>
        </p:sp>
        <p:grpSp>
          <p:nvGrpSpPr>
            <p:cNvPr id="25" name="Group 24"/>
            <p:cNvGrpSpPr/>
            <p:nvPr/>
          </p:nvGrpSpPr>
          <p:grpSpPr>
            <a:xfrm>
              <a:off x="2298171" y="50800"/>
              <a:ext cx="592564" cy="712207"/>
              <a:chOff x="2264305" y="50800"/>
              <a:chExt cx="592564" cy="712207"/>
            </a:xfrm>
          </p:grpSpPr>
          <p:pic>
            <p:nvPicPr>
              <p:cNvPr id="26" name="Picture 25"/>
              <p:cNvPicPr>
                <a:picLocks noChangeAspect="1"/>
              </p:cNvPicPr>
              <p:nvPr/>
            </p:nvPicPr>
            <p:blipFill rotWithShape="1">
              <a:blip r:embed="rId2"/>
              <a:srcRect l="-22826" t="-31574" r="-24015" b="-15269"/>
              <a:stretch/>
            </p:blipFill>
            <p:spPr>
              <a:xfrm>
                <a:off x="2264305" y="50800"/>
                <a:ext cx="474799" cy="712207"/>
              </a:xfrm>
              <a:prstGeom prst="rect">
                <a:avLst/>
              </a:prstGeom>
              <a:noFill/>
            </p:spPr>
          </p:pic>
          <p:sp>
            <p:nvSpPr>
              <p:cNvPr id="27" name="Rectangle 26"/>
              <p:cNvSpPr/>
              <p:nvPr/>
            </p:nvSpPr>
            <p:spPr>
              <a:xfrm>
                <a:off x="2543963" y="212472"/>
                <a:ext cx="312906" cy="502702"/>
              </a:xfrm>
              <a:prstGeom prst="rect">
                <a:avLst/>
              </a:prstGeom>
            </p:spPr>
            <p:txBody>
              <a:bodyPr wrap="none">
                <a:spAutoFit/>
              </a:bodyPr>
              <a:lstStyle/>
              <a:p>
                <a:pPr>
                  <a:lnSpc>
                    <a:spcPct val="130000"/>
                  </a:lnSpc>
                </a:pPr>
                <a:r>
                  <a:rPr lang="en-US" sz="3200" baseline="-25000" dirty="0" smtClean="0">
                    <a:sym typeface="Wingdings"/>
                  </a:rPr>
                  <a:t>k</a:t>
                </a:r>
                <a:endParaRPr lang="en-US" sz="3200" dirty="0"/>
              </a:p>
            </p:txBody>
          </p:sp>
        </p:grpSp>
      </p:grpSp>
      <p:grpSp>
        <p:nvGrpSpPr>
          <p:cNvPr id="28" name="Group 27"/>
          <p:cNvGrpSpPr/>
          <p:nvPr/>
        </p:nvGrpSpPr>
        <p:grpSpPr>
          <a:xfrm>
            <a:off x="1459814" y="4436523"/>
            <a:ext cx="274320" cy="109728"/>
            <a:chOff x="3962399" y="2643022"/>
            <a:chExt cx="1117600" cy="438848"/>
          </a:xfrm>
        </p:grpSpPr>
        <p:cxnSp>
          <p:nvCxnSpPr>
            <p:cNvPr id="29" name="Straight Connector 28"/>
            <p:cNvCxnSpPr/>
            <p:nvPr/>
          </p:nvCxnSpPr>
          <p:spPr>
            <a:xfrm flipV="1">
              <a:off x="3962399" y="2643022"/>
              <a:ext cx="558800" cy="438845"/>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4521199" y="2643025"/>
              <a:ext cx="558800" cy="438845"/>
            </a:xfrm>
            <a:prstGeom prst="line">
              <a:avLst/>
            </a:prstGeom>
            <a:ln w="38100" cmpd="sng">
              <a:solidFill>
                <a:schemeClr val="tx1"/>
              </a:solidFill>
            </a:ln>
            <a:effectLst/>
            <a:scene3d>
              <a:camera prst="orthographicFront">
                <a:rot lat="0" lon="10800000" rev="0"/>
              </a:camera>
              <a:lightRig rig="threePt" dir="t"/>
            </a:scene3d>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64397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16636"/>
            <a:ext cx="9144000" cy="2427694"/>
          </a:xfrm>
          <a:prstGeom prst="rect">
            <a:avLst/>
          </a:prstGeom>
        </p:spPr>
      </p:pic>
      <p:sp>
        <p:nvSpPr>
          <p:cNvPr id="5" name="Rectangle 4"/>
          <p:cNvSpPr/>
          <p:nvPr/>
        </p:nvSpPr>
        <p:spPr>
          <a:xfrm>
            <a:off x="115440" y="154971"/>
            <a:ext cx="9144000" cy="461665"/>
          </a:xfrm>
          <a:prstGeom prst="rect">
            <a:avLst/>
          </a:prstGeom>
        </p:spPr>
        <p:txBody>
          <a:bodyPr wrap="square">
            <a:spAutoFit/>
          </a:bodyPr>
          <a:lstStyle/>
          <a:p>
            <a:r>
              <a:rPr lang="en-US" sz="2400" dirty="0" smtClean="0"/>
              <a:t>Computing Persistent Homology by </a:t>
            </a:r>
            <a:r>
              <a:rPr lang="en-US" sz="2400" dirty="0" err="1" smtClean="0"/>
              <a:t>Afra</a:t>
            </a:r>
            <a:r>
              <a:rPr lang="en-US" sz="2400" dirty="0" smtClean="0"/>
              <a:t> </a:t>
            </a:r>
            <a:r>
              <a:rPr lang="en-US" sz="2400" dirty="0" err="1" smtClean="0"/>
              <a:t>Zomorodian</a:t>
            </a:r>
            <a:r>
              <a:rPr lang="en-US" sz="2400" dirty="0" smtClean="0"/>
              <a:t>,</a:t>
            </a:r>
            <a:r>
              <a:rPr lang="en-US" sz="2400" dirty="0"/>
              <a:t> </a:t>
            </a:r>
            <a:r>
              <a:rPr lang="en-US" sz="2400" dirty="0" smtClean="0"/>
              <a:t>Gunnar </a:t>
            </a:r>
            <a:r>
              <a:rPr lang="en-US" sz="2400" dirty="0" err="1" smtClean="0"/>
              <a:t>Carlsson</a:t>
            </a:r>
            <a:endParaRPr lang="en-US" sz="2400" dirty="0" smtClean="0"/>
          </a:p>
        </p:txBody>
      </p:sp>
      <p:pic>
        <p:nvPicPr>
          <p:cNvPr id="6" name="Picture 5"/>
          <p:cNvPicPr>
            <a:picLocks noChangeAspect="1"/>
          </p:cNvPicPr>
          <p:nvPr/>
        </p:nvPicPr>
        <p:blipFill>
          <a:blip r:embed="rId3"/>
          <a:stretch>
            <a:fillRect/>
          </a:stretch>
        </p:blipFill>
        <p:spPr>
          <a:xfrm>
            <a:off x="270929" y="3136895"/>
            <a:ext cx="8662417" cy="3328416"/>
          </a:xfrm>
          <a:prstGeom prst="rect">
            <a:avLst/>
          </a:prstGeom>
        </p:spPr>
      </p:pic>
      <p:sp>
        <p:nvSpPr>
          <p:cNvPr id="8" name="Rectangle 7"/>
          <p:cNvSpPr/>
          <p:nvPr/>
        </p:nvSpPr>
        <p:spPr>
          <a:xfrm>
            <a:off x="2912528" y="6495703"/>
            <a:ext cx="6570138" cy="369332"/>
          </a:xfrm>
          <a:prstGeom prst="rect">
            <a:avLst/>
          </a:prstGeom>
        </p:spPr>
        <p:txBody>
          <a:bodyPr wrap="square">
            <a:spAutoFit/>
          </a:bodyPr>
          <a:lstStyle/>
          <a:p>
            <a:r>
              <a:rPr lang="en-US" dirty="0"/>
              <a:t>http://</a:t>
            </a:r>
            <a:r>
              <a:rPr lang="en-US" dirty="0" err="1"/>
              <a:t>link.springer.com</a:t>
            </a:r>
            <a:r>
              <a:rPr lang="en-US" dirty="0"/>
              <a:t>/article/10.1007%2Fs00454-004-1146-y</a:t>
            </a:r>
          </a:p>
        </p:txBody>
      </p:sp>
      <p:grpSp>
        <p:nvGrpSpPr>
          <p:cNvPr id="43" name="Group 42"/>
          <p:cNvGrpSpPr/>
          <p:nvPr/>
        </p:nvGrpSpPr>
        <p:grpSpPr>
          <a:xfrm>
            <a:off x="-524924" y="5369449"/>
            <a:ext cx="3820118" cy="1550359"/>
            <a:chOff x="-524924" y="5369449"/>
            <a:chExt cx="3820118" cy="1550359"/>
          </a:xfrm>
        </p:grpSpPr>
        <p:sp>
          <p:nvSpPr>
            <p:cNvPr id="24" name="Parallelogram 23"/>
            <p:cNvSpPr/>
            <p:nvPr/>
          </p:nvSpPr>
          <p:spPr>
            <a:xfrm>
              <a:off x="-524924" y="5385394"/>
              <a:ext cx="2488544" cy="754440"/>
            </a:xfrm>
            <a:prstGeom prst="parallelogram">
              <a:avLst/>
            </a:prstGeom>
          </p:spPr>
          <p:txBody>
            <a:bodyPr wrap="square" rtlCol="0" anchor="ctr">
              <a:spAutoFit/>
            </a:bodyPr>
            <a:lstStyle/>
            <a:p>
              <a:pPr algn="ctr"/>
              <a:endParaRPr lang="en-US" sz="3200" dirty="0">
                <a:solidFill>
                  <a:schemeClr val="accent1">
                    <a:lumMod val="75000"/>
                  </a:schemeClr>
                </a:solidFill>
                <a:sym typeface="Wingdings"/>
              </a:endParaRPr>
            </a:p>
          </p:txBody>
        </p:sp>
        <p:sp>
          <p:nvSpPr>
            <p:cNvPr id="25" name="Snip Single Corner Rectangle 24"/>
            <p:cNvSpPr/>
            <p:nvPr/>
          </p:nvSpPr>
          <p:spPr>
            <a:xfrm>
              <a:off x="174305" y="5480698"/>
              <a:ext cx="200739" cy="596086"/>
            </a:xfrm>
            <a:prstGeom prst="snip1Rect">
              <a:avLst/>
            </a:prstGeom>
          </p:spPr>
          <p:txBody>
            <a:bodyPr wrap="none" rtlCol="0" anchor="ctr">
              <a:spAutoFit/>
            </a:bodyPr>
            <a:lstStyle/>
            <a:p>
              <a:pPr algn="ctr"/>
              <a:endParaRPr lang="en-US" sz="3200" dirty="0">
                <a:solidFill>
                  <a:schemeClr val="accent1">
                    <a:lumMod val="75000"/>
                  </a:schemeClr>
                </a:solidFill>
                <a:sym typeface="Wingdings"/>
              </a:endParaRPr>
            </a:p>
          </p:txBody>
        </p:sp>
        <p:sp>
          <p:nvSpPr>
            <p:cNvPr id="30" name="Rectangle 29"/>
            <p:cNvSpPr/>
            <p:nvPr/>
          </p:nvSpPr>
          <p:spPr>
            <a:xfrm>
              <a:off x="10468" y="5515438"/>
              <a:ext cx="2996545" cy="1241366"/>
            </a:xfrm>
            <a:prstGeom prst="rect">
              <a:avLst/>
            </a:prstGeom>
            <a:ln>
              <a:noFill/>
            </a:ln>
          </p:spPr>
          <p:txBody>
            <a:bodyPr wrap="square">
              <a:spAutoFit/>
            </a:bodyPr>
            <a:lstStyle/>
            <a:p>
              <a:r>
                <a:rPr lang="en-US" sz="3200" dirty="0" err="1" smtClean="0">
                  <a:solidFill>
                    <a:schemeClr val="accent1">
                      <a:lumMod val="75000"/>
                    </a:schemeClr>
                  </a:solidFill>
                  <a:sym typeface="Wingdings"/>
                </a:rPr>
                <a:t>H</a:t>
              </a:r>
              <a:r>
                <a:rPr lang="en-US" sz="3200" baseline="-25000" dirty="0" err="1">
                  <a:solidFill>
                    <a:schemeClr val="accent1">
                      <a:lumMod val="75000"/>
                    </a:schemeClr>
                  </a:solidFill>
                  <a:sym typeface="Wingdings"/>
                </a:rPr>
                <a:t>k</a:t>
              </a:r>
              <a:r>
                <a:rPr lang="en-US" sz="3200" dirty="0" smtClean="0">
                  <a:solidFill>
                    <a:schemeClr val="accent1">
                      <a:lumMod val="75000"/>
                    </a:schemeClr>
                  </a:solidFill>
                  <a:sym typeface="Wingdings"/>
                </a:rPr>
                <a:t>    =  </a:t>
              </a:r>
            </a:p>
            <a:p>
              <a:pPr>
                <a:lnSpc>
                  <a:spcPct val="140000"/>
                </a:lnSpc>
              </a:pPr>
              <a:r>
                <a:rPr lang="en-US" sz="3200" dirty="0" smtClean="0">
                  <a:solidFill>
                    <a:schemeClr val="accent1">
                      <a:lumMod val="75000"/>
                    </a:schemeClr>
                  </a:solidFill>
                  <a:sym typeface="Wingdings"/>
                </a:rPr>
                <a:t>  </a:t>
              </a:r>
              <a:r>
                <a:rPr lang="en-US" sz="3200" dirty="0" err="1" smtClean="0">
                  <a:solidFill>
                    <a:schemeClr val="accent1">
                      <a:lumMod val="75000"/>
                    </a:schemeClr>
                  </a:solidFill>
                  <a:sym typeface="Wingdings"/>
                </a:rPr>
                <a:t>Z</a:t>
              </a:r>
              <a:r>
                <a:rPr lang="en-US" sz="3200" baseline="-25000" dirty="0" err="1" smtClean="0">
                  <a:solidFill>
                    <a:schemeClr val="accent1">
                      <a:lumMod val="75000"/>
                    </a:schemeClr>
                  </a:solidFill>
                  <a:sym typeface="Wingdings"/>
                </a:rPr>
                <a:t>k</a:t>
              </a:r>
              <a:r>
                <a:rPr lang="en-US" sz="3200" baseline="-25000" dirty="0" smtClean="0">
                  <a:solidFill>
                    <a:schemeClr val="accent1">
                      <a:lumMod val="75000"/>
                    </a:schemeClr>
                  </a:solidFill>
                  <a:sym typeface="Wingdings"/>
                </a:rPr>
                <a:t> </a:t>
              </a:r>
              <a:r>
                <a:rPr lang="en-US" sz="3200" dirty="0" smtClean="0">
                  <a:solidFill>
                    <a:schemeClr val="accent1">
                      <a:lumMod val="75000"/>
                    </a:schemeClr>
                  </a:solidFill>
                  <a:sym typeface="Wingdings"/>
                </a:rPr>
                <a:t>/</a:t>
              </a:r>
              <a:r>
                <a:rPr lang="en-US" sz="3200" baseline="-25000" dirty="0" smtClean="0">
                  <a:solidFill>
                    <a:schemeClr val="accent1">
                      <a:lumMod val="75000"/>
                    </a:schemeClr>
                  </a:solidFill>
                  <a:sym typeface="Wingdings"/>
                </a:rPr>
                <a:t> </a:t>
              </a:r>
              <a:r>
                <a:rPr lang="en-US" sz="3200" dirty="0" smtClean="0">
                  <a:solidFill>
                    <a:schemeClr val="accent1">
                      <a:lumMod val="75000"/>
                    </a:schemeClr>
                  </a:solidFill>
                  <a:sym typeface="Wingdings"/>
                </a:rPr>
                <a:t>(</a:t>
              </a:r>
              <a:r>
                <a:rPr lang="en-US" sz="3200" baseline="-25000" dirty="0" smtClean="0">
                  <a:solidFill>
                    <a:schemeClr val="accent1">
                      <a:lumMod val="75000"/>
                    </a:schemeClr>
                  </a:solidFill>
                  <a:sym typeface="Wingdings"/>
                </a:rPr>
                <a:t> </a:t>
              </a:r>
              <a:r>
                <a:rPr lang="en-US" sz="3200" dirty="0" err="1" smtClean="0">
                  <a:solidFill>
                    <a:schemeClr val="accent1">
                      <a:lumMod val="75000"/>
                    </a:schemeClr>
                  </a:solidFill>
                </a:rPr>
                <a:t>B</a:t>
              </a:r>
              <a:r>
                <a:rPr lang="en-US" sz="3200" baseline="-25000" dirty="0" err="1" smtClean="0">
                  <a:solidFill>
                    <a:schemeClr val="accent1">
                      <a:lumMod val="75000"/>
                    </a:schemeClr>
                  </a:solidFill>
                </a:rPr>
                <a:t>k</a:t>
              </a:r>
              <a:r>
                <a:rPr lang="en-US" sz="3200" dirty="0" smtClean="0">
                  <a:solidFill>
                    <a:schemeClr val="accent1">
                      <a:lumMod val="75000"/>
                    </a:schemeClr>
                  </a:solidFill>
                </a:rPr>
                <a:t>       </a:t>
              </a:r>
              <a:r>
                <a:rPr lang="en-US" sz="3200" dirty="0" err="1" smtClean="0">
                  <a:solidFill>
                    <a:schemeClr val="accent1">
                      <a:lumMod val="75000"/>
                    </a:schemeClr>
                  </a:solidFill>
                  <a:sym typeface="Wingdings"/>
                </a:rPr>
                <a:t>Z</a:t>
              </a:r>
              <a:r>
                <a:rPr lang="en-US" sz="3200" baseline="-25000" dirty="0" err="1" smtClean="0">
                  <a:solidFill>
                    <a:schemeClr val="accent1">
                      <a:lumMod val="75000"/>
                    </a:schemeClr>
                  </a:solidFill>
                  <a:sym typeface="Wingdings"/>
                </a:rPr>
                <a:t>k</a:t>
              </a:r>
              <a:r>
                <a:rPr lang="en-US" sz="3200" dirty="0" smtClean="0">
                  <a:solidFill>
                    <a:schemeClr val="accent1">
                      <a:lumMod val="75000"/>
                    </a:schemeClr>
                  </a:solidFill>
                  <a:sym typeface="Wingdings"/>
                </a:rPr>
                <a:t> )</a:t>
              </a:r>
              <a:r>
                <a:rPr lang="en-US" sz="3200" dirty="0" smtClean="0">
                  <a:solidFill>
                    <a:schemeClr val="accent1">
                      <a:lumMod val="75000"/>
                    </a:schemeClr>
                  </a:solidFill>
                </a:rPr>
                <a:t>   </a:t>
              </a:r>
            </a:p>
          </p:txBody>
        </p:sp>
        <p:sp>
          <p:nvSpPr>
            <p:cNvPr id="31" name="TextBox 30"/>
            <p:cNvSpPr txBox="1"/>
            <p:nvPr/>
          </p:nvSpPr>
          <p:spPr>
            <a:xfrm>
              <a:off x="277238" y="5369449"/>
              <a:ext cx="846318" cy="420628"/>
            </a:xfrm>
            <a:prstGeom prst="rect">
              <a:avLst/>
            </a:prstGeom>
            <a:noFill/>
          </p:spPr>
          <p:txBody>
            <a:bodyPr wrap="square" rtlCol="0">
              <a:spAutoFit/>
            </a:bodyPr>
            <a:lstStyle/>
            <a:p>
              <a:r>
                <a:rPr lang="en-US" sz="3200" baseline="-25000" dirty="0" err="1">
                  <a:solidFill>
                    <a:schemeClr val="accent1">
                      <a:lumMod val="75000"/>
                    </a:schemeClr>
                  </a:solidFill>
                </a:rPr>
                <a:t>i</a:t>
              </a:r>
              <a:r>
                <a:rPr lang="en-US" sz="3200" baseline="-25000" dirty="0" smtClean="0">
                  <a:solidFill>
                    <a:schemeClr val="accent1">
                      <a:lumMod val="75000"/>
                    </a:schemeClr>
                  </a:solidFill>
                </a:rPr>
                <a:t>, p</a:t>
              </a:r>
            </a:p>
          </p:txBody>
        </p:sp>
        <p:sp>
          <p:nvSpPr>
            <p:cNvPr id="32" name="TextBox 31"/>
            <p:cNvSpPr txBox="1"/>
            <p:nvPr/>
          </p:nvSpPr>
          <p:spPr>
            <a:xfrm>
              <a:off x="1216773" y="6028259"/>
              <a:ext cx="887631" cy="420628"/>
            </a:xfrm>
            <a:prstGeom prst="rect">
              <a:avLst/>
            </a:prstGeom>
            <a:noFill/>
          </p:spPr>
          <p:txBody>
            <a:bodyPr wrap="square" rtlCol="0">
              <a:spAutoFit/>
            </a:bodyPr>
            <a:lstStyle/>
            <a:p>
              <a:r>
                <a:rPr lang="en-US" sz="3200" baseline="-25000" dirty="0" err="1" smtClean="0">
                  <a:solidFill>
                    <a:schemeClr val="accent1">
                      <a:lumMod val="75000"/>
                    </a:schemeClr>
                  </a:solidFill>
                </a:rPr>
                <a:t>i+p</a:t>
              </a:r>
              <a:endParaRPr lang="en-US" sz="3200" baseline="-25000" dirty="0" smtClean="0">
                <a:solidFill>
                  <a:schemeClr val="accent1">
                    <a:lumMod val="75000"/>
                  </a:schemeClr>
                </a:solidFill>
              </a:endParaRPr>
            </a:p>
          </p:txBody>
        </p:sp>
        <p:sp>
          <p:nvSpPr>
            <p:cNvPr id="33" name="TextBox 32"/>
            <p:cNvSpPr txBox="1"/>
            <p:nvPr/>
          </p:nvSpPr>
          <p:spPr>
            <a:xfrm>
              <a:off x="432440" y="6028259"/>
              <a:ext cx="223334" cy="420628"/>
            </a:xfrm>
            <a:prstGeom prst="rect">
              <a:avLst/>
            </a:prstGeom>
            <a:noFill/>
          </p:spPr>
          <p:txBody>
            <a:bodyPr wrap="square" rtlCol="0">
              <a:spAutoFit/>
            </a:bodyPr>
            <a:lstStyle/>
            <a:p>
              <a:r>
                <a:rPr lang="en-US" sz="3200" baseline="-25000" dirty="0" err="1" smtClean="0">
                  <a:solidFill>
                    <a:schemeClr val="accent1">
                      <a:lumMod val="75000"/>
                    </a:schemeClr>
                  </a:solidFill>
                </a:rPr>
                <a:t>i</a:t>
              </a:r>
              <a:endParaRPr lang="en-US" sz="3200" baseline="-25000" dirty="0" smtClean="0">
                <a:solidFill>
                  <a:schemeClr val="accent1">
                    <a:lumMod val="75000"/>
                  </a:schemeClr>
                </a:solidFill>
              </a:endParaRPr>
            </a:p>
          </p:txBody>
        </p:sp>
        <p:sp>
          <p:nvSpPr>
            <p:cNvPr id="34" name="TextBox 33"/>
            <p:cNvSpPr txBox="1"/>
            <p:nvPr/>
          </p:nvSpPr>
          <p:spPr>
            <a:xfrm>
              <a:off x="2185388" y="6028259"/>
              <a:ext cx="223334" cy="420628"/>
            </a:xfrm>
            <a:prstGeom prst="rect">
              <a:avLst/>
            </a:prstGeom>
            <a:noFill/>
          </p:spPr>
          <p:txBody>
            <a:bodyPr wrap="square" rtlCol="0">
              <a:spAutoFit/>
            </a:bodyPr>
            <a:lstStyle/>
            <a:p>
              <a:r>
                <a:rPr lang="en-US" sz="3200" baseline="-25000" dirty="0" err="1" smtClean="0">
                  <a:solidFill>
                    <a:schemeClr val="accent1">
                      <a:lumMod val="75000"/>
                    </a:schemeClr>
                  </a:solidFill>
                </a:rPr>
                <a:t>i</a:t>
              </a:r>
              <a:endParaRPr lang="en-US" sz="3200" baseline="-25000" dirty="0" smtClean="0">
                <a:solidFill>
                  <a:schemeClr val="accent1">
                    <a:lumMod val="75000"/>
                  </a:schemeClr>
                </a:solidFill>
              </a:endParaRPr>
            </a:p>
          </p:txBody>
        </p:sp>
        <p:sp>
          <p:nvSpPr>
            <p:cNvPr id="35" name="TextBox 34"/>
            <p:cNvSpPr txBox="1"/>
            <p:nvPr/>
          </p:nvSpPr>
          <p:spPr>
            <a:xfrm rot="10800000">
              <a:off x="1580746" y="6335032"/>
              <a:ext cx="458415" cy="584776"/>
            </a:xfrm>
            <a:prstGeom prst="rect">
              <a:avLst/>
            </a:prstGeom>
            <a:noFill/>
          </p:spPr>
          <p:txBody>
            <a:bodyPr wrap="square" rtlCol="0">
              <a:spAutoFit/>
            </a:bodyPr>
            <a:lstStyle/>
            <a:p>
              <a:r>
                <a:rPr lang="en-US" sz="3200" dirty="0" smtClean="0">
                  <a:solidFill>
                    <a:schemeClr val="accent1">
                      <a:lumMod val="75000"/>
                    </a:schemeClr>
                  </a:solidFill>
                </a:rPr>
                <a:t>U</a:t>
              </a:r>
            </a:p>
          </p:txBody>
        </p:sp>
        <p:sp>
          <p:nvSpPr>
            <p:cNvPr id="36" name="Parallelogram 35"/>
            <p:cNvSpPr/>
            <p:nvPr/>
          </p:nvSpPr>
          <p:spPr>
            <a:xfrm>
              <a:off x="-289844" y="5567111"/>
              <a:ext cx="3585038" cy="737473"/>
            </a:xfrm>
            <a:prstGeom prst="parallelogram">
              <a:avLst/>
            </a:prstGeom>
          </p:spPr>
          <p:txBody>
            <a:bodyPr wrap="square" rtlCol="0" anchor="ctr">
              <a:spAutoFit/>
            </a:bodyPr>
            <a:lstStyle/>
            <a:p>
              <a:pPr algn="ctr"/>
              <a:endParaRPr lang="en-US" sz="3200" dirty="0">
                <a:solidFill>
                  <a:schemeClr val="accent1">
                    <a:lumMod val="75000"/>
                  </a:schemeClr>
                </a:solidFill>
                <a:sym typeface="Wingdings"/>
              </a:endParaRPr>
            </a:p>
          </p:txBody>
        </p:sp>
        <p:sp>
          <p:nvSpPr>
            <p:cNvPr id="37" name="Snip Single Corner Rectangle 36"/>
            <p:cNvSpPr/>
            <p:nvPr/>
          </p:nvSpPr>
          <p:spPr>
            <a:xfrm>
              <a:off x="761701" y="5661038"/>
              <a:ext cx="200739" cy="596086"/>
            </a:xfrm>
            <a:prstGeom prst="snip1Rect">
              <a:avLst/>
            </a:prstGeom>
          </p:spPr>
          <p:txBody>
            <a:bodyPr wrap="none" rtlCol="0" anchor="ctr">
              <a:spAutoFit/>
            </a:bodyPr>
            <a:lstStyle/>
            <a:p>
              <a:pPr algn="ctr"/>
              <a:endParaRPr lang="en-US" sz="3200" dirty="0">
                <a:solidFill>
                  <a:schemeClr val="accent1">
                    <a:lumMod val="75000"/>
                  </a:schemeClr>
                </a:solidFill>
                <a:sym typeface="Wingdings"/>
              </a:endParaRPr>
            </a:p>
          </p:txBody>
        </p:sp>
        <p:grpSp>
          <p:nvGrpSpPr>
            <p:cNvPr id="41" name="Group 40"/>
            <p:cNvGrpSpPr/>
            <p:nvPr/>
          </p:nvGrpSpPr>
          <p:grpSpPr>
            <a:xfrm>
              <a:off x="14951" y="5492170"/>
              <a:ext cx="2578608" cy="1353312"/>
              <a:chOff x="0" y="5521848"/>
              <a:chExt cx="3318933" cy="1336152"/>
            </a:xfrm>
          </p:grpSpPr>
          <p:cxnSp>
            <p:nvCxnSpPr>
              <p:cNvPr id="38" name="Straight Connector 37"/>
              <p:cNvCxnSpPr/>
              <p:nvPr/>
            </p:nvCxnSpPr>
            <p:spPr>
              <a:xfrm>
                <a:off x="0" y="5521848"/>
                <a:ext cx="1938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938591" y="5521848"/>
                <a:ext cx="1380342" cy="68443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318933" y="6206286"/>
                <a:ext cx="0" cy="651714"/>
              </a:xfrm>
              <a:prstGeom prst="line">
                <a:avLst/>
              </a:prstGeom>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572561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177831" y="333105"/>
            <a:ext cx="8762973" cy="5960524"/>
            <a:chOff x="168831" y="317355"/>
            <a:chExt cx="9927372" cy="6752541"/>
          </a:xfrm>
        </p:grpSpPr>
        <p:pic>
          <p:nvPicPr>
            <p:cNvPr id="2" name="Picture 1"/>
            <p:cNvPicPr>
              <a:picLocks noChangeAspect="1"/>
            </p:cNvPicPr>
            <p:nvPr/>
          </p:nvPicPr>
          <p:blipFill>
            <a:blip r:embed="rId2"/>
            <a:stretch>
              <a:fillRect/>
            </a:stretch>
          </p:blipFill>
          <p:spPr>
            <a:xfrm>
              <a:off x="168831" y="451636"/>
              <a:ext cx="4739528" cy="2656552"/>
            </a:xfrm>
            <a:prstGeom prst="rect">
              <a:avLst/>
            </a:prstGeom>
          </p:spPr>
        </p:pic>
        <p:pic>
          <p:nvPicPr>
            <p:cNvPr id="3" name="Picture 2"/>
            <p:cNvPicPr>
              <a:picLocks noChangeAspect="1"/>
            </p:cNvPicPr>
            <p:nvPr/>
          </p:nvPicPr>
          <p:blipFill>
            <a:blip r:embed="rId3"/>
            <a:stretch>
              <a:fillRect/>
            </a:stretch>
          </p:blipFill>
          <p:spPr>
            <a:xfrm>
              <a:off x="5424598" y="317355"/>
              <a:ext cx="4671605" cy="2679192"/>
            </a:xfrm>
            <a:prstGeom prst="rect">
              <a:avLst/>
            </a:prstGeom>
          </p:spPr>
        </p:pic>
        <p:pic>
          <p:nvPicPr>
            <p:cNvPr id="4" name="Picture 3"/>
            <p:cNvPicPr>
              <a:picLocks noChangeAspect="1"/>
            </p:cNvPicPr>
            <p:nvPr/>
          </p:nvPicPr>
          <p:blipFill>
            <a:blip r:embed="rId4"/>
            <a:stretch>
              <a:fillRect/>
            </a:stretch>
          </p:blipFill>
          <p:spPr>
            <a:xfrm>
              <a:off x="4420299" y="4529202"/>
              <a:ext cx="5433854" cy="2540694"/>
            </a:xfrm>
            <a:prstGeom prst="rect">
              <a:avLst/>
            </a:prstGeom>
          </p:spPr>
        </p:pic>
      </p:grpSp>
    </p:spTree>
    <p:extLst>
      <p:ext uri="{BB962C8B-B14F-4D97-AF65-F5344CB8AC3E}">
        <p14:creationId xmlns:p14="http://schemas.microsoft.com/office/powerpoint/2010/main" val="1199474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36" r="-226"/>
          <a:stretch/>
        </p:blipFill>
        <p:spPr>
          <a:xfrm>
            <a:off x="182880" y="3677246"/>
            <a:ext cx="8814816" cy="2788920"/>
          </a:xfrm>
          <a:prstGeom prst="rect">
            <a:avLst/>
          </a:prstGeom>
        </p:spPr>
      </p:pic>
      <p:pic>
        <p:nvPicPr>
          <p:cNvPr id="3" name="Picture 2"/>
          <p:cNvPicPr>
            <a:picLocks noChangeAspect="1"/>
          </p:cNvPicPr>
          <p:nvPr/>
        </p:nvPicPr>
        <p:blipFill>
          <a:blip r:embed="rId3"/>
          <a:stretch>
            <a:fillRect/>
          </a:stretch>
        </p:blipFill>
        <p:spPr>
          <a:xfrm>
            <a:off x="1339833" y="207068"/>
            <a:ext cx="6160304" cy="2880360"/>
          </a:xfrm>
          <a:prstGeom prst="rect">
            <a:avLst/>
          </a:prstGeom>
        </p:spPr>
      </p:pic>
    </p:spTree>
    <p:extLst>
      <p:ext uri="{BB962C8B-B14F-4D97-AF65-F5344CB8AC3E}">
        <p14:creationId xmlns:p14="http://schemas.microsoft.com/office/powerpoint/2010/main" val="2849641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50483"/>
            <a:ext cx="9144000" cy="2256916"/>
          </a:xfrm>
          <a:prstGeom prst="rect">
            <a:avLst/>
          </a:prstGeom>
        </p:spPr>
      </p:pic>
      <p:pic>
        <p:nvPicPr>
          <p:cNvPr id="4" name="Picture 3"/>
          <p:cNvPicPr>
            <a:picLocks noChangeAspect="1"/>
          </p:cNvPicPr>
          <p:nvPr/>
        </p:nvPicPr>
        <p:blipFill rotWithShape="1">
          <a:blip r:embed="rId3"/>
          <a:srcRect l="536" r="-226"/>
          <a:stretch/>
        </p:blipFill>
        <p:spPr>
          <a:xfrm>
            <a:off x="182880" y="375245"/>
            <a:ext cx="8814816" cy="2788920"/>
          </a:xfrm>
          <a:prstGeom prst="rect">
            <a:avLst/>
          </a:prstGeom>
        </p:spPr>
      </p:pic>
    </p:spTree>
    <p:extLst>
      <p:ext uri="{BB962C8B-B14F-4D97-AF65-F5344CB8AC3E}">
        <p14:creationId xmlns:p14="http://schemas.microsoft.com/office/powerpoint/2010/main" val="2804560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8350"/>
            <a:ext cx="9144000" cy="2256916"/>
          </a:xfrm>
          <a:prstGeom prst="rect">
            <a:avLst/>
          </a:prstGeom>
        </p:spPr>
      </p:pic>
      <p:grpSp>
        <p:nvGrpSpPr>
          <p:cNvPr id="9" name="Group 8"/>
          <p:cNvGrpSpPr/>
          <p:nvPr/>
        </p:nvGrpSpPr>
        <p:grpSpPr>
          <a:xfrm>
            <a:off x="372530" y="4819244"/>
            <a:ext cx="8771467" cy="1668667"/>
            <a:chOff x="253999" y="2871919"/>
            <a:chExt cx="8771467" cy="1668667"/>
          </a:xfrm>
        </p:grpSpPr>
        <p:sp>
          <p:nvSpPr>
            <p:cNvPr id="3" name="Rectangle 2"/>
            <p:cNvSpPr/>
            <p:nvPr/>
          </p:nvSpPr>
          <p:spPr>
            <a:xfrm>
              <a:off x="253999" y="2888852"/>
              <a:ext cx="8771467" cy="1651734"/>
            </a:xfrm>
            <a:prstGeom prst="rect">
              <a:avLst/>
            </a:prstGeom>
          </p:spPr>
          <p:txBody>
            <a:bodyPr wrap="square">
              <a:spAutoFit/>
            </a:bodyPr>
            <a:lstStyle/>
            <a:p>
              <a:pPr>
                <a:lnSpc>
                  <a:spcPct val="120000"/>
                </a:lnSpc>
              </a:pPr>
              <a:r>
                <a:rPr lang="en-US" sz="3200" dirty="0" smtClean="0">
                  <a:sym typeface="Wingdings"/>
                </a:rPr>
                <a:t>Z</a:t>
              </a:r>
              <a:r>
                <a:rPr lang="en-US" sz="3200" baseline="-25000" dirty="0" smtClean="0">
                  <a:sym typeface="Wingdings"/>
                </a:rPr>
                <a:t>1  </a:t>
              </a:r>
              <a:r>
                <a:rPr lang="en-US" sz="3200" dirty="0" smtClean="0">
                  <a:sym typeface="Wingdings"/>
                </a:rPr>
                <a:t> </a:t>
              </a:r>
              <a:r>
                <a:rPr lang="en-US" sz="3200" dirty="0"/>
                <a:t>=  kernel of     </a:t>
              </a:r>
              <a:r>
                <a:rPr lang="en-US" sz="3200" baseline="-25000" dirty="0" smtClean="0">
                  <a:sym typeface="Wingdings"/>
                </a:rPr>
                <a:t>1</a:t>
              </a:r>
              <a:r>
                <a:rPr lang="en-US" sz="3200" dirty="0" smtClean="0"/>
                <a:t>   =   </a:t>
              </a:r>
              <a:r>
                <a:rPr lang="en-US" sz="3200" dirty="0"/>
                <a:t>null space of </a:t>
              </a:r>
              <a:r>
                <a:rPr lang="en-US" sz="3200" dirty="0" smtClean="0"/>
                <a:t>M</a:t>
              </a:r>
              <a:r>
                <a:rPr lang="en-US" sz="3200" baseline="-25000" dirty="0"/>
                <a:t>1</a:t>
              </a:r>
              <a:endParaRPr lang="en-US" sz="3200" baseline="-25000" dirty="0" smtClean="0"/>
            </a:p>
            <a:p>
              <a:pPr>
                <a:lnSpc>
                  <a:spcPct val="120000"/>
                </a:lnSpc>
              </a:pPr>
              <a:endParaRPr lang="en-US" sz="3200" baseline="-25000" dirty="0"/>
            </a:p>
            <a:p>
              <a:pPr>
                <a:lnSpc>
                  <a:spcPct val="120000"/>
                </a:lnSpc>
              </a:pPr>
              <a:r>
                <a:rPr lang="en-US" sz="3200" baseline="-25000" dirty="0" smtClean="0"/>
                <a:t>    </a:t>
              </a:r>
              <a:r>
                <a:rPr lang="en-US" sz="3200" dirty="0" smtClean="0"/>
                <a:t>    =  &lt; ad + cd + t(</a:t>
              </a:r>
              <a:r>
                <a:rPr lang="en-US" sz="3200" dirty="0" err="1" smtClean="0"/>
                <a:t>bc</a:t>
              </a:r>
              <a:r>
                <a:rPr lang="en-US" sz="3200" dirty="0" smtClean="0"/>
                <a:t>) + t(</a:t>
              </a:r>
              <a:r>
                <a:rPr lang="en-US" sz="3200" dirty="0" err="1" smtClean="0"/>
                <a:t>ab</a:t>
              </a:r>
              <a:r>
                <a:rPr lang="en-US" sz="3200" dirty="0" smtClean="0"/>
                <a:t>),  ac + t</a:t>
              </a:r>
              <a:r>
                <a:rPr lang="en-US" sz="3200" baseline="30000" dirty="0" smtClean="0"/>
                <a:t>2</a:t>
              </a:r>
              <a:r>
                <a:rPr lang="en-US" sz="3200" dirty="0" smtClean="0"/>
                <a:t>bc + t</a:t>
              </a:r>
              <a:r>
                <a:rPr lang="en-US" sz="3200" baseline="30000" dirty="0" smtClean="0"/>
                <a:t>2</a:t>
              </a:r>
              <a:r>
                <a:rPr lang="en-US" sz="3200" dirty="0" smtClean="0"/>
                <a:t>ab &gt;</a:t>
              </a:r>
              <a:endParaRPr lang="en-US" sz="3200" baseline="-25000" dirty="0"/>
            </a:p>
          </p:txBody>
        </p:sp>
        <p:pic>
          <p:nvPicPr>
            <p:cNvPr id="6" name="Picture 5"/>
            <p:cNvPicPr>
              <a:picLocks noChangeAspect="1"/>
            </p:cNvPicPr>
            <p:nvPr/>
          </p:nvPicPr>
          <p:blipFill rotWithShape="1">
            <a:blip r:embed="rId3"/>
            <a:srcRect l="-22826" t="-31574" r="-24015" b="-15269"/>
            <a:stretch/>
          </p:blipFill>
          <p:spPr>
            <a:xfrm>
              <a:off x="2781109" y="2871919"/>
              <a:ext cx="474799" cy="712207"/>
            </a:xfrm>
            <a:prstGeom prst="rect">
              <a:avLst/>
            </a:prstGeom>
            <a:noFill/>
          </p:spPr>
        </p:pic>
      </p:grpSp>
      <p:grpSp>
        <p:nvGrpSpPr>
          <p:cNvPr id="8" name="Group 7"/>
          <p:cNvGrpSpPr/>
          <p:nvPr/>
        </p:nvGrpSpPr>
        <p:grpSpPr>
          <a:xfrm>
            <a:off x="389463" y="2612554"/>
            <a:ext cx="8602134" cy="1774845"/>
            <a:chOff x="237066" y="4830815"/>
            <a:chExt cx="8602134" cy="1774845"/>
          </a:xfrm>
        </p:grpSpPr>
        <p:sp>
          <p:nvSpPr>
            <p:cNvPr id="5" name="Rectangle 4"/>
            <p:cNvSpPr/>
            <p:nvPr/>
          </p:nvSpPr>
          <p:spPr>
            <a:xfrm>
              <a:off x="237066" y="4830815"/>
              <a:ext cx="8602134" cy="1774845"/>
            </a:xfrm>
            <a:prstGeom prst="rect">
              <a:avLst/>
            </a:prstGeom>
          </p:spPr>
          <p:txBody>
            <a:bodyPr wrap="square">
              <a:spAutoFit/>
            </a:bodyPr>
            <a:lstStyle/>
            <a:p>
              <a:pPr>
                <a:lnSpc>
                  <a:spcPct val="130000"/>
                </a:lnSpc>
              </a:pPr>
              <a:r>
                <a:rPr lang="en-US" sz="3200" dirty="0" smtClean="0">
                  <a:sym typeface="Wingdings"/>
                </a:rPr>
                <a:t>B</a:t>
              </a:r>
              <a:r>
                <a:rPr lang="en-US" sz="3200" baseline="-25000" dirty="0">
                  <a:sym typeface="Wingdings"/>
                </a:rPr>
                <a:t>0</a:t>
              </a:r>
              <a:r>
                <a:rPr lang="en-US" sz="3200" baseline="-25000" dirty="0" smtClean="0">
                  <a:sym typeface="Wingdings"/>
                </a:rPr>
                <a:t> </a:t>
              </a:r>
              <a:r>
                <a:rPr lang="en-US" sz="3200" dirty="0" smtClean="0">
                  <a:sym typeface="Wingdings"/>
                </a:rPr>
                <a:t> </a:t>
              </a:r>
              <a:r>
                <a:rPr lang="en-US" sz="3200" dirty="0"/>
                <a:t>=  image of     </a:t>
              </a:r>
              <a:r>
                <a:rPr lang="en-US" sz="3200" baseline="-25000" dirty="0">
                  <a:sym typeface="Wingdings"/>
                </a:rPr>
                <a:t>1</a:t>
              </a:r>
              <a:r>
                <a:rPr lang="en-US" sz="3200" dirty="0" smtClean="0">
                  <a:sym typeface="Wingdings"/>
                </a:rPr>
                <a:t>  </a:t>
              </a:r>
              <a:r>
                <a:rPr lang="en-US" sz="3200" dirty="0" smtClean="0"/>
                <a:t>=  </a:t>
              </a:r>
              <a:r>
                <a:rPr lang="en-US" sz="3200" dirty="0"/>
                <a:t>column space of </a:t>
              </a:r>
              <a:r>
                <a:rPr lang="en-US" sz="3200" dirty="0" smtClean="0"/>
                <a:t>M</a:t>
              </a:r>
              <a:r>
                <a:rPr lang="en-US" sz="3200" baseline="-25000" dirty="0" smtClean="0">
                  <a:sym typeface="Wingdings"/>
                </a:rPr>
                <a:t>1</a:t>
              </a:r>
            </a:p>
            <a:p>
              <a:pPr>
                <a:lnSpc>
                  <a:spcPct val="130000"/>
                </a:lnSpc>
              </a:pPr>
              <a:endParaRPr lang="en-US" sz="3200" baseline="-25000" dirty="0">
                <a:sym typeface="Wingdings"/>
              </a:endParaRPr>
            </a:p>
            <a:p>
              <a:pPr>
                <a:lnSpc>
                  <a:spcPct val="130000"/>
                </a:lnSpc>
              </a:pPr>
              <a:r>
                <a:rPr lang="en-US" sz="3200" dirty="0" smtClean="0">
                  <a:sym typeface="Wingdings"/>
                </a:rPr>
                <a:t>      = &lt; </a:t>
              </a:r>
              <a:r>
                <a:rPr lang="en-US" sz="3200" dirty="0" err="1" smtClean="0">
                  <a:sym typeface="Wingdings"/>
                </a:rPr>
                <a:t>tc</a:t>
              </a:r>
              <a:r>
                <a:rPr lang="en-US" sz="3200" dirty="0" smtClean="0">
                  <a:sym typeface="Wingdings"/>
                </a:rPr>
                <a:t> + td,  </a:t>
              </a:r>
              <a:r>
                <a:rPr lang="en-US" sz="3200" dirty="0" err="1" smtClean="0">
                  <a:sym typeface="Wingdings"/>
                </a:rPr>
                <a:t>tb</a:t>
              </a:r>
              <a:r>
                <a:rPr lang="en-US" sz="3200" dirty="0" smtClean="0">
                  <a:sym typeface="Wingdings"/>
                </a:rPr>
                <a:t> + c,  ta + </a:t>
              </a:r>
              <a:r>
                <a:rPr lang="en-US" sz="3200" dirty="0" err="1" smtClean="0">
                  <a:sym typeface="Wingdings"/>
                </a:rPr>
                <a:t>tb</a:t>
              </a:r>
              <a:r>
                <a:rPr lang="en-US" sz="3200" dirty="0" smtClean="0">
                  <a:sym typeface="Wingdings"/>
                </a:rPr>
                <a:t>&gt;</a:t>
              </a:r>
              <a:endParaRPr lang="en-US" sz="3200" dirty="0"/>
            </a:p>
          </p:txBody>
        </p:sp>
        <p:pic>
          <p:nvPicPr>
            <p:cNvPr id="7" name="Picture 6"/>
            <p:cNvPicPr>
              <a:picLocks noChangeAspect="1"/>
            </p:cNvPicPr>
            <p:nvPr/>
          </p:nvPicPr>
          <p:blipFill rotWithShape="1">
            <a:blip r:embed="rId3"/>
            <a:srcRect l="-22826" t="-31574" r="-24015" b="-15269"/>
            <a:stretch/>
          </p:blipFill>
          <p:spPr>
            <a:xfrm>
              <a:off x="2730313" y="4841001"/>
              <a:ext cx="474799" cy="712207"/>
            </a:xfrm>
            <a:prstGeom prst="rect">
              <a:avLst/>
            </a:prstGeom>
            <a:noFill/>
          </p:spPr>
        </p:pic>
      </p:grpSp>
    </p:spTree>
    <p:extLst>
      <p:ext uri="{BB962C8B-B14F-4D97-AF65-F5344CB8AC3E}">
        <p14:creationId xmlns:p14="http://schemas.microsoft.com/office/powerpoint/2010/main" val="3352088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59403" y="1694025"/>
            <a:ext cx="8917562" cy="3263247"/>
            <a:chOff x="1991420" y="1367852"/>
            <a:chExt cx="8533263" cy="3263247"/>
          </a:xfrm>
        </p:grpSpPr>
        <p:grpSp>
          <p:nvGrpSpPr>
            <p:cNvPr id="3" name="Group 2"/>
            <p:cNvGrpSpPr/>
            <p:nvPr/>
          </p:nvGrpSpPr>
          <p:grpSpPr>
            <a:xfrm>
              <a:off x="1991420" y="1502038"/>
              <a:ext cx="8533263" cy="3129061"/>
              <a:chOff x="1026219" y="2367620"/>
              <a:chExt cx="8533263" cy="3129061"/>
            </a:xfrm>
          </p:grpSpPr>
          <p:grpSp>
            <p:nvGrpSpPr>
              <p:cNvPr id="6" name="Group 5"/>
              <p:cNvGrpSpPr/>
              <p:nvPr/>
            </p:nvGrpSpPr>
            <p:grpSpPr>
              <a:xfrm>
                <a:off x="1026219" y="2367620"/>
                <a:ext cx="8533263" cy="3129061"/>
                <a:chOff x="112723" y="3602667"/>
                <a:chExt cx="8533263" cy="3129061"/>
              </a:xfrm>
            </p:grpSpPr>
            <p:sp>
              <p:nvSpPr>
                <p:cNvPr id="8" name="Rectangle 7"/>
                <p:cNvSpPr/>
                <p:nvPr/>
              </p:nvSpPr>
              <p:spPr>
                <a:xfrm>
                  <a:off x="112723" y="3602667"/>
                  <a:ext cx="8533263" cy="3129061"/>
                </a:xfrm>
                <a:prstGeom prst="rect">
                  <a:avLst/>
                </a:prstGeom>
                <a:ln>
                  <a:noFill/>
                </a:ln>
              </p:spPr>
              <p:txBody>
                <a:bodyPr wrap="square">
                  <a:spAutoFit/>
                </a:bodyPr>
                <a:lstStyle/>
                <a:p>
                  <a:r>
                    <a:rPr lang="en-US" sz="3200" dirty="0" smtClean="0">
                      <a:sym typeface="Wingdings"/>
                    </a:rPr>
                    <a:t>H</a:t>
                  </a:r>
                  <a:r>
                    <a:rPr lang="en-US" sz="3200" baseline="-25000" dirty="0">
                      <a:sym typeface="Wingdings"/>
                    </a:rPr>
                    <a:t>0</a:t>
                  </a:r>
                  <a:r>
                    <a:rPr lang="en-US" sz="3200" dirty="0" smtClean="0">
                      <a:sym typeface="Wingdings"/>
                    </a:rPr>
                    <a:t> = Z</a:t>
                  </a:r>
                  <a:r>
                    <a:rPr lang="en-US" sz="3200" baseline="-25000" dirty="0">
                      <a:sym typeface="Wingdings"/>
                    </a:rPr>
                    <a:t>0</a:t>
                  </a:r>
                  <a:r>
                    <a:rPr lang="en-US" sz="3200" dirty="0" smtClean="0">
                      <a:sym typeface="Wingdings"/>
                    </a:rPr>
                    <a:t>/</a:t>
                  </a:r>
                  <a:r>
                    <a:rPr lang="en-US" sz="3200" dirty="0" smtClean="0"/>
                    <a:t>B</a:t>
                  </a:r>
                  <a:r>
                    <a:rPr lang="en-US" sz="3200" baseline="-25000" dirty="0"/>
                    <a:t>0</a:t>
                  </a:r>
                  <a:r>
                    <a:rPr lang="en-US" sz="3200" dirty="0" smtClean="0"/>
                    <a:t> = (kernel of     </a:t>
                  </a:r>
                  <a:r>
                    <a:rPr lang="en-US" sz="3200" baseline="-25000" dirty="0"/>
                    <a:t>0</a:t>
                  </a:r>
                  <a:r>
                    <a:rPr lang="en-US" sz="3200" dirty="0" smtClean="0"/>
                    <a:t>)/ (image of     </a:t>
                  </a:r>
                  <a:r>
                    <a:rPr lang="en-US" sz="3200" baseline="-25000" dirty="0"/>
                    <a:t>1</a:t>
                  </a:r>
                  <a:r>
                    <a:rPr lang="en-US" sz="3200" dirty="0" smtClean="0"/>
                    <a:t>)</a:t>
                  </a:r>
                </a:p>
                <a:p>
                  <a:endParaRPr lang="en-US" sz="3200" dirty="0"/>
                </a:p>
                <a:p>
                  <a:r>
                    <a:rPr lang="en-US" sz="3200" dirty="0" smtClean="0"/>
                    <a:t>				     null space of M</a:t>
                  </a:r>
                  <a:r>
                    <a:rPr lang="en-US" sz="3200" baseline="-25000" dirty="0"/>
                    <a:t>0</a:t>
                  </a:r>
                  <a:r>
                    <a:rPr lang="en-US" sz="3200" baseline="-25000" dirty="0" smtClean="0"/>
                    <a:t>        </a:t>
                  </a:r>
                </a:p>
                <a:p>
                  <a:pPr>
                    <a:lnSpc>
                      <a:spcPct val="120000"/>
                    </a:lnSpc>
                  </a:pPr>
                  <a:r>
                    <a:rPr lang="en-US" sz="3200" dirty="0"/>
                    <a:t>	</a:t>
                  </a:r>
                  <a:r>
                    <a:rPr lang="en-US" sz="3200" dirty="0" smtClean="0"/>
                    <a:t>			</a:t>
                  </a:r>
                  <a:r>
                    <a:rPr lang="en-US" sz="3200" dirty="0"/>
                    <a:t> </a:t>
                  </a:r>
                  <a:r>
                    <a:rPr lang="en-US" sz="3200" dirty="0" smtClean="0"/>
                    <a:t>  column space of M</a:t>
                  </a:r>
                  <a:r>
                    <a:rPr lang="en-US" sz="3200" baseline="-25000" dirty="0"/>
                    <a:t>1</a:t>
                  </a:r>
                  <a:endParaRPr lang="en-US" sz="3200" baseline="-25000" dirty="0" smtClean="0"/>
                </a:p>
                <a:p>
                  <a:pPr>
                    <a:lnSpc>
                      <a:spcPct val="120000"/>
                    </a:lnSpc>
                  </a:pPr>
                  <a:endParaRPr lang="en-US" sz="3200" baseline="-25000" dirty="0"/>
                </a:p>
                <a:p>
                  <a:pPr>
                    <a:lnSpc>
                      <a:spcPct val="120000"/>
                    </a:lnSpc>
                  </a:pPr>
                  <a:r>
                    <a:rPr lang="en-US" sz="3200" baseline="-25000" dirty="0"/>
                    <a:t>   </a:t>
                  </a:r>
                  <a:r>
                    <a:rPr lang="en-US" sz="3200" dirty="0" smtClean="0"/>
                    <a:t> </a:t>
                  </a:r>
                  <a:r>
                    <a:rPr lang="en-US" sz="3200" dirty="0"/>
                    <a:t>=  &lt; </a:t>
                  </a:r>
                  <a:r>
                    <a:rPr lang="en-US" sz="3200" dirty="0" smtClean="0"/>
                    <a:t>a, b, c, d  :  </a:t>
                  </a:r>
                  <a:r>
                    <a:rPr lang="en-US" sz="3200" dirty="0" err="1">
                      <a:sym typeface="Wingdings"/>
                    </a:rPr>
                    <a:t>tc</a:t>
                  </a:r>
                  <a:r>
                    <a:rPr lang="en-US" sz="3200" dirty="0">
                      <a:sym typeface="Wingdings"/>
                    </a:rPr>
                    <a:t> + td,  </a:t>
                  </a:r>
                  <a:r>
                    <a:rPr lang="en-US" sz="3200" dirty="0" err="1">
                      <a:sym typeface="Wingdings"/>
                    </a:rPr>
                    <a:t>tb</a:t>
                  </a:r>
                  <a:r>
                    <a:rPr lang="en-US" sz="3200" dirty="0">
                      <a:sym typeface="Wingdings"/>
                    </a:rPr>
                    <a:t> + c,  ta + </a:t>
                  </a:r>
                  <a:r>
                    <a:rPr lang="en-US" sz="3200" dirty="0" err="1" smtClean="0">
                      <a:sym typeface="Wingdings"/>
                    </a:rPr>
                    <a:t>tb</a:t>
                  </a:r>
                  <a:r>
                    <a:rPr lang="en-US" sz="3200" dirty="0" smtClean="0">
                      <a:sym typeface="Wingdings"/>
                    </a:rPr>
                    <a:t> </a:t>
                  </a:r>
                  <a:r>
                    <a:rPr lang="en-US" sz="3200" dirty="0" smtClean="0"/>
                    <a:t>&gt;</a:t>
                  </a:r>
                  <a:r>
                    <a:rPr lang="en-US" sz="3200" baseline="-25000" dirty="0" smtClean="0"/>
                    <a:t> </a:t>
                  </a:r>
                </a:p>
              </p:txBody>
            </p:sp>
            <p:cxnSp>
              <p:nvCxnSpPr>
                <p:cNvPr id="9" name="Straight Connector 8"/>
                <p:cNvCxnSpPr/>
                <p:nvPr/>
              </p:nvCxnSpPr>
              <p:spPr>
                <a:xfrm flipV="1">
                  <a:off x="2313721" y="5201122"/>
                  <a:ext cx="3318192"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2592050" y="3626632"/>
                <a:ext cx="521893" cy="584776"/>
              </a:xfrm>
              <a:prstGeom prst="rect">
                <a:avLst/>
              </a:prstGeom>
              <a:noFill/>
            </p:spPr>
            <p:txBody>
              <a:bodyPr wrap="square" rtlCol="0">
                <a:spAutoFit/>
              </a:bodyPr>
              <a:lstStyle/>
              <a:p>
                <a:r>
                  <a:rPr lang="en-US" sz="3200" dirty="0" smtClean="0"/>
                  <a:t>=</a:t>
                </a:r>
                <a:endParaRPr lang="en-US" sz="3200" dirty="0"/>
              </a:p>
            </p:txBody>
          </p:sp>
        </p:grpSp>
        <p:pic>
          <p:nvPicPr>
            <p:cNvPr id="4" name="Picture 3"/>
            <p:cNvPicPr>
              <a:picLocks noChangeAspect="1"/>
            </p:cNvPicPr>
            <p:nvPr/>
          </p:nvPicPr>
          <p:blipFill rotWithShape="1">
            <a:blip r:embed="rId2"/>
            <a:srcRect l="-22826" t="-31574" r="-24015" b="-15269"/>
            <a:stretch/>
          </p:blipFill>
          <p:spPr>
            <a:xfrm>
              <a:off x="5582272" y="1367852"/>
              <a:ext cx="474799" cy="712207"/>
            </a:xfrm>
            <a:prstGeom prst="rect">
              <a:avLst/>
            </a:prstGeom>
            <a:noFill/>
          </p:spPr>
        </p:pic>
        <p:pic>
          <p:nvPicPr>
            <p:cNvPr id="5" name="Picture 4"/>
            <p:cNvPicPr>
              <a:picLocks noChangeAspect="1"/>
            </p:cNvPicPr>
            <p:nvPr/>
          </p:nvPicPr>
          <p:blipFill rotWithShape="1">
            <a:blip r:embed="rId2"/>
            <a:srcRect l="-22826" t="-31574" r="-24015" b="-15269"/>
            <a:stretch/>
          </p:blipFill>
          <p:spPr>
            <a:xfrm>
              <a:off x="7986018" y="1390814"/>
              <a:ext cx="474799" cy="712207"/>
            </a:xfrm>
            <a:prstGeom prst="rect">
              <a:avLst/>
            </a:prstGeom>
            <a:noFill/>
          </p:spPr>
        </p:pic>
      </p:grpSp>
      <p:grpSp>
        <p:nvGrpSpPr>
          <p:cNvPr id="10" name="Group 9"/>
          <p:cNvGrpSpPr/>
          <p:nvPr/>
        </p:nvGrpSpPr>
        <p:grpSpPr>
          <a:xfrm>
            <a:off x="2971784" y="104102"/>
            <a:ext cx="3056123" cy="1052280"/>
            <a:chOff x="467964" y="50800"/>
            <a:chExt cx="3056123" cy="1052280"/>
          </a:xfrm>
        </p:grpSpPr>
        <p:sp>
          <p:nvSpPr>
            <p:cNvPr id="11" name="Rectangle 10"/>
            <p:cNvSpPr/>
            <p:nvPr/>
          </p:nvSpPr>
          <p:spPr>
            <a:xfrm>
              <a:off x="467964" y="518304"/>
              <a:ext cx="3056123" cy="584776"/>
            </a:xfrm>
            <a:prstGeom prst="rect">
              <a:avLst/>
            </a:prstGeom>
          </p:spPr>
          <p:txBody>
            <a:bodyPr wrap="square">
              <a:spAutoFit/>
            </a:bodyPr>
            <a:lstStyle/>
            <a:p>
              <a:r>
                <a:rPr lang="en-US" sz="3200" dirty="0" smtClean="0"/>
                <a:t>C</a:t>
              </a:r>
              <a:r>
                <a:rPr lang="en-US" sz="3200" baseline="-25000" dirty="0"/>
                <a:t>1</a:t>
              </a:r>
              <a:r>
                <a:rPr lang="en-US" sz="3200" baseline="-25000" dirty="0" smtClean="0"/>
                <a:t>   </a:t>
              </a:r>
              <a:r>
                <a:rPr lang="en-US" sz="3200" dirty="0">
                  <a:sym typeface="Wingdings"/>
                </a:rPr>
                <a:t>   </a:t>
              </a:r>
              <a:r>
                <a:rPr lang="en-US" sz="3200" dirty="0" smtClean="0">
                  <a:sym typeface="Wingdings"/>
                </a:rPr>
                <a:t> </a:t>
              </a:r>
              <a:r>
                <a:rPr lang="en-US" sz="3200" dirty="0" smtClean="0"/>
                <a:t>C</a:t>
              </a:r>
              <a:r>
                <a:rPr lang="en-US" sz="3200" baseline="-25000" dirty="0" smtClean="0"/>
                <a:t>0   </a:t>
              </a:r>
              <a:r>
                <a:rPr lang="en-US" sz="3200" dirty="0">
                  <a:sym typeface="Wingdings"/>
                </a:rPr>
                <a:t>   0</a:t>
              </a:r>
              <a:endParaRPr lang="en-US" sz="3200" dirty="0">
                <a:cs typeface="Symbol" charset="2"/>
              </a:endParaRPr>
            </a:p>
          </p:txBody>
        </p:sp>
        <p:pic>
          <p:nvPicPr>
            <p:cNvPr id="12" name="Picture 11"/>
            <p:cNvPicPr>
              <a:picLocks noChangeAspect="1"/>
            </p:cNvPicPr>
            <p:nvPr/>
          </p:nvPicPr>
          <p:blipFill rotWithShape="1">
            <a:blip r:embed="rId2"/>
            <a:srcRect l="-22826" t="-31574" r="-24015" b="-15269"/>
            <a:stretch/>
          </p:blipFill>
          <p:spPr>
            <a:xfrm>
              <a:off x="943505" y="50800"/>
              <a:ext cx="474799" cy="712207"/>
            </a:xfrm>
            <a:prstGeom prst="rect">
              <a:avLst/>
            </a:prstGeom>
            <a:noFill/>
          </p:spPr>
        </p:pic>
        <p:sp>
          <p:nvSpPr>
            <p:cNvPr id="13" name="Rectangle 12"/>
            <p:cNvSpPr/>
            <p:nvPr/>
          </p:nvSpPr>
          <p:spPr>
            <a:xfrm>
              <a:off x="1257068" y="212472"/>
              <a:ext cx="323326" cy="502702"/>
            </a:xfrm>
            <a:prstGeom prst="rect">
              <a:avLst/>
            </a:prstGeom>
          </p:spPr>
          <p:txBody>
            <a:bodyPr wrap="none">
              <a:spAutoFit/>
            </a:bodyPr>
            <a:lstStyle/>
            <a:p>
              <a:pPr>
                <a:lnSpc>
                  <a:spcPct val="130000"/>
                </a:lnSpc>
              </a:pPr>
              <a:r>
                <a:rPr lang="en-US" sz="3200" baseline="-25000" dirty="0" smtClean="0">
                  <a:sym typeface="Wingdings"/>
                </a:rPr>
                <a:t>1</a:t>
              </a:r>
              <a:endParaRPr lang="en-US" sz="3200" dirty="0"/>
            </a:p>
          </p:txBody>
        </p:sp>
        <p:grpSp>
          <p:nvGrpSpPr>
            <p:cNvPr id="14" name="Group 13"/>
            <p:cNvGrpSpPr/>
            <p:nvPr/>
          </p:nvGrpSpPr>
          <p:grpSpPr>
            <a:xfrm>
              <a:off x="2298171" y="50800"/>
              <a:ext cx="602984" cy="712207"/>
              <a:chOff x="2264305" y="50800"/>
              <a:chExt cx="602984" cy="712207"/>
            </a:xfrm>
          </p:grpSpPr>
          <p:pic>
            <p:nvPicPr>
              <p:cNvPr id="15" name="Picture 14"/>
              <p:cNvPicPr>
                <a:picLocks noChangeAspect="1"/>
              </p:cNvPicPr>
              <p:nvPr/>
            </p:nvPicPr>
            <p:blipFill rotWithShape="1">
              <a:blip r:embed="rId2"/>
              <a:srcRect l="-22826" t="-31574" r="-24015" b="-15269"/>
              <a:stretch/>
            </p:blipFill>
            <p:spPr>
              <a:xfrm>
                <a:off x="2264305" y="50800"/>
                <a:ext cx="474799" cy="712207"/>
              </a:xfrm>
              <a:prstGeom prst="rect">
                <a:avLst/>
              </a:prstGeom>
              <a:noFill/>
            </p:spPr>
          </p:pic>
          <p:sp>
            <p:nvSpPr>
              <p:cNvPr id="16" name="Rectangle 15"/>
              <p:cNvSpPr/>
              <p:nvPr/>
            </p:nvSpPr>
            <p:spPr>
              <a:xfrm>
                <a:off x="2543963" y="212472"/>
                <a:ext cx="323326" cy="502702"/>
              </a:xfrm>
              <a:prstGeom prst="rect">
                <a:avLst/>
              </a:prstGeom>
            </p:spPr>
            <p:txBody>
              <a:bodyPr wrap="none">
                <a:spAutoFit/>
              </a:bodyPr>
              <a:lstStyle/>
              <a:p>
                <a:pPr>
                  <a:lnSpc>
                    <a:spcPct val="130000"/>
                  </a:lnSpc>
                </a:pPr>
                <a:r>
                  <a:rPr lang="en-US" sz="3200" baseline="-25000" dirty="0">
                    <a:sym typeface="Wingdings"/>
                  </a:rPr>
                  <a:t>0</a:t>
                </a:r>
                <a:endParaRPr lang="en-US" sz="3200" dirty="0"/>
              </a:p>
            </p:txBody>
          </p:sp>
        </p:grpSp>
      </p:grpSp>
    </p:spTree>
    <p:extLst>
      <p:ext uri="{BB962C8B-B14F-4D97-AF65-F5344CB8AC3E}">
        <p14:creationId xmlns:p14="http://schemas.microsoft.com/office/powerpoint/2010/main" val="3986174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92513" y="128144"/>
            <a:ext cx="7962023" cy="3248978"/>
            <a:chOff x="792513" y="670000"/>
            <a:chExt cx="7962023" cy="3248978"/>
          </a:xfrm>
        </p:grpSpPr>
        <p:grpSp>
          <p:nvGrpSpPr>
            <p:cNvPr id="2" name="Group 1"/>
            <p:cNvGrpSpPr/>
            <p:nvPr/>
          </p:nvGrpSpPr>
          <p:grpSpPr>
            <a:xfrm>
              <a:off x="792513" y="670000"/>
              <a:ext cx="7962023" cy="3248978"/>
              <a:chOff x="1788223" y="1382121"/>
              <a:chExt cx="7962023" cy="3248978"/>
            </a:xfrm>
          </p:grpSpPr>
          <p:grpSp>
            <p:nvGrpSpPr>
              <p:cNvPr id="3" name="Group 2"/>
              <p:cNvGrpSpPr/>
              <p:nvPr/>
            </p:nvGrpSpPr>
            <p:grpSpPr>
              <a:xfrm>
                <a:off x="1788223" y="1502038"/>
                <a:ext cx="7962023" cy="3129061"/>
                <a:chOff x="823022" y="2367620"/>
                <a:chExt cx="7962023" cy="3129061"/>
              </a:xfrm>
            </p:grpSpPr>
            <p:grpSp>
              <p:nvGrpSpPr>
                <p:cNvPr id="6" name="Group 5"/>
                <p:cNvGrpSpPr/>
                <p:nvPr/>
              </p:nvGrpSpPr>
              <p:grpSpPr>
                <a:xfrm>
                  <a:off x="823022" y="2367620"/>
                  <a:ext cx="7962023" cy="3129061"/>
                  <a:chOff x="-90474" y="3602667"/>
                  <a:chExt cx="7962023" cy="3129061"/>
                </a:xfrm>
              </p:grpSpPr>
              <p:sp>
                <p:nvSpPr>
                  <p:cNvPr id="8" name="Rectangle 7"/>
                  <p:cNvSpPr/>
                  <p:nvPr/>
                </p:nvSpPr>
                <p:spPr>
                  <a:xfrm>
                    <a:off x="-90474" y="3602667"/>
                    <a:ext cx="7962023" cy="3129061"/>
                  </a:xfrm>
                  <a:prstGeom prst="rect">
                    <a:avLst/>
                  </a:prstGeom>
                  <a:ln>
                    <a:noFill/>
                  </a:ln>
                </p:spPr>
                <p:txBody>
                  <a:bodyPr wrap="square">
                    <a:spAutoFit/>
                  </a:bodyPr>
                  <a:lstStyle/>
                  <a:p>
                    <a:r>
                      <a:rPr lang="en-US" sz="3200" dirty="0" smtClean="0">
                        <a:sym typeface="Wingdings"/>
                      </a:rPr>
                      <a:t>H</a:t>
                    </a:r>
                    <a:r>
                      <a:rPr lang="en-US" sz="3200" baseline="-25000" dirty="0">
                        <a:sym typeface="Wingdings"/>
                      </a:rPr>
                      <a:t>0</a:t>
                    </a:r>
                    <a:r>
                      <a:rPr lang="en-US" sz="3200" dirty="0" smtClean="0">
                        <a:sym typeface="Wingdings"/>
                      </a:rPr>
                      <a:t>  =  Z</a:t>
                    </a:r>
                    <a:r>
                      <a:rPr lang="en-US" sz="3200" baseline="-25000" dirty="0" smtClean="0">
                        <a:sym typeface="Wingdings"/>
                      </a:rPr>
                      <a:t>0</a:t>
                    </a:r>
                    <a:r>
                      <a:rPr lang="en-US" sz="3200" dirty="0" smtClean="0">
                        <a:sym typeface="Wingdings"/>
                      </a:rPr>
                      <a:t>/</a:t>
                    </a:r>
                    <a:r>
                      <a:rPr lang="en-US" sz="3200" dirty="0" smtClean="0"/>
                      <a:t>B</a:t>
                    </a:r>
                    <a:r>
                      <a:rPr lang="en-US" sz="3200" baseline="-25000" dirty="0"/>
                      <a:t>0</a:t>
                    </a:r>
                    <a:r>
                      <a:rPr lang="en-US" sz="3200" dirty="0" smtClean="0"/>
                      <a:t> = (kernel of     </a:t>
                    </a:r>
                    <a:r>
                      <a:rPr lang="en-US" sz="3200" baseline="-25000" dirty="0"/>
                      <a:t>0</a:t>
                    </a:r>
                    <a:r>
                      <a:rPr lang="en-US" sz="3200" dirty="0" smtClean="0"/>
                      <a:t>)/ (image of     </a:t>
                    </a:r>
                    <a:r>
                      <a:rPr lang="en-US" sz="3200" baseline="-25000" dirty="0"/>
                      <a:t>1</a:t>
                    </a:r>
                    <a:r>
                      <a:rPr lang="en-US" sz="3200" dirty="0" smtClean="0"/>
                      <a:t>)</a:t>
                    </a:r>
                  </a:p>
                  <a:p>
                    <a:endParaRPr lang="en-US" sz="3200" dirty="0"/>
                  </a:p>
                  <a:p>
                    <a:r>
                      <a:rPr lang="en-US" sz="3200" dirty="0" smtClean="0"/>
                      <a:t>				     null space of M</a:t>
                    </a:r>
                    <a:r>
                      <a:rPr lang="en-US" sz="3200" baseline="-25000" dirty="0" smtClean="0"/>
                      <a:t>0        </a:t>
                    </a:r>
                  </a:p>
                  <a:p>
                    <a:pPr>
                      <a:lnSpc>
                        <a:spcPct val="120000"/>
                      </a:lnSpc>
                    </a:pPr>
                    <a:r>
                      <a:rPr lang="en-US" sz="3200" dirty="0"/>
                      <a:t>	</a:t>
                    </a:r>
                    <a:r>
                      <a:rPr lang="en-US" sz="3200" dirty="0" smtClean="0"/>
                      <a:t>			</a:t>
                    </a:r>
                    <a:r>
                      <a:rPr lang="en-US" sz="3200" dirty="0"/>
                      <a:t> </a:t>
                    </a:r>
                    <a:r>
                      <a:rPr lang="en-US" sz="3200" dirty="0" smtClean="0"/>
                      <a:t>  column space of M</a:t>
                    </a:r>
                    <a:r>
                      <a:rPr lang="en-US" sz="3200" baseline="-25000" dirty="0"/>
                      <a:t>1</a:t>
                    </a:r>
                    <a:endParaRPr lang="en-US" sz="3200" baseline="-25000" dirty="0" smtClean="0"/>
                  </a:p>
                  <a:p>
                    <a:pPr>
                      <a:lnSpc>
                        <a:spcPct val="120000"/>
                      </a:lnSpc>
                    </a:pPr>
                    <a:endParaRPr lang="en-US" sz="3200" baseline="-25000" dirty="0"/>
                  </a:p>
                  <a:p>
                    <a:pPr>
                      <a:lnSpc>
                        <a:spcPct val="120000"/>
                      </a:lnSpc>
                    </a:pPr>
                    <a:r>
                      <a:rPr lang="en-US" sz="3200" dirty="0" smtClean="0">
                        <a:sym typeface="Wingdings"/>
                      </a:rPr>
                      <a:t>        =  &lt; a, b, c, d  :   </a:t>
                    </a:r>
                    <a:r>
                      <a:rPr lang="en-US" sz="3200" dirty="0" err="1">
                        <a:sym typeface="Wingdings"/>
                      </a:rPr>
                      <a:t>tc</a:t>
                    </a:r>
                    <a:r>
                      <a:rPr lang="en-US" sz="3200" dirty="0">
                        <a:sym typeface="Wingdings"/>
                      </a:rPr>
                      <a:t> + td, </a:t>
                    </a:r>
                    <a:r>
                      <a:rPr lang="en-US" sz="3200" dirty="0" smtClean="0">
                        <a:sym typeface="Wingdings"/>
                      </a:rPr>
                      <a:t> </a:t>
                    </a:r>
                    <a:r>
                      <a:rPr lang="en-US" sz="3200" dirty="0" err="1" smtClean="0">
                        <a:sym typeface="Wingdings"/>
                      </a:rPr>
                      <a:t>tb</a:t>
                    </a:r>
                    <a:r>
                      <a:rPr lang="en-US" sz="3200" dirty="0" smtClean="0">
                        <a:sym typeface="Wingdings"/>
                      </a:rPr>
                      <a:t> </a:t>
                    </a:r>
                    <a:r>
                      <a:rPr lang="en-US" sz="3200" dirty="0">
                        <a:sym typeface="Wingdings"/>
                      </a:rPr>
                      <a:t>+ c, </a:t>
                    </a:r>
                    <a:r>
                      <a:rPr lang="en-US" sz="3200" dirty="0" smtClean="0">
                        <a:sym typeface="Wingdings"/>
                      </a:rPr>
                      <a:t> ta </a:t>
                    </a:r>
                    <a:r>
                      <a:rPr lang="en-US" sz="3200" dirty="0">
                        <a:sym typeface="Wingdings"/>
                      </a:rPr>
                      <a:t>+ </a:t>
                    </a:r>
                    <a:r>
                      <a:rPr lang="en-US" sz="3200" dirty="0" err="1">
                        <a:sym typeface="Wingdings"/>
                      </a:rPr>
                      <a:t>tb</a:t>
                    </a:r>
                    <a:r>
                      <a:rPr lang="en-US" sz="3200" dirty="0" smtClean="0">
                        <a:sym typeface="Wingdings"/>
                      </a:rPr>
                      <a:t>&gt;      </a:t>
                    </a:r>
                    <a:endParaRPr lang="en-US" sz="3200" dirty="0"/>
                  </a:p>
                </p:txBody>
              </p:sp>
              <p:cxnSp>
                <p:nvCxnSpPr>
                  <p:cNvPr id="9" name="Straight Connector 8"/>
                  <p:cNvCxnSpPr/>
                  <p:nvPr/>
                </p:nvCxnSpPr>
                <p:spPr>
                  <a:xfrm flipV="1">
                    <a:off x="2313721" y="5201122"/>
                    <a:ext cx="3318192" cy="1"/>
                  </a:xfrm>
                  <a:prstGeom prst="line">
                    <a:avLst/>
                  </a:prstGeom>
                  <a:ln>
                    <a:noFill/>
                  </a:ln>
                  <a:effectLst/>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2354988" y="3626632"/>
                  <a:ext cx="521893" cy="584776"/>
                </a:xfrm>
                <a:prstGeom prst="rect">
                  <a:avLst/>
                </a:prstGeom>
                <a:noFill/>
                <a:ln>
                  <a:noFill/>
                </a:ln>
              </p:spPr>
              <p:txBody>
                <a:bodyPr wrap="square" rtlCol="0">
                  <a:spAutoFit/>
                </a:bodyPr>
                <a:lstStyle/>
                <a:p>
                  <a:r>
                    <a:rPr lang="en-US" sz="3200" dirty="0" smtClean="0"/>
                    <a:t>=</a:t>
                  </a:r>
                  <a:endParaRPr lang="en-US" sz="3200" dirty="0"/>
                </a:p>
              </p:txBody>
            </p:sp>
          </p:grpSp>
          <p:pic>
            <p:nvPicPr>
              <p:cNvPr id="4" name="Picture 3"/>
              <p:cNvPicPr>
                <a:picLocks noChangeAspect="1"/>
              </p:cNvPicPr>
              <p:nvPr/>
            </p:nvPicPr>
            <p:blipFill rotWithShape="1">
              <a:blip r:embed="rId2"/>
              <a:srcRect l="-22826" t="-31574" r="-24015" b="-15269"/>
              <a:stretch/>
            </p:blipFill>
            <p:spPr>
              <a:xfrm>
                <a:off x="5732794" y="1382121"/>
                <a:ext cx="474799" cy="712207"/>
              </a:xfrm>
              <a:prstGeom prst="rect">
                <a:avLst/>
              </a:prstGeom>
              <a:noFill/>
              <a:ln>
                <a:noFill/>
              </a:ln>
            </p:spPr>
          </p:pic>
          <p:pic>
            <p:nvPicPr>
              <p:cNvPr id="5" name="Picture 4"/>
              <p:cNvPicPr>
                <a:picLocks noChangeAspect="1"/>
              </p:cNvPicPr>
              <p:nvPr/>
            </p:nvPicPr>
            <p:blipFill rotWithShape="1">
              <a:blip r:embed="rId2"/>
              <a:srcRect l="-22826" t="-31574" r="-24015" b="-15269"/>
              <a:stretch/>
            </p:blipFill>
            <p:spPr>
              <a:xfrm>
                <a:off x="8272794" y="1405083"/>
                <a:ext cx="474799" cy="712207"/>
              </a:xfrm>
              <a:prstGeom prst="rect">
                <a:avLst/>
              </a:prstGeom>
              <a:noFill/>
              <a:ln>
                <a:noFill/>
              </a:ln>
            </p:spPr>
          </p:pic>
        </p:grpSp>
        <p:cxnSp>
          <p:nvCxnSpPr>
            <p:cNvPr id="10" name="Straight Connector 9"/>
            <p:cNvCxnSpPr/>
            <p:nvPr/>
          </p:nvCxnSpPr>
          <p:spPr>
            <a:xfrm flipV="1">
              <a:off x="2896400" y="2423141"/>
              <a:ext cx="3318192"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775266" y="3587598"/>
            <a:ext cx="5435039" cy="845889"/>
            <a:chOff x="1017127" y="3991131"/>
            <a:chExt cx="5435039" cy="845889"/>
          </a:xfrm>
        </p:grpSpPr>
        <p:sp>
          <p:nvSpPr>
            <p:cNvPr id="19" name="Rectangle 18"/>
            <p:cNvSpPr/>
            <p:nvPr/>
          </p:nvSpPr>
          <p:spPr>
            <a:xfrm>
              <a:off x="1017127" y="4201445"/>
              <a:ext cx="5435039" cy="584776"/>
            </a:xfrm>
            <a:prstGeom prst="rect">
              <a:avLst/>
            </a:prstGeom>
            <a:ln>
              <a:noFill/>
            </a:ln>
          </p:spPr>
          <p:txBody>
            <a:bodyPr wrap="square">
              <a:spAutoFit/>
            </a:bodyPr>
            <a:lstStyle/>
            <a:p>
              <a:r>
                <a:rPr lang="en-US" sz="3200" dirty="0" smtClean="0">
                  <a:solidFill>
                    <a:srgbClr val="376092"/>
                  </a:solidFill>
                  <a:sym typeface="Wingdings"/>
                </a:rPr>
                <a:t>H</a:t>
              </a:r>
              <a:r>
                <a:rPr lang="en-US" sz="3200" baseline="-25000" dirty="0">
                  <a:solidFill>
                    <a:srgbClr val="376092"/>
                  </a:solidFill>
                  <a:sym typeface="Wingdings"/>
                </a:rPr>
                <a:t>0</a:t>
              </a:r>
              <a:r>
                <a:rPr lang="en-US" sz="3200" dirty="0" smtClean="0">
                  <a:solidFill>
                    <a:srgbClr val="376092"/>
                  </a:solidFill>
                  <a:sym typeface="Wingdings"/>
                </a:rPr>
                <a:t>    =  </a:t>
              </a:r>
              <a:r>
                <a:rPr lang="en-US" sz="3200" dirty="0">
                  <a:solidFill>
                    <a:srgbClr val="376092"/>
                  </a:solidFill>
                  <a:sym typeface="Wingdings"/>
                </a:rPr>
                <a:t> </a:t>
              </a:r>
              <a:r>
                <a:rPr lang="en-US" sz="3200" dirty="0" smtClean="0">
                  <a:solidFill>
                    <a:srgbClr val="376092"/>
                  </a:solidFill>
                  <a:sym typeface="Wingdings"/>
                </a:rPr>
                <a:t>Z</a:t>
              </a:r>
              <a:r>
                <a:rPr lang="en-US" sz="3200" baseline="-25000" dirty="0">
                  <a:solidFill>
                    <a:srgbClr val="376092"/>
                  </a:solidFill>
                  <a:sym typeface="Wingdings"/>
                </a:rPr>
                <a:t>0</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rPr>
                <a:t>B</a:t>
              </a:r>
              <a:r>
                <a:rPr lang="en-US" sz="3200" baseline="-25000" dirty="0">
                  <a:solidFill>
                    <a:srgbClr val="376092"/>
                  </a:solidFill>
                </a:rPr>
                <a:t>0</a:t>
              </a:r>
              <a:r>
                <a:rPr lang="en-US" sz="3200" dirty="0" smtClean="0">
                  <a:solidFill>
                    <a:srgbClr val="376092"/>
                  </a:solidFill>
                </a:rPr>
                <a:t>         </a:t>
              </a:r>
              <a:r>
                <a:rPr lang="en-US" sz="3200" dirty="0" smtClean="0">
                  <a:solidFill>
                    <a:srgbClr val="376092"/>
                  </a:solidFill>
                  <a:sym typeface="Wingdings"/>
                </a:rPr>
                <a:t>Z</a:t>
              </a:r>
              <a:r>
                <a:rPr lang="en-US" sz="3200" baseline="-25000" dirty="0">
                  <a:solidFill>
                    <a:srgbClr val="376092"/>
                  </a:solidFill>
                  <a:sym typeface="Wingdings"/>
                </a:rPr>
                <a:t>0</a:t>
              </a:r>
              <a:r>
                <a:rPr lang="en-US" sz="3200" dirty="0" smtClean="0">
                  <a:solidFill>
                    <a:srgbClr val="376092"/>
                  </a:solidFill>
                  <a:sym typeface="Wingdings"/>
                </a:rPr>
                <a:t> )</a:t>
              </a:r>
              <a:r>
                <a:rPr lang="en-US" sz="3200" dirty="0" smtClean="0">
                  <a:solidFill>
                    <a:srgbClr val="376092"/>
                  </a:solidFill>
                </a:rPr>
                <a:t>   </a:t>
              </a:r>
            </a:p>
          </p:txBody>
        </p:sp>
        <p:sp>
          <p:nvSpPr>
            <p:cNvPr id="20" name="TextBox 19"/>
            <p:cNvSpPr txBox="1"/>
            <p:nvPr/>
          </p:nvSpPr>
          <p:spPr>
            <a:xfrm>
              <a:off x="1303864" y="3991131"/>
              <a:ext cx="626533" cy="420628"/>
            </a:xfrm>
            <a:prstGeom prst="rect">
              <a:avLst/>
            </a:prstGeom>
            <a:noFill/>
          </p:spPr>
          <p:txBody>
            <a:bodyPr wrap="square" rtlCol="0">
              <a:spAutoFit/>
            </a:bodyPr>
            <a:lstStyle/>
            <a:p>
              <a:r>
                <a:rPr lang="en-US" sz="3200" baseline="-25000" dirty="0" err="1">
                  <a:solidFill>
                    <a:srgbClr val="376092"/>
                  </a:solidFill>
                </a:rPr>
                <a:t>i</a:t>
              </a:r>
              <a:r>
                <a:rPr lang="en-US" sz="3200" baseline="-25000" dirty="0" smtClean="0">
                  <a:solidFill>
                    <a:srgbClr val="376092"/>
                  </a:solidFill>
                </a:rPr>
                <a:t>, p</a:t>
              </a:r>
            </a:p>
          </p:txBody>
        </p:sp>
        <p:sp>
          <p:nvSpPr>
            <p:cNvPr id="21" name="TextBox 20"/>
            <p:cNvSpPr txBox="1"/>
            <p:nvPr/>
          </p:nvSpPr>
          <p:spPr>
            <a:xfrm>
              <a:off x="3251197" y="4024997"/>
              <a:ext cx="626533" cy="420628"/>
            </a:xfrm>
            <a:prstGeom prst="rect">
              <a:avLst/>
            </a:prstGeom>
            <a:noFill/>
          </p:spPr>
          <p:txBody>
            <a:bodyPr wrap="square" rtlCol="0">
              <a:spAutoFit/>
            </a:bodyPr>
            <a:lstStyle/>
            <a:p>
              <a:r>
                <a:rPr lang="en-US" sz="3200" baseline="-25000" dirty="0" err="1" smtClean="0">
                  <a:solidFill>
                    <a:srgbClr val="376092"/>
                  </a:solidFill>
                </a:rPr>
                <a:t>i+p</a:t>
              </a:r>
              <a:endParaRPr lang="en-US" sz="3200" baseline="-25000" dirty="0" smtClean="0">
                <a:solidFill>
                  <a:srgbClr val="376092"/>
                </a:solidFill>
              </a:endParaRPr>
            </a:p>
          </p:txBody>
        </p:sp>
        <p:sp>
          <p:nvSpPr>
            <p:cNvPr id="22" name="TextBox 21"/>
            <p:cNvSpPr txBox="1"/>
            <p:nvPr/>
          </p:nvSpPr>
          <p:spPr>
            <a:xfrm>
              <a:off x="2438394"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23" name="TextBox 22"/>
            <p:cNvSpPr txBox="1"/>
            <p:nvPr/>
          </p:nvSpPr>
          <p:spPr>
            <a:xfrm>
              <a:off x="4402660"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24" name="TextBox 23"/>
            <p:cNvSpPr txBox="1"/>
            <p:nvPr/>
          </p:nvSpPr>
          <p:spPr>
            <a:xfrm rot="10800000">
              <a:off x="3539064" y="4252244"/>
              <a:ext cx="660400" cy="584776"/>
            </a:xfrm>
            <a:prstGeom prst="rect">
              <a:avLst/>
            </a:prstGeom>
            <a:noFill/>
          </p:spPr>
          <p:txBody>
            <a:bodyPr wrap="square" rtlCol="0">
              <a:spAutoFit/>
            </a:bodyPr>
            <a:lstStyle/>
            <a:p>
              <a:r>
                <a:rPr lang="en-US" sz="3200" dirty="0" smtClean="0">
                  <a:solidFill>
                    <a:srgbClr val="376092"/>
                  </a:solidFill>
                </a:rPr>
                <a:t>U</a:t>
              </a:r>
            </a:p>
          </p:txBody>
        </p:sp>
      </p:grpSp>
      <p:sp>
        <p:nvSpPr>
          <p:cNvPr id="15" name="Snip Single Corner Rectangle 14"/>
          <p:cNvSpPr/>
          <p:nvPr/>
        </p:nvSpPr>
        <p:spPr>
          <a:xfrm>
            <a:off x="1559097" y="5920839"/>
            <a:ext cx="200739" cy="596086"/>
          </a:xfrm>
          <a:prstGeom prst="snip1Rect">
            <a:avLst/>
          </a:prstGeom>
        </p:spPr>
        <p:txBody>
          <a:bodyPr wrap="none" rtlCol="0" anchor="ctr">
            <a:spAutoFit/>
          </a:bodyPr>
          <a:lstStyle/>
          <a:p>
            <a:pPr algn="ctr"/>
            <a:endParaRPr lang="en-US" sz="3200" dirty="0">
              <a:solidFill>
                <a:srgbClr val="376092"/>
              </a:solidFill>
              <a:sym typeface="Wingdings"/>
            </a:endParaRPr>
          </a:p>
        </p:txBody>
      </p:sp>
      <p:grpSp>
        <p:nvGrpSpPr>
          <p:cNvPr id="26" name="Group 25"/>
          <p:cNvGrpSpPr/>
          <p:nvPr/>
        </p:nvGrpSpPr>
        <p:grpSpPr>
          <a:xfrm>
            <a:off x="792513" y="4617485"/>
            <a:ext cx="7708020" cy="1779974"/>
            <a:chOff x="1017127" y="3991131"/>
            <a:chExt cx="5435039" cy="1779974"/>
          </a:xfrm>
        </p:grpSpPr>
        <p:sp>
          <p:nvSpPr>
            <p:cNvPr id="27" name="Rectangle 26"/>
            <p:cNvSpPr/>
            <p:nvPr/>
          </p:nvSpPr>
          <p:spPr>
            <a:xfrm>
              <a:off x="1017127" y="4201445"/>
              <a:ext cx="5435039" cy="1569660"/>
            </a:xfrm>
            <a:prstGeom prst="rect">
              <a:avLst/>
            </a:prstGeom>
            <a:ln>
              <a:noFill/>
            </a:ln>
          </p:spPr>
          <p:txBody>
            <a:bodyPr wrap="square">
              <a:spAutoFit/>
            </a:bodyPr>
            <a:lstStyle/>
            <a:p>
              <a:r>
                <a:rPr lang="en-US" sz="3200" dirty="0" smtClean="0">
                  <a:solidFill>
                    <a:srgbClr val="376092"/>
                  </a:solidFill>
                  <a:sym typeface="Wingdings"/>
                </a:rPr>
                <a:t>H</a:t>
              </a:r>
              <a:r>
                <a:rPr lang="en-US" sz="3200" baseline="-25000" dirty="0">
                  <a:solidFill>
                    <a:srgbClr val="376092"/>
                  </a:solidFill>
                  <a:sym typeface="Wingdings"/>
                </a:rPr>
                <a:t>0</a:t>
              </a:r>
              <a:r>
                <a:rPr lang="en-US" sz="3200" dirty="0" smtClean="0">
                  <a:solidFill>
                    <a:srgbClr val="376092"/>
                  </a:solidFill>
                  <a:sym typeface="Wingdings"/>
                </a:rPr>
                <a:t>    =  </a:t>
              </a:r>
              <a:r>
                <a:rPr lang="en-US" sz="3200" dirty="0">
                  <a:solidFill>
                    <a:srgbClr val="376092"/>
                  </a:solidFill>
                  <a:sym typeface="Wingdings"/>
                </a:rPr>
                <a:t> </a:t>
              </a:r>
              <a:r>
                <a:rPr lang="en-US" sz="3200" b="1" dirty="0" smtClean="0">
                  <a:solidFill>
                    <a:srgbClr val="376092"/>
                  </a:solidFill>
                  <a:sym typeface="Wingdings"/>
                </a:rPr>
                <a:t>Z</a:t>
              </a:r>
              <a:r>
                <a:rPr lang="en-US" sz="3200" baseline="-25000" dirty="0" smtClean="0">
                  <a:solidFill>
                    <a:srgbClr val="376092"/>
                  </a:solidFill>
                  <a:sym typeface="Wingdings"/>
                </a:rPr>
                <a:t>2</a:t>
              </a:r>
              <a:r>
                <a:rPr lang="en-US" sz="3200" dirty="0">
                  <a:solidFill>
                    <a:srgbClr val="376092"/>
                  </a:solidFill>
                  <a:sym typeface="Wingdings"/>
                </a:rPr>
                <a:t>	</a:t>
              </a:r>
              <a:r>
                <a:rPr lang="en-US" sz="3200" dirty="0" smtClean="0">
                  <a:solidFill>
                    <a:srgbClr val="376092"/>
                  </a:solidFill>
                  <a:sym typeface="Wingdings"/>
                </a:rPr>
                <a:t>	</a:t>
              </a:r>
            </a:p>
            <a:p>
              <a:endParaRPr lang="en-US" sz="3200" dirty="0">
                <a:solidFill>
                  <a:srgbClr val="376092"/>
                </a:solidFill>
                <a:sym typeface="Wingdings"/>
              </a:endParaRPr>
            </a:p>
            <a:p>
              <a:r>
                <a:rPr lang="en-US" sz="3200" dirty="0" smtClean="0">
                  <a:solidFill>
                    <a:srgbClr val="376092"/>
                  </a:solidFill>
                  <a:sym typeface="Wingdings"/>
                </a:rPr>
                <a:t>For p &gt; 0:  H</a:t>
              </a:r>
              <a:r>
                <a:rPr lang="en-US" sz="3200" baseline="-25000" dirty="0" smtClean="0">
                  <a:solidFill>
                    <a:srgbClr val="376092"/>
                  </a:solidFill>
                  <a:sym typeface="Wingdings"/>
                </a:rPr>
                <a:t>0</a:t>
              </a:r>
              <a:r>
                <a:rPr lang="en-US" sz="3200" dirty="0" smtClean="0">
                  <a:solidFill>
                    <a:srgbClr val="376092"/>
                  </a:solidFill>
                  <a:sym typeface="Wingdings"/>
                </a:rPr>
                <a:t>     </a:t>
              </a:r>
              <a:r>
                <a:rPr lang="en-US" sz="3200" dirty="0">
                  <a:solidFill>
                    <a:srgbClr val="376092"/>
                  </a:solidFill>
                  <a:sym typeface="Wingdings"/>
                </a:rPr>
                <a:t>=   </a:t>
              </a:r>
              <a:r>
                <a:rPr lang="en-US" sz="3200" b="1" dirty="0">
                  <a:solidFill>
                    <a:srgbClr val="376092"/>
                  </a:solidFill>
                  <a:sym typeface="Wingdings"/>
                </a:rPr>
                <a:t>Z</a:t>
              </a:r>
              <a:r>
                <a:rPr lang="en-US" sz="3200" baseline="-25000" dirty="0">
                  <a:solidFill>
                    <a:srgbClr val="376092"/>
                  </a:solidFill>
                  <a:sym typeface="Wingdings"/>
                </a:rPr>
                <a:t>2 </a:t>
              </a:r>
              <a:r>
                <a:rPr lang="en-US" sz="3200" baseline="-25000" dirty="0" smtClean="0">
                  <a:solidFill>
                    <a:srgbClr val="376092"/>
                  </a:solidFill>
                  <a:sym typeface="Wingdings"/>
                </a:rPr>
                <a:t> </a:t>
              </a:r>
              <a:endParaRPr lang="en-US" sz="3200" dirty="0" smtClean="0">
                <a:solidFill>
                  <a:srgbClr val="376092"/>
                </a:solidFill>
              </a:endParaRPr>
            </a:p>
          </p:txBody>
        </p:sp>
        <p:sp>
          <p:nvSpPr>
            <p:cNvPr id="28" name="TextBox 27"/>
            <p:cNvSpPr txBox="1"/>
            <p:nvPr/>
          </p:nvSpPr>
          <p:spPr>
            <a:xfrm>
              <a:off x="1191419" y="3991131"/>
              <a:ext cx="626533" cy="420628"/>
            </a:xfrm>
            <a:prstGeom prst="rect">
              <a:avLst/>
            </a:prstGeom>
            <a:noFill/>
          </p:spPr>
          <p:txBody>
            <a:bodyPr wrap="square" rtlCol="0">
              <a:spAutoFit/>
            </a:bodyPr>
            <a:lstStyle/>
            <a:p>
              <a:r>
                <a:rPr lang="en-US" sz="3200" baseline="-25000" dirty="0">
                  <a:solidFill>
                    <a:srgbClr val="376092"/>
                  </a:solidFill>
                </a:rPr>
                <a:t>0</a:t>
              </a:r>
              <a:r>
                <a:rPr lang="en-US" sz="3200" baseline="-25000" dirty="0" smtClean="0">
                  <a:solidFill>
                    <a:srgbClr val="376092"/>
                  </a:solidFill>
                </a:rPr>
                <a:t>, </a:t>
              </a:r>
              <a:r>
                <a:rPr lang="en-US" sz="3200" baseline="-25000" dirty="0">
                  <a:solidFill>
                    <a:srgbClr val="376092"/>
                  </a:solidFill>
                </a:rPr>
                <a:t>0</a:t>
              </a:r>
              <a:endParaRPr lang="en-US" sz="3200" baseline="-25000" dirty="0" smtClean="0">
                <a:solidFill>
                  <a:srgbClr val="376092"/>
                </a:solidFill>
              </a:endParaRPr>
            </a:p>
          </p:txBody>
        </p:sp>
        <p:sp>
          <p:nvSpPr>
            <p:cNvPr id="30" name="TextBox 29"/>
            <p:cNvSpPr txBox="1"/>
            <p:nvPr/>
          </p:nvSpPr>
          <p:spPr>
            <a:xfrm>
              <a:off x="2037454" y="4024997"/>
              <a:ext cx="321739" cy="420628"/>
            </a:xfrm>
            <a:prstGeom prst="rect">
              <a:avLst/>
            </a:prstGeom>
            <a:noFill/>
          </p:spPr>
          <p:txBody>
            <a:bodyPr wrap="square" rtlCol="0">
              <a:spAutoFit/>
            </a:bodyPr>
            <a:lstStyle/>
            <a:p>
              <a:r>
                <a:rPr lang="en-US" sz="3200" baseline="-25000" dirty="0" err="1">
                  <a:solidFill>
                    <a:srgbClr val="376092"/>
                  </a:solidFill>
                </a:rPr>
                <a:t>2</a:t>
              </a:r>
              <a:endParaRPr lang="en-US" sz="3200" baseline="-25000" dirty="0" smtClean="0">
                <a:solidFill>
                  <a:srgbClr val="376092"/>
                </a:solidFill>
              </a:endParaRPr>
            </a:p>
          </p:txBody>
        </p:sp>
      </p:grpSp>
      <p:sp>
        <p:nvSpPr>
          <p:cNvPr id="34" name="TextBox 33"/>
          <p:cNvSpPr txBox="1"/>
          <p:nvPr/>
        </p:nvSpPr>
        <p:spPr>
          <a:xfrm>
            <a:off x="2777869" y="5625860"/>
            <a:ext cx="626533" cy="420628"/>
          </a:xfrm>
          <a:prstGeom prst="rect">
            <a:avLst/>
          </a:prstGeom>
          <a:noFill/>
        </p:spPr>
        <p:txBody>
          <a:bodyPr wrap="square" rtlCol="0">
            <a:spAutoFit/>
          </a:bodyPr>
          <a:lstStyle/>
          <a:p>
            <a:r>
              <a:rPr lang="en-US" sz="3200" baseline="-25000" dirty="0">
                <a:solidFill>
                  <a:srgbClr val="376092"/>
                </a:solidFill>
              </a:rPr>
              <a:t>0</a:t>
            </a:r>
            <a:r>
              <a:rPr lang="en-US" sz="3200" baseline="-25000" dirty="0" smtClean="0">
                <a:solidFill>
                  <a:srgbClr val="376092"/>
                </a:solidFill>
              </a:rPr>
              <a:t>, </a:t>
            </a:r>
            <a:r>
              <a:rPr lang="en-US" sz="3200" baseline="-25000" dirty="0">
                <a:solidFill>
                  <a:srgbClr val="376092"/>
                </a:solidFill>
              </a:rPr>
              <a:t>p</a:t>
            </a:r>
            <a:endParaRPr lang="en-US" sz="3200" baseline="-25000" dirty="0" smtClean="0">
              <a:solidFill>
                <a:srgbClr val="376092"/>
              </a:solidFill>
            </a:endParaRPr>
          </a:p>
        </p:txBody>
      </p:sp>
    </p:spTree>
    <p:extLst>
      <p:ext uri="{BB962C8B-B14F-4D97-AF65-F5344CB8AC3E}">
        <p14:creationId xmlns:p14="http://schemas.microsoft.com/office/powerpoint/2010/main" val="3916431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39176" y="49242"/>
            <a:ext cx="2578608" cy="3021287"/>
          </a:xfrm>
          <a:prstGeom prst="rect">
            <a:avLst/>
          </a:prstGeom>
        </p:spPr>
      </p:pic>
      <p:sp>
        <p:nvSpPr>
          <p:cNvPr id="6" name="Rectangle 5"/>
          <p:cNvSpPr/>
          <p:nvPr/>
        </p:nvSpPr>
        <p:spPr>
          <a:xfrm>
            <a:off x="598040" y="205771"/>
            <a:ext cx="4906304" cy="2062103"/>
          </a:xfrm>
          <a:prstGeom prst="rect">
            <a:avLst/>
          </a:prstGeom>
        </p:spPr>
        <p:txBody>
          <a:bodyPr wrap="square">
            <a:spAutoFit/>
          </a:bodyPr>
          <a:lstStyle/>
          <a:p>
            <a:r>
              <a:rPr lang="en-US" sz="3200" dirty="0" smtClean="0"/>
              <a:t>Computing Persistent Homology by </a:t>
            </a:r>
          </a:p>
          <a:p>
            <a:r>
              <a:rPr lang="en-US" sz="3200" dirty="0" err="1" smtClean="0"/>
              <a:t>Afra</a:t>
            </a:r>
            <a:r>
              <a:rPr lang="en-US" sz="3200" dirty="0" smtClean="0"/>
              <a:t> </a:t>
            </a:r>
            <a:r>
              <a:rPr lang="en-US" sz="3200" dirty="0" err="1" smtClean="0"/>
              <a:t>Zomorodian</a:t>
            </a:r>
            <a:r>
              <a:rPr lang="en-US" sz="3200" dirty="0" smtClean="0"/>
              <a:t>,</a:t>
            </a:r>
          </a:p>
          <a:p>
            <a:r>
              <a:rPr lang="en-US" sz="3200" dirty="0" smtClean="0"/>
              <a:t> Gunnar </a:t>
            </a:r>
            <a:r>
              <a:rPr lang="en-US" sz="3200" dirty="0" err="1" smtClean="0"/>
              <a:t>Carlsson</a:t>
            </a:r>
            <a:endParaRPr lang="en-US" sz="3200" dirty="0" smtClean="0"/>
          </a:p>
        </p:txBody>
      </p:sp>
      <p:grpSp>
        <p:nvGrpSpPr>
          <p:cNvPr id="7" name="Group 6"/>
          <p:cNvGrpSpPr/>
          <p:nvPr/>
        </p:nvGrpSpPr>
        <p:grpSpPr>
          <a:xfrm>
            <a:off x="626535" y="3175567"/>
            <a:ext cx="7799503" cy="3493770"/>
            <a:chOff x="846664" y="3175567"/>
            <a:chExt cx="7799503" cy="3493770"/>
          </a:xfrm>
        </p:grpSpPr>
        <p:pic>
          <p:nvPicPr>
            <p:cNvPr id="8" name="Picture 7"/>
            <p:cNvPicPr>
              <a:picLocks noChangeAspect="1"/>
            </p:cNvPicPr>
            <p:nvPr/>
          </p:nvPicPr>
          <p:blipFill>
            <a:blip r:embed="rId3"/>
            <a:stretch>
              <a:fillRect/>
            </a:stretch>
          </p:blipFill>
          <p:spPr>
            <a:xfrm>
              <a:off x="2387607" y="3175567"/>
              <a:ext cx="6258560" cy="3493770"/>
            </a:xfrm>
            <a:prstGeom prst="rect">
              <a:avLst/>
            </a:prstGeom>
          </p:spPr>
        </p:pic>
        <p:sp>
          <p:nvSpPr>
            <p:cNvPr id="9" name="TextBox 8"/>
            <p:cNvSpPr txBox="1"/>
            <p:nvPr/>
          </p:nvSpPr>
          <p:spPr>
            <a:xfrm>
              <a:off x="846664" y="4762788"/>
              <a:ext cx="1439333" cy="584776"/>
            </a:xfrm>
            <a:prstGeom prst="rect">
              <a:avLst/>
            </a:prstGeom>
            <a:noFill/>
          </p:spPr>
          <p:txBody>
            <a:bodyPr wrap="square" rtlCol="0">
              <a:spAutoFit/>
            </a:bodyPr>
            <a:lstStyle/>
            <a:p>
              <a:r>
                <a:rPr lang="en-US" sz="3200" dirty="0" smtClean="0"/>
                <a:t>M</a:t>
              </a:r>
              <a:r>
                <a:rPr lang="en-US" sz="3200" baseline="-25000" dirty="0" smtClean="0"/>
                <a:t>1</a:t>
              </a:r>
              <a:r>
                <a:rPr lang="en-US" sz="3200" dirty="0" smtClean="0"/>
                <a:t>   =</a:t>
              </a:r>
            </a:p>
          </p:txBody>
        </p:sp>
      </p:grpSp>
      <p:sp>
        <p:nvSpPr>
          <p:cNvPr id="10" name="Rectangle 9"/>
          <p:cNvSpPr/>
          <p:nvPr/>
        </p:nvSpPr>
        <p:spPr>
          <a:xfrm>
            <a:off x="2912528" y="6495703"/>
            <a:ext cx="6570138" cy="369332"/>
          </a:xfrm>
          <a:prstGeom prst="rect">
            <a:avLst/>
          </a:prstGeom>
        </p:spPr>
        <p:txBody>
          <a:bodyPr wrap="square">
            <a:spAutoFit/>
          </a:bodyPr>
          <a:lstStyle/>
          <a:p>
            <a:r>
              <a:rPr lang="en-US" dirty="0"/>
              <a:t>http://</a:t>
            </a:r>
            <a:r>
              <a:rPr lang="en-US" dirty="0" err="1"/>
              <a:t>link.springer.com</a:t>
            </a:r>
            <a:r>
              <a:rPr lang="en-US" dirty="0"/>
              <a:t>/article/10.1007%2Fs00454-004-1146-y</a:t>
            </a:r>
          </a:p>
        </p:txBody>
      </p:sp>
    </p:spTree>
    <p:extLst>
      <p:ext uri="{BB962C8B-B14F-4D97-AF65-F5344CB8AC3E}">
        <p14:creationId xmlns:p14="http://schemas.microsoft.com/office/powerpoint/2010/main" val="2775130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92513" y="248061"/>
            <a:ext cx="6217887" cy="584776"/>
          </a:xfrm>
          <a:prstGeom prst="rect">
            <a:avLst/>
          </a:prstGeom>
          <a:ln>
            <a:noFill/>
          </a:ln>
        </p:spPr>
        <p:txBody>
          <a:bodyPr wrap="square">
            <a:spAutoFit/>
          </a:bodyPr>
          <a:lstStyle/>
          <a:p>
            <a:r>
              <a:rPr lang="en-US" sz="3200" dirty="0" smtClean="0">
                <a:sym typeface="Wingdings"/>
              </a:rPr>
              <a:t>&lt; a, b, c, d  :   </a:t>
            </a:r>
            <a:r>
              <a:rPr lang="en-US" sz="3200" dirty="0" err="1">
                <a:sym typeface="Wingdings"/>
              </a:rPr>
              <a:t>tc</a:t>
            </a:r>
            <a:r>
              <a:rPr lang="en-US" sz="3200" dirty="0">
                <a:sym typeface="Wingdings"/>
              </a:rPr>
              <a:t> + td, </a:t>
            </a:r>
            <a:r>
              <a:rPr lang="en-US" sz="3200" dirty="0" err="1">
                <a:sym typeface="Wingdings"/>
              </a:rPr>
              <a:t>tb</a:t>
            </a:r>
            <a:r>
              <a:rPr lang="en-US" sz="3200" dirty="0">
                <a:sym typeface="Wingdings"/>
              </a:rPr>
              <a:t> + c, ta + </a:t>
            </a:r>
            <a:r>
              <a:rPr lang="en-US" sz="3200" dirty="0" err="1">
                <a:sym typeface="Wingdings"/>
              </a:rPr>
              <a:t>tb</a:t>
            </a:r>
            <a:r>
              <a:rPr lang="en-US" sz="3200" dirty="0" smtClean="0">
                <a:sym typeface="Wingdings"/>
              </a:rPr>
              <a:t>&gt;      </a:t>
            </a:r>
            <a:endParaRPr lang="en-US" sz="3200" dirty="0"/>
          </a:p>
        </p:txBody>
      </p:sp>
      <p:grpSp>
        <p:nvGrpSpPr>
          <p:cNvPr id="14" name="Group 13"/>
          <p:cNvGrpSpPr/>
          <p:nvPr/>
        </p:nvGrpSpPr>
        <p:grpSpPr>
          <a:xfrm>
            <a:off x="826065" y="929117"/>
            <a:ext cx="5435039" cy="845889"/>
            <a:chOff x="1017127" y="3991131"/>
            <a:chExt cx="5435039" cy="845889"/>
          </a:xfrm>
        </p:grpSpPr>
        <p:sp>
          <p:nvSpPr>
            <p:cNvPr id="19" name="Rectangle 18"/>
            <p:cNvSpPr/>
            <p:nvPr/>
          </p:nvSpPr>
          <p:spPr>
            <a:xfrm>
              <a:off x="1017127" y="4201445"/>
              <a:ext cx="5435039" cy="584776"/>
            </a:xfrm>
            <a:prstGeom prst="rect">
              <a:avLst/>
            </a:prstGeom>
            <a:ln>
              <a:noFill/>
            </a:ln>
          </p:spPr>
          <p:txBody>
            <a:bodyPr wrap="square">
              <a:spAutoFit/>
            </a:bodyPr>
            <a:lstStyle/>
            <a:p>
              <a:r>
                <a:rPr lang="en-US" sz="3200" dirty="0" smtClean="0">
                  <a:solidFill>
                    <a:srgbClr val="376092"/>
                  </a:solidFill>
                  <a:sym typeface="Wingdings"/>
                </a:rPr>
                <a:t>H</a:t>
              </a:r>
              <a:r>
                <a:rPr lang="en-US" sz="3200" baseline="-25000" dirty="0">
                  <a:solidFill>
                    <a:srgbClr val="376092"/>
                  </a:solidFill>
                  <a:sym typeface="Wingdings"/>
                </a:rPr>
                <a:t>0</a:t>
              </a:r>
              <a:r>
                <a:rPr lang="en-US" sz="3200" dirty="0" smtClean="0">
                  <a:solidFill>
                    <a:srgbClr val="376092"/>
                  </a:solidFill>
                  <a:sym typeface="Wingdings"/>
                </a:rPr>
                <a:t>    =  </a:t>
              </a:r>
              <a:r>
                <a:rPr lang="en-US" sz="3200" dirty="0">
                  <a:solidFill>
                    <a:srgbClr val="376092"/>
                  </a:solidFill>
                  <a:sym typeface="Wingdings"/>
                </a:rPr>
                <a:t> </a:t>
              </a:r>
              <a:r>
                <a:rPr lang="en-US" sz="3200" dirty="0" smtClean="0">
                  <a:solidFill>
                    <a:srgbClr val="376092"/>
                  </a:solidFill>
                  <a:sym typeface="Wingdings"/>
                </a:rPr>
                <a:t>Z</a:t>
              </a:r>
              <a:r>
                <a:rPr lang="en-US" sz="3200" baseline="-25000" dirty="0">
                  <a:solidFill>
                    <a:srgbClr val="376092"/>
                  </a:solidFill>
                  <a:sym typeface="Wingdings"/>
                </a:rPr>
                <a:t>0</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rPr>
                <a:t>B</a:t>
              </a:r>
              <a:r>
                <a:rPr lang="en-US" sz="3200" baseline="-25000" dirty="0">
                  <a:solidFill>
                    <a:srgbClr val="376092"/>
                  </a:solidFill>
                </a:rPr>
                <a:t>0</a:t>
              </a:r>
              <a:r>
                <a:rPr lang="en-US" sz="3200" dirty="0" smtClean="0">
                  <a:solidFill>
                    <a:srgbClr val="376092"/>
                  </a:solidFill>
                </a:rPr>
                <a:t>         </a:t>
              </a:r>
              <a:r>
                <a:rPr lang="en-US" sz="3200" dirty="0" smtClean="0">
                  <a:solidFill>
                    <a:srgbClr val="376092"/>
                  </a:solidFill>
                  <a:sym typeface="Wingdings"/>
                </a:rPr>
                <a:t>Z</a:t>
              </a:r>
              <a:r>
                <a:rPr lang="en-US" sz="3200" baseline="-25000" dirty="0">
                  <a:solidFill>
                    <a:srgbClr val="376092"/>
                  </a:solidFill>
                  <a:sym typeface="Wingdings"/>
                </a:rPr>
                <a:t>0</a:t>
              </a:r>
              <a:r>
                <a:rPr lang="en-US" sz="3200" dirty="0" smtClean="0">
                  <a:solidFill>
                    <a:srgbClr val="376092"/>
                  </a:solidFill>
                  <a:sym typeface="Wingdings"/>
                </a:rPr>
                <a:t> )</a:t>
              </a:r>
              <a:r>
                <a:rPr lang="en-US" sz="3200" dirty="0" smtClean="0">
                  <a:solidFill>
                    <a:srgbClr val="376092"/>
                  </a:solidFill>
                </a:rPr>
                <a:t>   </a:t>
              </a:r>
            </a:p>
          </p:txBody>
        </p:sp>
        <p:sp>
          <p:nvSpPr>
            <p:cNvPr id="20" name="TextBox 19"/>
            <p:cNvSpPr txBox="1"/>
            <p:nvPr/>
          </p:nvSpPr>
          <p:spPr>
            <a:xfrm>
              <a:off x="1303864" y="3991131"/>
              <a:ext cx="626533" cy="420628"/>
            </a:xfrm>
            <a:prstGeom prst="rect">
              <a:avLst/>
            </a:prstGeom>
            <a:noFill/>
          </p:spPr>
          <p:txBody>
            <a:bodyPr wrap="square" rtlCol="0">
              <a:spAutoFit/>
            </a:bodyPr>
            <a:lstStyle/>
            <a:p>
              <a:r>
                <a:rPr lang="en-US" sz="3200" baseline="-25000" dirty="0" err="1">
                  <a:solidFill>
                    <a:srgbClr val="376092"/>
                  </a:solidFill>
                </a:rPr>
                <a:t>i</a:t>
              </a:r>
              <a:r>
                <a:rPr lang="en-US" sz="3200" baseline="-25000" dirty="0" smtClean="0">
                  <a:solidFill>
                    <a:srgbClr val="376092"/>
                  </a:solidFill>
                </a:rPr>
                <a:t>, p</a:t>
              </a:r>
            </a:p>
          </p:txBody>
        </p:sp>
        <p:sp>
          <p:nvSpPr>
            <p:cNvPr id="21" name="TextBox 20"/>
            <p:cNvSpPr txBox="1"/>
            <p:nvPr/>
          </p:nvSpPr>
          <p:spPr>
            <a:xfrm>
              <a:off x="3251197" y="4024997"/>
              <a:ext cx="626533" cy="420628"/>
            </a:xfrm>
            <a:prstGeom prst="rect">
              <a:avLst/>
            </a:prstGeom>
            <a:noFill/>
          </p:spPr>
          <p:txBody>
            <a:bodyPr wrap="square" rtlCol="0">
              <a:spAutoFit/>
            </a:bodyPr>
            <a:lstStyle/>
            <a:p>
              <a:r>
                <a:rPr lang="en-US" sz="3200" baseline="-25000" dirty="0" err="1" smtClean="0">
                  <a:solidFill>
                    <a:srgbClr val="376092"/>
                  </a:solidFill>
                </a:rPr>
                <a:t>i+p</a:t>
              </a:r>
              <a:endParaRPr lang="en-US" sz="3200" baseline="-25000" dirty="0" smtClean="0">
                <a:solidFill>
                  <a:srgbClr val="376092"/>
                </a:solidFill>
              </a:endParaRPr>
            </a:p>
          </p:txBody>
        </p:sp>
        <p:sp>
          <p:nvSpPr>
            <p:cNvPr id="22" name="TextBox 21"/>
            <p:cNvSpPr txBox="1"/>
            <p:nvPr/>
          </p:nvSpPr>
          <p:spPr>
            <a:xfrm>
              <a:off x="2438394"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23" name="TextBox 22"/>
            <p:cNvSpPr txBox="1"/>
            <p:nvPr/>
          </p:nvSpPr>
          <p:spPr>
            <a:xfrm>
              <a:off x="4402660"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24" name="TextBox 23"/>
            <p:cNvSpPr txBox="1"/>
            <p:nvPr/>
          </p:nvSpPr>
          <p:spPr>
            <a:xfrm rot="10800000">
              <a:off x="3539064" y="4252244"/>
              <a:ext cx="660400" cy="584776"/>
            </a:xfrm>
            <a:prstGeom prst="rect">
              <a:avLst/>
            </a:prstGeom>
            <a:noFill/>
          </p:spPr>
          <p:txBody>
            <a:bodyPr wrap="square" rtlCol="0">
              <a:spAutoFit/>
            </a:bodyPr>
            <a:lstStyle/>
            <a:p>
              <a:r>
                <a:rPr lang="en-US" sz="3200" dirty="0" smtClean="0">
                  <a:solidFill>
                    <a:srgbClr val="376092"/>
                  </a:solidFill>
                </a:rPr>
                <a:t>U</a:t>
              </a:r>
            </a:p>
          </p:txBody>
        </p:sp>
      </p:grpSp>
      <p:sp>
        <p:nvSpPr>
          <p:cNvPr id="15" name="Snip Single Corner Rectangle 14"/>
          <p:cNvSpPr/>
          <p:nvPr/>
        </p:nvSpPr>
        <p:spPr>
          <a:xfrm>
            <a:off x="1609896" y="3262358"/>
            <a:ext cx="200739" cy="596086"/>
          </a:xfrm>
          <a:prstGeom prst="snip1Rect">
            <a:avLst/>
          </a:prstGeom>
        </p:spPr>
        <p:txBody>
          <a:bodyPr wrap="none" rtlCol="0" anchor="ctr">
            <a:spAutoFit/>
          </a:bodyPr>
          <a:lstStyle/>
          <a:p>
            <a:pPr algn="ctr"/>
            <a:endParaRPr lang="en-US" sz="3200" dirty="0">
              <a:solidFill>
                <a:srgbClr val="376092"/>
              </a:solidFill>
              <a:sym typeface="Wingdings"/>
            </a:endParaRPr>
          </a:p>
        </p:txBody>
      </p:sp>
      <p:grpSp>
        <p:nvGrpSpPr>
          <p:cNvPr id="26" name="Group 25"/>
          <p:cNvGrpSpPr/>
          <p:nvPr/>
        </p:nvGrpSpPr>
        <p:grpSpPr>
          <a:xfrm>
            <a:off x="843312" y="1959004"/>
            <a:ext cx="7708020" cy="1779974"/>
            <a:chOff x="1017127" y="3991131"/>
            <a:chExt cx="5435039" cy="1779974"/>
          </a:xfrm>
        </p:grpSpPr>
        <p:sp>
          <p:nvSpPr>
            <p:cNvPr id="27" name="Rectangle 26"/>
            <p:cNvSpPr/>
            <p:nvPr/>
          </p:nvSpPr>
          <p:spPr>
            <a:xfrm>
              <a:off x="1017127" y="4201445"/>
              <a:ext cx="5435039" cy="1569660"/>
            </a:xfrm>
            <a:prstGeom prst="rect">
              <a:avLst/>
            </a:prstGeom>
            <a:ln>
              <a:noFill/>
            </a:ln>
          </p:spPr>
          <p:txBody>
            <a:bodyPr wrap="square">
              <a:spAutoFit/>
            </a:bodyPr>
            <a:lstStyle/>
            <a:p>
              <a:r>
                <a:rPr lang="en-US" sz="3200" dirty="0" smtClean="0">
                  <a:solidFill>
                    <a:srgbClr val="376092"/>
                  </a:solidFill>
                  <a:sym typeface="Wingdings"/>
                </a:rPr>
                <a:t>H</a:t>
              </a:r>
              <a:r>
                <a:rPr lang="en-US" sz="3200" baseline="-25000" dirty="0">
                  <a:solidFill>
                    <a:srgbClr val="376092"/>
                  </a:solidFill>
                  <a:sym typeface="Wingdings"/>
                </a:rPr>
                <a:t>0</a:t>
              </a:r>
              <a:r>
                <a:rPr lang="en-US" sz="3200" dirty="0" smtClean="0">
                  <a:solidFill>
                    <a:srgbClr val="376092"/>
                  </a:solidFill>
                  <a:sym typeface="Wingdings"/>
                </a:rPr>
                <a:t>    =  </a:t>
              </a:r>
              <a:r>
                <a:rPr lang="en-US" sz="3200" dirty="0">
                  <a:solidFill>
                    <a:srgbClr val="376092"/>
                  </a:solidFill>
                  <a:sym typeface="Wingdings"/>
                </a:rPr>
                <a:t> </a:t>
              </a:r>
              <a:r>
                <a:rPr lang="en-US" sz="3200" b="1" dirty="0" smtClean="0">
                  <a:solidFill>
                    <a:srgbClr val="376092"/>
                  </a:solidFill>
                  <a:sym typeface="Wingdings"/>
                </a:rPr>
                <a:t>Z</a:t>
              </a:r>
              <a:r>
                <a:rPr lang="en-US" sz="3200" baseline="-25000" dirty="0" smtClean="0">
                  <a:solidFill>
                    <a:srgbClr val="376092"/>
                  </a:solidFill>
                  <a:sym typeface="Wingdings"/>
                </a:rPr>
                <a:t>2</a:t>
              </a:r>
              <a:r>
                <a:rPr lang="en-US" sz="3200" dirty="0">
                  <a:solidFill>
                    <a:srgbClr val="376092"/>
                  </a:solidFill>
                  <a:sym typeface="Wingdings"/>
                </a:rPr>
                <a:t>	</a:t>
              </a:r>
              <a:r>
                <a:rPr lang="en-US" sz="3200" dirty="0" smtClean="0">
                  <a:solidFill>
                    <a:srgbClr val="376092"/>
                  </a:solidFill>
                  <a:sym typeface="Wingdings"/>
                </a:rPr>
                <a:t>	</a:t>
              </a:r>
            </a:p>
            <a:p>
              <a:endParaRPr lang="en-US" sz="3200" dirty="0">
                <a:solidFill>
                  <a:srgbClr val="376092"/>
                </a:solidFill>
                <a:sym typeface="Wingdings"/>
              </a:endParaRPr>
            </a:p>
            <a:p>
              <a:r>
                <a:rPr lang="en-US" sz="3200" dirty="0" smtClean="0">
                  <a:solidFill>
                    <a:srgbClr val="376092"/>
                  </a:solidFill>
                  <a:sym typeface="Wingdings"/>
                </a:rPr>
                <a:t>For p &gt; 0:  H</a:t>
              </a:r>
              <a:r>
                <a:rPr lang="en-US" sz="3200" baseline="-25000" dirty="0" smtClean="0">
                  <a:solidFill>
                    <a:srgbClr val="376092"/>
                  </a:solidFill>
                  <a:sym typeface="Wingdings"/>
                </a:rPr>
                <a:t>0</a:t>
              </a:r>
              <a:r>
                <a:rPr lang="en-US" sz="3200" dirty="0" smtClean="0">
                  <a:solidFill>
                    <a:srgbClr val="376092"/>
                  </a:solidFill>
                  <a:sym typeface="Wingdings"/>
                </a:rPr>
                <a:t>     </a:t>
              </a:r>
              <a:r>
                <a:rPr lang="en-US" sz="3200" dirty="0">
                  <a:solidFill>
                    <a:srgbClr val="376092"/>
                  </a:solidFill>
                  <a:sym typeface="Wingdings"/>
                </a:rPr>
                <a:t>=   </a:t>
              </a:r>
              <a:r>
                <a:rPr lang="en-US" sz="3200" b="1" dirty="0">
                  <a:solidFill>
                    <a:srgbClr val="376092"/>
                  </a:solidFill>
                  <a:sym typeface="Wingdings"/>
                </a:rPr>
                <a:t>Z</a:t>
              </a:r>
              <a:r>
                <a:rPr lang="en-US" sz="3200" baseline="-25000" dirty="0">
                  <a:solidFill>
                    <a:srgbClr val="376092"/>
                  </a:solidFill>
                  <a:sym typeface="Wingdings"/>
                </a:rPr>
                <a:t>2 </a:t>
              </a:r>
              <a:r>
                <a:rPr lang="en-US" sz="3200" baseline="-25000" dirty="0" smtClean="0">
                  <a:solidFill>
                    <a:srgbClr val="376092"/>
                  </a:solidFill>
                  <a:sym typeface="Wingdings"/>
                </a:rPr>
                <a:t> </a:t>
              </a:r>
              <a:endParaRPr lang="en-US" sz="3200" dirty="0" smtClean="0">
                <a:solidFill>
                  <a:srgbClr val="376092"/>
                </a:solidFill>
              </a:endParaRPr>
            </a:p>
          </p:txBody>
        </p:sp>
        <p:sp>
          <p:nvSpPr>
            <p:cNvPr id="28" name="TextBox 27"/>
            <p:cNvSpPr txBox="1"/>
            <p:nvPr/>
          </p:nvSpPr>
          <p:spPr>
            <a:xfrm>
              <a:off x="1191419" y="3991131"/>
              <a:ext cx="626533" cy="420628"/>
            </a:xfrm>
            <a:prstGeom prst="rect">
              <a:avLst/>
            </a:prstGeom>
            <a:noFill/>
          </p:spPr>
          <p:txBody>
            <a:bodyPr wrap="square" rtlCol="0">
              <a:spAutoFit/>
            </a:bodyPr>
            <a:lstStyle/>
            <a:p>
              <a:r>
                <a:rPr lang="en-US" sz="3200" baseline="-25000" dirty="0">
                  <a:solidFill>
                    <a:srgbClr val="376092"/>
                  </a:solidFill>
                </a:rPr>
                <a:t>0</a:t>
              </a:r>
              <a:r>
                <a:rPr lang="en-US" sz="3200" baseline="-25000" dirty="0" smtClean="0">
                  <a:solidFill>
                    <a:srgbClr val="376092"/>
                  </a:solidFill>
                </a:rPr>
                <a:t>, </a:t>
              </a:r>
              <a:r>
                <a:rPr lang="en-US" sz="3200" baseline="-25000" dirty="0">
                  <a:solidFill>
                    <a:srgbClr val="376092"/>
                  </a:solidFill>
                </a:rPr>
                <a:t>0</a:t>
              </a:r>
              <a:endParaRPr lang="en-US" sz="3200" baseline="-25000" dirty="0" smtClean="0">
                <a:solidFill>
                  <a:srgbClr val="376092"/>
                </a:solidFill>
              </a:endParaRPr>
            </a:p>
          </p:txBody>
        </p:sp>
        <p:sp>
          <p:nvSpPr>
            <p:cNvPr id="30" name="TextBox 29"/>
            <p:cNvSpPr txBox="1"/>
            <p:nvPr/>
          </p:nvSpPr>
          <p:spPr>
            <a:xfrm>
              <a:off x="2037454" y="4024997"/>
              <a:ext cx="321739" cy="420628"/>
            </a:xfrm>
            <a:prstGeom prst="rect">
              <a:avLst/>
            </a:prstGeom>
            <a:noFill/>
          </p:spPr>
          <p:txBody>
            <a:bodyPr wrap="square" rtlCol="0">
              <a:spAutoFit/>
            </a:bodyPr>
            <a:lstStyle/>
            <a:p>
              <a:r>
                <a:rPr lang="en-US" sz="3200" baseline="-25000" dirty="0" err="1">
                  <a:solidFill>
                    <a:srgbClr val="376092"/>
                  </a:solidFill>
                </a:rPr>
                <a:t>2</a:t>
              </a:r>
              <a:endParaRPr lang="en-US" sz="3200" baseline="-25000" dirty="0" smtClean="0">
                <a:solidFill>
                  <a:srgbClr val="376092"/>
                </a:solidFill>
              </a:endParaRPr>
            </a:p>
          </p:txBody>
        </p:sp>
      </p:grpSp>
      <p:sp>
        <p:nvSpPr>
          <p:cNvPr id="34" name="TextBox 33"/>
          <p:cNvSpPr txBox="1"/>
          <p:nvPr/>
        </p:nvSpPr>
        <p:spPr>
          <a:xfrm>
            <a:off x="2831533" y="2967379"/>
            <a:ext cx="626533" cy="420628"/>
          </a:xfrm>
          <a:prstGeom prst="rect">
            <a:avLst/>
          </a:prstGeom>
          <a:noFill/>
        </p:spPr>
        <p:txBody>
          <a:bodyPr wrap="square" rtlCol="0">
            <a:spAutoFit/>
          </a:bodyPr>
          <a:lstStyle/>
          <a:p>
            <a:r>
              <a:rPr lang="en-US" sz="3200" baseline="-25000" dirty="0">
                <a:solidFill>
                  <a:srgbClr val="376092"/>
                </a:solidFill>
              </a:rPr>
              <a:t>0</a:t>
            </a:r>
            <a:r>
              <a:rPr lang="en-US" sz="3200" baseline="-25000" dirty="0" smtClean="0">
                <a:solidFill>
                  <a:srgbClr val="376092"/>
                </a:solidFill>
              </a:rPr>
              <a:t>, </a:t>
            </a:r>
            <a:r>
              <a:rPr lang="en-US" sz="3200" baseline="-25000" dirty="0">
                <a:solidFill>
                  <a:srgbClr val="376092"/>
                </a:solidFill>
              </a:rPr>
              <a:t>p</a:t>
            </a:r>
            <a:endParaRPr lang="en-US" sz="3200" baseline="-25000" dirty="0" smtClean="0">
              <a:solidFill>
                <a:srgbClr val="376092"/>
              </a:solidFill>
            </a:endParaRPr>
          </a:p>
        </p:txBody>
      </p:sp>
      <p:pic>
        <p:nvPicPr>
          <p:cNvPr id="29" name="Picture 28"/>
          <p:cNvPicPr>
            <a:picLocks noChangeAspect="1"/>
          </p:cNvPicPr>
          <p:nvPr/>
        </p:nvPicPr>
        <p:blipFill>
          <a:blip r:embed="rId2"/>
          <a:stretch>
            <a:fillRect/>
          </a:stretch>
        </p:blipFill>
        <p:spPr>
          <a:xfrm>
            <a:off x="-38663" y="4098682"/>
            <a:ext cx="9144000" cy="2427694"/>
          </a:xfrm>
          <a:prstGeom prst="rect">
            <a:avLst/>
          </a:prstGeom>
        </p:spPr>
      </p:pic>
      <p:sp>
        <p:nvSpPr>
          <p:cNvPr id="17" name="Rectangle 16"/>
          <p:cNvSpPr/>
          <p:nvPr/>
        </p:nvSpPr>
        <p:spPr>
          <a:xfrm>
            <a:off x="2912528" y="6495703"/>
            <a:ext cx="6570138" cy="369332"/>
          </a:xfrm>
          <a:prstGeom prst="rect">
            <a:avLst/>
          </a:prstGeom>
        </p:spPr>
        <p:txBody>
          <a:bodyPr wrap="square">
            <a:spAutoFit/>
          </a:bodyPr>
          <a:lstStyle/>
          <a:p>
            <a:r>
              <a:rPr lang="en-US" dirty="0"/>
              <a:t>http://</a:t>
            </a:r>
            <a:r>
              <a:rPr lang="en-US" dirty="0" err="1"/>
              <a:t>link.springer.com</a:t>
            </a:r>
            <a:r>
              <a:rPr lang="en-US" dirty="0"/>
              <a:t>/article/10.1007%2Fs00454-004-1146-y</a:t>
            </a:r>
          </a:p>
        </p:txBody>
      </p:sp>
    </p:spTree>
    <p:extLst>
      <p:ext uri="{BB962C8B-B14F-4D97-AF65-F5344CB8AC3E}">
        <p14:creationId xmlns:p14="http://schemas.microsoft.com/office/powerpoint/2010/main" val="218213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92513" y="71236"/>
            <a:ext cx="6217887" cy="584776"/>
          </a:xfrm>
          <a:prstGeom prst="rect">
            <a:avLst/>
          </a:prstGeom>
          <a:ln>
            <a:noFill/>
          </a:ln>
        </p:spPr>
        <p:txBody>
          <a:bodyPr wrap="square">
            <a:spAutoFit/>
          </a:bodyPr>
          <a:lstStyle/>
          <a:p>
            <a:r>
              <a:rPr lang="en-US" sz="3200" dirty="0" smtClean="0">
                <a:sym typeface="Wingdings"/>
              </a:rPr>
              <a:t>&lt; a, b, c, d  :   </a:t>
            </a:r>
            <a:r>
              <a:rPr lang="en-US" sz="3200" dirty="0" err="1">
                <a:sym typeface="Wingdings"/>
              </a:rPr>
              <a:t>tc</a:t>
            </a:r>
            <a:r>
              <a:rPr lang="en-US" sz="3200" dirty="0">
                <a:sym typeface="Wingdings"/>
              </a:rPr>
              <a:t> + td, </a:t>
            </a:r>
            <a:r>
              <a:rPr lang="en-US" sz="3200" dirty="0" err="1">
                <a:sym typeface="Wingdings"/>
              </a:rPr>
              <a:t>tb</a:t>
            </a:r>
            <a:r>
              <a:rPr lang="en-US" sz="3200" dirty="0">
                <a:sym typeface="Wingdings"/>
              </a:rPr>
              <a:t> + c, ta + </a:t>
            </a:r>
            <a:r>
              <a:rPr lang="en-US" sz="3200" dirty="0" err="1">
                <a:sym typeface="Wingdings"/>
              </a:rPr>
              <a:t>tb</a:t>
            </a:r>
            <a:r>
              <a:rPr lang="en-US" sz="3200" dirty="0" smtClean="0">
                <a:sym typeface="Wingdings"/>
              </a:rPr>
              <a:t>&gt;      </a:t>
            </a:r>
            <a:endParaRPr lang="en-US" sz="3200" dirty="0"/>
          </a:p>
        </p:txBody>
      </p:sp>
      <p:grpSp>
        <p:nvGrpSpPr>
          <p:cNvPr id="14" name="Group 13"/>
          <p:cNvGrpSpPr/>
          <p:nvPr/>
        </p:nvGrpSpPr>
        <p:grpSpPr>
          <a:xfrm>
            <a:off x="826065" y="752292"/>
            <a:ext cx="5435039" cy="845889"/>
            <a:chOff x="1017127" y="3991131"/>
            <a:chExt cx="5435039" cy="845889"/>
          </a:xfrm>
        </p:grpSpPr>
        <p:sp>
          <p:nvSpPr>
            <p:cNvPr id="19" name="Rectangle 18"/>
            <p:cNvSpPr/>
            <p:nvPr/>
          </p:nvSpPr>
          <p:spPr>
            <a:xfrm>
              <a:off x="1017127" y="4201445"/>
              <a:ext cx="5435039" cy="584776"/>
            </a:xfrm>
            <a:prstGeom prst="rect">
              <a:avLst/>
            </a:prstGeom>
            <a:ln>
              <a:noFill/>
            </a:ln>
          </p:spPr>
          <p:txBody>
            <a:bodyPr wrap="square">
              <a:spAutoFit/>
            </a:bodyPr>
            <a:lstStyle/>
            <a:p>
              <a:r>
                <a:rPr lang="en-US" sz="3200" dirty="0" smtClean="0">
                  <a:solidFill>
                    <a:srgbClr val="376092"/>
                  </a:solidFill>
                  <a:sym typeface="Wingdings"/>
                </a:rPr>
                <a:t>H</a:t>
              </a:r>
              <a:r>
                <a:rPr lang="en-US" sz="3200" baseline="-25000" dirty="0">
                  <a:solidFill>
                    <a:srgbClr val="376092"/>
                  </a:solidFill>
                  <a:sym typeface="Wingdings"/>
                </a:rPr>
                <a:t>0</a:t>
              </a:r>
              <a:r>
                <a:rPr lang="en-US" sz="3200" dirty="0" smtClean="0">
                  <a:solidFill>
                    <a:srgbClr val="376092"/>
                  </a:solidFill>
                  <a:sym typeface="Wingdings"/>
                </a:rPr>
                <a:t>    =  </a:t>
              </a:r>
              <a:r>
                <a:rPr lang="en-US" sz="3200" dirty="0">
                  <a:solidFill>
                    <a:srgbClr val="376092"/>
                  </a:solidFill>
                  <a:sym typeface="Wingdings"/>
                </a:rPr>
                <a:t> </a:t>
              </a:r>
              <a:r>
                <a:rPr lang="en-US" sz="3200" dirty="0" smtClean="0">
                  <a:solidFill>
                    <a:srgbClr val="376092"/>
                  </a:solidFill>
                  <a:sym typeface="Wingdings"/>
                </a:rPr>
                <a:t>Z</a:t>
              </a:r>
              <a:r>
                <a:rPr lang="en-US" sz="3200" baseline="-25000" dirty="0">
                  <a:solidFill>
                    <a:srgbClr val="376092"/>
                  </a:solidFill>
                  <a:sym typeface="Wingdings"/>
                </a:rPr>
                <a:t>0</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rPr>
                <a:t>B</a:t>
              </a:r>
              <a:r>
                <a:rPr lang="en-US" sz="3200" baseline="-25000" dirty="0">
                  <a:solidFill>
                    <a:srgbClr val="376092"/>
                  </a:solidFill>
                </a:rPr>
                <a:t>0</a:t>
              </a:r>
              <a:r>
                <a:rPr lang="en-US" sz="3200" dirty="0" smtClean="0">
                  <a:solidFill>
                    <a:srgbClr val="376092"/>
                  </a:solidFill>
                </a:rPr>
                <a:t>         </a:t>
              </a:r>
              <a:r>
                <a:rPr lang="en-US" sz="3200" dirty="0" smtClean="0">
                  <a:solidFill>
                    <a:srgbClr val="376092"/>
                  </a:solidFill>
                  <a:sym typeface="Wingdings"/>
                </a:rPr>
                <a:t>Z</a:t>
              </a:r>
              <a:r>
                <a:rPr lang="en-US" sz="3200" baseline="-25000" dirty="0">
                  <a:solidFill>
                    <a:srgbClr val="376092"/>
                  </a:solidFill>
                  <a:sym typeface="Wingdings"/>
                </a:rPr>
                <a:t>0</a:t>
              </a:r>
              <a:r>
                <a:rPr lang="en-US" sz="3200" dirty="0" smtClean="0">
                  <a:solidFill>
                    <a:srgbClr val="376092"/>
                  </a:solidFill>
                  <a:sym typeface="Wingdings"/>
                </a:rPr>
                <a:t> )</a:t>
              </a:r>
              <a:r>
                <a:rPr lang="en-US" sz="3200" dirty="0" smtClean="0">
                  <a:solidFill>
                    <a:srgbClr val="376092"/>
                  </a:solidFill>
                </a:rPr>
                <a:t>   </a:t>
              </a:r>
            </a:p>
          </p:txBody>
        </p:sp>
        <p:sp>
          <p:nvSpPr>
            <p:cNvPr id="20" name="TextBox 19"/>
            <p:cNvSpPr txBox="1"/>
            <p:nvPr/>
          </p:nvSpPr>
          <p:spPr>
            <a:xfrm>
              <a:off x="1303864" y="3991131"/>
              <a:ext cx="626533" cy="420628"/>
            </a:xfrm>
            <a:prstGeom prst="rect">
              <a:avLst/>
            </a:prstGeom>
            <a:noFill/>
          </p:spPr>
          <p:txBody>
            <a:bodyPr wrap="square" rtlCol="0">
              <a:spAutoFit/>
            </a:bodyPr>
            <a:lstStyle/>
            <a:p>
              <a:r>
                <a:rPr lang="en-US" sz="3200" baseline="-25000" dirty="0" err="1">
                  <a:solidFill>
                    <a:srgbClr val="376092"/>
                  </a:solidFill>
                </a:rPr>
                <a:t>i</a:t>
              </a:r>
              <a:r>
                <a:rPr lang="en-US" sz="3200" baseline="-25000" dirty="0" smtClean="0">
                  <a:solidFill>
                    <a:srgbClr val="376092"/>
                  </a:solidFill>
                </a:rPr>
                <a:t>, p</a:t>
              </a:r>
            </a:p>
          </p:txBody>
        </p:sp>
        <p:sp>
          <p:nvSpPr>
            <p:cNvPr id="21" name="TextBox 20"/>
            <p:cNvSpPr txBox="1"/>
            <p:nvPr/>
          </p:nvSpPr>
          <p:spPr>
            <a:xfrm>
              <a:off x="3251197" y="4024997"/>
              <a:ext cx="626533" cy="420628"/>
            </a:xfrm>
            <a:prstGeom prst="rect">
              <a:avLst/>
            </a:prstGeom>
            <a:noFill/>
          </p:spPr>
          <p:txBody>
            <a:bodyPr wrap="square" rtlCol="0">
              <a:spAutoFit/>
            </a:bodyPr>
            <a:lstStyle/>
            <a:p>
              <a:r>
                <a:rPr lang="en-US" sz="3200" baseline="-25000" dirty="0" err="1" smtClean="0">
                  <a:solidFill>
                    <a:srgbClr val="376092"/>
                  </a:solidFill>
                </a:rPr>
                <a:t>i+p</a:t>
              </a:r>
              <a:endParaRPr lang="en-US" sz="3200" baseline="-25000" dirty="0" smtClean="0">
                <a:solidFill>
                  <a:srgbClr val="376092"/>
                </a:solidFill>
              </a:endParaRPr>
            </a:p>
          </p:txBody>
        </p:sp>
        <p:sp>
          <p:nvSpPr>
            <p:cNvPr id="22" name="TextBox 21"/>
            <p:cNvSpPr txBox="1"/>
            <p:nvPr/>
          </p:nvSpPr>
          <p:spPr>
            <a:xfrm>
              <a:off x="2438394"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23" name="TextBox 22"/>
            <p:cNvSpPr txBox="1"/>
            <p:nvPr/>
          </p:nvSpPr>
          <p:spPr>
            <a:xfrm>
              <a:off x="4402660"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24" name="TextBox 23"/>
            <p:cNvSpPr txBox="1"/>
            <p:nvPr/>
          </p:nvSpPr>
          <p:spPr>
            <a:xfrm rot="10800000">
              <a:off x="3539064" y="4252244"/>
              <a:ext cx="660400" cy="584776"/>
            </a:xfrm>
            <a:prstGeom prst="rect">
              <a:avLst/>
            </a:prstGeom>
            <a:noFill/>
          </p:spPr>
          <p:txBody>
            <a:bodyPr wrap="square" rtlCol="0">
              <a:spAutoFit/>
            </a:bodyPr>
            <a:lstStyle/>
            <a:p>
              <a:r>
                <a:rPr lang="en-US" sz="3200" dirty="0" smtClean="0">
                  <a:solidFill>
                    <a:srgbClr val="376092"/>
                  </a:solidFill>
                </a:rPr>
                <a:t>U</a:t>
              </a:r>
            </a:p>
          </p:txBody>
        </p:sp>
      </p:grpSp>
      <p:sp>
        <p:nvSpPr>
          <p:cNvPr id="36" name="Rectangle 35"/>
          <p:cNvSpPr/>
          <p:nvPr/>
        </p:nvSpPr>
        <p:spPr>
          <a:xfrm>
            <a:off x="826065" y="1825428"/>
            <a:ext cx="7708020" cy="2718693"/>
          </a:xfrm>
          <a:prstGeom prst="rect">
            <a:avLst/>
          </a:prstGeom>
          <a:ln>
            <a:noFill/>
          </a:ln>
        </p:spPr>
        <p:txBody>
          <a:bodyPr wrap="square">
            <a:spAutoFit/>
          </a:bodyPr>
          <a:lstStyle/>
          <a:p>
            <a:r>
              <a:rPr lang="en-US" sz="3200" dirty="0" smtClean="0">
                <a:solidFill>
                  <a:srgbClr val="376092"/>
                </a:solidFill>
                <a:sym typeface="Wingdings"/>
              </a:rPr>
              <a:t>H</a:t>
            </a:r>
            <a:r>
              <a:rPr lang="en-US" sz="3200" baseline="-25000" dirty="0">
                <a:solidFill>
                  <a:srgbClr val="376092"/>
                </a:solidFill>
                <a:sym typeface="Wingdings"/>
              </a:rPr>
              <a:t>0</a:t>
            </a:r>
            <a:r>
              <a:rPr lang="en-US" sz="3200" dirty="0" smtClean="0">
                <a:solidFill>
                  <a:srgbClr val="376092"/>
                </a:solidFill>
                <a:sym typeface="Wingdings"/>
              </a:rPr>
              <a:t>    =  </a:t>
            </a:r>
            <a:r>
              <a:rPr lang="en-US" sz="3200" dirty="0">
                <a:solidFill>
                  <a:srgbClr val="376092"/>
                </a:solidFill>
                <a:sym typeface="Wingdings"/>
              </a:rPr>
              <a:t> </a:t>
            </a:r>
            <a:r>
              <a:rPr lang="en-US" sz="3200" b="1" dirty="0" smtClean="0">
                <a:solidFill>
                  <a:srgbClr val="376092"/>
                </a:solidFill>
                <a:sym typeface="Wingdings"/>
              </a:rPr>
              <a:t>Z</a:t>
            </a:r>
            <a:r>
              <a:rPr lang="en-US" sz="3200" baseline="-25000" dirty="0" smtClean="0">
                <a:solidFill>
                  <a:srgbClr val="376092"/>
                </a:solidFill>
                <a:sym typeface="Wingdings"/>
              </a:rPr>
              <a:t>2</a:t>
            </a:r>
            <a:r>
              <a:rPr lang="en-US" sz="3200" dirty="0">
                <a:solidFill>
                  <a:srgbClr val="376092"/>
                </a:solidFill>
                <a:sym typeface="Wingdings"/>
              </a:rPr>
              <a:t>	</a:t>
            </a:r>
            <a:r>
              <a:rPr lang="en-US" sz="3200" dirty="0" smtClean="0">
                <a:solidFill>
                  <a:srgbClr val="376092"/>
                </a:solidFill>
                <a:sym typeface="Wingdings"/>
              </a:rPr>
              <a:t>	</a:t>
            </a:r>
          </a:p>
          <a:p>
            <a:pPr>
              <a:lnSpc>
                <a:spcPct val="90000"/>
              </a:lnSpc>
            </a:pPr>
            <a:endParaRPr lang="en-US" sz="3200" dirty="0">
              <a:solidFill>
                <a:srgbClr val="376092"/>
              </a:solidFill>
              <a:sym typeface="Wingdings"/>
            </a:endParaRPr>
          </a:p>
          <a:p>
            <a:r>
              <a:rPr lang="en-US" sz="3200" dirty="0" smtClean="0">
                <a:solidFill>
                  <a:srgbClr val="376092"/>
                </a:solidFill>
                <a:sym typeface="Wingdings"/>
              </a:rPr>
              <a:t>For p &gt; 0 :   H</a:t>
            </a:r>
            <a:r>
              <a:rPr lang="en-US" sz="3200" baseline="-25000" dirty="0" smtClean="0">
                <a:solidFill>
                  <a:srgbClr val="376092"/>
                </a:solidFill>
                <a:sym typeface="Wingdings"/>
              </a:rPr>
              <a:t>0</a:t>
            </a:r>
            <a:r>
              <a:rPr lang="en-US" sz="3200" dirty="0" smtClean="0">
                <a:solidFill>
                  <a:srgbClr val="376092"/>
                </a:solidFill>
                <a:sym typeface="Wingdings"/>
              </a:rPr>
              <a:t>     </a:t>
            </a:r>
            <a:r>
              <a:rPr lang="en-US" sz="3200" dirty="0">
                <a:solidFill>
                  <a:srgbClr val="376092"/>
                </a:solidFill>
                <a:sym typeface="Wingdings"/>
              </a:rPr>
              <a:t>=   </a:t>
            </a:r>
            <a:r>
              <a:rPr lang="en-US" sz="3200" b="1" dirty="0" smtClean="0">
                <a:solidFill>
                  <a:srgbClr val="376092"/>
                </a:solidFill>
                <a:sym typeface="Wingdings"/>
              </a:rPr>
              <a:t>Z</a:t>
            </a:r>
            <a:r>
              <a:rPr lang="en-US" sz="3200" baseline="-25000" dirty="0" smtClean="0">
                <a:solidFill>
                  <a:srgbClr val="376092"/>
                </a:solidFill>
                <a:sym typeface="Wingdings"/>
              </a:rPr>
              <a:t>2</a:t>
            </a:r>
          </a:p>
          <a:p>
            <a:endParaRPr lang="en-US" sz="3200" baseline="-25000" dirty="0">
              <a:solidFill>
                <a:srgbClr val="376092"/>
              </a:solidFill>
              <a:sym typeface="Wingdings"/>
            </a:endParaRPr>
          </a:p>
          <a:p>
            <a:r>
              <a:rPr lang="en-US" sz="3200" dirty="0">
                <a:solidFill>
                  <a:srgbClr val="376092"/>
                </a:solidFill>
                <a:sym typeface="Wingdings"/>
              </a:rPr>
              <a:t>For </a:t>
            </a:r>
            <a:r>
              <a:rPr lang="en-US" sz="3200" dirty="0" err="1" smtClean="0">
                <a:solidFill>
                  <a:srgbClr val="376092"/>
                </a:solidFill>
                <a:sym typeface="Wingdings"/>
              </a:rPr>
              <a:t>i</a:t>
            </a:r>
            <a:r>
              <a:rPr lang="en-US" sz="3200" dirty="0" smtClean="0">
                <a:solidFill>
                  <a:srgbClr val="376092"/>
                </a:solidFill>
                <a:sym typeface="Wingdings"/>
              </a:rPr>
              <a:t> </a:t>
            </a:r>
            <a:r>
              <a:rPr lang="en-US" sz="3200" dirty="0">
                <a:solidFill>
                  <a:srgbClr val="376092"/>
                </a:solidFill>
                <a:sym typeface="Wingdings"/>
              </a:rPr>
              <a:t>&gt; </a:t>
            </a:r>
            <a:r>
              <a:rPr lang="en-US" sz="3200" dirty="0" smtClean="0">
                <a:solidFill>
                  <a:srgbClr val="376092"/>
                </a:solidFill>
                <a:sym typeface="Wingdings"/>
              </a:rPr>
              <a:t>1 </a:t>
            </a:r>
            <a:r>
              <a:rPr lang="en-US" sz="3200" dirty="0">
                <a:solidFill>
                  <a:srgbClr val="376092"/>
                </a:solidFill>
                <a:sym typeface="Wingdings"/>
              </a:rPr>
              <a:t>:  </a:t>
            </a:r>
            <a:r>
              <a:rPr lang="en-US" sz="3200" dirty="0" smtClean="0">
                <a:solidFill>
                  <a:srgbClr val="376092"/>
                </a:solidFill>
                <a:sym typeface="Wingdings"/>
              </a:rPr>
              <a:t> H</a:t>
            </a:r>
            <a:r>
              <a:rPr lang="en-US" sz="3200" baseline="-25000" dirty="0" smtClean="0">
                <a:solidFill>
                  <a:srgbClr val="376092"/>
                </a:solidFill>
                <a:sym typeface="Wingdings"/>
              </a:rPr>
              <a:t>0</a:t>
            </a:r>
            <a:r>
              <a:rPr lang="en-US" sz="3200" dirty="0" smtClean="0">
                <a:solidFill>
                  <a:srgbClr val="376092"/>
                </a:solidFill>
                <a:sym typeface="Wingdings"/>
              </a:rPr>
              <a:t>     </a:t>
            </a:r>
            <a:r>
              <a:rPr lang="en-US" sz="3200" dirty="0">
                <a:solidFill>
                  <a:srgbClr val="376092"/>
                </a:solidFill>
                <a:sym typeface="Wingdings"/>
              </a:rPr>
              <a:t>=   </a:t>
            </a:r>
            <a:r>
              <a:rPr lang="en-US" sz="3200" b="1" dirty="0">
                <a:solidFill>
                  <a:srgbClr val="376092"/>
                </a:solidFill>
                <a:sym typeface="Wingdings"/>
              </a:rPr>
              <a:t>Z</a:t>
            </a:r>
            <a:r>
              <a:rPr lang="en-US" sz="3200" baseline="-25000" dirty="0">
                <a:solidFill>
                  <a:srgbClr val="376092"/>
                </a:solidFill>
                <a:sym typeface="Wingdings"/>
              </a:rPr>
              <a:t>2  </a:t>
            </a:r>
            <a:endParaRPr lang="en-US" sz="3200" dirty="0">
              <a:solidFill>
                <a:srgbClr val="376092"/>
              </a:solidFill>
            </a:endParaRPr>
          </a:p>
          <a:p>
            <a:r>
              <a:rPr lang="en-US" sz="3200" baseline="-25000" dirty="0" smtClean="0">
                <a:solidFill>
                  <a:srgbClr val="376092"/>
                </a:solidFill>
                <a:sym typeface="Wingdings"/>
              </a:rPr>
              <a:t>  </a:t>
            </a:r>
            <a:endParaRPr lang="en-US" sz="3200" dirty="0" smtClean="0">
              <a:solidFill>
                <a:srgbClr val="376092"/>
              </a:solidFill>
            </a:endParaRPr>
          </a:p>
        </p:txBody>
      </p:sp>
      <p:sp>
        <p:nvSpPr>
          <p:cNvPr id="37" name="TextBox 36"/>
          <p:cNvSpPr txBox="1"/>
          <p:nvPr/>
        </p:nvSpPr>
        <p:spPr>
          <a:xfrm>
            <a:off x="1073247" y="1615114"/>
            <a:ext cx="888555" cy="420628"/>
          </a:xfrm>
          <a:prstGeom prst="rect">
            <a:avLst/>
          </a:prstGeom>
          <a:noFill/>
        </p:spPr>
        <p:txBody>
          <a:bodyPr wrap="square" rtlCol="0">
            <a:spAutoFit/>
          </a:bodyPr>
          <a:lstStyle/>
          <a:p>
            <a:r>
              <a:rPr lang="en-US" sz="3200" baseline="-25000" dirty="0">
                <a:solidFill>
                  <a:srgbClr val="376092"/>
                </a:solidFill>
              </a:rPr>
              <a:t>1</a:t>
            </a:r>
            <a:r>
              <a:rPr lang="en-US" sz="3200" baseline="-25000" dirty="0" smtClean="0">
                <a:solidFill>
                  <a:srgbClr val="376092"/>
                </a:solidFill>
              </a:rPr>
              <a:t>, </a:t>
            </a:r>
            <a:r>
              <a:rPr lang="en-US" sz="3200" baseline="-25000" dirty="0">
                <a:solidFill>
                  <a:srgbClr val="376092"/>
                </a:solidFill>
              </a:rPr>
              <a:t>0</a:t>
            </a:r>
            <a:endParaRPr lang="en-US" sz="3200" baseline="-25000" dirty="0" smtClean="0">
              <a:solidFill>
                <a:srgbClr val="376092"/>
              </a:solidFill>
            </a:endParaRPr>
          </a:p>
        </p:txBody>
      </p:sp>
      <p:sp>
        <p:nvSpPr>
          <p:cNvPr id="38" name="TextBox 37"/>
          <p:cNvSpPr txBox="1"/>
          <p:nvPr/>
        </p:nvSpPr>
        <p:spPr>
          <a:xfrm>
            <a:off x="2273102" y="1648980"/>
            <a:ext cx="456293" cy="420628"/>
          </a:xfrm>
          <a:prstGeom prst="rect">
            <a:avLst/>
          </a:prstGeom>
          <a:noFill/>
        </p:spPr>
        <p:txBody>
          <a:bodyPr wrap="square" rtlCol="0">
            <a:spAutoFit/>
          </a:bodyPr>
          <a:lstStyle/>
          <a:p>
            <a:r>
              <a:rPr lang="en-US" sz="3200" baseline="-25000" dirty="0" err="1">
                <a:solidFill>
                  <a:srgbClr val="376092"/>
                </a:solidFill>
              </a:rPr>
              <a:t>2</a:t>
            </a:r>
            <a:endParaRPr lang="en-US" sz="3200" baseline="-25000" dirty="0" smtClean="0">
              <a:solidFill>
                <a:srgbClr val="376092"/>
              </a:solidFill>
            </a:endParaRPr>
          </a:p>
        </p:txBody>
      </p:sp>
      <p:pic>
        <p:nvPicPr>
          <p:cNvPr id="29" name="Picture 28"/>
          <p:cNvPicPr>
            <a:picLocks noChangeAspect="1"/>
          </p:cNvPicPr>
          <p:nvPr/>
        </p:nvPicPr>
        <p:blipFill>
          <a:blip r:embed="rId2"/>
          <a:stretch>
            <a:fillRect/>
          </a:stretch>
        </p:blipFill>
        <p:spPr>
          <a:xfrm>
            <a:off x="-38663" y="4243584"/>
            <a:ext cx="9144000" cy="2427694"/>
          </a:xfrm>
          <a:prstGeom prst="rect">
            <a:avLst/>
          </a:prstGeom>
        </p:spPr>
      </p:pic>
      <p:grpSp>
        <p:nvGrpSpPr>
          <p:cNvPr id="3" name="Group 2"/>
          <p:cNvGrpSpPr/>
          <p:nvPr/>
        </p:nvGrpSpPr>
        <p:grpSpPr>
          <a:xfrm>
            <a:off x="1609896" y="2512508"/>
            <a:ext cx="2042906" cy="1284214"/>
            <a:chOff x="1609896" y="2757065"/>
            <a:chExt cx="2042906" cy="1284214"/>
          </a:xfrm>
        </p:grpSpPr>
        <p:sp>
          <p:nvSpPr>
            <p:cNvPr id="15" name="Snip Single Corner Rectangle 14"/>
            <p:cNvSpPr/>
            <p:nvPr/>
          </p:nvSpPr>
          <p:spPr>
            <a:xfrm>
              <a:off x="1609896" y="3262358"/>
              <a:ext cx="200739" cy="596086"/>
            </a:xfrm>
            <a:prstGeom prst="snip1Rect">
              <a:avLst/>
            </a:prstGeom>
          </p:spPr>
          <p:txBody>
            <a:bodyPr wrap="none" rtlCol="0" anchor="ctr">
              <a:spAutoFit/>
            </a:bodyPr>
            <a:lstStyle/>
            <a:p>
              <a:pPr algn="ctr"/>
              <a:endParaRPr lang="en-US" sz="3200" dirty="0">
                <a:solidFill>
                  <a:srgbClr val="376092"/>
                </a:solidFill>
                <a:sym typeface="Wingdings"/>
              </a:endParaRPr>
            </a:p>
          </p:txBody>
        </p:sp>
        <p:sp>
          <p:nvSpPr>
            <p:cNvPr id="34" name="TextBox 33"/>
            <p:cNvSpPr txBox="1"/>
            <p:nvPr/>
          </p:nvSpPr>
          <p:spPr>
            <a:xfrm>
              <a:off x="3026269" y="2757065"/>
              <a:ext cx="626533" cy="420628"/>
            </a:xfrm>
            <a:prstGeom prst="rect">
              <a:avLst/>
            </a:prstGeom>
            <a:noFill/>
          </p:spPr>
          <p:txBody>
            <a:bodyPr wrap="square" rtlCol="0">
              <a:spAutoFit/>
            </a:bodyPr>
            <a:lstStyle/>
            <a:p>
              <a:r>
                <a:rPr lang="en-US" sz="3200" baseline="-25000" dirty="0">
                  <a:solidFill>
                    <a:srgbClr val="376092"/>
                  </a:solidFill>
                </a:rPr>
                <a:t>i</a:t>
              </a:r>
              <a:r>
                <a:rPr lang="en-US" sz="3200" baseline="-25000" dirty="0" smtClean="0">
                  <a:solidFill>
                    <a:srgbClr val="376092"/>
                  </a:solidFill>
                </a:rPr>
                <a:t>, </a:t>
              </a:r>
              <a:r>
                <a:rPr lang="en-US" sz="3200" baseline="-25000" dirty="0">
                  <a:solidFill>
                    <a:srgbClr val="376092"/>
                  </a:solidFill>
                </a:rPr>
                <a:t>p</a:t>
              </a:r>
              <a:endParaRPr lang="en-US" sz="3200" baseline="-25000" dirty="0" smtClean="0">
                <a:solidFill>
                  <a:srgbClr val="376092"/>
                </a:solidFill>
              </a:endParaRPr>
            </a:p>
          </p:txBody>
        </p:sp>
        <p:sp>
          <p:nvSpPr>
            <p:cNvPr id="25" name="TextBox 24"/>
            <p:cNvSpPr txBox="1"/>
            <p:nvPr/>
          </p:nvSpPr>
          <p:spPr>
            <a:xfrm>
              <a:off x="2924674" y="3620651"/>
              <a:ext cx="626533" cy="420628"/>
            </a:xfrm>
            <a:prstGeom prst="rect">
              <a:avLst/>
            </a:prstGeom>
            <a:noFill/>
          </p:spPr>
          <p:txBody>
            <a:bodyPr wrap="square" rtlCol="0">
              <a:spAutoFit/>
            </a:bodyPr>
            <a:lstStyle/>
            <a:p>
              <a:r>
                <a:rPr lang="en-US" sz="3200" baseline="-25000" dirty="0">
                  <a:solidFill>
                    <a:srgbClr val="376092"/>
                  </a:solidFill>
                </a:rPr>
                <a:t>i</a:t>
              </a:r>
              <a:r>
                <a:rPr lang="en-US" sz="3200" baseline="-25000" dirty="0" smtClean="0">
                  <a:solidFill>
                    <a:srgbClr val="376092"/>
                  </a:solidFill>
                </a:rPr>
                <a:t>, </a:t>
              </a:r>
              <a:r>
                <a:rPr lang="en-US" sz="3200" baseline="-25000" dirty="0">
                  <a:solidFill>
                    <a:srgbClr val="376092"/>
                  </a:solidFill>
                </a:rPr>
                <a:t>p</a:t>
              </a:r>
              <a:endParaRPr lang="en-US" sz="3200" baseline="-25000" dirty="0" smtClean="0">
                <a:solidFill>
                  <a:srgbClr val="376092"/>
                </a:solidFill>
              </a:endParaRPr>
            </a:p>
          </p:txBody>
        </p:sp>
      </p:grpSp>
      <p:sp>
        <p:nvSpPr>
          <p:cNvPr id="18" name="Rectangle 17"/>
          <p:cNvSpPr/>
          <p:nvPr/>
        </p:nvSpPr>
        <p:spPr>
          <a:xfrm>
            <a:off x="2912528" y="6527853"/>
            <a:ext cx="6570138" cy="369332"/>
          </a:xfrm>
          <a:prstGeom prst="rect">
            <a:avLst/>
          </a:prstGeom>
        </p:spPr>
        <p:txBody>
          <a:bodyPr wrap="square">
            <a:spAutoFit/>
          </a:bodyPr>
          <a:lstStyle/>
          <a:p>
            <a:r>
              <a:rPr lang="en-US" dirty="0"/>
              <a:t>http://</a:t>
            </a:r>
            <a:r>
              <a:rPr lang="en-US" dirty="0" err="1"/>
              <a:t>link.springer.com</a:t>
            </a:r>
            <a:r>
              <a:rPr lang="en-US" dirty="0"/>
              <a:t>/article/10.1007%2Fs00454-004-1146-y</a:t>
            </a:r>
          </a:p>
        </p:txBody>
      </p:sp>
    </p:spTree>
    <p:extLst>
      <p:ext uri="{BB962C8B-B14F-4D97-AF65-F5344CB8AC3E}">
        <p14:creationId xmlns:p14="http://schemas.microsoft.com/office/powerpoint/2010/main" val="20940074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48061"/>
            <a:ext cx="9105337" cy="3539430"/>
          </a:xfrm>
          <a:prstGeom prst="rect">
            <a:avLst/>
          </a:prstGeom>
          <a:ln>
            <a:noFill/>
          </a:ln>
        </p:spPr>
        <p:txBody>
          <a:bodyPr wrap="square">
            <a:spAutoFit/>
          </a:bodyPr>
          <a:lstStyle/>
          <a:p>
            <a:pPr algn="ctr"/>
            <a:r>
              <a:rPr lang="en-US" sz="3200" dirty="0" smtClean="0">
                <a:sym typeface="Wingdings"/>
              </a:rPr>
              <a:t>&lt; a, b, c, d  :   </a:t>
            </a:r>
            <a:r>
              <a:rPr lang="en-US" sz="3200" dirty="0" err="1">
                <a:sym typeface="Wingdings"/>
              </a:rPr>
              <a:t>tc</a:t>
            </a:r>
            <a:r>
              <a:rPr lang="en-US" sz="3200" dirty="0">
                <a:sym typeface="Wingdings"/>
              </a:rPr>
              <a:t> + td</a:t>
            </a:r>
            <a:r>
              <a:rPr lang="en-US" sz="3200" dirty="0" smtClean="0">
                <a:sym typeface="Wingdings"/>
              </a:rPr>
              <a:t>,  </a:t>
            </a:r>
            <a:r>
              <a:rPr lang="en-US" sz="3200" dirty="0" err="1">
                <a:sym typeface="Wingdings"/>
              </a:rPr>
              <a:t>tb</a:t>
            </a:r>
            <a:r>
              <a:rPr lang="en-US" sz="3200" dirty="0">
                <a:sym typeface="Wingdings"/>
              </a:rPr>
              <a:t> + c, </a:t>
            </a:r>
            <a:r>
              <a:rPr lang="en-US" sz="3200" dirty="0" smtClean="0">
                <a:sym typeface="Wingdings"/>
              </a:rPr>
              <a:t> ta </a:t>
            </a:r>
            <a:r>
              <a:rPr lang="en-US" sz="3200" dirty="0">
                <a:sym typeface="Wingdings"/>
              </a:rPr>
              <a:t>+ </a:t>
            </a:r>
            <a:r>
              <a:rPr lang="en-US" sz="3200" dirty="0" err="1">
                <a:sym typeface="Wingdings"/>
              </a:rPr>
              <a:t>tb</a:t>
            </a:r>
            <a:r>
              <a:rPr lang="en-US" sz="3200" dirty="0" smtClean="0">
                <a:sym typeface="Wingdings"/>
              </a:rPr>
              <a:t>&gt;</a:t>
            </a:r>
            <a:endParaRPr lang="en-US" sz="3200" dirty="0">
              <a:solidFill>
                <a:srgbClr val="008000"/>
              </a:solidFill>
              <a:sym typeface="Wingdings"/>
            </a:endParaRPr>
          </a:p>
          <a:p>
            <a:r>
              <a:rPr lang="en-US" sz="3200" dirty="0" smtClean="0">
                <a:solidFill>
                  <a:srgbClr val="008000"/>
                </a:solidFill>
                <a:sym typeface="Wingdings"/>
              </a:rPr>
              <a:t>                                                    </a:t>
            </a:r>
            <a:r>
              <a:rPr lang="en-US" sz="3200" dirty="0" smtClean="0">
                <a:solidFill>
                  <a:schemeClr val="accent3">
                    <a:lumMod val="40000"/>
                    <a:lumOff val="60000"/>
                  </a:schemeClr>
                </a:solidFill>
                <a:sym typeface="Wingdings"/>
              </a:rPr>
              <a:t>    </a:t>
            </a:r>
            <a:r>
              <a:rPr lang="en-US" sz="3200" dirty="0" smtClean="0">
                <a:solidFill>
                  <a:schemeClr val="accent3">
                    <a:lumMod val="20000"/>
                    <a:lumOff val="80000"/>
                  </a:schemeClr>
                </a:solidFill>
                <a:sym typeface="Wingdings"/>
              </a:rPr>
              <a:t>[               )</a:t>
            </a:r>
          </a:p>
          <a:p>
            <a:r>
              <a:rPr lang="en-US" sz="3200" dirty="0">
                <a:solidFill>
                  <a:schemeClr val="accent3">
                    <a:lumMod val="20000"/>
                    <a:lumOff val="80000"/>
                  </a:schemeClr>
                </a:solidFill>
                <a:sym typeface="Wingdings"/>
              </a:rPr>
              <a:t> </a:t>
            </a:r>
            <a:r>
              <a:rPr lang="en-US" sz="3200" dirty="0" smtClean="0">
                <a:solidFill>
                  <a:schemeClr val="accent3">
                    <a:lumMod val="20000"/>
                    <a:lumOff val="80000"/>
                  </a:schemeClr>
                </a:solidFill>
                <a:sym typeface="Wingdings"/>
              </a:rPr>
              <a:t>                                       [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660066"/>
                </a:solidFill>
                <a:sym typeface="Wingdings"/>
              </a:rPr>
              <a:t>[               ) </a:t>
            </a:r>
          </a:p>
          <a:p>
            <a:endParaRPr lang="en-US" sz="3200" dirty="0" smtClean="0">
              <a:solidFill>
                <a:srgbClr val="660066"/>
              </a:solidFill>
              <a:sym typeface="Wingdings"/>
            </a:endParaRP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pic>
        <p:nvPicPr>
          <p:cNvPr id="29" name="Picture 28"/>
          <p:cNvPicPr>
            <a:picLocks noChangeAspect="1"/>
          </p:cNvPicPr>
          <p:nvPr/>
        </p:nvPicPr>
        <p:blipFill>
          <a:blip r:embed="rId2"/>
          <a:stretch>
            <a:fillRect/>
          </a:stretch>
        </p:blipFill>
        <p:spPr>
          <a:xfrm>
            <a:off x="-38663" y="4113830"/>
            <a:ext cx="9144000" cy="2427694"/>
          </a:xfrm>
          <a:prstGeom prst="rect">
            <a:avLst/>
          </a:prstGeom>
        </p:spPr>
      </p:pic>
      <p:cxnSp>
        <p:nvCxnSpPr>
          <p:cNvPr id="3" name="Straight Connector 2"/>
          <p:cNvCxnSpPr/>
          <p:nvPr/>
        </p:nvCxnSpPr>
        <p:spPr>
          <a:xfrm>
            <a:off x="686119" y="3533023"/>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86119" y="3022049"/>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267134" y="2053629"/>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831335" y="1557266"/>
            <a:ext cx="4727448" cy="0"/>
          </a:xfrm>
          <a:prstGeom prst="straightConnector1">
            <a:avLst/>
          </a:prstGeom>
          <a:ln w="38100">
            <a:solidFill>
              <a:schemeClr val="accent3">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287963" y="1081886"/>
            <a:ext cx="1506334" cy="0"/>
          </a:xfrm>
          <a:prstGeom prst="straightConnector1">
            <a:avLst/>
          </a:prstGeom>
          <a:ln w="38100">
            <a:solidFill>
              <a:schemeClr val="accent3">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0" name="Oval 9"/>
          <p:cNvSpPr>
            <a:spLocks noChangeAspect="1"/>
          </p:cNvSpPr>
          <p:nvPr/>
        </p:nvSpPr>
        <p:spPr>
          <a:xfrm>
            <a:off x="2222311" y="2511343"/>
            <a:ext cx="118872" cy="118872"/>
          </a:xfrm>
          <a:prstGeom prst="ellipse">
            <a:avLst/>
          </a:prstGeom>
          <a:noFill/>
          <a:ln w="25400">
            <a:solidFill>
              <a:srgbClr val="660066"/>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912528" y="6495703"/>
            <a:ext cx="6570138" cy="369332"/>
          </a:xfrm>
          <a:prstGeom prst="rect">
            <a:avLst/>
          </a:prstGeom>
        </p:spPr>
        <p:txBody>
          <a:bodyPr wrap="square">
            <a:spAutoFit/>
          </a:bodyPr>
          <a:lstStyle/>
          <a:p>
            <a:r>
              <a:rPr lang="en-US" dirty="0"/>
              <a:t>http://</a:t>
            </a:r>
            <a:r>
              <a:rPr lang="en-US" dirty="0" err="1"/>
              <a:t>link.springer.com</a:t>
            </a:r>
            <a:r>
              <a:rPr lang="en-US" dirty="0"/>
              <a:t>/article/10.1007%2Fs00454-004-1146-y</a:t>
            </a:r>
          </a:p>
        </p:txBody>
      </p:sp>
    </p:spTree>
    <p:extLst>
      <p:ext uri="{BB962C8B-B14F-4D97-AF65-F5344CB8AC3E}">
        <p14:creationId xmlns:p14="http://schemas.microsoft.com/office/powerpoint/2010/main" val="2836763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2817" y="1131255"/>
            <a:ext cx="8917562" cy="5516172"/>
            <a:chOff x="1991420" y="1367852"/>
            <a:chExt cx="8533263" cy="5516172"/>
          </a:xfrm>
        </p:grpSpPr>
        <p:grpSp>
          <p:nvGrpSpPr>
            <p:cNvPr id="3" name="Group 2"/>
            <p:cNvGrpSpPr/>
            <p:nvPr/>
          </p:nvGrpSpPr>
          <p:grpSpPr>
            <a:xfrm>
              <a:off x="1991420" y="1502038"/>
              <a:ext cx="8533263" cy="5381986"/>
              <a:chOff x="1026219" y="2367620"/>
              <a:chExt cx="8533263" cy="5381986"/>
            </a:xfrm>
          </p:grpSpPr>
          <p:grpSp>
            <p:nvGrpSpPr>
              <p:cNvPr id="6" name="Group 5"/>
              <p:cNvGrpSpPr/>
              <p:nvPr/>
            </p:nvGrpSpPr>
            <p:grpSpPr>
              <a:xfrm>
                <a:off x="1026219" y="2367620"/>
                <a:ext cx="8533263" cy="5381986"/>
                <a:chOff x="112723" y="3602667"/>
                <a:chExt cx="8533263" cy="5381986"/>
              </a:xfrm>
            </p:grpSpPr>
            <p:sp>
              <p:nvSpPr>
                <p:cNvPr id="8" name="Rectangle 7"/>
                <p:cNvSpPr/>
                <p:nvPr/>
              </p:nvSpPr>
              <p:spPr>
                <a:xfrm>
                  <a:off x="112723" y="3602667"/>
                  <a:ext cx="8533263" cy="5381986"/>
                </a:xfrm>
                <a:prstGeom prst="rect">
                  <a:avLst/>
                </a:prstGeom>
                <a:ln>
                  <a:noFill/>
                </a:ln>
              </p:spPr>
              <p:txBody>
                <a:bodyPr wrap="square">
                  <a:spAutoFit/>
                </a:bodyPr>
                <a:lstStyle/>
                <a:p>
                  <a:r>
                    <a:rPr lang="en-US" sz="3200" dirty="0" smtClean="0">
                      <a:sym typeface="Wingdings"/>
                    </a:rPr>
                    <a:t>H</a:t>
                  </a:r>
                  <a:r>
                    <a:rPr lang="en-US" sz="3200" baseline="-25000" dirty="0" smtClean="0">
                      <a:sym typeface="Wingdings"/>
                    </a:rPr>
                    <a:t>1</a:t>
                  </a:r>
                  <a:r>
                    <a:rPr lang="en-US" sz="3200" dirty="0" smtClean="0">
                      <a:sym typeface="Wingdings"/>
                    </a:rPr>
                    <a:t> = Z</a:t>
                  </a:r>
                  <a:r>
                    <a:rPr lang="en-US" sz="3200" baseline="-25000" dirty="0" smtClean="0">
                      <a:sym typeface="Wingdings"/>
                    </a:rPr>
                    <a:t>1</a:t>
                  </a:r>
                  <a:r>
                    <a:rPr lang="en-US" sz="3200" dirty="0" smtClean="0">
                      <a:sym typeface="Wingdings"/>
                    </a:rPr>
                    <a:t>/</a:t>
                  </a:r>
                  <a:r>
                    <a:rPr lang="en-US" sz="3200" dirty="0" smtClean="0"/>
                    <a:t>B</a:t>
                  </a:r>
                  <a:r>
                    <a:rPr lang="en-US" sz="3200" baseline="-25000" dirty="0" smtClean="0"/>
                    <a:t>1</a:t>
                  </a:r>
                  <a:r>
                    <a:rPr lang="en-US" sz="3200" dirty="0" smtClean="0"/>
                    <a:t> = (kernel of     </a:t>
                  </a:r>
                  <a:r>
                    <a:rPr lang="en-US" sz="3200" baseline="-25000" dirty="0" smtClean="0"/>
                    <a:t>1</a:t>
                  </a:r>
                  <a:r>
                    <a:rPr lang="en-US" sz="3200" dirty="0" smtClean="0"/>
                    <a:t>)/ (image of     </a:t>
                  </a:r>
                  <a:r>
                    <a:rPr lang="en-US" sz="3200" baseline="-25000" dirty="0" smtClean="0"/>
                    <a:t>2</a:t>
                  </a:r>
                  <a:r>
                    <a:rPr lang="en-US" sz="3200" dirty="0" smtClean="0"/>
                    <a:t>)</a:t>
                  </a:r>
                </a:p>
                <a:p>
                  <a:endParaRPr lang="en-US" sz="3200" dirty="0"/>
                </a:p>
                <a:p>
                  <a:r>
                    <a:rPr lang="en-US" sz="3200" dirty="0" smtClean="0"/>
                    <a:t>				     null space of M</a:t>
                  </a:r>
                  <a:r>
                    <a:rPr lang="en-US" sz="3200" baseline="-25000" dirty="0"/>
                    <a:t>1</a:t>
                  </a:r>
                  <a:r>
                    <a:rPr lang="en-US" sz="3200" baseline="-25000" dirty="0" smtClean="0"/>
                    <a:t>        </a:t>
                  </a:r>
                </a:p>
                <a:p>
                  <a:pPr>
                    <a:lnSpc>
                      <a:spcPct val="120000"/>
                    </a:lnSpc>
                  </a:pPr>
                  <a:r>
                    <a:rPr lang="en-US" sz="3200" dirty="0"/>
                    <a:t>	</a:t>
                  </a:r>
                  <a:r>
                    <a:rPr lang="en-US" sz="3200" dirty="0" smtClean="0"/>
                    <a:t>			</a:t>
                  </a:r>
                  <a:r>
                    <a:rPr lang="en-US" sz="3200" dirty="0"/>
                    <a:t> </a:t>
                  </a:r>
                  <a:r>
                    <a:rPr lang="en-US" sz="3200" dirty="0" smtClean="0"/>
                    <a:t>  column space of M</a:t>
                  </a:r>
                  <a:r>
                    <a:rPr lang="en-US" sz="3200" baseline="-25000" dirty="0" smtClean="0"/>
                    <a:t>2</a:t>
                  </a:r>
                </a:p>
                <a:p>
                  <a:pPr>
                    <a:lnSpc>
                      <a:spcPct val="120000"/>
                    </a:lnSpc>
                  </a:pPr>
                  <a:endParaRPr lang="en-US" sz="3200" baseline="-25000" dirty="0"/>
                </a:p>
                <a:p>
                  <a:pPr>
                    <a:lnSpc>
                      <a:spcPct val="120000"/>
                    </a:lnSpc>
                  </a:pPr>
                  <a:r>
                    <a:rPr lang="en-US" sz="3200" baseline="-25000" dirty="0"/>
                    <a:t>   </a:t>
                  </a:r>
                  <a:r>
                    <a:rPr lang="en-US" sz="3200" dirty="0" smtClean="0"/>
                    <a:t> </a:t>
                  </a:r>
                  <a:r>
                    <a:rPr lang="en-US" sz="3200" dirty="0"/>
                    <a:t>=  &lt; ad + cd + t(</a:t>
                  </a:r>
                  <a:r>
                    <a:rPr lang="en-US" sz="3200" dirty="0" err="1"/>
                    <a:t>bc</a:t>
                  </a:r>
                  <a:r>
                    <a:rPr lang="en-US" sz="3200" dirty="0"/>
                    <a:t>) + t(</a:t>
                  </a:r>
                  <a:r>
                    <a:rPr lang="en-US" sz="3200" dirty="0" err="1"/>
                    <a:t>ab</a:t>
                  </a:r>
                  <a:r>
                    <a:rPr lang="en-US" sz="3200" dirty="0"/>
                    <a:t>),  ac + t</a:t>
                  </a:r>
                  <a:r>
                    <a:rPr lang="en-US" sz="3200" baseline="30000" dirty="0"/>
                    <a:t>2</a:t>
                  </a:r>
                  <a:r>
                    <a:rPr lang="en-US" sz="3200" dirty="0"/>
                    <a:t>bc + </a:t>
                  </a:r>
                  <a:r>
                    <a:rPr lang="en-US" sz="3200" dirty="0" smtClean="0"/>
                    <a:t>t</a:t>
                  </a:r>
                  <a:r>
                    <a:rPr lang="en-US" sz="3200" baseline="30000" dirty="0" smtClean="0"/>
                    <a:t>2</a:t>
                  </a:r>
                  <a:r>
                    <a:rPr lang="en-US" sz="3200" dirty="0" smtClean="0"/>
                    <a:t>ab</a:t>
                  </a:r>
                </a:p>
                <a:p>
                  <a:pPr>
                    <a:lnSpc>
                      <a:spcPct val="120000"/>
                    </a:lnSpc>
                  </a:pPr>
                  <a:r>
                    <a:rPr lang="en-US" sz="3200" dirty="0"/>
                    <a:t>	</a:t>
                  </a:r>
                  <a:r>
                    <a:rPr lang="en-US" sz="3200" dirty="0" smtClean="0"/>
                    <a:t>						          				  :   ??????? &gt;</a:t>
                  </a:r>
                </a:p>
                <a:p>
                  <a:pPr>
                    <a:lnSpc>
                      <a:spcPct val="120000"/>
                    </a:lnSpc>
                  </a:pPr>
                  <a:endParaRPr lang="en-US" sz="1000" dirty="0" smtClean="0"/>
                </a:p>
                <a:p>
                  <a:pPr>
                    <a:lnSpc>
                      <a:spcPct val="120000"/>
                    </a:lnSpc>
                  </a:pPr>
                  <a:r>
                    <a:rPr lang="en-US" sz="3200" dirty="0" smtClean="0"/>
                    <a:t>Let z</a:t>
                  </a:r>
                  <a:r>
                    <a:rPr lang="en-US" sz="3200" baseline="-25000" dirty="0" smtClean="0"/>
                    <a:t>1</a:t>
                  </a:r>
                  <a:r>
                    <a:rPr lang="en-US" sz="3200" dirty="0" smtClean="0"/>
                    <a:t> =  </a:t>
                  </a:r>
                  <a:r>
                    <a:rPr lang="en-US" sz="3200" dirty="0"/>
                    <a:t>ad + cd + t(</a:t>
                  </a:r>
                  <a:r>
                    <a:rPr lang="en-US" sz="3200" dirty="0" err="1"/>
                    <a:t>bc</a:t>
                  </a:r>
                  <a:r>
                    <a:rPr lang="en-US" sz="3200" dirty="0"/>
                    <a:t>) + t(</a:t>
                  </a:r>
                  <a:r>
                    <a:rPr lang="en-US" sz="3200" dirty="0" err="1"/>
                    <a:t>ab</a:t>
                  </a:r>
                  <a:r>
                    <a:rPr lang="en-US" sz="3200" dirty="0" smtClean="0"/>
                    <a:t>),   z</a:t>
                  </a:r>
                  <a:r>
                    <a:rPr lang="en-US" sz="3200" baseline="-25000" dirty="0" smtClean="0"/>
                    <a:t>2</a:t>
                  </a:r>
                  <a:r>
                    <a:rPr lang="en-US" sz="3200" dirty="0" smtClean="0"/>
                    <a:t> =  </a:t>
                  </a:r>
                  <a:r>
                    <a:rPr lang="en-US" sz="3200" dirty="0"/>
                    <a:t>ac + t</a:t>
                  </a:r>
                  <a:r>
                    <a:rPr lang="en-US" sz="3200" baseline="30000" dirty="0"/>
                    <a:t>2</a:t>
                  </a:r>
                  <a:r>
                    <a:rPr lang="en-US" sz="3200" dirty="0"/>
                    <a:t>bc + t</a:t>
                  </a:r>
                  <a:r>
                    <a:rPr lang="en-US" sz="3200" baseline="30000" dirty="0"/>
                    <a:t>2</a:t>
                  </a:r>
                  <a:r>
                    <a:rPr lang="en-US" sz="3200" dirty="0"/>
                    <a:t>ab</a:t>
                  </a:r>
                </a:p>
                <a:p>
                  <a:pPr>
                    <a:lnSpc>
                      <a:spcPct val="120000"/>
                    </a:lnSpc>
                  </a:pPr>
                  <a:endParaRPr lang="en-US" sz="1600" dirty="0"/>
                </a:p>
                <a:p>
                  <a:pPr algn="ctr">
                    <a:lnSpc>
                      <a:spcPct val="120000"/>
                    </a:lnSpc>
                  </a:pPr>
                  <a:r>
                    <a:rPr lang="en-US" sz="3200" dirty="0">
                      <a:sym typeface="Wingdings"/>
                    </a:rPr>
                    <a:t>H</a:t>
                  </a:r>
                  <a:r>
                    <a:rPr lang="en-US" sz="3200" baseline="-25000" dirty="0">
                      <a:sym typeface="Wingdings"/>
                    </a:rPr>
                    <a:t>1</a:t>
                  </a:r>
                  <a:r>
                    <a:rPr lang="en-US" sz="3200" dirty="0">
                      <a:sym typeface="Wingdings"/>
                    </a:rPr>
                    <a:t> = Z</a:t>
                  </a:r>
                  <a:r>
                    <a:rPr lang="en-US" sz="3200" baseline="-25000" dirty="0">
                      <a:sym typeface="Wingdings"/>
                    </a:rPr>
                    <a:t>1</a:t>
                  </a:r>
                  <a:r>
                    <a:rPr lang="en-US" sz="3200" dirty="0">
                      <a:sym typeface="Wingdings"/>
                    </a:rPr>
                    <a:t>/</a:t>
                  </a:r>
                  <a:r>
                    <a:rPr lang="en-US" sz="3200" dirty="0"/>
                    <a:t>B</a:t>
                  </a:r>
                  <a:r>
                    <a:rPr lang="en-US" sz="3200" baseline="-25000" dirty="0"/>
                    <a:t>1</a:t>
                  </a:r>
                  <a:r>
                    <a:rPr lang="en-US" sz="3200" dirty="0"/>
                    <a:t> </a:t>
                  </a:r>
                  <a:r>
                    <a:rPr lang="en-US" sz="3200" dirty="0" smtClean="0"/>
                    <a:t> =   &lt;z</a:t>
                  </a:r>
                  <a:r>
                    <a:rPr lang="en-US" sz="3200" baseline="-25000" dirty="0" smtClean="0"/>
                    <a:t>1</a:t>
                  </a:r>
                  <a:r>
                    <a:rPr lang="en-US" sz="3200" dirty="0" smtClean="0"/>
                    <a:t>, z</a:t>
                  </a:r>
                  <a:r>
                    <a:rPr lang="en-US" sz="3200" baseline="-25000" dirty="0" smtClean="0"/>
                    <a:t>2</a:t>
                  </a:r>
                  <a:r>
                    <a:rPr lang="en-US" sz="3200" dirty="0" smtClean="0"/>
                    <a:t>  :   ??  &gt;     </a:t>
                  </a:r>
                  <a:r>
                    <a:rPr lang="en-US" sz="3200" dirty="0" smtClean="0">
                      <a:solidFill>
                        <a:schemeClr val="bg1"/>
                      </a:solidFill>
                    </a:rPr>
                    <a:t>.</a:t>
                  </a:r>
                  <a:r>
                    <a:rPr lang="en-US" sz="3200" dirty="0" smtClean="0"/>
                    <a:t> </a:t>
                  </a:r>
                  <a:endParaRPr lang="en-US" sz="3200" baseline="-25000" dirty="0" smtClean="0"/>
                </a:p>
              </p:txBody>
            </p:sp>
            <p:cxnSp>
              <p:nvCxnSpPr>
                <p:cNvPr id="9" name="Straight Connector 8"/>
                <p:cNvCxnSpPr/>
                <p:nvPr/>
              </p:nvCxnSpPr>
              <p:spPr>
                <a:xfrm flipV="1">
                  <a:off x="2313721" y="5201122"/>
                  <a:ext cx="3318192"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2592050" y="3626632"/>
                <a:ext cx="521893" cy="584776"/>
              </a:xfrm>
              <a:prstGeom prst="rect">
                <a:avLst/>
              </a:prstGeom>
              <a:noFill/>
            </p:spPr>
            <p:txBody>
              <a:bodyPr wrap="square" rtlCol="0">
                <a:spAutoFit/>
              </a:bodyPr>
              <a:lstStyle/>
              <a:p>
                <a:r>
                  <a:rPr lang="en-US" sz="3200" dirty="0" smtClean="0"/>
                  <a:t>=</a:t>
                </a:r>
                <a:endParaRPr lang="en-US" sz="3200" dirty="0"/>
              </a:p>
            </p:txBody>
          </p:sp>
        </p:grpSp>
        <p:pic>
          <p:nvPicPr>
            <p:cNvPr id="4" name="Picture 3"/>
            <p:cNvPicPr>
              <a:picLocks noChangeAspect="1"/>
            </p:cNvPicPr>
            <p:nvPr/>
          </p:nvPicPr>
          <p:blipFill rotWithShape="1">
            <a:blip r:embed="rId2"/>
            <a:srcRect l="-22826" t="-31574" r="-24015" b="-15269"/>
            <a:stretch/>
          </p:blipFill>
          <p:spPr>
            <a:xfrm>
              <a:off x="5609890" y="1367852"/>
              <a:ext cx="474799" cy="712207"/>
            </a:xfrm>
            <a:prstGeom prst="rect">
              <a:avLst/>
            </a:prstGeom>
            <a:noFill/>
          </p:spPr>
        </p:pic>
        <p:pic>
          <p:nvPicPr>
            <p:cNvPr id="5" name="Picture 4"/>
            <p:cNvPicPr>
              <a:picLocks noChangeAspect="1"/>
            </p:cNvPicPr>
            <p:nvPr/>
          </p:nvPicPr>
          <p:blipFill rotWithShape="1">
            <a:blip r:embed="rId2"/>
            <a:srcRect l="-22826" t="-31574" r="-24015" b="-15269"/>
            <a:stretch/>
          </p:blipFill>
          <p:spPr>
            <a:xfrm>
              <a:off x="7986018" y="1390814"/>
              <a:ext cx="474799" cy="712207"/>
            </a:xfrm>
            <a:prstGeom prst="rect">
              <a:avLst/>
            </a:prstGeom>
            <a:noFill/>
          </p:spPr>
        </p:pic>
      </p:grpSp>
      <p:grpSp>
        <p:nvGrpSpPr>
          <p:cNvPr id="10" name="Group 9"/>
          <p:cNvGrpSpPr/>
          <p:nvPr/>
        </p:nvGrpSpPr>
        <p:grpSpPr>
          <a:xfrm>
            <a:off x="2971784" y="-83488"/>
            <a:ext cx="3056123" cy="1052280"/>
            <a:chOff x="467964" y="50800"/>
            <a:chExt cx="3056123" cy="1052280"/>
          </a:xfrm>
        </p:grpSpPr>
        <p:sp>
          <p:nvSpPr>
            <p:cNvPr id="11" name="Rectangle 10"/>
            <p:cNvSpPr/>
            <p:nvPr/>
          </p:nvSpPr>
          <p:spPr>
            <a:xfrm>
              <a:off x="467964" y="518304"/>
              <a:ext cx="3056123" cy="584776"/>
            </a:xfrm>
            <a:prstGeom prst="rect">
              <a:avLst/>
            </a:prstGeom>
          </p:spPr>
          <p:txBody>
            <a:bodyPr wrap="square">
              <a:spAutoFit/>
            </a:bodyPr>
            <a:lstStyle/>
            <a:p>
              <a:r>
                <a:rPr lang="en-US" sz="3200" dirty="0" smtClean="0"/>
                <a:t>C</a:t>
              </a:r>
              <a:r>
                <a:rPr lang="en-US" sz="3200" baseline="-25000" dirty="0" smtClean="0"/>
                <a:t>2   </a:t>
              </a:r>
              <a:r>
                <a:rPr lang="en-US" sz="3200" dirty="0">
                  <a:sym typeface="Wingdings"/>
                </a:rPr>
                <a:t>   </a:t>
              </a:r>
              <a:r>
                <a:rPr lang="en-US" sz="3200" dirty="0" smtClean="0">
                  <a:sym typeface="Wingdings"/>
                </a:rPr>
                <a:t> </a:t>
              </a:r>
              <a:r>
                <a:rPr lang="en-US" sz="3200" dirty="0" smtClean="0"/>
                <a:t>C</a:t>
              </a:r>
              <a:r>
                <a:rPr lang="en-US" sz="3200" baseline="-25000" dirty="0"/>
                <a:t>1</a:t>
              </a:r>
              <a:r>
                <a:rPr lang="en-US" sz="3200" baseline="-25000" dirty="0" smtClean="0"/>
                <a:t>   </a:t>
              </a:r>
              <a:r>
                <a:rPr lang="en-US" sz="3200" dirty="0">
                  <a:sym typeface="Wingdings"/>
                </a:rPr>
                <a:t>   </a:t>
              </a:r>
              <a:r>
                <a:rPr lang="en-US" sz="3200" dirty="0" smtClean="0"/>
                <a:t>C</a:t>
              </a:r>
              <a:r>
                <a:rPr lang="en-US" sz="3200" baseline="-25000" dirty="0"/>
                <a:t>0</a:t>
              </a:r>
              <a:endParaRPr lang="en-US" sz="3200" dirty="0">
                <a:cs typeface="Symbol" charset="2"/>
              </a:endParaRPr>
            </a:p>
          </p:txBody>
        </p:sp>
        <p:pic>
          <p:nvPicPr>
            <p:cNvPr id="12" name="Picture 11"/>
            <p:cNvPicPr>
              <a:picLocks noChangeAspect="1"/>
            </p:cNvPicPr>
            <p:nvPr/>
          </p:nvPicPr>
          <p:blipFill rotWithShape="1">
            <a:blip r:embed="rId2"/>
            <a:srcRect l="-22826" t="-31574" r="-24015" b="-15269"/>
            <a:stretch/>
          </p:blipFill>
          <p:spPr>
            <a:xfrm>
              <a:off x="943505" y="50800"/>
              <a:ext cx="474799" cy="712207"/>
            </a:xfrm>
            <a:prstGeom prst="rect">
              <a:avLst/>
            </a:prstGeom>
            <a:noFill/>
          </p:spPr>
        </p:pic>
        <p:sp>
          <p:nvSpPr>
            <p:cNvPr id="13" name="Rectangle 12"/>
            <p:cNvSpPr/>
            <p:nvPr/>
          </p:nvSpPr>
          <p:spPr>
            <a:xfrm>
              <a:off x="1257068" y="212472"/>
              <a:ext cx="323326" cy="502702"/>
            </a:xfrm>
            <a:prstGeom prst="rect">
              <a:avLst/>
            </a:prstGeom>
          </p:spPr>
          <p:txBody>
            <a:bodyPr wrap="none">
              <a:spAutoFit/>
            </a:bodyPr>
            <a:lstStyle/>
            <a:p>
              <a:pPr>
                <a:lnSpc>
                  <a:spcPct val="130000"/>
                </a:lnSpc>
              </a:pPr>
              <a:r>
                <a:rPr lang="en-US" sz="3200" baseline="-25000" dirty="0" smtClean="0">
                  <a:sym typeface="Wingdings"/>
                </a:rPr>
                <a:t>1</a:t>
              </a:r>
              <a:endParaRPr lang="en-US" sz="3200" dirty="0"/>
            </a:p>
          </p:txBody>
        </p:sp>
        <p:grpSp>
          <p:nvGrpSpPr>
            <p:cNvPr id="14" name="Group 13"/>
            <p:cNvGrpSpPr/>
            <p:nvPr/>
          </p:nvGrpSpPr>
          <p:grpSpPr>
            <a:xfrm>
              <a:off x="2298171" y="50800"/>
              <a:ext cx="602984" cy="712207"/>
              <a:chOff x="2264305" y="50800"/>
              <a:chExt cx="602984" cy="712207"/>
            </a:xfrm>
          </p:grpSpPr>
          <p:pic>
            <p:nvPicPr>
              <p:cNvPr id="15" name="Picture 14"/>
              <p:cNvPicPr>
                <a:picLocks noChangeAspect="1"/>
              </p:cNvPicPr>
              <p:nvPr/>
            </p:nvPicPr>
            <p:blipFill rotWithShape="1">
              <a:blip r:embed="rId2"/>
              <a:srcRect l="-22826" t="-31574" r="-24015" b="-15269"/>
              <a:stretch/>
            </p:blipFill>
            <p:spPr>
              <a:xfrm>
                <a:off x="2264305" y="50800"/>
                <a:ext cx="474799" cy="712207"/>
              </a:xfrm>
              <a:prstGeom prst="rect">
                <a:avLst/>
              </a:prstGeom>
              <a:noFill/>
            </p:spPr>
          </p:pic>
          <p:sp>
            <p:nvSpPr>
              <p:cNvPr id="16" name="Rectangle 15"/>
              <p:cNvSpPr/>
              <p:nvPr/>
            </p:nvSpPr>
            <p:spPr>
              <a:xfrm>
                <a:off x="2543963" y="212472"/>
                <a:ext cx="323326" cy="502702"/>
              </a:xfrm>
              <a:prstGeom prst="rect">
                <a:avLst/>
              </a:prstGeom>
            </p:spPr>
            <p:txBody>
              <a:bodyPr wrap="none">
                <a:spAutoFit/>
              </a:bodyPr>
              <a:lstStyle/>
              <a:p>
                <a:pPr>
                  <a:lnSpc>
                    <a:spcPct val="130000"/>
                  </a:lnSpc>
                </a:pPr>
                <a:r>
                  <a:rPr lang="en-US" sz="3200" baseline="-25000" dirty="0" smtClean="0">
                    <a:sym typeface="Wingdings"/>
                  </a:rPr>
                  <a:t>1</a:t>
                </a:r>
                <a:endParaRPr lang="en-US" sz="3200" dirty="0"/>
              </a:p>
            </p:txBody>
          </p:sp>
        </p:grpSp>
      </p:grpSp>
    </p:spTree>
    <p:extLst>
      <p:ext uri="{BB962C8B-B14F-4D97-AF65-F5344CB8AC3E}">
        <p14:creationId xmlns:p14="http://schemas.microsoft.com/office/powerpoint/2010/main" val="4062052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16636"/>
            <a:ext cx="9144000" cy="2427694"/>
          </a:xfrm>
          <a:prstGeom prst="rect">
            <a:avLst/>
          </a:prstGeom>
        </p:spPr>
      </p:pic>
      <p:sp>
        <p:nvSpPr>
          <p:cNvPr id="5" name="Rectangle 4"/>
          <p:cNvSpPr/>
          <p:nvPr/>
        </p:nvSpPr>
        <p:spPr>
          <a:xfrm>
            <a:off x="115440" y="154971"/>
            <a:ext cx="9144000" cy="461665"/>
          </a:xfrm>
          <a:prstGeom prst="rect">
            <a:avLst/>
          </a:prstGeom>
        </p:spPr>
        <p:txBody>
          <a:bodyPr wrap="square">
            <a:spAutoFit/>
          </a:bodyPr>
          <a:lstStyle/>
          <a:p>
            <a:r>
              <a:rPr lang="en-US" sz="2400" dirty="0" smtClean="0"/>
              <a:t>Computing Persistent Homology by </a:t>
            </a:r>
            <a:r>
              <a:rPr lang="en-US" sz="2400" dirty="0" err="1" smtClean="0"/>
              <a:t>Afra</a:t>
            </a:r>
            <a:r>
              <a:rPr lang="en-US" sz="2400" dirty="0" smtClean="0"/>
              <a:t> </a:t>
            </a:r>
            <a:r>
              <a:rPr lang="en-US" sz="2400" dirty="0" err="1" smtClean="0"/>
              <a:t>Zomorodian</a:t>
            </a:r>
            <a:r>
              <a:rPr lang="en-US" sz="2400" dirty="0" smtClean="0"/>
              <a:t>,</a:t>
            </a:r>
            <a:r>
              <a:rPr lang="en-US" sz="2400" dirty="0"/>
              <a:t> </a:t>
            </a:r>
            <a:r>
              <a:rPr lang="en-US" sz="2400" dirty="0" smtClean="0"/>
              <a:t>Gunnar </a:t>
            </a:r>
            <a:r>
              <a:rPr lang="en-US" sz="2400" dirty="0" err="1" smtClean="0"/>
              <a:t>Carlsson</a:t>
            </a:r>
            <a:endParaRPr lang="en-US" sz="2400" dirty="0" smtClean="0"/>
          </a:p>
        </p:txBody>
      </p:sp>
      <p:sp>
        <p:nvSpPr>
          <p:cNvPr id="8" name="Rectangle 7"/>
          <p:cNvSpPr/>
          <p:nvPr/>
        </p:nvSpPr>
        <p:spPr>
          <a:xfrm>
            <a:off x="2912528" y="6495703"/>
            <a:ext cx="6570138" cy="369332"/>
          </a:xfrm>
          <a:prstGeom prst="rect">
            <a:avLst/>
          </a:prstGeom>
        </p:spPr>
        <p:txBody>
          <a:bodyPr wrap="square">
            <a:spAutoFit/>
          </a:bodyPr>
          <a:lstStyle/>
          <a:p>
            <a:r>
              <a:rPr lang="en-US" dirty="0"/>
              <a:t>http://</a:t>
            </a:r>
            <a:r>
              <a:rPr lang="en-US" dirty="0" err="1"/>
              <a:t>link.springer.com</a:t>
            </a:r>
            <a:r>
              <a:rPr lang="en-US" dirty="0"/>
              <a:t>/article/10.1007%2Fs00454-004-1146-y</a:t>
            </a:r>
          </a:p>
        </p:txBody>
      </p:sp>
      <p:pic>
        <p:nvPicPr>
          <p:cNvPr id="21" name="Picture 20"/>
          <p:cNvPicPr>
            <a:picLocks noChangeAspect="1"/>
          </p:cNvPicPr>
          <p:nvPr/>
        </p:nvPicPr>
        <p:blipFill>
          <a:blip r:embed="rId3"/>
          <a:stretch>
            <a:fillRect/>
          </a:stretch>
        </p:blipFill>
        <p:spPr>
          <a:xfrm>
            <a:off x="4442440" y="3203060"/>
            <a:ext cx="2826970" cy="3025354"/>
          </a:xfrm>
          <a:prstGeom prst="rect">
            <a:avLst/>
          </a:prstGeom>
        </p:spPr>
      </p:pic>
      <p:grpSp>
        <p:nvGrpSpPr>
          <p:cNvPr id="22" name="Group 21"/>
          <p:cNvGrpSpPr/>
          <p:nvPr/>
        </p:nvGrpSpPr>
        <p:grpSpPr>
          <a:xfrm>
            <a:off x="-960860" y="3044330"/>
            <a:ext cx="3779014" cy="1052280"/>
            <a:chOff x="237068" y="50800"/>
            <a:chExt cx="3779014" cy="1052280"/>
          </a:xfrm>
        </p:grpSpPr>
        <p:sp>
          <p:nvSpPr>
            <p:cNvPr id="23" name="Rectangle 22"/>
            <p:cNvSpPr/>
            <p:nvPr/>
          </p:nvSpPr>
          <p:spPr>
            <a:xfrm>
              <a:off x="237068" y="518304"/>
              <a:ext cx="3779014" cy="584776"/>
            </a:xfrm>
            <a:prstGeom prst="rect">
              <a:avLst/>
            </a:prstGeom>
          </p:spPr>
          <p:txBody>
            <a:bodyPr wrap="square">
              <a:spAutoFit/>
            </a:bodyPr>
            <a:lstStyle/>
            <a:p>
              <a:r>
                <a:rPr lang="en-US" sz="3200" dirty="0" smtClean="0">
                  <a:sym typeface="Wingdings"/>
                </a:rPr>
                <a:t>                 </a:t>
              </a:r>
              <a:r>
                <a:rPr lang="en-US" sz="3200" dirty="0" smtClean="0"/>
                <a:t>C</a:t>
              </a:r>
              <a:r>
                <a:rPr lang="en-US" sz="3200" baseline="-25000" dirty="0"/>
                <a:t>2</a:t>
              </a:r>
              <a:r>
                <a:rPr lang="en-US" sz="3200" baseline="-25000" dirty="0" smtClean="0"/>
                <a:t>   </a:t>
              </a:r>
              <a:r>
                <a:rPr lang="en-US" sz="3200" dirty="0">
                  <a:sym typeface="Wingdings"/>
                </a:rPr>
                <a:t>   </a:t>
              </a:r>
              <a:r>
                <a:rPr lang="en-US" sz="3200" dirty="0" smtClean="0"/>
                <a:t>C</a:t>
              </a:r>
              <a:r>
                <a:rPr lang="en-US" sz="3200" baseline="-25000" dirty="0" smtClean="0"/>
                <a:t>1</a:t>
              </a:r>
              <a:endParaRPr lang="en-US" sz="3200" dirty="0">
                <a:cs typeface="Symbol" charset="2"/>
              </a:endParaRPr>
            </a:p>
          </p:txBody>
        </p:sp>
        <p:grpSp>
          <p:nvGrpSpPr>
            <p:cNvPr id="26" name="Group 25"/>
            <p:cNvGrpSpPr/>
            <p:nvPr/>
          </p:nvGrpSpPr>
          <p:grpSpPr>
            <a:xfrm>
              <a:off x="2298171" y="50800"/>
              <a:ext cx="602984" cy="712207"/>
              <a:chOff x="2264305" y="50800"/>
              <a:chExt cx="602984" cy="712207"/>
            </a:xfrm>
          </p:grpSpPr>
          <p:pic>
            <p:nvPicPr>
              <p:cNvPr id="27" name="Picture 26"/>
              <p:cNvPicPr>
                <a:picLocks noChangeAspect="1"/>
              </p:cNvPicPr>
              <p:nvPr/>
            </p:nvPicPr>
            <p:blipFill rotWithShape="1">
              <a:blip r:embed="rId4"/>
              <a:srcRect l="-22826" t="-31574" r="-24015" b="-15269"/>
              <a:stretch/>
            </p:blipFill>
            <p:spPr>
              <a:xfrm>
                <a:off x="2264305" y="50800"/>
                <a:ext cx="474799" cy="712207"/>
              </a:xfrm>
              <a:prstGeom prst="rect">
                <a:avLst/>
              </a:prstGeom>
              <a:noFill/>
            </p:spPr>
          </p:pic>
          <p:sp>
            <p:nvSpPr>
              <p:cNvPr id="28" name="Rectangle 27"/>
              <p:cNvSpPr/>
              <p:nvPr/>
            </p:nvSpPr>
            <p:spPr>
              <a:xfrm>
                <a:off x="2543963" y="212472"/>
                <a:ext cx="323326" cy="502702"/>
              </a:xfrm>
              <a:prstGeom prst="rect">
                <a:avLst/>
              </a:prstGeom>
            </p:spPr>
            <p:txBody>
              <a:bodyPr wrap="none">
                <a:spAutoFit/>
              </a:bodyPr>
              <a:lstStyle/>
              <a:p>
                <a:pPr>
                  <a:lnSpc>
                    <a:spcPct val="130000"/>
                  </a:lnSpc>
                </a:pPr>
                <a:r>
                  <a:rPr lang="en-US" sz="3200" baseline="-25000" dirty="0">
                    <a:sym typeface="Wingdings"/>
                  </a:rPr>
                  <a:t>2</a:t>
                </a:r>
                <a:endParaRPr lang="en-US" sz="3200" dirty="0"/>
              </a:p>
            </p:txBody>
          </p:sp>
        </p:grpSp>
      </p:grpSp>
      <p:sp>
        <p:nvSpPr>
          <p:cNvPr id="2" name="TextBox 1"/>
          <p:cNvSpPr txBox="1"/>
          <p:nvPr/>
        </p:nvSpPr>
        <p:spPr>
          <a:xfrm>
            <a:off x="3218165" y="4415667"/>
            <a:ext cx="1096775" cy="584776"/>
          </a:xfrm>
          <a:prstGeom prst="rect">
            <a:avLst/>
          </a:prstGeom>
          <a:noFill/>
        </p:spPr>
        <p:txBody>
          <a:bodyPr wrap="square" rtlCol="0">
            <a:spAutoFit/>
          </a:bodyPr>
          <a:lstStyle/>
          <a:p>
            <a:r>
              <a:rPr lang="en-US" sz="3200" dirty="0" smtClean="0"/>
              <a:t>M</a:t>
            </a:r>
            <a:r>
              <a:rPr lang="en-US" sz="3200" baseline="-25000" dirty="0" smtClean="0"/>
              <a:t>2</a:t>
            </a:r>
            <a:r>
              <a:rPr lang="en-US" sz="3200" dirty="0" smtClean="0"/>
              <a:t>  =</a:t>
            </a:r>
          </a:p>
        </p:txBody>
      </p:sp>
    </p:spTree>
    <p:extLst>
      <p:ext uri="{BB962C8B-B14F-4D97-AF65-F5344CB8AC3E}">
        <p14:creationId xmlns:p14="http://schemas.microsoft.com/office/powerpoint/2010/main" val="3142964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8397" y="451217"/>
            <a:ext cx="2826970" cy="3025354"/>
          </a:xfrm>
          <a:prstGeom prst="rect">
            <a:avLst/>
          </a:prstGeom>
        </p:spPr>
      </p:pic>
      <p:pic>
        <p:nvPicPr>
          <p:cNvPr id="4" name="Picture 3"/>
          <p:cNvPicPr>
            <a:picLocks noChangeAspect="1"/>
          </p:cNvPicPr>
          <p:nvPr/>
        </p:nvPicPr>
        <p:blipFill>
          <a:blip r:embed="rId3"/>
          <a:stretch>
            <a:fillRect/>
          </a:stretch>
        </p:blipFill>
        <p:spPr>
          <a:xfrm>
            <a:off x="5010879" y="463554"/>
            <a:ext cx="3739536" cy="3074950"/>
          </a:xfrm>
          <a:prstGeom prst="rect">
            <a:avLst/>
          </a:prstGeom>
        </p:spPr>
      </p:pic>
      <p:pic>
        <p:nvPicPr>
          <p:cNvPr id="5" name="Picture 4"/>
          <p:cNvPicPr>
            <a:picLocks noChangeAspect="1"/>
          </p:cNvPicPr>
          <p:nvPr/>
        </p:nvPicPr>
        <p:blipFill>
          <a:blip r:embed="rId4"/>
          <a:stretch>
            <a:fillRect/>
          </a:stretch>
        </p:blipFill>
        <p:spPr>
          <a:xfrm>
            <a:off x="1671368" y="3693411"/>
            <a:ext cx="5009192" cy="3065031"/>
          </a:xfrm>
          <a:prstGeom prst="rect">
            <a:avLst/>
          </a:prstGeom>
        </p:spPr>
      </p:pic>
      <p:sp>
        <p:nvSpPr>
          <p:cNvPr id="2" name="Rectangle 1"/>
          <p:cNvSpPr/>
          <p:nvPr/>
        </p:nvSpPr>
        <p:spPr>
          <a:xfrm>
            <a:off x="348918" y="-146219"/>
            <a:ext cx="8503249" cy="666849"/>
          </a:xfrm>
          <a:prstGeom prst="rect">
            <a:avLst/>
          </a:prstGeom>
        </p:spPr>
        <p:txBody>
          <a:bodyPr wrap="none">
            <a:spAutoFit/>
          </a:bodyPr>
          <a:lstStyle/>
          <a:p>
            <a:pPr>
              <a:lnSpc>
                <a:spcPct val="120000"/>
              </a:lnSpc>
            </a:pPr>
            <a:r>
              <a:rPr lang="en-US" sz="3200" dirty="0" smtClean="0">
                <a:solidFill>
                  <a:srgbClr val="0000FF"/>
                </a:solidFill>
              </a:rPr>
              <a:t>Long method for determining column </a:t>
            </a:r>
            <a:r>
              <a:rPr lang="en-US" sz="3200" dirty="0">
                <a:solidFill>
                  <a:srgbClr val="0000FF"/>
                </a:solidFill>
              </a:rPr>
              <a:t>space of M</a:t>
            </a:r>
            <a:r>
              <a:rPr lang="en-US" sz="3200" baseline="-25000" dirty="0">
                <a:solidFill>
                  <a:srgbClr val="0000FF"/>
                </a:solidFill>
              </a:rPr>
              <a:t>2</a:t>
            </a:r>
          </a:p>
        </p:txBody>
      </p:sp>
    </p:spTree>
    <p:extLst>
      <p:ext uri="{BB962C8B-B14F-4D97-AF65-F5344CB8AC3E}">
        <p14:creationId xmlns:p14="http://schemas.microsoft.com/office/powerpoint/2010/main" val="2736760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1320" y="313004"/>
            <a:ext cx="5009192" cy="3065031"/>
          </a:xfrm>
          <a:prstGeom prst="rect">
            <a:avLst/>
          </a:prstGeom>
        </p:spPr>
      </p:pic>
      <p:pic>
        <p:nvPicPr>
          <p:cNvPr id="3" name="Picture 2"/>
          <p:cNvPicPr>
            <a:picLocks noChangeAspect="1"/>
          </p:cNvPicPr>
          <p:nvPr/>
        </p:nvPicPr>
        <p:blipFill>
          <a:blip r:embed="rId3"/>
          <a:stretch>
            <a:fillRect/>
          </a:stretch>
        </p:blipFill>
        <p:spPr>
          <a:xfrm>
            <a:off x="3694187" y="3391979"/>
            <a:ext cx="5157980" cy="3055112"/>
          </a:xfrm>
          <a:prstGeom prst="rect">
            <a:avLst/>
          </a:prstGeom>
        </p:spPr>
      </p:pic>
    </p:spTree>
    <p:extLst>
      <p:ext uri="{BB962C8B-B14F-4D97-AF65-F5344CB8AC3E}">
        <p14:creationId xmlns:p14="http://schemas.microsoft.com/office/powerpoint/2010/main" val="2747551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8507" y="309889"/>
            <a:ext cx="5157980" cy="3055112"/>
          </a:xfrm>
          <a:prstGeom prst="rect">
            <a:avLst/>
          </a:prstGeom>
        </p:spPr>
      </p:pic>
      <p:pic>
        <p:nvPicPr>
          <p:cNvPr id="3" name="Picture 2"/>
          <p:cNvPicPr>
            <a:picLocks noChangeAspect="1"/>
          </p:cNvPicPr>
          <p:nvPr/>
        </p:nvPicPr>
        <p:blipFill>
          <a:blip r:embed="rId3"/>
          <a:stretch>
            <a:fillRect/>
          </a:stretch>
        </p:blipFill>
        <p:spPr>
          <a:xfrm>
            <a:off x="2530135" y="3510127"/>
            <a:ext cx="6328445" cy="3025354"/>
          </a:xfrm>
          <a:prstGeom prst="rect">
            <a:avLst/>
          </a:prstGeom>
        </p:spPr>
      </p:pic>
    </p:spTree>
    <p:extLst>
      <p:ext uri="{BB962C8B-B14F-4D97-AF65-F5344CB8AC3E}">
        <p14:creationId xmlns:p14="http://schemas.microsoft.com/office/powerpoint/2010/main" val="1488126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152" y="677589"/>
            <a:ext cx="6328445" cy="3025354"/>
          </a:xfrm>
          <a:prstGeom prst="rect">
            <a:avLst/>
          </a:prstGeom>
        </p:spPr>
      </p:pic>
      <p:pic>
        <p:nvPicPr>
          <p:cNvPr id="3" name="Picture 2"/>
          <p:cNvPicPr>
            <a:picLocks noChangeAspect="1"/>
          </p:cNvPicPr>
          <p:nvPr/>
        </p:nvPicPr>
        <p:blipFill>
          <a:blip r:embed="rId3"/>
          <a:stretch>
            <a:fillRect/>
          </a:stretch>
        </p:blipFill>
        <p:spPr>
          <a:xfrm>
            <a:off x="2686606" y="3523528"/>
            <a:ext cx="6457394" cy="3124546"/>
          </a:xfrm>
          <a:prstGeom prst="rect">
            <a:avLst/>
          </a:prstGeom>
        </p:spPr>
      </p:pic>
    </p:spTree>
    <p:extLst>
      <p:ext uri="{BB962C8B-B14F-4D97-AF65-F5344CB8AC3E}">
        <p14:creationId xmlns:p14="http://schemas.microsoft.com/office/powerpoint/2010/main" val="3986174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3936" y="1536687"/>
            <a:ext cx="8921242" cy="5173218"/>
          </a:xfrm>
          <a:prstGeom prst="rect">
            <a:avLst/>
          </a:prstGeom>
        </p:spPr>
      </p:pic>
      <p:sp>
        <p:nvSpPr>
          <p:cNvPr id="3" name="Rectangle 2"/>
          <p:cNvSpPr/>
          <p:nvPr/>
        </p:nvSpPr>
        <p:spPr>
          <a:xfrm>
            <a:off x="2912528" y="6495703"/>
            <a:ext cx="6570138" cy="369332"/>
          </a:xfrm>
          <a:prstGeom prst="rect">
            <a:avLst/>
          </a:prstGeom>
        </p:spPr>
        <p:txBody>
          <a:bodyPr wrap="square">
            <a:spAutoFit/>
          </a:bodyPr>
          <a:lstStyle/>
          <a:p>
            <a:r>
              <a:rPr lang="en-US" dirty="0"/>
              <a:t>http://</a:t>
            </a:r>
            <a:r>
              <a:rPr lang="en-US" dirty="0" err="1"/>
              <a:t>link.springer.com</a:t>
            </a:r>
            <a:r>
              <a:rPr lang="en-US" dirty="0"/>
              <a:t>/article/10.1007%2Fs00454-004-1146-y</a:t>
            </a:r>
          </a:p>
        </p:txBody>
      </p:sp>
      <p:grpSp>
        <p:nvGrpSpPr>
          <p:cNvPr id="4" name="Group 3"/>
          <p:cNvGrpSpPr/>
          <p:nvPr/>
        </p:nvGrpSpPr>
        <p:grpSpPr>
          <a:xfrm>
            <a:off x="840317" y="118532"/>
            <a:ext cx="7463367" cy="1052280"/>
            <a:chOff x="237067" y="50800"/>
            <a:chExt cx="7463367" cy="1052280"/>
          </a:xfrm>
        </p:grpSpPr>
        <p:sp>
          <p:nvSpPr>
            <p:cNvPr id="5" name="Rectangle 4"/>
            <p:cNvSpPr/>
            <p:nvPr/>
          </p:nvSpPr>
          <p:spPr>
            <a:xfrm>
              <a:off x="237067" y="518304"/>
              <a:ext cx="7463367" cy="584776"/>
            </a:xfrm>
            <a:prstGeom prst="rect">
              <a:avLst/>
            </a:prstGeom>
          </p:spPr>
          <p:txBody>
            <a:bodyPr wrap="square">
              <a:spAutoFit/>
            </a:bodyPr>
            <a:lstStyle/>
            <a:p>
              <a:r>
                <a:rPr lang="en-US" sz="3200" dirty="0" smtClean="0"/>
                <a:t>C</a:t>
              </a:r>
              <a:r>
                <a:rPr lang="en-US" sz="3200" baseline="-25000" dirty="0" smtClean="0"/>
                <a:t>k+</a:t>
              </a:r>
              <a:r>
                <a:rPr lang="en-US" sz="3200" baseline="-25000" dirty="0"/>
                <a:t>1   </a:t>
              </a:r>
              <a:r>
                <a:rPr lang="en-US" sz="3200" dirty="0">
                  <a:sym typeface="Wingdings"/>
                </a:rPr>
                <a:t>   </a:t>
              </a:r>
              <a:r>
                <a:rPr lang="en-US" sz="3200" dirty="0" smtClean="0">
                  <a:sym typeface="Wingdings"/>
                </a:rPr>
                <a:t> </a:t>
              </a:r>
              <a:r>
                <a:rPr lang="en-US" sz="3200" dirty="0" err="1" smtClean="0"/>
                <a:t>C</a:t>
              </a:r>
              <a:r>
                <a:rPr lang="en-US" sz="3200" baseline="-25000" dirty="0" err="1" smtClean="0"/>
                <a:t>k</a:t>
              </a:r>
              <a:r>
                <a:rPr lang="en-US" sz="3200" baseline="-25000" dirty="0" smtClean="0"/>
                <a:t>   </a:t>
              </a:r>
              <a:r>
                <a:rPr lang="en-US" sz="3200" dirty="0">
                  <a:sym typeface="Wingdings"/>
                </a:rPr>
                <a:t>   </a:t>
              </a:r>
              <a:r>
                <a:rPr lang="en-US" sz="3200" dirty="0" smtClean="0"/>
                <a:t>C</a:t>
              </a:r>
              <a:r>
                <a:rPr lang="en-US" sz="3200" baseline="-25000" dirty="0" smtClean="0"/>
                <a:t>k-1</a:t>
              </a:r>
              <a:r>
                <a:rPr lang="en-US" sz="3200" dirty="0" smtClean="0"/>
                <a:t>,    </a:t>
              </a:r>
              <a:r>
                <a:rPr lang="en-US" sz="3200" i="1" dirty="0" err="1" smtClean="0">
                  <a:cs typeface="Symbol" charset="2"/>
                </a:rPr>
                <a:t>m</a:t>
              </a:r>
              <a:r>
                <a:rPr lang="en-US" sz="3200" i="1" baseline="-25000" dirty="0" err="1" smtClean="0">
                  <a:cs typeface="Symbol" charset="2"/>
                </a:rPr>
                <a:t>k</a:t>
              </a:r>
              <a:r>
                <a:rPr lang="en-US" sz="3200" dirty="0" smtClean="0">
                  <a:cs typeface="Symbol" charset="2"/>
                </a:rPr>
                <a:t> = # of k-simplices</a:t>
              </a:r>
              <a:endParaRPr lang="en-US" sz="3200" dirty="0">
                <a:cs typeface="Symbol" charset="2"/>
              </a:endParaRPr>
            </a:p>
          </p:txBody>
        </p:sp>
        <p:pic>
          <p:nvPicPr>
            <p:cNvPr id="6" name="Picture 5"/>
            <p:cNvPicPr>
              <a:picLocks noChangeAspect="1"/>
            </p:cNvPicPr>
            <p:nvPr/>
          </p:nvPicPr>
          <p:blipFill rotWithShape="1">
            <a:blip r:embed="rId3"/>
            <a:srcRect l="-22826" t="-31574" r="-24015" b="-15269"/>
            <a:stretch/>
          </p:blipFill>
          <p:spPr>
            <a:xfrm>
              <a:off x="943505" y="50800"/>
              <a:ext cx="474799" cy="712207"/>
            </a:xfrm>
            <a:prstGeom prst="rect">
              <a:avLst/>
            </a:prstGeom>
            <a:noFill/>
          </p:spPr>
        </p:pic>
        <p:sp>
          <p:nvSpPr>
            <p:cNvPr id="7" name="Rectangle 6"/>
            <p:cNvSpPr/>
            <p:nvPr/>
          </p:nvSpPr>
          <p:spPr>
            <a:xfrm>
              <a:off x="1257068" y="212472"/>
              <a:ext cx="583947" cy="502702"/>
            </a:xfrm>
            <a:prstGeom prst="rect">
              <a:avLst/>
            </a:prstGeom>
          </p:spPr>
          <p:txBody>
            <a:bodyPr wrap="none">
              <a:spAutoFit/>
            </a:bodyPr>
            <a:lstStyle/>
            <a:p>
              <a:pPr>
                <a:lnSpc>
                  <a:spcPct val="130000"/>
                </a:lnSpc>
              </a:pPr>
              <a:r>
                <a:rPr lang="en-US" sz="3200" baseline="-25000" dirty="0">
                  <a:sym typeface="Wingdings"/>
                </a:rPr>
                <a:t>k+1</a:t>
              </a:r>
              <a:endParaRPr lang="en-US" sz="3200" dirty="0"/>
            </a:p>
          </p:txBody>
        </p:sp>
        <p:grpSp>
          <p:nvGrpSpPr>
            <p:cNvPr id="8" name="Group 7"/>
            <p:cNvGrpSpPr/>
            <p:nvPr/>
          </p:nvGrpSpPr>
          <p:grpSpPr>
            <a:xfrm>
              <a:off x="2298171" y="50800"/>
              <a:ext cx="592564" cy="712207"/>
              <a:chOff x="2264305" y="50800"/>
              <a:chExt cx="592564" cy="712207"/>
            </a:xfrm>
          </p:grpSpPr>
          <p:pic>
            <p:nvPicPr>
              <p:cNvPr id="9" name="Picture 8"/>
              <p:cNvPicPr>
                <a:picLocks noChangeAspect="1"/>
              </p:cNvPicPr>
              <p:nvPr/>
            </p:nvPicPr>
            <p:blipFill rotWithShape="1">
              <a:blip r:embed="rId3"/>
              <a:srcRect l="-22826" t="-31574" r="-24015" b="-15269"/>
              <a:stretch/>
            </p:blipFill>
            <p:spPr>
              <a:xfrm>
                <a:off x="2264305" y="50800"/>
                <a:ext cx="474799" cy="712207"/>
              </a:xfrm>
              <a:prstGeom prst="rect">
                <a:avLst/>
              </a:prstGeom>
              <a:noFill/>
            </p:spPr>
          </p:pic>
          <p:sp>
            <p:nvSpPr>
              <p:cNvPr id="10" name="Rectangle 9"/>
              <p:cNvSpPr/>
              <p:nvPr/>
            </p:nvSpPr>
            <p:spPr>
              <a:xfrm>
                <a:off x="2543963" y="212472"/>
                <a:ext cx="312906" cy="502702"/>
              </a:xfrm>
              <a:prstGeom prst="rect">
                <a:avLst/>
              </a:prstGeom>
            </p:spPr>
            <p:txBody>
              <a:bodyPr wrap="none">
                <a:spAutoFit/>
              </a:bodyPr>
              <a:lstStyle/>
              <a:p>
                <a:pPr>
                  <a:lnSpc>
                    <a:spcPct val="130000"/>
                  </a:lnSpc>
                </a:pPr>
                <a:r>
                  <a:rPr lang="en-US" sz="3200" baseline="-25000" dirty="0" smtClean="0">
                    <a:sym typeface="Wingdings"/>
                  </a:rPr>
                  <a:t>k</a:t>
                </a:r>
                <a:endParaRPr lang="en-US" sz="3200" dirty="0"/>
              </a:p>
            </p:txBody>
          </p:sp>
        </p:grpSp>
      </p:grpSp>
    </p:spTree>
    <p:extLst>
      <p:ext uri="{BB962C8B-B14F-4D97-AF65-F5344CB8AC3E}">
        <p14:creationId xmlns:p14="http://schemas.microsoft.com/office/powerpoint/2010/main" val="1233297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16636"/>
            <a:ext cx="9144000" cy="2427694"/>
          </a:xfrm>
          <a:prstGeom prst="rect">
            <a:avLst/>
          </a:prstGeom>
        </p:spPr>
      </p:pic>
      <p:sp>
        <p:nvSpPr>
          <p:cNvPr id="5" name="Rectangle 4"/>
          <p:cNvSpPr/>
          <p:nvPr/>
        </p:nvSpPr>
        <p:spPr>
          <a:xfrm>
            <a:off x="115440" y="154971"/>
            <a:ext cx="9144000" cy="461665"/>
          </a:xfrm>
          <a:prstGeom prst="rect">
            <a:avLst/>
          </a:prstGeom>
        </p:spPr>
        <p:txBody>
          <a:bodyPr wrap="square">
            <a:spAutoFit/>
          </a:bodyPr>
          <a:lstStyle/>
          <a:p>
            <a:r>
              <a:rPr lang="en-US" sz="2400" dirty="0" smtClean="0"/>
              <a:t>Computing Persistent Homology by </a:t>
            </a:r>
            <a:r>
              <a:rPr lang="en-US" sz="2400" dirty="0" err="1" smtClean="0"/>
              <a:t>Afra</a:t>
            </a:r>
            <a:r>
              <a:rPr lang="en-US" sz="2400" dirty="0" smtClean="0"/>
              <a:t> </a:t>
            </a:r>
            <a:r>
              <a:rPr lang="en-US" sz="2400" dirty="0" err="1" smtClean="0"/>
              <a:t>Zomorodian</a:t>
            </a:r>
            <a:r>
              <a:rPr lang="en-US" sz="2400" dirty="0" smtClean="0"/>
              <a:t>,</a:t>
            </a:r>
            <a:r>
              <a:rPr lang="en-US" sz="2400" dirty="0"/>
              <a:t> </a:t>
            </a:r>
            <a:r>
              <a:rPr lang="en-US" sz="2400" dirty="0" smtClean="0"/>
              <a:t>Gunnar </a:t>
            </a:r>
            <a:r>
              <a:rPr lang="en-US" sz="2400" dirty="0" err="1" smtClean="0"/>
              <a:t>Carlsson</a:t>
            </a:r>
            <a:endParaRPr lang="en-US" sz="2400" dirty="0" smtClean="0"/>
          </a:p>
        </p:txBody>
      </p:sp>
      <p:grpSp>
        <p:nvGrpSpPr>
          <p:cNvPr id="3" name="Group 2"/>
          <p:cNvGrpSpPr/>
          <p:nvPr/>
        </p:nvGrpSpPr>
        <p:grpSpPr>
          <a:xfrm>
            <a:off x="643468" y="3175567"/>
            <a:ext cx="7799503" cy="3493770"/>
            <a:chOff x="846664" y="3175567"/>
            <a:chExt cx="7799503" cy="3493770"/>
          </a:xfrm>
        </p:grpSpPr>
        <p:pic>
          <p:nvPicPr>
            <p:cNvPr id="7" name="Picture 6"/>
            <p:cNvPicPr>
              <a:picLocks noChangeAspect="1"/>
            </p:cNvPicPr>
            <p:nvPr/>
          </p:nvPicPr>
          <p:blipFill>
            <a:blip r:embed="rId3"/>
            <a:stretch>
              <a:fillRect/>
            </a:stretch>
          </p:blipFill>
          <p:spPr>
            <a:xfrm>
              <a:off x="2387607" y="3175567"/>
              <a:ext cx="6258560" cy="3493770"/>
            </a:xfrm>
            <a:prstGeom prst="rect">
              <a:avLst/>
            </a:prstGeom>
          </p:spPr>
        </p:pic>
        <p:sp>
          <p:nvSpPr>
            <p:cNvPr id="2" name="TextBox 1"/>
            <p:cNvSpPr txBox="1"/>
            <p:nvPr/>
          </p:nvSpPr>
          <p:spPr>
            <a:xfrm>
              <a:off x="846664" y="4762788"/>
              <a:ext cx="1439333" cy="584776"/>
            </a:xfrm>
            <a:prstGeom prst="rect">
              <a:avLst/>
            </a:prstGeom>
            <a:noFill/>
          </p:spPr>
          <p:txBody>
            <a:bodyPr wrap="square" rtlCol="0">
              <a:spAutoFit/>
            </a:bodyPr>
            <a:lstStyle/>
            <a:p>
              <a:r>
                <a:rPr lang="en-US" sz="3200" dirty="0" smtClean="0"/>
                <a:t>M</a:t>
              </a:r>
              <a:r>
                <a:rPr lang="en-US" sz="3200" baseline="-25000" dirty="0" smtClean="0"/>
                <a:t>1</a:t>
              </a:r>
              <a:r>
                <a:rPr lang="en-US" sz="3200" dirty="0" smtClean="0"/>
                <a:t>   =</a:t>
              </a:r>
            </a:p>
          </p:txBody>
        </p:sp>
      </p:grpSp>
      <p:sp>
        <p:nvSpPr>
          <p:cNvPr id="8" name="Rectangle 7"/>
          <p:cNvSpPr/>
          <p:nvPr/>
        </p:nvSpPr>
        <p:spPr>
          <a:xfrm>
            <a:off x="2912528" y="6495703"/>
            <a:ext cx="6570138" cy="369332"/>
          </a:xfrm>
          <a:prstGeom prst="rect">
            <a:avLst/>
          </a:prstGeom>
        </p:spPr>
        <p:txBody>
          <a:bodyPr wrap="square">
            <a:spAutoFit/>
          </a:bodyPr>
          <a:lstStyle/>
          <a:p>
            <a:r>
              <a:rPr lang="en-US" dirty="0"/>
              <a:t>http://</a:t>
            </a:r>
            <a:r>
              <a:rPr lang="en-US" dirty="0" err="1"/>
              <a:t>link.springer.com</a:t>
            </a:r>
            <a:r>
              <a:rPr lang="en-US" dirty="0"/>
              <a:t>/article/10.1007%2Fs00454-004-1146-y</a:t>
            </a:r>
          </a:p>
        </p:txBody>
      </p:sp>
    </p:spTree>
    <p:extLst>
      <p:ext uri="{BB962C8B-B14F-4D97-AF65-F5344CB8AC3E}">
        <p14:creationId xmlns:p14="http://schemas.microsoft.com/office/powerpoint/2010/main" val="2437521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6982" y="2044700"/>
            <a:ext cx="8850773" cy="2679192"/>
          </a:xfrm>
          <a:prstGeom prst="rect">
            <a:avLst/>
          </a:prstGeom>
        </p:spPr>
      </p:pic>
    </p:spTree>
    <p:extLst>
      <p:ext uri="{BB962C8B-B14F-4D97-AF65-F5344CB8AC3E}">
        <p14:creationId xmlns:p14="http://schemas.microsoft.com/office/powerpoint/2010/main" val="2747551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8350"/>
            <a:ext cx="9144000" cy="2256916"/>
          </a:xfrm>
          <a:prstGeom prst="rect">
            <a:avLst/>
          </a:prstGeom>
        </p:spPr>
      </p:pic>
      <p:pic>
        <p:nvPicPr>
          <p:cNvPr id="3" name="Picture 2"/>
          <p:cNvPicPr>
            <a:picLocks noChangeAspect="1"/>
          </p:cNvPicPr>
          <p:nvPr/>
        </p:nvPicPr>
        <p:blipFill>
          <a:blip r:embed="rId3"/>
          <a:stretch>
            <a:fillRect/>
          </a:stretch>
        </p:blipFill>
        <p:spPr>
          <a:xfrm>
            <a:off x="688696" y="2881426"/>
            <a:ext cx="5896050" cy="2852928"/>
          </a:xfrm>
          <a:prstGeom prst="rect">
            <a:avLst/>
          </a:prstGeom>
        </p:spPr>
      </p:pic>
    </p:spTree>
    <p:extLst>
      <p:ext uri="{BB962C8B-B14F-4D97-AF65-F5344CB8AC3E}">
        <p14:creationId xmlns:p14="http://schemas.microsoft.com/office/powerpoint/2010/main" val="2747551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7187" y="1036243"/>
            <a:ext cx="2826970" cy="3025354"/>
          </a:xfrm>
          <a:prstGeom prst="rect">
            <a:avLst/>
          </a:prstGeom>
        </p:spPr>
      </p:pic>
      <p:pic>
        <p:nvPicPr>
          <p:cNvPr id="4" name="Picture 3"/>
          <p:cNvPicPr>
            <a:picLocks noChangeAspect="1"/>
          </p:cNvPicPr>
          <p:nvPr/>
        </p:nvPicPr>
        <p:blipFill>
          <a:blip r:embed="rId3"/>
          <a:stretch>
            <a:fillRect/>
          </a:stretch>
        </p:blipFill>
        <p:spPr>
          <a:xfrm>
            <a:off x="2686606" y="3523528"/>
            <a:ext cx="6457394" cy="3124546"/>
          </a:xfrm>
          <a:prstGeom prst="rect">
            <a:avLst/>
          </a:prstGeom>
        </p:spPr>
      </p:pic>
      <p:sp>
        <p:nvSpPr>
          <p:cNvPr id="5" name="Rectangle 4"/>
          <p:cNvSpPr/>
          <p:nvPr/>
        </p:nvSpPr>
        <p:spPr>
          <a:xfrm>
            <a:off x="348918" y="10740"/>
            <a:ext cx="8606643" cy="666849"/>
          </a:xfrm>
          <a:prstGeom prst="rect">
            <a:avLst/>
          </a:prstGeom>
        </p:spPr>
        <p:txBody>
          <a:bodyPr wrap="none">
            <a:spAutoFit/>
          </a:bodyPr>
          <a:lstStyle/>
          <a:p>
            <a:pPr>
              <a:lnSpc>
                <a:spcPct val="120000"/>
              </a:lnSpc>
            </a:pPr>
            <a:r>
              <a:rPr lang="en-US" sz="3200" dirty="0" smtClean="0">
                <a:solidFill>
                  <a:srgbClr val="0000FF"/>
                </a:solidFill>
              </a:rPr>
              <a:t>Short method for determining column </a:t>
            </a:r>
            <a:r>
              <a:rPr lang="en-US" sz="3200" dirty="0">
                <a:solidFill>
                  <a:srgbClr val="0000FF"/>
                </a:solidFill>
              </a:rPr>
              <a:t>space of M</a:t>
            </a:r>
            <a:r>
              <a:rPr lang="en-US" sz="3200" baseline="-25000" dirty="0">
                <a:solidFill>
                  <a:srgbClr val="0000FF"/>
                </a:solidFill>
              </a:rPr>
              <a:t>2</a:t>
            </a:r>
          </a:p>
        </p:txBody>
      </p:sp>
    </p:spTree>
    <p:extLst>
      <p:ext uri="{BB962C8B-B14F-4D97-AF65-F5344CB8AC3E}">
        <p14:creationId xmlns:p14="http://schemas.microsoft.com/office/powerpoint/2010/main" val="951346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72817" y="1131255"/>
            <a:ext cx="8917562" cy="5516172"/>
            <a:chOff x="1991420" y="1367852"/>
            <a:chExt cx="8533263" cy="5516172"/>
          </a:xfrm>
        </p:grpSpPr>
        <p:grpSp>
          <p:nvGrpSpPr>
            <p:cNvPr id="3" name="Group 2"/>
            <p:cNvGrpSpPr/>
            <p:nvPr/>
          </p:nvGrpSpPr>
          <p:grpSpPr>
            <a:xfrm>
              <a:off x="1991420" y="1502038"/>
              <a:ext cx="8533263" cy="5381986"/>
              <a:chOff x="1026219" y="2367620"/>
              <a:chExt cx="8533263" cy="5381986"/>
            </a:xfrm>
          </p:grpSpPr>
          <p:grpSp>
            <p:nvGrpSpPr>
              <p:cNvPr id="6" name="Group 5"/>
              <p:cNvGrpSpPr/>
              <p:nvPr/>
            </p:nvGrpSpPr>
            <p:grpSpPr>
              <a:xfrm>
                <a:off x="1026219" y="2367620"/>
                <a:ext cx="8533263" cy="5381986"/>
                <a:chOff x="112723" y="3602667"/>
                <a:chExt cx="8533263" cy="5381986"/>
              </a:xfrm>
            </p:grpSpPr>
            <p:sp>
              <p:nvSpPr>
                <p:cNvPr id="8" name="Rectangle 7"/>
                <p:cNvSpPr/>
                <p:nvPr/>
              </p:nvSpPr>
              <p:spPr>
                <a:xfrm>
                  <a:off x="112723" y="3602667"/>
                  <a:ext cx="8533263" cy="5381986"/>
                </a:xfrm>
                <a:prstGeom prst="rect">
                  <a:avLst/>
                </a:prstGeom>
                <a:ln>
                  <a:noFill/>
                </a:ln>
              </p:spPr>
              <p:txBody>
                <a:bodyPr wrap="square">
                  <a:spAutoFit/>
                </a:bodyPr>
                <a:lstStyle/>
                <a:p>
                  <a:r>
                    <a:rPr lang="en-US" sz="3200" dirty="0" smtClean="0">
                      <a:sym typeface="Wingdings"/>
                    </a:rPr>
                    <a:t>H</a:t>
                  </a:r>
                  <a:r>
                    <a:rPr lang="en-US" sz="3200" baseline="-25000" dirty="0" smtClean="0">
                      <a:sym typeface="Wingdings"/>
                    </a:rPr>
                    <a:t>1</a:t>
                  </a:r>
                  <a:r>
                    <a:rPr lang="en-US" sz="3200" dirty="0" smtClean="0">
                      <a:sym typeface="Wingdings"/>
                    </a:rPr>
                    <a:t> = Z</a:t>
                  </a:r>
                  <a:r>
                    <a:rPr lang="en-US" sz="3200" baseline="-25000" dirty="0" smtClean="0">
                      <a:sym typeface="Wingdings"/>
                    </a:rPr>
                    <a:t>1</a:t>
                  </a:r>
                  <a:r>
                    <a:rPr lang="en-US" sz="3200" dirty="0" smtClean="0">
                      <a:sym typeface="Wingdings"/>
                    </a:rPr>
                    <a:t>/</a:t>
                  </a:r>
                  <a:r>
                    <a:rPr lang="en-US" sz="3200" dirty="0" smtClean="0"/>
                    <a:t>B</a:t>
                  </a:r>
                  <a:r>
                    <a:rPr lang="en-US" sz="3200" baseline="-25000" dirty="0" smtClean="0"/>
                    <a:t>1</a:t>
                  </a:r>
                  <a:r>
                    <a:rPr lang="en-US" sz="3200" dirty="0" smtClean="0"/>
                    <a:t> = (kernel of     </a:t>
                  </a:r>
                  <a:r>
                    <a:rPr lang="en-US" sz="3200" baseline="-25000" dirty="0" smtClean="0"/>
                    <a:t>1</a:t>
                  </a:r>
                  <a:r>
                    <a:rPr lang="en-US" sz="3200" dirty="0" smtClean="0"/>
                    <a:t>)/ (image of     </a:t>
                  </a:r>
                  <a:r>
                    <a:rPr lang="en-US" sz="3200" baseline="-25000" dirty="0" smtClean="0"/>
                    <a:t>2</a:t>
                  </a:r>
                  <a:r>
                    <a:rPr lang="en-US" sz="3200" dirty="0" smtClean="0"/>
                    <a:t>)</a:t>
                  </a:r>
                </a:p>
                <a:p>
                  <a:endParaRPr lang="en-US" sz="3200" dirty="0"/>
                </a:p>
                <a:p>
                  <a:r>
                    <a:rPr lang="en-US" sz="3200" dirty="0" smtClean="0"/>
                    <a:t>				     null space of M</a:t>
                  </a:r>
                  <a:r>
                    <a:rPr lang="en-US" sz="3200" baseline="-25000" dirty="0"/>
                    <a:t>1</a:t>
                  </a:r>
                  <a:r>
                    <a:rPr lang="en-US" sz="3200" baseline="-25000" dirty="0" smtClean="0"/>
                    <a:t>        </a:t>
                  </a:r>
                </a:p>
                <a:p>
                  <a:pPr>
                    <a:lnSpc>
                      <a:spcPct val="120000"/>
                    </a:lnSpc>
                  </a:pPr>
                  <a:r>
                    <a:rPr lang="en-US" sz="3200" dirty="0"/>
                    <a:t>	</a:t>
                  </a:r>
                  <a:r>
                    <a:rPr lang="en-US" sz="3200" dirty="0" smtClean="0"/>
                    <a:t>			</a:t>
                  </a:r>
                  <a:r>
                    <a:rPr lang="en-US" sz="3200" dirty="0"/>
                    <a:t> </a:t>
                  </a:r>
                  <a:r>
                    <a:rPr lang="en-US" sz="3200" dirty="0" smtClean="0"/>
                    <a:t>  column space of M</a:t>
                  </a:r>
                  <a:r>
                    <a:rPr lang="en-US" sz="3200" baseline="-25000" dirty="0" smtClean="0"/>
                    <a:t>2</a:t>
                  </a:r>
                </a:p>
                <a:p>
                  <a:pPr>
                    <a:lnSpc>
                      <a:spcPct val="120000"/>
                    </a:lnSpc>
                  </a:pPr>
                  <a:endParaRPr lang="en-US" sz="3200" baseline="-25000" dirty="0"/>
                </a:p>
                <a:p>
                  <a:pPr>
                    <a:lnSpc>
                      <a:spcPct val="120000"/>
                    </a:lnSpc>
                  </a:pPr>
                  <a:r>
                    <a:rPr lang="en-US" sz="3200" baseline="-25000" dirty="0"/>
                    <a:t>   </a:t>
                  </a:r>
                  <a:r>
                    <a:rPr lang="en-US" sz="3200" dirty="0" smtClean="0"/>
                    <a:t> </a:t>
                  </a:r>
                  <a:r>
                    <a:rPr lang="en-US" sz="3200" dirty="0"/>
                    <a:t>=  &lt; ad + cd + t(</a:t>
                  </a:r>
                  <a:r>
                    <a:rPr lang="en-US" sz="3200" dirty="0" err="1"/>
                    <a:t>bc</a:t>
                  </a:r>
                  <a:r>
                    <a:rPr lang="en-US" sz="3200" dirty="0"/>
                    <a:t>) + t(</a:t>
                  </a:r>
                  <a:r>
                    <a:rPr lang="en-US" sz="3200" dirty="0" err="1"/>
                    <a:t>ab</a:t>
                  </a:r>
                  <a:r>
                    <a:rPr lang="en-US" sz="3200" dirty="0"/>
                    <a:t>),  ac + t</a:t>
                  </a:r>
                  <a:r>
                    <a:rPr lang="en-US" sz="3200" baseline="30000" dirty="0"/>
                    <a:t>2</a:t>
                  </a:r>
                  <a:r>
                    <a:rPr lang="en-US" sz="3200" dirty="0"/>
                    <a:t>bc + </a:t>
                  </a:r>
                  <a:r>
                    <a:rPr lang="en-US" sz="3200" dirty="0" smtClean="0"/>
                    <a:t>t</a:t>
                  </a:r>
                  <a:r>
                    <a:rPr lang="en-US" sz="3200" baseline="30000" dirty="0" smtClean="0"/>
                    <a:t>2</a:t>
                  </a:r>
                  <a:r>
                    <a:rPr lang="en-US" sz="3200" dirty="0" smtClean="0"/>
                    <a:t>ab</a:t>
                  </a:r>
                </a:p>
                <a:p>
                  <a:pPr>
                    <a:lnSpc>
                      <a:spcPct val="120000"/>
                    </a:lnSpc>
                  </a:pPr>
                  <a:r>
                    <a:rPr lang="en-US" sz="3200" dirty="0"/>
                    <a:t>	</a:t>
                  </a:r>
                  <a:r>
                    <a:rPr lang="en-US" sz="3200" dirty="0" smtClean="0"/>
                    <a:t>						          				  :   ??????? &gt;</a:t>
                  </a:r>
                </a:p>
                <a:p>
                  <a:pPr>
                    <a:lnSpc>
                      <a:spcPct val="120000"/>
                    </a:lnSpc>
                  </a:pPr>
                  <a:endParaRPr lang="en-US" sz="1000" dirty="0" smtClean="0"/>
                </a:p>
                <a:p>
                  <a:pPr>
                    <a:lnSpc>
                      <a:spcPct val="120000"/>
                    </a:lnSpc>
                  </a:pPr>
                  <a:r>
                    <a:rPr lang="en-US" sz="3200" dirty="0" smtClean="0"/>
                    <a:t>Let z</a:t>
                  </a:r>
                  <a:r>
                    <a:rPr lang="en-US" sz="3200" baseline="-25000" dirty="0" smtClean="0"/>
                    <a:t>1</a:t>
                  </a:r>
                  <a:r>
                    <a:rPr lang="en-US" sz="3200" dirty="0" smtClean="0"/>
                    <a:t> =  </a:t>
                  </a:r>
                  <a:r>
                    <a:rPr lang="en-US" sz="3200" dirty="0"/>
                    <a:t>ad + cd + t(</a:t>
                  </a:r>
                  <a:r>
                    <a:rPr lang="en-US" sz="3200" dirty="0" err="1"/>
                    <a:t>bc</a:t>
                  </a:r>
                  <a:r>
                    <a:rPr lang="en-US" sz="3200" dirty="0"/>
                    <a:t>) + t(</a:t>
                  </a:r>
                  <a:r>
                    <a:rPr lang="en-US" sz="3200" dirty="0" err="1"/>
                    <a:t>ab</a:t>
                  </a:r>
                  <a:r>
                    <a:rPr lang="en-US" sz="3200" dirty="0" smtClean="0"/>
                    <a:t>),   z</a:t>
                  </a:r>
                  <a:r>
                    <a:rPr lang="en-US" sz="3200" baseline="-25000" dirty="0" smtClean="0"/>
                    <a:t>2</a:t>
                  </a:r>
                  <a:r>
                    <a:rPr lang="en-US" sz="3200" dirty="0" smtClean="0"/>
                    <a:t> =  </a:t>
                  </a:r>
                  <a:r>
                    <a:rPr lang="en-US" sz="3200" dirty="0"/>
                    <a:t>ac + t</a:t>
                  </a:r>
                  <a:r>
                    <a:rPr lang="en-US" sz="3200" baseline="30000" dirty="0"/>
                    <a:t>2</a:t>
                  </a:r>
                  <a:r>
                    <a:rPr lang="en-US" sz="3200" dirty="0"/>
                    <a:t>bc + t</a:t>
                  </a:r>
                  <a:r>
                    <a:rPr lang="en-US" sz="3200" baseline="30000" dirty="0"/>
                    <a:t>2</a:t>
                  </a:r>
                  <a:r>
                    <a:rPr lang="en-US" sz="3200" dirty="0"/>
                    <a:t>ab</a:t>
                  </a:r>
                </a:p>
                <a:p>
                  <a:pPr>
                    <a:lnSpc>
                      <a:spcPct val="120000"/>
                    </a:lnSpc>
                  </a:pPr>
                  <a:endParaRPr lang="en-US" sz="1600" dirty="0"/>
                </a:p>
                <a:p>
                  <a:pPr algn="ctr">
                    <a:lnSpc>
                      <a:spcPct val="120000"/>
                    </a:lnSpc>
                  </a:pPr>
                  <a:r>
                    <a:rPr lang="en-US" sz="3200" dirty="0">
                      <a:sym typeface="Wingdings"/>
                    </a:rPr>
                    <a:t>H</a:t>
                  </a:r>
                  <a:r>
                    <a:rPr lang="en-US" sz="3200" baseline="-25000" dirty="0">
                      <a:sym typeface="Wingdings"/>
                    </a:rPr>
                    <a:t>1</a:t>
                  </a:r>
                  <a:r>
                    <a:rPr lang="en-US" sz="3200" dirty="0">
                      <a:sym typeface="Wingdings"/>
                    </a:rPr>
                    <a:t> = Z</a:t>
                  </a:r>
                  <a:r>
                    <a:rPr lang="en-US" sz="3200" baseline="-25000" dirty="0">
                      <a:sym typeface="Wingdings"/>
                    </a:rPr>
                    <a:t>1</a:t>
                  </a:r>
                  <a:r>
                    <a:rPr lang="en-US" sz="3200" dirty="0">
                      <a:sym typeface="Wingdings"/>
                    </a:rPr>
                    <a:t>/</a:t>
                  </a:r>
                  <a:r>
                    <a:rPr lang="en-US" sz="3200" dirty="0"/>
                    <a:t>B</a:t>
                  </a:r>
                  <a:r>
                    <a:rPr lang="en-US" sz="3200" baseline="-25000" dirty="0"/>
                    <a:t>1</a:t>
                  </a:r>
                  <a:r>
                    <a:rPr lang="en-US" sz="3200" dirty="0"/>
                    <a:t> </a:t>
                  </a:r>
                  <a:r>
                    <a:rPr lang="en-US" sz="3200" dirty="0" smtClean="0"/>
                    <a:t> =   &lt;z</a:t>
                  </a:r>
                  <a:r>
                    <a:rPr lang="en-US" sz="3200" baseline="-25000" dirty="0" smtClean="0"/>
                    <a:t>1</a:t>
                  </a:r>
                  <a:r>
                    <a:rPr lang="en-US" sz="3200" dirty="0" smtClean="0"/>
                    <a:t>, z</a:t>
                  </a:r>
                  <a:r>
                    <a:rPr lang="en-US" sz="3200" baseline="-25000" dirty="0" smtClean="0"/>
                    <a:t>2</a:t>
                  </a:r>
                  <a:r>
                    <a:rPr lang="en-US" sz="3200" dirty="0" smtClean="0"/>
                    <a:t>  :   ??  &gt;     </a:t>
                  </a:r>
                  <a:r>
                    <a:rPr lang="en-US" sz="3200" dirty="0" smtClean="0">
                      <a:solidFill>
                        <a:schemeClr val="bg1"/>
                      </a:solidFill>
                    </a:rPr>
                    <a:t>.</a:t>
                  </a:r>
                  <a:r>
                    <a:rPr lang="en-US" sz="3200" dirty="0" smtClean="0"/>
                    <a:t> </a:t>
                  </a:r>
                  <a:endParaRPr lang="en-US" sz="3200" baseline="-25000" dirty="0" smtClean="0"/>
                </a:p>
              </p:txBody>
            </p:sp>
            <p:cxnSp>
              <p:nvCxnSpPr>
                <p:cNvPr id="9" name="Straight Connector 8"/>
                <p:cNvCxnSpPr/>
                <p:nvPr/>
              </p:nvCxnSpPr>
              <p:spPr>
                <a:xfrm flipV="1">
                  <a:off x="2313721" y="5201122"/>
                  <a:ext cx="3318192"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2592050" y="3626632"/>
                <a:ext cx="521893" cy="584776"/>
              </a:xfrm>
              <a:prstGeom prst="rect">
                <a:avLst/>
              </a:prstGeom>
              <a:noFill/>
            </p:spPr>
            <p:txBody>
              <a:bodyPr wrap="square" rtlCol="0">
                <a:spAutoFit/>
              </a:bodyPr>
              <a:lstStyle/>
              <a:p>
                <a:r>
                  <a:rPr lang="en-US" sz="3200" dirty="0" smtClean="0"/>
                  <a:t>=</a:t>
                </a:r>
                <a:endParaRPr lang="en-US" sz="3200" dirty="0"/>
              </a:p>
            </p:txBody>
          </p:sp>
        </p:grpSp>
        <p:pic>
          <p:nvPicPr>
            <p:cNvPr id="4" name="Picture 3"/>
            <p:cNvPicPr>
              <a:picLocks noChangeAspect="1"/>
            </p:cNvPicPr>
            <p:nvPr/>
          </p:nvPicPr>
          <p:blipFill rotWithShape="1">
            <a:blip r:embed="rId2"/>
            <a:srcRect l="-22826" t="-31574" r="-24015" b="-15269"/>
            <a:stretch/>
          </p:blipFill>
          <p:spPr>
            <a:xfrm>
              <a:off x="5609890" y="1367852"/>
              <a:ext cx="474799" cy="712207"/>
            </a:xfrm>
            <a:prstGeom prst="rect">
              <a:avLst/>
            </a:prstGeom>
            <a:noFill/>
          </p:spPr>
        </p:pic>
        <p:pic>
          <p:nvPicPr>
            <p:cNvPr id="5" name="Picture 4"/>
            <p:cNvPicPr>
              <a:picLocks noChangeAspect="1"/>
            </p:cNvPicPr>
            <p:nvPr/>
          </p:nvPicPr>
          <p:blipFill rotWithShape="1">
            <a:blip r:embed="rId2"/>
            <a:srcRect l="-22826" t="-31574" r="-24015" b="-15269"/>
            <a:stretch/>
          </p:blipFill>
          <p:spPr>
            <a:xfrm>
              <a:off x="7986018" y="1390814"/>
              <a:ext cx="474799" cy="712207"/>
            </a:xfrm>
            <a:prstGeom prst="rect">
              <a:avLst/>
            </a:prstGeom>
            <a:noFill/>
          </p:spPr>
        </p:pic>
      </p:grpSp>
      <p:grpSp>
        <p:nvGrpSpPr>
          <p:cNvPr id="10" name="Group 9"/>
          <p:cNvGrpSpPr/>
          <p:nvPr/>
        </p:nvGrpSpPr>
        <p:grpSpPr>
          <a:xfrm>
            <a:off x="2971784" y="-83488"/>
            <a:ext cx="3056123" cy="1052280"/>
            <a:chOff x="467964" y="50800"/>
            <a:chExt cx="3056123" cy="1052280"/>
          </a:xfrm>
        </p:grpSpPr>
        <p:sp>
          <p:nvSpPr>
            <p:cNvPr id="11" name="Rectangle 10"/>
            <p:cNvSpPr/>
            <p:nvPr/>
          </p:nvSpPr>
          <p:spPr>
            <a:xfrm>
              <a:off x="467964" y="518304"/>
              <a:ext cx="3056123" cy="584776"/>
            </a:xfrm>
            <a:prstGeom prst="rect">
              <a:avLst/>
            </a:prstGeom>
          </p:spPr>
          <p:txBody>
            <a:bodyPr wrap="square">
              <a:spAutoFit/>
            </a:bodyPr>
            <a:lstStyle/>
            <a:p>
              <a:r>
                <a:rPr lang="en-US" sz="3200" dirty="0" smtClean="0"/>
                <a:t>C</a:t>
              </a:r>
              <a:r>
                <a:rPr lang="en-US" sz="3200" baseline="-25000" dirty="0" smtClean="0"/>
                <a:t>2   </a:t>
              </a:r>
              <a:r>
                <a:rPr lang="en-US" sz="3200" dirty="0">
                  <a:sym typeface="Wingdings"/>
                </a:rPr>
                <a:t>   </a:t>
              </a:r>
              <a:r>
                <a:rPr lang="en-US" sz="3200" dirty="0" smtClean="0">
                  <a:sym typeface="Wingdings"/>
                </a:rPr>
                <a:t> </a:t>
              </a:r>
              <a:r>
                <a:rPr lang="en-US" sz="3200" dirty="0" smtClean="0"/>
                <a:t>C</a:t>
              </a:r>
              <a:r>
                <a:rPr lang="en-US" sz="3200" baseline="-25000" dirty="0"/>
                <a:t>1</a:t>
              </a:r>
              <a:r>
                <a:rPr lang="en-US" sz="3200" baseline="-25000" dirty="0" smtClean="0"/>
                <a:t>   </a:t>
              </a:r>
              <a:r>
                <a:rPr lang="en-US" sz="3200" dirty="0">
                  <a:sym typeface="Wingdings"/>
                </a:rPr>
                <a:t>   </a:t>
              </a:r>
              <a:r>
                <a:rPr lang="en-US" sz="3200" dirty="0" smtClean="0"/>
                <a:t>C</a:t>
              </a:r>
              <a:r>
                <a:rPr lang="en-US" sz="3200" baseline="-25000" dirty="0"/>
                <a:t>0</a:t>
              </a:r>
              <a:endParaRPr lang="en-US" sz="3200" dirty="0">
                <a:cs typeface="Symbol" charset="2"/>
              </a:endParaRPr>
            </a:p>
          </p:txBody>
        </p:sp>
        <p:pic>
          <p:nvPicPr>
            <p:cNvPr id="12" name="Picture 11"/>
            <p:cNvPicPr>
              <a:picLocks noChangeAspect="1"/>
            </p:cNvPicPr>
            <p:nvPr/>
          </p:nvPicPr>
          <p:blipFill rotWithShape="1">
            <a:blip r:embed="rId2"/>
            <a:srcRect l="-22826" t="-31574" r="-24015" b="-15269"/>
            <a:stretch/>
          </p:blipFill>
          <p:spPr>
            <a:xfrm>
              <a:off x="943505" y="50800"/>
              <a:ext cx="474799" cy="712207"/>
            </a:xfrm>
            <a:prstGeom prst="rect">
              <a:avLst/>
            </a:prstGeom>
            <a:noFill/>
          </p:spPr>
        </p:pic>
        <p:sp>
          <p:nvSpPr>
            <p:cNvPr id="13" name="Rectangle 12"/>
            <p:cNvSpPr/>
            <p:nvPr/>
          </p:nvSpPr>
          <p:spPr>
            <a:xfrm>
              <a:off x="1257068" y="212472"/>
              <a:ext cx="323326" cy="502702"/>
            </a:xfrm>
            <a:prstGeom prst="rect">
              <a:avLst/>
            </a:prstGeom>
          </p:spPr>
          <p:txBody>
            <a:bodyPr wrap="none">
              <a:spAutoFit/>
            </a:bodyPr>
            <a:lstStyle/>
            <a:p>
              <a:pPr>
                <a:lnSpc>
                  <a:spcPct val="130000"/>
                </a:lnSpc>
              </a:pPr>
              <a:r>
                <a:rPr lang="en-US" sz="3200" baseline="-25000" dirty="0" smtClean="0">
                  <a:sym typeface="Wingdings"/>
                </a:rPr>
                <a:t>1</a:t>
              </a:r>
              <a:endParaRPr lang="en-US" sz="3200" dirty="0"/>
            </a:p>
          </p:txBody>
        </p:sp>
        <p:grpSp>
          <p:nvGrpSpPr>
            <p:cNvPr id="14" name="Group 13"/>
            <p:cNvGrpSpPr/>
            <p:nvPr/>
          </p:nvGrpSpPr>
          <p:grpSpPr>
            <a:xfrm>
              <a:off x="2298171" y="50800"/>
              <a:ext cx="602984" cy="712207"/>
              <a:chOff x="2264305" y="50800"/>
              <a:chExt cx="602984" cy="712207"/>
            </a:xfrm>
          </p:grpSpPr>
          <p:pic>
            <p:nvPicPr>
              <p:cNvPr id="15" name="Picture 14"/>
              <p:cNvPicPr>
                <a:picLocks noChangeAspect="1"/>
              </p:cNvPicPr>
              <p:nvPr/>
            </p:nvPicPr>
            <p:blipFill rotWithShape="1">
              <a:blip r:embed="rId2"/>
              <a:srcRect l="-22826" t="-31574" r="-24015" b="-15269"/>
              <a:stretch/>
            </p:blipFill>
            <p:spPr>
              <a:xfrm>
                <a:off x="2264305" y="50800"/>
                <a:ext cx="474799" cy="712207"/>
              </a:xfrm>
              <a:prstGeom prst="rect">
                <a:avLst/>
              </a:prstGeom>
              <a:noFill/>
            </p:spPr>
          </p:pic>
          <p:sp>
            <p:nvSpPr>
              <p:cNvPr id="16" name="Rectangle 15"/>
              <p:cNvSpPr/>
              <p:nvPr/>
            </p:nvSpPr>
            <p:spPr>
              <a:xfrm>
                <a:off x="2543963" y="212472"/>
                <a:ext cx="323326" cy="502702"/>
              </a:xfrm>
              <a:prstGeom prst="rect">
                <a:avLst/>
              </a:prstGeom>
            </p:spPr>
            <p:txBody>
              <a:bodyPr wrap="none">
                <a:spAutoFit/>
              </a:bodyPr>
              <a:lstStyle/>
              <a:p>
                <a:pPr>
                  <a:lnSpc>
                    <a:spcPct val="130000"/>
                  </a:lnSpc>
                </a:pPr>
                <a:r>
                  <a:rPr lang="en-US" sz="3200" baseline="-25000" dirty="0" smtClean="0">
                    <a:sym typeface="Wingdings"/>
                  </a:rPr>
                  <a:t>1</a:t>
                </a:r>
                <a:endParaRPr lang="en-US" sz="3200" dirty="0"/>
              </a:p>
            </p:txBody>
          </p:sp>
        </p:grpSp>
      </p:grpSp>
    </p:spTree>
    <p:extLst>
      <p:ext uri="{BB962C8B-B14F-4D97-AF65-F5344CB8AC3E}">
        <p14:creationId xmlns:p14="http://schemas.microsoft.com/office/powerpoint/2010/main" val="1048468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5257" y="455162"/>
            <a:ext cx="6457394" cy="3124546"/>
          </a:xfrm>
          <a:prstGeom prst="rect">
            <a:avLst/>
          </a:prstGeom>
        </p:spPr>
      </p:pic>
      <p:sp>
        <p:nvSpPr>
          <p:cNvPr id="3" name="Rectangle 2"/>
          <p:cNvSpPr/>
          <p:nvPr/>
        </p:nvSpPr>
        <p:spPr>
          <a:xfrm>
            <a:off x="1624290" y="4642688"/>
            <a:ext cx="2659302" cy="1569660"/>
          </a:xfrm>
          <a:prstGeom prst="rect">
            <a:avLst/>
          </a:prstGeom>
        </p:spPr>
        <p:txBody>
          <a:bodyPr wrap="none">
            <a:spAutoFit/>
          </a:bodyPr>
          <a:lstStyle/>
          <a:p>
            <a:r>
              <a:rPr lang="en-US" sz="3200" dirty="0"/>
              <a:t>image </a:t>
            </a:r>
            <a:r>
              <a:rPr lang="en-US" sz="3200" dirty="0" smtClean="0"/>
              <a:t>of     </a:t>
            </a:r>
            <a:r>
              <a:rPr lang="en-US" sz="3200" baseline="-25000" dirty="0" smtClean="0"/>
              <a:t>2</a:t>
            </a:r>
            <a:r>
              <a:rPr lang="en-US" sz="3200" dirty="0" smtClean="0"/>
              <a:t>  =</a:t>
            </a:r>
          </a:p>
          <a:p>
            <a:endParaRPr lang="en-US" sz="3200" dirty="0"/>
          </a:p>
          <a:p>
            <a:r>
              <a:rPr lang="en-US" sz="3200" dirty="0" smtClean="0"/>
              <a:t>kernel </a:t>
            </a:r>
            <a:r>
              <a:rPr lang="en-US" sz="3200" dirty="0"/>
              <a:t>of     </a:t>
            </a:r>
            <a:r>
              <a:rPr lang="en-US" sz="3200" baseline="-25000" dirty="0" smtClean="0"/>
              <a:t>2</a:t>
            </a:r>
            <a:r>
              <a:rPr lang="en-US" sz="3200" dirty="0" smtClean="0"/>
              <a:t>  =  </a:t>
            </a:r>
            <a:endParaRPr lang="en-US" sz="3200" baseline="-25000" dirty="0" smtClean="0"/>
          </a:p>
        </p:txBody>
      </p:sp>
      <p:pic>
        <p:nvPicPr>
          <p:cNvPr id="4" name="Picture 3"/>
          <p:cNvPicPr>
            <a:picLocks noChangeAspect="1"/>
          </p:cNvPicPr>
          <p:nvPr/>
        </p:nvPicPr>
        <p:blipFill rotWithShape="1">
          <a:blip r:embed="rId3"/>
          <a:srcRect l="-22826" t="-31574" r="-24015" b="-15269"/>
          <a:stretch/>
        </p:blipFill>
        <p:spPr>
          <a:xfrm>
            <a:off x="3243687" y="4553699"/>
            <a:ext cx="474799" cy="712207"/>
          </a:xfrm>
          <a:prstGeom prst="rect">
            <a:avLst/>
          </a:prstGeom>
          <a:noFill/>
        </p:spPr>
      </p:pic>
      <p:pic>
        <p:nvPicPr>
          <p:cNvPr id="5" name="Picture 4"/>
          <p:cNvPicPr>
            <a:picLocks noChangeAspect="1"/>
          </p:cNvPicPr>
          <p:nvPr/>
        </p:nvPicPr>
        <p:blipFill rotWithShape="1">
          <a:blip r:embed="rId3"/>
          <a:srcRect l="-22826" t="-31574" r="-24015" b="-15269"/>
          <a:stretch/>
        </p:blipFill>
        <p:spPr>
          <a:xfrm>
            <a:off x="3257958" y="5514410"/>
            <a:ext cx="474799" cy="712207"/>
          </a:xfrm>
          <a:prstGeom prst="rect">
            <a:avLst/>
          </a:prstGeom>
          <a:noFill/>
        </p:spPr>
      </p:pic>
    </p:spTree>
    <p:extLst>
      <p:ext uri="{BB962C8B-B14F-4D97-AF65-F5344CB8AC3E}">
        <p14:creationId xmlns:p14="http://schemas.microsoft.com/office/powerpoint/2010/main" val="27475511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5257" y="455162"/>
            <a:ext cx="6457394" cy="3124546"/>
          </a:xfrm>
          <a:prstGeom prst="rect">
            <a:avLst/>
          </a:prstGeom>
        </p:spPr>
      </p:pic>
      <p:sp>
        <p:nvSpPr>
          <p:cNvPr id="3" name="Rectangle 2"/>
          <p:cNvSpPr/>
          <p:nvPr/>
        </p:nvSpPr>
        <p:spPr>
          <a:xfrm>
            <a:off x="1624290" y="4642688"/>
            <a:ext cx="5839258" cy="1569660"/>
          </a:xfrm>
          <a:prstGeom prst="rect">
            <a:avLst/>
          </a:prstGeom>
        </p:spPr>
        <p:txBody>
          <a:bodyPr wrap="none">
            <a:spAutoFit/>
          </a:bodyPr>
          <a:lstStyle/>
          <a:p>
            <a:r>
              <a:rPr lang="en-US" sz="3200" dirty="0"/>
              <a:t>image </a:t>
            </a:r>
            <a:r>
              <a:rPr lang="en-US" sz="3200" dirty="0" smtClean="0"/>
              <a:t>of     </a:t>
            </a:r>
            <a:r>
              <a:rPr lang="en-US" sz="3200" baseline="-25000" dirty="0" smtClean="0"/>
              <a:t>2</a:t>
            </a:r>
            <a:r>
              <a:rPr lang="en-US" sz="3200" dirty="0" smtClean="0"/>
              <a:t>  =  &lt; t z</a:t>
            </a:r>
            <a:r>
              <a:rPr lang="en-US" sz="3200" baseline="-25000" dirty="0" smtClean="0"/>
              <a:t>2</a:t>
            </a:r>
            <a:r>
              <a:rPr lang="en-US" sz="3200" dirty="0" smtClean="0"/>
              <a:t>,  t</a:t>
            </a:r>
            <a:r>
              <a:rPr lang="en-US" sz="3200" baseline="30000" dirty="0" smtClean="0"/>
              <a:t>3</a:t>
            </a:r>
            <a:r>
              <a:rPr lang="en-US" sz="3200" dirty="0" smtClean="0"/>
              <a:t>z</a:t>
            </a:r>
            <a:r>
              <a:rPr lang="en-US" sz="3200" baseline="-25000" dirty="0" smtClean="0"/>
              <a:t>1</a:t>
            </a:r>
            <a:r>
              <a:rPr lang="en-US" sz="3200" dirty="0"/>
              <a:t> </a:t>
            </a:r>
            <a:r>
              <a:rPr lang="en-US" sz="3200" dirty="0" smtClean="0"/>
              <a:t>+ t</a:t>
            </a:r>
            <a:r>
              <a:rPr lang="en-US" sz="3200" baseline="30000" dirty="0" smtClean="0"/>
              <a:t>2</a:t>
            </a:r>
            <a:r>
              <a:rPr lang="en-US" sz="3200" dirty="0" smtClean="0"/>
              <a:t>z</a:t>
            </a:r>
            <a:r>
              <a:rPr lang="en-US" sz="3200" baseline="-25000" dirty="0" smtClean="0"/>
              <a:t>2</a:t>
            </a:r>
            <a:r>
              <a:rPr lang="en-US" sz="3200" dirty="0" smtClean="0"/>
              <a:t> &gt; </a:t>
            </a:r>
          </a:p>
          <a:p>
            <a:endParaRPr lang="en-US" sz="3200" dirty="0"/>
          </a:p>
          <a:p>
            <a:r>
              <a:rPr lang="en-US" sz="3200" dirty="0" smtClean="0"/>
              <a:t>kernel </a:t>
            </a:r>
            <a:r>
              <a:rPr lang="en-US" sz="3200" dirty="0"/>
              <a:t>of     </a:t>
            </a:r>
            <a:r>
              <a:rPr lang="en-US" sz="3200" baseline="-25000" dirty="0" smtClean="0"/>
              <a:t>2</a:t>
            </a:r>
            <a:r>
              <a:rPr lang="en-US" sz="3200" dirty="0" smtClean="0"/>
              <a:t>  =  0</a:t>
            </a:r>
            <a:endParaRPr lang="en-US" sz="3200" baseline="-25000" dirty="0" smtClean="0"/>
          </a:p>
        </p:txBody>
      </p:sp>
      <p:pic>
        <p:nvPicPr>
          <p:cNvPr id="4" name="Picture 3"/>
          <p:cNvPicPr>
            <a:picLocks noChangeAspect="1"/>
          </p:cNvPicPr>
          <p:nvPr/>
        </p:nvPicPr>
        <p:blipFill rotWithShape="1">
          <a:blip r:embed="rId3"/>
          <a:srcRect l="-22826" t="-31574" r="-24015" b="-15269"/>
          <a:stretch/>
        </p:blipFill>
        <p:spPr>
          <a:xfrm>
            <a:off x="3243687" y="4553699"/>
            <a:ext cx="474799" cy="712207"/>
          </a:xfrm>
          <a:prstGeom prst="rect">
            <a:avLst/>
          </a:prstGeom>
          <a:noFill/>
        </p:spPr>
      </p:pic>
      <p:pic>
        <p:nvPicPr>
          <p:cNvPr id="5" name="Picture 4"/>
          <p:cNvPicPr>
            <a:picLocks noChangeAspect="1"/>
          </p:cNvPicPr>
          <p:nvPr/>
        </p:nvPicPr>
        <p:blipFill rotWithShape="1">
          <a:blip r:embed="rId3"/>
          <a:srcRect l="-22826" t="-31574" r="-24015" b="-15269"/>
          <a:stretch/>
        </p:blipFill>
        <p:spPr>
          <a:xfrm>
            <a:off x="3257958" y="5514410"/>
            <a:ext cx="474799" cy="712207"/>
          </a:xfrm>
          <a:prstGeom prst="rect">
            <a:avLst/>
          </a:prstGeom>
          <a:noFill/>
        </p:spPr>
      </p:pic>
    </p:spTree>
    <p:extLst>
      <p:ext uri="{BB962C8B-B14F-4D97-AF65-F5344CB8AC3E}">
        <p14:creationId xmlns:p14="http://schemas.microsoft.com/office/powerpoint/2010/main" val="8717538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86882" y="1404620"/>
            <a:ext cx="8917562" cy="5693998"/>
            <a:chOff x="1991420" y="1367852"/>
            <a:chExt cx="8533263" cy="5693998"/>
          </a:xfrm>
        </p:grpSpPr>
        <p:grpSp>
          <p:nvGrpSpPr>
            <p:cNvPr id="3" name="Group 2"/>
            <p:cNvGrpSpPr/>
            <p:nvPr/>
          </p:nvGrpSpPr>
          <p:grpSpPr>
            <a:xfrm>
              <a:off x="1991420" y="1502038"/>
              <a:ext cx="8533263" cy="5559812"/>
              <a:chOff x="1026219" y="2367620"/>
              <a:chExt cx="8533263" cy="5559812"/>
            </a:xfrm>
          </p:grpSpPr>
          <p:grpSp>
            <p:nvGrpSpPr>
              <p:cNvPr id="6" name="Group 5"/>
              <p:cNvGrpSpPr/>
              <p:nvPr/>
            </p:nvGrpSpPr>
            <p:grpSpPr>
              <a:xfrm>
                <a:off x="1026219" y="2367620"/>
                <a:ext cx="8533263" cy="5559812"/>
                <a:chOff x="112723" y="3602667"/>
                <a:chExt cx="8533263" cy="5559812"/>
              </a:xfrm>
            </p:grpSpPr>
            <p:sp>
              <p:nvSpPr>
                <p:cNvPr id="8" name="Rectangle 7"/>
                <p:cNvSpPr/>
                <p:nvPr/>
              </p:nvSpPr>
              <p:spPr>
                <a:xfrm>
                  <a:off x="112723" y="3602667"/>
                  <a:ext cx="8533263" cy="5559812"/>
                </a:xfrm>
                <a:prstGeom prst="rect">
                  <a:avLst/>
                </a:prstGeom>
                <a:ln>
                  <a:noFill/>
                </a:ln>
              </p:spPr>
              <p:txBody>
                <a:bodyPr wrap="square">
                  <a:spAutoFit/>
                </a:bodyPr>
                <a:lstStyle/>
                <a:p>
                  <a:r>
                    <a:rPr lang="en-US" sz="3200" dirty="0" smtClean="0">
                      <a:sym typeface="Wingdings"/>
                    </a:rPr>
                    <a:t>H</a:t>
                  </a:r>
                  <a:r>
                    <a:rPr lang="en-US" sz="3200" baseline="-25000" dirty="0" smtClean="0">
                      <a:sym typeface="Wingdings"/>
                    </a:rPr>
                    <a:t>1</a:t>
                  </a:r>
                  <a:r>
                    <a:rPr lang="en-US" sz="3200" dirty="0" smtClean="0">
                      <a:sym typeface="Wingdings"/>
                    </a:rPr>
                    <a:t> = Z</a:t>
                  </a:r>
                  <a:r>
                    <a:rPr lang="en-US" sz="3200" baseline="-25000" dirty="0" smtClean="0">
                      <a:sym typeface="Wingdings"/>
                    </a:rPr>
                    <a:t>1</a:t>
                  </a:r>
                  <a:r>
                    <a:rPr lang="en-US" sz="3200" dirty="0" smtClean="0">
                      <a:sym typeface="Wingdings"/>
                    </a:rPr>
                    <a:t>/</a:t>
                  </a:r>
                  <a:r>
                    <a:rPr lang="en-US" sz="3200" dirty="0" smtClean="0"/>
                    <a:t>B</a:t>
                  </a:r>
                  <a:r>
                    <a:rPr lang="en-US" sz="3200" baseline="-25000" dirty="0" smtClean="0"/>
                    <a:t>1</a:t>
                  </a:r>
                  <a:r>
                    <a:rPr lang="en-US" sz="3200" dirty="0" smtClean="0"/>
                    <a:t> = (kernel of     </a:t>
                  </a:r>
                  <a:r>
                    <a:rPr lang="en-US" sz="3200" baseline="-25000" dirty="0" smtClean="0"/>
                    <a:t>1</a:t>
                  </a:r>
                  <a:r>
                    <a:rPr lang="en-US" sz="3200" dirty="0" smtClean="0"/>
                    <a:t>)/ (image of     </a:t>
                  </a:r>
                  <a:r>
                    <a:rPr lang="en-US" sz="3200" baseline="-25000" dirty="0" smtClean="0"/>
                    <a:t>2</a:t>
                  </a:r>
                  <a:r>
                    <a:rPr lang="en-US" sz="3200" dirty="0" smtClean="0"/>
                    <a:t>)</a:t>
                  </a:r>
                </a:p>
                <a:p>
                  <a:endParaRPr lang="en-US" sz="3200" dirty="0"/>
                </a:p>
                <a:p>
                  <a:r>
                    <a:rPr lang="en-US" sz="3200" dirty="0" smtClean="0"/>
                    <a:t>				     null space of M</a:t>
                  </a:r>
                  <a:r>
                    <a:rPr lang="en-US" sz="3200" baseline="-25000" dirty="0"/>
                    <a:t>1</a:t>
                  </a:r>
                  <a:r>
                    <a:rPr lang="en-US" sz="3200" baseline="-25000" dirty="0" smtClean="0"/>
                    <a:t>        </a:t>
                  </a:r>
                </a:p>
                <a:p>
                  <a:pPr>
                    <a:lnSpc>
                      <a:spcPct val="120000"/>
                    </a:lnSpc>
                  </a:pPr>
                  <a:r>
                    <a:rPr lang="en-US" sz="3200" dirty="0"/>
                    <a:t>	</a:t>
                  </a:r>
                  <a:r>
                    <a:rPr lang="en-US" sz="3200" dirty="0" smtClean="0"/>
                    <a:t>			</a:t>
                  </a:r>
                  <a:r>
                    <a:rPr lang="en-US" sz="3200" dirty="0"/>
                    <a:t> </a:t>
                  </a:r>
                  <a:r>
                    <a:rPr lang="en-US" sz="3200" dirty="0" smtClean="0"/>
                    <a:t>  column space of M</a:t>
                  </a:r>
                  <a:r>
                    <a:rPr lang="en-US" sz="3200" baseline="-25000" dirty="0" smtClean="0"/>
                    <a:t>2</a:t>
                  </a:r>
                </a:p>
                <a:p>
                  <a:pPr>
                    <a:lnSpc>
                      <a:spcPct val="120000"/>
                    </a:lnSpc>
                  </a:pPr>
                  <a:endParaRPr lang="en-US" sz="3200" baseline="-25000" dirty="0"/>
                </a:p>
                <a:p>
                  <a:pPr>
                    <a:lnSpc>
                      <a:spcPct val="120000"/>
                    </a:lnSpc>
                  </a:pPr>
                  <a:r>
                    <a:rPr lang="en-US" sz="3200" dirty="0" smtClean="0"/>
                    <a:t>			   =   </a:t>
                  </a:r>
                  <a:r>
                    <a:rPr lang="en-US" sz="3200" dirty="0"/>
                    <a:t>&lt;z</a:t>
                  </a:r>
                  <a:r>
                    <a:rPr lang="en-US" sz="3200" baseline="-25000" dirty="0"/>
                    <a:t>1</a:t>
                  </a:r>
                  <a:r>
                    <a:rPr lang="en-US" sz="3200" dirty="0"/>
                    <a:t>, z</a:t>
                  </a:r>
                  <a:r>
                    <a:rPr lang="en-US" sz="3200" baseline="-25000" dirty="0"/>
                    <a:t>2</a:t>
                  </a:r>
                  <a:r>
                    <a:rPr lang="en-US" sz="3200" dirty="0"/>
                    <a:t>  :   t z</a:t>
                  </a:r>
                  <a:r>
                    <a:rPr lang="en-US" sz="3200" baseline="-25000" dirty="0"/>
                    <a:t>2</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a:t>
                  </a:r>
                  <a:r>
                    <a:rPr lang="en-US" sz="3200" dirty="0" smtClean="0"/>
                    <a:t>  </a:t>
                  </a:r>
                  <a:r>
                    <a:rPr lang="en-US" sz="3200" dirty="0"/>
                    <a:t>&gt; </a:t>
                  </a:r>
                  <a:r>
                    <a:rPr lang="en-US" sz="3200" baseline="-25000" dirty="0" smtClean="0"/>
                    <a:t>   </a:t>
                  </a:r>
                  <a:r>
                    <a:rPr lang="en-US" sz="3200" dirty="0" smtClean="0"/>
                    <a:t> </a:t>
                  </a:r>
                </a:p>
                <a:p>
                  <a:pPr>
                    <a:lnSpc>
                      <a:spcPct val="120000"/>
                    </a:lnSpc>
                  </a:pPr>
                  <a:endParaRPr lang="en-US" sz="1400" dirty="0" smtClean="0"/>
                </a:p>
                <a:p>
                  <a:pPr>
                    <a:lnSpc>
                      <a:spcPct val="120000"/>
                    </a:lnSpc>
                  </a:pPr>
                  <a:r>
                    <a:rPr lang="en-US" sz="3200" dirty="0" smtClean="0"/>
                    <a:t>where</a:t>
                  </a:r>
                </a:p>
                <a:p>
                  <a:pPr>
                    <a:lnSpc>
                      <a:spcPct val="120000"/>
                    </a:lnSpc>
                  </a:pPr>
                  <a:r>
                    <a:rPr lang="en-US" sz="3200" dirty="0" smtClean="0"/>
                    <a:t>z</a:t>
                  </a:r>
                  <a:r>
                    <a:rPr lang="en-US" sz="3200" baseline="-25000" dirty="0" smtClean="0"/>
                    <a:t>1</a:t>
                  </a:r>
                  <a:r>
                    <a:rPr lang="en-US" sz="3200" dirty="0" smtClean="0"/>
                    <a:t> =  </a:t>
                  </a:r>
                  <a:r>
                    <a:rPr lang="en-US" sz="3200" dirty="0"/>
                    <a:t>ad + cd + t(</a:t>
                  </a:r>
                  <a:r>
                    <a:rPr lang="en-US" sz="3200" dirty="0" err="1"/>
                    <a:t>bc</a:t>
                  </a:r>
                  <a:r>
                    <a:rPr lang="en-US" sz="3200" dirty="0"/>
                    <a:t>) + t(</a:t>
                  </a:r>
                  <a:r>
                    <a:rPr lang="en-US" sz="3200" dirty="0" err="1"/>
                    <a:t>ab</a:t>
                  </a:r>
                  <a:r>
                    <a:rPr lang="en-US" sz="3200" dirty="0" smtClean="0"/>
                    <a:t>),   z</a:t>
                  </a:r>
                  <a:r>
                    <a:rPr lang="en-US" sz="3200" baseline="-25000" dirty="0" smtClean="0"/>
                    <a:t>2</a:t>
                  </a:r>
                  <a:r>
                    <a:rPr lang="en-US" sz="3200" dirty="0" smtClean="0"/>
                    <a:t> =  </a:t>
                  </a:r>
                  <a:r>
                    <a:rPr lang="en-US" sz="3200" dirty="0"/>
                    <a:t>ac + t</a:t>
                  </a:r>
                  <a:r>
                    <a:rPr lang="en-US" sz="3200" baseline="30000" dirty="0"/>
                    <a:t>2</a:t>
                  </a:r>
                  <a:r>
                    <a:rPr lang="en-US" sz="3200" dirty="0"/>
                    <a:t>bc + t</a:t>
                  </a:r>
                  <a:r>
                    <a:rPr lang="en-US" sz="3200" baseline="30000" dirty="0"/>
                    <a:t>2</a:t>
                  </a:r>
                  <a:r>
                    <a:rPr lang="en-US" sz="3200" dirty="0"/>
                    <a:t>ab</a:t>
                  </a:r>
                </a:p>
                <a:p>
                  <a:pPr>
                    <a:lnSpc>
                      <a:spcPct val="120000"/>
                    </a:lnSpc>
                  </a:pPr>
                  <a:endParaRPr lang="en-US" sz="3200" dirty="0"/>
                </a:p>
                <a:p>
                  <a:pPr>
                    <a:lnSpc>
                      <a:spcPct val="120000"/>
                    </a:lnSpc>
                  </a:pPr>
                  <a:r>
                    <a:rPr lang="en-US" sz="3200" baseline="-25000" dirty="0" smtClean="0"/>
                    <a:t> </a:t>
                  </a:r>
                  <a:endParaRPr lang="en-US" sz="3200" baseline="-25000" dirty="0"/>
                </a:p>
              </p:txBody>
            </p:sp>
            <p:cxnSp>
              <p:nvCxnSpPr>
                <p:cNvPr id="9" name="Straight Connector 8"/>
                <p:cNvCxnSpPr/>
                <p:nvPr/>
              </p:nvCxnSpPr>
              <p:spPr>
                <a:xfrm flipV="1">
                  <a:off x="2313721" y="5201122"/>
                  <a:ext cx="3318192"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2592050" y="3626632"/>
                <a:ext cx="521893" cy="584776"/>
              </a:xfrm>
              <a:prstGeom prst="rect">
                <a:avLst/>
              </a:prstGeom>
              <a:noFill/>
            </p:spPr>
            <p:txBody>
              <a:bodyPr wrap="square" rtlCol="0">
                <a:spAutoFit/>
              </a:bodyPr>
              <a:lstStyle/>
              <a:p>
                <a:r>
                  <a:rPr lang="en-US" sz="3200" dirty="0" smtClean="0"/>
                  <a:t>=</a:t>
                </a:r>
                <a:endParaRPr lang="en-US" sz="3200" dirty="0"/>
              </a:p>
            </p:txBody>
          </p:sp>
        </p:grpSp>
        <p:pic>
          <p:nvPicPr>
            <p:cNvPr id="4" name="Picture 3"/>
            <p:cNvPicPr>
              <a:picLocks noChangeAspect="1"/>
            </p:cNvPicPr>
            <p:nvPr/>
          </p:nvPicPr>
          <p:blipFill rotWithShape="1">
            <a:blip r:embed="rId2"/>
            <a:srcRect l="-22826" t="-31574" r="-24015" b="-15269"/>
            <a:stretch/>
          </p:blipFill>
          <p:spPr>
            <a:xfrm>
              <a:off x="5609890" y="1367852"/>
              <a:ext cx="474799" cy="712207"/>
            </a:xfrm>
            <a:prstGeom prst="rect">
              <a:avLst/>
            </a:prstGeom>
            <a:noFill/>
          </p:spPr>
        </p:pic>
        <p:pic>
          <p:nvPicPr>
            <p:cNvPr id="5" name="Picture 4"/>
            <p:cNvPicPr>
              <a:picLocks noChangeAspect="1"/>
            </p:cNvPicPr>
            <p:nvPr/>
          </p:nvPicPr>
          <p:blipFill rotWithShape="1">
            <a:blip r:embed="rId2"/>
            <a:srcRect l="-22826" t="-31574" r="-24015" b="-15269"/>
            <a:stretch/>
          </p:blipFill>
          <p:spPr>
            <a:xfrm>
              <a:off x="7986018" y="1390814"/>
              <a:ext cx="474799" cy="712207"/>
            </a:xfrm>
            <a:prstGeom prst="rect">
              <a:avLst/>
            </a:prstGeom>
            <a:noFill/>
          </p:spPr>
        </p:pic>
      </p:grpSp>
      <p:grpSp>
        <p:nvGrpSpPr>
          <p:cNvPr id="10" name="Group 9"/>
          <p:cNvGrpSpPr/>
          <p:nvPr/>
        </p:nvGrpSpPr>
        <p:grpSpPr>
          <a:xfrm>
            <a:off x="2971784" y="118532"/>
            <a:ext cx="3056123" cy="1052280"/>
            <a:chOff x="467964" y="50800"/>
            <a:chExt cx="3056123" cy="1052280"/>
          </a:xfrm>
        </p:grpSpPr>
        <p:sp>
          <p:nvSpPr>
            <p:cNvPr id="11" name="Rectangle 10"/>
            <p:cNvSpPr/>
            <p:nvPr/>
          </p:nvSpPr>
          <p:spPr>
            <a:xfrm>
              <a:off x="467964" y="518304"/>
              <a:ext cx="3056123" cy="584776"/>
            </a:xfrm>
            <a:prstGeom prst="rect">
              <a:avLst/>
            </a:prstGeom>
          </p:spPr>
          <p:txBody>
            <a:bodyPr wrap="square">
              <a:spAutoFit/>
            </a:bodyPr>
            <a:lstStyle/>
            <a:p>
              <a:r>
                <a:rPr lang="en-US" sz="3200" dirty="0" smtClean="0"/>
                <a:t>C</a:t>
              </a:r>
              <a:r>
                <a:rPr lang="en-US" sz="3200" baseline="-25000" dirty="0" smtClean="0"/>
                <a:t>2   </a:t>
              </a:r>
              <a:r>
                <a:rPr lang="en-US" sz="3200" dirty="0">
                  <a:sym typeface="Wingdings"/>
                </a:rPr>
                <a:t>   </a:t>
              </a:r>
              <a:r>
                <a:rPr lang="en-US" sz="3200" dirty="0" smtClean="0">
                  <a:sym typeface="Wingdings"/>
                </a:rPr>
                <a:t> </a:t>
              </a:r>
              <a:r>
                <a:rPr lang="en-US" sz="3200" dirty="0" smtClean="0"/>
                <a:t>C</a:t>
              </a:r>
              <a:r>
                <a:rPr lang="en-US" sz="3200" baseline="-25000" dirty="0" smtClean="0"/>
                <a:t>1   </a:t>
              </a:r>
              <a:r>
                <a:rPr lang="en-US" sz="3200" dirty="0">
                  <a:sym typeface="Wingdings"/>
                </a:rPr>
                <a:t>   </a:t>
              </a:r>
              <a:r>
                <a:rPr lang="en-US" sz="3200" dirty="0" smtClean="0"/>
                <a:t>C</a:t>
              </a:r>
              <a:r>
                <a:rPr lang="en-US" sz="3200" baseline="-25000" dirty="0"/>
                <a:t>0</a:t>
              </a:r>
              <a:endParaRPr lang="en-US" sz="3200" dirty="0">
                <a:cs typeface="Symbol" charset="2"/>
              </a:endParaRPr>
            </a:p>
          </p:txBody>
        </p:sp>
        <p:pic>
          <p:nvPicPr>
            <p:cNvPr id="12" name="Picture 11"/>
            <p:cNvPicPr>
              <a:picLocks noChangeAspect="1"/>
            </p:cNvPicPr>
            <p:nvPr/>
          </p:nvPicPr>
          <p:blipFill rotWithShape="1">
            <a:blip r:embed="rId2"/>
            <a:srcRect l="-22826" t="-31574" r="-24015" b="-15269"/>
            <a:stretch/>
          </p:blipFill>
          <p:spPr>
            <a:xfrm>
              <a:off x="943505" y="50800"/>
              <a:ext cx="474799" cy="712207"/>
            </a:xfrm>
            <a:prstGeom prst="rect">
              <a:avLst/>
            </a:prstGeom>
            <a:noFill/>
          </p:spPr>
        </p:pic>
        <p:sp>
          <p:nvSpPr>
            <p:cNvPr id="13" name="Rectangle 12"/>
            <p:cNvSpPr/>
            <p:nvPr/>
          </p:nvSpPr>
          <p:spPr>
            <a:xfrm>
              <a:off x="1257068" y="212472"/>
              <a:ext cx="323326" cy="502702"/>
            </a:xfrm>
            <a:prstGeom prst="rect">
              <a:avLst/>
            </a:prstGeom>
          </p:spPr>
          <p:txBody>
            <a:bodyPr wrap="none">
              <a:spAutoFit/>
            </a:bodyPr>
            <a:lstStyle/>
            <a:p>
              <a:pPr>
                <a:lnSpc>
                  <a:spcPct val="130000"/>
                </a:lnSpc>
              </a:pPr>
              <a:r>
                <a:rPr lang="en-US" sz="3200" baseline="-25000" dirty="0" smtClean="0">
                  <a:sym typeface="Wingdings"/>
                </a:rPr>
                <a:t>2</a:t>
              </a:r>
              <a:endParaRPr lang="en-US" sz="3200" dirty="0"/>
            </a:p>
          </p:txBody>
        </p:sp>
        <p:grpSp>
          <p:nvGrpSpPr>
            <p:cNvPr id="14" name="Group 13"/>
            <p:cNvGrpSpPr/>
            <p:nvPr/>
          </p:nvGrpSpPr>
          <p:grpSpPr>
            <a:xfrm>
              <a:off x="2298171" y="50800"/>
              <a:ext cx="602984" cy="712207"/>
              <a:chOff x="2264305" y="50800"/>
              <a:chExt cx="602984" cy="712207"/>
            </a:xfrm>
          </p:grpSpPr>
          <p:pic>
            <p:nvPicPr>
              <p:cNvPr id="15" name="Picture 14"/>
              <p:cNvPicPr>
                <a:picLocks noChangeAspect="1"/>
              </p:cNvPicPr>
              <p:nvPr/>
            </p:nvPicPr>
            <p:blipFill rotWithShape="1">
              <a:blip r:embed="rId2"/>
              <a:srcRect l="-22826" t="-31574" r="-24015" b="-15269"/>
              <a:stretch/>
            </p:blipFill>
            <p:spPr>
              <a:xfrm>
                <a:off x="2264305" y="50800"/>
                <a:ext cx="474799" cy="712207"/>
              </a:xfrm>
              <a:prstGeom prst="rect">
                <a:avLst/>
              </a:prstGeom>
              <a:noFill/>
            </p:spPr>
          </p:pic>
          <p:sp>
            <p:nvSpPr>
              <p:cNvPr id="16" name="Rectangle 15"/>
              <p:cNvSpPr/>
              <p:nvPr/>
            </p:nvSpPr>
            <p:spPr>
              <a:xfrm>
                <a:off x="2543963" y="212472"/>
                <a:ext cx="323326" cy="502702"/>
              </a:xfrm>
              <a:prstGeom prst="rect">
                <a:avLst/>
              </a:prstGeom>
            </p:spPr>
            <p:txBody>
              <a:bodyPr wrap="none">
                <a:spAutoFit/>
              </a:bodyPr>
              <a:lstStyle/>
              <a:p>
                <a:pPr>
                  <a:lnSpc>
                    <a:spcPct val="130000"/>
                  </a:lnSpc>
                </a:pPr>
                <a:r>
                  <a:rPr lang="en-US" sz="3200" baseline="-25000" dirty="0" smtClean="0">
                    <a:sym typeface="Wingdings"/>
                  </a:rPr>
                  <a:t>1</a:t>
                </a:r>
                <a:endParaRPr lang="en-US" sz="3200" dirty="0"/>
              </a:p>
            </p:txBody>
          </p:sp>
        </p:grpSp>
      </p:grpSp>
    </p:spTree>
    <p:extLst>
      <p:ext uri="{BB962C8B-B14F-4D97-AF65-F5344CB8AC3E}">
        <p14:creationId xmlns:p14="http://schemas.microsoft.com/office/powerpoint/2010/main" val="18392687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86882" y="1332470"/>
            <a:ext cx="8917562" cy="3263247"/>
            <a:chOff x="1991420" y="1367852"/>
            <a:chExt cx="8533263" cy="3263247"/>
          </a:xfrm>
        </p:grpSpPr>
        <p:grpSp>
          <p:nvGrpSpPr>
            <p:cNvPr id="3" name="Group 2"/>
            <p:cNvGrpSpPr/>
            <p:nvPr/>
          </p:nvGrpSpPr>
          <p:grpSpPr>
            <a:xfrm>
              <a:off x="1991420" y="1502038"/>
              <a:ext cx="8533263" cy="3129061"/>
              <a:chOff x="1026219" y="2367620"/>
              <a:chExt cx="8533263" cy="3129061"/>
            </a:xfrm>
          </p:grpSpPr>
          <p:grpSp>
            <p:nvGrpSpPr>
              <p:cNvPr id="6" name="Group 5"/>
              <p:cNvGrpSpPr/>
              <p:nvPr/>
            </p:nvGrpSpPr>
            <p:grpSpPr>
              <a:xfrm>
                <a:off x="1026219" y="2367620"/>
                <a:ext cx="8533263" cy="3129061"/>
                <a:chOff x="112723" y="3602667"/>
                <a:chExt cx="8533263" cy="3129061"/>
              </a:xfrm>
            </p:grpSpPr>
            <p:sp>
              <p:nvSpPr>
                <p:cNvPr id="8" name="Rectangle 7"/>
                <p:cNvSpPr/>
                <p:nvPr/>
              </p:nvSpPr>
              <p:spPr>
                <a:xfrm>
                  <a:off x="112723" y="3602667"/>
                  <a:ext cx="8533263" cy="3129061"/>
                </a:xfrm>
                <a:prstGeom prst="rect">
                  <a:avLst/>
                </a:prstGeom>
                <a:ln>
                  <a:noFill/>
                </a:ln>
              </p:spPr>
              <p:txBody>
                <a:bodyPr wrap="square">
                  <a:spAutoFit/>
                </a:bodyPr>
                <a:lstStyle/>
                <a:p>
                  <a:r>
                    <a:rPr lang="en-US" sz="3200" dirty="0" smtClean="0">
                      <a:sym typeface="Wingdings"/>
                    </a:rPr>
                    <a:t>H</a:t>
                  </a:r>
                  <a:r>
                    <a:rPr lang="en-US" sz="3200" baseline="-25000" dirty="0">
                      <a:sym typeface="Wingdings"/>
                    </a:rPr>
                    <a:t>2</a:t>
                  </a:r>
                  <a:r>
                    <a:rPr lang="en-US" sz="3200" dirty="0" smtClean="0">
                      <a:sym typeface="Wingdings"/>
                    </a:rPr>
                    <a:t> = Z</a:t>
                  </a:r>
                  <a:r>
                    <a:rPr lang="en-US" sz="3200" baseline="-25000" dirty="0">
                      <a:sym typeface="Wingdings"/>
                    </a:rPr>
                    <a:t>2</a:t>
                  </a:r>
                  <a:r>
                    <a:rPr lang="en-US" sz="3200" dirty="0" smtClean="0">
                      <a:sym typeface="Wingdings"/>
                    </a:rPr>
                    <a:t>/</a:t>
                  </a:r>
                  <a:r>
                    <a:rPr lang="en-US" sz="3200" dirty="0" smtClean="0"/>
                    <a:t>B</a:t>
                  </a:r>
                  <a:r>
                    <a:rPr lang="en-US" sz="3200" baseline="-25000" dirty="0"/>
                    <a:t>2</a:t>
                  </a:r>
                  <a:r>
                    <a:rPr lang="en-US" sz="3200" dirty="0" smtClean="0"/>
                    <a:t> = (kernel of     </a:t>
                  </a:r>
                  <a:r>
                    <a:rPr lang="en-US" sz="3200" baseline="-25000" dirty="0"/>
                    <a:t>2</a:t>
                  </a:r>
                  <a:r>
                    <a:rPr lang="en-US" sz="3200" dirty="0" smtClean="0"/>
                    <a:t>)/ (image of     </a:t>
                  </a:r>
                  <a:r>
                    <a:rPr lang="en-US" sz="3200" baseline="-25000" dirty="0"/>
                    <a:t>3</a:t>
                  </a:r>
                  <a:r>
                    <a:rPr lang="en-US" sz="3200" dirty="0" smtClean="0"/>
                    <a:t>)</a:t>
                  </a:r>
                </a:p>
                <a:p>
                  <a:endParaRPr lang="en-US" sz="3200" dirty="0"/>
                </a:p>
                <a:p>
                  <a:r>
                    <a:rPr lang="en-US" sz="3200" dirty="0" smtClean="0"/>
                    <a:t>				     null space of M</a:t>
                  </a:r>
                  <a:r>
                    <a:rPr lang="en-US" sz="3200" baseline="-25000" dirty="0"/>
                    <a:t>2</a:t>
                  </a:r>
                  <a:r>
                    <a:rPr lang="en-US" sz="3200" baseline="-25000" dirty="0" smtClean="0"/>
                    <a:t>        </a:t>
                  </a:r>
                </a:p>
                <a:p>
                  <a:pPr>
                    <a:lnSpc>
                      <a:spcPct val="120000"/>
                    </a:lnSpc>
                  </a:pPr>
                  <a:r>
                    <a:rPr lang="en-US" sz="3200" dirty="0"/>
                    <a:t>	</a:t>
                  </a:r>
                  <a:r>
                    <a:rPr lang="en-US" sz="3200" dirty="0" smtClean="0"/>
                    <a:t>			</a:t>
                  </a:r>
                  <a:r>
                    <a:rPr lang="en-US" sz="3200" dirty="0"/>
                    <a:t> </a:t>
                  </a:r>
                  <a:r>
                    <a:rPr lang="en-US" sz="3200" dirty="0" smtClean="0"/>
                    <a:t>  column space of M</a:t>
                  </a:r>
                  <a:r>
                    <a:rPr lang="en-US" sz="3200" baseline="-25000" dirty="0"/>
                    <a:t>3</a:t>
                  </a:r>
                  <a:endParaRPr lang="en-US" sz="3200" baseline="-25000" dirty="0" smtClean="0"/>
                </a:p>
                <a:p>
                  <a:pPr>
                    <a:lnSpc>
                      <a:spcPct val="120000"/>
                    </a:lnSpc>
                  </a:pPr>
                  <a:endParaRPr lang="en-US" sz="3200" baseline="-25000" dirty="0"/>
                </a:p>
                <a:p>
                  <a:pPr>
                    <a:lnSpc>
                      <a:spcPct val="120000"/>
                    </a:lnSpc>
                  </a:pPr>
                  <a:r>
                    <a:rPr lang="en-US" sz="3200" dirty="0" smtClean="0"/>
                    <a:t>			   =   0 </a:t>
                  </a:r>
                  <a:r>
                    <a:rPr lang="en-US" sz="3200" baseline="-25000" dirty="0" smtClean="0"/>
                    <a:t>   </a:t>
                  </a:r>
                  <a:r>
                    <a:rPr lang="en-US" sz="3200" dirty="0" smtClean="0"/>
                    <a:t> </a:t>
                  </a:r>
                </a:p>
              </p:txBody>
            </p:sp>
            <p:cxnSp>
              <p:nvCxnSpPr>
                <p:cNvPr id="9" name="Straight Connector 8"/>
                <p:cNvCxnSpPr/>
                <p:nvPr/>
              </p:nvCxnSpPr>
              <p:spPr>
                <a:xfrm flipV="1">
                  <a:off x="2313721" y="5201122"/>
                  <a:ext cx="3318192" cy="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 name="TextBox 6"/>
              <p:cNvSpPr txBox="1"/>
              <p:nvPr/>
            </p:nvSpPr>
            <p:spPr>
              <a:xfrm>
                <a:off x="2592050" y="3626632"/>
                <a:ext cx="521893" cy="584776"/>
              </a:xfrm>
              <a:prstGeom prst="rect">
                <a:avLst/>
              </a:prstGeom>
              <a:noFill/>
            </p:spPr>
            <p:txBody>
              <a:bodyPr wrap="square" rtlCol="0">
                <a:spAutoFit/>
              </a:bodyPr>
              <a:lstStyle/>
              <a:p>
                <a:r>
                  <a:rPr lang="en-US" sz="3200" dirty="0" smtClean="0"/>
                  <a:t>=</a:t>
                </a:r>
                <a:endParaRPr lang="en-US" sz="3200" dirty="0"/>
              </a:p>
            </p:txBody>
          </p:sp>
        </p:grpSp>
        <p:pic>
          <p:nvPicPr>
            <p:cNvPr id="4" name="Picture 3"/>
            <p:cNvPicPr>
              <a:picLocks noChangeAspect="1"/>
            </p:cNvPicPr>
            <p:nvPr/>
          </p:nvPicPr>
          <p:blipFill rotWithShape="1">
            <a:blip r:embed="rId3"/>
            <a:srcRect l="-22826" t="-31574" r="-24015" b="-15269"/>
            <a:stretch/>
          </p:blipFill>
          <p:spPr>
            <a:xfrm>
              <a:off x="5596081" y="1367852"/>
              <a:ext cx="474799" cy="712207"/>
            </a:xfrm>
            <a:prstGeom prst="rect">
              <a:avLst/>
            </a:prstGeom>
            <a:noFill/>
          </p:spPr>
        </p:pic>
        <p:pic>
          <p:nvPicPr>
            <p:cNvPr id="5" name="Picture 4"/>
            <p:cNvPicPr>
              <a:picLocks noChangeAspect="1"/>
            </p:cNvPicPr>
            <p:nvPr/>
          </p:nvPicPr>
          <p:blipFill rotWithShape="1">
            <a:blip r:embed="rId3"/>
            <a:srcRect l="-22826" t="-31574" r="-24015" b="-15269"/>
            <a:stretch/>
          </p:blipFill>
          <p:spPr>
            <a:xfrm>
              <a:off x="7986018" y="1390814"/>
              <a:ext cx="474799" cy="712207"/>
            </a:xfrm>
            <a:prstGeom prst="rect">
              <a:avLst/>
            </a:prstGeom>
            <a:noFill/>
          </p:spPr>
        </p:pic>
      </p:grpSp>
      <p:grpSp>
        <p:nvGrpSpPr>
          <p:cNvPr id="10" name="Group 9"/>
          <p:cNvGrpSpPr/>
          <p:nvPr/>
        </p:nvGrpSpPr>
        <p:grpSpPr>
          <a:xfrm>
            <a:off x="2971784" y="118532"/>
            <a:ext cx="3056123" cy="1052280"/>
            <a:chOff x="467964" y="50800"/>
            <a:chExt cx="3056123" cy="1052280"/>
          </a:xfrm>
        </p:grpSpPr>
        <p:sp>
          <p:nvSpPr>
            <p:cNvPr id="11" name="Rectangle 10"/>
            <p:cNvSpPr/>
            <p:nvPr/>
          </p:nvSpPr>
          <p:spPr>
            <a:xfrm>
              <a:off x="467964" y="518304"/>
              <a:ext cx="3056123" cy="584776"/>
            </a:xfrm>
            <a:prstGeom prst="rect">
              <a:avLst/>
            </a:prstGeom>
          </p:spPr>
          <p:txBody>
            <a:bodyPr wrap="square">
              <a:spAutoFit/>
            </a:bodyPr>
            <a:lstStyle/>
            <a:p>
              <a:r>
                <a:rPr lang="en-US" sz="3200" dirty="0" smtClean="0"/>
                <a:t>C</a:t>
              </a:r>
              <a:r>
                <a:rPr lang="en-US" sz="3200" baseline="-25000" dirty="0"/>
                <a:t>3</a:t>
              </a:r>
              <a:r>
                <a:rPr lang="en-US" sz="3200" baseline="-25000" dirty="0" smtClean="0"/>
                <a:t>   </a:t>
              </a:r>
              <a:r>
                <a:rPr lang="en-US" sz="3200" dirty="0">
                  <a:sym typeface="Wingdings"/>
                </a:rPr>
                <a:t>   </a:t>
              </a:r>
              <a:r>
                <a:rPr lang="en-US" sz="3200" dirty="0" smtClean="0">
                  <a:sym typeface="Wingdings"/>
                </a:rPr>
                <a:t> </a:t>
              </a:r>
              <a:r>
                <a:rPr lang="en-US" sz="3200" dirty="0" smtClean="0"/>
                <a:t>C</a:t>
              </a:r>
              <a:r>
                <a:rPr lang="en-US" sz="3200" baseline="-25000" dirty="0"/>
                <a:t>2</a:t>
              </a:r>
              <a:r>
                <a:rPr lang="en-US" sz="3200" baseline="-25000" dirty="0" smtClean="0"/>
                <a:t>   </a:t>
              </a:r>
              <a:r>
                <a:rPr lang="en-US" sz="3200" dirty="0">
                  <a:sym typeface="Wingdings"/>
                </a:rPr>
                <a:t>   </a:t>
              </a:r>
              <a:r>
                <a:rPr lang="en-US" sz="3200" dirty="0" smtClean="0"/>
                <a:t>C</a:t>
              </a:r>
              <a:r>
                <a:rPr lang="en-US" sz="3200" baseline="-25000" dirty="0" smtClean="0"/>
                <a:t>1</a:t>
              </a:r>
              <a:endParaRPr lang="en-US" sz="3200" dirty="0">
                <a:cs typeface="Symbol" charset="2"/>
              </a:endParaRPr>
            </a:p>
          </p:txBody>
        </p:sp>
        <p:pic>
          <p:nvPicPr>
            <p:cNvPr id="12" name="Picture 11"/>
            <p:cNvPicPr>
              <a:picLocks noChangeAspect="1"/>
            </p:cNvPicPr>
            <p:nvPr/>
          </p:nvPicPr>
          <p:blipFill rotWithShape="1">
            <a:blip r:embed="rId3"/>
            <a:srcRect l="-22826" t="-31574" r="-24015" b="-15269"/>
            <a:stretch/>
          </p:blipFill>
          <p:spPr>
            <a:xfrm>
              <a:off x="943505" y="50800"/>
              <a:ext cx="474799" cy="712207"/>
            </a:xfrm>
            <a:prstGeom prst="rect">
              <a:avLst/>
            </a:prstGeom>
            <a:noFill/>
          </p:spPr>
        </p:pic>
        <p:sp>
          <p:nvSpPr>
            <p:cNvPr id="13" name="Rectangle 12"/>
            <p:cNvSpPr/>
            <p:nvPr/>
          </p:nvSpPr>
          <p:spPr>
            <a:xfrm>
              <a:off x="1257068" y="212472"/>
              <a:ext cx="323326" cy="502702"/>
            </a:xfrm>
            <a:prstGeom prst="rect">
              <a:avLst/>
            </a:prstGeom>
          </p:spPr>
          <p:txBody>
            <a:bodyPr wrap="none">
              <a:spAutoFit/>
            </a:bodyPr>
            <a:lstStyle/>
            <a:p>
              <a:pPr>
                <a:lnSpc>
                  <a:spcPct val="130000"/>
                </a:lnSpc>
              </a:pPr>
              <a:r>
                <a:rPr lang="en-US" sz="3200" baseline="-25000" dirty="0">
                  <a:sym typeface="Wingdings"/>
                </a:rPr>
                <a:t>3</a:t>
              </a:r>
              <a:endParaRPr lang="en-US" sz="3200" dirty="0"/>
            </a:p>
          </p:txBody>
        </p:sp>
        <p:grpSp>
          <p:nvGrpSpPr>
            <p:cNvPr id="14" name="Group 13"/>
            <p:cNvGrpSpPr/>
            <p:nvPr/>
          </p:nvGrpSpPr>
          <p:grpSpPr>
            <a:xfrm>
              <a:off x="2298171" y="50800"/>
              <a:ext cx="602984" cy="712207"/>
              <a:chOff x="2264305" y="50800"/>
              <a:chExt cx="602984" cy="712207"/>
            </a:xfrm>
          </p:grpSpPr>
          <p:pic>
            <p:nvPicPr>
              <p:cNvPr id="15" name="Picture 14"/>
              <p:cNvPicPr>
                <a:picLocks noChangeAspect="1"/>
              </p:cNvPicPr>
              <p:nvPr/>
            </p:nvPicPr>
            <p:blipFill rotWithShape="1">
              <a:blip r:embed="rId3"/>
              <a:srcRect l="-22826" t="-31574" r="-24015" b="-15269"/>
              <a:stretch/>
            </p:blipFill>
            <p:spPr>
              <a:xfrm>
                <a:off x="2264305" y="50800"/>
                <a:ext cx="474799" cy="712207"/>
              </a:xfrm>
              <a:prstGeom prst="rect">
                <a:avLst/>
              </a:prstGeom>
              <a:noFill/>
            </p:spPr>
          </p:pic>
          <p:sp>
            <p:nvSpPr>
              <p:cNvPr id="16" name="Rectangle 15"/>
              <p:cNvSpPr/>
              <p:nvPr/>
            </p:nvSpPr>
            <p:spPr>
              <a:xfrm>
                <a:off x="2543963" y="212472"/>
                <a:ext cx="323326" cy="502702"/>
              </a:xfrm>
              <a:prstGeom prst="rect">
                <a:avLst/>
              </a:prstGeom>
            </p:spPr>
            <p:txBody>
              <a:bodyPr wrap="none">
                <a:spAutoFit/>
              </a:bodyPr>
              <a:lstStyle/>
              <a:p>
                <a:pPr>
                  <a:lnSpc>
                    <a:spcPct val="130000"/>
                  </a:lnSpc>
                </a:pPr>
                <a:r>
                  <a:rPr lang="en-US" sz="3200" baseline="-25000" dirty="0">
                    <a:sym typeface="Wingdings"/>
                  </a:rPr>
                  <a:t>2</a:t>
                </a:r>
                <a:endParaRPr lang="en-US" sz="3200" dirty="0"/>
              </a:p>
            </p:txBody>
          </p:sp>
        </p:grpSp>
      </p:grpSp>
      <p:pic>
        <p:nvPicPr>
          <p:cNvPr id="17" name="Picture 16"/>
          <p:cNvPicPr>
            <a:picLocks noChangeAspect="1"/>
          </p:cNvPicPr>
          <p:nvPr/>
        </p:nvPicPr>
        <p:blipFill>
          <a:blip r:embed="rId4"/>
          <a:stretch>
            <a:fillRect/>
          </a:stretch>
        </p:blipFill>
        <p:spPr>
          <a:xfrm>
            <a:off x="7540000" y="78102"/>
            <a:ext cx="1404760" cy="1645920"/>
          </a:xfrm>
          <a:prstGeom prst="rect">
            <a:avLst/>
          </a:prstGeom>
        </p:spPr>
      </p:pic>
    </p:spTree>
    <p:extLst>
      <p:ext uri="{BB962C8B-B14F-4D97-AF65-F5344CB8AC3E}">
        <p14:creationId xmlns:p14="http://schemas.microsoft.com/office/powerpoint/2010/main" val="6445437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2712" y="248061"/>
            <a:ext cx="8919817" cy="1257780"/>
          </a:xfrm>
          <a:prstGeom prst="rect">
            <a:avLst/>
          </a:prstGeom>
          <a:ln>
            <a:noFill/>
          </a:ln>
        </p:spPr>
        <p:txBody>
          <a:bodyPr wrap="square">
            <a:spAutoFit/>
          </a:bodyPr>
          <a:lstStyle/>
          <a:p>
            <a:pPr>
              <a:lnSpc>
                <a:spcPct val="120000"/>
              </a:lnSpc>
            </a:pPr>
            <a:r>
              <a:rPr lang="en-US" sz="3200" dirty="0"/>
              <a:t>&lt;z</a:t>
            </a:r>
            <a:r>
              <a:rPr lang="en-US" sz="3200" baseline="-25000" dirty="0"/>
              <a:t>1</a:t>
            </a:r>
            <a:r>
              <a:rPr lang="en-US" sz="3200" dirty="0"/>
              <a:t>, z</a:t>
            </a:r>
            <a:r>
              <a:rPr lang="en-US" sz="3200" baseline="-25000" dirty="0"/>
              <a:t>2</a:t>
            </a:r>
            <a:r>
              <a:rPr lang="en-US" sz="3200" dirty="0"/>
              <a:t>  :   t z</a:t>
            </a:r>
            <a:r>
              <a:rPr lang="en-US" sz="3200" baseline="-25000" dirty="0"/>
              <a:t>2</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&gt; </a:t>
            </a:r>
            <a:r>
              <a:rPr lang="en-US" sz="3200" baseline="-25000" dirty="0"/>
              <a:t>   </a:t>
            </a:r>
            <a:r>
              <a:rPr lang="en-US" sz="3200" dirty="0"/>
              <a:t> </a:t>
            </a:r>
            <a:r>
              <a:rPr lang="en-US" sz="3200" dirty="0" smtClean="0"/>
              <a:t>where</a:t>
            </a:r>
            <a:endParaRPr lang="en-US" sz="3200" dirty="0"/>
          </a:p>
          <a:p>
            <a:pPr>
              <a:lnSpc>
                <a:spcPct val="120000"/>
              </a:lnSpc>
            </a:pPr>
            <a:r>
              <a:rPr lang="en-US" sz="3200" dirty="0"/>
              <a:t>z</a:t>
            </a:r>
            <a:r>
              <a:rPr lang="en-US" sz="3200" baseline="-25000" dirty="0"/>
              <a:t>1</a:t>
            </a:r>
            <a:r>
              <a:rPr lang="en-US" sz="3200" dirty="0"/>
              <a:t> =  ad + cd + t(</a:t>
            </a:r>
            <a:r>
              <a:rPr lang="en-US" sz="3200" dirty="0" err="1"/>
              <a:t>bc</a:t>
            </a:r>
            <a:r>
              <a:rPr lang="en-US" sz="3200" dirty="0"/>
              <a:t>) + t(</a:t>
            </a:r>
            <a:r>
              <a:rPr lang="en-US" sz="3200" dirty="0" err="1"/>
              <a:t>ab</a:t>
            </a:r>
            <a:r>
              <a:rPr lang="en-US" sz="3200" dirty="0"/>
              <a:t>),   z</a:t>
            </a:r>
            <a:r>
              <a:rPr lang="en-US" sz="3200" baseline="-25000" dirty="0"/>
              <a:t>2</a:t>
            </a:r>
            <a:r>
              <a:rPr lang="en-US" sz="3200" dirty="0"/>
              <a:t> =  ac + t</a:t>
            </a:r>
            <a:r>
              <a:rPr lang="en-US" sz="3200" baseline="30000" dirty="0"/>
              <a:t>2</a:t>
            </a:r>
            <a:r>
              <a:rPr lang="en-US" sz="3200" dirty="0"/>
              <a:t>bc + t</a:t>
            </a:r>
            <a:r>
              <a:rPr lang="en-US" sz="3200" baseline="30000" dirty="0"/>
              <a:t>2</a:t>
            </a:r>
            <a:r>
              <a:rPr lang="en-US" sz="3200" dirty="0"/>
              <a:t>ab</a:t>
            </a:r>
          </a:p>
        </p:txBody>
      </p:sp>
      <p:grpSp>
        <p:nvGrpSpPr>
          <p:cNvPr id="14" name="Group 13"/>
          <p:cNvGrpSpPr/>
          <p:nvPr/>
        </p:nvGrpSpPr>
        <p:grpSpPr>
          <a:xfrm>
            <a:off x="2214069" y="1415760"/>
            <a:ext cx="5435039" cy="845889"/>
            <a:chOff x="1017127" y="3991131"/>
            <a:chExt cx="5435039" cy="845889"/>
          </a:xfrm>
        </p:grpSpPr>
        <p:sp>
          <p:nvSpPr>
            <p:cNvPr id="19" name="Rectangle 18"/>
            <p:cNvSpPr/>
            <p:nvPr/>
          </p:nvSpPr>
          <p:spPr>
            <a:xfrm>
              <a:off x="1017127" y="4201445"/>
              <a:ext cx="5435039" cy="584776"/>
            </a:xfrm>
            <a:prstGeom prst="rect">
              <a:avLst/>
            </a:prstGeom>
            <a:ln>
              <a:noFill/>
            </a:ln>
          </p:spPr>
          <p:txBody>
            <a:bodyPr wrap="square">
              <a:spAutoFit/>
            </a:bodyPr>
            <a:lstStyle/>
            <a:p>
              <a:r>
                <a:rPr lang="en-US" sz="3200" dirty="0" smtClean="0">
                  <a:solidFill>
                    <a:srgbClr val="376092"/>
                  </a:solidFill>
                  <a:sym typeface="Wingdings"/>
                </a:rPr>
                <a:t>H</a:t>
              </a:r>
              <a:r>
                <a:rPr lang="en-US" sz="3200" baseline="-25000" dirty="0">
                  <a:solidFill>
                    <a:srgbClr val="376092"/>
                  </a:solidFill>
                  <a:sym typeface="Wingdings"/>
                </a:rPr>
                <a:t>1</a:t>
              </a:r>
              <a:r>
                <a:rPr lang="en-US" sz="3200" dirty="0" smtClean="0">
                  <a:solidFill>
                    <a:srgbClr val="376092"/>
                  </a:solidFill>
                  <a:sym typeface="Wingdings"/>
                </a:rPr>
                <a:t>    =  </a:t>
              </a:r>
              <a:r>
                <a:rPr lang="en-US" sz="3200" dirty="0">
                  <a:solidFill>
                    <a:srgbClr val="376092"/>
                  </a:solidFill>
                  <a:sym typeface="Wingdings"/>
                </a:rPr>
                <a:t> </a:t>
              </a:r>
              <a:r>
                <a:rPr lang="en-US" sz="3200" dirty="0" smtClean="0">
                  <a:solidFill>
                    <a:srgbClr val="376092"/>
                  </a:solidFill>
                  <a:sym typeface="Wingdings"/>
                </a:rPr>
                <a:t>Z</a:t>
              </a:r>
              <a:r>
                <a:rPr lang="en-US" sz="3200" baseline="-25000" dirty="0" smtClean="0">
                  <a:solidFill>
                    <a:srgbClr val="376092"/>
                  </a:solidFill>
                  <a:sym typeface="Wingdings"/>
                </a:rPr>
                <a:t>1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rPr>
                <a:t>B</a:t>
              </a:r>
              <a:r>
                <a:rPr lang="en-US" sz="3200" baseline="-25000" dirty="0" smtClean="0">
                  <a:solidFill>
                    <a:srgbClr val="376092"/>
                  </a:solidFill>
                </a:rPr>
                <a:t>1</a:t>
              </a:r>
              <a:r>
                <a:rPr lang="en-US" sz="3200" dirty="0" smtClean="0">
                  <a:solidFill>
                    <a:srgbClr val="376092"/>
                  </a:solidFill>
                </a:rPr>
                <a:t>         </a:t>
              </a:r>
              <a:r>
                <a:rPr lang="en-US" sz="3200" dirty="0" smtClean="0">
                  <a:solidFill>
                    <a:srgbClr val="376092"/>
                  </a:solidFill>
                  <a:sym typeface="Wingdings"/>
                </a:rPr>
                <a:t>Z</a:t>
              </a:r>
              <a:r>
                <a:rPr lang="en-US" sz="3200" baseline="-25000" dirty="0" smtClean="0">
                  <a:solidFill>
                    <a:srgbClr val="376092"/>
                  </a:solidFill>
                  <a:sym typeface="Wingdings"/>
                </a:rPr>
                <a:t>1</a:t>
              </a:r>
              <a:r>
                <a:rPr lang="en-US" sz="3200" dirty="0" smtClean="0">
                  <a:solidFill>
                    <a:srgbClr val="376092"/>
                  </a:solidFill>
                  <a:sym typeface="Wingdings"/>
                </a:rPr>
                <a:t> )</a:t>
              </a:r>
              <a:r>
                <a:rPr lang="en-US" sz="3200" dirty="0" smtClean="0">
                  <a:solidFill>
                    <a:srgbClr val="376092"/>
                  </a:solidFill>
                </a:rPr>
                <a:t>   </a:t>
              </a:r>
            </a:p>
          </p:txBody>
        </p:sp>
        <p:sp>
          <p:nvSpPr>
            <p:cNvPr id="20" name="TextBox 19"/>
            <p:cNvSpPr txBox="1"/>
            <p:nvPr/>
          </p:nvSpPr>
          <p:spPr>
            <a:xfrm>
              <a:off x="1303864" y="3991131"/>
              <a:ext cx="626533" cy="420628"/>
            </a:xfrm>
            <a:prstGeom prst="rect">
              <a:avLst/>
            </a:prstGeom>
            <a:noFill/>
          </p:spPr>
          <p:txBody>
            <a:bodyPr wrap="square" rtlCol="0">
              <a:spAutoFit/>
            </a:bodyPr>
            <a:lstStyle/>
            <a:p>
              <a:r>
                <a:rPr lang="en-US" sz="3200" baseline="-25000" dirty="0" err="1">
                  <a:solidFill>
                    <a:srgbClr val="376092"/>
                  </a:solidFill>
                </a:rPr>
                <a:t>i</a:t>
              </a:r>
              <a:r>
                <a:rPr lang="en-US" sz="3200" baseline="-25000" dirty="0" smtClean="0">
                  <a:solidFill>
                    <a:srgbClr val="376092"/>
                  </a:solidFill>
                </a:rPr>
                <a:t>, p</a:t>
              </a:r>
            </a:p>
          </p:txBody>
        </p:sp>
        <p:sp>
          <p:nvSpPr>
            <p:cNvPr id="21" name="TextBox 20"/>
            <p:cNvSpPr txBox="1"/>
            <p:nvPr/>
          </p:nvSpPr>
          <p:spPr>
            <a:xfrm>
              <a:off x="3251197" y="4024997"/>
              <a:ext cx="626533" cy="420628"/>
            </a:xfrm>
            <a:prstGeom prst="rect">
              <a:avLst/>
            </a:prstGeom>
            <a:noFill/>
          </p:spPr>
          <p:txBody>
            <a:bodyPr wrap="square" rtlCol="0">
              <a:spAutoFit/>
            </a:bodyPr>
            <a:lstStyle/>
            <a:p>
              <a:r>
                <a:rPr lang="en-US" sz="3200" baseline="-25000" dirty="0" err="1" smtClean="0">
                  <a:solidFill>
                    <a:srgbClr val="376092"/>
                  </a:solidFill>
                </a:rPr>
                <a:t>i+p</a:t>
              </a:r>
              <a:endParaRPr lang="en-US" sz="3200" baseline="-25000" dirty="0" smtClean="0">
                <a:solidFill>
                  <a:srgbClr val="376092"/>
                </a:solidFill>
              </a:endParaRPr>
            </a:p>
          </p:txBody>
        </p:sp>
        <p:sp>
          <p:nvSpPr>
            <p:cNvPr id="22" name="TextBox 21"/>
            <p:cNvSpPr txBox="1"/>
            <p:nvPr/>
          </p:nvSpPr>
          <p:spPr>
            <a:xfrm>
              <a:off x="2438394"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23" name="TextBox 22"/>
            <p:cNvSpPr txBox="1"/>
            <p:nvPr/>
          </p:nvSpPr>
          <p:spPr>
            <a:xfrm>
              <a:off x="4402660"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24" name="TextBox 23"/>
            <p:cNvSpPr txBox="1"/>
            <p:nvPr/>
          </p:nvSpPr>
          <p:spPr>
            <a:xfrm rot="10800000">
              <a:off x="3539064" y="4252244"/>
              <a:ext cx="660400" cy="584776"/>
            </a:xfrm>
            <a:prstGeom prst="rect">
              <a:avLst/>
            </a:prstGeom>
            <a:noFill/>
          </p:spPr>
          <p:txBody>
            <a:bodyPr wrap="square" rtlCol="0">
              <a:spAutoFit/>
            </a:bodyPr>
            <a:lstStyle/>
            <a:p>
              <a:r>
                <a:rPr lang="en-US" sz="3200" dirty="0" smtClean="0">
                  <a:solidFill>
                    <a:srgbClr val="376092"/>
                  </a:solidFill>
                </a:rPr>
                <a:t>U</a:t>
              </a:r>
            </a:p>
          </p:txBody>
        </p:sp>
      </p:grpSp>
      <p:sp>
        <p:nvSpPr>
          <p:cNvPr id="15" name="Snip Single Corner Rectangle 14"/>
          <p:cNvSpPr/>
          <p:nvPr/>
        </p:nvSpPr>
        <p:spPr>
          <a:xfrm>
            <a:off x="1609896" y="3262358"/>
            <a:ext cx="200739" cy="596086"/>
          </a:xfrm>
          <a:prstGeom prst="snip1Rect">
            <a:avLst/>
          </a:prstGeom>
        </p:spPr>
        <p:txBody>
          <a:bodyPr wrap="none" rtlCol="0" anchor="ctr">
            <a:spAutoFit/>
          </a:bodyPr>
          <a:lstStyle/>
          <a:p>
            <a:pPr algn="ctr"/>
            <a:endParaRPr lang="en-US" sz="3200" dirty="0">
              <a:solidFill>
                <a:srgbClr val="376092"/>
              </a:solidFill>
              <a:sym typeface="Wingdings"/>
            </a:endParaRPr>
          </a:p>
        </p:txBody>
      </p:sp>
      <p:pic>
        <p:nvPicPr>
          <p:cNvPr id="29" name="Picture 28"/>
          <p:cNvPicPr>
            <a:picLocks noChangeAspect="1"/>
          </p:cNvPicPr>
          <p:nvPr/>
        </p:nvPicPr>
        <p:blipFill>
          <a:blip r:embed="rId2"/>
          <a:stretch>
            <a:fillRect/>
          </a:stretch>
        </p:blipFill>
        <p:spPr>
          <a:xfrm>
            <a:off x="-38663" y="4098682"/>
            <a:ext cx="9144000" cy="2427694"/>
          </a:xfrm>
          <a:prstGeom prst="rect">
            <a:avLst/>
          </a:prstGeom>
        </p:spPr>
      </p:pic>
      <p:sp>
        <p:nvSpPr>
          <p:cNvPr id="2" name="TextBox 1"/>
          <p:cNvSpPr txBox="1"/>
          <p:nvPr/>
        </p:nvSpPr>
        <p:spPr>
          <a:xfrm>
            <a:off x="362712" y="2407223"/>
            <a:ext cx="5714538" cy="584776"/>
          </a:xfrm>
          <a:prstGeom prst="rect">
            <a:avLst/>
          </a:prstGeom>
          <a:noFill/>
        </p:spPr>
        <p:txBody>
          <a:bodyPr wrap="square" rtlCol="0">
            <a:spAutoFit/>
          </a:bodyPr>
          <a:lstStyle/>
          <a:p>
            <a:r>
              <a:rPr lang="en-US" sz="3200" dirty="0" smtClean="0"/>
              <a:t>Note </a:t>
            </a:r>
            <a:r>
              <a:rPr lang="en-US" sz="3200" dirty="0" err="1" smtClean="0"/>
              <a:t>deg</a:t>
            </a:r>
            <a:r>
              <a:rPr lang="en-US" sz="3200" dirty="0" smtClean="0"/>
              <a:t> z</a:t>
            </a:r>
            <a:r>
              <a:rPr lang="en-US" sz="3200" baseline="-25000" dirty="0" smtClean="0"/>
              <a:t>1</a:t>
            </a:r>
            <a:r>
              <a:rPr lang="en-US" sz="3200" dirty="0" smtClean="0"/>
              <a:t> = 2, </a:t>
            </a:r>
            <a:r>
              <a:rPr lang="en-US" sz="3200" dirty="0" err="1" smtClean="0"/>
              <a:t>deg</a:t>
            </a:r>
            <a:r>
              <a:rPr lang="en-US" sz="3200" dirty="0" smtClean="0"/>
              <a:t> z</a:t>
            </a:r>
            <a:r>
              <a:rPr lang="en-US" sz="3200" baseline="-25000" dirty="0" smtClean="0"/>
              <a:t>2</a:t>
            </a:r>
            <a:r>
              <a:rPr lang="en-US" sz="3200" dirty="0" smtClean="0"/>
              <a:t> = 3 </a:t>
            </a:r>
          </a:p>
        </p:txBody>
      </p:sp>
      <p:grpSp>
        <p:nvGrpSpPr>
          <p:cNvPr id="18" name="Group 17"/>
          <p:cNvGrpSpPr/>
          <p:nvPr/>
        </p:nvGrpSpPr>
        <p:grpSpPr>
          <a:xfrm>
            <a:off x="2212261" y="2991999"/>
            <a:ext cx="6236040" cy="845889"/>
            <a:chOff x="1017127" y="3991131"/>
            <a:chExt cx="6236040" cy="845889"/>
          </a:xfrm>
        </p:grpSpPr>
        <p:sp>
          <p:nvSpPr>
            <p:cNvPr id="25" name="Rectangle 24"/>
            <p:cNvSpPr/>
            <p:nvPr/>
          </p:nvSpPr>
          <p:spPr>
            <a:xfrm>
              <a:off x="1017127" y="4201445"/>
              <a:ext cx="6236040" cy="584776"/>
            </a:xfrm>
            <a:prstGeom prst="rect">
              <a:avLst/>
            </a:prstGeom>
            <a:ln>
              <a:noFill/>
            </a:ln>
          </p:spPr>
          <p:txBody>
            <a:bodyPr wrap="square">
              <a:spAutoFit/>
            </a:bodyPr>
            <a:lstStyle/>
            <a:p>
              <a:r>
                <a:rPr lang="en-US" sz="3200" dirty="0" smtClean="0">
                  <a:solidFill>
                    <a:srgbClr val="376092"/>
                  </a:solidFill>
                  <a:sym typeface="Wingdings"/>
                </a:rPr>
                <a:t>H</a:t>
              </a:r>
              <a:r>
                <a:rPr lang="en-US" sz="3200" baseline="-25000" dirty="0">
                  <a:solidFill>
                    <a:srgbClr val="376092"/>
                  </a:solidFill>
                  <a:sym typeface="Wingdings"/>
                </a:rPr>
                <a:t>1</a:t>
              </a:r>
              <a:r>
                <a:rPr lang="en-US" sz="3200" dirty="0" smtClean="0">
                  <a:solidFill>
                    <a:srgbClr val="376092"/>
                  </a:solidFill>
                  <a:sym typeface="Wingdings"/>
                </a:rPr>
                <a:t>    =  </a:t>
              </a:r>
              <a:r>
                <a:rPr lang="en-US" sz="3200" dirty="0">
                  <a:solidFill>
                    <a:srgbClr val="376092"/>
                  </a:solidFill>
                  <a:sym typeface="Wingdings"/>
                </a:rPr>
                <a:t> </a:t>
              </a:r>
              <a:r>
                <a:rPr lang="en-US" sz="3200" dirty="0" smtClean="0">
                  <a:solidFill>
                    <a:srgbClr val="376092"/>
                  </a:solidFill>
                  <a:sym typeface="Wingdings"/>
                </a:rPr>
                <a:t>Z</a:t>
              </a:r>
              <a:r>
                <a:rPr lang="en-US" sz="3200" baseline="-25000" dirty="0" smtClean="0">
                  <a:solidFill>
                    <a:srgbClr val="376092"/>
                  </a:solidFill>
                  <a:sym typeface="Wingdings"/>
                </a:rPr>
                <a:t>1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rPr>
                <a:t>B</a:t>
              </a:r>
              <a:r>
                <a:rPr lang="en-US" sz="3200" baseline="-25000" dirty="0" smtClean="0">
                  <a:solidFill>
                    <a:srgbClr val="376092"/>
                  </a:solidFill>
                </a:rPr>
                <a:t>1</a:t>
              </a:r>
              <a:r>
                <a:rPr lang="en-US" sz="3200" dirty="0" smtClean="0">
                  <a:solidFill>
                    <a:srgbClr val="376092"/>
                  </a:solidFill>
                </a:rPr>
                <a:t>         </a:t>
              </a:r>
              <a:r>
                <a:rPr lang="en-US" sz="3200" dirty="0" smtClean="0">
                  <a:solidFill>
                    <a:srgbClr val="376092"/>
                  </a:solidFill>
                  <a:sym typeface="Wingdings"/>
                </a:rPr>
                <a:t>Z</a:t>
              </a:r>
              <a:r>
                <a:rPr lang="en-US" sz="3200" baseline="-25000" dirty="0" smtClean="0">
                  <a:solidFill>
                    <a:srgbClr val="376092"/>
                  </a:solidFill>
                  <a:sym typeface="Wingdings"/>
                </a:rPr>
                <a:t>1</a:t>
              </a:r>
              <a:r>
                <a:rPr lang="en-US" sz="3200" dirty="0" smtClean="0">
                  <a:solidFill>
                    <a:srgbClr val="376092"/>
                  </a:solidFill>
                  <a:sym typeface="Wingdings"/>
                </a:rPr>
                <a:t> ) = 0 for </a:t>
              </a:r>
              <a:r>
                <a:rPr lang="en-US" sz="3200" dirty="0" err="1" smtClean="0">
                  <a:solidFill>
                    <a:srgbClr val="376092"/>
                  </a:solidFill>
                  <a:sym typeface="Wingdings"/>
                </a:rPr>
                <a:t>i</a:t>
              </a:r>
              <a:r>
                <a:rPr lang="en-US" sz="3200" dirty="0" smtClean="0">
                  <a:solidFill>
                    <a:srgbClr val="376092"/>
                  </a:solidFill>
                  <a:sym typeface="Wingdings"/>
                </a:rPr>
                <a:t> &lt; 2</a:t>
              </a:r>
              <a:r>
                <a:rPr lang="en-US" sz="3200" dirty="0" smtClean="0">
                  <a:solidFill>
                    <a:srgbClr val="376092"/>
                  </a:solidFill>
                </a:rPr>
                <a:t>   </a:t>
              </a:r>
            </a:p>
          </p:txBody>
        </p:sp>
        <p:sp>
          <p:nvSpPr>
            <p:cNvPr id="31" name="TextBox 30"/>
            <p:cNvSpPr txBox="1"/>
            <p:nvPr/>
          </p:nvSpPr>
          <p:spPr>
            <a:xfrm>
              <a:off x="1303864" y="3991131"/>
              <a:ext cx="626533" cy="420628"/>
            </a:xfrm>
            <a:prstGeom prst="rect">
              <a:avLst/>
            </a:prstGeom>
            <a:noFill/>
          </p:spPr>
          <p:txBody>
            <a:bodyPr wrap="square" rtlCol="0">
              <a:spAutoFit/>
            </a:bodyPr>
            <a:lstStyle/>
            <a:p>
              <a:r>
                <a:rPr lang="en-US" sz="3200" baseline="-25000" dirty="0" err="1">
                  <a:solidFill>
                    <a:srgbClr val="376092"/>
                  </a:solidFill>
                </a:rPr>
                <a:t>i</a:t>
              </a:r>
              <a:r>
                <a:rPr lang="en-US" sz="3200" baseline="-25000" dirty="0" smtClean="0">
                  <a:solidFill>
                    <a:srgbClr val="376092"/>
                  </a:solidFill>
                </a:rPr>
                <a:t>, p</a:t>
              </a:r>
            </a:p>
          </p:txBody>
        </p:sp>
        <p:sp>
          <p:nvSpPr>
            <p:cNvPr id="32" name="TextBox 31"/>
            <p:cNvSpPr txBox="1"/>
            <p:nvPr/>
          </p:nvSpPr>
          <p:spPr>
            <a:xfrm>
              <a:off x="3251197" y="4024997"/>
              <a:ext cx="626533" cy="420628"/>
            </a:xfrm>
            <a:prstGeom prst="rect">
              <a:avLst/>
            </a:prstGeom>
            <a:noFill/>
          </p:spPr>
          <p:txBody>
            <a:bodyPr wrap="square" rtlCol="0">
              <a:spAutoFit/>
            </a:bodyPr>
            <a:lstStyle/>
            <a:p>
              <a:r>
                <a:rPr lang="en-US" sz="3200" baseline="-25000" dirty="0" err="1" smtClean="0">
                  <a:solidFill>
                    <a:srgbClr val="376092"/>
                  </a:solidFill>
                </a:rPr>
                <a:t>i+p</a:t>
              </a:r>
              <a:endParaRPr lang="en-US" sz="3200" baseline="-25000" dirty="0" smtClean="0">
                <a:solidFill>
                  <a:srgbClr val="376092"/>
                </a:solidFill>
              </a:endParaRPr>
            </a:p>
          </p:txBody>
        </p:sp>
        <p:sp>
          <p:nvSpPr>
            <p:cNvPr id="33" name="TextBox 32"/>
            <p:cNvSpPr txBox="1"/>
            <p:nvPr/>
          </p:nvSpPr>
          <p:spPr>
            <a:xfrm>
              <a:off x="2438394"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35" name="TextBox 34"/>
            <p:cNvSpPr txBox="1"/>
            <p:nvPr/>
          </p:nvSpPr>
          <p:spPr>
            <a:xfrm>
              <a:off x="4402660"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36" name="TextBox 35"/>
            <p:cNvSpPr txBox="1"/>
            <p:nvPr/>
          </p:nvSpPr>
          <p:spPr>
            <a:xfrm rot="10800000">
              <a:off x="3539064" y="4252244"/>
              <a:ext cx="660400" cy="584776"/>
            </a:xfrm>
            <a:prstGeom prst="rect">
              <a:avLst/>
            </a:prstGeom>
            <a:noFill/>
          </p:spPr>
          <p:txBody>
            <a:bodyPr wrap="square" rtlCol="0">
              <a:spAutoFit/>
            </a:bodyPr>
            <a:lstStyle/>
            <a:p>
              <a:r>
                <a:rPr lang="en-US" sz="3200" dirty="0" smtClean="0">
                  <a:solidFill>
                    <a:srgbClr val="376092"/>
                  </a:solidFill>
                </a:rPr>
                <a:t>U</a:t>
              </a:r>
            </a:p>
          </p:txBody>
        </p:sp>
      </p:grpSp>
    </p:spTree>
    <p:extLst>
      <p:ext uri="{BB962C8B-B14F-4D97-AF65-F5344CB8AC3E}">
        <p14:creationId xmlns:p14="http://schemas.microsoft.com/office/powerpoint/2010/main" val="19872446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2712" y="248061"/>
            <a:ext cx="8919817" cy="1257780"/>
          </a:xfrm>
          <a:prstGeom prst="rect">
            <a:avLst/>
          </a:prstGeom>
          <a:ln>
            <a:noFill/>
          </a:ln>
        </p:spPr>
        <p:txBody>
          <a:bodyPr wrap="square">
            <a:spAutoFit/>
          </a:bodyPr>
          <a:lstStyle/>
          <a:p>
            <a:pPr>
              <a:lnSpc>
                <a:spcPct val="120000"/>
              </a:lnSpc>
            </a:pPr>
            <a:r>
              <a:rPr lang="en-US" sz="3200" dirty="0"/>
              <a:t>&lt;z</a:t>
            </a:r>
            <a:r>
              <a:rPr lang="en-US" sz="3200" baseline="-25000" dirty="0"/>
              <a:t>1</a:t>
            </a:r>
            <a:r>
              <a:rPr lang="en-US" sz="3200" dirty="0"/>
              <a:t>, z</a:t>
            </a:r>
            <a:r>
              <a:rPr lang="en-US" sz="3200" baseline="-25000" dirty="0"/>
              <a:t>2</a:t>
            </a:r>
            <a:r>
              <a:rPr lang="en-US" sz="3200" dirty="0"/>
              <a:t>  :   </a:t>
            </a:r>
            <a:r>
              <a:rPr lang="en-US" sz="3200" dirty="0" smtClean="0"/>
              <a:t>tz</a:t>
            </a:r>
            <a:r>
              <a:rPr lang="en-US" sz="3200" baseline="-25000" dirty="0" smtClean="0"/>
              <a:t>2</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&gt; </a:t>
            </a:r>
            <a:r>
              <a:rPr lang="en-US" sz="3200" baseline="-25000" dirty="0"/>
              <a:t>   </a:t>
            </a:r>
            <a:r>
              <a:rPr lang="en-US" sz="3200" dirty="0"/>
              <a:t> </a:t>
            </a:r>
            <a:r>
              <a:rPr lang="en-US" sz="3200" dirty="0" smtClean="0"/>
              <a:t>where</a:t>
            </a:r>
            <a:endParaRPr lang="en-US" sz="3200" dirty="0"/>
          </a:p>
          <a:p>
            <a:pPr>
              <a:lnSpc>
                <a:spcPct val="120000"/>
              </a:lnSpc>
            </a:pPr>
            <a:r>
              <a:rPr lang="en-US" sz="3200" dirty="0"/>
              <a:t>z</a:t>
            </a:r>
            <a:r>
              <a:rPr lang="en-US" sz="3200" baseline="-25000" dirty="0"/>
              <a:t>1</a:t>
            </a:r>
            <a:r>
              <a:rPr lang="en-US" sz="3200" dirty="0"/>
              <a:t> =  ad + cd + t(</a:t>
            </a:r>
            <a:r>
              <a:rPr lang="en-US" sz="3200" dirty="0" err="1"/>
              <a:t>bc</a:t>
            </a:r>
            <a:r>
              <a:rPr lang="en-US" sz="3200" dirty="0"/>
              <a:t>) + t(</a:t>
            </a:r>
            <a:r>
              <a:rPr lang="en-US" sz="3200" dirty="0" err="1"/>
              <a:t>ab</a:t>
            </a:r>
            <a:r>
              <a:rPr lang="en-US" sz="3200" dirty="0"/>
              <a:t>),   z</a:t>
            </a:r>
            <a:r>
              <a:rPr lang="en-US" sz="3200" baseline="-25000" dirty="0"/>
              <a:t>2</a:t>
            </a:r>
            <a:r>
              <a:rPr lang="en-US" sz="3200" dirty="0"/>
              <a:t> =  ac + t</a:t>
            </a:r>
            <a:r>
              <a:rPr lang="en-US" sz="3200" baseline="30000" dirty="0"/>
              <a:t>2</a:t>
            </a:r>
            <a:r>
              <a:rPr lang="en-US" sz="3200" dirty="0"/>
              <a:t>bc + t</a:t>
            </a:r>
            <a:r>
              <a:rPr lang="en-US" sz="3200" baseline="30000" dirty="0"/>
              <a:t>2</a:t>
            </a:r>
            <a:r>
              <a:rPr lang="en-US" sz="3200" dirty="0"/>
              <a:t>ab</a:t>
            </a:r>
          </a:p>
        </p:txBody>
      </p:sp>
      <p:grpSp>
        <p:nvGrpSpPr>
          <p:cNvPr id="14" name="Group 13"/>
          <p:cNvGrpSpPr/>
          <p:nvPr/>
        </p:nvGrpSpPr>
        <p:grpSpPr>
          <a:xfrm>
            <a:off x="2214069" y="1415760"/>
            <a:ext cx="5435039" cy="845889"/>
            <a:chOff x="1017127" y="3991131"/>
            <a:chExt cx="5435039" cy="845889"/>
          </a:xfrm>
        </p:grpSpPr>
        <p:sp>
          <p:nvSpPr>
            <p:cNvPr id="19" name="Rectangle 18"/>
            <p:cNvSpPr/>
            <p:nvPr/>
          </p:nvSpPr>
          <p:spPr>
            <a:xfrm>
              <a:off x="1017127" y="4201445"/>
              <a:ext cx="5435039" cy="584776"/>
            </a:xfrm>
            <a:prstGeom prst="rect">
              <a:avLst/>
            </a:prstGeom>
            <a:ln>
              <a:noFill/>
            </a:ln>
          </p:spPr>
          <p:txBody>
            <a:bodyPr wrap="square">
              <a:spAutoFit/>
            </a:bodyPr>
            <a:lstStyle/>
            <a:p>
              <a:r>
                <a:rPr lang="en-US" sz="3200" dirty="0" smtClean="0">
                  <a:solidFill>
                    <a:srgbClr val="376092"/>
                  </a:solidFill>
                  <a:sym typeface="Wingdings"/>
                </a:rPr>
                <a:t>H</a:t>
              </a:r>
              <a:r>
                <a:rPr lang="en-US" sz="3200" baseline="-25000" dirty="0">
                  <a:solidFill>
                    <a:srgbClr val="376092"/>
                  </a:solidFill>
                  <a:sym typeface="Wingdings"/>
                </a:rPr>
                <a:t>1</a:t>
              </a:r>
              <a:r>
                <a:rPr lang="en-US" sz="3200" dirty="0" smtClean="0">
                  <a:solidFill>
                    <a:srgbClr val="376092"/>
                  </a:solidFill>
                  <a:sym typeface="Wingdings"/>
                </a:rPr>
                <a:t>    =  </a:t>
              </a:r>
              <a:r>
                <a:rPr lang="en-US" sz="3200" dirty="0">
                  <a:solidFill>
                    <a:srgbClr val="376092"/>
                  </a:solidFill>
                  <a:sym typeface="Wingdings"/>
                </a:rPr>
                <a:t> </a:t>
              </a:r>
              <a:r>
                <a:rPr lang="en-US" sz="3200" dirty="0" smtClean="0">
                  <a:solidFill>
                    <a:srgbClr val="376092"/>
                  </a:solidFill>
                  <a:sym typeface="Wingdings"/>
                </a:rPr>
                <a:t>Z</a:t>
              </a:r>
              <a:r>
                <a:rPr lang="en-US" sz="3200" baseline="-25000" dirty="0" smtClean="0">
                  <a:solidFill>
                    <a:srgbClr val="376092"/>
                  </a:solidFill>
                  <a:sym typeface="Wingdings"/>
                </a:rPr>
                <a:t>1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rPr>
                <a:t>B</a:t>
              </a:r>
              <a:r>
                <a:rPr lang="en-US" sz="3200" baseline="-25000" dirty="0" smtClean="0">
                  <a:solidFill>
                    <a:srgbClr val="376092"/>
                  </a:solidFill>
                </a:rPr>
                <a:t>1</a:t>
              </a:r>
              <a:r>
                <a:rPr lang="en-US" sz="3200" dirty="0" smtClean="0">
                  <a:solidFill>
                    <a:srgbClr val="376092"/>
                  </a:solidFill>
                </a:rPr>
                <a:t>         </a:t>
              </a:r>
              <a:r>
                <a:rPr lang="en-US" sz="3200" dirty="0" smtClean="0">
                  <a:solidFill>
                    <a:srgbClr val="376092"/>
                  </a:solidFill>
                  <a:sym typeface="Wingdings"/>
                </a:rPr>
                <a:t>Z</a:t>
              </a:r>
              <a:r>
                <a:rPr lang="en-US" sz="3200" baseline="-25000" dirty="0" smtClean="0">
                  <a:solidFill>
                    <a:srgbClr val="376092"/>
                  </a:solidFill>
                  <a:sym typeface="Wingdings"/>
                </a:rPr>
                <a:t>1</a:t>
              </a:r>
              <a:r>
                <a:rPr lang="en-US" sz="3200" dirty="0" smtClean="0">
                  <a:solidFill>
                    <a:srgbClr val="376092"/>
                  </a:solidFill>
                  <a:sym typeface="Wingdings"/>
                </a:rPr>
                <a:t> )</a:t>
              </a:r>
              <a:r>
                <a:rPr lang="en-US" sz="3200" dirty="0" smtClean="0">
                  <a:solidFill>
                    <a:srgbClr val="376092"/>
                  </a:solidFill>
                </a:rPr>
                <a:t>   </a:t>
              </a:r>
            </a:p>
          </p:txBody>
        </p:sp>
        <p:sp>
          <p:nvSpPr>
            <p:cNvPr id="20" name="TextBox 19"/>
            <p:cNvSpPr txBox="1"/>
            <p:nvPr/>
          </p:nvSpPr>
          <p:spPr>
            <a:xfrm>
              <a:off x="1303864" y="3991131"/>
              <a:ext cx="626533" cy="420628"/>
            </a:xfrm>
            <a:prstGeom prst="rect">
              <a:avLst/>
            </a:prstGeom>
            <a:noFill/>
          </p:spPr>
          <p:txBody>
            <a:bodyPr wrap="square" rtlCol="0">
              <a:spAutoFit/>
            </a:bodyPr>
            <a:lstStyle/>
            <a:p>
              <a:r>
                <a:rPr lang="en-US" sz="3200" baseline="-25000" dirty="0" err="1">
                  <a:solidFill>
                    <a:srgbClr val="376092"/>
                  </a:solidFill>
                </a:rPr>
                <a:t>i</a:t>
              </a:r>
              <a:r>
                <a:rPr lang="en-US" sz="3200" baseline="-25000" dirty="0" smtClean="0">
                  <a:solidFill>
                    <a:srgbClr val="376092"/>
                  </a:solidFill>
                </a:rPr>
                <a:t>, p</a:t>
              </a:r>
            </a:p>
          </p:txBody>
        </p:sp>
        <p:sp>
          <p:nvSpPr>
            <p:cNvPr id="21" name="TextBox 20"/>
            <p:cNvSpPr txBox="1"/>
            <p:nvPr/>
          </p:nvSpPr>
          <p:spPr>
            <a:xfrm>
              <a:off x="3251197" y="4024997"/>
              <a:ext cx="626533" cy="420628"/>
            </a:xfrm>
            <a:prstGeom prst="rect">
              <a:avLst/>
            </a:prstGeom>
            <a:noFill/>
          </p:spPr>
          <p:txBody>
            <a:bodyPr wrap="square" rtlCol="0">
              <a:spAutoFit/>
            </a:bodyPr>
            <a:lstStyle/>
            <a:p>
              <a:r>
                <a:rPr lang="en-US" sz="3200" baseline="-25000" dirty="0" err="1" smtClean="0">
                  <a:solidFill>
                    <a:srgbClr val="376092"/>
                  </a:solidFill>
                </a:rPr>
                <a:t>i+p</a:t>
              </a:r>
              <a:endParaRPr lang="en-US" sz="3200" baseline="-25000" dirty="0" smtClean="0">
                <a:solidFill>
                  <a:srgbClr val="376092"/>
                </a:solidFill>
              </a:endParaRPr>
            </a:p>
          </p:txBody>
        </p:sp>
        <p:sp>
          <p:nvSpPr>
            <p:cNvPr id="22" name="TextBox 21"/>
            <p:cNvSpPr txBox="1"/>
            <p:nvPr/>
          </p:nvSpPr>
          <p:spPr>
            <a:xfrm>
              <a:off x="2438394"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23" name="TextBox 22"/>
            <p:cNvSpPr txBox="1"/>
            <p:nvPr/>
          </p:nvSpPr>
          <p:spPr>
            <a:xfrm>
              <a:off x="4402660"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24" name="TextBox 23"/>
            <p:cNvSpPr txBox="1"/>
            <p:nvPr/>
          </p:nvSpPr>
          <p:spPr>
            <a:xfrm rot="10800000">
              <a:off x="3539064" y="4252244"/>
              <a:ext cx="660400" cy="584776"/>
            </a:xfrm>
            <a:prstGeom prst="rect">
              <a:avLst/>
            </a:prstGeom>
            <a:noFill/>
          </p:spPr>
          <p:txBody>
            <a:bodyPr wrap="square" rtlCol="0">
              <a:spAutoFit/>
            </a:bodyPr>
            <a:lstStyle/>
            <a:p>
              <a:r>
                <a:rPr lang="en-US" sz="3200" dirty="0" smtClean="0">
                  <a:solidFill>
                    <a:srgbClr val="376092"/>
                  </a:solidFill>
                </a:rPr>
                <a:t>U</a:t>
              </a:r>
            </a:p>
          </p:txBody>
        </p:sp>
      </p:grpSp>
      <p:sp>
        <p:nvSpPr>
          <p:cNvPr id="15" name="Snip Single Corner Rectangle 14"/>
          <p:cNvSpPr/>
          <p:nvPr/>
        </p:nvSpPr>
        <p:spPr>
          <a:xfrm>
            <a:off x="1609896" y="3262358"/>
            <a:ext cx="200739" cy="596086"/>
          </a:xfrm>
          <a:prstGeom prst="snip1Rect">
            <a:avLst/>
          </a:prstGeom>
        </p:spPr>
        <p:txBody>
          <a:bodyPr wrap="none" rtlCol="0" anchor="ctr">
            <a:spAutoFit/>
          </a:bodyPr>
          <a:lstStyle/>
          <a:p>
            <a:pPr algn="ctr"/>
            <a:endParaRPr lang="en-US" sz="3200" dirty="0">
              <a:solidFill>
                <a:srgbClr val="376092"/>
              </a:solidFill>
              <a:sym typeface="Wingdings"/>
            </a:endParaRPr>
          </a:p>
        </p:txBody>
      </p:sp>
      <p:pic>
        <p:nvPicPr>
          <p:cNvPr id="29" name="Picture 28"/>
          <p:cNvPicPr>
            <a:picLocks noChangeAspect="1"/>
          </p:cNvPicPr>
          <p:nvPr/>
        </p:nvPicPr>
        <p:blipFill>
          <a:blip r:embed="rId2"/>
          <a:stretch>
            <a:fillRect/>
          </a:stretch>
        </p:blipFill>
        <p:spPr>
          <a:xfrm>
            <a:off x="-38663" y="4098682"/>
            <a:ext cx="9144000" cy="2427694"/>
          </a:xfrm>
          <a:prstGeom prst="rect">
            <a:avLst/>
          </a:prstGeom>
        </p:spPr>
      </p:pic>
      <p:sp>
        <p:nvSpPr>
          <p:cNvPr id="2" name="TextBox 1"/>
          <p:cNvSpPr txBox="1"/>
          <p:nvPr/>
        </p:nvSpPr>
        <p:spPr>
          <a:xfrm>
            <a:off x="318112" y="2373991"/>
            <a:ext cx="8886544" cy="584776"/>
          </a:xfrm>
          <a:prstGeom prst="rect">
            <a:avLst/>
          </a:prstGeom>
          <a:noFill/>
        </p:spPr>
        <p:txBody>
          <a:bodyPr wrap="square" rtlCol="0">
            <a:spAutoFit/>
          </a:bodyPr>
          <a:lstStyle/>
          <a:p>
            <a:r>
              <a:rPr lang="en-US" sz="3200" dirty="0" err="1" smtClean="0"/>
              <a:t>deg</a:t>
            </a:r>
            <a:r>
              <a:rPr lang="en-US" sz="3200" dirty="0" smtClean="0"/>
              <a:t> z</a:t>
            </a:r>
            <a:r>
              <a:rPr lang="en-US" sz="3200" baseline="-25000" dirty="0" smtClean="0"/>
              <a:t>1</a:t>
            </a:r>
            <a:r>
              <a:rPr lang="en-US" sz="3200" dirty="0" smtClean="0"/>
              <a:t> = 2, </a:t>
            </a:r>
            <a:r>
              <a:rPr lang="en-US" sz="3200" dirty="0" err="1" smtClean="0"/>
              <a:t>deg</a:t>
            </a:r>
            <a:r>
              <a:rPr lang="en-US" sz="3200" dirty="0" smtClean="0"/>
              <a:t> z</a:t>
            </a:r>
            <a:r>
              <a:rPr lang="en-US" sz="3200" baseline="-25000" dirty="0" smtClean="0"/>
              <a:t>2</a:t>
            </a:r>
            <a:r>
              <a:rPr lang="en-US" sz="3200" dirty="0" smtClean="0"/>
              <a:t> = 3, </a:t>
            </a:r>
            <a:r>
              <a:rPr lang="en-US" sz="3200" dirty="0" err="1" smtClean="0"/>
              <a:t>deg</a:t>
            </a:r>
            <a:r>
              <a:rPr lang="en-US" sz="3200" dirty="0"/>
              <a:t> </a:t>
            </a:r>
            <a:r>
              <a:rPr lang="en-US" sz="3200" dirty="0" smtClean="0"/>
              <a:t>tz</a:t>
            </a:r>
            <a:r>
              <a:rPr lang="en-US" sz="3200" baseline="-25000" dirty="0" smtClean="0"/>
              <a:t>2</a:t>
            </a:r>
            <a:r>
              <a:rPr lang="en-US" sz="3200" dirty="0" smtClean="0"/>
              <a:t> = 4, </a:t>
            </a:r>
            <a:r>
              <a:rPr lang="en-US" sz="3200" dirty="0" err="1" smtClean="0"/>
              <a:t>deg</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a:t>
            </a:r>
            <a:r>
              <a:rPr lang="en-US" sz="3200" dirty="0" smtClean="0"/>
              <a:t> = 5</a:t>
            </a:r>
          </a:p>
        </p:txBody>
      </p:sp>
      <p:grpSp>
        <p:nvGrpSpPr>
          <p:cNvPr id="18" name="Group 17"/>
          <p:cNvGrpSpPr/>
          <p:nvPr/>
        </p:nvGrpSpPr>
        <p:grpSpPr>
          <a:xfrm>
            <a:off x="1042039" y="2991999"/>
            <a:ext cx="7070268" cy="845889"/>
            <a:chOff x="1017127" y="3991131"/>
            <a:chExt cx="7070268" cy="845889"/>
          </a:xfrm>
        </p:grpSpPr>
        <p:sp>
          <p:nvSpPr>
            <p:cNvPr id="25" name="Rectangle 24"/>
            <p:cNvSpPr/>
            <p:nvPr/>
          </p:nvSpPr>
          <p:spPr>
            <a:xfrm>
              <a:off x="1017127" y="4201445"/>
              <a:ext cx="7070268" cy="584776"/>
            </a:xfrm>
            <a:prstGeom prst="rect">
              <a:avLst/>
            </a:prstGeom>
            <a:ln>
              <a:noFill/>
            </a:ln>
          </p:spPr>
          <p:txBody>
            <a:bodyPr wrap="square">
              <a:spAutoFit/>
            </a:bodyPr>
            <a:lstStyle/>
            <a:p>
              <a:r>
                <a:rPr lang="en-US" sz="3200" dirty="0" smtClean="0">
                  <a:solidFill>
                    <a:srgbClr val="376092"/>
                  </a:solidFill>
                  <a:sym typeface="Wingdings"/>
                </a:rPr>
                <a:t>H</a:t>
              </a:r>
              <a:r>
                <a:rPr lang="en-US" sz="3200" baseline="-25000" dirty="0">
                  <a:solidFill>
                    <a:srgbClr val="376092"/>
                  </a:solidFill>
                  <a:sym typeface="Wingdings"/>
                </a:rPr>
                <a:t>1</a:t>
              </a:r>
              <a:r>
                <a:rPr lang="en-US" sz="3200" dirty="0" smtClean="0">
                  <a:solidFill>
                    <a:srgbClr val="376092"/>
                  </a:solidFill>
                  <a:sym typeface="Wingdings"/>
                </a:rPr>
                <a:t>    =  </a:t>
              </a:r>
              <a:r>
                <a:rPr lang="en-US" sz="3200" dirty="0">
                  <a:solidFill>
                    <a:srgbClr val="376092"/>
                  </a:solidFill>
                  <a:sym typeface="Wingdings"/>
                </a:rPr>
                <a:t> </a:t>
              </a:r>
              <a:r>
                <a:rPr lang="en-US" sz="3200" dirty="0" smtClean="0">
                  <a:solidFill>
                    <a:srgbClr val="376092"/>
                  </a:solidFill>
                  <a:sym typeface="Wingdings"/>
                </a:rPr>
                <a:t>Z</a:t>
              </a:r>
              <a:r>
                <a:rPr lang="en-US" sz="3200" baseline="-25000" dirty="0" smtClean="0">
                  <a:solidFill>
                    <a:srgbClr val="376092"/>
                  </a:solidFill>
                  <a:sym typeface="Wingdings"/>
                </a:rPr>
                <a:t>1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rPr>
                <a:t>B</a:t>
              </a:r>
              <a:r>
                <a:rPr lang="en-US" sz="3200" baseline="-25000" dirty="0" smtClean="0">
                  <a:solidFill>
                    <a:srgbClr val="376092"/>
                  </a:solidFill>
                </a:rPr>
                <a:t>1</a:t>
              </a:r>
              <a:r>
                <a:rPr lang="en-US" sz="3200" dirty="0" smtClean="0">
                  <a:solidFill>
                    <a:srgbClr val="376092"/>
                  </a:solidFill>
                </a:rPr>
                <a:t>         </a:t>
              </a:r>
              <a:r>
                <a:rPr lang="en-US" sz="3200" dirty="0" smtClean="0">
                  <a:solidFill>
                    <a:srgbClr val="376092"/>
                  </a:solidFill>
                  <a:sym typeface="Wingdings"/>
                </a:rPr>
                <a:t>Z</a:t>
              </a:r>
              <a:r>
                <a:rPr lang="en-US" sz="3200" baseline="-25000" dirty="0" smtClean="0">
                  <a:solidFill>
                    <a:srgbClr val="376092"/>
                  </a:solidFill>
                  <a:sym typeface="Wingdings"/>
                </a:rPr>
                <a:t>1</a:t>
              </a:r>
              <a:r>
                <a:rPr lang="en-US" sz="3200" dirty="0" smtClean="0">
                  <a:solidFill>
                    <a:srgbClr val="376092"/>
                  </a:solidFill>
                  <a:sym typeface="Wingdings"/>
                </a:rPr>
                <a:t> ) = </a:t>
              </a:r>
              <a:r>
                <a:rPr lang="en-US" sz="3200" b="1" dirty="0">
                  <a:solidFill>
                    <a:srgbClr val="376092"/>
                  </a:solidFill>
                  <a:sym typeface="Wingdings"/>
                </a:rPr>
                <a:t>Z/</a:t>
              </a:r>
              <a:r>
                <a:rPr lang="en-US" sz="3200" dirty="0">
                  <a:solidFill>
                    <a:srgbClr val="376092"/>
                  </a:solidFill>
                  <a:sym typeface="Wingdings"/>
                </a:rPr>
                <a:t>2</a:t>
              </a:r>
              <a:r>
                <a:rPr lang="en-US" sz="3200" b="1" dirty="0">
                  <a:solidFill>
                    <a:srgbClr val="376092"/>
                  </a:solidFill>
                  <a:sym typeface="Wingdings"/>
                </a:rPr>
                <a:t>Z</a:t>
              </a:r>
              <a:r>
                <a:rPr lang="en-US" sz="3200" dirty="0">
                  <a:solidFill>
                    <a:srgbClr val="376092"/>
                  </a:solidFill>
                  <a:sym typeface="Wingdings"/>
                </a:rPr>
                <a:t>  </a:t>
              </a:r>
              <a:r>
                <a:rPr lang="en-US" sz="3200" dirty="0" smtClean="0">
                  <a:solidFill>
                    <a:srgbClr val="376092"/>
                  </a:solidFill>
                  <a:sym typeface="Wingdings"/>
                </a:rPr>
                <a:t>for p = </a:t>
              </a:r>
              <a:r>
                <a:rPr lang="en-US" sz="3200" dirty="0" smtClean="0">
                  <a:solidFill>
                    <a:srgbClr val="376092"/>
                  </a:solidFill>
                </a:rPr>
                <a:t>   </a:t>
              </a:r>
            </a:p>
          </p:txBody>
        </p:sp>
        <p:sp>
          <p:nvSpPr>
            <p:cNvPr id="31" name="TextBox 30"/>
            <p:cNvSpPr txBox="1"/>
            <p:nvPr/>
          </p:nvSpPr>
          <p:spPr>
            <a:xfrm>
              <a:off x="1303864" y="3991131"/>
              <a:ext cx="626533" cy="420628"/>
            </a:xfrm>
            <a:prstGeom prst="rect">
              <a:avLst/>
            </a:prstGeom>
            <a:noFill/>
          </p:spPr>
          <p:txBody>
            <a:bodyPr wrap="square" rtlCol="0">
              <a:spAutoFit/>
            </a:bodyPr>
            <a:lstStyle/>
            <a:p>
              <a:r>
                <a:rPr lang="en-US" sz="3200" baseline="-25000" dirty="0">
                  <a:solidFill>
                    <a:srgbClr val="376092"/>
                  </a:solidFill>
                </a:rPr>
                <a:t>2</a:t>
              </a:r>
              <a:r>
                <a:rPr lang="en-US" sz="3200" baseline="-25000" dirty="0" smtClean="0">
                  <a:solidFill>
                    <a:srgbClr val="376092"/>
                  </a:solidFill>
                </a:rPr>
                <a:t>, p</a:t>
              </a:r>
            </a:p>
          </p:txBody>
        </p:sp>
        <p:sp>
          <p:nvSpPr>
            <p:cNvPr id="32" name="TextBox 31"/>
            <p:cNvSpPr txBox="1"/>
            <p:nvPr/>
          </p:nvSpPr>
          <p:spPr>
            <a:xfrm>
              <a:off x="3251197" y="4024997"/>
              <a:ext cx="626533" cy="420628"/>
            </a:xfrm>
            <a:prstGeom prst="rect">
              <a:avLst/>
            </a:prstGeom>
            <a:noFill/>
          </p:spPr>
          <p:txBody>
            <a:bodyPr wrap="square" rtlCol="0">
              <a:spAutoFit/>
            </a:bodyPr>
            <a:lstStyle/>
            <a:p>
              <a:r>
                <a:rPr lang="en-US" sz="3200" baseline="-25000" dirty="0">
                  <a:solidFill>
                    <a:srgbClr val="376092"/>
                  </a:solidFill>
                </a:rPr>
                <a:t>2</a:t>
              </a:r>
              <a:r>
                <a:rPr lang="en-US" sz="3200" baseline="-25000" dirty="0" smtClean="0">
                  <a:solidFill>
                    <a:srgbClr val="376092"/>
                  </a:solidFill>
                </a:rPr>
                <a:t>+p</a:t>
              </a:r>
            </a:p>
          </p:txBody>
        </p:sp>
        <p:sp>
          <p:nvSpPr>
            <p:cNvPr id="33" name="TextBox 32"/>
            <p:cNvSpPr txBox="1"/>
            <p:nvPr/>
          </p:nvSpPr>
          <p:spPr>
            <a:xfrm>
              <a:off x="2438394" y="4024997"/>
              <a:ext cx="321739" cy="420628"/>
            </a:xfrm>
            <a:prstGeom prst="rect">
              <a:avLst/>
            </a:prstGeom>
            <a:noFill/>
          </p:spPr>
          <p:txBody>
            <a:bodyPr wrap="square" rtlCol="0">
              <a:spAutoFit/>
            </a:bodyPr>
            <a:lstStyle/>
            <a:p>
              <a:r>
                <a:rPr lang="en-US" sz="3200" baseline="-25000" dirty="0" err="1">
                  <a:solidFill>
                    <a:srgbClr val="376092"/>
                  </a:solidFill>
                </a:rPr>
                <a:t>2</a:t>
              </a:r>
              <a:endParaRPr lang="en-US" sz="3200" baseline="-25000" dirty="0" smtClean="0">
                <a:solidFill>
                  <a:srgbClr val="376092"/>
                </a:solidFill>
              </a:endParaRPr>
            </a:p>
          </p:txBody>
        </p:sp>
        <p:sp>
          <p:nvSpPr>
            <p:cNvPr id="35" name="TextBox 34"/>
            <p:cNvSpPr txBox="1"/>
            <p:nvPr/>
          </p:nvSpPr>
          <p:spPr>
            <a:xfrm>
              <a:off x="4402660" y="4024997"/>
              <a:ext cx="321739" cy="420628"/>
            </a:xfrm>
            <a:prstGeom prst="rect">
              <a:avLst/>
            </a:prstGeom>
            <a:noFill/>
          </p:spPr>
          <p:txBody>
            <a:bodyPr wrap="square" rtlCol="0">
              <a:spAutoFit/>
            </a:bodyPr>
            <a:lstStyle/>
            <a:p>
              <a:r>
                <a:rPr lang="en-US" sz="3200" baseline="-25000" dirty="0" err="1">
                  <a:solidFill>
                    <a:srgbClr val="376092"/>
                  </a:solidFill>
                </a:rPr>
                <a:t>2</a:t>
              </a:r>
              <a:endParaRPr lang="en-US" sz="3200" baseline="-25000" dirty="0" smtClean="0">
                <a:solidFill>
                  <a:srgbClr val="376092"/>
                </a:solidFill>
              </a:endParaRPr>
            </a:p>
          </p:txBody>
        </p:sp>
        <p:sp>
          <p:nvSpPr>
            <p:cNvPr id="36" name="TextBox 35"/>
            <p:cNvSpPr txBox="1"/>
            <p:nvPr/>
          </p:nvSpPr>
          <p:spPr>
            <a:xfrm rot="10800000">
              <a:off x="3539064" y="4252244"/>
              <a:ext cx="660400" cy="584776"/>
            </a:xfrm>
            <a:prstGeom prst="rect">
              <a:avLst/>
            </a:prstGeom>
            <a:noFill/>
          </p:spPr>
          <p:txBody>
            <a:bodyPr wrap="square" rtlCol="0">
              <a:spAutoFit/>
            </a:bodyPr>
            <a:lstStyle/>
            <a:p>
              <a:r>
                <a:rPr lang="en-US" sz="3200" dirty="0" smtClean="0">
                  <a:solidFill>
                    <a:srgbClr val="376092"/>
                  </a:solidFill>
                </a:rPr>
                <a:t>U</a:t>
              </a:r>
            </a:p>
          </p:txBody>
        </p:sp>
      </p:grpSp>
    </p:spTree>
    <p:extLst>
      <p:ext uri="{BB962C8B-B14F-4D97-AF65-F5344CB8AC3E}">
        <p14:creationId xmlns:p14="http://schemas.microsoft.com/office/powerpoint/2010/main" val="1691938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33400" y="255107"/>
          <a:ext cx="8000993" cy="2187781"/>
        </p:xfrm>
        <a:graphic>
          <a:graphicData uri="http://schemas.openxmlformats.org/drawingml/2006/table">
            <a:tbl>
              <a:tblPr firstRow="1" bandRow="1">
                <a:tableStyleId>{5C22544A-7EE6-4342-B048-85BDC9FD1C3A}</a:tableStyleId>
              </a:tblPr>
              <a:tblGrid>
                <a:gridCol w="727363"/>
                <a:gridCol w="727363"/>
                <a:gridCol w="727363"/>
                <a:gridCol w="727363"/>
                <a:gridCol w="727363"/>
                <a:gridCol w="727363"/>
                <a:gridCol w="727363"/>
                <a:gridCol w="727363"/>
                <a:gridCol w="727363"/>
                <a:gridCol w="727363"/>
                <a:gridCol w="727363"/>
              </a:tblGrid>
              <a:tr h="554551">
                <a:tc>
                  <a:txBody>
                    <a:bodyPr/>
                    <a:lstStyle/>
                    <a:p>
                      <a:pPr algn="ctr"/>
                      <a:r>
                        <a:rPr lang="en-US" sz="2800" baseline="0" dirty="0" smtClean="0"/>
                        <a:t>0</a:t>
                      </a:r>
                      <a:endParaRPr lang="en-US" sz="2800" baseline="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5</a:t>
                      </a:r>
                    </a:p>
                  </a:txBody>
                  <a:tcPr/>
                </a:tc>
              </a:tr>
              <a:tr h="544410">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r>
              <a:tr h="544410">
                <a:tc>
                  <a:txBody>
                    <a:bodyPr/>
                    <a:lstStyle/>
                    <a:p>
                      <a:pPr algn="ctr"/>
                      <a:r>
                        <a:rPr lang="en-US" sz="2800" dirty="0" smtClean="0"/>
                        <a:t>a</a:t>
                      </a:r>
                      <a:endParaRPr lang="en-US" sz="2800" dirty="0"/>
                    </a:p>
                  </a:txBody>
                  <a:tcPr/>
                </a:tc>
                <a:tc>
                  <a:txBody>
                    <a:bodyPr/>
                    <a:lstStyle/>
                    <a:p>
                      <a:pPr algn="ctr"/>
                      <a:r>
                        <a:rPr lang="en-US" sz="2800" dirty="0" smtClean="0"/>
                        <a:t>b</a:t>
                      </a:r>
                      <a:endParaRPr lang="en-US" sz="2800" dirty="0"/>
                    </a:p>
                  </a:txBody>
                  <a:tcPr/>
                </a:tc>
                <a:tc>
                  <a:txBody>
                    <a:bodyPr/>
                    <a:lstStyle/>
                    <a:p>
                      <a:pPr algn="ctr"/>
                      <a:r>
                        <a:rPr lang="en-US" sz="2800" dirty="0" smtClean="0"/>
                        <a:t>c</a:t>
                      </a:r>
                      <a:endParaRPr lang="en-US" sz="2800" dirty="0"/>
                    </a:p>
                  </a:txBody>
                  <a:tcPr/>
                </a:tc>
                <a:tc>
                  <a:txBody>
                    <a:bodyPr/>
                    <a:lstStyle/>
                    <a:p>
                      <a:pPr algn="ctr"/>
                      <a:r>
                        <a:rPr lang="en-US" sz="2800" dirty="0" smtClean="0"/>
                        <a:t>d</a:t>
                      </a:r>
                      <a:endParaRPr lang="en-US" sz="2800" dirty="0"/>
                    </a:p>
                  </a:txBody>
                  <a:tcPr/>
                </a:tc>
                <a:tc>
                  <a:txBody>
                    <a:bodyPr/>
                    <a:lstStyle/>
                    <a:p>
                      <a:pPr algn="ctr"/>
                      <a:r>
                        <a:rPr lang="en-US" sz="2800" dirty="0" err="1" smtClean="0"/>
                        <a:t>ab</a:t>
                      </a:r>
                      <a:endParaRPr lang="en-US" sz="2800" dirty="0"/>
                    </a:p>
                  </a:txBody>
                  <a:tcPr/>
                </a:tc>
                <a:tc>
                  <a:txBody>
                    <a:bodyPr/>
                    <a:lstStyle/>
                    <a:p>
                      <a:pPr algn="ctr"/>
                      <a:r>
                        <a:rPr lang="en-US" sz="2800" dirty="0" err="1" smtClean="0"/>
                        <a:t>bc</a:t>
                      </a:r>
                      <a:endParaRPr lang="en-US" sz="2800" dirty="0"/>
                    </a:p>
                  </a:txBody>
                  <a:tcPr/>
                </a:tc>
                <a:tc>
                  <a:txBody>
                    <a:bodyPr/>
                    <a:lstStyle/>
                    <a:p>
                      <a:pPr algn="ctr"/>
                      <a:r>
                        <a:rPr lang="en-US" sz="2800" dirty="0" smtClean="0"/>
                        <a:t>cd</a:t>
                      </a:r>
                      <a:endParaRPr lang="en-US" sz="2800" dirty="0"/>
                    </a:p>
                  </a:txBody>
                  <a:tcPr/>
                </a:tc>
                <a:tc>
                  <a:txBody>
                    <a:bodyPr/>
                    <a:lstStyle/>
                    <a:p>
                      <a:pPr algn="ctr"/>
                      <a:r>
                        <a:rPr lang="en-US" sz="2800" dirty="0" smtClean="0"/>
                        <a:t>ad</a:t>
                      </a:r>
                      <a:endParaRPr lang="en-US" sz="2800" dirty="0"/>
                    </a:p>
                  </a:txBody>
                  <a:tcPr/>
                </a:tc>
                <a:tc>
                  <a:txBody>
                    <a:bodyPr/>
                    <a:lstStyle/>
                    <a:p>
                      <a:pPr algn="ctr"/>
                      <a:r>
                        <a:rPr lang="en-US" sz="2800" dirty="0" smtClean="0"/>
                        <a:t>ac</a:t>
                      </a:r>
                      <a:endParaRPr lang="en-US" sz="2800" dirty="0"/>
                    </a:p>
                  </a:txBody>
                  <a:tcPr/>
                </a:tc>
                <a:tc>
                  <a:txBody>
                    <a:bodyPr/>
                    <a:lstStyle/>
                    <a:p>
                      <a:pPr algn="ctr"/>
                      <a:r>
                        <a:rPr lang="en-US" sz="2800" dirty="0" err="1" smtClean="0"/>
                        <a:t>abc</a:t>
                      </a:r>
                      <a:endParaRPr lang="en-US" sz="2800" dirty="0"/>
                    </a:p>
                  </a:txBody>
                  <a:tcPr/>
                </a:tc>
                <a:tc>
                  <a:txBody>
                    <a:bodyPr/>
                    <a:lstStyle/>
                    <a:p>
                      <a:pPr algn="ctr"/>
                      <a:r>
                        <a:rPr lang="en-US" sz="2800" dirty="0" err="1" smtClean="0"/>
                        <a:t>acd</a:t>
                      </a:r>
                      <a:endParaRPr lang="en-US" sz="2800" dirty="0"/>
                    </a:p>
                  </a:txBody>
                  <a:tcPr/>
                </a:tc>
              </a:tr>
              <a:tr h="544410">
                <a:tc>
                  <a:txBody>
                    <a:bodyPr/>
                    <a:lstStyle/>
                    <a:p>
                      <a:pPr algn="ctr"/>
                      <a:r>
                        <a:rPr lang="en-US" sz="2800" dirty="0" smtClean="0"/>
                        <a:t>0</a:t>
                      </a:r>
                      <a:endParaRPr lang="en-US" sz="2800" dirty="0"/>
                    </a:p>
                  </a:txBody>
                  <a:tcPr/>
                </a:tc>
                <a:tc>
                  <a:txBody>
                    <a:bodyPr/>
                    <a:lstStyle/>
                    <a:p>
                      <a:pPr algn="ctr"/>
                      <a:r>
                        <a:rPr lang="en-US" sz="2800" dirty="0" smtClean="0"/>
                        <a:t>1</a:t>
                      </a:r>
                      <a:endParaRPr lang="en-US" sz="2800" dirty="0"/>
                    </a:p>
                  </a:txBody>
                  <a:tcPr/>
                </a:tc>
                <a:tc>
                  <a:txBody>
                    <a:bodyPr/>
                    <a:lstStyle/>
                    <a:p>
                      <a:pPr algn="ctr"/>
                      <a:r>
                        <a:rPr lang="en-US" sz="2800" dirty="0" smtClean="0"/>
                        <a:t>2</a:t>
                      </a:r>
                      <a:endParaRPr lang="en-US" sz="2800" dirty="0"/>
                    </a:p>
                  </a:txBody>
                  <a:tcPr/>
                </a:tc>
                <a:tc>
                  <a:txBody>
                    <a:bodyPr/>
                    <a:lstStyle/>
                    <a:p>
                      <a:pPr algn="ctr"/>
                      <a:r>
                        <a:rPr lang="en-US" sz="2800" dirty="0" smtClean="0"/>
                        <a:t>3</a:t>
                      </a:r>
                      <a:endParaRPr lang="en-US" sz="2800" dirty="0"/>
                    </a:p>
                  </a:txBody>
                  <a:tcPr/>
                </a:tc>
                <a:tc>
                  <a:txBody>
                    <a:bodyPr/>
                    <a:lstStyle/>
                    <a:p>
                      <a:pPr algn="ctr"/>
                      <a:r>
                        <a:rPr lang="en-US" sz="2800" dirty="0" smtClean="0"/>
                        <a:t>4</a:t>
                      </a:r>
                      <a:endParaRPr lang="en-US" sz="2800" dirty="0"/>
                    </a:p>
                  </a:txBody>
                  <a:tcPr/>
                </a:tc>
                <a:tc>
                  <a:txBody>
                    <a:bodyPr/>
                    <a:lstStyle/>
                    <a:p>
                      <a:pPr algn="ctr"/>
                      <a:r>
                        <a:rPr lang="en-US" sz="2800" dirty="0" smtClean="0"/>
                        <a:t>5</a:t>
                      </a:r>
                      <a:endParaRPr lang="en-US" sz="2800" dirty="0"/>
                    </a:p>
                  </a:txBody>
                  <a:tcPr/>
                </a:tc>
                <a:tc>
                  <a:txBody>
                    <a:bodyPr/>
                    <a:lstStyle/>
                    <a:p>
                      <a:pPr algn="ctr"/>
                      <a:r>
                        <a:rPr lang="en-US" sz="2800" dirty="0" smtClean="0"/>
                        <a:t>6</a:t>
                      </a:r>
                      <a:endParaRPr lang="en-US" sz="2800" dirty="0"/>
                    </a:p>
                  </a:txBody>
                  <a:tcPr/>
                </a:tc>
                <a:tc>
                  <a:txBody>
                    <a:bodyPr/>
                    <a:lstStyle/>
                    <a:p>
                      <a:pPr algn="ctr"/>
                      <a:r>
                        <a:rPr lang="en-US" sz="2800" dirty="0" smtClean="0"/>
                        <a:t>7</a:t>
                      </a:r>
                      <a:endParaRPr lang="en-US" sz="2800" dirty="0"/>
                    </a:p>
                  </a:txBody>
                  <a:tcPr/>
                </a:tc>
                <a:tc>
                  <a:txBody>
                    <a:bodyPr/>
                    <a:lstStyle/>
                    <a:p>
                      <a:pPr algn="ctr"/>
                      <a:r>
                        <a:rPr lang="en-US" sz="2800" dirty="0" smtClean="0"/>
                        <a:t>8</a:t>
                      </a:r>
                      <a:endParaRPr lang="en-US" sz="2800" dirty="0"/>
                    </a:p>
                  </a:txBody>
                  <a:tcPr/>
                </a:tc>
                <a:tc>
                  <a:txBody>
                    <a:bodyPr/>
                    <a:lstStyle/>
                    <a:p>
                      <a:pPr algn="ctr"/>
                      <a:r>
                        <a:rPr lang="en-US" sz="2800" dirty="0" smtClean="0"/>
                        <a:t>9</a:t>
                      </a:r>
                      <a:endParaRPr lang="en-US" sz="2800" dirty="0"/>
                    </a:p>
                  </a:txBody>
                  <a:tcPr/>
                </a:tc>
                <a:tc>
                  <a:txBody>
                    <a:bodyPr/>
                    <a:lstStyle/>
                    <a:p>
                      <a:pPr algn="ctr"/>
                      <a:r>
                        <a:rPr lang="en-US" sz="2800" dirty="0" smtClean="0"/>
                        <a:t>10</a:t>
                      </a:r>
                      <a:endParaRPr lang="en-US" sz="2800" dirty="0"/>
                    </a:p>
                  </a:txBody>
                  <a:tcPr/>
                </a:tc>
              </a:tr>
            </a:tbl>
          </a:graphicData>
        </a:graphic>
      </p:graphicFrame>
      <p:pic>
        <p:nvPicPr>
          <p:cNvPr id="3" name="Picture 2"/>
          <p:cNvPicPr>
            <a:picLocks noChangeAspect="1"/>
          </p:cNvPicPr>
          <p:nvPr/>
        </p:nvPicPr>
        <p:blipFill>
          <a:blip r:embed="rId2"/>
          <a:stretch>
            <a:fillRect/>
          </a:stretch>
        </p:blipFill>
        <p:spPr>
          <a:xfrm>
            <a:off x="2518825" y="2492601"/>
            <a:ext cx="6231890" cy="3458210"/>
          </a:xfrm>
          <a:prstGeom prst="rect">
            <a:avLst/>
          </a:prstGeom>
        </p:spPr>
      </p:pic>
      <p:sp>
        <p:nvSpPr>
          <p:cNvPr id="4" name="TextBox 3"/>
          <p:cNvSpPr txBox="1"/>
          <p:nvPr/>
        </p:nvSpPr>
        <p:spPr>
          <a:xfrm>
            <a:off x="1130291" y="3928544"/>
            <a:ext cx="1439333" cy="584776"/>
          </a:xfrm>
          <a:prstGeom prst="rect">
            <a:avLst/>
          </a:prstGeom>
          <a:noFill/>
        </p:spPr>
        <p:txBody>
          <a:bodyPr wrap="square" rtlCol="0">
            <a:spAutoFit/>
          </a:bodyPr>
          <a:lstStyle/>
          <a:p>
            <a:r>
              <a:rPr lang="en-US" sz="3200" dirty="0" smtClean="0"/>
              <a:t>M</a:t>
            </a:r>
            <a:r>
              <a:rPr lang="en-US" sz="3200" baseline="-25000" dirty="0" smtClean="0"/>
              <a:t>1</a:t>
            </a:r>
            <a:r>
              <a:rPr lang="en-US" sz="3200" dirty="0" smtClean="0"/>
              <a:t>   =</a:t>
            </a:r>
          </a:p>
        </p:txBody>
      </p:sp>
    </p:spTree>
    <p:extLst>
      <p:ext uri="{BB962C8B-B14F-4D97-AF65-F5344CB8AC3E}">
        <p14:creationId xmlns:p14="http://schemas.microsoft.com/office/powerpoint/2010/main" val="2941578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2712" y="248061"/>
            <a:ext cx="8919817" cy="1257780"/>
          </a:xfrm>
          <a:prstGeom prst="rect">
            <a:avLst/>
          </a:prstGeom>
          <a:ln>
            <a:noFill/>
          </a:ln>
        </p:spPr>
        <p:txBody>
          <a:bodyPr wrap="square">
            <a:spAutoFit/>
          </a:bodyPr>
          <a:lstStyle/>
          <a:p>
            <a:pPr>
              <a:lnSpc>
                <a:spcPct val="120000"/>
              </a:lnSpc>
            </a:pPr>
            <a:r>
              <a:rPr lang="en-US" sz="3200" dirty="0"/>
              <a:t>&lt;z</a:t>
            </a:r>
            <a:r>
              <a:rPr lang="en-US" sz="3200" baseline="-25000" dirty="0"/>
              <a:t>1</a:t>
            </a:r>
            <a:r>
              <a:rPr lang="en-US" sz="3200" dirty="0"/>
              <a:t>, z</a:t>
            </a:r>
            <a:r>
              <a:rPr lang="en-US" sz="3200" baseline="-25000" dirty="0"/>
              <a:t>2</a:t>
            </a:r>
            <a:r>
              <a:rPr lang="en-US" sz="3200" dirty="0"/>
              <a:t>  :   </a:t>
            </a:r>
            <a:r>
              <a:rPr lang="en-US" sz="3200" dirty="0" smtClean="0"/>
              <a:t>tz</a:t>
            </a:r>
            <a:r>
              <a:rPr lang="en-US" sz="3200" baseline="-25000" dirty="0" smtClean="0"/>
              <a:t>2</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&gt; </a:t>
            </a:r>
            <a:r>
              <a:rPr lang="en-US" sz="3200" baseline="-25000" dirty="0"/>
              <a:t>   </a:t>
            </a:r>
            <a:r>
              <a:rPr lang="en-US" sz="3200" dirty="0"/>
              <a:t> </a:t>
            </a:r>
            <a:r>
              <a:rPr lang="en-US" sz="3200" dirty="0" smtClean="0"/>
              <a:t>where</a:t>
            </a:r>
            <a:endParaRPr lang="en-US" sz="3200" dirty="0"/>
          </a:p>
          <a:p>
            <a:pPr>
              <a:lnSpc>
                <a:spcPct val="120000"/>
              </a:lnSpc>
            </a:pPr>
            <a:r>
              <a:rPr lang="en-US" sz="3200" dirty="0"/>
              <a:t>z</a:t>
            </a:r>
            <a:r>
              <a:rPr lang="en-US" sz="3200" baseline="-25000" dirty="0"/>
              <a:t>1</a:t>
            </a:r>
            <a:r>
              <a:rPr lang="en-US" sz="3200" dirty="0"/>
              <a:t> =  ad + cd + t(</a:t>
            </a:r>
            <a:r>
              <a:rPr lang="en-US" sz="3200" dirty="0" err="1"/>
              <a:t>bc</a:t>
            </a:r>
            <a:r>
              <a:rPr lang="en-US" sz="3200" dirty="0"/>
              <a:t>) + t(</a:t>
            </a:r>
            <a:r>
              <a:rPr lang="en-US" sz="3200" dirty="0" err="1"/>
              <a:t>ab</a:t>
            </a:r>
            <a:r>
              <a:rPr lang="en-US" sz="3200" dirty="0"/>
              <a:t>),   z</a:t>
            </a:r>
            <a:r>
              <a:rPr lang="en-US" sz="3200" baseline="-25000" dirty="0"/>
              <a:t>2</a:t>
            </a:r>
            <a:r>
              <a:rPr lang="en-US" sz="3200" dirty="0"/>
              <a:t> =  ac + t</a:t>
            </a:r>
            <a:r>
              <a:rPr lang="en-US" sz="3200" baseline="30000" dirty="0"/>
              <a:t>2</a:t>
            </a:r>
            <a:r>
              <a:rPr lang="en-US" sz="3200" dirty="0"/>
              <a:t>bc + t</a:t>
            </a:r>
            <a:r>
              <a:rPr lang="en-US" sz="3200" baseline="30000" dirty="0"/>
              <a:t>2</a:t>
            </a:r>
            <a:r>
              <a:rPr lang="en-US" sz="3200" dirty="0"/>
              <a:t>ab</a:t>
            </a:r>
          </a:p>
        </p:txBody>
      </p:sp>
      <p:grpSp>
        <p:nvGrpSpPr>
          <p:cNvPr id="14" name="Group 13"/>
          <p:cNvGrpSpPr/>
          <p:nvPr/>
        </p:nvGrpSpPr>
        <p:grpSpPr>
          <a:xfrm>
            <a:off x="2214069" y="1415760"/>
            <a:ext cx="5435039" cy="845889"/>
            <a:chOff x="1017127" y="3991131"/>
            <a:chExt cx="5435039" cy="845889"/>
          </a:xfrm>
        </p:grpSpPr>
        <p:sp>
          <p:nvSpPr>
            <p:cNvPr id="19" name="Rectangle 18"/>
            <p:cNvSpPr/>
            <p:nvPr/>
          </p:nvSpPr>
          <p:spPr>
            <a:xfrm>
              <a:off x="1017127" y="4201445"/>
              <a:ext cx="5435039" cy="584776"/>
            </a:xfrm>
            <a:prstGeom prst="rect">
              <a:avLst/>
            </a:prstGeom>
            <a:ln>
              <a:noFill/>
            </a:ln>
          </p:spPr>
          <p:txBody>
            <a:bodyPr wrap="square">
              <a:spAutoFit/>
            </a:bodyPr>
            <a:lstStyle/>
            <a:p>
              <a:r>
                <a:rPr lang="en-US" sz="3200" dirty="0" smtClean="0">
                  <a:solidFill>
                    <a:srgbClr val="376092"/>
                  </a:solidFill>
                  <a:sym typeface="Wingdings"/>
                </a:rPr>
                <a:t>H</a:t>
              </a:r>
              <a:r>
                <a:rPr lang="en-US" sz="3200" baseline="-25000" dirty="0">
                  <a:solidFill>
                    <a:srgbClr val="376092"/>
                  </a:solidFill>
                  <a:sym typeface="Wingdings"/>
                </a:rPr>
                <a:t>1</a:t>
              </a:r>
              <a:r>
                <a:rPr lang="en-US" sz="3200" dirty="0" smtClean="0">
                  <a:solidFill>
                    <a:srgbClr val="376092"/>
                  </a:solidFill>
                  <a:sym typeface="Wingdings"/>
                </a:rPr>
                <a:t>    =  </a:t>
              </a:r>
              <a:r>
                <a:rPr lang="en-US" sz="3200" dirty="0">
                  <a:solidFill>
                    <a:srgbClr val="376092"/>
                  </a:solidFill>
                  <a:sym typeface="Wingdings"/>
                </a:rPr>
                <a:t> </a:t>
              </a:r>
              <a:r>
                <a:rPr lang="en-US" sz="3200" dirty="0" smtClean="0">
                  <a:solidFill>
                    <a:srgbClr val="376092"/>
                  </a:solidFill>
                  <a:sym typeface="Wingdings"/>
                </a:rPr>
                <a:t>Z</a:t>
              </a:r>
              <a:r>
                <a:rPr lang="en-US" sz="3200" baseline="-25000" dirty="0" smtClean="0">
                  <a:solidFill>
                    <a:srgbClr val="376092"/>
                  </a:solidFill>
                  <a:sym typeface="Wingdings"/>
                </a:rPr>
                <a:t>1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rPr>
                <a:t>B</a:t>
              </a:r>
              <a:r>
                <a:rPr lang="en-US" sz="3200" baseline="-25000" dirty="0" smtClean="0">
                  <a:solidFill>
                    <a:srgbClr val="376092"/>
                  </a:solidFill>
                </a:rPr>
                <a:t>1</a:t>
              </a:r>
              <a:r>
                <a:rPr lang="en-US" sz="3200" dirty="0" smtClean="0">
                  <a:solidFill>
                    <a:srgbClr val="376092"/>
                  </a:solidFill>
                </a:rPr>
                <a:t>         </a:t>
              </a:r>
              <a:r>
                <a:rPr lang="en-US" sz="3200" dirty="0" smtClean="0">
                  <a:solidFill>
                    <a:srgbClr val="376092"/>
                  </a:solidFill>
                  <a:sym typeface="Wingdings"/>
                </a:rPr>
                <a:t>Z</a:t>
              </a:r>
              <a:r>
                <a:rPr lang="en-US" sz="3200" baseline="-25000" dirty="0" smtClean="0">
                  <a:solidFill>
                    <a:srgbClr val="376092"/>
                  </a:solidFill>
                  <a:sym typeface="Wingdings"/>
                </a:rPr>
                <a:t>1</a:t>
              </a:r>
              <a:r>
                <a:rPr lang="en-US" sz="3200" dirty="0" smtClean="0">
                  <a:solidFill>
                    <a:srgbClr val="376092"/>
                  </a:solidFill>
                  <a:sym typeface="Wingdings"/>
                </a:rPr>
                <a:t> )</a:t>
              </a:r>
              <a:r>
                <a:rPr lang="en-US" sz="3200" dirty="0" smtClean="0">
                  <a:solidFill>
                    <a:srgbClr val="376092"/>
                  </a:solidFill>
                </a:rPr>
                <a:t>   </a:t>
              </a:r>
            </a:p>
          </p:txBody>
        </p:sp>
        <p:sp>
          <p:nvSpPr>
            <p:cNvPr id="20" name="TextBox 19"/>
            <p:cNvSpPr txBox="1"/>
            <p:nvPr/>
          </p:nvSpPr>
          <p:spPr>
            <a:xfrm>
              <a:off x="1303864" y="3991131"/>
              <a:ext cx="626533" cy="420628"/>
            </a:xfrm>
            <a:prstGeom prst="rect">
              <a:avLst/>
            </a:prstGeom>
            <a:noFill/>
          </p:spPr>
          <p:txBody>
            <a:bodyPr wrap="square" rtlCol="0">
              <a:spAutoFit/>
            </a:bodyPr>
            <a:lstStyle/>
            <a:p>
              <a:r>
                <a:rPr lang="en-US" sz="3200" baseline="-25000" dirty="0" err="1">
                  <a:solidFill>
                    <a:srgbClr val="376092"/>
                  </a:solidFill>
                </a:rPr>
                <a:t>i</a:t>
              </a:r>
              <a:r>
                <a:rPr lang="en-US" sz="3200" baseline="-25000" dirty="0" smtClean="0">
                  <a:solidFill>
                    <a:srgbClr val="376092"/>
                  </a:solidFill>
                </a:rPr>
                <a:t>, p</a:t>
              </a:r>
            </a:p>
          </p:txBody>
        </p:sp>
        <p:sp>
          <p:nvSpPr>
            <p:cNvPr id="21" name="TextBox 20"/>
            <p:cNvSpPr txBox="1"/>
            <p:nvPr/>
          </p:nvSpPr>
          <p:spPr>
            <a:xfrm>
              <a:off x="3251197" y="4024997"/>
              <a:ext cx="626533" cy="420628"/>
            </a:xfrm>
            <a:prstGeom prst="rect">
              <a:avLst/>
            </a:prstGeom>
            <a:noFill/>
          </p:spPr>
          <p:txBody>
            <a:bodyPr wrap="square" rtlCol="0">
              <a:spAutoFit/>
            </a:bodyPr>
            <a:lstStyle/>
            <a:p>
              <a:r>
                <a:rPr lang="en-US" sz="3200" baseline="-25000" dirty="0" err="1" smtClean="0">
                  <a:solidFill>
                    <a:srgbClr val="376092"/>
                  </a:solidFill>
                </a:rPr>
                <a:t>i+p</a:t>
              </a:r>
              <a:endParaRPr lang="en-US" sz="3200" baseline="-25000" dirty="0" smtClean="0">
                <a:solidFill>
                  <a:srgbClr val="376092"/>
                </a:solidFill>
              </a:endParaRPr>
            </a:p>
          </p:txBody>
        </p:sp>
        <p:sp>
          <p:nvSpPr>
            <p:cNvPr id="22" name="TextBox 21"/>
            <p:cNvSpPr txBox="1"/>
            <p:nvPr/>
          </p:nvSpPr>
          <p:spPr>
            <a:xfrm>
              <a:off x="2438394"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23" name="TextBox 22"/>
            <p:cNvSpPr txBox="1"/>
            <p:nvPr/>
          </p:nvSpPr>
          <p:spPr>
            <a:xfrm>
              <a:off x="4402660"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24" name="TextBox 23"/>
            <p:cNvSpPr txBox="1"/>
            <p:nvPr/>
          </p:nvSpPr>
          <p:spPr>
            <a:xfrm rot="10800000">
              <a:off x="3539064" y="4252244"/>
              <a:ext cx="660400" cy="584776"/>
            </a:xfrm>
            <a:prstGeom prst="rect">
              <a:avLst/>
            </a:prstGeom>
            <a:noFill/>
          </p:spPr>
          <p:txBody>
            <a:bodyPr wrap="square" rtlCol="0">
              <a:spAutoFit/>
            </a:bodyPr>
            <a:lstStyle/>
            <a:p>
              <a:r>
                <a:rPr lang="en-US" sz="3200" dirty="0" smtClean="0">
                  <a:solidFill>
                    <a:srgbClr val="376092"/>
                  </a:solidFill>
                </a:rPr>
                <a:t>U</a:t>
              </a:r>
            </a:p>
          </p:txBody>
        </p:sp>
      </p:grpSp>
      <p:sp>
        <p:nvSpPr>
          <p:cNvPr id="15" name="Snip Single Corner Rectangle 14"/>
          <p:cNvSpPr/>
          <p:nvPr/>
        </p:nvSpPr>
        <p:spPr>
          <a:xfrm>
            <a:off x="1609896" y="3262358"/>
            <a:ext cx="200739" cy="596086"/>
          </a:xfrm>
          <a:prstGeom prst="snip1Rect">
            <a:avLst/>
          </a:prstGeom>
        </p:spPr>
        <p:txBody>
          <a:bodyPr wrap="none" rtlCol="0" anchor="ctr">
            <a:spAutoFit/>
          </a:bodyPr>
          <a:lstStyle/>
          <a:p>
            <a:pPr algn="ctr"/>
            <a:endParaRPr lang="en-US" sz="3200" dirty="0">
              <a:solidFill>
                <a:srgbClr val="376092"/>
              </a:solidFill>
              <a:sym typeface="Wingdings"/>
            </a:endParaRPr>
          </a:p>
        </p:txBody>
      </p:sp>
      <p:pic>
        <p:nvPicPr>
          <p:cNvPr id="29" name="Picture 28"/>
          <p:cNvPicPr>
            <a:picLocks noChangeAspect="1"/>
          </p:cNvPicPr>
          <p:nvPr/>
        </p:nvPicPr>
        <p:blipFill>
          <a:blip r:embed="rId2"/>
          <a:stretch>
            <a:fillRect/>
          </a:stretch>
        </p:blipFill>
        <p:spPr>
          <a:xfrm>
            <a:off x="-38663" y="4098682"/>
            <a:ext cx="9144000" cy="2427694"/>
          </a:xfrm>
          <a:prstGeom prst="rect">
            <a:avLst/>
          </a:prstGeom>
        </p:spPr>
      </p:pic>
      <p:sp>
        <p:nvSpPr>
          <p:cNvPr id="2" name="TextBox 1"/>
          <p:cNvSpPr txBox="1"/>
          <p:nvPr/>
        </p:nvSpPr>
        <p:spPr>
          <a:xfrm>
            <a:off x="318112" y="2373991"/>
            <a:ext cx="8886544" cy="584776"/>
          </a:xfrm>
          <a:prstGeom prst="rect">
            <a:avLst/>
          </a:prstGeom>
          <a:noFill/>
        </p:spPr>
        <p:txBody>
          <a:bodyPr wrap="square" rtlCol="0">
            <a:spAutoFit/>
          </a:bodyPr>
          <a:lstStyle/>
          <a:p>
            <a:r>
              <a:rPr lang="en-US" sz="3200" dirty="0" err="1" smtClean="0"/>
              <a:t>deg</a:t>
            </a:r>
            <a:r>
              <a:rPr lang="en-US" sz="3200" dirty="0" smtClean="0"/>
              <a:t> z</a:t>
            </a:r>
            <a:r>
              <a:rPr lang="en-US" sz="3200" baseline="-25000" dirty="0" smtClean="0"/>
              <a:t>1</a:t>
            </a:r>
            <a:r>
              <a:rPr lang="en-US" sz="3200" dirty="0" smtClean="0"/>
              <a:t> = 2, </a:t>
            </a:r>
            <a:r>
              <a:rPr lang="en-US" sz="3200" dirty="0" err="1" smtClean="0"/>
              <a:t>deg</a:t>
            </a:r>
            <a:r>
              <a:rPr lang="en-US" sz="3200" dirty="0" smtClean="0"/>
              <a:t> z</a:t>
            </a:r>
            <a:r>
              <a:rPr lang="en-US" sz="3200" baseline="-25000" dirty="0" smtClean="0"/>
              <a:t>2</a:t>
            </a:r>
            <a:r>
              <a:rPr lang="en-US" sz="3200" dirty="0" smtClean="0"/>
              <a:t> = 3, </a:t>
            </a:r>
            <a:r>
              <a:rPr lang="en-US" sz="3200" dirty="0" err="1" smtClean="0"/>
              <a:t>deg</a:t>
            </a:r>
            <a:r>
              <a:rPr lang="en-US" sz="3200" dirty="0"/>
              <a:t> </a:t>
            </a:r>
            <a:r>
              <a:rPr lang="en-US" sz="3200" dirty="0" smtClean="0"/>
              <a:t>tz</a:t>
            </a:r>
            <a:r>
              <a:rPr lang="en-US" sz="3200" baseline="-25000" dirty="0" smtClean="0"/>
              <a:t>2</a:t>
            </a:r>
            <a:r>
              <a:rPr lang="en-US" sz="3200" dirty="0" smtClean="0"/>
              <a:t> = 4, </a:t>
            </a:r>
            <a:r>
              <a:rPr lang="en-US" sz="3200" dirty="0" err="1" smtClean="0"/>
              <a:t>deg</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a:t>
            </a:r>
            <a:r>
              <a:rPr lang="en-US" sz="3200" dirty="0" smtClean="0"/>
              <a:t> = 5</a:t>
            </a:r>
          </a:p>
        </p:txBody>
      </p:sp>
      <p:grpSp>
        <p:nvGrpSpPr>
          <p:cNvPr id="18" name="Group 17"/>
          <p:cNvGrpSpPr/>
          <p:nvPr/>
        </p:nvGrpSpPr>
        <p:grpSpPr>
          <a:xfrm>
            <a:off x="1042038" y="2991999"/>
            <a:ext cx="8101961" cy="845889"/>
            <a:chOff x="1017126" y="3991131"/>
            <a:chExt cx="8101961" cy="845889"/>
          </a:xfrm>
        </p:grpSpPr>
        <p:sp>
          <p:nvSpPr>
            <p:cNvPr id="25" name="Rectangle 24"/>
            <p:cNvSpPr/>
            <p:nvPr/>
          </p:nvSpPr>
          <p:spPr>
            <a:xfrm>
              <a:off x="1017126" y="4201445"/>
              <a:ext cx="8101961" cy="584776"/>
            </a:xfrm>
            <a:prstGeom prst="rect">
              <a:avLst/>
            </a:prstGeom>
            <a:ln>
              <a:noFill/>
            </a:ln>
          </p:spPr>
          <p:txBody>
            <a:bodyPr wrap="square">
              <a:spAutoFit/>
            </a:bodyPr>
            <a:lstStyle/>
            <a:p>
              <a:r>
                <a:rPr lang="en-US" sz="3200" dirty="0" smtClean="0">
                  <a:solidFill>
                    <a:srgbClr val="376092"/>
                  </a:solidFill>
                  <a:sym typeface="Wingdings"/>
                </a:rPr>
                <a:t>H</a:t>
              </a:r>
              <a:r>
                <a:rPr lang="en-US" sz="3200" baseline="-25000" dirty="0">
                  <a:solidFill>
                    <a:srgbClr val="376092"/>
                  </a:solidFill>
                  <a:sym typeface="Wingdings"/>
                </a:rPr>
                <a:t>1</a:t>
              </a:r>
              <a:r>
                <a:rPr lang="en-US" sz="3200" dirty="0" smtClean="0">
                  <a:solidFill>
                    <a:srgbClr val="376092"/>
                  </a:solidFill>
                  <a:sym typeface="Wingdings"/>
                </a:rPr>
                <a:t>    =  </a:t>
              </a:r>
              <a:r>
                <a:rPr lang="en-US" sz="3200" dirty="0">
                  <a:solidFill>
                    <a:srgbClr val="376092"/>
                  </a:solidFill>
                  <a:sym typeface="Wingdings"/>
                </a:rPr>
                <a:t> </a:t>
              </a:r>
              <a:r>
                <a:rPr lang="en-US" sz="3200" dirty="0" smtClean="0">
                  <a:solidFill>
                    <a:srgbClr val="376092"/>
                  </a:solidFill>
                  <a:sym typeface="Wingdings"/>
                </a:rPr>
                <a:t>Z</a:t>
              </a:r>
              <a:r>
                <a:rPr lang="en-US" sz="3200" baseline="-25000" dirty="0" smtClean="0">
                  <a:solidFill>
                    <a:srgbClr val="376092"/>
                  </a:solidFill>
                  <a:sym typeface="Wingdings"/>
                </a:rPr>
                <a:t>1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rPr>
                <a:t>B</a:t>
              </a:r>
              <a:r>
                <a:rPr lang="en-US" sz="3200" baseline="-25000" dirty="0" smtClean="0">
                  <a:solidFill>
                    <a:srgbClr val="376092"/>
                  </a:solidFill>
                </a:rPr>
                <a:t>1</a:t>
              </a:r>
              <a:r>
                <a:rPr lang="en-US" sz="3200" dirty="0" smtClean="0">
                  <a:solidFill>
                    <a:srgbClr val="376092"/>
                  </a:solidFill>
                </a:rPr>
                <a:t>         </a:t>
              </a:r>
              <a:r>
                <a:rPr lang="en-US" sz="3200" dirty="0" smtClean="0">
                  <a:solidFill>
                    <a:srgbClr val="376092"/>
                  </a:solidFill>
                  <a:sym typeface="Wingdings"/>
                </a:rPr>
                <a:t>Z</a:t>
              </a:r>
              <a:r>
                <a:rPr lang="en-US" sz="3200" baseline="-25000" dirty="0" smtClean="0">
                  <a:solidFill>
                    <a:srgbClr val="376092"/>
                  </a:solidFill>
                  <a:sym typeface="Wingdings"/>
                </a:rPr>
                <a:t>1</a:t>
              </a:r>
              <a:r>
                <a:rPr lang="en-US" sz="3200" dirty="0" smtClean="0">
                  <a:solidFill>
                    <a:srgbClr val="376092"/>
                  </a:solidFill>
                  <a:sym typeface="Wingdings"/>
                </a:rPr>
                <a:t> ) = </a:t>
              </a:r>
              <a:r>
                <a:rPr lang="en-US" sz="3200" b="1" dirty="0" smtClean="0">
                  <a:solidFill>
                    <a:srgbClr val="376092"/>
                  </a:solidFill>
                  <a:sym typeface="Wingdings"/>
                </a:rPr>
                <a:t>Z/</a:t>
              </a:r>
              <a:r>
                <a:rPr lang="en-US" sz="3200" dirty="0" smtClean="0">
                  <a:solidFill>
                    <a:srgbClr val="376092"/>
                  </a:solidFill>
                  <a:sym typeface="Wingdings"/>
                </a:rPr>
                <a:t>2</a:t>
              </a:r>
              <a:r>
                <a:rPr lang="en-US" sz="3200" b="1" dirty="0" smtClean="0">
                  <a:solidFill>
                    <a:srgbClr val="376092"/>
                  </a:solidFill>
                  <a:sym typeface="Wingdings"/>
                </a:rPr>
                <a:t>Z </a:t>
              </a:r>
              <a:r>
                <a:rPr lang="en-US" sz="3200" dirty="0" smtClean="0">
                  <a:solidFill>
                    <a:srgbClr val="376092"/>
                  </a:solidFill>
                  <a:sym typeface="Wingdings"/>
                </a:rPr>
                <a:t>for p = 0, 1, 2</a:t>
              </a:r>
              <a:r>
                <a:rPr lang="en-US" sz="3200" dirty="0" smtClean="0">
                  <a:solidFill>
                    <a:srgbClr val="376092"/>
                  </a:solidFill>
                </a:rPr>
                <a:t>   </a:t>
              </a:r>
            </a:p>
          </p:txBody>
        </p:sp>
        <p:sp>
          <p:nvSpPr>
            <p:cNvPr id="31" name="TextBox 30"/>
            <p:cNvSpPr txBox="1"/>
            <p:nvPr/>
          </p:nvSpPr>
          <p:spPr>
            <a:xfrm>
              <a:off x="1303864" y="3991131"/>
              <a:ext cx="626533" cy="420628"/>
            </a:xfrm>
            <a:prstGeom prst="rect">
              <a:avLst/>
            </a:prstGeom>
            <a:noFill/>
          </p:spPr>
          <p:txBody>
            <a:bodyPr wrap="square" rtlCol="0">
              <a:spAutoFit/>
            </a:bodyPr>
            <a:lstStyle/>
            <a:p>
              <a:r>
                <a:rPr lang="en-US" sz="3200" baseline="-25000" dirty="0">
                  <a:solidFill>
                    <a:srgbClr val="376092"/>
                  </a:solidFill>
                </a:rPr>
                <a:t>2</a:t>
              </a:r>
              <a:r>
                <a:rPr lang="en-US" sz="3200" baseline="-25000" dirty="0" smtClean="0">
                  <a:solidFill>
                    <a:srgbClr val="376092"/>
                  </a:solidFill>
                </a:rPr>
                <a:t>, p</a:t>
              </a:r>
            </a:p>
          </p:txBody>
        </p:sp>
        <p:sp>
          <p:nvSpPr>
            <p:cNvPr id="32" name="TextBox 31"/>
            <p:cNvSpPr txBox="1"/>
            <p:nvPr/>
          </p:nvSpPr>
          <p:spPr>
            <a:xfrm>
              <a:off x="3251197" y="4024997"/>
              <a:ext cx="626533" cy="420628"/>
            </a:xfrm>
            <a:prstGeom prst="rect">
              <a:avLst/>
            </a:prstGeom>
            <a:noFill/>
          </p:spPr>
          <p:txBody>
            <a:bodyPr wrap="square" rtlCol="0">
              <a:spAutoFit/>
            </a:bodyPr>
            <a:lstStyle/>
            <a:p>
              <a:r>
                <a:rPr lang="en-US" sz="3200" baseline="-25000" dirty="0">
                  <a:solidFill>
                    <a:srgbClr val="376092"/>
                  </a:solidFill>
                </a:rPr>
                <a:t>2</a:t>
              </a:r>
              <a:r>
                <a:rPr lang="en-US" sz="3200" baseline="-25000" dirty="0" smtClean="0">
                  <a:solidFill>
                    <a:srgbClr val="376092"/>
                  </a:solidFill>
                </a:rPr>
                <a:t>+p</a:t>
              </a:r>
            </a:p>
          </p:txBody>
        </p:sp>
        <p:sp>
          <p:nvSpPr>
            <p:cNvPr id="33" name="TextBox 32"/>
            <p:cNvSpPr txBox="1"/>
            <p:nvPr/>
          </p:nvSpPr>
          <p:spPr>
            <a:xfrm>
              <a:off x="2438394" y="4024997"/>
              <a:ext cx="321739" cy="420628"/>
            </a:xfrm>
            <a:prstGeom prst="rect">
              <a:avLst/>
            </a:prstGeom>
            <a:noFill/>
          </p:spPr>
          <p:txBody>
            <a:bodyPr wrap="square" rtlCol="0">
              <a:spAutoFit/>
            </a:bodyPr>
            <a:lstStyle/>
            <a:p>
              <a:r>
                <a:rPr lang="en-US" sz="3200" baseline="-25000" dirty="0" err="1">
                  <a:solidFill>
                    <a:srgbClr val="376092"/>
                  </a:solidFill>
                </a:rPr>
                <a:t>2</a:t>
              </a:r>
              <a:endParaRPr lang="en-US" sz="3200" baseline="-25000" dirty="0" smtClean="0">
                <a:solidFill>
                  <a:srgbClr val="376092"/>
                </a:solidFill>
              </a:endParaRPr>
            </a:p>
          </p:txBody>
        </p:sp>
        <p:sp>
          <p:nvSpPr>
            <p:cNvPr id="35" name="TextBox 34"/>
            <p:cNvSpPr txBox="1"/>
            <p:nvPr/>
          </p:nvSpPr>
          <p:spPr>
            <a:xfrm>
              <a:off x="4402660" y="4024997"/>
              <a:ext cx="321739" cy="420628"/>
            </a:xfrm>
            <a:prstGeom prst="rect">
              <a:avLst/>
            </a:prstGeom>
            <a:noFill/>
          </p:spPr>
          <p:txBody>
            <a:bodyPr wrap="square" rtlCol="0">
              <a:spAutoFit/>
            </a:bodyPr>
            <a:lstStyle/>
            <a:p>
              <a:r>
                <a:rPr lang="en-US" sz="3200" baseline="-25000" dirty="0" err="1">
                  <a:solidFill>
                    <a:srgbClr val="376092"/>
                  </a:solidFill>
                </a:rPr>
                <a:t>2</a:t>
              </a:r>
              <a:endParaRPr lang="en-US" sz="3200" baseline="-25000" dirty="0" smtClean="0">
                <a:solidFill>
                  <a:srgbClr val="376092"/>
                </a:solidFill>
              </a:endParaRPr>
            </a:p>
          </p:txBody>
        </p:sp>
        <p:sp>
          <p:nvSpPr>
            <p:cNvPr id="36" name="TextBox 35"/>
            <p:cNvSpPr txBox="1"/>
            <p:nvPr/>
          </p:nvSpPr>
          <p:spPr>
            <a:xfrm rot="10800000">
              <a:off x="3539064" y="4252244"/>
              <a:ext cx="660400" cy="584776"/>
            </a:xfrm>
            <a:prstGeom prst="rect">
              <a:avLst/>
            </a:prstGeom>
            <a:noFill/>
          </p:spPr>
          <p:txBody>
            <a:bodyPr wrap="square" rtlCol="0">
              <a:spAutoFit/>
            </a:bodyPr>
            <a:lstStyle/>
            <a:p>
              <a:r>
                <a:rPr lang="en-US" sz="3200" dirty="0" smtClean="0">
                  <a:solidFill>
                    <a:srgbClr val="376092"/>
                  </a:solidFill>
                </a:rPr>
                <a:t>U</a:t>
              </a:r>
            </a:p>
          </p:txBody>
        </p:sp>
      </p:grpSp>
    </p:spTree>
    <p:extLst>
      <p:ext uri="{BB962C8B-B14F-4D97-AF65-F5344CB8AC3E}">
        <p14:creationId xmlns:p14="http://schemas.microsoft.com/office/powerpoint/2010/main" val="627732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2712" y="248061"/>
            <a:ext cx="8919817" cy="1257780"/>
          </a:xfrm>
          <a:prstGeom prst="rect">
            <a:avLst/>
          </a:prstGeom>
          <a:ln>
            <a:noFill/>
          </a:ln>
        </p:spPr>
        <p:txBody>
          <a:bodyPr wrap="square">
            <a:spAutoFit/>
          </a:bodyPr>
          <a:lstStyle/>
          <a:p>
            <a:pPr>
              <a:lnSpc>
                <a:spcPct val="120000"/>
              </a:lnSpc>
            </a:pPr>
            <a:r>
              <a:rPr lang="en-US" sz="3200" dirty="0"/>
              <a:t>&lt;z</a:t>
            </a:r>
            <a:r>
              <a:rPr lang="en-US" sz="3200" baseline="-25000" dirty="0"/>
              <a:t>1</a:t>
            </a:r>
            <a:r>
              <a:rPr lang="en-US" sz="3200" dirty="0"/>
              <a:t>, z</a:t>
            </a:r>
            <a:r>
              <a:rPr lang="en-US" sz="3200" baseline="-25000" dirty="0"/>
              <a:t>2</a:t>
            </a:r>
            <a:r>
              <a:rPr lang="en-US" sz="3200" dirty="0"/>
              <a:t>  :   </a:t>
            </a:r>
            <a:r>
              <a:rPr lang="en-US" sz="3200" dirty="0" smtClean="0"/>
              <a:t>tz</a:t>
            </a:r>
            <a:r>
              <a:rPr lang="en-US" sz="3200" baseline="-25000" dirty="0" smtClean="0"/>
              <a:t>2</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&gt; </a:t>
            </a:r>
            <a:r>
              <a:rPr lang="en-US" sz="3200" baseline="-25000" dirty="0"/>
              <a:t>   </a:t>
            </a:r>
            <a:r>
              <a:rPr lang="en-US" sz="3200" dirty="0"/>
              <a:t> </a:t>
            </a:r>
            <a:r>
              <a:rPr lang="en-US" sz="3200" dirty="0" smtClean="0"/>
              <a:t>where</a:t>
            </a:r>
            <a:endParaRPr lang="en-US" sz="3200" dirty="0"/>
          </a:p>
          <a:p>
            <a:pPr>
              <a:lnSpc>
                <a:spcPct val="120000"/>
              </a:lnSpc>
            </a:pPr>
            <a:r>
              <a:rPr lang="en-US" sz="3200" dirty="0"/>
              <a:t>z</a:t>
            </a:r>
            <a:r>
              <a:rPr lang="en-US" sz="3200" baseline="-25000" dirty="0"/>
              <a:t>1</a:t>
            </a:r>
            <a:r>
              <a:rPr lang="en-US" sz="3200" dirty="0"/>
              <a:t> =  ad + cd + t(</a:t>
            </a:r>
            <a:r>
              <a:rPr lang="en-US" sz="3200" dirty="0" err="1"/>
              <a:t>bc</a:t>
            </a:r>
            <a:r>
              <a:rPr lang="en-US" sz="3200" dirty="0"/>
              <a:t>) + t(</a:t>
            </a:r>
            <a:r>
              <a:rPr lang="en-US" sz="3200" dirty="0" err="1"/>
              <a:t>ab</a:t>
            </a:r>
            <a:r>
              <a:rPr lang="en-US" sz="3200" dirty="0"/>
              <a:t>),   z</a:t>
            </a:r>
            <a:r>
              <a:rPr lang="en-US" sz="3200" baseline="-25000" dirty="0"/>
              <a:t>2</a:t>
            </a:r>
            <a:r>
              <a:rPr lang="en-US" sz="3200" dirty="0"/>
              <a:t> =  ac + t</a:t>
            </a:r>
            <a:r>
              <a:rPr lang="en-US" sz="3200" baseline="30000" dirty="0"/>
              <a:t>2</a:t>
            </a:r>
            <a:r>
              <a:rPr lang="en-US" sz="3200" dirty="0"/>
              <a:t>bc + t</a:t>
            </a:r>
            <a:r>
              <a:rPr lang="en-US" sz="3200" baseline="30000" dirty="0"/>
              <a:t>2</a:t>
            </a:r>
            <a:r>
              <a:rPr lang="en-US" sz="3200" dirty="0"/>
              <a:t>ab</a:t>
            </a:r>
          </a:p>
        </p:txBody>
      </p:sp>
      <p:grpSp>
        <p:nvGrpSpPr>
          <p:cNvPr id="14" name="Group 13"/>
          <p:cNvGrpSpPr/>
          <p:nvPr/>
        </p:nvGrpSpPr>
        <p:grpSpPr>
          <a:xfrm>
            <a:off x="2214069" y="1415760"/>
            <a:ext cx="5435039" cy="845889"/>
            <a:chOff x="1017127" y="3991131"/>
            <a:chExt cx="5435039" cy="845889"/>
          </a:xfrm>
        </p:grpSpPr>
        <p:sp>
          <p:nvSpPr>
            <p:cNvPr id="19" name="Rectangle 18"/>
            <p:cNvSpPr/>
            <p:nvPr/>
          </p:nvSpPr>
          <p:spPr>
            <a:xfrm>
              <a:off x="1017127" y="4201445"/>
              <a:ext cx="5435039" cy="584776"/>
            </a:xfrm>
            <a:prstGeom prst="rect">
              <a:avLst/>
            </a:prstGeom>
            <a:ln>
              <a:noFill/>
            </a:ln>
          </p:spPr>
          <p:txBody>
            <a:bodyPr wrap="square">
              <a:spAutoFit/>
            </a:bodyPr>
            <a:lstStyle/>
            <a:p>
              <a:r>
                <a:rPr lang="en-US" sz="3200" dirty="0" smtClean="0">
                  <a:solidFill>
                    <a:srgbClr val="376092"/>
                  </a:solidFill>
                  <a:sym typeface="Wingdings"/>
                </a:rPr>
                <a:t>H</a:t>
              </a:r>
              <a:r>
                <a:rPr lang="en-US" sz="3200" baseline="-25000" dirty="0">
                  <a:solidFill>
                    <a:srgbClr val="376092"/>
                  </a:solidFill>
                  <a:sym typeface="Wingdings"/>
                </a:rPr>
                <a:t>1</a:t>
              </a:r>
              <a:r>
                <a:rPr lang="en-US" sz="3200" dirty="0" smtClean="0">
                  <a:solidFill>
                    <a:srgbClr val="376092"/>
                  </a:solidFill>
                  <a:sym typeface="Wingdings"/>
                </a:rPr>
                <a:t>    =  </a:t>
              </a:r>
              <a:r>
                <a:rPr lang="en-US" sz="3200" dirty="0">
                  <a:solidFill>
                    <a:srgbClr val="376092"/>
                  </a:solidFill>
                  <a:sym typeface="Wingdings"/>
                </a:rPr>
                <a:t> </a:t>
              </a:r>
              <a:r>
                <a:rPr lang="en-US" sz="3200" dirty="0" smtClean="0">
                  <a:solidFill>
                    <a:srgbClr val="376092"/>
                  </a:solidFill>
                  <a:sym typeface="Wingdings"/>
                </a:rPr>
                <a:t>Z</a:t>
              </a:r>
              <a:r>
                <a:rPr lang="en-US" sz="3200" baseline="-25000" dirty="0" smtClean="0">
                  <a:solidFill>
                    <a:srgbClr val="376092"/>
                  </a:solidFill>
                  <a:sym typeface="Wingdings"/>
                </a:rPr>
                <a:t>1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rPr>
                <a:t>B</a:t>
              </a:r>
              <a:r>
                <a:rPr lang="en-US" sz="3200" baseline="-25000" dirty="0" smtClean="0">
                  <a:solidFill>
                    <a:srgbClr val="376092"/>
                  </a:solidFill>
                </a:rPr>
                <a:t>1</a:t>
              </a:r>
              <a:r>
                <a:rPr lang="en-US" sz="3200" dirty="0" smtClean="0">
                  <a:solidFill>
                    <a:srgbClr val="376092"/>
                  </a:solidFill>
                </a:rPr>
                <a:t>         </a:t>
              </a:r>
              <a:r>
                <a:rPr lang="en-US" sz="3200" dirty="0" smtClean="0">
                  <a:solidFill>
                    <a:srgbClr val="376092"/>
                  </a:solidFill>
                  <a:sym typeface="Wingdings"/>
                </a:rPr>
                <a:t>Z</a:t>
              </a:r>
              <a:r>
                <a:rPr lang="en-US" sz="3200" baseline="-25000" dirty="0" smtClean="0">
                  <a:solidFill>
                    <a:srgbClr val="376092"/>
                  </a:solidFill>
                  <a:sym typeface="Wingdings"/>
                </a:rPr>
                <a:t>1</a:t>
              </a:r>
              <a:r>
                <a:rPr lang="en-US" sz="3200" dirty="0" smtClean="0">
                  <a:solidFill>
                    <a:srgbClr val="376092"/>
                  </a:solidFill>
                  <a:sym typeface="Wingdings"/>
                </a:rPr>
                <a:t> )</a:t>
              </a:r>
              <a:r>
                <a:rPr lang="en-US" sz="3200" dirty="0" smtClean="0">
                  <a:solidFill>
                    <a:srgbClr val="376092"/>
                  </a:solidFill>
                </a:rPr>
                <a:t>   </a:t>
              </a:r>
            </a:p>
          </p:txBody>
        </p:sp>
        <p:sp>
          <p:nvSpPr>
            <p:cNvPr id="20" name="TextBox 19"/>
            <p:cNvSpPr txBox="1"/>
            <p:nvPr/>
          </p:nvSpPr>
          <p:spPr>
            <a:xfrm>
              <a:off x="1303864" y="3991131"/>
              <a:ext cx="626533" cy="420628"/>
            </a:xfrm>
            <a:prstGeom prst="rect">
              <a:avLst/>
            </a:prstGeom>
            <a:noFill/>
          </p:spPr>
          <p:txBody>
            <a:bodyPr wrap="square" rtlCol="0">
              <a:spAutoFit/>
            </a:bodyPr>
            <a:lstStyle/>
            <a:p>
              <a:r>
                <a:rPr lang="en-US" sz="3200" baseline="-25000" dirty="0" err="1">
                  <a:solidFill>
                    <a:srgbClr val="376092"/>
                  </a:solidFill>
                </a:rPr>
                <a:t>i</a:t>
              </a:r>
              <a:r>
                <a:rPr lang="en-US" sz="3200" baseline="-25000" dirty="0" smtClean="0">
                  <a:solidFill>
                    <a:srgbClr val="376092"/>
                  </a:solidFill>
                </a:rPr>
                <a:t>, p</a:t>
              </a:r>
            </a:p>
          </p:txBody>
        </p:sp>
        <p:sp>
          <p:nvSpPr>
            <p:cNvPr id="21" name="TextBox 20"/>
            <p:cNvSpPr txBox="1"/>
            <p:nvPr/>
          </p:nvSpPr>
          <p:spPr>
            <a:xfrm>
              <a:off x="3251197" y="4024997"/>
              <a:ext cx="626533" cy="420628"/>
            </a:xfrm>
            <a:prstGeom prst="rect">
              <a:avLst/>
            </a:prstGeom>
            <a:noFill/>
          </p:spPr>
          <p:txBody>
            <a:bodyPr wrap="square" rtlCol="0">
              <a:spAutoFit/>
            </a:bodyPr>
            <a:lstStyle/>
            <a:p>
              <a:r>
                <a:rPr lang="en-US" sz="3200" baseline="-25000" dirty="0" err="1" smtClean="0">
                  <a:solidFill>
                    <a:srgbClr val="376092"/>
                  </a:solidFill>
                </a:rPr>
                <a:t>i+p</a:t>
              </a:r>
              <a:endParaRPr lang="en-US" sz="3200" baseline="-25000" dirty="0" smtClean="0">
                <a:solidFill>
                  <a:srgbClr val="376092"/>
                </a:solidFill>
              </a:endParaRPr>
            </a:p>
          </p:txBody>
        </p:sp>
        <p:sp>
          <p:nvSpPr>
            <p:cNvPr id="22" name="TextBox 21"/>
            <p:cNvSpPr txBox="1"/>
            <p:nvPr/>
          </p:nvSpPr>
          <p:spPr>
            <a:xfrm>
              <a:off x="2438394"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23" name="TextBox 22"/>
            <p:cNvSpPr txBox="1"/>
            <p:nvPr/>
          </p:nvSpPr>
          <p:spPr>
            <a:xfrm>
              <a:off x="4402660"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24" name="TextBox 23"/>
            <p:cNvSpPr txBox="1"/>
            <p:nvPr/>
          </p:nvSpPr>
          <p:spPr>
            <a:xfrm rot="10800000">
              <a:off x="3539064" y="4252244"/>
              <a:ext cx="660400" cy="584776"/>
            </a:xfrm>
            <a:prstGeom prst="rect">
              <a:avLst/>
            </a:prstGeom>
            <a:noFill/>
          </p:spPr>
          <p:txBody>
            <a:bodyPr wrap="square" rtlCol="0">
              <a:spAutoFit/>
            </a:bodyPr>
            <a:lstStyle/>
            <a:p>
              <a:r>
                <a:rPr lang="en-US" sz="3200" dirty="0" smtClean="0">
                  <a:solidFill>
                    <a:srgbClr val="376092"/>
                  </a:solidFill>
                </a:rPr>
                <a:t>U</a:t>
              </a:r>
            </a:p>
          </p:txBody>
        </p:sp>
      </p:grpSp>
      <p:sp>
        <p:nvSpPr>
          <p:cNvPr id="15" name="Snip Single Corner Rectangle 14"/>
          <p:cNvSpPr/>
          <p:nvPr/>
        </p:nvSpPr>
        <p:spPr>
          <a:xfrm>
            <a:off x="1609896" y="3262358"/>
            <a:ext cx="200739" cy="596086"/>
          </a:xfrm>
          <a:prstGeom prst="snip1Rect">
            <a:avLst/>
          </a:prstGeom>
        </p:spPr>
        <p:txBody>
          <a:bodyPr wrap="none" rtlCol="0" anchor="ctr">
            <a:spAutoFit/>
          </a:bodyPr>
          <a:lstStyle/>
          <a:p>
            <a:pPr algn="ctr"/>
            <a:endParaRPr lang="en-US" sz="3200" dirty="0">
              <a:solidFill>
                <a:srgbClr val="376092"/>
              </a:solidFill>
              <a:sym typeface="Wingdings"/>
            </a:endParaRPr>
          </a:p>
        </p:txBody>
      </p:sp>
      <p:pic>
        <p:nvPicPr>
          <p:cNvPr id="29" name="Picture 28"/>
          <p:cNvPicPr>
            <a:picLocks noChangeAspect="1"/>
          </p:cNvPicPr>
          <p:nvPr/>
        </p:nvPicPr>
        <p:blipFill>
          <a:blip r:embed="rId2"/>
          <a:stretch>
            <a:fillRect/>
          </a:stretch>
        </p:blipFill>
        <p:spPr>
          <a:xfrm>
            <a:off x="-38663" y="4098682"/>
            <a:ext cx="9144000" cy="2427694"/>
          </a:xfrm>
          <a:prstGeom prst="rect">
            <a:avLst/>
          </a:prstGeom>
        </p:spPr>
      </p:pic>
      <p:sp>
        <p:nvSpPr>
          <p:cNvPr id="2" name="TextBox 1"/>
          <p:cNvSpPr txBox="1"/>
          <p:nvPr/>
        </p:nvSpPr>
        <p:spPr>
          <a:xfrm>
            <a:off x="318112" y="2373991"/>
            <a:ext cx="8886544" cy="584776"/>
          </a:xfrm>
          <a:prstGeom prst="rect">
            <a:avLst/>
          </a:prstGeom>
          <a:noFill/>
        </p:spPr>
        <p:txBody>
          <a:bodyPr wrap="square" rtlCol="0">
            <a:spAutoFit/>
          </a:bodyPr>
          <a:lstStyle/>
          <a:p>
            <a:r>
              <a:rPr lang="en-US" sz="3200" dirty="0" err="1" smtClean="0"/>
              <a:t>deg</a:t>
            </a:r>
            <a:r>
              <a:rPr lang="en-US" sz="3200" dirty="0" smtClean="0"/>
              <a:t> z</a:t>
            </a:r>
            <a:r>
              <a:rPr lang="en-US" sz="3200" baseline="-25000" dirty="0" smtClean="0"/>
              <a:t>1</a:t>
            </a:r>
            <a:r>
              <a:rPr lang="en-US" sz="3200" dirty="0" smtClean="0"/>
              <a:t> = 2, </a:t>
            </a:r>
            <a:r>
              <a:rPr lang="en-US" sz="3200" dirty="0" err="1" smtClean="0"/>
              <a:t>deg</a:t>
            </a:r>
            <a:r>
              <a:rPr lang="en-US" sz="3200" dirty="0" smtClean="0"/>
              <a:t> z</a:t>
            </a:r>
            <a:r>
              <a:rPr lang="en-US" sz="3200" baseline="-25000" dirty="0" smtClean="0"/>
              <a:t>2</a:t>
            </a:r>
            <a:r>
              <a:rPr lang="en-US" sz="3200" dirty="0" smtClean="0"/>
              <a:t> = 3, </a:t>
            </a:r>
            <a:r>
              <a:rPr lang="en-US" sz="3200" dirty="0" err="1" smtClean="0"/>
              <a:t>deg</a:t>
            </a:r>
            <a:r>
              <a:rPr lang="en-US" sz="3200" dirty="0"/>
              <a:t> </a:t>
            </a:r>
            <a:r>
              <a:rPr lang="en-US" sz="3200" dirty="0" smtClean="0"/>
              <a:t>tz</a:t>
            </a:r>
            <a:r>
              <a:rPr lang="en-US" sz="3200" baseline="-25000" dirty="0" smtClean="0"/>
              <a:t>2</a:t>
            </a:r>
            <a:r>
              <a:rPr lang="en-US" sz="3200" dirty="0" smtClean="0"/>
              <a:t> = 4, </a:t>
            </a:r>
            <a:r>
              <a:rPr lang="en-US" sz="3200" dirty="0" err="1" smtClean="0"/>
              <a:t>deg</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a:t>
            </a:r>
            <a:r>
              <a:rPr lang="en-US" sz="3200" dirty="0" smtClean="0"/>
              <a:t> = 5</a:t>
            </a:r>
          </a:p>
        </p:txBody>
      </p:sp>
      <p:grpSp>
        <p:nvGrpSpPr>
          <p:cNvPr id="18" name="Group 17"/>
          <p:cNvGrpSpPr/>
          <p:nvPr/>
        </p:nvGrpSpPr>
        <p:grpSpPr>
          <a:xfrm>
            <a:off x="1042039" y="2991999"/>
            <a:ext cx="7070268" cy="845889"/>
            <a:chOff x="1017127" y="3991131"/>
            <a:chExt cx="7070268" cy="845889"/>
          </a:xfrm>
        </p:grpSpPr>
        <p:sp>
          <p:nvSpPr>
            <p:cNvPr id="25" name="Rectangle 24"/>
            <p:cNvSpPr/>
            <p:nvPr/>
          </p:nvSpPr>
          <p:spPr>
            <a:xfrm>
              <a:off x="1017127" y="4201445"/>
              <a:ext cx="7070268" cy="584776"/>
            </a:xfrm>
            <a:prstGeom prst="rect">
              <a:avLst/>
            </a:prstGeom>
            <a:ln>
              <a:noFill/>
            </a:ln>
          </p:spPr>
          <p:txBody>
            <a:bodyPr wrap="square">
              <a:spAutoFit/>
            </a:bodyPr>
            <a:lstStyle/>
            <a:p>
              <a:r>
                <a:rPr lang="en-US" sz="3200" dirty="0" smtClean="0">
                  <a:solidFill>
                    <a:srgbClr val="376092"/>
                  </a:solidFill>
                  <a:sym typeface="Wingdings"/>
                </a:rPr>
                <a:t>H</a:t>
              </a:r>
              <a:r>
                <a:rPr lang="en-US" sz="3200" baseline="-25000" dirty="0">
                  <a:solidFill>
                    <a:srgbClr val="376092"/>
                  </a:solidFill>
                  <a:sym typeface="Wingdings"/>
                </a:rPr>
                <a:t>1</a:t>
              </a:r>
              <a:r>
                <a:rPr lang="en-US" sz="3200" dirty="0" smtClean="0">
                  <a:solidFill>
                    <a:srgbClr val="376092"/>
                  </a:solidFill>
                  <a:sym typeface="Wingdings"/>
                </a:rPr>
                <a:t>    =  </a:t>
              </a:r>
              <a:r>
                <a:rPr lang="en-US" sz="3200" dirty="0">
                  <a:solidFill>
                    <a:srgbClr val="376092"/>
                  </a:solidFill>
                  <a:sym typeface="Wingdings"/>
                </a:rPr>
                <a:t> </a:t>
              </a:r>
              <a:r>
                <a:rPr lang="en-US" sz="3200" dirty="0" smtClean="0">
                  <a:solidFill>
                    <a:srgbClr val="376092"/>
                  </a:solidFill>
                  <a:sym typeface="Wingdings"/>
                </a:rPr>
                <a:t>Z</a:t>
              </a:r>
              <a:r>
                <a:rPr lang="en-US" sz="3200" baseline="-25000" dirty="0" smtClean="0">
                  <a:solidFill>
                    <a:srgbClr val="376092"/>
                  </a:solidFill>
                  <a:sym typeface="Wingdings"/>
                </a:rPr>
                <a:t>1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rPr>
                <a:t>B</a:t>
              </a:r>
              <a:r>
                <a:rPr lang="en-US" sz="3200" baseline="-25000" dirty="0" smtClean="0">
                  <a:solidFill>
                    <a:srgbClr val="376092"/>
                  </a:solidFill>
                </a:rPr>
                <a:t>1</a:t>
              </a:r>
              <a:r>
                <a:rPr lang="en-US" sz="3200" dirty="0" smtClean="0">
                  <a:solidFill>
                    <a:srgbClr val="376092"/>
                  </a:solidFill>
                </a:rPr>
                <a:t>         </a:t>
              </a:r>
              <a:r>
                <a:rPr lang="en-US" sz="3200" dirty="0" smtClean="0">
                  <a:solidFill>
                    <a:srgbClr val="376092"/>
                  </a:solidFill>
                  <a:sym typeface="Wingdings"/>
                </a:rPr>
                <a:t>Z</a:t>
              </a:r>
              <a:r>
                <a:rPr lang="en-US" sz="3200" baseline="-25000" dirty="0" smtClean="0">
                  <a:solidFill>
                    <a:srgbClr val="376092"/>
                  </a:solidFill>
                  <a:sym typeface="Wingdings"/>
                </a:rPr>
                <a:t>1</a:t>
              </a:r>
              <a:r>
                <a:rPr lang="en-US" sz="3200" dirty="0" smtClean="0">
                  <a:solidFill>
                    <a:srgbClr val="376092"/>
                  </a:solidFill>
                  <a:sym typeface="Wingdings"/>
                </a:rPr>
                <a:t> ) = </a:t>
              </a:r>
              <a:r>
                <a:rPr lang="en-US" sz="3200" dirty="0">
                  <a:solidFill>
                    <a:srgbClr val="376092"/>
                  </a:solidFill>
                  <a:sym typeface="Wingdings"/>
                </a:rPr>
                <a:t>0</a:t>
              </a:r>
              <a:r>
                <a:rPr lang="en-US" sz="3200" dirty="0" smtClean="0">
                  <a:solidFill>
                    <a:srgbClr val="376092"/>
                  </a:solidFill>
                  <a:sym typeface="Wingdings"/>
                </a:rPr>
                <a:t> for p =</a:t>
              </a:r>
              <a:endParaRPr lang="en-US" sz="3200" dirty="0" smtClean="0">
                <a:solidFill>
                  <a:srgbClr val="376092"/>
                </a:solidFill>
              </a:endParaRPr>
            </a:p>
          </p:txBody>
        </p:sp>
        <p:sp>
          <p:nvSpPr>
            <p:cNvPr id="31" name="TextBox 30"/>
            <p:cNvSpPr txBox="1"/>
            <p:nvPr/>
          </p:nvSpPr>
          <p:spPr>
            <a:xfrm>
              <a:off x="1303864" y="3991131"/>
              <a:ext cx="626533" cy="420628"/>
            </a:xfrm>
            <a:prstGeom prst="rect">
              <a:avLst/>
            </a:prstGeom>
            <a:noFill/>
          </p:spPr>
          <p:txBody>
            <a:bodyPr wrap="square" rtlCol="0">
              <a:spAutoFit/>
            </a:bodyPr>
            <a:lstStyle/>
            <a:p>
              <a:r>
                <a:rPr lang="en-US" sz="3200" baseline="-25000" dirty="0">
                  <a:solidFill>
                    <a:srgbClr val="376092"/>
                  </a:solidFill>
                </a:rPr>
                <a:t>2</a:t>
              </a:r>
              <a:r>
                <a:rPr lang="en-US" sz="3200" baseline="-25000" dirty="0" smtClean="0">
                  <a:solidFill>
                    <a:srgbClr val="376092"/>
                  </a:solidFill>
                </a:rPr>
                <a:t>, p</a:t>
              </a:r>
            </a:p>
          </p:txBody>
        </p:sp>
        <p:sp>
          <p:nvSpPr>
            <p:cNvPr id="32" name="TextBox 31"/>
            <p:cNvSpPr txBox="1"/>
            <p:nvPr/>
          </p:nvSpPr>
          <p:spPr>
            <a:xfrm>
              <a:off x="3251197" y="4024997"/>
              <a:ext cx="626533" cy="420628"/>
            </a:xfrm>
            <a:prstGeom prst="rect">
              <a:avLst/>
            </a:prstGeom>
            <a:noFill/>
          </p:spPr>
          <p:txBody>
            <a:bodyPr wrap="square" rtlCol="0">
              <a:spAutoFit/>
            </a:bodyPr>
            <a:lstStyle/>
            <a:p>
              <a:r>
                <a:rPr lang="en-US" sz="3200" baseline="-25000" dirty="0">
                  <a:solidFill>
                    <a:srgbClr val="376092"/>
                  </a:solidFill>
                </a:rPr>
                <a:t>2</a:t>
              </a:r>
              <a:r>
                <a:rPr lang="en-US" sz="3200" baseline="-25000" dirty="0" smtClean="0">
                  <a:solidFill>
                    <a:srgbClr val="376092"/>
                  </a:solidFill>
                </a:rPr>
                <a:t>+p</a:t>
              </a:r>
            </a:p>
          </p:txBody>
        </p:sp>
        <p:sp>
          <p:nvSpPr>
            <p:cNvPr id="33" name="TextBox 32"/>
            <p:cNvSpPr txBox="1"/>
            <p:nvPr/>
          </p:nvSpPr>
          <p:spPr>
            <a:xfrm>
              <a:off x="2438394" y="4024997"/>
              <a:ext cx="321739" cy="420628"/>
            </a:xfrm>
            <a:prstGeom prst="rect">
              <a:avLst/>
            </a:prstGeom>
            <a:noFill/>
          </p:spPr>
          <p:txBody>
            <a:bodyPr wrap="square" rtlCol="0">
              <a:spAutoFit/>
            </a:bodyPr>
            <a:lstStyle/>
            <a:p>
              <a:r>
                <a:rPr lang="en-US" sz="3200" baseline="-25000" dirty="0" err="1">
                  <a:solidFill>
                    <a:srgbClr val="376092"/>
                  </a:solidFill>
                </a:rPr>
                <a:t>2</a:t>
              </a:r>
              <a:endParaRPr lang="en-US" sz="3200" baseline="-25000" dirty="0" smtClean="0">
                <a:solidFill>
                  <a:srgbClr val="376092"/>
                </a:solidFill>
              </a:endParaRPr>
            </a:p>
          </p:txBody>
        </p:sp>
        <p:sp>
          <p:nvSpPr>
            <p:cNvPr id="35" name="TextBox 34"/>
            <p:cNvSpPr txBox="1"/>
            <p:nvPr/>
          </p:nvSpPr>
          <p:spPr>
            <a:xfrm>
              <a:off x="4402660" y="4024997"/>
              <a:ext cx="321739" cy="420628"/>
            </a:xfrm>
            <a:prstGeom prst="rect">
              <a:avLst/>
            </a:prstGeom>
            <a:noFill/>
          </p:spPr>
          <p:txBody>
            <a:bodyPr wrap="square" rtlCol="0">
              <a:spAutoFit/>
            </a:bodyPr>
            <a:lstStyle/>
            <a:p>
              <a:r>
                <a:rPr lang="en-US" sz="3200" baseline="-25000" dirty="0" err="1">
                  <a:solidFill>
                    <a:srgbClr val="376092"/>
                  </a:solidFill>
                </a:rPr>
                <a:t>2</a:t>
              </a:r>
              <a:endParaRPr lang="en-US" sz="3200" baseline="-25000" dirty="0" smtClean="0">
                <a:solidFill>
                  <a:srgbClr val="376092"/>
                </a:solidFill>
              </a:endParaRPr>
            </a:p>
          </p:txBody>
        </p:sp>
        <p:sp>
          <p:nvSpPr>
            <p:cNvPr id="36" name="TextBox 35"/>
            <p:cNvSpPr txBox="1"/>
            <p:nvPr/>
          </p:nvSpPr>
          <p:spPr>
            <a:xfrm rot="10800000">
              <a:off x="3539064" y="4252244"/>
              <a:ext cx="660400" cy="584776"/>
            </a:xfrm>
            <a:prstGeom prst="rect">
              <a:avLst/>
            </a:prstGeom>
            <a:noFill/>
          </p:spPr>
          <p:txBody>
            <a:bodyPr wrap="square" rtlCol="0">
              <a:spAutoFit/>
            </a:bodyPr>
            <a:lstStyle/>
            <a:p>
              <a:r>
                <a:rPr lang="en-US" sz="3200" dirty="0" smtClean="0">
                  <a:solidFill>
                    <a:srgbClr val="376092"/>
                  </a:solidFill>
                </a:rPr>
                <a:t>U</a:t>
              </a:r>
            </a:p>
          </p:txBody>
        </p:sp>
      </p:grpSp>
    </p:spTree>
    <p:extLst>
      <p:ext uri="{BB962C8B-B14F-4D97-AF65-F5344CB8AC3E}">
        <p14:creationId xmlns:p14="http://schemas.microsoft.com/office/powerpoint/2010/main" val="36732443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2712" y="248061"/>
            <a:ext cx="8919817" cy="1257780"/>
          </a:xfrm>
          <a:prstGeom prst="rect">
            <a:avLst/>
          </a:prstGeom>
          <a:ln>
            <a:noFill/>
          </a:ln>
        </p:spPr>
        <p:txBody>
          <a:bodyPr wrap="square">
            <a:spAutoFit/>
          </a:bodyPr>
          <a:lstStyle/>
          <a:p>
            <a:pPr>
              <a:lnSpc>
                <a:spcPct val="120000"/>
              </a:lnSpc>
            </a:pPr>
            <a:r>
              <a:rPr lang="en-US" sz="3200" dirty="0"/>
              <a:t>&lt;z</a:t>
            </a:r>
            <a:r>
              <a:rPr lang="en-US" sz="3200" baseline="-25000" dirty="0"/>
              <a:t>1</a:t>
            </a:r>
            <a:r>
              <a:rPr lang="en-US" sz="3200" dirty="0"/>
              <a:t>, z</a:t>
            </a:r>
            <a:r>
              <a:rPr lang="en-US" sz="3200" baseline="-25000" dirty="0"/>
              <a:t>2</a:t>
            </a:r>
            <a:r>
              <a:rPr lang="en-US" sz="3200" dirty="0"/>
              <a:t>  :   </a:t>
            </a:r>
            <a:r>
              <a:rPr lang="en-US" sz="3200" dirty="0" smtClean="0"/>
              <a:t>tz</a:t>
            </a:r>
            <a:r>
              <a:rPr lang="en-US" sz="3200" baseline="-25000" dirty="0" smtClean="0"/>
              <a:t>2</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&gt; </a:t>
            </a:r>
            <a:r>
              <a:rPr lang="en-US" sz="3200" baseline="-25000" dirty="0"/>
              <a:t>   </a:t>
            </a:r>
            <a:r>
              <a:rPr lang="en-US" sz="3200" dirty="0"/>
              <a:t> </a:t>
            </a:r>
            <a:r>
              <a:rPr lang="en-US" sz="3200" dirty="0" smtClean="0"/>
              <a:t>where</a:t>
            </a:r>
            <a:endParaRPr lang="en-US" sz="3200" dirty="0"/>
          </a:p>
          <a:p>
            <a:pPr>
              <a:lnSpc>
                <a:spcPct val="120000"/>
              </a:lnSpc>
            </a:pPr>
            <a:r>
              <a:rPr lang="en-US" sz="3200" dirty="0"/>
              <a:t>z</a:t>
            </a:r>
            <a:r>
              <a:rPr lang="en-US" sz="3200" baseline="-25000" dirty="0"/>
              <a:t>1</a:t>
            </a:r>
            <a:r>
              <a:rPr lang="en-US" sz="3200" dirty="0"/>
              <a:t> =  ad + cd + t(</a:t>
            </a:r>
            <a:r>
              <a:rPr lang="en-US" sz="3200" dirty="0" err="1"/>
              <a:t>bc</a:t>
            </a:r>
            <a:r>
              <a:rPr lang="en-US" sz="3200" dirty="0"/>
              <a:t>) + t(</a:t>
            </a:r>
            <a:r>
              <a:rPr lang="en-US" sz="3200" dirty="0" err="1"/>
              <a:t>ab</a:t>
            </a:r>
            <a:r>
              <a:rPr lang="en-US" sz="3200" dirty="0"/>
              <a:t>),   z</a:t>
            </a:r>
            <a:r>
              <a:rPr lang="en-US" sz="3200" baseline="-25000" dirty="0"/>
              <a:t>2</a:t>
            </a:r>
            <a:r>
              <a:rPr lang="en-US" sz="3200" dirty="0"/>
              <a:t> =  ac + t</a:t>
            </a:r>
            <a:r>
              <a:rPr lang="en-US" sz="3200" baseline="30000" dirty="0"/>
              <a:t>2</a:t>
            </a:r>
            <a:r>
              <a:rPr lang="en-US" sz="3200" dirty="0"/>
              <a:t>bc + t</a:t>
            </a:r>
            <a:r>
              <a:rPr lang="en-US" sz="3200" baseline="30000" dirty="0"/>
              <a:t>2</a:t>
            </a:r>
            <a:r>
              <a:rPr lang="en-US" sz="3200" dirty="0"/>
              <a:t>ab</a:t>
            </a:r>
          </a:p>
        </p:txBody>
      </p:sp>
      <p:grpSp>
        <p:nvGrpSpPr>
          <p:cNvPr id="14" name="Group 13"/>
          <p:cNvGrpSpPr/>
          <p:nvPr/>
        </p:nvGrpSpPr>
        <p:grpSpPr>
          <a:xfrm>
            <a:off x="2214069" y="1415760"/>
            <a:ext cx="5435039" cy="845889"/>
            <a:chOff x="1017127" y="3991131"/>
            <a:chExt cx="5435039" cy="845889"/>
          </a:xfrm>
        </p:grpSpPr>
        <p:sp>
          <p:nvSpPr>
            <p:cNvPr id="19" name="Rectangle 18"/>
            <p:cNvSpPr/>
            <p:nvPr/>
          </p:nvSpPr>
          <p:spPr>
            <a:xfrm>
              <a:off x="1017127" y="4201445"/>
              <a:ext cx="5435039" cy="584776"/>
            </a:xfrm>
            <a:prstGeom prst="rect">
              <a:avLst/>
            </a:prstGeom>
            <a:ln>
              <a:noFill/>
            </a:ln>
          </p:spPr>
          <p:txBody>
            <a:bodyPr wrap="square">
              <a:spAutoFit/>
            </a:bodyPr>
            <a:lstStyle/>
            <a:p>
              <a:r>
                <a:rPr lang="en-US" sz="3200" dirty="0" smtClean="0">
                  <a:solidFill>
                    <a:srgbClr val="376092"/>
                  </a:solidFill>
                  <a:sym typeface="Wingdings"/>
                </a:rPr>
                <a:t>H</a:t>
              </a:r>
              <a:r>
                <a:rPr lang="en-US" sz="3200" baseline="-25000" dirty="0">
                  <a:solidFill>
                    <a:srgbClr val="376092"/>
                  </a:solidFill>
                  <a:sym typeface="Wingdings"/>
                </a:rPr>
                <a:t>1</a:t>
              </a:r>
              <a:r>
                <a:rPr lang="en-US" sz="3200" dirty="0" smtClean="0">
                  <a:solidFill>
                    <a:srgbClr val="376092"/>
                  </a:solidFill>
                  <a:sym typeface="Wingdings"/>
                </a:rPr>
                <a:t>    =  </a:t>
              </a:r>
              <a:r>
                <a:rPr lang="en-US" sz="3200" dirty="0">
                  <a:solidFill>
                    <a:srgbClr val="376092"/>
                  </a:solidFill>
                  <a:sym typeface="Wingdings"/>
                </a:rPr>
                <a:t> </a:t>
              </a:r>
              <a:r>
                <a:rPr lang="en-US" sz="3200" dirty="0" smtClean="0">
                  <a:solidFill>
                    <a:srgbClr val="376092"/>
                  </a:solidFill>
                  <a:sym typeface="Wingdings"/>
                </a:rPr>
                <a:t>Z</a:t>
              </a:r>
              <a:r>
                <a:rPr lang="en-US" sz="3200" baseline="-25000" dirty="0" smtClean="0">
                  <a:solidFill>
                    <a:srgbClr val="376092"/>
                  </a:solidFill>
                  <a:sym typeface="Wingdings"/>
                </a:rPr>
                <a:t>1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rPr>
                <a:t>B</a:t>
              </a:r>
              <a:r>
                <a:rPr lang="en-US" sz="3200" baseline="-25000" dirty="0" smtClean="0">
                  <a:solidFill>
                    <a:srgbClr val="376092"/>
                  </a:solidFill>
                </a:rPr>
                <a:t>1</a:t>
              </a:r>
              <a:r>
                <a:rPr lang="en-US" sz="3200" dirty="0" smtClean="0">
                  <a:solidFill>
                    <a:srgbClr val="376092"/>
                  </a:solidFill>
                </a:rPr>
                <a:t>         </a:t>
              </a:r>
              <a:r>
                <a:rPr lang="en-US" sz="3200" dirty="0" smtClean="0">
                  <a:solidFill>
                    <a:srgbClr val="376092"/>
                  </a:solidFill>
                  <a:sym typeface="Wingdings"/>
                </a:rPr>
                <a:t>Z</a:t>
              </a:r>
              <a:r>
                <a:rPr lang="en-US" sz="3200" baseline="-25000" dirty="0" smtClean="0">
                  <a:solidFill>
                    <a:srgbClr val="376092"/>
                  </a:solidFill>
                  <a:sym typeface="Wingdings"/>
                </a:rPr>
                <a:t>1</a:t>
              </a:r>
              <a:r>
                <a:rPr lang="en-US" sz="3200" dirty="0" smtClean="0">
                  <a:solidFill>
                    <a:srgbClr val="376092"/>
                  </a:solidFill>
                  <a:sym typeface="Wingdings"/>
                </a:rPr>
                <a:t> )</a:t>
              </a:r>
              <a:r>
                <a:rPr lang="en-US" sz="3200" dirty="0" smtClean="0">
                  <a:solidFill>
                    <a:srgbClr val="376092"/>
                  </a:solidFill>
                </a:rPr>
                <a:t>   </a:t>
              </a:r>
            </a:p>
          </p:txBody>
        </p:sp>
        <p:sp>
          <p:nvSpPr>
            <p:cNvPr id="20" name="TextBox 19"/>
            <p:cNvSpPr txBox="1"/>
            <p:nvPr/>
          </p:nvSpPr>
          <p:spPr>
            <a:xfrm>
              <a:off x="1303864" y="3991131"/>
              <a:ext cx="626533" cy="420628"/>
            </a:xfrm>
            <a:prstGeom prst="rect">
              <a:avLst/>
            </a:prstGeom>
            <a:noFill/>
          </p:spPr>
          <p:txBody>
            <a:bodyPr wrap="square" rtlCol="0">
              <a:spAutoFit/>
            </a:bodyPr>
            <a:lstStyle/>
            <a:p>
              <a:r>
                <a:rPr lang="en-US" sz="3200" baseline="-25000" dirty="0" err="1">
                  <a:solidFill>
                    <a:srgbClr val="376092"/>
                  </a:solidFill>
                </a:rPr>
                <a:t>i</a:t>
              </a:r>
              <a:r>
                <a:rPr lang="en-US" sz="3200" baseline="-25000" dirty="0" smtClean="0">
                  <a:solidFill>
                    <a:srgbClr val="376092"/>
                  </a:solidFill>
                </a:rPr>
                <a:t>, p</a:t>
              </a:r>
            </a:p>
          </p:txBody>
        </p:sp>
        <p:sp>
          <p:nvSpPr>
            <p:cNvPr id="21" name="TextBox 20"/>
            <p:cNvSpPr txBox="1"/>
            <p:nvPr/>
          </p:nvSpPr>
          <p:spPr>
            <a:xfrm>
              <a:off x="3251197" y="4024997"/>
              <a:ext cx="626533" cy="420628"/>
            </a:xfrm>
            <a:prstGeom prst="rect">
              <a:avLst/>
            </a:prstGeom>
            <a:noFill/>
          </p:spPr>
          <p:txBody>
            <a:bodyPr wrap="square" rtlCol="0">
              <a:spAutoFit/>
            </a:bodyPr>
            <a:lstStyle/>
            <a:p>
              <a:r>
                <a:rPr lang="en-US" sz="3200" baseline="-25000" dirty="0" err="1" smtClean="0">
                  <a:solidFill>
                    <a:srgbClr val="376092"/>
                  </a:solidFill>
                </a:rPr>
                <a:t>i+p</a:t>
              </a:r>
              <a:endParaRPr lang="en-US" sz="3200" baseline="-25000" dirty="0" smtClean="0">
                <a:solidFill>
                  <a:srgbClr val="376092"/>
                </a:solidFill>
              </a:endParaRPr>
            </a:p>
          </p:txBody>
        </p:sp>
        <p:sp>
          <p:nvSpPr>
            <p:cNvPr id="22" name="TextBox 21"/>
            <p:cNvSpPr txBox="1"/>
            <p:nvPr/>
          </p:nvSpPr>
          <p:spPr>
            <a:xfrm>
              <a:off x="2438394"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23" name="TextBox 22"/>
            <p:cNvSpPr txBox="1"/>
            <p:nvPr/>
          </p:nvSpPr>
          <p:spPr>
            <a:xfrm>
              <a:off x="4402660"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24" name="TextBox 23"/>
            <p:cNvSpPr txBox="1"/>
            <p:nvPr/>
          </p:nvSpPr>
          <p:spPr>
            <a:xfrm rot="10800000">
              <a:off x="3539064" y="4252244"/>
              <a:ext cx="660400" cy="584776"/>
            </a:xfrm>
            <a:prstGeom prst="rect">
              <a:avLst/>
            </a:prstGeom>
            <a:noFill/>
          </p:spPr>
          <p:txBody>
            <a:bodyPr wrap="square" rtlCol="0">
              <a:spAutoFit/>
            </a:bodyPr>
            <a:lstStyle/>
            <a:p>
              <a:r>
                <a:rPr lang="en-US" sz="3200" dirty="0" smtClean="0">
                  <a:solidFill>
                    <a:srgbClr val="376092"/>
                  </a:solidFill>
                </a:rPr>
                <a:t>U</a:t>
              </a:r>
            </a:p>
          </p:txBody>
        </p:sp>
      </p:grpSp>
      <p:sp>
        <p:nvSpPr>
          <p:cNvPr id="15" name="Snip Single Corner Rectangle 14"/>
          <p:cNvSpPr/>
          <p:nvPr/>
        </p:nvSpPr>
        <p:spPr>
          <a:xfrm>
            <a:off x="1609896" y="3262358"/>
            <a:ext cx="200739" cy="596086"/>
          </a:xfrm>
          <a:prstGeom prst="snip1Rect">
            <a:avLst/>
          </a:prstGeom>
        </p:spPr>
        <p:txBody>
          <a:bodyPr wrap="none" rtlCol="0" anchor="ctr">
            <a:spAutoFit/>
          </a:bodyPr>
          <a:lstStyle/>
          <a:p>
            <a:pPr algn="ctr"/>
            <a:endParaRPr lang="en-US" sz="3200" dirty="0">
              <a:solidFill>
                <a:srgbClr val="376092"/>
              </a:solidFill>
              <a:sym typeface="Wingdings"/>
            </a:endParaRPr>
          </a:p>
        </p:txBody>
      </p:sp>
      <p:pic>
        <p:nvPicPr>
          <p:cNvPr id="29" name="Picture 28"/>
          <p:cNvPicPr>
            <a:picLocks noChangeAspect="1"/>
          </p:cNvPicPr>
          <p:nvPr/>
        </p:nvPicPr>
        <p:blipFill>
          <a:blip r:embed="rId2"/>
          <a:stretch>
            <a:fillRect/>
          </a:stretch>
        </p:blipFill>
        <p:spPr>
          <a:xfrm>
            <a:off x="-38663" y="4098682"/>
            <a:ext cx="9144000" cy="2427694"/>
          </a:xfrm>
          <a:prstGeom prst="rect">
            <a:avLst/>
          </a:prstGeom>
        </p:spPr>
      </p:pic>
      <p:sp>
        <p:nvSpPr>
          <p:cNvPr id="2" name="TextBox 1"/>
          <p:cNvSpPr txBox="1"/>
          <p:nvPr/>
        </p:nvSpPr>
        <p:spPr>
          <a:xfrm>
            <a:off x="318112" y="2373991"/>
            <a:ext cx="8886544" cy="584776"/>
          </a:xfrm>
          <a:prstGeom prst="rect">
            <a:avLst/>
          </a:prstGeom>
          <a:noFill/>
        </p:spPr>
        <p:txBody>
          <a:bodyPr wrap="square" rtlCol="0">
            <a:spAutoFit/>
          </a:bodyPr>
          <a:lstStyle/>
          <a:p>
            <a:r>
              <a:rPr lang="en-US" sz="3200" dirty="0" err="1" smtClean="0"/>
              <a:t>deg</a:t>
            </a:r>
            <a:r>
              <a:rPr lang="en-US" sz="3200" dirty="0" smtClean="0"/>
              <a:t> z</a:t>
            </a:r>
            <a:r>
              <a:rPr lang="en-US" sz="3200" baseline="-25000" dirty="0" smtClean="0"/>
              <a:t>1</a:t>
            </a:r>
            <a:r>
              <a:rPr lang="en-US" sz="3200" dirty="0" smtClean="0"/>
              <a:t> = 2, </a:t>
            </a:r>
            <a:r>
              <a:rPr lang="en-US" sz="3200" dirty="0" err="1" smtClean="0"/>
              <a:t>deg</a:t>
            </a:r>
            <a:r>
              <a:rPr lang="en-US" sz="3200" dirty="0" smtClean="0"/>
              <a:t> z</a:t>
            </a:r>
            <a:r>
              <a:rPr lang="en-US" sz="3200" baseline="-25000" dirty="0" smtClean="0"/>
              <a:t>2</a:t>
            </a:r>
            <a:r>
              <a:rPr lang="en-US" sz="3200" dirty="0" smtClean="0"/>
              <a:t> = 3, </a:t>
            </a:r>
            <a:r>
              <a:rPr lang="en-US" sz="3200" dirty="0" err="1" smtClean="0"/>
              <a:t>deg</a:t>
            </a:r>
            <a:r>
              <a:rPr lang="en-US" sz="3200" dirty="0"/>
              <a:t> </a:t>
            </a:r>
            <a:r>
              <a:rPr lang="en-US" sz="3200" dirty="0" smtClean="0"/>
              <a:t>tz</a:t>
            </a:r>
            <a:r>
              <a:rPr lang="en-US" sz="3200" baseline="-25000" dirty="0" smtClean="0"/>
              <a:t>2</a:t>
            </a:r>
            <a:r>
              <a:rPr lang="en-US" sz="3200" dirty="0" smtClean="0"/>
              <a:t> = 4, </a:t>
            </a:r>
            <a:r>
              <a:rPr lang="en-US" sz="3200" dirty="0" err="1" smtClean="0"/>
              <a:t>deg</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a:t>
            </a:r>
            <a:r>
              <a:rPr lang="en-US" sz="3200" dirty="0" smtClean="0"/>
              <a:t> = 5</a:t>
            </a:r>
          </a:p>
        </p:txBody>
      </p:sp>
      <p:grpSp>
        <p:nvGrpSpPr>
          <p:cNvPr id="18" name="Group 17"/>
          <p:cNvGrpSpPr/>
          <p:nvPr/>
        </p:nvGrpSpPr>
        <p:grpSpPr>
          <a:xfrm>
            <a:off x="1042039" y="2991999"/>
            <a:ext cx="7070268" cy="845889"/>
            <a:chOff x="1017127" y="3991131"/>
            <a:chExt cx="7070268" cy="845889"/>
          </a:xfrm>
        </p:grpSpPr>
        <p:sp>
          <p:nvSpPr>
            <p:cNvPr id="25" name="Rectangle 24"/>
            <p:cNvSpPr/>
            <p:nvPr/>
          </p:nvSpPr>
          <p:spPr>
            <a:xfrm>
              <a:off x="1017127" y="4201445"/>
              <a:ext cx="7070268" cy="584776"/>
            </a:xfrm>
            <a:prstGeom prst="rect">
              <a:avLst/>
            </a:prstGeom>
            <a:ln>
              <a:noFill/>
            </a:ln>
          </p:spPr>
          <p:txBody>
            <a:bodyPr wrap="square">
              <a:spAutoFit/>
            </a:bodyPr>
            <a:lstStyle/>
            <a:p>
              <a:r>
                <a:rPr lang="en-US" sz="3200" dirty="0" smtClean="0">
                  <a:solidFill>
                    <a:srgbClr val="376092"/>
                  </a:solidFill>
                  <a:sym typeface="Wingdings"/>
                </a:rPr>
                <a:t>H</a:t>
              </a:r>
              <a:r>
                <a:rPr lang="en-US" sz="3200" baseline="-25000" dirty="0">
                  <a:solidFill>
                    <a:srgbClr val="376092"/>
                  </a:solidFill>
                  <a:sym typeface="Wingdings"/>
                </a:rPr>
                <a:t>1</a:t>
              </a:r>
              <a:r>
                <a:rPr lang="en-US" sz="3200" dirty="0" smtClean="0">
                  <a:solidFill>
                    <a:srgbClr val="376092"/>
                  </a:solidFill>
                  <a:sym typeface="Wingdings"/>
                </a:rPr>
                <a:t>    =  </a:t>
              </a:r>
              <a:r>
                <a:rPr lang="en-US" sz="3200" dirty="0">
                  <a:solidFill>
                    <a:srgbClr val="376092"/>
                  </a:solidFill>
                  <a:sym typeface="Wingdings"/>
                </a:rPr>
                <a:t> </a:t>
              </a:r>
              <a:r>
                <a:rPr lang="en-US" sz="3200" dirty="0" smtClean="0">
                  <a:solidFill>
                    <a:srgbClr val="376092"/>
                  </a:solidFill>
                  <a:sym typeface="Wingdings"/>
                </a:rPr>
                <a:t>Z</a:t>
              </a:r>
              <a:r>
                <a:rPr lang="en-US" sz="3200" baseline="-25000" dirty="0" smtClean="0">
                  <a:solidFill>
                    <a:srgbClr val="376092"/>
                  </a:solidFill>
                  <a:sym typeface="Wingdings"/>
                </a:rPr>
                <a:t>1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rPr>
                <a:t>B</a:t>
              </a:r>
              <a:r>
                <a:rPr lang="en-US" sz="3200" baseline="-25000" dirty="0" smtClean="0">
                  <a:solidFill>
                    <a:srgbClr val="376092"/>
                  </a:solidFill>
                </a:rPr>
                <a:t>1</a:t>
              </a:r>
              <a:r>
                <a:rPr lang="en-US" sz="3200" dirty="0" smtClean="0">
                  <a:solidFill>
                    <a:srgbClr val="376092"/>
                  </a:solidFill>
                </a:rPr>
                <a:t>         </a:t>
              </a:r>
              <a:r>
                <a:rPr lang="en-US" sz="3200" dirty="0" smtClean="0">
                  <a:solidFill>
                    <a:srgbClr val="376092"/>
                  </a:solidFill>
                  <a:sym typeface="Wingdings"/>
                </a:rPr>
                <a:t>Z</a:t>
              </a:r>
              <a:r>
                <a:rPr lang="en-US" sz="3200" baseline="-25000" dirty="0" smtClean="0">
                  <a:solidFill>
                    <a:srgbClr val="376092"/>
                  </a:solidFill>
                  <a:sym typeface="Wingdings"/>
                </a:rPr>
                <a:t>1</a:t>
              </a:r>
              <a:r>
                <a:rPr lang="en-US" sz="3200" dirty="0" smtClean="0">
                  <a:solidFill>
                    <a:srgbClr val="376092"/>
                  </a:solidFill>
                  <a:sym typeface="Wingdings"/>
                </a:rPr>
                <a:t> ) = </a:t>
              </a:r>
              <a:r>
                <a:rPr lang="en-US" sz="3200" dirty="0">
                  <a:solidFill>
                    <a:srgbClr val="376092"/>
                  </a:solidFill>
                  <a:sym typeface="Wingdings"/>
                </a:rPr>
                <a:t>0</a:t>
              </a:r>
              <a:r>
                <a:rPr lang="en-US" sz="3200" dirty="0" smtClean="0">
                  <a:solidFill>
                    <a:srgbClr val="376092"/>
                  </a:solidFill>
                  <a:sym typeface="Wingdings"/>
                </a:rPr>
                <a:t> for p =  3</a:t>
              </a:r>
              <a:endParaRPr lang="en-US" sz="3200" dirty="0" smtClean="0">
                <a:solidFill>
                  <a:srgbClr val="376092"/>
                </a:solidFill>
              </a:endParaRPr>
            </a:p>
          </p:txBody>
        </p:sp>
        <p:sp>
          <p:nvSpPr>
            <p:cNvPr id="31" name="TextBox 30"/>
            <p:cNvSpPr txBox="1"/>
            <p:nvPr/>
          </p:nvSpPr>
          <p:spPr>
            <a:xfrm>
              <a:off x="1303864" y="3991131"/>
              <a:ext cx="626533" cy="420628"/>
            </a:xfrm>
            <a:prstGeom prst="rect">
              <a:avLst/>
            </a:prstGeom>
            <a:noFill/>
          </p:spPr>
          <p:txBody>
            <a:bodyPr wrap="square" rtlCol="0">
              <a:spAutoFit/>
            </a:bodyPr>
            <a:lstStyle/>
            <a:p>
              <a:r>
                <a:rPr lang="en-US" sz="3200" baseline="-25000" dirty="0">
                  <a:solidFill>
                    <a:srgbClr val="376092"/>
                  </a:solidFill>
                </a:rPr>
                <a:t>2</a:t>
              </a:r>
              <a:r>
                <a:rPr lang="en-US" sz="3200" baseline="-25000" dirty="0" smtClean="0">
                  <a:solidFill>
                    <a:srgbClr val="376092"/>
                  </a:solidFill>
                </a:rPr>
                <a:t>, p</a:t>
              </a:r>
            </a:p>
          </p:txBody>
        </p:sp>
        <p:sp>
          <p:nvSpPr>
            <p:cNvPr id="32" name="TextBox 31"/>
            <p:cNvSpPr txBox="1"/>
            <p:nvPr/>
          </p:nvSpPr>
          <p:spPr>
            <a:xfrm>
              <a:off x="3251197" y="4024997"/>
              <a:ext cx="626533" cy="420628"/>
            </a:xfrm>
            <a:prstGeom prst="rect">
              <a:avLst/>
            </a:prstGeom>
            <a:noFill/>
          </p:spPr>
          <p:txBody>
            <a:bodyPr wrap="square" rtlCol="0">
              <a:spAutoFit/>
            </a:bodyPr>
            <a:lstStyle/>
            <a:p>
              <a:r>
                <a:rPr lang="en-US" sz="3200" baseline="-25000" dirty="0">
                  <a:solidFill>
                    <a:srgbClr val="376092"/>
                  </a:solidFill>
                </a:rPr>
                <a:t>2</a:t>
              </a:r>
              <a:r>
                <a:rPr lang="en-US" sz="3200" baseline="-25000" dirty="0" smtClean="0">
                  <a:solidFill>
                    <a:srgbClr val="376092"/>
                  </a:solidFill>
                </a:rPr>
                <a:t>+p</a:t>
              </a:r>
            </a:p>
          </p:txBody>
        </p:sp>
        <p:sp>
          <p:nvSpPr>
            <p:cNvPr id="33" name="TextBox 32"/>
            <p:cNvSpPr txBox="1"/>
            <p:nvPr/>
          </p:nvSpPr>
          <p:spPr>
            <a:xfrm>
              <a:off x="2438394" y="4024997"/>
              <a:ext cx="321739" cy="420628"/>
            </a:xfrm>
            <a:prstGeom prst="rect">
              <a:avLst/>
            </a:prstGeom>
            <a:noFill/>
          </p:spPr>
          <p:txBody>
            <a:bodyPr wrap="square" rtlCol="0">
              <a:spAutoFit/>
            </a:bodyPr>
            <a:lstStyle/>
            <a:p>
              <a:r>
                <a:rPr lang="en-US" sz="3200" baseline="-25000" dirty="0" err="1">
                  <a:solidFill>
                    <a:srgbClr val="376092"/>
                  </a:solidFill>
                </a:rPr>
                <a:t>2</a:t>
              </a:r>
              <a:endParaRPr lang="en-US" sz="3200" baseline="-25000" dirty="0" smtClean="0">
                <a:solidFill>
                  <a:srgbClr val="376092"/>
                </a:solidFill>
              </a:endParaRPr>
            </a:p>
          </p:txBody>
        </p:sp>
        <p:sp>
          <p:nvSpPr>
            <p:cNvPr id="35" name="TextBox 34"/>
            <p:cNvSpPr txBox="1"/>
            <p:nvPr/>
          </p:nvSpPr>
          <p:spPr>
            <a:xfrm>
              <a:off x="4402660" y="4024997"/>
              <a:ext cx="321739" cy="420628"/>
            </a:xfrm>
            <a:prstGeom prst="rect">
              <a:avLst/>
            </a:prstGeom>
            <a:noFill/>
          </p:spPr>
          <p:txBody>
            <a:bodyPr wrap="square" rtlCol="0">
              <a:spAutoFit/>
            </a:bodyPr>
            <a:lstStyle/>
            <a:p>
              <a:r>
                <a:rPr lang="en-US" sz="3200" baseline="-25000" dirty="0" err="1">
                  <a:solidFill>
                    <a:srgbClr val="376092"/>
                  </a:solidFill>
                </a:rPr>
                <a:t>2</a:t>
              </a:r>
              <a:endParaRPr lang="en-US" sz="3200" baseline="-25000" dirty="0" smtClean="0">
                <a:solidFill>
                  <a:srgbClr val="376092"/>
                </a:solidFill>
              </a:endParaRPr>
            </a:p>
          </p:txBody>
        </p:sp>
        <p:sp>
          <p:nvSpPr>
            <p:cNvPr id="36" name="TextBox 35"/>
            <p:cNvSpPr txBox="1"/>
            <p:nvPr/>
          </p:nvSpPr>
          <p:spPr>
            <a:xfrm rot="10800000">
              <a:off x="3539064" y="4252244"/>
              <a:ext cx="660400" cy="584776"/>
            </a:xfrm>
            <a:prstGeom prst="rect">
              <a:avLst/>
            </a:prstGeom>
            <a:noFill/>
          </p:spPr>
          <p:txBody>
            <a:bodyPr wrap="square" rtlCol="0">
              <a:spAutoFit/>
            </a:bodyPr>
            <a:lstStyle/>
            <a:p>
              <a:r>
                <a:rPr lang="en-US" sz="3200" dirty="0" smtClean="0">
                  <a:solidFill>
                    <a:srgbClr val="376092"/>
                  </a:solidFill>
                </a:rPr>
                <a:t>U</a:t>
              </a:r>
            </a:p>
          </p:txBody>
        </p:sp>
      </p:grpSp>
    </p:spTree>
    <p:extLst>
      <p:ext uri="{BB962C8B-B14F-4D97-AF65-F5344CB8AC3E}">
        <p14:creationId xmlns:p14="http://schemas.microsoft.com/office/powerpoint/2010/main" val="11908073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2712" y="248061"/>
            <a:ext cx="8919817" cy="1257780"/>
          </a:xfrm>
          <a:prstGeom prst="rect">
            <a:avLst/>
          </a:prstGeom>
          <a:ln>
            <a:noFill/>
          </a:ln>
        </p:spPr>
        <p:txBody>
          <a:bodyPr wrap="square">
            <a:spAutoFit/>
          </a:bodyPr>
          <a:lstStyle/>
          <a:p>
            <a:pPr>
              <a:lnSpc>
                <a:spcPct val="120000"/>
              </a:lnSpc>
            </a:pPr>
            <a:r>
              <a:rPr lang="en-US" sz="3200" dirty="0"/>
              <a:t>&lt;z</a:t>
            </a:r>
            <a:r>
              <a:rPr lang="en-US" sz="3200" baseline="-25000" dirty="0"/>
              <a:t>1</a:t>
            </a:r>
            <a:r>
              <a:rPr lang="en-US" sz="3200" dirty="0"/>
              <a:t>, z</a:t>
            </a:r>
            <a:r>
              <a:rPr lang="en-US" sz="3200" baseline="-25000" dirty="0"/>
              <a:t>2</a:t>
            </a:r>
            <a:r>
              <a:rPr lang="en-US" sz="3200" dirty="0"/>
              <a:t>  :   </a:t>
            </a:r>
            <a:r>
              <a:rPr lang="en-US" sz="3200" dirty="0" smtClean="0"/>
              <a:t>tz</a:t>
            </a:r>
            <a:r>
              <a:rPr lang="en-US" sz="3200" baseline="-25000" dirty="0" smtClean="0"/>
              <a:t>2</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&gt; </a:t>
            </a:r>
            <a:r>
              <a:rPr lang="en-US" sz="3200" baseline="-25000" dirty="0"/>
              <a:t>   </a:t>
            </a:r>
            <a:r>
              <a:rPr lang="en-US" sz="3200" dirty="0"/>
              <a:t> </a:t>
            </a:r>
            <a:r>
              <a:rPr lang="en-US" sz="3200" dirty="0" smtClean="0"/>
              <a:t>where</a:t>
            </a:r>
            <a:endParaRPr lang="en-US" sz="3200" dirty="0"/>
          </a:p>
          <a:p>
            <a:pPr>
              <a:lnSpc>
                <a:spcPct val="120000"/>
              </a:lnSpc>
            </a:pPr>
            <a:r>
              <a:rPr lang="en-US" sz="3200" dirty="0"/>
              <a:t>z</a:t>
            </a:r>
            <a:r>
              <a:rPr lang="en-US" sz="3200" baseline="-25000" dirty="0"/>
              <a:t>1</a:t>
            </a:r>
            <a:r>
              <a:rPr lang="en-US" sz="3200" dirty="0"/>
              <a:t> =  ad + cd + t(</a:t>
            </a:r>
            <a:r>
              <a:rPr lang="en-US" sz="3200" dirty="0" err="1"/>
              <a:t>bc</a:t>
            </a:r>
            <a:r>
              <a:rPr lang="en-US" sz="3200" dirty="0"/>
              <a:t>) + t(</a:t>
            </a:r>
            <a:r>
              <a:rPr lang="en-US" sz="3200" dirty="0" err="1"/>
              <a:t>ab</a:t>
            </a:r>
            <a:r>
              <a:rPr lang="en-US" sz="3200" dirty="0"/>
              <a:t>),   z</a:t>
            </a:r>
            <a:r>
              <a:rPr lang="en-US" sz="3200" baseline="-25000" dirty="0"/>
              <a:t>2</a:t>
            </a:r>
            <a:r>
              <a:rPr lang="en-US" sz="3200" dirty="0"/>
              <a:t> =  ac + t</a:t>
            </a:r>
            <a:r>
              <a:rPr lang="en-US" sz="3200" baseline="30000" dirty="0"/>
              <a:t>2</a:t>
            </a:r>
            <a:r>
              <a:rPr lang="en-US" sz="3200" dirty="0"/>
              <a:t>bc + t</a:t>
            </a:r>
            <a:r>
              <a:rPr lang="en-US" sz="3200" baseline="30000" dirty="0"/>
              <a:t>2</a:t>
            </a:r>
            <a:r>
              <a:rPr lang="en-US" sz="3200" dirty="0"/>
              <a:t>ab</a:t>
            </a:r>
          </a:p>
        </p:txBody>
      </p:sp>
      <p:grpSp>
        <p:nvGrpSpPr>
          <p:cNvPr id="14" name="Group 13"/>
          <p:cNvGrpSpPr/>
          <p:nvPr/>
        </p:nvGrpSpPr>
        <p:grpSpPr>
          <a:xfrm>
            <a:off x="2214069" y="1415760"/>
            <a:ext cx="5435039" cy="845889"/>
            <a:chOff x="1017127" y="3991131"/>
            <a:chExt cx="5435039" cy="845889"/>
          </a:xfrm>
        </p:grpSpPr>
        <p:sp>
          <p:nvSpPr>
            <p:cNvPr id="19" name="Rectangle 18"/>
            <p:cNvSpPr/>
            <p:nvPr/>
          </p:nvSpPr>
          <p:spPr>
            <a:xfrm>
              <a:off x="1017127" y="4201445"/>
              <a:ext cx="5435039" cy="584776"/>
            </a:xfrm>
            <a:prstGeom prst="rect">
              <a:avLst/>
            </a:prstGeom>
            <a:ln>
              <a:noFill/>
            </a:ln>
          </p:spPr>
          <p:txBody>
            <a:bodyPr wrap="square">
              <a:spAutoFit/>
            </a:bodyPr>
            <a:lstStyle/>
            <a:p>
              <a:r>
                <a:rPr lang="en-US" sz="3200" dirty="0" smtClean="0">
                  <a:solidFill>
                    <a:srgbClr val="376092"/>
                  </a:solidFill>
                  <a:sym typeface="Wingdings"/>
                </a:rPr>
                <a:t>H</a:t>
              </a:r>
              <a:r>
                <a:rPr lang="en-US" sz="3200" baseline="-25000" dirty="0">
                  <a:solidFill>
                    <a:srgbClr val="376092"/>
                  </a:solidFill>
                  <a:sym typeface="Wingdings"/>
                </a:rPr>
                <a:t>1</a:t>
              </a:r>
              <a:r>
                <a:rPr lang="en-US" sz="3200" dirty="0" smtClean="0">
                  <a:solidFill>
                    <a:srgbClr val="376092"/>
                  </a:solidFill>
                  <a:sym typeface="Wingdings"/>
                </a:rPr>
                <a:t>    =  </a:t>
              </a:r>
              <a:r>
                <a:rPr lang="en-US" sz="3200" dirty="0">
                  <a:solidFill>
                    <a:srgbClr val="376092"/>
                  </a:solidFill>
                  <a:sym typeface="Wingdings"/>
                </a:rPr>
                <a:t> </a:t>
              </a:r>
              <a:r>
                <a:rPr lang="en-US" sz="3200" dirty="0" smtClean="0">
                  <a:solidFill>
                    <a:srgbClr val="376092"/>
                  </a:solidFill>
                  <a:sym typeface="Wingdings"/>
                </a:rPr>
                <a:t>Z</a:t>
              </a:r>
              <a:r>
                <a:rPr lang="en-US" sz="3200" baseline="-25000" dirty="0" smtClean="0">
                  <a:solidFill>
                    <a:srgbClr val="376092"/>
                  </a:solidFill>
                  <a:sym typeface="Wingdings"/>
                </a:rPr>
                <a:t>1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rPr>
                <a:t>B</a:t>
              </a:r>
              <a:r>
                <a:rPr lang="en-US" sz="3200" baseline="-25000" dirty="0" smtClean="0">
                  <a:solidFill>
                    <a:srgbClr val="376092"/>
                  </a:solidFill>
                </a:rPr>
                <a:t>1</a:t>
              </a:r>
              <a:r>
                <a:rPr lang="en-US" sz="3200" dirty="0" smtClean="0">
                  <a:solidFill>
                    <a:srgbClr val="376092"/>
                  </a:solidFill>
                </a:rPr>
                <a:t>         </a:t>
              </a:r>
              <a:r>
                <a:rPr lang="en-US" sz="3200" dirty="0" smtClean="0">
                  <a:solidFill>
                    <a:srgbClr val="376092"/>
                  </a:solidFill>
                  <a:sym typeface="Wingdings"/>
                </a:rPr>
                <a:t>Z</a:t>
              </a:r>
              <a:r>
                <a:rPr lang="en-US" sz="3200" baseline="-25000" dirty="0" smtClean="0">
                  <a:solidFill>
                    <a:srgbClr val="376092"/>
                  </a:solidFill>
                  <a:sym typeface="Wingdings"/>
                </a:rPr>
                <a:t>1</a:t>
              </a:r>
              <a:r>
                <a:rPr lang="en-US" sz="3200" dirty="0" smtClean="0">
                  <a:solidFill>
                    <a:srgbClr val="376092"/>
                  </a:solidFill>
                  <a:sym typeface="Wingdings"/>
                </a:rPr>
                <a:t> )</a:t>
              </a:r>
              <a:r>
                <a:rPr lang="en-US" sz="3200" dirty="0" smtClean="0">
                  <a:solidFill>
                    <a:srgbClr val="376092"/>
                  </a:solidFill>
                </a:rPr>
                <a:t>   </a:t>
              </a:r>
            </a:p>
          </p:txBody>
        </p:sp>
        <p:sp>
          <p:nvSpPr>
            <p:cNvPr id="20" name="TextBox 19"/>
            <p:cNvSpPr txBox="1"/>
            <p:nvPr/>
          </p:nvSpPr>
          <p:spPr>
            <a:xfrm>
              <a:off x="1303864" y="3991131"/>
              <a:ext cx="626533" cy="420628"/>
            </a:xfrm>
            <a:prstGeom prst="rect">
              <a:avLst/>
            </a:prstGeom>
            <a:noFill/>
          </p:spPr>
          <p:txBody>
            <a:bodyPr wrap="square" rtlCol="0">
              <a:spAutoFit/>
            </a:bodyPr>
            <a:lstStyle/>
            <a:p>
              <a:r>
                <a:rPr lang="en-US" sz="3200" baseline="-25000" dirty="0" err="1">
                  <a:solidFill>
                    <a:srgbClr val="376092"/>
                  </a:solidFill>
                </a:rPr>
                <a:t>i</a:t>
              </a:r>
              <a:r>
                <a:rPr lang="en-US" sz="3200" baseline="-25000" dirty="0" smtClean="0">
                  <a:solidFill>
                    <a:srgbClr val="376092"/>
                  </a:solidFill>
                </a:rPr>
                <a:t>, p</a:t>
              </a:r>
            </a:p>
          </p:txBody>
        </p:sp>
        <p:sp>
          <p:nvSpPr>
            <p:cNvPr id="21" name="TextBox 20"/>
            <p:cNvSpPr txBox="1"/>
            <p:nvPr/>
          </p:nvSpPr>
          <p:spPr>
            <a:xfrm>
              <a:off x="3251197" y="4024997"/>
              <a:ext cx="626533" cy="420628"/>
            </a:xfrm>
            <a:prstGeom prst="rect">
              <a:avLst/>
            </a:prstGeom>
            <a:noFill/>
          </p:spPr>
          <p:txBody>
            <a:bodyPr wrap="square" rtlCol="0">
              <a:spAutoFit/>
            </a:bodyPr>
            <a:lstStyle/>
            <a:p>
              <a:r>
                <a:rPr lang="en-US" sz="3200" baseline="-25000" dirty="0" err="1" smtClean="0">
                  <a:solidFill>
                    <a:srgbClr val="376092"/>
                  </a:solidFill>
                </a:rPr>
                <a:t>i+p</a:t>
              </a:r>
              <a:endParaRPr lang="en-US" sz="3200" baseline="-25000" dirty="0" smtClean="0">
                <a:solidFill>
                  <a:srgbClr val="376092"/>
                </a:solidFill>
              </a:endParaRPr>
            </a:p>
          </p:txBody>
        </p:sp>
        <p:sp>
          <p:nvSpPr>
            <p:cNvPr id="22" name="TextBox 21"/>
            <p:cNvSpPr txBox="1"/>
            <p:nvPr/>
          </p:nvSpPr>
          <p:spPr>
            <a:xfrm>
              <a:off x="2438394"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23" name="TextBox 22"/>
            <p:cNvSpPr txBox="1"/>
            <p:nvPr/>
          </p:nvSpPr>
          <p:spPr>
            <a:xfrm>
              <a:off x="4402660"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24" name="TextBox 23"/>
            <p:cNvSpPr txBox="1"/>
            <p:nvPr/>
          </p:nvSpPr>
          <p:spPr>
            <a:xfrm rot="10800000">
              <a:off x="3539064" y="4252244"/>
              <a:ext cx="660400" cy="584776"/>
            </a:xfrm>
            <a:prstGeom prst="rect">
              <a:avLst/>
            </a:prstGeom>
            <a:noFill/>
          </p:spPr>
          <p:txBody>
            <a:bodyPr wrap="square" rtlCol="0">
              <a:spAutoFit/>
            </a:bodyPr>
            <a:lstStyle/>
            <a:p>
              <a:r>
                <a:rPr lang="en-US" sz="3200" dirty="0" smtClean="0">
                  <a:solidFill>
                    <a:srgbClr val="376092"/>
                  </a:solidFill>
                </a:rPr>
                <a:t>U</a:t>
              </a:r>
            </a:p>
          </p:txBody>
        </p:sp>
      </p:grpSp>
      <p:sp>
        <p:nvSpPr>
          <p:cNvPr id="15" name="Snip Single Corner Rectangle 14"/>
          <p:cNvSpPr/>
          <p:nvPr/>
        </p:nvSpPr>
        <p:spPr>
          <a:xfrm>
            <a:off x="1609896" y="3262358"/>
            <a:ext cx="200739" cy="596086"/>
          </a:xfrm>
          <a:prstGeom prst="snip1Rect">
            <a:avLst/>
          </a:prstGeom>
        </p:spPr>
        <p:txBody>
          <a:bodyPr wrap="none" rtlCol="0" anchor="ctr">
            <a:spAutoFit/>
          </a:bodyPr>
          <a:lstStyle/>
          <a:p>
            <a:pPr algn="ctr"/>
            <a:endParaRPr lang="en-US" sz="3200" dirty="0">
              <a:solidFill>
                <a:srgbClr val="376092"/>
              </a:solidFill>
              <a:sym typeface="Wingdings"/>
            </a:endParaRPr>
          </a:p>
        </p:txBody>
      </p:sp>
      <p:pic>
        <p:nvPicPr>
          <p:cNvPr id="29" name="Picture 28"/>
          <p:cNvPicPr>
            <a:picLocks noChangeAspect="1"/>
          </p:cNvPicPr>
          <p:nvPr/>
        </p:nvPicPr>
        <p:blipFill>
          <a:blip r:embed="rId2"/>
          <a:stretch>
            <a:fillRect/>
          </a:stretch>
        </p:blipFill>
        <p:spPr>
          <a:xfrm>
            <a:off x="-38663" y="4098682"/>
            <a:ext cx="9144000" cy="2427694"/>
          </a:xfrm>
          <a:prstGeom prst="rect">
            <a:avLst/>
          </a:prstGeom>
        </p:spPr>
      </p:pic>
      <p:sp>
        <p:nvSpPr>
          <p:cNvPr id="2" name="TextBox 1"/>
          <p:cNvSpPr txBox="1"/>
          <p:nvPr/>
        </p:nvSpPr>
        <p:spPr>
          <a:xfrm>
            <a:off x="318112" y="2373991"/>
            <a:ext cx="8886544" cy="584776"/>
          </a:xfrm>
          <a:prstGeom prst="rect">
            <a:avLst/>
          </a:prstGeom>
          <a:noFill/>
        </p:spPr>
        <p:txBody>
          <a:bodyPr wrap="square" rtlCol="0">
            <a:spAutoFit/>
          </a:bodyPr>
          <a:lstStyle/>
          <a:p>
            <a:r>
              <a:rPr lang="en-US" sz="3200" dirty="0" err="1" smtClean="0"/>
              <a:t>deg</a:t>
            </a:r>
            <a:r>
              <a:rPr lang="en-US" sz="3200" dirty="0" smtClean="0"/>
              <a:t> z</a:t>
            </a:r>
            <a:r>
              <a:rPr lang="en-US" sz="3200" baseline="-25000" dirty="0" smtClean="0"/>
              <a:t>1</a:t>
            </a:r>
            <a:r>
              <a:rPr lang="en-US" sz="3200" dirty="0" smtClean="0"/>
              <a:t> = 2, </a:t>
            </a:r>
            <a:r>
              <a:rPr lang="en-US" sz="3200" dirty="0" err="1" smtClean="0"/>
              <a:t>deg</a:t>
            </a:r>
            <a:r>
              <a:rPr lang="en-US" sz="3200" dirty="0" smtClean="0"/>
              <a:t> z</a:t>
            </a:r>
            <a:r>
              <a:rPr lang="en-US" sz="3200" baseline="-25000" dirty="0" smtClean="0"/>
              <a:t>2</a:t>
            </a:r>
            <a:r>
              <a:rPr lang="en-US" sz="3200" dirty="0" smtClean="0"/>
              <a:t> = 3, </a:t>
            </a:r>
            <a:r>
              <a:rPr lang="en-US" sz="3200" dirty="0" err="1" smtClean="0"/>
              <a:t>deg</a:t>
            </a:r>
            <a:r>
              <a:rPr lang="en-US" sz="3200" dirty="0"/>
              <a:t> </a:t>
            </a:r>
            <a:r>
              <a:rPr lang="en-US" sz="3200" dirty="0" smtClean="0"/>
              <a:t>tz</a:t>
            </a:r>
            <a:r>
              <a:rPr lang="en-US" sz="3200" baseline="-25000" dirty="0" smtClean="0"/>
              <a:t>2</a:t>
            </a:r>
            <a:r>
              <a:rPr lang="en-US" sz="3200" dirty="0" smtClean="0"/>
              <a:t> = 4, </a:t>
            </a:r>
            <a:r>
              <a:rPr lang="en-US" sz="3200" dirty="0" err="1" smtClean="0"/>
              <a:t>deg</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a:t>
            </a:r>
            <a:r>
              <a:rPr lang="en-US" sz="3200" dirty="0" smtClean="0"/>
              <a:t> = 5</a:t>
            </a:r>
          </a:p>
        </p:txBody>
      </p:sp>
      <p:grpSp>
        <p:nvGrpSpPr>
          <p:cNvPr id="18" name="Group 17"/>
          <p:cNvGrpSpPr/>
          <p:nvPr/>
        </p:nvGrpSpPr>
        <p:grpSpPr>
          <a:xfrm>
            <a:off x="1042039" y="2991999"/>
            <a:ext cx="7070268" cy="845889"/>
            <a:chOff x="1017127" y="3991131"/>
            <a:chExt cx="7070268" cy="845889"/>
          </a:xfrm>
        </p:grpSpPr>
        <p:sp>
          <p:nvSpPr>
            <p:cNvPr id="25" name="Rectangle 24"/>
            <p:cNvSpPr/>
            <p:nvPr/>
          </p:nvSpPr>
          <p:spPr>
            <a:xfrm>
              <a:off x="1017127" y="4201445"/>
              <a:ext cx="7070268" cy="584776"/>
            </a:xfrm>
            <a:prstGeom prst="rect">
              <a:avLst/>
            </a:prstGeom>
            <a:ln>
              <a:noFill/>
            </a:ln>
          </p:spPr>
          <p:txBody>
            <a:bodyPr wrap="square">
              <a:spAutoFit/>
            </a:bodyPr>
            <a:lstStyle/>
            <a:p>
              <a:r>
                <a:rPr lang="en-US" sz="3200" dirty="0" smtClean="0">
                  <a:solidFill>
                    <a:srgbClr val="376092"/>
                  </a:solidFill>
                  <a:sym typeface="Wingdings"/>
                </a:rPr>
                <a:t>H</a:t>
              </a:r>
              <a:r>
                <a:rPr lang="en-US" sz="3200" baseline="-25000" dirty="0">
                  <a:solidFill>
                    <a:srgbClr val="376092"/>
                  </a:solidFill>
                  <a:sym typeface="Wingdings"/>
                </a:rPr>
                <a:t>1</a:t>
              </a:r>
              <a:r>
                <a:rPr lang="en-US" sz="3200" dirty="0" smtClean="0">
                  <a:solidFill>
                    <a:srgbClr val="376092"/>
                  </a:solidFill>
                  <a:sym typeface="Wingdings"/>
                </a:rPr>
                <a:t>    =  </a:t>
              </a:r>
              <a:r>
                <a:rPr lang="en-US" sz="3200" dirty="0">
                  <a:solidFill>
                    <a:srgbClr val="376092"/>
                  </a:solidFill>
                  <a:sym typeface="Wingdings"/>
                </a:rPr>
                <a:t> </a:t>
              </a:r>
              <a:r>
                <a:rPr lang="en-US" sz="3200" dirty="0" smtClean="0">
                  <a:solidFill>
                    <a:srgbClr val="376092"/>
                  </a:solidFill>
                  <a:sym typeface="Wingdings"/>
                </a:rPr>
                <a:t>Z</a:t>
              </a:r>
              <a:r>
                <a:rPr lang="en-US" sz="3200" baseline="-25000" dirty="0" smtClean="0">
                  <a:solidFill>
                    <a:srgbClr val="376092"/>
                  </a:solidFill>
                  <a:sym typeface="Wingdings"/>
                </a:rPr>
                <a:t>1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rPr>
                <a:t>B</a:t>
              </a:r>
              <a:r>
                <a:rPr lang="en-US" sz="3200" baseline="-25000" dirty="0" smtClean="0">
                  <a:solidFill>
                    <a:srgbClr val="376092"/>
                  </a:solidFill>
                </a:rPr>
                <a:t>1</a:t>
              </a:r>
              <a:r>
                <a:rPr lang="en-US" sz="3200" dirty="0" smtClean="0">
                  <a:solidFill>
                    <a:srgbClr val="376092"/>
                  </a:solidFill>
                </a:rPr>
                <a:t>         </a:t>
              </a:r>
              <a:r>
                <a:rPr lang="en-US" sz="3200" dirty="0" smtClean="0">
                  <a:solidFill>
                    <a:srgbClr val="376092"/>
                  </a:solidFill>
                  <a:sym typeface="Wingdings"/>
                </a:rPr>
                <a:t>Z</a:t>
              </a:r>
              <a:r>
                <a:rPr lang="en-US" sz="3200" baseline="-25000" dirty="0" smtClean="0">
                  <a:solidFill>
                    <a:srgbClr val="376092"/>
                  </a:solidFill>
                  <a:sym typeface="Wingdings"/>
                </a:rPr>
                <a:t>1</a:t>
              </a:r>
              <a:r>
                <a:rPr lang="en-US" sz="3200" dirty="0" smtClean="0">
                  <a:solidFill>
                    <a:srgbClr val="376092"/>
                  </a:solidFill>
                  <a:sym typeface="Wingdings"/>
                </a:rPr>
                <a:t> ) =  ???</a:t>
              </a:r>
              <a:endParaRPr lang="en-US" sz="3200" dirty="0" smtClean="0">
                <a:solidFill>
                  <a:srgbClr val="376092"/>
                </a:solidFill>
              </a:endParaRPr>
            </a:p>
          </p:txBody>
        </p:sp>
        <p:sp>
          <p:nvSpPr>
            <p:cNvPr id="31" name="TextBox 30"/>
            <p:cNvSpPr txBox="1"/>
            <p:nvPr/>
          </p:nvSpPr>
          <p:spPr>
            <a:xfrm>
              <a:off x="1303864" y="3991131"/>
              <a:ext cx="626533" cy="420628"/>
            </a:xfrm>
            <a:prstGeom prst="rect">
              <a:avLst/>
            </a:prstGeom>
            <a:noFill/>
          </p:spPr>
          <p:txBody>
            <a:bodyPr wrap="square" rtlCol="0">
              <a:spAutoFit/>
            </a:bodyPr>
            <a:lstStyle/>
            <a:p>
              <a:r>
                <a:rPr lang="en-US" sz="3200" baseline="-25000" dirty="0">
                  <a:solidFill>
                    <a:srgbClr val="376092"/>
                  </a:solidFill>
                </a:rPr>
                <a:t>3</a:t>
              </a:r>
              <a:r>
                <a:rPr lang="en-US" sz="3200" baseline="-25000" dirty="0" smtClean="0">
                  <a:solidFill>
                    <a:srgbClr val="376092"/>
                  </a:solidFill>
                </a:rPr>
                <a:t>, p</a:t>
              </a:r>
            </a:p>
          </p:txBody>
        </p:sp>
        <p:sp>
          <p:nvSpPr>
            <p:cNvPr id="32" name="TextBox 31"/>
            <p:cNvSpPr txBox="1"/>
            <p:nvPr/>
          </p:nvSpPr>
          <p:spPr>
            <a:xfrm>
              <a:off x="3251197" y="4024997"/>
              <a:ext cx="626533" cy="420628"/>
            </a:xfrm>
            <a:prstGeom prst="rect">
              <a:avLst/>
            </a:prstGeom>
            <a:noFill/>
          </p:spPr>
          <p:txBody>
            <a:bodyPr wrap="square" rtlCol="0">
              <a:spAutoFit/>
            </a:bodyPr>
            <a:lstStyle/>
            <a:p>
              <a:r>
                <a:rPr lang="en-US" sz="3200" baseline="-25000" dirty="0" smtClean="0">
                  <a:solidFill>
                    <a:srgbClr val="376092"/>
                  </a:solidFill>
                </a:rPr>
                <a:t>3+p</a:t>
              </a:r>
            </a:p>
          </p:txBody>
        </p:sp>
        <p:sp>
          <p:nvSpPr>
            <p:cNvPr id="33" name="TextBox 32"/>
            <p:cNvSpPr txBox="1"/>
            <p:nvPr/>
          </p:nvSpPr>
          <p:spPr>
            <a:xfrm>
              <a:off x="2438394" y="4024997"/>
              <a:ext cx="321739" cy="420628"/>
            </a:xfrm>
            <a:prstGeom prst="rect">
              <a:avLst/>
            </a:prstGeom>
            <a:noFill/>
          </p:spPr>
          <p:txBody>
            <a:bodyPr wrap="square" rtlCol="0">
              <a:spAutoFit/>
            </a:bodyPr>
            <a:lstStyle/>
            <a:p>
              <a:r>
                <a:rPr lang="en-US" sz="3200" baseline="-25000" dirty="0" err="1" smtClean="0">
                  <a:solidFill>
                    <a:srgbClr val="376092"/>
                  </a:solidFill>
                </a:rPr>
                <a:t>3</a:t>
              </a:r>
              <a:endParaRPr lang="en-US" sz="3200" baseline="-25000" dirty="0" smtClean="0">
                <a:solidFill>
                  <a:srgbClr val="376092"/>
                </a:solidFill>
              </a:endParaRPr>
            </a:p>
          </p:txBody>
        </p:sp>
        <p:sp>
          <p:nvSpPr>
            <p:cNvPr id="35" name="TextBox 34"/>
            <p:cNvSpPr txBox="1"/>
            <p:nvPr/>
          </p:nvSpPr>
          <p:spPr>
            <a:xfrm>
              <a:off x="4402660" y="4024997"/>
              <a:ext cx="321739" cy="420628"/>
            </a:xfrm>
            <a:prstGeom prst="rect">
              <a:avLst/>
            </a:prstGeom>
            <a:noFill/>
          </p:spPr>
          <p:txBody>
            <a:bodyPr wrap="square" rtlCol="0">
              <a:spAutoFit/>
            </a:bodyPr>
            <a:lstStyle/>
            <a:p>
              <a:r>
                <a:rPr lang="en-US" sz="3200" baseline="-25000" dirty="0" err="1" smtClean="0">
                  <a:solidFill>
                    <a:srgbClr val="376092"/>
                  </a:solidFill>
                </a:rPr>
                <a:t>3</a:t>
              </a:r>
              <a:endParaRPr lang="en-US" sz="3200" baseline="-25000" dirty="0" smtClean="0">
                <a:solidFill>
                  <a:srgbClr val="376092"/>
                </a:solidFill>
              </a:endParaRPr>
            </a:p>
          </p:txBody>
        </p:sp>
        <p:sp>
          <p:nvSpPr>
            <p:cNvPr id="36" name="TextBox 35"/>
            <p:cNvSpPr txBox="1"/>
            <p:nvPr/>
          </p:nvSpPr>
          <p:spPr>
            <a:xfrm rot="10800000">
              <a:off x="3539064" y="4252244"/>
              <a:ext cx="660400" cy="584776"/>
            </a:xfrm>
            <a:prstGeom prst="rect">
              <a:avLst/>
            </a:prstGeom>
            <a:noFill/>
          </p:spPr>
          <p:txBody>
            <a:bodyPr wrap="square" rtlCol="0">
              <a:spAutoFit/>
            </a:bodyPr>
            <a:lstStyle/>
            <a:p>
              <a:r>
                <a:rPr lang="en-US" sz="3200" dirty="0" smtClean="0">
                  <a:solidFill>
                    <a:srgbClr val="376092"/>
                  </a:solidFill>
                </a:rPr>
                <a:t>U</a:t>
              </a:r>
            </a:p>
          </p:txBody>
        </p:sp>
      </p:grpSp>
    </p:spTree>
    <p:extLst>
      <p:ext uri="{BB962C8B-B14F-4D97-AF65-F5344CB8AC3E}">
        <p14:creationId xmlns:p14="http://schemas.microsoft.com/office/powerpoint/2010/main" val="14578304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2712" y="248061"/>
            <a:ext cx="8919817" cy="1257780"/>
          </a:xfrm>
          <a:prstGeom prst="rect">
            <a:avLst/>
          </a:prstGeom>
          <a:ln>
            <a:noFill/>
          </a:ln>
        </p:spPr>
        <p:txBody>
          <a:bodyPr wrap="square">
            <a:spAutoFit/>
          </a:bodyPr>
          <a:lstStyle/>
          <a:p>
            <a:pPr>
              <a:lnSpc>
                <a:spcPct val="120000"/>
              </a:lnSpc>
            </a:pPr>
            <a:r>
              <a:rPr lang="en-US" sz="3200" dirty="0"/>
              <a:t>&lt;z</a:t>
            </a:r>
            <a:r>
              <a:rPr lang="en-US" sz="3200" baseline="-25000" dirty="0"/>
              <a:t>1</a:t>
            </a:r>
            <a:r>
              <a:rPr lang="en-US" sz="3200" dirty="0"/>
              <a:t>, z</a:t>
            </a:r>
            <a:r>
              <a:rPr lang="en-US" sz="3200" baseline="-25000" dirty="0"/>
              <a:t>2</a:t>
            </a:r>
            <a:r>
              <a:rPr lang="en-US" sz="3200" dirty="0"/>
              <a:t>  :   </a:t>
            </a:r>
            <a:r>
              <a:rPr lang="en-US" sz="3200" dirty="0" smtClean="0"/>
              <a:t>tz</a:t>
            </a:r>
            <a:r>
              <a:rPr lang="en-US" sz="3200" baseline="-25000" dirty="0" smtClean="0"/>
              <a:t>2</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&gt; </a:t>
            </a:r>
            <a:r>
              <a:rPr lang="en-US" sz="3200" baseline="-25000" dirty="0"/>
              <a:t>   </a:t>
            </a:r>
            <a:r>
              <a:rPr lang="en-US" sz="3200" dirty="0"/>
              <a:t> </a:t>
            </a:r>
            <a:r>
              <a:rPr lang="en-US" sz="3200" dirty="0" smtClean="0"/>
              <a:t>where</a:t>
            </a:r>
            <a:endParaRPr lang="en-US" sz="3200" dirty="0"/>
          </a:p>
          <a:p>
            <a:pPr>
              <a:lnSpc>
                <a:spcPct val="120000"/>
              </a:lnSpc>
            </a:pPr>
            <a:r>
              <a:rPr lang="en-US" sz="3200" dirty="0"/>
              <a:t>z</a:t>
            </a:r>
            <a:r>
              <a:rPr lang="en-US" sz="3200" baseline="-25000" dirty="0"/>
              <a:t>1</a:t>
            </a:r>
            <a:r>
              <a:rPr lang="en-US" sz="3200" dirty="0"/>
              <a:t> =  ad + cd + t(</a:t>
            </a:r>
            <a:r>
              <a:rPr lang="en-US" sz="3200" dirty="0" err="1"/>
              <a:t>bc</a:t>
            </a:r>
            <a:r>
              <a:rPr lang="en-US" sz="3200" dirty="0"/>
              <a:t>) + t(</a:t>
            </a:r>
            <a:r>
              <a:rPr lang="en-US" sz="3200" dirty="0" err="1"/>
              <a:t>ab</a:t>
            </a:r>
            <a:r>
              <a:rPr lang="en-US" sz="3200" dirty="0"/>
              <a:t>),   z</a:t>
            </a:r>
            <a:r>
              <a:rPr lang="en-US" sz="3200" baseline="-25000" dirty="0"/>
              <a:t>2</a:t>
            </a:r>
            <a:r>
              <a:rPr lang="en-US" sz="3200" dirty="0"/>
              <a:t> =  ac + t</a:t>
            </a:r>
            <a:r>
              <a:rPr lang="en-US" sz="3200" baseline="30000" dirty="0"/>
              <a:t>2</a:t>
            </a:r>
            <a:r>
              <a:rPr lang="en-US" sz="3200" dirty="0"/>
              <a:t>bc + t</a:t>
            </a:r>
            <a:r>
              <a:rPr lang="en-US" sz="3200" baseline="30000" dirty="0"/>
              <a:t>2</a:t>
            </a:r>
            <a:r>
              <a:rPr lang="en-US" sz="3200" dirty="0"/>
              <a:t>ab</a:t>
            </a:r>
          </a:p>
        </p:txBody>
      </p:sp>
      <p:grpSp>
        <p:nvGrpSpPr>
          <p:cNvPr id="14" name="Group 13"/>
          <p:cNvGrpSpPr/>
          <p:nvPr/>
        </p:nvGrpSpPr>
        <p:grpSpPr>
          <a:xfrm>
            <a:off x="2214069" y="1415760"/>
            <a:ext cx="5435039" cy="845889"/>
            <a:chOff x="1017127" y="3991131"/>
            <a:chExt cx="5435039" cy="845889"/>
          </a:xfrm>
        </p:grpSpPr>
        <p:sp>
          <p:nvSpPr>
            <p:cNvPr id="19" name="Rectangle 18"/>
            <p:cNvSpPr/>
            <p:nvPr/>
          </p:nvSpPr>
          <p:spPr>
            <a:xfrm>
              <a:off x="1017127" y="4201445"/>
              <a:ext cx="5435039" cy="584776"/>
            </a:xfrm>
            <a:prstGeom prst="rect">
              <a:avLst/>
            </a:prstGeom>
            <a:ln>
              <a:noFill/>
            </a:ln>
          </p:spPr>
          <p:txBody>
            <a:bodyPr wrap="square">
              <a:spAutoFit/>
            </a:bodyPr>
            <a:lstStyle/>
            <a:p>
              <a:r>
                <a:rPr lang="en-US" sz="3200" dirty="0" smtClean="0">
                  <a:solidFill>
                    <a:srgbClr val="376092"/>
                  </a:solidFill>
                  <a:sym typeface="Wingdings"/>
                </a:rPr>
                <a:t>H</a:t>
              </a:r>
              <a:r>
                <a:rPr lang="en-US" sz="3200" baseline="-25000" dirty="0">
                  <a:solidFill>
                    <a:srgbClr val="376092"/>
                  </a:solidFill>
                  <a:sym typeface="Wingdings"/>
                </a:rPr>
                <a:t>1</a:t>
              </a:r>
              <a:r>
                <a:rPr lang="en-US" sz="3200" dirty="0" smtClean="0">
                  <a:solidFill>
                    <a:srgbClr val="376092"/>
                  </a:solidFill>
                  <a:sym typeface="Wingdings"/>
                </a:rPr>
                <a:t>    =  </a:t>
              </a:r>
              <a:r>
                <a:rPr lang="en-US" sz="3200" dirty="0">
                  <a:solidFill>
                    <a:srgbClr val="376092"/>
                  </a:solidFill>
                  <a:sym typeface="Wingdings"/>
                </a:rPr>
                <a:t> </a:t>
              </a:r>
              <a:r>
                <a:rPr lang="en-US" sz="3200" dirty="0" smtClean="0">
                  <a:solidFill>
                    <a:srgbClr val="376092"/>
                  </a:solidFill>
                  <a:sym typeface="Wingdings"/>
                </a:rPr>
                <a:t>Z</a:t>
              </a:r>
              <a:r>
                <a:rPr lang="en-US" sz="3200" baseline="-25000" dirty="0" smtClean="0">
                  <a:solidFill>
                    <a:srgbClr val="376092"/>
                  </a:solidFill>
                  <a:sym typeface="Wingdings"/>
                </a:rPr>
                <a:t>1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rPr>
                <a:t>B</a:t>
              </a:r>
              <a:r>
                <a:rPr lang="en-US" sz="3200" baseline="-25000" dirty="0" smtClean="0">
                  <a:solidFill>
                    <a:srgbClr val="376092"/>
                  </a:solidFill>
                </a:rPr>
                <a:t>1</a:t>
              </a:r>
              <a:r>
                <a:rPr lang="en-US" sz="3200" dirty="0" smtClean="0">
                  <a:solidFill>
                    <a:srgbClr val="376092"/>
                  </a:solidFill>
                </a:rPr>
                <a:t>         </a:t>
              </a:r>
              <a:r>
                <a:rPr lang="en-US" sz="3200" dirty="0" smtClean="0">
                  <a:solidFill>
                    <a:srgbClr val="376092"/>
                  </a:solidFill>
                  <a:sym typeface="Wingdings"/>
                </a:rPr>
                <a:t>Z</a:t>
              </a:r>
              <a:r>
                <a:rPr lang="en-US" sz="3200" baseline="-25000" dirty="0" smtClean="0">
                  <a:solidFill>
                    <a:srgbClr val="376092"/>
                  </a:solidFill>
                  <a:sym typeface="Wingdings"/>
                </a:rPr>
                <a:t>1</a:t>
              </a:r>
              <a:r>
                <a:rPr lang="en-US" sz="3200" dirty="0" smtClean="0">
                  <a:solidFill>
                    <a:srgbClr val="376092"/>
                  </a:solidFill>
                  <a:sym typeface="Wingdings"/>
                </a:rPr>
                <a:t> )</a:t>
              </a:r>
              <a:r>
                <a:rPr lang="en-US" sz="3200" dirty="0" smtClean="0">
                  <a:solidFill>
                    <a:srgbClr val="376092"/>
                  </a:solidFill>
                </a:rPr>
                <a:t>   </a:t>
              </a:r>
            </a:p>
          </p:txBody>
        </p:sp>
        <p:sp>
          <p:nvSpPr>
            <p:cNvPr id="20" name="TextBox 19"/>
            <p:cNvSpPr txBox="1"/>
            <p:nvPr/>
          </p:nvSpPr>
          <p:spPr>
            <a:xfrm>
              <a:off x="1303864" y="3991131"/>
              <a:ext cx="626533" cy="420628"/>
            </a:xfrm>
            <a:prstGeom prst="rect">
              <a:avLst/>
            </a:prstGeom>
            <a:noFill/>
          </p:spPr>
          <p:txBody>
            <a:bodyPr wrap="square" rtlCol="0">
              <a:spAutoFit/>
            </a:bodyPr>
            <a:lstStyle/>
            <a:p>
              <a:r>
                <a:rPr lang="en-US" sz="3200" baseline="-25000" dirty="0" err="1">
                  <a:solidFill>
                    <a:srgbClr val="376092"/>
                  </a:solidFill>
                </a:rPr>
                <a:t>i</a:t>
              </a:r>
              <a:r>
                <a:rPr lang="en-US" sz="3200" baseline="-25000" dirty="0" smtClean="0">
                  <a:solidFill>
                    <a:srgbClr val="376092"/>
                  </a:solidFill>
                </a:rPr>
                <a:t>, p</a:t>
              </a:r>
            </a:p>
          </p:txBody>
        </p:sp>
        <p:sp>
          <p:nvSpPr>
            <p:cNvPr id="21" name="TextBox 20"/>
            <p:cNvSpPr txBox="1"/>
            <p:nvPr/>
          </p:nvSpPr>
          <p:spPr>
            <a:xfrm>
              <a:off x="3251197" y="4024997"/>
              <a:ext cx="626533" cy="420628"/>
            </a:xfrm>
            <a:prstGeom prst="rect">
              <a:avLst/>
            </a:prstGeom>
            <a:noFill/>
          </p:spPr>
          <p:txBody>
            <a:bodyPr wrap="square" rtlCol="0">
              <a:spAutoFit/>
            </a:bodyPr>
            <a:lstStyle/>
            <a:p>
              <a:r>
                <a:rPr lang="en-US" sz="3200" baseline="-25000" dirty="0" err="1" smtClean="0">
                  <a:solidFill>
                    <a:srgbClr val="376092"/>
                  </a:solidFill>
                </a:rPr>
                <a:t>i+p</a:t>
              </a:r>
              <a:endParaRPr lang="en-US" sz="3200" baseline="-25000" dirty="0" smtClean="0">
                <a:solidFill>
                  <a:srgbClr val="376092"/>
                </a:solidFill>
              </a:endParaRPr>
            </a:p>
          </p:txBody>
        </p:sp>
        <p:sp>
          <p:nvSpPr>
            <p:cNvPr id="22" name="TextBox 21"/>
            <p:cNvSpPr txBox="1"/>
            <p:nvPr/>
          </p:nvSpPr>
          <p:spPr>
            <a:xfrm>
              <a:off x="2438394"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23" name="TextBox 22"/>
            <p:cNvSpPr txBox="1"/>
            <p:nvPr/>
          </p:nvSpPr>
          <p:spPr>
            <a:xfrm>
              <a:off x="4402660"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24" name="TextBox 23"/>
            <p:cNvSpPr txBox="1"/>
            <p:nvPr/>
          </p:nvSpPr>
          <p:spPr>
            <a:xfrm rot="10800000">
              <a:off x="3539064" y="4252244"/>
              <a:ext cx="660400" cy="584776"/>
            </a:xfrm>
            <a:prstGeom prst="rect">
              <a:avLst/>
            </a:prstGeom>
            <a:noFill/>
          </p:spPr>
          <p:txBody>
            <a:bodyPr wrap="square" rtlCol="0">
              <a:spAutoFit/>
            </a:bodyPr>
            <a:lstStyle/>
            <a:p>
              <a:r>
                <a:rPr lang="en-US" sz="3200" dirty="0" smtClean="0">
                  <a:solidFill>
                    <a:srgbClr val="376092"/>
                  </a:solidFill>
                </a:rPr>
                <a:t>U</a:t>
              </a:r>
            </a:p>
          </p:txBody>
        </p:sp>
      </p:grpSp>
      <p:sp>
        <p:nvSpPr>
          <p:cNvPr id="15" name="Snip Single Corner Rectangle 14"/>
          <p:cNvSpPr/>
          <p:nvPr/>
        </p:nvSpPr>
        <p:spPr>
          <a:xfrm>
            <a:off x="1609896" y="3262358"/>
            <a:ext cx="200739" cy="596086"/>
          </a:xfrm>
          <a:prstGeom prst="snip1Rect">
            <a:avLst/>
          </a:prstGeom>
        </p:spPr>
        <p:txBody>
          <a:bodyPr wrap="none" rtlCol="0" anchor="ctr">
            <a:spAutoFit/>
          </a:bodyPr>
          <a:lstStyle/>
          <a:p>
            <a:pPr algn="ctr"/>
            <a:endParaRPr lang="en-US" sz="3200" dirty="0">
              <a:solidFill>
                <a:srgbClr val="376092"/>
              </a:solidFill>
              <a:sym typeface="Wingdings"/>
            </a:endParaRPr>
          </a:p>
        </p:txBody>
      </p:sp>
      <p:pic>
        <p:nvPicPr>
          <p:cNvPr id="29" name="Picture 28"/>
          <p:cNvPicPr>
            <a:picLocks noChangeAspect="1"/>
          </p:cNvPicPr>
          <p:nvPr/>
        </p:nvPicPr>
        <p:blipFill>
          <a:blip r:embed="rId2"/>
          <a:stretch>
            <a:fillRect/>
          </a:stretch>
        </p:blipFill>
        <p:spPr>
          <a:xfrm>
            <a:off x="-38663" y="4098682"/>
            <a:ext cx="9144000" cy="2427694"/>
          </a:xfrm>
          <a:prstGeom prst="rect">
            <a:avLst/>
          </a:prstGeom>
        </p:spPr>
      </p:pic>
      <p:sp>
        <p:nvSpPr>
          <p:cNvPr id="2" name="TextBox 1"/>
          <p:cNvSpPr txBox="1"/>
          <p:nvPr/>
        </p:nvSpPr>
        <p:spPr>
          <a:xfrm>
            <a:off x="318112" y="2373991"/>
            <a:ext cx="8886544" cy="584776"/>
          </a:xfrm>
          <a:prstGeom prst="rect">
            <a:avLst/>
          </a:prstGeom>
          <a:noFill/>
        </p:spPr>
        <p:txBody>
          <a:bodyPr wrap="square" rtlCol="0">
            <a:spAutoFit/>
          </a:bodyPr>
          <a:lstStyle/>
          <a:p>
            <a:r>
              <a:rPr lang="en-US" sz="3200" dirty="0" err="1" smtClean="0"/>
              <a:t>deg</a:t>
            </a:r>
            <a:r>
              <a:rPr lang="en-US" sz="3200" dirty="0" smtClean="0"/>
              <a:t> z</a:t>
            </a:r>
            <a:r>
              <a:rPr lang="en-US" sz="3200" baseline="-25000" dirty="0" smtClean="0"/>
              <a:t>1</a:t>
            </a:r>
            <a:r>
              <a:rPr lang="en-US" sz="3200" dirty="0" smtClean="0"/>
              <a:t> = 2, </a:t>
            </a:r>
            <a:r>
              <a:rPr lang="en-US" sz="3200" dirty="0" err="1" smtClean="0"/>
              <a:t>deg</a:t>
            </a:r>
            <a:r>
              <a:rPr lang="en-US" sz="3200" dirty="0" smtClean="0"/>
              <a:t> z</a:t>
            </a:r>
            <a:r>
              <a:rPr lang="en-US" sz="3200" baseline="-25000" dirty="0" smtClean="0"/>
              <a:t>2</a:t>
            </a:r>
            <a:r>
              <a:rPr lang="en-US" sz="3200" dirty="0" smtClean="0"/>
              <a:t> = 3, </a:t>
            </a:r>
            <a:r>
              <a:rPr lang="en-US" sz="3200" dirty="0" err="1" smtClean="0"/>
              <a:t>deg</a:t>
            </a:r>
            <a:r>
              <a:rPr lang="en-US" sz="3200" dirty="0"/>
              <a:t> </a:t>
            </a:r>
            <a:r>
              <a:rPr lang="en-US" sz="3200" dirty="0" smtClean="0"/>
              <a:t>tz</a:t>
            </a:r>
            <a:r>
              <a:rPr lang="en-US" sz="3200" baseline="-25000" dirty="0" smtClean="0"/>
              <a:t>2</a:t>
            </a:r>
            <a:r>
              <a:rPr lang="en-US" sz="3200" dirty="0" smtClean="0"/>
              <a:t> = 4, </a:t>
            </a:r>
            <a:r>
              <a:rPr lang="en-US" sz="3200" dirty="0" err="1" smtClean="0"/>
              <a:t>deg</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a:t>
            </a:r>
            <a:r>
              <a:rPr lang="en-US" sz="3200" dirty="0" smtClean="0"/>
              <a:t> = 5</a:t>
            </a:r>
          </a:p>
        </p:txBody>
      </p:sp>
      <p:grpSp>
        <p:nvGrpSpPr>
          <p:cNvPr id="18" name="Group 17"/>
          <p:cNvGrpSpPr/>
          <p:nvPr/>
        </p:nvGrpSpPr>
        <p:grpSpPr>
          <a:xfrm>
            <a:off x="1042039" y="2991999"/>
            <a:ext cx="7070268" cy="845889"/>
            <a:chOff x="1017127" y="3991131"/>
            <a:chExt cx="7070268" cy="845889"/>
          </a:xfrm>
        </p:grpSpPr>
        <p:sp>
          <p:nvSpPr>
            <p:cNvPr id="25" name="Rectangle 24"/>
            <p:cNvSpPr/>
            <p:nvPr/>
          </p:nvSpPr>
          <p:spPr>
            <a:xfrm>
              <a:off x="1017127" y="4201445"/>
              <a:ext cx="7070268" cy="584776"/>
            </a:xfrm>
            <a:prstGeom prst="rect">
              <a:avLst/>
            </a:prstGeom>
            <a:ln>
              <a:noFill/>
            </a:ln>
          </p:spPr>
          <p:txBody>
            <a:bodyPr wrap="square">
              <a:spAutoFit/>
            </a:bodyPr>
            <a:lstStyle/>
            <a:p>
              <a:r>
                <a:rPr lang="en-US" sz="3200" dirty="0" smtClean="0">
                  <a:solidFill>
                    <a:srgbClr val="376092"/>
                  </a:solidFill>
                  <a:sym typeface="Wingdings"/>
                </a:rPr>
                <a:t>H</a:t>
              </a:r>
              <a:r>
                <a:rPr lang="en-US" sz="3200" baseline="-25000" dirty="0">
                  <a:solidFill>
                    <a:srgbClr val="376092"/>
                  </a:solidFill>
                  <a:sym typeface="Wingdings"/>
                </a:rPr>
                <a:t>1</a:t>
              </a:r>
              <a:r>
                <a:rPr lang="en-US" sz="3200" dirty="0" smtClean="0">
                  <a:solidFill>
                    <a:srgbClr val="376092"/>
                  </a:solidFill>
                  <a:sym typeface="Wingdings"/>
                </a:rPr>
                <a:t>    =  </a:t>
              </a:r>
              <a:r>
                <a:rPr lang="en-US" sz="3200" dirty="0">
                  <a:solidFill>
                    <a:srgbClr val="376092"/>
                  </a:solidFill>
                  <a:sym typeface="Wingdings"/>
                </a:rPr>
                <a:t> </a:t>
              </a:r>
              <a:r>
                <a:rPr lang="en-US" sz="3200" dirty="0" smtClean="0">
                  <a:solidFill>
                    <a:srgbClr val="376092"/>
                  </a:solidFill>
                  <a:sym typeface="Wingdings"/>
                </a:rPr>
                <a:t>Z</a:t>
              </a:r>
              <a:r>
                <a:rPr lang="en-US" sz="3200" baseline="-25000" dirty="0" smtClean="0">
                  <a:solidFill>
                    <a:srgbClr val="376092"/>
                  </a:solidFill>
                  <a:sym typeface="Wingdings"/>
                </a:rPr>
                <a:t>1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rPr>
                <a:t>B</a:t>
              </a:r>
              <a:r>
                <a:rPr lang="en-US" sz="3200" baseline="-25000" dirty="0" smtClean="0">
                  <a:solidFill>
                    <a:srgbClr val="376092"/>
                  </a:solidFill>
                </a:rPr>
                <a:t>1</a:t>
              </a:r>
              <a:r>
                <a:rPr lang="en-US" sz="3200" dirty="0" smtClean="0">
                  <a:solidFill>
                    <a:srgbClr val="376092"/>
                  </a:solidFill>
                </a:rPr>
                <a:t>         </a:t>
              </a:r>
              <a:r>
                <a:rPr lang="en-US" sz="3200" dirty="0" smtClean="0">
                  <a:solidFill>
                    <a:srgbClr val="376092"/>
                  </a:solidFill>
                  <a:sym typeface="Wingdings"/>
                </a:rPr>
                <a:t>Z</a:t>
              </a:r>
              <a:r>
                <a:rPr lang="en-US" sz="3200" baseline="-25000" dirty="0" smtClean="0">
                  <a:solidFill>
                    <a:srgbClr val="376092"/>
                  </a:solidFill>
                  <a:sym typeface="Wingdings"/>
                </a:rPr>
                <a:t>1</a:t>
              </a:r>
              <a:r>
                <a:rPr lang="en-US" sz="3200" dirty="0" smtClean="0">
                  <a:solidFill>
                    <a:srgbClr val="376092"/>
                  </a:solidFill>
                  <a:sym typeface="Wingdings"/>
                </a:rPr>
                <a:t> ) = </a:t>
              </a:r>
              <a:endParaRPr lang="en-US" sz="3200" dirty="0" smtClean="0">
                <a:solidFill>
                  <a:srgbClr val="376092"/>
                </a:solidFill>
              </a:endParaRPr>
            </a:p>
          </p:txBody>
        </p:sp>
        <p:sp>
          <p:nvSpPr>
            <p:cNvPr id="31" name="TextBox 30"/>
            <p:cNvSpPr txBox="1"/>
            <p:nvPr/>
          </p:nvSpPr>
          <p:spPr>
            <a:xfrm>
              <a:off x="1303864" y="3991131"/>
              <a:ext cx="626533" cy="420628"/>
            </a:xfrm>
            <a:prstGeom prst="rect">
              <a:avLst/>
            </a:prstGeom>
            <a:noFill/>
          </p:spPr>
          <p:txBody>
            <a:bodyPr wrap="square" rtlCol="0">
              <a:spAutoFit/>
            </a:bodyPr>
            <a:lstStyle/>
            <a:p>
              <a:r>
                <a:rPr lang="en-US" sz="3200" baseline="-25000" dirty="0">
                  <a:solidFill>
                    <a:srgbClr val="376092"/>
                  </a:solidFill>
                </a:rPr>
                <a:t>4</a:t>
              </a:r>
              <a:r>
                <a:rPr lang="en-US" sz="3200" baseline="-25000" dirty="0" smtClean="0">
                  <a:solidFill>
                    <a:srgbClr val="376092"/>
                  </a:solidFill>
                </a:rPr>
                <a:t>, </a:t>
              </a:r>
              <a:r>
                <a:rPr lang="en-US" sz="3200" baseline="-25000" dirty="0">
                  <a:solidFill>
                    <a:srgbClr val="376092"/>
                  </a:solidFill>
                </a:rPr>
                <a:t>0</a:t>
              </a:r>
              <a:endParaRPr lang="en-US" sz="3200" baseline="-25000" dirty="0" smtClean="0">
                <a:solidFill>
                  <a:srgbClr val="376092"/>
                </a:solidFill>
              </a:endParaRPr>
            </a:p>
          </p:txBody>
        </p:sp>
        <p:sp>
          <p:nvSpPr>
            <p:cNvPr id="32" name="TextBox 31"/>
            <p:cNvSpPr txBox="1"/>
            <p:nvPr/>
          </p:nvSpPr>
          <p:spPr>
            <a:xfrm>
              <a:off x="3251197" y="4024997"/>
              <a:ext cx="626533" cy="420628"/>
            </a:xfrm>
            <a:prstGeom prst="rect">
              <a:avLst/>
            </a:prstGeom>
            <a:noFill/>
          </p:spPr>
          <p:txBody>
            <a:bodyPr wrap="square" rtlCol="0">
              <a:spAutoFit/>
            </a:bodyPr>
            <a:lstStyle/>
            <a:p>
              <a:r>
                <a:rPr lang="en-US" sz="3200" baseline="-25000" dirty="0">
                  <a:solidFill>
                    <a:srgbClr val="376092"/>
                  </a:solidFill>
                </a:rPr>
                <a:t>4</a:t>
              </a:r>
              <a:r>
                <a:rPr lang="en-US" sz="3200" baseline="-25000" dirty="0" smtClean="0">
                  <a:solidFill>
                    <a:srgbClr val="376092"/>
                  </a:solidFill>
                </a:rPr>
                <a:t>+</a:t>
              </a:r>
              <a:r>
                <a:rPr lang="en-US" sz="3200" baseline="-25000" dirty="0">
                  <a:solidFill>
                    <a:srgbClr val="376092"/>
                  </a:solidFill>
                </a:rPr>
                <a:t>0</a:t>
              </a:r>
              <a:endParaRPr lang="en-US" sz="3200" baseline="-25000" dirty="0" smtClean="0">
                <a:solidFill>
                  <a:srgbClr val="376092"/>
                </a:solidFill>
              </a:endParaRPr>
            </a:p>
          </p:txBody>
        </p:sp>
        <p:sp>
          <p:nvSpPr>
            <p:cNvPr id="33" name="TextBox 32"/>
            <p:cNvSpPr txBox="1"/>
            <p:nvPr/>
          </p:nvSpPr>
          <p:spPr>
            <a:xfrm>
              <a:off x="2438394" y="4024997"/>
              <a:ext cx="321739" cy="420628"/>
            </a:xfrm>
            <a:prstGeom prst="rect">
              <a:avLst/>
            </a:prstGeom>
            <a:noFill/>
          </p:spPr>
          <p:txBody>
            <a:bodyPr wrap="square" rtlCol="0">
              <a:spAutoFit/>
            </a:bodyPr>
            <a:lstStyle/>
            <a:p>
              <a:r>
                <a:rPr lang="en-US" sz="3200" baseline="-25000" dirty="0" err="1">
                  <a:solidFill>
                    <a:srgbClr val="376092"/>
                  </a:solidFill>
                </a:rPr>
                <a:t>4</a:t>
              </a:r>
              <a:endParaRPr lang="en-US" sz="3200" baseline="-25000" dirty="0" smtClean="0">
                <a:solidFill>
                  <a:srgbClr val="376092"/>
                </a:solidFill>
              </a:endParaRPr>
            </a:p>
          </p:txBody>
        </p:sp>
        <p:sp>
          <p:nvSpPr>
            <p:cNvPr id="35" name="TextBox 34"/>
            <p:cNvSpPr txBox="1"/>
            <p:nvPr/>
          </p:nvSpPr>
          <p:spPr>
            <a:xfrm>
              <a:off x="4402660" y="4024997"/>
              <a:ext cx="321739" cy="420628"/>
            </a:xfrm>
            <a:prstGeom prst="rect">
              <a:avLst/>
            </a:prstGeom>
            <a:noFill/>
          </p:spPr>
          <p:txBody>
            <a:bodyPr wrap="square" rtlCol="0">
              <a:spAutoFit/>
            </a:bodyPr>
            <a:lstStyle/>
            <a:p>
              <a:r>
                <a:rPr lang="en-US" sz="3200" baseline="-25000" dirty="0" err="1">
                  <a:solidFill>
                    <a:srgbClr val="376092"/>
                  </a:solidFill>
                </a:rPr>
                <a:t>4</a:t>
              </a:r>
              <a:endParaRPr lang="en-US" sz="3200" baseline="-25000" dirty="0" smtClean="0">
                <a:solidFill>
                  <a:srgbClr val="376092"/>
                </a:solidFill>
              </a:endParaRPr>
            </a:p>
          </p:txBody>
        </p:sp>
        <p:sp>
          <p:nvSpPr>
            <p:cNvPr id="36" name="TextBox 35"/>
            <p:cNvSpPr txBox="1"/>
            <p:nvPr/>
          </p:nvSpPr>
          <p:spPr>
            <a:xfrm rot="10800000">
              <a:off x="3539064" y="4252244"/>
              <a:ext cx="660400" cy="584776"/>
            </a:xfrm>
            <a:prstGeom prst="rect">
              <a:avLst/>
            </a:prstGeom>
            <a:noFill/>
          </p:spPr>
          <p:txBody>
            <a:bodyPr wrap="square" rtlCol="0">
              <a:spAutoFit/>
            </a:bodyPr>
            <a:lstStyle/>
            <a:p>
              <a:r>
                <a:rPr lang="en-US" sz="3200" dirty="0" smtClean="0">
                  <a:solidFill>
                    <a:srgbClr val="376092"/>
                  </a:solidFill>
                </a:rPr>
                <a:t>U</a:t>
              </a:r>
            </a:p>
          </p:txBody>
        </p:sp>
      </p:grpSp>
    </p:spTree>
    <p:extLst>
      <p:ext uri="{BB962C8B-B14F-4D97-AF65-F5344CB8AC3E}">
        <p14:creationId xmlns:p14="http://schemas.microsoft.com/office/powerpoint/2010/main" val="21511904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2712" y="248061"/>
            <a:ext cx="8919817" cy="1257780"/>
          </a:xfrm>
          <a:prstGeom prst="rect">
            <a:avLst/>
          </a:prstGeom>
          <a:ln>
            <a:noFill/>
          </a:ln>
        </p:spPr>
        <p:txBody>
          <a:bodyPr wrap="square">
            <a:spAutoFit/>
          </a:bodyPr>
          <a:lstStyle/>
          <a:p>
            <a:pPr>
              <a:lnSpc>
                <a:spcPct val="120000"/>
              </a:lnSpc>
            </a:pPr>
            <a:r>
              <a:rPr lang="en-US" sz="3200" dirty="0"/>
              <a:t>&lt;z</a:t>
            </a:r>
            <a:r>
              <a:rPr lang="en-US" sz="3200" baseline="-25000" dirty="0"/>
              <a:t>1</a:t>
            </a:r>
            <a:r>
              <a:rPr lang="en-US" sz="3200" dirty="0"/>
              <a:t>, z</a:t>
            </a:r>
            <a:r>
              <a:rPr lang="en-US" sz="3200" baseline="-25000" dirty="0"/>
              <a:t>2</a:t>
            </a:r>
            <a:r>
              <a:rPr lang="en-US" sz="3200" dirty="0"/>
              <a:t>  :   </a:t>
            </a:r>
            <a:r>
              <a:rPr lang="en-US" sz="3200" dirty="0" smtClean="0"/>
              <a:t>tz</a:t>
            </a:r>
            <a:r>
              <a:rPr lang="en-US" sz="3200" baseline="-25000" dirty="0" smtClean="0"/>
              <a:t>2</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&gt; </a:t>
            </a:r>
            <a:r>
              <a:rPr lang="en-US" sz="3200" baseline="-25000" dirty="0"/>
              <a:t>   </a:t>
            </a:r>
            <a:r>
              <a:rPr lang="en-US" sz="3200" dirty="0"/>
              <a:t> </a:t>
            </a:r>
            <a:r>
              <a:rPr lang="en-US" sz="3200" dirty="0" smtClean="0"/>
              <a:t>where</a:t>
            </a:r>
            <a:endParaRPr lang="en-US" sz="3200" dirty="0"/>
          </a:p>
          <a:p>
            <a:pPr>
              <a:lnSpc>
                <a:spcPct val="120000"/>
              </a:lnSpc>
            </a:pPr>
            <a:r>
              <a:rPr lang="en-US" sz="3200" dirty="0"/>
              <a:t>z</a:t>
            </a:r>
            <a:r>
              <a:rPr lang="en-US" sz="3200" baseline="-25000" dirty="0"/>
              <a:t>1</a:t>
            </a:r>
            <a:r>
              <a:rPr lang="en-US" sz="3200" dirty="0"/>
              <a:t> =  ad + cd + t(</a:t>
            </a:r>
            <a:r>
              <a:rPr lang="en-US" sz="3200" dirty="0" err="1"/>
              <a:t>bc</a:t>
            </a:r>
            <a:r>
              <a:rPr lang="en-US" sz="3200" dirty="0"/>
              <a:t>) + t(</a:t>
            </a:r>
            <a:r>
              <a:rPr lang="en-US" sz="3200" dirty="0" err="1"/>
              <a:t>ab</a:t>
            </a:r>
            <a:r>
              <a:rPr lang="en-US" sz="3200" dirty="0"/>
              <a:t>),   z</a:t>
            </a:r>
            <a:r>
              <a:rPr lang="en-US" sz="3200" baseline="-25000" dirty="0"/>
              <a:t>2</a:t>
            </a:r>
            <a:r>
              <a:rPr lang="en-US" sz="3200" dirty="0"/>
              <a:t> =  ac + t</a:t>
            </a:r>
            <a:r>
              <a:rPr lang="en-US" sz="3200" baseline="30000" dirty="0"/>
              <a:t>2</a:t>
            </a:r>
            <a:r>
              <a:rPr lang="en-US" sz="3200" dirty="0"/>
              <a:t>bc + t</a:t>
            </a:r>
            <a:r>
              <a:rPr lang="en-US" sz="3200" baseline="30000" dirty="0"/>
              <a:t>2</a:t>
            </a:r>
            <a:r>
              <a:rPr lang="en-US" sz="3200" dirty="0"/>
              <a:t>ab</a:t>
            </a:r>
          </a:p>
        </p:txBody>
      </p:sp>
      <p:grpSp>
        <p:nvGrpSpPr>
          <p:cNvPr id="14" name="Group 13"/>
          <p:cNvGrpSpPr/>
          <p:nvPr/>
        </p:nvGrpSpPr>
        <p:grpSpPr>
          <a:xfrm>
            <a:off x="2214069" y="1415760"/>
            <a:ext cx="5435039" cy="845889"/>
            <a:chOff x="1017127" y="3991131"/>
            <a:chExt cx="5435039" cy="845889"/>
          </a:xfrm>
        </p:grpSpPr>
        <p:sp>
          <p:nvSpPr>
            <p:cNvPr id="19" name="Rectangle 18"/>
            <p:cNvSpPr/>
            <p:nvPr/>
          </p:nvSpPr>
          <p:spPr>
            <a:xfrm>
              <a:off x="1017127" y="4201445"/>
              <a:ext cx="5435039" cy="584776"/>
            </a:xfrm>
            <a:prstGeom prst="rect">
              <a:avLst/>
            </a:prstGeom>
            <a:ln>
              <a:noFill/>
            </a:ln>
          </p:spPr>
          <p:txBody>
            <a:bodyPr wrap="square">
              <a:spAutoFit/>
            </a:bodyPr>
            <a:lstStyle/>
            <a:p>
              <a:r>
                <a:rPr lang="en-US" sz="3200" dirty="0" smtClean="0">
                  <a:solidFill>
                    <a:srgbClr val="376092"/>
                  </a:solidFill>
                  <a:sym typeface="Wingdings"/>
                </a:rPr>
                <a:t>H</a:t>
              </a:r>
              <a:r>
                <a:rPr lang="en-US" sz="3200" baseline="-25000" dirty="0">
                  <a:solidFill>
                    <a:srgbClr val="376092"/>
                  </a:solidFill>
                  <a:sym typeface="Wingdings"/>
                </a:rPr>
                <a:t>1</a:t>
              </a:r>
              <a:r>
                <a:rPr lang="en-US" sz="3200" dirty="0" smtClean="0">
                  <a:solidFill>
                    <a:srgbClr val="376092"/>
                  </a:solidFill>
                  <a:sym typeface="Wingdings"/>
                </a:rPr>
                <a:t>    =  </a:t>
              </a:r>
              <a:r>
                <a:rPr lang="en-US" sz="3200" dirty="0">
                  <a:solidFill>
                    <a:srgbClr val="376092"/>
                  </a:solidFill>
                  <a:sym typeface="Wingdings"/>
                </a:rPr>
                <a:t> </a:t>
              </a:r>
              <a:r>
                <a:rPr lang="en-US" sz="3200" dirty="0" smtClean="0">
                  <a:solidFill>
                    <a:srgbClr val="376092"/>
                  </a:solidFill>
                  <a:sym typeface="Wingdings"/>
                </a:rPr>
                <a:t>Z</a:t>
              </a:r>
              <a:r>
                <a:rPr lang="en-US" sz="3200" baseline="-25000" dirty="0" smtClean="0">
                  <a:solidFill>
                    <a:srgbClr val="376092"/>
                  </a:solidFill>
                  <a:sym typeface="Wingdings"/>
                </a:rPr>
                <a:t>1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rPr>
                <a:t>B</a:t>
              </a:r>
              <a:r>
                <a:rPr lang="en-US" sz="3200" baseline="-25000" dirty="0" smtClean="0">
                  <a:solidFill>
                    <a:srgbClr val="376092"/>
                  </a:solidFill>
                </a:rPr>
                <a:t>1</a:t>
              </a:r>
              <a:r>
                <a:rPr lang="en-US" sz="3200" dirty="0" smtClean="0">
                  <a:solidFill>
                    <a:srgbClr val="376092"/>
                  </a:solidFill>
                </a:rPr>
                <a:t>         </a:t>
              </a:r>
              <a:r>
                <a:rPr lang="en-US" sz="3200" dirty="0" smtClean="0">
                  <a:solidFill>
                    <a:srgbClr val="376092"/>
                  </a:solidFill>
                  <a:sym typeface="Wingdings"/>
                </a:rPr>
                <a:t>Z</a:t>
              </a:r>
              <a:r>
                <a:rPr lang="en-US" sz="3200" baseline="-25000" dirty="0" smtClean="0">
                  <a:solidFill>
                    <a:srgbClr val="376092"/>
                  </a:solidFill>
                  <a:sym typeface="Wingdings"/>
                </a:rPr>
                <a:t>1</a:t>
              </a:r>
              <a:r>
                <a:rPr lang="en-US" sz="3200" dirty="0" smtClean="0">
                  <a:solidFill>
                    <a:srgbClr val="376092"/>
                  </a:solidFill>
                  <a:sym typeface="Wingdings"/>
                </a:rPr>
                <a:t> )</a:t>
              </a:r>
              <a:r>
                <a:rPr lang="en-US" sz="3200" dirty="0" smtClean="0">
                  <a:solidFill>
                    <a:srgbClr val="376092"/>
                  </a:solidFill>
                </a:rPr>
                <a:t>   </a:t>
              </a:r>
            </a:p>
          </p:txBody>
        </p:sp>
        <p:sp>
          <p:nvSpPr>
            <p:cNvPr id="20" name="TextBox 19"/>
            <p:cNvSpPr txBox="1"/>
            <p:nvPr/>
          </p:nvSpPr>
          <p:spPr>
            <a:xfrm>
              <a:off x="1303864" y="3991131"/>
              <a:ext cx="626533" cy="420628"/>
            </a:xfrm>
            <a:prstGeom prst="rect">
              <a:avLst/>
            </a:prstGeom>
            <a:noFill/>
          </p:spPr>
          <p:txBody>
            <a:bodyPr wrap="square" rtlCol="0">
              <a:spAutoFit/>
            </a:bodyPr>
            <a:lstStyle/>
            <a:p>
              <a:r>
                <a:rPr lang="en-US" sz="3200" baseline="-25000" dirty="0" err="1">
                  <a:solidFill>
                    <a:srgbClr val="376092"/>
                  </a:solidFill>
                </a:rPr>
                <a:t>i</a:t>
              </a:r>
              <a:r>
                <a:rPr lang="en-US" sz="3200" baseline="-25000" dirty="0" smtClean="0">
                  <a:solidFill>
                    <a:srgbClr val="376092"/>
                  </a:solidFill>
                </a:rPr>
                <a:t>, p</a:t>
              </a:r>
            </a:p>
          </p:txBody>
        </p:sp>
        <p:sp>
          <p:nvSpPr>
            <p:cNvPr id="21" name="TextBox 20"/>
            <p:cNvSpPr txBox="1"/>
            <p:nvPr/>
          </p:nvSpPr>
          <p:spPr>
            <a:xfrm>
              <a:off x="3251197" y="4024997"/>
              <a:ext cx="626533" cy="420628"/>
            </a:xfrm>
            <a:prstGeom prst="rect">
              <a:avLst/>
            </a:prstGeom>
            <a:noFill/>
          </p:spPr>
          <p:txBody>
            <a:bodyPr wrap="square" rtlCol="0">
              <a:spAutoFit/>
            </a:bodyPr>
            <a:lstStyle/>
            <a:p>
              <a:r>
                <a:rPr lang="en-US" sz="3200" baseline="-25000" dirty="0" err="1" smtClean="0">
                  <a:solidFill>
                    <a:srgbClr val="376092"/>
                  </a:solidFill>
                </a:rPr>
                <a:t>i+p</a:t>
              </a:r>
              <a:endParaRPr lang="en-US" sz="3200" baseline="-25000" dirty="0" smtClean="0">
                <a:solidFill>
                  <a:srgbClr val="376092"/>
                </a:solidFill>
              </a:endParaRPr>
            </a:p>
          </p:txBody>
        </p:sp>
        <p:sp>
          <p:nvSpPr>
            <p:cNvPr id="22" name="TextBox 21"/>
            <p:cNvSpPr txBox="1"/>
            <p:nvPr/>
          </p:nvSpPr>
          <p:spPr>
            <a:xfrm>
              <a:off x="2438394"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23" name="TextBox 22"/>
            <p:cNvSpPr txBox="1"/>
            <p:nvPr/>
          </p:nvSpPr>
          <p:spPr>
            <a:xfrm>
              <a:off x="4402660"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24" name="TextBox 23"/>
            <p:cNvSpPr txBox="1"/>
            <p:nvPr/>
          </p:nvSpPr>
          <p:spPr>
            <a:xfrm rot="10800000">
              <a:off x="3539064" y="4252244"/>
              <a:ext cx="660400" cy="584776"/>
            </a:xfrm>
            <a:prstGeom prst="rect">
              <a:avLst/>
            </a:prstGeom>
            <a:noFill/>
          </p:spPr>
          <p:txBody>
            <a:bodyPr wrap="square" rtlCol="0">
              <a:spAutoFit/>
            </a:bodyPr>
            <a:lstStyle/>
            <a:p>
              <a:r>
                <a:rPr lang="en-US" sz="3200" dirty="0" smtClean="0">
                  <a:solidFill>
                    <a:srgbClr val="376092"/>
                  </a:solidFill>
                </a:rPr>
                <a:t>U</a:t>
              </a:r>
            </a:p>
          </p:txBody>
        </p:sp>
      </p:grpSp>
      <p:sp>
        <p:nvSpPr>
          <p:cNvPr id="15" name="Snip Single Corner Rectangle 14"/>
          <p:cNvSpPr/>
          <p:nvPr/>
        </p:nvSpPr>
        <p:spPr>
          <a:xfrm>
            <a:off x="1609896" y="3262358"/>
            <a:ext cx="200739" cy="596086"/>
          </a:xfrm>
          <a:prstGeom prst="snip1Rect">
            <a:avLst/>
          </a:prstGeom>
        </p:spPr>
        <p:txBody>
          <a:bodyPr wrap="none" rtlCol="0" anchor="ctr">
            <a:spAutoFit/>
          </a:bodyPr>
          <a:lstStyle/>
          <a:p>
            <a:pPr algn="ctr"/>
            <a:endParaRPr lang="en-US" sz="3200" dirty="0">
              <a:solidFill>
                <a:srgbClr val="376092"/>
              </a:solidFill>
              <a:sym typeface="Wingdings"/>
            </a:endParaRPr>
          </a:p>
        </p:txBody>
      </p:sp>
      <p:pic>
        <p:nvPicPr>
          <p:cNvPr id="29" name="Picture 28"/>
          <p:cNvPicPr>
            <a:picLocks noChangeAspect="1"/>
          </p:cNvPicPr>
          <p:nvPr/>
        </p:nvPicPr>
        <p:blipFill>
          <a:blip r:embed="rId2"/>
          <a:stretch>
            <a:fillRect/>
          </a:stretch>
        </p:blipFill>
        <p:spPr>
          <a:xfrm>
            <a:off x="-38663" y="4098682"/>
            <a:ext cx="9144000" cy="2427694"/>
          </a:xfrm>
          <a:prstGeom prst="rect">
            <a:avLst/>
          </a:prstGeom>
        </p:spPr>
      </p:pic>
      <p:sp>
        <p:nvSpPr>
          <p:cNvPr id="2" name="TextBox 1"/>
          <p:cNvSpPr txBox="1"/>
          <p:nvPr/>
        </p:nvSpPr>
        <p:spPr>
          <a:xfrm>
            <a:off x="318112" y="2373991"/>
            <a:ext cx="8886544" cy="584776"/>
          </a:xfrm>
          <a:prstGeom prst="rect">
            <a:avLst/>
          </a:prstGeom>
          <a:noFill/>
        </p:spPr>
        <p:txBody>
          <a:bodyPr wrap="square" rtlCol="0">
            <a:spAutoFit/>
          </a:bodyPr>
          <a:lstStyle/>
          <a:p>
            <a:r>
              <a:rPr lang="en-US" sz="3200" dirty="0" err="1" smtClean="0"/>
              <a:t>deg</a:t>
            </a:r>
            <a:r>
              <a:rPr lang="en-US" sz="3200" dirty="0" smtClean="0"/>
              <a:t> z</a:t>
            </a:r>
            <a:r>
              <a:rPr lang="en-US" sz="3200" baseline="-25000" dirty="0" smtClean="0"/>
              <a:t>1</a:t>
            </a:r>
            <a:r>
              <a:rPr lang="en-US" sz="3200" dirty="0" smtClean="0"/>
              <a:t> = 2, </a:t>
            </a:r>
            <a:r>
              <a:rPr lang="en-US" sz="3200" dirty="0" err="1" smtClean="0"/>
              <a:t>deg</a:t>
            </a:r>
            <a:r>
              <a:rPr lang="en-US" sz="3200" dirty="0" smtClean="0"/>
              <a:t> z</a:t>
            </a:r>
            <a:r>
              <a:rPr lang="en-US" sz="3200" baseline="-25000" dirty="0" smtClean="0"/>
              <a:t>2</a:t>
            </a:r>
            <a:r>
              <a:rPr lang="en-US" sz="3200" dirty="0" smtClean="0"/>
              <a:t> = 3, </a:t>
            </a:r>
            <a:r>
              <a:rPr lang="en-US" sz="3200" dirty="0" err="1" smtClean="0"/>
              <a:t>deg</a:t>
            </a:r>
            <a:r>
              <a:rPr lang="en-US" sz="3200" dirty="0"/>
              <a:t> </a:t>
            </a:r>
            <a:r>
              <a:rPr lang="en-US" sz="3200" dirty="0" smtClean="0"/>
              <a:t>tz</a:t>
            </a:r>
            <a:r>
              <a:rPr lang="en-US" sz="3200" baseline="-25000" dirty="0" smtClean="0"/>
              <a:t>2</a:t>
            </a:r>
            <a:r>
              <a:rPr lang="en-US" sz="3200" dirty="0" smtClean="0"/>
              <a:t> = 4, </a:t>
            </a:r>
            <a:r>
              <a:rPr lang="en-US" sz="3200" dirty="0" err="1" smtClean="0"/>
              <a:t>deg</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a:t>
            </a:r>
            <a:r>
              <a:rPr lang="en-US" sz="3200" dirty="0" smtClean="0"/>
              <a:t> = 5</a:t>
            </a:r>
          </a:p>
        </p:txBody>
      </p:sp>
      <p:grpSp>
        <p:nvGrpSpPr>
          <p:cNvPr id="18" name="Group 17"/>
          <p:cNvGrpSpPr/>
          <p:nvPr/>
        </p:nvGrpSpPr>
        <p:grpSpPr>
          <a:xfrm>
            <a:off x="1042039" y="2991999"/>
            <a:ext cx="7070268" cy="845889"/>
            <a:chOff x="1017127" y="3991131"/>
            <a:chExt cx="7070268" cy="845889"/>
          </a:xfrm>
        </p:grpSpPr>
        <p:sp>
          <p:nvSpPr>
            <p:cNvPr id="25" name="Rectangle 24"/>
            <p:cNvSpPr/>
            <p:nvPr/>
          </p:nvSpPr>
          <p:spPr>
            <a:xfrm>
              <a:off x="1017127" y="4201445"/>
              <a:ext cx="7070268" cy="584776"/>
            </a:xfrm>
            <a:prstGeom prst="rect">
              <a:avLst/>
            </a:prstGeom>
            <a:ln>
              <a:noFill/>
            </a:ln>
          </p:spPr>
          <p:txBody>
            <a:bodyPr wrap="square">
              <a:spAutoFit/>
            </a:bodyPr>
            <a:lstStyle/>
            <a:p>
              <a:r>
                <a:rPr lang="en-US" sz="3200" dirty="0" smtClean="0">
                  <a:solidFill>
                    <a:srgbClr val="376092"/>
                  </a:solidFill>
                  <a:sym typeface="Wingdings"/>
                </a:rPr>
                <a:t>H</a:t>
              </a:r>
              <a:r>
                <a:rPr lang="en-US" sz="3200" baseline="-25000" dirty="0">
                  <a:solidFill>
                    <a:srgbClr val="376092"/>
                  </a:solidFill>
                  <a:sym typeface="Wingdings"/>
                </a:rPr>
                <a:t>1</a:t>
              </a:r>
              <a:r>
                <a:rPr lang="en-US" sz="3200" dirty="0" smtClean="0">
                  <a:solidFill>
                    <a:srgbClr val="376092"/>
                  </a:solidFill>
                  <a:sym typeface="Wingdings"/>
                </a:rPr>
                <a:t>    =  </a:t>
              </a:r>
              <a:r>
                <a:rPr lang="en-US" sz="3200" dirty="0">
                  <a:solidFill>
                    <a:srgbClr val="376092"/>
                  </a:solidFill>
                  <a:sym typeface="Wingdings"/>
                </a:rPr>
                <a:t> </a:t>
              </a:r>
              <a:r>
                <a:rPr lang="en-US" sz="3200" dirty="0" smtClean="0">
                  <a:solidFill>
                    <a:srgbClr val="376092"/>
                  </a:solidFill>
                  <a:sym typeface="Wingdings"/>
                </a:rPr>
                <a:t>Z</a:t>
              </a:r>
              <a:r>
                <a:rPr lang="en-US" sz="3200" baseline="-25000" dirty="0" smtClean="0">
                  <a:solidFill>
                    <a:srgbClr val="376092"/>
                  </a:solidFill>
                  <a:sym typeface="Wingdings"/>
                </a:rPr>
                <a:t>1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rPr>
                <a:t>B</a:t>
              </a:r>
              <a:r>
                <a:rPr lang="en-US" sz="3200" baseline="-25000" dirty="0" smtClean="0">
                  <a:solidFill>
                    <a:srgbClr val="376092"/>
                  </a:solidFill>
                </a:rPr>
                <a:t>1</a:t>
              </a:r>
              <a:r>
                <a:rPr lang="en-US" sz="3200" dirty="0" smtClean="0">
                  <a:solidFill>
                    <a:srgbClr val="376092"/>
                  </a:solidFill>
                </a:rPr>
                <a:t>         </a:t>
              </a:r>
              <a:r>
                <a:rPr lang="en-US" sz="3200" dirty="0" smtClean="0">
                  <a:solidFill>
                    <a:srgbClr val="376092"/>
                  </a:solidFill>
                  <a:sym typeface="Wingdings"/>
                </a:rPr>
                <a:t>Z</a:t>
              </a:r>
              <a:r>
                <a:rPr lang="en-US" sz="3200" baseline="-25000" dirty="0" smtClean="0">
                  <a:solidFill>
                    <a:srgbClr val="376092"/>
                  </a:solidFill>
                  <a:sym typeface="Wingdings"/>
                </a:rPr>
                <a:t>1</a:t>
              </a:r>
              <a:r>
                <a:rPr lang="en-US" sz="3200" dirty="0" smtClean="0">
                  <a:solidFill>
                    <a:srgbClr val="376092"/>
                  </a:solidFill>
                  <a:sym typeface="Wingdings"/>
                </a:rPr>
                <a:t> ) = </a:t>
              </a:r>
              <a:endParaRPr lang="en-US" sz="3200" dirty="0" smtClean="0">
                <a:solidFill>
                  <a:srgbClr val="376092"/>
                </a:solidFill>
              </a:endParaRPr>
            </a:p>
          </p:txBody>
        </p:sp>
        <p:sp>
          <p:nvSpPr>
            <p:cNvPr id="31" name="TextBox 30"/>
            <p:cNvSpPr txBox="1"/>
            <p:nvPr/>
          </p:nvSpPr>
          <p:spPr>
            <a:xfrm>
              <a:off x="1303864" y="3991131"/>
              <a:ext cx="626533" cy="420628"/>
            </a:xfrm>
            <a:prstGeom prst="rect">
              <a:avLst/>
            </a:prstGeom>
            <a:noFill/>
          </p:spPr>
          <p:txBody>
            <a:bodyPr wrap="square" rtlCol="0">
              <a:spAutoFit/>
            </a:bodyPr>
            <a:lstStyle/>
            <a:p>
              <a:r>
                <a:rPr lang="en-US" sz="3200" baseline="-25000" dirty="0">
                  <a:solidFill>
                    <a:srgbClr val="376092"/>
                  </a:solidFill>
                </a:rPr>
                <a:t>4</a:t>
              </a:r>
              <a:r>
                <a:rPr lang="en-US" sz="3200" baseline="-25000" dirty="0" smtClean="0">
                  <a:solidFill>
                    <a:srgbClr val="376092"/>
                  </a:solidFill>
                </a:rPr>
                <a:t>, </a:t>
              </a:r>
              <a:r>
                <a:rPr lang="en-US" sz="3200" baseline="-25000" dirty="0">
                  <a:solidFill>
                    <a:srgbClr val="376092"/>
                  </a:solidFill>
                </a:rPr>
                <a:t>1</a:t>
              </a:r>
              <a:endParaRPr lang="en-US" sz="3200" baseline="-25000" dirty="0" smtClean="0">
                <a:solidFill>
                  <a:srgbClr val="376092"/>
                </a:solidFill>
              </a:endParaRPr>
            </a:p>
          </p:txBody>
        </p:sp>
        <p:sp>
          <p:nvSpPr>
            <p:cNvPr id="32" name="TextBox 31"/>
            <p:cNvSpPr txBox="1"/>
            <p:nvPr/>
          </p:nvSpPr>
          <p:spPr>
            <a:xfrm>
              <a:off x="3251197" y="4024997"/>
              <a:ext cx="626533" cy="420628"/>
            </a:xfrm>
            <a:prstGeom prst="rect">
              <a:avLst/>
            </a:prstGeom>
            <a:noFill/>
          </p:spPr>
          <p:txBody>
            <a:bodyPr wrap="square" rtlCol="0">
              <a:spAutoFit/>
            </a:bodyPr>
            <a:lstStyle/>
            <a:p>
              <a:r>
                <a:rPr lang="en-US" sz="3200" baseline="-25000" dirty="0">
                  <a:solidFill>
                    <a:srgbClr val="376092"/>
                  </a:solidFill>
                </a:rPr>
                <a:t>4</a:t>
              </a:r>
              <a:r>
                <a:rPr lang="en-US" sz="3200" baseline="-25000" dirty="0" smtClean="0">
                  <a:solidFill>
                    <a:srgbClr val="376092"/>
                  </a:solidFill>
                </a:rPr>
                <a:t>+</a:t>
              </a:r>
              <a:r>
                <a:rPr lang="en-US" sz="3200" baseline="-25000" dirty="0">
                  <a:solidFill>
                    <a:srgbClr val="376092"/>
                  </a:solidFill>
                </a:rPr>
                <a:t>1</a:t>
              </a:r>
              <a:endParaRPr lang="en-US" sz="3200" baseline="-25000" dirty="0" smtClean="0">
                <a:solidFill>
                  <a:srgbClr val="376092"/>
                </a:solidFill>
              </a:endParaRPr>
            </a:p>
          </p:txBody>
        </p:sp>
        <p:sp>
          <p:nvSpPr>
            <p:cNvPr id="33" name="TextBox 32"/>
            <p:cNvSpPr txBox="1"/>
            <p:nvPr/>
          </p:nvSpPr>
          <p:spPr>
            <a:xfrm>
              <a:off x="2438394" y="4024997"/>
              <a:ext cx="321739" cy="420628"/>
            </a:xfrm>
            <a:prstGeom prst="rect">
              <a:avLst/>
            </a:prstGeom>
            <a:noFill/>
          </p:spPr>
          <p:txBody>
            <a:bodyPr wrap="square" rtlCol="0">
              <a:spAutoFit/>
            </a:bodyPr>
            <a:lstStyle/>
            <a:p>
              <a:r>
                <a:rPr lang="en-US" sz="3200" baseline="-25000" dirty="0" err="1">
                  <a:solidFill>
                    <a:srgbClr val="376092"/>
                  </a:solidFill>
                </a:rPr>
                <a:t>4</a:t>
              </a:r>
              <a:endParaRPr lang="en-US" sz="3200" baseline="-25000" dirty="0" smtClean="0">
                <a:solidFill>
                  <a:srgbClr val="376092"/>
                </a:solidFill>
              </a:endParaRPr>
            </a:p>
          </p:txBody>
        </p:sp>
        <p:sp>
          <p:nvSpPr>
            <p:cNvPr id="35" name="TextBox 34"/>
            <p:cNvSpPr txBox="1"/>
            <p:nvPr/>
          </p:nvSpPr>
          <p:spPr>
            <a:xfrm>
              <a:off x="4402660" y="4024997"/>
              <a:ext cx="321739" cy="420628"/>
            </a:xfrm>
            <a:prstGeom prst="rect">
              <a:avLst/>
            </a:prstGeom>
            <a:noFill/>
          </p:spPr>
          <p:txBody>
            <a:bodyPr wrap="square" rtlCol="0">
              <a:spAutoFit/>
            </a:bodyPr>
            <a:lstStyle/>
            <a:p>
              <a:r>
                <a:rPr lang="en-US" sz="3200" baseline="-25000" dirty="0" err="1">
                  <a:solidFill>
                    <a:srgbClr val="376092"/>
                  </a:solidFill>
                </a:rPr>
                <a:t>4</a:t>
              </a:r>
              <a:endParaRPr lang="en-US" sz="3200" baseline="-25000" dirty="0" smtClean="0">
                <a:solidFill>
                  <a:srgbClr val="376092"/>
                </a:solidFill>
              </a:endParaRPr>
            </a:p>
          </p:txBody>
        </p:sp>
        <p:sp>
          <p:nvSpPr>
            <p:cNvPr id="36" name="TextBox 35"/>
            <p:cNvSpPr txBox="1"/>
            <p:nvPr/>
          </p:nvSpPr>
          <p:spPr>
            <a:xfrm rot="10800000">
              <a:off x="3539064" y="4252244"/>
              <a:ext cx="660400" cy="584776"/>
            </a:xfrm>
            <a:prstGeom prst="rect">
              <a:avLst/>
            </a:prstGeom>
            <a:noFill/>
          </p:spPr>
          <p:txBody>
            <a:bodyPr wrap="square" rtlCol="0">
              <a:spAutoFit/>
            </a:bodyPr>
            <a:lstStyle/>
            <a:p>
              <a:r>
                <a:rPr lang="en-US" sz="3200" dirty="0" smtClean="0">
                  <a:solidFill>
                    <a:srgbClr val="376092"/>
                  </a:solidFill>
                </a:rPr>
                <a:t>U</a:t>
              </a:r>
            </a:p>
          </p:txBody>
        </p:sp>
      </p:grpSp>
    </p:spTree>
    <p:extLst>
      <p:ext uri="{BB962C8B-B14F-4D97-AF65-F5344CB8AC3E}">
        <p14:creationId xmlns:p14="http://schemas.microsoft.com/office/powerpoint/2010/main" val="2761523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2712" y="248061"/>
            <a:ext cx="8919817" cy="1257780"/>
          </a:xfrm>
          <a:prstGeom prst="rect">
            <a:avLst/>
          </a:prstGeom>
          <a:ln>
            <a:noFill/>
          </a:ln>
        </p:spPr>
        <p:txBody>
          <a:bodyPr wrap="square">
            <a:spAutoFit/>
          </a:bodyPr>
          <a:lstStyle/>
          <a:p>
            <a:pPr>
              <a:lnSpc>
                <a:spcPct val="120000"/>
              </a:lnSpc>
            </a:pPr>
            <a:r>
              <a:rPr lang="en-US" sz="3200" dirty="0"/>
              <a:t>&lt;z</a:t>
            </a:r>
            <a:r>
              <a:rPr lang="en-US" sz="3200" baseline="-25000" dirty="0"/>
              <a:t>1</a:t>
            </a:r>
            <a:r>
              <a:rPr lang="en-US" sz="3200" dirty="0"/>
              <a:t>, z</a:t>
            </a:r>
            <a:r>
              <a:rPr lang="en-US" sz="3200" baseline="-25000" dirty="0"/>
              <a:t>2</a:t>
            </a:r>
            <a:r>
              <a:rPr lang="en-US" sz="3200" dirty="0"/>
              <a:t>  :   </a:t>
            </a:r>
            <a:r>
              <a:rPr lang="en-US" sz="3200" dirty="0" smtClean="0"/>
              <a:t>tz</a:t>
            </a:r>
            <a:r>
              <a:rPr lang="en-US" sz="3200" baseline="-25000" dirty="0" smtClean="0"/>
              <a:t>2</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&gt; </a:t>
            </a:r>
            <a:r>
              <a:rPr lang="en-US" sz="3200" baseline="-25000" dirty="0"/>
              <a:t>   </a:t>
            </a:r>
            <a:r>
              <a:rPr lang="en-US" sz="3200" dirty="0"/>
              <a:t> </a:t>
            </a:r>
            <a:r>
              <a:rPr lang="en-US" sz="3200" dirty="0" smtClean="0"/>
              <a:t>where</a:t>
            </a:r>
            <a:endParaRPr lang="en-US" sz="3200" dirty="0"/>
          </a:p>
          <a:p>
            <a:pPr>
              <a:lnSpc>
                <a:spcPct val="120000"/>
              </a:lnSpc>
            </a:pPr>
            <a:r>
              <a:rPr lang="en-US" sz="3200" dirty="0"/>
              <a:t>z</a:t>
            </a:r>
            <a:r>
              <a:rPr lang="en-US" sz="3200" baseline="-25000" dirty="0"/>
              <a:t>1</a:t>
            </a:r>
            <a:r>
              <a:rPr lang="en-US" sz="3200" dirty="0"/>
              <a:t> =  ad + cd + t(</a:t>
            </a:r>
            <a:r>
              <a:rPr lang="en-US" sz="3200" dirty="0" err="1"/>
              <a:t>bc</a:t>
            </a:r>
            <a:r>
              <a:rPr lang="en-US" sz="3200" dirty="0"/>
              <a:t>) + t(</a:t>
            </a:r>
            <a:r>
              <a:rPr lang="en-US" sz="3200" dirty="0" err="1"/>
              <a:t>ab</a:t>
            </a:r>
            <a:r>
              <a:rPr lang="en-US" sz="3200" dirty="0"/>
              <a:t>),   z</a:t>
            </a:r>
            <a:r>
              <a:rPr lang="en-US" sz="3200" baseline="-25000" dirty="0"/>
              <a:t>2</a:t>
            </a:r>
            <a:r>
              <a:rPr lang="en-US" sz="3200" dirty="0"/>
              <a:t> =  ac + t</a:t>
            </a:r>
            <a:r>
              <a:rPr lang="en-US" sz="3200" baseline="30000" dirty="0"/>
              <a:t>2</a:t>
            </a:r>
            <a:r>
              <a:rPr lang="en-US" sz="3200" dirty="0"/>
              <a:t>bc + t</a:t>
            </a:r>
            <a:r>
              <a:rPr lang="en-US" sz="3200" baseline="30000" dirty="0"/>
              <a:t>2</a:t>
            </a:r>
            <a:r>
              <a:rPr lang="en-US" sz="3200" dirty="0"/>
              <a:t>ab</a:t>
            </a:r>
          </a:p>
        </p:txBody>
      </p:sp>
      <p:grpSp>
        <p:nvGrpSpPr>
          <p:cNvPr id="14" name="Group 13"/>
          <p:cNvGrpSpPr/>
          <p:nvPr/>
        </p:nvGrpSpPr>
        <p:grpSpPr>
          <a:xfrm>
            <a:off x="2214069" y="1415760"/>
            <a:ext cx="5435039" cy="845889"/>
            <a:chOff x="1017127" y="3991131"/>
            <a:chExt cx="5435039" cy="845889"/>
          </a:xfrm>
        </p:grpSpPr>
        <p:sp>
          <p:nvSpPr>
            <p:cNvPr id="19" name="Rectangle 18"/>
            <p:cNvSpPr/>
            <p:nvPr/>
          </p:nvSpPr>
          <p:spPr>
            <a:xfrm>
              <a:off x="1017127" y="4201445"/>
              <a:ext cx="5435039" cy="584776"/>
            </a:xfrm>
            <a:prstGeom prst="rect">
              <a:avLst/>
            </a:prstGeom>
            <a:ln>
              <a:noFill/>
            </a:ln>
          </p:spPr>
          <p:txBody>
            <a:bodyPr wrap="square">
              <a:spAutoFit/>
            </a:bodyPr>
            <a:lstStyle/>
            <a:p>
              <a:r>
                <a:rPr lang="en-US" sz="3200" dirty="0" smtClean="0">
                  <a:solidFill>
                    <a:srgbClr val="376092"/>
                  </a:solidFill>
                  <a:sym typeface="Wingdings"/>
                </a:rPr>
                <a:t>H</a:t>
              </a:r>
              <a:r>
                <a:rPr lang="en-US" sz="3200" baseline="-25000" dirty="0">
                  <a:solidFill>
                    <a:srgbClr val="376092"/>
                  </a:solidFill>
                  <a:sym typeface="Wingdings"/>
                </a:rPr>
                <a:t>1</a:t>
              </a:r>
              <a:r>
                <a:rPr lang="en-US" sz="3200" dirty="0" smtClean="0">
                  <a:solidFill>
                    <a:srgbClr val="376092"/>
                  </a:solidFill>
                  <a:sym typeface="Wingdings"/>
                </a:rPr>
                <a:t>    =  </a:t>
              </a:r>
              <a:r>
                <a:rPr lang="en-US" sz="3200" dirty="0">
                  <a:solidFill>
                    <a:srgbClr val="376092"/>
                  </a:solidFill>
                  <a:sym typeface="Wingdings"/>
                </a:rPr>
                <a:t> </a:t>
              </a:r>
              <a:r>
                <a:rPr lang="en-US" sz="3200" dirty="0" smtClean="0">
                  <a:solidFill>
                    <a:srgbClr val="376092"/>
                  </a:solidFill>
                  <a:sym typeface="Wingdings"/>
                </a:rPr>
                <a:t>Z</a:t>
              </a:r>
              <a:r>
                <a:rPr lang="en-US" sz="3200" baseline="-25000" dirty="0" smtClean="0">
                  <a:solidFill>
                    <a:srgbClr val="376092"/>
                  </a:solidFill>
                  <a:sym typeface="Wingdings"/>
                </a:rPr>
                <a:t>1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rPr>
                <a:t>B</a:t>
              </a:r>
              <a:r>
                <a:rPr lang="en-US" sz="3200" baseline="-25000" dirty="0" smtClean="0">
                  <a:solidFill>
                    <a:srgbClr val="376092"/>
                  </a:solidFill>
                </a:rPr>
                <a:t>1</a:t>
              </a:r>
              <a:r>
                <a:rPr lang="en-US" sz="3200" dirty="0" smtClean="0">
                  <a:solidFill>
                    <a:srgbClr val="376092"/>
                  </a:solidFill>
                </a:rPr>
                <a:t>         </a:t>
              </a:r>
              <a:r>
                <a:rPr lang="en-US" sz="3200" dirty="0" smtClean="0">
                  <a:solidFill>
                    <a:srgbClr val="376092"/>
                  </a:solidFill>
                  <a:sym typeface="Wingdings"/>
                </a:rPr>
                <a:t>Z</a:t>
              </a:r>
              <a:r>
                <a:rPr lang="en-US" sz="3200" baseline="-25000" dirty="0" smtClean="0">
                  <a:solidFill>
                    <a:srgbClr val="376092"/>
                  </a:solidFill>
                  <a:sym typeface="Wingdings"/>
                </a:rPr>
                <a:t>1</a:t>
              </a:r>
              <a:r>
                <a:rPr lang="en-US" sz="3200" dirty="0" smtClean="0">
                  <a:solidFill>
                    <a:srgbClr val="376092"/>
                  </a:solidFill>
                  <a:sym typeface="Wingdings"/>
                </a:rPr>
                <a:t> )</a:t>
              </a:r>
              <a:r>
                <a:rPr lang="en-US" sz="3200" dirty="0" smtClean="0">
                  <a:solidFill>
                    <a:srgbClr val="376092"/>
                  </a:solidFill>
                </a:rPr>
                <a:t>   </a:t>
              </a:r>
            </a:p>
          </p:txBody>
        </p:sp>
        <p:sp>
          <p:nvSpPr>
            <p:cNvPr id="20" name="TextBox 19"/>
            <p:cNvSpPr txBox="1"/>
            <p:nvPr/>
          </p:nvSpPr>
          <p:spPr>
            <a:xfrm>
              <a:off x="1303864" y="3991131"/>
              <a:ext cx="626533" cy="420628"/>
            </a:xfrm>
            <a:prstGeom prst="rect">
              <a:avLst/>
            </a:prstGeom>
            <a:noFill/>
          </p:spPr>
          <p:txBody>
            <a:bodyPr wrap="square" rtlCol="0">
              <a:spAutoFit/>
            </a:bodyPr>
            <a:lstStyle/>
            <a:p>
              <a:r>
                <a:rPr lang="en-US" sz="3200" baseline="-25000" dirty="0" err="1">
                  <a:solidFill>
                    <a:srgbClr val="376092"/>
                  </a:solidFill>
                </a:rPr>
                <a:t>i</a:t>
              </a:r>
              <a:r>
                <a:rPr lang="en-US" sz="3200" baseline="-25000" dirty="0" smtClean="0">
                  <a:solidFill>
                    <a:srgbClr val="376092"/>
                  </a:solidFill>
                </a:rPr>
                <a:t>, p</a:t>
              </a:r>
            </a:p>
          </p:txBody>
        </p:sp>
        <p:sp>
          <p:nvSpPr>
            <p:cNvPr id="21" name="TextBox 20"/>
            <p:cNvSpPr txBox="1"/>
            <p:nvPr/>
          </p:nvSpPr>
          <p:spPr>
            <a:xfrm>
              <a:off x="3251197" y="4024997"/>
              <a:ext cx="626533" cy="420628"/>
            </a:xfrm>
            <a:prstGeom prst="rect">
              <a:avLst/>
            </a:prstGeom>
            <a:noFill/>
          </p:spPr>
          <p:txBody>
            <a:bodyPr wrap="square" rtlCol="0">
              <a:spAutoFit/>
            </a:bodyPr>
            <a:lstStyle/>
            <a:p>
              <a:r>
                <a:rPr lang="en-US" sz="3200" baseline="-25000" dirty="0" err="1" smtClean="0">
                  <a:solidFill>
                    <a:srgbClr val="376092"/>
                  </a:solidFill>
                </a:rPr>
                <a:t>i+p</a:t>
              </a:r>
              <a:endParaRPr lang="en-US" sz="3200" baseline="-25000" dirty="0" smtClean="0">
                <a:solidFill>
                  <a:srgbClr val="376092"/>
                </a:solidFill>
              </a:endParaRPr>
            </a:p>
          </p:txBody>
        </p:sp>
        <p:sp>
          <p:nvSpPr>
            <p:cNvPr id="22" name="TextBox 21"/>
            <p:cNvSpPr txBox="1"/>
            <p:nvPr/>
          </p:nvSpPr>
          <p:spPr>
            <a:xfrm>
              <a:off x="2438394"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23" name="TextBox 22"/>
            <p:cNvSpPr txBox="1"/>
            <p:nvPr/>
          </p:nvSpPr>
          <p:spPr>
            <a:xfrm>
              <a:off x="4402660" y="4024997"/>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24" name="TextBox 23"/>
            <p:cNvSpPr txBox="1"/>
            <p:nvPr/>
          </p:nvSpPr>
          <p:spPr>
            <a:xfrm rot="10800000">
              <a:off x="3539064" y="4252244"/>
              <a:ext cx="660400" cy="584776"/>
            </a:xfrm>
            <a:prstGeom prst="rect">
              <a:avLst/>
            </a:prstGeom>
            <a:noFill/>
          </p:spPr>
          <p:txBody>
            <a:bodyPr wrap="square" rtlCol="0">
              <a:spAutoFit/>
            </a:bodyPr>
            <a:lstStyle/>
            <a:p>
              <a:r>
                <a:rPr lang="en-US" sz="3200" dirty="0" smtClean="0">
                  <a:solidFill>
                    <a:srgbClr val="376092"/>
                  </a:solidFill>
                </a:rPr>
                <a:t>U</a:t>
              </a:r>
            </a:p>
          </p:txBody>
        </p:sp>
      </p:grpSp>
      <p:sp>
        <p:nvSpPr>
          <p:cNvPr id="15" name="Snip Single Corner Rectangle 14"/>
          <p:cNvSpPr/>
          <p:nvPr/>
        </p:nvSpPr>
        <p:spPr>
          <a:xfrm>
            <a:off x="1609896" y="3262358"/>
            <a:ext cx="200739" cy="596086"/>
          </a:xfrm>
          <a:prstGeom prst="snip1Rect">
            <a:avLst/>
          </a:prstGeom>
        </p:spPr>
        <p:txBody>
          <a:bodyPr wrap="none" rtlCol="0" anchor="ctr">
            <a:spAutoFit/>
          </a:bodyPr>
          <a:lstStyle/>
          <a:p>
            <a:pPr algn="ctr"/>
            <a:endParaRPr lang="en-US" sz="3200" dirty="0">
              <a:solidFill>
                <a:srgbClr val="376092"/>
              </a:solidFill>
              <a:sym typeface="Wingdings"/>
            </a:endParaRPr>
          </a:p>
        </p:txBody>
      </p:sp>
      <p:pic>
        <p:nvPicPr>
          <p:cNvPr id="29" name="Picture 28"/>
          <p:cNvPicPr>
            <a:picLocks noChangeAspect="1"/>
          </p:cNvPicPr>
          <p:nvPr/>
        </p:nvPicPr>
        <p:blipFill>
          <a:blip r:embed="rId2"/>
          <a:stretch>
            <a:fillRect/>
          </a:stretch>
        </p:blipFill>
        <p:spPr>
          <a:xfrm>
            <a:off x="-38663" y="4098682"/>
            <a:ext cx="9144000" cy="2427694"/>
          </a:xfrm>
          <a:prstGeom prst="rect">
            <a:avLst/>
          </a:prstGeom>
        </p:spPr>
      </p:pic>
      <p:sp>
        <p:nvSpPr>
          <p:cNvPr id="2" name="TextBox 1"/>
          <p:cNvSpPr txBox="1"/>
          <p:nvPr/>
        </p:nvSpPr>
        <p:spPr>
          <a:xfrm>
            <a:off x="318112" y="2373991"/>
            <a:ext cx="8886544" cy="584776"/>
          </a:xfrm>
          <a:prstGeom prst="rect">
            <a:avLst/>
          </a:prstGeom>
          <a:noFill/>
        </p:spPr>
        <p:txBody>
          <a:bodyPr wrap="square" rtlCol="0">
            <a:spAutoFit/>
          </a:bodyPr>
          <a:lstStyle/>
          <a:p>
            <a:r>
              <a:rPr lang="en-US" sz="3200" dirty="0" err="1" smtClean="0"/>
              <a:t>deg</a:t>
            </a:r>
            <a:r>
              <a:rPr lang="en-US" sz="3200" dirty="0" smtClean="0"/>
              <a:t> z</a:t>
            </a:r>
            <a:r>
              <a:rPr lang="en-US" sz="3200" baseline="-25000" dirty="0" smtClean="0"/>
              <a:t>1</a:t>
            </a:r>
            <a:r>
              <a:rPr lang="en-US" sz="3200" dirty="0" smtClean="0"/>
              <a:t> = 2, </a:t>
            </a:r>
            <a:r>
              <a:rPr lang="en-US" sz="3200" dirty="0" err="1" smtClean="0"/>
              <a:t>deg</a:t>
            </a:r>
            <a:r>
              <a:rPr lang="en-US" sz="3200" dirty="0" smtClean="0"/>
              <a:t> z</a:t>
            </a:r>
            <a:r>
              <a:rPr lang="en-US" sz="3200" baseline="-25000" dirty="0" smtClean="0"/>
              <a:t>2</a:t>
            </a:r>
            <a:r>
              <a:rPr lang="en-US" sz="3200" dirty="0" smtClean="0"/>
              <a:t> = 3, </a:t>
            </a:r>
            <a:r>
              <a:rPr lang="en-US" sz="3200" dirty="0" err="1" smtClean="0"/>
              <a:t>deg</a:t>
            </a:r>
            <a:r>
              <a:rPr lang="en-US" sz="3200" dirty="0"/>
              <a:t> </a:t>
            </a:r>
            <a:r>
              <a:rPr lang="en-US" sz="3200" dirty="0" smtClean="0"/>
              <a:t>tz</a:t>
            </a:r>
            <a:r>
              <a:rPr lang="en-US" sz="3200" baseline="-25000" dirty="0" smtClean="0"/>
              <a:t>2</a:t>
            </a:r>
            <a:r>
              <a:rPr lang="en-US" sz="3200" dirty="0" smtClean="0"/>
              <a:t> = 4, </a:t>
            </a:r>
            <a:r>
              <a:rPr lang="en-US" sz="3200" dirty="0" err="1" smtClean="0"/>
              <a:t>deg</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a:t>
            </a:r>
            <a:r>
              <a:rPr lang="en-US" sz="3200" dirty="0" smtClean="0"/>
              <a:t> = 5</a:t>
            </a:r>
          </a:p>
        </p:txBody>
      </p:sp>
      <p:grpSp>
        <p:nvGrpSpPr>
          <p:cNvPr id="18" name="Group 17"/>
          <p:cNvGrpSpPr/>
          <p:nvPr/>
        </p:nvGrpSpPr>
        <p:grpSpPr>
          <a:xfrm>
            <a:off x="1042039" y="2991999"/>
            <a:ext cx="7070268" cy="845889"/>
            <a:chOff x="1017127" y="3991131"/>
            <a:chExt cx="7070268" cy="845889"/>
          </a:xfrm>
        </p:grpSpPr>
        <p:sp>
          <p:nvSpPr>
            <p:cNvPr id="25" name="Rectangle 24"/>
            <p:cNvSpPr/>
            <p:nvPr/>
          </p:nvSpPr>
          <p:spPr>
            <a:xfrm>
              <a:off x="1017127" y="4201445"/>
              <a:ext cx="7070268" cy="584776"/>
            </a:xfrm>
            <a:prstGeom prst="rect">
              <a:avLst/>
            </a:prstGeom>
            <a:ln>
              <a:noFill/>
            </a:ln>
          </p:spPr>
          <p:txBody>
            <a:bodyPr wrap="square">
              <a:spAutoFit/>
            </a:bodyPr>
            <a:lstStyle/>
            <a:p>
              <a:r>
                <a:rPr lang="en-US" sz="3200" dirty="0" smtClean="0">
                  <a:solidFill>
                    <a:srgbClr val="376092"/>
                  </a:solidFill>
                  <a:sym typeface="Wingdings"/>
                </a:rPr>
                <a:t>H</a:t>
              </a:r>
              <a:r>
                <a:rPr lang="en-US" sz="3200" baseline="-25000" dirty="0">
                  <a:solidFill>
                    <a:srgbClr val="376092"/>
                  </a:solidFill>
                  <a:sym typeface="Wingdings"/>
                </a:rPr>
                <a:t>1</a:t>
              </a:r>
              <a:r>
                <a:rPr lang="en-US" sz="3200" dirty="0" smtClean="0">
                  <a:solidFill>
                    <a:srgbClr val="376092"/>
                  </a:solidFill>
                  <a:sym typeface="Wingdings"/>
                </a:rPr>
                <a:t>    =  </a:t>
              </a:r>
              <a:r>
                <a:rPr lang="en-US" sz="3200" dirty="0">
                  <a:solidFill>
                    <a:srgbClr val="376092"/>
                  </a:solidFill>
                  <a:sym typeface="Wingdings"/>
                </a:rPr>
                <a:t> </a:t>
              </a:r>
              <a:r>
                <a:rPr lang="en-US" sz="3200" dirty="0" smtClean="0">
                  <a:solidFill>
                    <a:srgbClr val="376092"/>
                  </a:solidFill>
                  <a:sym typeface="Wingdings"/>
                </a:rPr>
                <a:t>Z</a:t>
              </a:r>
              <a:r>
                <a:rPr lang="en-US" sz="3200" baseline="-25000" dirty="0" smtClean="0">
                  <a:solidFill>
                    <a:srgbClr val="376092"/>
                  </a:solidFill>
                  <a:sym typeface="Wingdings"/>
                </a:rPr>
                <a:t>1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rPr>
                <a:t>B</a:t>
              </a:r>
              <a:r>
                <a:rPr lang="en-US" sz="3200" baseline="-25000" dirty="0" smtClean="0">
                  <a:solidFill>
                    <a:srgbClr val="376092"/>
                  </a:solidFill>
                </a:rPr>
                <a:t>1</a:t>
              </a:r>
              <a:r>
                <a:rPr lang="en-US" sz="3200" dirty="0" smtClean="0">
                  <a:solidFill>
                    <a:srgbClr val="376092"/>
                  </a:solidFill>
                </a:rPr>
                <a:t>         </a:t>
              </a:r>
              <a:r>
                <a:rPr lang="en-US" sz="3200" dirty="0" smtClean="0">
                  <a:solidFill>
                    <a:srgbClr val="376092"/>
                  </a:solidFill>
                  <a:sym typeface="Wingdings"/>
                </a:rPr>
                <a:t>Z</a:t>
              </a:r>
              <a:r>
                <a:rPr lang="en-US" sz="3200" baseline="-25000" dirty="0" smtClean="0">
                  <a:solidFill>
                    <a:srgbClr val="376092"/>
                  </a:solidFill>
                  <a:sym typeface="Wingdings"/>
                </a:rPr>
                <a:t>1</a:t>
              </a:r>
              <a:r>
                <a:rPr lang="en-US" sz="3200" dirty="0" smtClean="0">
                  <a:solidFill>
                    <a:srgbClr val="376092"/>
                  </a:solidFill>
                  <a:sym typeface="Wingdings"/>
                </a:rPr>
                <a:t> ) = </a:t>
              </a:r>
              <a:endParaRPr lang="en-US" sz="3200" dirty="0" smtClean="0">
                <a:solidFill>
                  <a:srgbClr val="376092"/>
                </a:solidFill>
              </a:endParaRPr>
            </a:p>
          </p:txBody>
        </p:sp>
        <p:sp>
          <p:nvSpPr>
            <p:cNvPr id="31" name="TextBox 30"/>
            <p:cNvSpPr txBox="1"/>
            <p:nvPr/>
          </p:nvSpPr>
          <p:spPr>
            <a:xfrm>
              <a:off x="1303864" y="3991131"/>
              <a:ext cx="626533" cy="420628"/>
            </a:xfrm>
            <a:prstGeom prst="rect">
              <a:avLst/>
            </a:prstGeom>
            <a:noFill/>
          </p:spPr>
          <p:txBody>
            <a:bodyPr wrap="square" rtlCol="0">
              <a:spAutoFit/>
            </a:bodyPr>
            <a:lstStyle/>
            <a:p>
              <a:r>
                <a:rPr lang="en-US" sz="3200" baseline="-25000" dirty="0">
                  <a:solidFill>
                    <a:srgbClr val="376092"/>
                  </a:solidFill>
                </a:rPr>
                <a:t>5</a:t>
              </a:r>
              <a:r>
                <a:rPr lang="en-US" sz="3200" baseline="-25000" dirty="0" smtClean="0">
                  <a:solidFill>
                    <a:srgbClr val="376092"/>
                  </a:solidFill>
                </a:rPr>
                <a:t>, </a:t>
              </a:r>
              <a:r>
                <a:rPr lang="en-US" sz="3200" baseline="-25000" dirty="0">
                  <a:solidFill>
                    <a:srgbClr val="376092"/>
                  </a:solidFill>
                </a:rPr>
                <a:t>0</a:t>
              </a:r>
              <a:endParaRPr lang="en-US" sz="3200" baseline="-25000" dirty="0" smtClean="0">
                <a:solidFill>
                  <a:srgbClr val="376092"/>
                </a:solidFill>
              </a:endParaRPr>
            </a:p>
          </p:txBody>
        </p:sp>
        <p:sp>
          <p:nvSpPr>
            <p:cNvPr id="32" name="TextBox 31"/>
            <p:cNvSpPr txBox="1"/>
            <p:nvPr/>
          </p:nvSpPr>
          <p:spPr>
            <a:xfrm>
              <a:off x="3251197" y="4024997"/>
              <a:ext cx="626533" cy="420628"/>
            </a:xfrm>
            <a:prstGeom prst="rect">
              <a:avLst/>
            </a:prstGeom>
            <a:noFill/>
          </p:spPr>
          <p:txBody>
            <a:bodyPr wrap="square" rtlCol="0">
              <a:spAutoFit/>
            </a:bodyPr>
            <a:lstStyle/>
            <a:p>
              <a:r>
                <a:rPr lang="en-US" sz="3200" baseline="-25000" dirty="0" smtClean="0">
                  <a:solidFill>
                    <a:srgbClr val="376092"/>
                  </a:solidFill>
                </a:rPr>
                <a:t>5+</a:t>
              </a:r>
              <a:r>
                <a:rPr lang="en-US" sz="3200" baseline="-25000" dirty="0">
                  <a:solidFill>
                    <a:srgbClr val="376092"/>
                  </a:solidFill>
                </a:rPr>
                <a:t>0</a:t>
              </a:r>
              <a:endParaRPr lang="en-US" sz="3200" baseline="-25000" dirty="0" smtClean="0">
                <a:solidFill>
                  <a:srgbClr val="376092"/>
                </a:solidFill>
              </a:endParaRPr>
            </a:p>
          </p:txBody>
        </p:sp>
        <p:sp>
          <p:nvSpPr>
            <p:cNvPr id="33" name="TextBox 32"/>
            <p:cNvSpPr txBox="1"/>
            <p:nvPr/>
          </p:nvSpPr>
          <p:spPr>
            <a:xfrm>
              <a:off x="2438394" y="4024997"/>
              <a:ext cx="321739" cy="420628"/>
            </a:xfrm>
            <a:prstGeom prst="rect">
              <a:avLst/>
            </a:prstGeom>
            <a:noFill/>
          </p:spPr>
          <p:txBody>
            <a:bodyPr wrap="square" rtlCol="0">
              <a:spAutoFit/>
            </a:bodyPr>
            <a:lstStyle/>
            <a:p>
              <a:r>
                <a:rPr lang="en-US" sz="3200" baseline="-25000" dirty="0" err="1" smtClean="0">
                  <a:solidFill>
                    <a:srgbClr val="376092"/>
                  </a:solidFill>
                </a:rPr>
                <a:t>5</a:t>
              </a:r>
              <a:endParaRPr lang="en-US" sz="3200" baseline="-25000" dirty="0" smtClean="0">
                <a:solidFill>
                  <a:srgbClr val="376092"/>
                </a:solidFill>
              </a:endParaRPr>
            </a:p>
          </p:txBody>
        </p:sp>
        <p:sp>
          <p:nvSpPr>
            <p:cNvPr id="35" name="TextBox 34"/>
            <p:cNvSpPr txBox="1"/>
            <p:nvPr/>
          </p:nvSpPr>
          <p:spPr>
            <a:xfrm>
              <a:off x="4402660" y="4024997"/>
              <a:ext cx="321739" cy="420628"/>
            </a:xfrm>
            <a:prstGeom prst="rect">
              <a:avLst/>
            </a:prstGeom>
            <a:noFill/>
          </p:spPr>
          <p:txBody>
            <a:bodyPr wrap="square" rtlCol="0">
              <a:spAutoFit/>
            </a:bodyPr>
            <a:lstStyle/>
            <a:p>
              <a:r>
                <a:rPr lang="en-US" sz="3200" baseline="-25000" dirty="0" err="1" smtClean="0">
                  <a:solidFill>
                    <a:srgbClr val="376092"/>
                  </a:solidFill>
                </a:rPr>
                <a:t>5</a:t>
              </a:r>
              <a:endParaRPr lang="en-US" sz="3200" baseline="-25000" dirty="0" smtClean="0">
                <a:solidFill>
                  <a:srgbClr val="376092"/>
                </a:solidFill>
              </a:endParaRPr>
            </a:p>
          </p:txBody>
        </p:sp>
        <p:sp>
          <p:nvSpPr>
            <p:cNvPr id="36" name="TextBox 35"/>
            <p:cNvSpPr txBox="1"/>
            <p:nvPr/>
          </p:nvSpPr>
          <p:spPr>
            <a:xfrm rot="10800000">
              <a:off x="3539064" y="4252244"/>
              <a:ext cx="660400" cy="584776"/>
            </a:xfrm>
            <a:prstGeom prst="rect">
              <a:avLst/>
            </a:prstGeom>
            <a:noFill/>
          </p:spPr>
          <p:txBody>
            <a:bodyPr wrap="square" rtlCol="0">
              <a:spAutoFit/>
            </a:bodyPr>
            <a:lstStyle/>
            <a:p>
              <a:r>
                <a:rPr lang="en-US" sz="3200" dirty="0" smtClean="0">
                  <a:solidFill>
                    <a:srgbClr val="376092"/>
                  </a:solidFill>
                </a:rPr>
                <a:t>U</a:t>
              </a:r>
            </a:p>
          </p:txBody>
        </p:sp>
      </p:grpSp>
    </p:spTree>
    <p:extLst>
      <p:ext uri="{BB962C8B-B14F-4D97-AF65-F5344CB8AC3E}">
        <p14:creationId xmlns:p14="http://schemas.microsoft.com/office/powerpoint/2010/main" val="7090171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48061"/>
            <a:ext cx="9105337" cy="3834896"/>
          </a:xfrm>
          <a:prstGeom prst="rect">
            <a:avLst/>
          </a:prstGeom>
          <a:ln>
            <a:noFill/>
          </a:ln>
        </p:spPr>
        <p:txBody>
          <a:bodyPr wrap="square">
            <a:spAutoFit/>
          </a:bodyPr>
          <a:lstStyle/>
          <a:p>
            <a:pPr algn="ctr"/>
            <a:r>
              <a:rPr lang="en-US" sz="3200" dirty="0" smtClean="0">
                <a:sym typeface="Wingdings"/>
              </a:rPr>
              <a:t>H</a:t>
            </a:r>
            <a:r>
              <a:rPr lang="en-US" sz="3200" baseline="-25000" dirty="0" smtClean="0">
                <a:sym typeface="Wingdings"/>
              </a:rPr>
              <a:t>0</a:t>
            </a:r>
            <a:r>
              <a:rPr lang="en-US" sz="3200" dirty="0" smtClean="0">
                <a:sym typeface="Wingdings"/>
              </a:rPr>
              <a:t>  =  &lt; a, b, c, d  :   </a:t>
            </a:r>
            <a:r>
              <a:rPr lang="en-US" sz="3200" dirty="0" err="1">
                <a:sym typeface="Wingdings"/>
              </a:rPr>
              <a:t>tc</a:t>
            </a:r>
            <a:r>
              <a:rPr lang="en-US" sz="3200" dirty="0">
                <a:sym typeface="Wingdings"/>
              </a:rPr>
              <a:t> + td</a:t>
            </a:r>
            <a:r>
              <a:rPr lang="en-US" sz="3200" dirty="0" smtClean="0">
                <a:sym typeface="Wingdings"/>
              </a:rPr>
              <a:t>,  </a:t>
            </a:r>
            <a:r>
              <a:rPr lang="en-US" sz="3200" dirty="0" err="1">
                <a:sym typeface="Wingdings"/>
              </a:rPr>
              <a:t>tb</a:t>
            </a:r>
            <a:r>
              <a:rPr lang="en-US" sz="3200" dirty="0">
                <a:sym typeface="Wingdings"/>
              </a:rPr>
              <a:t> + c, </a:t>
            </a:r>
            <a:r>
              <a:rPr lang="en-US" sz="3200" dirty="0" smtClean="0">
                <a:sym typeface="Wingdings"/>
              </a:rPr>
              <a:t> ta </a:t>
            </a:r>
            <a:r>
              <a:rPr lang="en-US" sz="3200" dirty="0">
                <a:sym typeface="Wingdings"/>
              </a:rPr>
              <a:t>+ </a:t>
            </a:r>
            <a:r>
              <a:rPr lang="en-US" sz="3200" dirty="0" err="1">
                <a:sym typeface="Wingdings"/>
              </a:rPr>
              <a:t>tb</a:t>
            </a:r>
            <a:r>
              <a:rPr lang="en-US" sz="3200" dirty="0" smtClean="0">
                <a:sym typeface="Wingdings"/>
              </a:rPr>
              <a:t>&gt;</a:t>
            </a:r>
          </a:p>
          <a:p>
            <a:pPr algn="ctr">
              <a:lnSpc>
                <a:spcPct val="130000"/>
              </a:lnSpc>
            </a:pPr>
            <a:r>
              <a:rPr lang="en-US" sz="3200" dirty="0" smtClean="0"/>
              <a:t>H</a:t>
            </a:r>
            <a:r>
              <a:rPr lang="en-US" sz="3200" baseline="-25000" dirty="0" smtClean="0"/>
              <a:t>1</a:t>
            </a:r>
            <a:r>
              <a:rPr lang="en-US" sz="3200" dirty="0" smtClean="0"/>
              <a:t>  =  &lt;</a:t>
            </a:r>
            <a:r>
              <a:rPr lang="en-US" sz="3200" dirty="0"/>
              <a:t>z</a:t>
            </a:r>
            <a:r>
              <a:rPr lang="en-US" sz="3200" baseline="-25000" dirty="0"/>
              <a:t>1</a:t>
            </a:r>
            <a:r>
              <a:rPr lang="en-US" sz="3200" dirty="0"/>
              <a:t>, z</a:t>
            </a:r>
            <a:r>
              <a:rPr lang="en-US" sz="3200" baseline="-25000" dirty="0"/>
              <a:t>2</a:t>
            </a:r>
            <a:r>
              <a:rPr lang="en-US" sz="3200" dirty="0"/>
              <a:t>  :   t z</a:t>
            </a:r>
            <a:r>
              <a:rPr lang="en-US" sz="3200" baseline="-25000" dirty="0"/>
              <a:t>2</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a:t>
            </a:r>
            <a:r>
              <a:rPr lang="en-US" sz="3200" dirty="0" smtClean="0"/>
              <a:t>&gt;</a:t>
            </a:r>
            <a:endParaRPr lang="en-US" sz="3200" dirty="0">
              <a:solidFill>
                <a:srgbClr val="008000"/>
              </a:solidFill>
              <a:sym typeface="Wingdings"/>
            </a:endParaRPr>
          </a:p>
          <a:p>
            <a:pPr>
              <a:lnSpc>
                <a:spcPct val="120000"/>
              </a:lnSpc>
            </a:pPr>
            <a:r>
              <a:rPr lang="en-US" sz="3200" dirty="0" smtClean="0">
                <a:solidFill>
                  <a:srgbClr val="008000"/>
                </a:solidFill>
                <a:sym typeface="Wingdings"/>
              </a:rPr>
              <a:t>                                                        [               )</a:t>
            </a:r>
          </a:p>
          <a:p>
            <a:r>
              <a:rPr lang="en-US" sz="3200" dirty="0">
                <a:solidFill>
                  <a:srgbClr val="008000"/>
                </a:solidFill>
                <a:sym typeface="Wingdings"/>
              </a:rPr>
              <a:t> </a:t>
            </a:r>
            <a:r>
              <a:rPr lang="en-US" sz="3200" dirty="0" smtClean="0">
                <a:solidFill>
                  <a:srgbClr val="008000"/>
                </a:solidFill>
                <a:sym typeface="Wingdings"/>
              </a:rPr>
              <a:t>                                       [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pic>
        <p:nvPicPr>
          <p:cNvPr id="29" name="Picture 28"/>
          <p:cNvPicPr>
            <a:picLocks noChangeAspect="1"/>
          </p:cNvPicPr>
          <p:nvPr/>
        </p:nvPicPr>
        <p:blipFill>
          <a:blip r:embed="rId2"/>
          <a:stretch>
            <a:fillRect/>
          </a:stretch>
        </p:blipFill>
        <p:spPr>
          <a:xfrm>
            <a:off x="-38663" y="4474580"/>
            <a:ext cx="9144000" cy="2427694"/>
          </a:xfrm>
          <a:prstGeom prst="rect">
            <a:avLst/>
          </a:prstGeom>
        </p:spPr>
      </p:pic>
      <p:cxnSp>
        <p:nvCxnSpPr>
          <p:cNvPr id="3" name="Straight Connector 2"/>
          <p:cNvCxnSpPr/>
          <p:nvPr/>
        </p:nvCxnSpPr>
        <p:spPr>
          <a:xfrm>
            <a:off x="686119" y="3749473"/>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86119" y="3238499"/>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357545" y="2763132"/>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831335" y="2266769"/>
            <a:ext cx="4727448" cy="0"/>
          </a:xfrm>
          <a:prstGeom prst="straightConnector1">
            <a:avLst/>
          </a:prstGeom>
          <a:ln w="3810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287963" y="1791389"/>
            <a:ext cx="1506334" cy="0"/>
          </a:xfrm>
          <a:prstGeom prst="straightConnector1">
            <a:avLst/>
          </a:prstGeom>
          <a:ln w="381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66603" y="3864913"/>
            <a:ext cx="8392180" cy="666849"/>
          </a:xfrm>
          <a:prstGeom prst="rect">
            <a:avLst/>
          </a:prstGeom>
        </p:spPr>
        <p:txBody>
          <a:bodyPr wrap="square">
            <a:spAutoFit/>
          </a:bodyPr>
          <a:lstStyle/>
          <a:p>
            <a:pPr>
              <a:lnSpc>
                <a:spcPct val="120000"/>
              </a:lnSpc>
            </a:pPr>
            <a:r>
              <a:rPr lang="en-US" sz="3200" dirty="0">
                <a:solidFill>
                  <a:srgbClr val="008000"/>
                </a:solidFill>
              </a:rPr>
              <a:t>z</a:t>
            </a:r>
            <a:r>
              <a:rPr lang="en-US" sz="3200" baseline="-25000" dirty="0">
                <a:solidFill>
                  <a:srgbClr val="008000"/>
                </a:solidFill>
              </a:rPr>
              <a:t>1</a:t>
            </a:r>
            <a:r>
              <a:rPr lang="en-US" sz="3200" dirty="0">
                <a:solidFill>
                  <a:srgbClr val="008000"/>
                </a:solidFill>
              </a:rPr>
              <a:t> =  ad + cd + t(</a:t>
            </a:r>
            <a:r>
              <a:rPr lang="en-US" sz="3200" dirty="0" err="1">
                <a:solidFill>
                  <a:srgbClr val="008000"/>
                </a:solidFill>
              </a:rPr>
              <a:t>bc</a:t>
            </a:r>
            <a:r>
              <a:rPr lang="en-US" sz="3200" dirty="0">
                <a:solidFill>
                  <a:srgbClr val="008000"/>
                </a:solidFill>
              </a:rPr>
              <a:t>) + t(</a:t>
            </a:r>
            <a:r>
              <a:rPr lang="en-US" sz="3200" dirty="0" err="1">
                <a:solidFill>
                  <a:srgbClr val="008000"/>
                </a:solidFill>
              </a:rPr>
              <a:t>ab</a:t>
            </a:r>
            <a:r>
              <a:rPr lang="en-US" sz="3200" dirty="0">
                <a:solidFill>
                  <a:srgbClr val="008000"/>
                </a:solidFill>
              </a:rPr>
              <a:t>),   z</a:t>
            </a:r>
            <a:r>
              <a:rPr lang="en-US" sz="3200" baseline="-25000" dirty="0">
                <a:solidFill>
                  <a:srgbClr val="008000"/>
                </a:solidFill>
              </a:rPr>
              <a:t>2</a:t>
            </a:r>
            <a:r>
              <a:rPr lang="en-US" sz="3200" dirty="0">
                <a:solidFill>
                  <a:srgbClr val="008000"/>
                </a:solidFill>
              </a:rPr>
              <a:t> =  ac + t</a:t>
            </a:r>
            <a:r>
              <a:rPr lang="en-US" sz="3200" baseline="30000" dirty="0">
                <a:solidFill>
                  <a:srgbClr val="008000"/>
                </a:solidFill>
              </a:rPr>
              <a:t>2</a:t>
            </a:r>
            <a:r>
              <a:rPr lang="en-US" sz="3200" dirty="0">
                <a:solidFill>
                  <a:srgbClr val="008000"/>
                </a:solidFill>
              </a:rPr>
              <a:t>bc + t</a:t>
            </a:r>
            <a:r>
              <a:rPr lang="en-US" sz="3200" baseline="30000" dirty="0">
                <a:solidFill>
                  <a:srgbClr val="008000"/>
                </a:solidFill>
              </a:rPr>
              <a:t>2</a:t>
            </a:r>
            <a:r>
              <a:rPr lang="en-US" sz="3200" dirty="0">
                <a:solidFill>
                  <a:srgbClr val="008000"/>
                </a:solidFill>
              </a:rPr>
              <a:t>ab</a:t>
            </a:r>
          </a:p>
        </p:txBody>
      </p:sp>
    </p:spTree>
    <p:extLst>
      <p:ext uri="{BB962C8B-B14F-4D97-AF65-F5344CB8AC3E}">
        <p14:creationId xmlns:p14="http://schemas.microsoft.com/office/powerpoint/2010/main" val="1472009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 y="441680"/>
            <a:ext cx="9144000" cy="5148072"/>
          </a:xfrm>
          <a:prstGeom prst="rect">
            <a:avLst/>
          </a:prstGeom>
        </p:spPr>
      </p:pic>
      <p:sp>
        <p:nvSpPr>
          <p:cNvPr id="10" name="Rectangle 9"/>
          <p:cNvSpPr/>
          <p:nvPr/>
        </p:nvSpPr>
        <p:spPr>
          <a:xfrm>
            <a:off x="42333" y="5705857"/>
            <a:ext cx="9075534" cy="1131079"/>
          </a:xfrm>
          <a:prstGeom prst="rect">
            <a:avLst/>
          </a:prstGeom>
        </p:spPr>
        <p:txBody>
          <a:bodyPr wrap="none">
            <a:spAutoFit/>
          </a:bodyPr>
          <a:lstStyle/>
          <a:p>
            <a:pPr algn="ctr"/>
            <a:r>
              <a:rPr lang="en-US" sz="2400" dirty="0" smtClean="0">
                <a:hlinkClick r:id="rId3"/>
              </a:rPr>
              <a:t>http://www.ima.umn.edu/videos/?id=1846</a:t>
            </a:r>
            <a:endParaRPr lang="en-US" sz="2400" dirty="0" smtClean="0"/>
          </a:p>
          <a:p>
            <a:pPr algn="ctr">
              <a:lnSpc>
                <a:spcPct val="150000"/>
              </a:lnSpc>
            </a:pPr>
            <a:r>
              <a:rPr lang="en-US" sz="1700" dirty="0" smtClean="0">
                <a:hlinkClick r:id="rId4"/>
              </a:rPr>
              <a:t>http://www.ima.umn.edu/2011-2012/W3.26-30.12/activities/Carlsson-Gunnar/imamachinefinal.pdf</a:t>
            </a:r>
            <a:endParaRPr lang="en-US" sz="1700" dirty="0" smtClean="0"/>
          </a:p>
          <a:p>
            <a:pPr algn="ctr"/>
            <a:endParaRPr lang="en-US" dirty="0"/>
          </a:p>
        </p:txBody>
      </p:sp>
      <p:sp>
        <p:nvSpPr>
          <p:cNvPr id="11" name="Rectangle 10"/>
          <p:cNvSpPr/>
          <p:nvPr/>
        </p:nvSpPr>
        <p:spPr>
          <a:xfrm>
            <a:off x="437446" y="2305674"/>
            <a:ext cx="8311444" cy="1077218"/>
          </a:xfrm>
          <a:prstGeom prst="rect">
            <a:avLst/>
          </a:prstGeom>
        </p:spPr>
        <p:txBody>
          <a:bodyPr wrap="square">
            <a:spAutoFit/>
          </a:bodyPr>
          <a:lstStyle/>
          <a:p>
            <a:pPr algn="ctr"/>
            <a:r>
              <a:rPr lang="en-US" sz="3200" dirty="0">
                <a:solidFill>
                  <a:srgbClr val="008000"/>
                </a:solidFill>
              </a:rPr>
              <a:t>Application to Natural Image Statistics</a:t>
            </a:r>
          </a:p>
          <a:p>
            <a:pPr algn="ctr"/>
            <a:r>
              <a:rPr lang="en-US" sz="3200" dirty="0">
                <a:solidFill>
                  <a:srgbClr val="008000"/>
                </a:solidFill>
              </a:rPr>
              <a:t>With V. de Silva, T. </a:t>
            </a:r>
            <a:r>
              <a:rPr lang="en-US" sz="3200" dirty="0" err="1">
                <a:solidFill>
                  <a:srgbClr val="008000"/>
                </a:solidFill>
              </a:rPr>
              <a:t>Ishkanov</a:t>
            </a:r>
            <a:r>
              <a:rPr lang="en-US" sz="3200" dirty="0">
                <a:solidFill>
                  <a:srgbClr val="008000"/>
                </a:solidFill>
              </a:rPr>
              <a:t>, A. </a:t>
            </a:r>
            <a:r>
              <a:rPr lang="en-US" sz="3200" dirty="0" err="1">
                <a:solidFill>
                  <a:srgbClr val="008000"/>
                </a:solidFill>
              </a:rPr>
              <a:t>Zomorodian</a:t>
            </a:r>
            <a:endParaRPr lang="en-US" sz="3200" dirty="0">
              <a:solidFill>
                <a:srgbClr val="008000"/>
              </a:solidFill>
            </a:endParaRPr>
          </a:p>
        </p:txBody>
      </p:sp>
    </p:spTree>
    <p:extLst>
      <p:ext uri="{BB962C8B-B14F-4D97-AF65-F5344CB8AC3E}">
        <p14:creationId xmlns:p14="http://schemas.microsoft.com/office/powerpoint/2010/main" val="35032883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9507" t="17752" r="-39" b="105"/>
          <a:stretch/>
        </p:blipFill>
        <p:spPr>
          <a:xfrm>
            <a:off x="27432" y="91440"/>
            <a:ext cx="2798064" cy="2962656"/>
          </a:xfrm>
          <a:prstGeom prst="rect">
            <a:avLst/>
          </a:prstGeom>
        </p:spPr>
      </p:pic>
      <p:sp>
        <p:nvSpPr>
          <p:cNvPr id="7" name="Rectangle 6"/>
          <p:cNvSpPr/>
          <p:nvPr/>
        </p:nvSpPr>
        <p:spPr>
          <a:xfrm>
            <a:off x="324556" y="575219"/>
            <a:ext cx="8494888" cy="6001642"/>
          </a:xfrm>
          <a:prstGeom prst="rect">
            <a:avLst/>
          </a:prstGeom>
        </p:spPr>
        <p:txBody>
          <a:bodyPr wrap="square">
            <a:spAutoFit/>
          </a:bodyPr>
          <a:lstStyle/>
          <a:p>
            <a:pPr marL="2574925"/>
            <a:r>
              <a:rPr lang="en-US" sz="3200" dirty="0" smtClean="0"/>
              <a:t>An </a:t>
            </a:r>
            <a:r>
              <a:rPr lang="en-US" sz="3200" dirty="0"/>
              <a:t>image taken by black and white digital camera can </a:t>
            </a:r>
            <a:r>
              <a:rPr lang="en-US" sz="3200" dirty="0" smtClean="0"/>
              <a:t>be viewed </a:t>
            </a:r>
            <a:r>
              <a:rPr lang="en-US" sz="3200" dirty="0"/>
              <a:t>as a vector, with one coordinate for each </a:t>
            </a:r>
            <a:r>
              <a:rPr lang="en-US" sz="3200" dirty="0" smtClean="0"/>
              <a:t>pixel</a:t>
            </a:r>
          </a:p>
          <a:p>
            <a:endParaRPr lang="en-US" sz="3200" dirty="0"/>
          </a:p>
          <a:p>
            <a:r>
              <a:rPr lang="en-US" sz="3200" dirty="0"/>
              <a:t>Each pixel has a “gray scale” value, can be thought of as a </a:t>
            </a:r>
            <a:r>
              <a:rPr lang="en-US" sz="3200" dirty="0" smtClean="0"/>
              <a:t>real number </a:t>
            </a:r>
            <a:r>
              <a:rPr lang="en-US" sz="3200" dirty="0"/>
              <a:t>(in reality, takes one of 255 values</a:t>
            </a:r>
            <a:r>
              <a:rPr lang="en-US" sz="3200" dirty="0" smtClean="0"/>
              <a:t>)</a:t>
            </a:r>
          </a:p>
          <a:p>
            <a:endParaRPr lang="en-US" sz="3200" dirty="0"/>
          </a:p>
          <a:p>
            <a:r>
              <a:rPr lang="en-US" sz="3200" dirty="0"/>
              <a:t>Typical camera uses tens of thousands of pixels, so images lie </a:t>
            </a:r>
            <a:r>
              <a:rPr lang="en-US" sz="3200" dirty="0" smtClean="0"/>
              <a:t>in a </a:t>
            </a:r>
            <a:r>
              <a:rPr lang="en-US" sz="3200" dirty="0"/>
              <a:t>very high dimensional space, call it pixel space, P</a:t>
            </a:r>
          </a:p>
        </p:txBody>
      </p:sp>
    </p:spTree>
    <p:extLst>
      <p:ext uri="{BB962C8B-B14F-4D97-AF65-F5344CB8AC3E}">
        <p14:creationId xmlns:p14="http://schemas.microsoft.com/office/powerpoint/2010/main" val="1897132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33400" y="255107"/>
          <a:ext cx="8000993" cy="2187781"/>
        </p:xfrm>
        <a:graphic>
          <a:graphicData uri="http://schemas.openxmlformats.org/drawingml/2006/table">
            <a:tbl>
              <a:tblPr firstRow="1" bandRow="1">
                <a:tableStyleId>{5C22544A-7EE6-4342-B048-85BDC9FD1C3A}</a:tableStyleId>
              </a:tblPr>
              <a:tblGrid>
                <a:gridCol w="727363"/>
                <a:gridCol w="727363"/>
                <a:gridCol w="727363"/>
                <a:gridCol w="727363"/>
                <a:gridCol w="727363"/>
                <a:gridCol w="727363"/>
                <a:gridCol w="727363"/>
                <a:gridCol w="727363"/>
                <a:gridCol w="727363"/>
                <a:gridCol w="727363"/>
                <a:gridCol w="727363"/>
              </a:tblGrid>
              <a:tr h="554551">
                <a:tc>
                  <a:txBody>
                    <a:bodyPr/>
                    <a:lstStyle/>
                    <a:p>
                      <a:pPr algn="ctr"/>
                      <a:r>
                        <a:rPr lang="en-US" sz="2800" baseline="0" dirty="0" smtClean="0"/>
                        <a:t>0</a:t>
                      </a:r>
                      <a:endParaRPr lang="en-US" sz="2800" baseline="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5</a:t>
                      </a:r>
                    </a:p>
                  </a:txBody>
                  <a:tcPr/>
                </a:tc>
              </a:tr>
              <a:tr h="544410">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c>
                  <a:txBody>
                    <a:bodyPr/>
                    <a:lstStyle/>
                    <a:p>
                      <a:pPr algn="ctr"/>
                      <a:r>
                        <a:rPr lang="en-US" sz="2800" dirty="0" smtClean="0"/>
                        <a:t>-</a:t>
                      </a:r>
                      <a:endParaRPr lang="en-US" sz="2800" dirty="0"/>
                    </a:p>
                  </a:txBody>
                  <a:tcPr/>
                </a:tc>
              </a:tr>
              <a:tr h="544410">
                <a:tc>
                  <a:txBody>
                    <a:bodyPr/>
                    <a:lstStyle/>
                    <a:p>
                      <a:pPr algn="ctr"/>
                      <a:r>
                        <a:rPr lang="en-US" sz="2800" dirty="0" smtClean="0"/>
                        <a:t>a</a:t>
                      </a:r>
                      <a:endParaRPr lang="en-US" sz="2800" dirty="0"/>
                    </a:p>
                  </a:txBody>
                  <a:tcPr/>
                </a:tc>
                <a:tc>
                  <a:txBody>
                    <a:bodyPr/>
                    <a:lstStyle/>
                    <a:p>
                      <a:pPr algn="ctr"/>
                      <a:r>
                        <a:rPr lang="en-US" sz="2800" dirty="0" smtClean="0"/>
                        <a:t>b</a:t>
                      </a:r>
                      <a:endParaRPr lang="en-US" sz="2800" dirty="0"/>
                    </a:p>
                  </a:txBody>
                  <a:tcPr/>
                </a:tc>
                <a:tc>
                  <a:txBody>
                    <a:bodyPr/>
                    <a:lstStyle/>
                    <a:p>
                      <a:pPr algn="ctr"/>
                      <a:r>
                        <a:rPr lang="en-US" sz="2800" dirty="0" smtClean="0"/>
                        <a:t>c</a:t>
                      </a:r>
                      <a:endParaRPr lang="en-US" sz="2800" dirty="0"/>
                    </a:p>
                  </a:txBody>
                  <a:tcPr/>
                </a:tc>
                <a:tc>
                  <a:txBody>
                    <a:bodyPr/>
                    <a:lstStyle/>
                    <a:p>
                      <a:pPr algn="ctr"/>
                      <a:r>
                        <a:rPr lang="en-US" sz="2800" dirty="0" smtClean="0"/>
                        <a:t>d</a:t>
                      </a:r>
                      <a:endParaRPr lang="en-US" sz="2800" dirty="0"/>
                    </a:p>
                  </a:txBody>
                  <a:tcPr/>
                </a:tc>
                <a:tc>
                  <a:txBody>
                    <a:bodyPr/>
                    <a:lstStyle/>
                    <a:p>
                      <a:pPr algn="ctr"/>
                      <a:r>
                        <a:rPr lang="en-US" sz="2800" dirty="0" err="1" smtClean="0"/>
                        <a:t>ab</a:t>
                      </a:r>
                      <a:endParaRPr lang="en-US" sz="2800" dirty="0"/>
                    </a:p>
                  </a:txBody>
                  <a:tcPr/>
                </a:tc>
                <a:tc>
                  <a:txBody>
                    <a:bodyPr/>
                    <a:lstStyle/>
                    <a:p>
                      <a:pPr algn="ctr"/>
                      <a:r>
                        <a:rPr lang="en-US" sz="2800" dirty="0" err="1" smtClean="0"/>
                        <a:t>bc</a:t>
                      </a:r>
                      <a:endParaRPr lang="en-US" sz="2800" dirty="0"/>
                    </a:p>
                  </a:txBody>
                  <a:tcPr/>
                </a:tc>
                <a:tc>
                  <a:txBody>
                    <a:bodyPr/>
                    <a:lstStyle/>
                    <a:p>
                      <a:pPr algn="ctr"/>
                      <a:r>
                        <a:rPr lang="en-US" sz="2800" dirty="0" smtClean="0"/>
                        <a:t>cd</a:t>
                      </a:r>
                      <a:endParaRPr lang="en-US" sz="2800" dirty="0"/>
                    </a:p>
                  </a:txBody>
                  <a:tcPr/>
                </a:tc>
                <a:tc>
                  <a:txBody>
                    <a:bodyPr/>
                    <a:lstStyle/>
                    <a:p>
                      <a:pPr algn="ctr"/>
                      <a:r>
                        <a:rPr lang="en-US" sz="2800" dirty="0" smtClean="0"/>
                        <a:t>ad</a:t>
                      </a:r>
                      <a:endParaRPr lang="en-US" sz="2800" dirty="0"/>
                    </a:p>
                  </a:txBody>
                  <a:tcPr/>
                </a:tc>
                <a:tc>
                  <a:txBody>
                    <a:bodyPr/>
                    <a:lstStyle/>
                    <a:p>
                      <a:pPr algn="ctr"/>
                      <a:r>
                        <a:rPr lang="en-US" sz="2800" dirty="0" smtClean="0"/>
                        <a:t>ac</a:t>
                      </a:r>
                      <a:endParaRPr lang="en-US" sz="2800" dirty="0"/>
                    </a:p>
                  </a:txBody>
                  <a:tcPr/>
                </a:tc>
                <a:tc>
                  <a:txBody>
                    <a:bodyPr/>
                    <a:lstStyle/>
                    <a:p>
                      <a:pPr algn="ctr"/>
                      <a:r>
                        <a:rPr lang="en-US" sz="2800" dirty="0" err="1" smtClean="0"/>
                        <a:t>abc</a:t>
                      </a:r>
                      <a:endParaRPr lang="en-US" sz="2800" dirty="0"/>
                    </a:p>
                  </a:txBody>
                  <a:tcPr/>
                </a:tc>
                <a:tc>
                  <a:txBody>
                    <a:bodyPr/>
                    <a:lstStyle/>
                    <a:p>
                      <a:pPr algn="ctr"/>
                      <a:r>
                        <a:rPr lang="en-US" sz="2800" dirty="0" err="1" smtClean="0"/>
                        <a:t>acd</a:t>
                      </a:r>
                      <a:endParaRPr lang="en-US" sz="2800" dirty="0"/>
                    </a:p>
                  </a:txBody>
                  <a:tcPr/>
                </a:tc>
              </a:tr>
              <a:tr h="544410">
                <a:tc>
                  <a:txBody>
                    <a:bodyPr/>
                    <a:lstStyle/>
                    <a:p>
                      <a:pPr algn="ctr"/>
                      <a:r>
                        <a:rPr lang="en-US" sz="2800" dirty="0" smtClean="0"/>
                        <a:t>0</a:t>
                      </a:r>
                      <a:endParaRPr lang="en-US" sz="2800" dirty="0"/>
                    </a:p>
                  </a:txBody>
                  <a:tcPr/>
                </a:tc>
                <a:tc>
                  <a:txBody>
                    <a:bodyPr/>
                    <a:lstStyle/>
                    <a:p>
                      <a:pPr algn="ctr"/>
                      <a:r>
                        <a:rPr lang="en-US" sz="2800" dirty="0" smtClean="0"/>
                        <a:t>1</a:t>
                      </a:r>
                      <a:endParaRPr lang="en-US" sz="2800" dirty="0"/>
                    </a:p>
                  </a:txBody>
                  <a:tcPr/>
                </a:tc>
                <a:tc>
                  <a:txBody>
                    <a:bodyPr/>
                    <a:lstStyle/>
                    <a:p>
                      <a:pPr algn="ctr"/>
                      <a:r>
                        <a:rPr lang="en-US" sz="2800" dirty="0" smtClean="0"/>
                        <a:t>2</a:t>
                      </a:r>
                      <a:endParaRPr lang="en-US" sz="2800" dirty="0"/>
                    </a:p>
                  </a:txBody>
                  <a:tcPr/>
                </a:tc>
                <a:tc>
                  <a:txBody>
                    <a:bodyPr/>
                    <a:lstStyle/>
                    <a:p>
                      <a:pPr algn="ctr"/>
                      <a:r>
                        <a:rPr lang="en-US" sz="2800" dirty="0" smtClean="0"/>
                        <a:t>3</a:t>
                      </a:r>
                      <a:endParaRPr lang="en-US" sz="2800" dirty="0"/>
                    </a:p>
                  </a:txBody>
                  <a:tcPr/>
                </a:tc>
                <a:tc>
                  <a:txBody>
                    <a:bodyPr/>
                    <a:lstStyle/>
                    <a:p>
                      <a:pPr algn="ctr"/>
                      <a:r>
                        <a:rPr lang="en-US" sz="2800" dirty="0" smtClean="0"/>
                        <a:t>4</a:t>
                      </a:r>
                      <a:endParaRPr lang="en-US" sz="2800" dirty="0"/>
                    </a:p>
                  </a:txBody>
                  <a:tcPr/>
                </a:tc>
                <a:tc>
                  <a:txBody>
                    <a:bodyPr/>
                    <a:lstStyle/>
                    <a:p>
                      <a:pPr algn="ctr"/>
                      <a:r>
                        <a:rPr lang="en-US" sz="2800" dirty="0" smtClean="0"/>
                        <a:t>5</a:t>
                      </a:r>
                      <a:endParaRPr lang="en-US" sz="2800" dirty="0"/>
                    </a:p>
                  </a:txBody>
                  <a:tcPr/>
                </a:tc>
                <a:tc>
                  <a:txBody>
                    <a:bodyPr/>
                    <a:lstStyle/>
                    <a:p>
                      <a:pPr algn="ctr"/>
                      <a:r>
                        <a:rPr lang="en-US" sz="2800" dirty="0" smtClean="0"/>
                        <a:t>6</a:t>
                      </a:r>
                      <a:endParaRPr lang="en-US" sz="2800" dirty="0"/>
                    </a:p>
                  </a:txBody>
                  <a:tcPr/>
                </a:tc>
                <a:tc>
                  <a:txBody>
                    <a:bodyPr/>
                    <a:lstStyle/>
                    <a:p>
                      <a:pPr algn="ctr"/>
                      <a:r>
                        <a:rPr lang="en-US" sz="2800" dirty="0" smtClean="0"/>
                        <a:t>7</a:t>
                      </a:r>
                      <a:endParaRPr lang="en-US" sz="2800" dirty="0"/>
                    </a:p>
                  </a:txBody>
                  <a:tcPr/>
                </a:tc>
                <a:tc>
                  <a:txBody>
                    <a:bodyPr/>
                    <a:lstStyle/>
                    <a:p>
                      <a:pPr algn="ctr"/>
                      <a:r>
                        <a:rPr lang="en-US" sz="2800" dirty="0" smtClean="0"/>
                        <a:t>8</a:t>
                      </a:r>
                      <a:endParaRPr lang="en-US" sz="2800" dirty="0"/>
                    </a:p>
                  </a:txBody>
                  <a:tcPr/>
                </a:tc>
                <a:tc>
                  <a:txBody>
                    <a:bodyPr/>
                    <a:lstStyle/>
                    <a:p>
                      <a:pPr algn="ctr"/>
                      <a:r>
                        <a:rPr lang="en-US" sz="2800" dirty="0" smtClean="0"/>
                        <a:t>9</a:t>
                      </a:r>
                      <a:endParaRPr lang="en-US" sz="2800" dirty="0"/>
                    </a:p>
                  </a:txBody>
                  <a:tcPr/>
                </a:tc>
                <a:tc>
                  <a:txBody>
                    <a:bodyPr/>
                    <a:lstStyle/>
                    <a:p>
                      <a:pPr algn="ctr"/>
                      <a:r>
                        <a:rPr lang="en-US" sz="2800" dirty="0" smtClean="0"/>
                        <a:t>10</a:t>
                      </a:r>
                      <a:endParaRPr lang="en-US" sz="2800" dirty="0"/>
                    </a:p>
                  </a:txBody>
                  <a:tcPr/>
                </a:tc>
              </a:tr>
            </a:tbl>
          </a:graphicData>
        </a:graphic>
      </p:graphicFrame>
      <p:pic>
        <p:nvPicPr>
          <p:cNvPr id="3" name="Picture 2"/>
          <p:cNvPicPr>
            <a:picLocks noChangeAspect="1"/>
          </p:cNvPicPr>
          <p:nvPr/>
        </p:nvPicPr>
        <p:blipFill>
          <a:blip r:embed="rId2"/>
          <a:stretch>
            <a:fillRect/>
          </a:stretch>
        </p:blipFill>
        <p:spPr>
          <a:xfrm>
            <a:off x="2518825" y="2492601"/>
            <a:ext cx="6231890" cy="3458210"/>
          </a:xfrm>
          <a:prstGeom prst="rect">
            <a:avLst/>
          </a:prstGeom>
        </p:spPr>
      </p:pic>
      <p:sp>
        <p:nvSpPr>
          <p:cNvPr id="4" name="TextBox 3"/>
          <p:cNvSpPr txBox="1"/>
          <p:nvPr/>
        </p:nvSpPr>
        <p:spPr>
          <a:xfrm>
            <a:off x="1130291" y="3928544"/>
            <a:ext cx="1439333" cy="584776"/>
          </a:xfrm>
          <a:prstGeom prst="rect">
            <a:avLst/>
          </a:prstGeom>
          <a:noFill/>
        </p:spPr>
        <p:txBody>
          <a:bodyPr wrap="square" rtlCol="0">
            <a:spAutoFit/>
          </a:bodyPr>
          <a:lstStyle/>
          <a:p>
            <a:r>
              <a:rPr lang="en-US" sz="3200" dirty="0" smtClean="0"/>
              <a:t>M</a:t>
            </a:r>
            <a:r>
              <a:rPr lang="en-US" sz="3200" baseline="-25000" dirty="0" smtClean="0"/>
              <a:t>1</a:t>
            </a:r>
            <a:r>
              <a:rPr lang="en-US" sz="3200" dirty="0" smtClean="0"/>
              <a:t>   =</a:t>
            </a:r>
          </a:p>
        </p:txBody>
      </p:sp>
      <p:grpSp>
        <p:nvGrpSpPr>
          <p:cNvPr id="6" name="Group 5"/>
          <p:cNvGrpSpPr/>
          <p:nvPr/>
        </p:nvGrpSpPr>
        <p:grpSpPr>
          <a:xfrm>
            <a:off x="432634" y="5369451"/>
            <a:ext cx="2886299" cy="1370812"/>
            <a:chOff x="1017127" y="3991131"/>
            <a:chExt cx="2886299" cy="1370812"/>
          </a:xfrm>
        </p:grpSpPr>
        <p:sp>
          <p:nvSpPr>
            <p:cNvPr id="8" name="Rectangle 7"/>
            <p:cNvSpPr/>
            <p:nvPr/>
          </p:nvSpPr>
          <p:spPr>
            <a:xfrm>
              <a:off x="1017127" y="4201445"/>
              <a:ext cx="2886299" cy="1077218"/>
            </a:xfrm>
            <a:prstGeom prst="rect">
              <a:avLst/>
            </a:prstGeom>
            <a:ln>
              <a:noFill/>
            </a:ln>
          </p:spPr>
          <p:txBody>
            <a:bodyPr wrap="square">
              <a:spAutoFit/>
            </a:bodyPr>
            <a:lstStyle/>
            <a:p>
              <a:r>
                <a:rPr lang="en-US" sz="3200" dirty="0" err="1" smtClean="0">
                  <a:solidFill>
                    <a:srgbClr val="376092"/>
                  </a:solidFill>
                  <a:sym typeface="Wingdings"/>
                </a:rPr>
                <a:t>H</a:t>
              </a:r>
              <a:r>
                <a:rPr lang="en-US" sz="3200" baseline="-25000" dirty="0" err="1">
                  <a:solidFill>
                    <a:srgbClr val="376092"/>
                  </a:solidFill>
                  <a:sym typeface="Wingdings"/>
                </a:rPr>
                <a:t>k</a:t>
              </a:r>
              <a:r>
                <a:rPr lang="en-US" sz="3200" dirty="0" smtClean="0">
                  <a:solidFill>
                    <a:srgbClr val="376092"/>
                  </a:solidFill>
                  <a:sym typeface="Wingdings"/>
                </a:rPr>
                <a:t>    =  </a:t>
              </a:r>
            </a:p>
            <a:p>
              <a:r>
                <a:rPr lang="en-US" sz="3200" dirty="0" smtClean="0">
                  <a:solidFill>
                    <a:srgbClr val="376092"/>
                  </a:solidFill>
                  <a:sym typeface="Wingdings"/>
                </a:rPr>
                <a:t>  </a:t>
              </a:r>
              <a:r>
                <a:rPr lang="en-US" sz="3200" dirty="0" err="1" smtClean="0">
                  <a:solidFill>
                    <a:srgbClr val="376092"/>
                  </a:solidFill>
                  <a:sym typeface="Wingdings"/>
                </a:rPr>
                <a:t>Z</a:t>
              </a:r>
              <a:r>
                <a:rPr lang="en-US" sz="3200" baseline="-25000" dirty="0" err="1" smtClean="0">
                  <a:solidFill>
                    <a:srgbClr val="376092"/>
                  </a:solidFill>
                  <a:sym typeface="Wingdings"/>
                </a:rPr>
                <a:t>k</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smtClean="0">
                  <a:solidFill>
                    <a:srgbClr val="376092"/>
                  </a:solidFill>
                  <a:sym typeface="Wingdings"/>
                </a:rPr>
                <a:t>(</a:t>
              </a:r>
              <a:r>
                <a:rPr lang="en-US" sz="3200" baseline="-25000" dirty="0" smtClean="0">
                  <a:solidFill>
                    <a:srgbClr val="376092"/>
                  </a:solidFill>
                  <a:sym typeface="Wingdings"/>
                </a:rPr>
                <a:t> </a:t>
              </a:r>
              <a:r>
                <a:rPr lang="en-US" sz="3200" dirty="0" err="1" smtClean="0">
                  <a:solidFill>
                    <a:srgbClr val="376092"/>
                  </a:solidFill>
                </a:rPr>
                <a:t>B</a:t>
              </a:r>
              <a:r>
                <a:rPr lang="en-US" sz="3200" baseline="-25000" dirty="0" err="1" smtClean="0">
                  <a:solidFill>
                    <a:srgbClr val="376092"/>
                  </a:solidFill>
                </a:rPr>
                <a:t>k</a:t>
              </a:r>
              <a:r>
                <a:rPr lang="en-US" sz="3200" dirty="0" smtClean="0">
                  <a:solidFill>
                    <a:srgbClr val="376092"/>
                  </a:solidFill>
                </a:rPr>
                <a:t>         </a:t>
              </a:r>
              <a:r>
                <a:rPr lang="en-US" sz="3200" dirty="0" err="1" smtClean="0">
                  <a:solidFill>
                    <a:srgbClr val="376092"/>
                  </a:solidFill>
                  <a:sym typeface="Wingdings"/>
                </a:rPr>
                <a:t>Z</a:t>
              </a:r>
              <a:r>
                <a:rPr lang="en-US" sz="3200" baseline="-25000" dirty="0" err="1" smtClean="0">
                  <a:solidFill>
                    <a:srgbClr val="376092"/>
                  </a:solidFill>
                  <a:sym typeface="Wingdings"/>
                </a:rPr>
                <a:t>k</a:t>
              </a:r>
              <a:r>
                <a:rPr lang="en-US" sz="3200" dirty="0" smtClean="0">
                  <a:solidFill>
                    <a:srgbClr val="376092"/>
                  </a:solidFill>
                  <a:sym typeface="Wingdings"/>
                </a:rPr>
                <a:t> )</a:t>
              </a:r>
              <a:r>
                <a:rPr lang="en-US" sz="3200" dirty="0" smtClean="0">
                  <a:solidFill>
                    <a:srgbClr val="376092"/>
                  </a:solidFill>
                </a:rPr>
                <a:t>   </a:t>
              </a:r>
            </a:p>
          </p:txBody>
        </p:sp>
        <p:sp>
          <p:nvSpPr>
            <p:cNvPr id="9" name="TextBox 8"/>
            <p:cNvSpPr txBox="1"/>
            <p:nvPr/>
          </p:nvSpPr>
          <p:spPr>
            <a:xfrm>
              <a:off x="1303864" y="3991131"/>
              <a:ext cx="626533" cy="420628"/>
            </a:xfrm>
            <a:prstGeom prst="rect">
              <a:avLst/>
            </a:prstGeom>
            <a:noFill/>
          </p:spPr>
          <p:txBody>
            <a:bodyPr wrap="square" rtlCol="0">
              <a:spAutoFit/>
            </a:bodyPr>
            <a:lstStyle/>
            <a:p>
              <a:r>
                <a:rPr lang="en-US" sz="3200" baseline="-25000" dirty="0" err="1">
                  <a:solidFill>
                    <a:srgbClr val="376092"/>
                  </a:solidFill>
                </a:rPr>
                <a:t>i</a:t>
              </a:r>
              <a:r>
                <a:rPr lang="en-US" sz="3200" baseline="-25000" dirty="0" smtClean="0">
                  <a:solidFill>
                    <a:srgbClr val="376092"/>
                  </a:solidFill>
                </a:rPr>
                <a:t>, p</a:t>
              </a:r>
            </a:p>
          </p:txBody>
        </p:sp>
        <p:sp>
          <p:nvSpPr>
            <p:cNvPr id="10" name="TextBox 9"/>
            <p:cNvSpPr txBox="1"/>
            <p:nvPr/>
          </p:nvSpPr>
          <p:spPr>
            <a:xfrm>
              <a:off x="2218284" y="4549920"/>
              <a:ext cx="626533" cy="420628"/>
            </a:xfrm>
            <a:prstGeom prst="rect">
              <a:avLst/>
            </a:prstGeom>
            <a:noFill/>
          </p:spPr>
          <p:txBody>
            <a:bodyPr wrap="square" rtlCol="0">
              <a:spAutoFit/>
            </a:bodyPr>
            <a:lstStyle/>
            <a:p>
              <a:r>
                <a:rPr lang="en-US" sz="3200" baseline="-25000" dirty="0" err="1" smtClean="0">
                  <a:solidFill>
                    <a:srgbClr val="376092"/>
                  </a:solidFill>
                </a:rPr>
                <a:t>i+p</a:t>
              </a:r>
              <a:endParaRPr lang="en-US" sz="3200" baseline="-25000" dirty="0" smtClean="0">
                <a:solidFill>
                  <a:srgbClr val="376092"/>
                </a:solidFill>
              </a:endParaRPr>
            </a:p>
          </p:txBody>
        </p:sp>
        <p:sp>
          <p:nvSpPr>
            <p:cNvPr id="11" name="TextBox 10"/>
            <p:cNvSpPr txBox="1"/>
            <p:nvPr/>
          </p:nvSpPr>
          <p:spPr>
            <a:xfrm>
              <a:off x="1405481" y="4549920"/>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12" name="TextBox 11"/>
            <p:cNvSpPr txBox="1"/>
            <p:nvPr/>
          </p:nvSpPr>
          <p:spPr>
            <a:xfrm>
              <a:off x="3369747" y="4549920"/>
              <a:ext cx="321739" cy="420628"/>
            </a:xfrm>
            <a:prstGeom prst="rect">
              <a:avLst/>
            </a:prstGeom>
            <a:noFill/>
          </p:spPr>
          <p:txBody>
            <a:bodyPr wrap="square" rtlCol="0">
              <a:spAutoFit/>
            </a:bodyPr>
            <a:lstStyle/>
            <a:p>
              <a:r>
                <a:rPr lang="en-US" sz="3200" baseline="-25000" dirty="0" err="1" smtClean="0">
                  <a:solidFill>
                    <a:srgbClr val="376092"/>
                  </a:solidFill>
                </a:rPr>
                <a:t>i</a:t>
              </a:r>
              <a:endParaRPr lang="en-US" sz="3200" baseline="-25000" dirty="0" smtClean="0">
                <a:solidFill>
                  <a:srgbClr val="376092"/>
                </a:solidFill>
              </a:endParaRPr>
            </a:p>
          </p:txBody>
        </p:sp>
        <p:sp>
          <p:nvSpPr>
            <p:cNvPr id="13" name="TextBox 12"/>
            <p:cNvSpPr txBox="1"/>
            <p:nvPr/>
          </p:nvSpPr>
          <p:spPr>
            <a:xfrm rot="10800000">
              <a:off x="2506151" y="4777167"/>
              <a:ext cx="660400" cy="584776"/>
            </a:xfrm>
            <a:prstGeom prst="rect">
              <a:avLst/>
            </a:prstGeom>
            <a:noFill/>
          </p:spPr>
          <p:txBody>
            <a:bodyPr wrap="square" rtlCol="0">
              <a:spAutoFit/>
            </a:bodyPr>
            <a:lstStyle/>
            <a:p>
              <a:r>
                <a:rPr lang="en-US" sz="3200" dirty="0" smtClean="0">
                  <a:solidFill>
                    <a:srgbClr val="376092"/>
                  </a:solidFill>
                </a:rPr>
                <a:t>U</a:t>
              </a:r>
            </a:p>
          </p:txBody>
        </p:sp>
      </p:grpSp>
      <p:sp>
        <p:nvSpPr>
          <p:cNvPr id="14" name="Parallelogram 13"/>
          <p:cNvSpPr/>
          <p:nvPr/>
        </p:nvSpPr>
        <p:spPr>
          <a:xfrm>
            <a:off x="-1" y="5825159"/>
            <a:ext cx="5164667" cy="720507"/>
          </a:xfrm>
          <a:prstGeom prst="parallelogram">
            <a:avLst/>
          </a:prstGeom>
        </p:spPr>
        <p:txBody>
          <a:bodyPr wrap="square" rtlCol="0" anchor="ctr">
            <a:spAutoFit/>
          </a:bodyPr>
          <a:lstStyle/>
          <a:p>
            <a:pPr algn="ctr"/>
            <a:endParaRPr lang="en-US" sz="3200" dirty="0">
              <a:solidFill>
                <a:srgbClr val="376092"/>
              </a:solidFill>
              <a:sym typeface="Wingdings"/>
            </a:endParaRPr>
          </a:p>
        </p:txBody>
      </p:sp>
      <p:sp>
        <p:nvSpPr>
          <p:cNvPr id="15" name="Snip Single Corner Rectangle 14"/>
          <p:cNvSpPr/>
          <p:nvPr/>
        </p:nvSpPr>
        <p:spPr>
          <a:xfrm>
            <a:off x="1559097" y="5920839"/>
            <a:ext cx="200739" cy="596086"/>
          </a:xfrm>
          <a:prstGeom prst="snip1Rect">
            <a:avLst/>
          </a:prstGeom>
        </p:spPr>
        <p:txBody>
          <a:bodyPr wrap="none" rtlCol="0" anchor="ctr">
            <a:spAutoFit/>
          </a:bodyPr>
          <a:lstStyle/>
          <a:p>
            <a:pPr algn="ctr"/>
            <a:endParaRPr lang="en-US" sz="3200" dirty="0">
              <a:solidFill>
                <a:srgbClr val="376092"/>
              </a:solidFill>
              <a:sym typeface="Wingdings"/>
            </a:endParaRPr>
          </a:p>
        </p:txBody>
      </p:sp>
      <p:sp>
        <p:nvSpPr>
          <p:cNvPr id="16" name="Snip Single Corner Rectangle 15"/>
          <p:cNvSpPr/>
          <p:nvPr/>
        </p:nvSpPr>
        <p:spPr>
          <a:xfrm>
            <a:off x="5644118" y="5561116"/>
            <a:ext cx="200739" cy="596086"/>
          </a:xfrm>
          <a:prstGeom prst="snip1Rect">
            <a:avLst/>
          </a:prstGeom>
        </p:spPr>
        <p:txBody>
          <a:bodyPr wrap="none" rtlCol="0" anchor="ctr">
            <a:spAutoFit/>
          </a:bodyPr>
          <a:lstStyle/>
          <a:p>
            <a:pPr algn="ctr"/>
            <a:endParaRPr lang="en-US" sz="3200" dirty="0">
              <a:solidFill>
                <a:srgbClr val="376092"/>
              </a:solidFill>
              <a:sym typeface="Wingdings"/>
            </a:endParaRPr>
          </a:p>
        </p:txBody>
      </p:sp>
      <p:cxnSp>
        <p:nvCxnSpPr>
          <p:cNvPr id="18" name="Straight Connector 17"/>
          <p:cNvCxnSpPr/>
          <p:nvPr/>
        </p:nvCxnSpPr>
        <p:spPr>
          <a:xfrm>
            <a:off x="0" y="5521848"/>
            <a:ext cx="1938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938591" y="5521848"/>
            <a:ext cx="1380342" cy="68443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318933" y="6206286"/>
            <a:ext cx="0" cy="65171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05590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7720" y="-548946"/>
            <a:ext cx="4622800" cy="3606800"/>
          </a:xfrm>
          <a:prstGeom prst="rect">
            <a:avLst/>
          </a:prstGeom>
        </p:spPr>
      </p:pic>
      <p:pic>
        <p:nvPicPr>
          <p:cNvPr id="3" name="Picture 2"/>
          <p:cNvPicPr>
            <a:picLocks noChangeAspect="1"/>
          </p:cNvPicPr>
          <p:nvPr/>
        </p:nvPicPr>
        <p:blipFill>
          <a:blip r:embed="rId3"/>
          <a:stretch>
            <a:fillRect/>
          </a:stretch>
        </p:blipFill>
        <p:spPr>
          <a:xfrm>
            <a:off x="2755710" y="-1"/>
            <a:ext cx="6480386" cy="3931920"/>
          </a:xfrm>
          <a:prstGeom prst="rect">
            <a:avLst/>
          </a:prstGeom>
        </p:spPr>
      </p:pic>
      <p:sp>
        <p:nvSpPr>
          <p:cNvPr id="7" name="Rectangle 6"/>
          <p:cNvSpPr/>
          <p:nvPr/>
        </p:nvSpPr>
        <p:spPr>
          <a:xfrm>
            <a:off x="516819" y="3919698"/>
            <a:ext cx="7885177" cy="369332"/>
          </a:xfrm>
          <a:prstGeom prst="rect">
            <a:avLst/>
          </a:prstGeom>
        </p:spPr>
        <p:txBody>
          <a:bodyPr wrap="square">
            <a:spAutoFit/>
          </a:bodyPr>
          <a:lstStyle/>
          <a:p>
            <a:endParaRPr lang="en-US" dirty="0"/>
          </a:p>
        </p:txBody>
      </p:sp>
      <p:sp>
        <p:nvSpPr>
          <p:cNvPr id="8" name="Rectangle 7"/>
          <p:cNvSpPr/>
          <p:nvPr/>
        </p:nvSpPr>
        <p:spPr>
          <a:xfrm>
            <a:off x="251026" y="3778259"/>
            <a:ext cx="8892974" cy="3354765"/>
          </a:xfrm>
          <a:prstGeom prst="rect">
            <a:avLst/>
          </a:prstGeom>
        </p:spPr>
        <p:txBody>
          <a:bodyPr wrap="square">
            <a:spAutoFit/>
          </a:bodyPr>
          <a:lstStyle/>
          <a:p>
            <a:r>
              <a:rPr lang="en-US" sz="3200" dirty="0" smtClean="0"/>
              <a:t>Lee</a:t>
            </a:r>
            <a:r>
              <a:rPr lang="en-US" sz="3200" dirty="0"/>
              <a:t>-Mumford-Pedersen [LMP] study only high </a:t>
            </a:r>
            <a:r>
              <a:rPr lang="en-US" sz="3200" dirty="0" smtClean="0"/>
              <a:t>contrast patches.</a:t>
            </a:r>
          </a:p>
          <a:p>
            <a:endParaRPr lang="en-US" sz="1600" dirty="0"/>
          </a:p>
          <a:p>
            <a:r>
              <a:rPr lang="en-US" sz="3200" dirty="0" smtClean="0"/>
              <a:t>Collection:  4.5 x 10</a:t>
            </a:r>
            <a:r>
              <a:rPr lang="en-US" sz="3200" baseline="30000" dirty="0" smtClean="0"/>
              <a:t>6</a:t>
            </a:r>
            <a:r>
              <a:rPr lang="en-US" sz="3200" dirty="0" smtClean="0"/>
              <a:t> </a:t>
            </a:r>
            <a:r>
              <a:rPr lang="en-US" sz="3200" dirty="0"/>
              <a:t>high contrast patches from a</a:t>
            </a:r>
          </a:p>
          <a:p>
            <a:r>
              <a:rPr lang="en-US" sz="3200" dirty="0"/>
              <a:t>collection of images obtained by van </a:t>
            </a:r>
            <a:r>
              <a:rPr lang="en-US" sz="3200" dirty="0" err="1"/>
              <a:t>Hateren</a:t>
            </a:r>
            <a:r>
              <a:rPr lang="en-US" sz="3200" dirty="0"/>
              <a:t> and van </a:t>
            </a:r>
            <a:r>
              <a:rPr lang="en-US" sz="3200" dirty="0" smtClean="0"/>
              <a:t>der </a:t>
            </a:r>
            <a:r>
              <a:rPr lang="en-US" sz="3200" dirty="0" err="1" smtClean="0"/>
              <a:t>Schaaf</a:t>
            </a:r>
            <a:endParaRPr lang="en-US" sz="3200" dirty="0" smtClean="0"/>
          </a:p>
          <a:p>
            <a:endParaRPr lang="en-US" dirty="0" smtClean="0"/>
          </a:p>
          <a:p>
            <a:endParaRPr lang="en-US" dirty="0"/>
          </a:p>
        </p:txBody>
      </p:sp>
      <p:sp>
        <p:nvSpPr>
          <p:cNvPr id="5" name="Rectangle 4"/>
          <p:cNvSpPr/>
          <p:nvPr/>
        </p:nvSpPr>
        <p:spPr>
          <a:xfrm>
            <a:off x="94940" y="6466782"/>
            <a:ext cx="9049060" cy="369332"/>
          </a:xfrm>
          <a:prstGeom prst="rect">
            <a:avLst/>
          </a:prstGeom>
        </p:spPr>
        <p:txBody>
          <a:bodyPr wrap="square">
            <a:spAutoFit/>
          </a:bodyPr>
          <a:lstStyle/>
          <a:p>
            <a:r>
              <a:rPr lang="en-US" dirty="0">
                <a:hlinkClick r:id="rId4"/>
              </a:rPr>
              <a:t>http://www.kyb.mpg.de/de/forschung/fg/bethgegroup/downloads/van-hateren-dataset.html</a:t>
            </a:r>
            <a:endParaRPr lang="en-US" dirty="0"/>
          </a:p>
        </p:txBody>
      </p:sp>
    </p:spTree>
    <p:extLst>
      <p:ext uri="{BB962C8B-B14F-4D97-AF65-F5344CB8AC3E}">
        <p14:creationId xmlns:p14="http://schemas.microsoft.com/office/powerpoint/2010/main" val="7481679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7720" y="-548946"/>
            <a:ext cx="4622800" cy="3606800"/>
          </a:xfrm>
          <a:prstGeom prst="rect">
            <a:avLst/>
          </a:prstGeom>
        </p:spPr>
      </p:pic>
      <p:pic>
        <p:nvPicPr>
          <p:cNvPr id="3" name="Picture 2"/>
          <p:cNvPicPr>
            <a:picLocks noChangeAspect="1"/>
          </p:cNvPicPr>
          <p:nvPr/>
        </p:nvPicPr>
        <p:blipFill>
          <a:blip r:embed="rId3"/>
          <a:stretch>
            <a:fillRect/>
          </a:stretch>
        </p:blipFill>
        <p:spPr>
          <a:xfrm>
            <a:off x="2755710" y="-1"/>
            <a:ext cx="6480386" cy="3931920"/>
          </a:xfrm>
          <a:prstGeom prst="rect">
            <a:avLst/>
          </a:prstGeom>
        </p:spPr>
      </p:pic>
      <p:sp>
        <p:nvSpPr>
          <p:cNvPr id="7" name="Rectangle 6"/>
          <p:cNvSpPr/>
          <p:nvPr/>
        </p:nvSpPr>
        <p:spPr>
          <a:xfrm>
            <a:off x="516819" y="3919698"/>
            <a:ext cx="7885177" cy="369332"/>
          </a:xfrm>
          <a:prstGeom prst="rect">
            <a:avLst/>
          </a:prstGeom>
        </p:spPr>
        <p:txBody>
          <a:bodyPr wrap="square">
            <a:spAutoFit/>
          </a:bodyPr>
          <a:lstStyle/>
          <a:p>
            <a:endParaRPr lang="en-US" dirty="0"/>
          </a:p>
        </p:txBody>
      </p:sp>
      <p:sp>
        <p:nvSpPr>
          <p:cNvPr id="8" name="Rectangle 7"/>
          <p:cNvSpPr/>
          <p:nvPr/>
        </p:nvSpPr>
        <p:spPr>
          <a:xfrm>
            <a:off x="251026" y="3778259"/>
            <a:ext cx="8892974" cy="2800766"/>
          </a:xfrm>
          <a:prstGeom prst="rect">
            <a:avLst/>
          </a:prstGeom>
        </p:spPr>
        <p:txBody>
          <a:bodyPr wrap="square">
            <a:spAutoFit/>
          </a:bodyPr>
          <a:lstStyle/>
          <a:p>
            <a:r>
              <a:rPr lang="en-US" sz="3200" dirty="0" smtClean="0"/>
              <a:t>Lee</a:t>
            </a:r>
            <a:r>
              <a:rPr lang="en-US" sz="3200" dirty="0"/>
              <a:t>-Mumford-Pedersen [LMP] study only high </a:t>
            </a:r>
            <a:r>
              <a:rPr lang="en-US" sz="3200" dirty="0" smtClean="0"/>
              <a:t>contrast patches.</a:t>
            </a:r>
          </a:p>
          <a:p>
            <a:endParaRPr lang="en-US" sz="1600" dirty="0"/>
          </a:p>
          <a:p>
            <a:r>
              <a:rPr lang="en-US" sz="3200" dirty="0" smtClean="0"/>
              <a:t>Collection:  4.5 x 10</a:t>
            </a:r>
            <a:r>
              <a:rPr lang="en-US" sz="3200" baseline="30000" dirty="0" smtClean="0"/>
              <a:t>6</a:t>
            </a:r>
            <a:r>
              <a:rPr lang="en-US" sz="3200" dirty="0" smtClean="0"/>
              <a:t> </a:t>
            </a:r>
            <a:r>
              <a:rPr lang="en-US" sz="3200" dirty="0"/>
              <a:t>high contrast patches from a</a:t>
            </a:r>
          </a:p>
          <a:p>
            <a:r>
              <a:rPr lang="en-US" sz="3200" dirty="0"/>
              <a:t>collection of images obtained by van </a:t>
            </a:r>
            <a:r>
              <a:rPr lang="en-US" sz="3200" dirty="0" err="1"/>
              <a:t>Hateren</a:t>
            </a:r>
            <a:r>
              <a:rPr lang="en-US" sz="3200" dirty="0"/>
              <a:t> and van </a:t>
            </a:r>
            <a:r>
              <a:rPr lang="en-US" sz="3200" dirty="0" smtClean="0"/>
              <a:t>der </a:t>
            </a:r>
            <a:r>
              <a:rPr lang="en-US" sz="3200" dirty="0" err="1" smtClean="0"/>
              <a:t>Schaaf</a:t>
            </a:r>
            <a:endParaRPr lang="en-US" sz="3200" dirty="0"/>
          </a:p>
        </p:txBody>
      </p:sp>
      <p:sp>
        <p:nvSpPr>
          <p:cNvPr id="5" name="TextBox 4"/>
          <p:cNvSpPr txBox="1"/>
          <p:nvPr/>
        </p:nvSpPr>
        <p:spPr>
          <a:xfrm>
            <a:off x="246741" y="5106346"/>
            <a:ext cx="8650519"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Choose how to model your data</a:t>
            </a:r>
          </a:p>
          <a:p>
            <a:pPr algn="ctr"/>
            <a:endParaRPr lang="en-US" sz="2400" dirty="0" smtClean="0">
              <a:solidFill>
                <a:srgbClr val="FFFF00"/>
              </a:solidFill>
            </a:endParaRPr>
          </a:p>
        </p:txBody>
      </p:sp>
    </p:spTree>
    <p:extLst>
      <p:ext uri="{BB962C8B-B14F-4D97-AF65-F5344CB8AC3E}">
        <p14:creationId xmlns:p14="http://schemas.microsoft.com/office/powerpoint/2010/main" val="15658055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1441" y="3864608"/>
            <a:ext cx="5656580" cy="1347597"/>
          </a:xfrm>
          <a:prstGeom prst="rect">
            <a:avLst/>
          </a:prstGeom>
          <a:ln>
            <a:solidFill>
              <a:srgbClr val="0000FF"/>
            </a:solidFill>
          </a:ln>
        </p:spPr>
      </p:pic>
      <p:pic>
        <p:nvPicPr>
          <p:cNvPr id="4" name="Picture 3"/>
          <p:cNvPicPr>
            <a:picLocks noChangeAspect="1"/>
          </p:cNvPicPr>
          <p:nvPr/>
        </p:nvPicPr>
        <p:blipFill>
          <a:blip r:embed="rId3"/>
          <a:stretch>
            <a:fillRect/>
          </a:stretch>
        </p:blipFill>
        <p:spPr>
          <a:xfrm>
            <a:off x="94113" y="917261"/>
            <a:ext cx="5723128" cy="2478913"/>
          </a:xfrm>
          <a:prstGeom prst="rect">
            <a:avLst/>
          </a:prstGeom>
          <a:ln>
            <a:solidFill>
              <a:srgbClr val="0000FF"/>
            </a:solidFill>
          </a:ln>
        </p:spPr>
      </p:pic>
      <p:pic>
        <p:nvPicPr>
          <p:cNvPr id="5" name="Picture 4"/>
          <p:cNvPicPr>
            <a:picLocks noChangeAspect="1"/>
          </p:cNvPicPr>
          <p:nvPr/>
        </p:nvPicPr>
        <p:blipFill>
          <a:blip r:embed="rId4"/>
          <a:stretch>
            <a:fillRect/>
          </a:stretch>
        </p:blipFill>
        <p:spPr>
          <a:xfrm>
            <a:off x="5891071" y="1784362"/>
            <a:ext cx="3117640" cy="3282696"/>
          </a:xfrm>
          <a:prstGeom prst="rect">
            <a:avLst/>
          </a:prstGeom>
        </p:spPr>
      </p:pic>
      <p:sp>
        <p:nvSpPr>
          <p:cNvPr id="8" name="TextBox 7"/>
          <p:cNvSpPr txBox="1"/>
          <p:nvPr/>
        </p:nvSpPr>
        <p:spPr>
          <a:xfrm>
            <a:off x="246741" y="5244894"/>
            <a:ext cx="8650519" cy="1569660"/>
          </a:xfrm>
          <a:prstGeom prst="rect">
            <a:avLst/>
          </a:prstGeom>
          <a:solidFill>
            <a:srgbClr val="002060"/>
          </a:solidFill>
        </p:spPr>
        <p:txBody>
          <a:bodyPr wrap="square" rtlCol="0">
            <a:spAutoFit/>
          </a:bodyPr>
          <a:lstStyle/>
          <a:p>
            <a:pPr algn="ctr"/>
            <a:endParaRPr lang="en-US" sz="1600" dirty="0" smtClean="0"/>
          </a:p>
          <a:p>
            <a:pPr algn="ctr"/>
            <a:r>
              <a:rPr lang="en-US" sz="3200" dirty="0" smtClean="0">
                <a:solidFill>
                  <a:srgbClr val="FFFF00"/>
                </a:solidFill>
              </a:rPr>
              <a:t>Choose how to model your data</a:t>
            </a:r>
          </a:p>
          <a:p>
            <a:pPr algn="ctr"/>
            <a:r>
              <a:rPr lang="en-US" sz="3200" dirty="0" smtClean="0">
                <a:solidFill>
                  <a:srgbClr val="FFFF00"/>
                </a:solidFill>
              </a:rPr>
              <a:t>Consult previous methods.</a:t>
            </a:r>
          </a:p>
          <a:p>
            <a:pPr algn="ctr"/>
            <a:endParaRPr lang="en-US" sz="1600" dirty="0" smtClean="0">
              <a:solidFill>
                <a:srgbClr val="FFFF00"/>
              </a:solidFill>
            </a:endParaRPr>
          </a:p>
        </p:txBody>
      </p:sp>
    </p:spTree>
    <p:extLst>
      <p:ext uri="{BB962C8B-B14F-4D97-AF65-F5344CB8AC3E}">
        <p14:creationId xmlns:p14="http://schemas.microsoft.com/office/powerpoint/2010/main" val="34935683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6305" y="318654"/>
            <a:ext cx="8631381" cy="6586418"/>
          </a:xfrm>
          <a:prstGeom prst="rect">
            <a:avLst/>
          </a:prstGeom>
          <a:noFill/>
        </p:spPr>
        <p:txBody>
          <a:bodyPr wrap="square" rtlCol="0">
            <a:spAutoFit/>
          </a:bodyPr>
          <a:lstStyle/>
          <a:p>
            <a:r>
              <a:rPr lang="en-US" sz="4400" dirty="0" smtClean="0"/>
              <a:t>What to do if you are overwhelmed by the number of possible ways to model your data (or if you have no ideas):</a:t>
            </a:r>
          </a:p>
          <a:p>
            <a:endParaRPr lang="en-US" sz="3200" dirty="0"/>
          </a:p>
          <a:p>
            <a:pPr algn="ctr"/>
            <a:r>
              <a:rPr lang="en-US" sz="5400" dirty="0" smtClean="0">
                <a:solidFill>
                  <a:srgbClr val="7030A0"/>
                </a:solidFill>
              </a:rPr>
              <a:t>Do what the experts do.</a:t>
            </a:r>
          </a:p>
          <a:p>
            <a:endParaRPr lang="en-US" sz="3200" dirty="0" smtClean="0"/>
          </a:p>
          <a:p>
            <a:r>
              <a:rPr lang="en-US" sz="4800" dirty="0" smtClean="0"/>
              <a:t>Borrow ideas.  </a:t>
            </a:r>
          </a:p>
          <a:p>
            <a:r>
              <a:rPr lang="en-US" sz="4800" dirty="0" smtClean="0"/>
              <a:t>Use what others have done</a:t>
            </a:r>
            <a:r>
              <a:rPr lang="en-US" sz="3200" dirty="0" smtClean="0"/>
              <a:t>.</a:t>
            </a:r>
            <a:endParaRPr lang="en-US" sz="3200" dirty="0"/>
          </a:p>
          <a:p>
            <a:endParaRPr lang="en-US" sz="3200" dirty="0" smtClean="0"/>
          </a:p>
        </p:txBody>
      </p:sp>
    </p:spTree>
    <p:extLst>
      <p:ext uri="{BB962C8B-B14F-4D97-AF65-F5344CB8AC3E}">
        <p14:creationId xmlns:p14="http://schemas.microsoft.com/office/powerpoint/2010/main" val="9523392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41" y="48489"/>
            <a:ext cx="7460672" cy="461665"/>
          </a:xfrm>
          <a:prstGeom prst="rect">
            <a:avLst/>
          </a:prstGeom>
          <a:noFill/>
        </p:spPr>
        <p:txBody>
          <a:bodyPr wrap="square" rtlCol="0">
            <a:spAutoFit/>
          </a:bodyPr>
          <a:lstStyle/>
          <a:p>
            <a:r>
              <a:rPr lang="en-US" sz="2400" dirty="0" err="1" smtClean="0">
                <a:solidFill>
                  <a:srgbClr val="7030A0"/>
                </a:solidFill>
              </a:rPr>
              <a:t>Carlsson</a:t>
            </a:r>
            <a:r>
              <a:rPr lang="en-US" sz="2400" dirty="0" smtClean="0">
                <a:solidFill>
                  <a:srgbClr val="7030A0"/>
                </a:solidFill>
              </a:rPr>
              <a:t> et al used</a:t>
            </a:r>
          </a:p>
        </p:txBody>
      </p:sp>
      <p:pic>
        <p:nvPicPr>
          <p:cNvPr id="5" name="Picture 4"/>
          <p:cNvPicPr>
            <a:picLocks noChangeAspect="1"/>
          </p:cNvPicPr>
          <p:nvPr/>
        </p:nvPicPr>
        <p:blipFill>
          <a:blip r:embed="rId2"/>
          <a:stretch>
            <a:fillRect/>
          </a:stretch>
        </p:blipFill>
        <p:spPr>
          <a:xfrm>
            <a:off x="49878" y="600892"/>
            <a:ext cx="9052560" cy="3838509"/>
          </a:xfrm>
          <a:prstGeom prst="rect">
            <a:avLst/>
          </a:prstGeom>
        </p:spPr>
      </p:pic>
      <p:pic>
        <p:nvPicPr>
          <p:cNvPr id="2" name="Picture 1"/>
          <p:cNvPicPr>
            <a:picLocks noChangeAspect="1"/>
          </p:cNvPicPr>
          <p:nvPr/>
        </p:nvPicPr>
        <p:blipFill>
          <a:blip r:embed="rId3"/>
          <a:stretch>
            <a:fillRect/>
          </a:stretch>
        </p:blipFill>
        <p:spPr>
          <a:xfrm>
            <a:off x="339000" y="4011511"/>
            <a:ext cx="8412480" cy="5734552"/>
          </a:xfrm>
          <a:prstGeom prst="rect">
            <a:avLst/>
          </a:prstGeom>
        </p:spPr>
      </p:pic>
      <p:pic>
        <p:nvPicPr>
          <p:cNvPr id="3" name="Picture 2"/>
          <p:cNvPicPr>
            <a:picLocks noChangeAspect="1"/>
          </p:cNvPicPr>
          <p:nvPr/>
        </p:nvPicPr>
        <p:blipFill>
          <a:blip r:embed="rId4"/>
          <a:stretch>
            <a:fillRect/>
          </a:stretch>
        </p:blipFill>
        <p:spPr>
          <a:xfrm>
            <a:off x="2463894" y="-8369"/>
            <a:ext cx="6638544" cy="632535"/>
          </a:xfrm>
          <a:prstGeom prst="rect">
            <a:avLst/>
          </a:prstGeom>
        </p:spPr>
      </p:pic>
    </p:spTree>
    <p:extLst>
      <p:ext uri="{BB962C8B-B14F-4D97-AF65-F5344CB8AC3E}">
        <p14:creationId xmlns:p14="http://schemas.microsoft.com/office/powerpoint/2010/main" val="39412503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41" y="48489"/>
            <a:ext cx="7460672" cy="461665"/>
          </a:xfrm>
          <a:prstGeom prst="rect">
            <a:avLst/>
          </a:prstGeom>
          <a:noFill/>
        </p:spPr>
        <p:txBody>
          <a:bodyPr wrap="square" rtlCol="0">
            <a:spAutoFit/>
          </a:bodyPr>
          <a:lstStyle/>
          <a:p>
            <a:r>
              <a:rPr lang="en-US" sz="2400" dirty="0" err="1" smtClean="0">
                <a:solidFill>
                  <a:srgbClr val="7030A0"/>
                </a:solidFill>
              </a:rPr>
              <a:t>Carlsson</a:t>
            </a:r>
            <a:r>
              <a:rPr lang="en-US" sz="2400" dirty="0" smtClean="0">
                <a:solidFill>
                  <a:srgbClr val="7030A0"/>
                </a:solidFill>
              </a:rPr>
              <a:t> et al used</a:t>
            </a:r>
          </a:p>
        </p:txBody>
      </p:sp>
      <p:pic>
        <p:nvPicPr>
          <p:cNvPr id="5" name="Picture 4"/>
          <p:cNvPicPr>
            <a:picLocks noChangeAspect="1"/>
          </p:cNvPicPr>
          <p:nvPr/>
        </p:nvPicPr>
        <p:blipFill>
          <a:blip r:embed="rId2"/>
          <a:stretch>
            <a:fillRect/>
          </a:stretch>
        </p:blipFill>
        <p:spPr>
          <a:xfrm>
            <a:off x="49878" y="600892"/>
            <a:ext cx="9052560" cy="3838509"/>
          </a:xfrm>
          <a:prstGeom prst="rect">
            <a:avLst/>
          </a:prstGeom>
        </p:spPr>
      </p:pic>
      <p:pic>
        <p:nvPicPr>
          <p:cNvPr id="2" name="Picture 1"/>
          <p:cNvPicPr>
            <a:picLocks noChangeAspect="1"/>
          </p:cNvPicPr>
          <p:nvPr/>
        </p:nvPicPr>
        <p:blipFill>
          <a:blip r:embed="rId3"/>
          <a:stretch>
            <a:fillRect/>
          </a:stretch>
        </p:blipFill>
        <p:spPr>
          <a:xfrm>
            <a:off x="339000" y="4011511"/>
            <a:ext cx="8412480" cy="5734552"/>
          </a:xfrm>
          <a:prstGeom prst="rect">
            <a:avLst/>
          </a:prstGeom>
        </p:spPr>
      </p:pic>
      <p:pic>
        <p:nvPicPr>
          <p:cNvPr id="3" name="Picture 2"/>
          <p:cNvPicPr>
            <a:picLocks noChangeAspect="1"/>
          </p:cNvPicPr>
          <p:nvPr/>
        </p:nvPicPr>
        <p:blipFill>
          <a:blip r:embed="rId4"/>
          <a:stretch>
            <a:fillRect/>
          </a:stretch>
        </p:blipFill>
        <p:spPr>
          <a:xfrm>
            <a:off x="2463894" y="-8369"/>
            <a:ext cx="6638544" cy="632535"/>
          </a:xfrm>
          <a:prstGeom prst="rect">
            <a:avLst/>
          </a:prstGeom>
        </p:spPr>
      </p:pic>
      <p:sp>
        <p:nvSpPr>
          <p:cNvPr id="9" name="Rectangle 8"/>
          <p:cNvSpPr/>
          <p:nvPr/>
        </p:nvSpPr>
        <p:spPr>
          <a:xfrm>
            <a:off x="-5540" y="4022368"/>
            <a:ext cx="9149540" cy="1477328"/>
          </a:xfrm>
          <a:prstGeom prst="rect">
            <a:avLst/>
          </a:prstGeom>
          <a:solidFill>
            <a:srgbClr val="002060"/>
          </a:solidFill>
        </p:spPr>
        <p:txBody>
          <a:bodyPr wrap="square">
            <a:spAutoFit/>
          </a:bodyPr>
          <a:lstStyle/>
          <a:p>
            <a:r>
              <a:rPr lang="en-US" sz="3000" dirty="0" smtClean="0">
                <a:solidFill>
                  <a:srgbClr val="FFFF00"/>
                </a:solidFill>
                <a:latin typeface="Times-Roman"/>
              </a:rPr>
              <a:t> The </a:t>
            </a:r>
            <a:r>
              <a:rPr lang="en-US" sz="3000" dirty="0">
                <a:solidFill>
                  <a:srgbClr val="FFFF00"/>
                </a:solidFill>
                <a:latin typeface="Times-Roman"/>
              </a:rPr>
              <a:t>majority of high-contrast </a:t>
            </a:r>
            <a:r>
              <a:rPr lang="en-US" sz="3000" dirty="0" smtClean="0">
                <a:solidFill>
                  <a:srgbClr val="FFFF00"/>
                </a:solidFill>
                <a:latin typeface="Times-Roman"/>
              </a:rPr>
              <a:t>optical patches are </a:t>
            </a:r>
            <a:r>
              <a:rPr lang="en-US" sz="3000" dirty="0">
                <a:solidFill>
                  <a:srgbClr val="FFFF00"/>
                </a:solidFill>
                <a:latin typeface="Times-Roman"/>
              </a:rPr>
              <a:t>concentrated around a 2-dimensional </a:t>
            </a:r>
            <a:r>
              <a:rPr lang="en-US" sz="3000" i="1" dirty="0">
                <a:solidFill>
                  <a:srgbClr val="FFFF00"/>
                </a:solidFill>
                <a:latin typeface="Times-Italic"/>
              </a:rPr>
              <a:t>C</a:t>
            </a:r>
            <a:r>
              <a:rPr lang="en-US" sz="3000" baseline="-25000" dirty="0">
                <a:solidFill>
                  <a:srgbClr val="FFFF00"/>
                </a:solidFill>
                <a:latin typeface="Times-Roman"/>
              </a:rPr>
              <a:t>1</a:t>
            </a:r>
            <a:r>
              <a:rPr lang="en-US" sz="3000" dirty="0">
                <a:solidFill>
                  <a:srgbClr val="FFFF00"/>
                </a:solidFill>
                <a:latin typeface="Times-Roman"/>
              </a:rPr>
              <a:t> </a:t>
            </a:r>
            <a:r>
              <a:rPr lang="en-US" sz="3000" i="1" dirty="0" err="1" smtClean="0">
                <a:solidFill>
                  <a:srgbClr val="FFFF00"/>
                </a:solidFill>
                <a:latin typeface="Times-Italic"/>
              </a:rPr>
              <a:t>submanifold</a:t>
            </a:r>
            <a:r>
              <a:rPr lang="en-US" sz="3000" i="1" dirty="0" smtClean="0">
                <a:solidFill>
                  <a:srgbClr val="FFFF00"/>
                </a:solidFill>
                <a:latin typeface="Times-Italic"/>
              </a:rPr>
              <a:t>   </a:t>
            </a:r>
          </a:p>
          <a:p>
            <a:r>
              <a:rPr lang="en-US" sz="3000" i="1" dirty="0">
                <a:solidFill>
                  <a:srgbClr val="FFFF00"/>
                </a:solidFill>
                <a:latin typeface="Times-Italic"/>
              </a:rPr>
              <a:t> </a:t>
            </a:r>
            <a:r>
              <a:rPr lang="en-US" sz="3000" dirty="0" smtClean="0">
                <a:solidFill>
                  <a:srgbClr val="FFFF00"/>
                </a:solidFill>
                <a:latin typeface="Times-Roman"/>
              </a:rPr>
              <a:t>embedded </a:t>
            </a:r>
            <a:r>
              <a:rPr lang="en-US" sz="3000" dirty="0">
                <a:solidFill>
                  <a:srgbClr val="FFFF00"/>
                </a:solidFill>
                <a:latin typeface="Times-Roman"/>
              </a:rPr>
              <a:t>in the </a:t>
            </a:r>
            <a:r>
              <a:rPr lang="en-US" sz="3000" dirty="0" smtClean="0">
                <a:solidFill>
                  <a:srgbClr val="FFFF00"/>
                </a:solidFill>
                <a:latin typeface="Times-Roman"/>
              </a:rPr>
              <a:t>7-dimensional </a:t>
            </a:r>
            <a:r>
              <a:rPr lang="en-US" sz="3000" dirty="0">
                <a:solidFill>
                  <a:srgbClr val="FFFF00"/>
                </a:solidFill>
                <a:latin typeface="Times-Roman"/>
              </a:rPr>
              <a:t>sphere.</a:t>
            </a:r>
            <a:endParaRPr lang="en-US" sz="3000" dirty="0">
              <a:solidFill>
                <a:srgbClr val="FFFF00"/>
              </a:solidFill>
            </a:endParaRPr>
          </a:p>
        </p:txBody>
      </p:sp>
    </p:spTree>
    <p:extLst>
      <p:ext uri="{BB962C8B-B14F-4D97-AF65-F5344CB8AC3E}">
        <p14:creationId xmlns:p14="http://schemas.microsoft.com/office/powerpoint/2010/main" val="41648775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 name="TextBox 1"/>
          <p:cNvSpPr txBox="1"/>
          <p:nvPr/>
        </p:nvSpPr>
        <p:spPr>
          <a:xfrm>
            <a:off x="325627" y="4585971"/>
            <a:ext cx="8961395" cy="1569660"/>
          </a:xfrm>
          <a:prstGeom prst="rect">
            <a:avLst/>
          </a:prstGeom>
          <a:noFill/>
        </p:spPr>
        <p:txBody>
          <a:bodyPr wrap="square" rtlCol="0">
            <a:spAutoFit/>
          </a:bodyPr>
          <a:lstStyle/>
          <a:p>
            <a:r>
              <a:rPr lang="en-US" sz="3200" dirty="0" smtClean="0"/>
              <a:t>0.)  Start by adding 0-dimensional data points</a:t>
            </a:r>
          </a:p>
          <a:p>
            <a:endParaRPr lang="en-US" sz="3200" dirty="0"/>
          </a:p>
          <a:p>
            <a:r>
              <a:rPr lang="en-US" sz="3200" dirty="0" smtClean="0"/>
              <a:t>                                 </a:t>
            </a:r>
            <a:endParaRPr lang="en-US" sz="800" dirty="0" smtClean="0"/>
          </a:p>
        </p:txBody>
      </p:sp>
      <p:sp>
        <p:nvSpPr>
          <p:cNvPr id="3" name="Oval 2"/>
          <p:cNvSpPr>
            <a:spLocks noChangeAspect="1"/>
          </p:cNvSpPr>
          <p:nvPr/>
        </p:nvSpPr>
        <p:spPr>
          <a:xfrm>
            <a:off x="1122356" y="26536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1974839" y="207346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128227" y="1617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934466"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786962" y="124545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noChangeAspect="1"/>
          </p:cNvSpPr>
          <p:nvPr/>
        </p:nvSpPr>
        <p:spPr>
          <a:xfrm>
            <a:off x="4413794" y="151873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4397653" y="20246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6178046" y="1722227"/>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7229764"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6579568" y="3219941"/>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7013481" y="136529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361376" y="394372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182231" y="3754270"/>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3983309" y="4387568"/>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582534" y="390316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993501" y="3546046"/>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7229764" y="3904659"/>
            <a:ext cx="274320" cy="274320"/>
          </a:xfrm>
          <a:prstGeom prst="ellipse">
            <a:avLst/>
          </a:prstGeom>
          <a:solidFill>
            <a:srgbClr val="660066">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Persistent Homology: Create the Rips complex</a:t>
            </a:r>
            <a:endParaRPr lang="en-US" sz="3200" dirty="0">
              <a:solidFill>
                <a:schemeClr val="tx1"/>
              </a:solidFill>
            </a:endParaRPr>
          </a:p>
        </p:txBody>
      </p:sp>
      <p:grpSp>
        <p:nvGrpSpPr>
          <p:cNvPr id="10" name="Group 9"/>
          <p:cNvGrpSpPr/>
          <p:nvPr/>
        </p:nvGrpSpPr>
        <p:grpSpPr>
          <a:xfrm>
            <a:off x="2468252" y="5129340"/>
            <a:ext cx="4173832" cy="1552612"/>
            <a:chOff x="1871958" y="5129340"/>
            <a:chExt cx="4173832" cy="1552612"/>
          </a:xfrm>
        </p:grpSpPr>
        <p:pic>
          <p:nvPicPr>
            <p:cNvPr id="30" name="Picture 29"/>
            <p:cNvPicPr>
              <a:picLocks noChangeAspect="1"/>
            </p:cNvPicPr>
            <p:nvPr/>
          </p:nvPicPr>
          <p:blipFill rotWithShape="1">
            <a:blip r:embed="rId3"/>
            <a:srcRect l="64364" t="4243" r="3699" b="63569"/>
            <a:stretch/>
          </p:blipFill>
          <p:spPr>
            <a:xfrm>
              <a:off x="1871958" y="5129340"/>
              <a:ext cx="1463040" cy="1552612"/>
            </a:xfrm>
            <a:prstGeom prst="rect">
              <a:avLst/>
            </a:prstGeom>
          </p:spPr>
        </p:pic>
        <p:sp>
          <p:nvSpPr>
            <p:cNvPr id="9" name="Rectangle 8"/>
            <p:cNvSpPr/>
            <p:nvPr/>
          </p:nvSpPr>
          <p:spPr>
            <a:xfrm>
              <a:off x="3426740" y="5442880"/>
              <a:ext cx="2619050" cy="584775"/>
            </a:xfrm>
            <a:prstGeom prst="rect">
              <a:avLst/>
            </a:prstGeom>
          </p:spPr>
          <p:txBody>
            <a:bodyPr wrap="none">
              <a:spAutoFit/>
            </a:bodyPr>
            <a:lstStyle/>
            <a:p>
              <a:r>
                <a:rPr lang="en-US" sz="3200" dirty="0"/>
                <a:t>is a point in S</a:t>
              </a:r>
              <a:r>
                <a:rPr lang="en-US" sz="3200" baseline="30000" dirty="0" smtClean="0"/>
                <a:t>7</a:t>
              </a:r>
              <a:r>
                <a:rPr lang="en-US" sz="3200" dirty="0" smtClean="0"/>
                <a:t> </a:t>
              </a:r>
              <a:endParaRPr lang="en-US" sz="3200" dirty="0"/>
            </a:p>
          </p:txBody>
        </p:sp>
      </p:grpSp>
    </p:spTree>
    <p:extLst>
      <p:ext uri="{BB962C8B-B14F-4D97-AF65-F5344CB8AC3E}">
        <p14:creationId xmlns:p14="http://schemas.microsoft.com/office/powerpoint/2010/main" val="184537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par>
                                <p:cTn id="7" presetID="6" presetClass="emph" presetSubtype="0" fill="hold" grpId="0" nodeType="withEffect">
                                  <p:stCondLst>
                                    <p:cond delay="0"/>
                                  </p:stCondLst>
                                  <p:childTnLst>
                                    <p:animScale>
                                      <p:cBhvr>
                                        <p:cTn id="8" dur="2000" fill="hold"/>
                                        <p:tgtEl>
                                          <p:spTgt spid="11"/>
                                        </p:tgtEl>
                                      </p:cBhvr>
                                      <p:by x="150000" y="150000"/>
                                    </p:animScale>
                                  </p:childTnLst>
                                </p:cTn>
                              </p:par>
                              <p:par>
                                <p:cTn id="9" presetID="6" presetClass="emph" presetSubtype="0" fill="hold" grpId="0" nodeType="withEffect">
                                  <p:stCondLst>
                                    <p:cond delay="0"/>
                                  </p:stCondLst>
                                  <p:childTnLst>
                                    <p:animScale>
                                      <p:cBhvr>
                                        <p:cTn id="10" dur="2000" fill="hold"/>
                                        <p:tgtEl>
                                          <p:spTgt spid="12"/>
                                        </p:tgtEl>
                                      </p:cBhvr>
                                      <p:by x="150000" y="150000"/>
                                    </p:animScale>
                                  </p:childTnLst>
                                </p:cTn>
                              </p:par>
                              <p:par>
                                <p:cTn id="11" presetID="6" presetClass="emph" presetSubtype="0" fill="hold" grpId="0" nodeType="withEffect">
                                  <p:stCondLst>
                                    <p:cond delay="0"/>
                                  </p:stCondLst>
                                  <p:childTnLst>
                                    <p:animScale>
                                      <p:cBhvr>
                                        <p:cTn id="12" dur="2000" fill="hold"/>
                                        <p:tgtEl>
                                          <p:spTgt spid="13"/>
                                        </p:tgtEl>
                                      </p:cBhvr>
                                      <p:by x="150000" y="150000"/>
                                    </p:animScale>
                                  </p:childTnLst>
                                </p:cTn>
                              </p:par>
                              <p:par>
                                <p:cTn id="13" presetID="6" presetClass="emph" presetSubtype="0" fill="hold" grpId="0" nodeType="withEffect">
                                  <p:stCondLst>
                                    <p:cond delay="0"/>
                                  </p:stCondLst>
                                  <p:childTnLst>
                                    <p:animScale>
                                      <p:cBhvr>
                                        <p:cTn id="14" dur="2000" fill="hold"/>
                                        <p:tgtEl>
                                          <p:spTgt spid="14"/>
                                        </p:tgtEl>
                                      </p:cBhvr>
                                      <p:by x="150000" y="150000"/>
                                    </p:animScale>
                                  </p:childTnLst>
                                </p:cTn>
                              </p:par>
                              <p:par>
                                <p:cTn id="15" presetID="6" presetClass="emph" presetSubtype="0" fill="hold" grpId="0" nodeType="withEffect">
                                  <p:stCondLst>
                                    <p:cond delay="0"/>
                                  </p:stCondLst>
                                  <p:childTnLst>
                                    <p:animScale>
                                      <p:cBhvr>
                                        <p:cTn id="16" dur="2000" fill="hold"/>
                                        <p:tgtEl>
                                          <p:spTgt spid="15"/>
                                        </p:tgtEl>
                                      </p:cBhvr>
                                      <p:by x="150000" y="150000"/>
                                    </p:animScale>
                                  </p:childTnLst>
                                </p:cTn>
                              </p:par>
                              <p:par>
                                <p:cTn id="17" presetID="6" presetClass="emph" presetSubtype="0" fill="hold" grpId="0" nodeType="withEffect">
                                  <p:stCondLst>
                                    <p:cond delay="0"/>
                                  </p:stCondLst>
                                  <p:childTnLst>
                                    <p:animScale>
                                      <p:cBhvr>
                                        <p:cTn id="18" dur="2000" fill="hold"/>
                                        <p:tgtEl>
                                          <p:spTgt spid="16"/>
                                        </p:tgtEl>
                                      </p:cBhvr>
                                      <p:by x="150000" y="150000"/>
                                    </p:animScale>
                                  </p:childTnLst>
                                </p:cTn>
                              </p:par>
                              <p:par>
                                <p:cTn id="19" presetID="6" presetClass="emph" presetSubtype="0" fill="hold" grpId="0" nodeType="withEffect">
                                  <p:stCondLst>
                                    <p:cond delay="0"/>
                                  </p:stCondLst>
                                  <p:childTnLst>
                                    <p:animScale>
                                      <p:cBhvr>
                                        <p:cTn id="20" dur="2000" fill="hold"/>
                                        <p:tgtEl>
                                          <p:spTgt spid="17"/>
                                        </p:tgtEl>
                                      </p:cBhvr>
                                      <p:by x="150000" y="150000"/>
                                    </p:animScale>
                                  </p:childTnLst>
                                </p:cTn>
                              </p:par>
                              <p:par>
                                <p:cTn id="21" presetID="6" presetClass="emph" presetSubtype="0" fill="hold" grpId="0" nodeType="withEffect">
                                  <p:stCondLst>
                                    <p:cond delay="0"/>
                                  </p:stCondLst>
                                  <p:childTnLst>
                                    <p:animScale>
                                      <p:cBhvr>
                                        <p:cTn id="22" dur="2000" fill="hold"/>
                                        <p:tgtEl>
                                          <p:spTgt spid="18"/>
                                        </p:tgtEl>
                                      </p:cBhvr>
                                      <p:by x="150000" y="150000"/>
                                    </p:animScale>
                                  </p:childTnLst>
                                </p:cTn>
                              </p:par>
                              <p:par>
                                <p:cTn id="23" presetID="6" presetClass="emph" presetSubtype="0" fill="hold" grpId="0" nodeType="withEffect">
                                  <p:stCondLst>
                                    <p:cond delay="0"/>
                                  </p:stCondLst>
                                  <p:childTnLst>
                                    <p:animScale>
                                      <p:cBhvr>
                                        <p:cTn id="24" dur="2000" fill="hold"/>
                                        <p:tgtEl>
                                          <p:spTgt spid="19"/>
                                        </p:tgtEl>
                                      </p:cBhvr>
                                      <p:by x="150000" y="150000"/>
                                    </p:animScale>
                                  </p:childTnLst>
                                </p:cTn>
                              </p:par>
                              <p:par>
                                <p:cTn id="25" presetID="6" presetClass="emph" presetSubtype="0" fill="hold" grpId="0" nodeType="withEffect">
                                  <p:stCondLst>
                                    <p:cond delay="0"/>
                                  </p:stCondLst>
                                  <p:childTnLst>
                                    <p:animScale>
                                      <p:cBhvr>
                                        <p:cTn id="26" dur="2000" fill="hold"/>
                                        <p:tgtEl>
                                          <p:spTgt spid="20"/>
                                        </p:tgtEl>
                                      </p:cBhvr>
                                      <p:by x="150000" y="150000"/>
                                    </p:animScale>
                                  </p:childTnLst>
                                </p:cTn>
                              </p:par>
                              <p:par>
                                <p:cTn id="27" presetID="6" presetClass="emph" presetSubtype="0" fill="hold" grpId="0" nodeType="withEffect">
                                  <p:stCondLst>
                                    <p:cond delay="0"/>
                                  </p:stCondLst>
                                  <p:childTnLst>
                                    <p:animScale>
                                      <p:cBhvr>
                                        <p:cTn id="28" dur="2000" fill="hold"/>
                                        <p:tgtEl>
                                          <p:spTgt spid="22"/>
                                        </p:tgtEl>
                                      </p:cBhvr>
                                      <p:by x="150000" y="150000"/>
                                    </p:animScale>
                                  </p:childTnLst>
                                </p:cTn>
                              </p:par>
                              <p:par>
                                <p:cTn id="29" presetID="6" presetClass="emph" presetSubtype="0" fill="hold" grpId="0" nodeType="withEffect">
                                  <p:stCondLst>
                                    <p:cond delay="0"/>
                                  </p:stCondLst>
                                  <p:childTnLst>
                                    <p:animScale>
                                      <p:cBhvr>
                                        <p:cTn id="30" dur="2000" fill="hold"/>
                                        <p:tgtEl>
                                          <p:spTgt spid="24"/>
                                        </p:tgtEl>
                                      </p:cBhvr>
                                      <p:by x="150000" y="150000"/>
                                    </p:animScale>
                                  </p:childTnLst>
                                </p:cTn>
                              </p:par>
                              <p:par>
                                <p:cTn id="31" presetID="6" presetClass="emph" presetSubtype="0" fill="hold" grpId="0" nodeType="withEffect">
                                  <p:stCondLst>
                                    <p:cond delay="0"/>
                                  </p:stCondLst>
                                  <p:childTnLst>
                                    <p:animScale>
                                      <p:cBhvr>
                                        <p:cTn id="32" dur="2000" fill="hold"/>
                                        <p:tgtEl>
                                          <p:spTgt spid="25"/>
                                        </p:tgtEl>
                                      </p:cBhvr>
                                      <p:by x="150000" y="150000"/>
                                    </p:animScale>
                                  </p:childTnLst>
                                </p:cTn>
                              </p:par>
                              <p:par>
                                <p:cTn id="33" presetID="6" presetClass="emph" presetSubtype="0" fill="hold" grpId="0" nodeType="withEffect">
                                  <p:stCondLst>
                                    <p:cond delay="0"/>
                                  </p:stCondLst>
                                  <p:childTnLst>
                                    <p:animScale>
                                      <p:cBhvr>
                                        <p:cTn id="34" dur="2000" fill="hold"/>
                                        <p:tgtEl>
                                          <p:spTgt spid="26"/>
                                        </p:tgtEl>
                                      </p:cBhvr>
                                      <p:by x="150000" y="150000"/>
                                    </p:animScale>
                                  </p:childTnLst>
                                </p:cTn>
                              </p:par>
                              <p:par>
                                <p:cTn id="35" presetID="6" presetClass="emph" presetSubtype="0" fill="hold" grpId="0" nodeType="withEffect">
                                  <p:stCondLst>
                                    <p:cond delay="0"/>
                                  </p:stCondLst>
                                  <p:childTnLst>
                                    <p:animScale>
                                      <p:cBhvr>
                                        <p:cTn id="36" dur="2000" fill="hold"/>
                                        <p:tgtEl>
                                          <p:spTgt spid="27"/>
                                        </p:tgtEl>
                                      </p:cBhvr>
                                      <p:by x="150000" y="150000"/>
                                    </p:animScale>
                                  </p:childTnLst>
                                </p:cTn>
                              </p:par>
                              <p:par>
                                <p:cTn id="37" presetID="6" presetClass="emph" presetSubtype="0" fill="hold" grpId="0" nodeType="withEffect">
                                  <p:stCondLst>
                                    <p:cond delay="0"/>
                                  </p:stCondLst>
                                  <p:childTnLst>
                                    <p:animScale>
                                      <p:cBhvr>
                                        <p:cTn id="38" dur="2000" fill="hold"/>
                                        <p:tgtEl>
                                          <p:spTgt spid="28"/>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1" nodeType="clickEffect">
                                  <p:stCondLst>
                                    <p:cond delay="0"/>
                                  </p:stCondLst>
                                  <p:childTnLst>
                                    <p:animScale>
                                      <p:cBhvr>
                                        <p:cTn id="42" dur="2000" fill="hold"/>
                                        <p:tgtEl>
                                          <p:spTgt spid="3"/>
                                        </p:tgtEl>
                                      </p:cBhvr>
                                      <p:by x="150000" y="150000"/>
                                    </p:animScale>
                                  </p:childTnLst>
                                </p:cTn>
                              </p:par>
                              <p:par>
                                <p:cTn id="43" presetID="6" presetClass="emph" presetSubtype="0" fill="hold" grpId="1" nodeType="withEffect">
                                  <p:stCondLst>
                                    <p:cond delay="0"/>
                                  </p:stCondLst>
                                  <p:childTnLst>
                                    <p:animScale>
                                      <p:cBhvr>
                                        <p:cTn id="44" dur="2000" fill="hold"/>
                                        <p:tgtEl>
                                          <p:spTgt spid="11"/>
                                        </p:tgtEl>
                                      </p:cBhvr>
                                      <p:by x="150000" y="150000"/>
                                    </p:animScale>
                                  </p:childTnLst>
                                </p:cTn>
                              </p:par>
                              <p:par>
                                <p:cTn id="45" presetID="6" presetClass="emph" presetSubtype="0" fill="hold" grpId="1" nodeType="withEffect">
                                  <p:stCondLst>
                                    <p:cond delay="0"/>
                                  </p:stCondLst>
                                  <p:childTnLst>
                                    <p:animScale>
                                      <p:cBhvr>
                                        <p:cTn id="46" dur="2000" fill="hold"/>
                                        <p:tgtEl>
                                          <p:spTgt spid="12"/>
                                        </p:tgtEl>
                                      </p:cBhvr>
                                      <p:by x="150000" y="150000"/>
                                    </p:animScale>
                                  </p:childTnLst>
                                </p:cTn>
                              </p:par>
                              <p:par>
                                <p:cTn id="47" presetID="6" presetClass="emph" presetSubtype="0" fill="hold" grpId="1" nodeType="withEffect">
                                  <p:stCondLst>
                                    <p:cond delay="0"/>
                                  </p:stCondLst>
                                  <p:childTnLst>
                                    <p:animScale>
                                      <p:cBhvr>
                                        <p:cTn id="48" dur="2000" fill="hold"/>
                                        <p:tgtEl>
                                          <p:spTgt spid="13"/>
                                        </p:tgtEl>
                                      </p:cBhvr>
                                      <p:by x="150000" y="150000"/>
                                    </p:animScale>
                                  </p:childTnLst>
                                </p:cTn>
                              </p:par>
                              <p:par>
                                <p:cTn id="49" presetID="6" presetClass="emph" presetSubtype="0" fill="hold" grpId="1" nodeType="withEffect">
                                  <p:stCondLst>
                                    <p:cond delay="0"/>
                                  </p:stCondLst>
                                  <p:childTnLst>
                                    <p:animScale>
                                      <p:cBhvr>
                                        <p:cTn id="50" dur="2000" fill="hold"/>
                                        <p:tgtEl>
                                          <p:spTgt spid="14"/>
                                        </p:tgtEl>
                                      </p:cBhvr>
                                      <p:by x="150000" y="150000"/>
                                    </p:animScale>
                                  </p:childTnLst>
                                </p:cTn>
                              </p:par>
                              <p:par>
                                <p:cTn id="51" presetID="6" presetClass="emph" presetSubtype="0" fill="hold" grpId="1" nodeType="withEffect">
                                  <p:stCondLst>
                                    <p:cond delay="0"/>
                                  </p:stCondLst>
                                  <p:childTnLst>
                                    <p:animScale>
                                      <p:cBhvr>
                                        <p:cTn id="52" dur="2000" fill="hold"/>
                                        <p:tgtEl>
                                          <p:spTgt spid="15"/>
                                        </p:tgtEl>
                                      </p:cBhvr>
                                      <p:by x="150000" y="150000"/>
                                    </p:animScale>
                                  </p:childTnLst>
                                </p:cTn>
                              </p:par>
                              <p:par>
                                <p:cTn id="53" presetID="6" presetClass="emph" presetSubtype="0" fill="hold" grpId="1" nodeType="withEffect">
                                  <p:stCondLst>
                                    <p:cond delay="0"/>
                                  </p:stCondLst>
                                  <p:childTnLst>
                                    <p:animScale>
                                      <p:cBhvr>
                                        <p:cTn id="54" dur="2000" fill="hold"/>
                                        <p:tgtEl>
                                          <p:spTgt spid="16"/>
                                        </p:tgtEl>
                                      </p:cBhvr>
                                      <p:by x="150000" y="150000"/>
                                    </p:animScale>
                                  </p:childTnLst>
                                </p:cTn>
                              </p:par>
                              <p:par>
                                <p:cTn id="55" presetID="6" presetClass="emph" presetSubtype="0" fill="hold" grpId="1" nodeType="withEffect">
                                  <p:stCondLst>
                                    <p:cond delay="0"/>
                                  </p:stCondLst>
                                  <p:childTnLst>
                                    <p:animScale>
                                      <p:cBhvr>
                                        <p:cTn id="56" dur="2000" fill="hold"/>
                                        <p:tgtEl>
                                          <p:spTgt spid="17"/>
                                        </p:tgtEl>
                                      </p:cBhvr>
                                      <p:by x="150000" y="150000"/>
                                    </p:animScale>
                                  </p:childTnLst>
                                </p:cTn>
                              </p:par>
                              <p:par>
                                <p:cTn id="57" presetID="6" presetClass="emph" presetSubtype="0" fill="hold" grpId="1" nodeType="withEffect">
                                  <p:stCondLst>
                                    <p:cond delay="0"/>
                                  </p:stCondLst>
                                  <p:childTnLst>
                                    <p:animScale>
                                      <p:cBhvr>
                                        <p:cTn id="58" dur="2000" fill="hold"/>
                                        <p:tgtEl>
                                          <p:spTgt spid="18"/>
                                        </p:tgtEl>
                                      </p:cBhvr>
                                      <p:by x="150000" y="150000"/>
                                    </p:animScale>
                                  </p:childTnLst>
                                </p:cTn>
                              </p:par>
                              <p:par>
                                <p:cTn id="59" presetID="6" presetClass="emph" presetSubtype="0" fill="hold" grpId="1" nodeType="withEffect">
                                  <p:stCondLst>
                                    <p:cond delay="0"/>
                                  </p:stCondLst>
                                  <p:childTnLst>
                                    <p:animScale>
                                      <p:cBhvr>
                                        <p:cTn id="60" dur="2000" fill="hold"/>
                                        <p:tgtEl>
                                          <p:spTgt spid="19"/>
                                        </p:tgtEl>
                                      </p:cBhvr>
                                      <p:by x="150000" y="150000"/>
                                    </p:animScale>
                                  </p:childTnLst>
                                </p:cTn>
                              </p:par>
                              <p:par>
                                <p:cTn id="61" presetID="6" presetClass="emph" presetSubtype="0" fill="hold" grpId="1" nodeType="withEffect">
                                  <p:stCondLst>
                                    <p:cond delay="0"/>
                                  </p:stCondLst>
                                  <p:childTnLst>
                                    <p:animScale>
                                      <p:cBhvr>
                                        <p:cTn id="62" dur="2000" fill="hold"/>
                                        <p:tgtEl>
                                          <p:spTgt spid="20"/>
                                        </p:tgtEl>
                                      </p:cBhvr>
                                      <p:by x="150000" y="150000"/>
                                    </p:animScale>
                                  </p:childTnLst>
                                </p:cTn>
                              </p:par>
                              <p:par>
                                <p:cTn id="63" presetID="6" presetClass="emph" presetSubtype="0" fill="hold" grpId="1" nodeType="withEffect">
                                  <p:stCondLst>
                                    <p:cond delay="0"/>
                                  </p:stCondLst>
                                  <p:childTnLst>
                                    <p:animScale>
                                      <p:cBhvr>
                                        <p:cTn id="64" dur="2000" fill="hold"/>
                                        <p:tgtEl>
                                          <p:spTgt spid="22"/>
                                        </p:tgtEl>
                                      </p:cBhvr>
                                      <p:by x="150000" y="150000"/>
                                    </p:animScale>
                                  </p:childTnLst>
                                </p:cTn>
                              </p:par>
                              <p:par>
                                <p:cTn id="65" presetID="6" presetClass="emph" presetSubtype="0" fill="hold" grpId="1" nodeType="withEffect">
                                  <p:stCondLst>
                                    <p:cond delay="0"/>
                                  </p:stCondLst>
                                  <p:childTnLst>
                                    <p:animScale>
                                      <p:cBhvr>
                                        <p:cTn id="66" dur="2000" fill="hold"/>
                                        <p:tgtEl>
                                          <p:spTgt spid="24"/>
                                        </p:tgtEl>
                                      </p:cBhvr>
                                      <p:by x="150000" y="150000"/>
                                    </p:animScale>
                                  </p:childTnLst>
                                </p:cTn>
                              </p:par>
                              <p:par>
                                <p:cTn id="67" presetID="6" presetClass="emph" presetSubtype="0" fill="hold" grpId="1" nodeType="withEffect">
                                  <p:stCondLst>
                                    <p:cond delay="0"/>
                                  </p:stCondLst>
                                  <p:childTnLst>
                                    <p:animScale>
                                      <p:cBhvr>
                                        <p:cTn id="68" dur="2000" fill="hold"/>
                                        <p:tgtEl>
                                          <p:spTgt spid="25"/>
                                        </p:tgtEl>
                                      </p:cBhvr>
                                      <p:by x="150000" y="150000"/>
                                    </p:animScale>
                                  </p:childTnLst>
                                </p:cTn>
                              </p:par>
                              <p:par>
                                <p:cTn id="69" presetID="6" presetClass="emph" presetSubtype="0" fill="hold" grpId="1" nodeType="withEffect">
                                  <p:stCondLst>
                                    <p:cond delay="0"/>
                                  </p:stCondLst>
                                  <p:childTnLst>
                                    <p:animScale>
                                      <p:cBhvr>
                                        <p:cTn id="70" dur="2000" fill="hold"/>
                                        <p:tgtEl>
                                          <p:spTgt spid="26"/>
                                        </p:tgtEl>
                                      </p:cBhvr>
                                      <p:by x="150000" y="150000"/>
                                    </p:animScale>
                                  </p:childTnLst>
                                </p:cTn>
                              </p:par>
                              <p:par>
                                <p:cTn id="71" presetID="6" presetClass="emph" presetSubtype="0" fill="hold" grpId="1" nodeType="withEffect">
                                  <p:stCondLst>
                                    <p:cond delay="0"/>
                                  </p:stCondLst>
                                  <p:childTnLst>
                                    <p:animScale>
                                      <p:cBhvr>
                                        <p:cTn id="72" dur="2000" fill="hold"/>
                                        <p:tgtEl>
                                          <p:spTgt spid="27"/>
                                        </p:tgtEl>
                                      </p:cBhvr>
                                      <p:by x="150000" y="150000"/>
                                    </p:animScale>
                                  </p:childTnLst>
                                </p:cTn>
                              </p:par>
                              <p:par>
                                <p:cTn id="73" presetID="6" presetClass="emph" presetSubtype="0" fill="hold" grpId="1" nodeType="withEffect">
                                  <p:stCondLst>
                                    <p:cond delay="0"/>
                                  </p:stCondLst>
                                  <p:childTnLst>
                                    <p:animScale>
                                      <p:cBhvr>
                                        <p:cTn id="74" dur="2000" fill="hold"/>
                                        <p:tgtEl>
                                          <p:spTgt spid="28"/>
                                        </p:tgtEl>
                                      </p:cBhvr>
                                      <p:by x="150000" y="150000"/>
                                    </p:animScale>
                                  </p:childTnLst>
                                </p:cTn>
                              </p:par>
                            </p:childTnLst>
                          </p:cTn>
                        </p:par>
                      </p:childTnLst>
                    </p:cTn>
                  </p:par>
                  <p:par>
                    <p:cTn id="75" fill="hold">
                      <p:stCondLst>
                        <p:cond delay="indefinite"/>
                      </p:stCondLst>
                      <p:childTnLst>
                        <p:par>
                          <p:cTn id="76" fill="hold">
                            <p:stCondLst>
                              <p:cond delay="0"/>
                            </p:stCondLst>
                            <p:childTnLst>
                              <p:par>
                                <p:cTn id="77" presetID="6" presetClass="emph" presetSubtype="0" fill="hold" grpId="2" nodeType="clickEffect">
                                  <p:stCondLst>
                                    <p:cond delay="0"/>
                                  </p:stCondLst>
                                  <p:childTnLst>
                                    <p:animScale>
                                      <p:cBhvr>
                                        <p:cTn id="78" dur="2000" fill="hold"/>
                                        <p:tgtEl>
                                          <p:spTgt spid="3"/>
                                        </p:tgtEl>
                                      </p:cBhvr>
                                      <p:by x="400000" y="400000"/>
                                    </p:animScale>
                                  </p:childTnLst>
                                </p:cTn>
                              </p:par>
                              <p:par>
                                <p:cTn id="79" presetID="6" presetClass="emph" presetSubtype="0" fill="hold" grpId="2" nodeType="withEffect">
                                  <p:stCondLst>
                                    <p:cond delay="0"/>
                                  </p:stCondLst>
                                  <p:childTnLst>
                                    <p:animScale>
                                      <p:cBhvr>
                                        <p:cTn id="80" dur="2000" fill="hold"/>
                                        <p:tgtEl>
                                          <p:spTgt spid="11"/>
                                        </p:tgtEl>
                                      </p:cBhvr>
                                      <p:by x="400000" y="400000"/>
                                    </p:animScale>
                                  </p:childTnLst>
                                </p:cTn>
                              </p:par>
                              <p:par>
                                <p:cTn id="81" presetID="6" presetClass="emph" presetSubtype="0" fill="hold" grpId="2" nodeType="withEffect">
                                  <p:stCondLst>
                                    <p:cond delay="0"/>
                                  </p:stCondLst>
                                  <p:childTnLst>
                                    <p:animScale>
                                      <p:cBhvr>
                                        <p:cTn id="82" dur="2000" fill="hold"/>
                                        <p:tgtEl>
                                          <p:spTgt spid="12"/>
                                        </p:tgtEl>
                                      </p:cBhvr>
                                      <p:by x="400000" y="400000"/>
                                    </p:animScale>
                                  </p:childTnLst>
                                </p:cTn>
                              </p:par>
                              <p:par>
                                <p:cTn id="83" presetID="6" presetClass="emph" presetSubtype="0" fill="hold" grpId="2" nodeType="withEffect">
                                  <p:stCondLst>
                                    <p:cond delay="0"/>
                                  </p:stCondLst>
                                  <p:childTnLst>
                                    <p:animScale>
                                      <p:cBhvr>
                                        <p:cTn id="84" dur="2000" fill="hold"/>
                                        <p:tgtEl>
                                          <p:spTgt spid="13"/>
                                        </p:tgtEl>
                                      </p:cBhvr>
                                      <p:by x="400000" y="400000"/>
                                    </p:animScale>
                                  </p:childTnLst>
                                </p:cTn>
                              </p:par>
                              <p:par>
                                <p:cTn id="85" presetID="6" presetClass="emph" presetSubtype="0" fill="hold" grpId="2" nodeType="withEffect">
                                  <p:stCondLst>
                                    <p:cond delay="0"/>
                                  </p:stCondLst>
                                  <p:childTnLst>
                                    <p:animScale>
                                      <p:cBhvr>
                                        <p:cTn id="86" dur="2000" fill="hold"/>
                                        <p:tgtEl>
                                          <p:spTgt spid="14"/>
                                        </p:tgtEl>
                                      </p:cBhvr>
                                      <p:by x="400000" y="400000"/>
                                    </p:animScale>
                                  </p:childTnLst>
                                </p:cTn>
                              </p:par>
                              <p:par>
                                <p:cTn id="87" presetID="6" presetClass="emph" presetSubtype="0" fill="hold" grpId="2" nodeType="withEffect">
                                  <p:stCondLst>
                                    <p:cond delay="0"/>
                                  </p:stCondLst>
                                  <p:childTnLst>
                                    <p:animScale>
                                      <p:cBhvr>
                                        <p:cTn id="88" dur="2000" fill="hold"/>
                                        <p:tgtEl>
                                          <p:spTgt spid="15"/>
                                        </p:tgtEl>
                                      </p:cBhvr>
                                      <p:by x="400000" y="400000"/>
                                    </p:animScale>
                                  </p:childTnLst>
                                </p:cTn>
                              </p:par>
                              <p:par>
                                <p:cTn id="89" presetID="6" presetClass="emph" presetSubtype="0" fill="hold" grpId="2" nodeType="withEffect">
                                  <p:stCondLst>
                                    <p:cond delay="0"/>
                                  </p:stCondLst>
                                  <p:childTnLst>
                                    <p:animScale>
                                      <p:cBhvr>
                                        <p:cTn id="90" dur="2000" fill="hold"/>
                                        <p:tgtEl>
                                          <p:spTgt spid="16"/>
                                        </p:tgtEl>
                                      </p:cBhvr>
                                      <p:by x="400000" y="400000"/>
                                    </p:animScale>
                                  </p:childTnLst>
                                </p:cTn>
                              </p:par>
                              <p:par>
                                <p:cTn id="91" presetID="6" presetClass="emph" presetSubtype="0" fill="hold" grpId="2" nodeType="withEffect">
                                  <p:stCondLst>
                                    <p:cond delay="0"/>
                                  </p:stCondLst>
                                  <p:childTnLst>
                                    <p:animScale>
                                      <p:cBhvr>
                                        <p:cTn id="92" dur="2000" fill="hold"/>
                                        <p:tgtEl>
                                          <p:spTgt spid="17"/>
                                        </p:tgtEl>
                                      </p:cBhvr>
                                      <p:by x="400000" y="400000"/>
                                    </p:animScale>
                                  </p:childTnLst>
                                </p:cTn>
                              </p:par>
                              <p:par>
                                <p:cTn id="93" presetID="6" presetClass="emph" presetSubtype="0" fill="hold" grpId="2" nodeType="withEffect">
                                  <p:stCondLst>
                                    <p:cond delay="0"/>
                                  </p:stCondLst>
                                  <p:childTnLst>
                                    <p:animScale>
                                      <p:cBhvr>
                                        <p:cTn id="94" dur="2000" fill="hold"/>
                                        <p:tgtEl>
                                          <p:spTgt spid="18"/>
                                        </p:tgtEl>
                                      </p:cBhvr>
                                      <p:by x="400000" y="400000"/>
                                    </p:animScale>
                                  </p:childTnLst>
                                </p:cTn>
                              </p:par>
                              <p:par>
                                <p:cTn id="95" presetID="6" presetClass="emph" presetSubtype="0" fill="hold" grpId="2" nodeType="withEffect">
                                  <p:stCondLst>
                                    <p:cond delay="0"/>
                                  </p:stCondLst>
                                  <p:childTnLst>
                                    <p:animScale>
                                      <p:cBhvr>
                                        <p:cTn id="96" dur="2000" fill="hold"/>
                                        <p:tgtEl>
                                          <p:spTgt spid="19"/>
                                        </p:tgtEl>
                                      </p:cBhvr>
                                      <p:by x="400000" y="400000"/>
                                    </p:animScale>
                                  </p:childTnLst>
                                </p:cTn>
                              </p:par>
                              <p:par>
                                <p:cTn id="97" presetID="6" presetClass="emph" presetSubtype="0" fill="hold" grpId="2" nodeType="withEffect">
                                  <p:stCondLst>
                                    <p:cond delay="0"/>
                                  </p:stCondLst>
                                  <p:childTnLst>
                                    <p:animScale>
                                      <p:cBhvr>
                                        <p:cTn id="98" dur="2000" fill="hold"/>
                                        <p:tgtEl>
                                          <p:spTgt spid="20"/>
                                        </p:tgtEl>
                                      </p:cBhvr>
                                      <p:by x="400000" y="400000"/>
                                    </p:animScale>
                                  </p:childTnLst>
                                </p:cTn>
                              </p:par>
                              <p:par>
                                <p:cTn id="99" presetID="6" presetClass="emph" presetSubtype="0" fill="hold" grpId="2" nodeType="withEffect">
                                  <p:stCondLst>
                                    <p:cond delay="0"/>
                                  </p:stCondLst>
                                  <p:childTnLst>
                                    <p:animScale>
                                      <p:cBhvr>
                                        <p:cTn id="100" dur="2000" fill="hold"/>
                                        <p:tgtEl>
                                          <p:spTgt spid="22"/>
                                        </p:tgtEl>
                                      </p:cBhvr>
                                      <p:by x="400000" y="400000"/>
                                    </p:animScale>
                                  </p:childTnLst>
                                </p:cTn>
                              </p:par>
                              <p:par>
                                <p:cTn id="101" presetID="6" presetClass="emph" presetSubtype="0" fill="hold" grpId="2" nodeType="withEffect">
                                  <p:stCondLst>
                                    <p:cond delay="0"/>
                                  </p:stCondLst>
                                  <p:childTnLst>
                                    <p:animScale>
                                      <p:cBhvr>
                                        <p:cTn id="102" dur="2000" fill="hold"/>
                                        <p:tgtEl>
                                          <p:spTgt spid="24"/>
                                        </p:tgtEl>
                                      </p:cBhvr>
                                      <p:by x="400000" y="400000"/>
                                    </p:animScale>
                                  </p:childTnLst>
                                </p:cTn>
                              </p:par>
                              <p:par>
                                <p:cTn id="103" presetID="6" presetClass="emph" presetSubtype="0" fill="hold" grpId="2" nodeType="withEffect">
                                  <p:stCondLst>
                                    <p:cond delay="0"/>
                                  </p:stCondLst>
                                  <p:childTnLst>
                                    <p:animScale>
                                      <p:cBhvr>
                                        <p:cTn id="104" dur="2000" fill="hold"/>
                                        <p:tgtEl>
                                          <p:spTgt spid="25"/>
                                        </p:tgtEl>
                                      </p:cBhvr>
                                      <p:by x="400000" y="400000"/>
                                    </p:animScale>
                                  </p:childTnLst>
                                </p:cTn>
                              </p:par>
                              <p:par>
                                <p:cTn id="105" presetID="6" presetClass="emph" presetSubtype="0" fill="hold" grpId="2" nodeType="withEffect">
                                  <p:stCondLst>
                                    <p:cond delay="0"/>
                                  </p:stCondLst>
                                  <p:childTnLst>
                                    <p:animScale>
                                      <p:cBhvr>
                                        <p:cTn id="106" dur="2000" fill="hold"/>
                                        <p:tgtEl>
                                          <p:spTgt spid="26"/>
                                        </p:tgtEl>
                                      </p:cBhvr>
                                      <p:by x="400000" y="400000"/>
                                    </p:animScale>
                                  </p:childTnLst>
                                </p:cTn>
                              </p:par>
                              <p:par>
                                <p:cTn id="107" presetID="6" presetClass="emph" presetSubtype="0" fill="hold" grpId="2" nodeType="withEffect">
                                  <p:stCondLst>
                                    <p:cond delay="0"/>
                                  </p:stCondLst>
                                  <p:childTnLst>
                                    <p:animScale>
                                      <p:cBhvr>
                                        <p:cTn id="108" dur="2000" fill="hold"/>
                                        <p:tgtEl>
                                          <p:spTgt spid="27"/>
                                        </p:tgtEl>
                                      </p:cBhvr>
                                      <p:by x="400000" y="400000"/>
                                    </p:animScale>
                                  </p:childTnLst>
                                </p:cTn>
                              </p:par>
                              <p:par>
                                <p:cTn id="109" presetID="6" presetClass="emph" presetSubtype="0" fill="hold" grpId="2" nodeType="withEffect">
                                  <p:stCondLst>
                                    <p:cond delay="0"/>
                                  </p:stCondLst>
                                  <p:childTnLst>
                                    <p:animScale>
                                      <p:cBhvr>
                                        <p:cTn id="110" dur="2000" fill="hold"/>
                                        <p:tgtEl>
                                          <p:spTgt spid="2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11" grpId="0" animBg="1"/>
      <p:bldP spid="11" grpId="1" animBg="1"/>
      <p:bldP spid="11" grpId="2" animBg="1"/>
      <p:bldP spid="12" grpId="0" animBg="1"/>
      <p:bldP spid="12" grpId="1" animBg="1"/>
      <p:bldP spid="12" grpId="2"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2" grpId="0" animBg="1"/>
      <p:bldP spid="22" grpId="1" animBg="1"/>
      <p:bldP spid="22"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For each fixed </a:t>
            </a:r>
            <a:r>
              <a:rPr lang="en-US" sz="3200" dirty="0" smtClean="0">
                <a:solidFill>
                  <a:schemeClr val="tx1"/>
                </a:solidFill>
                <a:latin typeface="Symbol" panose="05050102010706020507" pitchFamily="18" charset="2"/>
              </a:rPr>
              <a:t>e, </a:t>
            </a:r>
            <a:r>
              <a:rPr lang="en-US" sz="3200" dirty="0" smtClean="0">
                <a:solidFill>
                  <a:schemeClr val="tx1"/>
                </a:solidFill>
              </a:rPr>
              <a:t>create Rips complex </a:t>
            </a:r>
            <a:r>
              <a:rPr lang="en-US" sz="3200" dirty="0">
                <a:solidFill>
                  <a:schemeClr val="tx1"/>
                </a:solidFill>
              </a:rPr>
              <a:t>from </a:t>
            </a:r>
            <a:r>
              <a:rPr lang="en-US" sz="3200" dirty="0" smtClean="0">
                <a:solidFill>
                  <a:schemeClr val="tx1"/>
                </a:solidFill>
              </a:rPr>
              <a:t>the data</a:t>
            </a:r>
            <a:endParaRPr lang="en-US" sz="3200" dirty="0">
              <a:solidFill>
                <a:schemeClr val="tx1"/>
              </a:solidFill>
            </a:endParaRPr>
          </a:p>
        </p:txBody>
      </p:sp>
      <p:sp>
        <p:nvSpPr>
          <p:cNvPr id="2" name="TextBox 1"/>
          <p:cNvSpPr txBox="1"/>
          <p:nvPr/>
        </p:nvSpPr>
        <p:spPr>
          <a:xfrm>
            <a:off x="325627" y="5354371"/>
            <a:ext cx="8961395" cy="1200329"/>
          </a:xfrm>
          <a:prstGeom prst="rect">
            <a:avLst/>
          </a:prstGeom>
          <a:noFill/>
        </p:spPr>
        <p:txBody>
          <a:bodyPr wrap="square" rtlCol="0">
            <a:spAutoFit/>
          </a:bodyPr>
          <a:lstStyle/>
          <a:p>
            <a:r>
              <a:rPr lang="en-US" sz="3200" dirty="0"/>
              <a:t>1</a:t>
            </a:r>
            <a:r>
              <a:rPr lang="en-US" sz="3200" dirty="0" smtClean="0"/>
              <a:t>.)  </a:t>
            </a:r>
            <a:r>
              <a:rPr lang="en-US" sz="3200" dirty="0"/>
              <a:t>A</a:t>
            </a:r>
            <a:r>
              <a:rPr lang="en-US" sz="3200" dirty="0" smtClean="0"/>
              <a:t>dding </a:t>
            </a:r>
            <a:r>
              <a:rPr lang="en-US" sz="3200" dirty="0"/>
              <a:t>1</a:t>
            </a:r>
            <a:r>
              <a:rPr lang="en-US" sz="3200" dirty="0" smtClean="0"/>
              <a:t>-dimensional edges (1-simplices)</a:t>
            </a:r>
            <a:endParaRPr lang="en-US" sz="3200" dirty="0"/>
          </a:p>
          <a:p>
            <a:endParaRPr lang="en-US" sz="800" dirty="0" smtClean="0"/>
          </a:p>
          <a:p>
            <a:r>
              <a:rPr lang="en-US" sz="3200" dirty="0" smtClean="0">
                <a:solidFill>
                  <a:srgbClr val="0000FF"/>
                </a:solidFill>
              </a:rPr>
              <a:t>Add an edge between data points that are close</a:t>
            </a:r>
            <a:endParaRPr lang="en-US" sz="3200" baseline="30000" dirty="0" smtClean="0">
              <a:solidFill>
                <a:srgbClr val="0000FF"/>
              </a:solidFill>
            </a:endParaRPr>
          </a:p>
        </p:txBody>
      </p:sp>
      <p:pic>
        <p:nvPicPr>
          <p:cNvPr id="9" name="Picture 8" descr="1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202096"/>
            <a:ext cx="6400800" cy="3441700"/>
          </a:xfrm>
          <a:prstGeom prst="rect">
            <a:avLst/>
          </a:prstGeom>
        </p:spPr>
      </p:pic>
      <p:grpSp>
        <p:nvGrpSpPr>
          <p:cNvPr id="10" name="Group 9"/>
          <p:cNvGrpSpPr/>
          <p:nvPr/>
        </p:nvGrpSpPr>
        <p:grpSpPr>
          <a:xfrm>
            <a:off x="638079" y="765614"/>
            <a:ext cx="7349814" cy="4329160"/>
            <a:chOff x="638079" y="765614"/>
            <a:chExt cx="7349814" cy="4329160"/>
          </a:xfrm>
        </p:grpSpPr>
        <p:sp>
          <p:nvSpPr>
            <p:cNvPr id="11" name="Oval 10"/>
            <p:cNvSpPr>
              <a:spLocks noChangeAspect="1"/>
            </p:cNvSpPr>
            <p:nvPr/>
          </p:nvSpPr>
          <p:spPr>
            <a:xfrm>
              <a:off x="666506" y="2158774"/>
              <a:ext cx="1188720" cy="1188720"/>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2" name="Oval 11"/>
            <p:cNvSpPr>
              <a:spLocks noChangeAspect="1"/>
            </p:cNvSpPr>
            <p:nvPr/>
          </p:nvSpPr>
          <p:spPr>
            <a:xfrm>
              <a:off x="1604226" y="1618854"/>
              <a:ext cx="1181314" cy="1181314"/>
            </a:xfrm>
            <a:prstGeom prst="ellipse">
              <a:avLst/>
            </a:prstGeom>
            <a:solidFill>
              <a:srgbClr val="C0504D">
                <a:alpha val="43000"/>
              </a:srgbClr>
            </a:solidFill>
          </p:spPr>
          <p:txBody>
            <a:bodyPr wrap="square" rtlCol="0" anchor="ctr">
              <a:spAutoFit/>
            </a:bodyPr>
            <a:lstStyle/>
            <a:p>
              <a:pPr algn="ctr"/>
              <a:endParaRPr lang="en-US" sz="3200" dirty="0" smtClean="0"/>
            </a:p>
          </p:txBody>
        </p:sp>
        <p:sp>
          <p:nvSpPr>
            <p:cNvPr id="13" name="Oval 12"/>
            <p:cNvSpPr>
              <a:spLocks noChangeAspect="1"/>
            </p:cNvSpPr>
            <p:nvPr/>
          </p:nvSpPr>
          <p:spPr>
            <a:xfrm>
              <a:off x="638079" y="10942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4" name="Oval 13"/>
            <p:cNvSpPr>
              <a:spLocks noChangeAspect="1"/>
            </p:cNvSpPr>
            <p:nvPr/>
          </p:nvSpPr>
          <p:spPr>
            <a:xfrm>
              <a:off x="6550916" y="851499"/>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5" name="Oval 14"/>
            <p:cNvSpPr>
              <a:spLocks noChangeAspect="1"/>
            </p:cNvSpPr>
            <p:nvPr/>
          </p:nvSpPr>
          <p:spPr>
            <a:xfrm>
              <a:off x="5678887" y="124913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6" name="Oval 15"/>
            <p:cNvSpPr>
              <a:spLocks noChangeAspect="1"/>
            </p:cNvSpPr>
            <p:nvPr/>
          </p:nvSpPr>
          <p:spPr>
            <a:xfrm>
              <a:off x="4306152"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7" name="Oval 16"/>
            <p:cNvSpPr>
              <a:spLocks noChangeAspect="1"/>
            </p:cNvSpPr>
            <p:nvPr/>
          </p:nvSpPr>
          <p:spPr>
            <a:xfrm>
              <a:off x="3920224" y="102026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8" name="Oval 17"/>
            <p:cNvSpPr>
              <a:spLocks noChangeAspect="1"/>
            </p:cNvSpPr>
            <p:nvPr/>
          </p:nvSpPr>
          <p:spPr>
            <a:xfrm>
              <a:off x="3905953" y="1519535"/>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19" name="Oval 18"/>
            <p:cNvSpPr>
              <a:spLocks noChangeAspect="1"/>
            </p:cNvSpPr>
            <p:nvPr/>
          </p:nvSpPr>
          <p:spPr>
            <a:xfrm>
              <a:off x="3445423" y="765614"/>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0" name="Oval 19"/>
            <p:cNvSpPr>
              <a:spLocks noChangeAspect="1"/>
            </p:cNvSpPr>
            <p:nvPr/>
          </p:nvSpPr>
          <p:spPr>
            <a:xfrm>
              <a:off x="3516752" y="391346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1" name="Oval 20"/>
            <p:cNvSpPr>
              <a:spLocks noChangeAspect="1"/>
            </p:cNvSpPr>
            <p:nvPr/>
          </p:nvSpPr>
          <p:spPr>
            <a:xfrm>
              <a:off x="2860613" y="3462363"/>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2" name="Oval 21"/>
            <p:cNvSpPr>
              <a:spLocks noChangeAspect="1"/>
            </p:cNvSpPr>
            <p:nvPr/>
          </p:nvSpPr>
          <p:spPr>
            <a:xfrm>
              <a:off x="3693629" y="324478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4" name="Oval 23"/>
            <p:cNvSpPr>
              <a:spLocks noChangeAspect="1"/>
            </p:cNvSpPr>
            <p:nvPr/>
          </p:nvSpPr>
          <p:spPr>
            <a:xfrm>
              <a:off x="6806579" y="3464051"/>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5" name="Oval 24"/>
            <p:cNvSpPr>
              <a:spLocks noChangeAspect="1"/>
            </p:cNvSpPr>
            <p:nvPr/>
          </p:nvSpPr>
          <p:spPr>
            <a:xfrm>
              <a:off x="6100243" y="3427870"/>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6" name="Oval 25"/>
            <p:cNvSpPr>
              <a:spLocks noChangeAspect="1"/>
            </p:cNvSpPr>
            <p:nvPr/>
          </p:nvSpPr>
          <p:spPr>
            <a:xfrm>
              <a:off x="6569859" y="309142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7" name="Oval 26"/>
            <p:cNvSpPr>
              <a:spLocks noChangeAspect="1"/>
            </p:cNvSpPr>
            <p:nvPr/>
          </p:nvSpPr>
          <p:spPr>
            <a:xfrm>
              <a:off x="6803213" y="2697678"/>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sp>
          <p:nvSpPr>
            <p:cNvPr id="28" name="Oval 27"/>
            <p:cNvSpPr>
              <a:spLocks noChangeAspect="1"/>
            </p:cNvSpPr>
            <p:nvPr/>
          </p:nvSpPr>
          <p:spPr>
            <a:xfrm>
              <a:off x="6064828" y="2717877"/>
              <a:ext cx="1181314" cy="1181314"/>
            </a:xfrm>
            <a:prstGeom prst="ellipse">
              <a:avLst/>
            </a:prstGeom>
            <a:solidFill>
              <a:schemeClr val="accent2">
                <a:alpha val="43000"/>
              </a:schemeClr>
            </a:solidFill>
          </p:spPr>
          <p:txBody>
            <a:bodyPr wrap="square" rtlCol="0" anchor="ctr">
              <a:spAutoFit/>
            </a:bodyPr>
            <a:lstStyle/>
            <a:p>
              <a:pPr algn="ctr"/>
              <a:endParaRPr lang="en-US" sz="3200" dirty="0" smtClean="0"/>
            </a:p>
          </p:txBody>
        </p:sp>
      </p:grpSp>
      <p:grpSp>
        <p:nvGrpSpPr>
          <p:cNvPr id="29" name="Group 28"/>
          <p:cNvGrpSpPr/>
          <p:nvPr/>
        </p:nvGrpSpPr>
        <p:grpSpPr>
          <a:xfrm>
            <a:off x="274733" y="3791027"/>
            <a:ext cx="4069596" cy="1552612"/>
            <a:chOff x="1871958" y="5129340"/>
            <a:chExt cx="4069596" cy="1552612"/>
          </a:xfrm>
        </p:grpSpPr>
        <p:pic>
          <p:nvPicPr>
            <p:cNvPr id="30" name="Picture 29"/>
            <p:cNvPicPr>
              <a:picLocks noChangeAspect="1"/>
            </p:cNvPicPr>
            <p:nvPr/>
          </p:nvPicPr>
          <p:blipFill rotWithShape="1">
            <a:blip r:embed="rId4"/>
            <a:srcRect l="64364" t="4243" r="3699" b="63569"/>
            <a:stretch/>
          </p:blipFill>
          <p:spPr>
            <a:xfrm>
              <a:off x="1871958" y="5129340"/>
              <a:ext cx="1463040" cy="1552612"/>
            </a:xfrm>
            <a:prstGeom prst="rect">
              <a:avLst/>
            </a:prstGeom>
          </p:spPr>
        </p:pic>
        <p:sp>
          <p:nvSpPr>
            <p:cNvPr id="31" name="Rectangle 30"/>
            <p:cNvSpPr/>
            <p:nvPr/>
          </p:nvSpPr>
          <p:spPr>
            <a:xfrm>
              <a:off x="3322504" y="5949199"/>
              <a:ext cx="2619050" cy="584775"/>
            </a:xfrm>
            <a:prstGeom prst="rect">
              <a:avLst/>
            </a:prstGeom>
          </p:spPr>
          <p:txBody>
            <a:bodyPr wrap="none">
              <a:spAutoFit/>
            </a:bodyPr>
            <a:lstStyle/>
            <a:p>
              <a:r>
                <a:rPr lang="en-US" sz="3200" dirty="0"/>
                <a:t>is a point in </a:t>
              </a:r>
              <a:r>
                <a:rPr lang="en-US" sz="3200" dirty="0" smtClean="0"/>
                <a:t>S</a:t>
              </a:r>
              <a:r>
                <a:rPr lang="en-US" sz="3200" baseline="30000" dirty="0"/>
                <a:t>7</a:t>
              </a:r>
              <a:r>
                <a:rPr lang="en-US" sz="3200" dirty="0" smtClean="0"/>
                <a:t> </a:t>
              </a:r>
              <a:endParaRPr lang="en-US" sz="3200" dirty="0"/>
            </a:p>
          </p:txBody>
        </p:sp>
      </p:grpSp>
    </p:spTree>
    <p:extLst>
      <p:ext uri="{BB962C8B-B14F-4D97-AF65-F5344CB8AC3E}">
        <p14:creationId xmlns:p14="http://schemas.microsoft.com/office/powerpoint/2010/main" val="5171852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For each fixed </a:t>
            </a:r>
            <a:r>
              <a:rPr lang="en-US" sz="3200" dirty="0">
                <a:solidFill>
                  <a:schemeClr val="tx1"/>
                </a:solidFill>
                <a:latin typeface="Symbol" panose="05050102010706020507" pitchFamily="18" charset="2"/>
              </a:rPr>
              <a:t>e, </a:t>
            </a:r>
            <a:r>
              <a:rPr lang="en-US" sz="3200" dirty="0">
                <a:solidFill>
                  <a:schemeClr val="tx1"/>
                </a:solidFill>
              </a:rPr>
              <a:t>create Rips complex from the data</a:t>
            </a: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175506"/>
            <a:ext cx="6400800" cy="3441700"/>
          </a:xfrm>
          <a:prstGeom prst="rect">
            <a:avLst/>
          </a:prstGeom>
        </p:spPr>
      </p:pic>
      <p:sp>
        <p:nvSpPr>
          <p:cNvPr id="10" name="TextBox 9"/>
          <p:cNvSpPr txBox="1"/>
          <p:nvPr/>
        </p:nvSpPr>
        <p:spPr>
          <a:xfrm>
            <a:off x="325627" y="4582946"/>
            <a:ext cx="8961395" cy="584776"/>
          </a:xfrm>
          <a:prstGeom prst="rect">
            <a:avLst/>
          </a:prstGeom>
          <a:noFill/>
        </p:spPr>
        <p:txBody>
          <a:bodyPr wrap="square" rtlCol="0">
            <a:spAutoFit/>
          </a:bodyPr>
          <a:lstStyle/>
          <a:p>
            <a:r>
              <a:rPr lang="en-US" sz="3200" dirty="0"/>
              <a:t>2</a:t>
            </a:r>
            <a:r>
              <a:rPr lang="en-US" sz="3200" dirty="0" smtClean="0"/>
              <a:t>.)  Add all possible simplices of dimensional &gt; 1.</a:t>
            </a:r>
          </a:p>
        </p:txBody>
      </p:sp>
      <p:grpSp>
        <p:nvGrpSpPr>
          <p:cNvPr id="11" name="Group 10"/>
          <p:cNvGrpSpPr/>
          <p:nvPr/>
        </p:nvGrpSpPr>
        <p:grpSpPr>
          <a:xfrm>
            <a:off x="2468252" y="5122569"/>
            <a:ext cx="4173832" cy="1552612"/>
            <a:chOff x="1871958" y="5129340"/>
            <a:chExt cx="4173832" cy="1552612"/>
          </a:xfrm>
        </p:grpSpPr>
        <p:pic>
          <p:nvPicPr>
            <p:cNvPr id="12" name="Picture 11"/>
            <p:cNvPicPr>
              <a:picLocks noChangeAspect="1"/>
            </p:cNvPicPr>
            <p:nvPr/>
          </p:nvPicPr>
          <p:blipFill rotWithShape="1">
            <a:blip r:embed="rId4"/>
            <a:srcRect l="64364" t="4243" r="3699" b="63569"/>
            <a:stretch/>
          </p:blipFill>
          <p:spPr>
            <a:xfrm>
              <a:off x="1871958" y="5129340"/>
              <a:ext cx="1463040" cy="1552612"/>
            </a:xfrm>
            <a:prstGeom prst="rect">
              <a:avLst/>
            </a:prstGeom>
          </p:spPr>
        </p:pic>
        <p:sp>
          <p:nvSpPr>
            <p:cNvPr id="13" name="Rectangle 12"/>
            <p:cNvSpPr/>
            <p:nvPr/>
          </p:nvSpPr>
          <p:spPr>
            <a:xfrm>
              <a:off x="3426740" y="5442880"/>
              <a:ext cx="2619050" cy="584775"/>
            </a:xfrm>
            <a:prstGeom prst="rect">
              <a:avLst/>
            </a:prstGeom>
          </p:spPr>
          <p:txBody>
            <a:bodyPr wrap="none">
              <a:spAutoFit/>
            </a:bodyPr>
            <a:lstStyle/>
            <a:p>
              <a:r>
                <a:rPr lang="en-US" sz="3200" dirty="0"/>
                <a:t>is a point in </a:t>
              </a:r>
              <a:r>
                <a:rPr lang="en-US" sz="3200" dirty="0" smtClean="0"/>
                <a:t>S</a:t>
              </a:r>
              <a:r>
                <a:rPr lang="en-US" sz="3200" baseline="30000" dirty="0"/>
                <a:t>7</a:t>
              </a:r>
              <a:r>
                <a:rPr lang="en-US" sz="3200" dirty="0" smtClean="0"/>
                <a:t> </a:t>
              </a:r>
              <a:endParaRPr lang="en-US" sz="3200" dirty="0"/>
            </a:p>
          </p:txBody>
        </p:sp>
      </p:grpSp>
    </p:spTree>
    <p:extLst>
      <p:ext uri="{BB962C8B-B14F-4D97-AF65-F5344CB8AC3E}">
        <p14:creationId xmlns:p14="http://schemas.microsoft.com/office/powerpoint/2010/main" val="304949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For each fixed </a:t>
            </a:r>
            <a:r>
              <a:rPr lang="en-US" sz="3200" dirty="0">
                <a:solidFill>
                  <a:schemeClr val="tx1"/>
                </a:solidFill>
                <a:latin typeface="Symbol" panose="05050102010706020507" pitchFamily="18" charset="2"/>
              </a:rPr>
              <a:t>e, </a:t>
            </a:r>
            <a:r>
              <a:rPr lang="en-US" sz="3200" dirty="0">
                <a:solidFill>
                  <a:schemeClr val="tx1"/>
                </a:solidFill>
              </a:rPr>
              <a:t>create Rips complex from the </a:t>
            </a:r>
            <a:r>
              <a:rPr lang="en-US" sz="3200" dirty="0" smtClean="0">
                <a:solidFill>
                  <a:schemeClr val="tx1"/>
                </a:solidFill>
              </a:rPr>
              <a:t>data</a:t>
            </a:r>
          </a:p>
          <a:p>
            <a:pPr algn="ctr"/>
            <a:r>
              <a:rPr lang="en-US" sz="3200" dirty="0" smtClean="0">
                <a:solidFill>
                  <a:schemeClr val="tx1"/>
                </a:solidFill>
              </a:rPr>
              <a:t>In reality used </a:t>
            </a:r>
            <a:r>
              <a:rPr lang="en-US" sz="3200" dirty="0" smtClean="0">
                <a:solidFill>
                  <a:srgbClr val="0000DD"/>
                </a:solidFill>
              </a:rPr>
              <a:t>Witness complex </a:t>
            </a:r>
            <a:r>
              <a:rPr lang="en-US" sz="3200" dirty="0" smtClean="0">
                <a:solidFill>
                  <a:schemeClr val="tx1"/>
                </a:solidFill>
              </a:rPr>
              <a:t>(see later slides).</a:t>
            </a:r>
            <a:endParaRPr lang="en-US" sz="3200" dirty="0">
              <a:solidFill>
                <a:schemeClr val="tx1"/>
              </a:solidFill>
            </a:endParaRPr>
          </a:p>
        </p:txBody>
      </p:sp>
      <p:pic>
        <p:nvPicPr>
          <p:cNvPr id="3" name="Picture 2" descr="nsimplexDist.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79" y="1175506"/>
            <a:ext cx="6400800" cy="3441700"/>
          </a:xfrm>
          <a:prstGeom prst="rect">
            <a:avLst/>
          </a:prstGeom>
        </p:spPr>
      </p:pic>
      <p:sp>
        <p:nvSpPr>
          <p:cNvPr id="10" name="TextBox 9"/>
          <p:cNvSpPr txBox="1"/>
          <p:nvPr/>
        </p:nvSpPr>
        <p:spPr>
          <a:xfrm>
            <a:off x="325627" y="4582946"/>
            <a:ext cx="8961395" cy="584776"/>
          </a:xfrm>
          <a:prstGeom prst="rect">
            <a:avLst/>
          </a:prstGeom>
          <a:noFill/>
        </p:spPr>
        <p:txBody>
          <a:bodyPr wrap="square" rtlCol="0">
            <a:spAutoFit/>
          </a:bodyPr>
          <a:lstStyle/>
          <a:p>
            <a:r>
              <a:rPr lang="en-US" sz="3200" dirty="0"/>
              <a:t>2</a:t>
            </a:r>
            <a:r>
              <a:rPr lang="en-US" sz="3200" dirty="0" smtClean="0"/>
              <a:t>.)  Add all possible simplices of dimensional &gt; 1.</a:t>
            </a:r>
          </a:p>
        </p:txBody>
      </p:sp>
      <p:grpSp>
        <p:nvGrpSpPr>
          <p:cNvPr id="11" name="Group 10"/>
          <p:cNvGrpSpPr/>
          <p:nvPr/>
        </p:nvGrpSpPr>
        <p:grpSpPr>
          <a:xfrm>
            <a:off x="2468252" y="5122569"/>
            <a:ext cx="4173832" cy="1552612"/>
            <a:chOff x="1871958" y="5129340"/>
            <a:chExt cx="4173832" cy="1552612"/>
          </a:xfrm>
        </p:grpSpPr>
        <p:pic>
          <p:nvPicPr>
            <p:cNvPr id="12" name="Picture 11"/>
            <p:cNvPicPr>
              <a:picLocks noChangeAspect="1"/>
            </p:cNvPicPr>
            <p:nvPr/>
          </p:nvPicPr>
          <p:blipFill rotWithShape="1">
            <a:blip r:embed="rId4"/>
            <a:srcRect l="64364" t="4243" r="3699" b="63569"/>
            <a:stretch/>
          </p:blipFill>
          <p:spPr>
            <a:xfrm>
              <a:off x="1871958" y="5129340"/>
              <a:ext cx="1463040" cy="1552612"/>
            </a:xfrm>
            <a:prstGeom prst="rect">
              <a:avLst/>
            </a:prstGeom>
          </p:spPr>
        </p:pic>
        <p:sp>
          <p:nvSpPr>
            <p:cNvPr id="13" name="Rectangle 12"/>
            <p:cNvSpPr/>
            <p:nvPr/>
          </p:nvSpPr>
          <p:spPr>
            <a:xfrm>
              <a:off x="3426740" y="5442880"/>
              <a:ext cx="2619050" cy="584775"/>
            </a:xfrm>
            <a:prstGeom prst="rect">
              <a:avLst/>
            </a:prstGeom>
          </p:spPr>
          <p:txBody>
            <a:bodyPr wrap="none">
              <a:spAutoFit/>
            </a:bodyPr>
            <a:lstStyle/>
            <a:p>
              <a:r>
                <a:rPr lang="en-US" sz="3200" dirty="0"/>
                <a:t>is a point in </a:t>
              </a:r>
              <a:r>
                <a:rPr lang="en-US" sz="3200" dirty="0" smtClean="0"/>
                <a:t>S</a:t>
              </a:r>
              <a:r>
                <a:rPr lang="en-US" sz="3200" baseline="30000" dirty="0"/>
                <a:t>7</a:t>
              </a:r>
              <a:r>
                <a:rPr lang="en-US" sz="3200" dirty="0" smtClean="0"/>
                <a:t> </a:t>
              </a:r>
              <a:endParaRPr lang="en-US" sz="3200" dirty="0"/>
            </a:p>
          </p:txBody>
        </p:sp>
      </p:grpSp>
    </p:spTree>
    <p:extLst>
      <p:ext uri="{BB962C8B-B14F-4D97-AF65-F5344CB8AC3E}">
        <p14:creationId xmlns:p14="http://schemas.microsoft.com/office/powerpoint/2010/main" val="3204804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16636"/>
            <a:ext cx="9144000" cy="2427694"/>
          </a:xfrm>
          <a:prstGeom prst="rect">
            <a:avLst/>
          </a:prstGeom>
        </p:spPr>
      </p:pic>
      <p:sp>
        <p:nvSpPr>
          <p:cNvPr id="5" name="Rectangle 4"/>
          <p:cNvSpPr/>
          <p:nvPr/>
        </p:nvSpPr>
        <p:spPr>
          <a:xfrm>
            <a:off x="115440" y="154971"/>
            <a:ext cx="9144000" cy="461665"/>
          </a:xfrm>
          <a:prstGeom prst="rect">
            <a:avLst/>
          </a:prstGeom>
        </p:spPr>
        <p:txBody>
          <a:bodyPr wrap="square">
            <a:spAutoFit/>
          </a:bodyPr>
          <a:lstStyle/>
          <a:p>
            <a:r>
              <a:rPr lang="en-US" sz="2400" dirty="0" smtClean="0"/>
              <a:t>Computing Persistent Homology by </a:t>
            </a:r>
            <a:r>
              <a:rPr lang="en-US" sz="2400" dirty="0" err="1" smtClean="0"/>
              <a:t>Afra</a:t>
            </a:r>
            <a:r>
              <a:rPr lang="en-US" sz="2400" dirty="0" smtClean="0"/>
              <a:t> </a:t>
            </a:r>
            <a:r>
              <a:rPr lang="en-US" sz="2400" dirty="0" err="1" smtClean="0"/>
              <a:t>Zomorodian</a:t>
            </a:r>
            <a:r>
              <a:rPr lang="en-US" sz="2400" dirty="0" smtClean="0"/>
              <a:t>,</a:t>
            </a:r>
            <a:r>
              <a:rPr lang="en-US" sz="2400" dirty="0"/>
              <a:t> </a:t>
            </a:r>
            <a:r>
              <a:rPr lang="en-US" sz="2400" dirty="0" smtClean="0"/>
              <a:t>Gunnar </a:t>
            </a:r>
            <a:r>
              <a:rPr lang="en-US" sz="2400" dirty="0" err="1" smtClean="0"/>
              <a:t>Carlsson</a:t>
            </a:r>
            <a:endParaRPr lang="en-US" sz="2400" dirty="0" smtClean="0"/>
          </a:p>
        </p:txBody>
      </p:sp>
      <p:pic>
        <p:nvPicPr>
          <p:cNvPr id="6" name="Picture 5"/>
          <p:cNvPicPr>
            <a:picLocks noChangeAspect="1"/>
          </p:cNvPicPr>
          <p:nvPr/>
        </p:nvPicPr>
        <p:blipFill>
          <a:blip r:embed="rId3"/>
          <a:stretch>
            <a:fillRect/>
          </a:stretch>
        </p:blipFill>
        <p:spPr>
          <a:xfrm>
            <a:off x="270929" y="3136895"/>
            <a:ext cx="8662417" cy="3328416"/>
          </a:xfrm>
          <a:prstGeom prst="rect">
            <a:avLst/>
          </a:prstGeom>
        </p:spPr>
      </p:pic>
      <p:sp>
        <p:nvSpPr>
          <p:cNvPr id="8" name="Rectangle 7"/>
          <p:cNvSpPr/>
          <p:nvPr/>
        </p:nvSpPr>
        <p:spPr>
          <a:xfrm>
            <a:off x="2912528" y="6495703"/>
            <a:ext cx="6570138" cy="369332"/>
          </a:xfrm>
          <a:prstGeom prst="rect">
            <a:avLst/>
          </a:prstGeom>
        </p:spPr>
        <p:txBody>
          <a:bodyPr wrap="square">
            <a:spAutoFit/>
          </a:bodyPr>
          <a:lstStyle/>
          <a:p>
            <a:r>
              <a:rPr lang="en-US" dirty="0"/>
              <a:t>http://</a:t>
            </a:r>
            <a:r>
              <a:rPr lang="en-US" dirty="0" err="1"/>
              <a:t>link.springer.com</a:t>
            </a:r>
            <a:r>
              <a:rPr lang="en-US" dirty="0"/>
              <a:t>/article/10.1007%2Fs00454-004-1146-y</a:t>
            </a:r>
          </a:p>
        </p:txBody>
      </p:sp>
      <p:grpSp>
        <p:nvGrpSpPr>
          <p:cNvPr id="21" name="Group 20"/>
          <p:cNvGrpSpPr/>
          <p:nvPr/>
        </p:nvGrpSpPr>
        <p:grpSpPr>
          <a:xfrm>
            <a:off x="-1351397" y="2893893"/>
            <a:ext cx="3779014" cy="1123615"/>
            <a:chOff x="172218" y="50800"/>
            <a:chExt cx="3779014" cy="1123615"/>
          </a:xfrm>
        </p:grpSpPr>
        <p:sp>
          <p:nvSpPr>
            <p:cNvPr id="22" name="Rectangle 21"/>
            <p:cNvSpPr/>
            <p:nvPr/>
          </p:nvSpPr>
          <p:spPr>
            <a:xfrm>
              <a:off x="172218" y="589639"/>
              <a:ext cx="3779014" cy="584776"/>
            </a:xfrm>
            <a:prstGeom prst="rect">
              <a:avLst/>
            </a:prstGeom>
          </p:spPr>
          <p:txBody>
            <a:bodyPr wrap="square">
              <a:spAutoFit/>
            </a:bodyPr>
            <a:lstStyle/>
            <a:p>
              <a:r>
                <a:rPr lang="en-US" sz="3200" dirty="0" smtClean="0">
                  <a:sym typeface="Wingdings"/>
                </a:rPr>
                <a:t>                 </a:t>
              </a:r>
              <a:r>
                <a:rPr lang="en-US" sz="3200" dirty="0" smtClean="0"/>
                <a:t>C</a:t>
              </a:r>
              <a:r>
                <a:rPr lang="en-US" sz="3200" baseline="-25000" dirty="0"/>
                <a:t>1</a:t>
              </a:r>
              <a:r>
                <a:rPr lang="en-US" sz="3200" baseline="-25000" dirty="0" smtClean="0"/>
                <a:t>   </a:t>
              </a:r>
              <a:r>
                <a:rPr lang="en-US" sz="3200" dirty="0">
                  <a:sym typeface="Wingdings"/>
                </a:rPr>
                <a:t>   </a:t>
              </a:r>
              <a:r>
                <a:rPr lang="en-US" sz="3200" dirty="0" smtClean="0"/>
                <a:t>C</a:t>
              </a:r>
              <a:r>
                <a:rPr lang="en-US" sz="3200" baseline="-25000" dirty="0"/>
                <a:t>0</a:t>
              </a:r>
              <a:endParaRPr lang="en-US" sz="3200" dirty="0">
                <a:cs typeface="Symbol" charset="2"/>
              </a:endParaRPr>
            </a:p>
          </p:txBody>
        </p:sp>
        <p:grpSp>
          <p:nvGrpSpPr>
            <p:cNvPr id="23" name="Group 22"/>
            <p:cNvGrpSpPr/>
            <p:nvPr/>
          </p:nvGrpSpPr>
          <p:grpSpPr>
            <a:xfrm>
              <a:off x="2298171" y="50800"/>
              <a:ext cx="602984" cy="712207"/>
              <a:chOff x="2264305" y="50800"/>
              <a:chExt cx="602984" cy="712207"/>
            </a:xfrm>
          </p:grpSpPr>
          <p:pic>
            <p:nvPicPr>
              <p:cNvPr id="26" name="Picture 25"/>
              <p:cNvPicPr>
                <a:picLocks noChangeAspect="1"/>
              </p:cNvPicPr>
              <p:nvPr/>
            </p:nvPicPr>
            <p:blipFill rotWithShape="1">
              <a:blip r:embed="rId4"/>
              <a:srcRect l="-22826" t="-31574" r="-24015" b="-15269"/>
              <a:stretch/>
            </p:blipFill>
            <p:spPr>
              <a:xfrm>
                <a:off x="2264305" y="50800"/>
                <a:ext cx="474799" cy="712207"/>
              </a:xfrm>
              <a:prstGeom prst="rect">
                <a:avLst/>
              </a:prstGeom>
              <a:noFill/>
            </p:spPr>
          </p:pic>
          <p:sp>
            <p:nvSpPr>
              <p:cNvPr id="27" name="Rectangle 26"/>
              <p:cNvSpPr/>
              <p:nvPr/>
            </p:nvSpPr>
            <p:spPr>
              <a:xfrm>
                <a:off x="2543963" y="212472"/>
                <a:ext cx="323326" cy="502702"/>
              </a:xfrm>
              <a:prstGeom prst="rect">
                <a:avLst/>
              </a:prstGeom>
            </p:spPr>
            <p:txBody>
              <a:bodyPr wrap="none">
                <a:spAutoFit/>
              </a:bodyPr>
              <a:lstStyle/>
              <a:p>
                <a:pPr>
                  <a:lnSpc>
                    <a:spcPct val="130000"/>
                  </a:lnSpc>
                </a:pPr>
                <a:r>
                  <a:rPr lang="en-US" sz="3200" baseline="-25000" dirty="0">
                    <a:sym typeface="Wingdings"/>
                  </a:rPr>
                  <a:t>1</a:t>
                </a:r>
                <a:endParaRPr lang="en-US" sz="3200" dirty="0"/>
              </a:p>
            </p:txBody>
          </p:sp>
        </p:grpSp>
      </p:grpSp>
      <p:grpSp>
        <p:nvGrpSpPr>
          <p:cNvPr id="11" name="Group 10"/>
          <p:cNvGrpSpPr/>
          <p:nvPr/>
        </p:nvGrpSpPr>
        <p:grpSpPr>
          <a:xfrm>
            <a:off x="-524924" y="5375934"/>
            <a:ext cx="3820118" cy="1550359"/>
            <a:chOff x="-524924" y="5369449"/>
            <a:chExt cx="3820118" cy="1550359"/>
          </a:xfrm>
        </p:grpSpPr>
        <p:sp>
          <p:nvSpPr>
            <p:cNvPr id="12" name="Parallelogram 11"/>
            <p:cNvSpPr/>
            <p:nvPr/>
          </p:nvSpPr>
          <p:spPr>
            <a:xfrm>
              <a:off x="-524924" y="5385394"/>
              <a:ext cx="2488544" cy="754440"/>
            </a:xfrm>
            <a:prstGeom prst="parallelogram">
              <a:avLst/>
            </a:prstGeom>
          </p:spPr>
          <p:txBody>
            <a:bodyPr wrap="square" rtlCol="0" anchor="ctr">
              <a:spAutoFit/>
            </a:bodyPr>
            <a:lstStyle/>
            <a:p>
              <a:pPr algn="ctr"/>
              <a:endParaRPr lang="en-US" sz="3200" dirty="0">
                <a:solidFill>
                  <a:schemeClr val="accent1">
                    <a:lumMod val="75000"/>
                  </a:schemeClr>
                </a:solidFill>
                <a:sym typeface="Wingdings"/>
              </a:endParaRPr>
            </a:p>
          </p:txBody>
        </p:sp>
        <p:sp>
          <p:nvSpPr>
            <p:cNvPr id="13" name="Snip Single Corner Rectangle 12"/>
            <p:cNvSpPr/>
            <p:nvPr/>
          </p:nvSpPr>
          <p:spPr>
            <a:xfrm>
              <a:off x="174305" y="5480698"/>
              <a:ext cx="200739" cy="596086"/>
            </a:xfrm>
            <a:prstGeom prst="snip1Rect">
              <a:avLst/>
            </a:prstGeom>
          </p:spPr>
          <p:txBody>
            <a:bodyPr wrap="none" rtlCol="0" anchor="ctr">
              <a:spAutoFit/>
            </a:bodyPr>
            <a:lstStyle/>
            <a:p>
              <a:pPr algn="ctr"/>
              <a:endParaRPr lang="en-US" sz="3200" dirty="0">
                <a:solidFill>
                  <a:schemeClr val="accent1">
                    <a:lumMod val="75000"/>
                  </a:schemeClr>
                </a:solidFill>
                <a:sym typeface="Wingdings"/>
              </a:endParaRPr>
            </a:p>
          </p:txBody>
        </p:sp>
        <p:sp>
          <p:nvSpPr>
            <p:cNvPr id="14" name="Rectangle 13"/>
            <p:cNvSpPr/>
            <p:nvPr/>
          </p:nvSpPr>
          <p:spPr>
            <a:xfrm>
              <a:off x="10468" y="5515438"/>
              <a:ext cx="2996545" cy="1241366"/>
            </a:xfrm>
            <a:prstGeom prst="rect">
              <a:avLst/>
            </a:prstGeom>
            <a:ln>
              <a:noFill/>
            </a:ln>
          </p:spPr>
          <p:txBody>
            <a:bodyPr wrap="square">
              <a:spAutoFit/>
            </a:bodyPr>
            <a:lstStyle/>
            <a:p>
              <a:r>
                <a:rPr lang="en-US" sz="3200" dirty="0" err="1" smtClean="0">
                  <a:solidFill>
                    <a:schemeClr val="accent1">
                      <a:lumMod val="75000"/>
                    </a:schemeClr>
                  </a:solidFill>
                  <a:sym typeface="Wingdings"/>
                </a:rPr>
                <a:t>H</a:t>
              </a:r>
              <a:r>
                <a:rPr lang="en-US" sz="3200" baseline="-25000" dirty="0" err="1">
                  <a:solidFill>
                    <a:schemeClr val="accent1">
                      <a:lumMod val="75000"/>
                    </a:schemeClr>
                  </a:solidFill>
                  <a:sym typeface="Wingdings"/>
                </a:rPr>
                <a:t>k</a:t>
              </a:r>
              <a:r>
                <a:rPr lang="en-US" sz="3200" dirty="0" smtClean="0">
                  <a:solidFill>
                    <a:schemeClr val="accent1">
                      <a:lumMod val="75000"/>
                    </a:schemeClr>
                  </a:solidFill>
                  <a:sym typeface="Wingdings"/>
                </a:rPr>
                <a:t>    =  </a:t>
              </a:r>
            </a:p>
            <a:p>
              <a:pPr>
                <a:lnSpc>
                  <a:spcPct val="140000"/>
                </a:lnSpc>
              </a:pPr>
              <a:r>
                <a:rPr lang="en-US" sz="3200" dirty="0" smtClean="0">
                  <a:solidFill>
                    <a:schemeClr val="accent1">
                      <a:lumMod val="75000"/>
                    </a:schemeClr>
                  </a:solidFill>
                  <a:sym typeface="Wingdings"/>
                </a:rPr>
                <a:t>  </a:t>
              </a:r>
              <a:r>
                <a:rPr lang="en-US" sz="3200" dirty="0" err="1" smtClean="0">
                  <a:solidFill>
                    <a:schemeClr val="accent1">
                      <a:lumMod val="75000"/>
                    </a:schemeClr>
                  </a:solidFill>
                  <a:sym typeface="Wingdings"/>
                </a:rPr>
                <a:t>Z</a:t>
              </a:r>
              <a:r>
                <a:rPr lang="en-US" sz="3200" baseline="-25000" dirty="0" err="1" smtClean="0">
                  <a:solidFill>
                    <a:schemeClr val="accent1">
                      <a:lumMod val="75000"/>
                    </a:schemeClr>
                  </a:solidFill>
                  <a:sym typeface="Wingdings"/>
                </a:rPr>
                <a:t>k</a:t>
              </a:r>
              <a:r>
                <a:rPr lang="en-US" sz="3200" baseline="-25000" dirty="0" smtClean="0">
                  <a:solidFill>
                    <a:schemeClr val="accent1">
                      <a:lumMod val="75000"/>
                    </a:schemeClr>
                  </a:solidFill>
                  <a:sym typeface="Wingdings"/>
                </a:rPr>
                <a:t> </a:t>
              </a:r>
              <a:r>
                <a:rPr lang="en-US" sz="3200" dirty="0" smtClean="0">
                  <a:solidFill>
                    <a:schemeClr val="accent1">
                      <a:lumMod val="75000"/>
                    </a:schemeClr>
                  </a:solidFill>
                  <a:sym typeface="Wingdings"/>
                </a:rPr>
                <a:t>/</a:t>
              </a:r>
              <a:r>
                <a:rPr lang="en-US" sz="3200" baseline="-25000" dirty="0" smtClean="0">
                  <a:solidFill>
                    <a:schemeClr val="accent1">
                      <a:lumMod val="75000"/>
                    </a:schemeClr>
                  </a:solidFill>
                  <a:sym typeface="Wingdings"/>
                </a:rPr>
                <a:t> </a:t>
              </a:r>
              <a:r>
                <a:rPr lang="en-US" sz="3200" dirty="0" smtClean="0">
                  <a:solidFill>
                    <a:schemeClr val="accent1">
                      <a:lumMod val="75000"/>
                    </a:schemeClr>
                  </a:solidFill>
                  <a:sym typeface="Wingdings"/>
                </a:rPr>
                <a:t>(</a:t>
              </a:r>
              <a:r>
                <a:rPr lang="en-US" sz="3200" baseline="-25000" dirty="0" smtClean="0">
                  <a:solidFill>
                    <a:schemeClr val="accent1">
                      <a:lumMod val="75000"/>
                    </a:schemeClr>
                  </a:solidFill>
                  <a:sym typeface="Wingdings"/>
                </a:rPr>
                <a:t> </a:t>
              </a:r>
              <a:r>
                <a:rPr lang="en-US" sz="3200" dirty="0" err="1" smtClean="0">
                  <a:solidFill>
                    <a:schemeClr val="accent1">
                      <a:lumMod val="75000"/>
                    </a:schemeClr>
                  </a:solidFill>
                </a:rPr>
                <a:t>B</a:t>
              </a:r>
              <a:r>
                <a:rPr lang="en-US" sz="3200" baseline="-25000" dirty="0" err="1" smtClean="0">
                  <a:solidFill>
                    <a:schemeClr val="accent1">
                      <a:lumMod val="75000"/>
                    </a:schemeClr>
                  </a:solidFill>
                </a:rPr>
                <a:t>k</a:t>
              </a:r>
              <a:r>
                <a:rPr lang="en-US" sz="3200" dirty="0" smtClean="0">
                  <a:solidFill>
                    <a:schemeClr val="accent1">
                      <a:lumMod val="75000"/>
                    </a:schemeClr>
                  </a:solidFill>
                </a:rPr>
                <a:t>       </a:t>
              </a:r>
              <a:r>
                <a:rPr lang="en-US" sz="3200" dirty="0" err="1" smtClean="0">
                  <a:solidFill>
                    <a:schemeClr val="accent1">
                      <a:lumMod val="75000"/>
                    </a:schemeClr>
                  </a:solidFill>
                  <a:sym typeface="Wingdings"/>
                </a:rPr>
                <a:t>Z</a:t>
              </a:r>
              <a:r>
                <a:rPr lang="en-US" sz="3200" baseline="-25000" dirty="0" err="1" smtClean="0">
                  <a:solidFill>
                    <a:schemeClr val="accent1">
                      <a:lumMod val="75000"/>
                    </a:schemeClr>
                  </a:solidFill>
                  <a:sym typeface="Wingdings"/>
                </a:rPr>
                <a:t>k</a:t>
              </a:r>
              <a:r>
                <a:rPr lang="en-US" sz="3200" dirty="0" smtClean="0">
                  <a:solidFill>
                    <a:schemeClr val="accent1">
                      <a:lumMod val="75000"/>
                    </a:schemeClr>
                  </a:solidFill>
                  <a:sym typeface="Wingdings"/>
                </a:rPr>
                <a:t> )</a:t>
              </a:r>
              <a:r>
                <a:rPr lang="en-US" sz="3200" dirty="0" smtClean="0">
                  <a:solidFill>
                    <a:schemeClr val="accent1">
                      <a:lumMod val="75000"/>
                    </a:schemeClr>
                  </a:solidFill>
                </a:rPr>
                <a:t>   </a:t>
              </a:r>
            </a:p>
          </p:txBody>
        </p:sp>
        <p:sp>
          <p:nvSpPr>
            <p:cNvPr id="15" name="TextBox 14"/>
            <p:cNvSpPr txBox="1"/>
            <p:nvPr/>
          </p:nvSpPr>
          <p:spPr>
            <a:xfrm>
              <a:off x="277238" y="5369449"/>
              <a:ext cx="846318" cy="420628"/>
            </a:xfrm>
            <a:prstGeom prst="rect">
              <a:avLst/>
            </a:prstGeom>
            <a:noFill/>
          </p:spPr>
          <p:txBody>
            <a:bodyPr wrap="square" rtlCol="0">
              <a:spAutoFit/>
            </a:bodyPr>
            <a:lstStyle/>
            <a:p>
              <a:r>
                <a:rPr lang="en-US" sz="3200" baseline="-25000" dirty="0" err="1">
                  <a:solidFill>
                    <a:schemeClr val="accent1">
                      <a:lumMod val="75000"/>
                    </a:schemeClr>
                  </a:solidFill>
                </a:rPr>
                <a:t>i</a:t>
              </a:r>
              <a:r>
                <a:rPr lang="en-US" sz="3200" baseline="-25000" dirty="0" smtClean="0">
                  <a:solidFill>
                    <a:schemeClr val="accent1">
                      <a:lumMod val="75000"/>
                    </a:schemeClr>
                  </a:solidFill>
                </a:rPr>
                <a:t>, p</a:t>
              </a:r>
            </a:p>
          </p:txBody>
        </p:sp>
        <p:sp>
          <p:nvSpPr>
            <p:cNvPr id="16" name="TextBox 15"/>
            <p:cNvSpPr txBox="1"/>
            <p:nvPr/>
          </p:nvSpPr>
          <p:spPr>
            <a:xfrm>
              <a:off x="1216773" y="6028259"/>
              <a:ext cx="887631" cy="420628"/>
            </a:xfrm>
            <a:prstGeom prst="rect">
              <a:avLst/>
            </a:prstGeom>
            <a:noFill/>
          </p:spPr>
          <p:txBody>
            <a:bodyPr wrap="square" rtlCol="0">
              <a:spAutoFit/>
            </a:bodyPr>
            <a:lstStyle/>
            <a:p>
              <a:r>
                <a:rPr lang="en-US" sz="3200" baseline="-25000" dirty="0" err="1" smtClean="0">
                  <a:solidFill>
                    <a:schemeClr val="accent1">
                      <a:lumMod val="75000"/>
                    </a:schemeClr>
                  </a:solidFill>
                </a:rPr>
                <a:t>i+p</a:t>
              </a:r>
              <a:endParaRPr lang="en-US" sz="3200" baseline="-25000" dirty="0" smtClean="0">
                <a:solidFill>
                  <a:schemeClr val="accent1">
                    <a:lumMod val="75000"/>
                  </a:schemeClr>
                </a:solidFill>
              </a:endParaRPr>
            </a:p>
          </p:txBody>
        </p:sp>
        <p:sp>
          <p:nvSpPr>
            <p:cNvPr id="17" name="TextBox 16"/>
            <p:cNvSpPr txBox="1"/>
            <p:nvPr/>
          </p:nvSpPr>
          <p:spPr>
            <a:xfrm>
              <a:off x="432440" y="6028259"/>
              <a:ext cx="223334" cy="420628"/>
            </a:xfrm>
            <a:prstGeom prst="rect">
              <a:avLst/>
            </a:prstGeom>
            <a:noFill/>
          </p:spPr>
          <p:txBody>
            <a:bodyPr wrap="square" rtlCol="0">
              <a:spAutoFit/>
            </a:bodyPr>
            <a:lstStyle/>
            <a:p>
              <a:r>
                <a:rPr lang="en-US" sz="3200" baseline="-25000" dirty="0" err="1" smtClean="0">
                  <a:solidFill>
                    <a:schemeClr val="accent1">
                      <a:lumMod val="75000"/>
                    </a:schemeClr>
                  </a:solidFill>
                </a:rPr>
                <a:t>i</a:t>
              </a:r>
              <a:endParaRPr lang="en-US" sz="3200" baseline="-25000" dirty="0" smtClean="0">
                <a:solidFill>
                  <a:schemeClr val="accent1">
                    <a:lumMod val="75000"/>
                  </a:schemeClr>
                </a:solidFill>
              </a:endParaRPr>
            </a:p>
          </p:txBody>
        </p:sp>
        <p:sp>
          <p:nvSpPr>
            <p:cNvPr id="18" name="TextBox 17"/>
            <p:cNvSpPr txBox="1"/>
            <p:nvPr/>
          </p:nvSpPr>
          <p:spPr>
            <a:xfrm>
              <a:off x="2185388" y="6028259"/>
              <a:ext cx="223334" cy="420628"/>
            </a:xfrm>
            <a:prstGeom prst="rect">
              <a:avLst/>
            </a:prstGeom>
            <a:noFill/>
          </p:spPr>
          <p:txBody>
            <a:bodyPr wrap="square" rtlCol="0">
              <a:spAutoFit/>
            </a:bodyPr>
            <a:lstStyle/>
            <a:p>
              <a:r>
                <a:rPr lang="en-US" sz="3200" baseline="-25000" dirty="0" err="1" smtClean="0">
                  <a:solidFill>
                    <a:schemeClr val="accent1">
                      <a:lumMod val="75000"/>
                    </a:schemeClr>
                  </a:solidFill>
                </a:rPr>
                <a:t>i</a:t>
              </a:r>
              <a:endParaRPr lang="en-US" sz="3200" baseline="-25000" dirty="0" smtClean="0">
                <a:solidFill>
                  <a:schemeClr val="accent1">
                    <a:lumMod val="75000"/>
                  </a:schemeClr>
                </a:solidFill>
              </a:endParaRPr>
            </a:p>
          </p:txBody>
        </p:sp>
        <p:sp>
          <p:nvSpPr>
            <p:cNvPr id="19" name="TextBox 18"/>
            <p:cNvSpPr txBox="1"/>
            <p:nvPr/>
          </p:nvSpPr>
          <p:spPr>
            <a:xfrm rot="10800000">
              <a:off x="1580746" y="6335032"/>
              <a:ext cx="458415" cy="584776"/>
            </a:xfrm>
            <a:prstGeom prst="rect">
              <a:avLst/>
            </a:prstGeom>
            <a:noFill/>
          </p:spPr>
          <p:txBody>
            <a:bodyPr wrap="square" rtlCol="0">
              <a:spAutoFit/>
            </a:bodyPr>
            <a:lstStyle/>
            <a:p>
              <a:r>
                <a:rPr lang="en-US" sz="3200" dirty="0" smtClean="0">
                  <a:solidFill>
                    <a:schemeClr val="accent1">
                      <a:lumMod val="75000"/>
                    </a:schemeClr>
                  </a:solidFill>
                </a:rPr>
                <a:t>U</a:t>
              </a:r>
            </a:p>
          </p:txBody>
        </p:sp>
        <p:sp>
          <p:nvSpPr>
            <p:cNvPr id="20" name="Parallelogram 19"/>
            <p:cNvSpPr/>
            <p:nvPr/>
          </p:nvSpPr>
          <p:spPr>
            <a:xfrm>
              <a:off x="-289844" y="5567111"/>
              <a:ext cx="3585038" cy="737473"/>
            </a:xfrm>
            <a:prstGeom prst="parallelogram">
              <a:avLst/>
            </a:prstGeom>
          </p:spPr>
          <p:txBody>
            <a:bodyPr wrap="square" rtlCol="0" anchor="ctr">
              <a:spAutoFit/>
            </a:bodyPr>
            <a:lstStyle/>
            <a:p>
              <a:pPr algn="ctr"/>
              <a:endParaRPr lang="en-US" sz="3200" dirty="0">
                <a:solidFill>
                  <a:schemeClr val="accent1">
                    <a:lumMod val="75000"/>
                  </a:schemeClr>
                </a:solidFill>
                <a:sym typeface="Wingdings"/>
              </a:endParaRPr>
            </a:p>
          </p:txBody>
        </p:sp>
        <p:sp>
          <p:nvSpPr>
            <p:cNvPr id="24" name="Snip Single Corner Rectangle 23"/>
            <p:cNvSpPr/>
            <p:nvPr/>
          </p:nvSpPr>
          <p:spPr>
            <a:xfrm>
              <a:off x="761701" y="5661038"/>
              <a:ext cx="200739" cy="596086"/>
            </a:xfrm>
            <a:prstGeom prst="snip1Rect">
              <a:avLst/>
            </a:prstGeom>
          </p:spPr>
          <p:txBody>
            <a:bodyPr wrap="none" rtlCol="0" anchor="ctr">
              <a:spAutoFit/>
            </a:bodyPr>
            <a:lstStyle/>
            <a:p>
              <a:pPr algn="ctr"/>
              <a:endParaRPr lang="en-US" sz="3200" dirty="0">
                <a:solidFill>
                  <a:schemeClr val="accent1">
                    <a:lumMod val="75000"/>
                  </a:schemeClr>
                </a:solidFill>
                <a:sym typeface="Wingdings"/>
              </a:endParaRPr>
            </a:p>
          </p:txBody>
        </p:sp>
        <p:grpSp>
          <p:nvGrpSpPr>
            <p:cNvPr id="25" name="Group 24"/>
            <p:cNvGrpSpPr/>
            <p:nvPr/>
          </p:nvGrpSpPr>
          <p:grpSpPr>
            <a:xfrm>
              <a:off x="14951" y="5492170"/>
              <a:ext cx="2578608" cy="1353312"/>
              <a:chOff x="0" y="5521848"/>
              <a:chExt cx="3318933" cy="1336152"/>
            </a:xfrm>
          </p:grpSpPr>
          <p:cxnSp>
            <p:nvCxnSpPr>
              <p:cNvPr id="28" name="Straight Connector 27"/>
              <p:cNvCxnSpPr/>
              <p:nvPr/>
            </p:nvCxnSpPr>
            <p:spPr>
              <a:xfrm>
                <a:off x="0" y="5521848"/>
                <a:ext cx="193859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938591" y="5521848"/>
                <a:ext cx="1380342" cy="68443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318933" y="6206286"/>
                <a:ext cx="0" cy="651714"/>
              </a:xfrm>
              <a:prstGeom prst="line">
                <a:avLst/>
              </a:prstGeom>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5797653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307" y="327145"/>
            <a:ext cx="8884787" cy="6061788"/>
          </a:xfrm>
          <a:prstGeom prst="rect">
            <a:avLst/>
          </a:prstGeom>
        </p:spPr>
      </p:pic>
      <p:sp>
        <p:nvSpPr>
          <p:cNvPr id="3" name="Rectangle 2"/>
          <p:cNvSpPr/>
          <p:nvPr/>
        </p:nvSpPr>
        <p:spPr>
          <a:xfrm>
            <a:off x="852055" y="4114800"/>
            <a:ext cx="7793181" cy="1828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46741" y="4496745"/>
            <a:ext cx="8650519"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Probe the  data</a:t>
            </a:r>
          </a:p>
          <a:p>
            <a:pPr algn="ctr"/>
            <a:endParaRPr lang="en-US" sz="2400" dirty="0" smtClean="0">
              <a:solidFill>
                <a:srgbClr val="FFFF00"/>
              </a:solidFill>
            </a:endParaRPr>
          </a:p>
        </p:txBody>
      </p:sp>
    </p:spTree>
    <p:extLst>
      <p:ext uri="{BB962C8B-B14F-4D97-AF65-F5344CB8AC3E}">
        <p14:creationId xmlns:p14="http://schemas.microsoft.com/office/powerpoint/2010/main" val="21306845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4307" y="327145"/>
            <a:ext cx="8884787" cy="6061788"/>
          </a:xfrm>
          <a:prstGeom prst="rect">
            <a:avLst/>
          </a:prstGeom>
        </p:spPr>
      </p:pic>
      <p:sp>
        <p:nvSpPr>
          <p:cNvPr id="3" name="TextBox 2"/>
          <p:cNvSpPr txBox="1"/>
          <p:nvPr/>
        </p:nvSpPr>
        <p:spPr>
          <a:xfrm>
            <a:off x="3699164" y="4933163"/>
            <a:ext cx="5135751"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Probe the  data</a:t>
            </a:r>
          </a:p>
          <a:p>
            <a:pPr algn="ctr"/>
            <a:endParaRPr lang="en-US" sz="2400" dirty="0" smtClean="0">
              <a:solidFill>
                <a:srgbClr val="FFFF00"/>
              </a:solidFill>
            </a:endParaRPr>
          </a:p>
        </p:txBody>
      </p:sp>
    </p:spTree>
    <p:extLst>
      <p:ext uri="{BB962C8B-B14F-4D97-AF65-F5344CB8AC3E}">
        <p14:creationId xmlns:p14="http://schemas.microsoft.com/office/powerpoint/2010/main" val="6202027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951" y="-265824"/>
            <a:ext cx="7294372" cy="4933188"/>
          </a:xfrm>
          <a:prstGeom prst="rect">
            <a:avLst/>
          </a:prstGeom>
        </p:spPr>
      </p:pic>
      <p:pic>
        <p:nvPicPr>
          <p:cNvPr id="4" name="Picture 3"/>
          <p:cNvPicPr>
            <a:picLocks noChangeAspect="1"/>
          </p:cNvPicPr>
          <p:nvPr/>
        </p:nvPicPr>
        <p:blipFill>
          <a:blip r:embed="rId3"/>
          <a:stretch>
            <a:fillRect/>
          </a:stretch>
        </p:blipFill>
        <p:spPr>
          <a:xfrm>
            <a:off x="-68015" y="5061726"/>
            <a:ext cx="6043041" cy="1787652"/>
          </a:xfrm>
          <a:prstGeom prst="rect">
            <a:avLst/>
          </a:prstGeom>
        </p:spPr>
      </p:pic>
      <p:pic>
        <p:nvPicPr>
          <p:cNvPr id="3" name="Picture 2"/>
          <p:cNvPicPr>
            <a:picLocks noChangeAspect="1"/>
          </p:cNvPicPr>
          <p:nvPr/>
        </p:nvPicPr>
        <p:blipFill>
          <a:blip r:embed="rId4"/>
          <a:stretch>
            <a:fillRect/>
          </a:stretch>
        </p:blipFill>
        <p:spPr>
          <a:xfrm>
            <a:off x="5315797" y="4024656"/>
            <a:ext cx="3835400" cy="2146300"/>
          </a:xfrm>
          <a:prstGeom prst="rect">
            <a:avLst/>
          </a:prstGeom>
        </p:spPr>
      </p:pic>
      <p:sp>
        <p:nvSpPr>
          <p:cNvPr id="5" name="TextBox 4"/>
          <p:cNvSpPr txBox="1"/>
          <p:nvPr/>
        </p:nvSpPr>
        <p:spPr>
          <a:xfrm>
            <a:off x="5107091" y="0"/>
            <a:ext cx="4025848" cy="954107"/>
          </a:xfrm>
          <a:prstGeom prst="rect">
            <a:avLst/>
          </a:prstGeom>
          <a:solidFill>
            <a:srgbClr val="002060"/>
          </a:solidFill>
        </p:spPr>
        <p:txBody>
          <a:bodyPr wrap="square" rtlCol="0">
            <a:spAutoFit/>
          </a:bodyPr>
          <a:lstStyle/>
          <a:p>
            <a:pPr algn="ctr"/>
            <a:r>
              <a:rPr lang="en-US" sz="2800" dirty="0" smtClean="0">
                <a:solidFill>
                  <a:srgbClr val="FFFF00"/>
                </a:solidFill>
              </a:rPr>
              <a:t>Can use function on data to probe the  </a:t>
            </a:r>
            <a:r>
              <a:rPr lang="en-US" sz="2800" dirty="0" smtClean="0">
                <a:solidFill>
                  <a:srgbClr val="FFFF00"/>
                </a:solidFill>
              </a:rPr>
              <a:t>data</a:t>
            </a:r>
            <a:endParaRPr lang="en-US" sz="2800" dirty="0" smtClean="0">
              <a:solidFill>
                <a:srgbClr val="FFFF00"/>
              </a:solidFill>
            </a:endParaRPr>
          </a:p>
        </p:txBody>
      </p:sp>
    </p:spTree>
    <p:extLst>
      <p:ext uri="{BB962C8B-B14F-4D97-AF65-F5344CB8AC3E}">
        <p14:creationId xmlns:p14="http://schemas.microsoft.com/office/powerpoint/2010/main" val="5354286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951" y="-265824"/>
            <a:ext cx="7294372" cy="4933188"/>
          </a:xfrm>
          <a:prstGeom prst="rect">
            <a:avLst/>
          </a:prstGeom>
        </p:spPr>
      </p:pic>
      <p:pic>
        <p:nvPicPr>
          <p:cNvPr id="4" name="Picture 3"/>
          <p:cNvPicPr>
            <a:picLocks noChangeAspect="1"/>
          </p:cNvPicPr>
          <p:nvPr/>
        </p:nvPicPr>
        <p:blipFill>
          <a:blip r:embed="rId3"/>
          <a:stretch>
            <a:fillRect/>
          </a:stretch>
        </p:blipFill>
        <p:spPr>
          <a:xfrm>
            <a:off x="-68015" y="5061726"/>
            <a:ext cx="6043041" cy="1787652"/>
          </a:xfrm>
          <a:prstGeom prst="rect">
            <a:avLst/>
          </a:prstGeom>
        </p:spPr>
      </p:pic>
      <p:pic>
        <p:nvPicPr>
          <p:cNvPr id="3" name="Picture 2"/>
          <p:cNvPicPr>
            <a:picLocks noChangeAspect="1"/>
          </p:cNvPicPr>
          <p:nvPr/>
        </p:nvPicPr>
        <p:blipFill>
          <a:blip r:embed="rId4"/>
          <a:stretch>
            <a:fillRect/>
          </a:stretch>
        </p:blipFill>
        <p:spPr>
          <a:xfrm>
            <a:off x="5315797" y="4024656"/>
            <a:ext cx="3835400" cy="2146300"/>
          </a:xfrm>
          <a:prstGeom prst="rect">
            <a:avLst/>
          </a:prstGeom>
        </p:spPr>
      </p:pic>
      <p:sp>
        <p:nvSpPr>
          <p:cNvPr id="6" name="Rectangle 5"/>
          <p:cNvSpPr/>
          <p:nvPr/>
        </p:nvSpPr>
        <p:spPr>
          <a:xfrm>
            <a:off x="5424054" y="57602"/>
            <a:ext cx="3657601" cy="2308324"/>
          </a:xfrm>
          <a:prstGeom prst="rect">
            <a:avLst/>
          </a:prstGeom>
          <a:ln>
            <a:solidFill>
              <a:srgbClr val="FF0000"/>
            </a:solidFill>
          </a:ln>
        </p:spPr>
        <p:txBody>
          <a:bodyPr wrap="square">
            <a:spAutoFit/>
          </a:bodyPr>
          <a:lstStyle/>
          <a:p>
            <a:r>
              <a:rPr lang="en-US" sz="2400" dirty="0">
                <a:solidFill>
                  <a:srgbClr val="7030A0"/>
                </a:solidFill>
                <a:latin typeface="CMR17"/>
              </a:rPr>
              <a:t>Large values of </a:t>
            </a:r>
            <a:r>
              <a:rPr lang="en-US" sz="2400" i="1" dirty="0" smtClean="0">
                <a:solidFill>
                  <a:srgbClr val="7030A0"/>
                </a:solidFill>
                <a:latin typeface="CMMI12"/>
              </a:rPr>
              <a:t>k:</a:t>
            </a:r>
          </a:p>
          <a:p>
            <a:r>
              <a:rPr lang="en-US" sz="2400" dirty="0" smtClean="0">
                <a:solidFill>
                  <a:srgbClr val="7030A0"/>
                </a:solidFill>
                <a:latin typeface="CMR17"/>
              </a:rPr>
              <a:t>measuring density </a:t>
            </a:r>
            <a:r>
              <a:rPr lang="en-US" sz="2400" dirty="0">
                <a:solidFill>
                  <a:srgbClr val="7030A0"/>
                </a:solidFill>
                <a:latin typeface="CMR17"/>
              </a:rPr>
              <a:t>of large neighborhoods of </a:t>
            </a:r>
            <a:r>
              <a:rPr lang="en-US" sz="2400" i="1" dirty="0">
                <a:solidFill>
                  <a:srgbClr val="7030A0"/>
                </a:solidFill>
                <a:latin typeface="CMMI12"/>
              </a:rPr>
              <a:t>x</a:t>
            </a:r>
            <a:r>
              <a:rPr lang="en-US" sz="2400" dirty="0">
                <a:solidFill>
                  <a:srgbClr val="7030A0"/>
                </a:solidFill>
                <a:latin typeface="CMR17"/>
              </a:rPr>
              <a:t>, </a:t>
            </a:r>
            <a:endParaRPr lang="en-US" sz="2400" dirty="0" smtClean="0">
              <a:solidFill>
                <a:srgbClr val="7030A0"/>
              </a:solidFill>
              <a:latin typeface="CMR17"/>
            </a:endParaRPr>
          </a:p>
          <a:p>
            <a:r>
              <a:rPr lang="en-US" sz="2400" dirty="0">
                <a:solidFill>
                  <a:srgbClr val="0000DD"/>
                </a:solidFill>
                <a:latin typeface="CMR17"/>
              </a:rPr>
              <a:t>S</a:t>
            </a:r>
            <a:r>
              <a:rPr lang="en-US" sz="2400" dirty="0" smtClean="0">
                <a:solidFill>
                  <a:srgbClr val="0000DD"/>
                </a:solidFill>
                <a:latin typeface="CMR17"/>
              </a:rPr>
              <a:t>maller values mean </a:t>
            </a:r>
            <a:r>
              <a:rPr lang="en-US" sz="2400" dirty="0">
                <a:solidFill>
                  <a:srgbClr val="0000DD"/>
                </a:solidFill>
                <a:latin typeface="CMR17"/>
              </a:rPr>
              <a:t>we are using smaller neighborhoods</a:t>
            </a:r>
            <a:endParaRPr lang="en-US" sz="2400" dirty="0">
              <a:solidFill>
                <a:srgbClr val="0000DD"/>
              </a:solidFill>
            </a:endParaRPr>
          </a:p>
        </p:txBody>
      </p:sp>
      <p:sp>
        <p:nvSpPr>
          <p:cNvPr id="7" name="Rectangle 6"/>
          <p:cNvSpPr/>
          <p:nvPr/>
        </p:nvSpPr>
        <p:spPr>
          <a:xfrm>
            <a:off x="5531682" y="3011179"/>
            <a:ext cx="3515706" cy="461665"/>
          </a:xfrm>
          <a:prstGeom prst="rect">
            <a:avLst/>
          </a:prstGeom>
        </p:spPr>
        <p:txBody>
          <a:bodyPr wrap="none">
            <a:spAutoFit/>
          </a:bodyPr>
          <a:lstStyle/>
          <a:p>
            <a:r>
              <a:rPr lang="en-US" sz="2400" dirty="0" smtClean="0">
                <a:solidFill>
                  <a:srgbClr val="7030A0"/>
                </a:solidFill>
                <a:latin typeface="CMR17"/>
                <a:sym typeface="Wingdings" panose="05000000000000000000" pitchFamily="2" charset="2"/>
              </a:rPr>
              <a:t> </a:t>
            </a:r>
            <a:r>
              <a:rPr lang="en-US" sz="2400" dirty="0" smtClean="0">
                <a:solidFill>
                  <a:srgbClr val="7030A0"/>
                </a:solidFill>
                <a:latin typeface="CMR17"/>
              </a:rPr>
              <a:t>smoothed </a:t>
            </a:r>
            <a:r>
              <a:rPr lang="en-US" sz="2400" dirty="0">
                <a:solidFill>
                  <a:srgbClr val="7030A0"/>
                </a:solidFill>
                <a:latin typeface="CMR17"/>
              </a:rPr>
              <a:t>out version</a:t>
            </a:r>
            <a:endParaRPr lang="en-US" sz="2400" dirty="0">
              <a:solidFill>
                <a:srgbClr val="7030A0"/>
              </a:solidFill>
            </a:endParaRPr>
          </a:p>
        </p:txBody>
      </p:sp>
    </p:spTree>
    <p:extLst>
      <p:ext uri="{BB962C8B-B14F-4D97-AF65-F5344CB8AC3E}">
        <p14:creationId xmlns:p14="http://schemas.microsoft.com/office/powerpoint/2010/main" val="13322160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64482" y="38488"/>
            <a:ext cx="6867605" cy="6858000"/>
          </a:xfrm>
          <a:prstGeom prst="rect">
            <a:avLst/>
          </a:prstGeom>
        </p:spPr>
      </p:pic>
      <p:sp>
        <p:nvSpPr>
          <p:cNvPr id="2" name="Rectangle 1"/>
          <p:cNvSpPr/>
          <p:nvPr/>
        </p:nvSpPr>
        <p:spPr>
          <a:xfrm>
            <a:off x="7326984" y="396534"/>
            <a:ext cx="1817016" cy="2862323"/>
          </a:xfrm>
          <a:prstGeom prst="rect">
            <a:avLst/>
          </a:prstGeom>
        </p:spPr>
        <p:txBody>
          <a:bodyPr wrap="square">
            <a:spAutoFit/>
          </a:bodyPr>
          <a:lstStyle/>
          <a:p>
            <a:r>
              <a:rPr lang="en-US" dirty="0" err="1"/>
              <a:t>Eurographics</a:t>
            </a:r>
            <a:r>
              <a:rPr lang="en-US" dirty="0"/>
              <a:t> Symposium on Point-Based Graphics (2004</a:t>
            </a:r>
            <a:r>
              <a:rPr lang="en-US" dirty="0" smtClean="0"/>
              <a:t>)</a:t>
            </a:r>
            <a:endParaRPr lang="en-US" dirty="0"/>
          </a:p>
          <a:p>
            <a:r>
              <a:rPr lang="en-US" dirty="0"/>
              <a:t>Topological estimation using witness complexes</a:t>
            </a:r>
          </a:p>
          <a:p>
            <a:r>
              <a:rPr lang="en-US" dirty="0"/>
              <a:t>Vin de Silva and Gunnar </a:t>
            </a:r>
            <a:r>
              <a:rPr lang="en-US" dirty="0" err="1" smtClean="0"/>
              <a:t>Carlsson</a:t>
            </a:r>
            <a:endParaRPr lang="en-US" dirty="0"/>
          </a:p>
        </p:txBody>
      </p:sp>
    </p:spTree>
    <p:extLst>
      <p:ext uri="{BB962C8B-B14F-4D97-AF65-F5344CB8AC3E}">
        <p14:creationId xmlns:p14="http://schemas.microsoft.com/office/powerpoint/2010/main" val="21323511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b="1332"/>
          <a:stretch/>
        </p:blipFill>
        <p:spPr>
          <a:xfrm>
            <a:off x="398800" y="38488"/>
            <a:ext cx="6804589" cy="6766560"/>
          </a:xfrm>
          <a:prstGeom prst="rect">
            <a:avLst/>
          </a:prstGeom>
        </p:spPr>
      </p:pic>
      <p:sp>
        <p:nvSpPr>
          <p:cNvPr id="10" name="Rectangle 9"/>
          <p:cNvSpPr/>
          <p:nvPr/>
        </p:nvSpPr>
        <p:spPr>
          <a:xfrm>
            <a:off x="7326984" y="396534"/>
            <a:ext cx="1817016" cy="2862323"/>
          </a:xfrm>
          <a:prstGeom prst="rect">
            <a:avLst/>
          </a:prstGeom>
        </p:spPr>
        <p:txBody>
          <a:bodyPr wrap="square">
            <a:spAutoFit/>
          </a:bodyPr>
          <a:lstStyle/>
          <a:p>
            <a:r>
              <a:rPr lang="en-US" dirty="0" err="1"/>
              <a:t>Eurographics</a:t>
            </a:r>
            <a:r>
              <a:rPr lang="en-US" dirty="0"/>
              <a:t> Symposium on Point-Based Graphics (2004</a:t>
            </a:r>
            <a:r>
              <a:rPr lang="en-US" dirty="0" smtClean="0"/>
              <a:t>)</a:t>
            </a:r>
            <a:endParaRPr lang="en-US" dirty="0"/>
          </a:p>
          <a:p>
            <a:r>
              <a:rPr lang="en-US" dirty="0"/>
              <a:t>Topological estimation using witness complexes</a:t>
            </a:r>
          </a:p>
          <a:p>
            <a:r>
              <a:rPr lang="en-US" dirty="0"/>
              <a:t>Vin de Silva and Gunnar </a:t>
            </a:r>
            <a:r>
              <a:rPr lang="en-US" dirty="0" err="1" smtClean="0"/>
              <a:t>Carlsson</a:t>
            </a:r>
            <a:endParaRPr lang="en-US" dirty="0"/>
          </a:p>
        </p:txBody>
      </p:sp>
    </p:spTree>
    <p:extLst>
      <p:ext uri="{BB962C8B-B14F-4D97-AF65-F5344CB8AC3E}">
        <p14:creationId xmlns:p14="http://schemas.microsoft.com/office/powerpoint/2010/main" val="30935874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400" y="0"/>
            <a:ext cx="8578158" cy="6858000"/>
          </a:xfrm>
          <a:prstGeom prst="rect">
            <a:avLst/>
          </a:prstGeom>
        </p:spPr>
      </p:pic>
      <p:pic>
        <p:nvPicPr>
          <p:cNvPr id="3" name="Picture 2"/>
          <p:cNvPicPr>
            <a:picLocks noChangeAspect="1"/>
          </p:cNvPicPr>
          <p:nvPr/>
        </p:nvPicPr>
        <p:blipFill>
          <a:blip r:embed="rId3"/>
          <a:stretch>
            <a:fillRect/>
          </a:stretch>
        </p:blipFill>
        <p:spPr>
          <a:xfrm>
            <a:off x="6303069" y="4066752"/>
            <a:ext cx="2554489" cy="2560320"/>
          </a:xfrm>
          <a:prstGeom prst="rect">
            <a:avLst/>
          </a:prstGeom>
        </p:spPr>
      </p:pic>
    </p:spTree>
    <p:extLst>
      <p:ext uri="{BB962C8B-B14F-4D97-AF65-F5344CB8AC3E}">
        <p14:creationId xmlns:p14="http://schemas.microsoft.com/office/powerpoint/2010/main" val="35484673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0"/>
            <a:ext cx="8663375" cy="6858000"/>
          </a:xfrm>
          <a:prstGeom prst="rect">
            <a:avLst/>
          </a:prstGeom>
        </p:spPr>
      </p:pic>
    </p:spTree>
    <p:extLst>
      <p:ext uri="{BB962C8B-B14F-4D97-AF65-F5344CB8AC3E}">
        <p14:creationId xmlns:p14="http://schemas.microsoft.com/office/powerpoint/2010/main" val="22120194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05000" y="0"/>
            <a:ext cx="7239000" cy="4922520"/>
          </a:xfrm>
          <a:prstGeom prst="rect">
            <a:avLst/>
          </a:prstGeom>
        </p:spPr>
      </p:pic>
      <p:pic>
        <p:nvPicPr>
          <p:cNvPr id="2" name="Picture 1"/>
          <p:cNvPicPr>
            <a:picLocks noChangeAspect="1"/>
          </p:cNvPicPr>
          <p:nvPr/>
        </p:nvPicPr>
        <p:blipFill>
          <a:blip r:embed="rId3"/>
          <a:stretch>
            <a:fillRect/>
          </a:stretch>
        </p:blipFill>
        <p:spPr>
          <a:xfrm>
            <a:off x="103526" y="1388158"/>
            <a:ext cx="5288265" cy="5300335"/>
          </a:xfrm>
          <a:prstGeom prst="rect">
            <a:avLst/>
          </a:prstGeom>
        </p:spPr>
      </p:pic>
      <p:sp>
        <p:nvSpPr>
          <p:cNvPr id="4" name="Rectangle 3"/>
          <p:cNvSpPr/>
          <p:nvPr/>
        </p:nvSpPr>
        <p:spPr>
          <a:xfrm>
            <a:off x="5436089" y="4400935"/>
            <a:ext cx="1134891" cy="708875"/>
          </a:xfrm>
          <a:prstGeom prst="rect">
            <a:avLst/>
          </a:prstGeom>
          <a:solidFill>
            <a:schemeClr val="bg1"/>
          </a:solidFill>
          <a:ln>
            <a:noFill/>
          </a:ln>
        </p:spPr>
        <p:txBody>
          <a:bodyPr wrap="square" rtlCol="0" anchor="ctr">
            <a:spAutoFit/>
          </a:bodyPr>
          <a:lstStyle/>
          <a:p>
            <a:pPr algn="ctr"/>
            <a:endParaRPr lang="en-US" sz="3200" dirty="0" smtClean="0"/>
          </a:p>
        </p:txBody>
      </p:sp>
    </p:spTree>
    <p:extLst>
      <p:ext uri="{BB962C8B-B14F-4D97-AF65-F5344CB8AC3E}">
        <p14:creationId xmlns:p14="http://schemas.microsoft.com/office/powerpoint/2010/main" val="12096354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7100" y="0"/>
            <a:ext cx="7283895" cy="6858000"/>
          </a:xfrm>
          <a:prstGeom prst="rect">
            <a:avLst/>
          </a:prstGeom>
        </p:spPr>
      </p:pic>
    </p:spTree>
    <p:extLst>
      <p:ext uri="{BB962C8B-B14F-4D97-AF65-F5344CB8AC3E}">
        <p14:creationId xmlns:p14="http://schemas.microsoft.com/office/powerpoint/2010/main" val="2864359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6369"/>
            <a:ext cx="9144000" cy="2427694"/>
          </a:xfrm>
          <a:prstGeom prst="rect">
            <a:avLst/>
          </a:prstGeom>
        </p:spPr>
      </p:pic>
      <p:sp>
        <p:nvSpPr>
          <p:cNvPr id="3" name="TextBox 2"/>
          <p:cNvSpPr txBox="1"/>
          <p:nvPr/>
        </p:nvSpPr>
        <p:spPr>
          <a:xfrm>
            <a:off x="101601" y="2963333"/>
            <a:ext cx="9160933" cy="3194721"/>
          </a:xfrm>
          <a:prstGeom prst="rect">
            <a:avLst/>
          </a:prstGeom>
          <a:noFill/>
          <a:ln>
            <a:solidFill>
              <a:srgbClr val="FFFFFF"/>
            </a:solidFill>
          </a:ln>
        </p:spPr>
        <p:txBody>
          <a:bodyPr wrap="square" rtlCol="0">
            <a:spAutoFit/>
          </a:bodyPr>
          <a:lstStyle/>
          <a:p>
            <a:r>
              <a:rPr lang="en-US" sz="3200" dirty="0" smtClean="0"/>
              <a:t>Let </a:t>
            </a:r>
            <a:r>
              <a:rPr lang="en-US" sz="3200" dirty="0" err="1" smtClean="0">
                <a:latin typeface="Symbol" charset="2"/>
                <a:cs typeface="Symbol" charset="2"/>
              </a:rPr>
              <a:t>s</a:t>
            </a:r>
            <a:r>
              <a:rPr lang="en-US" sz="3200" baseline="-25000" dirty="0" err="1" smtClean="0"/>
              <a:t>i</a:t>
            </a:r>
            <a:r>
              <a:rPr lang="en-US" sz="3200" dirty="0" smtClean="0"/>
              <a:t> be a k-simplex.</a:t>
            </a:r>
          </a:p>
          <a:p>
            <a:endParaRPr lang="en-US" sz="3200" dirty="0"/>
          </a:p>
          <a:p>
            <a:r>
              <a:rPr lang="en-US" sz="3200" dirty="0" err="1" smtClean="0"/>
              <a:t>Defn</a:t>
            </a:r>
            <a:r>
              <a:rPr lang="en-US" sz="3200" dirty="0" smtClean="0"/>
              <a:t>:  </a:t>
            </a:r>
            <a:r>
              <a:rPr lang="en-US" sz="3200" i="1" dirty="0" smtClean="0">
                <a:solidFill>
                  <a:srgbClr val="0000FF"/>
                </a:solidFill>
              </a:rPr>
              <a:t>degree</a:t>
            </a:r>
            <a:r>
              <a:rPr lang="en-US" sz="3200" dirty="0" smtClean="0"/>
              <a:t> of </a:t>
            </a:r>
            <a:r>
              <a:rPr lang="en-US" sz="3200" dirty="0" err="1">
                <a:latin typeface="Symbol" charset="2"/>
                <a:cs typeface="Symbol" charset="2"/>
              </a:rPr>
              <a:t>s</a:t>
            </a:r>
            <a:r>
              <a:rPr lang="en-US" sz="3200" baseline="-25000" dirty="0" err="1"/>
              <a:t>i</a:t>
            </a:r>
            <a:r>
              <a:rPr lang="en-US" sz="3200" dirty="0" smtClean="0"/>
              <a:t> = </a:t>
            </a:r>
            <a:r>
              <a:rPr lang="en-US" sz="3200" dirty="0" err="1" smtClean="0"/>
              <a:t>deg</a:t>
            </a:r>
            <a:r>
              <a:rPr lang="en-US" sz="3200" dirty="0" smtClean="0"/>
              <a:t> </a:t>
            </a:r>
            <a:r>
              <a:rPr lang="en-US" sz="3200" dirty="0" err="1">
                <a:latin typeface="Symbol" charset="2"/>
                <a:cs typeface="Symbol" charset="2"/>
              </a:rPr>
              <a:t>s</a:t>
            </a:r>
            <a:r>
              <a:rPr lang="en-US" sz="3200" baseline="-25000" dirty="0" err="1"/>
              <a:t>i</a:t>
            </a:r>
            <a:r>
              <a:rPr lang="en-US" sz="3200" dirty="0" smtClean="0"/>
              <a:t> </a:t>
            </a:r>
          </a:p>
          <a:p>
            <a:pPr algn="r">
              <a:lnSpc>
                <a:spcPct val="130000"/>
              </a:lnSpc>
            </a:pPr>
            <a:r>
              <a:rPr lang="en-US" sz="3200" dirty="0" smtClean="0"/>
              <a:t>= time when </a:t>
            </a:r>
            <a:r>
              <a:rPr lang="en-US" sz="3200" dirty="0" err="1">
                <a:latin typeface="Symbol" charset="2"/>
                <a:cs typeface="Symbol" charset="2"/>
              </a:rPr>
              <a:t>s</a:t>
            </a:r>
            <a:r>
              <a:rPr lang="en-US" sz="3200" baseline="-25000" dirty="0" err="1"/>
              <a:t>i</a:t>
            </a:r>
            <a:r>
              <a:rPr lang="en-US" sz="3200" dirty="0" smtClean="0"/>
              <a:t> enters the filtration.   </a:t>
            </a:r>
            <a:r>
              <a:rPr lang="en-US" sz="3200" dirty="0" smtClean="0">
                <a:solidFill>
                  <a:schemeClr val="bg1"/>
                </a:solidFill>
              </a:rPr>
              <a:t>.</a:t>
            </a:r>
          </a:p>
          <a:p>
            <a:pPr algn="r"/>
            <a:endParaRPr lang="en-US" sz="3200" dirty="0"/>
          </a:p>
          <a:p>
            <a:r>
              <a:rPr lang="en-US" sz="3200" dirty="0" err="1" smtClean="0">
                <a:solidFill>
                  <a:srgbClr val="660066"/>
                </a:solidFill>
              </a:rPr>
              <a:t>deg</a:t>
            </a:r>
            <a:r>
              <a:rPr lang="en-US" sz="3200" dirty="0" smtClean="0">
                <a:solidFill>
                  <a:srgbClr val="660066"/>
                </a:solidFill>
              </a:rPr>
              <a:t> a = </a:t>
            </a:r>
            <a:r>
              <a:rPr lang="en-US" sz="3200" dirty="0" err="1" smtClean="0">
                <a:solidFill>
                  <a:srgbClr val="660066"/>
                </a:solidFill>
              </a:rPr>
              <a:t>deg</a:t>
            </a:r>
            <a:r>
              <a:rPr lang="en-US" sz="3200" dirty="0" smtClean="0">
                <a:solidFill>
                  <a:srgbClr val="660066"/>
                </a:solidFill>
              </a:rPr>
              <a:t> b = 0</a:t>
            </a:r>
            <a:r>
              <a:rPr lang="en-US" sz="3200" dirty="0" smtClean="0"/>
              <a:t>;  </a:t>
            </a:r>
            <a:r>
              <a:rPr lang="en-US" sz="3200" dirty="0" err="1" smtClean="0">
                <a:solidFill>
                  <a:srgbClr val="008000"/>
                </a:solidFill>
              </a:rPr>
              <a:t>deg</a:t>
            </a:r>
            <a:r>
              <a:rPr lang="en-US" sz="3200" dirty="0" smtClean="0">
                <a:solidFill>
                  <a:srgbClr val="008000"/>
                </a:solidFill>
              </a:rPr>
              <a:t> c = </a:t>
            </a:r>
            <a:r>
              <a:rPr lang="en-US" sz="3200" dirty="0" err="1" smtClean="0">
                <a:solidFill>
                  <a:srgbClr val="008000"/>
                </a:solidFill>
              </a:rPr>
              <a:t>deg</a:t>
            </a:r>
            <a:r>
              <a:rPr lang="en-US" sz="3200" dirty="0" smtClean="0">
                <a:solidFill>
                  <a:srgbClr val="008000"/>
                </a:solidFill>
              </a:rPr>
              <a:t> d = </a:t>
            </a:r>
            <a:r>
              <a:rPr lang="en-US" sz="3200" dirty="0" err="1" smtClean="0">
                <a:solidFill>
                  <a:srgbClr val="008000"/>
                </a:solidFill>
              </a:rPr>
              <a:t>deg</a:t>
            </a:r>
            <a:r>
              <a:rPr lang="en-US" sz="3200" dirty="0" smtClean="0">
                <a:solidFill>
                  <a:srgbClr val="008000"/>
                </a:solidFill>
              </a:rPr>
              <a:t> </a:t>
            </a:r>
            <a:r>
              <a:rPr lang="en-US" sz="3200" dirty="0" err="1" smtClean="0">
                <a:solidFill>
                  <a:srgbClr val="008000"/>
                </a:solidFill>
              </a:rPr>
              <a:t>ab</a:t>
            </a:r>
            <a:r>
              <a:rPr lang="en-US" sz="3200" dirty="0" smtClean="0">
                <a:solidFill>
                  <a:srgbClr val="008000"/>
                </a:solidFill>
              </a:rPr>
              <a:t> = </a:t>
            </a:r>
            <a:r>
              <a:rPr lang="en-US" sz="3200" dirty="0" err="1" smtClean="0">
                <a:solidFill>
                  <a:srgbClr val="008000"/>
                </a:solidFill>
              </a:rPr>
              <a:t>deg</a:t>
            </a:r>
            <a:r>
              <a:rPr lang="en-US" sz="3200" dirty="0" smtClean="0">
                <a:solidFill>
                  <a:srgbClr val="008000"/>
                </a:solidFill>
              </a:rPr>
              <a:t> </a:t>
            </a:r>
            <a:r>
              <a:rPr lang="en-US" sz="3200" dirty="0" err="1" smtClean="0">
                <a:solidFill>
                  <a:srgbClr val="008000"/>
                </a:solidFill>
              </a:rPr>
              <a:t>bc</a:t>
            </a:r>
            <a:r>
              <a:rPr lang="en-US" sz="3200" dirty="0" smtClean="0">
                <a:solidFill>
                  <a:srgbClr val="008000"/>
                </a:solidFill>
              </a:rPr>
              <a:t> = 1</a:t>
            </a:r>
          </a:p>
        </p:txBody>
      </p:sp>
      <p:sp>
        <p:nvSpPr>
          <p:cNvPr id="4" name="Rectangle 3"/>
          <p:cNvSpPr/>
          <p:nvPr/>
        </p:nvSpPr>
        <p:spPr>
          <a:xfrm>
            <a:off x="2912528" y="6495703"/>
            <a:ext cx="6570138" cy="369332"/>
          </a:xfrm>
          <a:prstGeom prst="rect">
            <a:avLst/>
          </a:prstGeom>
        </p:spPr>
        <p:txBody>
          <a:bodyPr wrap="square">
            <a:spAutoFit/>
          </a:bodyPr>
          <a:lstStyle/>
          <a:p>
            <a:r>
              <a:rPr lang="en-US" dirty="0"/>
              <a:t>http://</a:t>
            </a:r>
            <a:r>
              <a:rPr lang="en-US" dirty="0" err="1"/>
              <a:t>link.springer.com</a:t>
            </a:r>
            <a:r>
              <a:rPr lang="en-US" dirty="0"/>
              <a:t>/article/10.1007%2Fs00454-004-1146-y</a:t>
            </a:r>
          </a:p>
        </p:txBody>
      </p:sp>
    </p:spTree>
    <p:extLst>
      <p:ext uri="{BB962C8B-B14F-4D97-AF65-F5344CB8AC3E}">
        <p14:creationId xmlns:p14="http://schemas.microsoft.com/office/powerpoint/2010/main" val="11987390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7780" t="17782" r="2850" b="4091"/>
          <a:stretch/>
        </p:blipFill>
        <p:spPr>
          <a:xfrm>
            <a:off x="319983" y="320878"/>
            <a:ext cx="6455737" cy="4736589"/>
          </a:xfrm>
          <a:prstGeom prst="rect">
            <a:avLst/>
          </a:prstGeom>
        </p:spPr>
      </p:pic>
    </p:spTree>
    <p:extLst>
      <p:ext uri="{BB962C8B-B14F-4D97-AF65-F5344CB8AC3E}">
        <p14:creationId xmlns:p14="http://schemas.microsoft.com/office/powerpoint/2010/main" val="17163087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rot="5400000">
            <a:off x="-481180" y="639941"/>
            <a:ext cx="3606800" cy="2362200"/>
          </a:xfrm>
          <a:prstGeom prst="rect">
            <a:avLst/>
          </a:prstGeom>
        </p:spPr>
      </p:pic>
      <p:pic>
        <p:nvPicPr>
          <p:cNvPr id="9" name="Picture 8"/>
          <p:cNvPicPr>
            <a:picLocks noChangeAspect="1"/>
          </p:cNvPicPr>
          <p:nvPr/>
        </p:nvPicPr>
        <p:blipFill>
          <a:blip r:embed="rId4"/>
          <a:stretch>
            <a:fillRect/>
          </a:stretch>
        </p:blipFill>
        <p:spPr>
          <a:xfrm>
            <a:off x="769060" y="3169478"/>
            <a:ext cx="7747000" cy="2552700"/>
          </a:xfrm>
          <a:prstGeom prst="rect">
            <a:avLst/>
          </a:prstGeom>
        </p:spPr>
      </p:pic>
      <p:sp>
        <p:nvSpPr>
          <p:cNvPr id="10" name="Rectangle 9"/>
          <p:cNvSpPr/>
          <p:nvPr/>
        </p:nvSpPr>
        <p:spPr>
          <a:xfrm>
            <a:off x="194040" y="5681444"/>
            <a:ext cx="9144000" cy="892552"/>
          </a:xfrm>
          <a:prstGeom prst="rect">
            <a:avLst/>
          </a:prstGeom>
        </p:spPr>
        <p:txBody>
          <a:bodyPr wrap="square">
            <a:spAutoFit/>
          </a:bodyPr>
          <a:lstStyle/>
          <a:p>
            <a:r>
              <a:rPr lang="en-US" sz="2600" dirty="0" smtClean="0"/>
              <a:t>From:</a:t>
            </a:r>
          </a:p>
          <a:p>
            <a:r>
              <a:rPr lang="en-US" sz="2600" dirty="0" smtClean="0"/>
              <a:t>http</a:t>
            </a:r>
            <a:r>
              <a:rPr lang="en-US" sz="2600" dirty="0"/>
              <a:t>://</a:t>
            </a:r>
            <a:r>
              <a:rPr lang="en-US" sz="2600" dirty="0" err="1"/>
              <a:t>plus.maths.org</a:t>
            </a:r>
            <a:r>
              <a:rPr lang="en-US" sz="2600" dirty="0"/>
              <a:t>/content/imaging-</a:t>
            </a:r>
            <a:r>
              <a:rPr lang="en-US" sz="2600" dirty="0" err="1"/>
              <a:t>maths</a:t>
            </a:r>
            <a:r>
              <a:rPr lang="en-US" sz="2600" dirty="0"/>
              <a:t>-inside-</a:t>
            </a:r>
            <a:r>
              <a:rPr lang="en-US" sz="2600" dirty="0" err="1"/>
              <a:t>klein</a:t>
            </a:r>
            <a:r>
              <a:rPr lang="en-US" sz="2600" dirty="0"/>
              <a:t>-bottle</a:t>
            </a:r>
          </a:p>
        </p:txBody>
      </p:sp>
      <p:sp>
        <p:nvSpPr>
          <p:cNvPr id="12" name="Rectangle 11"/>
          <p:cNvSpPr/>
          <p:nvPr/>
        </p:nvSpPr>
        <p:spPr>
          <a:xfrm>
            <a:off x="133948" y="-70564"/>
            <a:ext cx="8297844" cy="369332"/>
          </a:xfrm>
          <a:prstGeom prst="rect">
            <a:avLst/>
          </a:prstGeom>
        </p:spPr>
        <p:txBody>
          <a:bodyPr wrap="square">
            <a:spAutoFit/>
          </a:bodyPr>
          <a:lstStyle/>
          <a:p>
            <a:r>
              <a:rPr lang="en-US" dirty="0" smtClean="0"/>
              <a:t>From:  http</a:t>
            </a:r>
            <a:r>
              <a:rPr lang="en-US" dirty="0"/>
              <a:t>://</a:t>
            </a:r>
            <a:r>
              <a:rPr lang="en-US" dirty="0" err="1"/>
              <a:t>www.math.osu.edu</a:t>
            </a:r>
            <a:r>
              <a:rPr lang="en-US" dirty="0"/>
              <a:t>/~fiedorowicz.1/math655/Klein2.html</a:t>
            </a:r>
          </a:p>
        </p:txBody>
      </p:sp>
      <p:sp>
        <p:nvSpPr>
          <p:cNvPr id="13" name="TextBox 12"/>
          <p:cNvSpPr txBox="1"/>
          <p:nvPr/>
        </p:nvSpPr>
        <p:spPr>
          <a:xfrm>
            <a:off x="4568693" y="1262652"/>
            <a:ext cx="2504843" cy="584776"/>
          </a:xfrm>
          <a:prstGeom prst="rect">
            <a:avLst/>
          </a:prstGeom>
          <a:noFill/>
        </p:spPr>
        <p:txBody>
          <a:bodyPr wrap="square" rtlCol="0">
            <a:spAutoFit/>
          </a:bodyPr>
          <a:lstStyle/>
          <a:p>
            <a:r>
              <a:rPr lang="en-US" sz="3200" dirty="0" smtClean="0"/>
              <a:t>Klein Bottle</a:t>
            </a:r>
          </a:p>
        </p:txBody>
      </p:sp>
    </p:spTree>
    <p:extLst>
      <p:ext uri="{BB962C8B-B14F-4D97-AF65-F5344CB8AC3E}">
        <p14:creationId xmlns:p14="http://schemas.microsoft.com/office/powerpoint/2010/main" val="9792536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2023" y="4050937"/>
            <a:ext cx="3556000" cy="3111500"/>
          </a:xfrm>
          <a:prstGeom prst="rect">
            <a:avLst/>
          </a:prstGeom>
        </p:spPr>
      </p:pic>
      <p:pic>
        <p:nvPicPr>
          <p:cNvPr id="3" name="Picture 2"/>
          <p:cNvPicPr>
            <a:picLocks noChangeAspect="1"/>
          </p:cNvPicPr>
          <p:nvPr/>
        </p:nvPicPr>
        <p:blipFill rotWithShape="1">
          <a:blip r:embed="rId3"/>
          <a:srcRect l="17780" t="17782" r="2850" b="4091"/>
          <a:stretch/>
        </p:blipFill>
        <p:spPr>
          <a:xfrm>
            <a:off x="319983" y="320878"/>
            <a:ext cx="6455737" cy="4736589"/>
          </a:xfrm>
          <a:prstGeom prst="rect">
            <a:avLst/>
          </a:prstGeom>
        </p:spPr>
      </p:pic>
      <p:sp>
        <p:nvSpPr>
          <p:cNvPr id="4" name="TextBox 3"/>
          <p:cNvSpPr txBox="1"/>
          <p:nvPr/>
        </p:nvSpPr>
        <p:spPr>
          <a:xfrm>
            <a:off x="447140" y="5057467"/>
            <a:ext cx="3666542" cy="1077218"/>
          </a:xfrm>
          <a:prstGeom prst="rect">
            <a:avLst/>
          </a:prstGeom>
          <a:noFill/>
        </p:spPr>
        <p:txBody>
          <a:bodyPr wrap="square" rtlCol="0">
            <a:spAutoFit/>
          </a:bodyPr>
          <a:lstStyle/>
          <a:p>
            <a:r>
              <a:rPr lang="en-US" sz="3200" dirty="0" smtClean="0"/>
              <a:t>M(100, 10)  U Q</a:t>
            </a:r>
          </a:p>
          <a:p>
            <a:r>
              <a:rPr lang="en-US" sz="3200" dirty="0" smtClean="0"/>
              <a:t>where |Q| = 30</a:t>
            </a:r>
          </a:p>
        </p:txBody>
      </p:sp>
      <p:sp>
        <p:nvSpPr>
          <p:cNvPr id="6" name="Rectangle 5"/>
          <p:cNvSpPr/>
          <p:nvPr/>
        </p:nvSpPr>
        <p:spPr>
          <a:xfrm>
            <a:off x="0" y="6176764"/>
            <a:ext cx="8441991" cy="646331"/>
          </a:xfrm>
          <a:prstGeom prst="rect">
            <a:avLst/>
          </a:prstGeom>
        </p:spPr>
        <p:txBody>
          <a:bodyPr wrap="square">
            <a:spAutoFit/>
          </a:bodyPr>
          <a:lstStyle/>
          <a:p>
            <a:r>
              <a:rPr lang="en-US" dirty="0" smtClean="0"/>
              <a:t>On </a:t>
            </a:r>
            <a:r>
              <a:rPr lang="en-US" dirty="0"/>
              <a:t>the Local Behavior of Spaces of Natural </a:t>
            </a:r>
            <a:r>
              <a:rPr lang="en-US" dirty="0" smtClean="0"/>
              <a:t>Images, Gunnar </a:t>
            </a:r>
            <a:r>
              <a:rPr lang="en-US" dirty="0" err="1"/>
              <a:t>Carlsson</a:t>
            </a:r>
            <a:r>
              <a:rPr lang="en-US" dirty="0"/>
              <a:t>, </a:t>
            </a:r>
            <a:r>
              <a:rPr lang="en-US" dirty="0" err="1"/>
              <a:t>Tigran</a:t>
            </a:r>
            <a:r>
              <a:rPr lang="en-US" dirty="0"/>
              <a:t> </a:t>
            </a:r>
            <a:r>
              <a:rPr lang="en-US" dirty="0" err="1"/>
              <a:t>Ishkhanov</a:t>
            </a:r>
            <a:r>
              <a:rPr lang="en-US" dirty="0"/>
              <a:t>, Vin de Silva, </a:t>
            </a:r>
            <a:r>
              <a:rPr lang="en-US" dirty="0" err="1"/>
              <a:t>Afra</a:t>
            </a:r>
            <a:r>
              <a:rPr lang="en-US" dirty="0"/>
              <a:t> </a:t>
            </a:r>
            <a:r>
              <a:rPr lang="en-US" dirty="0" err="1" smtClean="0"/>
              <a:t>Zomorodian</a:t>
            </a:r>
            <a:r>
              <a:rPr lang="en-US" dirty="0" smtClean="0"/>
              <a:t>, </a:t>
            </a:r>
            <a:r>
              <a:rPr lang="en-US" dirty="0"/>
              <a:t>International Journal of Computer Vision 2008, </a:t>
            </a:r>
            <a:r>
              <a:rPr lang="en-US" dirty="0" err="1"/>
              <a:t>pp</a:t>
            </a:r>
            <a:r>
              <a:rPr lang="en-US" dirty="0"/>
              <a:t> 1-</a:t>
            </a:r>
            <a:r>
              <a:rPr lang="en-US" dirty="0" smtClean="0"/>
              <a:t>12.</a:t>
            </a:r>
            <a:endParaRPr lang="en-US" dirty="0"/>
          </a:p>
        </p:txBody>
      </p:sp>
    </p:spTree>
    <p:extLst>
      <p:ext uri="{BB962C8B-B14F-4D97-AF65-F5344CB8AC3E}">
        <p14:creationId xmlns:p14="http://schemas.microsoft.com/office/powerpoint/2010/main" val="26656154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123" y="34639"/>
            <a:ext cx="6676045" cy="6400800"/>
          </a:xfrm>
          <a:prstGeom prst="rect">
            <a:avLst/>
          </a:prstGeom>
        </p:spPr>
      </p:pic>
      <p:pic>
        <p:nvPicPr>
          <p:cNvPr id="3" name="Picture 2"/>
          <p:cNvPicPr>
            <a:picLocks noChangeAspect="1"/>
          </p:cNvPicPr>
          <p:nvPr/>
        </p:nvPicPr>
        <p:blipFill rotWithShape="1">
          <a:blip r:embed="rId3"/>
          <a:srcRect l="11218" t="1279" b="-1"/>
          <a:stretch/>
        </p:blipFill>
        <p:spPr>
          <a:xfrm>
            <a:off x="6740235" y="4537363"/>
            <a:ext cx="2319489" cy="2256773"/>
          </a:xfrm>
          <a:prstGeom prst="rect">
            <a:avLst/>
          </a:prstGeom>
        </p:spPr>
      </p:pic>
      <p:sp>
        <p:nvSpPr>
          <p:cNvPr id="4" name="Rectangle 3"/>
          <p:cNvSpPr/>
          <p:nvPr/>
        </p:nvSpPr>
        <p:spPr>
          <a:xfrm>
            <a:off x="70195" y="6470970"/>
            <a:ext cx="6108931" cy="369332"/>
          </a:xfrm>
          <a:prstGeom prst="rect">
            <a:avLst/>
          </a:prstGeom>
        </p:spPr>
        <p:txBody>
          <a:bodyPr wrap="square">
            <a:spAutoFit/>
          </a:bodyPr>
          <a:lstStyle/>
          <a:p>
            <a:r>
              <a:rPr lang="en-US" dirty="0">
                <a:hlinkClick r:id="rId4"/>
              </a:rPr>
              <a:t>http://www.maths.ed.ac.uk/~</a:t>
            </a:r>
            <a:r>
              <a:rPr lang="en-US" dirty="0" smtClean="0">
                <a:hlinkClick r:id="rId4"/>
              </a:rPr>
              <a:t>aar/papers/ghristeat.pdf</a:t>
            </a:r>
            <a:endParaRPr lang="en-US" dirty="0" smtClean="0"/>
          </a:p>
        </p:txBody>
      </p:sp>
    </p:spTree>
    <p:extLst>
      <p:ext uri="{BB962C8B-B14F-4D97-AF65-F5344CB8AC3E}">
        <p14:creationId xmlns:p14="http://schemas.microsoft.com/office/powerpoint/2010/main" val="40564097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195" y="6470970"/>
            <a:ext cx="6108931" cy="369332"/>
          </a:xfrm>
          <a:prstGeom prst="rect">
            <a:avLst/>
          </a:prstGeom>
        </p:spPr>
        <p:txBody>
          <a:bodyPr wrap="square">
            <a:spAutoFit/>
          </a:bodyPr>
          <a:lstStyle/>
          <a:p>
            <a:r>
              <a:rPr lang="en-US" dirty="0" smtClean="0">
                <a:hlinkClick r:id="rId2"/>
              </a:rPr>
              <a:t>http://www.maths.ed.ac.uk/~aar/papers/ghristeat.pdf</a:t>
            </a:r>
            <a:endParaRPr lang="en-US" dirty="0" smtClean="0"/>
          </a:p>
        </p:txBody>
      </p:sp>
      <p:pic>
        <p:nvPicPr>
          <p:cNvPr id="6" name="Picture 5"/>
          <p:cNvPicPr>
            <a:picLocks noChangeAspect="1"/>
          </p:cNvPicPr>
          <p:nvPr/>
        </p:nvPicPr>
        <p:blipFill>
          <a:blip r:embed="rId3"/>
          <a:stretch>
            <a:fillRect/>
          </a:stretch>
        </p:blipFill>
        <p:spPr>
          <a:xfrm>
            <a:off x="1415811" y="512762"/>
            <a:ext cx="6312378" cy="5943600"/>
          </a:xfrm>
          <a:prstGeom prst="rect">
            <a:avLst/>
          </a:prstGeom>
        </p:spPr>
      </p:pic>
    </p:spTree>
    <p:extLst>
      <p:ext uri="{BB962C8B-B14F-4D97-AF65-F5344CB8AC3E}">
        <p14:creationId xmlns:p14="http://schemas.microsoft.com/office/powerpoint/2010/main" val="14909490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8807" y="156297"/>
            <a:ext cx="7290299" cy="4572000"/>
          </a:xfrm>
          <a:prstGeom prst="rect">
            <a:avLst/>
          </a:prstGeom>
        </p:spPr>
      </p:pic>
      <p:pic>
        <p:nvPicPr>
          <p:cNvPr id="3" name="Picture 2"/>
          <p:cNvPicPr>
            <a:picLocks noChangeAspect="1"/>
          </p:cNvPicPr>
          <p:nvPr/>
        </p:nvPicPr>
        <p:blipFill>
          <a:blip r:embed="rId3"/>
          <a:stretch>
            <a:fillRect/>
          </a:stretch>
        </p:blipFill>
        <p:spPr>
          <a:xfrm>
            <a:off x="5169908" y="3148013"/>
            <a:ext cx="3919259" cy="2011680"/>
          </a:xfrm>
          <a:prstGeom prst="rect">
            <a:avLst/>
          </a:prstGeom>
        </p:spPr>
      </p:pic>
      <p:sp>
        <p:nvSpPr>
          <p:cNvPr id="4" name="TextBox 3"/>
          <p:cNvSpPr txBox="1"/>
          <p:nvPr/>
        </p:nvSpPr>
        <p:spPr>
          <a:xfrm>
            <a:off x="246741" y="5297371"/>
            <a:ext cx="8650519" cy="1323439"/>
          </a:xfrm>
          <a:prstGeom prst="rect">
            <a:avLst/>
          </a:prstGeom>
          <a:solidFill>
            <a:srgbClr val="002060"/>
          </a:solidFill>
        </p:spPr>
        <p:txBody>
          <a:bodyPr wrap="square" rtlCol="0">
            <a:spAutoFit/>
          </a:bodyPr>
          <a:lstStyle/>
          <a:p>
            <a:pPr algn="ctr"/>
            <a:endParaRPr lang="en-US" sz="2400" dirty="0" smtClean="0"/>
          </a:p>
          <a:p>
            <a:pPr algn="ctr"/>
            <a:r>
              <a:rPr lang="en-US" sz="3200" dirty="0" smtClean="0">
                <a:solidFill>
                  <a:srgbClr val="FFFF00"/>
                </a:solidFill>
              </a:rPr>
              <a:t>Combine your analysis with other tools</a:t>
            </a:r>
          </a:p>
          <a:p>
            <a:pPr algn="ctr"/>
            <a:endParaRPr lang="en-US" sz="2400" dirty="0" smtClean="0">
              <a:solidFill>
                <a:srgbClr val="FFFF00"/>
              </a:solidFill>
            </a:endParaRPr>
          </a:p>
        </p:txBody>
      </p:sp>
    </p:spTree>
    <p:extLst>
      <p:ext uri="{BB962C8B-B14F-4D97-AF65-F5344CB8AC3E}">
        <p14:creationId xmlns:p14="http://schemas.microsoft.com/office/powerpoint/2010/main" val="17498201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89646"/>
            <a:ext cx="9052560" cy="3463029"/>
          </a:xfrm>
          <a:prstGeom prst="rect">
            <a:avLst/>
          </a:prstGeom>
        </p:spPr>
      </p:pic>
      <p:pic>
        <p:nvPicPr>
          <p:cNvPr id="3" name="Picture 2"/>
          <p:cNvPicPr>
            <a:picLocks noChangeAspect="1"/>
          </p:cNvPicPr>
          <p:nvPr/>
        </p:nvPicPr>
        <p:blipFill>
          <a:blip r:embed="rId4"/>
          <a:stretch>
            <a:fillRect/>
          </a:stretch>
        </p:blipFill>
        <p:spPr>
          <a:xfrm>
            <a:off x="50982" y="3956774"/>
            <a:ext cx="9070848" cy="2717191"/>
          </a:xfrm>
          <a:prstGeom prst="rect">
            <a:avLst/>
          </a:prstGeom>
        </p:spPr>
      </p:pic>
    </p:spTree>
    <p:extLst>
      <p:ext uri="{BB962C8B-B14F-4D97-AF65-F5344CB8AC3E}">
        <p14:creationId xmlns:p14="http://schemas.microsoft.com/office/powerpoint/2010/main" val="13125295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9565" y="773929"/>
            <a:ext cx="8413418" cy="830997"/>
          </a:xfrm>
          <a:prstGeom prst="rect">
            <a:avLst/>
          </a:prstGeom>
        </p:spPr>
        <p:txBody>
          <a:bodyPr wrap="square">
            <a:spAutoFit/>
          </a:bodyPr>
          <a:lstStyle/>
          <a:p>
            <a:r>
              <a:rPr lang="en-US" sz="2400" dirty="0"/>
              <a:t>http://</a:t>
            </a:r>
            <a:r>
              <a:rPr lang="en-US" sz="2400" dirty="0" err="1"/>
              <a:t>www.ima.umn.edu</a:t>
            </a:r>
            <a:r>
              <a:rPr lang="en-US" sz="2400" dirty="0"/>
              <a:t>/2008-2009/ND6.15-26.09/activities/</a:t>
            </a:r>
            <a:r>
              <a:rPr lang="en-US" sz="2400" dirty="0" err="1"/>
              <a:t>Carlsson</a:t>
            </a:r>
            <a:r>
              <a:rPr lang="en-US" sz="2400" dirty="0"/>
              <a:t>-Gunnar/lecture14.pdf</a:t>
            </a:r>
          </a:p>
        </p:txBody>
      </p:sp>
      <p:pic>
        <p:nvPicPr>
          <p:cNvPr id="3" name="Picture 2"/>
          <p:cNvPicPr>
            <a:picLocks noChangeAspect="1"/>
          </p:cNvPicPr>
          <p:nvPr/>
        </p:nvPicPr>
        <p:blipFill>
          <a:blip r:embed="rId2"/>
          <a:stretch>
            <a:fillRect/>
          </a:stretch>
        </p:blipFill>
        <p:spPr>
          <a:xfrm>
            <a:off x="1261895" y="1673950"/>
            <a:ext cx="6530497" cy="5486325"/>
          </a:xfrm>
          <a:prstGeom prst="rect">
            <a:avLst/>
          </a:prstGeom>
        </p:spPr>
      </p:pic>
      <p:sp>
        <p:nvSpPr>
          <p:cNvPr id="4" name="Rectangle 3"/>
          <p:cNvSpPr/>
          <p:nvPr/>
        </p:nvSpPr>
        <p:spPr>
          <a:xfrm>
            <a:off x="957870" y="116544"/>
            <a:ext cx="7228261" cy="584776"/>
          </a:xfrm>
          <a:prstGeom prst="rect">
            <a:avLst/>
          </a:prstGeom>
        </p:spPr>
        <p:txBody>
          <a:bodyPr wrap="none">
            <a:spAutoFit/>
          </a:bodyPr>
          <a:lstStyle/>
          <a:p>
            <a:r>
              <a:rPr lang="en-US" sz="3200" dirty="0"/>
              <a:t>http://</a:t>
            </a:r>
            <a:r>
              <a:rPr lang="en-US" sz="3200" dirty="0" err="1"/>
              <a:t>www.ima.umn.edu</a:t>
            </a:r>
            <a:r>
              <a:rPr lang="en-US" sz="3200" dirty="0"/>
              <a:t>/videos/?id=863</a:t>
            </a:r>
          </a:p>
        </p:txBody>
      </p:sp>
    </p:spTree>
    <p:extLst>
      <p:ext uri="{BB962C8B-B14F-4D97-AF65-F5344CB8AC3E}">
        <p14:creationId xmlns:p14="http://schemas.microsoft.com/office/powerpoint/2010/main" val="14946641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1230457"/>
            <a:ext cx="7772400" cy="5384800"/>
          </a:xfrm>
          <a:prstGeom prst="rect">
            <a:avLst/>
          </a:prstGeom>
        </p:spPr>
      </p:pic>
      <p:sp>
        <p:nvSpPr>
          <p:cNvPr id="4" name="Rectangle 3"/>
          <p:cNvSpPr/>
          <p:nvPr/>
        </p:nvSpPr>
        <p:spPr>
          <a:xfrm>
            <a:off x="164650" y="123245"/>
            <a:ext cx="9143999" cy="954107"/>
          </a:xfrm>
          <a:prstGeom prst="rect">
            <a:avLst/>
          </a:prstGeom>
        </p:spPr>
        <p:txBody>
          <a:bodyPr wrap="square">
            <a:spAutoFit/>
          </a:bodyPr>
          <a:lstStyle/>
          <a:p>
            <a:r>
              <a:rPr lang="en-US" sz="2800" dirty="0"/>
              <a:t>http://</a:t>
            </a:r>
            <a:r>
              <a:rPr lang="en-US" sz="2800" dirty="0" err="1"/>
              <a:t>geometrica.saclay.inria.fr</a:t>
            </a:r>
            <a:r>
              <a:rPr lang="en-US" sz="2800" dirty="0"/>
              <a:t>/workshops/TGDA_07_2009/</a:t>
            </a:r>
            <a:r>
              <a:rPr lang="en-US" sz="2800" dirty="0" err="1"/>
              <a:t>workshop_files</a:t>
            </a:r>
            <a:r>
              <a:rPr lang="en-US" sz="2800" dirty="0"/>
              <a:t>/slides/</a:t>
            </a:r>
            <a:r>
              <a:rPr lang="en-US" sz="2800" dirty="0" err="1"/>
              <a:t>deSilva_TGDA.pdf</a:t>
            </a:r>
            <a:endParaRPr lang="en-US" sz="2800" dirty="0"/>
          </a:p>
        </p:txBody>
      </p:sp>
    </p:spTree>
    <p:extLst>
      <p:ext uri="{BB962C8B-B14F-4D97-AF65-F5344CB8AC3E}">
        <p14:creationId xmlns:p14="http://schemas.microsoft.com/office/powerpoint/2010/main" val="38251143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0"/>
            <a:ext cx="8512233" cy="6858000"/>
          </a:xfrm>
          <a:prstGeom prst="rect">
            <a:avLst/>
          </a:prstGeom>
        </p:spPr>
      </p:pic>
      <p:sp>
        <p:nvSpPr>
          <p:cNvPr id="4" name="Rectangle 3"/>
          <p:cNvSpPr/>
          <p:nvPr/>
        </p:nvSpPr>
        <p:spPr>
          <a:xfrm>
            <a:off x="304799" y="1770959"/>
            <a:ext cx="8512233" cy="697652"/>
          </a:xfrm>
          <a:prstGeom prst="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647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039"/>
            <a:ext cx="9144000" cy="2427694"/>
          </a:xfrm>
          <a:prstGeom prst="rect">
            <a:avLst/>
          </a:prstGeom>
        </p:spPr>
      </p:pic>
      <p:sp>
        <p:nvSpPr>
          <p:cNvPr id="3" name="TextBox 2"/>
          <p:cNvSpPr txBox="1"/>
          <p:nvPr/>
        </p:nvSpPr>
        <p:spPr>
          <a:xfrm>
            <a:off x="203199" y="2308094"/>
            <a:ext cx="9160933" cy="4278094"/>
          </a:xfrm>
          <a:prstGeom prst="rect">
            <a:avLst/>
          </a:prstGeom>
          <a:noFill/>
          <a:ln>
            <a:solidFill>
              <a:srgbClr val="FFFFFF"/>
            </a:solidFill>
          </a:ln>
        </p:spPr>
        <p:txBody>
          <a:bodyPr wrap="square" rtlCol="0">
            <a:spAutoFit/>
          </a:bodyPr>
          <a:lstStyle/>
          <a:p>
            <a:r>
              <a:rPr lang="en-US" sz="3200" dirty="0" smtClean="0"/>
              <a:t>Let </a:t>
            </a:r>
            <a:r>
              <a:rPr lang="en-US" sz="3200" dirty="0" err="1" smtClean="0">
                <a:latin typeface="Symbol" charset="2"/>
                <a:cs typeface="Symbol" charset="2"/>
              </a:rPr>
              <a:t>s</a:t>
            </a:r>
            <a:r>
              <a:rPr lang="en-US" sz="3200" baseline="-25000" dirty="0" err="1" smtClean="0"/>
              <a:t>i</a:t>
            </a:r>
            <a:r>
              <a:rPr lang="en-US" sz="3200" dirty="0" smtClean="0"/>
              <a:t> be a k-simplex.</a:t>
            </a:r>
          </a:p>
          <a:p>
            <a:pPr>
              <a:lnSpc>
                <a:spcPct val="50000"/>
              </a:lnSpc>
            </a:pPr>
            <a:endParaRPr lang="en-US" sz="3200" dirty="0"/>
          </a:p>
          <a:p>
            <a:r>
              <a:rPr lang="en-US" sz="3200" dirty="0" err="1" smtClean="0"/>
              <a:t>Defn</a:t>
            </a:r>
            <a:r>
              <a:rPr lang="en-US" sz="3200" dirty="0" smtClean="0"/>
              <a:t>:  degree of </a:t>
            </a:r>
            <a:r>
              <a:rPr lang="en-US" sz="3200" dirty="0" err="1">
                <a:latin typeface="Symbol" charset="2"/>
                <a:cs typeface="Symbol" charset="2"/>
              </a:rPr>
              <a:t>s</a:t>
            </a:r>
            <a:r>
              <a:rPr lang="en-US" sz="3200" baseline="-25000" dirty="0" err="1"/>
              <a:t>i</a:t>
            </a:r>
            <a:r>
              <a:rPr lang="en-US" sz="3200" dirty="0" smtClean="0"/>
              <a:t> = </a:t>
            </a:r>
            <a:r>
              <a:rPr lang="en-US" sz="3200" dirty="0" err="1" smtClean="0"/>
              <a:t>deg</a:t>
            </a:r>
            <a:r>
              <a:rPr lang="en-US" sz="3200" dirty="0" smtClean="0"/>
              <a:t> </a:t>
            </a:r>
            <a:r>
              <a:rPr lang="en-US" sz="3200" dirty="0" err="1">
                <a:latin typeface="Symbol" charset="2"/>
                <a:cs typeface="Symbol" charset="2"/>
              </a:rPr>
              <a:t>s</a:t>
            </a:r>
            <a:r>
              <a:rPr lang="en-US" sz="3200" baseline="-25000" dirty="0" err="1"/>
              <a:t>i</a:t>
            </a:r>
            <a:r>
              <a:rPr lang="en-US" sz="3200" dirty="0" smtClean="0"/>
              <a:t> </a:t>
            </a:r>
          </a:p>
          <a:p>
            <a:pPr lvl="2" algn="r">
              <a:lnSpc>
                <a:spcPct val="130000"/>
              </a:lnSpc>
            </a:pPr>
            <a:r>
              <a:rPr lang="en-US" sz="3200" dirty="0" smtClean="0"/>
              <a:t>= time when </a:t>
            </a:r>
            <a:r>
              <a:rPr lang="en-US" sz="3200" dirty="0" err="1">
                <a:latin typeface="Symbol" charset="2"/>
                <a:cs typeface="Symbol" charset="2"/>
              </a:rPr>
              <a:t>s</a:t>
            </a:r>
            <a:r>
              <a:rPr lang="en-US" sz="3200" baseline="-25000" dirty="0" err="1"/>
              <a:t>i</a:t>
            </a:r>
            <a:r>
              <a:rPr lang="en-US" sz="3200" dirty="0" smtClean="0"/>
              <a:t> enters the filtration.   </a:t>
            </a:r>
            <a:r>
              <a:rPr lang="en-US" sz="3200" dirty="0" smtClean="0">
                <a:solidFill>
                  <a:schemeClr val="bg1"/>
                </a:solidFill>
              </a:rPr>
              <a:t>.</a:t>
            </a:r>
          </a:p>
          <a:p>
            <a:pPr lvl="2" algn="r"/>
            <a:endParaRPr lang="en-US" sz="3200" dirty="0" smtClean="0"/>
          </a:p>
          <a:p>
            <a:r>
              <a:rPr lang="en-US" sz="3200" dirty="0" err="1" smtClean="0"/>
              <a:t>Defn</a:t>
            </a:r>
            <a:r>
              <a:rPr lang="en-US" sz="3200" dirty="0" smtClean="0"/>
              <a:t>:  </a:t>
            </a:r>
            <a:r>
              <a:rPr lang="en-US" sz="3200" dirty="0" err="1" smtClean="0"/>
              <a:t>deg</a:t>
            </a:r>
            <a:r>
              <a:rPr lang="en-US" sz="3200" dirty="0" smtClean="0"/>
              <a:t> </a:t>
            </a:r>
            <a:r>
              <a:rPr lang="en-US" sz="3200" dirty="0" err="1" smtClean="0"/>
              <a:t>t</a:t>
            </a:r>
            <a:r>
              <a:rPr lang="en-US" sz="3200" baseline="30000" dirty="0" err="1" smtClean="0"/>
              <a:t>n</a:t>
            </a:r>
            <a:r>
              <a:rPr lang="en-US" sz="3200" dirty="0" smtClean="0"/>
              <a:t> </a:t>
            </a:r>
            <a:r>
              <a:rPr lang="en-US" sz="3200" dirty="0" err="1" smtClean="0">
                <a:latin typeface="Symbol" charset="2"/>
                <a:cs typeface="Symbol" charset="2"/>
              </a:rPr>
              <a:t>s</a:t>
            </a:r>
            <a:r>
              <a:rPr lang="en-US" sz="3200" baseline="-25000" dirty="0" err="1" smtClean="0"/>
              <a:t>i</a:t>
            </a:r>
            <a:r>
              <a:rPr lang="en-US" sz="3200" baseline="-25000" dirty="0" smtClean="0"/>
              <a:t> </a:t>
            </a:r>
            <a:r>
              <a:rPr lang="en-US" sz="3200" dirty="0" smtClean="0"/>
              <a:t> =  n  +  </a:t>
            </a:r>
            <a:r>
              <a:rPr lang="en-US" sz="3200" dirty="0" err="1"/>
              <a:t>deg</a:t>
            </a:r>
            <a:r>
              <a:rPr lang="en-US" sz="3200" dirty="0"/>
              <a:t> </a:t>
            </a:r>
            <a:r>
              <a:rPr lang="en-US" sz="3200" dirty="0" err="1">
                <a:latin typeface="Symbol" charset="2"/>
                <a:cs typeface="Symbol" charset="2"/>
              </a:rPr>
              <a:t>s</a:t>
            </a:r>
            <a:r>
              <a:rPr lang="en-US" sz="3200" baseline="-25000" dirty="0" err="1"/>
              <a:t>i</a:t>
            </a:r>
            <a:r>
              <a:rPr lang="en-US" sz="3200" dirty="0"/>
              <a:t> </a:t>
            </a:r>
          </a:p>
          <a:p>
            <a:pPr>
              <a:lnSpc>
                <a:spcPct val="70000"/>
              </a:lnSpc>
            </a:pPr>
            <a:endParaRPr lang="en-US" sz="3200" dirty="0" smtClean="0"/>
          </a:p>
          <a:p>
            <a:r>
              <a:rPr lang="en-US" sz="3200" dirty="0" smtClean="0"/>
              <a:t>A polynomial is </a:t>
            </a:r>
            <a:r>
              <a:rPr lang="en-US" sz="3200" i="1" dirty="0" smtClean="0">
                <a:solidFill>
                  <a:srgbClr val="0000FF"/>
                </a:solidFill>
              </a:rPr>
              <a:t>homogeneous</a:t>
            </a:r>
            <a:r>
              <a:rPr lang="en-US" sz="3200" dirty="0" smtClean="0"/>
              <a:t> if all terms have the same degree:       </a:t>
            </a:r>
            <a:r>
              <a:rPr lang="en-US" sz="3200" dirty="0" smtClean="0">
                <a:solidFill>
                  <a:schemeClr val="accent1">
                    <a:lumMod val="75000"/>
                  </a:schemeClr>
                </a:solidFill>
              </a:rPr>
              <a:t>t</a:t>
            </a:r>
            <a:r>
              <a:rPr lang="en-US" sz="3200" baseline="30000" dirty="0" smtClean="0">
                <a:solidFill>
                  <a:schemeClr val="accent1">
                    <a:lumMod val="75000"/>
                  </a:schemeClr>
                </a:solidFill>
              </a:rPr>
              <a:t>3</a:t>
            </a:r>
            <a:r>
              <a:rPr lang="en-US" sz="3200" dirty="0" smtClean="0">
                <a:solidFill>
                  <a:schemeClr val="accent1">
                    <a:lumMod val="75000"/>
                  </a:schemeClr>
                </a:solidFill>
              </a:rPr>
              <a:t>a – t</a:t>
            </a:r>
            <a:r>
              <a:rPr lang="en-US" sz="3200" baseline="30000" dirty="0" smtClean="0">
                <a:solidFill>
                  <a:schemeClr val="accent1">
                    <a:lumMod val="75000"/>
                  </a:schemeClr>
                </a:solidFill>
              </a:rPr>
              <a:t>2</a:t>
            </a:r>
            <a:r>
              <a:rPr lang="en-US" sz="3200" dirty="0" smtClean="0">
                <a:solidFill>
                  <a:schemeClr val="accent1">
                    <a:lumMod val="75000"/>
                  </a:schemeClr>
                </a:solidFill>
              </a:rPr>
              <a:t>c + ac   is  in  C</a:t>
            </a:r>
            <a:r>
              <a:rPr lang="en-US" sz="3200" baseline="30000" dirty="0" smtClean="0">
                <a:solidFill>
                  <a:schemeClr val="accent1">
                    <a:lumMod val="75000"/>
                  </a:schemeClr>
                </a:solidFill>
              </a:rPr>
              <a:t>3</a:t>
            </a:r>
            <a:endParaRPr lang="en-US" sz="3200" baseline="-25000" dirty="0">
              <a:solidFill>
                <a:schemeClr val="accent1">
                  <a:lumMod val="75000"/>
                </a:schemeClr>
              </a:solidFill>
            </a:endParaRPr>
          </a:p>
        </p:txBody>
      </p:sp>
      <p:sp>
        <p:nvSpPr>
          <p:cNvPr id="4" name="Rectangle 3"/>
          <p:cNvSpPr/>
          <p:nvPr/>
        </p:nvSpPr>
        <p:spPr>
          <a:xfrm>
            <a:off x="2912528" y="6495703"/>
            <a:ext cx="6570138" cy="369332"/>
          </a:xfrm>
          <a:prstGeom prst="rect">
            <a:avLst/>
          </a:prstGeom>
        </p:spPr>
        <p:txBody>
          <a:bodyPr wrap="square">
            <a:spAutoFit/>
          </a:bodyPr>
          <a:lstStyle/>
          <a:p>
            <a:r>
              <a:rPr lang="en-US" dirty="0"/>
              <a:t>http://</a:t>
            </a:r>
            <a:r>
              <a:rPr lang="en-US" dirty="0" err="1"/>
              <a:t>link.springer.com</a:t>
            </a:r>
            <a:r>
              <a:rPr lang="en-US" dirty="0"/>
              <a:t>/article/10.1007%2Fs00454-004-1146-y</a:t>
            </a:r>
          </a:p>
        </p:txBody>
      </p:sp>
    </p:spTree>
    <p:extLst>
      <p:ext uri="{BB962C8B-B14F-4D97-AF65-F5344CB8AC3E}">
        <p14:creationId xmlns:p14="http://schemas.microsoft.com/office/powerpoint/2010/main" val="24107371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124" y="146551"/>
            <a:ext cx="8739952" cy="369332"/>
          </a:xfrm>
          <a:prstGeom prst="rect">
            <a:avLst/>
          </a:prstGeom>
        </p:spPr>
        <p:txBody>
          <a:bodyPr wrap="square">
            <a:spAutoFit/>
          </a:bodyPr>
          <a:lstStyle/>
          <a:p>
            <a:r>
              <a:rPr lang="en-US" dirty="0" smtClean="0"/>
              <a:t>The Theory of Multidimensional Persistence, </a:t>
            </a:r>
            <a:r>
              <a:rPr lang="en-US" dirty="0"/>
              <a:t> </a:t>
            </a:r>
            <a:r>
              <a:rPr lang="en-US" dirty="0" smtClean="0"/>
              <a:t>Gunnar </a:t>
            </a:r>
            <a:r>
              <a:rPr lang="en-US" dirty="0" err="1" smtClean="0"/>
              <a:t>Carlsson</a:t>
            </a:r>
            <a:r>
              <a:rPr lang="en-US" dirty="0" smtClean="0"/>
              <a:t>, </a:t>
            </a:r>
            <a:r>
              <a:rPr lang="en-US" dirty="0" err="1" smtClean="0"/>
              <a:t>Afra</a:t>
            </a:r>
            <a:r>
              <a:rPr lang="en-US" dirty="0" smtClean="0"/>
              <a:t> </a:t>
            </a:r>
            <a:r>
              <a:rPr lang="en-US" dirty="0" err="1" smtClean="0"/>
              <a:t>Zomorodian</a:t>
            </a:r>
            <a:endParaRPr lang="en-US" dirty="0"/>
          </a:p>
        </p:txBody>
      </p:sp>
      <p:sp>
        <p:nvSpPr>
          <p:cNvPr id="3" name="Rectangle 2"/>
          <p:cNvSpPr/>
          <p:nvPr/>
        </p:nvSpPr>
        <p:spPr>
          <a:xfrm>
            <a:off x="250124" y="574761"/>
            <a:ext cx="8893876" cy="923330"/>
          </a:xfrm>
          <a:prstGeom prst="rect">
            <a:avLst/>
          </a:prstGeom>
        </p:spPr>
        <p:txBody>
          <a:bodyPr wrap="square">
            <a:spAutoFit/>
          </a:bodyPr>
          <a:lstStyle/>
          <a:p>
            <a:r>
              <a:rPr lang="en-US" b="1" dirty="0"/>
              <a:t>"Persistence and Point Clouds" </a:t>
            </a:r>
            <a:r>
              <a:rPr lang="en-US" b="1" dirty="0" err="1"/>
              <a:t>Functoriality</a:t>
            </a:r>
            <a:r>
              <a:rPr lang="en-US" b="1" dirty="0"/>
              <a:t>, diagrams, difficulties in classifying diagrams, </a:t>
            </a:r>
            <a:endParaRPr lang="en-US" b="1" dirty="0" smtClean="0"/>
          </a:p>
          <a:p>
            <a:r>
              <a:rPr lang="en-US" b="1" dirty="0" smtClean="0"/>
              <a:t>multidimensional </a:t>
            </a:r>
            <a:r>
              <a:rPr lang="en-US" b="1" dirty="0"/>
              <a:t>persistence, </a:t>
            </a:r>
            <a:r>
              <a:rPr lang="en-US" b="1" dirty="0" err="1"/>
              <a:t>Gröbner</a:t>
            </a:r>
            <a:r>
              <a:rPr lang="en-US" b="1" dirty="0"/>
              <a:t> </a:t>
            </a:r>
            <a:r>
              <a:rPr lang="en-US" b="1" dirty="0" smtClean="0"/>
              <a:t>bases, </a:t>
            </a:r>
            <a:r>
              <a:rPr lang="en-US" dirty="0" smtClean="0"/>
              <a:t> Gunnar </a:t>
            </a:r>
            <a:r>
              <a:rPr lang="en-US" dirty="0" err="1" smtClean="0"/>
              <a:t>Carlsson</a:t>
            </a:r>
            <a:r>
              <a:rPr lang="en-US" dirty="0" smtClean="0"/>
              <a:t> </a:t>
            </a:r>
          </a:p>
          <a:p>
            <a:r>
              <a:rPr lang="en-US" dirty="0" smtClean="0"/>
              <a:t>http://</a:t>
            </a:r>
            <a:r>
              <a:rPr lang="en-US" dirty="0" err="1" smtClean="0"/>
              <a:t>www.ima.umn.edu</a:t>
            </a:r>
            <a:r>
              <a:rPr lang="en-US" dirty="0" smtClean="0"/>
              <a:t>/videos/?id=862</a:t>
            </a:r>
            <a:endParaRPr lang="en-US" dirty="0"/>
          </a:p>
        </p:txBody>
      </p:sp>
      <p:pic>
        <p:nvPicPr>
          <p:cNvPr id="4" name="Picture 3"/>
          <p:cNvPicPr>
            <a:picLocks noChangeAspect="1"/>
          </p:cNvPicPr>
          <p:nvPr/>
        </p:nvPicPr>
        <p:blipFill>
          <a:blip r:embed="rId2"/>
          <a:stretch>
            <a:fillRect/>
          </a:stretch>
        </p:blipFill>
        <p:spPr>
          <a:xfrm>
            <a:off x="1239408" y="1511682"/>
            <a:ext cx="6834865" cy="5185070"/>
          </a:xfrm>
          <a:prstGeom prst="rect">
            <a:avLst/>
          </a:prstGeom>
        </p:spPr>
      </p:pic>
    </p:spTree>
    <p:extLst>
      <p:ext uri="{BB962C8B-B14F-4D97-AF65-F5344CB8AC3E}">
        <p14:creationId xmlns:p14="http://schemas.microsoft.com/office/powerpoint/2010/main" val="24447935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48061"/>
            <a:ext cx="9105337" cy="3834896"/>
          </a:xfrm>
          <a:prstGeom prst="rect">
            <a:avLst/>
          </a:prstGeom>
          <a:ln>
            <a:noFill/>
          </a:ln>
        </p:spPr>
        <p:txBody>
          <a:bodyPr wrap="square">
            <a:spAutoFit/>
          </a:bodyPr>
          <a:lstStyle/>
          <a:p>
            <a:pPr algn="ctr"/>
            <a:r>
              <a:rPr lang="en-US" sz="3200" dirty="0" smtClean="0">
                <a:sym typeface="Wingdings"/>
              </a:rPr>
              <a:t>H</a:t>
            </a:r>
            <a:r>
              <a:rPr lang="en-US" sz="3200" baseline="-25000" dirty="0" smtClean="0">
                <a:sym typeface="Wingdings"/>
              </a:rPr>
              <a:t>0</a:t>
            </a:r>
            <a:r>
              <a:rPr lang="en-US" sz="3200" dirty="0" smtClean="0">
                <a:sym typeface="Wingdings"/>
              </a:rPr>
              <a:t>  =  &lt; a, b, c, d  :   </a:t>
            </a:r>
            <a:r>
              <a:rPr lang="en-US" sz="3200" dirty="0" err="1">
                <a:sym typeface="Wingdings"/>
              </a:rPr>
              <a:t>tc</a:t>
            </a:r>
            <a:r>
              <a:rPr lang="en-US" sz="3200" dirty="0">
                <a:sym typeface="Wingdings"/>
              </a:rPr>
              <a:t> + td</a:t>
            </a:r>
            <a:r>
              <a:rPr lang="en-US" sz="3200" dirty="0" smtClean="0">
                <a:sym typeface="Wingdings"/>
              </a:rPr>
              <a:t>,  </a:t>
            </a:r>
            <a:r>
              <a:rPr lang="en-US" sz="3200" dirty="0" err="1">
                <a:sym typeface="Wingdings"/>
              </a:rPr>
              <a:t>tb</a:t>
            </a:r>
            <a:r>
              <a:rPr lang="en-US" sz="3200" dirty="0">
                <a:sym typeface="Wingdings"/>
              </a:rPr>
              <a:t> + c, </a:t>
            </a:r>
            <a:r>
              <a:rPr lang="en-US" sz="3200" dirty="0" smtClean="0">
                <a:sym typeface="Wingdings"/>
              </a:rPr>
              <a:t> ta </a:t>
            </a:r>
            <a:r>
              <a:rPr lang="en-US" sz="3200" dirty="0">
                <a:sym typeface="Wingdings"/>
              </a:rPr>
              <a:t>+ </a:t>
            </a:r>
            <a:r>
              <a:rPr lang="en-US" sz="3200" dirty="0" err="1">
                <a:sym typeface="Wingdings"/>
              </a:rPr>
              <a:t>tb</a:t>
            </a:r>
            <a:r>
              <a:rPr lang="en-US" sz="3200" dirty="0" smtClean="0">
                <a:sym typeface="Wingdings"/>
              </a:rPr>
              <a:t>&gt;</a:t>
            </a:r>
          </a:p>
          <a:p>
            <a:pPr algn="ctr">
              <a:lnSpc>
                <a:spcPct val="130000"/>
              </a:lnSpc>
            </a:pPr>
            <a:r>
              <a:rPr lang="en-US" sz="3200" dirty="0" smtClean="0"/>
              <a:t>H</a:t>
            </a:r>
            <a:r>
              <a:rPr lang="en-US" sz="3200" baseline="-25000" dirty="0" smtClean="0"/>
              <a:t>1</a:t>
            </a:r>
            <a:r>
              <a:rPr lang="en-US" sz="3200" dirty="0" smtClean="0"/>
              <a:t>  =  &lt;</a:t>
            </a:r>
            <a:r>
              <a:rPr lang="en-US" sz="3200" dirty="0"/>
              <a:t>z</a:t>
            </a:r>
            <a:r>
              <a:rPr lang="en-US" sz="3200" baseline="-25000" dirty="0"/>
              <a:t>1</a:t>
            </a:r>
            <a:r>
              <a:rPr lang="en-US" sz="3200" dirty="0"/>
              <a:t>, z</a:t>
            </a:r>
            <a:r>
              <a:rPr lang="en-US" sz="3200" baseline="-25000" dirty="0"/>
              <a:t>2</a:t>
            </a:r>
            <a:r>
              <a:rPr lang="en-US" sz="3200" dirty="0"/>
              <a:t>  :   t z</a:t>
            </a:r>
            <a:r>
              <a:rPr lang="en-US" sz="3200" baseline="-25000" dirty="0"/>
              <a:t>2</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a:t>
            </a:r>
            <a:r>
              <a:rPr lang="en-US" sz="3200" dirty="0" smtClean="0"/>
              <a:t>&gt;</a:t>
            </a:r>
            <a:endParaRPr lang="en-US" sz="3200" dirty="0">
              <a:solidFill>
                <a:srgbClr val="008000"/>
              </a:solidFill>
              <a:sym typeface="Wingdings"/>
            </a:endParaRPr>
          </a:p>
          <a:p>
            <a:pPr>
              <a:lnSpc>
                <a:spcPct val="120000"/>
              </a:lnSpc>
            </a:pPr>
            <a:r>
              <a:rPr lang="en-US" sz="3200" dirty="0" smtClean="0">
                <a:solidFill>
                  <a:srgbClr val="008000"/>
                </a:solidFill>
                <a:sym typeface="Wingdings"/>
              </a:rPr>
              <a:t>                                                        [               )</a:t>
            </a:r>
          </a:p>
          <a:p>
            <a:r>
              <a:rPr lang="en-US" sz="3200" dirty="0">
                <a:solidFill>
                  <a:srgbClr val="008000"/>
                </a:solidFill>
                <a:sym typeface="Wingdings"/>
              </a:rPr>
              <a:t> </a:t>
            </a:r>
            <a:r>
              <a:rPr lang="en-US" sz="3200" dirty="0" smtClean="0">
                <a:solidFill>
                  <a:srgbClr val="008000"/>
                </a:solidFill>
                <a:sym typeface="Wingdings"/>
              </a:rPr>
              <a:t>                                       [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pic>
        <p:nvPicPr>
          <p:cNvPr id="29" name="Picture 28"/>
          <p:cNvPicPr>
            <a:picLocks noChangeAspect="1"/>
          </p:cNvPicPr>
          <p:nvPr/>
        </p:nvPicPr>
        <p:blipFill>
          <a:blip r:embed="rId2"/>
          <a:stretch>
            <a:fillRect/>
          </a:stretch>
        </p:blipFill>
        <p:spPr>
          <a:xfrm>
            <a:off x="-38663" y="4474580"/>
            <a:ext cx="9144000" cy="2427694"/>
          </a:xfrm>
          <a:prstGeom prst="rect">
            <a:avLst/>
          </a:prstGeom>
        </p:spPr>
      </p:pic>
      <p:cxnSp>
        <p:nvCxnSpPr>
          <p:cNvPr id="3" name="Straight Connector 2"/>
          <p:cNvCxnSpPr/>
          <p:nvPr/>
        </p:nvCxnSpPr>
        <p:spPr>
          <a:xfrm>
            <a:off x="686119" y="3749473"/>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86119" y="3238499"/>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357545" y="2763132"/>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831335" y="2266769"/>
            <a:ext cx="4727448" cy="0"/>
          </a:xfrm>
          <a:prstGeom prst="straightConnector1">
            <a:avLst/>
          </a:prstGeom>
          <a:ln w="3810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287963" y="1791389"/>
            <a:ext cx="1506334" cy="0"/>
          </a:xfrm>
          <a:prstGeom prst="straightConnector1">
            <a:avLst/>
          </a:prstGeom>
          <a:ln w="381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66603" y="3864913"/>
            <a:ext cx="8392180" cy="666849"/>
          </a:xfrm>
          <a:prstGeom prst="rect">
            <a:avLst/>
          </a:prstGeom>
        </p:spPr>
        <p:txBody>
          <a:bodyPr wrap="square">
            <a:spAutoFit/>
          </a:bodyPr>
          <a:lstStyle/>
          <a:p>
            <a:pPr>
              <a:lnSpc>
                <a:spcPct val="120000"/>
              </a:lnSpc>
            </a:pPr>
            <a:r>
              <a:rPr lang="en-US" sz="3200" dirty="0">
                <a:solidFill>
                  <a:srgbClr val="008000"/>
                </a:solidFill>
              </a:rPr>
              <a:t>z</a:t>
            </a:r>
            <a:r>
              <a:rPr lang="en-US" sz="3200" baseline="-25000" dirty="0">
                <a:solidFill>
                  <a:srgbClr val="008000"/>
                </a:solidFill>
              </a:rPr>
              <a:t>1</a:t>
            </a:r>
            <a:r>
              <a:rPr lang="en-US" sz="3200" dirty="0">
                <a:solidFill>
                  <a:srgbClr val="008000"/>
                </a:solidFill>
              </a:rPr>
              <a:t> =  ad + cd + t(</a:t>
            </a:r>
            <a:r>
              <a:rPr lang="en-US" sz="3200" dirty="0" err="1">
                <a:solidFill>
                  <a:srgbClr val="008000"/>
                </a:solidFill>
              </a:rPr>
              <a:t>bc</a:t>
            </a:r>
            <a:r>
              <a:rPr lang="en-US" sz="3200" dirty="0">
                <a:solidFill>
                  <a:srgbClr val="008000"/>
                </a:solidFill>
              </a:rPr>
              <a:t>) + t(</a:t>
            </a:r>
            <a:r>
              <a:rPr lang="en-US" sz="3200" dirty="0" err="1">
                <a:solidFill>
                  <a:srgbClr val="008000"/>
                </a:solidFill>
              </a:rPr>
              <a:t>ab</a:t>
            </a:r>
            <a:r>
              <a:rPr lang="en-US" sz="3200" dirty="0">
                <a:solidFill>
                  <a:srgbClr val="008000"/>
                </a:solidFill>
              </a:rPr>
              <a:t>),   z</a:t>
            </a:r>
            <a:r>
              <a:rPr lang="en-US" sz="3200" baseline="-25000" dirty="0">
                <a:solidFill>
                  <a:srgbClr val="008000"/>
                </a:solidFill>
              </a:rPr>
              <a:t>2</a:t>
            </a:r>
            <a:r>
              <a:rPr lang="en-US" sz="3200" dirty="0">
                <a:solidFill>
                  <a:srgbClr val="008000"/>
                </a:solidFill>
              </a:rPr>
              <a:t> =  ac + t</a:t>
            </a:r>
            <a:r>
              <a:rPr lang="en-US" sz="3200" baseline="30000" dirty="0">
                <a:solidFill>
                  <a:srgbClr val="008000"/>
                </a:solidFill>
              </a:rPr>
              <a:t>2</a:t>
            </a:r>
            <a:r>
              <a:rPr lang="en-US" sz="3200" dirty="0">
                <a:solidFill>
                  <a:srgbClr val="008000"/>
                </a:solidFill>
              </a:rPr>
              <a:t>bc + t</a:t>
            </a:r>
            <a:r>
              <a:rPr lang="en-US" sz="3200" baseline="30000" dirty="0">
                <a:solidFill>
                  <a:srgbClr val="008000"/>
                </a:solidFill>
              </a:rPr>
              <a:t>2</a:t>
            </a:r>
            <a:r>
              <a:rPr lang="en-US" sz="3200" dirty="0">
                <a:solidFill>
                  <a:srgbClr val="008000"/>
                </a:solidFill>
              </a:rPr>
              <a:t>ab</a:t>
            </a:r>
          </a:p>
        </p:txBody>
      </p:sp>
    </p:spTree>
    <p:extLst>
      <p:ext uri="{BB962C8B-B14F-4D97-AF65-F5344CB8AC3E}">
        <p14:creationId xmlns:p14="http://schemas.microsoft.com/office/powerpoint/2010/main" val="16805700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124" y="146551"/>
            <a:ext cx="8739952" cy="369332"/>
          </a:xfrm>
          <a:prstGeom prst="rect">
            <a:avLst/>
          </a:prstGeom>
        </p:spPr>
        <p:txBody>
          <a:bodyPr wrap="square">
            <a:spAutoFit/>
          </a:bodyPr>
          <a:lstStyle/>
          <a:p>
            <a:r>
              <a:rPr lang="en-US" dirty="0" smtClean="0"/>
              <a:t>The Theory of Multidimensional Persistence, </a:t>
            </a:r>
            <a:r>
              <a:rPr lang="en-US" dirty="0"/>
              <a:t> </a:t>
            </a:r>
            <a:r>
              <a:rPr lang="en-US" dirty="0" smtClean="0"/>
              <a:t>Gunnar </a:t>
            </a:r>
            <a:r>
              <a:rPr lang="en-US" dirty="0" err="1" smtClean="0"/>
              <a:t>Carlsson</a:t>
            </a:r>
            <a:r>
              <a:rPr lang="en-US" dirty="0" smtClean="0"/>
              <a:t>, </a:t>
            </a:r>
            <a:r>
              <a:rPr lang="en-US" dirty="0" err="1" smtClean="0"/>
              <a:t>Afra</a:t>
            </a:r>
            <a:r>
              <a:rPr lang="en-US" dirty="0" smtClean="0"/>
              <a:t> </a:t>
            </a:r>
            <a:r>
              <a:rPr lang="en-US" dirty="0" err="1" smtClean="0"/>
              <a:t>Zomorodian</a:t>
            </a:r>
            <a:endParaRPr lang="en-US" dirty="0"/>
          </a:p>
        </p:txBody>
      </p:sp>
      <p:sp>
        <p:nvSpPr>
          <p:cNvPr id="3" name="Rectangle 2"/>
          <p:cNvSpPr/>
          <p:nvPr/>
        </p:nvSpPr>
        <p:spPr>
          <a:xfrm>
            <a:off x="250124" y="574761"/>
            <a:ext cx="8893876" cy="923330"/>
          </a:xfrm>
          <a:prstGeom prst="rect">
            <a:avLst/>
          </a:prstGeom>
        </p:spPr>
        <p:txBody>
          <a:bodyPr wrap="square">
            <a:spAutoFit/>
          </a:bodyPr>
          <a:lstStyle/>
          <a:p>
            <a:r>
              <a:rPr lang="en-US" b="1" dirty="0"/>
              <a:t>"Persistence and Point Clouds" </a:t>
            </a:r>
            <a:r>
              <a:rPr lang="en-US" b="1" dirty="0" err="1"/>
              <a:t>Functoriality</a:t>
            </a:r>
            <a:r>
              <a:rPr lang="en-US" b="1" dirty="0"/>
              <a:t>, diagrams, difficulties in classifying diagrams, </a:t>
            </a:r>
            <a:endParaRPr lang="en-US" b="1" dirty="0" smtClean="0"/>
          </a:p>
          <a:p>
            <a:r>
              <a:rPr lang="en-US" b="1" dirty="0" smtClean="0"/>
              <a:t>multidimensional </a:t>
            </a:r>
            <a:r>
              <a:rPr lang="en-US" b="1" dirty="0"/>
              <a:t>persistence, </a:t>
            </a:r>
            <a:r>
              <a:rPr lang="en-US" b="1" dirty="0" err="1"/>
              <a:t>Gröbner</a:t>
            </a:r>
            <a:r>
              <a:rPr lang="en-US" b="1" dirty="0"/>
              <a:t> </a:t>
            </a:r>
            <a:r>
              <a:rPr lang="en-US" b="1" dirty="0" smtClean="0"/>
              <a:t>bases, </a:t>
            </a:r>
            <a:r>
              <a:rPr lang="en-US" dirty="0" smtClean="0"/>
              <a:t> Gunnar </a:t>
            </a:r>
            <a:r>
              <a:rPr lang="en-US" dirty="0" err="1" smtClean="0"/>
              <a:t>Carlsson</a:t>
            </a:r>
            <a:r>
              <a:rPr lang="en-US" dirty="0" smtClean="0"/>
              <a:t> </a:t>
            </a:r>
          </a:p>
          <a:p>
            <a:r>
              <a:rPr lang="en-US" dirty="0" smtClean="0"/>
              <a:t>http://</a:t>
            </a:r>
            <a:r>
              <a:rPr lang="en-US" dirty="0" err="1" smtClean="0"/>
              <a:t>www.ima.umn.edu</a:t>
            </a:r>
            <a:r>
              <a:rPr lang="en-US" dirty="0" smtClean="0"/>
              <a:t>/videos/?id=862</a:t>
            </a:r>
            <a:endParaRPr lang="en-US" dirty="0"/>
          </a:p>
        </p:txBody>
      </p:sp>
      <p:pic>
        <p:nvPicPr>
          <p:cNvPr id="4" name="Picture 3"/>
          <p:cNvPicPr>
            <a:picLocks noChangeAspect="1"/>
          </p:cNvPicPr>
          <p:nvPr/>
        </p:nvPicPr>
        <p:blipFill>
          <a:blip r:embed="rId2"/>
          <a:stretch>
            <a:fillRect/>
          </a:stretch>
        </p:blipFill>
        <p:spPr>
          <a:xfrm>
            <a:off x="1239408" y="1511682"/>
            <a:ext cx="6834865" cy="5185070"/>
          </a:xfrm>
          <a:prstGeom prst="rect">
            <a:avLst/>
          </a:prstGeom>
        </p:spPr>
      </p:pic>
    </p:spTree>
    <p:extLst>
      <p:ext uri="{BB962C8B-B14F-4D97-AF65-F5344CB8AC3E}">
        <p14:creationId xmlns:p14="http://schemas.microsoft.com/office/powerpoint/2010/main" val="12245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0"/>
            <a:ext cx="8512233" cy="6858000"/>
          </a:xfrm>
          <a:prstGeom prst="rect">
            <a:avLst/>
          </a:prstGeom>
        </p:spPr>
      </p:pic>
      <p:sp>
        <p:nvSpPr>
          <p:cNvPr id="4" name="Rectangle 3"/>
          <p:cNvSpPr/>
          <p:nvPr/>
        </p:nvSpPr>
        <p:spPr>
          <a:xfrm>
            <a:off x="2857500" y="101600"/>
            <a:ext cx="939800" cy="6654800"/>
          </a:xfrm>
          <a:prstGeom prst="rect">
            <a:avLst/>
          </a:prstGeom>
          <a:noFill/>
          <a:ln w="5715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3030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00" y="0"/>
            <a:ext cx="8373850" cy="6858000"/>
          </a:xfrm>
          <a:prstGeom prst="rect">
            <a:avLst/>
          </a:prstGeom>
        </p:spPr>
      </p:pic>
    </p:spTree>
    <p:extLst>
      <p:ext uri="{BB962C8B-B14F-4D97-AF65-F5344CB8AC3E}">
        <p14:creationId xmlns:p14="http://schemas.microsoft.com/office/powerpoint/2010/main" val="40686332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16004"/>
            <a:ext cx="9144000" cy="5313405"/>
          </a:xfrm>
          <a:prstGeom prst="rect">
            <a:avLst/>
          </a:prstGeom>
        </p:spPr>
      </p:pic>
      <p:sp>
        <p:nvSpPr>
          <p:cNvPr id="3" name="TextBox 2"/>
          <p:cNvSpPr txBox="1"/>
          <p:nvPr/>
        </p:nvSpPr>
        <p:spPr>
          <a:xfrm>
            <a:off x="985121" y="253998"/>
            <a:ext cx="7173759" cy="584776"/>
          </a:xfrm>
          <a:prstGeom prst="rect">
            <a:avLst/>
          </a:prstGeom>
          <a:noFill/>
        </p:spPr>
        <p:txBody>
          <a:bodyPr wrap="none" rtlCol="0">
            <a:spAutoFit/>
          </a:bodyPr>
          <a:lstStyle/>
          <a:p>
            <a:r>
              <a:rPr lang="en-US" sz="3200" dirty="0" smtClean="0">
                <a:solidFill>
                  <a:srgbClr val="660066"/>
                </a:solidFill>
              </a:rPr>
              <a:t>http://</a:t>
            </a:r>
            <a:r>
              <a:rPr lang="en-US" sz="3200" dirty="0" err="1" smtClean="0">
                <a:solidFill>
                  <a:srgbClr val="660066"/>
                </a:solidFill>
              </a:rPr>
              <a:t>www.mrzv.org</a:t>
            </a:r>
            <a:r>
              <a:rPr lang="en-US" sz="3200" dirty="0" smtClean="0">
                <a:solidFill>
                  <a:srgbClr val="660066"/>
                </a:solidFill>
              </a:rPr>
              <a:t>/software/</a:t>
            </a:r>
            <a:r>
              <a:rPr lang="en-US" sz="3200" dirty="0" err="1" smtClean="0">
                <a:solidFill>
                  <a:srgbClr val="660066"/>
                </a:solidFill>
              </a:rPr>
              <a:t>dionysus</a:t>
            </a:r>
            <a:r>
              <a:rPr lang="en-US" sz="3200" dirty="0" smtClean="0">
                <a:solidFill>
                  <a:srgbClr val="660066"/>
                </a:solidFill>
              </a:rPr>
              <a:t>/</a:t>
            </a:r>
            <a:endParaRPr lang="en-US" sz="3200" dirty="0">
              <a:solidFill>
                <a:srgbClr val="660066"/>
              </a:solidFill>
            </a:endParaRPr>
          </a:p>
        </p:txBody>
      </p:sp>
    </p:spTree>
    <p:extLst>
      <p:ext uri="{BB962C8B-B14F-4D97-AF65-F5344CB8AC3E}">
        <p14:creationId xmlns:p14="http://schemas.microsoft.com/office/powerpoint/2010/main" val="2989404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48061"/>
            <a:ext cx="9105337" cy="3834896"/>
          </a:xfrm>
          <a:prstGeom prst="rect">
            <a:avLst/>
          </a:prstGeom>
          <a:ln>
            <a:noFill/>
          </a:ln>
        </p:spPr>
        <p:txBody>
          <a:bodyPr wrap="square">
            <a:spAutoFit/>
          </a:bodyPr>
          <a:lstStyle/>
          <a:p>
            <a:pPr algn="ctr"/>
            <a:r>
              <a:rPr lang="en-US" sz="3200" dirty="0" smtClean="0">
                <a:sym typeface="Wingdings"/>
              </a:rPr>
              <a:t>H</a:t>
            </a:r>
            <a:r>
              <a:rPr lang="en-US" sz="3200" baseline="-25000" dirty="0" smtClean="0">
                <a:sym typeface="Wingdings"/>
              </a:rPr>
              <a:t>0</a:t>
            </a:r>
            <a:r>
              <a:rPr lang="en-US" sz="3200" dirty="0" smtClean="0">
                <a:sym typeface="Wingdings"/>
              </a:rPr>
              <a:t>  =  &lt; a, b, c, d  :   </a:t>
            </a:r>
            <a:r>
              <a:rPr lang="en-US" sz="3200" dirty="0" err="1">
                <a:sym typeface="Wingdings"/>
              </a:rPr>
              <a:t>tc</a:t>
            </a:r>
            <a:r>
              <a:rPr lang="en-US" sz="3200" dirty="0">
                <a:sym typeface="Wingdings"/>
              </a:rPr>
              <a:t> + td</a:t>
            </a:r>
            <a:r>
              <a:rPr lang="en-US" sz="3200" dirty="0" smtClean="0">
                <a:sym typeface="Wingdings"/>
              </a:rPr>
              <a:t>,  </a:t>
            </a:r>
            <a:r>
              <a:rPr lang="en-US" sz="3200" dirty="0" err="1">
                <a:sym typeface="Wingdings"/>
              </a:rPr>
              <a:t>tb</a:t>
            </a:r>
            <a:r>
              <a:rPr lang="en-US" sz="3200" dirty="0">
                <a:sym typeface="Wingdings"/>
              </a:rPr>
              <a:t> + c, </a:t>
            </a:r>
            <a:r>
              <a:rPr lang="en-US" sz="3200" dirty="0" smtClean="0">
                <a:sym typeface="Wingdings"/>
              </a:rPr>
              <a:t> ta </a:t>
            </a:r>
            <a:r>
              <a:rPr lang="en-US" sz="3200" dirty="0">
                <a:sym typeface="Wingdings"/>
              </a:rPr>
              <a:t>+ </a:t>
            </a:r>
            <a:r>
              <a:rPr lang="en-US" sz="3200" dirty="0" err="1">
                <a:sym typeface="Wingdings"/>
              </a:rPr>
              <a:t>tb</a:t>
            </a:r>
            <a:r>
              <a:rPr lang="en-US" sz="3200" dirty="0" smtClean="0">
                <a:sym typeface="Wingdings"/>
              </a:rPr>
              <a:t>&gt;</a:t>
            </a:r>
          </a:p>
          <a:p>
            <a:pPr algn="ctr">
              <a:lnSpc>
                <a:spcPct val="130000"/>
              </a:lnSpc>
            </a:pPr>
            <a:r>
              <a:rPr lang="en-US" sz="3200" dirty="0" smtClean="0"/>
              <a:t>H</a:t>
            </a:r>
            <a:r>
              <a:rPr lang="en-US" sz="3200" baseline="-25000" dirty="0" smtClean="0"/>
              <a:t>1</a:t>
            </a:r>
            <a:r>
              <a:rPr lang="en-US" sz="3200" dirty="0" smtClean="0"/>
              <a:t>  =  &lt;</a:t>
            </a:r>
            <a:r>
              <a:rPr lang="en-US" sz="3200" dirty="0"/>
              <a:t>z</a:t>
            </a:r>
            <a:r>
              <a:rPr lang="en-US" sz="3200" baseline="-25000" dirty="0"/>
              <a:t>1</a:t>
            </a:r>
            <a:r>
              <a:rPr lang="en-US" sz="3200" dirty="0"/>
              <a:t>, z</a:t>
            </a:r>
            <a:r>
              <a:rPr lang="en-US" sz="3200" baseline="-25000" dirty="0"/>
              <a:t>2</a:t>
            </a:r>
            <a:r>
              <a:rPr lang="en-US" sz="3200" dirty="0"/>
              <a:t>  :   t z</a:t>
            </a:r>
            <a:r>
              <a:rPr lang="en-US" sz="3200" baseline="-25000" dirty="0"/>
              <a:t>2</a:t>
            </a:r>
            <a:r>
              <a:rPr lang="en-US" sz="3200" dirty="0"/>
              <a:t>,  t</a:t>
            </a:r>
            <a:r>
              <a:rPr lang="en-US" sz="3200" baseline="30000" dirty="0"/>
              <a:t>3</a:t>
            </a:r>
            <a:r>
              <a:rPr lang="en-US" sz="3200" dirty="0"/>
              <a:t>z</a:t>
            </a:r>
            <a:r>
              <a:rPr lang="en-US" sz="3200" baseline="-25000" dirty="0"/>
              <a:t>1</a:t>
            </a:r>
            <a:r>
              <a:rPr lang="en-US" sz="3200" dirty="0"/>
              <a:t> + t</a:t>
            </a:r>
            <a:r>
              <a:rPr lang="en-US" sz="3200" baseline="30000" dirty="0"/>
              <a:t>2</a:t>
            </a:r>
            <a:r>
              <a:rPr lang="en-US" sz="3200" dirty="0"/>
              <a:t>z</a:t>
            </a:r>
            <a:r>
              <a:rPr lang="en-US" sz="3200" baseline="-25000" dirty="0"/>
              <a:t>2</a:t>
            </a:r>
            <a:r>
              <a:rPr lang="en-US" sz="3200" dirty="0"/>
              <a:t>   </a:t>
            </a:r>
            <a:r>
              <a:rPr lang="en-US" sz="3200" dirty="0" smtClean="0"/>
              <a:t>&gt;</a:t>
            </a:r>
            <a:endParaRPr lang="en-US" sz="3200" dirty="0">
              <a:solidFill>
                <a:srgbClr val="008000"/>
              </a:solidFill>
              <a:sym typeface="Wingdings"/>
            </a:endParaRPr>
          </a:p>
          <a:p>
            <a:pPr>
              <a:lnSpc>
                <a:spcPct val="120000"/>
              </a:lnSpc>
            </a:pPr>
            <a:r>
              <a:rPr lang="en-US" sz="3200" dirty="0" smtClean="0">
                <a:solidFill>
                  <a:srgbClr val="008000"/>
                </a:solidFill>
                <a:sym typeface="Wingdings"/>
              </a:rPr>
              <a:t>                                                        [               )</a:t>
            </a:r>
          </a:p>
          <a:p>
            <a:r>
              <a:rPr lang="en-US" sz="3200" dirty="0">
                <a:solidFill>
                  <a:srgbClr val="008000"/>
                </a:solidFill>
                <a:sym typeface="Wingdings"/>
              </a:rPr>
              <a:t> </a:t>
            </a:r>
            <a:r>
              <a:rPr lang="en-US" sz="3200" dirty="0" smtClean="0">
                <a:solidFill>
                  <a:srgbClr val="008000"/>
                </a:solidFill>
                <a:sym typeface="Wingdings"/>
              </a:rPr>
              <a:t>                                       [                                                  )</a:t>
            </a:r>
          </a:p>
          <a:p>
            <a:r>
              <a:rPr lang="en-US" sz="3200" dirty="0">
                <a:solidFill>
                  <a:srgbClr val="008000"/>
                </a:solidFill>
                <a:sym typeface="Wingdings"/>
              </a:rPr>
              <a:t> </a:t>
            </a:r>
            <a:r>
              <a:rPr lang="en-US" sz="3200" dirty="0" smtClean="0">
                <a:solidFill>
                  <a:srgbClr val="008000"/>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                )</a:t>
            </a:r>
          </a:p>
          <a:p>
            <a:r>
              <a:rPr lang="en-US" sz="3200" dirty="0">
                <a:solidFill>
                  <a:srgbClr val="660066"/>
                </a:solidFill>
                <a:sym typeface="Wingdings"/>
              </a:rPr>
              <a:t> </a:t>
            </a:r>
            <a:r>
              <a:rPr lang="en-US" sz="3200" dirty="0" smtClean="0">
                <a:solidFill>
                  <a:srgbClr val="660066"/>
                </a:solidFill>
                <a:sym typeface="Wingdings"/>
              </a:rPr>
              <a:t>     [</a:t>
            </a:r>
            <a:endParaRPr lang="en-US" sz="3200" dirty="0">
              <a:solidFill>
                <a:srgbClr val="008000"/>
              </a:solidFill>
            </a:endParaRPr>
          </a:p>
        </p:txBody>
      </p:sp>
      <p:pic>
        <p:nvPicPr>
          <p:cNvPr id="29" name="Picture 28"/>
          <p:cNvPicPr>
            <a:picLocks noChangeAspect="1"/>
          </p:cNvPicPr>
          <p:nvPr/>
        </p:nvPicPr>
        <p:blipFill>
          <a:blip r:embed="rId2"/>
          <a:stretch>
            <a:fillRect/>
          </a:stretch>
        </p:blipFill>
        <p:spPr>
          <a:xfrm>
            <a:off x="-38663" y="4474580"/>
            <a:ext cx="9144000" cy="2427694"/>
          </a:xfrm>
          <a:prstGeom prst="rect">
            <a:avLst/>
          </a:prstGeom>
        </p:spPr>
      </p:pic>
      <p:cxnSp>
        <p:nvCxnSpPr>
          <p:cNvPr id="3" name="Straight Connector 2"/>
          <p:cNvCxnSpPr/>
          <p:nvPr/>
        </p:nvCxnSpPr>
        <p:spPr>
          <a:xfrm>
            <a:off x="686119" y="3749473"/>
            <a:ext cx="8160441" cy="0"/>
          </a:xfrm>
          <a:prstGeom prst="line">
            <a:avLst/>
          </a:prstGeom>
          <a:ln w="38100">
            <a:solidFill>
              <a:srgbClr val="66006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686119" y="3238499"/>
            <a:ext cx="1627632"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357545" y="2763132"/>
            <a:ext cx="1506334" cy="0"/>
          </a:xfrm>
          <a:prstGeom prst="straightConnector1">
            <a:avLst/>
          </a:prstGeom>
          <a:ln w="38100">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831335" y="2266769"/>
            <a:ext cx="4727448" cy="0"/>
          </a:xfrm>
          <a:prstGeom prst="straightConnector1">
            <a:avLst/>
          </a:prstGeom>
          <a:ln w="3810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5287963" y="1791389"/>
            <a:ext cx="1506334" cy="0"/>
          </a:xfrm>
          <a:prstGeom prst="straightConnector1">
            <a:avLst/>
          </a:prstGeom>
          <a:ln w="3810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66603" y="3864913"/>
            <a:ext cx="8392180" cy="666849"/>
          </a:xfrm>
          <a:prstGeom prst="rect">
            <a:avLst/>
          </a:prstGeom>
        </p:spPr>
        <p:txBody>
          <a:bodyPr wrap="square">
            <a:spAutoFit/>
          </a:bodyPr>
          <a:lstStyle/>
          <a:p>
            <a:pPr>
              <a:lnSpc>
                <a:spcPct val="120000"/>
              </a:lnSpc>
            </a:pPr>
            <a:r>
              <a:rPr lang="en-US" sz="3200" dirty="0">
                <a:solidFill>
                  <a:srgbClr val="008000"/>
                </a:solidFill>
              </a:rPr>
              <a:t>z</a:t>
            </a:r>
            <a:r>
              <a:rPr lang="en-US" sz="3200" baseline="-25000" dirty="0">
                <a:solidFill>
                  <a:srgbClr val="008000"/>
                </a:solidFill>
              </a:rPr>
              <a:t>1</a:t>
            </a:r>
            <a:r>
              <a:rPr lang="en-US" sz="3200" dirty="0">
                <a:solidFill>
                  <a:srgbClr val="008000"/>
                </a:solidFill>
              </a:rPr>
              <a:t> =  ad + cd + t(</a:t>
            </a:r>
            <a:r>
              <a:rPr lang="en-US" sz="3200" dirty="0" err="1">
                <a:solidFill>
                  <a:srgbClr val="008000"/>
                </a:solidFill>
              </a:rPr>
              <a:t>bc</a:t>
            </a:r>
            <a:r>
              <a:rPr lang="en-US" sz="3200" dirty="0">
                <a:solidFill>
                  <a:srgbClr val="008000"/>
                </a:solidFill>
              </a:rPr>
              <a:t>) + t(</a:t>
            </a:r>
            <a:r>
              <a:rPr lang="en-US" sz="3200" dirty="0" err="1">
                <a:solidFill>
                  <a:srgbClr val="008000"/>
                </a:solidFill>
              </a:rPr>
              <a:t>ab</a:t>
            </a:r>
            <a:r>
              <a:rPr lang="en-US" sz="3200" dirty="0">
                <a:solidFill>
                  <a:srgbClr val="008000"/>
                </a:solidFill>
              </a:rPr>
              <a:t>),   z</a:t>
            </a:r>
            <a:r>
              <a:rPr lang="en-US" sz="3200" baseline="-25000" dirty="0">
                <a:solidFill>
                  <a:srgbClr val="008000"/>
                </a:solidFill>
              </a:rPr>
              <a:t>2</a:t>
            </a:r>
            <a:r>
              <a:rPr lang="en-US" sz="3200" dirty="0">
                <a:solidFill>
                  <a:srgbClr val="008000"/>
                </a:solidFill>
              </a:rPr>
              <a:t> =  ac + t</a:t>
            </a:r>
            <a:r>
              <a:rPr lang="en-US" sz="3200" baseline="30000" dirty="0">
                <a:solidFill>
                  <a:srgbClr val="008000"/>
                </a:solidFill>
              </a:rPr>
              <a:t>2</a:t>
            </a:r>
            <a:r>
              <a:rPr lang="en-US" sz="3200" dirty="0">
                <a:solidFill>
                  <a:srgbClr val="008000"/>
                </a:solidFill>
              </a:rPr>
              <a:t>bc + t</a:t>
            </a:r>
            <a:r>
              <a:rPr lang="en-US" sz="3200" baseline="30000" dirty="0">
                <a:solidFill>
                  <a:srgbClr val="008000"/>
                </a:solidFill>
              </a:rPr>
              <a:t>2</a:t>
            </a:r>
            <a:r>
              <a:rPr lang="en-US" sz="3200" dirty="0">
                <a:solidFill>
                  <a:srgbClr val="008000"/>
                </a:solidFill>
              </a:rPr>
              <a:t>ab</a:t>
            </a:r>
          </a:p>
        </p:txBody>
      </p:sp>
    </p:spTree>
    <p:extLst>
      <p:ext uri="{BB962C8B-B14F-4D97-AF65-F5344CB8AC3E}">
        <p14:creationId xmlns:p14="http://schemas.microsoft.com/office/powerpoint/2010/main" val="3465109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3200" dirty="0"/>
        </a:defPPr>
      </a:lstStyle>
    </a:spDef>
    <a:lnDef>
      <a:spPr>
        <a:ln w="38100">
          <a:solidFill>
            <a:srgbClr val="0000FF"/>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dirty="0"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10321</TotalTime>
  <Words>2717</Words>
  <Application>Microsoft Office PowerPoint</Application>
  <PresentationFormat>On-screen Show (4:3)</PresentationFormat>
  <Paragraphs>591</Paragraphs>
  <Slides>85</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85</vt:i4>
      </vt:variant>
    </vt:vector>
  </HeadingPairs>
  <TitlesOfParts>
    <vt:vector size="95" baseType="lpstr">
      <vt:lpstr>Arial</vt:lpstr>
      <vt:lpstr>Calibri</vt:lpstr>
      <vt:lpstr>CMMI12</vt:lpstr>
      <vt:lpstr>CMR17</vt:lpstr>
      <vt:lpstr>Symbol</vt:lpstr>
      <vt:lpstr>Times-Italic</vt:lpstr>
      <vt:lpstr>Times-Roman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Reviewer</cp:lastModifiedBy>
  <cp:revision>146</cp:revision>
  <dcterms:created xsi:type="dcterms:W3CDTF">2013-02-28T15:51:56Z</dcterms:created>
  <dcterms:modified xsi:type="dcterms:W3CDTF">2017-02-09T15:03:52Z</dcterms:modified>
  <cp:category/>
</cp:coreProperties>
</file>