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689" r:id="rId2"/>
    <p:sldId id="68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1" autoAdjust="0"/>
    <p:restoredTop sz="95153" autoAdjust="0"/>
  </p:normalViewPr>
  <p:slideViewPr>
    <p:cSldViewPr snapToGrid="0" snapToObjects="1">
      <p:cViewPr varScale="1">
        <p:scale>
          <a:sx n="95" d="100"/>
          <a:sy n="95" d="100"/>
        </p:scale>
        <p:origin x="749" y="53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-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40FE4-CBB4-214A-8C32-30A1B6D7E27F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A1E51-86DC-3047-A7D4-94C962C5D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54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5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2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0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3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5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9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0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4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4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ECF8-9160-0948-BBAE-ECC339A7C2A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4373-B020-EF4F-8610-FABD55893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5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yasdi.com/resources/" TargetMode="External"/><Relationship Id="rId2" Type="http://schemas.openxmlformats.org/officeDocument/2006/relationships/hyperlink" Target="http://homepage.math.uiowa.edu/~idarcy/AT/prelectures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5747" y="82494"/>
            <a:ext cx="7867757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Grades:   Total points:  4200</a:t>
            </a:r>
          </a:p>
          <a:p>
            <a:endParaRPr lang="en-US" dirty="0"/>
          </a:p>
          <a:p>
            <a:r>
              <a:rPr lang="en-US" sz="2400" dirty="0" smtClean="0"/>
              <a:t>A     93%  =  </a:t>
            </a:r>
            <a:r>
              <a:rPr lang="en-US" sz="2400" dirty="0"/>
              <a:t>3906 </a:t>
            </a:r>
            <a:r>
              <a:rPr lang="en-US" sz="2400" dirty="0" smtClean="0"/>
              <a:t>                     </a:t>
            </a:r>
            <a:r>
              <a:rPr lang="en-US" sz="1200" dirty="0" smtClean="0">
                <a:hlinkClick r:id="rId2"/>
              </a:rPr>
              <a:t>http</a:t>
            </a:r>
            <a:r>
              <a:rPr lang="en-US" sz="1200" dirty="0">
                <a:hlinkClick r:id="rId2"/>
              </a:rPr>
              <a:t>://homepage.math.uiowa.edu/~</a:t>
            </a:r>
            <a:r>
              <a:rPr lang="en-US" sz="1200" dirty="0" smtClean="0">
                <a:hlinkClick r:id="rId2"/>
              </a:rPr>
              <a:t>idarcy/AT/prelectures.html</a:t>
            </a:r>
            <a:r>
              <a:rPr lang="en-US" sz="1200" dirty="0" smtClean="0"/>
              <a:t> </a:t>
            </a:r>
            <a:endParaRPr lang="en-US" sz="1200" dirty="0" smtClean="0"/>
          </a:p>
          <a:p>
            <a:r>
              <a:rPr lang="en-US" sz="2400" dirty="0" smtClean="0"/>
              <a:t>A-    90%  =  </a:t>
            </a:r>
            <a:r>
              <a:rPr lang="en-US" sz="2400" dirty="0"/>
              <a:t>3780 </a:t>
            </a:r>
            <a:r>
              <a:rPr lang="en-US" sz="2400" dirty="0" smtClean="0"/>
              <a:t>				</a:t>
            </a:r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://www.ayasdi.com/resources</a:t>
            </a:r>
            <a:r>
              <a:rPr lang="en-US" sz="1400" dirty="0" smtClean="0">
                <a:hlinkClick r:id="rId3"/>
              </a:rPr>
              <a:t>/</a:t>
            </a:r>
            <a:r>
              <a:rPr lang="en-US" sz="1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B+   87%  =  </a:t>
            </a:r>
            <a:r>
              <a:rPr lang="en-US" sz="2400" dirty="0" smtClean="0"/>
              <a:t>3654				</a:t>
            </a:r>
            <a:r>
              <a:rPr lang="en-US" sz="1400" dirty="0" err="1" smtClean="0"/>
              <a:t>youtube</a:t>
            </a:r>
            <a:r>
              <a:rPr lang="en-US" sz="1400" dirty="0" smtClean="0"/>
              <a:t>, </a:t>
            </a:r>
            <a:r>
              <a:rPr lang="en-US" sz="1400" dirty="0" err="1" smtClean="0"/>
              <a:t>coursera</a:t>
            </a:r>
            <a:r>
              <a:rPr lang="en-US" sz="1400" dirty="0" smtClean="0"/>
              <a:t>, </a:t>
            </a:r>
            <a:r>
              <a:rPr lang="en-US" sz="1400" dirty="0" err="1" smtClean="0"/>
              <a:t>edX</a:t>
            </a:r>
            <a:r>
              <a:rPr lang="en-US" sz="1400" dirty="0"/>
              <a:t>, </a:t>
            </a:r>
            <a:r>
              <a:rPr lang="en-US" sz="1400" dirty="0" err="1" smtClean="0"/>
              <a:t>udacity</a:t>
            </a:r>
            <a:r>
              <a:rPr lang="en-US" sz="1400" smtClean="0"/>
              <a:t>, etc.  </a:t>
            </a:r>
            <a:endParaRPr lang="en-US" sz="2400" dirty="0" smtClean="0"/>
          </a:p>
          <a:p>
            <a:r>
              <a:rPr lang="en-US" sz="2400" dirty="0" smtClean="0"/>
              <a:t>B     83%  =  3486</a:t>
            </a:r>
          </a:p>
          <a:p>
            <a:r>
              <a:rPr lang="en-US" sz="2400" dirty="0" smtClean="0"/>
              <a:t>B-    80%  =  3360</a:t>
            </a:r>
          </a:p>
          <a:p>
            <a:endParaRPr lang="en-US" dirty="0"/>
          </a:p>
          <a:p>
            <a:r>
              <a:rPr lang="en-US" sz="2400" dirty="0" smtClean="0"/>
              <a:t>Presentation:  200  (slides due Sunday, will grade out of 100)</a:t>
            </a:r>
          </a:p>
          <a:p>
            <a:r>
              <a:rPr lang="en-US" sz="2400" dirty="0" smtClean="0"/>
              <a:t>Final Project:  Total 500</a:t>
            </a:r>
          </a:p>
          <a:p>
            <a:r>
              <a:rPr lang="en-US" sz="2400" dirty="0" smtClean="0"/>
              <a:t>Outside Activities:  Up to 300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Write report on paper, video, </a:t>
            </a:r>
            <a:r>
              <a:rPr lang="en-US" sz="2400" dirty="0" err="1" smtClean="0"/>
              <a:t>etc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Report:  Summarize content, evaluate quality.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Grade for video: ~50% of time for good report.</a:t>
            </a:r>
          </a:p>
          <a:p>
            <a:r>
              <a:rPr lang="en-US" sz="2400" dirty="0" smtClean="0"/>
              <a:t>                  Make-up for absence: more generously graded.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Outside presentation</a:t>
            </a:r>
          </a:p>
          <a:p>
            <a:r>
              <a:rPr lang="en-US" sz="2400" dirty="0" smtClean="0"/>
              <a:t>Midterm Redo.</a:t>
            </a:r>
          </a:p>
          <a:p>
            <a:r>
              <a:rPr lang="en-US" sz="2400" dirty="0" smtClean="0"/>
              <a:t>Writing/Speaking Center report 15 + 15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882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73179" y="1837293"/>
            <a:ext cx="8197642" cy="893616"/>
            <a:chOff x="511322" y="488588"/>
            <a:chExt cx="8197642" cy="893616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511322" y="709307"/>
              <a:ext cx="7884251" cy="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861653" y="488588"/>
              <a:ext cx="0" cy="441437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92383" y="488588"/>
              <a:ext cx="0" cy="441437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7962084" y="488588"/>
              <a:ext cx="0" cy="441437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676264" y="920539"/>
              <a:ext cx="8032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0       1                                                                                           10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4732" y="379396"/>
            <a:ext cx="8532683" cy="6124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800000"/>
                </a:solidFill>
              </a:rPr>
              <a:t>Why use PCA in data analysis?</a:t>
            </a:r>
          </a:p>
          <a:p>
            <a:endParaRPr lang="en-US" sz="2400" dirty="0"/>
          </a:p>
          <a:p>
            <a:r>
              <a:rPr lang="en-US" sz="2400" dirty="0" smtClean="0"/>
              <a:t>Consider the points  (0, 0, …, 0),  (1, 0, …, 0),  (10, 0, …, 0)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Add noise to first point (0, 0, …, 0) </a:t>
            </a:r>
            <a:r>
              <a:rPr lang="en-US" sz="2400" dirty="0" smtClean="0">
                <a:sym typeface="Wingdings"/>
              </a:rPr>
              <a:t> (0, 1, …, 1)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In R</a:t>
            </a:r>
            <a:r>
              <a:rPr lang="en-US" sz="2400" baseline="30000" dirty="0" smtClean="0"/>
              <a:t>100</a:t>
            </a:r>
            <a:r>
              <a:rPr lang="en-US" sz="2400" dirty="0" smtClean="0"/>
              <a:t>,   d(</a:t>
            </a:r>
            <a:r>
              <a:rPr lang="en-US" sz="2400" dirty="0" smtClean="0">
                <a:sym typeface="Wingdings"/>
              </a:rPr>
              <a:t>(0, 1, …, 1)</a:t>
            </a:r>
            <a:r>
              <a:rPr lang="en-US" sz="2400" dirty="0" smtClean="0"/>
              <a:t>, (1, 0, …, 0)) = 10  &gt;  9.</a:t>
            </a:r>
          </a:p>
          <a:p>
            <a:endParaRPr lang="en-US" sz="2400" baseline="30000" dirty="0"/>
          </a:p>
          <a:p>
            <a:endParaRPr lang="en-US" sz="2400" dirty="0" smtClean="0"/>
          </a:p>
          <a:p>
            <a:r>
              <a:rPr lang="en-US" sz="2400" dirty="0" smtClean="0"/>
              <a:t>Add small noise to first point (0, 0, …, 0) </a:t>
            </a:r>
            <a:r>
              <a:rPr lang="en-US" sz="2400" dirty="0" smtClean="0">
                <a:sym typeface="Wingdings"/>
              </a:rPr>
              <a:t> (0, 0.1, …, 0.1)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In R</a:t>
            </a:r>
            <a:r>
              <a:rPr lang="en-US" sz="2400" baseline="30000" dirty="0" smtClean="0"/>
              <a:t>39,900</a:t>
            </a:r>
            <a:r>
              <a:rPr lang="en-US" sz="2400" dirty="0" smtClean="0"/>
              <a:t>,   d(</a:t>
            </a:r>
            <a:r>
              <a:rPr lang="en-US" sz="2400" dirty="0" smtClean="0">
                <a:sym typeface="Wingdings"/>
              </a:rPr>
              <a:t>(0, 0.1, …, 0.1)</a:t>
            </a:r>
            <a:r>
              <a:rPr lang="en-US" sz="2400" dirty="0" smtClean="0"/>
              <a:t>, (1, 0, …, 0)) = 20  &gt;  9.</a:t>
            </a:r>
            <a:endParaRPr lang="en-US" sz="2400" baseline="30000" dirty="0" smtClean="0"/>
          </a:p>
          <a:p>
            <a:endParaRPr lang="en-US" sz="2400" baseline="30000" dirty="0" smtClean="0"/>
          </a:p>
          <a:p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339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342900" indent="-342900">
          <a:buAutoNum type="arabicPeriod"/>
          <a:defRPr sz="3200" b="1" dirty="0" smtClean="0">
            <a:latin typeface="Times-Bold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accent6">
            <a:lumMod val="20000"/>
            <a:lumOff val="80000"/>
          </a:schemeClr>
        </a:solidFill>
      </a:spPr>
      <a:bodyPr wrap="square" rtlCol="0">
        <a:spAutoFit/>
      </a:bodyPr>
      <a:lstStyle>
        <a:defPPr algn="ctr">
          <a:defRPr sz="2800" dirty="0" err="1">
            <a:solidFill>
              <a:srgbClr val="7030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13789</TotalTime>
  <Words>154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Darcy, Isabel K</cp:lastModifiedBy>
  <cp:revision>220</cp:revision>
  <dcterms:created xsi:type="dcterms:W3CDTF">2013-11-08T02:36:41Z</dcterms:created>
  <dcterms:modified xsi:type="dcterms:W3CDTF">2017-04-27T14:17:32Z</dcterms:modified>
  <cp:category/>
</cp:coreProperties>
</file>