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611" r:id="rId2"/>
    <p:sldId id="662" r:id="rId3"/>
    <p:sldId id="612" r:id="rId4"/>
    <p:sldId id="663" r:id="rId5"/>
    <p:sldId id="664" r:id="rId6"/>
    <p:sldId id="665" r:id="rId7"/>
    <p:sldId id="613" r:id="rId8"/>
    <p:sldId id="614" r:id="rId9"/>
    <p:sldId id="666" r:id="rId10"/>
    <p:sldId id="615" r:id="rId11"/>
    <p:sldId id="617" r:id="rId12"/>
    <p:sldId id="618" r:id="rId13"/>
    <p:sldId id="619" r:id="rId14"/>
    <p:sldId id="616" r:id="rId15"/>
    <p:sldId id="583" r:id="rId16"/>
    <p:sldId id="584" r:id="rId17"/>
    <p:sldId id="585" r:id="rId18"/>
    <p:sldId id="586" r:id="rId19"/>
    <p:sldId id="587" r:id="rId20"/>
    <p:sldId id="588" r:id="rId21"/>
    <p:sldId id="646" r:id="rId22"/>
    <p:sldId id="647" r:id="rId23"/>
    <p:sldId id="648" r:id="rId24"/>
    <p:sldId id="589" r:id="rId25"/>
    <p:sldId id="59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F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61" autoAdjust="0"/>
    <p:restoredTop sz="95153" autoAdjust="0"/>
  </p:normalViewPr>
  <p:slideViewPr>
    <p:cSldViewPr snapToGrid="0" snapToObjects="1">
      <p:cViewPr varScale="1">
        <p:scale>
          <a:sx n="82" d="100"/>
          <a:sy n="82" d="100"/>
        </p:scale>
        <p:origin x="1264" y="60"/>
      </p:cViewPr>
      <p:guideLst>
        <p:guide orient="horz" pos="2184"/>
        <p:guide pos="2880"/>
      </p:guideLst>
    </p:cSldViewPr>
  </p:slideViewPr>
  <p:outlineViewPr>
    <p:cViewPr>
      <p:scale>
        <a:sx n="33" d="100"/>
        <a:sy n="33" d="100"/>
      </p:scale>
      <p:origin x="0" y="-9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40FE4-CBB4-214A-8C32-30A1B6D7E27F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A1E51-86DC-3047-A7D4-94C962C5D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54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47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56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2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60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3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23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59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90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006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44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41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BECF8-9160-0948-BBAE-ECC339A7C2A1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5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948" y="1176549"/>
            <a:ext cx="8310880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3.1 Clustering</a:t>
            </a:r>
          </a:p>
          <a:p>
            <a:endParaRPr lang="en-US" sz="2800" dirty="0"/>
          </a:p>
          <a:p>
            <a:r>
              <a:rPr lang="en-US" sz="2800" dirty="0" smtClean="0"/>
              <a:t>Finding </a:t>
            </a:r>
            <a:r>
              <a:rPr lang="en-US" sz="2800" dirty="0"/>
              <a:t>a good clustering of the points is a fundamental </a:t>
            </a:r>
            <a:r>
              <a:rPr lang="en-US" sz="2800" dirty="0" smtClean="0"/>
              <a:t>issue in </a:t>
            </a:r>
            <a:r>
              <a:rPr lang="en-US" sz="2800" dirty="0"/>
              <a:t>computing a representative simplicial complex. 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Mapper does </a:t>
            </a:r>
            <a:r>
              <a:rPr lang="en-US" sz="2800" dirty="0"/>
              <a:t>not place any conditions on the clustering </a:t>
            </a:r>
            <a:r>
              <a:rPr lang="en-US" sz="2800" dirty="0" smtClean="0"/>
              <a:t>algorithm.  Thus </a:t>
            </a:r>
            <a:r>
              <a:rPr lang="en-US" sz="2800" dirty="0"/>
              <a:t>any domain-specific clustering algorithm can </a:t>
            </a:r>
            <a:r>
              <a:rPr lang="en-US" sz="2800" dirty="0" smtClean="0"/>
              <a:t>be used.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50272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527" y="1284209"/>
            <a:ext cx="7464946" cy="448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381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8711" y="538576"/>
            <a:ext cx="8229601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-Roman"/>
              </a:rPr>
              <a:t>An algorithm for building a reduced simplicial complex is</a:t>
            </a:r>
            <a:r>
              <a:rPr lang="en-US" dirty="0" smtClean="0">
                <a:latin typeface="Times-Roman"/>
              </a:rPr>
              <a:t>:</a:t>
            </a:r>
          </a:p>
          <a:p>
            <a:endParaRPr lang="en-US" dirty="0">
              <a:latin typeface="Times-Roman"/>
            </a:endParaRPr>
          </a:p>
          <a:p>
            <a:pPr marL="342900" indent="-342900">
              <a:buAutoNum type="arabicPeriod"/>
            </a:pPr>
            <a:r>
              <a:rPr lang="en-US" dirty="0" smtClean="0">
                <a:latin typeface="Times-Roman"/>
              </a:rPr>
              <a:t>For </a:t>
            </a:r>
            <a:r>
              <a:rPr lang="en-US" dirty="0">
                <a:latin typeface="Times-Roman"/>
              </a:rPr>
              <a:t>each </a:t>
            </a:r>
            <a:r>
              <a:rPr lang="en-US" i="1" dirty="0" err="1">
                <a:latin typeface="Times-Italic"/>
              </a:rPr>
              <a:t>i</a:t>
            </a:r>
            <a:r>
              <a:rPr lang="en-US" dirty="0">
                <a:latin typeface="CMMI10"/>
              </a:rPr>
              <a:t>, </a:t>
            </a:r>
            <a:r>
              <a:rPr lang="en-US" i="1" dirty="0">
                <a:latin typeface="Times-Italic"/>
              </a:rPr>
              <a:t>j</a:t>
            </a:r>
            <a:r>
              <a:rPr lang="en-US" dirty="0">
                <a:latin typeface="Times-Roman"/>
              </a:rPr>
              <a:t>, select all data points for which the </a:t>
            </a:r>
            <a:r>
              <a:rPr lang="en-US" dirty="0" smtClean="0">
                <a:latin typeface="Times-Roman"/>
              </a:rPr>
              <a:t>function values </a:t>
            </a:r>
            <a:r>
              <a:rPr lang="en-US" dirty="0">
                <a:latin typeface="Times-Roman"/>
              </a:rPr>
              <a:t>of </a:t>
            </a:r>
            <a:r>
              <a:rPr lang="en-US" i="1" dirty="0">
                <a:latin typeface="Times-Italic"/>
              </a:rPr>
              <a:t>f</a:t>
            </a:r>
            <a:r>
              <a:rPr lang="en-US" sz="800" dirty="0">
                <a:latin typeface="Times-Roman"/>
              </a:rPr>
              <a:t>1 </a:t>
            </a:r>
            <a:r>
              <a:rPr lang="en-US" dirty="0">
                <a:latin typeface="Times-Roman"/>
              </a:rPr>
              <a:t>and </a:t>
            </a:r>
            <a:r>
              <a:rPr lang="en-US" i="1" dirty="0">
                <a:latin typeface="Times-Italic"/>
              </a:rPr>
              <a:t>f</a:t>
            </a:r>
            <a:r>
              <a:rPr lang="en-US" sz="800" dirty="0">
                <a:latin typeface="Times-Roman"/>
              </a:rPr>
              <a:t>2 </a:t>
            </a:r>
            <a:r>
              <a:rPr lang="en-US" dirty="0">
                <a:latin typeface="Times-Roman"/>
              </a:rPr>
              <a:t>lie within </a:t>
            </a:r>
            <a:r>
              <a:rPr lang="en-US" i="1" dirty="0">
                <a:latin typeface="Times-Italic"/>
              </a:rPr>
              <a:t>A</a:t>
            </a:r>
            <a:r>
              <a:rPr lang="en-US" sz="800" i="1" dirty="0">
                <a:latin typeface="Times-Italic"/>
              </a:rPr>
              <a:t>i</a:t>
            </a:r>
            <a:r>
              <a:rPr lang="en-US" sz="800" dirty="0">
                <a:latin typeface="CMMI10"/>
              </a:rPr>
              <a:t>, </a:t>
            </a:r>
            <a:r>
              <a:rPr lang="en-US" sz="800" i="1" dirty="0">
                <a:latin typeface="Times-Italic"/>
              </a:rPr>
              <a:t>j </a:t>
            </a:r>
            <a:r>
              <a:rPr lang="en-US" dirty="0">
                <a:latin typeface="Times-Roman"/>
              </a:rPr>
              <a:t>. Find a clustering </a:t>
            </a:r>
            <a:r>
              <a:rPr lang="en-US" dirty="0" smtClean="0">
                <a:latin typeface="Times-Roman"/>
              </a:rPr>
              <a:t>of points </a:t>
            </a:r>
            <a:r>
              <a:rPr lang="en-US" dirty="0">
                <a:latin typeface="Times-Roman"/>
              </a:rPr>
              <a:t>for this set and consider each cluster to </a:t>
            </a:r>
            <a:r>
              <a:rPr lang="en-US" dirty="0" smtClean="0">
                <a:latin typeface="Times-Roman"/>
              </a:rPr>
              <a:t>represent a </a:t>
            </a:r>
            <a:r>
              <a:rPr lang="en-US" dirty="0">
                <a:latin typeface="Times-Roman"/>
              </a:rPr>
              <a:t>0 dimensional simplex (referred to as a </a:t>
            </a:r>
            <a:r>
              <a:rPr lang="en-US" i="1" dirty="0">
                <a:latin typeface="Times-Italic"/>
              </a:rPr>
              <a:t>vertex </a:t>
            </a:r>
            <a:r>
              <a:rPr lang="en-US" dirty="0">
                <a:latin typeface="Times-Roman"/>
              </a:rPr>
              <a:t>in </a:t>
            </a:r>
            <a:r>
              <a:rPr lang="en-US" dirty="0" smtClean="0">
                <a:latin typeface="Times-Roman"/>
              </a:rPr>
              <a:t>this algorithm</a:t>
            </a:r>
            <a:r>
              <a:rPr lang="en-US" dirty="0">
                <a:latin typeface="Times-Roman"/>
              </a:rPr>
              <a:t>). Also, maintain a list of vertices for each </a:t>
            </a:r>
            <a:r>
              <a:rPr lang="en-US" i="1" dirty="0">
                <a:latin typeface="Times-Italic"/>
              </a:rPr>
              <a:t>A</a:t>
            </a:r>
            <a:r>
              <a:rPr lang="en-US" sz="800" i="1" dirty="0">
                <a:latin typeface="Times-Italic"/>
              </a:rPr>
              <a:t>i</a:t>
            </a:r>
            <a:r>
              <a:rPr lang="en-US" sz="800" dirty="0">
                <a:latin typeface="CMMI10"/>
              </a:rPr>
              <a:t>, </a:t>
            </a:r>
            <a:r>
              <a:rPr lang="en-US" sz="800" i="1" dirty="0" smtClean="0">
                <a:latin typeface="Times-Italic"/>
              </a:rPr>
              <a:t>j </a:t>
            </a:r>
            <a:r>
              <a:rPr lang="en-US" dirty="0" smtClean="0">
                <a:latin typeface="Times-Roman"/>
              </a:rPr>
              <a:t>and </a:t>
            </a:r>
            <a:r>
              <a:rPr lang="en-US" dirty="0">
                <a:latin typeface="Times-Roman"/>
              </a:rPr>
              <a:t>a set of indices of the data points (the cluster </a:t>
            </a:r>
            <a:r>
              <a:rPr lang="en-US" dirty="0" smtClean="0">
                <a:latin typeface="Times-Roman"/>
              </a:rPr>
              <a:t>members) associated </a:t>
            </a:r>
            <a:r>
              <a:rPr lang="en-US" dirty="0">
                <a:latin typeface="Times-Roman"/>
              </a:rPr>
              <a:t>with each </a:t>
            </a:r>
            <a:r>
              <a:rPr lang="en-US" dirty="0" smtClean="0">
                <a:latin typeface="Times-Roman"/>
              </a:rPr>
              <a:t>vertex.</a:t>
            </a:r>
          </a:p>
          <a:p>
            <a:pPr marL="342900" indent="-342900">
              <a:buAutoNum type="arabicPeriod"/>
            </a:pPr>
            <a:endParaRPr lang="en-US" dirty="0">
              <a:latin typeface="Times-Roman"/>
            </a:endParaRPr>
          </a:p>
          <a:p>
            <a:pPr marL="342900" indent="-342900">
              <a:buAutoNum type="arabicPeriod"/>
            </a:pPr>
            <a:r>
              <a:rPr lang="en-US" dirty="0" smtClean="0">
                <a:latin typeface="Times-Roman"/>
              </a:rPr>
              <a:t>For </a:t>
            </a:r>
            <a:r>
              <a:rPr lang="en-US" dirty="0">
                <a:latin typeface="Times-Roman"/>
              </a:rPr>
              <a:t>all vertices in the sets </a:t>
            </a:r>
            <a:r>
              <a:rPr lang="en-US" dirty="0">
                <a:latin typeface="CMSY9"/>
              </a:rPr>
              <a:t>{</a:t>
            </a:r>
            <a:r>
              <a:rPr lang="en-US" i="1" dirty="0">
                <a:latin typeface="Times-Italic"/>
              </a:rPr>
              <a:t>A</a:t>
            </a:r>
            <a:r>
              <a:rPr lang="en-US" sz="800" i="1" dirty="0">
                <a:latin typeface="Times-Italic"/>
              </a:rPr>
              <a:t>i</a:t>
            </a:r>
            <a:r>
              <a:rPr lang="en-US" sz="800" dirty="0">
                <a:latin typeface="CMMI10"/>
              </a:rPr>
              <a:t>, </a:t>
            </a:r>
            <a:r>
              <a:rPr lang="en-US" sz="800" i="1" dirty="0">
                <a:latin typeface="Times-Italic"/>
              </a:rPr>
              <a:t>j </a:t>
            </a:r>
            <a:r>
              <a:rPr lang="en-US" dirty="0">
                <a:latin typeface="CMMI10"/>
              </a:rPr>
              <a:t>,</a:t>
            </a:r>
            <a:r>
              <a:rPr lang="en-US" i="1" dirty="0">
                <a:latin typeface="Times-Italic"/>
              </a:rPr>
              <a:t>A</a:t>
            </a:r>
            <a:r>
              <a:rPr lang="en-US" sz="800" i="1" dirty="0">
                <a:latin typeface="Times-Italic"/>
              </a:rPr>
              <a:t>i</a:t>
            </a:r>
            <a:r>
              <a:rPr lang="en-US" sz="800" dirty="0">
                <a:latin typeface="CMR10"/>
              </a:rPr>
              <a:t>+</a:t>
            </a:r>
            <a:r>
              <a:rPr lang="en-US" sz="800" dirty="0">
                <a:latin typeface="Times-Roman"/>
              </a:rPr>
              <a:t>1</a:t>
            </a:r>
            <a:r>
              <a:rPr lang="en-US" sz="800" dirty="0">
                <a:latin typeface="CMMI10"/>
              </a:rPr>
              <a:t>, </a:t>
            </a:r>
            <a:r>
              <a:rPr lang="en-US" sz="800" i="1" dirty="0">
                <a:latin typeface="Times-Italic"/>
              </a:rPr>
              <a:t>j </a:t>
            </a:r>
            <a:r>
              <a:rPr lang="en-US" dirty="0">
                <a:latin typeface="CMMI10"/>
              </a:rPr>
              <a:t>,</a:t>
            </a:r>
            <a:r>
              <a:rPr lang="en-US" i="1" dirty="0">
                <a:latin typeface="Times-Italic"/>
              </a:rPr>
              <a:t>A</a:t>
            </a:r>
            <a:r>
              <a:rPr lang="en-US" sz="800" i="1" dirty="0">
                <a:latin typeface="Times-Italic"/>
              </a:rPr>
              <a:t>i</a:t>
            </a:r>
            <a:r>
              <a:rPr lang="en-US" sz="800" dirty="0">
                <a:latin typeface="CMMI10"/>
              </a:rPr>
              <a:t>, </a:t>
            </a:r>
            <a:r>
              <a:rPr lang="en-US" sz="800" i="1" dirty="0">
                <a:latin typeface="Times-Italic"/>
              </a:rPr>
              <a:t>j</a:t>
            </a:r>
            <a:r>
              <a:rPr lang="en-US" sz="800" dirty="0">
                <a:latin typeface="CMR10"/>
              </a:rPr>
              <a:t>+</a:t>
            </a:r>
            <a:r>
              <a:rPr lang="en-US" sz="800" dirty="0">
                <a:latin typeface="Times-Roman"/>
              </a:rPr>
              <a:t>1</a:t>
            </a:r>
            <a:r>
              <a:rPr lang="en-US" dirty="0">
                <a:latin typeface="CMMI10"/>
              </a:rPr>
              <a:t>,</a:t>
            </a:r>
            <a:r>
              <a:rPr lang="en-US" i="1" dirty="0">
                <a:latin typeface="Times-Italic"/>
              </a:rPr>
              <a:t>A</a:t>
            </a:r>
            <a:r>
              <a:rPr lang="en-US" sz="800" i="1" dirty="0">
                <a:latin typeface="Times-Italic"/>
              </a:rPr>
              <a:t>i</a:t>
            </a:r>
            <a:r>
              <a:rPr lang="en-US" sz="800" dirty="0">
                <a:latin typeface="CMR10"/>
              </a:rPr>
              <a:t>+</a:t>
            </a:r>
            <a:r>
              <a:rPr lang="en-US" sz="800" dirty="0">
                <a:latin typeface="Times-Roman"/>
              </a:rPr>
              <a:t>1</a:t>
            </a:r>
            <a:r>
              <a:rPr lang="en-US" sz="800" dirty="0">
                <a:latin typeface="CMMI10"/>
              </a:rPr>
              <a:t>, </a:t>
            </a:r>
            <a:r>
              <a:rPr lang="en-US" sz="800" i="1" dirty="0">
                <a:latin typeface="Times-Italic"/>
              </a:rPr>
              <a:t>j</a:t>
            </a:r>
            <a:r>
              <a:rPr lang="en-US" sz="800" dirty="0">
                <a:latin typeface="CMR10"/>
              </a:rPr>
              <a:t>+</a:t>
            </a:r>
            <a:r>
              <a:rPr lang="en-US" sz="800" dirty="0">
                <a:latin typeface="Times-Roman"/>
              </a:rPr>
              <a:t>1</a:t>
            </a:r>
            <a:r>
              <a:rPr lang="en-US" dirty="0" smtClean="0">
                <a:latin typeface="CMSY9"/>
              </a:rPr>
              <a:t>}</a:t>
            </a:r>
            <a:r>
              <a:rPr lang="en-US" dirty="0" smtClean="0">
                <a:latin typeface="Times-Roman"/>
              </a:rPr>
              <a:t>, if </a:t>
            </a:r>
            <a:r>
              <a:rPr lang="en-US" dirty="0">
                <a:latin typeface="Times-Roman"/>
              </a:rPr>
              <a:t>the intersection of the cluster associated with the </a:t>
            </a:r>
            <a:r>
              <a:rPr lang="en-US" dirty="0" smtClean="0">
                <a:latin typeface="Times-Roman"/>
              </a:rPr>
              <a:t>vertices is </a:t>
            </a:r>
            <a:r>
              <a:rPr lang="en-US" dirty="0">
                <a:latin typeface="Times-Roman"/>
              </a:rPr>
              <a:t>non-empty then add a 1-simplex (referred to as </a:t>
            </a:r>
            <a:r>
              <a:rPr lang="en-US" dirty="0" smtClean="0">
                <a:latin typeface="Times-Roman"/>
              </a:rPr>
              <a:t>an </a:t>
            </a:r>
            <a:r>
              <a:rPr lang="en-US" i="1" dirty="0" smtClean="0">
                <a:latin typeface="Times-Italic"/>
              </a:rPr>
              <a:t>edge </a:t>
            </a:r>
            <a:r>
              <a:rPr lang="en-US" dirty="0">
                <a:latin typeface="Times-Roman"/>
              </a:rPr>
              <a:t>in this algorithm</a:t>
            </a:r>
            <a:r>
              <a:rPr lang="en-US" dirty="0" smtClean="0">
                <a:latin typeface="Times-Roman"/>
              </a:rPr>
              <a:t>).</a:t>
            </a:r>
          </a:p>
          <a:p>
            <a:pPr marL="342900" indent="-342900">
              <a:buAutoNum type="arabicPeriod"/>
            </a:pPr>
            <a:endParaRPr lang="en-US" dirty="0">
              <a:latin typeface="Times-Roman"/>
            </a:endParaRPr>
          </a:p>
          <a:p>
            <a:pPr marL="342900" indent="-342900">
              <a:buAutoNum type="arabicPeriod"/>
            </a:pPr>
            <a:r>
              <a:rPr lang="en-US" dirty="0" smtClean="0">
                <a:latin typeface="Times-Roman"/>
              </a:rPr>
              <a:t>Whenever </a:t>
            </a:r>
            <a:r>
              <a:rPr lang="en-US" dirty="0">
                <a:latin typeface="Times-Roman"/>
              </a:rPr>
              <a:t>clusters corresponding to any three </a:t>
            </a:r>
            <a:r>
              <a:rPr lang="en-US" dirty="0" smtClean="0">
                <a:latin typeface="Times-Roman"/>
              </a:rPr>
              <a:t>vertices have </a:t>
            </a:r>
            <a:r>
              <a:rPr lang="en-US" dirty="0">
                <a:latin typeface="Times-Roman"/>
              </a:rPr>
              <a:t>non empty intersection, add a corresponding 2 </a:t>
            </a:r>
            <a:r>
              <a:rPr lang="en-US" dirty="0" smtClean="0">
                <a:latin typeface="Times-Roman"/>
              </a:rPr>
              <a:t>simplex (referred </a:t>
            </a:r>
            <a:r>
              <a:rPr lang="en-US" dirty="0">
                <a:latin typeface="Times-Roman"/>
              </a:rPr>
              <a:t>to as a </a:t>
            </a:r>
            <a:r>
              <a:rPr lang="en-US" i="1" dirty="0">
                <a:latin typeface="Times-Italic"/>
              </a:rPr>
              <a:t>triangle </a:t>
            </a:r>
            <a:r>
              <a:rPr lang="en-US" dirty="0">
                <a:latin typeface="Times-Roman"/>
              </a:rPr>
              <a:t>in this algorithm) with </a:t>
            </a:r>
            <a:r>
              <a:rPr lang="en-US" dirty="0" smtClean="0">
                <a:latin typeface="Times-Roman"/>
              </a:rPr>
              <a:t>the three </a:t>
            </a:r>
            <a:r>
              <a:rPr lang="en-US" dirty="0">
                <a:latin typeface="Times-Roman"/>
              </a:rPr>
              <a:t>vertices forming its vertex </a:t>
            </a:r>
            <a:r>
              <a:rPr lang="en-US" dirty="0" smtClean="0">
                <a:latin typeface="Times-Roman"/>
              </a:rPr>
              <a:t>set.</a:t>
            </a:r>
          </a:p>
          <a:p>
            <a:pPr marL="342900" indent="-342900">
              <a:buAutoNum type="arabicPeriod"/>
            </a:pPr>
            <a:endParaRPr lang="en-US" dirty="0">
              <a:latin typeface="Times-Roman"/>
            </a:endParaRPr>
          </a:p>
          <a:p>
            <a:pPr marL="342900" indent="-342900">
              <a:buAutoNum type="arabicPeriod"/>
            </a:pPr>
            <a:r>
              <a:rPr lang="en-US" dirty="0" smtClean="0">
                <a:latin typeface="Times-Roman"/>
              </a:rPr>
              <a:t>Whenever </a:t>
            </a:r>
            <a:r>
              <a:rPr lang="en-US" dirty="0">
                <a:latin typeface="Times-Roman"/>
              </a:rPr>
              <a:t>clusters corresponding to any four </a:t>
            </a:r>
            <a:r>
              <a:rPr lang="en-US" dirty="0" smtClean="0">
                <a:latin typeface="Times-Roman"/>
              </a:rPr>
              <a:t>vertices have </a:t>
            </a:r>
            <a:r>
              <a:rPr lang="en-US" dirty="0">
                <a:latin typeface="Times-Roman"/>
              </a:rPr>
              <a:t>non-empty intersection, add a 3 simplex (</a:t>
            </a:r>
            <a:r>
              <a:rPr lang="en-US" dirty="0" smtClean="0">
                <a:latin typeface="Times-Roman"/>
              </a:rPr>
              <a:t>referred to </a:t>
            </a:r>
            <a:r>
              <a:rPr lang="en-US" dirty="0">
                <a:latin typeface="Times-Roman"/>
              </a:rPr>
              <a:t>as </a:t>
            </a:r>
            <a:r>
              <a:rPr lang="en-US" i="1" dirty="0">
                <a:latin typeface="Times-Italic"/>
              </a:rPr>
              <a:t>tetrahedron </a:t>
            </a:r>
            <a:r>
              <a:rPr lang="en-US" dirty="0">
                <a:latin typeface="Times-Roman"/>
              </a:rPr>
              <a:t>in this algorithm) with the four </a:t>
            </a:r>
            <a:r>
              <a:rPr lang="en-US" dirty="0" smtClean="0">
                <a:latin typeface="Times-Roman"/>
              </a:rPr>
              <a:t>vertices forming </a:t>
            </a:r>
            <a:r>
              <a:rPr lang="en-US" dirty="0">
                <a:latin typeface="Times-Roman"/>
              </a:rPr>
              <a:t>its vertex set</a:t>
            </a:r>
            <a:r>
              <a:rPr lang="en-US" dirty="0" smtClean="0">
                <a:latin typeface="Times-Roman"/>
              </a:rPr>
              <a:t>.</a:t>
            </a:r>
          </a:p>
          <a:p>
            <a:endParaRPr lang="en-US" dirty="0">
              <a:latin typeface="Times-Roman"/>
            </a:endParaRPr>
          </a:p>
          <a:p>
            <a:r>
              <a:rPr lang="en-US" dirty="0">
                <a:latin typeface="Times-Roman"/>
              </a:rPr>
              <a:t>It is very easy to extend </a:t>
            </a:r>
            <a:r>
              <a:rPr lang="en-US" dirty="0">
                <a:latin typeface="Courier"/>
              </a:rPr>
              <a:t>Mapper </a:t>
            </a:r>
            <a:r>
              <a:rPr lang="en-US" dirty="0">
                <a:latin typeface="Times-Roman"/>
              </a:rPr>
              <a:t>to the parameter space </a:t>
            </a:r>
            <a:r>
              <a:rPr lang="en-US" dirty="0" err="1" smtClean="0">
                <a:latin typeface="MSBM10"/>
              </a:rPr>
              <a:t>R</a:t>
            </a:r>
            <a:r>
              <a:rPr lang="en-US" sz="800" i="1" dirty="0" err="1" smtClean="0">
                <a:latin typeface="Times-Italic"/>
              </a:rPr>
              <a:t>M</a:t>
            </a:r>
            <a:r>
              <a:rPr lang="en-US" dirty="0" err="1" smtClean="0">
                <a:latin typeface="Times-Roman"/>
              </a:rPr>
              <a:t>in</a:t>
            </a:r>
            <a:r>
              <a:rPr lang="en-US" dirty="0" smtClean="0">
                <a:latin typeface="Times-Roman"/>
              </a:rPr>
              <a:t> </a:t>
            </a:r>
            <a:r>
              <a:rPr lang="en-US" dirty="0">
                <a:latin typeface="Times-Roman"/>
              </a:rPr>
              <a:t>a similar fashion.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483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0447" y="337175"/>
            <a:ext cx="818310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Times-Bold"/>
              </a:rPr>
              <a:t>Example 3.4 </a:t>
            </a:r>
            <a:r>
              <a:rPr lang="en-US" dirty="0">
                <a:solidFill>
                  <a:srgbClr val="000000"/>
                </a:solidFill>
                <a:latin typeface="Times-Roman"/>
              </a:rPr>
              <a:t>Consider the unit sphere in </a:t>
            </a:r>
            <a:r>
              <a:rPr lang="en-US" dirty="0">
                <a:solidFill>
                  <a:srgbClr val="000000"/>
                </a:solidFill>
                <a:latin typeface="MSBM10"/>
              </a:rPr>
              <a:t>R</a:t>
            </a:r>
            <a:r>
              <a:rPr lang="en-US" sz="800" dirty="0">
                <a:solidFill>
                  <a:srgbClr val="000000"/>
                </a:solidFill>
                <a:latin typeface="Times-Roman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-Roman"/>
              </a:rPr>
              <a:t>. Refer to </a:t>
            </a:r>
            <a:r>
              <a:rPr lang="en-US" dirty="0" smtClean="0">
                <a:solidFill>
                  <a:srgbClr val="000000"/>
                </a:solidFill>
                <a:latin typeface="Times-Roman"/>
              </a:rPr>
              <a:t>Figure </a:t>
            </a:r>
            <a:r>
              <a:rPr lang="en-US" dirty="0" smtClean="0">
                <a:solidFill>
                  <a:srgbClr val="0000FF"/>
                </a:solidFill>
                <a:latin typeface="Times-Roman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-Roman"/>
              </a:rPr>
              <a:t>. The functions are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f</a:t>
            </a:r>
            <a:r>
              <a:rPr lang="en-US" sz="800" dirty="0">
                <a:solidFill>
                  <a:srgbClr val="000000"/>
                </a:solidFill>
                <a:latin typeface="Times-Roman"/>
              </a:rPr>
              <a:t>1</a:t>
            </a:r>
            <a:r>
              <a:rPr lang="en-US" dirty="0">
                <a:solidFill>
                  <a:srgbClr val="000000"/>
                </a:solidFill>
                <a:latin typeface="CMR10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x</a:t>
            </a:r>
            <a:r>
              <a:rPr lang="en-US" dirty="0">
                <a:solidFill>
                  <a:srgbClr val="000000"/>
                </a:solidFill>
                <a:latin typeface="CMR10"/>
              </a:rPr>
              <a:t>) =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x</a:t>
            </a:r>
            <a:r>
              <a:rPr lang="en-US" sz="800" dirty="0">
                <a:solidFill>
                  <a:srgbClr val="000000"/>
                </a:solidFill>
                <a:latin typeface="Times-Roman"/>
              </a:rPr>
              <a:t>3 </a:t>
            </a:r>
            <a:r>
              <a:rPr lang="en-US" dirty="0">
                <a:solidFill>
                  <a:srgbClr val="000000"/>
                </a:solidFill>
                <a:latin typeface="Times-Roman"/>
              </a:rPr>
              <a:t>and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f</a:t>
            </a:r>
            <a:r>
              <a:rPr lang="en-US" sz="800" dirty="0">
                <a:solidFill>
                  <a:srgbClr val="000000"/>
                </a:solidFill>
                <a:latin typeface="Times-Roman"/>
              </a:rPr>
              <a:t>2</a:t>
            </a:r>
            <a:r>
              <a:rPr lang="en-US" dirty="0">
                <a:solidFill>
                  <a:srgbClr val="000000"/>
                </a:solidFill>
                <a:latin typeface="CMR10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x</a:t>
            </a:r>
            <a:r>
              <a:rPr lang="en-US" dirty="0">
                <a:solidFill>
                  <a:srgbClr val="000000"/>
                </a:solidFill>
                <a:latin typeface="CMR10"/>
              </a:rPr>
              <a:t>) =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x</a:t>
            </a:r>
            <a:r>
              <a:rPr lang="en-US" sz="800" dirty="0">
                <a:solidFill>
                  <a:srgbClr val="000000"/>
                </a:solidFill>
                <a:latin typeface="Times-Roman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-Roman"/>
              </a:rPr>
              <a:t>, </a:t>
            </a:r>
            <a:r>
              <a:rPr lang="en-US" dirty="0" smtClean="0">
                <a:solidFill>
                  <a:srgbClr val="000000"/>
                </a:solidFill>
                <a:latin typeface="Times-Roman"/>
              </a:rPr>
              <a:t>where </a:t>
            </a:r>
            <a:r>
              <a:rPr lang="en-US" i="1" dirty="0" smtClean="0">
                <a:solidFill>
                  <a:srgbClr val="000000"/>
                </a:solidFill>
                <a:latin typeface="Times-Italic"/>
              </a:rPr>
              <a:t>x </a:t>
            </a:r>
            <a:r>
              <a:rPr lang="en-US" dirty="0">
                <a:solidFill>
                  <a:srgbClr val="000000"/>
                </a:solidFill>
                <a:latin typeface="CMR10"/>
              </a:rPr>
              <a:t>= (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x</a:t>
            </a:r>
            <a:r>
              <a:rPr lang="en-US" sz="800" dirty="0">
                <a:solidFill>
                  <a:srgbClr val="000000"/>
                </a:solidFill>
                <a:latin typeface="Times-Roman"/>
              </a:rPr>
              <a:t>1</a:t>
            </a:r>
            <a:r>
              <a:rPr lang="en-US" dirty="0">
                <a:solidFill>
                  <a:srgbClr val="000000"/>
                </a:solidFill>
                <a:latin typeface="CMMI10"/>
              </a:rPr>
              <a:t>,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x</a:t>
            </a:r>
            <a:r>
              <a:rPr lang="en-US" sz="800" dirty="0">
                <a:solidFill>
                  <a:srgbClr val="000000"/>
                </a:solidFill>
                <a:latin typeface="Times-Roman"/>
              </a:rPr>
              <a:t>2</a:t>
            </a:r>
            <a:r>
              <a:rPr lang="en-US" dirty="0">
                <a:solidFill>
                  <a:srgbClr val="000000"/>
                </a:solidFill>
                <a:latin typeface="CMMI10"/>
              </a:rPr>
              <a:t>,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x</a:t>
            </a:r>
            <a:r>
              <a:rPr lang="en-US" sz="800" dirty="0">
                <a:solidFill>
                  <a:srgbClr val="000000"/>
                </a:solidFill>
                <a:latin typeface="Times-Roman"/>
              </a:rPr>
              <a:t>3</a:t>
            </a:r>
            <a:r>
              <a:rPr lang="en-US" dirty="0">
                <a:solidFill>
                  <a:srgbClr val="000000"/>
                </a:solidFill>
                <a:latin typeface="CMR10"/>
              </a:rPr>
              <a:t>)</a:t>
            </a:r>
            <a:r>
              <a:rPr lang="en-US" dirty="0">
                <a:solidFill>
                  <a:srgbClr val="000000"/>
                </a:solidFill>
                <a:latin typeface="Times-Roman"/>
              </a:rPr>
              <a:t>. As intervals in the range of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f</a:t>
            </a:r>
            <a:r>
              <a:rPr lang="en-US" sz="800" dirty="0">
                <a:solidFill>
                  <a:srgbClr val="000000"/>
                </a:solidFill>
                <a:latin typeface="Times-Roman"/>
              </a:rPr>
              <a:t>1 </a:t>
            </a:r>
            <a:r>
              <a:rPr lang="en-US" dirty="0">
                <a:solidFill>
                  <a:srgbClr val="000000"/>
                </a:solidFill>
                <a:latin typeface="Times-Roman"/>
              </a:rPr>
              <a:t>and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f</a:t>
            </a:r>
            <a:r>
              <a:rPr lang="en-US" sz="800" dirty="0">
                <a:solidFill>
                  <a:srgbClr val="000000"/>
                </a:solidFill>
                <a:latin typeface="Times-Roman"/>
              </a:rPr>
              <a:t>2 </a:t>
            </a:r>
            <a:r>
              <a:rPr lang="en-US" dirty="0" smtClean="0">
                <a:solidFill>
                  <a:srgbClr val="000000"/>
                </a:solidFill>
                <a:latin typeface="Times-Roman"/>
              </a:rPr>
              <a:t>are scanned</a:t>
            </a:r>
            <a:r>
              <a:rPr lang="en-US" dirty="0">
                <a:solidFill>
                  <a:srgbClr val="000000"/>
                </a:solidFill>
                <a:latin typeface="Times-Roman"/>
              </a:rPr>
              <a:t>, we select points from the dataset whose </a:t>
            </a:r>
            <a:r>
              <a:rPr lang="en-US" dirty="0" smtClean="0">
                <a:solidFill>
                  <a:srgbClr val="000000"/>
                </a:solidFill>
                <a:latin typeface="Times-Roman"/>
              </a:rPr>
              <a:t>function values </a:t>
            </a:r>
            <a:r>
              <a:rPr lang="en-US" dirty="0">
                <a:solidFill>
                  <a:srgbClr val="000000"/>
                </a:solidFill>
                <a:latin typeface="Times-Roman"/>
              </a:rPr>
              <a:t>lie in both the intervals and then perform clustering.</a:t>
            </a:r>
          </a:p>
          <a:p>
            <a:endParaRPr lang="en-US" dirty="0" smtClean="0">
              <a:solidFill>
                <a:srgbClr val="000000"/>
              </a:solidFill>
              <a:latin typeface="Times-Roman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Times-Roman"/>
              </a:rPr>
              <a:t>In </a:t>
            </a:r>
            <a:r>
              <a:rPr lang="en-US" dirty="0">
                <a:solidFill>
                  <a:srgbClr val="000000"/>
                </a:solidFill>
                <a:latin typeface="Times-Roman"/>
              </a:rPr>
              <a:t>case of a sphere, clearly only three possibilities exist:</a:t>
            </a:r>
          </a:p>
          <a:p>
            <a:endParaRPr lang="en-US" dirty="0" smtClean="0">
              <a:solidFill>
                <a:srgbClr val="000000"/>
              </a:solidFill>
              <a:latin typeface="Times-Roman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Times-Roman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-Roman"/>
              </a:rPr>
              <a:t>. The intersection is empty, and we get no clusters.</a:t>
            </a:r>
          </a:p>
          <a:p>
            <a:endParaRPr lang="en-US" dirty="0" smtClean="0">
              <a:solidFill>
                <a:srgbClr val="000000"/>
              </a:solidFill>
              <a:latin typeface="Times-Roman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Times-Roman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-Roman"/>
              </a:rPr>
              <a:t>. The intersection contains only one cluster.</a:t>
            </a:r>
          </a:p>
          <a:p>
            <a:endParaRPr lang="en-US" dirty="0" smtClean="0">
              <a:solidFill>
                <a:srgbClr val="000000"/>
              </a:solidFill>
              <a:latin typeface="Times-Roman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Times-Roman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-Roman"/>
              </a:rPr>
              <a:t>. The intersection contains two clusters.</a:t>
            </a:r>
          </a:p>
          <a:p>
            <a:endParaRPr lang="en-US" dirty="0" smtClean="0">
              <a:solidFill>
                <a:srgbClr val="000000"/>
              </a:solidFill>
              <a:latin typeface="Times-Roman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Times-Roman"/>
              </a:rPr>
              <a:t>After </a:t>
            </a:r>
            <a:r>
              <a:rPr lang="en-US" dirty="0">
                <a:solidFill>
                  <a:srgbClr val="000000"/>
                </a:solidFill>
                <a:latin typeface="Times-Roman"/>
              </a:rPr>
              <a:t>finding clusters for the covering, we form higher </a:t>
            </a:r>
            <a:r>
              <a:rPr lang="en-US" dirty="0" smtClean="0">
                <a:solidFill>
                  <a:srgbClr val="000000"/>
                </a:solidFill>
                <a:latin typeface="Times-Roman"/>
              </a:rPr>
              <a:t>dimensional </a:t>
            </a:r>
            <a:r>
              <a:rPr lang="en-US" dirty="0" err="1" smtClean="0">
                <a:solidFill>
                  <a:srgbClr val="000000"/>
                </a:solidFill>
                <a:latin typeface="Times-Roman"/>
              </a:rPr>
              <a:t>simplices</a:t>
            </a:r>
            <a:r>
              <a:rPr lang="en-US" dirty="0" smtClean="0">
                <a:solidFill>
                  <a:srgbClr val="000000"/>
                </a:solidFill>
                <a:latin typeface="Times-Roman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-Roman"/>
              </a:rPr>
              <a:t>as described above. We then used </a:t>
            </a:r>
            <a:r>
              <a:rPr lang="en-US" dirty="0" smtClean="0">
                <a:solidFill>
                  <a:srgbClr val="000000"/>
                </a:solidFill>
                <a:latin typeface="Times-Roman"/>
              </a:rPr>
              <a:t>the </a:t>
            </a:r>
            <a:r>
              <a:rPr lang="en-US" dirty="0"/>
              <a:t>homology detection software PLEX ( [</a:t>
            </a:r>
            <a:r>
              <a:rPr lang="en-US" dirty="0" err="1"/>
              <a:t>PdS</a:t>
            </a:r>
            <a:r>
              <a:rPr lang="en-US" dirty="0"/>
              <a:t>]) to analyze </a:t>
            </a:r>
            <a:r>
              <a:rPr lang="en-US" dirty="0" smtClean="0"/>
              <a:t>the resulting </a:t>
            </a:r>
            <a:r>
              <a:rPr lang="en-US" dirty="0"/>
              <a:t>complex and to verify that this procedure </a:t>
            </a:r>
            <a:r>
              <a:rPr lang="en-US" dirty="0" smtClean="0"/>
              <a:t>recovers the </a:t>
            </a:r>
            <a:r>
              <a:rPr lang="en-US" dirty="0"/>
              <a:t>correct </a:t>
            </a:r>
            <a:r>
              <a:rPr lang="en-US" dirty="0" err="1"/>
              <a:t>Betti</a:t>
            </a:r>
            <a:r>
              <a:rPr lang="en-US" dirty="0"/>
              <a:t> numbers: </a:t>
            </a:r>
            <a:r>
              <a:rPr lang="en-US" dirty="0">
                <a:latin typeface="Symbol" panose="05050102010706020507" pitchFamily="18" charset="2"/>
              </a:rPr>
              <a:t>b</a:t>
            </a:r>
            <a:r>
              <a:rPr lang="en-US" baseline="-25000" dirty="0"/>
              <a:t>0</a:t>
            </a:r>
            <a:r>
              <a:rPr lang="en-US" dirty="0"/>
              <a:t> = </a:t>
            </a:r>
            <a:r>
              <a:rPr lang="en-US" dirty="0" smtClean="0"/>
              <a:t>1,</a:t>
            </a:r>
            <a:r>
              <a:rPr lang="en-US" dirty="0">
                <a:latin typeface="Symbol" panose="05050102010706020507" pitchFamily="18" charset="2"/>
              </a:rPr>
              <a:t> </a:t>
            </a:r>
            <a:r>
              <a:rPr lang="en-US" dirty="0" smtClean="0">
                <a:latin typeface="Symbol" panose="05050102010706020507" pitchFamily="18" charset="2"/>
              </a:rPr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0, </a:t>
            </a:r>
            <a:r>
              <a:rPr lang="en-US" dirty="0" smtClean="0">
                <a:latin typeface="Symbol" panose="05050102010706020507" pitchFamily="18" charset="2"/>
              </a:rPr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= 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824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625" y="259592"/>
            <a:ext cx="3554749" cy="448056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96684" y="4838955"/>
            <a:ext cx="843882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Times-Bold"/>
              </a:rPr>
              <a:t>Figure 3: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Refer to Example </a:t>
            </a:r>
            <a:r>
              <a:rPr lang="en-US" i="1" dirty="0">
                <a:solidFill>
                  <a:srgbClr val="0000FF"/>
                </a:solidFill>
                <a:latin typeface="Times-Italic"/>
              </a:rPr>
              <a:t>3.4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for details. Let the </a:t>
            </a:r>
            <a:r>
              <a:rPr lang="en-US" i="1" dirty="0" smtClean="0">
                <a:solidFill>
                  <a:srgbClr val="000000"/>
                </a:solidFill>
                <a:latin typeface="Times-Italic"/>
              </a:rPr>
              <a:t>filtering functions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be f</a:t>
            </a:r>
            <a:r>
              <a:rPr lang="en-US" sz="800" dirty="0">
                <a:solidFill>
                  <a:srgbClr val="000000"/>
                </a:solidFill>
                <a:latin typeface="Times-Roman"/>
              </a:rPr>
              <a:t>1</a:t>
            </a:r>
            <a:r>
              <a:rPr lang="en-US" dirty="0">
                <a:solidFill>
                  <a:srgbClr val="000000"/>
                </a:solidFill>
                <a:latin typeface="CMR10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x</a:t>
            </a:r>
            <a:r>
              <a:rPr lang="en-US" dirty="0">
                <a:solidFill>
                  <a:srgbClr val="000000"/>
                </a:solidFill>
                <a:latin typeface="CMR10"/>
              </a:rPr>
              <a:t>) =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x</a:t>
            </a:r>
            <a:r>
              <a:rPr lang="en-US" sz="800" dirty="0">
                <a:solidFill>
                  <a:srgbClr val="000000"/>
                </a:solidFill>
                <a:latin typeface="Times-Roman"/>
              </a:rPr>
              <a:t>3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, f</a:t>
            </a:r>
            <a:r>
              <a:rPr lang="en-US" sz="800" dirty="0">
                <a:solidFill>
                  <a:srgbClr val="000000"/>
                </a:solidFill>
                <a:latin typeface="Times-Roman"/>
              </a:rPr>
              <a:t>2</a:t>
            </a:r>
            <a:r>
              <a:rPr lang="en-US" dirty="0">
                <a:solidFill>
                  <a:srgbClr val="000000"/>
                </a:solidFill>
                <a:latin typeface="CMR10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x</a:t>
            </a:r>
            <a:r>
              <a:rPr lang="en-US" dirty="0">
                <a:solidFill>
                  <a:srgbClr val="000000"/>
                </a:solidFill>
                <a:latin typeface="CMR10"/>
              </a:rPr>
              <a:t>) =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x</a:t>
            </a:r>
            <a:r>
              <a:rPr lang="en-US" sz="800" dirty="0">
                <a:solidFill>
                  <a:srgbClr val="000000"/>
                </a:solidFill>
                <a:latin typeface="Times-Roman"/>
              </a:rPr>
              <a:t>1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, where x</a:t>
            </a:r>
            <a:r>
              <a:rPr lang="en-US" sz="800" i="1" dirty="0">
                <a:solidFill>
                  <a:srgbClr val="000000"/>
                </a:solidFill>
                <a:latin typeface="Times-Italic"/>
              </a:rPr>
              <a:t>i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is </a:t>
            </a:r>
            <a:r>
              <a:rPr lang="en-US" i="1" dirty="0" smtClean="0">
                <a:solidFill>
                  <a:srgbClr val="000000"/>
                </a:solidFill>
                <a:latin typeface="Times-Italic"/>
              </a:rPr>
              <a:t>the </a:t>
            </a:r>
            <a:r>
              <a:rPr lang="en-US" i="1" dirty="0" err="1" smtClean="0">
                <a:solidFill>
                  <a:srgbClr val="000000"/>
                </a:solidFill>
                <a:latin typeface="Times-Italic"/>
              </a:rPr>
              <a:t>ith</a:t>
            </a:r>
            <a:r>
              <a:rPr lang="en-US" i="1" dirty="0" smtClean="0">
                <a:solidFill>
                  <a:srgbClr val="000000"/>
                </a:solidFill>
                <a:latin typeface="Times-Italic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coordinate. The top two images just show the </a:t>
            </a:r>
            <a:r>
              <a:rPr lang="en-US" i="1" dirty="0" smtClean="0">
                <a:solidFill>
                  <a:srgbClr val="000000"/>
                </a:solidFill>
                <a:latin typeface="Times-Italic"/>
              </a:rPr>
              <a:t>contours of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the function f</a:t>
            </a:r>
            <a:r>
              <a:rPr lang="en-US" sz="800" dirty="0">
                <a:solidFill>
                  <a:srgbClr val="000000"/>
                </a:solidFill>
                <a:latin typeface="Times-Roman"/>
              </a:rPr>
              <a:t>1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and f</a:t>
            </a:r>
            <a:r>
              <a:rPr lang="en-US" sz="800" dirty="0">
                <a:solidFill>
                  <a:srgbClr val="000000"/>
                </a:solidFill>
                <a:latin typeface="Times-Roman"/>
              </a:rPr>
              <a:t>2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respectively. The three </a:t>
            </a:r>
            <a:r>
              <a:rPr lang="en-US" i="1" dirty="0" smtClean="0">
                <a:solidFill>
                  <a:srgbClr val="000000"/>
                </a:solidFill>
                <a:latin typeface="Times-Italic"/>
              </a:rPr>
              <a:t>images in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the middle row illustrate the possible </a:t>
            </a:r>
            <a:r>
              <a:rPr lang="en-US" i="1" dirty="0" err="1">
                <a:solidFill>
                  <a:srgbClr val="000000"/>
                </a:solidFill>
                <a:latin typeface="Times-Italic"/>
              </a:rPr>
              <a:t>clusterings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 as </a:t>
            </a:r>
            <a:r>
              <a:rPr lang="en-US" i="1" dirty="0" smtClean="0">
                <a:solidFill>
                  <a:srgbClr val="000000"/>
                </a:solidFill>
                <a:latin typeface="Times-Italic"/>
              </a:rPr>
              <a:t>the ranges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of f</a:t>
            </a:r>
            <a:r>
              <a:rPr lang="en-US" sz="800" dirty="0">
                <a:solidFill>
                  <a:srgbClr val="000000"/>
                </a:solidFill>
                <a:latin typeface="Times-Roman"/>
              </a:rPr>
              <a:t>1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and f</a:t>
            </a:r>
            <a:r>
              <a:rPr lang="en-US" sz="800" dirty="0">
                <a:solidFill>
                  <a:srgbClr val="000000"/>
                </a:solidFill>
                <a:latin typeface="Times-Roman"/>
              </a:rPr>
              <a:t>2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are scanned. The image in the </a:t>
            </a:r>
            <a:r>
              <a:rPr lang="en-US" i="1" dirty="0" smtClean="0">
                <a:solidFill>
                  <a:srgbClr val="000000"/>
                </a:solidFill>
                <a:latin typeface="Times-Italic"/>
              </a:rPr>
              <a:t>bottom row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shows the number of clusters as each region </a:t>
            </a:r>
            <a:r>
              <a:rPr lang="en-US" i="1" dirty="0" smtClean="0">
                <a:solidFill>
                  <a:srgbClr val="000000"/>
                </a:solidFill>
                <a:latin typeface="Times-Italic"/>
              </a:rPr>
              <a:t>in the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range</a:t>
            </a:r>
            <a:r>
              <a:rPr lang="en-US" dirty="0">
                <a:solidFill>
                  <a:srgbClr val="000000"/>
                </a:solidFill>
                <a:latin typeface="CMR10"/>
              </a:rPr>
              <a:t>(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f</a:t>
            </a:r>
            <a:r>
              <a:rPr lang="en-US" sz="800" dirty="0">
                <a:solidFill>
                  <a:srgbClr val="000000"/>
                </a:solidFill>
                <a:latin typeface="Times-Roman"/>
              </a:rPr>
              <a:t>1</a:t>
            </a:r>
            <a:r>
              <a:rPr lang="en-US" dirty="0">
                <a:solidFill>
                  <a:srgbClr val="000000"/>
                </a:solidFill>
                <a:latin typeface="CMR10"/>
              </a:rPr>
              <a:t>)</a:t>
            </a:r>
            <a:r>
              <a:rPr lang="en-US" dirty="0">
                <a:solidFill>
                  <a:srgbClr val="000000"/>
                </a:solidFill>
                <a:latin typeface="CMSY9"/>
              </a:rPr>
              <a:t>×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range</a:t>
            </a:r>
            <a:r>
              <a:rPr lang="en-US" dirty="0">
                <a:solidFill>
                  <a:srgbClr val="000000"/>
                </a:solidFill>
                <a:latin typeface="CMR10"/>
              </a:rPr>
              <a:t>(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f</a:t>
            </a:r>
            <a:r>
              <a:rPr lang="en-US" sz="800" dirty="0">
                <a:solidFill>
                  <a:srgbClr val="000000"/>
                </a:solidFill>
                <a:latin typeface="Times-Roman"/>
              </a:rPr>
              <a:t>2</a:t>
            </a:r>
            <a:r>
              <a:rPr lang="en-US" dirty="0">
                <a:solidFill>
                  <a:srgbClr val="000000"/>
                </a:solidFill>
                <a:latin typeface="CMR10"/>
              </a:rPr>
              <a:t>) </a:t>
            </a:r>
            <a:r>
              <a:rPr lang="en-US" i="1" dirty="0">
                <a:solidFill>
                  <a:srgbClr val="000000"/>
                </a:solidFill>
                <a:latin typeface="Times-Italic"/>
              </a:rPr>
              <a:t>is considered.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334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4692" y="387461"/>
            <a:ext cx="8066867" cy="61247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/>
              <a:t>5. Sample Applications</a:t>
            </a:r>
          </a:p>
          <a:p>
            <a:r>
              <a:rPr lang="en-US" sz="2800" dirty="0"/>
              <a:t>In this section, we discuss a few applications of the </a:t>
            </a:r>
            <a:r>
              <a:rPr lang="en-US" sz="2800" dirty="0" smtClean="0"/>
              <a:t>Mapper algorithm </a:t>
            </a:r>
            <a:r>
              <a:rPr lang="en-US" sz="2800" dirty="0"/>
              <a:t>using our implementation. Our aim is to </a:t>
            </a:r>
            <a:r>
              <a:rPr lang="en-US" sz="2800" dirty="0" smtClean="0"/>
              <a:t>demonstrate the </a:t>
            </a:r>
            <a:r>
              <a:rPr lang="en-US" sz="2800" dirty="0"/>
              <a:t>usefulness of reducing a point cloud to a </a:t>
            </a:r>
            <a:r>
              <a:rPr lang="en-US" sz="2800" dirty="0" smtClean="0"/>
              <a:t>much smaller </a:t>
            </a:r>
            <a:r>
              <a:rPr lang="en-US" sz="2800" dirty="0"/>
              <a:t>simplicial complex in synthetic examples and </a:t>
            </a:r>
            <a:r>
              <a:rPr lang="en-US" sz="2800" dirty="0" smtClean="0"/>
              <a:t>some real </a:t>
            </a:r>
            <a:r>
              <a:rPr lang="en-US" sz="2800" dirty="0"/>
              <a:t>data sets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/>
              <a:t>We have implemented the Mapper algorithm for </a:t>
            </a:r>
            <a:r>
              <a:rPr lang="en-US" sz="2800" dirty="0" smtClean="0"/>
              <a:t>computing and </a:t>
            </a:r>
            <a:r>
              <a:rPr lang="en-US" sz="2800" dirty="0"/>
              <a:t>visualizing a representative graph (derived </a:t>
            </a:r>
            <a:r>
              <a:rPr lang="en-US" sz="2800" dirty="0" smtClean="0"/>
              <a:t>using one </a:t>
            </a:r>
            <a:r>
              <a:rPr lang="en-US" sz="2800" dirty="0"/>
              <a:t>function on the data) and the algorithm for </a:t>
            </a:r>
            <a:r>
              <a:rPr lang="en-US" sz="2800" dirty="0" smtClean="0"/>
              <a:t>computing a </a:t>
            </a:r>
            <a:r>
              <a:rPr lang="en-US" sz="2800" dirty="0"/>
              <a:t>higher order complex using multiple functions on the </a:t>
            </a:r>
            <a:r>
              <a:rPr lang="en-US" sz="2800" dirty="0" smtClean="0"/>
              <a:t>data. Our </a:t>
            </a:r>
            <a:r>
              <a:rPr lang="en-US" sz="2800" dirty="0"/>
              <a:t>implementation is in MATLAB and utilizes </a:t>
            </a:r>
            <a:r>
              <a:rPr lang="en-US" sz="2800" dirty="0" err="1" smtClean="0"/>
              <a:t>GraphViz</a:t>
            </a:r>
            <a:r>
              <a:rPr lang="en-US" sz="2800" dirty="0"/>
              <a:t> </a:t>
            </a:r>
            <a:r>
              <a:rPr lang="en-US" sz="2800" dirty="0" smtClean="0"/>
              <a:t>for </a:t>
            </a:r>
            <a:r>
              <a:rPr lang="en-US" sz="2800" dirty="0"/>
              <a:t>visualization of the reduced graphs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949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13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5185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0305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3358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1907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948" y="455877"/>
            <a:ext cx="8310880" cy="5693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We </a:t>
            </a:r>
            <a:r>
              <a:rPr lang="en-US" sz="2800" dirty="0"/>
              <a:t>implemented a clustering algorithm for testing the </a:t>
            </a:r>
            <a:r>
              <a:rPr lang="en-US" sz="2800" dirty="0" smtClean="0"/>
              <a:t>ideas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/>
              <a:t>presented here. The desired characteristics of the </a:t>
            </a:r>
            <a:r>
              <a:rPr lang="en-US" sz="2800" dirty="0" smtClean="0"/>
              <a:t>clustering were:</a:t>
            </a:r>
          </a:p>
          <a:p>
            <a:endParaRPr lang="en-US" sz="2800" dirty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en-US" sz="2800" dirty="0" smtClean="0"/>
              <a:t>Take </a:t>
            </a:r>
            <a:r>
              <a:rPr lang="en-US" sz="2800" dirty="0"/>
              <a:t>the inter-point distance matrix (</a:t>
            </a:r>
            <a:r>
              <a:rPr lang="en-US" sz="2800" i="1" dirty="0"/>
              <a:t>D</a:t>
            </a:r>
            <a:r>
              <a:rPr lang="en-US" sz="2800" dirty="0"/>
              <a:t>∈R</a:t>
            </a:r>
            <a:r>
              <a:rPr lang="en-US" sz="2800" i="1" baseline="30000" dirty="0"/>
              <a:t>N</a:t>
            </a:r>
            <a:r>
              <a:rPr lang="en-US" sz="2800" baseline="30000" dirty="0"/>
              <a:t>×</a:t>
            </a:r>
            <a:r>
              <a:rPr lang="en-US" sz="2800" i="1" baseline="30000" dirty="0"/>
              <a:t>N</a:t>
            </a:r>
            <a:r>
              <a:rPr lang="en-US" sz="2800" dirty="0"/>
              <a:t>) as an </a:t>
            </a:r>
            <a:r>
              <a:rPr lang="en-US" sz="2800" dirty="0" smtClean="0"/>
              <a:t>input.  We </a:t>
            </a:r>
            <a:r>
              <a:rPr lang="en-US" sz="2800" dirty="0"/>
              <a:t>did not want to be restricted to data in </a:t>
            </a:r>
            <a:r>
              <a:rPr lang="en-US" sz="2800" dirty="0" smtClean="0"/>
              <a:t>Euclidean Space.</a:t>
            </a:r>
          </a:p>
          <a:p>
            <a:pPr marL="514350" indent="-514350">
              <a:buAutoNum type="arabicPeriod"/>
            </a:pP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smtClean="0"/>
              <a:t>Do </a:t>
            </a:r>
            <a:r>
              <a:rPr lang="en-US" sz="2800" dirty="0"/>
              <a:t>not require specifying the number of clusters beforehand.</a:t>
            </a:r>
            <a:endParaRPr lang="en-US" sz="2800" dirty="0" smtClean="0">
              <a:solidFill>
                <a:srgbClr val="7030A0"/>
              </a:solidFill>
            </a:endParaRPr>
          </a:p>
          <a:p>
            <a:endParaRPr lang="en-US" sz="2800" dirty="0">
              <a:solidFill>
                <a:srgbClr val="7030A0"/>
              </a:solidFill>
            </a:endParaRP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6311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91994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www.multid.se/genex/clustering_distanc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597" y="2610127"/>
            <a:ext cx="4254681" cy="2926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77597" y="5987534"/>
            <a:ext cx="3965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http://www.multid.se/genex/hs515.htm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703" y="470625"/>
            <a:ext cx="763221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Linux Libertine"/>
              </a:rPr>
              <a:t>Different type of h</a:t>
            </a:r>
            <a:r>
              <a:rPr lang="en-US" sz="3200" b="0" i="0" dirty="0" smtClean="0">
                <a:solidFill>
                  <a:srgbClr val="7030A0"/>
                </a:solidFill>
                <a:effectLst/>
                <a:latin typeface="Linux Libertine"/>
              </a:rPr>
              <a:t>ierarchical clustering </a:t>
            </a:r>
          </a:p>
          <a:p>
            <a:endParaRPr lang="en-US" sz="3200" dirty="0">
              <a:solidFill>
                <a:srgbClr val="7030A0"/>
              </a:solidFill>
              <a:latin typeface="Linux Libertine"/>
            </a:endParaRPr>
          </a:p>
          <a:p>
            <a:r>
              <a:rPr lang="en-US" sz="3200" b="0" i="0" dirty="0" smtClean="0">
                <a:solidFill>
                  <a:srgbClr val="7030A0"/>
                </a:solidFill>
                <a:effectLst/>
                <a:latin typeface="Linux Libertine"/>
              </a:rPr>
              <a:t>What is the distance between 2 clusters?</a:t>
            </a:r>
            <a:endParaRPr lang="en-US" sz="3200" b="0" i="0" dirty="0">
              <a:solidFill>
                <a:srgbClr val="7030A0"/>
              </a:solidFill>
              <a:effectLst/>
              <a:latin typeface="Linux Libertine"/>
            </a:endParaRPr>
          </a:p>
        </p:txBody>
      </p:sp>
      <p:pic>
        <p:nvPicPr>
          <p:cNvPr id="8" name="Picture 4" descr="File:Hierarchical clustering simple diagram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41" y="2602244"/>
            <a:ext cx="3981450" cy="3171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36332" y="5998664"/>
            <a:ext cx="38511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http://en.wikipedia.org/wiki/File:Hierarchical_clustering_simple_diagram.svg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65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425" y="98001"/>
            <a:ext cx="8414766" cy="642423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967217" y="5530256"/>
            <a:ext cx="62539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http://statweb.stanford.edu/~tibs/ElemStatLearn/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89234" y="6465382"/>
            <a:ext cx="91859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Elements of Statistical Learning (2nd edition)  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Hastie,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Tibshirani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and Friedman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64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../../_images/plot_cluster_comparison_0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" y="820717"/>
            <a:ext cx="8951976" cy="44759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38328" y="5957423"/>
            <a:ext cx="84673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http://scikit-learn.org/stable/auto_examples/cluster/plot_cluster_comparison.html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18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19266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2074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9935" y="743917"/>
            <a:ext cx="7888636" cy="44012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We have implemented an algorithm based on </a:t>
            </a:r>
            <a:r>
              <a:rPr lang="en-US" sz="2800" i="1" dirty="0" smtClean="0"/>
              <a:t>single-linkage clustering </a:t>
            </a:r>
            <a:r>
              <a:rPr lang="en-US" sz="2800" dirty="0"/>
              <a:t>[Joh67], [JD88]. 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This </a:t>
            </a:r>
            <a:r>
              <a:rPr lang="en-US" sz="2800" dirty="0"/>
              <a:t>algorithm returns a </a:t>
            </a:r>
            <a:r>
              <a:rPr lang="en-US" sz="2800" dirty="0" smtClean="0"/>
              <a:t>vector </a:t>
            </a:r>
            <a:r>
              <a:rPr lang="en-US" sz="2800" i="1" dirty="0" smtClean="0"/>
              <a:t>C </a:t>
            </a:r>
            <a:r>
              <a:rPr lang="en-US" sz="2800" dirty="0"/>
              <a:t>∈ R</a:t>
            </a:r>
            <a:r>
              <a:rPr lang="en-US" sz="2800" i="1" baseline="30000" dirty="0"/>
              <a:t>N</a:t>
            </a:r>
            <a:r>
              <a:rPr lang="en-US" sz="2800" baseline="30000" dirty="0"/>
              <a:t>−1 </a:t>
            </a:r>
            <a:r>
              <a:rPr lang="en-US" sz="2800" dirty="0"/>
              <a:t>which holds the length of the edge which </a:t>
            </a:r>
            <a:r>
              <a:rPr lang="en-US" sz="2800" dirty="0" smtClean="0"/>
              <a:t>was added </a:t>
            </a:r>
            <a:r>
              <a:rPr lang="en-US" sz="2800" dirty="0"/>
              <a:t>to reduce the number of clusters by one at each </a:t>
            </a:r>
            <a:r>
              <a:rPr lang="en-US" sz="2800" dirty="0" smtClean="0"/>
              <a:t>step in </a:t>
            </a:r>
            <a:r>
              <a:rPr lang="en-US" sz="2800" dirty="0"/>
              <a:t>the </a:t>
            </a:r>
            <a:r>
              <a:rPr lang="en-US" sz="2800" dirty="0" smtClean="0"/>
              <a:t>algorithm.  </a:t>
            </a:r>
          </a:p>
          <a:p>
            <a:endParaRPr lang="en-US" sz="2800" dirty="0"/>
          </a:p>
          <a:p>
            <a:r>
              <a:rPr lang="en-US" sz="2800" dirty="0" smtClean="0"/>
              <a:t>Now</a:t>
            </a:r>
            <a:r>
              <a:rPr lang="en-US" sz="2800" dirty="0"/>
              <a:t>, to find the number of clusters we use the edge </a:t>
            </a:r>
            <a:r>
              <a:rPr lang="en-US" sz="2800" dirty="0" smtClean="0"/>
              <a:t>length at </a:t>
            </a:r>
            <a:r>
              <a:rPr lang="en-US" sz="2800" dirty="0"/>
              <a:t>which each cluster was merged.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582694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9935" y="836907"/>
            <a:ext cx="7888636" cy="22467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</a:t>
            </a:r>
            <a:r>
              <a:rPr lang="en-US" sz="2800" dirty="0"/>
              <a:t>heuristic is that </a:t>
            </a:r>
            <a:r>
              <a:rPr lang="en-US" sz="2800" dirty="0" smtClean="0"/>
              <a:t>the inter-point </a:t>
            </a:r>
            <a:r>
              <a:rPr lang="en-US" sz="2800" dirty="0"/>
              <a:t>distance within each cluster would be </a:t>
            </a:r>
            <a:r>
              <a:rPr lang="en-US" sz="2800" dirty="0" smtClean="0"/>
              <a:t>smaller than </a:t>
            </a:r>
            <a:r>
              <a:rPr lang="en-US" sz="2800" dirty="0"/>
              <a:t>the distance between clusters, so shorter edges are </a:t>
            </a:r>
            <a:r>
              <a:rPr lang="en-US" sz="2800" dirty="0" smtClean="0"/>
              <a:t>required to </a:t>
            </a:r>
            <a:r>
              <a:rPr lang="en-US" sz="2800" dirty="0"/>
              <a:t>connect points within each cluster, but </a:t>
            </a:r>
            <a:r>
              <a:rPr lang="en-US" sz="2800" dirty="0" smtClean="0"/>
              <a:t>relatively longer </a:t>
            </a:r>
            <a:r>
              <a:rPr lang="en-US" sz="2800" dirty="0"/>
              <a:t>edges are required to merge the clusters.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952908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9935" y="550191"/>
            <a:ext cx="7888636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If </a:t>
            </a:r>
            <a:r>
              <a:rPr lang="en-US" sz="2800" dirty="0"/>
              <a:t>we look </a:t>
            </a:r>
            <a:r>
              <a:rPr lang="en-US" sz="2800" dirty="0" smtClean="0"/>
              <a:t>at the </a:t>
            </a:r>
            <a:r>
              <a:rPr lang="en-US" sz="2800" dirty="0"/>
              <a:t>histogram of edge lengths </a:t>
            </a:r>
            <a:r>
              <a:rPr lang="en-US" sz="2800" dirty="0" smtClean="0"/>
              <a:t>in </a:t>
            </a:r>
            <a:r>
              <a:rPr lang="en-US" sz="2800" i="1" dirty="0" smtClean="0"/>
              <a:t>C</a:t>
            </a:r>
            <a:r>
              <a:rPr lang="en-US" sz="2800" dirty="0"/>
              <a:t>, it is observed </a:t>
            </a:r>
            <a:r>
              <a:rPr lang="en-US" sz="2800" dirty="0" smtClean="0"/>
              <a:t>experimentally, that </a:t>
            </a:r>
          </a:p>
          <a:p>
            <a:endParaRPr lang="en-US" sz="2800" dirty="0"/>
          </a:p>
          <a:p>
            <a:r>
              <a:rPr lang="en-US" sz="2800" dirty="0" smtClean="0"/>
              <a:t>shorter </a:t>
            </a:r>
            <a:r>
              <a:rPr lang="en-US" sz="2800" dirty="0"/>
              <a:t>edges which connect points within </a:t>
            </a:r>
            <a:r>
              <a:rPr lang="en-US" sz="2800" dirty="0" smtClean="0"/>
              <a:t>each cluster </a:t>
            </a:r>
            <a:r>
              <a:rPr lang="en-US" sz="2800" dirty="0"/>
              <a:t>have a relatively smooth distribution and 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the edges which </a:t>
            </a:r>
            <a:r>
              <a:rPr lang="en-US" sz="2800" dirty="0"/>
              <a:t>are required to merge the clusters are disjoint </a:t>
            </a:r>
            <a:r>
              <a:rPr lang="en-US" sz="2800" dirty="0" smtClean="0"/>
              <a:t>from this </a:t>
            </a:r>
            <a:r>
              <a:rPr lang="en-US" sz="2800" dirty="0"/>
              <a:t>in the histogram.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977730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9935" y="379708"/>
            <a:ext cx="7888636" cy="39703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If </a:t>
            </a:r>
            <a:r>
              <a:rPr lang="en-US" sz="2800" dirty="0"/>
              <a:t>we determine the histogram of </a:t>
            </a:r>
            <a:r>
              <a:rPr lang="en-US" sz="2800" i="1" dirty="0" smtClean="0"/>
              <a:t>C </a:t>
            </a:r>
            <a:r>
              <a:rPr lang="en-US" sz="2800" dirty="0" smtClean="0"/>
              <a:t>using </a:t>
            </a:r>
            <a:r>
              <a:rPr lang="en-US" sz="2800" i="1" dirty="0"/>
              <a:t>k </a:t>
            </a:r>
            <a:r>
              <a:rPr lang="en-US" sz="2800" dirty="0"/>
              <a:t>intervals, then we expect to find a set of empty </a:t>
            </a:r>
            <a:r>
              <a:rPr lang="en-US" sz="2800" dirty="0" smtClean="0"/>
              <a:t>interval(s</a:t>
            </a:r>
            <a:r>
              <a:rPr lang="en-US" sz="2800" dirty="0"/>
              <a:t>) after which the edges which are required to </a:t>
            </a:r>
            <a:r>
              <a:rPr lang="en-US" sz="2800" dirty="0" smtClean="0"/>
              <a:t>merge the </a:t>
            </a:r>
            <a:r>
              <a:rPr lang="en-US" sz="2800" dirty="0"/>
              <a:t>clusters appear. 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If </a:t>
            </a:r>
            <a:r>
              <a:rPr lang="en-US" sz="2800" dirty="0"/>
              <a:t>we allow all edges of length </a:t>
            </a:r>
            <a:r>
              <a:rPr lang="en-US" sz="2800" dirty="0" smtClean="0"/>
              <a:t>shorter than </a:t>
            </a:r>
            <a:r>
              <a:rPr lang="en-US" sz="2800" dirty="0"/>
              <a:t>the length at which we observe the empty interval </a:t>
            </a:r>
            <a:r>
              <a:rPr lang="en-US" sz="2800" dirty="0" smtClean="0"/>
              <a:t>in the </a:t>
            </a:r>
            <a:r>
              <a:rPr lang="en-US" sz="2800" dirty="0"/>
              <a:t>histogram, then we can recover a clustering of the data.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575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1186" y="534692"/>
            <a:ext cx="7973878" cy="5693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Increasing </a:t>
            </a:r>
            <a:r>
              <a:rPr lang="en-US" sz="2800" i="1" dirty="0"/>
              <a:t>k </a:t>
            </a:r>
            <a:r>
              <a:rPr lang="en-US" sz="2800" dirty="0"/>
              <a:t>will increase the number of clusters we </a:t>
            </a:r>
            <a:r>
              <a:rPr lang="en-US" sz="2800" dirty="0" smtClean="0"/>
              <a:t>observe and </a:t>
            </a:r>
            <a:r>
              <a:rPr lang="en-US" sz="2800" dirty="0"/>
              <a:t>decreasing </a:t>
            </a:r>
            <a:r>
              <a:rPr lang="en-US" sz="2800" i="1" dirty="0"/>
              <a:t>k </a:t>
            </a:r>
            <a:r>
              <a:rPr lang="en-US" sz="2800" dirty="0"/>
              <a:t>will reduce it. Although this heuristic </a:t>
            </a:r>
            <a:r>
              <a:rPr lang="en-US" sz="2800" dirty="0" smtClean="0"/>
              <a:t>has worked </a:t>
            </a:r>
            <a:r>
              <a:rPr lang="en-US" sz="2800" dirty="0"/>
              <a:t>well for many datasets that we have tried, it </a:t>
            </a:r>
            <a:r>
              <a:rPr lang="en-US" sz="2800" dirty="0" smtClean="0"/>
              <a:t>suffers from </a:t>
            </a:r>
            <a:r>
              <a:rPr lang="en-US" sz="2800" dirty="0"/>
              <a:t>the following limitations: </a:t>
            </a:r>
            <a:endParaRPr lang="en-US" sz="2800" dirty="0" smtClean="0"/>
          </a:p>
          <a:p>
            <a:endParaRPr lang="en-US" sz="2800" dirty="0"/>
          </a:p>
          <a:p>
            <a:pPr marL="514350" indent="-514350">
              <a:buAutoNum type="arabicParenBoth"/>
            </a:pPr>
            <a:r>
              <a:rPr lang="en-US" sz="2800" dirty="0" smtClean="0"/>
              <a:t>If </a:t>
            </a:r>
            <a:r>
              <a:rPr lang="en-US" sz="2800" dirty="0"/>
              <a:t>the clusters have </a:t>
            </a:r>
            <a:r>
              <a:rPr lang="en-US" sz="2800" dirty="0" smtClean="0"/>
              <a:t>very different </a:t>
            </a:r>
            <a:r>
              <a:rPr lang="en-US" sz="2800" dirty="0"/>
              <a:t>densities, it will tend to pick out clusters of </a:t>
            </a:r>
            <a:r>
              <a:rPr lang="en-US" sz="2800" dirty="0" smtClean="0"/>
              <a:t>high density only.</a:t>
            </a:r>
          </a:p>
          <a:p>
            <a:pPr marL="514350" indent="-514350">
              <a:buAutoNum type="arabicParenBoth"/>
            </a:pPr>
            <a:endParaRPr lang="en-US" sz="2800" dirty="0" smtClean="0"/>
          </a:p>
          <a:p>
            <a:pPr marL="514350" indent="-514350">
              <a:buAutoNum type="arabicParenBoth"/>
            </a:pPr>
            <a:r>
              <a:rPr lang="en-US" sz="2800" dirty="0" smtClean="0"/>
              <a:t>It </a:t>
            </a:r>
            <a:r>
              <a:rPr lang="en-US" sz="2800" dirty="0"/>
              <a:t>is possible to construct examples </a:t>
            </a:r>
            <a:r>
              <a:rPr lang="en-US" sz="2800" dirty="0" smtClean="0"/>
              <a:t>where the </a:t>
            </a:r>
            <a:r>
              <a:rPr lang="en-US" sz="2800" dirty="0"/>
              <a:t>clusters are distributed in such a way such that we </a:t>
            </a:r>
            <a:r>
              <a:rPr lang="en-US" sz="2800" dirty="0" smtClean="0"/>
              <a:t>recover the </a:t>
            </a:r>
            <a:r>
              <a:rPr lang="en-US" sz="2800" dirty="0"/>
              <a:t>incorrect clustering. Due to such limitations, </a:t>
            </a:r>
            <a:r>
              <a:rPr lang="en-US" sz="2800" dirty="0" smtClean="0"/>
              <a:t>this part </a:t>
            </a:r>
            <a:r>
              <a:rPr lang="en-US" sz="2800" dirty="0"/>
              <a:t>of the procedure is open to exploration and change </a:t>
            </a:r>
            <a:r>
              <a:rPr lang="en-US" sz="2800" dirty="0" smtClean="0"/>
              <a:t>in the </a:t>
            </a:r>
            <a:r>
              <a:rPr lang="en-US" sz="2800" dirty="0"/>
              <a:t>future.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66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66427" y="674175"/>
            <a:ext cx="7880888" cy="44012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/>
              <a:t>3.2. Higher Dimensional Parameter Spaces</a:t>
            </a:r>
          </a:p>
          <a:p>
            <a:endParaRPr lang="en-US" sz="2800" dirty="0" smtClean="0"/>
          </a:p>
          <a:p>
            <a:r>
              <a:rPr lang="en-US" sz="2800" dirty="0" smtClean="0"/>
              <a:t>Using </a:t>
            </a:r>
            <a:r>
              <a:rPr lang="en-US" sz="2800" dirty="0"/>
              <a:t>a single function as a filter we get as output a </a:t>
            </a:r>
            <a:r>
              <a:rPr lang="en-US" sz="2800" dirty="0" smtClean="0"/>
              <a:t>complex in </a:t>
            </a:r>
            <a:r>
              <a:rPr lang="en-US" sz="2800" dirty="0"/>
              <a:t>which the highest dimension of </a:t>
            </a:r>
            <a:r>
              <a:rPr lang="en-US" sz="2800" dirty="0" err="1"/>
              <a:t>simplices</a:t>
            </a:r>
            <a:r>
              <a:rPr lang="en-US" sz="2800" dirty="0"/>
              <a:t> is 1 (</a:t>
            </a:r>
            <a:r>
              <a:rPr lang="en-US" sz="2800" dirty="0" smtClean="0"/>
              <a:t>edges in </a:t>
            </a:r>
            <a:r>
              <a:rPr lang="en-US" sz="2800" dirty="0"/>
              <a:t>a graph). 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Qualitatively</a:t>
            </a:r>
            <a:r>
              <a:rPr lang="en-US" sz="2800" dirty="0"/>
              <a:t>, the only information we get out </a:t>
            </a:r>
            <a:r>
              <a:rPr lang="en-US" sz="2800" dirty="0" smtClean="0"/>
              <a:t>of this </a:t>
            </a:r>
            <a:r>
              <a:rPr lang="en-US" sz="2800" dirty="0"/>
              <a:t>is the number of components, the number of loops </a:t>
            </a:r>
            <a:r>
              <a:rPr lang="en-US" sz="2800" dirty="0" smtClean="0"/>
              <a:t>and knowledge </a:t>
            </a:r>
            <a:r>
              <a:rPr lang="en-US" sz="2800" dirty="0"/>
              <a:t>about structure of the component flares etc.).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290011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7682" y="418458"/>
            <a:ext cx="7880888" cy="62478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To</a:t>
            </a:r>
            <a:r>
              <a:rPr lang="en-US" sz="2800" dirty="0"/>
              <a:t> </a:t>
            </a:r>
            <a:r>
              <a:rPr lang="en-US" sz="2800" dirty="0" smtClean="0"/>
              <a:t>get </a:t>
            </a:r>
            <a:r>
              <a:rPr lang="en-US" sz="2800" dirty="0"/>
              <a:t>information about higher dimensional voids in the </a:t>
            </a:r>
            <a:r>
              <a:rPr lang="en-US" sz="2800" dirty="0" smtClean="0"/>
              <a:t>data one </a:t>
            </a:r>
            <a:r>
              <a:rPr lang="en-US" sz="2800" dirty="0"/>
              <a:t>would need to build a higher dimensional complex </a:t>
            </a:r>
            <a:r>
              <a:rPr lang="en-US" sz="2800" dirty="0" smtClean="0"/>
              <a:t>using more </a:t>
            </a:r>
            <a:r>
              <a:rPr lang="en-US" sz="2800" dirty="0"/>
              <a:t>functions on the data. In general, the Mapper </a:t>
            </a:r>
            <a:r>
              <a:rPr lang="en-US" sz="2800" dirty="0" smtClean="0"/>
              <a:t>construction requires </a:t>
            </a:r>
            <a:r>
              <a:rPr lang="en-US" sz="2800" dirty="0"/>
              <a:t>as input: </a:t>
            </a:r>
            <a:endParaRPr lang="en-US" sz="2800" dirty="0" smtClean="0"/>
          </a:p>
          <a:p>
            <a:endParaRPr lang="en-US" sz="1600" dirty="0"/>
          </a:p>
          <a:p>
            <a:pPr marL="514350" indent="-514350">
              <a:buAutoNum type="alphaLcParenBoth"/>
            </a:pPr>
            <a:r>
              <a:rPr lang="en-US" sz="2800" dirty="0" smtClean="0"/>
              <a:t>A </a:t>
            </a:r>
            <a:r>
              <a:rPr lang="en-US" sz="2800" dirty="0"/>
              <a:t>Parameter space defined </a:t>
            </a:r>
            <a:r>
              <a:rPr lang="en-US" sz="2800" dirty="0" smtClean="0"/>
              <a:t>by the </a:t>
            </a:r>
            <a:r>
              <a:rPr lang="en-US" sz="2800" dirty="0"/>
              <a:t>functions and </a:t>
            </a:r>
            <a:endParaRPr lang="en-US" sz="2800" dirty="0" smtClean="0"/>
          </a:p>
          <a:p>
            <a:pPr marL="514350" indent="-514350">
              <a:buAutoNum type="alphaLcParenBoth"/>
            </a:pPr>
            <a:r>
              <a:rPr lang="en-US" sz="2800" dirty="0" smtClean="0"/>
              <a:t>a </a:t>
            </a:r>
            <a:r>
              <a:rPr lang="en-US" sz="2800" dirty="0"/>
              <a:t>covering of this space. </a:t>
            </a:r>
            <a:endParaRPr lang="en-US" sz="2800" dirty="0" smtClean="0"/>
          </a:p>
          <a:p>
            <a:pPr marL="514350" indent="-514350">
              <a:buAutoNum type="alphaLcParenBoth"/>
            </a:pPr>
            <a:endParaRPr lang="en-US" sz="1600" dirty="0"/>
          </a:p>
          <a:p>
            <a:r>
              <a:rPr lang="en-US" sz="2800" dirty="0" smtClean="0"/>
              <a:t>Note </a:t>
            </a:r>
            <a:r>
              <a:rPr lang="en-US" sz="2800" dirty="0"/>
              <a:t>that </a:t>
            </a:r>
            <a:r>
              <a:rPr lang="en-US" sz="2800" i="1" dirty="0" smtClean="0"/>
              <a:t>any </a:t>
            </a:r>
            <a:r>
              <a:rPr lang="en-US" sz="2800" dirty="0" smtClean="0"/>
              <a:t>covering </a:t>
            </a:r>
            <a:r>
              <a:rPr lang="en-US" sz="2800" dirty="0"/>
              <a:t>of the parameter space may be used. As an </a:t>
            </a:r>
            <a:r>
              <a:rPr lang="en-US" sz="2800" dirty="0" smtClean="0"/>
              <a:t>example of </a:t>
            </a:r>
            <a:r>
              <a:rPr lang="en-US" sz="2800" dirty="0"/>
              <a:t>the parameter space </a:t>
            </a:r>
            <a:r>
              <a:rPr lang="en-US" sz="2800" i="1" dirty="0"/>
              <a:t>S</a:t>
            </a:r>
            <a:r>
              <a:rPr lang="en-US" sz="2800" baseline="30000" dirty="0"/>
              <a:t>1</a:t>
            </a:r>
            <a:r>
              <a:rPr lang="en-US" sz="2800" dirty="0"/>
              <a:t>, consider a parameter </a:t>
            </a:r>
            <a:r>
              <a:rPr lang="en-US" sz="2800" dirty="0" smtClean="0"/>
              <a:t>space defined </a:t>
            </a:r>
            <a:r>
              <a:rPr lang="en-US" sz="2800" dirty="0"/>
              <a:t>by two functions </a:t>
            </a:r>
            <a:r>
              <a:rPr lang="en-US" sz="2800" i="1" dirty="0"/>
              <a:t>f </a:t>
            </a:r>
            <a:r>
              <a:rPr lang="en-US" sz="2800" dirty="0"/>
              <a:t>and </a:t>
            </a:r>
            <a:r>
              <a:rPr lang="en-US" sz="2800" i="1" dirty="0"/>
              <a:t>g </a:t>
            </a:r>
            <a:r>
              <a:rPr lang="en-US" sz="2800" dirty="0"/>
              <a:t>which are related such </a:t>
            </a:r>
            <a:r>
              <a:rPr lang="en-US" sz="2800" dirty="0" smtClean="0"/>
              <a:t>that </a:t>
            </a:r>
            <a:r>
              <a:rPr lang="en-US" sz="2800" i="1" dirty="0" smtClean="0"/>
              <a:t>f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+</a:t>
            </a:r>
            <a:r>
              <a:rPr lang="en-US" sz="2800" i="1" dirty="0" smtClean="0"/>
              <a:t>g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/>
              <a:t>= 1. A very simple covering for such a space is </a:t>
            </a:r>
            <a:r>
              <a:rPr lang="en-US" sz="2800" dirty="0" smtClean="0"/>
              <a:t>generated by </a:t>
            </a:r>
            <a:r>
              <a:rPr lang="en-US" sz="2800" dirty="0"/>
              <a:t>considering overlapping angular intervals.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874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342900" indent="-342900">
          <a:buAutoNum type="arabicPeriod"/>
          <a:defRPr sz="3200" b="1" dirty="0" smtClean="0">
            <a:latin typeface="Times-Bold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solidFill>
          <a:schemeClr val="accent6">
            <a:lumMod val="20000"/>
            <a:lumOff val="80000"/>
          </a:schemeClr>
        </a:solidFill>
      </a:spPr>
      <a:bodyPr wrap="square" rtlCol="0">
        <a:spAutoFit/>
      </a:bodyPr>
      <a:lstStyle>
        <a:defPPr algn="ctr">
          <a:defRPr sz="2800" dirty="0" err="1">
            <a:solidFill>
              <a:srgbClr val="7030A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12773</TotalTime>
  <Words>1228</Words>
  <Application>Microsoft Office PowerPoint</Application>
  <PresentationFormat>On-screen Show (4:3)</PresentationFormat>
  <Paragraphs>76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9" baseType="lpstr">
      <vt:lpstr>Arial</vt:lpstr>
      <vt:lpstr>Calibri</vt:lpstr>
      <vt:lpstr>CMMI10</vt:lpstr>
      <vt:lpstr>CMR10</vt:lpstr>
      <vt:lpstr>CMSY9</vt:lpstr>
      <vt:lpstr>Courier</vt:lpstr>
      <vt:lpstr>Linux Libertine</vt:lpstr>
      <vt:lpstr>MSBM10</vt:lpstr>
      <vt:lpstr>Symbol</vt:lpstr>
      <vt:lpstr>Times New Roman</vt:lpstr>
      <vt:lpstr>Times-Bold</vt:lpstr>
      <vt:lpstr>Times-Italic</vt:lpstr>
      <vt:lpstr>Times-Roman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I Darcy</dc:creator>
  <cp:keywords/>
  <dc:description/>
  <cp:lastModifiedBy>Reviewer</cp:lastModifiedBy>
  <cp:revision>204</cp:revision>
  <dcterms:created xsi:type="dcterms:W3CDTF">2013-11-08T02:36:41Z</dcterms:created>
  <dcterms:modified xsi:type="dcterms:W3CDTF">2017-04-13T09:29:13Z</dcterms:modified>
  <cp:category/>
</cp:coreProperties>
</file>