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1" r:id="rId2"/>
    <p:sldId id="272" r:id="rId3"/>
    <p:sldId id="273" r:id="rId4"/>
    <p:sldId id="263" r:id="rId5"/>
    <p:sldId id="257" r:id="rId6"/>
    <p:sldId id="258" r:id="rId7"/>
    <p:sldId id="259" r:id="rId8"/>
    <p:sldId id="260" r:id="rId9"/>
    <p:sldId id="268" r:id="rId10"/>
    <p:sldId id="269" r:id="rId11"/>
    <p:sldId id="261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pos="29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 showGuides="1">
      <p:cViewPr varScale="1">
        <p:scale>
          <a:sx n="88" d="100"/>
          <a:sy n="88" d="100"/>
        </p:scale>
        <p:origin x="-688" y="-104"/>
      </p:cViewPr>
      <p:guideLst>
        <p:guide orient="horz" pos="2251"/>
        <p:guide pos="29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Relationship Id="rId4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Relationship Id="rId4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373AB-0C2B-D545-BA91-4180720EC1C1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DA4AA-CAE7-BE44-B901-4A7DEB947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0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33819-8353-3940-B7D6-4527171C65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16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8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4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0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8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65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9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3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1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4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70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4A61A-4B2B-3B4A-BBE0-09FA6906074B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23121-52D2-764B-9E3A-8BD37C9DC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xkcd.com/882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opological_data_analysi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emf"/><Relationship Id="rId5" Type="http://schemas.openxmlformats.org/officeDocument/2006/relationships/image" Target="../media/image7.pn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3.emf"/><Relationship Id="rId9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emf"/><Relationship Id="rId4" Type="http://schemas.openxmlformats.org/officeDocument/2006/relationships/image" Target="../media/image8.e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1456765"/>
            <a:ext cx="8503920" cy="7372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72553" y="437029"/>
            <a:ext cx="4605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Main </a:t>
            </a:r>
            <a:r>
              <a:rPr lang="en-US" sz="2800" dirty="0" smtClean="0"/>
              <a:t>Project total points:  500</a:t>
            </a:r>
            <a:endParaRPr lang="en-US" sz="28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20042" y="2393576"/>
            <a:ext cx="7884116" cy="1537962"/>
            <a:chOff x="320042" y="2393576"/>
            <a:chExt cx="7884116" cy="1537962"/>
          </a:xfrm>
        </p:grpSpPr>
        <p:sp>
          <p:nvSpPr>
            <p:cNvPr id="4" name="Left Brace 3"/>
            <p:cNvSpPr/>
            <p:nvPr/>
          </p:nvSpPr>
          <p:spPr>
            <a:xfrm rot="16200000">
              <a:off x="2113207" y="600411"/>
              <a:ext cx="363072" cy="3949402"/>
            </a:xfrm>
            <a:prstGeom prst="leftBrac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266651" y="3053489"/>
              <a:ext cx="2339788" cy="646331"/>
            </a:xfrm>
            <a:prstGeom prst="rect">
              <a:avLst/>
            </a:prstGeom>
            <a:solidFill>
              <a:srgbClr val="ECDFF5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200/500 = 40% finished by March 27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217104" y="2731209"/>
              <a:ext cx="3987054" cy="120032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</a:rPr>
                <a:t>Introduction, Background, </a:t>
              </a:r>
            </a:p>
            <a:p>
              <a:r>
                <a:rPr lang="en-US" dirty="0" smtClean="0">
                  <a:latin typeface="Times New Roman" panose="02020603050405020304" pitchFamily="18" charset="0"/>
                </a:rPr>
                <a:t>Partial Results/Discussion, </a:t>
              </a:r>
            </a:p>
            <a:p>
              <a:r>
                <a:rPr lang="en-US" dirty="0" smtClean="0">
                  <a:latin typeface="Times New Roman" panose="02020603050405020304" pitchFamily="18" charset="0"/>
                </a:rPr>
                <a:t>Acknowledgement, Author contribution, </a:t>
              </a:r>
            </a:p>
            <a:p>
              <a:r>
                <a:rPr lang="en-US" dirty="0" smtClean="0">
                  <a:latin typeface="Times New Roman" panose="02020603050405020304" pitchFamily="18" charset="0"/>
                </a:rPr>
                <a:t>funding/conflicts, References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1"/>
              <a:endCxn id="5" idx="3"/>
            </p:cNvCxnSpPr>
            <p:nvPr/>
          </p:nvCxnSpPr>
          <p:spPr>
            <a:xfrm flipH="1">
              <a:off x="3606439" y="3331374"/>
              <a:ext cx="610665" cy="0"/>
            </a:xfrm>
            <a:prstGeom prst="straightConnector1">
              <a:avLst/>
            </a:prstGeom>
            <a:ln w="7620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20042" y="4061558"/>
            <a:ext cx="5151490" cy="761621"/>
            <a:chOff x="320042" y="2393576"/>
            <a:chExt cx="5151490" cy="761621"/>
          </a:xfrm>
        </p:grpSpPr>
        <p:sp>
          <p:nvSpPr>
            <p:cNvPr id="12" name="Left Brace 11"/>
            <p:cNvSpPr/>
            <p:nvPr/>
          </p:nvSpPr>
          <p:spPr>
            <a:xfrm rot="16200000">
              <a:off x="2714251" y="-633"/>
              <a:ext cx="363072" cy="5151490"/>
            </a:xfrm>
            <a:prstGeom prst="leftBrac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92310" y="2785865"/>
              <a:ext cx="3401993" cy="369332"/>
            </a:xfrm>
            <a:prstGeom prst="rect">
              <a:avLst/>
            </a:prstGeom>
            <a:solidFill>
              <a:srgbClr val="ECDFF5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250/500 = 50% finished by April 5</a:t>
              </a:r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0040" y="4848187"/>
            <a:ext cx="6400428" cy="732404"/>
            <a:chOff x="320042" y="2393576"/>
            <a:chExt cx="6400428" cy="732404"/>
          </a:xfrm>
        </p:grpSpPr>
        <p:sp>
          <p:nvSpPr>
            <p:cNvPr id="18" name="Left Brace 17"/>
            <p:cNvSpPr/>
            <p:nvPr/>
          </p:nvSpPr>
          <p:spPr>
            <a:xfrm rot="16200000">
              <a:off x="3338720" y="-625102"/>
              <a:ext cx="363072" cy="6400428"/>
            </a:xfrm>
            <a:prstGeom prst="leftBrac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578342" y="2756648"/>
              <a:ext cx="3892649" cy="369332"/>
            </a:xfrm>
            <a:prstGeom prst="rect">
              <a:avLst/>
            </a:prstGeom>
            <a:solidFill>
              <a:srgbClr val="ECDFF5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400/500 = 80% finished by April 17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0040" y="5621554"/>
            <a:ext cx="8503920" cy="754845"/>
            <a:chOff x="320042" y="2393576"/>
            <a:chExt cx="8503920" cy="754845"/>
          </a:xfrm>
        </p:grpSpPr>
        <p:sp>
          <p:nvSpPr>
            <p:cNvPr id="22" name="Left Brace 21"/>
            <p:cNvSpPr/>
            <p:nvPr/>
          </p:nvSpPr>
          <p:spPr>
            <a:xfrm rot="16200000">
              <a:off x="4390466" y="-1676848"/>
              <a:ext cx="363072" cy="8503920"/>
            </a:xfrm>
            <a:prstGeom prst="leftBrace">
              <a:avLst/>
            </a:prstGeom>
            <a:ln w="762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19121" y="2779089"/>
              <a:ext cx="3892649" cy="369332"/>
            </a:xfrm>
            <a:prstGeom prst="rect">
              <a:avLst/>
            </a:prstGeom>
            <a:solidFill>
              <a:srgbClr val="ECDFF5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/>
                <a:t>5</a:t>
              </a:r>
              <a:r>
                <a:rPr lang="en-US" dirty="0" smtClean="0"/>
                <a:t>00/500 = 100% finished by April 26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9555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, uh, we did the green study again and got no link. It was probably a-- &quot;RESEARCH CONFLICTED ON GREEN JELLY BEAN/ACNE LINK; MORE STUDY RECOMMENDED!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51937"/>
          <a:stretch/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So, uh, we did the green study again and got no link. It was probably a-- &quot;RESEARCH CONFLICTED ON GREEN JELLY BEAN/ACNE LINK; MORE STUDY RECOMMENDED!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463" b="409"/>
          <a:stretch/>
        </p:blipFill>
        <p:spPr bwMode="auto">
          <a:xfrm>
            <a:off x="5194286" y="768948"/>
            <a:ext cx="3949714" cy="560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43500" y="159391"/>
            <a:ext cx="4000500" cy="553998"/>
          </a:xfrm>
          <a:prstGeom prst="rect">
            <a:avLst/>
          </a:prstGeom>
          <a:solidFill>
            <a:srgbClr val="293315"/>
          </a:solidFill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rgbClr val="A7DF7D"/>
                </a:solidFill>
              </a:rPr>
              <a:t>False Positives will occur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9674" y="6488668"/>
            <a:ext cx="2368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https://xkcd.com/882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6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10" y="429208"/>
            <a:ext cx="8378890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We do not attempt to obtain a fully </a:t>
            </a:r>
            <a:r>
              <a:rPr lang="en-US" sz="2800" dirty="0" smtClean="0"/>
              <a:t>accurate representation of </a:t>
            </a:r>
            <a:r>
              <a:rPr lang="en-US" sz="2800" dirty="0"/>
              <a:t>a data set, but rather a </a:t>
            </a:r>
            <a:r>
              <a:rPr lang="en-US" sz="2800" dirty="0" smtClean="0"/>
              <a:t>low dimensional </a:t>
            </a:r>
            <a:r>
              <a:rPr lang="en-US" sz="2800" dirty="0"/>
              <a:t>image which </a:t>
            </a:r>
            <a:r>
              <a:rPr lang="en-US" sz="2800" dirty="0" smtClean="0"/>
              <a:t>is easy </a:t>
            </a:r>
            <a:r>
              <a:rPr lang="en-US" sz="2800" dirty="0"/>
              <a:t>to understand, and which can point to areas of interest.</a:t>
            </a:r>
          </a:p>
          <a:p>
            <a:endParaRPr lang="en-US" sz="2800" dirty="0" smtClean="0"/>
          </a:p>
          <a:p>
            <a:r>
              <a:rPr lang="en-US" sz="2800" dirty="0" smtClean="0"/>
              <a:t>Note </a:t>
            </a:r>
            <a:r>
              <a:rPr lang="en-US" sz="2800" dirty="0"/>
              <a:t>that it is implicit in the method that one fixes a </a:t>
            </a:r>
            <a:r>
              <a:rPr lang="en-US" sz="2800" dirty="0" smtClean="0"/>
              <a:t>parameter space</a:t>
            </a:r>
            <a:r>
              <a:rPr lang="en-US" sz="2800" dirty="0"/>
              <a:t>, and its dimension will be an upper bound on </a:t>
            </a:r>
            <a:r>
              <a:rPr lang="en-US" sz="2800" dirty="0" smtClean="0"/>
              <a:t>the dimension </a:t>
            </a:r>
            <a:r>
              <a:rPr lang="en-US" sz="2800" dirty="0"/>
              <a:t>of the simplicial complex one studies.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As </a:t>
            </a:r>
            <a:r>
              <a:rPr lang="en-US" sz="2800" dirty="0"/>
              <a:t>such, </a:t>
            </a:r>
            <a:r>
              <a:rPr lang="en-US" sz="2800" dirty="0" smtClean="0"/>
              <a:t>it is </a:t>
            </a:r>
            <a:r>
              <a:rPr lang="en-US" sz="2800" dirty="0"/>
              <a:t>in a certain way analogous to the idea of a </a:t>
            </a:r>
            <a:r>
              <a:rPr lang="en-US" sz="2800" dirty="0" err="1"/>
              <a:t>Postnikov</a:t>
            </a:r>
            <a:r>
              <a:rPr lang="en-US" sz="2800" dirty="0"/>
              <a:t> </a:t>
            </a:r>
            <a:r>
              <a:rPr lang="en-US" sz="2800" dirty="0" smtClean="0"/>
              <a:t>tower or </a:t>
            </a:r>
            <a:r>
              <a:rPr lang="en-US" sz="2800" dirty="0"/>
              <a:t>the </a:t>
            </a:r>
            <a:r>
              <a:rPr lang="en-US" sz="2800" dirty="0" err="1"/>
              <a:t>coskeletal</a:t>
            </a:r>
            <a:r>
              <a:rPr lang="en-US" sz="2800" dirty="0"/>
              <a:t> filtration in algebraic topology [Hat02].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08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210" y="429208"/>
            <a:ext cx="8378890" cy="56938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We do not attempt to obtain a fully </a:t>
            </a:r>
            <a:r>
              <a:rPr lang="en-US" sz="2800" dirty="0" smtClean="0"/>
              <a:t>accurate representation of </a:t>
            </a:r>
            <a:r>
              <a:rPr lang="en-US" sz="2800" dirty="0"/>
              <a:t>a data set, but rather a </a:t>
            </a:r>
            <a:r>
              <a:rPr lang="en-US" sz="2800" dirty="0" smtClean="0"/>
              <a:t>low dimensional </a:t>
            </a:r>
            <a:r>
              <a:rPr lang="en-US" sz="2800" dirty="0"/>
              <a:t>image which </a:t>
            </a:r>
            <a:r>
              <a:rPr lang="en-US" sz="2800" dirty="0" smtClean="0"/>
              <a:t>is easy </a:t>
            </a:r>
            <a:r>
              <a:rPr lang="en-US" sz="2800" dirty="0"/>
              <a:t>to understand, and which can point to areas of interest.</a:t>
            </a:r>
          </a:p>
          <a:p>
            <a:endParaRPr lang="en-US" sz="2800" dirty="0" smtClean="0"/>
          </a:p>
          <a:p>
            <a:r>
              <a:rPr lang="en-US" sz="2800" dirty="0" smtClean="0"/>
              <a:t>Note </a:t>
            </a:r>
            <a:r>
              <a:rPr lang="en-US" sz="2800" dirty="0"/>
              <a:t>that it is implicit in the method that one fixes a </a:t>
            </a:r>
            <a:r>
              <a:rPr lang="en-US" sz="2800" dirty="0" smtClean="0"/>
              <a:t>parameter space</a:t>
            </a:r>
            <a:r>
              <a:rPr lang="en-US" sz="2800" dirty="0"/>
              <a:t>, and its dimension will be an upper bound on </a:t>
            </a:r>
            <a:r>
              <a:rPr lang="en-US" sz="2800" dirty="0" smtClean="0"/>
              <a:t>the dimension </a:t>
            </a:r>
            <a:r>
              <a:rPr lang="en-US" sz="2800" dirty="0"/>
              <a:t>of the simplicial complex one studies. 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800000"/>
                </a:solidFill>
                <a:sym typeface="Wingdings"/>
              </a:rPr>
              <a:t> Depends on cover</a:t>
            </a:r>
            <a:endParaRPr lang="en-US" sz="2800" b="1" dirty="0" smtClean="0">
              <a:solidFill>
                <a:srgbClr val="800000"/>
              </a:solidFill>
            </a:endParaRPr>
          </a:p>
          <a:p>
            <a:endParaRPr lang="en-US" sz="2800" dirty="0"/>
          </a:p>
          <a:p>
            <a:r>
              <a:rPr lang="en-US" sz="2800" dirty="0" smtClean="0"/>
              <a:t>As </a:t>
            </a:r>
            <a:r>
              <a:rPr lang="en-US" sz="2800" dirty="0"/>
              <a:t>such, </a:t>
            </a:r>
            <a:r>
              <a:rPr lang="en-US" sz="2800" dirty="0" smtClean="0"/>
              <a:t>it is </a:t>
            </a:r>
            <a:r>
              <a:rPr lang="en-US" sz="2800" dirty="0"/>
              <a:t>in a certain way analogous to the idea of a </a:t>
            </a:r>
            <a:r>
              <a:rPr lang="en-US" sz="2800" dirty="0" err="1"/>
              <a:t>Postnikov</a:t>
            </a:r>
            <a:r>
              <a:rPr lang="en-US" sz="2800" dirty="0"/>
              <a:t> </a:t>
            </a:r>
            <a:r>
              <a:rPr lang="en-US" sz="2800" dirty="0" smtClean="0"/>
              <a:t>tower or </a:t>
            </a:r>
            <a:r>
              <a:rPr lang="en-US" sz="2800" dirty="0"/>
              <a:t>the </a:t>
            </a:r>
            <a:r>
              <a:rPr lang="en-US" sz="2800" dirty="0" err="1"/>
              <a:t>coskeletal</a:t>
            </a:r>
            <a:r>
              <a:rPr lang="en-US" sz="2800" dirty="0"/>
              <a:t> filtration in algebraic topology [Hat02].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6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707" y="161015"/>
            <a:ext cx="8645979" cy="6832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For 400 point draft due Monday April 17th, I recomme</a:t>
            </a:r>
            <a:r>
              <a:rPr lang="en-US" dirty="0" smtClean="0">
                <a:solidFill>
                  <a:srgbClr val="3366FF"/>
                </a:solidFill>
              </a:rPr>
              <a:t>nd </a:t>
            </a:r>
            <a:endParaRPr lang="en-US" dirty="0" smtClean="0">
              <a:solidFill>
                <a:srgbClr val="3366FF"/>
              </a:solidFill>
              <a:latin typeface="Times New Roman" panose="02020603050405020304" pitchFamily="18" charset="0"/>
            </a:endParaRPr>
          </a:p>
          <a:p>
            <a:endParaRPr lang="en-US" sz="600" dirty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Introduction 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(25 points)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</a:rPr>
              <a:t>Include description of your data set.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</a:rPr>
              <a:t>How many points and in what dimension? 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</a:rPr>
              <a:t>Describe each coordinate of a point in your dataset (what do the variables mean).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</a:rPr>
              <a:t>How will you compute distances between data points (or put in later section).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</a:rPr>
              <a:t>What is your goal and how do you plan to achieve it?</a:t>
            </a:r>
            <a:endParaRPr lang="en-US" dirty="0">
              <a:latin typeface="Times New Roman" panose="02020603050405020304" pitchFamily="18" charset="0"/>
            </a:endParaRPr>
          </a:p>
          <a:p>
            <a:endParaRPr lang="en-US" sz="1400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</a:rPr>
              <a:t>Describe the TDA algorithm including benefits and limitations.  Consider using example(s) to illustrate your points. (100 points)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Describe background needed to understand your data set (100 points).</a:t>
            </a:r>
          </a:p>
          <a:p>
            <a:endParaRPr lang="en-US" sz="1400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Partial </a:t>
            </a:r>
            <a:r>
              <a:rPr lang="en-US" dirty="0" smtClean="0">
                <a:latin typeface="Times New Roman" panose="02020603050405020304" pitchFamily="18" charset="0"/>
              </a:rPr>
              <a:t>Results/Discussion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(100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</a:rPr>
              <a:t>points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)</a:t>
            </a:r>
            <a:endParaRPr lang="en-US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</a:rPr>
              <a:t>Include many images from python TDA mapper and analyze these images.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</a:rPr>
              <a:t>Can put some images in appendix if you don’t have time to analyze all images.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</a:rPr>
              <a:t>Consider comparing to other techniques (e.g. hierarchical clustering).</a:t>
            </a:r>
          </a:p>
          <a:p>
            <a:endParaRPr lang="en-US" sz="1400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Conclusion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(20 points)</a:t>
            </a:r>
          </a:p>
          <a:p>
            <a:endParaRPr lang="en-US" sz="1400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Acknowledgement, </a:t>
            </a:r>
            <a:endParaRPr lang="en-US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Author </a:t>
            </a:r>
            <a:r>
              <a:rPr lang="en-US" dirty="0">
                <a:latin typeface="Times New Roman" panose="02020603050405020304" pitchFamily="18" charset="0"/>
              </a:rPr>
              <a:t>contribution, </a:t>
            </a:r>
            <a:r>
              <a:rPr lang="en-US" dirty="0" smtClean="0">
                <a:latin typeface="Times New Roman" panose="02020603050405020304" pitchFamily="18" charset="0"/>
              </a:rPr>
              <a:t>                                     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Please also include your commented R code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endParaRPr 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Funding/conflicts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</a:rPr>
              <a:t>                                                                       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(25 points)</a:t>
            </a:r>
          </a:p>
          <a:p>
            <a:r>
              <a:rPr lang="en-US" b="1" dirty="0" smtClean="0">
                <a:latin typeface="Times New Roman" panose="02020603050405020304" pitchFamily="18" charset="0"/>
              </a:rPr>
              <a:t>References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(20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pts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                                 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ight Brace 2"/>
          <p:cNvSpPr/>
          <p:nvPr/>
        </p:nvSpPr>
        <p:spPr>
          <a:xfrm>
            <a:off x="2222586" y="5557223"/>
            <a:ext cx="489857" cy="1151164"/>
          </a:xfrm>
          <a:prstGeom prst="rightBrac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44270" y="5933709"/>
            <a:ext cx="1191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0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</a:rPr>
              <a:t>points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) 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4657" y="3648484"/>
            <a:ext cx="3918857" cy="369332"/>
          </a:xfrm>
          <a:prstGeom prst="rect">
            <a:avLst/>
          </a:prstGeom>
          <a:solidFill>
            <a:schemeClr val="bg2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Include all parameters in figure caption.</a:t>
            </a:r>
          </a:p>
        </p:txBody>
      </p:sp>
      <p:sp>
        <p:nvSpPr>
          <p:cNvPr id="6" name="Arc 5"/>
          <p:cNvSpPr/>
          <p:nvPr/>
        </p:nvSpPr>
        <p:spPr>
          <a:xfrm flipV="1">
            <a:off x="6735537" y="3858856"/>
            <a:ext cx="1787978" cy="367395"/>
          </a:xfrm>
          <a:prstGeom prst="arc">
            <a:avLst>
              <a:gd name="adj1" fmla="val 17884349"/>
              <a:gd name="adj2" fmla="val 0"/>
            </a:avLst>
          </a:prstGeom>
          <a:ln w="28575">
            <a:solidFill>
              <a:srgbClr val="7030A0"/>
            </a:solidFill>
            <a:headEnd type="stealth" w="lg" len="lg"/>
            <a:tailEnd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4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2707" y="161015"/>
            <a:ext cx="8645979" cy="6832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5</a:t>
            </a:r>
            <a:r>
              <a:rPr lang="en-US" dirty="0" smtClean="0"/>
              <a:t>00 point project due Wednesday April 26th, I recommend </a:t>
            </a:r>
            <a:endParaRPr lang="en-US" dirty="0" smtClean="0">
              <a:latin typeface="Times New Roman" panose="02020603050405020304" pitchFamily="18" charset="0"/>
            </a:endParaRPr>
          </a:p>
          <a:p>
            <a:endParaRPr lang="en-US" sz="600" dirty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Introduction 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(50 points)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</a:rPr>
              <a:t>Include description of your data set.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</a:rPr>
              <a:t>How many points and in what dimension? 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</a:rPr>
              <a:t>Describe each coordinate of a point in your dataset (what do the variables mean).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</a:rPr>
              <a:t>How will you compute distances between data points (or put in later section).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</a:rPr>
              <a:t>What is your goal and how do you plan to achieve it?</a:t>
            </a:r>
            <a:endParaRPr lang="en-US" dirty="0">
              <a:latin typeface="Times New Roman" panose="02020603050405020304" pitchFamily="18" charset="0"/>
            </a:endParaRPr>
          </a:p>
          <a:p>
            <a:endParaRPr lang="en-US" sz="1400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7F7F7F"/>
                </a:solidFill>
                <a:latin typeface="Times New Roman" panose="02020603050405020304" pitchFamily="18" charset="0"/>
              </a:rPr>
              <a:t>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F7F7F"/>
                </a:solidFill>
                <a:latin typeface="Times New Roman" panose="02020603050405020304" pitchFamily="18" charset="0"/>
              </a:rPr>
              <a:t>Describe the TDA algorithm including benefits and limitations.  Consider using example(s) to illustrate your points. (100 points)</a:t>
            </a:r>
            <a:endParaRPr lang="en-US" dirty="0">
              <a:solidFill>
                <a:srgbClr val="7F7F7F"/>
              </a:solidFill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7F7F7F"/>
                </a:solidFill>
                <a:latin typeface="Times New Roman" panose="02020603050405020304" pitchFamily="18" charset="0"/>
              </a:rPr>
              <a:t>Describe background needed to understand your data set (100 points).</a:t>
            </a:r>
          </a:p>
          <a:p>
            <a:endParaRPr lang="en-US" sz="1400" dirty="0">
              <a:solidFill>
                <a:srgbClr val="7F7F7F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Partial </a:t>
            </a:r>
            <a:r>
              <a:rPr lang="en-US" dirty="0" smtClean="0">
                <a:latin typeface="Times New Roman" panose="02020603050405020304" pitchFamily="18" charset="0"/>
              </a:rPr>
              <a:t>Results/Discussion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(150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</a:rPr>
              <a:t>points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)</a:t>
            </a:r>
            <a:endParaRPr lang="en-US" dirty="0" smtClean="0">
              <a:latin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</a:rPr>
              <a:t>Include many images from python TDA mapper and analyze these images.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</a:rPr>
              <a:t>Can put some images in appendix if you don’t have time to analyze all images.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</a:rPr>
              <a:t>Consider comparing to other techniques (e.g. hierarchical clustering).</a:t>
            </a:r>
          </a:p>
          <a:p>
            <a:endParaRPr lang="en-US" sz="1400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Conclusion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(50 points)</a:t>
            </a:r>
          </a:p>
          <a:p>
            <a:endParaRPr lang="en-US" sz="1400" dirty="0">
              <a:latin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</a:rPr>
              <a:t>Acknowledgement</a:t>
            </a:r>
            <a:r>
              <a:rPr lang="en-US" dirty="0" smtClean="0">
                <a:latin typeface="Times New Roman" panose="02020603050405020304" pitchFamily="18" charset="0"/>
              </a:rPr>
              <a:t>,                                 </a:t>
            </a: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Please also include your commented R code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Author </a:t>
            </a:r>
            <a:r>
              <a:rPr lang="en-US" dirty="0">
                <a:latin typeface="Times New Roman" panose="02020603050405020304" pitchFamily="18" charset="0"/>
              </a:rPr>
              <a:t>contribution</a:t>
            </a:r>
            <a:r>
              <a:rPr lang="en-US" dirty="0" smtClean="0">
                <a:latin typeface="Times New Roman" panose="02020603050405020304" pitchFamily="18" charset="0"/>
              </a:rPr>
              <a:t>,                                                              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50 points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</a:rPr>
              <a:t>  </a:t>
            </a:r>
          </a:p>
          <a:p>
            <a:r>
              <a:rPr lang="en-US" dirty="0" smtClean="0">
                <a:latin typeface="Times New Roman" panose="02020603050405020304" pitchFamily="18" charset="0"/>
              </a:rPr>
              <a:t>Funding/conflicts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endParaRPr lang="en-US" dirty="0" smtClean="0">
              <a:latin typeface="Times New Roman" panose="02020603050405020304" pitchFamily="18" charset="0"/>
            </a:endParaRPr>
          </a:p>
          <a:p>
            <a:r>
              <a:rPr lang="en-US" b="1" dirty="0" smtClean="0">
                <a:latin typeface="Times New Roman" panose="02020603050405020304" pitchFamily="18" charset="0"/>
              </a:rPr>
              <a:t>References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(20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pts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                                        </a:t>
            </a:r>
            <a:r>
              <a:rPr lang="en-US" dirty="0" smtClean="0">
                <a:latin typeface="Times New Roman" panose="02020603050405020304" pitchFamily="18" charset="0"/>
              </a:rPr>
              <a:t>Yes, this adds up to more than 500 points.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2237017" y="5557223"/>
            <a:ext cx="489857" cy="1151164"/>
          </a:xfrm>
          <a:prstGeom prst="rightBrac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58701" y="5933709"/>
            <a:ext cx="1191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</a:rPr>
              <a:t>3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0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</a:rPr>
              <a:t>points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) 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4657" y="3648484"/>
            <a:ext cx="3918857" cy="369332"/>
          </a:xfrm>
          <a:prstGeom prst="rect">
            <a:avLst/>
          </a:prstGeom>
          <a:solidFill>
            <a:schemeClr val="bg2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Include all parameters in figure caption.</a:t>
            </a:r>
          </a:p>
        </p:txBody>
      </p:sp>
      <p:sp>
        <p:nvSpPr>
          <p:cNvPr id="6" name="Arc 5"/>
          <p:cNvSpPr/>
          <p:nvPr/>
        </p:nvSpPr>
        <p:spPr>
          <a:xfrm flipV="1">
            <a:off x="6735537" y="3858856"/>
            <a:ext cx="1787978" cy="367395"/>
          </a:xfrm>
          <a:prstGeom prst="arc">
            <a:avLst>
              <a:gd name="adj1" fmla="val 17884349"/>
              <a:gd name="adj2" fmla="val 0"/>
            </a:avLst>
          </a:prstGeom>
          <a:ln w="28575">
            <a:solidFill>
              <a:srgbClr val="7030A0"/>
            </a:solidFill>
            <a:headEnd type="stealth" w="lg" len="lg"/>
            <a:tailEnd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96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0"/>
            <a:ext cx="8548276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87968" y="6460192"/>
            <a:ext cx="5426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https://en.wikipedia.org/wiki/</a:t>
            </a:r>
            <a:r>
              <a:rPr lang="en-US" dirty="0" smtClean="0">
                <a:hlinkClick r:id="rId3"/>
              </a:rPr>
              <a:t>Topological_data_analysis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99662" y="1284297"/>
            <a:ext cx="5657050" cy="288606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2100" y="1638717"/>
            <a:ext cx="5263931" cy="288606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2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4175" y="480447"/>
            <a:ext cx="7787898" cy="31085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This </a:t>
            </a:r>
            <a:r>
              <a:rPr lang="en-US" sz="2800" dirty="0"/>
              <a:t>construction produces a “multiresolution" or “</a:t>
            </a:r>
            <a:r>
              <a:rPr lang="en-US" sz="2800" dirty="0" smtClean="0"/>
              <a:t>multiscale“ image </a:t>
            </a:r>
            <a:r>
              <a:rPr lang="en-US" sz="2800" dirty="0"/>
              <a:t>of the data set.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One </a:t>
            </a:r>
            <a:r>
              <a:rPr lang="en-US" sz="2800" dirty="0"/>
              <a:t>can actually </a:t>
            </a:r>
            <a:r>
              <a:rPr lang="en-US" sz="2800" dirty="0" smtClean="0"/>
              <a:t>construct a </a:t>
            </a:r>
            <a:r>
              <a:rPr lang="en-US" sz="2800" dirty="0"/>
              <a:t>family of simplicial complexes (graphs in the case of </a:t>
            </a:r>
            <a:r>
              <a:rPr lang="en-US" sz="2800" dirty="0" smtClean="0"/>
              <a:t>a one-dimensional </a:t>
            </a:r>
            <a:r>
              <a:rPr lang="en-US" sz="2800" dirty="0"/>
              <a:t>parameter space), which are viewed as </a:t>
            </a:r>
            <a:r>
              <a:rPr lang="en-US" sz="2800" dirty="0" smtClean="0"/>
              <a:t>images at </a:t>
            </a:r>
            <a:r>
              <a:rPr lang="en-US" sz="2800" dirty="0"/>
              <a:t>varying levels of coarseness, 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12183" y="4455763"/>
            <a:ext cx="7919635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and maps between them moving from a complex at one resolution to one of coarser resolution</a:t>
            </a:r>
            <a:r>
              <a:rPr lang="en-US" sz="2800" dirty="0" smtClean="0"/>
              <a:t>.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4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5904" y="164629"/>
            <a:ext cx="4963717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dirty="0" err="1" smtClean="0"/>
              <a:t>nn</a:t>
            </a:r>
            <a:r>
              <a:rPr lang="en-US" sz="2400" dirty="0" smtClean="0"/>
              <a:t> distance with k = 5,    50% overlap</a:t>
            </a:r>
          </a:p>
          <a:p>
            <a:r>
              <a:rPr lang="en-US" sz="2400" b="1" dirty="0"/>
              <a:t>3 intervals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166930" y="686989"/>
          <a:ext cx="2478563" cy="2194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Acrobat Document" r:id="rId3" imgW="3657420" imgH="3238275" progId="Acrobat.Document.2015">
                  <p:embed/>
                </p:oleObj>
              </mc:Choice>
              <mc:Fallback>
                <p:oleObj name="Acrobat Document" r:id="rId3" imgW="3657420" imgH="3238275" progId="Acrobat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6930" y="686989"/>
                        <a:ext cx="2478563" cy="2194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505" y="164629"/>
            <a:ext cx="3370574" cy="2314061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3458711"/>
            <a:ext cx="91981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323064" y="3739026"/>
          <a:ext cx="2593643" cy="2296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Acrobat Document" r:id="rId6" imgW="3657420" imgH="3238275" progId="Acrobat.Document.2015">
                  <p:embed/>
                </p:oleObj>
              </mc:Choice>
              <mc:Fallback>
                <p:oleObj name="Acrobat Document" r:id="rId6" imgW="3657420" imgH="3238275" progId="Acrobat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3064" y="3739026"/>
                        <a:ext cx="2593643" cy="22964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/>
          </p:nvPr>
        </p:nvGraphicFramePr>
        <p:xfrm>
          <a:off x="3102862" y="3739026"/>
          <a:ext cx="2593643" cy="2296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Acrobat Document" r:id="rId8" imgW="3657420" imgH="3238275" progId="Acrobat.Document.2015">
                  <p:embed/>
                </p:oleObj>
              </mc:Choice>
              <mc:Fallback>
                <p:oleObj name="Acrobat Document" r:id="rId8" imgW="3657420" imgH="3238275" progId="Acrobat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102862" y="3739026"/>
                        <a:ext cx="2593643" cy="22964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6068815" y="3866608"/>
          <a:ext cx="2812882" cy="2041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Acrobat Document" r:id="rId10" imgW="3657420" imgH="2653924" progId="Acrobat.Document.2015">
                  <p:embed/>
                </p:oleObj>
              </mc:Choice>
              <mc:Fallback>
                <p:oleObj name="Acrobat Document" r:id="rId10" imgW="3657420" imgH="2653924" progId="Acrobat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68815" y="3866608"/>
                        <a:ext cx="2812882" cy="20412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55532" y="6123522"/>
            <a:ext cx="151139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5</a:t>
            </a:r>
            <a:r>
              <a:rPr lang="en-US" sz="2400" b="1" dirty="0" smtClean="0"/>
              <a:t> </a:t>
            </a:r>
            <a:r>
              <a:rPr lang="en-US" sz="2400" b="1" dirty="0"/>
              <a:t>intervals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7710" y="6123522"/>
            <a:ext cx="195802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10 intervals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543499" y="6123522"/>
            <a:ext cx="1895825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100 </a:t>
            </a:r>
            <a:r>
              <a:rPr lang="en-US" sz="2400" b="1" dirty="0"/>
              <a:t>intervals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2987762" y="3467100"/>
            <a:ext cx="0" cy="34258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821960" y="0"/>
            <a:ext cx="0" cy="68929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13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5904" y="164629"/>
            <a:ext cx="5069202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k</a:t>
            </a:r>
            <a:r>
              <a:rPr lang="en-US" sz="2400" dirty="0" err="1" smtClean="0"/>
              <a:t>nn</a:t>
            </a:r>
            <a:r>
              <a:rPr lang="en-US" sz="2400" dirty="0" smtClean="0"/>
              <a:t> distance with k = 50,    50% overlap</a:t>
            </a:r>
          </a:p>
          <a:p>
            <a:r>
              <a:rPr lang="en-US" sz="2400" b="1" dirty="0"/>
              <a:t>3 intervals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3458711"/>
            <a:ext cx="919812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45474" y="259180"/>
            <a:ext cx="151139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5</a:t>
            </a:r>
            <a:r>
              <a:rPr lang="en-US" sz="2400" b="1" dirty="0" smtClean="0"/>
              <a:t> </a:t>
            </a:r>
            <a:r>
              <a:rPr lang="en-US" sz="2400" b="1" dirty="0"/>
              <a:t>intervals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01652" y="6183960"/>
            <a:ext cx="195802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10 intervals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543499" y="6180166"/>
            <a:ext cx="1895825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100 </a:t>
            </a:r>
            <a:r>
              <a:rPr lang="en-US" sz="2400" b="1" dirty="0"/>
              <a:t>intervals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4541433" y="3580600"/>
            <a:ext cx="0" cy="34258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/>
          <p:cNvGraphicFramePr>
            <a:graphicFrameLocks noChangeAspect="1"/>
          </p:cNvGraphicFramePr>
          <p:nvPr>
            <p:extLst/>
          </p:nvPr>
        </p:nvGraphicFramePr>
        <p:xfrm>
          <a:off x="1982556" y="792350"/>
          <a:ext cx="3212241" cy="2284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Acrobat Document" r:id="rId3" imgW="3657420" imgH="2653924" progId="Acrobat.Document.2015">
                  <p:embed/>
                </p:oleObj>
              </mc:Choice>
              <mc:Fallback>
                <p:oleObj name="Acrobat Document" r:id="rId3" imgW="3657420" imgH="2653924" progId="Acrobat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2556" y="792350"/>
                        <a:ext cx="3212241" cy="22849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5765316" y="675774"/>
          <a:ext cx="3540020" cy="2518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Acrobat Document" r:id="rId5" imgW="3657420" imgH="2653924" progId="Acrobat.Document.2015">
                  <p:embed/>
                </p:oleObj>
              </mc:Choice>
              <mc:Fallback>
                <p:oleObj name="Acrobat Document" r:id="rId5" imgW="3657420" imgH="2653924" progId="Acrobat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65316" y="675774"/>
                        <a:ext cx="3540020" cy="2518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645282" y="3619846"/>
          <a:ext cx="3474465" cy="2471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Acrobat Document" r:id="rId7" imgW="3657420" imgH="2653924" progId="Acrobat.Document.2015">
                  <p:embed/>
                </p:oleObj>
              </mc:Choice>
              <mc:Fallback>
                <p:oleObj name="Acrobat Document" r:id="rId7" imgW="3657420" imgH="2653924" progId="Acrobat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5282" y="3619846"/>
                        <a:ext cx="3474465" cy="24714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/>
          </p:nvPr>
        </p:nvGraphicFramePr>
        <p:xfrm>
          <a:off x="5033247" y="3619846"/>
          <a:ext cx="3599435" cy="256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Acrobat Document" r:id="rId9" imgW="3657420" imgH="2653924" progId="Acrobat.Document.2015">
                  <p:embed/>
                </p:oleObj>
              </mc:Choice>
              <mc:Fallback>
                <p:oleObj name="Acrobat Document" r:id="rId9" imgW="3657420" imgH="2653924" progId="Acrobat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33247" y="3619846"/>
                        <a:ext cx="3599435" cy="2560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Connector 18"/>
          <p:cNvCxnSpPr/>
          <p:nvPr/>
        </p:nvCxnSpPr>
        <p:spPr>
          <a:xfrm>
            <a:off x="5692488" y="0"/>
            <a:ext cx="0" cy="34587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0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1790" y="425117"/>
            <a:ext cx="7796464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800" dirty="0"/>
              <a:t>This fact allows one to assess the extent to </a:t>
            </a:r>
            <a:r>
              <a:rPr lang="en-US" sz="4800" dirty="0" smtClean="0"/>
              <a:t>which features </a:t>
            </a:r>
            <a:r>
              <a:rPr lang="en-US" sz="4800" dirty="0"/>
              <a:t>are “real" as opposed to “artifacts", since </a:t>
            </a:r>
            <a:r>
              <a:rPr lang="en-US" sz="4800" dirty="0" smtClean="0"/>
              <a:t>features which </a:t>
            </a:r>
            <a:r>
              <a:rPr lang="en-US" sz="4800" dirty="0"/>
              <a:t>persist over a range of values of the coarseness </a:t>
            </a:r>
            <a:r>
              <a:rPr lang="en-US" sz="4800" dirty="0" smtClean="0"/>
              <a:t>would be </a:t>
            </a:r>
            <a:r>
              <a:rPr lang="en-US" sz="4800" dirty="0"/>
              <a:t>viewed as being less likely to be artifacts.</a:t>
            </a:r>
            <a:endParaRPr lang="en-US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843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370" y="138811"/>
            <a:ext cx="842200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Note: </a:t>
            </a:r>
            <a:r>
              <a:rPr lang="en-US" sz="3200" dirty="0">
                <a:solidFill>
                  <a:srgbClr val="FF0000"/>
                </a:solidFill>
              </a:rPr>
              <a:t>M</a:t>
            </a:r>
            <a:r>
              <a:rPr lang="en-US" sz="3200" dirty="0" smtClean="0">
                <a:solidFill>
                  <a:srgbClr val="FF0000"/>
                </a:solidFill>
              </a:rPr>
              <a:t>any, many </a:t>
            </a:r>
            <a:r>
              <a:rPr lang="en-US" sz="3200" dirty="0">
                <a:solidFill>
                  <a:srgbClr val="FF0000"/>
                </a:solidFill>
              </a:rPr>
              <a:t>choices </a:t>
            </a:r>
            <a:r>
              <a:rPr lang="en-US" sz="3200" dirty="0" smtClean="0">
                <a:solidFill>
                  <a:srgbClr val="FF0000"/>
                </a:solidFill>
              </a:rPr>
              <a:t>were </a:t>
            </a:r>
            <a:r>
              <a:rPr lang="en-US" sz="3200" dirty="0">
                <a:solidFill>
                  <a:srgbClr val="FF0000"/>
                </a:solidFill>
              </a:rPr>
              <a:t>made </a:t>
            </a:r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endParaRPr lang="en-US" sz="2400" dirty="0" smtClean="0">
              <a:solidFill>
                <a:srgbClr val="000000"/>
              </a:solidFill>
            </a:endParaRPr>
          </a:p>
          <a:p>
            <a:pPr algn="ctr"/>
            <a:endParaRPr lang="en-US" sz="24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“It is useful to think of it as a camera, with lens adjustments and other settings. A different filter function may generate a network with a different shape, thus allowing one to explore the data from a different mathematical perspective.” </a:t>
            </a:r>
          </a:p>
          <a:p>
            <a:endParaRPr lang="en-US" sz="1400" dirty="0" smtClean="0">
              <a:solidFill>
                <a:srgbClr val="000000"/>
              </a:solidFill>
            </a:endParaRPr>
          </a:p>
          <a:p>
            <a:pPr algn="ctr"/>
            <a:r>
              <a:rPr lang="en-US" sz="4800" dirty="0" smtClean="0">
                <a:solidFill>
                  <a:srgbClr val="FF0000"/>
                </a:solidFill>
              </a:rPr>
              <a:t>False positives  vs.   robustness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477486"/>
            <a:ext cx="906886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 smtClean="0"/>
              <a:t>http://</a:t>
            </a:r>
            <a:r>
              <a:rPr lang="en-US" sz="2200" dirty="0" err="1" smtClean="0"/>
              <a:t>www.nature.com</a:t>
            </a:r>
            <a:r>
              <a:rPr lang="en-US" sz="2200" dirty="0" smtClean="0"/>
              <a:t>/</a:t>
            </a:r>
            <a:r>
              <a:rPr lang="en-US" sz="2200" dirty="0" err="1" smtClean="0"/>
              <a:t>srep</a:t>
            </a:r>
            <a:r>
              <a:rPr lang="en-US" sz="2200" dirty="0" smtClean="0"/>
              <a:t>/2013/130207/srep01236/full/srep01236.html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7698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868</Words>
  <Application>Microsoft Office PowerPoint</Application>
  <PresentationFormat>On-screen Show (4:3)</PresentationFormat>
  <Paragraphs>97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Acrobat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 anonymous</dc:creator>
  <cp:keywords/>
  <dc:description/>
  <cp:lastModifiedBy>Darcy, Isabel K</cp:lastModifiedBy>
  <cp:revision>11</cp:revision>
  <dcterms:created xsi:type="dcterms:W3CDTF">2017-04-08T14:22:05Z</dcterms:created>
  <dcterms:modified xsi:type="dcterms:W3CDTF">2017-04-18T19:34:15Z</dcterms:modified>
  <cp:category/>
</cp:coreProperties>
</file>