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667" r:id="rId2"/>
    <p:sldId id="591" r:id="rId3"/>
    <p:sldId id="660" r:id="rId4"/>
    <p:sldId id="702" r:id="rId5"/>
    <p:sldId id="675" r:id="rId6"/>
    <p:sldId id="676" r:id="rId7"/>
    <p:sldId id="668" r:id="rId8"/>
    <p:sldId id="658" r:id="rId9"/>
    <p:sldId id="665" r:id="rId10"/>
    <p:sldId id="666" r:id="rId11"/>
    <p:sldId id="704" r:id="rId12"/>
    <p:sldId id="659" r:id="rId13"/>
    <p:sldId id="657" r:id="rId14"/>
    <p:sldId id="608" r:id="rId15"/>
    <p:sldId id="611" r:id="rId16"/>
    <p:sldId id="671" r:id="rId17"/>
    <p:sldId id="672" r:id="rId18"/>
    <p:sldId id="673" r:id="rId19"/>
    <p:sldId id="674" r:id="rId20"/>
    <p:sldId id="669" r:id="rId21"/>
    <p:sldId id="677" r:id="rId22"/>
    <p:sldId id="689" r:id="rId23"/>
    <p:sldId id="688" r:id="rId24"/>
    <p:sldId id="690" r:id="rId25"/>
    <p:sldId id="678" r:id="rId26"/>
    <p:sldId id="692" r:id="rId27"/>
    <p:sldId id="693" r:id="rId28"/>
    <p:sldId id="694" r:id="rId29"/>
    <p:sldId id="691" r:id="rId30"/>
    <p:sldId id="700" r:id="rId31"/>
    <p:sldId id="701" r:id="rId32"/>
    <p:sldId id="695" r:id="rId33"/>
    <p:sldId id="679" r:id="rId34"/>
    <p:sldId id="696" r:id="rId35"/>
    <p:sldId id="698" r:id="rId36"/>
    <p:sldId id="699" r:id="rId37"/>
    <p:sldId id="682" r:id="rId38"/>
    <p:sldId id="68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661" autoAdjust="0"/>
    <p:restoredTop sz="95153" autoAdjust="0"/>
  </p:normalViewPr>
  <p:slideViewPr>
    <p:cSldViewPr snapToGrid="0" snapToObjects="1">
      <p:cViewPr varScale="1">
        <p:scale>
          <a:sx n="95" d="100"/>
          <a:sy n="95" d="100"/>
        </p:scale>
        <p:origin x="749" y="62"/>
      </p:cViewPr>
      <p:guideLst>
        <p:guide orient="horz" pos="2184"/>
        <p:guide pos="2880"/>
        <p:guide orient="horz" pos="2232"/>
      </p:guideLst>
    </p:cSldViewPr>
  </p:slideViewPr>
  <p:outlineViewPr>
    <p:cViewPr>
      <p:scale>
        <a:sx n="33" d="100"/>
        <a:sy n="33" d="100"/>
      </p:scale>
      <p:origin x="0" y="-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40FE4-CBB4-214A-8C32-30A1B6D7E27F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A1E51-86DC-3047-A7D4-94C962C5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</a:t>
            </a:r>
            <a:r>
              <a:rPr lang="en-US" sz="1200" baseline="0" dirty="0" smtClean="0">
                <a:solidFill>
                  <a:schemeClr val="tx1"/>
                </a:solidFill>
              </a:rPr>
              <a:t>b</a:t>
            </a:r>
            <a:r>
              <a:rPr lang="en-US" sz="1200" dirty="0" smtClean="0">
                <a:solidFill>
                  <a:schemeClr val="tx1"/>
                </a:solidFill>
              </a:rPr>
              <a:t>uilding blocks for a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simplicial complex consist of zero simplices which are zero dimensional vertices, one simplices which are one-dimensional edges, and 2-simplices which are two dimensional triangles,</a:t>
            </a:r>
          </a:p>
          <a:p>
            <a:pPr algn="l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FC4B9-A07B-9549-B62E-78439FDB3B7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5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4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2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0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3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0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4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5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Reeb_graph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4.png"/><Relationship Id="rId7" Type="http://schemas.openxmlformats.org/officeDocument/2006/relationships/hyperlink" Target="http://2.bp.blogspot.com/-SGwFwBjFnBs/ThBqTV1TVUI/AAAAAAAAARw/F1ftHB0teJE/s1600/coffee+cup+as+donut.pn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manews.tv/webpics/2016/10/Untitled_2016_10_05_15_45_40.png" TargetMode="External"/><Relationship Id="rId5" Type="http://schemas.openxmlformats.org/officeDocument/2006/relationships/hyperlink" Target="https://www.geekalerts.com/u/Donut-Mug.jpg" TargetMode="External"/><Relationship Id="rId10" Type="http://schemas.openxmlformats.org/officeDocument/2006/relationships/image" Target="../media/image18.jp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th.wsu.edu/math/faculty/bkrishna/AbsAlgTopo_PSB2016/Slides_Topology.pdf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emf"/><Relationship Id="rId9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Reeb_graph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9.emf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6.emf"/><Relationship Id="rId9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0546" y="823077"/>
            <a:ext cx="75616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-Roman"/>
              </a:rPr>
              <a:t>We propose a method which can be used to reduce high </a:t>
            </a:r>
            <a:r>
              <a:rPr lang="en-US" sz="3200" dirty="0" smtClean="0">
                <a:latin typeface="Times-Roman"/>
              </a:rPr>
              <a:t>dimensional data </a:t>
            </a:r>
            <a:r>
              <a:rPr lang="en-US" sz="3200" dirty="0">
                <a:latin typeface="Times-Roman"/>
              </a:rPr>
              <a:t>sets into </a:t>
            </a:r>
            <a:r>
              <a:rPr lang="en-US" sz="3200" b="1" dirty="0">
                <a:solidFill>
                  <a:srgbClr val="800000"/>
                </a:solidFill>
                <a:latin typeface="Times-Roman"/>
              </a:rPr>
              <a:t>simplicial complexes </a:t>
            </a:r>
            <a:r>
              <a:rPr lang="en-US" sz="3200" dirty="0">
                <a:latin typeface="Times-Roman"/>
              </a:rPr>
              <a:t>with far </a:t>
            </a:r>
            <a:r>
              <a:rPr lang="en-US" sz="3200" dirty="0" smtClean="0">
                <a:latin typeface="Times-Roman"/>
              </a:rPr>
              <a:t>fewer points </a:t>
            </a:r>
            <a:r>
              <a:rPr lang="en-US" sz="3200" dirty="0">
                <a:latin typeface="Times-Roman"/>
              </a:rPr>
              <a:t>which can </a:t>
            </a:r>
            <a:r>
              <a:rPr lang="en-US" sz="3200" dirty="0">
                <a:solidFill>
                  <a:srgbClr val="C00000"/>
                </a:solidFill>
                <a:latin typeface="Times-Roman"/>
              </a:rPr>
              <a:t>capture topological </a:t>
            </a:r>
            <a:r>
              <a:rPr lang="en-US" sz="3200" dirty="0" smtClean="0">
                <a:solidFill>
                  <a:srgbClr val="C00000"/>
                </a:solidFill>
                <a:latin typeface="Times-Roman"/>
              </a:rPr>
              <a:t>and geometric information at </a:t>
            </a:r>
            <a:r>
              <a:rPr lang="en-US" sz="3200" dirty="0">
                <a:solidFill>
                  <a:srgbClr val="C00000"/>
                </a:solidFill>
                <a:latin typeface="Times-Roman"/>
              </a:rPr>
              <a:t>a specified resolution</a:t>
            </a:r>
            <a:r>
              <a:rPr lang="en-US" sz="3200" dirty="0">
                <a:latin typeface="Times-Roman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084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777" y="2646221"/>
            <a:ext cx="4640580" cy="39776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266797" y="4090131"/>
            <a:ext cx="0" cy="579714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rainbo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846">
            <a:off x="1347817" y="4847360"/>
            <a:ext cx="18288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27" y="6116606"/>
            <a:ext cx="104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circle courtesy of </a:t>
            </a:r>
            <a:r>
              <a:rPr lang="en-US" sz="1200" dirty="0" err="1" smtClean="0"/>
              <a:t>knotplot.com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4" y="13666"/>
            <a:ext cx="4078449" cy="40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790" y="287518"/>
            <a:ext cx="8162419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The idea is to provide </a:t>
            </a:r>
            <a:r>
              <a:rPr lang="en-US" sz="2800" dirty="0" smtClean="0"/>
              <a:t>another tool </a:t>
            </a:r>
            <a:r>
              <a:rPr lang="en-US" sz="2800" dirty="0"/>
              <a:t>for a generalized notion of </a:t>
            </a:r>
            <a:r>
              <a:rPr lang="en-US" sz="2800" dirty="0" err="1"/>
              <a:t>coordinatization</a:t>
            </a:r>
            <a:r>
              <a:rPr lang="en-US" sz="2800" dirty="0"/>
              <a:t> </a:t>
            </a:r>
            <a:r>
              <a:rPr lang="en-US" sz="2800" dirty="0" smtClean="0"/>
              <a:t>for high </a:t>
            </a:r>
            <a:r>
              <a:rPr lang="en-US" sz="2800" dirty="0"/>
              <a:t>dimensional data sets. </a:t>
            </a:r>
            <a:r>
              <a:rPr lang="en-US" sz="2800" b="1" dirty="0" err="1">
                <a:solidFill>
                  <a:srgbClr val="800000"/>
                </a:solidFill>
              </a:rPr>
              <a:t>Coordinatization</a:t>
            </a:r>
            <a:r>
              <a:rPr lang="en-US" sz="2800" b="1" dirty="0">
                <a:solidFill>
                  <a:srgbClr val="800000"/>
                </a:solidFill>
              </a:rPr>
              <a:t> can of </a:t>
            </a:r>
            <a:r>
              <a:rPr lang="en-US" sz="2800" b="1" dirty="0" smtClean="0">
                <a:solidFill>
                  <a:srgbClr val="800000"/>
                </a:solidFill>
              </a:rPr>
              <a:t>course refer </a:t>
            </a:r>
            <a:r>
              <a:rPr lang="en-US" sz="2800" b="1" dirty="0">
                <a:solidFill>
                  <a:srgbClr val="800000"/>
                </a:solidFill>
              </a:rPr>
              <a:t>to a choice of real valued coordinate functions on a </a:t>
            </a:r>
            <a:r>
              <a:rPr lang="en-US" sz="2800" b="1" dirty="0" smtClean="0">
                <a:solidFill>
                  <a:srgbClr val="800000"/>
                </a:solidFill>
              </a:rPr>
              <a:t>data set</a:t>
            </a:r>
            <a:r>
              <a:rPr lang="en-US" sz="2800" dirty="0" smtClean="0"/>
              <a:t>, 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211" y="2256814"/>
            <a:ext cx="8313575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The graph/simplicial complex created by Mapper can be thought of as a partial </a:t>
            </a:r>
            <a:r>
              <a:rPr lang="en-US" sz="2800" dirty="0" err="1" smtClean="0">
                <a:solidFill>
                  <a:srgbClr val="7030A0"/>
                </a:solidFill>
              </a:rPr>
              <a:t>coordinization</a:t>
            </a:r>
            <a:r>
              <a:rPr lang="en-US" sz="2800" dirty="0" smtClean="0">
                <a:solidFill>
                  <a:srgbClr val="7030A0"/>
                </a:solidFill>
              </a:rPr>
              <a:t> of the data set.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0" y="3364335"/>
            <a:ext cx="2589838" cy="301752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312504"/>
              </p:ext>
            </p:extLst>
          </p:nvPr>
        </p:nvGraphicFramePr>
        <p:xfrm>
          <a:off x="5511253" y="3210921"/>
          <a:ext cx="3088039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Acrobat Document" r:id="rId4" imgW="4389120" imgH="4289898" progId="Acrobat.Document.2015">
                  <p:embed/>
                </p:oleObj>
              </mc:Choice>
              <mc:Fallback>
                <p:oleObj name="Acrobat Document" r:id="rId4" imgW="4389120" imgH="4289898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1253" y="3210921"/>
                        <a:ext cx="3088039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3566159" y="4162717"/>
            <a:ext cx="1593668" cy="0"/>
          </a:xfrm>
          <a:prstGeom prst="straightConnector1">
            <a:avLst/>
          </a:prstGeom>
          <a:ln w="76200">
            <a:solidFill>
              <a:srgbClr val="7030A0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65429" y="4539939"/>
            <a:ext cx="2807581" cy="224676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BUT keep in mind that the output is </a:t>
            </a:r>
            <a:r>
              <a:rPr lang="en-US" sz="2800" b="1" dirty="0"/>
              <a:t>an abstract graph/simplicial complex </a:t>
            </a:r>
          </a:p>
        </p:txBody>
      </p:sp>
    </p:spTree>
    <p:extLst>
      <p:ext uri="{BB962C8B-B14F-4D97-AF65-F5344CB8AC3E}">
        <p14:creationId xmlns:p14="http://schemas.microsoft.com/office/powerpoint/2010/main" val="319704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790" y="1519163"/>
            <a:ext cx="8162419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idea is to provide </a:t>
            </a:r>
            <a:r>
              <a:rPr lang="en-US" sz="2800" dirty="0" smtClean="0"/>
              <a:t>another tool </a:t>
            </a:r>
            <a:r>
              <a:rPr lang="en-US" sz="2800" dirty="0"/>
              <a:t>for a generalized notion of </a:t>
            </a:r>
            <a:r>
              <a:rPr lang="en-US" sz="2800" dirty="0" err="1"/>
              <a:t>coordinatization</a:t>
            </a:r>
            <a:r>
              <a:rPr lang="en-US" sz="2800" dirty="0"/>
              <a:t> </a:t>
            </a:r>
            <a:r>
              <a:rPr lang="en-US" sz="2800" dirty="0" smtClean="0"/>
              <a:t>for high </a:t>
            </a:r>
            <a:r>
              <a:rPr lang="en-US" sz="2800" dirty="0"/>
              <a:t>dimensional data sets. </a:t>
            </a:r>
            <a:r>
              <a:rPr lang="en-US" sz="2800" dirty="0" err="1"/>
              <a:t>Coordinatization</a:t>
            </a:r>
            <a:r>
              <a:rPr lang="en-US" sz="2800" dirty="0"/>
              <a:t> can of </a:t>
            </a:r>
            <a:r>
              <a:rPr lang="en-US" sz="2800" dirty="0" smtClean="0"/>
              <a:t>course refer </a:t>
            </a:r>
            <a:r>
              <a:rPr lang="en-US" sz="2800" dirty="0"/>
              <a:t>to a choice of real valued coordinate functions on a </a:t>
            </a:r>
            <a:r>
              <a:rPr lang="en-US" sz="2800" dirty="0" smtClean="0"/>
              <a:t>data set, </a:t>
            </a:r>
            <a:r>
              <a:rPr lang="en-US" sz="2800" b="1" dirty="0">
                <a:solidFill>
                  <a:srgbClr val="800000"/>
                </a:solidFill>
              </a:rPr>
              <a:t>but other notions of geometric representation (e.g., the</a:t>
            </a:r>
          </a:p>
          <a:p>
            <a:r>
              <a:rPr lang="en-US" sz="2800" b="1" dirty="0" err="1">
                <a:solidFill>
                  <a:srgbClr val="800000"/>
                </a:solidFill>
              </a:rPr>
              <a:t>Reeb</a:t>
            </a:r>
            <a:r>
              <a:rPr lang="en-US" sz="2800" b="1" dirty="0">
                <a:solidFill>
                  <a:srgbClr val="800000"/>
                </a:solidFill>
              </a:rPr>
              <a:t> graph [Ree46]) are often useful and </a:t>
            </a:r>
            <a:r>
              <a:rPr lang="en-US" sz="2800" b="1" dirty="0" smtClean="0">
                <a:solidFill>
                  <a:srgbClr val="800000"/>
                </a:solidFill>
              </a:rPr>
              <a:t>reflect interesting information </a:t>
            </a:r>
            <a:r>
              <a:rPr lang="en-US" sz="2800" b="1" dirty="0">
                <a:solidFill>
                  <a:srgbClr val="800000"/>
                </a:solidFill>
              </a:rPr>
              <a:t>more directly.</a:t>
            </a:r>
          </a:p>
        </p:txBody>
      </p:sp>
    </p:spTree>
    <p:extLst>
      <p:ext uri="{BB962C8B-B14F-4D97-AF65-F5344CB8AC3E}">
        <p14:creationId xmlns:p14="http://schemas.microsoft.com/office/powerpoint/2010/main" val="270435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437" y="15118"/>
            <a:ext cx="3129685" cy="6778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4440289" y="1763246"/>
            <a:ext cx="9068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</a:t>
            </a:r>
            <a:r>
              <a:rPr lang="en-US" sz="1600" dirty="0" err="1" smtClean="0"/>
              <a:t>www.nature.com</a:t>
            </a:r>
            <a:r>
              <a:rPr lang="en-US" sz="1600" dirty="0" smtClean="0"/>
              <a:t>/</a:t>
            </a:r>
            <a:r>
              <a:rPr lang="en-US" sz="1600" dirty="0" err="1" smtClean="0"/>
              <a:t>srep</a:t>
            </a:r>
            <a:r>
              <a:rPr lang="en-US" sz="1600" dirty="0" smtClean="0"/>
              <a:t>/2013/130207/srep01236/full/srep01236.html</a:t>
            </a:r>
            <a:endParaRPr lang="en-US" sz="1600" dirty="0"/>
          </a:p>
        </p:txBody>
      </p:sp>
      <p:pic>
        <p:nvPicPr>
          <p:cNvPr id="4" name="Picture 2" descr="File:3D-Leveltorus-Reeb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4" y="1504563"/>
            <a:ext cx="5029200" cy="38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634" y="959460"/>
            <a:ext cx="4642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en.wikipedia.org/wiki/Reeb_graph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538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121" y="851357"/>
            <a:ext cx="8177907" cy="3108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Our construction is </a:t>
            </a:r>
            <a:r>
              <a:rPr lang="en-US" sz="2800" dirty="0" smtClean="0"/>
              <a:t>more general </a:t>
            </a:r>
            <a:r>
              <a:rPr lang="en-US" sz="2800" dirty="0"/>
              <a:t>than the </a:t>
            </a:r>
            <a:r>
              <a:rPr lang="en-US" sz="2800" dirty="0" err="1"/>
              <a:t>Reeb</a:t>
            </a:r>
            <a:r>
              <a:rPr lang="en-US" sz="2800" dirty="0"/>
              <a:t> graph and can also represent </a:t>
            </a:r>
            <a:r>
              <a:rPr lang="en-US" sz="2800" dirty="0" smtClean="0"/>
              <a:t>higher dimensional </a:t>
            </a:r>
            <a:r>
              <a:rPr lang="en-US" sz="2800" dirty="0"/>
              <a:t>objects, such as spheres, tori, etc.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dirty="0" smtClean="0"/>
              <a:t>simplest case </a:t>
            </a:r>
            <a:r>
              <a:rPr lang="en-US" sz="2800" dirty="0"/>
              <a:t>one can imagine reducing high dimensional </a:t>
            </a:r>
            <a:r>
              <a:rPr lang="en-US" sz="2800" dirty="0" smtClean="0"/>
              <a:t>data sets </a:t>
            </a:r>
            <a:r>
              <a:rPr lang="en-US" sz="2800" dirty="0"/>
              <a:t>to a graph which has nodes corresponding to clusters </a:t>
            </a:r>
            <a:r>
              <a:rPr lang="en-US" sz="2800" dirty="0" smtClean="0"/>
              <a:t>in the </a:t>
            </a:r>
            <a:r>
              <a:rPr lang="en-US" sz="2800" dirty="0"/>
              <a:t>data.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721" y="1037800"/>
            <a:ext cx="8363769" cy="48320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We begin by introducing a few general properties</a:t>
            </a:r>
          </a:p>
          <a:p>
            <a:r>
              <a:rPr lang="en-US" sz="2800" dirty="0"/>
              <a:t>of Mapper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Our method is based on topological ideas, by which we</a:t>
            </a:r>
          </a:p>
          <a:p>
            <a:r>
              <a:rPr lang="en-US" sz="2800" dirty="0"/>
              <a:t>roughly mean that it preserves a notion of nearness, but </a:t>
            </a:r>
            <a:r>
              <a:rPr lang="en-US" sz="2800" dirty="0" smtClean="0"/>
              <a:t>can distort </a:t>
            </a:r>
            <a:r>
              <a:rPr lang="en-US" sz="2800" dirty="0"/>
              <a:t>large scale distances.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This </a:t>
            </a:r>
            <a:r>
              <a:rPr lang="en-US" sz="2800" dirty="0"/>
              <a:t>is often a desirable property</a:t>
            </a:r>
            <a:r>
              <a:rPr lang="en-US" sz="2800" dirty="0" smtClean="0"/>
              <a:t>, because </a:t>
            </a:r>
            <a:r>
              <a:rPr lang="en-US" sz="2800" dirty="0"/>
              <a:t>while distance functions often encode a </a:t>
            </a:r>
            <a:r>
              <a:rPr lang="en-US" sz="2800" dirty="0" smtClean="0"/>
              <a:t>notion of </a:t>
            </a:r>
            <a:r>
              <a:rPr lang="en-US" sz="2800" dirty="0"/>
              <a:t>similarity or nearness, the large scale distances often </a:t>
            </a:r>
            <a:r>
              <a:rPr lang="en-US" sz="2800" dirty="0" smtClean="0"/>
              <a:t>carry little </a:t>
            </a:r>
            <a:r>
              <a:rPr lang="en-US" sz="2800" dirty="0"/>
              <a:t>meaning.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7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209800" y="381000"/>
            <a:ext cx="4800600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Geometry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800" y="3048000"/>
            <a:ext cx="18288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3810000" y="2895600"/>
            <a:ext cx="1905000" cy="198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Freeform 6"/>
          <p:cNvSpPr>
            <a:spLocks/>
          </p:cNvSpPr>
          <p:nvPr/>
        </p:nvSpPr>
        <p:spPr bwMode="auto">
          <a:xfrm>
            <a:off x="7010400" y="2819400"/>
            <a:ext cx="1905000" cy="2057400"/>
          </a:xfrm>
          <a:custGeom>
            <a:avLst/>
            <a:gdLst>
              <a:gd name="T0" fmla="*/ 0 w 1200"/>
              <a:gd name="T1" fmla="*/ 1296 h 1296"/>
              <a:gd name="T2" fmla="*/ 576 w 1200"/>
              <a:gd name="T3" fmla="*/ 0 h 1296"/>
              <a:gd name="T4" fmla="*/ 1200 w 1200"/>
              <a:gd name="T5" fmla="*/ 1296 h 1296"/>
              <a:gd name="T6" fmla="*/ 0 w 1200"/>
              <a:gd name="T7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0" h="1296">
                <a:moveTo>
                  <a:pt x="0" y="1296"/>
                </a:moveTo>
                <a:lnTo>
                  <a:pt x="576" y="0"/>
                </a:lnTo>
                <a:lnTo>
                  <a:pt x="1200" y="1296"/>
                </a:lnTo>
                <a:lnTo>
                  <a:pt x="0" y="12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14600" y="31242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dirty="0">
                <a:solidFill>
                  <a:srgbClr val="660066"/>
                </a:solidFill>
              </a:rPr>
              <a:t>=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096000" y="31242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dirty="0">
                <a:solidFill>
                  <a:srgbClr val="660066"/>
                </a:solidFill>
              </a:rPr>
              <a:t>=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2735179" y="3653590"/>
            <a:ext cx="381000" cy="60960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6308558" y="3677653"/>
            <a:ext cx="381000" cy="60960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1026"/>
          <p:cNvSpPr>
            <a:spLocks noChangeArrowheads="1" noChangeShapeType="1" noTextEdit="1"/>
          </p:cNvSpPr>
          <p:nvPr/>
        </p:nvSpPr>
        <p:spPr bwMode="auto">
          <a:xfrm>
            <a:off x="2209800" y="381000"/>
            <a:ext cx="4800600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Topology</a:t>
            </a:r>
          </a:p>
        </p:txBody>
      </p:sp>
      <p:grpSp>
        <p:nvGrpSpPr>
          <p:cNvPr id="17411" name="Group 1027"/>
          <p:cNvGrpSpPr>
            <a:grpSpLocks/>
          </p:cNvGrpSpPr>
          <p:nvPr/>
        </p:nvGrpSpPr>
        <p:grpSpPr bwMode="auto">
          <a:xfrm>
            <a:off x="304800" y="2895600"/>
            <a:ext cx="8610600" cy="2057400"/>
            <a:chOff x="192" y="1584"/>
            <a:chExt cx="5424" cy="1296"/>
          </a:xfrm>
        </p:grpSpPr>
        <p:sp>
          <p:nvSpPr>
            <p:cNvPr id="17412" name="Rectangle 1028"/>
            <p:cNvSpPr>
              <a:spLocks noChangeArrowheads="1"/>
            </p:cNvSpPr>
            <p:nvPr/>
          </p:nvSpPr>
          <p:spPr bwMode="auto">
            <a:xfrm>
              <a:off x="192" y="1728"/>
              <a:ext cx="1152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" name="Oval 1029"/>
            <p:cNvSpPr>
              <a:spLocks noChangeArrowheads="1"/>
            </p:cNvSpPr>
            <p:nvPr/>
          </p:nvSpPr>
          <p:spPr bwMode="auto">
            <a:xfrm>
              <a:off x="2400" y="1632"/>
              <a:ext cx="1200" cy="12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Freeform 1030"/>
            <p:cNvSpPr>
              <a:spLocks/>
            </p:cNvSpPr>
            <p:nvPr/>
          </p:nvSpPr>
          <p:spPr bwMode="auto">
            <a:xfrm>
              <a:off x="4416" y="1584"/>
              <a:ext cx="1200" cy="1296"/>
            </a:xfrm>
            <a:custGeom>
              <a:avLst/>
              <a:gdLst>
                <a:gd name="T0" fmla="*/ 0 w 1200"/>
                <a:gd name="T1" fmla="*/ 1296 h 1296"/>
                <a:gd name="T2" fmla="*/ 576 w 1200"/>
                <a:gd name="T3" fmla="*/ 0 h 1296"/>
                <a:gd name="T4" fmla="*/ 1200 w 1200"/>
                <a:gd name="T5" fmla="*/ 1296 h 1296"/>
                <a:gd name="T6" fmla="*/ 0 w 1200"/>
                <a:gd name="T7" fmla="*/ 129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296">
                  <a:moveTo>
                    <a:pt x="0" y="1296"/>
                  </a:moveTo>
                  <a:lnTo>
                    <a:pt x="576" y="0"/>
                  </a:lnTo>
                  <a:lnTo>
                    <a:pt x="1200" y="1296"/>
                  </a:lnTo>
                  <a:lnTo>
                    <a:pt x="0" y="12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Text Box 1031"/>
            <p:cNvSpPr txBox="1">
              <a:spLocks noChangeArrowheads="1"/>
            </p:cNvSpPr>
            <p:nvPr/>
          </p:nvSpPr>
          <p:spPr bwMode="auto">
            <a:xfrm>
              <a:off x="1584" y="1776"/>
              <a:ext cx="576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 dirty="0">
                  <a:solidFill>
                    <a:srgbClr val="660066"/>
                  </a:solidFill>
                </a:rPr>
                <a:t>=</a:t>
              </a:r>
            </a:p>
          </p:txBody>
        </p:sp>
        <p:sp>
          <p:nvSpPr>
            <p:cNvPr id="17416" name="Text Box 1032"/>
            <p:cNvSpPr txBox="1">
              <a:spLocks noChangeArrowheads="1"/>
            </p:cNvSpPr>
            <p:nvPr/>
          </p:nvSpPr>
          <p:spPr bwMode="auto">
            <a:xfrm>
              <a:off x="3840" y="1776"/>
              <a:ext cx="576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 dirty="0">
                  <a:solidFill>
                    <a:srgbClr val="660066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3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26" y="181947"/>
            <a:ext cx="60960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3102" y="4777274"/>
            <a:ext cx="486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http://images.gmanews.tv/webpics/2016/10/Untitled_2016_10_05_15_45_40.png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71" y="3839158"/>
            <a:ext cx="2333625" cy="2781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596286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http://2.bp.blogspot.com/-SGwFwBjFnBs/ThBqTV1TVUI/AAAAAAAAARw/F1ftHB0teJE/s1600/coffee+cup+as+donut.png</a:t>
            </a:r>
          </a:p>
        </p:txBody>
      </p:sp>
    </p:spTree>
    <p:extLst>
      <p:ext uri="{BB962C8B-B14F-4D97-AF65-F5344CB8AC3E}">
        <p14:creationId xmlns:p14="http://schemas.microsoft.com/office/powerpoint/2010/main" val="2616646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2" y="427090"/>
            <a:ext cx="2304288" cy="1920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08" y="246115"/>
            <a:ext cx="2333625" cy="278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3" y="246115"/>
            <a:ext cx="3657600" cy="2743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4336021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41394" y="2347330"/>
            <a:ext cx="24288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hlinkClick r:id="rId5"/>
              </a:rPr>
              <a:t>https://</a:t>
            </a:r>
            <a:r>
              <a:rPr lang="en-US" sz="900" dirty="0" smtClean="0">
                <a:hlinkClick r:id="rId5"/>
              </a:rPr>
              <a:t>www.geekalerts.com/u/Donut-Mug.jpg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56147" y="80842"/>
            <a:ext cx="4864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6"/>
              </a:rPr>
              <a:t>http://</a:t>
            </a:r>
            <a:r>
              <a:rPr lang="en-US" sz="900" dirty="0" smtClean="0">
                <a:hlinkClick r:id="rId6"/>
              </a:rPr>
              <a:t>images.gmanews.tv/webpics/2016/10/Untitled_2016_10_05_15_45_40.png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6410278" y="0"/>
            <a:ext cx="23652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7"/>
              </a:rPr>
              <a:t>http://2.bp.blogspot.com/-</a:t>
            </a:r>
            <a:r>
              <a:rPr lang="en-US" sz="900" dirty="0" smtClean="0">
                <a:hlinkClick r:id="rId7"/>
              </a:rPr>
              <a:t>SGwFwBjFnBs/ThBqTV1TVUI/AAAAAAAAARw/F1ftHB0teJE/s1600/coffee+cup+as+donut.png</a:t>
            </a:r>
            <a:r>
              <a:rPr lang="en-US" sz="900" dirty="0" smtClean="0"/>
              <a:t> </a:t>
            </a:r>
            <a:endParaRPr lang="en-US" sz="9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960105" y="4483354"/>
            <a:ext cx="7223791" cy="2333756"/>
            <a:chOff x="135142" y="4483354"/>
            <a:chExt cx="7223791" cy="2333756"/>
          </a:xfrm>
        </p:grpSpPr>
        <p:sp>
          <p:nvSpPr>
            <p:cNvPr id="10" name="TextBox 9"/>
            <p:cNvSpPr txBox="1"/>
            <p:nvPr/>
          </p:nvSpPr>
          <p:spPr>
            <a:xfrm>
              <a:off x="1625467" y="4483354"/>
              <a:ext cx="4252443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7030A0"/>
                  </a:solidFill>
                </a:rPr>
                <a:t>Not a donut (</a:t>
              </a:r>
              <a:r>
                <a:rPr lang="en-US" sz="2800" dirty="0" err="1" smtClean="0">
                  <a:solidFill>
                    <a:srgbClr val="7030A0"/>
                  </a:solidFill>
                </a:rPr>
                <a:t>ie</a:t>
              </a:r>
              <a:r>
                <a:rPr lang="en-US" sz="2800" dirty="0" smtClean="0">
                  <a:solidFill>
                    <a:srgbClr val="7030A0"/>
                  </a:solidFill>
                </a:rPr>
                <a:t> not a torus)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35142" y="4990532"/>
              <a:ext cx="7223791" cy="1826578"/>
              <a:chOff x="135142" y="4990532"/>
              <a:chExt cx="7223791" cy="182657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35142" y="6506177"/>
                <a:ext cx="4572000" cy="2154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800" dirty="0"/>
                  <a:t>http://www.yellowoctopus.com.au/media/catalog/product/y/e/yellow-octopus-donutmug.jpg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7326" y="5079713"/>
                <a:ext cx="2139696" cy="1426464"/>
              </a:xfrm>
              <a:prstGeom prst="rect">
                <a:avLst/>
              </a:prstGeom>
            </p:spPr>
          </p:pic>
          <p:sp>
            <p:nvSpPr>
              <p:cNvPr id="13" name="Text Box 1031"/>
              <p:cNvSpPr txBox="1">
                <a:spLocks noChangeArrowheads="1"/>
              </p:cNvSpPr>
              <p:nvPr/>
            </p:nvSpPr>
            <p:spPr bwMode="auto">
              <a:xfrm>
                <a:off x="3624806" y="4990532"/>
                <a:ext cx="914400" cy="155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dirty="0">
                    <a:solidFill>
                      <a:srgbClr val="660066"/>
                    </a:solidFill>
                  </a:rPr>
                  <a:t>=</a:t>
                </a: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4366175">
                <a:off x="5192514" y="4866203"/>
                <a:ext cx="1517672" cy="1914906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724427" y="6586278"/>
                <a:ext cx="2634506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dirty="0" smtClean="0"/>
                  <a:t>https</a:t>
                </a:r>
                <a:r>
                  <a:rPr lang="en-US" sz="900" dirty="0"/>
                  <a:t>://en.wikipedia.org/wiki/Euler_characteristic</a:t>
                </a: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842105" y="3349195"/>
            <a:ext cx="240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torus </a:t>
            </a:r>
            <a:r>
              <a:rPr lang="en-US" sz="2800" dirty="0" smtClean="0">
                <a:solidFill>
                  <a:srgbClr val="7030A0"/>
                </a:solidFill>
              </a:rPr>
              <a:t>= donut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760" y="2586390"/>
            <a:ext cx="1645920" cy="164592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947643" y="4081421"/>
            <a:ext cx="50452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http://www.prevogel.fr/156-thickbox_default/donut-chocolat-surgel%C3%A9-vandermoortele.jpg</a:t>
            </a:r>
          </a:p>
        </p:txBody>
      </p:sp>
    </p:spTree>
    <p:extLst>
      <p:ext uri="{BB962C8B-B14F-4D97-AF65-F5344CB8AC3E}">
        <p14:creationId xmlns:p14="http://schemas.microsoft.com/office/powerpoint/2010/main" val="90590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sosceles Triangle 100"/>
          <p:cNvSpPr/>
          <p:nvPr/>
        </p:nvSpPr>
        <p:spPr>
          <a:xfrm rot="10800000">
            <a:off x="1176087" y="5765765"/>
            <a:ext cx="1600200" cy="1385316"/>
          </a:xfrm>
          <a:prstGeom prst="triangl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95947" y="4141020"/>
            <a:ext cx="2932737" cy="2510394"/>
            <a:chOff x="643130" y="3761860"/>
            <a:chExt cx="2932737" cy="2510394"/>
          </a:xfrm>
        </p:grpSpPr>
        <p:sp>
          <p:nvSpPr>
            <p:cNvPr id="98" name="TextBox 97"/>
            <p:cNvSpPr txBox="1"/>
            <p:nvPr/>
          </p:nvSpPr>
          <p:spPr>
            <a:xfrm>
              <a:off x="1828781" y="3761860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43130" y="4321013"/>
              <a:ext cx="2932737" cy="1951241"/>
              <a:chOff x="643130" y="4321013"/>
              <a:chExt cx="2932737" cy="1951241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10800000" flipV="1">
                <a:off x="1353167" y="5825201"/>
                <a:ext cx="1392072" cy="0"/>
              </a:xfrm>
              <a:prstGeom prst="line">
                <a:avLst/>
              </a:prstGeom>
              <a:ln w="635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 rot="10800000">
                <a:off x="266198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 rot="10800000">
                <a:off x="110750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Isosceles Triangle 106"/>
              <p:cNvSpPr/>
              <p:nvPr/>
            </p:nvSpPr>
            <p:spPr>
              <a:xfrm>
                <a:off x="1221807" y="4413869"/>
                <a:ext cx="1600200" cy="1385316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107507" y="5669753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661987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888259" y="4321013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097896" y="5668352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14530" y="566518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403933" y="4747702"/>
                <a:ext cx="65125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081404" y="4747702"/>
                <a:ext cx="65125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786722" y="5687478"/>
                <a:ext cx="65125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r>
                  <a:rPr lang="en-US" sz="3200" baseline="-25000" dirty="0"/>
                  <a:t>3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643130" y="5427877"/>
                <a:ext cx="2932737" cy="584776"/>
                <a:chOff x="643130" y="5427877"/>
                <a:chExt cx="2932737" cy="584776"/>
              </a:xfrm>
            </p:grpSpPr>
            <p:sp>
              <p:nvSpPr>
                <p:cNvPr id="97" name="TextBox 96"/>
                <p:cNvSpPr txBox="1"/>
                <p:nvPr/>
              </p:nvSpPr>
              <p:spPr>
                <a:xfrm>
                  <a:off x="643130" y="5427877"/>
                  <a:ext cx="651252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1</a:t>
                  </a: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2924615" y="5427877"/>
                  <a:ext cx="651252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v</a:t>
                  </a:r>
                  <a:r>
                    <a:rPr lang="en-US" sz="3200" baseline="-25000" dirty="0"/>
                    <a:t>3</a:t>
                  </a:r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448285" y="3750477"/>
            <a:ext cx="8277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2-simplex = triangle </a:t>
            </a:r>
            <a:r>
              <a:rPr lang="en-US" sz="3200" dirty="0">
                <a:solidFill>
                  <a:srgbClr val="000000"/>
                </a:solidFill>
              </a:rPr>
              <a:t>= </a:t>
            </a:r>
            <a:r>
              <a:rPr lang="en-US" sz="3200" dirty="0" smtClean="0">
                <a:solidFill>
                  <a:srgbClr val="000000"/>
                </a:solidFill>
              </a:rPr>
              <a:t>{v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  <a:r>
              <a:rPr lang="en-US" sz="3200" dirty="0" smtClean="0">
                <a:solidFill>
                  <a:srgbClr val="000000"/>
                </a:solidFill>
              </a:rPr>
              <a:t>, v</a:t>
            </a:r>
            <a:r>
              <a:rPr lang="en-US" sz="3200" baseline="-25000" dirty="0">
                <a:solidFill>
                  <a:srgbClr val="000000"/>
                </a:solidFill>
              </a:rPr>
              <a:t>2</a:t>
            </a:r>
            <a:r>
              <a:rPr lang="en-US" sz="3200" dirty="0" smtClean="0">
                <a:solidFill>
                  <a:srgbClr val="000000"/>
                </a:solidFill>
              </a:rPr>
              <a:t>, 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}</a:t>
            </a:r>
            <a:endParaRPr lang="en-US" sz="3200" baseline="-25000" dirty="0">
              <a:solidFill>
                <a:srgbClr val="000000"/>
              </a:solidFill>
            </a:endParaRPr>
          </a:p>
          <a:p>
            <a:r>
              <a:rPr lang="en-US" sz="32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5889" y="4392946"/>
            <a:ext cx="4554733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 that the boundary </a:t>
            </a:r>
          </a:p>
          <a:p>
            <a:r>
              <a:rPr lang="en-US" sz="3200" dirty="0" smtClean="0"/>
              <a:t>of this triangle is the cycle</a:t>
            </a:r>
          </a:p>
          <a:p>
            <a:pPr algn="ctr">
              <a:lnSpc>
                <a:spcPct val="130000"/>
              </a:lnSpc>
            </a:pPr>
            <a:r>
              <a:rPr lang="en-US" sz="3200" dirty="0"/>
              <a:t>e</a:t>
            </a:r>
            <a:r>
              <a:rPr lang="en-US" sz="3200" baseline="-25000" dirty="0"/>
              <a:t>1</a:t>
            </a:r>
            <a:r>
              <a:rPr lang="en-US" sz="3200" dirty="0"/>
              <a:t> + e</a:t>
            </a:r>
            <a:r>
              <a:rPr lang="en-US" sz="3200" baseline="-25000" dirty="0"/>
              <a:t>2</a:t>
            </a:r>
            <a:r>
              <a:rPr lang="en-US" sz="3200" dirty="0"/>
              <a:t> +  e</a:t>
            </a:r>
            <a:r>
              <a:rPr lang="en-US" sz="3200" baseline="-25000" dirty="0"/>
              <a:t>3</a:t>
            </a:r>
            <a:r>
              <a:rPr lang="en-US" sz="3200" dirty="0"/>
              <a:t> </a:t>
            </a:r>
            <a:endParaRPr lang="en-US" sz="3200" dirty="0" smtClean="0"/>
          </a:p>
          <a:p>
            <a:pPr algn="ctr">
              <a:lnSpc>
                <a:spcPct val="130000"/>
              </a:lnSpc>
            </a:pPr>
            <a:r>
              <a:rPr lang="en-US" sz="3200" dirty="0" smtClean="0"/>
              <a:t>= {</a:t>
            </a:r>
            <a:r>
              <a:rPr lang="en-US" sz="3200" dirty="0">
                <a:solidFill>
                  <a:srgbClr val="000000"/>
                </a:solidFill>
              </a:rPr>
              <a:t>v</a:t>
            </a:r>
            <a:r>
              <a:rPr lang="en-US" sz="3200" baseline="-25000" dirty="0">
                <a:solidFill>
                  <a:srgbClr val="000000"/>
                </a:solidFill>
              </a:rPr>
              <a:t>1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  <a:r>
              <a:rPr lang="en-US" sz="3200" dirty="0" smtClean="0">
                <a:solidFill>
                  <a:srgbClr val="000000"/>
                </a:solidFill>
              </a:rPr>
              <a:t>} + {v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, v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 smtClean="0">
                <a:solidFill>
                  <a:srgbClr val="000000"/>
                </a:solidFill>
              </a:rPr>
              <a:t>} +</a:t>
            </a:r>
            <a:r>
              <a:rPr lang="en-US" sz="3200" baseline="-250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/>
              <a:t>{</a:t>
            </a:r>
            <a:r>
              <a:rPr lang="en-US" sz="3200" dirty="0">
                <a:solidFill>
                  <a:srgbClr val="000000"/>
                </a:solidFill>
              </a:rPr>
              <a:t>v</a:t>
            </a:r>
            <a:r>
              <a:rPr lang="en-US" sz="3200" baseline="-25000" dirty="0">
                <a:solidFill>
                  <a:srgbClr val="000000"/>
                </a:solidFill>
              </a:rPr>
              <a:t>1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>
                <a:solidFill>
                  <a:srgbClr val="000000"/>
                </a:solidFill>
              </a:rPr>
              <a:t>v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 smtClean="0">
                <a:solidFill>
                  <a:srgbClr val="000000"/>
                </a:solidFill>
              </a:rPr>
              <a:t>}</a:t>
            </a:r>
            <a:endParaRPr lang="en-US" sz="3200" baseline="-25000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8285" y="1813359"/>
            <a:ext cx="8277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1</a:t>
            </a:r>
            <a:r>
              <a:rPr lang="en-US" sz="3200" b="1" dirty="0" smtClean="0">
                <a:solidFill>
                  <a:srgbClr val="000000"/>
                </a:solidFill>
              </a:rPr>
              <a:t>-simplex = edge </a:t>
            </a:r>
            <a:r>
              <a:rPr lang="en-US" sz="3200" dirty="0">
                <a:solidFill>
                  <a:srgbClr val="000000"/>
                </a:solidFill>
              </a:rPr>
              <a:t>= </a:t>
            </a:r>
            <a:r>
              <a:rPr lang="en-US" sz="3200" dirty="0" smtClean="0">
                <a:solidFill>
                  <a:srgbClr val="000000"/>
                </a:solidFill>
              </a:rPr>
              <a:t>{v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  <a:r>
              <a:rPr lang="en-US" sz="3200" dirty="0" smtClean="0">
                <a:solidFill>
                  <a:srgbClr val="000000"/>
                </a:solidFill>
              </a:rPr>
              <a:t>, 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}</a:t>
            </a:r>
            <a:endParaRPr lang="en-US" sz="3200" baseline="-25000" dirty="0">
              <a:solidFill>
                <a:srgbClr val="000000"/>
              </a:solidFill>
            </a:endParaRPr>
          </a:p>
          <a:p>
            <a:r>
              <a:rPr lang="en-US" sz="3200" dirty="0" smtClean="0"/>
              <a:t>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75890" y="2555306"/>
            <a:ext cx="4332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 that the boundary of this edge is v</a:t>
            </a:r>
            <a:r>
              <a:rPr lang="en-US" sz="3200" baseline="-25000" dirty="0"/>
              <a:t>2</a:t>
            </a:r>
            <a:r>
              <a:rPr lang="en-US" sz="3200" dirty="0" smtClean="0"/>
              <a:t> </a:t>
            </a:r>
            <a:r>
              <a:rPr lang="en-US" sz="3200" dirty="0"/>
              <a:t>+</a:t>
            </a:r>
            <a:r>
              <a:rPr lang="en-US" sz="3200" dirty="0" smtClean="0"/>
              <a:t>  v</a:t>
            </a:r>
            <a:r>
              <a:rPr lang="en-US" sz="3200" baseline="-25000" dirty="0"/>
              <a:t>1</a:t>
            </a:r>
            <a:r>
              <a:rPr lang="en-US" sz="3200" dirty="0" smtClean="0"/>
              <a:t>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95947" y="2727392"/>
            <a:ext cx="2932737" cy="903181"/>
            <a:chOff x="591623" y="2196568"/>
            <a:chExt cx="2932737" cy="903181"/>
          </a:xfrm>
        </p:grpSpPr>
        <p:grpSp>
          <p:nvGrpSpPr>
            <p:cNvPr id="64" name="Group 63"/>
            <p:cNvGrpSpPr/>
            <p:nvPr/>
          </p:nvGrpSpPr>
          <p:grpSpPr>
            <a:xfrm>
              <a:off x="1042252" y="2411276"/>
              <a:ext cx="1838411" cy="688473"/>
              <a:chOff x="5835762" y="906089"/>
              <a:chExt cx="1838411" cy="688473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10800000" flipV="1">
                <a:off x="6091033" y="1066109"/>
                <a:ext cx="1392072" cy="0"/>
              </a:xfrm>
              <a:prstGeom prst="line">
                <a:avLst/>
              </a:prstGeom>
              <a:ln w="8890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/>
              <p:cNvSpPr/>
              <p:nvPr/>
            </p:nvSpPr>
            <p:spPr>
              <a:xfrm rot="10800000">
                <a:off x="7399853" y="906089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 rot="10800000">
                <a:off x="5845373" y="906089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845373" y="910661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7399853" y="906089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835762" y="909260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852396" y="906089"/>
                <a:ext cx="274320" cy="274320"/>
              </a:xfrm>
              <a:prstGeom prst="ellipse">
                <a:avLst/>
              </a:prstGeom>
              <a:solidFill>
                <a:srgbClr val="77007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524588" y="1009786"/>
                <a:ext cx="65125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endParaRPr lang="en-US" sz="3200" baseline="-25000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591623" y="2196568"/>
              <a:ext cx="2932737" cy="584776"/>
              <a:chOff x="643130" y="5427877"/>
              <a:chExt cx="2932737" cy="584776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643130" y="5427877"/>
                <a:ext cx="65125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924615" y="5427877"/>
                <a:ext cx="65125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</a:t>
                </a:r>
                <a:r>
                  <a:rPr lang="en-US" sz="3200" baseline="-25000" dirty="0"/>
                  <a:t>2</a:t>
                </a:r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448285" y="1012425"/>
            <a:ext cx="82773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0-simplex = vertex </a:t>
            </a:r>
            <a:r>
              <a:rPr lang="en-US" sz="3200" dirty="0" smtClean="0">
                <a:solidFill>
                  <a:srgbClr val="000000"/>
                </a:solidFill>
              </a:rPr>
              <a:t>= v</a:t>
            </a:r>
            <a:endParaRPr lang="en-US" sz="3200" baseline="-25000" dirty="0">
              <a:solidFill>
                <a:srgbClr val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646703" y="1229744"/>
            <a:ext cx="274320" cy="274320"/>
          </a:xfrm>
          <a:prstGeom prst="ellipse">
            <a:avLst/>
          </a:prstGeom>
          <a:solidFill>
            <a:srgbClr val="7700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-6963" y="-1"/>
            <a:ext cx="9171780" cy="6860229"/>
            <a:chOff x="-6963" y="-1"/>
            <a:chExt cx="9171780" cy="6860229"/>
          </a:xfrm>
          <a:solidFill>
            <a:srgbClr val="C6D9F1"/>
          </a:solidFill>
        </p:grpSpPr>
        <p:sp>
          <p:nvSpPr>
            <p:cNvPr id="54" name="Rectangle 53"/>
            <p:cNvSpPr/>
            <p:nvPr/>
          </p:nvSpPr>
          <p:spPr>
            <a:xfrm>
              <a:off x="0" y="0"/>
              <a:ext cx="18288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976879" y="0"/>
              <a:ext cx="18288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854" y="-1"/>
              <a:ext cx="9150963" cy="18288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6963" y="6677348"/>
              <a:ext cx="9150963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20817" y="-2535"/>
            <a:ext cx="9144000" cy="1042416"/>
          </a:xfrm>
          <a:prstGeom prst="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Building blocks for a simplicial complex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976" y="204845"/>
            <a:ext cx="8537038" cy="3539408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r>
              <a:rPr lang="en-US" sz="3200" dirty="0" smtClean="0"/>
              <a:t>Topological Data Analysis (TDA): Three key ideas of topology that make extracting of patterns via shape possible. 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i="1" dirty="0" smtClean="0"/>
              <a:t>2.) invariant under “small” deformations</a:t>
            </a:r>
            <a:r>
              <a:rPr lang="en-US" sz="3200" dirty="0" smtClean="0"/>
              <a:t>. </a:t>
            </a:r>
          </a:p>
          <a:p>
            <a:endParaRPr lang="en-US" sz="3200" dirty="0"/>
          </a:p>
          <a:p>
            <a:pPr marL="285683" indent="-285683">
              <a:buFont typeface="Arial"/>
              <a:buChar char="•"/>
            </a:pPr>
            <a:r>
              <a:rPr lang="en-US" sz="3200" dirty="0" smtClean="0"/>
              <a:t> less sensitive to noise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131" y="6486513"/>
            <a:ext cx="9068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</a:t>
            </a:r>
            <a:r>
              <a:rPr lang="en-US" sz="1600" dirty="0" err="1" smtClean="0"/>
              <a:t>www.nature.com</a:t>
            </a:r>
            <a:r>
              <a:rPr lang="en-US" sz="1600" dirty="0" smtClean="0"/>
              <a:t>/</a:t>
            </a:r>
            <a:r>
              <a:rPr lang="en-US" sz="1600" dirty="0" err="1" smtClean="0"/>
              <a:t>srep</a:t>
            </a:r>
            <a:r>
              <a:rPr lang="en-US" sz="1600" dirty="0" smtClean="0"/>
              <a:t>/2013/130207/srep01236/full/srep01236.html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" b="72495"/>
          <a:stretch/>
        </p:blipFill>
        <p:spPr>
          <a:xfrm>
            <a:off x="0" y="4107926"/>
            <a:ext cx="9144000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80" y="6148777"/>
            <a:ext cx="85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from http://</a:t>
            </a:r>
            <a:r>
              <a:rPr lang="en-US" dirty="0" err="1" smtClean="0"/>
              <a:t>comptop.stanford.edu</a:t>
            </a:r>
            <a:r>
              <a:rPr lang="en-US" dirty="0" smtClean="0"/>
              <a:t>/u/preprints/</a:t>
            </a:r>
            <a:r>
              <a:rPr lang="en-US" dirty="0" err="1" smtClean="0"/>
              <a:t>mapperPBG.pdf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239" y="6070443"/>
            <a:ext cx="23155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Topological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 for the Analysis of High Dimensional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Data Sets and 3D Object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Recognition, Singh,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Mémoli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Carlsson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7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675" y="898359"/>
            <a:ext cx="8518358" cy="6555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 method begins with a data set </a:t>
            </a:r>
            <a:r>
              <a:rPr lang="en-US" sz="2800" i="1" dirty="0"/>
              <a:t>X </a:t>
            </a:r>
            <a:r>
              <a:rPr lang="en-US" sz="2800" dirty="0"/>
              <a:t>and a real valued </a:t>
            </a:r>
            <a:r>
              <a:rPr lang="en-US" sz="2800" dirty="0" smtClean="0"/>
              <a:t>function </a:t>
            </a:r>
            <a:r>
              <a:rPr lang="en-US" sz="2800" i="1" dirty="0" smtClean="0"/>
              <a:t>f </a:t>
            </a:r>
            <a:r>
              <a:rPr lang="en-US" sz="2800" dirty="0"/>
              <a:t>: </a:t>
            </a:r>
            <a:r>
              <a:rPr lang="en-US" sz="2800" i="1" dirty="0"/>
              <a:t>X </a:t>
            </a:r>
            <a:r>
              <a:rPr lang="en-US" sz="2800" dirty="0"/>
              <a:t>→R, to produce a graph.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This </a:t>
            </a:r>
            <a:r>
              <a:rPr lang="en-US" sz="2800" dirty="0"/>
              <a:t>function can be </a:t>
            </a:r>
            <a:r>
              <a:rPr lang="en-US" sz="2800" dirty="0" smtClean="0"/>
              <a:t>a function </a:t>
            </a:r>
            <a:r>
              <a:rPr lang="en-US" sz="2800" dirty="0"/>
              <a:t>which </a:t>
            </a:r>
            <a:r>
              <a:rPr lang="en-US" sz="2800" dirty="0" smtClean="0"/>
              <a:t>reflects geometric </a:t>
            </a:r>
            <a:r>
              <a:rPr lang="en-US" sz="2800" dirty="0"/>
              <a:t>properties of the data </a:t>
            </a:r>
            <a:r>
              <a:rPr lang="en-US" sz="2800" dirty="0" smtClean="0"/>
              <a:t>set, such </a:t>
            </a:r>
            <a:r>
              <a:rPr lang="en-US" sz="2800" dirty="0"/>
              <a:t>as the result of a density estimator, or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can </a:t>
            </a:r>
            <a:r>
              <a:rPr lang="en-US" sz="2800" dirty="0"/>
              <a:t>be a </a:t>
            </a:r>
            <a:r>
              <a:rPr lang="en-US" sz="2800" dirty="0" smtClean="0"/>
              <a:t>user defined </a:t>
            </a:r>
            <a:r>
              <a:rPr lang="en-US" sz="2800" dirty="0"/>
              <a:t>function, which </a:t>
            </a:r>
            <a:r>
              <a:rPr lang="en-US" sz="2800" dirty="0" smtClean="0"/>
              <a:t>reflects properties </a:t>
            </a:r>
            <a:r>
              <a:rPr lang="en-US" sz="2800" dirty="0"/>
              <a:t>of the data </a:t>
            </a:r>
            <a:r>
              <a:rPr lang="en-US" sz="2800" dirty="0" smtClean="0"/>
              <a:t>being studied.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/>
              <a:t>In the first case, one is attempting to obtain information</a:t>
            </a:r>
          </a:p>
          <a:p>
            <a:r>
              <a:rPr lang="en-US" sz="2800" dirty="0"/>
              <a:t>about the qualitative properties of the data set itself,</a:t>
            </a:r>
          </a:p>
          <a:p>
            <a:r>
              <a:rPr lang="en-US" sz="2800" dirty="0"/>
              <a:t>and in the second case one is trying to understand how </a:t>
            </a:r>
            <a:r>
              <a:rPr lang="en-US" sz="2800" dirty="0" smtClean="0"/>
              <a:t>these properties </a:t>
            </a:r>
            <a:r>
              <a:rPr lang="en-US" sz="2800" dirty="0"/>
              <a:t>interact with interesting functions on the data set.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2884" y="160421"/>
            <a:ext cx="348113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Filter Function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72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675" y="751128"/>
            <a:ext cx="8518358" cy="3631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 method begins with a data set </a:t>
            </a:r>
            <a:r>
              <a:rPr lang="en-US" sz="2800" i="1" dirty="0"/>
              <a:t>X </a:t>
            </a:r>
            <a:r>
              <a:rPr lang="en-US" sz="2800" dirty="0"/>
              <a:t>and a real valued </a:t>
            </a:r>
            <a:r>
              <a:rPr lang="en-US" sz="2800" dirty="0" smtClean="0"/>
              <a:t>function </a:t>
            </a:r>
            <a:r>
              <a:rPr lang="en-US" sz="2800" i="1" dirty="0" smtClean="0"/>
              <a:t>f </a:t>
            </a:r>
            <a:r>
              <a:rPr lang="en-US" sz="2800" dirty="0"/>
              <a:t>: </a:t>
            </a:r>
            <a:r>
              <a:rPr lang="en-US" sz="2800" i="1" dirty="0"/>
              <a:t>X </a:t>
            </a:r>
            <a:r>
              <a:rPr lang="en-US" sz="2800" dirty="0"/>
              <a:t>→R, to produce a graph. </a:t>
            </a:r>
            <a:endParaRPr lang="en-US" sz="2800" dirty="0" smtClean="0"/>
          </a:p>
          <a:p>
            <a:endParaRPr lang="en-US" sz="1400" dirty="0"/>
          </a:p>
          <a:p>
            <a:r>
              <a:rPr lang="en-US" sz="2800" dirty="0" smtClean="0"/>
              <a:t>This </a:t>
            </a:r>
            <a:r>
              <a:rPr lang="en-US" sz="2800" dirty="0"/>
              <a:t>function can be </a:t>
            </a:r>
            <a:r>
              <a:rPr lang="en-US" sz="2800" dirty="0" smtClean="0"/>
              <a:t>a function </a:t>
            </a:r>
            <a:r>
              <a:rPr lang="en-US" sz="2800" dirty="0"/>
              <a:t>which </a:t>
            </a:r>
            <a:r>
              <a:rPr lang="en-US" sz="2800" dirty="0" smtClean="0"/>
              <a:t>reflects geometric </a:t>
            </a:r>
            <a:r>
              <a:rPr lang="en-US" sz="2800" dirty="0"/>
              <a:t>properties of the data </a:t>
            </a:r>
            <a:r>
              <a:rPr lang="en-US" sz="2800" dirty="0" smtClean="0"/>
              <a:t>set, such </a:t>
            </a:r>
            <a:r>
              <a:rPr lang="en-US" sz="2800" dirty="0"/>
              <a:t>as the result of a density estimator, or </a:t>
            </a:r>
            <a:endParaRPr lang="en-US" sz="2800" dirty="0" smtClean="0"/>
          </a:p>
          <a:p>
            <a:endParaRPr lang="en-US" sz="1400" dirty="0">
              <a:solidFill>
                <a:srgbClr val="7030A0"/>
              </a:solidFill>
            </a:endParaRPr>
          </a:p>
          <a:p>
            <a:r>
              <a:rPr lang="en-US" sz="2800" dirty="0"/>
              <a:t>In the first case, one is attempting to obtain information</a:t>
            </a:r>
          </a:p>
          <a:p>
            <a:r>
              <a:rPr lang="en-US" sz="2800" dirty="0"/>
              <a:t>about the qualitative properties of the data set itself</a:t>
            </a:r>
            <a:r>
              <a:rPr lang="en-US" sz="2800" dirty="0" smtClean="0"/>
              <a:t>,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22884" y="160421"/>
            <a:ext cx="348113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Filter Function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39" y="4967515"/>
            <a:ext cx="197396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7" y="4589863"/>
            <a:ext cx="2011680" cy="2343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28" y="4746978"/>
            <a:ext cx="2796949" cy="1920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156" y="4451407"/>
            <a:ext cx="156815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Are there </a:t>
            </a:r>
          </a:p>
          <a:p>
            <a:pPr algn="ctr"/>
            <a:r>
              <a:rPr lang="en-US" sz="2400" dirty="0" smtClean="0"/>
              <a:t>Flares?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60979" y="4535620"/>
            <a:ext cx="15681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Topology?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91315" y="4450378"/>
            <a:ext cx="195697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Blobs?</a:t>
            </a:r>
          </a:p>
          <a:p>
            <a:pPr algn="ctr"/>
            <a:r>
              <a:rPr lang="en-US" sz="2400" dirty="0" smtClean="0"/>
              <a:t># of components?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3852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675" y="898359"/>
            <a:ext cx="8518358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 method begins with a data set </a:t>
            </a:r>
            <a:r>
              <a:rPr lang="en-US" sz="2800" i="1" dirty="0"/>
              <a:t>X </a:t>
            </a:r>
            <a:r>
              <a:rPr lang="en-US" sz="2800" dirty="0"/>
              <a:t>and a real valued </a:t>
            </a:r>
            <a:r>
              <a:rPr lang="en-US" sz="2800" dirty="0" smtClean="0"/>
              <a:t>function </a:t>
            </a:r>
            <a:r>
              <a:rPr lang="en-US" sz="2800" i="1" dirty="0" smtClean="0"/>
              <a:t>f </a:t>
            </a:r>
            <a:r>
              <a:rPr lang="en-US" sz="2800" dirty="0"/>
              <a:t>: </a:t>
            </a:r>
            <a:r>
              <a:rPr lang="en-US" sz="2800" i="1" dirty="0"/>
              <a:t>X </a:t>
            </a:r>
            <a:r>
              <a:rPr lang="en-US" sz="2800" dirty="0"/>
              <a:t>→R, to produce a graph.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Or this function can </a:t>
            </a:r>
            <a:r>
              <a:rPr lang="en-US" sz="2800" dirty="0"/>
              <a:t>be a </a:t>
            </a:r>
            <a:r>
              <a:rPr lang="en-US" sz="2800" dirty="0" smtClean="0"/>
              <a:t>user defined </a:t>
            </a:r>
            <a:r>
              <a:rPr lang="en-US" sz="2800" dirty="0"/>
              <a:t>function, which </a:t>
            </a:r>
            <a:r>
              <a:rPr lang="en-US" sz="2800" dirty="0" smtClean="0"/>
              <a:t>reflects properties </a:t>
            </a:r>
            <a:r>
              <a:rPr lang="en-US" sz="2800" dirty="0"/>
              <a:t>of the data </a:t>
            </a:r>
            <a:r>
              <a:rPr lang="en-US" sz="2800" dirty="0" smtClean="0"/>
              <a:t>being studied.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smtClean="0"/>
              <a:t>in </a:t>
            </a:r>
            <a:r>
              <a:rPr lang="en-US" sz="2800" dirty="0"/>
              <a:t>the second case one is trying to understand how </a:t>
            </a:r>
            <a:r>
              <a:rPr lang="en-US" sz="2800" dirty="0" smtClean="0"/>
              <a:t>these properties </a:t>
            </a:r>
            <a:r>
              <a:rPr lang="en-US" sz="2800" dirty="0"/>
              <a:t>interact with interesting functions on the data set.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918" y="867362"/>
            <a:ext cx="8518358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 method begins with a data set </a:t>
            </a:r>
            <a:r>
              <a:rPr lang="en-US" sz="2800" i="1" dirty="0"/>
              <a:t>X </a:t>
            </a:r>
            <a:r>
              <a:rPr lang="en-US" sz="2800" dirty="0"/>
              <a:t>and a real valued </a:t>
            </a:r>
            <a:r>
              <a:rPr lang="en-US" sz="2800" dirty="0" smtClean="0"/>
              <a:t>function </a:t>
            </a:r>
            <a:r>
              <a:rPr lang="en-US" sz="2800" i="1" dirty="0" smtClean="0"/>
              <a:t>f </a:t>
            </a:r>
            <a:r>
              <a:rPr lang="en-US" sz="2800" dirty="0"/>
              <a:t>: </a:t>
            </a:r>
            <a:r>
              <a:rPr lang="en-US" sz="2800" i="1" dirty="0"/>
              <a:t>X </a:t>
            </a:r>
            <a:r>
              <a:rPr lang="en-US" sz="2800" dirty="0"/>
              <a:t>→R, to produce a graph.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Or this function can </a:t>
            </a:r>
            <a:r>
              <a:rPr lang="en-US" sz="2800" dirty="0"/>
              <a:t>be a </a:t>
            </a:r>
            <a:r>
              <a:rPr lang="en-US" sz="2800" dirty="0" smtClean="0"/>
              <a:t>user defined </a:t>
            </a:r>
            <a:r>
              <a:rPr lang="en-US" sz="2800" dirty="0"/>
              <a:t>function, which </a:t>
            </a:r>
            <a:r>
              <a:rPr lang="en-US" sz="2800" dirty="0" smtClean="0"/>
              <a:t>reflects properties </a:t>
            </a:r>
            <a:r>
              <a:rPr lang="en-US" sz="2800" dirty="0"/>
              <a:t>of the data </a:t>
            </a:r>
            <a:r>
              <a:rPr lang="en-US" sz="2800" dirty="0" smtClean="0"/>
              <a:t>being studied.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smtClean="0"/>
              <a:t>in </a:t>
            </a:r>
            <a:r>
              <a:rPr lang="en-US" sz="2800" dirty="0"/>
              <a:t>the second case one is trying to understand how </a:t>
            </a:r>
            <a:r>
              <a:rPr lang="en-US" sz="2800" dirty="0" smtClean="0"/>
              <a:t>these properties </a:t>
            </a:r>
            <a:r>
              <a:rPr lang="en-US" sz="2800" dirty="0"/>
              <a:t>interact with interesting functions on the data set.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5674" y="129424"/>
            <a:ext cx="319033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Filter Function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99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17" y="4169645"/>
            <a:ext cx="2883419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3952" y="110370"/>
            <a:ext cx="8202848" cy="635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smtClean="0">
                <a:latin typeface="Times-Bold"/>
              </a:rPr>
              <a:t>Introduction</a:t>
            </a:r>
          </a:p>
          <a:p>
            <a:endParaRPr lang="en-US" sz="1050" b="1" dirty="0">
              <a:latin typeface="Times-Bold"/>
            </a:endParaRPr>
          </a:p>
          <a:p>
            <a:r>
              <a:rPr lang="en-US" sz="3200" dirty="0">
                <a:latin typeface="Times-Roman"/>
              </a:rPr>
              <a:t>The purpose of this paper is to introduce a new method </a:t>
            </a:r>
            <a:r>
              <a:rPr lang="en-US" sz="3200" dirty="0" smtClean="0">
                <a:latin typeface="Times-Roman"/>
              </a:rPr>
              <a:t>for the </a:t>
            </a:r>
            <a:r>
              <a:rPr lang="en-US" sz="3200" dirty="0">
                <a:solidFill>
                  <a:srgbClr val="C00000"/>
                </a:solidFill>
                <a:latin typeface="Times-Roman"/>
              </a:rPr>
              <a:t>qualitative </a:t>
            </a:r>
            <a:r>
              <a:rPr lang="en-US" sz="3200" dirty="0">
                <a:latin typeface="Times-Roman"/>
              </a:rPr>
              <a:t>analysis, </a:t>
            </a:r>
            <a:r>
              <a:rPr lang="en-US" sz="3200" dirty="0">
                <a:solidFill>
                  <a:srgbClr val="C00000"/>
                </a:solidFill>
                <a:latin typeface="Times-Roman"/>
              </a:rPr>
              <a:t>simplification</a:t>
            </a:r>
            <a:r>
              <a:rPr lang="en-US" sz="3200" dirty="0">
                <a:latin typeface="Times-Roman"/>
              </a:rPr>
              <a:t> and </a:t>
            </a:r>
            <a:r>
              <a:rPr lang="en-US" sz="3200" dirty="0">
                <a:solidFill>
                  <a:srgbClr val="C00000"/>
                </a:solidFill>
                <a:latin typeface="Times-Roman"/>
              </a:rPr>
              <a:t>visualization</a:t>
            </a:r>
            <a:r>
              <a:rPr lang="en-US" sz="3200" dirty="0">
                <a:latin typeface="Times-Roman"/>
              </a:rPr>
              <a:t> </a:t>
            </a:r>
            <a:r>
              <a:rPr lang="en-US" sz="3200" dirty="0" smtClean="0">
                <a:latin typeface="Times-Roman"/>
              </a:rPr>
              <a:t>of high </a:t>
            </a:r>
            <a:r>
              <a:rPr lang="en-US" sz="3200" dirty="0">
                <a:latin typeface="Times-Roman"/>
              </a:rPr>
              <a:t>dimensional data sets, as well as the </a:t>
            </a:r>
            <a:r>
              <a:rPr lang="en-US" sz="3200" b="1" dirty="0">
                <a:solidFill>
                  <a:srgbClr val="C00000"/>
                </a:solidFill>
                <a:latin typeface="Times-Roman"/>
              </a:rPr>
              <a:t>qualitative </a:t>
            </a:r>
            <a:r>
              <a:rPr lang="en-US" sz="3200" b="1" dirty="0" smtClean="0">
                <a:solidFill>
                  <a:srgbClr val="C00000"/>
                </a:solidFill>
                <a:latin typeface="Times-Roman"/>
              </a:rPr>
              <a:t>analysis of </a:t>
            </a:r>
            <a:r>
              <a:rPr lang="en-US" sz="3200" b="1" dirty="0">
                <a:solidFill>
                  <a:srgbClr val="C00000"/>
                </a:solidFill>
                <a:latin typeface="Times-Roman"/>
              </a:rPr>
              <a:t>functions </a:t>
            </a:r>
            <a:r>
              <a:rPr lang="en-US" sz="3200" b="1" dirty="0" smtClean="0">
                <a:solidFill>
                  <a:srgbClr val="C00000"/>
                </a:solidFill>
                <a:latin typeface="Times-Roman"/>
              </a:rPr>
              <a:t>on </a:t>
            </a:r>
            <a:r>
              <a:rPr lang="en-US" sz="3200" b="1" dirty="0">
                <a:solidFill>
                  <a:srgbClr val="C00000"/>
                </a:solidFill>
                <a:latin typeface="Times-Roman"/>
              </a:rPr>
              <a:t>these data sets</a:t>
            </a:r>
            <a:r>
              <a:rPr lang="en-US" sz="3200" dirty="0" smtClean="0">
                <a:latin typeface="Times-Roman"/>
              </a:rPr>
              <a:t>.</a:t>
            </a:r>
          </a:p>
          <a:p>
            <a:endParaRPr lang="en-US" sz="1600" dirty="0">
              <a:latin typeface="Times-Roman"/>
            </a:endParaRPr>
          </a:p>
          <a:p>
            <a:r>
              <a:rPr lang="en-US" sz="3200" dirty="0" smtClean="0">
                <a:latin typeface="Times-Roman"/>
              </a:rPr>
              <a:t>Ex: 1.)  f(x) = ||x||</a:t>
            </a:r>
          </a:p>
          <a:p>
            <a:r>
              <a:rPr lang="en-US" sz="3200" dirty="0">
                <a:latin typeface="Times-Roman"/>
              </a:rPr>
              <a:t> </a:t>
            </a:r>
            <a:r>
              <a:rPr lang="en-US" sz="3200" dirty="0" smtClean="0">
                <a:latin typeface="Times-Roman"/>
              </a:rPr>
              <a:t>      2.)  g(x</a:t>
            </a:r>
            <a:r>
              <a:rPr lang="en-US" sz="3200" baseline="-25000" dirty="0" smtClean="0">
                <a:latin typeface="Times-Roman"/>
              </a:rPr>
              <a:t>1</a:t>
            </a:r>
            <a:r>
              <a:rPr lang="en-US" sz="3200" dirty="0" smtClean="0">
                <a:latin typeface="Times-Roman"/>
              </a:rPr>
              <a:t>, …, x</a:t>
            </a:r>
            <a:r>
              <a:rPr lang="en-US" sz="3200" baseline="-25000" dirty="0" smtClean="0">
                <a:latin typeface="Times-Roman"/>
              </a:rPr>
              <a:t>n-1</a:t>
            </a:r>
            <a:r>
              <a:rPr lang="en-US" sz="3200" dirty="0" smtClean="0">
                <a:latin typeface="Times-Roman"/>
              </a:rPr>
              <a:t>) = </a:t>
            </a:r>
            <a:r>
              <a:rPr lang="en-US" sz="3200" dirty="0" err="1" smtClean="0">
                <a:latin typeface="Times-Roman"/>
              </a:rPr>
              <a:t>x</a:t>
            </a:r>
            <a:r>
              <a:rPr lang="en-US" sz="3200" baseline="-25000" dirty="0" err="1" smtClean="0">
                <a:latin typeface="Times-Roman"/>
              </a:rPr>
              <a:t>n</a:t>
            </a:r>
            <a:endParaRPr lang="en-US" sz="3200" baseline="-25000" dirty="0" smtClean="0">
              <a:latin typeface="Times-Roman"/>
            </a:endParaRPr>
          </a:p>
          <a:p>
            <a:endParaRPr lang="en-US" sz="1100" baseline="-25000" dirty="0" smtClean="0">
              <a:latin typeface="Times-Roman"/>
            </a:endParaRPr>
          </a:p>
          <a:p>
            <a:r>
              <a:rPr lang="en-GB" sz="2400" dirty="0" smtClean="0">
                <a:latin typeface="Arial" charset="0"/>
              </a:rPr>
              <a:t>3.) DSGA </a:t>
            </a:r>
            <a:r>
              <a:rPr lang="en-GB" sz="2400" dirty="0">
                <a:latin typeface="Arial" charset="0"/>
              </a:rPr>
              <a:t>decomposition of the original </a:t>
            </a:r>
            <a:r>
              <a:rPr lang="en-GB" sz="2400" dirty="0" err="1" smtClean="0">
                <a:latin typeface="Arial" charset="0"/>
              </a:rPr>
              <a:t>tumor</a:t>
            </a:r>
            <a:r>
              <a:rPr lang="en-GB" sz="2400" dirty="0" smtClean="0">
                <a:latin typeface="Arial" charset="0"/>
              </a:rPr>
              <a:t> </a:t>
            </a:r>
          </a:p>
          <a:p>
            <a:r>
              <a:rPr lang="en-GB" sz="2400" dirty="0" smtClean="0">
                <a:latin typeface="Arial" charset="0"/>
              </a:rPr>
              <a:t>vector </a:t>
            </a:r>
            <a:r>
              <a:rPr lang="en-GB" sz="2400" dirty="0">
                <a:latin typeface="Arial" charset="0"/>
              </a:rPr>
              <a:t>into the Normal component its </a:t>
            </a:r>
            <a:endParaRPr lang="en-GB" sz="2400" dirty="0" smtClean="0">
              <a:latin typeface="Arial" charset="0"/>
            </a:endParaRPr>
          </a:p>
          <a:p>
            <a:r>
              <a:rPr lang="en-GB" sz="2400" dirty="0" smtClean="0">
                <a:latin typeface="Arial" charset="0"/>
              </a:rPr>
              <a:t>linear </a:t>
            </a:r>
            <a:r>
              <a:rPr lang="en-GB" sz="2400" dirty="0">
                <a:latin typeface="Arial" charset="0"/>
              </a:rPr>
              <a:t>models fit onto the Healthy </a:t>
            </a:r>
            <a:r>
              <a:rPr lang="en-GB" sz="2400" dirty="0" smtClean="0">
                <a:latin typeface="Arial" charset="0"/>
              </a:rPr>
              <a:t>State</a:t>
            </a:r>
          </a:p>
          <a:p>
            <a:r>
              <a:rPr lang="en-GB" sz="2400" dirty="0" smtClean="0">
                <a:latin typeface="Arial" charset="0"/>
              </a:rPr>
              <a:t>Model </a:t>
            </a:r>
            <a:r>
              <a:rPr lang="en-GB" sz="2400" dirty="0">
                <a:latin typeface="Arial" charset="0"/>
              </a:rPr>
              <a:t>and the Disease component vector of residuals.</a:t>
            </a:r>
          </a:p>
          <a:p>
            <a:endParaRPr lang="en-US" sz="32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3062698" y="6494200"/>
            <a:ext cx="6654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www.pnas.org</a:t>
            </a:r>
            <a:r>
              <a:rPr lang="en-US" dirty="0" smtClean="0"/>
              <a:t>/content/early/2011/04/07/1102826108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82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263" y="569495"/>
            <a:ext cx="8285748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 functions determine the space to which we produce </a:t>
            </a:r>
            <a:r>
              <a:rPr lang="en-US" sz="2800" dirty="0" smtClean="0"/>
              <a:t>a map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method can easily be modified to deal with maps</a:t>
            </a:r>
          </a:p>
          <a:p>
            <a:r>
              <a:rPr lang="en-US" sz="2800" dirty="0"/>
              <a:t>to parameter spaces other than R, such as </a:t>
            </a:r>
            <a:r>
              <a:rPr lang="en-US" sz="2800" dirty="0">
                <a:solidFill>
                  <a:srgbClr val="170FB9"/>
                </a:solidFill>
              </a:rPr>
              <a:t>R</a:t>
            </a:r>
            <a:r>
              <a:rPr lang="en-US" sz="2800" baseline="30000" dirty="0">
                <a:solidFill>
                  <a:srgbClr val="170FB9"/>
                </a:solidFill>
              </a:rPr>
              <a:t>2</a:t>
            </a:r>
            <a:r>
              <a:rPr lang="en-US" sz="2800" dirty="0"/>
              <a:t> or the </a:t>
            </a:r>
            <a:r>
              <a:rPr lang="en-US" sz="2800" dirty="0" smtClean="0"/>
              <a:t>unit circle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2800" baseline="300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2800" dirty="0"/>
              <a:t> in the plane</a:t>
            </a:r>
            <a:r>
              <a:rPr lang="en-US" sz="2800" dirty="0" smtClean="0"/>
              <a:t>.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170FB9"/>
                </a:solidFill>
              </a:rPr>
              <a:t>In the first of these cases, one </a:t>
            </a:r>
            <a:r>
              <a:rPr lang="en-US" sz="2800" dirty="0" smtClean="0">
                <a:solidFill>
                  <a:srgbClr val="170FB9"/>
                </a:solidFill>
              </a:rPr>
              <a:t>produces a </a:t>
            </a:r>
            <a:r>
              <a:rPr lang="en-US" sz="2800" dirty="0">
                <a:solidFill>
                  <a:srgbClr val="170FB9"/>
                </a:solidFill>
              </a:rPr>
              <a:t>two dimensional simplicial complex, together </a:t>
            </a:r>
            <a:r>
              <a:rPr lang="en-US" sz="2800" dirty="0" smtClean="0">
                <a:solidFill>
                  <a:srgbClr val="170FB9"/>
                </a:solidFill>
              </a:rPr>
              <a:t>with a </a:t>
            </a:r>
            <a:r>
              <a:rPr lang="en-US" sz="2800" dirty="0">
                <a:solidFill>
                  <a:srgbClr val="170FB9"/>
                </a:solidFill>
              </a:rPr>
              <a:t>natural map from the data set to it.</a:t>
            </a:r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the second case,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one constructs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 graph with a map from the graph to a circle.</a:t>
            </a:r>
          </a:p>
        </p:txBody>
      </p:sp>
    </p:spTree>
    <p:extLst>
      <p:ext uri="{BB962C8B-B14F-4D97-AF65-F5344CB8AC3E}">
        <p14:creationId xmlns:p14="http://schemas.microsoft.com/office/powerpoint/2010/main" val="1750653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17416" t="6710" r="17316" b="74614"/>
          <a:stretch/>
        </p:blipFill>
        <p:spPr>
          <a:xfrm>
            <a:off x="0" y="2164708"/>
            <a:ext cx="4391200" cy="27215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60000"/>
          <a:stretch/>
        </p:blipFill>
        <p:spPr>
          <a:xfrm>
            <a:off x="5120691" y="705478"/>
            <a:ext cx="3657600" cy="579148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218564" y="3555860"/>
            <a:ext cx="871887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983" y="228588"/>
            <a:ext cx="762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Create overlapping bins: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0147" y="5223378"/>
            <a:ext cx="32004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Oops!!!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17416" t="6710" r="17316" b="74614"/>
          <a:stretch/>
        </p:blipFill>
        <p:spPr>
          <a:xfrm>
            <a:off x="0" y="2087165"/>
            <a:ext cx="4391200" cy="27215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18564" y="3478317"/>
            <a:ext cx="871887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5067770" y="1167045"/>
            <a:ext cx="3822965" cy="48426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983" y="228588"/>
            <a:ext cx="762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Create overlapping bins: </a:t>
            </a:r>
          </a:p>
        </p:txBody>
      </p:sp>
    </p:spTree>
    <p:extLst>
      <p:ext uri="{BB962C8B-B14F-4D97-AF65-F5344CB8AC3E}">
        <p14:creationId xmlns:p14="http://schemas.microsoft.com/office/powerpoint/2010/main" val="10440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263" y="569495"/>
            <a:ext cx="8285748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 functions determine the space to which we produce </a:t>
            </a:r>
            <a:r>
              <a:rPr lang="en-US" sz="2800" dirty="0" smtClean="0"/>
              <a:t>a map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method can easily be modified to deal with maps</a:t>
            </a:r>
          </a:p>
          <a:p>
            <a:r>
              <a:rPr lang="en-US" sz="2800" dirty="0"/>
              <a:t>to parameter spaces other than R, such as </a:t>
            </a:r>
            <a:r>
              <a:rPr lang="en-US" sz="2800" dirty="0">
                <a:solidFill>
                  <a:srgbClr val="170FB9"/>
                </a:solidFill>
              </a:rPr>
              <a:t>R</a:t>
            </a:r>
            <a:r>
              <a:rPr lang="en-US" sz="2800" baseline="30000" dirty="0">
                <a:solidFill>
                  <a:srgbClr val="170FB9"/>
                </a:solidFill>
              </a:rPr>
              <a:t>2</a:t>
            </a:r>
            <a:r>
              <a:rPr lang="en-US" sz="2800" dirty="0"/>
              <a:t> or the </a:t>
            </a:r>
            <a:r>
              <a:rPr lang="en-US" sz="2800" dirty="0" smtClean="0"/>
              <a:t>unit circle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2800" baseline="300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2800" dirty="0"/>
              <a:t> in the plane</a:t>
            </a:r>
            <a:r>
              <a:rPr lang="en-US" sz="2800" dirty="0" smtClean="0"/>
              <a:t>.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170FB9"/>
                </a:solidFill>
              </a:rPr>
              <a:t>In the first of these cases, one </a:t>
            </a:r>
            <a:r>
              <a:rPr lang="en-US" sz="2800" dirty="0" smtClean="0">
                <a:solidFill>
                  <a:srgbClr val="170FB9"/>
                </a:solidFill>
              </a:rPr>
              <a:t>produces a </a:t>
            </a:r>
            <a:r>
              <a:rPr lang="en-US" sz="2800" dirty="0">
                <a:solidFill>
                  <a:srgbClr val="170FB9"/>
                </a:solidFill>
              </a:rPr>
              <a:t>two dimensional simplicial complex, together </a:t>
            </a:r>
            <a:r>
              <a:rPr lang="en-US" sz="2800" dirty="0" smtClean="0">
                <a:solidFill>
                  <a:srgbClr val="170FB9"/>
                </a:solidFill>
              </a:rPr>
              <a:t>with a </a:t>
            </a:r>
            <a:r>
              <a:rPr lang="en-US" sz="2800" dirty="0">
                <a:solidFill>
                  <a:srgbClr val="170FB9"/>
                </a:solidFill>
              </a:rPr>
              <a:t>natural map from the data set to it.</a:t>
            </a:r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the second case,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one constructs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 graph with a map from the graph to a circle.</a:t>
            </a:r>
          </a:p>
        </p:txBody>
      </p:sp>
    </p:spTree>
    <p:extLst>
      <p:ext uri="{BB962C8B-B14F-4D97-AF65-F5344CB8AC3E}">
        <p14:creationId xmlns:p14="http://schemas.microsoft.com/office/powerpoint/2010/main" val="2989595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84656" y="3173721"/>
          <a:ext cx="4536121" cy="329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3" imgW="3657420" imgH="2653924" progId="Acrobat.Document.2015">
                  <p:embed/>
                </p:oleObj>
              </mc:Choice>
              <mc:Fallback>
                <p:oleObj name="Acrobat Document" r:id="rId3" imgW="3657420" imgH="2653924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656" y="3173721"/>
                        <a:ext cx="4536121" cy="3291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r="8803"/>
          <a:stretch/>
        </p:blipFill>
        <p:spPr>
          <a:xfrm>
            <a:off x="4754880" y="285587"/>
            <a:ext cx="3931920" cy="3566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180" y="285587"/>
            <a:ext cx="417496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Distance Matrix Eigenvector, Mean Centered Distance Matrix</a:t>
            </a:r>
          </a:p>
          <a:p>
            <a:r>
              <a:rPr lang="en-US" sz="2400" dirty="0" smtClean="0"/>
              <a:t>Order of eigenvector:  1</a:t>
            </a:r>
          </a:p>
          <a:p>
            <a:r>
              <a:rPr lang="en-US" sz="2400" dirty="0" smtClean="0"/>
              <a:t>20 intervals, 80% Overlap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0147" y="4427621"/>
            <a:ext cx="32004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Oops!!!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39" y="6328169"/>
            <a:ext cx="9020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www.math.wsu.edu/math/faculty/bkrishna/AbsAlgTopo_PSB2016/Slides_Topology.pdf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44" y="189719"/>
            <a:ext cx="8439912" cy="61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60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263" y="569495"/>
            <a:ext cx="8285748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 functions determine the space to which we produce </a:t>
            </a:r>
            <a:r>
              <a:rPr lang="en-US" sz="2800" dirty="0" smtClean="0"/>
              <a:t>a map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method can easily be modified to deal with maps</a:t>
            </a:r>
          </a:p>
          <a:p>
            <a:r>
              <a:rPr lang="en-US" sz="2800" dirty="0"/>
              <a:t>to parameter spaces other than R, such as </a:t>
            </a:r>
            <a:r>
              <a:rPr lang="en-US" sz="2800" dirty="0">
                <a:solidFill>
                  <a:srgbClr val="170FB9"/>
                </a:solidFill>
              </a:rPr>
              <a:t>R</a:t>
            </a:r>
            <a:r>
              <a:rPr lang="en-US" sz="2800" baseline="30000" dirty="0">
                <a:solidFill>
                  <a:srgbClr val="170FB9"/>
                </a:solidFill>
              </a:rPr>
              <a:t>2</a:t>
            </a:r>
            <a:r>
              <a:rPr lang="en-US" sz="2800" dirty="0"/>
              <a:t> or the </a:t>
            </a:r>
            <a:r>
              <a:rPr lang="en-US" sz="2800" dirty="0" smtClean="0"/>
              <a:t>unit circle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2800" baseline="300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2800" dirty="0"/>
              <a:t> in the plane</a:t>
            </a:r>
            <a:r>
              <a:rPr lang="en-US" sz="2800" dirty="0" smtClean="0"/>
              <a:t>.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170FB9"/>
                </a:solidFill>
              </a:rPr>
              <a:t>In the first of these cases, one </a:t>
            </a:r>
            <a:r>
              <a:rPr lang="en-US" sz="2800" dirty="0" smtClean="0">
                <a:solidFill>
                  <a:srgbClr val="170FB9"/>
                </a:solidFill>
              </a:rPr>
              <a:t>produces a </a:t>
            </a:r>
            <a:r>
              <a:rPr lang="en-US" sz="2800" dirty="0">
                <a:solidFill>
                  <a:srgbClr val="170FB9"/>
                </a:solidFill>
              </a:rPr>
              <a:t>two dimensional simplicial complex, </a:t>
            </a:r>
            <a:r>
              <a:rPr lang="en-US" sz="2800" b="1" dirty="0"/>
              <a:t>together </a:t>
            </a:r>
            <a:r>
              <a:rPr lang="en-US" sz="2800" b="1" dirty="0" smtClean="0"/>
              <a:t>with a </a:t>
            </a:r>
            <a:r>
              <a:rPr lang="en-US" sz="2800" b="1" dirty="0"/>
              <a:t>natural map from the data set to it. </a:t>
            </a:r>
            <a:endParaRPr lang="en-US" sz="2800" b="1" dirty="0" smtClean="0"/>
          </a:p>
          <a:p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the second case,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one constructs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 graph with a map from the graph to a circle.</a:t>
            </a:r>
          </a:p>
        </p:txBody>
      </p:sp>
    </p:spTree>
    <p:extLst>
      <p:ext uri="{BB962C8B-B14F-4D97-AF65-F5344CB8AC3E}">
        <p14:creationId xmlns:p14="http://schemas.microsoft.com/office/powerpoint/2010/main" val="4112504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68449" y="3034760"/>
          <a:ext cx="3301534" cy="3227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Acrobat Document" r:id="rId3" imgW="3657420" imgH="3574817" progId="Acrobat.Document.2015">
                  <p:embed/>
                </p:oleObj>
              </mc:Choice>
              <mc:Fallback>
                <p:oleObj name="Acrobat Document" r:id="rId3" imgW="3657420" imgH="3574817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449" y="3034760"/>
                        <a:ext cx="3301534" cy="3227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049089" y="-98612"/>
          <a:ext cx="3301534" cy="3227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Acrobat Document" r:id="rId5" imgW="3657420" imgH="3574817" progId="Acrobat.Document.2015">
                  <p:embed/>
                </p:oleObj>
              </mc:Choice>
              <mc:Fallback>
                <p:oleObj name="Acrobat Document" r:id="rId5" imgW="3657420" imgH="3574817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9089" y="-98612"/>
                        <a:ext cx="3301534" cy="3227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166801" y="3467100"/>
          <a:ext cx="3301534" cy="3227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Acrobat Document" r:id="rId7" imgW="3657420" imgH="3574817" progId="Acrobat.Document.2015">
                  <p:embed/>
                </p:oleObj>
              </mc:Choice>
              <mc:Fallback>
                <p:oleObj name="Acrobat Document" r:id="rId7" imgW="3657420" imgH="3574817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66801" y="3467100"/>
                        <a:ext cx="3301534" cy="3227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5" y="57812"/>
            <a:ext cx="2926080" cy="3409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3645" y="2142787"/>
            <a:ext cx="162732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Filter function:  eccentricity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078888" y="2483604"/>
            <a:ext cx="106808" cy="138322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084163" y="1100382"/>
            <a:ext cx="2619213" cy="85238"/>
          </a:xfrm>
          <a:prstGeom prst="straightConnector1">
            <a:avLst/>
          </a:prstGeom>
          <a:ln w="76200">
            <a:solidFill>
              <a:schemeClr val="accent2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237326" y="1651537"/>
            <a:ext cx="5791516" cy="4397705"/>
          </a:xfrm>
          <a:prstGeom prst="arc">
            <a:avLst/>
          </a:prstGeom>
          <a:ln w="76200">
            <a:solidFill>
              <a:schemeClr val="accent2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437" y="15118"/>
            <a:ext cx="3129685" cy="6778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4440289" y="1763246"/>
            <a:ext cx="9068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</a:t>
            </a:r>
            <a:r>
              <a:rPr lang="en-US" sz="1600" dirty="0" err="1" smtClean="0"/>
              <a:t>www.nature.com</a:t>
            </a:r>
            <a:r>
              <a:rPr lang="en-US" sz="1600" dirty="0" smtClean="0"/>
              <a:t>/</a:t>
            </a:r>
            <a:r>
              <a:rPr lang="en-US" sz="1600" dirty="0" err="1" smtClean="0"/>
              <a:t>srep</a:t>
            </a:r>
            <a:r>
              <a:rPr lang="en-US" sz="1600" dirty="0" smtClean="0"/>
              <a:t>/2013/130207/srep01236/full/srep01236.html</a:t>
            </a:r>
            <a:endParaRPr lang="en-US" sz="1600" dirty="0"/>
          </a:p>
        </p:txBody>
      </p:sp>
      <p:pic>
        <p:nvPicPr>
          <p:cNvPr id="4" name="Picture 2" descr="File:3D-Leveltorus-Reeb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4" y="132967"/>
            <a:ext cx="5029200" cy="38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634" y="-3065"/>
            <a:ext cx="4642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en.wikipedia.org/wiki/Reeb_graph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16568" y="4037987"/>
            <a:ext cx="5358064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-Roman"/>
              </a:rPr>
              <a:t>In the case where the target parameter space is </a:t>
            </a:r>
            <a:r>
              <a:rPr lang="en-US" sz="2000" dirty="0">
                <a:solidFill>
                  <a:srgbClr val="000000"/>
                </a:solidFill>
                <a:latin typeface="msbm10" panose="020B0500000000000000" pitchFamily="34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, our </a:t>
            </a:r>
            <a:r>
              <a:rPr lang="en-US" sz="2000" dirty="0" smtClean="0">
                <a:solidFill>
                  <a:srgbClr val="000000"/>
                </a:solidFill>
                <a:latin typeface="Times-Roman"/>
              </a:rPr>
              <a:t>construction amounts 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to a stochastic version of the </a:t>
            </a:r>
            <a:r>
              <a:rPr lang="en-US" sz="2000" i="1" dirty="0" err="1">
                <a:solidFill>
                  <a:srgbClr val="000000"/>
                </a:solidFill>
                <a:latin typeface="Times-Italic"/>
              </a:rPr>
              <a:t>Reeb</a:t>
            </a:r>
            <a:r>
              <a:rPr lang="en-US" sz="2000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-Italic"/>
              </a:rPr>
              <a:t>graph </a:t>
            </a:r>
            <a:r>
              <a:rPr lang="en-US" sz="2000" dirty="0" smtClean="0">
                <a:solidFill>
                  <a:srgbClr val="000000"/>
                </a:solidFill>
                <a:latin typeface="Times-Roman"/>
              </a:rPr>
              <a:t>(see 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[</a:t>
            </a:r>
            <a:r>
              <a:rPr lang="en-US" sz="2000" dirty="0">
                <a:solidFill>
                  <a:srgbClr val="0000FF"/>
                </a:solidFill>
                <a:latin typeface="Times-Roman"/>
              </a:rPr>
              <a:t>Ree46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]) associated with the filter function. If the </a:t>
            </a:r>
            <a:r>
              <a:rPr lang="en-US" sz="2000" dirty="0" smtClean="0">
                <a:solidFill>
                  <a:srgbClr val="000000"/>
                </a:solidFill>
                <a:latin typeface="Times-Roman"/>
              </a:rPr>
              <a:t>covering of </a:t>
            </a:r>
            <a:r>
              <a:rPr lang="en-US" sz="2000" dirty="0">
                <a:solidFill>
                  <a:srgbClr val="000000"/>
                </a:solidFill>
                <a:latin typeface="msbm10" panose="020B0500000000000000" pitchFamily="34" charset="0"/>
              </a:rPr>
              <a:t>R 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is too coarse, we will be constructing an image </a:t>
            </a:r>
            <a:r>
              <a:rPr lang="en-US" sz="2000" dirty="0" smtClean="0">
                <a:solidFill>
                  <a:srgbClr val="000000"/>
                </a:solidFill>
                <a:latin typeface="Times-Roman"/>
              </a:rPr>
              <a:t>of the </a:t>
            </a:r>
            <a:r>
              <a:rPr lang="en-US" sz="2000" dirty="0" err="1">
                <a:solidFill>
                  <a:srgbClr val="000000"/>
                </a:solidFill>
                <a:latin typeface="Times-Roman"/>
              </a:rPr>
              <a:t>Reeb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 graph of the function, while if it is fine enough </a:t>
            </a:r>
            <a:r>
              <a:rPr lang="en-US" sz="2000" dirty="0" smtClean="0">
                <a:solidFill>
                  <a:srgbClr val="000000"/>
                </a:solidFill>
                <a:latin typeface="Times-Roman"/>
              </a:rPr>
              <a:t>we will 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recover the </a:t>
            </a:r>
            <a:r>
              <a:rPr lang="en-US" sz="2000" dirty="0" err="1">
                <a:solidFill>
                  <a:srgbClr val="000000"/>
                </a:solidFill>
                <a:latin typeface="Times-Roman"/>
              </a:rPr>
              <a:t>Reeb</a:t>
            </a:r>
            <a:r>
              <a:rPr lang="en-US" sz="2000" dirty="0">
                <a:solidFill>
                  <a:srgbClr val="000000"/>
                </a:solidFill>
                <a:latin typeface="Times-Roman"/>
              </a:rPr>
              <a:t> graph precisely.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8899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924" y="596682"/>
            <a:ext cx="7787898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 basic idea can be referred to as </a:t>
            </a:r>
            <a:r>
              <a:rPr lang="en-US" sz="2800" i="1" dirty="0"/>
              <a:t>partial clustering</a:t>
            </a:r>
            <a:r>
              <a:rPr lang="en-US" sz="2800" dirty="0"/>
              <a:t>, </a:t>
            </a:r>
            <a:r>
              <a:rPr lang="en-US" sz="2800" dirty="0" smtClean="0"/>
              <a:t>in that </a:t>
            </a:r>
            <a:r>
              <a:rPr lang="en-US" sz="2800" dirty="0"/>
              <a:t>a key step is to apply standard clustering algorithms </a:t>
            </a:r>
            <a:r>
              <a:rPr lang="en-US" sz="2800" dirty="0" smtClean="0"/>
              <a:t>to subsets </a:t>
            </a:r>
            <a:r>
              <a:rPr lang="en-US" sz="2800" dirty="0"/>
              <a:t>of the original data set, and then to understand </a:t>
            </a:r>
            <a:r>
              <a:rPr lang="en-US" sz="2800" dirty="0" smtClean="0"/>
              <a:t>the interaction </a:t>
            </a:r>
            <a:r>
              <a:rPr lang="en-US" sz="2800" dirty="0"/>
              <a:t>of the partial clusters formed in this way </a:t>
            </a:r>
            <a:r>
              <a:rPr lang="en-US" sz="2800" dirty="0" smtClean="0"/>
              <a:t>with each other.</a:t>
            </a:r>
          </a:p>
          <a:p>
            <a:endParaRPr lang="en-US" sz="2800" dirty="0"/>
          </a:p>
          <a:p>
            <a:r>
              <a:rPr lang="en-US" sz="2800" dirty="0" smtClean="0"/>
              <a:t>That </a:t>
            </a:r>
            <a:r>
              <a:rPr lang="en-US" sz="2800" dirty="0"/>
              <a:t>is, if </a:t>
            </a:r>
            <a:r>
              <a:rPr lang="en-US" sz="2800" i="1" dirty="0"/>
              <a:t>U </a:t>
            </a:r>
            <a:r>
              <a:rPr lang="en-US" sz="2800" dirty="0"/>
              <a:t>and </a:t>
            </a:r>
            <a:r>
              <a:rPr lang="en-US" sz="2800" i="1" dirty="0"/>
              <a:t>V </a:t>
            </a:r>
            <a:r>
              <a:rPr lang="en-US" sz="2800" dirty="0"/>
              <a:t>are subsets of the data </a:t>
            </a:r>
            <a:r>
              <a:rPr lang="en-US" sz="2800" dirty="0" smtClean="0"/>
              <a:t>set, and    </a:t>
            </a:r>
            <a:r>
              <a:rPr lang="en-US" sz="2800" i="1" dirty="0"/>
              <a:t>U </a:t>
            </a:r>
            <a:r>
              <a:rPr lang="en-US" sz="2800" dirty="0"/>
              <a:t>∩</a:t>
            </a:r>
            <a:r>
              <a:rPr lang="en-US" sz="2800" i="1" dirty="0"/>
              <a:t>V </a:t>
            </a:r>
            <a:r>
              <a:rPr lang="en-US" sz="2800" dirty="0"/>
              <a:t>is non-empty, then the clusters obtained from </a:t>
            </a:r>
            <a:r>
              <a:rPr lang="en-US" sz="2800" i="1" dirty="0" smtClean="0"/>
              <a:t>U </a:t>
            </a:r>
            <a:r>
              <a:rPr lang="en-US" sz="2800" dirty="0" smtClean="0"/>
              <a:t>and </a:t>
            </a:r>
            <a:r>
              <a:rPr lang="en-US" sz="2800" i="1" dirty="0"/>
              <a:t>V </a:t>
            </a:r>
            <a:r>
              <a:rPr lang="en-US" sz="2800" dirty="0"/>
              <a:t>respectively may have non-empty intersections, </a:t>
            </a:r>
            <a:r>
              <a:rPr lang="en-US" sz="2800" dirty="0" smtClean="0"/>
              <a:t>and these </a:t>
            </a:r>
            <a:r>
              <a:rPr lang="en-US" sz="2800" dirty="0"/>
              <a:t>intersections are used in building a simplicial </a:t>
            </a:r>
            <a:r>
              <a:rPr lang="en-US" sz="2800" dirty="0" smtClean="0"/>
              <a:t>complex. </a:t>
            </a:r>
          </a:p>
        </p:txBody>
      </p:sp>
    </p:spTree>
    <p:extLst>
      <p:ext uri="{BB962C8B-B14F-4D97-AF65-F5344CB8AC3E}">
        <p14:creationId xmlns:p14="http://schemas.microsoft.com/office/powerpoint/2010/main" val="69407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175" y="480447"/>
            <a:ext cx="7787898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</a:t>
            </a:r>
            <a:r>
              <a:rPr lang="en-US" sz="2800" dirty="0"/>
              <a:t>construction produces a “multiresolution" or “</a:t>
            </a:r>
            <a:r>
              <a:rPr lang="en-US" sz="2800" dirty="0" smtClean="0"/>
              <a:t>multiscale“ image </a:t>
            </a:r>
            <a:r>
              <a:rPr lang="en-US" sz="2800" dirty="0"/>
              <a:t>of the data set.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One </a:t>
            </a:r>
            <a:r>
              <a:rPr lang="en-US" sz="2800" dirty="0"/>
              <a:t>can actually </a:t>
            </a:r>
            <a:r>
              <a:rPr lang="en-US" sz="2800" dirty="0" smtClean="0"/>
              <a:t>construct a </a:t>
            </a:r>
            <a:r>
              <a:rPr lang="en-US" sz="2800" dirty="0"/>
              <a:t>family of simplicial complexes (graphs in the case of </a:t>
            </a:r>
            <a:r>
              <a:rPr lang="en-US" sz="2800" dirty="0" smtClean="0"/>
              <a:t>a one-dimensional </a:t>
            </a:r>
            <a:r>
              <a:rPr lang="en-US" sz="2800" dirty="0"/>
              <a:t>parameter space), which are viewed as </a:t>
            </a:r>
            <a:r>
              <a:rPr lang="en-US" sz="2800" dirty="0" smtClean="0"/>
              <a:t>images at </a:t>
            </a:r>
            <a:r>
              <a:rPr lang="en-US" sz="2800" dirty="0"/>
              <a:t>varying levels of coarseness, 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2183" y="4455763"/>
            <a:ext cx="791963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and maps between them moving from a complex at one resolution to one of coarser resolution</a:t>
            </a:r>
            <a:r>
              <a:rPr lang="en-US" sz="2800" dirty="0" smtClean="0"/>
              <a:t>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68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904" y="164629"/>
            <a:ext cx="496371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</a:t>
            </a:r>
            <a:r>
              <a:rPr lang="en-US" sz="2400" dirty="0" err="1" smtClean="0"/>
              <a:t>nn</a:t>
            </a:r>
            <a:r>
              <a:rPr lang="en-US" sz="2400" dirty="0" smtClean="0"/>
              <a:t> distance with k = 5,    50% overlap</a:t>
            </a:r>
          </a:p>
          <a:p>
            <a:r>
              <a:rPr lang="en-US" sz="2400" b="1" dirty="0"/>
              <a:t>3 intervals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166930" y="686989"/>
          <a:ext cx="2478563" cy="219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Acrobat Document" r:id="rId3" imgW="3657420" imgH="3238275" progId="Acrobat.Document.2015">
                  <p:embed/>
                </p:oleObj>
              </mc:Choice>
              <mc:Fallback>
                <p:oleObj name="Acrobat Document" r:id="rId3" imgW="3657420" imgH="3238275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6930" y="686989"/>
                        <a:ext cx="2478563" cy="219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05" y="164629"/>
            <a:ext cx="3370574" cy="231406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3458711"/>
            <a:ext cx="91981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23064" y="3739026"/>
          <a:ext cx="2593643" cy="2296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Acrobat Document" r:id="rId6" imgW="3657420" imgH="3238275" progId="Acrobat.Document.2015">
                  <p:embed/>
                </p:oleObj>
              </mc:Choice>
              <mc:Fallback>
                <p:oleObj name="Acrobat Document" r:id="rId6" imgW="3657420" imgH="3238275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064" y="3739026"/>
                        <a:ext cx="2593643" cy="2296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102862" y="3739026"/>
          <a:ext cx="2593643" cy="2296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Acrobat Document" r:id="rId8" imgW="3657420" imgH="3238275" progId="Acrobat.Document.2015">
                  <p:embed/>
                </p:oleObj>
              </mc:Choice>
              <mc:Fallback>
                <p:oleObj name="Acrobat Document" r:id="rId8" imgW="3657420" imgH="3238275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02862" y="3739026"/>
                        <a:ext cx="2593643" cy="2296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6068815" y="3866608"/>
          <a:ext cx="2812882" cy="2041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Acrobat Document" r:id="rId10" imgW="3657420" imgH="2653924" progId="Acrobat.Document.2015">
                  <p:embed/>
                </p:oleObj>
              </mc:Choice>
              <mc:Fallback>
                <p:oleObj name="Acrobat Document" r:id="rId10" imgW="3657420" imgH="2653924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68815" y="3866608"/>
                        <a:ext cx="2812882" cy="2041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5532" y="6123522"/>
            <a:ext cx="151139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 </a:t>
            </a:r>
            <a:r>
              <a:rPr lang="en-US" sz="2400" b="1" dirty="0"/>
              <a:t>intervals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7710" y="6123522"/>
            <a:ext cx="195802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 intervals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43499" y="6123522"/>
            <a:ext cx="18958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100 </a:t>
            </a:r>
            <a:r>
              <a:rPr lang="en-US" sz="2400" b="1" dirty="0"/>
              <a:t>intervals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987762" y="3467100"/>
            <a:ext cx="0" cy="34258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21960" y="0"/>
            <a:ext cx="0" cy="68929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0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904" y="164629"/>
            <a:ext cx="506920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</a:t>
            </a:r>
            <a:r>
              <a:rPr lang="en-US" sz="2400" dirty="0" err="1" smtClean="0"/>
              <a:t>nn</a:t>
            </a:r>
            <a:r>
              <a:rPr lang="en-US" sz="2400" dirty="0" smtClean="0"/>
              <a:t> distance with k = 50,    50% overlap</a:t>
            </a:r>
          </a:p>
          <a:p>
            <a:r>
              <a:rPr lang="en-US" sz="2400" b="1" dirty="0"/>
              <a:t>3 intervals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3458711"/>
            <a:ext cx="91981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45474" y="259180"/>
            <a:ext cx="151139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 </a:t>
            </a:r>
            <a:r>
              <a:rPr lang="en-US" sz="2400" b="1" dirty="0"/>
              <a:t>intervals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1652" y="6183960"/>
            <a:ext cx="195802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 intervals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43499" y="6180166"/>
            <a:ext cx="18958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100 </a:t>
            </a:r>
            <a:r>
              <a:rPr lang="en-US" sz="2400" b="1" dirty="0"/>
              <a:t>intervals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541433" y="3580600"/>
            <a:ext cx="0" cy="34258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1982556" y="792350"/>
          <a:ext cx="3212241" cy="2284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Acrobat Document" r:id="rId3" imgW="3657420" imgH="2653924" progId="Acrobat.Document.2015">
                  <p:embed/>
                </p:oleObj>
              </mc:Choice>
              <mc:Fallback>
                <p:oleObj name="Acrobat Document" r:id="rId3" imgW="3657420" imgH="2653924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2556" y="792350"/>
                        <a:ext cx="3212241" cy="2284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5765316" y="675774"/>
          <a:ext cx="3540020" cy="251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Acrobat Document" r:id="rId5" imgW="3657420" imgH="2653924" progId="Acrobat.Document.2015">
                  <p:embed/>
                </p:oleObj>
              </mc:Choice>
              <mc:Fallback>
                <p:oleObj name="Acrobat Document" r:id="rId5" imgW="3657420" imgH="2653924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65316" y="675774"/>
                        <a:ext cx="3540020" cy="2518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645282" y="3619846"/>
          <a:ext cx="3474465" cy="247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Acrobat Document" r:id="rId7" imgW="3657420" imgH="2653924" progId="Acrobat.Document.2015">
                  <p:embed/>
                </p:oleObj>
              </mc:Choice>
              <mc:Fallback>
                <p:oleObj name="Acrobat Document" r:id="rId7" imgW="3657420" imgH="2653924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282" y="3619846"/>
                        <a:ext cx="3474465" cy="2471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5033247" y="3619846"/>
          <a:ext cx="3599435" cy="256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Acrobat Document" r:id="rId9" imgW="3657420" imgH="2653924" progId="Acrobat.Document.2015">
                  <p:embed/>
                </p:oleObj>
              </mc:Choice>
              <mc:Fallback>
                <p:oleObj name="Acrobat Document" r:id="rId9" imgW="3657420" imgH="2653924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33247" y="3619846"/>
                        <a:ext cx="3599435" cy="256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5692488" y="0"/>
            <a:ext cx="0" cy="34587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1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790" y="425117"/>
            <a:ext cx="7796464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This fact allows one to assess the extent to </a:t>
            </a:r>
            <a:r>
              <a:rPr lang="en-US" sz="4800" dirty="0" smtClean="0"/>
              <a:t>which features </a:t>
            </a:r>
            <a:r>
              <a:rPr lang="en-US" sz="4800" dirty="0"/>
              <a:t>are “real" as opposed to “artifacts", since </a:t>
            </a:r>
            <a:r>
              <a:rPr lang="en-US" sz="4800" dirty="0" smtClean="0"/>
              <a:t>features which </a:t>
            </a:r>
            <a:r>
              <a:rPr lang="en-US" sz="4800" dirty="0"/>
              <a:t>persist over a range of values of the coarseness </a:t>
            </a:r>
            <a:r>
              <a:rPr lang="en-US" sz="4800" dirty="0" smtClean="0"/>
              <a:t>would be </a:t>
            </a:r>
            <a:r>
              <a:rPr lang="en-US" sz="4800" dirty="0"/>
              <a:t>viewed as being less likely to be artifacts.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41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210" y="429208"/>
            <a:ext cx="8378890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We do not attempt to obtain a fully </a:t>
            </a:r>
            <a:r>
              <a:rPr lang="en-US" sz="2800" dirty="0" smtClean="0"/>
              <a:t>accurate representation of </a:t>
            </a:r>
            <a:r>
              <a:rPr lang="en-US" sz="2800" dirty="0"/>
              <a:t>a data set, but rather a </a:t>
            </a:r>
            <a:r>
              <a:rPr lang="en-US" sz="2800" dirty="0" smtClean="0"/>
              <a:t>low dimensional </a:t>
            </a:r>
            <a:r>
              <a:rPr lang="en-US" sz="2800" dirty="0"/>
              <a:t>image which </a:t>
            </a:r>
            <a:r>
              <a:rPr lang="en-US" sz="2800" dirty="0" smtClean="0"/>
              <a:t>is easy </a:t>
            </a:r>
            <a:r>
              <a:rPr lang="en-US" sz="2800" dirty="0"/>
              <a:t>to understand, and which can point to areas of interest.</a:t>
            </a:r>
          </a:p>
          <a:p>
            <a:endParaRPr lang="en-US" sz="2800" dirty="0" smtClean="0"/>
          </a:p>
          <a:p>
            <a:r>
              <a:rPr lang="en-US" sz="2800" dirty="0" smtClean="0"/>
              <a:t>Note </a:t>
            </a:r>
            <a:r>
              <a:rPr lang="en-US" sz="2800" dirty="0"/>
              <a:t>that it is implicit in the method that one fixes a </a:t>
            </a:r>
            <a:r>
              <a:rPr lang="en-US" sz="2800" dirty="0" smtClean="0"/>
              <a:t>parameter space</a:t>
            </a:r>
            <a:r>
              <a:rPr lang="en-US" sz="2800" dirty="0"/>
              <a:t>, and its dimension will be an upper bound on </a:t>
            </a:r>
            <a:r>
              <a:rPr lang="en-US" sz="2800" dirty="0" smtClean="0"/>
              <a:t>the dimension </a:t>
            </a:r>
            <a:r>
              <a:rPr lang="en-US" sz="2800" dirty="0"/>
              <a:t>of the simplicial complex one studies.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As </a:t>
            </a:r>
            <a:r>
              <a:rPr lang="en-US" sz="2800" dirty="0"/>
              <a:t>such, </a:t>
            </a:r>
            <a:r>
              <a:rPr lang="en-US" sz="2800" dirty="0" smtClean="0"/>
              <a:t>it is </a:t>
            </a:r>
            <a:r>
              <a:rPr lang="en-US" sz="2800" dirty="0"/>
              <a:t>in a certain way analogous to the idea of a </a:t>
            </a:r>
            <a:r>
              <a:rPr lang="en-US" sz="2800" dirty="0" err="1"/>
              <a:t>Postnikov</a:t>
            </a:r>
            <a:r>
              <a:rPr lang="en-US" sz="2800" dirty="0"/>
              <a:t> </a:t>
            </a:r>
            <a:r>
              <a:rPr lang="en-US" sz="2800" dirty="0" smtClean="0"/>
              <a:t>tower or </a:t>
            </a:r>
            <a:r>
              <a:rPr lang="en-US" sz="2800" dirty="0"/>
              <a:t>the </a:t>
            </a:r>
            <a:r>
              <a:rPr lang="en-US" sz="2800" dirty="0" err="1"/>
              <a:t>coskeletal</a:t>
            </a:r>
            <a:r>
              <a:rPr lang="en-US" sz="2800" dirty="0"/>
              <a:t> filtration in algebraic topology [Hat02].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6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84656" y="3173721"/>
          <a:ext cx="4536121" cy="329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Acrobat Document" r:id="rId3" imgW="3657420" imgH="2653924" progId="Acrobat.Document.2015">
                  <p:embed/>
                </p:oleObj>
              </mc:Choice>
              <mc:Fallback>
                <p:oleObj name="Acrobat Document" r:id="rId3" imgW="3657420" imgH="2653924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656" y="3173721"/>
                        <a:ext cx="4536121" cy="3291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r="8803"/>
          <a:stretch/>
        </p:blipFill>
        <p:spPr>
          <a:xfrm>
            <a:off x="4754880" y="285587"/>
            <a:ext cx="3931920" cy="3566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180" y="285587"/>
            <a:ext cx="417496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Distance Matrix Eigenvector, Mean Centered Distance Matrix</a:t>
            </a:r>
          </a:p>
          <a:p>
            <a:r>
              <a:rPr lang="en-US" sz="2400" dirty="0" smtClean="0"/>
              <a:t>Order of eigenvector:  1</a:t>
            </a:r>
          </a:p>
          <a:p>
            <a:r>
              <a:rPr lang="en-US" sz="2400" dirty="0" smtClean="0"/>
              <a:t>20 intervals, 80% Overlap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39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17416" t="6710" r="17316" b="74614"/>
          <a:stretch/>
        </p:blipFill>
        <p:spPr>
          <a:xfrm>
            <a:off x="0" y="2164708"/>
            <a:ext cx="4391200" cy="27215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60000"/>
          <a:stretch/>
        </p:blipFill>
        <p:spPr>
          <a:xfrm>
            <a:off x="5120691" y="705478"/>
            <a:ext cx="3657600" cy="579148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218564" y="3555860"/>
            <a:ext cx="871887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983" y="228588"/>
            <a:ext cx="762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Create overlapping bins: </a:t>
            </a:r>
          </a:p>
        </p:txBody>
      </p:sp>
    </p:spTree>
    <p:extLst>
      <p:ext uri="{BB962C8B-B14F-4D97-AF65-F5344CB8AC3E}">
        <p14:creationId xmlns:p14="http://schemas.microsoft.com/office/powerpoint/2010/main" val="29004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17416" t="6710" r="17316" b="74614"/>
          <a:stretch/>
        </p:blipFill>
        <p:spPr>
          <a:xfrm>
            <a:off x="0" y="2087165"/>
            <a:ext cx="4391200" cy="27215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18564" y="3478317"/>
            <a:ext cx="871887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5067770" y="1167045"/>
            <a:ext cx="3822965" cy="48426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983" y="228588"/>
            <a:ext cx="762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Create overlapping bins: </a:t>
            </a:r>
          </a:p>
        </p:txBody>
      </p:sp>
    </p:spTree>
    <p:extLst>
      <p:ext uri="{BB962C8B-B14F-4D97-AF65-F5344CB8AC3E}">
        <p14:creationId xmlns:p14="http://schemas.microsoft.com/office/powerpoint/2010/main" val="5263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0546" y="513277"/>
            <a:ext cx="756169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-Roman"/>
              </a:rPr>
              <a:t>We propose a method which can be used to reduce high </a:t>
            </a:r>
            <a:r>
              <a:rPr lang="en-US" sz="3200" dirty="0" smtClean="0">
                <a:latin typeface="Times-Roman"/>
              </a:rPr>
              <a:t>dimensional data </a:t>
            </a:r>
            <a:r>
              <a:rPr lang="en-US" sz="3200" dirty="0">
                <a:latin typeface="Times-Roman"/>
              </a:rPr>
              <a:t>sets into </a:t>
            </a:r>
            <a:r>
              <a:rPr lang="en-US" sz="3200" dirty="0">
                <a:solidFill>
                  <a:srgbClr val="000000"/>
                </a:solidFill>
                <a:latin typeface="Times-Roman"/>
              </a:rPr>
              <a:t>simplicial complexes </a:t>
            </a:r>
            <a:r>
              <a:rPr lang="en-US" sz="3200" dirty="0">
                <a:latin typeface="Times-Roman"/>
              </a:rPr>
              <a:t>with far </a:t>
            </a:r>
            <a:r>
              <a:rPr lang="en-US" sz="3200" dirty="0" smtClean="0">
                <a:latin typeface="Times-Roman"/>
              </a:rPr>
              <a:t>fewer points </a:t>
            </a:r>
            <a:r>
              <a:rPr lang="en-US" sz="3200" dirty="0">
                <a:latin typeface="Times-Roman"/>
              </a:rPr>
              <a:t>which can </a:t>
            </a:r>
            <a:r>
              <a:rPr lang="en-US" sz="3200" dirty="0">
                <a:solidFill>
                  <a:srgbClr val="000000"/>
                </a:solidFill>
                <a:latin typeface="Times-Roman"/>
              </a:rPr>
              <a:t>capture topological </a:t>
            </a:r>
            <a:r>
              <a:rPr lang="en-US" sz="3200" dirty="0" smtClean="0">
                <a:solidFill>
                  <a:srgbClr val="000000"/>
                </a:solidFill>
                <a:latin typeface="Times-Roman"/>
              </a:rPr>
              <a:t>and geometric information </a:t>
            </a:r>
            <a:r>
              <a:rPr lang="en-US" sz="3200" b="1" dirty="0" smtClean="0">
                <a:solidFill>
                  <a:srgbClr val="800000"/>
                </a:solidFill>
                <a:latin typeface="Times-Roman"/>
              </a:rPr>
              <a:t>at </a:t>
            </a:r>
            <a:r>
              <a:rPr lang="en-US" sz="3200" b="1" dirty="0">
                <a:solidFill>
                  <a:srgbClr val="800000"/>
                </a:solidFill>
                <a:latin typeface="Times-Roman"/>
              </a:rPr>
              <a:t>a specified resolution</a:t>
            </a:r>
            <a:r>
              <a:rPr lang="en-US" sz="3200" dirty="0" smtClean="0">
                <a:latin typeface="Times-Roman"/>
              </a:rPr>
              <a:t>.</a:t>
            </a:r>
          </a:p>
          <a:p>
            <a:endParaRPr lang="en-US" sz="3200" dirty="0">
              <a:latin typeface="Times-Roman"/>
            </a:endParaRPr>
          </a:p>
          <a:p>
            <a:pPr algn="ctr"/>
            <a:r>
              <a:rPr lang="en-US" sz="4800" dirty="0" smtClean="0">
                <a:latin typeface="Times-Roman"/>
              </a:rPr>
              <a:t>Resolution means ????</a:t>
            </a:r>
          </a:p>
          <a:p>
            <a:pPr algn="ctr"/>
            <a:endParaRPr lang="en-US" sz="4800" dirty="0">
              <a:latin typeface="Times-Roman"/>
            </a:endParaRPr>
          </a:p>
          <a:p>
            <a:pPr algn="ctr"/>
            <a:r>
              <a:rPr lang="en-US" sz="4800" dirty="0" smtClean="0">
                <a:latin typeface="Times-Roman"/>
              </a:rPr>
              <a:t>Which choice refers to resolution?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513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790" y="1519163"/>
            <a:ext cx="81624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idea is to provide </a:t>
            </a:r>
            <a:r>
              <a:rPr lang="en-US" sz="2800" dirty="0" smtClean="0"/>
              <a:t>another tool </a:t>
            </a:r>
            <a:r>
              <a:rPr lang="en-US" sz="2800" dirty="0"/>
              <a:t>for a generalized notion of </a:t>
            </a:r>
            <a:r>
              <a:rPr lang="en-US" sz="2800" dirty="0" err="1"/>
              <a:t>coordinatization</a:t>
            </a:r>
            <a:r>
              <a:rPr lang="en-US" sz="2800" dirty="0"/>
              <a:t> </a:t>
            </a:r>
            <a:r>
              <a:rPr lang="en-US" sz="2800" dirty="0" smtClean="0"/>
              <a:t>for high </a:t>
            </a:r>
            <a:r>
              <a:rPr lang="en-US" sz="2800" dirty="0"/>
              <a:t>dimensional data sets. </a:t>
            </a:r>
            <a:r>
              <a:rPr lang="en-US" sz="2800" b="1" dirty="0" err="1">
                <a:solidFill>
                  <a:srgbClr val="800000"/>
                </a:solidFill>
              </a:rPr>
              <a:t>Coordinatization</a:t>
            </a:r>
            <a:r>
              <a:rPr lang="en-US" sz="2800" b="1" dirty="0">
                <a:solidFill>
                  <a:srgbClr val="800000"/>
                </a:solidFill>
              </a:rPr>
              <a:t> can of </a:t>
            </a:r>
            <a:r>
              <a:rPr lang="en-US" sz="2800" b="1" dirty="0" smtClean="0">
                <a:solidFill>
                  <a:srgbClr val="800000"/>
                </a:solidFill>
              </a:rPr>
              <a:t>course refer </a:t>
            </a:r>
            <a:r>
              <a:rPr lang="en-US" sz="2800" b="1" dirty="0">
                <a:solidFill>
                  <a:srgbClr val="800000"/>
                </a:solidFill>
              </a:rPr>
              <a:t>to a choice of real valued coordinate functions on a </a:t>
            </a:r>
            <a:r>
              <a:rPr lang="en-US" sz="2800" b="1" dirty="0" smtClean="0">
                <a:solidFill>
                  <a:srgbClr val="800000"/>
                </a:solidFill>
              </a:rPr>
              <a:t>data set</a:t>
            </a:r>
            <a:r>
              <a:rPr lang="en-US" sz="2800" dirty="0" smtClean="0"/>
              <a:t>, 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3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777" y="2646221"/>
            <a:ext cx="4640580" cy="3977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2" y="-34904"/>
            <a:ext cx="4297677" cy="415136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266797" y="4090131"/>
            <a:ext cx="0" cy="579714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rainbo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846">
            <a:off x="1347817" y="4847360"/>
            <a:ext cx="18288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27" y="6116606"/>
            <a:ext cx="104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circle courtesy of </a:t>
            </a:r>
            <a:r>
              <a:rPr lang="en-US" sz="1200" dirty="0" err="1" smtClean="0"/>
              <a:t>knotplot.com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285244" y="197415"/>
            <a:ext cx="4959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Goal</a:t>
            </a:r>
            <a:r>
              <a:rPr lang="en-US" sz="3200" dirty="0"/>
              <a:t>      </a:t>
            </a:r>
            <a:endParaRPr lang="en-US" sz="3200" dirty="0" smtClean="0"/>
          </a:p>
          <a:p>
            <a:r>
              <a:rPr lang="en-US" sz="3200" dirty="0" smtClean="0"/>
              <a:t>f</a:t>
            </a:r>
            <a:r>
              <a:rPr lang="en-US" sz="3200" dirty="0"/>
              <a:t>:  D </a:t>
            </a:r>
            <a:r>
              <a:rPr lang="en-US" sz="3200" dirty="0">
                <a:sym typeface="Wingdings"/>
              </a:rPr>
              <a:t> S</a:t>
            </a:r>
            <a:r>
              <a:rPr lang="en-US" sz="3200" baseline="30000" dirty="0">
                <a:sym typeface="Wingdings"/>
              </a:rPr>
              <a:t>1</a:t>
            </a:r>
            <a:r>
              <a:rPr lang="en-US" sz="3200" dirty="0">
                <a:sym typeface="Wingdings"/>
              </a:rPr>
              <a:t>  which “preserves” the structure of the data.</a:t>
            </a:r>
          </a:p>
        </p:txBody>
      </p:sp>
    </p:spTree>
    <p:extLst>
      <p:ext uri="{BB962C8B-B14F-4D97-AF65-F5344CB8AC3E}">
        <p14:creationId xmlns:p14="http://schemas.microsoft.com/office/powerpoint/2010/main" val="25701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buAutoNum type="arabicPeriod"/>
          <a:defRPr sz="3200" b="1" dirty="0" smtClean="0">
            <a:latin typeface="Times-Bold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accent6">
            <a:lumMod val="20000"/>
            <a:lumOff val="80000"/>
          </a:schemeClr>
        </a:solidFill>
      </a:spPr>
      <a:bodyPr wrap="square" rtlCol="0">
        <a:spAutoFit/>
      </a:bodyPr>
      <a:lstStyle>
        <a:defPPr algn="ctr">
          <a:defRPr sz="2800" dirty="0" err="1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13803</TotalTime>
  <Words>1784</Words>
  <Application>Microsoft Office PowerPoint</Application>
  <PresentationFormat>On-screen Show (4:3)</PresentationFormat>
  <Paragraphs>189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Arial Black</vt:lpstr>
      <vt:lpstr>Calibri</vt:lpstr>
      <vt:lpstr>msbm10</vt:lpstr>
      <vt:lpstr>Times-Bold</vt:lpstr>
      <vt:lpstr>Times-Italic</vt:lpstr>
      <vt:lpstr>Times-Roman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Darcy, Isabel K</cp:lastModifiedBy>
  <cp:revision>227</cp:revision>
  <dcterms:created xsi:type="dcterms:W3CDTF">2013-11-08T02:36:41Z</dcterms:created>
  <dcterms:modified xsi:type="dcterms:W3CDTF">2017-04-18T19:36:13Z</dcterms:modified>
  <cp:category/>
</cp:coreProperties>
</file>