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565" r:id="rId2"/>
    <p:sldId id="566" r:id="rId3"/>
    <p:sldId id="568" r:id="rId4"/>
    <p:sldId id="567" r:id="rId5"/>
    <p:sldId id="557" r:id="rId6"/>
    <p:sldId id="558" r:id="rId7"/>
    <p:sldId id="577" r:id="rId8"/>
    <p:sldId id="569" r:id="rId9"/>
    <p:sldId id="570" r:id="rId10"/>
    <p:sldId id="571" r:id="rId11"/>
    <p:sldId id="572" r:id="rId12"/>
    <p:sldId id="573" r:id="rId13"/>
    <p:sldId id="574" r:id="rId14"/>
    <p:sldId id="578" r:id="rId15"/>
    <p:sldId id="575" r:id="rId16"/>
    <p:sldId id="57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F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4" autoAdjust="0"/>
    <p:restoredTop sz="86406" autoAdjust="0"/>
  </p:normalViewPr>
  <p:slideViewPr>
    <p:cSldViewPr snapToGrid="0" snapToObjects="1">
      <p:cViewPr varScale="1">
        <p:scale>
          <a:sx n="82" d="100"/>
          <a:sy n="82" d="100"/>
        </p:scale>
        <p:origin x="370" y="62"/>
      </p:cViewPr>
      <p:guideLst>
        <p:guide orient="horz" pos="2184"/>
        <p:guide pos="2880"/>
      </p:guideLst>
    </p:cSldViewPr>
  </p:slideViewPr>
  <p:outlineViewPr>
    <p:cViewPr>
      <p:scale>
        <a:sx n="33" d="100"/>
        <a:sy n="33" d="100"/>
      </p:scale>
      <p:origin x="0" y="-99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E40FE4-CBB4-214A-8C32-30A1B6D7E27F}" type="datetimeFigureOut">
              <a:rPr lang="en-US" smtClean="0"/>
              <a:t>3/28/2017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4A1E51-86DC-3047-A7D4-94C962C5D580}" type="slidenum">
              <a:rPr lang="en-US" smtClean="0"/>
              <a:t>‹#›</a:t>
            </a:fld>
            <a:endParaRPr lang="en-US"/>
          </a:p>
        </p:txBody>
      </p:sp>
    </p:spTree>
    <p:extLst>
      <p:ext uri="{BB962C8B-B14F-4D97-AF65-F5344CB8AC3E}">
        <p14:creationId xmlns:p14="http://schemas.microsoft.com/office/powerpoint/2010/main" val="23702541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eaLnBrk="1" hangingPunct="1"/>
            <a:fld id="{732BC05F-14FC-4B8D-9CE7-700ED141E05D}" type="slidenum">
              <a:rPr lang="en-US" altLang="en-US" sz="1200" b="0">
                <a:latin typeface="Times New Roman" panose="02020603050405020304" pitchFamily="18" charset="0"/>
              </a:rPr>
              <a:pPr eaLnBrk="1" hangingPunct="1"/>
              <a:t>6</a:t>
            </a:fld>
            <a:endParaRPr lang="en-US" altLang="en-US" sz="1200" b="0">
              <a:latin typeface="Times New Roman" panose="02020603050405020304" pitchFamily="18" charset="0"/>
            </a:endParaRPr>
          </a:p>
        </p:txBody>
      </p:sp>
      <p:sp>
        <p:nvSpPr>
          <p:cNvPr id="153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algn="r" eaLnBrk="1" hangingPunct="1"/>
            <a:fld id="{F6702197-70B5-4ABF-A921-3DED38DA29D8}" type="slidenum">
              <a:rPr lang="en-US" altLang="en-US" sz="1200" b="0">
                <a:latin typeface="Times New Roman" panose="02020603050405020304" pitchFamily="18" charset="0"/>
              </a:rPr>
              <a:pPr algn="r" eaLnBrk="1" hangingPunct="1"/>
              <a:t>6</a:t>
            </a:fld>
            <a:endParaRPr lang="en-US" altLang="en-US" sz="1200" b="0">
              <a:latin typeface="Times New Roman" panose="02020603050405020304" pitchFamily="18" charset="0"/>
            </a:endParaRPr>
          </a:p>
        </p:txBody>
      </p:sp>
      <p:sp>
        <p:nvSpPr>
          <p:cNvPr id="15364" name="Rectangle 2"/>
          <p:cNvSpPr>
            <a:spLocks noGrp="1" noRot="1" noChangeAspect="1" noChangeArrowheads="1" noTextEdit="1"/>
          </p:cNvSpPr>
          <p:nvPr>
            <p:ph type="sldImg"/>
          </p:nvPr>
        </p:nvSpPr>
        <p:spPr>
          <a:xfrm>
            <a:off x="1160463" y="698500"/>
            <a:ext cx="4538662" cy="3403600"/>
          </a:xfrm>
          <a:ln/>
        </p:spPr>
      </p:sp>
      <p:sp>
        <p:nvSpPr>
          <p:cNvPr id="15365" name="Rectangle 3"/>
          <p:cNvSpPr>
            <a:spLocks noGrp="1" noChangeArrowheads="1"/>
          </p:cNvSpPr>
          <p:nvPr>
            <p:ph type="body" idx="1"/>
          </p:nvPr>
        </p:nvSpPr>
        <p:spPr>
          <a:xfrm>
            <a:off x="912813" y="4343400"/>
            <a:ext cx="5032375" cy="41910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0" tIns="45709" rIns="91420" bIns="45709"/>
          <a:lstStyle/>
          <a:p>
            <a:pPr eaLnBrk="1" hangingPunct="1">
              <a:spcBef>
                <a:spcPct val="0"/>
              </a:spcBef>
            </a:pPr>
            <a:r>
              <a:rPr lang="en-US" altLang="en-US" smtClean="0">
                <a:latin typeface="Times New Roman" panose="02020603050405020304" pitchFamily="18" charset="0"/>
              </a:rPr>
              <a:t>This file presents a template for making Assertion</a:t>
            </a:r>
            <a:r>
              <a:rPr lang="en-US" altLang="en-US" smtClean="0">
                <a:latin typeface="Times New Roman" panose="02020603050405020304" pitchFamily="18" charset="0"/>
                <a:cs typeface="Times New Roman" panose="02020603050405020304" pitchFamily="18" charset="0"/>
              </a:rPr>
              <a:t>–Evidence (A–E)</a:t>
            </a:r>
            <a:r>
              <a:rPr lang="en-US" altLang="en-US" smtClean="0">
                <a:latin typeface="Times New Roman" panose="02020603050405020304" pitchFamily="18" charset="0"/>
              </a:rPr>
              <a:t> slides in a technical presentation. The design advocated by this template arises from pages 113-152 of </a:t>
            </a:r>
            <a:r>
              <a:rPr lang="en-US" altLang="en-US" i="1" smtClean="0">
                <a:latin typeface="Times New Roman" panose="02020603050405020304" pitchFamily="18" charset="0"/>
              </a:rPr>
              <a:t>The Craft of Scientific Presentations </a:t>
            </a:r>
            <a:r>
              <a:rPr lang="en-US" altLang="en-US" smtClean="0">
                <a:latin typeface="Times New Roman" panose="02020603050405020304" pitchFamily="18" charset="0"/>
              </a:rPr>
              <a:t>(Springer, 2003) and from the first Google listing for “</a:t>
            </a:r>
            <a:r>
              <a:rPr lang="en-US" altLang="en-US" i="1" smtClean="0">
                <a:latin typeface="Times New Roman" panose="02020603050405020304" pitchFamily="18" charset="0"/>
              </a:rPr>
              <a:t>presentation slides”</a:t>
            </a:r>
            <a:r>
              <a:rPr lang="en-US" altLang="en-US" smtClean="0">
                <a:latin typeface="Times New Roman" panose="02020603050405020304" pitchFamily="18" charset="0"/>
              </a:rPr>
              <a:t>:</a:t>
            </a:r>
          </a:p>
          <a:p>
            <a:pPr eaLnBrk="1" hangingPunct="1">
              <a:spcBef>
                <a:spcPct val="0"/>
              </a:spcBef>
            </a:pPr>
            <a:r>
              <a:rPr lang="en-US" altLang="en-US" smtClean="0">
                <a:latin typeface="Times New Roman" panose="02020603050405020304" pitchFamily="18" charset="0"/>
              </a:rPr>
              <a:t>	http://www.writing.engr.psu.edu/slides.html</a:t>
            </a:r>
          </a:p>
          <a:p>
            <a:pPr eaLnBrk="1" hangingPunct="1">
              <a:spcBef>
                <a:spcPct val="0"/>
              </a:spcBef>
            </a:pPr>
            <a:r>
              <a:rPr lang="en-US" altLang="en-US" smtClean="0">
                <a:latin typeface="Times New Roman" panose="02020603050405020304" pitchFamily="18" charset="0"/>
              </a:rPr>
              <a:t> </a:t>
            </a:r>
          </a:p>
          <a:p>
            <a:pPr eaLnBrk="1" hangingPunct="1">
              <a:spcBef>
                <a:spcPct val="0"/>
              </a:spcBef>
            </a:pPr>
            <a:r>
              <a:rPr lang="en-US" altLang="en-US" smtClean="0">
                <a:latin typeface="Times New Roman" panose="02020603050405020304" pitchFamily="18" charset="0"/>
              </a:rPr>
              <a:t>To follow this template, make sure that you create the slide within this PowerPoint file. Working with a </a:t>
            </a:r>
            <a:r>
              <a:rPr lang="en-US" altLang="en-US" b="1" smtClean="0">
                <a:latin typeface="Times New Roman" panose="02020603050405020304" pitchFamily="18" charset="0"/>
              </a:rPr>
              <a:t>New Slide</a:t>
            </a:r>
            <a:r>
              <a:rPr lang="en-US" altLang="en-US" smtClean="0">
                <a:latin typeface="Times New Roman" panose="02020603050405020304" pitchFamily="18" charset="0"/>
              </a:rPr>
              <a:t> (under </a:t>
            </a:r>
            <a:r>
              <a:rPr lang="en-US" altLang="en-US" b="1" smtClean="0">
                <a:latin typeface="Times New Roman" panose="02020603050405020304" pitchFamily="18" charset="0"/>
              </a:rPr>
              <a:t>Insert </a:t>
            </a:r>
            <a:r>
              <a:rPr lang="en-US" altLang="en-US" smtClean="0">
                <a:latin typeface="Times New Roman" panose="02020603050405020304" pitchFamily="18" charset="0"/>
              </a:rPr>
              <a:t>in older versions or as a </a:t>
            </a:r>
            <a:r>
              <a:rPr lang="en-US" altLang="en-US" b="1" smtClean="0">
                <a:latin typeface="Times New Roman" panose="02020603050405020304" pitchFamily="18" charset="0"/>
              </a:rPr>
              <a:t>button on the Home tab </a:t>
            </a:r>
            <a:r>
              <a:rPr lang="en-US" altLang="en-US" smtClean="0">
                <a:latin typeface="Times New Roman" panose="02020603050405020304" pitchFamily="18" charset="0"/>
              </a:rPr>
              <a:t>in version 2007) , you should first craft a sentence headline that states an assertion about your topic. Having no assertion translates to having no slide. In the body of the slide, you should then support that headline assertion visually: photographs, drawings, diagrams, equations, or words arranged visually. Use supporting text only where necessary. Do not use bulleted lists, because bulleted lists do not reveal the connections between details. </a:t>
            </a:r>
          </a:p>
          <a:p>
            <a:pPr eaLnBrk="1" hangingPunct="1">
              <a:spcBef>
                <a:spcPct val="0"/>
              </a:spcBef>
            </a:pPr>
            <a:endParaRPr lang="en-US" altLang="en-US" smtClean="0">
              <a:latin typeface="Times New Roman" panose="02020603050405020304" pitchFamily="18" charset="0"/>
            </a:endParaRPr>
          </a:p>
          <a:p>
            <a:pPr eaLnBrk="1" hangingPunct="1">
              <a:spcBef>
                <a:spcPct val="0"/>
              </a:spcBef>
            </a:pPr>
            <a:r>
              <a:rPr lang="en-US" altLang="en-US" smtClean="0">
                <a:latin typeface="Times New Roman" panose="02020603050405020304" pitchFamily="18" charset="0"/>
              </a:rPr>
              <a:t>This slide shows one orientation for the image and supporting text. Other orientations exist, as shown in the sample slides that follow.</a:t>
            </a:r>
          </a:p>
        </p:txBody>
      </p:sp>
    </p:spTree>
    <p:extLst>
      <p:ext uri="{BB962C8B-B14F-4D97-AF65-F5344CB8AC3E}">
        <p14:creationId xmlns:p14="http://schemas.microsoft.com/office/powerpoint/2010/main" val="2411745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82614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66995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57282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6BECF8-9160-0948-BBAE-ECC339A7C2A1}"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57360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BECF8-9160-0948-BBAE-ECC339A7C2A1}" type="datetimeFigureOut">
              <a:rPr lang="en-US" smtClean="0"/>
              <a:t>3/28/2017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134403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6BECF8-9160-0948-BBAE-ECC339A7C2A1}"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3987523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6BECF8-9160-0948-BBAE-ECC339A7C2A1}" type="datetimeFigureOut">
              <a:rPr lang="en-US" smtClean="0"/>
              <a:t>3/28/2017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385005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6BECF8-9160-0948-BBAE-ECC339A7C2A1}" type="datetimeFigureOut">
              <a:rPr lang="en-US" smtClean="0"/>
              <a:t>3/28/2017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88729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BECF8-9160-0948-BBAE-ECC339A7C2A1}" type="datetimeFigureOut">
              <a:rPr lang="en-US" smtClean="0"/>
              <a:t>3/28/2017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1614006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BECF8-9160-0948-BBAE-ECC339A7C2A1}"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277554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BECF8-9160-0948-BBAE-ECC339A7C2A1}" type="datetimeFigureOut">
              <a:rPr lang="en-US" smtClean="0"/>
              <a:t>3/28/2017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8F4373-B020-EF4F-8610-FABD55893F60}" type="slidenum">
              <a:rPr lang="en-US" smtClean="0"/>
              <a:t>‹#›</a:t>
            </a:fld>
            <a:endParaRPr lang="en-US"/>
          </a:p>
        </p:txBody>
      </p:sp>
    </p:spTree>
    <p:extLst>
      <p:ext uri="{BB962C8B-B14F-4D97-AF65-F5344CB8AC3E}">
        <p14:creationId xmlns:p14="http://schemas.microsoft.com/office/powerpoint/2010/main" val="47744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BECF8-9160-0948-BBAE-ECC339A7C2A1}" type="datetimeFigureOut">
              <a:rPr lang="en-US" smtClean="0"/>
              <a:t>3/28/2017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F4373-B020-EF4F-8610-FABD55893F60}" type="slidenum">
              <a:rPr lang="en-US" smtClean="0"/>
              <a:t>‹#›</a:t>
            </a:fld>
            <a:endParaRPr lang="en-US"/>
          </a:p>
        </p:txBody>
      </p:sp>
    </p:spTree>
    <p:extLst>
      <p:ext uri="{BB962C8B-B14F-4D97-AF65-F5344CB8AC3E}">
        <p14:creationId xmlns:p14="http://schemas.microsoft.com/office/powerpoint/2010/main" val="3162359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physics.csbsju.edu/stats/KS-test.html"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physics.csbsju.edu/stats/KS-test.html"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physics.csbsju.edu/stats/KS-test.html"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physics.csbsju.edu/stats/KS-test.html"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ritingcenter.uiowa.edu/#services"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peakingcenter.uiowa.edu/about-u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garrreynolds.com/preso-tips/design/"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riting.engr.psu.edu/AE_template_PSU.pp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ore.swmed.edu/dejavu"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hyperlink" Target="https://www.ncbi.nlm.nih.gov/pmc/articles/PMC2686470/" TargetMode="External"/><Relationship Id="rId4" Type="http://schemas.openxmlformats.org/officeDocument/2006/relationships/hyperlink" Target="http://etblast.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physics.csbsju.edu/stats/KS-test.htm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040" y="1456765"/>
            <a:ext cx="8503920" cy="737283"/>
          </a:xfrm>
          <a:prstGeom prst="rect">
            <a:avLst/>
          </a:prstGeom>
        </p:spPr>
      </p:pic>
      <p:sp>
        <p:nvSpPr>
          <p:cNvPr id="3" name="TextBox 2"/>
          <p:cNvSpPr txBox="1"/>
          <p:nvPr/>
        </p:nvSpPr>
        <p:spPr>
          <a:xfrm>
            <a:off x="2272553" y="437029"/>
            <a:ext cx="4605617" cy="523220"/>
          </a:xfrm>
          <a:prstGeom prst="rect">
            <a:avLst/>
          </a:prstGeom>
          <a:noFill/>
        </p:spPr>
        <p:txBody>
          <a:bodyPr wrap="square" rtlCol="0">
            <a:spAutoFit/>
          </a:bodyPr>
          <a:lstStyle/>
          <a:p>
            <a:r>
              <a:rPr lang="en-US" sz="2800" smtClean="0"/>
              <a:t>Main </a:t>
            </a:r>
            <a:r>
              <a:rPr lang="en-US" sz="2800" dirty="0" smtClean="0"/>
              <a:t>Project total points:  500</a:t>
            </a:r>
            <a:endParaRPr lang="en-US" sz="2800" dirty="0"/>
          </a:p>
        </p:txBody>
      </p:sp>
      <p:grpSp>
        <p:nvGrpSpPr>
          <p:cNvPr id="10" name="Group 9"/>
          <p:cNvGrpSpPr/>
          <p:nvPr/>
        </p:nvGrpSpPr>
        <p:grpSpPr>
          <a:xfrm>
            <a:off x="320042" y="2393576"/>
            <a:ext cx="7884116" cy="1537962"/>
            <a:chOff x="320042" y="2393576"/>
            <a:chExt cx="7884116" cy="1537962"/>
          </a:xfrm>
        </p:grpSpPr>
        <p:sp>
          <p:nvSpPr>
            <p:cNvPr id="4" name="Left Brace 3"/>
            <p:cNvSpPr/>
            <p:nvPr/>
          </p:nvSpPr>
          <p:spPr>
            <a:xfrm rot="16200000">
              <a:off x="2113207" y="600411"/>
              <a:ext cx="363072" cy="3949402"/>
            </a:xfrm>
            <a:prstGeom prst="lef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266651" y="3053489"/>
              <a:ext cx="2339788" cy="646331"/>
            </a:xfrm>
            <a:prstGeom prst="rect">
              <a:avLst/>
            </a:prstGeom>
            <a:solidFill>
              <a:srgbClr val="ECDFF5"/>
            </a:solidFill>
          </p:spPr>
          <p:txBody>
            <a:bodyPr wrap="square" rtlCol="0">
              <a:spAutoFit/>
            </a:bodyPr>
            <a:lstStyle/>
            <a:p>
              <a:r>
                <a:rPr lang="en-US" dirty="0" smtClean="0"/>
                <a:t>200/500 = 40% finished by March 27</a:t>
              </a:r>
              <a:endParaRPr lang="en-US" dirty="0"/>
            </a:p>
          </p:txBody>
        </p:sp>
        <p:sp>
          <p:nvSpPr>
            <p:cNvPr id="6" name="Rectangle 5"/>
            <p:cNvSpPr/>
            <p:nvPr/>
          </p:nvSpPr>
          <p:spPr>
            <a:xfrm>
              <a:off x="4217104" y="2731209"/>
              <a:ext cx="3987054" cy="1200329"/>
            </a:xfrm>
            <a:prstGeom prst="rect">
              <a:avLst/>
            </a:prstGeom>
            <a:solidFill>
              <a:schemeClr val="accent4">
                <a:lumMod val="20000"/>
                <a:lumOff val="80000"/>
              </a:schemeClr>
            </a:solidFill>
          </p:spPr>
          <p:txBody>
            <a:bodyPr wrap="none">
              <a:spAutoFit/>
            </a:bodyPr>
            <a:lstStyle/>
            <a:p>
              <a:r>
                <a:rPr lang="en-US" dirty="0" smtClean="0">
                  <a:latin typeface="Times New Roman" panose="02020603050405020304" pitchFamily="18" charset="0"/>
                </a:rPr>
                <a:t>Introduction, Background, </a:t>
              </a:r>
            </a:p>
            <a:p>
              <a:r>
                <a:rPr lang="en-US" dirty="0" smtClean="0">
                  <a:latin typeface="Times New Roman" panose="02020603050405020304" pitchFamily="18" charset="0"/>
                </a:rPr>
                <a:t>Partial Results/Discussion, </a:t>
              </a:r>
            </a:p>
            <a:p>
              <a:r>
                <a:rPr lang="en-US" dirty="0" smtClean="0">
                  <a:latin typeface="Times New Roman" panose="02020603050405020304" pitchFamily="18" charset="0"/>
                </a:rPr>
                <a:t>Acknowledgement, Author contribution, </a:t>
              </a:r>
            </a:p>
            <a:p>
              <a:r>
                <a:rPr lang="en-US" dirty="0" smtClean="0">
                  <a:latin typeface="Times New Roman" panose="02020603050405020304" pitchFamily="18" charset="0"/>
                </a:rPr>
                <a:t>funding/conflicts, References</a:t>
              </a:r>
              <a:endParaRPr lang="en-US" dirty="0"/>
            </a:p>
          </p:txBody>
        </p:sp>
        <p:cxnSp>
          <p:nvCxnSpPr>
            <p:cNvPr id="8" name="Straight Arrow Connector 7"/>
            <p:cNvCxnSpPr>
              <a:stCxn id="6" idx="1"/>
              <a:endCxn id="5" idx="3"/>
            </p:cNvCxnSpPr>
            <p:nvPr/>
          </p:nvCxnSpPr>
          <p:spPr>
            <a:xfrm flipH="1">
              <a:off x="3606439" y="3331374"/>
              <a:ext cx="610665"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20042" y="4061558"/>
            <a:ext cx="5151490" cy="761621"/>
            <a:chOff x="320042" y="2393576"/>
            <a:chExt cx="5151490" cy="761621"/>
          </a:xfrm>
        </p:grpSpPr>
        <p:sp>
          <p:nvSpPr>
            <p:cNvPr id="12" name="Left Brace 11"/>
            <p:cNvSpPr/>
            <p:nvPr/>
          </p:nvSpPr>
          <p:spPr>
            <a:xfrm rot="16200000">
              <a:off x="2714251" y="-633"/>
              <a:ext cx="363072" cy="5151490"/>
            </a:xfrm>
            <a:prstGeom prst="lef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1192310" y="2785865"/>
              <a:ext cx="3401993" cy="369332"/>
            </a:xfrm>
            <a:prstGeom prst="rect">
              <a:avLst/>
            </a:prstGeom>
            <a:solidFill>
              <a:srgbClr val="ECDFF5"/>
            </a:solidFill>
          </p:spPr>
          <p:txBody>
            <a:bodyPr wrap="square" rtlCol="0">
              <a:spAutoFit/>
            </a:bodyPr>
            <a:lstStyle/>
            <a:p>
              <a:r>
                <a:rPr lang="en-US" dirty="0" smtClean="0"/>
                <a:t>250/500 = 50% finished by April 5</a:t>
              </a:r>
              <a:endParaRPr lang="en-US" dirty="0"/>
            </a:p>
          </p:txBody>
        </p:sp>
      </p:grpSp>
      <p:grpSp>
        <p:nvGrpSpPr>
          <p:cNvPr id="17" name="Group 16"/>
          <p:cNvGrpSpPr/>
          <p:nvPr/>
        </p:nvGrpSpPr>
        <p:grpSpPr>
          <a:xfrm>
            <a:off x="320040" y="4848187"/>
            <a:ext cx="6400428" cy="732404"/>
            <a:chOff x="320042" y="2393576"/>
            <a:chExt cx="6400428" cy="732404"/>
          </a:xfrm>
        </p:grpSpPr>
        <p:sp>
          <p:nvSpPr>
            <p:cNvPr id="18" name="Left Brace 17"/>
            <p:cNvSpPr/>
            <p:nvPr/>
          </p:nvSpPr>
          <p:spPr>
            <a:xfrm rot="16200000">
              <a:off x="3338720" y="-625102"/>
              <a:ext cx="363072" cy="6400428"/>
            </a:xfrm>
            <a:prstGeom prst="lef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1578342" y="2756648"/>
              <a:ext cx="3892649" cy="369332"/>
            </a:xfrm>
            <a:prstGeom prst="rect">
              <a:avLst/>
            </a:prstGeom>
            <a:solidFill>
              <a:srgbClr val="ECDFF5"/>
            </a:solidFill>
          </p:spPr>
          <p:txBody>
            <a:bodyPr wrap="square" rtlCol="0">
              <a:spAutoFit/>
            </a:bodyPr>
            <a:lstStyle/>
            <a:p>
              <a:r>
                <a:rPr lang="en-US" dirty="0" smtClean="0"/>
                <a:t>400/500 = 80% finished by April 17</a:t>
              </a:r>
              <a:endParaRPr lang="en-US" dirty="0"/>
            </a:p>
          </p:txBody>
        </p:sp>
      </p:grpSp>
      <p:grpSp>
        <p:nvGrpSpPr>
          <p:cNvPr id="21" name="Group 20"/>
          <p:cNvGrpSpPr/>
          <p:nvPr/>
        </p:nvGrpSpPr>
        <p:grpSpPr>
          <a:xfrm>
            <a:off x="320040" y="5621554"/>
            <a:ext cx="8503920" cy="754845"/>
            <a:chOff x="320042" y="2393576"/>
            <a:chExt cx="8503920" cy="754845"/>
          </a:xfrm>
        </p:grpSpPr>
        <p:sp>
          <p:nvSpPr>
            <p:cNvPr id="22" name="Left Brace 21"/>
            <p:cNvSpPr/>
            <p:nvPr/>
          </p:nvSpPr>
          <p:spPr>
            <a:xfrm rot="16200000">
              <a:off x="4390466" y="-1676848"/>
              <a:ext cx="363072" cy="8503920"/>
            </a:xfrm>
            <a:prstGeom prst="leftBrace">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2619121" y="2779089"/>
              <a:ext cx="3892649" cy="369332"/>
            </a:xfrm>
            <a:prstGeom prst="rect">
              <a:avLst/>
            </a:prstGeom>
            <a:solidFill>
              <a:srgbClr val="ECDFF5"/>
            </a:solidFill>
          </p:spPr>
          <p:txBody>
            <a:bodyPr wrap="square" rtlCol="0">
              <a:spAutoFit/>
            </a:bodyPr>
            <a:lstStyle/>
            <a:p>
              <a:r>
                <a:rPr lang="en-US" dirty="0"/>
                <a:t>5</a:t>
              </a:r>
              <a:r>
                <a:rPr lang="en-US" dirty="0" smtClean="0"/>
                <a:t>00/500 = 100% finished by April 26</a:t>
              </a:r>
              <a:endParaRPr lang="en-US" dirty="0"/>
            </a:p>
          </p:txBody>
        </p:sp>
      </p:grpSp>
    </p:spTree>
    <p:extLst>
      <p:ext uri="{BB962C8B-B14F-4D97-AF65-F5344CB8AC3E}">
        <p14:creationId xmlns:p14="http://schemas.microsoft.com/office/powerpoint/2010/main" val="1708319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3376" y="5836334"/>
            <a:ext cx="8559558" cy="830997"/>
          </a:xfrm>
          <a:prstGeom prst="rect">
            <a:avLst/>
          </a:prstGeom>
        </p:spPr>
        <p:txBody>
          <a:bodyPr wrap="square">
            <a:spAutoFit/>
          </a:bodyPr>
          <a:lstStyle/>
          <a:p>
            <a:r>
              <a:rPr lang="en-US" sz="2400" dirty="0" smtClean="0"/>
              <a:t>Sorted </a:t>
            </a:r>
            <a:r>
              <a:rPr lang="en-US" sz="2400" dirty="0" err="1" smtClean="0"/>
              <a:t>controlB</a:t>
            </a:r>
            <a:r>
              <a:rPr lang="en-US" sz="2400" dirty="0" smtClean="0"/>
              <a:t>={0.08, 0.10, 0.15, 0.17, 0.24, 0.34, 0.38, 0.42, 0.49, 0.50, 0.70, 0.94, 0.95, 1.26, 1.37, 1.55, 1.75, 3.20, 6.98, 50.57} </a:t>
            </a:r>
            <a:endParaRPr lang="en-US" sz="2400" dirty="0"/>
          </a:p>
        </p:txBody>
      </p:sp>
      <p:pic>
        <p:nvPicPr>
          <p:cNvPr id="4" name="Picture 3"/>
          <p:cNvPicPr>
            <a:picLocks noChangeAspect="1"/>
          </p:cNvPicPr>
          <p:nvPr/>
        </p:nvPicPr>
        <p:blipFill>
          <a:blip r:embed="rId2"/>
          <a:stretch>
            <a:fillRect/>
          </a:stretch>
        </p:blipFill>
        <p:spPr>
          <a:xfrm>
            <a:off x="1333500" y="362634"/>
            <a:ext cx="6464300" cy="5473700"/>
          </a:xfrm>
          <a:prstGeom prst="rect">
            <a:avLst/>
          </a:prstGeom>
        </p:spPr>
      </p:pic>
      <p:sp>
        <p:nvSpPr>
          <p:cNvPr id="5" name="Rectangle 4"/>
          <p:cNvSpPr/>
          <p:nvPr/>
        </p:nvSpPr>
        <p:spPr>
          <a:xfrm>
            <a:off x="145983" y="39991"/>
            <a:ext cx="5982103" cy="369332"/>
          </a:xfrm>
          <a:prstGeom prst="rect">
            <a:avLst/>
          </a:prstGeom>
        </p:spPr>
        <p:txBody>
          <a:bodyPr wrap="square">
            <a:spAutoFit/>
          </a:bodyPr>
          <a:lstStyle/>
          <a:p>
            <a:r>
              <a:rPr lang="en-US" dirty="0" smtClean="0">
                <a:hlinkClick r:id="rId3"/>
              </a:rPr>
              <a:t>http://www.physics.csbsju.edu/stats/KS-test.html</a:t>
            </a:r>
            <a:r>
              <a:rPr lang="en-US" dirty="0" smtClean="0"/>
              <a:t> </a:t>
            </a:r>
            <a:endParaRPr lang="en-US" dirty="0"/>
          </a:p>
        </p:txBody>
      </p:sp>
    </p:spTree>
    <p:extLst>
      <p:ext uri="{BB962C8B-B14F-4D97-AF65-F5344CB8AC3E}">
        <p14:creationId xmlns:p14="http://schemas.microsoft.com/office/powerpoint/2010/main" val="896788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9850" y="364617"/>
            <a:ext cx="6464300" cy="5473700"/>
          </a:xfrm>
          <a:prstGeom prst="rect">
            <a:avLst/>
          </a:prstGeom>
        </p:spPr>
      </p:pic>
      <p:sp>
        <p:nvSpPr>
          <p:cNvPr id="4" name="Rectangle 3"/>
          <p:cNvSpPr/>
          <p:nvPr/>
        </p:nvSpPr>
        <p:spPr>
          <a:xfrm>
            <a:off x="250908" y="5974781"/>
            <a:ext cx="8642184" cy="830997"/>
          </a:xfrm>
          <a:prstGeom prst="rect">
            <a:avLst/>
          </a:prstGeom>
        </p:spPr>
        <p:txBody>
          <a:bodyPr wrap="square">
            <a:spAutoFit/>
          </a:bodyPr>
          <a:lstStyle/>
          <a:p>
            <a:r>
              <a:rPr lang="en-US" sz="2400" dirty="0" err="1" smtClean="0"/>
              <a:t>treatmentB</a:t>
            </a:r>
            <a:r>
              <a:rPr lang="en-US" sz="2400" dirty="0" smtClean="0"/>
              <a:t>= {2.37, 2.16, 14.82, 1.73, 41.04, 0.23, 1.32, 2.91, 39.41, 0.11, 27.44, 4.51, 0.51, 4.50, 0.18, 14.68, 4.66, 1.30, 2.06, 1.19} </a:t>
            </a:r>
            <a:endParaRPr lang="en-US" sz="2400" dirty="0"/>
          </a:p>
        </p:txBody>
      </p:sp>
      <p:sp>
        <p:nvSpPr>
          <p:cNvPr id="5" name="Rectangle 4"/>
          <p:cNvSpPr/>
          <p:nvPr/>
        </p:nvSpPr>
        <p:spPr>
          <a:xfrm>
            <a:off x="145983" y="39991"/>
            <a:ext cx="5982103" cy="369332"/>
          </a:xfrm>
          <a:prstGeom prst="rect">
            <a:avLst/>
          </a:prstGeom>
        </p:spPr>
        <p:txBody>
          <a:bodyPr wrap="square">
            <a:spAutoFit/>
          </a:bodyPr>
          <a:lstStyle/>
          <a:p>
            <a:r>
              <a:rPr lang="en-US" dirty="0" smtClean="0">
                <a:hlinkClick r:id="rId3"/>
              </a:rPr>
              <a:t>http://www.physics.csbsju.edu/stats/KS-test.html</a:t>
            </a:r>
            <a:r>
              <a:rPr lang="en-US" dirty="0" smtClean="0"/>
              <a:t> </a:t>
            </a:r>
            <a:endParaRPr lang="en-US" dirty="0"/>
          </a:p>
        </p:txBody>
      </p:sp>
    </p:spTree>
    <p:extLst>
      <p:ext uri="{BB962C8B-B14F-4D97-AF65-F5344CB8AC3E}">
        <p14:creationId xmlns:p14="http://schemas.microsoft.com/office/powerpoint/2010/main" val="160494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9850" y="364617"/>
            <a:ext cx="6464300" cy="5473700"/>
          </a:xfrm>
          <a:prstGeom prst="rect">
            <a:avLst/>
          </a:prstGeom>
        </p:spPr>
      </p:pic>
      <p:sp>
        <p:nvSpPr>
          <p:cNvPr id="4" name="Rectangle 3"/>
          <p:cNvSpPr/>
          <p:nvPr/>
        </p:nvSpPr>
        <p:spPr>
          <a:xfrm>
            <a:off x="250908" y="5974781"/>
            <a:ext cx="8642184" cy="830997"/>
          </a:xfrm>
          <a:prstGeom prst="rect">
            <a:avLst/>
          </a:prstGeom>
        </p:spPr>
        <p:txBody>
          <a:bodyPr wrap="square">
            <a:spAutoFit/>
          </a:bodyPr>
          <a:lstStyle/>
          <a:p>
            <a:r>
              <a:rPr lang="en-US" sz="2400" dirty="0" err="1" smtClean="0"/>
              <a:t>treatmentB</a:t>
            </a:r>
            <a:r>
              <a:rPr lang="en-US" sz="2400" dirty="0" smtClean="0"/>
              <a:t>= {0.11, 0.18, 0.23, 0.51, 1.19, 1.30, 1.32, 1.73, 2.06, 2.16, 2.37, 2.91, 4.50, 4.51, 4.66, 14.68, 14.82, 27.44, 39.41, 41.04} </a:t>
            </a:r>
            <a:endParaRPr lang="en-US" sz="2400" dirty="0"/>
          </a:p>
        </p:txBody>
      </p:sp>
      <p:sp>
        <p:nvSpPr>
          <p:cNvPr id="5" name="Rectangle 4"/>
          <p:cNvSpPr/>
          <p:nvPr/>
        </p:nvSpPr>
        <p:spPr>
          <a:xfrm>
            <a:off x="145983" y="39991"/>
            <a:ext cx="5982103" cy="369332"/>
          </a:xfrm>
          <a:prstGeom prst="rect">
            <a:avLst/>
          </a:prstGeom>
        </p:spPr>
        <p:txBody>
          <a:bodyPr wrap="square">
            <a:spAutoFit/>
          </a:bodyPr>
          <a:lstStyle/>
          <a:p>
            <a:r>
              <a:rPr lang="en-US" dirty="0" smtClean="0">
                <a:hlinkClick r:id="rId3"/>
              </a:rPr>
              <a:t>http://www.physics.csbsju.edu/stats/KS-test.html</a:t>
            </a:r>
            <a:r>
              <a:rPr lang="en-US" dirty="0" smtClean="0"/>
              <a:t> </a:t>
            </a:r>
            <a:endParaRPr lang="en-US" dirty="0"/>
          </a:p>
        </p:txBody>
      </p:sp>
    </p:spTree>
    <p:extLst>
      <p:ext uri="{BB962C8B-B14F-4D97-AF65-F5344CB8AC3E}">
        <p14:creationId xmlns:p14="http://schemas.microsoft.com/office/powerpoint/2010/main" val="535510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496" y="28840"/>
            <a:ext cx="6464300" cy="5473700"/>
          </a:xfrm>
          <a:prstGeom prst="rect">
            <a:avLst/>
          </a:prstGeom>
        </p:spPr>
      </p:pic>
      <p:sp>
        <p:nvSpPr>
          <p:cNvPr id="3" name="Rectangle 2"/>
          <p:cNvSpPr/>
          <p:nvPr/>
        </p:nvSpPr>
        <p:spPr>
          <a:xfrm>
            <a:off x="291961" y="5158387"/>
            <a:ext cx="8598389" cy="1631216"/>
          </a:xfrm>
          <a:prstGeom prst="rect">
            <a:avLst/>
          </a:prstGeom>
          <a:solidFill>
            <a:schemeClr val="bg1"/>
          </a:solidFill>
        </p:spPr>
        <p:txBody>
          <a:bodyPr wrap="square">
            <a:spAutoFit/>
          </a:bodyPr>
          <a:lstStyle/>
          <a:p>
            <a:r>
              <a:rPr lang="en-US" sz="2000" dirty="0" smtClean="0"/>
              <a:t>The KS-test uses the maximum vertical deviation between the two curves as the statistic D. In this case the maximum deviation occurs near x=1 and has D=.45. (The fraction of the treatment group that is less then one is 0.2 (4 out of the 20 values); the fraction of the control group that is less than one is 0.65 (13 out of the 20 values). Thus the maximum difference in cumulative fraction is D=.45.) </a:t>
            </a:r>
            <a:endParaRPr lang="en-US" sz="2000" dirty="0"/>
          </a:p>
        </p:txBody>
      </p:sp>
      <p:sp>
        <p:nvSpPr>
          <p:cNvPr id="4" name="Rectangle 3"/>
          <p:cNvSpPr/>
          <p:nvPr/>
        </p:nvSpPr>
        <p:spPr>
          <a:xfrm>
            <a:off x="2738547" y="4328364"/>
            <a:ext cx="5982103" cy="369332"/>
          </a:xfrm>
          <a:prstGeom prst="rect">
            <a:avLst/>
          </a:prstGeom>
        </p:spPr>
        <p:txBody>
          <a:bodyPr wrap="square">
            <a:spAutoFit/>
          </a:bodyPr>
          <a:lstStyle/>
          <a:p>
            <a:r>
              <a:rPr lang="en-US" dirty="0" smtClean="0">
                <a:hlinkClick r:id="rId3"/>
              </a:rPr>
              <a:t>http://www.physics.csbsju.edu/stats/KS-test.html</a:t>
            </a:r>
            <a:r>
              <a:rPr lang="en-US" dirty="0" smtClean="0"/>
              <a:t> </a:t>
            </a:r>
            <a:endParaRPr lang="en-US" dirty="0"/>
          </a:p>
        </p:txBody>
      </p:sp>
    </p:spTree>
    <p:extLst>
      <p:ext uri="{BB962C8B-B14F-4D97-AF65-F5344CB8AC3E}">
        <p14:creationId xmlns:p14="http://schemas.microsoft.com/office/powerpoint/2010/main" val="116887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5482" y="56751"/>
            <a:ext cx="7610475" cy="4981575"/>
          </a:xfrm>
          <a:prstGeom prst="rect">
            <a:avLst/>
          </a:prstGeom>
        </p:spPr>
      </p:pic>
      <p:pic>
        <p:nvPicPr>
          <p:cNvPr id="5" name="Picture 4"/>
          <p:cNvPicPr>
            <a:picLocks noChangeAspect="1"/>
          </p:cNvPicPr>
          <p:nvPr/>
        </p:nvPicPr>
        <p:blipFill>
          <a:blip r:embed="rId3"/>
          <a:stretch>
            <a:fillRect/>
          </a:stretch>
        </p:blipFill>
        <p:spPr>
          <a:xfrm>
            <a:off x="3524250" y="3279622"/>
            <a:ext cx="2095500" cy="552450"/>
          </a:xfrm>
          <a:prstGeom prst="rect">
            <a:avLst/>
          </a:prstGeom>
        </p:spPr>
      </p:pic>
      <p:pic>
        <p:nvPicPr>
          <p:cNvPr id="6" name="Picture 5"/>
          <p:cNvPicPr>
            <a:picLocks noChangeAspect="1"/>
          </p:cNvPicPr>
          <p:nvPr/>
        </p:nvPicPr>
        <p:blipFill>
          <a:blip r:embed="rId4"/>
          <a:stretch>
            <a:fillRect/>
          </a:stretch>
        </p:blipFill>
        <p:spPr>
          <a:xfrm>
            <a:off x="1766887" y="5126796"/>
            <a:ext cx="5610225" cy="923925"/>
          </a:xfrm>
          <a:prstGeom prst="rect">
            <a:avLst/>
          </a:prstGeom>
        </p:spPr>
      </p:pic>
      <p:sp>
        <p:nvSpPr>
          <p:cNvPr id="7" name="Rectangle 6"/>
          <p:cNvSpPr/>
          <p:nvPr/>
        </p:nvSpPr>
        <p:spPr>
          <a:xfrm>
            <a:off x="407322" y="6078664"/>
            <a:ext cx="8005157" cy="646331"/>
          </a:xfrm>
          <a:prstGeom prst="rect">
            <a:avLst/>
          </a:prstGeom>
        </p:spPr>
        <p:txBody>
          <a:bodyPr wrap="square">
            <a:spAutoFit/>
          </a:bodyPr>
          <a:lstStyle/>
          <a:p>
            <a:r>
              <a:rPr lang="en-US" dirty="0" smtClean="0">
                <a:hlinkClick r:id=""/>
              </a:rPr>
              <a:t>http://www.bigdata.uni-frankfurt.de/wp-content/uploads/2015/10/</a:t>
            </a:r>
          </a:p>
          <a:p>
            <a:r>
              <a:rPr lang="en-US" dirty="0" smtClean="0">
                <a:hlinkClick r:id=""/>
              </a:rPr>
              <a:t>Evaluating-Ayasdi’s-Topological-Data-Analysis-For-Big-Data_HKim2015.pdf</a:t>
            </a:r>
            <a:r>
              <a:rPr lang="en-US" dirty="0" smtClean="0"/>
              <a:t> </a:t>
            </a:r>
            <a:endParaRPr lang="en-US" dirty="0"/>
          </a:p>
        </p:txBody>
      </p:sp>
    </p:spTree>
    <p:extLst>
      <p:ext uri="{BB962C8B-B14F-4D97-AF65-F5344CB8AC3E}">
        <p14:creationId xmlns:p14="http://schemas.microsoft.com/office/powerpoint/2010/main" val="526594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97184" y="235008"/>
            <a:ext cx="4389120" cy="6457587"/>
          </a:xfrm>
          <a:prstGeom prst="rect">
            <a:avLst/>
          </a:prstGeom>
        </p:spPr>
      </p:pic>
      <p:pic>
        <p:nvPicPr>
          <p:cNvPr id="3" name="Picture 2"/>
          <p:cNvPicPr>
            <a:picLocks noChangeAspect="1"/>
          </p:cNvPicPr>
          <p:nvPr/>
        </p:nvPicPr>
        <p:blipFill>
          <a:blip r:embed="rId3"/>
          <a:stretch>
            <a:fillRect/>
          </a:stretch>
        </p:blipFill>
        <p:spPr>
          <a:xfrm>
            <a:off x="258647" y="235008"/>
            <a:ext cx="3474720" cy="500083"/>
          </a:xfrm>
          <a:prstGeom prst="rect">
            <a:avLst/>
          </a:prstGeom>
        </p:spPr>
      </p:pic>
      <p:sp>
        <p:nvSpPr>
          <p:cNvPr id="4" name="Rectangle 3"/>
          <p:cNvSpPr/>
          <p:nvPr/>
        </p:nvSpPr>
        <p:spPr>
          <a:xfrm>
            <a:off x="375023" y="736985"/>
            <a:ext cx="4039033" cy="4893647"/>
          </a:xfrm>
          <a:prstGeom prst="rect">
            <a:avLst/>
          </a:prstGeom>
        </p:spPr>
        <p:txBody>
          <a:bodyPr wrap="square">
            <a:spAutoFit/>
          </a:bodyPr>
          <a:lstStyle/>
          <a:p>
            <a:r>
              <a:rPr lang="en-US" sz="2400" b="0" i="0" u="none" strike="noStrike" baseline="0" dirty="0" smtClean="0">
                <a:solidFill>
                  <a:srgbClr val="000000"/>
                </a:solidFill>
                <a:latin typeface="Times New Roman" panose="02020603050405020304" pitchFamily="18" charset="0"/>
              </a:rPr>
              <a:t>“Color ranges over red to blue and it has different meanings, depending on the type of attributes. For the continuous values, color represents an average of value. A red node contains data samples that have higher average values. In contrast, a blue node contains lower average values. In contrast, for the categorical values, color represents a value concentration.” </a:t>
            </a:r>
            <a:endParaRPr lang="en-US" sz="2400" dirty="0"/>
          </a:p>
        </p:txBody>
      </p:sp>
      <p:sp>
        <p:nvSpPr>
          <p:cNvPr id="5" name="TextBox 4"/>
          <p:cNvSpPr txBox="1"/>
          <p:nvPr/>
        </p:nvSpPr>
        <p:spPr>
          <a:xfrm>
            <a:off x="507078" y="5821823"/>
            <a:ext cx="3276167" cy="584775"/>
          </a:xfrm>
          <a:prstGeom prst="rect">
            <a:avLst/>
          </a:prstGeom>
          <a:solidFill>
            <a:schemeClr val="accent4">
              <a:lumMod val="20000"/>
              <a:lumOff val="80000"/>
            </a:schemeClr>
          </a:solidFill>
        </p:spPr>
        <p:txBody>
          <a:bodyPr wrap="square" rtlCol="0">
            <a:spAutoFit/>
          </a:bodyPr>
          <a:lstStyle/>
          <a:p>
            <a:r>
              <a:rPr lang="en-US" sz="3200" b="1" dirty="0" smtClean="0">
                <a:solidFill>
                  <a:srgbClr val="C00000"/>
                </a:solidFill>
              </a:rPr>
              <a:t>Analyze your data</a:t>
            </a:r>
            <a:endParaRPr lang="en-US" sz="3200" b="1" dirty="0">
              <a:solidFill>
                <a:srgbClr val="C00000"/>
              </a:solidFill>
            </a:endParaRPr>
          </a:p>
        </p:txBody>
      </p:sp>
    </p:spTree>
    <p:extLst>
      <p:ext uri="{BB962C8B-B14F-4D97-AF65-F5344CB8AC3E}">
        <p14:creationId xmlns:p14="http://schemas.microsoft.com/office/powerpoint/2010/main" val="1797365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625" y="-77750"/>
            <a:ext cx="8668512" cy="2386298"/>
          </a:xfrm>
          <a:prstGeom prst="rect">
            <a:avLst/>
          </a:prstGeom>
        </p:spPr>
      </p:pic>
      <p:pic>
        <p:nvPicPr>
          <p:cNvPr id="3" name="Picture 2"/>
          <p:cNvPicPr>
            <a:picLocks noChangeAspect="1"/>
          </p:cNvPicPr>
          <p:nvPr/>
        </p:nvPicPr>
        <p:blipFill>
          <a:blip r:embed="rId3"/>
          <a:stretch>
            <a:fillRect/>
          </a:stretch>
        </p:blipFill>
        <p:spPr>
          <a:xfrm>
            <a:off x="323517" y="4458652"/>
            <a:ext cx="8723376" cy="2439442"/>
          </a:xfrm>
          <a:prstGeom prst="rect">
            <a:avLst/>
          </a:prstGeom>
        </p:spPr>
      </p:pic>
      <p:sp>
        <p:nvSpPr>
          <p:cNvPr id="4" name="Rectangle 3"/>
          <p:cNvSpPr/>
          <p:nvPr/>
        </p:nvSpPr>
        <p:spPr>
          <a:xfrm>
            <a:off x="378381" y="2349927"/>
            <a:ext cx="8668512" cy="2308324"/>
          </a:xfrm>
          <a:prstGeom prst="rect">
            <a:avLst/>
          </a:prstGeom>
        </p:spPr>
        <p:txBody>
          <a:bodyPr wrap="square">
            <a:spAutoFit/>
          </a:bodyPr>
          <a:lstStyle/>
          <a:p>
            <a:r>
              <a:rPr lang="en-US" b="1" i="0" u="none" strike="noStrike" baseline="0" dirty="0" smtClean="0">
                <a:solidFill>
                  <a:srgbClr val="000000"/>
                </a:solidFill>
                <a:latin typeface="Times New Roman" panose="02020603050405020304" pitchFamily="18" charset="0"/>
              </a:rPr>
              <a:t>3.2.2.2 Insight by Ranked Variables </a:t>
            </a:r>
            <a:r>
              <a:rPr lang="en-US" dirty="0">
                <a:solidFill>
                  <a:srgbClr val="000000"/>
                </a:solidFill>
                <a:latin typeface="Times New Roman" panose="02020603050405020304" pitchFamily="18" charset="0"/>
              </a:rPr>
              <a:t> </a:t>
            </a:r>
            <a:endParaRPr lang="en-US" dirty="0" smtClean="0">
              <a:solidFill>
                <a:srgbClr val="000000"/>
              </a:solidFill>
              <a:latin typeface="Times New Roman" panose="02020603050405020304" pitchFamily="18" charset="0"/>
            </a:endParaRPr>
          </a:p>
          <a:p>
            <a:r>
              <a:rPr lang="en-US" b="0" i="0" u="none" strike="noStrike" baseline="0" dirty="0" smtClean="0">
                <a:solidFill>
                  <a:srgbClr val="000000"/>
                </a:solidFill>
                <a:latin typeface="Times New Roman" panose="02020603050405020304" pitchFamily="18" charset="0"/>
              </a:rPr>
              <a:t>Going back to the Titanic example, the result of the KS-statistic show, that the variable “Sex” is the most strongly related to passengers death. We could generally assume that men conceded the places in lifeboats to women. Furthermore, it is feasible to deduct the subtle reasons of the death of each group. The passengers in group A died because of two reasons: they were man and the cabin class type was low. The passengers in the group B died because they were man. Finally, the passengers in the group C died because they were staying at third class even though most of them were women. </a:t>
            </a:r>
            <a:endParaRPr lang="en-US" dirty="0"/>
          </a:p>
        </p:txBody>
      </p:sp>
    </p:spTree>
    <p:extLst>
      <p:ext uri="{BB962C8B-B14F-4D97-AF65-F5344CB8AC3E}">
        <p14:creationId xmlns:p14="http://schemas.microsoft.com/office/powerpoint/2010/main" val="3094681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085" y="998624"/>
            <a:ext cx="9052560" cy="5001819"/>
          </a:xfrm>
          <a:prstGeom prst="rect">
            <a:avLst/>
          </a:prstGeom>
        </p:spPr>
      </p:pic>
      <p:sp>
        <p:nvSpPr>
          <p:cNvPr id="3" name="Rectangle 2"/>
          <p:cNvSpPr/>
          <p:nvPr/>
        </p:nvSpPr>
        <p:spPr>
          <a:xfrm>
            <a:off x="286963" y="249465"/>
            <a:ext cx="5519653" cy="461665"/>
          </a:xfrm>
          <a:prstGeom prst="rect">
            <a:avLst/>
          </a:prstGeom>
        </p:spPr>
        <p:txBody>
          <a:bodyPr wrap="none">
            <a:spAutoFit/>
          </a:bodyPr>
          <a:lstStyle/>
          <a:p>
            <a:r>
              <a:rPr lang="en-US" sz="2400" dirty="0">
                <a:hlinkClick r:id="rId3"/>
              </a:rPr>
              <a:t>https://writingcenter.uiowa.edu/#</a:t>
            </a:r>
            <a:r>
              <a:rPr lang="en-US" sz="2400" dirty="0" smtClean="0">
                <a:hlinkClick r:id="rId3"/>
              </a:rPr>
              <a:t>services</a:t>
            </a:r>
            <a:r>
              <a:rPr lang="en-US" sz="2400" dirty="0" smtClean="0"/>
              <a:t> </a:t>
            </a:r>
            <a:endParaRPr lang="en-US" sz="2400" dirty="0"/>
          </a:p>
        </p:txBody>
      </p:sp>
    </p:spTree>
    <p:extLst>
      <p:ext uri="{BB962C8B-B14F-4D97-AF65-F5344CB8AC3E}">
        <p14:creationId xmlns:p14="http://schemas.microsoft.com/office/powerpoint/2010/main" val="194633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320"/>
          <a:stretch/>
        </p:blipFill>
        <p:spPr>
          <a:xfrm>
            <a:off x="193898" y="3766454"/>
            <a:ext cx="8950102" cy="2679551"/>
          </a:xfrm>
          <a:prstGeom prst="rect">
            <a:avLst/>
          </a:prstGeom>
        </p:spPr>
      </p:pic>
      <p:sp>
        <p:nvSpPr>
          <p:cNvPr id="4" name="TextBox 3"/>
          <p:cNvSpPr txBox="1"/>
          <p:nvPr/>
        </p:nvSpPr>
        <p:spPr>
          <a:xfrm>
            <a:off x="598714" y="290253"/>
            <a:ext cx="8683172" cy="3046988"/>
          </a:xfrm>
          <a:prstGeom prst="rect">
            <a:avLst/>
          </a:prstGeom>
          <a:noFill/>
        </p:spPr>
        <p:txBody>
          <a:bodyPr wrap="square" rtlCol="0">
            <a:spAutoFit/>
          </a:bodyPr>
          <a:lstStyle/>
          <a:p>
            <a:r>
              <a:rPr lang="en-US" sz="3200" dirty="0" smtClean="0"/>
              <a:t>Mini-presentations in class: </a:t>
            </a:r>
          </a:p>
          <a:p>
            <a:pPr marL="457200" indent="-457200">
              <a:buFont typeface="Arial" panose="020B0604020202020204" pitchFamily="34" charset="0"/>
              <a:buChar char="•"/>
            </a:pPr>
            <a:r>
              <a:rPr lang="en-US" sz="3200" dirty="0" smtClean="0"/>
              <a:t>End of March or beginning of April.</a:t>
            </a:r>
          </a:p>
          <a:p>
            <a:pPr marL="457200" indent="-457200">
              <a:buFont typeface="Arial" panose="020B0604020202020204" pitchFamily="34" charset="0"/>
              <a:buChar char="•"/>
            </a:pPr>
            <a:r>
              <a:rPr lang="en-US" sz="3200" dirty="0" smtClean="0"/>
              <a:t>Over anything related to your project.</a:t>
            </a:r>
          </a:p>
          <a:p>
            <a:pPr marL="457200" indent="-457200">
              <a:buFont typeface="Arial" panose="020B0604020202020204" pitchFamily="34" charset="0"/>
              <a:buChar char="•"/>
            </a:pPr>
            <a:r>
              <a:rPr lang="en-US" sz="3200" dirty="0" smtClean="0"/>
              <a:t>5 – 10 minutes/person.</a:t>
            </a:r>
          </a:p>
          <a:p>
            <a:pPr marL="457200" indent="-457200">
              <a:buFont typeface="Arial" panose="020B0604020202020204" pitchFamily="34" charset="0"/>
              <a:buChar char="•"/>
            </a:pPr>
            <a:r>
              <a:rPr lang="en-US" sz="3200" dirty="0" smtClean="0"/>
              <a:t>Visit speaking center before presentation. Submit summary of visit – what did you learn.</a:t>
            </a:r>
          </a:p>
        </p:txBody>
      </p:sp>
    </p:spTree>
    <p:extLst>
      <p:ext uri="{BB962C8B-B14F-4D97-AF65-F5344CB8AC3E}">
        <p14:creationId xmlns:p14="http://schemas.microsoft.com/office/powerpoint/2010/main" val="367362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121" y="115241"/>
            <a:ext cx="5691302" cy="461665"/>
          </a:xfrm>
          <a:prstGeom prst="rect">
            <a:avLst/>
          </a:prstGeom>
        </p:spPr>
        <p:txBody>
          <a:bodyPr wrap="none">
            <a:spAutoFit/>
          </a:bodyPr>
          <a:lstStyle/>
          <a:p>
            <a:r>
              <a:rPr lang="en-US" sz="2400" dirty="0">
                <a:hlinkClick r:id="rId2"/>
              </a:rPr>
              <a:t>https://</a:t>
            </a:r>
            <a:r>
              <a:rPr lang="en-US" sz="2400" dirty="0" smtClean="0">
                <a:hlinkClick r:id="rId2"/>
              </a:rPr>
              <a:t>speakingcenter.uiowa.edu/about-us</a:t>
            </a:r>
            <a:r>
              <a:rPr lang="en-US" sz="2400" dirty="0" smtClean="0"/>
              <a:t> </a:t>
            </a:r>
            <a:endParaRPr lang="en-US" sz="2400" dirty="0"/>
          </a:p>
        </p:txBody>
      </p:sp>
      <p:pic>
        <p:nvPicPr>
          <p:cNvPr id="3" name="Picture 2"/>
          <p:cNvPicPr>
            <a:picLocks noChangeAspect="1"/>
          </p:cNvPicPr>
          <p:nvPr/>
        </p:nvPicPr>
        <p:blipFill>
          <a:blip r:embed="rId3"/>
          <a:stretch>
            <a:fillRect/>
          </a:stretch>
        </p:blipFill>
        <p:spPr>
          <a:xfrm>
            <a:off x="160157" y="576906"/>
            <a:ext cx="9071161" cy="6126480"/>
          </a:xfrm>
          <a:prstGeom prst="rect">
            <a:avLst/>
          </a:prstGeom>
        </p:spPr>
      </p:pic>
    </p:spTree>
    <p:extLst>
      <p:ext uri="{BB962C8B-B14F-4D97-AF65-F5344CB8AC3E}">
        <p14:creationId xmlns:p14="http://schemas.microsoft.com/office/powerpoint/2010/main" val="398629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272" y="56451"/>
            <a:ext cx="8390097" cy="6817251"/>
          </a:xfrm>
          <a:prstGeom prst="rect">
            <a:avLst/>
          </a:prstGeom>
        </p:spPr>
        <p:txBody>
          <a:bodyPr wrap="square">
            <a:spAutoFit/>
          </a:bodyPr>
          <a:lstStyle/>
          <a:p>
            <a:pPr algn="r"/>
            <a:r>
              <a:rPr lang="en-US" dirty="0">
                <a:solidFill>
                  <a:schemeClr val="accent1">
                    <a:lumMod val="50000"/>
                  </a:schemeClr>
                </a:solidFill>
              </a:rPr>
              <a:t>Modified from </a:t>
            </a:r>
            <a:r>
              <a:rPr lang="en-US" dirty="0" smtClean="0">
                <a:hlinkClick r:id="rId2"/>
              </a:rPr>
              <a:t>http://www.garrreynolds.com/preso-tips/design/</a:t>
            </a:r>
            <a:endParaRPr lang="en-US" sz="1000" dirty="0" smtClean="0"/>
          </a:p>
          <a:p>
            <a:r>
              <a:rPr lang="en-US" dirty="0" smtClean="0"/>
              <a:t>1. Keep </a:t>
            </a:r>
            <a:r>
              <a:rPr lang="en-US" dirty="0"/>
              <a:t>it </a:t>
            </a:r>
            <a:r>
              <a:rPr lang="en-US" dirty="0" smtClean="0"/>
              <a:t>Simple</a:t>
            </a:r>
          </a:p>
          <a:p>
            <a:pPr marL="742950" lvl="1" indent="-285750">
              <a:buFont typeface="Arial"/>
              <a:buChar char="•"/>
            </a:pPr>
            <a:r>
              <a:rPr lang="en-US" dirty="0" smtClean="0"/>
              <a:t>Lots of white space is good:  The less clutter you have on your slide, the more powerful your visual message will become.</a:t>
            </a:r>
          </a:p>
          <a:p>
            <a:endParaRPr lang="en-US" sz="900" dirty="0" smtClean="0"/>
          </a:p>
          <a:p>
            <a:r>
              <a:rPr lang="en-US" dirty="0" smtClean="0"/>
              <a:t>2.  Limit </a:t>
            </a:r>
            <a:r>
              <a:rPr lang="en-US" dirty="0"/>
              <a:t>bullet points &amp; </a:t>
            </a:r>
            <a:r>
              <a:rPr lang="en-US" dirty="0" smtClean="0"/>
              <a:t>text</a:t>
            </a:r>
          </a:p>
          <a:p>
            <a:pPr marL="0" lvl="1"/>
            <a:endParaRPr lang="en-US" sz="1400" dirty="0" smtClean="0"/>
          </a:p>
          <a:p>
            <a:pPr marL="0" lvl="1"/>
            <a:r>
              <a:rPr lang="en-US" dirty="0" smtClean="0"/>
              <a:t>3</a:t>
            </a:r>
            <a:r>
              <a:rPr lang="en-US" dirty="0"/>
              <a:t>. </a:t>
            </a:r>
            <a:r>
              <a:rPr lang="en-US" dirty="0" smtClean="0"/>
              <a:t> Limit </a:t>
            </a:r>
            <a:r>
              <a:rPr lang="en-US" dirty="0"/>
              <a:t>transitions &amp; builds (animation</a:t>
            </a:r>
            <a:r>
              <a:rPr lang="en-US" dirty="0" smtClean="0"/>
              <a:t>)</a:t>
            </a:r>
          </a:p>
          <a:p>
            <a:pPr marL="742950" lvl="1" indent="-285750">
              <a:buFont typeface="Arial"/>
              <a:buChar char="•"/>
            </a:pPr>
            <a:r>
              <a:rPr lang="en-US" dirty="0" smtClean="0"/>
              <a:t>Only use animations that illustrate a point.</a:t>
            </a:r>
          </a:p>
          <a:p>
            <a:pPr marL="742950" lvl="1" indent="-285750">
              <a:buFont typeface="Arial"/>
              <a:buChar char="•"/>
            </a:pPr>
            <a:r>
              <a:rPr lang="en-US" dirty="0" smtClean="0"/>
              <a:t>Don’t use unnecessary animations. </a:t>
            </a:r>
            <a:endParaRPr lang="en-US" dirty="0"/>
          </a:p>
          <a:p>
            <a:endParaRPr lang="en-US" sz="900" dirty="0" smtClean="0"/>
          </a:p>
          <a:p>
            <a:r>
              <a:rPr lang="en-US" dirty="0"/>
              <a:t>4. Use high-quality </a:t>
            </a:r>
            <a:r>
              <a:rPr lang="en-US" dirty="0" smtClean="0"/>
              <a:t>graphics</a:t>
            </a:r>
          </a:p>
          <a:p>
            <a:endParaRPr lang="en-US" sz="1400" dirty="0" smtClean="0"/>
          </a:p>
          <a:p>
            <a:r>
              <a:rPr lang="en-US" dirty="0"/>
              <a:t>5. Have a visual theme, but avoid using PowerPoint </a:t>
            </a:r>
            <a:r>
              <a:rPr lang="en-US" dirty="0" smtClean="0"/>
              <a:t>templates</a:t>
            </a:r>
          </a:p>
          <a:p>
            <a:endParaRPr lang="en-US" sz="1400" dirty="0" smtClean="0"/>
          </a:p>
          <a:p>
            <a:r>
              <a:rPr lang="en-US" dirty="0" smtClean="0"/>
              <a:t>6</a:t>
            </a:r>
            <a:r>
              <a:rPr lang="en-US" dirty="0"/>
              <a:t>. Use appropriate </a:t>
            </a:r>
            <a:r>
              <a:rPr lang="en-US" dirty="0" smtClean="0"/>
              <a:t>charts</a:t>
            </a:r>
          </a:p>
          <a:p>
            <a:endParaRPr lang="en-US" sz="1400" dirty="0" smtClean="0"/>
          </a:p>
          <a:p>
            <a:r>
              <a:rPr lang="en-US" dirty="0" smtClean="0"/>
              <a:t>7</a:t>
            </a:r>
            <a:r>
              <a:rPr lang="en-US" dirty="0"/>
              <a:t>. Use color </a:t>
            </a:r>
            <a:r>
              <a:rPr lang="en-US" dirty="0" smtClean="0"/>
              <a:t>well</a:t>
            </a:r>
          </a:p>
          <a:p>
            <a:endParaRPr lang="en-US" sz="1400" dirty="0" smtClean="0"/>
          </a:p>
          <a:p>
            <a:r>
              <a:rPr lang="en-US" dirty="0" smtClean="0"/>
              <a:t>8</a:t>
            </a:r>
            <a:r>
              <a:rPr lang="en-US" dirty="0"/>
              <a:t>. Choose your fonts </a:t>
            </a:r>
            <a:r>
              <a:rPr lang="en-US" dirty="0" smtClean="0"/>
              <a:t>well</a:t>
            </a:r>
          </a:p>
          <a:p>
            <a:pPr marL="742950" lvl="1" indent="-285750">
              <a:buFont typeface="Arial"/>
              <a:buChar char="•"/>
            </a:pPr>
            <a:r>
              <a:rPr lang="en-US" dirty="0" smtClean="0"/>
              <a:t>use </a:t>
            </a:r>
            <a:r>
              <a:rPr lang="en-US" dirty="0"/>
              <a:t>the same font set throughout your entire slide presentation, and use no more than two complementary </a:t>
            </a:r>
            <a:r>
              <a:rPr lang="en-US" dirty="0" smtClean="0"/>
              <a:t>sans-serif fonts </a:t>
            </a:r>
            <a:r>
              <a:rPr lang="en-US" dirty="0"/>
              <a:t>(e.g., Arial and Arial Bold)</a:t>
            </a:r>
            <a:r>
              <a:rPr lang="en-US" dirty="0" smtClean="0"/>
              <a:t>. </a:t>
            </a:r>
            <a:endParaRPr lang="en-US" sz="1000" dirty="0" smtClean="0"/>
          </a:p>
          <a:p>
            <a:endParaRPr lang="en-US" sz="900" dirty="0" smtClean="0"/>
          </a:p>
          <a:p>
            <a:r>
              <a:rPr lang="en-US" dirty="0" smtClean="0"/>
              <a:t>9</a:t>
            </a:r>
            <a:r>
              <a:rPr lang="en-US" dirty="0"/>
              <a:t>. Use video or audio when appropriate. </a:t>
            </a:r>
            <a:endParaRPr lang="en-US" dirty="0" smtClean="0"/>
          </a:p>
          <a:p>
            <a:endParaRPr lang="en-US" sz="1400" dirty="0" smtClean="0"/>
          </a:p>
          <a:p>
            <a:r>
              <a:rPr lang="en-US" dirty="0"/>
              <a:t>10. </a:t>
            </a:r>
            <a:r>
              <a:rPr lang="en-US" dirty="0" smtClean="0"/>
              <a:t>Organize your talk:  Spend </a:t>
            </a:r>
            <a:r>
              <a:rPr lang="en-US" dirty="0"/>
              <a:t>time in the slide </a:t>
            </a:r>
            <a:r>
              <a:rPr lang="en-US" dirty="0" smtClean="0"/>
              <a:t>sorter (or print out your slides at least 6 to a page).</a:t>
            </a:r>
            <a:endParaRPr lang="en-US" dirty="0"/>
          </a:p>
        </p:txBody>
      </p:sp>
    </p:spTree>
    <p:extLst>
      <p:ext uri="{BB962C8B-B14F-4D97-AF65-F5344CB8AC3E}">
        <p14:creationId xmlns:p14="http://schemas.microsoft.com/office/powerpoint/2010/main" val="26053017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eaLnBrk="1" hangingPunct="1"/>
            <a:endParaRPr lang="en-US" altLang="en-US" sz="1400">
              <a:solidFill>
                <a:srgbClr val="0D0D0D"/>
              </a:solidFill>
            </a:endParaRPr>
          </a:p>
          <a:p>
            <a:pPr eaLnBrk="1" hangingPunct="1"/>
            <a:fld id="{4C415147-B632-4C75-A52E-5F4FB35BB465}" type="slidenum">
              <a:rPr lang="en-US" altLang="en-US" sz="1400">
                <a:solidFill>
                  <a:srgbClr val="0D0D0D"/>
                </a:solidFill>
              </a:rPr>
              <a:pPr eaLnBrk="1" hangingPunct="1"/>
              <a:t>6</a:t>
            </a:fld>
            <a:endParaRPr lang="en-US" altLang="en-US" sz="1400">
              <a:solidFill>
                <a:srgbClr val="0D0D0D"/>
              </a:solidFill>
            </a:endParaRPr>
          </a:p>
        </p:txBody>
      </p:sp>
      <p:sp>
        <p:nvSpPr>
          <p:cNvPr id="4099" name="Line 2"/>
          <p:cNvSpPr>
            <a:spLocks noChangeShapeType="1"/>
          </p:cNvSpPr>
          <p:nvPr/>
        </p:nvSpPr>
        <p:spPr bwMode="auto">
          <a:xfrm flipH="1">
            <a:off x="4335830" y="5334000"/>
            <a:ext cx="7570" cy="433983"/>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square" anchor="ctr">
            <a:spAutoFit/>
          </a:bodyPr>
          <a:lstStyle/>
          <a:p>
            <a:endParaRPr lang="en-US"/>
          </a:p>
        </p:txBody>
      </p:sp>
      <p:sp>
        <p:nvSpPr>
          <p:cNvPr id="4100" name="Rectangle 4"/>
          <p:cNvSpPr>
            <a:spLocks noChangeArrowheads="1"/>
          </p:cNvSpPr>
          <p:nvPr/>
        </p:nvSpPr>
        <p:spPr bwMode="auto">
          <a:xfrm>
            <a:off x="914400" y="1692275"/>
            <a:ext cx="6781800" cy="3752850"/>
          </a:xfrm>
          <a:prstGeom prst="rect">
            <a:avLst/>
          </a:prstGeom>
          <a:solidFill>
            <a:schemeClr val="tx1"/>
          </a:solidFill>
          <a:ln w="9525">
            <a:solidFill>
              <a:srgbClr val="000000"/>
            </a:solidFill>
            <a:miter lim="800000"/>
            <a:headEnd/>
            <a:tailEnd/>
          </a:ln>
        </p:spPr>
        <p:txBody>
          <a:bodyPr anchor="ctr">
            <a:spAutoFit/>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a:p>
            <a:pPr algn="ctr"/>
            <a:r>
              <a:rPr lang="en-US" altLang="en-US">
                <a:solidFill>
                  <a:schemeClr val="bg1"/>
                </a:solidFill>
              </a:rPr>
              <a:t>Photograph, drawing, diagram, or graph </a:t>
            </a:r>
            <a:br>
              <a:rPr lang="en-US" altLang="en-US">
                <a:solidFill>
                  <a:schemeClr val="bg1"/>
                </a:solidFill>
              </a:rPr>
            </a:br>
            <a:r>
              <a:rPr lang="en-US" altLang="en-US">
                <a:solidFill>
                  <a:schemeClr val="bg1"/>
                </a:solidFill>
              </a:rPr>
              <a:t>supporting the headline message (no bulleted list)</a:t>
            </a:r>
          </a:p>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a:p>
            <a:pPr algn="ctr"/>
            <a:endParaRPr lang="en-US" altLang="en-US" sz="2400">
              <a:solidFill>
                <a:schemeClr val="bg1"/>
              </a:solidFill>
            </a:endParaRPr>
          </a:p>
        </p:txBody>
      </p:sp>
      <p:sp>
        <p:nvSpPr>
          <p:cNvPr id="4101" name="Rectangle 9"/>
          <p:cNvSpPr>
            <a:spLocks noChangeArrowheads="1"/>
          </p:cNvSpPr>
          <p:nvPr/>
        </p:nvSpPr>
        <p:spPr bwMode="auto">
          <a:xfrm>
            <a:off x="3048000" y="5767983"/>
            <a:ext cx="26670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63500" tIns="25400" rIns="63500" bIns="25400">
            <a:spAutoFit/>
          </a:bodyPr>
          <a:lstStyle/>
          <a:p>
            <a:pPr eaLnBrk="0" hangingPunct="0">
              <a:defRPr/>
            </a:pPr>
            <a:r>
              <a:rPr lang="en-US" dirty="0">
                <a:solidFill>
                  <a:schemeClr val="tx1">
                    <a:lumMod val="95000"/>
                    <a:lumOff val="5000"/>
                  </a:schemeClr>
                </a:solidFill>
              </a:rPr>
              <a:t>Call-out(s), if needed: </a:t>
            </a:r>
            <a:br>
              <a:rPr lang="en-US" dirty="0">
                <a:solidFill>
                  <a:schemeClr val="tx1">
                    <a:lumMod val="95000"/>
                    <a:lumOff val="5000"/>
                  </a:schemeClr>
                </a:solidFill>
              </a:rPr>
            </a:br>
            <a:r>
              <a:rPr lang="en-US" dirty="0">
                <a:solidFill>
                  <a:schemeClr val="tx1">
                    <a:lumMod val="95000"/>
                    <a:lumOff val="5000"/>
                  </a:schemeClr>
                </a:solidFill>
              </a:rPr>
              <a:t>no more than two lines</a:t>
            </a:r>
          </a:p>
        </p:txBody>
      </p:sp>
      <p:sp>
        <p:nvSpPr>
          <p:cNvPr id="4102" name="Text Box 10"/>
          <p:cNvSpPr txBox="1">
            <a:spLocks noChangeArrowheads="1"/>
          </p:cNvSpPr>
          <p:nvPr/>
        </p:nvSpPr>
        <p:spPr bwMode="auto">
          <a:xfrm>
            <a:off x="76200" y="76200"/>
            <a:ext cx="9007475"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alibri" panose="020F0502020204030204" pitchFamily="34" charset="0"/>
              </a:defRPr>
            </a:lvl1pPr>
            <a:lvl2pPr marL="742950" indent="-285750" eaLnBrk="0" hangingPunct="0">
              <a:defRPr sz="2000" b="1">
                <a:solidFill>
                  <a:schemeClr val="tx1"/>
                </a:solidFill>
                <a:latin typeface="Calibri" panose="020F0502020204030204" pitchFamily="34" charset="0"/>
              </a:defRPr>
            </a:lvl2pPr>
            <a:lvl3pPr marL="1143000" indent="-228600" eaLnBrk="0" hangingPunct="0">
              <a:defRPr sz="2000" b="1">
                <a:solidFill>
                  <a:schemeClr val="tx1"/>
                </a:solidFill>
                <a:latin typeface="Calibri" panose="020F0502020204030204" pitchFamily="34" charset="0"/>
              </a:defRPr>
            </a:lvl3pPr>
            <a:lvl4pPr marL="1600200" indent="-228600" eaLnBrk="0" hangingPunct="0">
              <a:defRPr sz="2000" b="1">
                <a:solidFill>
                  <a:schemeClr val="tx1"/>
                </a:solidFill>
                <a:latin typeface="Calibri" panose="020F0502020204030204" pitchFamily="34" charset="0"/>
              </a:defRPr>
            </a:lvl4pPr>
            <a:lvl5pPr marL="2057400" indent="-228600" eaLnBrk="0" hangingPunct="0">
              <a:defRPr sz="2000" b="1">
                <a:solidFill>
                  <a:schemeClr val="tx1"/>
                </a:solidFill>
                <a:latin typeface="Calibri" panose="020F0502020204030204" pitchFamily="34" charset="0"/>
              </a:defRPr>
            </a:lvl5pPr>
            <a:lvl6pPr marL="2514600" indent="-228600" eaLnBrk="0" fontAlgn="base" hangingPunct="0">
              <a:spcBef>
                <a:spcPct val="0"/>
              </a:spcBef>
              <a:spcAft>
                <a:spcPct val="0"/>
              </a:spcAft>
              <a:defRPr sz="2000" b="1">
                <a:solidFill>
                  <a:schemeClr val="tx1"/>
                </a:solidFill>
                <a:latin typeface="Calibri" panose="020F0502020204030204" pitchFamily="34" charset="0"/>
              </a:defRPr>
            </a:lvl6pPr>
            <a:lvl7pPr marL="2971800" indent="-228600" eaLnBrk="0" fontAlgn="base" hangingPunct="0">
              <a:spcBef>
                <a:spcPct val="0"/>
              </a:spcBef>
              <a:spcAft>
                <a:spcPct val="0"/>
              </a:spcAft>
              <a:defRPr sz="2000" b="1">
                <a:solidFill>
                  <a:schemeClr val="tx1"/>
                </a:solidFill>
                <a:latin typeface="Calibri" panose="020F0502020204030204" pitchFamily="34" charset="0"/>
              </a:defRPr>
            </a:lvl7pPr>
            <a:lvl8pPr marL="3429000" indent="-228600" eaLnBrk="0" fontAlgn="base" hangingPunct="0">
              <a:spcBef>
                <a:spcPct val="0"/>
              </a:spcBef>
              <a:spcAft>
                <a:spcPct val="0"/>
              </a:spcAft>
              <a:defRPr sz="2000" b="1">
                <a:solidFill>
                  <a:schemeClr val="tx1"/>
                </a:solidFill>
                <a:latin typeface="Calibri" panose="020F0502020204030204" pitchFamily="34" charset="0"/>
              </a:defRPr>
            </a:lvl8pPr>
            <a:lvl9pPr marL="3886200" indent="-228600" eaLnBrk="0" fontAlgn="base" hangingPunct="0">
              <a:spcBef>
                <a:spcPct val="0"/>
              </a:spcBef>
              <a:spcAft>
                <a:spcPct val="0"/>
              </a:spcAft>
              <a:defRPr sz="2000" b="1">
                <a:solidFill>
                  <a:schemeClr val="tx1"/>
                </a:solidFill>
                <a:latin typeface="Calibri" panose="020F0502020204030204" pitchFamily="34" charset="0"/>
              </a:defRPr>
            </a:lvl9pPr>
          </a:lstStyle>
          <a:p>
            <a:r>
              <a:rPr lang="en-US" altLang="en-US" sz="2800">
                <a:solidFill>
                  <a:srgbClr val="000000"/>
                </a:solidFill>
              </a:rPr>
              <a:t>In an assertion-evidence slide, the headline is a sentence that succinctly states the slide’s main message</a:t>
            </a:r>
          </a:p>
        </p:txBody>
      </p:sp>
      <p:sp>
        <p:nvSpPr>
          <p:cNvPr id="2" name="Rectangle 1"/>
          <p:cNvSpPr/>
          <p:nvPr/>
        </p:nvSpPr>
        <p:spPr>
          <a:xfrm>
            <a:off x="996150" y="6485494"/>
            <a:ext cx="7354562" cy="369332"/>
          </a:xfrm>
          <a:prstGeom prst="rect">
            <a:avLst/>
          </a:prstGeom>
        </p:spPr>
        <p:txBody>
          <a:bodyPr wrap="square">
            <a:spAutoFit/>
          </a:bodyPr>
          <a:lstStyle/>
          <a:p>
            <a:r>
              <a:rPr lang="en-US" dirty="0" smtClean="0"/>
              <a:t>      PowerPoint </a:t>
            </a:r>
            <a:r>
              <a:rPr lang="en-US" dirty="0"/>
              <a:t>Template: </a:t>
            </a:r>
            <a:r>
              <a:rPr lang="en-US" dirty="0">
                <a:hlinkClick r:id="rId3"/>
              </a:rPr>
              <a:t>http://</a:t>
            </a:r>
            <a:r>
              <a:rPr lang="en-US" dirty="0" smtClean="0">
                <a:hlinkClick r:id="rId3"/>
              </a:rPr>
              <a:t>writing.engr.psu.edu/AE_template_PSU.ppt</a:t>
            </a:r>
            <a:r>
              <a:rPr lang="en-US" dirty="0" smtClean="0"/>
              <a:t> </a:t>
            </a:r>
            <a:endParaRPr lang="en-US" dirty="0"/>
          </a:p>
        </p:txBody>
      </p:sp>
    </p:spTree>
    <p:extLst>
      <p:ext uri="{BB962C8B-B14F-4D97-AF65-F5344CB8AC3E}">
        <p14:creationId xmlns:p14="http://schemas.microsoft.com/office/powerpoint/2010/main" val="107219131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328" y="112395"/>
            <a:ext cx="8861672" cy="2011680"/>
          </a:xfrm>
          <a:prstGeom prst="rect">
            <a:avLst/>
          </a:prstGeom>
        </p:spPr>
      </p:pic>
      <p:sp>
        <p:nvSpPr>
          <p:cNvPr id="3" name="Rectangle 2"/>
          <p:cNvSpPr/>
          <p:nvPr/>
        </p:nvSpPr>
        <p:spPr>
          <a:xfrm>
            <a:off x="241832" y="2222720"/>
            <a:ext cx="8767944" cy="4524315"/>
          </a:xfrm>
          <a:prstGeom prst="rect">
            <a:avLst/>
          </a:prstGeom>
        </p:spPr>
        <p:txBody>
          <a:bodyPr wrap="square">
            <a:spAutoFit/>
          </a:bodyPr>
          <a:lstStyle/>
          <a:p>
            <a:r>
              <a:rPr lang="en-US" b="1" cap="all" dirty="0">
                <a:solidFill>
                  <a:srgbClr val="985735"/>
                </a:solidFill>
                <a:latin typeface="arial" panose="020B0604020202020204" pitchFamily="34" charset="0"/>
              </a:rPr>
              <a:t>ABSTRACT</a:t>
            </a:r>
          </a:p>
          <a:p>
            <a:r>
              <a:rPr lang="en-US" dirty="0">
                <a:solidFill>
                  <a:srgbClr val="000000"/>
                </a:solidFill>
                <a:latin typeface="Times New Roman" panose="02020603050405020304" pitchFamily="18" charset="0"/>
              </a:rPr>
              <a:t>In the scientific research community, plagiarism and covert multiple publications of the same data are considered unacceptable because they undermine the public confidence in the scientific integrity. Yet, little has been done to help authors and editors to identify highly similar citations, which sometimes may represent cases of unethical duplication. For this reason, we have made available Déjà vu, a publicly available database of highly similar Medline citations identified by the text similarity search engine </a:t>
            </a:r>
            <a:r>
              <a:rPr lang="en-US" dirty="0" err="1">
                <a:solidFill>
                  <a:srgbClr val="000000"/>
                </a:solidFill>
                <a:latin typeface="Times New Roman" panose="02020603050405020304" pitchFamily="18" charset="0"/>
              </a:rPr>
              <a:t>eTBLAST</a:t>
            </a:r>
            <a:r>
              <a:rPr lang="en-US" dirty="0">
                <a:solidFill>
                  <a:srgbClr val="000000"/>
                </a:solidFill>
                <a:latin typeface="Times New Roman" panose="02020603050405020304" pitchFamily="18" charset="0"/>
              </a:rPr>
              <a:t>. Following manual verification, highly similar citation pairs are classified into various categories ranging from duplicates with different authors to sanctioned duplicates. Déjà vu records also contain user-provided commentary and supporting information to substantiate each document's categorization. Déjà vu and </a:t>
            </a:r>
            <a:r>
              <a:rPr lang="en-US" dirty="0" err="1">
                <a:solidFill>
                  <a:srgbClr val="000000"/>
                </a:solidFill>
                <a:latin typeface="Times New Roman" panose="02020603050405020304" pitchFamily="18" charset="0"/>
              </a:rPr>
              <a:t>eTBLAST</a:t>
            </a:r>
            <a:r>
              <a:rPr lang="en-US" dirty="0">
                <a:solidFill>
                  <a:srgbClr val="000000"/>
                </a:solidFill>
                <a:latin typeface="Times New Roman" panose="02020603050405020304" pitchFamily="18" charset="0"/>
              </a:rPr>
              <a:t> are available to authors, editors, reviewers, ethicists and sociologists to study, intercept, annotate and deter questionable publication practices. These tools are part of a sustained effort to enhance the quality of Medline as ‘the’ biomedical corpus. The Déjà vu database is freely </a:t>
            </a:r>
            <a:r>
              <a:rPr lang="en-US" dirty="0" smtClean="0">
                <a:solidFill>
                  <a:srgbClr val="000000"/>
                </a:solidFill>
                <a:latin typeface="Times New Roman" panose="02020603050405020304" pitchFamily="18" charset="0"/>
              </a:rPr>
              <a:t>accessible at</a:t>
            </a:r>
            <a:r>
              <a:rPr lang="en-US" dirty="0">
                <a:solidFill>
                  <a:srgbClr val="000000"/>
                </a:solidFill>
                <a:latin typeface="Times New Roman" panose="02020603050405020304" pitchFamily="18" charset="0"/>
              </a:rPr>
              <a:t> </a:t>
            </a:r>
            <a:r>
              <a:rPr lang="en-US" dirty="0">
                <a:solidFill>
                  <a:srgbClr val="642A8F"/>
                </a:solidFill>
                <a:latin typeface="Times New Roman" panose="02020603050405020304" pitchFamily="18" charset="0"/>
                <a:hlinkClick r:id="rId3"/>
              </a:rPr>
              <a:t>http://spore.swmed.edu/dejavu</a:t>
            </a:r>
            <a:r>
              <a:rPr lang="en-US" dirty="0">
                <a:solidFill>
                  <a:srgbClr val="000000"/>
                </a:solidFill>
                <a:latin typeface="Times New Roman" panose="02020603050405020304" pitchFamily="18" charset="0"/>
              </a:rPr>
              <a:t>. The tool </a:t>
            </a:r>
            <a:r>
              <a:rPr lang="en-US" dirty="0" err="1">
                <a:solidFill>
                  <a:srgbClr val="000000"/>
                </a:solidFill>
                <a:latin typeface="Times New Roman" panose="02020603050405020304" pitchFamily="18" charset="0"/>
              </a:rPr>
              <a:t>eTBLAST</a:t>
            </a:r>
            <a:r>
              <a:rPr lang="en-US" dirty="0">
                <a:solidFill>
                  <a:srgbClr val="000000"/>
                </a:solidFill>
                <a:latin typeface="Times New Roman" panose="02020603050405020304" pitchFamily="18" charset="0"/>
              </a:rPr>
              <a:t> is also freely available at </a:t>
            </a:r>
            <a:r>
              <a:rPr lang="en-US" dirty="0">
                <a:solidFill>
                  <a:srgbClr val="642A8F"/>
                </a:solidFill>
                <a:latin typeface="Times New Roman" panose="02020603050405020304" pitchFamily="18" charset="0"/>
                <a:hlinkClick r:id="rId4"/>
              </a:rPr>
              <a:t>http://etblast.org</a:t>
            </a:r>
            <a:r>
              <a:rPr lang="en-US" dirty="0">
                <a:solidFill>
                  <a:srgbClr val="000000"/>
                </a:solidFill>
                <a:latin typeface="Times New Roman" panose="02020603050405020304" pitchFamily="18" charset="0"/>
              </a:rPr>
              <a:t>.</a:t>
            </a:r>
            <a:endParaRPr lang="en-US" b="0" i="0" dirty="0">
              <a:solidFill>
                <a:srgbClr val="000000"/>
              </a:solidFill>
              <a:effectLst/>
              <a:latin typeface="Times New Roman" panose="02020603050405020304" pitchFamily="18" charset="0"/>
            </a:endParaRPr>
          </a:p>
        </p:txBody>
      </p:sp>
      <p:sp>
        <p:nvSpPr>
          <p:cNvPr id="4" name="Rectangle 3"/>
          <p:cNvSpPr/>
          <p:nvPr/>
        </p:nvSpPr>
        <p:spPr>
          <a:xfrm>
            <a:off x="3436589" y="614304"/>
            <a:ext cx="5707411" cy="369332"/>
          </a:xfrm>
          <a:prstGeom prst="rect">
            <a:avLst/>
          </a:prstGeom>
        </p:spPr>
        <p:txBody>
          <a:bodyPr wrap="square">
            <a:spAutoFit/>
          </a:bodyPr>
          <a:lstStyle/>
          <a:p>
            <a:r>
              <a:rPr lang="en-US" dirty="0">
                <a:hlinkClick r:id="rId5"/>
              </a:rPr>
              <a:t>https://www.ncbi.nlm.nih.gov/pmc/articles/PMC2686470</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830342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Kolmogorov-Smirnov Test</a:t>
            </a:r>
            <a:br>
              <a:rPr lang="en-US" b="1" dirty="0" smtClean="0"/>
            </a:br>
            <a:endParaRPr lang="en-US" dirty="0"/>
          </a:p>
        </p:txBody>
      </p:sp>
    </p:spTree>
    <p:extLst>
      <p:ext uri="{BB962C8B-B14F-4D97-AF65-F5344CB8AC3E}">
        <p14:creationId xmlns:p14="http://schemas.microsoft.com/office/powerpoint/2010/main" val="1741264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33500" y="342478"/>
            <a:ext cx="6464300" cy="5473700"/>
          </a:xfrm>
          <a:prstGeom prst="rect">
            <a:avLst/>
          </a:prstGeom>
        </p:spPr>
      </p:pic>
      <p:sp>
        <p:nvSpPr>
          <p:cNvPr id="3" name="Rectangle 2"/>
          <p:cNvSpPr/>
          <p:nvPr/>
        </p:nvSpPr>
        <p:spPr>
          <a:xfrm>
            <a:off x="423376" y="5836334"/>
            <a:ext cx="8559558" cy="830997"/>
          </a:xfrm>
          <a:prstGeom prst="rect">
            <a:avLst/>
          </a:prstGeom>
        </p:spPr>
        <p:txBody>
          <a:bodyPr wrap="square">
            <a:spAutoFit/>
          </a:bodyPr>
          <a:lstStyle/>
          <a:p>
            <a:r>
              <a:rPr lang="en-US" sz="2400" dirty="0" smtClean="0"/>
              <a:t>Sorted </a:t>
            </a:r>
            <a:r>
              <a:rPr lang="en-US" sz="2400" dirty="0" err="1" smtClean="0"/>
              <a:t>controlB</a:t>
            </a:r>
            <a:r>
              <a:rPr lang="en-US" sz="2400" dirty="0" smtClean="0"/>
              <a:t>={0.08, 0.10, 0.15, 0.17, 0.24, 0.34, 0.38, 0.42, 0.49, 0.50, 0.70, 0.94, 0.95, 1.26, 1.37, 1.55, 1.75, 3.20, 6.98, 50.57} </a:t>
            </a:r>
            <a:endParaRPr lang="en-US" sz="2400" dirty="0"/>
          </a:p>
        </p:txBody>
      </p:sp>
      <p:sp>
        <p:nvSpPr>
          <p:cNvPr id="4" name="Rectangle 3"/>
          <p:cNvSpPr/>
          <p:nvPr/>
        </p:nvSpPr>
        <p:spPr>
          <a:xfrm>
            <a:off x="145983" y="39991"/>
            <a:ext cx="5982103" cy="369332"/>
          </a:xfrm>
          <a:prstGeom prst="rect">
            <a:avLst/>
          </a:prstGeom>
        </p:spPr>
        <p:txBody>
          <a:bodyPr wrap="square">
            <a:spAutoFit/>
          </a:bodyPr>
          <a:lstStyle/>
          <a:p>
            <a:r>
              <a:rPr lang="en-US" dirty="0" smtClean="0">
                <a:hlinkClick r:id="rId3"/>
              </a:rPr>
              <a:t>http://www.physics.csbsju.edu/stats/KS-test.html</a:t>
            </a:r>
            <a:r>
              <a:rPr lang="en-US" dirty="0" smtClean="0"/>
              <a:t> </a:t>
            </a:r>
            <a:endParaRPr lang="en-US" dirty="0"/>
          </a:p>
        </p:txBody>
      </p:sp>
    </p:spTree>
    <p:extLst>
      <p:ext uri="{BB962C8B-B14F-4D97-AF65-F5344CB8AC3E}">
        <p14:creationId xmlns:p14="http://schemas.microsoft.com/office/powerpoint/2010/main" val="29425569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3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12094</TotalTime>
  <Words>1010</Words>
  <Application>Microsoft Office PowerPoint</Application>
  <PresentationFormat>On-screen Show (4:3)</PresentationFormat>
  <Paragraphs>80</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Kolmogorov-Smirnov Test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 Darcy</dc:creator>
  <cp:keywords/>
  <dc:description/>
  <cp:lastModifiedBy>Darcy, Isabel K</cp:lastModifiedBy>
  <cp:revision>168</cp:revision>
  <dcterms:created xsi:type="dcterms:W3CDTF">2013-11-08T02:36:41Z</dcterms:created>
  <dcterms:modified xsi:type="dcterms:W3CDTF">2017-03-28T19:29:46Z</dcterms:modified>
  <cp:category/>
</cp:coreProperties>
</file>