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2" r:id="rId2"/>
    <p:sldId id="275" r:id="rId3"/>
    <p:sldId id="276" r:id="rId4"/>
    <p:sldId id="277" r:id="rId5"/>
    <p:sldId id="280" r:id="rId6"/>
    <p:sldId id="283" r:id="rId7"/>
    <p:sldId id="284" r:id="rId8"/>
    <p:sldId id="297" r:id="rId9"/>
    <p:sldId id="298" r:id="rId10"/>
    <p:sldId id="285" r:id="rId11"/>
    <p:sldId id="301" r:id="rId12"/>
    <p:sldId id="299" r:id="rId13"/>
    <p:sldId id="30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showGuides="1">
      <p:cViewPr varScale="1">
        <p:scale>
          <a:sx n="90" d="100"/>
          <a:sy n="90" d="100"/>
        </p:scale>
        <p:origin x="773" y="58"/>
      </p:cViewPr>
      <p:guideLst>
        <p:guide orient="horz" pos="798"/>
        <p:guide pos="2880"/>
      </p:guideLst>
    </p:cSldViewPr>
  </p:slideViewPr>
  <p:notesTextViewPr>
    <p:cViewPr>
      <p:scale>
        <a:sx n="100" d="100"/>
        <a:sy n="100" d="100"/>
      </p:scale>
      <p:origin x="0" y="0"/>
    </p:cViewPr>
  </p:notesTextViewPr>
  <p:sorterViewPr>
    <p:cViewPr>
      <p:scale>
        <a:sx n="130" d="100"/>
        <a:sy n="130" d="100"/>
      </p:scale>
      <p:origin x="0" y="-445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BF167D-888F-604E-95B9-5E1B57D6D293}"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68400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F167D-888F-604E-95B9-5E1B57D6D293}"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99799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F167D-888F-604E-95B9-5E1B57D6D293}"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29399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F167D-888F-604E-95B9-5E1B57D6D293}"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229033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BF167D-888F-604E-95B9-5E1B57D6D293}"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80300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BF167D-888F-604E-95B9-5E1B57D6D293}"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03190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BF167D-888F-604E-95B9-5E1B57D6D293}"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1461123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BF167D-888F-604E-95B9-5E1B57D6D293}"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23655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F167D-888F-604E-95B9-5E1B57D6D293}"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80462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F167D-888F-604E-95B9-5E1B57D6D293}"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944335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F167D-888F-604E-95B9-5E1B57D6D293}"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420445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F167D-888F-604E-95B9-5E1B57D6D293}" type="datetimeFigureOut">
              <a:rPr lang="en-US" smtClean="0"/>
              <a:t>3/21/2017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EE124-09D9-9445-AF90-3BEE1C337EA0}" type="slidenum">
              <a:rPr lang="en-US" smtClean="0"/>
              <a:t>‹#›</a:t>
            </a:fld>
            <a:endParaRPr lang="en-US"/>
          </a:p>
        </p:txBody>
      </p:sp>
    </p:spTree>
    <p:extLst>
      <p:ext uri="{BB962C8B-B14F-4D97-AF65-F5344CB8AC3E}">
        <p14:creationId xmlns:p14="http://schemas.microsoft.com/office/powerpoint/2010/main" val="349518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Regression_analysis"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archive.ics.uci.edu/ml/machine-learning-databases/optdigits/optdigits.names" TargetMode="Externa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archive.ics.uci.edu/ml/datasets/Optical+Recognition+of+Handwritten+Digi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040" y="1456765"/>
            <a:ext cx="8503920" cy="737283"/>
          </a:xfrm>
          <a:prstGeom prst="rect">
            <a:avLst/>
          </a:prstGeom>
        </p:spPr>
      </p:pic>
      <p:sp>
        <p:nvSpPr>
          <p:cNvPr id="3" name="TextBox 2"/>
          <p:cNvSpPr txBox="1"/>
          <p:nvPr/>
        </p:nvSpPr>
        <p:spPr>
          <a:xfrm>
            <a:off x="2272553" y="437029"/>
            <a:ext cx="4605617" cy="523220"/>
          </a:xfrm>
          <a:prstGeom prst="rect">
            <a:avLst/>
          </a:prstGeom>
          <a:noFill/>
        </p:spPr>
        <p:txBody>
          <a:bodyPr wrap="square" rtlCol="0">
            <a:spAutoFit/>
          </a:bodyPr>
          <a:lstStyle/>
          <a:p>
            <a:r>
              <a:rPr lang="en-US" sz="2800" dirty="0" smtClean="0"/>
              <a:t>Main Project total points:  500</a:t>
            </a:r>
            <a:endParaRPr lang="en-US" sz="2800" dirty="0"/>
          </a:p>
        </p:txBody>
      </p:sp>
      <p:grpSp>
        <p:nvGrpSpPr>
          <p:cNvPr id="10" name="Group 9"/>
          <p:cNvGrpSpPr/>
          <p:nvPr/>
        </p:nvGrpSpPr>
        <p:grpSpPr>
          <a:xfrm>
            <a:off x="320042" y="2393576"/>
            <a:ext cx="7884116" cy="1537962"/>
            <a:chOff x="320042" y="2393576"/>
            <a:chExt cx="7884116" cy="1537962"/>
          </a:xfrm>
        </p:grpSpPr>
        <p:sp>
          <p:nvSpPr>
            <p:cNvPr id="4" name="Left Brace 3"/>
            <p:cNvSpPr/>
            <p:nvPr/>
          </p:nvSpPr>
          <p:spPr>
            <a:xfrm rot="16200000">
              <a:off x="2113207" y="600411"/>
              <a:ext cx="363072" cy="3949402"/>
            </a:xfrm>
            <a:prstGeom prst="leftBrace">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266651" y="3053489"/>
              <a:ext cx="2339788" cy="646331"/>
            </a:xfrm>
            <a:prstGeom prst="rect">
              <a:avLst/>
            </a:prstGeom>
            <a:solidFill>
              <a:srgbClr val="ECDFF5"/>
            </a:solidFill>
          </p:spPr>
          <p:txBody>
            <a:bodyPr wrap="square" rtlCol="0">
              <a:spAutoFit/>
            </a:bodyPr>
            <a:lstStyle/>
            <a:p>
              <a:r>
                <a:rPr lang="en-US" dirty="0" smtClean="0"/>
                <a:t>200/500 = 40% finished by March 27</a:t>
              </a:r>
              <a:endParaRPr lang="en-US" dirty="0"/>
            </a:p>
          </p:txBody>
        </p:sp>
        <p:sp>
          <p:nvSpPr>
            <p:cNvPr id="6" name="Rectangle 5"/>
            <p:cNvSpPr/>
            <p:nvPr/>
          </p:nvSpPr>
          <p:spPr>
            <a:xfrm>
              <a:off x="4217104" y="2731209"/>
              <a:ext cx="3987054" cy="1200329"/>
            </a:xfrm>
            <a:prstGeom prst="rect">
              <a:avLst/>
            </a:prstGeom>
            <a:solidFill>
              <a:schemeClr val="accent4">
                <a:lumMod val="20000"/>
                <a:lumOff val="80000"/>
              </a:schemeClr>
            </a:solidFill>
          </p:spPr>
          <p:txBody>
            <a:bodyPr wrap="none">
              <a:spAutoFit/>
            </a:bodyPr>
            <a:lstStyle/>
            <a:p>
              <a:r>
                <a:rPr lang="en-US" dirty="0" smtClean="0">
                  <a:latin typeface="Times New Roman" panose="02020603050405020304" pitchFamily="18" charset="0"/>
                </a:rPr>
                <a:t>Introduction, Background, </a:t>
              </a:r>
            </a:p>
            <a:p>
              <a:r>
                <a:rPr lang="en-US" dirty="0" smtClean="0">
                  <a:latin typeface="Times New Roman" panose="02020603050405020304" pitchFamily="18" charset="0"/>
                </a:rPr>
                <a:t>Partial Results/Discussion, </a:t>
              </a:r>
            </a:p>
            <a:p>
              <a:r>
                <a:rPr lang="en-US" dirty="0" smtClean="0">
                  <a:latin typeface="Times New Roman" panose="02020603050405020304" pitchFamily="18" charset="0"/>
                </a:rPr>
                <a:t>Acknowledgement, Author contribution, </a:t>
              </a:r>
            </a:p>
            <a:p>
              <a:r>
                <a:rPr lang="en-US" dirty="0" smtClean="0">
                  <a:latin typeface="Times New Roman" panose="02020603050405020304" pitchFamily="18" charset="0"/>
                </a:rPr>
                <a:t>funding/conflicts, References</a:t>
              </a:r>
              <a:endParaRPr lang="en-US" dirty="0"/>
            </a:p>
          </p:txBody>
        </p:sp>
        <p:cxnSp>
          <p:nvCxnSpPr>
            <p:cNvPr id="8" name="Straight Arrow Connector 7"/>
            <p:cNvCxnSpPr>
              <a:stCxn id="6" idx="1"/>
              <a:endCxn id="5" idx="3"/>
            </p:cNvCxnSpPr>
            <p:nvPr/>
          </p:nvCxnSpPr>
          <p:spPr>
            <a:xfrm flipH="1">
              <a:off x="3606439" y="3331374"/>
              <a:ext cx="610665"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20042" y="4061558"/>
            <a:ext cx="5151490" cy="761621"/>
            <a:chOff x="320042" y="2393576"/>
            <a:chExt cx="5151490" cy="761621"/>
          </a:xfrm>
        </p:grpSpPr>
        <p:sp>
          <p:nvSpPr>
            <p:cNvPr id="12" name="Left Brace 11"/>
            <p:cNvSpPr/>
            <p:nvPr/>
          </p:nvSpPr>
          <p:spPr>
            <a:xfrm rot="16200000">
              <a:off x="2714251" y="-633"/>
              <a:ext cx="363072" cy="5151490"/>
            </a:xfrm>
            <a:prstGeom prst="leftBrace">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1192310" y="2785865"/>
              <a:ext cx="3401993" cy="369332"/>
            </a:xfrm>
            <a:prstGeom prst="rect">
              <a:avLst/>
            </a:prstGeom>
            <a:solidFill>
              <a:srgbClr val="ECDFF5"/>
            </a:solidFill>
          </p:spPr>
          <p:txBody>
            <a:bodyPr wrap="square" rtlCol="0">
              <a:spAutoFit/>
            </a:bodyPr>
            <a:lstStyle/>
            <a:p>
              <a:r>
                <a:rPr lang="en-US" dirty="0" smtClean="0"/>
                <a:t>250/500 = 50% finished by April 5</a:t>
              </a:r>
              <a:endParaRPr lang="en-US" dirty="0"/>
            </a:p>
          </p:txBody>
        </p:sp>
      </p:grpSp>
      <p:grpSp>
        <p:nvGrpSpPr>
          <p:cNvPr id="17" name="Group 16"/>
          <p:cNvGrpSpPr/>
          <p:nvPr/>
        </p:nvGrpSpPr>
        <p:grpSpPr>
          <a:xfrm>
            <a:off x="320040" y="4848187"/>
            <a:ext cx="6400428" cy="732404"/>
            <a:chOff x="320042" y="2393576"/>
            <a:chExt cx="6400428" cy="732404"/>
          </a:xfrm>
        </p:grpSpPr>
        <p:sp>
          <p:nvSpPr>
            <p:cNvPr id="18" name="Left Brace 17"/>
            <p:cNvSpPr/>
            <p:nvPr/>
          </p:nvSpPr>
          <p:spPr>
            <a:xfrm rot="16200000">
              <a:off x="3338720" y="-625102"/>
              <a:ext cx="363072" cy="6400428"/>
            </a:xfrm>
            <a:prstGeom prst="leftBrace">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1578342" y="2756648"/>
              <a:ext cx="3892649" cy="369332"/>
            </a:xfrm>
            <a:prstGeom prst="rect">
              <a:avLst/>
            </a:prstGeom>
            <a:solidFill>
              <a:srgbClr val="ECDFF5"/>
            </a:solidFill>
          </p:spPr>
          <p:txBody>
            <a:bodyPr wrap="square" rtlCol="0">
              <a:spAutoFit/>
            </a:bodyPr>
            <a:lstStyle/>
            <a:p>
              <a:r>
                <a:rPr lang="en-US" dirty="0" smtClean="0"/>
                <a:t>400/500 = 80% finished by April 17</a:t>
              </a:r>
              <a:endParaRPr lang="en-US" dirty="0"/>
            </a:p>
          </p:txBody>
        </p:sp>
      </p:grpSp>
      <p:grpSp>
        <p:nvGrpSpPr>
          <p:cNvPr id="21" name="Group 20"/>
          <p:cNvGrpSpPr/>
          <p:nvPr/>
        </p:nvGrpSpPr>
        <p:grpSpPr>
          <a:xfrm>
            <a:off x="320040" y="5621554"/>
            <a:ext cx="8503920" cy="754845"/>
            <a:chOff x="320042" y="2393576"/>
            <a:chExt cx="8503920" cy="754845"/>
          </a:xfrm>
        </p:grpSpPr>
        <p:sp>
          <p:nvSpPr>
            <p:cNvPr id="22" name="Left Brace 21"/>
            <p:cNvSpPr/>
            <p:nvPr/>
          </p:nvSpPr>
          <p:spPr>
            <a:xfrm rot="16200000">
              <a:off x="4390466" y="-1676848"/>
              <a:ext cx="363072" cy="8503920"/>
            </a:xfrm>
            <a:prstGeom prst="leftBrace">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2619121" y="2779089"/>
              <a:ext cx="3892649" cy="369332"/>
            </a:xfrm>
            <a:prstGeom prst="rect">
              <a:avLst/>
            </a:prstGeom>
            <a:solidFill>
              <a:srgbClr val="ECDFF5"/>
            </a:solidFill>
          </p:spPr>
          <p:txBody>
            <a:bodyPr wrap="square" rtlCol="0">
              <a:spAutoFit/>
            </a:bodyPr>
            <a:lstStyle/>
            <a:p>
              <a:r>
                <a:rPr lang="en-US" dirty="0"/>
                <a:t>5</a:t>
              </a:r>
              <a:r>
                <a:rPr lang="en-US" dirty="0" smtClean="0"/>
                <a:t>00/500 = 100% finished by April 26</a:t>
              </a:r>
              <a:endParaRPr lang="en-US" dirty="0"/>
            </a:p>
          </p:txBody>
        </p:sp>
      </p:grpSp>
    </p:spTree>
    <p:extLst>
      <p:ext uri="{BB962C8B-B14F-4D97-AF65-F5344CB8AC3E}">
        <p14:creationId xmlns:p14="http://schemas.microsoft.com/office/powerpoint/2010/main" val="742195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575" y="908824"/>
            <a:ext cx="9086413" cy="4328603"/>
          </a:xfrm>
          <a:prstGeom prst="rect">
            <a:avLst/>
          </a:prstGeom>
        </p:spPr>
      </p:pic>
      <p:sp>
        <p:nvSpPr>
          <p:cNvPr id="3" name="Rectangle 2"/>
          <p:cNvSpPr/>
          <p:nvPr/>
        </p:nvSpPr>
        <p:spPr>
          <a:xfrm>
            <a:off x="233574" y="244381"/>
            <a:ext cx="7678695" cy="369332"/>
          </a:xfrm>
          <a:prstGeom prst="rect">
            <a:avLst/>
          </a:prstGeom>
        </p:spPr>
        <p:txBody>
          <a:bodyPr wrap="square">
            <a:spAutoFit/>
          </a:bodyPr>
          <a:lstStyle/>
          <a:p>
            <a:r>
              <a:rPr lang="en-US" dirty="0" smtClean="0">
                <a:hlinkClick r:id="rId3"/>
              </a:rPr>
              <a:t>https://en.wikipedia.org/wiki/Regression_analysis</a:t>
            </a:r>
            <a:r>
              <a:rPr lang="en-US" dirty="0" smtClean="0"/>
              <a:t> </a:t>
            </a:r>
            <a:endParaRPr lang="en-US" dirty="0"/>
          </a:p>
        </p:txBody>
      </p:sp>
      <p:sp>
        <p:nvSpPr>
          <p:cNvPr id="4" name="TextBox 3"/>
          <p:cNvSpPr txBox="1"/>
          <p:nvPr/>
        </p:nvSpPr>
        <p:spPr>
          <a:xfrm>
            <a:off x="306566" y="5810503"/>
            <a:ext cx="8539996" cy="461665"/>
          </a:xfrm>
          <a:prstGeom prst="rect">
            <a:avLst/>
          </a:prstGeom>
          <a:solidFill>
            <a:srgbClr val="FDEADA"/>
          </a:solidFill>
        </p:spPr>
        <p:txBody>
          <a:bodyPr wrap="square" rtlCol="0">
            <a:spAutoFit/>
          </a:bodyPr>
          <a:lstStyle/>
          <a:p>
            <a:pPr algn="ctr"/>
            <a:r>
              <a:rPr lang="en-US" sz="2400" dirty="0" smtClean="0"/>
              <a:t>We will (most likely) NOT use TDA mapper for regression analysis</a:t>
            </a:r>
            <a:endParaRPr lang="en-US" sz="2400" dirty="0"/>
          </a:p>
        </p:txBody>
      </p:sp>
    </p:spTree>
    <p:extLst>
      <p:ext uri="{BB962C8B-B14F-4D97-AF65-F5344CB8AC3E}">
        <p14:creationId xmlns:p14="http://schemas.microsoft.com/office/powerpoint/2010/main" val="2964382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482" y="56751"/>
            <a:ext cx="7610475" cy="4981575"/>
          </a:xfrm>
          <a:prstGeom prst="rect">
            <a:avLst/>
          </a:prstGeom>
        </p:spPr>
      </p:pic>
      <p:pic>
        <p:nvPicPr>
          <p:cNvPr id="5" name="Picture 4"/>
          <p:cNvPicPr>
            <a:picLocks noChangeAspect="1"/>
          </p:cNvPicPr>
          <p:nvPr/>
        </p:nvPicPr>
        <p:blipFill>
          <a:blip r:embed="rId3"/>
          <a:stretch>
            <a:fillRect/>
          </a:stretch>
        </p:blipFill>
        <p:spPr>
          <a:xfrm>
            <a:off x="3524250" y="3279622"/>
            <a:ext cx="2095500" cy="552450"/>
          </a:xfrm>
          <a:prstGeom prst="rect">
            <a:avLst/>
          </a:prstGeom>
        </p:spPr>
      </p:pic>
      <p:pic>
        <p:nvPicPr>
          <p:cNvPr id="6" name="Picture 5"/>
          <p:cNvPicPr>
            <a:picLocks noChangeAspect="1"/>
          </p:cNvPicPr>
          <p:nvPr/>
        </p:nvPicPr>
        <p:blipFill>
          <a:blip r:embed="rId4"/>
          <a:stretch>
            <a:fillRect/>
          </a:stretch>
        </p:blipFill>
        <p:spPr>
          <a:xfrm>
            <a:off x="1766887" y="5126796"/>
            <a:ext cx="5610225" cy="923925"/>
          </a:xfrm>
          <a:prstGeom prst="rect">
            <a:avLst/>
          </a:prstGeom>
        </p:spPr>
      </p:pic>
      <p:sp>
        <p:nvSpPr>
          <p:cNvPr id="7" name="Rectangle 6"/>
          <p:cNvSpPr/>
          <p:nvPr/>
        </p:nvSpPr>
        <p:spPr>
          <a:xfrm>
            <a:off x="407322" y="6078664"/>
            <a:ext cx="8005157" cy="646331"/>
          </a:xfrm>
          <a:prstGeom prst="rect">
            <a:avLst/>
          </a:prstGeom>
        </p:spPr>
        <p:txBody>
          <a:bodyPr wrap="square">
            <a:spAutoFit/>
          </a:bodyPr>
          <a:lstStyle/>
          <a:p>
            <a:r>
              <a:rPr lang="en-US" dirty="0" smtClean="0">
                <a:hlinkClick r:id=""/>
              </a:rPr>
              <a:t>http://www.bigdata.uni-frankfurt.de/wp-content/uploads/2015/10/</a:t>
            </a:r>
          </a:p>
          <a:p>
            <a:r>
              <a:rPr lang="en-US" dirty="0" smtClean="0">
                <a:hlinkClick r:id=""/>
              </a:rPr>
              <a:t>Evaluating-Ayasdi’s-Topological-Data-Analysis-For-Big-Data_HKim2015.pdf</a:t>
            </a:r>
            <a:r>
              <a:rPr lang="en-US" dirty="0" smtClean="0"/>
              <a:t> </a:t>
            </a:r>
            <a:endParaRPr lang="en-US" dirty="0"/>
          </a:p>
        </p:txBody>
      </p:sp>
    </p:spTree>
    <p:extLst>
      <p:ext uri="{BB962C8B-B14F-4D97-AF65-F5344CB8AC3E}">
        <p14:creationId xmlns:p14="http://schemas.microsoft.com/office/powerpoint/2010/main" val="4242330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97184" y="235008"/>
            <a:ext cx="4389120" cy="6457587"/>
          </a:xfrm>
          <a:prstGeom prst="rect">
            <a:avLst/>
          </a:prstGeom>
        </p:spPr>
      </p:pic>
      <p:pic>
        <p:nvPicPr>
          <p:cNvPr id="3" name="Picture 2"/>
          <p:cNvPicPr>
            <a:picLocks noChangeAspect="1"/>
          </p:cNvPicPr>
          <p:nvPr/>
        </p:nvPicPr>
        <p:blipFill>
          <a:blip r:embed="rId3"/>
          <a:stretch>
            <a:fillRect/>
          </a:stretch>
        </p:blipFill>
        <p:spPr>
          <a:xfrm>
            <a:off x="258647" y="235008"/>
            <a:ext cx="3474720" cy="500083"/>
          </a:xfrm>
          <a:prstGeom prst="rect">
            <a:avLst/>
          </a:prstGeom>
        </p:spPr>
      </p:pic>
      <p:sp>
        <p:nvSpPr>
          <p:cNvPr id="4" name="Rectangle 3"/>
          <p:cNvSpPr/>
          <p:nvPr/>
        </p:nvSpPr>
        <p:spPr>
          <a:xfrm>
            <a:off x="375023" y="736985"/>
            <a:ext cx="4039033" cy="4893647"/>
          </a:xfrm>
          <a:prstGeom prst="rect">
            <a:avLst/>
          </a:prstGeom>
        </p:spPr>
        <p:txBody>
          <a:bodyPr wrap="square">
            <a:spAutoFit/>
          </a:bodyPr>
          <a:lstStyle/>
          <a:p>
            <a:r>
              <a:rPr lang="en-US" sz="2400" b="0" i="0" u="none" strike="noStrike" baseline="0" dirty="0" smtClean="0">
                <a:solidFill>
                  <a:srgbClr val="000000"/>
                </a:solidFill>
                <a:latin typeface="Times New Roman" panose="02020603050405020304" pitchFamily="18" charset="0"/>
              </a:rPr>
              <a:t>“Color ranges over red to blue and it has different meanings, depending on the type of attributes. For the continuous values, color represents an average of value. A red node contains data samples that have higher average values. In contrast, a blue node contains lower average values. In contrast, for the categorical values, color represents a value concentration.” </a:t>
            </a:r>
            <a:endParaRPr lang="en-US" sz="2400" dirty="0"/>
          </a:p>
        </p:txBody>
      </p:sp>
      <p:sp>
        <p:nvSpPr>
          <p:cNvPr id="5" name="TextBox 4"/>
          <p:cNvSpPr txBox="1"/>
          <p:nvPr/>
        </p:nvSpPr>
        <p:spPr>
          <a:xfrm>
            <a:off x="507078" y="5821823"/>
            <a:ext cx="3276167" cy="584775"/>
          </a:xfrm>
          <a:prstGeom prst="rect">
            <a:avLst/>
          </a:prstGeom>
          <a:solidFill>
            <a:schemeClr val="accent4">
              <a:lumMod val="20000"/>
              <a:lumOff val="80000"/>
            </a:schemeClr>
          </a:solidFill>
        </p:spPr>
        <p:txBody>
          <a:bodyPr wrap="square" rtlCol="0">
            <a:spAutoFit/>
          </a:bodyPr>
          <a:lstStyle/>
          <a:p>
            <a:r>
              <a:rPr lang="en-US" sz="3200" b="1" dirty="0" smtClean="0">
                <a:solidFill>
                  <a:srgbClr val="C00000"/>
                </a:solidFill>
              </a:rPr>
              <a:t>Analyze your data</a:t>
            </a:r>
            <a:endParaRPr lang="en-US" sz="3200" b="1" dirty="0">
              <a:solidFill>
                <a:srgbClr val="C00000"/>
              </a:solidFill>
            </a:endParaRPr>
          </a:p>
        </p:txBody>
      </p:sp>
    </p:spTree>
    <p:extLst>
      <p:ext uri="{BB962C8B-B14F-4D97-AF65-F5344CB8AC3E}">
        <p14:creationId xmlns:p14="http://schemas.microsoft.com/office/powerpoint/2010/main" val="3427343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625" y="-77750"/>
            <a:ext cx="8668512" cy="2386298"/>
          </a:xfrm>
          <a:prstGeom prst="rect">
            <a:avLst/>
          </a:prstGeom>
        </p:spPr>
      </p:pic>
      <p:pic>
        <p:nvPicPr>
          <p:cNvPr id="3" name="Picture 2"/>
          <p:cNvPicPr>
            <a:picLocks noChangeAspect="1"/>
          </p:cNvPicPr>
          <p:nvPr/>
        </p:nvPicPr>
        <p:blipFill>
          <a:blip r:embed="rId3"/>
          <a:stretch>
            <a:fillRect/>
          </a:stretch>
        </p:blipFill>
        <p:spPr>
          <a:xfrm>
            <a:off x="323517" y="4458652"/>
            <a:ext cx="8723376" cy="2439442"/>
          </a:xfrm>
          <a:prstGeom prst="rect">
            <a:avLst/>
          </a:prstGeom>
        </p:spPr>
      </p:pic>
      <p:sp>
        <p:nvSpPr>
          <p:cNvPr id="4" name="Rectangle 3"/>
          <p:cNvSpPr/>
          <p:nvPr/>
        </p:nvSpPr>
        <p:spPr>
          <a:xfrm>
            <a:off x="378381" y="2349927"/>
            <a:ext cx="8668512" cy="2308324"/>
          </a:xfrm>
          <a:prstGeom prst="rect">
            <a:avLst/>
          </a:prstGeom>
        </p:spPr>
        <p:txBody>
          <a:bodyPr wrap="square">
            <a:spAutoFit/>
          </a:bodyPr>
          <a:lstStyle/>
          <a:p>
            <a:r>
              <a:rPr lang="en-US" b="1" i="0" u="none" strike="noStrike" baseline="0" dirty="0" smtClean="0">
                <a:solidFill>
                  <a:srgbClr val="000000"/>
                </a:solidFill>
                <a:latin typeface="Times New Roman" panose="02020603050405020304" pitchFamily="18" charset="0"/>
              </a:rPr>
              <a:t>3.2.2.2 Insight by Ranked Variables </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r>
              <a:rPr lang="en-US" b="0" i="0" u="none" strike="noStrike" baseline="0" dirty="0" smtClean="0">
                <a:solidFill>
                  <a:srgbClr val="000000"/>
                </a:solidFill>
                <a:latin typeface="Times New Roman" panose="02020603050405020304" pitchFamily="18" charset="0"/>
              </a:rPr>
              <a:t>Going back to the Titanic example, the result of the KS-statistic show, that the variable “Sex” is the most strongly related to passengers death. We could generally assume that men conceded the places in lifeboats to women. Furthermore, it is feasible to deduct the subtle reasons of the death of each group. The passengers in group A died because of two reasons: they were man and the cabin class type was low. The passengers in the group B died because they were man. Finally, the passengers in the group C died because they were staying at third class even though most of them were women. </a:t>
            </a:r>
            <a:endParaRPr lang="en-US" dirty="0"/>
          </a:p>
        </p:txBody>
      </p:sp>
    </p:spTree>
    <p:extLst>
      <p:ext uri="{BB962C8B-B14F-4D97-AF65-F5344CB8AC3E}">
        <p14:creationId xmlns:p14="http://schemas.microsoft.com/office/powerpoint/2010/main" val="762915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19585"/>
            <a:ext cx="9144000" cy="1310509"/>
          </a:xfrm>
          <a:prstGeom prst="rect">
            <a:avLst/>
          </a:prstGeom>
        </p:spPr>
      </p:pic>
      <p:sp>
        <p:nvSpPr>
          <p:cNvPr id="3" name="Rectangle 2"/>
          <p:cNvSpPr/>
          <p:nvPr/>
        </p:nvSpPr>
        <p:spPr>
          <a:xfrm>
            <a:off x="5037221" y="337484"/>
            <a:ext cx="3945386" cy="369332"/>
          </a:xfrm>
          <a:prstGeom prst="rect">
            <a:avLst/>
          </a:prstGeom>
        </p:spPr>
        <p:txBody>
          <a:bodyPr wrap="none">
            <a:spAutoFit/>
          </a:bodyPr>
          <a:lstStyle/>
          <a:p>
            <a:r>
              <a:rPr lang="en-US" dirty="0"/>
              <a:t>XRDS • SUMMER 2014 • VOL .20 • NO.4</a:t>
            </a:r>
          </a:p>
        </p:txBody>
      </p:sp>
      <p:pic>
        <p:nvPicPr>
          <p:cNvPr id="5" name="Picture 4"/>
          <p:cNvPicPr>
            <a:picLocks noChangeAspect="1"/>
          </p:cNvPicPr>
          <p:nvPr/>
        </p:nvPicPr>
        <p:blipFill>
          <a:blip r:embed="rId3"/>
          <a:stretch>
            <a:fillRect/>
          </a:stretch>
        </p:blipFill>
        <p:spPr>
          <a:xfrm rot="5400000">
            <a:off x="2412389" y="773762"/>
            <a:ext cx="4319221" cy="6858000"/>
          </a:xfrm>
          <a:prstGeom prst="rect">
            <a:avLst/>
          </a:prstGeom>
        </p:spPr>
      </p:pic>
    </p:spTree>
    <p:extLst>
      <p:ext uri="{BB962C8B-B14F-4D97-AF65-F5344CB8AC3E}">
        <p14:creationId xmlns:p14="http://schemas.microsoft.com/office/powerpoint/2010/main" val="296438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246" y="0"/>
            <a:ext cx="3151539" cy="6858000"/>
          </a:xfrm>
          <a:prstGeom prst="rect">
            <a:avLst/>
          </a:prstGeom>
        </p:spPr>
      </p:pic>
      <p:pic>
        <p:nvPicPr>
          <p:cNvPr id="3" name="Picture 2"/>
          <p:cNvPicPr>
            <a:picLocks noChangeAspect="1"/>
          </p:cNvPicPr>
          <p:nvPr/>
        </p:nvPicPr>
        <p:blipFill>
          <a:blip r:embed="rId3"/>
          <a:stretch>
            <a:fillRect/>
          </a:stretch>
        </p:blipFill>
        <p:spPr>
          <a:xfrm>
            <a:off x="5019315" y="0"/>
            <a:ext cx="4319221" cy="6858000"/>
          </a:xfrm>
          <a:prstGeom prst="rect">
            <a:avLst/>
          </a:prstGeom>
        </p:spPr>
      </p:pic>
      <p:sp>
        <p:nvSpPr>
          <p:cNvPr id="4" name="Rectangle 3"/>
          <p:cNvSpPr/>
          <p:nvPr/>
        </p:nvSpPr>
        <p:spPr>
          <a:xfrm>
            <a:off x="256839" y="1492811"/>
            <a:ext cx="1684734" cy="923330"/>
          </a:xfrm>
          <a:prstGeom prst="rect">
            <a:avLst/>
          </a:prstGeom>
        </p:spPr>
        <p:txBody>
          <a:bodyPr wrap="square">
            <a:spAutoFit/>
          </a:bodyPr>
          <a:lstStyle/>
          <a:p>
            <a:r>
              <a:rPr lang="en-US" dirty="0"/>
              <a:t>5</a:t>
            </a:r>
            <a:r>
              <a:rPr lang="en-US" dirty="0" smtClean="0"/>
              <a:t> </a:t>
            </a:r>
            <a:r>
              <a:rPr lang="en-US" dirty="0"/>
              <a:t>intervals </a:t>
            </a:r>
            <a:r>
              <a:rPr lang="en-US" dirty="0" smtClean="0"/>
              <a:t>with </a:t>
            </a:r>
            <a:r>
              <a:rPr lang="en-US" dirty="0"/>
              <a:t>50 percent overlap.</a:t>
            </a:r>
          </a:p>
        </p:txBody>
      </p:sp>
      <p:sp>
        <p:nvSpPr>
          <p:cNvPr id="5" name="Rectangle 4"/>
          <p:cNvSpPr/>
          <p:nvPr/>
        </p:nvSpPr>
        <p:spPr>
          <a:xfrm>
            <a:off x="7343424" y="5207430"/>
            <a:ext cx="1684734" cy="923330"/>
          </a:xfrm>
          <a:prstGeom prst="rect">
            <a:avLst/>
          </a:prstGeom>
        </p:spPr>
        <p:txBody>
          <a:bodyPr wrap="square">
            <a:spAutoFit/>
          </a:bodyPr>
          <a:lstStyle/>
          <a:p>
            <a:r>
              <a:rPr lang="en-US" dirty="0" smtClean="0"/>
              <a:t>15 </a:t>
            </a:r>
            <a:r>
              <a:rPr lang="en-US" dirty="0"/>
              <a:t>intervals </a:t>
            </a:r>
            <a:r>
              <a:rPr lang="en-US" dirty="0" smtClean="0"/>
              <a:t>with </a:t>
            </a:r>
            <a:r>
              <a:rPr lang="en-US" dirty="0"/>
              <a:t>50 percent overlap.</a:t>
            </a:r>
          </a:p>
        </p:txBody>
      </p:sp>
      <p:sp>
        <p:nvSpPr>
          <p:cNvPr id="6" name="Rectangle 5"/>
          <p:cNvSpPr/>
          <p:nvPr/>
        </p:nvSpPr>
        <p:spPr>
          <a:xfrm>
            <a:off x="3074308" y="121362"/>
            <a:ext cx="1945007" cy="6478697"/>
          </a:xfrm>
          <a:prstGeom prst="rect">
            <a:avLst/>
          </a:prstGeom>
          <a:solidFill>
            <a:schemeClr val="accent6">
              <a:lumMod val="20000"/>
              <a:lumOff val="80000"/>
            </a:schemeClr>
          </a:solidFill>
        </p:spPr>
        <p:txBody>
          <a:bodyPr wrap="square">
            <a:spAutoFit/>
          </a:bodyPr>
          <a:lstStyle/>
          <a:p>
            <a:r>
              <a:rPr lang="en-US" sz="2000" dirty="0"/>
              <a:t>1,797 data </a:t>
            </a:r>
            <a:r>
              <a:rPr lang="en-US" sz="2000" dirty="0" smtClean="0"/>
              <a:t>points</a:t>
            </a:r>
          </a:p>
          <a:p>
            <a:endParaRPr lang="en-US" sz="1100" dirty="0" smtClean="0"/>
          </a:p>
          <a:p>
            <a:r>
              <a:rPr lang="en-US" sz="2000" dirty="0" smtClean="0"/>
              <a:t>data point:</a:t>
            </a:r>
          </a:p>
          <a:p>
            <a:pPr algn="ctr"/>
            <a:r>
              <a:rPr lang="en-US" sz="2000" dirty="0" smtClean="0"/>
              <a:t>8x8 matrix</a:t>
            </a:r>
          </a:p>
          <a:p>
            <a:endParaRPr lang="en-US" sz="1100" dirty="0"/>
          </a:p>
          <a:p>
            <a:r>
              <a:rPr lang="en-US" sz="2000" dirty="0" smtClean="0"/>
              <a:t>Distance metric:</a:t>
            </a:r>
          </a:p>
          <a:p>
            <a:pPr algn="ctr"/>
            <a:r>
              <a:rPr lang="en-US" sz="2000" dirty="0" smtClean="0"/>
              <a:t>Euclidean</a:t>
            </a:r>
          </a:p>
          <a:p>
            <a:pPr algn="ctr"/>
            <a:endParaRPr lang="en-US" sz="1100" dirty="0" smtClean="0"/>
          </a:p>
          <a:p>
            <a:r>
              <a:rPr lang="en-US" sz="2000" dirty="0" smtClean="0"/>
              <a:t> Filter function: </a:t>
            </a:r>
          </a:p>
          <a:p>
            <a:pPr algn="ctr"/>
            <a:r>
              <a:rPr lang="en-US" sz="2000" dirty="0" smtClean="0"/>
              <a:t>principal </a:t>
            </a:r>
            <a:r>
              <a:rPr lang="en-US" sz="2000" dirty="0"/>
              <a:t>SVD </a:t>
            </a:r>
            <a:r>
              <a:rPr lang="en-US" sz="2000" dirty="0" smtClean="0"/>
              <a:t>values</a:t>
            </a:r>
          </a:p>
          <a:p>
            <a:pPr algn="ctr"/>
            <a:endParaRPr lang="en-US" sz="1100" dirty="0"/>
          </a:p>
          <a:p>
            <a:r>
              <a:rPr lang="en-US" sz="2000" dirty="0"/>
              <a:t>Node </a:t>
            </a:r>
            <a:r>
              <a:rPr lang="en-US" sz="2000" dirty="0" smtClean="0"/>
              <a:t>colors: </a:t>
            </a:r>
          </a:p>
          <a:p>
            <a:pPr algn="ctr"/>
            <a:r>
              <a:rPr lang="en-US" sz="2000" dirty="0" smtClean="0"/>
              <a:t>filter </a:t>
            </a:r>
            <a:r>
              <a:rPr lang="en-US" sz="2000" dirty="0"/>
              <a:t>values</a:t>
            </a:r>
            <a:r>
              <a:rPr lang="en-US" sz="2000" dirty="0" smtClean="0"/>
              <a:t>, </a:t>
            </a:r>
          </a:p>
          <a:p>
            <a:pPr algn="ctr"/>
            <a:r>
              <a:rPr lang="en-US" sz="2000" dirty="0" smtClean="0"/>
              <a:t>red = high and </a:t>
            </a:r>
          </a:p>
          <a:p>
            <a:pPr algn="ctr"/>
            <a:r>
              <a:rPr lang="en-US" sz="2000" dirty="0" smtClean="0"/>
              <a:t>blue </a:t>
            </a:r>
            <a:r>
              <a:rPr lang="en-US" sz="2000" dirty="0"/>
              <a:t>=</a:t>
            </a:r>
            <a:r>
              <a:rPr lang="en-US" sz="2000" dirty="0" smtClean="0"/>
              <a:t> low</a:t>
            </a:r>
          </a:p>
          <a:p>
            <a:pPr algn="ctr"/>
            <a:endParaRPr lang="en-US" sz="1100" dirty="0"/>
          </a:p>
          <a:p>
            <a:r>
              <a:rPr lang="en-US" sz="2000" dirty="0"/>
              <a:t>Nodes </a:t>
            </a:r>
            <a:r>
              <a:rPr lang="en-US" sz="2000" dirty="0" smtClean="0"/>
              <a:t>labels:</a:t>
            </a:r>
          </a:p>
          <a:p>
            <a:pPr algn="ctr"/>
            <a:r>
              <a:rPr lang="en-US" sz="2000" dirty="0" smtClean="0"/>
              <a:t> most </a:t>
            </a:r>
            <a:r>
              <a:rPr lang="en-US" sz="2000" dirty="0"/>
              <a:t>frequently </a:t>
            </a:r>
            <a:r>
              <a:rPr lang="en-US" sz="2000" dirty="0" smtClean="0"/>
              <a:t>occurring digit </a:t>
            </a:r>
            <a:r>
              <a:rPr lang="en-US" sz="2000" dirty="0"/>
              <a:t>in the associated clusters</a:t>
            </a:r>
          </a:p>
        </p:txBody>
      </p:sp>
    </p:spTree>
    <p:extLst>
      <p:ext uri="{BB962C8B-B14F-4D97-AF65-F5344CB8AC3E}">
        <p14:creationId xmlns:p14="http://schemas.microsoft.com/office/powerpoint/2010/main" val="2964382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4036" y="188100"/>
            <a:ext cx="5130800" cy="2527300"/>
          </a:xfrm>
          <a:prstGeom prst="rect">
            <a:avLst/>
          </a:prstGeom>
        </p:spPr>
      </p:pic>
      <p:sp>
        <p:nvSpPr>
          <p:cNvPr id="3" name="Rectangle 2"/>
          <p:cNvSpPr/>
          <p:nvPr/>
        </p:nvSpPr>
        <p:spPr>
          <a:xfrm>
            <a:off x="1074376" y="2959843"/>
            <a:ext cx="3042340" cy="923330"/>
          </a:xfrm>
          <a:prstGeom prst="rect">
            <a:avLst/>
          </a:prstGeom>
        </p:spPr>
        <p:txBody>
          <a:bodyPr wrap="square">
            <a:spAutoFit/>
          </a:bodyPr>
          <a:lstStyle/>
          <a:p>
            <a:r>
              <a:rPr lang="en-US" dirty="0" smtClean="0"/>
              <a:t>We currently maintain 360 data sets as a service to the machine learning community. </a:t>
            </a:r>
            <a:endParaRPr lang="en-US" dirty="0"/>
          </a:p>
        </p:txBody>
      </p:sp>
      <p:pic>
        <p:nvPicPr>
          <p:cNvPr id="4" name="Picture 3"/>
          <p:cNvPicPr>
            <a:picLocks noChangeAspect="1"/>
          </p:cNvPicPr>
          <p:nvPr/>
        </p:nvPicPr>
        <p:blipFill>
          <a:blip r:embed="rId3"/>
          <a:stretch>
            <a:fillRect/>
          </a:stretch>
        </p:blipFill>
        <p:spPr>
          <a:xfrm>
            <a:off x="4871525" y="2376086"/>
            <a:ext cx="1917700" cy="4229100"/>
          </a:xfrm>
          <a:prstGeom prst="rect">
            <a:avLst/>
          </a:prstGeom>
        </p:spPr>
      </p:pic>
      <p:pic>
        <p:nvPicPr>
          <p:cNvPr id="5" name="Picture 4"/>
          <p:cNvPicPr>
            <a:picLocks noChangeAspect="1"/>
          </p:cNvPicPr>
          <p:nvPr/>
        </p:nvPicPr>
        <p:blipFill>
          <a:blip r:embed="rId4"/>
          <a:stretch>
            <a:fillRect/>
          </a:stretch>
        </p:blipFill>
        <p:spPr>
          <a:xfrm>
            <a:off x="6789225" y="1512486"/>
            <a:ext cx="1930400" cy="5092700"/>
          </a:xfrm>
          <a:prstGeom prst="rect">
            <a:avLst/>
          </a:prstGeom>
        </p:spPr>
      </p:pic>
    </p:spTree>
    <p:extLst>
      <p:ext uri="{BB962C8B-B14F-4D97-AF65-F5344CB8AC3E}">
        <p14:creationId xmlns:p14="http://schemas.microsoft.com/office/powerpoint/2010/main" val="2964382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157508"/>
            <a:ext cx="9144000" cy="1709159"/>
          </a:xfrm>
          <a:prstGeom prst="rect">
            <a:avLst/>
          </a:prstGeom>
        </p:spPr>
      </p:pic>
      <p:sp>
        <p:nvSpPr>
          <p:cNvPr id="3" name="TextBox 2"/>
          <p:cNvSpPr txBox="1"/>
          <p:nvPr/>
        </p:nvSpPr>
        <p:spPr>
          <a:xfrm>
            <a:off x="2832067" y="3606016"/>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a:stretch>
            <a:fillRect/>
          </a:stretch>
        </p:blipFill>
        <p:spPr>
          <a:xfrm>
            <a:off x="0" y="0"/>
            <a:ext cx="9144000" cy="5789587"/>
          </a:xfrm>
          <a:prstGeom prst="rect">
            <a:avLst/>
          </a:prstGeom>
        </p:spPr>
      </p:pic>
    </p:spTree>
    <p:extLst>
      <p:ext uri="{BB962C8B-B14F-4D97-AF65-F5344CB8AC3E}">
        <p14:creationId xmlns:p14="http://schemas.microsoft.com/office/powerpoint/2010/main" val="2964382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98" y="29411"/>
            <a:ext cx="9144000" cy="2562330"/>
          </a:xfrm>
          <a:prstGeom prst="rect">
            <a:avLst/>
          </a:prstGeom>
        </p:spPr>
      </p:pic>
      <p:sp>
        <p:nvSpPr>
          <p:cNvPr id="3" name="Rectangle 2"/>
          <p:cNvSpPr/>
          <p:nvPr/>
        </p:nvSpPr>
        <p:spPr>
          <a:xfrm>
            <a:off x="309301" y="2474949"/>
            <a:ext cx="8834699" cy="4339650"/>
          </a:xfrm>
          <a:prstGeom prst="rect">
            <a:avLst/>
          </a:prstGeom>
        </p:spPr>
        <p:txBody>
          <a:bodyPr wrap="square">
            <a:spAutoFit/>
          </a:bodyPr>
          <a:lstStyle/>
          <a:p>
            <a:r>
              <a:rPr lang="en-US" dirty="0" smtClean="0"/>
              <a:t>Source: E. </a:t>
            </a:r>
            <a:r>
              <a:rPr lang="en-US" dirty="0" err="1" smtClean="0"/>
              <a:t>Alpaydin</a:t>
            </a:r>
            <a:r>
              <a:rPr lang="en-US" dirty="0" smtClean="0"/>
              <a:t>, C. </a:t>
            </a:r>
            <a:r>
              <a:rPr lang="en-US" dirty="0" err="1" smtClean="0"/>
              <a:t>Kaynak</a:t>
            </a:r>
            <a:r>
              <a:rPr lang="en-US" dirty="0" smtClean="0"/>
              <a:t>, Department of Computer Engineering, </a:t>
            </a:r>
            <a:r>
              <a:rPr lang="en-US" dirty="0" err="1" smtClean="0"/>
              <a:t>Bogazici</a:t>
            </a:r>
            <a:r>
              <a:rPr lang="en-US" dirty="0" smtClean="0"/>
              <a:t> University, 80815 Istanbul Turkey, </a:t>
            </a:r>
            <a:r>
              <a:rPr lang="en-US" dirty="0" err="1" smtClean="0"/>
              <a:t>alpaydin</a:t>
            </a:r>
            <a:r>
              <a:rPr lang="en-US" dirty="0" smtClean="0"/>
              <a:t> '@' </a:t>
            </a:r>
            <a:r>
              <a:rPr lang="en-US" dirty="0" err="1" smtClean="0"/>
              <a:t>boun.edu.tr</a:t>
            </a:r>
            <a:endParaRPr lang="en-US" dirty="0" smtClean="0"/>
          </a:p>
          <a:p>
            <a:endParaRPr lang="en-US" sz="1200" dirty="0" smtClean="0"/>
          </a:p>
          <a:p>
            <a:r>
              <a:rPr lang="en-US" dirty="0" smtClean="0"/>
              <a:t>Data Set Information: We used preprocessing programs made available by NIST to extract normalized bitmaps of handwritten digits from a preprinted form. From a total of 43 people, 30 contributed to the training set and different 13 to the test set. 32x32 bitmaps are divided into </a:t>
            </a:r>
            <a:r>
              <a:rPr lang="en-US" dirty="0" err="1" smtClean="0"/>
              <a:t>nonoverlapping</a:t>
            </a:r>
            <a:r>
              <a:rPr lang="en-US" dirty="0" smtClean="0"/>
              <a:t> blocks of 4x4 and the number of on pixels are counted in each block. This generates an input matrix of 8x8 where each element is an integer in the range 0..16. This reduces dimensionality and gives invariance to small distortions.</a:t>
            </a:r>
          </a:p>
          <a:p>
            <a:endParaRPr lang="en-US" sz="1200" dirty="0" smtClean="0"/>
          </a:p>
          <a:p>
            <a:r>
              <a:rPr lang="en-US" dirty="0" smtClean="0"/>
              <a:t>For info on NIST preprocessing routines, see M. D. </a:t>
            </a:r>
            <a:r>
              <a:rPr lang="en-US" dirty="0" err="1" smtClean="0"/>
              <a:t>Garris</a:t>
            </a:r>
            <a:r>
              <a:rPr lang="en-US" dirty="0" smtClean="0"/>
              <a:t>, J. L. Blue, G. T. Candela, D. L. </a:t>
            </a:r>
            <a:r>
              <a:rPr lang="en-US" dirty="0" err="1" smtClean="0"/>
              <a:t>Dimmick</a:t>
            </a:r>
            <a:r>
              <a:rPr lang="en-US" dirty="0" smtClean="0"/>
              <a:t>, J. Geist, P. J. </a:t>
            </a:r>
            <a:r>
              <a:rPr lang="en-US" dirty="0" err="1" smtClean="0"/>
              <a:t>Grother</a:t>
            </a:r>
            <a:r>
              <a:rPr lang="en-US" dirty="0" smtClean="0"/>
              <a:t>, S. A. Janet, and C. L. Wilson, NIST Form-Based Handprint Recognition System, NISTIR 5469, 1994.</a:t>
            </a:r>
          </a:p>
          <a:p>
            <a:endParaRPr lang="en-US" dirty="0" smtClean="0"/>
          </a:p>
          <a:p>
            <a:r>
              <a:rPr lang="en-US" dirty="0" smtClean="0"/>
              <a:t>Attribute Information:</a:t>
            </a:r>
            <a:r>
              <a:rPr lang="en-US" dirty="0"/>
              <a:t> </a:t>
            </a:r>
            <a:r>
              <a:rPr lang="en-US" dirty="0" smtClean="0"/>
              <a:t>   All input attributes are integers in the range 0..16.</a:t>
            </a:r>
          </a:p>
          <a:p>
            <a:r>
              <a:rPr lang="en-US" dirty="0" smtClean="0"/>
              <a:t>                                            The last attribute is the class code 0..9</a:t>
            </a:r>
            <a:endParaRPr lang="en-US" dirty="0"/>
          </a:p>
        </p:txBody>
      </p:sp>
    </p:spTree>
    <p:extLst>
      <p:ext uri="{BB962C8B-B14F-4D97-AF65-F5344CB8AC3E}">
        <p14:creationId xmlns:p14="http://schemas.microsoft.com/office/powerpoint/2010/main" val="296438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804" y="2559067"/>
            <a:ext cx="4572000" cy="923330"/>
          </a:xfrm>
          <a:prstGeom prst="rect">
            <a:avLst/>
          </a:prstGeom>
        </p:spPr>
        <p:txBody>
          <a:bodyPr>
            <a:spAutoFit/>
          </a:bodyPr>
          <a:lstStyle/>
          <a:p>
            <a:r>
              <a:rPr lang="en-US" dirty="0" smtClean="0"/>
              <a:t>5. Number of Instances</a:t>
            </a:r>
          </a:p>
          <a:p>
            <a:r>
              <a:rPr lang="en-US" dirty="0" smtClean="0"/>
              <a:t>	</a:t>
            </a:r>
            <a:r>
              <a:rPr lang="en-US" dirty="0" err="1" smtClean="0"/>
              <a:t>optdigits.tra</a:t>
            </a:r>
            <a:r>
              <a:rPr lang="en-US" dirty="0" smtClean="0"/>
              <a:t>	Training	3823</a:t>
            </a:r>
          </a:p>
          <a:p>
            <a:r>
              <a:rPr lang="en-US" dirty="0" smtClean="0"/>
              <a:t>	</a:t>
            </a:r>
            <a:r>
              <a:rPr lang="en-US" dirty="0" err="1" smtClean="0"/>
              <a:t>optdigits.tes</a:t>
            </a:r>
            <a:r>
              <a:rPr lang="en-US" dirty="0" smtClean="0"/>
              <a:t>	Testing		1797</a:t>
            </a:r>
            <a:endParaRPr lang="en-US" dirty="0"/>
          </a:p>
        </p:txBody>
      </p:sp>
      <p:sp>
        <p:nvSpPr>
          <p:cNvPr id="3" name="Rectangle 2"/>
          <p:cNvSpPr/>
          <p:nvPr/>
        </p:nvSpPr>
        <p:spPr>
          <a:xfrm>
            <a:off x="344427" y="2156850"/>
            <a:ext cx="8910885" cy="369332"/>
          </a:xfrm>
          <a:prstGeom prst="rect">
            <a:avLst/>
          </a:prstGeom>
        </p:spPr>
        <p:txBody>
          <a:bodyPr wrap="square">
            <a:spAutoFit/>
          </a:bodyPr>
          <a:lstStyle/>
          <a:p>
            <a:r>
              <a:rPr lang="en-US" dirty="0" smtClean="0">
                <a:hlinkClick r:id="rId2"/>
              </a:rPr>
              <a:t>http://archive.ics.uci.edu/ml/machine-learning-databases/optdigits/optdigits.names</a:t>
            </a:r>
            <a:r>
              <a:rPr lang="en-US" dirty="0" smtClean="0"/>
              <a:t> </a:t>
            </a:r>
            <a:endParaRPr lang="en-US" dirty="0"/>
          </a:p>
        </p:txBody>
      </p:sp>
      <p:pic>
        <p:nvPicPr>
          <p:cNvPr id="4" name="Picture 3"/>
          <p:cNvPicPr>
            <a:picLocks noChangeAspect="1"/>
          </p:cNvPicPr>
          <p:nvPr/>
        </p:nvPicPr>
        <p:blipFill>
          <a:blip r:embed="rId3"/>
          <a:stretch>
            <a:fillRect/>
          </a:stretch>
        </p:blipFill>
        <p:spPr>
          <a:xfrm>
            <a:off x="273050" y="717817"/>
            <a:ext cx="8597900" cy="825500"/>
          </a:xfrm>
          <a:prstGeom prst="rect">
            <a:avLst/>
          </a:prstGeom>
        </p:spPr>
      </p:pic>
      <p:sp>
        <p:nvSpPr>
          <p:cNvPr id="5" name="Rectangle 4"/>
          <p:cNvSpPr/>
          <p:nvPr/>
        </p:nvSpPr>
        <p:spPr>
          <a:xfrm>
            <a:off x="344427" y="348485"/>
            <a:ext cx="8595196" cy="369332"/>
          </a:xfrm>
          <a:prstGeom prst="rect">
            <a:avLst/>
          </a:prstGeom>
        </p:spPr>
        <p:txBody>
          <a:bodyPr wrap="square">
            <a:spAutoFit/>
          </a:bodyPr>
          <a:lstStyle/>
          <a:p>
            <a:r>
              <a:rPr lang="en-US" dirty="0" smtClean="0">
                <a:hlinkClick r:id="rId4"/>
              </a:rPr>
              <a:t>http://archive.ics.uci.edu/ml/datasets/Optical+Recognition+of+Handwritten+Digits</a:t>
            </a:r>
            <a:r>
              <a:rPr lang="en-US" dirty="0" smtClean="0"/>
              <a:t> </a:t>
            </a:r>
            <a:endParaRPr lang="en-US" dirty="0"/>
          </a:p>
        </p:txBody>
      </p:sp>
      <p:pic>
        <p:nvPicPr>
          <p:cNvPr id="6" name="Picture 5"/>
          <p:cNvPicPr>
            <a:picLocks noChangeAspect="1"/>
          </p:cNvPicPr>
          <p:nvPr/>
        </p:nvPicPr>
        <p:blipFill>
          <a:blip r:embed="rId5"/>
          <a:stretch>
            <a:fillRect/>
          </a:stretch>
        </p:blipFill>
        <p:spPr>
          <a:xfrm>
            <a:off x="14598" y="3751509"/>
            <a:ext cx="9144000" cy="2923019"/>
          </a:xfrm>
          <a:prstGeom prst="rect">
            <a:avLst/>
          </a:prstGeom>
        </p:spPr>
      </p:pic>
    </p:spTree>
    <p:extLst>
      <p:ext uri="{BB962C8B-B14F-4D97-AF65-F5344CB8AC3E}">
        <p14:creationId xmlns:p14="http://schemas.microsoft.com/office/powerpoint/2010/main" val="2964382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246" y="0"/>
            <a:ext cx="3151539" cy="6858000"/>
          </a:xfrm>
          <a:prstGeom prst="rect">
            <a:avLst/>
          </a:prstGeom>
        </p:spPr>
      </p:pic>
      <p:pic>
        <p:nvPicPr>
          <p:cNvPr id="3" name="Picture 2"/>
          <p:cNvPicPr>
            <a:picLocks noChangeAspect="1"/>
          </p:cNvPicPr>
          <p:nvPr/>
        </p:nvPicPr>
        <p:blipFill>
          <a:blip r:embed="rId3"/>
          <a:stretch>
            <a:fillRect/>
          </a:stretch>
        </p:blipFill>
        <p:spPr>
          <a:xfrm>
            <a:off x="5019315" y="0"/>
            <a:ext cx="4319221" cy="6858000"/>
          </a:xfrm>
          <a:prstGeom prst="rect">
            <a:avLst/>
          </a:prstGeom>
        </p:spPr>
      </p:pic>
      <p:sp>
        <p:nvSpPr>
          <p:cNvPr id="4" name="Rectangle 3"/>
          <p:cNvSpPr/>
          <p:nvPr/>
        </p:nvSpPr>
        <p:spPr>
          <a:xfrm>
            <a:off x="256839" y="1492811"/>
            <a:ext cx="1684734" cy="923330"/>
          </a:xfrm>
          <a:prstGeom prst="rect">
            <a:avLst/>
          </a:prstGeom>
        </p:spPr>
        <p:txBody>
          <a:bodyPr wrap="square">
            <a:spAutoFit/>
          </a:bodyPr>
          <a:lstStyle/>
          <a:p>
            <a:r>
              <a:rPr lang="en-US" dirty="0"/>
              <a:t>5</a:t>
            </a:r>
            <a:r>
              <a:rPr lang="en-US" dirty="0" smtClean="0"/>
              <a:t> </a:t>
            </a:r>
            <a:r>
              <a:rPr lang="en-US" dirty="0"/>
              <a:t>intervals </a:t>
            </a:r>
            <a:r>
              <a:rPr lang="en-US" dirty="0" smtClean="0"/>
              <a:t>with </a:t>
            </a:r>
            <a:r>
              <a:rPr lang="en-US" dirty="0"/>
              <a:t>50 percent overlap.</a:t>
            </a:r>
          </a:p>
        </p:txBody>
      </p:sp>
      <p:sp>
        <p:nvSpPr>
          <p:cNvPr id="5" name="Rectangle 4"/>
          <p:cNvSpPr/>
          <p:nvPr/>
        </p:nvSpPr>
        <p:spPr>
          <a:xfrm>
            <a:off x="7343424" y="5207430"/>
            <a:ext cx="1684734" cy="923330"/>
          </a:xfrm>
          <a:prstGeom prst="rect">
            <a:avLst/>
          </a:prstGeom>
        </p:spPr>
        <p:txBody>
          <a:bodyPr wrap="square">
            <a:spAutoFit/>
          </a:bodyPr>
          <a:lstStyle/>
          <a:p>
            <a:r>
              <a:rPr lang="en-US" dirty="0" smtClean="0"/>
              <a:t>15 </a:t>
            </a:r>
            <a:r>
              <a:rPr lang="en-US" dirty="0"/>
              <a:t>intervals </a:t>
            </a:r>
            <a:r>
              <a:rPr lang="en-US" dirty="0" smtClean="0"/>
              <a:t>with </a:t>
            </a:r>
            <a:r>
              <a:rPr lang="en-US" dirty="0"/>
              <a:t>50 percent overlap.</a:t>
            </a:r>
          </a:p>
        </p:txBody>
      </p:sp>
      <p:sp>
        <p:nvSpPr>
          <p:cNvPr id="6" name="Rectangle 5"/>
          <p:cNvSpPr/>
          <p:nvPr/>
        </p:nvSpPr>
        <p:spPr>
          <a:xfrm>
            <a:off x="3103504" y="121362"/>
            <a:ext cx="1945007" cy="6478697"/>
          </a:xfrm>
          <a:prstGeom prst="rect">
            <a:avLst/>
          </a:prstGeom>
          <a:solidFill>
            <a:schemeClr val="accent6">
              <a:lumMod val="20000"/>
              <a:lumOff val="80000"/>
            </a:schemeClr>
          </a:solidFill>
        </p:spPr>
        <p:txBody>
          <a:bodyPr wrap="square">
            <a:spAutoFit/>
          </a:bodyPr>
          <a:lstStyle/>
          <a:p>
            <a:r>
              <a:rPr lang="en-US" sz="2000" dirty="0"/>
              <a:t>1,797 data </a:t>
            </a:r>
            <a:r>
              <a:rPr lang="en-US" sz="2000" dirty="0" smtClean="0"/>
              <a:t>points</a:t>
            </a:r>
          </a:p>
          <a:p>
            <a:endParaRPr lang="en-US" sz="1100" dirty="0" smtClean="0"/>
          </a:p>
          <a:p>
            <a:r>
              <a:rPr lang="en-US" sz="2000" dirty="0" smtClean="0"/>
              <a:t>data point:</a:t>
            </a:r>
          </a:p>
          <a:p>
            <a:pPr algn="ctr"/>
            <a:r>
              <a:rPr lang="en-US" sz="2000" dirty="0" smtClean="0"/>
              <a:t>8x8 matrix</a:t>
            </a:r>
          </a:p>
          <a:p>
            <a:endParaRPr lang="en-US" sz="1100" dirty="0"/>
          </a:p>
          <a:p>
            <a:r>
              <a:rPr lang="en-US" sz="2000" dirty="0" smtClean="0"/>
              <a:t>Distance metric:</a:t>
            </a:r>
          </a:p>
          <a:p>
            <a:pPr algn="ctr"/>
            <a:r>
              <a:rPr lang="en-US" sz="2000" dirty="0" smtClean="0"/>
              <a:t>Euclidean</a:t>
            </a:r>
          </a:p>
          <a:p>
            <a:pPr algn="ctr"/>
            <a:endParaRPr lang="en-US" sz="1100" dirty="0" smtClean="0"/>
          </a:p>
          <a:p>
            <a:r>
              <a:rPr lang="en-US" sz="2000" dirty="0" smtClean="0"/>
              <a:t> Filter function: </a:t>
            </a:r>
          </a:p>
          <a:p>
            <a:pPr algn="ctr"/>
            <a:r>
              <a:rPr lang="en-US" sz="2000" dirty="0" smtClean="0"/>
              <a:t>principal </a:t>
            </a:r>
            <a:r>
              <a:rPr lang="en-US" sz="2000" dirty="0"/>
              <a:t>SVD </a:t>
            </a:r>
            <a:r>
              <a:rPr lang="en-US" sz="2000" dirty="0" smtClean="0"/>
              <a:t>values</a:t>
            </a:r>
          </a:p>
          <a:p>
            <a:pPr algn="ctr"/>
            <a:endParaRPr lang="en-US" sz="1100" dirty="0"/>
          </a:p>
          <a:p>
            <a:r>
              <a:rPr lang="en-US" sz="2000" dirty="0"/>
              <a:t>Node </a:t>
            </a:r>
            <a:r>
              <a:rPr lang="en-US" sz="2000" dirty="0" smtClean="0"/>
              <a:t>colors: </a:t>
            </a:r>
          </a:p>
          <a:p>
            <a:pPr algn="ctr"/>
            <a:r>
              <a:rPr lang="en-US" sz="2000" dirty="0" smtClean="0"/>
              <a:t>filter </a:t>
            </a:r>
            <a:r>
              <a:rPr lang="en-US" sz="2000" dirty="0"/>
              <a:t>values</a:t>
            </a:r>
            <a:r>
              <a:rPr lang="en-US" sz="2000" dirty="0" smtClean="0"/>
              <a:t>, </a:t>
            </a:r>
          </a:p>
          <a:p>
            <a:pPr algn="ctr"/>
            <a:r>
              <a:rPr lang="en-US" sz="2000" dirty="0" smtClean="0"/>
              <a:t>red = high and </a:t>
            </a:r>
          </a:p>
          <a:p>
            <a:pPr algn="ctr"/>
            <a:r>
              <a:rPr lang="en-US" sz="2000" dirty="0" smtClean="0"/>
              <a:t>blue </a:t>
            </a:r>
            <a:r>
              <a:rPr lang="en-US" sz="2000" dirty="0"/>
              <a:t>=</a:t>
            </a:r>
            <a:r>
              <a:rPr lang="en-US" sz="2000" dirty="0" smtClean="0"/>
              <a:t> low</a:t>
            </a:r>
          </a:p>
          <a:p>
            <a:pPr algn="ctr"/>
            <a:endParaRPr lang="en-US" sz="1100" dirty="0"/>
          </a:p>
          <a:p>
            <a:r>
              <a:rPr lang="en-US" sz="2000" dirty="0"/>
              <a:t>Nodes </a:t>
            </a:r>
            <a:r>
              <a:rPr lang="en-US" sz="2000" dirty="0" smtClean="0"/>
              <a:t>labels:</a:t>
            </a:r>
          </a:p>
          <a:p>
            <a:pPr algn="ctr"/>
            <a:r>
              <a:rPr lang="en-US" sz="2000" dirty="0" smtClean="0"/>
              <a:t> most </a:t>
            </a:r>
            <a:r>
              <a:rPr lang="en-US" sz="2000" dirty="0"/>
              <a:t>frequently </a:t>
            </a:r>
            <a:r>
              <a:rPr lang="en-US" sz="2000" dirty="0" smtClean="0"/>
              <a:t>occurring digit </a:t>
            </a:r>
            <a:r>
              <a:rPr lang="en-US" sz="2000" dirty="0"/>
              <a:t>in the associated clusters</a:t>
            </a:r>
          </a:p>
        </p:txBody>
      </p:sp>
    </p:spTree>
    <p:extLst>
      <p:ext uri="{BB962C8B-B14F-4D97-AF65-F5344CB8AC3E}">
        <p14:creationId xmlns:p14="http://schemas.microsoft.com/office/powerpoint/2010/main" val="2296894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4036" y="188100"/>
            <a:ext cx="5130800" cy="2527300"/>
          </a:xfrm>
          <a:prstGeom prst="rect">
            <a:avLst/>
          </a:prstGeom>
        </p:spPr>
      </p:pic>
      <p:sp>
        <p:nvSpPr>
          <p:cNvPr id="3" name="Rectangle 2"/>
          <p:cNvSpPr/>
          <p:nvPr/>
        </p:nvSpPr>
        <p:spPr>
          <a:xfrm>
            <a:off x="1074376" y="2959843"/>
            <a:ext cx="3042340" cy="923330"/>
          </a:xfrm>
          <a:prstGeom prst="rect">
            <a:avLst/>
          </a:prstGeom>
        </p:spPr>
        <p:txBody>
          <a:bodyPr wrap="square">
            <a:spAutoFit/>
          </a:bodyPr>
          <a:lstStyle/>
          <a:p>
            <a:r>
              <a:rPr lang="en-US" dirty="0" smtClean="0"/>
              <a:t>We currently maintain 360 data sets as a service to the machine learning community. </a:t>
            </a:r>
            <a:endParaRPr lang="en-US" dirty="0"/>
          </a:p>
        </p:txBody>
      </p:sp>
      <p:pic>
        <p:nvPicPr>
          <p:cNvPr id="4" name="Picture 3"/>
          <p:cNvPicPr>
            <a:picLocks noChangeAspect="1"/>
          </p:cNvPicPr>
          <p:nvPr/>
        </p:nvPicPr>
        <p:blipFill>
          <a:blip r:embed="rId3"/>
          <a:stretch>
            <a:fillRect/>
          </a:stretch>
        </p:blipFill>
        <p:spPr>
          <a:xfrm>
            <a:off x="4871525" y="2376086"/>
            <a:ext cx="1917700" cy="4229100"/>
          </a:xfrm>
          <a:prstGeom prst="rect">
            <a:avLst/>
          </a:prstGeom>
        </p:spPr>
      </p:pic>
      <p:pic>
        <p:nvPicPr>
          <p:cNvPr id="5" name="Picture 4"/>
          <p:cNvPicPr>
            <a:picLocks noChangeAspect="1"/>
          </p:cNvPicPr>
          <p:nvPr/>
        </p:nvPicPr>
        <p:blipFill>
          <a:blip r:embed="rId4"/>
          <a:stretch>
            <a:fillRect/>
          </a:stretch>
        </p:blipFill>
        <p:spPr>
          <a:xfrm>
            <a:off x="6789225" y="1512486"/>
            <a:ext cx="1930400" cy="5092700"/>
          </a:xfrm>
          <a:prstGeom prst="rect">
            <a:avLst/>
          </a:prstGeom>
        </p:spPr>
      </p:pic>
    </p:spTree>
    <p:extLst>
      <p:ext uri="{BB962C8B-B14F-4D97-AF65-F5344CB8AC3E}">
        <p14:creationId xmlns:p14="http://schemas.microsoft.com/office/powerpoint/2010/main" val="1288301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2400" dirty="0" smtClean="0"/>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590</TotalTime>
  <Words>649</Words>
  <Application>Microsoft Office PowerPoint</Application>
  <PresentationFormat>On-screen Show (4:3)</PresentationFormat>
  <Paragraphs>73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 anonymous</dc:creator>
  <cp:keywords/>
  <dc:description/>
  <cp:lastModifiedBy>Darcy, Isabel K</cp:lastModifiedBy>
  <cp:revision>31</cp:revision>
  <dcterms:created xsi:type="dcterms:W3CDTF">2017-03-20T21:10:42Z</dcterms:created>
  <dcterms:modified xsi:type="dcterms:W3CDTF">2017-03-21T17:35:41Z</dcterms:modified>
  <cp:category/>
</cp:coreProperties>
</file>