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6" r:id="rId4"/>
    <p:sldId id="269" r:id="rId5"/>
    <p:sldId id="257" r:id="rId6"/>
    <p:sldId id="267" r:id="rId7"/>
    <p:sldId id="268" r:id="rId8"/>
    <p:sldId id="259" r:id="rId9"/>
    <p:sldId id="260" r:id="rId10"/>
    <p:sldId id="261" r:id="rId11"/>
    <p:sldId id="262" r:id="rId12"/>
    <p:sldId id="264" r:id="rId13"/>
    <p:sldId id="263" r:id="rId14"/>
    <p:sldId id="265"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showGuides="1">
      <p:cViewPr varScale="1">
        <p:scale>
          <a:sx n="77" d="100"/>
          <a:sy n="77" d="100"/>
        </p:scale>
        <p:origin x="60" y="4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0E3102-B059-4C78-85EF-D051E80A64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234367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3102-B059-4C78-85EF-D051E80A64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365967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3102-B059-4C78-85EF-D051E80A64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137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3102-B059-4C78-85EF-D051E80A64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289766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3102-B059-4C78-85EF-D051E80A64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83920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E3102-B059-4C78-85EF-D051E80A640E}"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309682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E3102-B059-4C78-85EF-D051E80A640E}" type="datetimeFigureOut">
              <a:rPr lang="en-US" smtClean="0"/>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276415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0E3102-B059-4C78-85EF-D051E80A640E}"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423549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E3102-B059-4C78-85EF-D051E80A640E}" type="datetimeFigureOut">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288536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3102-B059-4C78-85EF-D051E80A640E}"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207779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3102-B059-4C78-85EF-D051E80A640E}"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A8B26-52F5-4053-A419-EBC8AC567F34}" type="slidenum">
              <a:rPr lang="en-US" smtClean="0"/>
              <a:t>‹#›</a:t>
            </a:fld>
            <a:endParaRPr lang="en-US"/>
          </a:p>
        </p:txBody>
      </p:sp>
    </p:spTree>
    <p:extLst>
      <p:ext uri="{BB962C8B-B14F-4D97-AF65-F5344CB8AC3E}">
        <p14:creationId xmlns:p14="http://schemas.microsoft.com/office/powerpoint/2010/main" val="153221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E3102-B059-4C78-85EF-D051E80A640E}" type="datetimeFigureOut">
              <a:rPr lang="en-US" smtClean="0"/>
              <a:t>2/27/2017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A8B26-52F5-4053-A419-EBC8AC567F34}" type="slidenum">
              <a:rPr lang="en-US" smtClean="0"/>
              <a:t>‹#›</a:t>
            </a:fld>
            <a:endParaRPr lang="en-US"/>
          </a:p>
        </p:txBody>
      </p:sp>
    </p:spTree>
    <p:extLst>
      <p:ext uri="{BB962C8B-B14F-4D97-AF65-F5344CB8AC3E}">
        <p14:creationId xmlns:p14="http://schemas.microsoft.com/office/powerpoint/2010/main" val="1298182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bigdata.uni-frankfurt.de/wp-content/uploads/2015/10/Evaluating-Ayasdi&#8217;s-Topological-Data-Analysis-For-Big-Data_HKim2015.pdf"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rId5"/>
              </a:rPr>
              <a:t>http://www.bigdata.uni-frankfurt.de/wp-content/uploads/2015/10/</a:t>
            </a:r>
          </a:p>
          <a:p>
            <a:r>
              <a:rPr lang="en-US" dirty="0" smtClean="0">
                <a:hlinkClick r:id="rId5"/>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1715818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7184" y="235008"/>
            <a:ext cx="4389120" cy="6457587"/>
          </a:xfrm>
          <a:prstGeom prst="rect">
            <a:avLst/>
          </a:prstGeom>
        </p:spPr>
      </p:pic>
      <p:pic>
        <p:nvPicPr>
          <p:cNvPr id="3" name="Picture 2"/>
          <p:cNvPicPr>
            <a:picLocks noChangeAspect="1"/>
          </p:cNvPicPr>
          <p:nvPr/>
        </p:nvPicPr>
        <p:blipFill>
          <a:blip r:embed="rId3"/>
          <a:stretch>
            <a:fillRect/>
          </a:stretch>
        </p:blipFill>
        <p:spPr>
          <a:xfrm>
            <a:off x="258647" y="235008"/>
            <a:ext cx="3474720" cy="500083"/>
          </a:xfrm>
          <a:prstGeom prst="rect">
            <a:avLst/>
          </a:prstGeom>
        </p:spPr>
      </p:pic>
      <p:sp>
        <p:nvSpPr>
          <p:cNvPr id="4" name="Rectangle 3"/>
          <p:cNvSpPr/>
          <p:nvPr/>
        </p:nvSpPr>
        <p:spPr>
          <a:xfrm>
            <a:off x="375023" y="736985"/>
            <a:ext cx="4039033" cy="4893647"/>
          </a:xfrm>
          <a:prstGeom prst="rect">
            <a:avLst/>
          </a:prstGeom>
        </p:spPr>
        <p:txBody>
          <a:bodyPr wrap="square">
            <a:spAutoFit/>
          </a:bodyPr>
          <a:lstStyle/>
          <a:p>
            <a:r>
              <a:rPr lang="en-US" sz="2400" b="0" i="0" u="none" strike="noStrike" baseline="0" dirty="0" smtClean="0">
                <a:solidFill>
                  <a:srgbClr val="000000"/>
                </a:solidFill>
                <a:latin typeface="Times New Roman" panose="02020603050405020304" pitchFamily="18" charset="0"/>
              </a:rPr>
              <a:t>“Color ranges over red to blue and it has different meanings, depending on the type of attributes. For the continuous values, color represents an average of value. A red node contains data samples that have higher average values. In contrast, a blue node contains lower average values. In contrast, for the categorical values, color represents a value concentration.” </a:t>
            </a:r>
            <a:endParaRPr lang="en-US" sz="2400" dirty="0"/>
          </a:p>
        </p:txBody>
      </p:sp>
      <p:sp>
        <p:nvSpPr>
          <p:cNvPr id="5" name="TextBox 4"/>
          <p:cNvSpPr txBox="1"/>
          <p:nvPr/>
        </p:nvSpPr>
        <p:spPr>
          <a:xfrm>
            <a:off x="507078" y="5821823"/>
            <a:ext cx="3276167" cy="584775"/>
          </a:xfrm>
          <a:prstGeom prst="rect">
            <a:avLst/>
          </a:prstGeom>
          <a:solidFill>
            <a:schemeClr val="accent4">
              <a:lumMod val="20000"/>
              <a:lumOff val="80000"/>
            </a:schemeClr>
          </a:solidFill>
        </p:spPr>
        <p:txBody>
          <a:bodyPr wrap="square" rtlCol="0">
            <a:spAutoFit/>
          </a:bodyPr>
          <a:lstStyle/>
          <a:p>
            <a:r>
              <a:rPr lang="en-US" sz="3200" b="1" dirty="0" smtClean="0">
                <a:solidFill>
                  <a:srgbClr val="C00000"/>
                </a:solidFill>
              </a:rPr>
              <a:t>Analyze your data</a:t>
            </a:r>
            <a:endParaRPr lang="en-US" sz="3200" b="1" dirty="0">
              <a:solidFill>
                <a:srgbClr val="C00000"/>
              </a:solidFill>
            </a:endParaRPr>
          </a:p>
        </p:txBody>
      </p:sp>
    </p:spTree>
    <p:extLst>
      <p:ext uri="{BB962C8B-B14F-4D97-AF65-F5344CB8AC3E}">
        <p14:creationId xmlns:p14="http://schemas.microsoft.com/office/powerpoint/2010/main" val="790673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25" y="-77750"/>
            <a:ext cx="8668512" cy="2386298"/>
          </a:xfrm>
          <a:prstGeom prst="rect">
            <a:avLst/>
          </a:prstGeom>
        </p:spPr>
      </p:pic>
      <p:pic>
        <p:nvPicPr>
          <p:cNvPr id="3" name="Picture 2"/>
          <p:cNvPicPr>
            <a:picLocks noChangeAspect="1"/>
          </p:cNvPicPr>
          <p:nvPr/>
        </p:nvPicPr>
        <p:blipFill>
          <a:blip r:embed="rId3"/>
          <a:stretch>
            <a:fillRect/>
          </a:stretch>
        </p:blipFill>
        <p:spPr>
          <a:xfrm>
            <a:off x="323517" y="4458652"/>
            <a:ext cx="8723376" cy="2439442"/>
          </a:xfrm>
          <a:prstGeom prst="rect">
            <a:avLst/>
          </a:prstGeom>
        </p:spPr>
      </p:pic>
      <p:sp>
        <p:nvSpPr>
          <p:cNvPr id="4" name="Rectangle 3"/>
          <p:cNvSpPr/>
          <p:nvPr/>
        </p:nvSpPr>
        <p:spPr>
          <a:xfrm>
            <a:off x="378381" y="2349927"/>
            <a:ext cx="8668512" cy="2308324"/>
          </a:xfrm>
          <a:prstGeom prst="rect">
            <a:avLst/>
          </a:prstGeom>
        </p:spPr>
        <p:txBody>
          <a:bodyPr wrap="square">
            <a:spAutoFit/>
          </a:bodyPr>
          <a:lstStyle/>
          <a:p>
            <a:r>
              <a:rPr lang="en-US" b="1" i="0" u="none" strike="noStrike" baseline="0" dirty="0" smtClean="0">
                <a:solidFill>
                  <a:srgbClr val="000000"/>
                </a:solidFill>
                <a:latin typeface="Times New Roman" panose="02020603050405020304" pitchFamily="18" charset="0"/>
              </a:rPr>
              <a:t>3.2.2.2 Insight by Ranked Variables </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b="0" i="0" u="none" strike="noStrike" baseline="0" dirty="0" smtClean="0">
                <a:solidFill>
                  <a:srgbClr val="000000"/>
                </a:solidFill>
                <a:latin typeface="Times New Roman" panose="02020603050405020304" pitchFamily="18" charset="0"/>
              </a:rPr>
              <a:t>Going back to the Titanic example, the result of the KS-statistic show, that the variable “Sex” is the most strongly related to passengers death. We could generally assume that men conceded the places in lifeboats to women. Furthermore, it is feasible to deduct the subtle reasons of the death of each group. The passengers in group A died because of two reasons: they were man and the cabin class type was low. The passengers in the group B died because they were man. Finally, the passengers in the group C died because they were staying at third class even though most of them were women. </a:t>
            </a:r>
            <a:endParaRPr lang="en-US" dirty="0"/>
          </a:p>
        </p:txBody>
      </p:sp>
    </p:spTree>
    <p:extLst>
      <p:ext uri="{BB962C8B-B14F-4D97-AF65-F5344CB8AC3E}">
        <p14:creationId xmlns:p14="http://schemas.microsoft.com/office/powerpoint/2010/main" val="3285298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79" y="612432"/>
            <a:ext cx="3483034" cy="5355312"/>
          </a:xfrm>
          <a:prstGeom prst="rect">
            <a:avLst/>
          </a:prstGeom>
        </p:spPr>
        <p:txBody>
          <a:bodyPr wrap="square">
            <a:spAutoFit/>
          </a:bodyPr>
          <a:lstStyle/>
          <a:p>
            <a:r>
              <a:rPr lang="en-US" b="1" dirty="0"/>
              <a:t>Project HW 5 (Due 2/28) -- 10 points: </a:t>
            </a:r>
            <a:endParaRPr lang="en-US" dirty="0" smtClean="0"/>
          </a:p>
          <a:p>
            <a:endParaRPr lang="en-US" dirty="0"/>
          </a:p>
          <a:p>
            <a:r>
              <a:rPr lang="en-US" dirty="0" smtClean="0"/>
              <a:t>a.) What do you expect the output of TDA mapper to be for the data set and conditions in today's attendance quiz. Explain. Note your answer need not be correct -- your focus should be on the explanation.</a:t>
            </a:r>
            <a:br>
              <a:rPr lang="en-US" dirty="0" smtClean="0"/>
            </a:br>
            <a:r>
              <a:rPr lang="en-US" dirty="0" smtClean="0"/>
              <a:t>b.) Use python mapper to explore this data set with a focus on </a:t>
            </a:r>
            <a:r>
              <a:rPr lang="en-US" dirty="0" err="1" smtClean="0"/>
              <a:t>knn</a:t>
            </a:r>
            <a:r>
              <a:rPr lang="en-US" dirty="0" smtClean="0"/>
              <a:t> filter.</a:t>
            </a:r>
            <a:br>
              <a:rPr lang="en-US" dirty="0" smtClean="0"/>
            </a:br>
            <a:r>
              <a:rPr lang="en-US" dirty="0" smtClean="0"/>
              <a:t>c.) What is the output of TDA mapper for the data set and conditions in today's attendance quiz.</a:t>
            </a:r>
            <a:br>
              <a:rPr lang="en-US" dirty="0" smtClean="0"/>
            </a:br>
            <a:r>
              <a:rPr lang="en-US" dirty="0" smtClean="0"/>
              <a:t>Can you explain why this is the output?</a:t>
            </a:r>
            <a:endParaRPr lang="en-US" dirty="0"/>
          </a:p>
        </p:txBody>
      </p:sp>
      <p:pic>
        <p:nvPicPr>
          <p:cNvPr id="3" name="Picture 2"/>
          <p:cNvPicPr>
            <a:picLocks noChangeAspect="1"/>
          </p:cNvPicPr>
          <p:nvPr/>
        </p:nvPicPr>
        <p:blipFill>
          <a:blip r:embed="rId2"/>
          <a:stretch>
            <a:fillRect/>
          </a:stretch>
        </p:blipFill>
        <p:spPr>
          <a:xfrm>
            <a:off x="4186930" y="41566"/>
            <a:ext cx="4754880" cy="6637724"/>
          </a:xfrm>
          <a:prstGeom prst="rect">
            <a:avLst/>
          </a:prstGeom>
        </p:spPr>
      </p:pic>
    </p:spTree>
    <p:extLst>
      <p:ext uri="{BB962C8B-B14F-4D97-AF65-F5344CB8AC3E}">
        <p14:creationId xmlns:p14="http://schemas.microsoft.com/office/powerpoint/2010/main" val="11106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8144"/>
            <a:ext cx="5115639" cy="4896533"/>
          </a:xfrm>
          <a:prstGeom prst="rect">
            <a:avLst/>
          </a:prstGeom>
        </p:spPr>
      </p:pic>
      <p:sp>
        <p:nvSpPr>
          <p:cNvPr id="2" name="Rectangle 1"/>
          <p:cNvSpPr/>
          <p:nvPr/>
        </p:nvSpPr>
        <p:spPr>
          <a:xfrm>
            <a:off x="540327" y="634690"/>
            <a:ext cx="4954385" cy="5262979"/>
          </a:xfrm>
          <a:prstGeom prst="rect">
            <a:avLst/>
          </a:prstGeom>
          <a:solidFill>
            <a:schemeClr val="accent6">
              <a:lumMod val="20000"/>
              <a:lumOff val="80000"/>
            </a:schemeClr>
          </a:solidFill>
        </p:spPr>
        <p:txBody>
          <a:bodyPr wrap="square">
            <a:spAutoFit/>
          </a:bodyPr>
          <a:lstStyle/>
          <a:p>
            <a:r>
              <a:rPr lang="en-US" sz="2400" b="1" dirty="0" smtClean="0"/>
              <a:t>Project HW 6 (Due 3/4) -- 20 points </a:t>
            </a:r>
            <a:r>
              <a:rPr lang="en-US" sz="2400" dirty="0" smtClean="0"/>
              <a:t/>
            </a:r>
            <a:br>
              <a:rPr lang="en-US" sz="2400" dirty="0" smtClean="0"/>
            </a:br>
            <a:r>
              <a:rPr lang="en-US" sz="2400" dirty="0" smtClean="0"/>
              <a:t>You are given the following dataset to analyze using TDA Mapper </a:t>
            </a:r>
          </a:p>
          <a:p>
            <a:endParaRPr lang="en-US" sz="2400" dirty="0" smtClean="0"/>
          </a:p>
          <a:p>
            <a:r>
              <a:rPr lang="en-US" sz="2400" dirty="0" smtClean="0"/>
              <a:t>a.) What do you expect the output of TDA mapper to be if using a PCA type filter.  Note your answer need not be correct -- your focus should be on the explanation.</a:t>
            </a:r>
          </a:p>
          <a:p>
            <a:r>
              <a:rPr lang="en-US" sz="2400" dirty="0" smtClean="0"/>
              <a:t/>
            </a:r>
            <a:br>
              <a:rPr lang="en-US" sz="2400" dirty="0" smtClean="0"/>
            </a:br>
            <a:r>
              <a:rPr lang="en-US" sz="2400" dirty="0" smtClean="0"/>
              <a:t>b.) Use python mapper to explore this data set using a variety of filters.</a:t>
            </a:r>
          </a:p>
          <a:p>
            <a:r>
              <a:rPr lang="en-US" sz="2400" dirty="0" smtClean="0"/>
              <a:t/>
            </a:r>
            <a:br>
              <a:rPr lang="en-US" sz="2400" dirty="0" smtClean="0"/>
            </a:br>
            <a:r>
              <a:rPr lang="en-US" sz="2400" dirty="0" smtClean="0"/>
              <a:t>c.) Analyze the results.</a:t>
            </a:r>
            <a:endParaRPr lang="en-US" sz="2400" dirty="0"/>
          </a:p>
        </p:txBody>
      </p:sp>
      <p:sp>
        <p:nvSpPr>
          <p:cNvPr id="4" name="Rectangle 3"/>
          <p:cNvSpPr/>
          <p:nvPr/>
        </p:nvSpPr>
        <p:spPr>
          <a:xfrm>
            <a:off x="5656050" y="4904677"/>
            <a:ext cx="3223639" cy="830997"/>
          </a:xfrm>
          <a:prstGeom prst="rect">
            <a:avLst/>
          </a:prstGeom>
          <a:solidFill>
            <a:schemeClr val="accent4">
              <a:lumMod val="20000"/>
              <a:lumOff val="80000"/>
            </a:schemeClr>
          </a:solidFill>
        </p:spPr>
        <p:txBody>
          <a:bodyPr wrap="none">
            <a:spAutoFit/>
          </a:bodyPr>
          <a:lstStyle/>
          <a:p>
            <a:r>
              <a:rPr lang="en-US" sz="2400" dirty="0" smtClean="0"/>
              <a:t>See </a:t>
            </a:r>
            <a:r>
              <a:rPr lang="en-US" sz="2400" dirty="0" err="1" smtClean="0"/>
              <a:t>flaresTransformed.r</a:t>
            </a:r>
            <a:r>
              <a:rPr lang="en-US" sz="2400" dirty="0" smtClean="0"/>
              <a:t> </a:t>
            </a:r>
          </a:p>
          <a:p>
            <a:r>
              <a:rPr lang="en-US" sz="2400" dirty="0" smtClean="0"/>
              <a:t>in LABS/ directory</a:t>
            </a:r>
            <a:endParaRPr lang="en-US" sz="2400" dirty="0"/>
          </a:p>
        </p:txBody>
      </p:sp>
    </p:spTree>
    <p:extLst>
      <p:ext uri="{BB962C8B-B14F-4D97-AF65-F5344CB8AC3E}">
        <p14:creationId xmlns:p14="http://schemas.microsoft.com/office/powerpoint/2010/main" val="297357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028" y="631424"/>
            <a:ext cx="8695944" cy="4362711"/>
          </a:xfrm>
          <a:prstGeom prst="rect">
            <a:avLst/>
          </a:prstGeom>
        </p:spPr>
      </p:pic>
      <p:sp>
        <p:nvSpPr>
          <p:cNvPr id="3" name="Rectangle 2"/>
          <p:cNvSpPr/>
          <p:nvPr/>
        </p:nvSpPr>
        <p:spPr>
          <a:xfrm>
            <a:off x="1371600" y="5269958"/>
            <a:ext cx="6284422" cy="830997"/>
          </a:xfrm>
          <a:prstGeom prst="rect">
            <a:avLst/>
          </a:prstGeom>
        </p:spPr>
        <p:txBody>
          <a:bodyPr wrap="square">
            <a:spAutoFit/>
          </a:bodyPr>
          <a:lstStyle/>
          <a:p>
            <a:r>
              <a:rPr lang="en-US" sz="2400" dirty="0" smtClean="0"/>
              <a:t>Combining categorical DNA mutation categorical information with numerical gene expression data</a:t>
            </a:r>
          </a:p>
        </p:txBody>
      </p:sp>
    </p:spTree>
    <p:extLst>
      <p:ext uri="{BB962C8B-B14F-4D97-AF65-F5344CB8AC3E}">
        <p14:creationId xmlns:p14="http://schemas.microsoft.com/office/powerpoint/2010/main" val="98927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390" y="0"/>
            <a:ext cx="8869680" cy="4400056"/>
          </a:xfrm>
          <a:prstGeom prst="rect">
            <a:avLst/>
          </a:prstGeom>
        </p:spPr>
      </p:pic>
      <p:pic>
        <p:nvPicPr>
          <p:cNvPr id="3" name="Picture 2"/>
          <p:cNvPicPr>
            <a:picLocks noChangeAspect="1"/>
          </p:cNvPicPr>
          <p:nvPr/>
        </p:nvPicPr>
        <p:blipFill>
          <a:blip r:embed="rId3"/>
          <a:stretch>
            <a:fillRect/>
          </a:stretch>
        </p:blipFill>
        <p:spPr>
          <a:xfrm>
            <a:off x="401260" y="4391372"/>
            <a:ext cx="8869680" cy="3086605"/>
          </a:xfrm>
          <a:prstGeom prst="rect">
            <a:avLst/>
          </a:prstGeom>
        </p:spPr>
      </p:pic>
    </p:spTree>
    <p:extLst>
      <p:ext uri="{BB962C8B-B14F-4D97-AF65-F5344CB8AC3E}">
        <p14:creationId xmlns:p14="http://schemas.microsoft.com/office/powerpoint/2010/main" val="70710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596" y="1214889"/>
            <a:ext cx="8750808" cy="4428222"/>
          </a:xfrm>
          <a:prstGeom prst="rect">
            <a:avLst/>
          </a:prstGeom>
        </p:spPr>
      </p:pic>
    </p:spTree>
    <p:extLst>
      <p:ext uri="{BB962C8B-B14F-4D97-AF65-F5344CB8AC3E}">
        <p14:creationId xmlns:p14="http://schemas.microsoft.com/office/powerpoint/2010/main" val="97239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592" y="901586"/>
            <a:ext cx="8814816" cy="4193085"/>
          </a:xfrm>
          <a:prstGeom prst="rect">
            <a:avLst/>
          </a:prstGeom>
        </p:spPr>
      </p:pic>
    </p:spTree>
    <p:extLst>
      <p:ext uri="{BB962C8B-B14F-4D97-AF65-F5344CB8AC3E}">
        <p14:creationId xmlns:p14="http://schemas.microsoft.com/office/powerpoint/2010/main" val="130723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876" y="964190"/>
            <a:ext cx="8842248" cy="4095779"/>
          </a:xfrm>
          <a:prstGeom prst="rect">
            <a:avLst/>
          </a:prstGeom>
        </p:spPr>
      </p:pic>
    </p:spTree>
    <p:extLst>
      <p:ext uri="{BB962C8B-B14F-4D97-AF65-F5344CB8AC3E}">
        <p14:creationId xmlns:p14="http://schemas.microsoft.com/office/powerpoint/2010/main" val="37280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8809" y="247178"/>
            <a:ext cx="8272880" cy="2468880"/>
            <a:chOff x="65622" y="275098"/>
            <a:chExt cx="12962673" cy="3302767"/>
          </a:xfrm>
        </p:grpSpPr>
        <p:pic>
          <p:nvPicPr>
            <p:cNvPr id="4" name="Picture 3"/>
            <p:cNvPicPr>
              <a:picLocks noChangeAspect="1"/>
            </p:cNvPicPr>
            <p:nvPr/>
          </p:nvPicPr>
          <p:blipFill>
            <a:blip r:embed="rId2"/>
            <a:stretch>
              <a:fillRect/>
            </a:stretch>
          </p:blipFill>
          <p:spPr>
            <a:xfrm>
              <a:off x="65622" y="275098"/>
              <a:ext cx="6096000" cy="1323975"/>
            </a:xfrm>
            <a:prstGeom prst="rect">
              <a:avLst/>
            </a:prstGeom>
          </p:spPr>
        </p:pic>
        <p:pic>
          <p:nvPicPr>
            <p:cNvPr id="5" name="Picture 4"/>
            <p:cNvPicPr>
              <a:picLocks noChangeAspect="1"/>
            </p:cNvPicPr>
            <p:nvPr/>
          </p:nvPicPr>
          <p:blipFill>
            <a:blip r:embed="rId3"/>
            <a:stretch>
              <a:fillRect/>
            </a:stretch>
          </p:blipFill>
          <p:spPr>
            <a:xfrm>
              <a:off x="6817995" y="275098"/>
              <a:ext cx="6210300" cy="1209675"/>
            </a:xfrm>
            <a:prstGeom prst="rect">
              <a:avLst/>
            </a:prstGeom>
          </p:spPr>
        </p:pic>
        <p:pic>
          <p:nvPicPr>
            <p:cNvPr id="6" name="Picture 5"/>
            <p:cNvPicPr>
              <a:picLocks noChangeAspect="1"/>
            </p:cNvPicPr>
            <p:nvPr/>
          </p:nvPicPr>
          <p:blipFill>
            <a:blip r:embed="rId4"/>
            <a:stretch>
              <a:fillRect/>
            </a:stretch>
          </p:blipFill>
          <p:spPr>
            <a:xfrm>
              <a:off x="226519" y="2311040"/>
              <a:ext cx="6124575" cy="1266825"/>
            </a:xfrm>
            <a:prstGeom prst="rect">
              <a:avLst/>
            </a:prstGeom>
          </p:spPr>
        </p:pic>
        <p:pic>
          <p:nvPicPr>
            <p:cNvPr id="7" name="Picture 6"/>
            <p:cNvPicPr>
              <a:picLocks noChangeAspect="1"/>
            </p:cNvPicPr>
            <p:nvPr/>
          </p:nvPicPr>
          <p:blipFill>
            <a:blip r:embed="rId5"/>
            <a:stretch>
              <a:fillRect/>
            </a:stretch>
          </p:blipFill>
          <p:spPr>
            <a:xfrm>
              <a:off x="7263144" y="2339615"/>
              <a:ext cx="2724150" cy="1238250"/>
            </a:xfrm>
            <a:prstGeom prst="rect">
              <a:avLst/>
            </a:prstGeom>
          </p:spPr>
        </p:pic>
      </p:grpSp>
      <p:cxnSp>
        <p:nvCxnSpPr>
          <p:cNvPr id="10" name="Straight Connector 9"/>
          <p:cNvCxnSpPr/>
          <p:nvPr/>
        </p:nvCxnSpPr>
        <p:spPr>
          <a:xfrm>
            <a:off x="314107" y="1472812"/>
            <a:ext cx="85437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385006" y="247178"/>
            <a:ext cx="1" cy="2468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85960" y="238372"/>
            <a:ext cx="1" cy="2468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67308" y="247178"/>
            <a:ext cx="1" cy="246888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stretch>
            <a:fillRect/>
          </a:stretch>
        </p:blipFill>
        <p:spPr>
          <a:xfrm>
            <a:off x="1608439" y="2737516"/>
            <a:ext cx="6807769" cy="3749040"/>
          </a:xfrm>
          <a:prstGeom prst="rect">
            <a:avLst/>
          </a:prstGeom>
        </p:spPr>
      </p:pic>
      <p:grpSp>
        <p:nvGrpSpPr>
          <p:cNvPr id="19" name="Group 18"/>
          <p:cNvGrpSpPr>
            <a:grpSpLocks noChangeAspect="1"/>
          </p:cNvGrpSpPr>
          <p:nvPr/>
        </p:nvGrpSpPr>
        <p:grpSpPr>
          <a:xfrm>
            <a:off x="0" y="6583680"/>
            <a:ext cx="8243316" cy="274320"/>
            <a:chOff x="-2933918" y="3282106"/>
            <a:chExt cx="11449050" cy="381000"/>
          </a:xfrm>
        </p:grpSpPr>
        <p:pic>
          <p:nvPicPr>
            <p:cNvPr id="17" name="Picture 16"/>
            <p:cNvPicPr>
              <a:picLocks noChangeAspect="1"/>
            </p:cNvPicPr>
            <p:nvPr/>
          </p:nvPicPr>
          <p:blipFill>
            <a:blip r:embed="rId7"/>
            <a:stretch>
              <a:fillRect/>
            </a:stretch>
          </p:blipFill>
          <p:spPr>
            <a:xfrm>
              <a:off x="-2933918" y="3282106"/>
              <a:ext cx="10153650" cy="381000"/>
            </a:xfrm>
            <a:prstGeom prst="rect">
              <a:avLst/>
            </a:prstGeom>
          </p:spPr>
        </p:pic>
        <p:pic>
          <p:nvPicPr>
            <p:cNvPr id="18" name="Picture 17"/>
            <p:cNvPicPr>
              <a:picLocks noChangeAspect="1"/>
            </p:cNvPicPr>
            <p:nvPr/>
          </p:nvPicPr>
          <p:blipFill>
            <a:blip r:embed="rId8"/>
            <a:stretch>
              <a:fillRect/>
            </a:stretch>
          </p:blipFill>
          <p:spPr>
            <a:xfrm>
              <a:off x="7219732" y="3296394"/>
              <a:ext cx="1295400" cy="352425"/>
            </a:xfrm>
            <a:prstGeom prst="rect">
              <a:avLst/>
            </a:prstGeom>
          </p:spPr>
        </p:pic>
      </p:grpSp>
    </p:spTree>
    <p:extLst>
      <p:ext uri="{BB962C8B-B14F-4D97-AF65-F5344CB8AC3E}">
        <p14:creationId xmlns:p14="http://schemas.microsoft.com/office/powerpoint/2010/main" val="321547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8809" y="247178"/>
            <a:ext cx="8272880" cy="2468880"/>
            <a:chOff x="65622" y="275098"/>
            <a:chExt cx="12962673" cy="3302767"/>
          </a:xfrm>
        </p:grpSpPr>
        <p:pic>
          <p:nvPicPr>
            <p:cNvPr id="4" name="Picture 3"/>
            <p:cNvPicPr>
              <a:picLocks noChangeAspect="1"/>
            </p:cNvPicPr>
            <p:nvPr/>
          </p:nvPicPr>
          <p:blipFill>
            <a:blip r:embed="rId2"/>
            <a:stretch>
              <a:fillRect/>
            </a:stretch>
          </p:blipFill>
          <p:spPr>
            <a:xfrm>
              <a:off x="65622" y="275098"/>
              <a:ext cx="6096000" cy="1323975"/>
            </a:xfrm>
            <a:prstGeom prst="rect">
              <a:avLst/>
            </a:prstGeom>
          </p:spPr>
        </p:pic>
        <p:pic>
          <p:nvPicPr>
            <p:cNvPr id="5" name="Picture 4"/>
            <p:cNvPicPr>
              <a:picLocks noChangeAspect="1"/>
            </p:cNvPicPr>
            <p:nvPr/>
          </p:nvPicPr>
          <p:blipFill>
            <a:blip r:embed="rId3"/>
            <a:stretch>
              <a:fillRect/>
            </a:stretch>
          </p:blipFill>
          <p:spPr>
            <a:xfrm>
              <a:off x="6817995" y="275098"/>
              <a:ext cx="6210300" cy="1209675"/>
            </a:xfrm>
            <a:prstGeom prst="rect">
              <a:avLst/>
            </a:prstGeom>
          </p:spPr>
        </p:pic>
        <p:pic>
          <p:nvPicPr>
            <p:cNvPr id="6" name="Picture 5"/>
            <p:cNvPicPr>
              <a:picLocks noChangeAspect="1"/>
            </p:cNvPicPr>
            <p:nvPr/>
          </p:nvPicPr>
          <p:blipFill>
            <a:blip r:embed="rId4"/>
            <a:stretch>
              <a:fillRect/>
            </a:stretch>
          </p:blipFill>
          <p:spPr>
            <a:xfrm>
              <a:off x="226519" y="2311040"/>
              <a:ext cx="6124575" cy="1266825"/>
            </a:xfrm>
            <a:prstGeom prst="rect">
              <a:avLst/>
            </a:prstGeom>
          </p:spPr>
        </p:pic>
        <p:pic>
          <p:nvPicPr>
            <p:cNvPr id="7" name="Picture 6"/>
            <p:cNvPicPr>
              <a:picLocks noChangeAspect="1"/>
            </p:cNvPicPr>
            <p:nvPr/>
          </p:nvPicPr>
          <p:blipFill>
            <a:blip r:embed="rId5"/>
            <a:stretch>
              <a:fillRect/>
            </a:stretch>
          </p:blipFill>
          <p:spPr>
            <a:xfrm>
              <a:off x="7263144" y="2339615"/>
              <a:ext cx="2724150" cy="1238250"/>
            </a:xfrm>
            <a:prstGeom prst="rect">
              <a:avLst/>
            </a:prstGeom>
          </p:spPr>
        </p:pic>
      </p:grpSp>
      <p:cxnSp>
        <p:nvCxnSpPr>
          <p:cNvPr id="10" name="Straight Connector 9"/>
          <p:cNvCxnSpPr/>
          <p:nvPr/>
        </p:nvCxnSpPr>
        <p:spPr>
          <a:xfrm>
            <a:off x="314107" y="1472812"/>
            <a:ext cx="85437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385006" y="247178"/>
            <a:ext cx="1" cy="2468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85960" y="238372"/>
            <a:ext cx="1" cy="2468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67308" y="247178"/>
            <a:ext cx="1" cy="246888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stretch>
            <a:fillRect/>
          </a:stretch>
        </p:blipFill>
        <p:spPr>
          <a:xfrm>
            <a:off x="1608439" y="2737516"/>
            <a:ext cx="6807769" cy="3749040"/>
          </a:xfrm>
          <a:prstGeom prst="rect">
            <a:avLst/>
          </a:prstGeom>
        </p:spPr>
      </p:pic>
      <p:grpSp>
        <p:nvGrpSpPr>
          <p:cNvPr id="19" name="Group 18"/>
          <p:cNvGrpSpPr>
            <a:grpSpLocks noChangeAspect="1"/>
          </p:cNvGrpSpPr>
          <p:nvPr/>
        </p:nvGrpSpPr>
        <p:grpSpPr>
          <a:xfrm>
            <a:off x="0" y="6583680"/>
            <a:ext cx="8243316" cy="274320"/>
            <a:chOff x="-2933918" y="3282106"/>
            <a:chExt cx="11449050" cy="381000"/>
          </a:xfrm>
        </p:grpSpPr>
        <p:pic>
          <p:nvPicPr>
            <p:cNvPr id="17" name="Picture 16"/>
            <p:cNvPicPr>
              <a:picLocks noChangeAspect="1"/>
            </p:cNvPicPr>
            <p:nvPr/>
          </p:nvPicPr>
          <p:blipFill>
            <a:blip r:embed="rId7"/>
            <a:stretch>
              <a:fillRect/>
            </a:stretch>
          </p:blipFill>
          <p:spPr>
            <a:xfrm>
              <a:off x="-2933918" y="3282106"/>
              <a:ext cx="10153650" cy="381000"/>
            </a:xfrm>
            <a:prstGeom prst="rect">
              <a:avLst/>
            </a:prstGeom>
          </p:spPr>
        </p:pic>
        <p:pic>
          <p:nvPicPr>
            <p:cNvPr id="18" name="Picture 17"/>
            <p:cNvPicPr>
              <a:picLocks noChangeAspect="1"/>
            </p:cNvPicPr>
            <p:nvPr/>
          </p:nvPicPr>
          <p:blipFill>
            <a:blip r:embed="rId8"/>
            <a:stretch>
              <a:fillRect/>
            </a:stretch>
          </p:blipFill>
          <p:spPr>
            <a:xfrm>
              <a:off x="7219732" y="3296394"/>
              <a:ext cx="1295400" cy="352425"/>
            </a:xfrm>
            <a:prstGeom prst="rect">
              <a:avLst/>
            </a:prstGeom>
          </p:spPr>
        </p:pic>
      </p:grpSp>
      <p:cxnSp>
        <p:nvCxnSpPr>
          <p:cNvPr id="3" name="Straight Connector 2"/>
          <p:cNvCxnSpPr/>
          <p:nvPr/>
        </p:nvCxnSpPr>
        <p:spPr>
          <a:xfrm>
            <a:off x="0" y="0"/>
            <a:ext cx="9144000" cy="6858000"/>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772" y="19403"/>
            <a:ext cx="9144000" cy="6858000"/>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17520" y="423949"/>
            <a:ext cx="3217025" cy="1569660"/>
          </a:xfrm>
          <a:prstGeom prst="rect">
            <a:avLst/>
          </a:prstGeom>
          <a:solidFill>
            <a:srgbClr val="FFEFFF"/>
          </a:solidFill>
        </p:spPr>
        <p:txBody>
          <a:bodyPr wrap="square" rtlCol="0">
            <a:spAutoFit/>
          </a:bodyPr>
          <a:lstStyle/>
          <a:p>
            <a:pPr algn="ctr"/>
            <a:r>
              <a:rPr lang="en-US" sz="2400" dirty="0" smtClean="0"/>
              <a:t>We are not (currently) covering persistent homology including barcodes</a:t>
            </a:r>
            <a:endParaRPr lang="en-US" sz="2400" dirty="0"/>
          </a:p>
        </p:txBody>
      </p:sp>
    </p:spTree>
    <p:extLst>
      <p:ext uri="{BB962C8B-B14F-4D97-AF65-F5344CB8AC3E}">
        <p14:creationId xmlns:p14="http://schemas.microsoft.com/office/powerpoint/2010/main" val="181966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37" y="3429000"/>
            <a:ext cx="11750956" cy="3383280"/>
          </a:xfrm>
          <a:prstGeom prst="rect">
            <a:avLst/>
          </a:prstGeom>
        </p:spPr>
      </p:pic>
      <p:pic>
        <p:nvPicPr>
          <p:cNvPr id="3" name="Picture 2"/>
          <p:cNvPicPr>
            <a:picLocks noChangeAspect="1"/>
          </p:cNvPicPr>
          <p:nvPr/>
        </p:nvPicPr>
        <p:blipFill>
          <a:blip r:embed="rId3"/>
          <a:stretch>
            <a:fillRect/>
          </a:stretch>
        </p:blipFill>
        <p:spPr>
          <a:xfrm>
            <a:off x="3970992" y="0"/>
            <a:ext cx="5003269" cy="3566160"/>
          </a:xfrm>
          <a:prstGeom prst="rect">
            <a:avLst/>
          </a:prstGeom>
        </p:spPr>
      </p:pic>
      <p:sp>
        <p:nvSpPr>
          <p:cNvPr id="4" name="TextBox 3"/>
          <p:cNvSpPr txBox="1"/>
          <p:nvPr/>
        </p:nvSpPr>
        <p:spPr>
          <a:xfrm>
            <a:off x="903593" y="889462"/>
            <a:ext cx="3067399" cy="1938992"/>
          </a:xfrm>
          <a:prstGeom prst="rect">
            <a:avLst/>
          </a:prstGeom>
          <a:solidFill>
            <a:schemeClr val="accent4">
              <a:lumMod val="20000"/>
              <a:lumOff val="80000"/>
            </a:schemeClr>
          </a:solidFill>
        </p:spPr>
        <p:txBody>
          <a:bodyPr wrap="square" rtlCol="0">
            <a:spAutoFit/>
          </a:bodyPr>
          <a:lstStyle/>
          <a:p>
            <a:r>
              <a:rPr lang="en-US" sz="2400" dirty="0" smtClean="0"/>
              <a:t>We may or may not introduce persistent homology via the preparatory lectures listed in weeks 11 - 13</a:t>
            </a:r>
            <a:endParaRPr lang="en-US" sz="2400" dirty="0"/>
          </a:p>
        </p:txBody>
      </p:sp>
    </p:spTree>
    <p:extLst>
      <p:ext uri="{BB962C8B-B14F-4D97-AF65-F5344CB8AC3E}">
        <p14:creationId xmlns:p14="http://schemas.microsoft.com/office/powerpoint/2010/main" val="419617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906" y="50363"/>
            <a:ext cx="5995734" cy="461665"/>
          </a:xfrm>
          <a:prstGeom prst="rect">
            <a:avLst/>
          </a:prstGeom>
          <a:noFill/>
        </p:spPr>
        <p:txBody>
          <a:bodyPr wrap="square" rtlCol="0">
            <a:spAutoFit/>
          </a:bodyPr>
          <a:lstStyle/>
          <a:p>
            <a:r>
              <a:rPr lang="en-US" sz="2400" dirty="0" smtClean="0">
                <a:solidFill>
                  <a:srgbClr val="7030A0"/>
                </a:solidFill>
              </a:rPr>
              <a:t>Section 2.2.2:  Distances (optional)</a:t>
            </a:r>
            <a:endParaRPr lang="en-US" sz="2400" dirty="0">
              <a:solidFill>
                <a:srgbClr val="7030A0"/>
              </a:solidFill>
            </a:endParaRPr>
          </a:p>
        </p:txBody>
      </p:sp>
      <p:pic>
        <p:nvPicPr>
          <p:cNvPr id="4" name="Picture 3"/>
          <p:cNvPicPr>
            <a:picLocks noChangeAspect="1"/>
          </p:cNvPicPr>
          <p:nvPr/>
        </p:nvPicPr>
        <p:blipFill>
          <a:blip r:embed="rId2"/>
          <a:stretch>
            <a:fillRect/>
          </a:stretch>
        </p:blipFill>
        <p:spPr>
          <a:xfrm>
            <a:off x="568881" y="456188"/>
            <a:ext cx="7854495" cy="1463040"/>
          </a:xfrm>
          <a:prstGeom prst="rect">
            <a:avLst/>
          </a:prstGeom>
        </p:spPr>
      </p:pic>
      <p:pic>
        <p:nvPicPr>
          <p:cNvPr id="5" name="Picture 4"/>
          <p:cNvPicPr>
            <a:picLocks noChangeAspect="1"/>
          </p:cNvPicPr>
          <p:nvPr/>
        </p:nvPicPr>
        <p:blipFill>
          <a:blip r:embed="rId3"/>
          <a:stretch>
            <a:fillRect/>
          </a:stretch>
        </p:blipFill>
        <p:spPr>
          <a:xfrm>
            <a:off x="411480" y="1956987"/>
            <a:ext cx="8321040" cy="4897895"/>
          </a:xfrm>
          <a:prstGeom prst="rect">
            <a:avLst/>
          </a:prstGeom>
        </p:spPr>
      </p:pic>
    </p:spTree>
    <p:extLst>
      <p:ext uri="{BB962C8B-B14F-4D97-AF65-F5344CB8AC3E}">
        <p14:creationId xmlns:p14="http://schemas.microsoft.com/office/powerpoint/2010/main" val="374772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8" y="196517"/>
            <a:ext cx="9110748" cy="6386364"/>
          </a:xfrm>
          <a:prstGeom prst="rect">
            <a:avLst/>
          </a:prstGeom>
        </p:spPr>
        <p:txBody>
          <a:bodyPr wrap="square">
            <a:spAutoFit/>
          </a:bodyPr>
          <a:lstStyle/>
          <a:p>
            <a:r>
              <a:rPr lang="en-US" sz="2000" dirty="0" smtClean="0">
                <a:solidFill>
                  <a:srgbClr val="C00000"/>
                </a:solidFill>
              </a:rPr>
              <a:t>But you may want to focus on Euclidean distance AFTER normalizing:</a:t>
            </a:r>
          </a:p>
          <a:p>
            <a:endParaRPr lang="en-US" sz="500" dirty="0"/>
          </a:p>
          <a:p>
            <a:r>
              <a:rPr lang="en-US" sz="2000" b="1" dirty="0" smtClean="0"/>
              <a:t>From databasics3900.r:</a:t>
            </a:r>
          </a:p>
          <a:p>
            <a:endParaRPr lang="en-US" sz="400" dirty="0" smtClean="0"/>
          </a:p>
          <a:p>
            <a:r>
              <a:rPr lang="en-US" sz="2000" dirty="0" smtClean="0">
                <a:solidFill>
                  <a:srgbClr val="00B050"/>
                </a:solidFill>
              </a:rPr>
              <a:t>&gt; # one way to normalize data</a:t>
            </a:r>
          </a:p>
          <a:p>
            <a:r>
              <a:rPr lang="en-US" sz="2000" dirty="0" smtClean="0"/>
              <a:t>&gt; scaledata2 &lt;- scale(data2)  </a:t>
            </a:r>
            <a:r>
              <a:rPr lang="en-US" sz="2000" dirty="0" smtClean="0">
                <a:solidFill>
                  <a:srgbClr val="00B050"/>
                </a:solidFill>
              </a:rPr>
              <a:t># scales data so that mean = 0, </a:t>
            </a:r>
            <a:r>
              <a:rPr lang="en-US" sz="2000" dirty="0" err="1" smtClean="0">
                <a:solidFill>
                  <a:srgbClr val="00B050"/>
                </a:solidFill>
              </a:rPr>
              <a:t>sd</a:t>
            </a:r>
            <a:r>
              <a:rPr lang="en-US" sz="2000" dirty="0" smtClean="0">
                <a:solidFill>
                  <a:srgbClr val="00B050"/>
                </a:solidFill>
              </a:rPr>
              <a:t> = 1</a:t>
            </a:r>
            <a:endParaRPr lang="en-US" sz="2000" dirty="0" smtClean="0">
              <a:solidFill>
                <a:srgbClr val="00B050"/>
              </a:solidFill>
            </a:endParaRPr>
          </a:p>
          <a:p>
            <a:r>
              <a:rPr lang="en-US" sz="2000" dirty="0" smtClean="0"/>
              <a:t>&gt; </a:t>
            </a:r>
            <a:r>
              <a:rPr lang="en-US" sz="2000" dirty="0" err="1" smtClean="0"/>
              <a:t>colMeans</a:t>
            </a:r>
            <a:r>
              <a:rPr lang="en-US" sz="2000" dirty="0" smtClean="0"/>
              <a:t>(scaledata2)  </a:t>
            </a:r>
            <a:r>
              <a:rPr lang="en-US" sz="2000" dirty="0" smtClean="0">
                <a:solidFill>
                  <a:srgbClr val="00B050"/>
                </a:solidFill>
              </a:rPr>
              <a:t># faster version of apply(scaled.dat, 2, mean)</a:t>
            </a:r>
          </a:p>
          <a:p>
            <a:r>
              <a:rPr lang="en-US" sz="2000" dirty="0" smtClean="0"/>
              <a:t> 			    # </a:t>
            </a:r>
            <a:r>
              <a:rPr lang="en-US" sz="2000" dirty="0" smtClean="0">
                <a:solidFill>
                  <a:srgbClr val="00B050"/>
                </a:solidFill>
              </a:rPr>
              <a:t>shows that mean of each column is 0      </a:t>
            </a:r>
            <a:endParaRPr lang="en-US" sz="2000" dirty="0" smtClean="0">
              <a:solidFill>
                <a:srgbClr val="00B050"/>
              </a:solidFill>
            </a:endParaRPr>
          </a:p>
          <a:p>
            <a:r>
              <a:rPr lang="en-US" sz="2000" dirty="0" smtClean="0">
                <a:solidFill>
                  <a:schemeClr val="accent4">
                    <a:lumMod val="50000"/>
                  </a:schemeClr>
                </a:solidFill>
              </a:rPr>
              <a:t> </a:t>
            </a:r>
            <a:r>
              <a:rPr lang="en-US" sz="2000" dirty="0" err="1" smtClean="0">
                <a:solidFill>
                  <a:schemeClr val="accent4">
                    <a:lumMod val="50000"/>
                  </a:schemeClr>
                </a:solidFill>
              </a:rPr>
              <a:t>Sepal.Length</a:t>
            </a:r>
            <a:r>
              <a:rPr lang="en-US" sz="2000" dirty="0" smtClean="0">
                <a:solidFill>
                  <a:schemeClr val="accent4">
                    <a:lumMod val="50000"/>
                  </a:schemeClr>
                </a:solidFill>
              </a:rPr>
              <a:t>   </a:t>
            </a:r>
            <a:r>
              <a:rPr lang="en-US" sz="2000" dirty="0" err="1" smtClean="0">
                <a:solidFill>
                  <a:schemeClr val="accent4">
                    <a:lumMod val="50000"/>
                  </a:schemeClr>
                </a:solidFill>
              </a:rPr>
              <a:t>Sepal.Width</a:t>
            </a:r>
            <a:r>
              <a:rPr lang="en-US" sz="2000" dirty="0" smtClean="0">
                <a:solidFill>
                  <a:schemeClr val="accent4">
                    <a:lumMod val="50000"/>
                  </a:schemeClr>
                </a:solidFill>
              </a:rPr>
              <a:t>  </a:t>
            </a:r>
            <a:r>
              <a:rPr lang="en-US" sz="2000" dirty="0" err="1" smtClean="0">
                <a:solidFill>
                  <a:schemeClr val="accent4">
                    <a:lumMod val="50000"/>
                  </a:schemeClr>
                </a:solidFill>
              </a:rPr>
              <a:t>Petal.Length</a:t>
            </a:r>
            <a:r>
              <a:rPr lang="en-US" sz="2000" dirty="0" smtClean="0">
                <a:solidFill>
                  <a:schemeClr val="accent4">
                    <a:lumMod val="50000"/>
                  </a:schemeClr>
                </a:solidFill>
              </a:rPr>
              <a:t>   </a:t>
            </a:r>
            <a:r>
              <a:rPr lang="en-US" sz="2000" dirty="0" err="1" smtClean="0">
                <a:solidFill>
                  <a:schemeClr val="accent4">
                    <a:lumMod val="50000"/>
                  </a:schemeClr>
                </a:solidFill>
              </a:rPr>
              <a:t>Petal.Width</a:t>
            </a:r>
            <a:r>
              <a:rPr lang="en-US" sz="2000" dirty="0" smtClean="0">
                <a:solidFill>
                  <a:schemeClr val="accent4">
                    <a:lumMod val="50000"/>
                  </a:schemeClr>
                </a:solidFill>
              </a:rPr>
              <a:t> </a:t>
            </a:r>
          </a:p>
          <a:p>
            <a:r>
              <a:rPr lang="en-US" sz="2000" dirty="0" smtClean="0">
                <a:solidFill>
                  <a:schemeClr val="accent4">
                    <a:lumMod val="50000"/>
                  </a:schemeClr>
                </a:solidFill>
              </a:rPr>
              <a:t>-4.480675e-16  2.035409e-16 -2.844947e-17 -3.714621e-17 </a:t>
            </a:r>
          </a:p>
          <a:p>
            <a:r>
              <a:rPr lang="en-US" sz="2000" dirty="0" smtClean="0"/>
              <a:t>&gt; apply(scaledata2, 2, </a:t>
            </a:r>
            <a:r>
              <a:rPr lang="en-US" sz="2000" dirty="0" err="1" smtClean="0"/>
              <a:t>sd</a:t>
            </a:r>
            <a:r>
              <a:rPr lang="en-US" sz="2000" dirty="0" smtClean="0"/>
              <a:t>)         </a:t>
            </a:r>
            <a:r>
              <a:rPr lang="en-US" sz="2000" dirty="0" smtClean="0">
                <a:solidFill>
                  <a:srgbClr val="00B050"/>
                </a:solidFill>
              </a:rPr>
              <a:t># shows that standard deviation</a:t>
            </a:r>
          </a:p>
          <a:p>
            <a:r>
              <a:rPr lang="en-US" sz="2000" dirty="0">
                <a:solidFill>
                  <a:srgbClr val="00B050"/>
                </a:solidFill>
              </a:rPr>
              <a:t> </a:t>
            </a:r>
            <a:r>
              <a:rPr lang="en-US" sz="2000" dirty="0" smtClean="0">
                <a:solidFill>
                  <a:srgbClr val="00B050"/>
                </a:solidFill>
              </a:rPr>
              <a:t>                                                      #</a:t>
            </a:r>
            <a:r>
              <a:rPr lang="en-US" sz="2000" dirty="0" smtClean="0">
                <a:solidFill>
                  <a:srgbClr val="00B050"/>
                </a:solidFill>
              </a:rPr>
              <a:t> of each column is 1     </a:t>
            </a:r>
            <a:endParaRPr lang="en-US" sz="2000" dirty="0" smtClean="0">
              <a:solidFill>
                <a:srgbClr val="00B050"/>
              </a:solidFill>
            </a:endParaRPr>
          </a:p>
          <a:p>
            <a:r>
              <a:rPr lang="en-US" sz="2000" dirty="0" err="1" smtClean="0">
                <a:solidFill>
                  <a:schemeClr val="accent4">
                    <a:lumMod val="50000"/>
                  </a:schemeClr>
                </a:solidFill>
              </a:rPr>
              <a:t>Sepal.Length</a:t>
            </a:r>
            <a:r>
              <a:rPr lang="en-US" sz="2000" dirty="0" smtClean="0">
                <a:solidFill>
                  <a:schemeClr val="accent4">
                    <a:lumMod val="50000"/>
                  </a:schemeClr>
                </a:solidFill>
              </a:rPr>
              <a:t>  </a:t>
            </a:r>
            <a:r>
              <a:rPr lang="en-US" sz="2000" dirty="0" err="1" smtClean="0">
                <a:solidFill>
                  <a:schemeClr val="accent4">
                    <a:lumMod val="50000"/>
                  </a:schemeClr>
                </a:solidFill>
              </a:rPr>
              <a:t>Sepal.Width</a:t>
            </a:r>
            <a:r>
              <a:rPr lang="en-US" sz="2000" dirty="0" smtClean="0">
                <a:solidFill>
                  <a:schemeClr val="accent4">
                    <a:lumMod val="50000"/>
                  </a:schemeClr>
                </a:solidFill>
              </a:rPr>
              <a:t> </a:t>
            </a:r>
            <a:r>
              <a:rPr lang="en-US" sz="2000" dirty="0" err="1" smtClean="0">
                <a:solidFill>
                  <a:schemeClr val="accent4">
                    <a:lumMod val="50000"/>
                  </a:schemeClr>
                </a:solidFill>
              </a:rPr>
              <a:t>Petal.Length</a:t>
            </a:r>
            <a:r>
              <a:rPr lang="en-US" sz="2000" dirty="0" smtClean="0">
                <a:solidFill>
                  <a:schemeClr val="accent4">
                    <a:lumMod val="50000"/>
                  </a:schemeClr>
                </a:solidFill>
              </a:rPr>
              <a:t>  </a:t>
            </a:r>
            <a:r>
              <a:rPr lang="en-US" sz="2000" dirty="0" err="1" smtClean="0">
                <a:solidFill>
                  <a:schemeClr val="accent4">
                    <a:lumMod val="50000"/>
                  </a:schemeClr>
                </a:solidFill>
              </a:rPr>
              <a:t>Petal.Width</a:t>
            </a:r>
            <a:r>
              <a:rPr lang="en-US" sz="2000" dirty="0" smtClean="0">
                <a:solidFill>
                  <a:schemeClr val="accent4">
                    <a:lumMod val="50000"/>
                  </a:schemeClr>
                </a:solidFill>
              </a:rPr>
              <a:t> </a:t>
            </a:r>
          </a:p>
          <a:p>
            <a:r>
              <a:rPr lang="en-US" sz="2000" dirty="0" smtClean="0">
                <a:solidFill>
                  <a:schemeClr val="accent4">
                    <a:lumMod val="50000"/>
                  </a:schemeClr>
                </a:solidFill>
              </a:rPr>
              <a:t>           1            1            1            1 </a:t>
            </a:r>
            <a:endParaRPr lang="en-US" sz="2000" dirty="0">
              <a:solidFill>
                <a:schemeClr val="accent4">
                  <a:lumMod val="50000"/>
                </a:schemeClr>
              </a:solidFill>
            </a:endParaRPr>
          </a:p>
          <a:p>
            <a:r>
              <a:rPr lang="en-US" sz="2000" dirty="0" smtClean="0"/>
              <a:t>-------------------------------------------------------------------------------------------</a:t>
            </a:r>
          </a:p>
          <a:p>
            <a:r>
              <a:rPr lang="en-US" sz="2000" dirty="0" smtClean="0"/>
              <a:t>P&lt;- select(</a:t>
            </a:r>
            <a:r>
              <a:rPr lang="en-US" sz="2000" dirty="0" err="1" smtClean="0"/>
              <a:t>tbl_df</a:t>
            </a:r>
            <a:r>
              <a:rPr lang="en-US" sz="2000" dirty="0" smtClean="0"/>
              <a:t>(scaledata2), </a:t>
            </a:r>
            <a:r>
              <a:rPr lang="en-US" sz="2000" dirty="0" err="1" smtClean="0"/>
              <a:t>Petal.Length</a:t>
            </a:r>
            <a:r>
              <a:rPr lang="en-US" sz="2000" dirty="0" smtClean="0"/>
              <a:t>)		</a:t>
            </a:r>
            <a:r>
              <a:rPr lang="en-US" sz="2000" dirty="0" smtClean="0">
                <a:solidFill>
                  <a:srgbClr val="00B050"/>
                </a:solidFill>
              </a:rPr>
              <a:t># Choose filter</a:t>
            </a:r>
          </a:p>
          <a:p>
            <a:r>
              <a:rPr lang="en-US" sz="2000" dirty="0" smtClean="0"/>
              <a:t>m1 &lt;- mapper1D(					</a:t>
            </a:r>
            <a:r>
              <a:rPr lang="en-US" sz="2000" dirty="0" smtClean="0">
                <a:solidFill>
                  <a:srgbClr val="00B050"/>
                </a:solidFill>
              </a:rPr>
              <a:t># Apply mapper</a:t>
            </a:r>
            <a:endParaRPr lang="en-US" sz="2000" dirty="0" smtClean="0">
              <a:solidFill>
                <a:srgbClr val="00B050"/>
              </a:solidFill>
            </a:endParaRPr>
          </a:p>
          <a:p>
            <a:r>
              <a:rPr lang="en-US" sz="2000" dirty="0" smtClean="0"/>
              <a:t>  </a:t>
            </a:r>
            <a:r>
              <a:rPr lang="en-US" sz="2000" dirty="0" err="1" smtClean="0"/>
              <a:t>distance_matrix</a:t>
            </a:r>
            <a:r>
              <a:rPr lang="en-US" sz="2000" dirty="0" smtClean="0"/>
              <a:t> = </a:t>
            </a:r>
            <a:r>
              <a:rPr lang="en-US" sz="2000" dirty="0" err="1" smtClean="0">
                <a:solidFill>
                  <a:srgbClr val="C00000"/>
                </a:solidFill>
              </a:rPr>
              <a:t>dist</a:t>
            </a:r>
            <a:r>
              <a:rPr lang="en-US" sz="2000" dirty="0" smtClean="0"/>
              <a:t>(</a:t>
            </a:r>
            <a:r>
              <a:rPr lang="en-US" sz="2000" dirty="0" err="1" smtClean="0"/>
              <a:t>data.frame</a:t>
            </a:r>
            <a:r>
              <a:rPr lang="en-US" sz="2000" dirty="0" smtClean="0"/>
              <a:t>(scaledata2)),</a:t>
            </a:r>
          </a:p>
          <a:p>
            <a:r>
              <a:rPr lang="en-US" sz="2000" dirty="0" smtClean="0"/>
              <a:t>  </a:t>
            </a:r>
            <a:r>
              <a:rPr lang="en-US" sz="2000" dirty="0" err="1" smtClean="0"/>
              <a:t>filter_values</a:t>
            </a:r>
            <a:r>
              <a:rPr lang="en-US" sz="2000" dirty="0" smtClean="0"/>
              <a:t> = P,</a:t>
            </a:r>
          </a:p>
          <a:p>
            <a:r>
              <a:rPr lang="en-US" sz="2000" dirty="0" smtClean="0"/>
              <a:t>  </a:t>
            </a:r>
            <a:r>
              <a:rPr lang="en-US" sz="2000" dirty="0" err="1" smtClean="0"/>
              <a:t>num_intervals</a:t>
            </a:r>
            <a:r>
              <a:rPr lang="en-US" sz="2000" dirty="0" smtClean="0"/>
              <a:t> = 10,</a:t>
            </a:r>
          </a:p>
          <a:p>
            <a:r>
              <a:rPr lang="en-US" sz="2000" dirty="0" smtClean="0"/>
              <a:t>  </a:t>
            </a:r>
            <a:r>
              <a:rPr lang="en-US" sz="2000" dirty="0" err="1" smtClean="0"/>
              <a:t>percent_overlap</a:t>
            </a:r>
            <a:r>
              <a:rPr lang="en-US" sz="2000" dirty="0" smtClean="0"/>
              <a:t> = 50,</a:t>
            </a:r>
          </a:p>
          <a:p>
            <a:r>
              <a:rPr lang="en-US" sz="2000" dirty="0" smtClean="0"/>
              <a:t>  </a:t>
            </a:r>
            <a:r>
              <a:rPr lang="en-US" sz="2000" dirty="0" err="1" smtClean="0"/>
              <a:t>num_bins_when_clustering</a:t>
            </a:r>
            <a:r>
              <a:rPr lang="en-US" sz="2000" dirty="0" smtClean="0"/>
              <a:t> = 10)</a:t>
            </a:r>
            <a:endParaRPr lang="en-US" sz="2000" dirty="0"/>
          </a:p>
        </p:txBody>
      </p:sp>
      <p:sp>
        <p:nvSpPr>
          <p:cNvPr id="5" name="Rectangle 4"/>
          <p:cNvSpPr/>
          <p:nvPr/>
        </p:nvSpPr>
        <p:spPr>
          <a:xfrm>
            <a:off x="4804756" y="5504563"/>
            <a:ext cx="4222866" cy="1200329"/>
          </a:xfrm>
          <a:prstGeom prst="rect">
            <a:avLst/>
          </a:prstGeom>
          <a:solidFill>
            <a:schemeClr val="accent4">
              <a:lumMod val="20000"/>
              <a:lumOff val="80000"/>
            </a:schemeClr>
          </a:solidFill>
        </p:spPr>
        <p:txBody>
          <a:bodyPr wrap="square">
            <a:spAutoFit/>
          </a:bodyPr>
          <a:lstStyle/>
          <a:p>
            <a:r>
              <a:rPr lang="en-US" dirty="0" smtClean="0"/>
              <a:t># save data to current working</a:t>
            </a:r>
          </a:p>
          <a:p>
            <a:r>
              <a:rPr lang="en-US" dirty="0" smtClean="0"/>
              <a:t># </a:t>
            </a:r>
            <a:r>
              <a:rPr lang="en-US" dirty="0" smtClean="0"/>
              <a:t>directory </a:t>
            </a:r>
            <a:r>
              <a:rPr lang="en-US" dirty="0" smtClean="0"/>
              <a:t>as a text file</a:t>
            </a:r>
          </a:p>
          <a:p>
            <a:r>
              <a:rPr lang="en-US" dirty="0" err="1" smtClean="0"/>
              <a:t>write.table</a:t>
            </a:r>
            <a:r>
              <a:rPr lang="en-US" dirty="0" smtClean="0"/>
              <a:t>(scaledata2, "data.txt", </a:t>
            </a:r>
            <a:r>
              <a:rPr lang="en-US" dirty="0" err="1" smtClean="0"/>
              <a:t>sep</a:t>
            </a:r>
            <a:r>
              <a:rPr lang="en-US" dirty="0" smtClean="0"/>
              <a:t>=" ", </a:t>
            </a:r>
          </a:p>
          <a:p>
            <a:r>
              <a:rPr lang="en-US" dirty="0" smtClean="0"/>
              <a:t>      </a:t>
            </a:r>
            <a:r>
              <a:rPr lang="en-US" dirty="0" err="1" smtClean="0"/>
              <a:t>row.names</a:t>
            </a:r>
            <a:r>
              <a:rPr lang="en-US" dirty="0" smtClean="0"/>
              <a:t> = FALSE, </a:t>
            </a:r>
            <a:r>
              <a:rPr lang="en-US" dirty="0" err="1" smtClean="0"/>
              <a:t>col.names</a:t>
            </a:r>
            <a:r>
              <a:rPr lang="en-US" dirty="0" smtClean="0"/>
              <a:t> = FALSE)</a:t>
            </a:r>
            <a:endParaRPr lang="en-US" dirty="0"/>
          </a:p>
        </p:txBody>
      </p:sp>
    </p:spTree>
    <p:extLst>
      <p:ext uri="{BB962C8B-B14F-4D97-AF65-F5344CB8AC3E}">
        <p14:creationId xmlns:p14="http://schemas.microsoft.com/office/powerpoint/2010/main" val="1112055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6212" y="251754"/>
            <a:ext cx="130163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FF"/>
                </a:solidFill>
                <a:effectLst/>
                <a:latin typeface="Lucida Console" panose="020B0609040504020204" pitchFamily="49" charset="0"/>
              </a:rPr>
              <a:t>&gt; ?</a:t>
            </a:r>
            <a:r>
              <a:rPr kumimoji="0" lang="en-US" altLang="en-US" sz="2400" b="0" i="0" u="none" strike="noStrike" cap="none" normalizeH="0" baseline="0" dirty="0" err="1" smtClean="0">
                <a:ln>
                  <a:noFill/>
                </a:ln>
                <a:solidFill>
                  <a:srgbClr val="0000FF"/>
                </a:solidFill>
                <a:effectLst/>
                <a:latin typeface="Lucida Console" panose="020B0609040504020204" pitchFamily="49" charset="0"/>
              </a:rPr>
              <a:t>dist</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789711" y="813824"/>
            <a:ext cx="8055410" cy="604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Distance Matrix Computation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595959"/>
                </a:solidFill>
                <a:effectLst/>
                <a:cs typeface="Arial" panose="020B0604020202020204" pitchFamily="34"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This function computes and returns the distance matrix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computed by using the specified distance measure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compute the distances between the rows of a data matrix.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595959"/>
                </a:solidFill>
                <a:effectLst/>
                <a:cs typeface="Arial" panose="020B0604020202020204" pitchFamily="34" charset="0"/>
              </a:rPr>
              <a:t>Usage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dist</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(x, method = "</a:t>
            </a: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euclidean</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 </a:t>
            </a: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diag</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 = FALSE,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Arial Unicode MS" panose="020B0604020202020204" pitchFamily="34" charset="-128"/>
              </a:rPr>
              <a:t> </a:t>
            </a:r>
            <a:r>
              <a:rPr lang="en-US" altLang="en-US" sz="2400" dirty="0" smtClean="0">
                <a:solidFill>
                  <a:srgbClr val="000000"/>
                </a:solidFill>
                <a:latin typeface="Arial Unicode MS" panose="020B0604020202020204" pitchFamily="34" charset="-128"/>
              </a:rPr>
              <a:t>                                              </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upper = FALSE, p =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Arial Unicode MS" panose="020B0604020202020204" pitchFamily="34" charset="-128"/>
            </a:endParaRPr>
          </a:p>
          <a:p>
            <a:r>
              <a:rPr lang="en-US" sz="2400" dirty="0" smtClean="0"/>
              <a:t>method:  the </a:t>
            </a:r>
            <a:r>
              <a:rPr lang="en-US" sz="2400" dirty="0"/>
              <a:t>distance measure to be used. This must be </a:t>
            </a:r>
            <a:endParaRPr lang="en-US" sz="2400" dirty="0" smtClean="0"/>
          </a:p>
          <a:p>
            <a:r>
              <a:rPr lang="en-US" sz="2400" dirty="0" smtClean="0"/>
              <a:t>one </a:t>
            </a:r>
            <a:r>
              <a:rPr lang="en-US" sz="2400" dirty="0"/>
              <a:t>of "</a:t>
            </a:r>
            <a:r>
              <a:rPr lang="en-US" sz="2400" dirty="0" err="1"/>
              <a:t>euclidean</a:t>
            </a:r>
            <a:r>
              <a:rPr lang="en-US" sz="2400" dirty="0"/>
              <a:t>", "maximum", "</a:t>
            </a:r>
            <a:r>
              <a:rPr lang="en-US" sz="2400" dirty="0" err="1"/>
              <a:t>manhattan</a:t>
            </a:r>
            <a:r>
              <a:rPr lang="en-US" sz="2400" dirty="0"/>
              <a:t>", "</a:t>
            </a:r>
            <a:r>
              <a:rPr lang="en-US" sz="2400" dirty="0" err="1"/>
              <a:t>canberra</a:t>
            </a:r>
            <a:r>
              <a:rPr lang="en-US" sz="2400" dirty="0" smtClean="0"/>
              <a:t>",</a:t>
            </a:r>
          </a:p>
          <a:p>
            <a:r>
              <a:rPr lang="en-US" sz="2400" dirty="0" smtClean="0"/>
              <a:t>"</a:t>
            </a:r>
            <a:r>
              <a:rPr lang="en-US" sz="2400" dirty="0"/>
              <a:t>binary" or "</a:t>
            </a:r>
            <a:r>
              <a:rPr lang="en-US" sz="2400" dirty="0" err="1"/>
              <a:t>minkowski</a:t>
            </a:r>
            <a:r>
              <a:rPr lang="en-US" sz="2400" dirty="0"/>
              <a:t>". </a:t>
            </a:r>
            <a:r>
              <a:rPr lang="en-US" sz="2400" dirty="0" smtClean="0"/>
              <a:t> Any </a:t>
            </a:r>
            <a:r>
              <a:rPr lang="en-US" sz="2400" dirty="0"/>
              <a:t>unambiguous substring </a:t>
            </a:r>
            <a:endParaRPr lang="en-US" sz="2400" dirty="0" smtClean="0"/>
          </a:p>
          <a:p>
            <a:r>
              <a:rPr lang="en-US" sz="2400" dirty="0" smtClean="0"/>
              <a:t>can </a:t>
            </a:r>
            <a:r>
              <a:rPr lang="en-US" sz="2400" dirty="0"/>
              <a:t>be given.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5348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902" y="2274482"/>
            <a:ext cx="8266176" cy="3222275"/>
            <a:chOff x="330085" y="894570"/>
            <a:chExt cx="8266176" cy="3222275"/>
          </a:xfrm>
        </p:grpSpPr>
        <p:pic>
          <p:nvPicPr>
            <p:cNvPr id="2" name="Picture 1"/>
            <p:cNvPicPr>
              <a:picLocks noChangeAspect="1"/>
            </p:cNvPicPr>
            <p:nvPr/>
          </p:nvPicPr>
          <p:blipFill>
            <a:blip r:embed="rId2"/>
            <a:stretch>
              <a:fillRect/>
            </a:stretch>
          </p:blipFill>
          <p:spPr>
            <a:xfrm>
              <a:off x="330085" y="894570"/>
              <a:ext cx="8266176" cy="1647868"/>
            </a:xfrm>
            <a:prstGeom prst="rect">
              <a:avLst/>
            </a:prstGeom>
          </p:spPr>
        </p:pic>
        <p:pic>
          <p:nvPicPr>
            <p:cNvPr id="3" name="Picture 2"/>
            <p:cNvPicPr>
              <a:picLocks noChangeAspect="1"/>
            </p:cNvPicPr>
            <p:nvPr/>
          </p:nvPicPr>
          <p:blipFill>
            <a:blip r:embed="rId3"/>
            <a:stretch>
              <a:fillRect/>
            </a:stretch>
          </p:blipFill>
          <p:spPr>
            <a:xfrm>
              <a:off x="330085" y="2434373"/>
              <a:ext cx="8229600" cy="1682472"/>
            </a:xfrm>
            <a:prstGeom prst="rect">
              <a:avLst/>
            </a:prstGeom>
          </p:spPr>
        </p:pic>
      </p:grpSp>
      <p:pic>
        <p:nvPicPr>
          <p:cNvPr id="5" name="Picture 4"/>
          <p:cNvPicPr>
            <a:picLocks noChangeAspect="1"/>
          </p:cNvPicPr>
          <p:nvPr/>
        </p:nvPicPr>
        <p:blipFill>
          <a:blip r:embed="rId4"/>
          <a:stretch>
            <a:fillRect/>
          </a:stretch>
        </p:blipFill>
        <p:spPr>
          <a:xfrm>
            <a:off x="266007" y="326901"/>
            <a:ext cx="8669686" cy="1645920"/>
          </a:xfrm>
          <a:prstGeom prst="rect">
            <a:avLst/>
          </a:prstGeom>
        </p:spPr>
      </p:pic>
    </p:spTree>
    <p:extLst>
      <p:ext uri="{BB962C8B-B14F-4D97-AF65-F5344CB8AC3E}">
        <p14:creationId xmlns:p14="http://schemas.microsoft.com/office/powerpoint/2010/main" val="2452147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888" y="1049655"/>
            <a:ext cx="8897112" cy="5037408"/>
          </a:xfrm>
          <a:prstGeom prst="rect">
            <a:avLst/>
          </a:prstGeom>
        </p:spPr>
      </p:pic>
    </p:spTree>
    <p:extLst>
      <p:ext uri="{BB962C8B-B14F-4D97-AF65-F5344CB8AC3E}">
        <p14:creationId xmlns:p14="http://schemas.microsoft.com/office/powerpoint/2010/main" val="1234397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TotalTime>
  <Words>425</Words>
  <Application>Microsoft Office PowerPoint</Application>
  <PresentationFormat>On-screen Show (4:3)</PresentationFormat>
  <Paragraphs>63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 Unicode MS</vt:lpstr>
      <vt:lpstr>Arial</vt:lpstr>
      <vt:lpstr>Calibri</vt:lpstr>
      <vt:lpstr>Calibri Light</vt:lpstr>
      <vt:lpstr>Lucida Console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cp:lastModifiedBy>
  <cp:revision>26</cp:revision>
  <dcterms:created xsi:type="dcterms:W3CDTF">2017-02-28T01:49:42Z</dcterms:created>
  <dcterms:modified xsi:type="dcterms:W3CDTF">2017-02-28T14:48:37Z</dcterms:modified>
</cp:coreProperties>
</file>