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94" r:id="rId2"/>
    <p:sldId id="292" r:id="rId3"/>
    <p:sldId id="295" r:id="rId4"/>
    <p:sldId id="296" r:id="rId5"/>
    <p:sldId id="297" r:id="rId6"/>
    <p:sldId id="307" r:id="rId7"/>
    <p:sldId id="309" r:id="rId8"/>
    <p:sldId id="310" r:id="rId9"/>
    <p:sldId id="311" r:id="rId10"/>
    <p:sldId id="298" r:id="rId11"/>
    <p:sldId id="272" r:id="rId12"/>
    <p:sldId id="273" r:id="rId13"/>
    <p:sldId id="299" r:id="rId14"/>
    <p:sldId id="302" r:id="rId15"/>
    <p:sldId id="300" r:id="rId16"/>
    <p:sldId id="30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0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78" autoAdjust="0"/>
    <p:restoredTop sz="94660"/>
  </p:normalViewPr>
  <p:slideViewPr>
    <p:cSldViewPr snapToGrid="0" showGuides="1">
      <p:cViewPr>
        <p:scale>
          <a:sx n="94" d="100"/>
          <a:sy n="94" d="100"/>
        </p:scale>
        <p:origin x="628" y="52"/>
      </p:cViewPr>
      <p:guideLst>
        <p:guide orient="horz" pos="2160"/>
        <p:guide pos="2880"/>
      </p:guideLst>
    </p:cSldViewPr>
  </p:slideViewPr>
  <p:notesTextViewPr>
    <p:cViewPr>
      <p:scale>
        <a:sx n="1" d="1"/>
        <a:sy n="1" d="1"/>
      </p:scale>
      <p:origin x="0" y="0"/>
    </p:cViewPr>
  </p:notesTextViewPr>
  <p:sorterViewPr>
    <p:cViewPr varScale="1">
      <p:scale>
        <a:sx n="1" d="1"/>
        <a:sy n="1" d="1"/>
      </p:scale>
      <p:origin x="0" y="-143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4FFE3-55B0-4631-924E-15186A054BCA}" type="datetimeFigureOut">
              <a:rPr lang="en-US" smtClean="0"/>
              <a:t>2/23/2017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88BC9-9385-4E83-825A-AF2E25DFB816}" type="slidenum">
              <a:rPr lang="en-US" smtClean="0"/>
              <a:t>‹#›</a:t>
            </a:fld>
            <a:endParaRPr lang="en-US"/>
          </a:p>
        </p:txBody>
      </p:sp>
    </p:spTree>
    <p:extLst>
      <p:ext uri="{BB962C8B-B14F-4D97-AF65-F5344CB8AC3E}">
        <p14:creationId xmlns:p14="http://schemas.microsoft.com/office/powerpoint/2010/main" val="23129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Patient and genotype networks. (</a:t>
            </a:r>
            <a:r>
              <a:rPr lang="en-GB" altLang="en-US" sz="1400" b="1">
                <a:latin typeface="Arial" panose="020B0604020202020204" pitchFamily="34" charset="0"/>
                <a:ea typeface="msgothic" charset="0"/>
                <a:cs typeface="msgothic" charset="0"/>
              </a:rPr>
              <a:t>A</a:t>
            </a:r>
            <a:r>
              <a:rPr lang="en-GB" altLang="en-US">
                <a:latin typeface="Arial" panose="020B0604020202020204" pitchFamily="34" charset="0"/>
                <a:ea typeface="msgothic" charset="0"/>
                <a:cs typeface="msgothic" charset="0"/>
              </a:rPr>
              <a:t>) Patient-patient network for topology patterns on 11,210 Biobank patients. Each node represents a single or a group of patients with the significant similarity based on their clinical features. Edge connected with nodes indicates the nodes have shared patients. Red color represents the enrichment for patients with T2D diagnosis, and blue color represents the nonenrichment for patients with T2D diagnosis. (</a:t>
            </a:r>
            <a:r>
              <a:rPr lang="en-GB" altLang="en-US" sz="1400" b="1">
                <a:latin typeface="Arial" panose="020B0604020202020204" pitchFamily="34" charset="0"/>
                <a:ea typeface="msgothic" charset="0"/>
                <a:cs typeface="msgothic" charset="0"/>
              </a:rPr>
              <a:t>B</a:t>
            </a:r>
            <a:r>
              <a:rPr lang="en-GB" altLang="en-US">
                <a:latin typeface="Arial" panose="020B0604020202020204" pitchFamily="34" charset="0"/>
                <a:ea typeface="msgothic" charset="0"/>
                <a:cs typeface="msgothic" charset="0"/>
              </a:rPr>
              <a:t>) Patient-patient network for topology patterns on 2551 T2D patients. Each node represents a single or a group of patients with the significant similarity based on their clinical features. Edge connected with nodes indicates the nodes have shared patients. Red color represents the enrichment for patients with females, and blue color represents the enrichment for males.</a:t>
            </a:r>
          </a:p>
        </p:txBody>
      </p:sp>
    </p:spTree>
    <p:extLst>
      <p:ext uri="{BB962C8B-B14F-4D97-AF65-F5344CB8AC3E}">
        <p14:creationId xmlns:p14="http://schemas.microsoft.com/office/powerpoint/2010/main" val="3267489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B808CF9-43FF-4B3A-BE0C-04E2A7D3A866}" type="slidenum">
              <a:rPr lang="en-US"/>
              <a:pPr/>
              <a:t>9</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396312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8919E7-6AF0-4478-B345-77BF25ED58CE}"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8E9F8-421E-4C63-93EB-EA5EF08DCAA3}" type="slidenum">
              <a:rPr lang="en-US" smtClean="0"/>
              <a:t>‹#›</a:t>
            </a:fld>
            <a:endParaRPr lang="en-US"/>
          </a:p>
        </p:txBody>
      </p:sp>
    </p:spTree>
    <p:extLst>
      <p:ext uri="{BB962C8B-B14F-4D97-AF65-F5344CB8AC3E}">
        <p14:creationId xmlns:p14="http://schemas.microsoft.com/office/powerpoint/2010/main" val="1013227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8919E7-6AF0-4478-B345-77BF25ED58CE}"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8E9F8-421E-4C63-93EB-EA5EF08DCAA3}" type="slidenum">
              <a:rPr lang="en-US" smtClean="0"/>
              <a:t>‹#›</a:t>
            </a:fld>
            <a:endParaRPr lang="en-US"/>
          </a:p>
        </p:txBody>
      </p:sp>
    </p:spTree>
    <p:extLst>
      <p:ext uri="{BB962C8B-B14F-4D97-AF65-F5344CB8AC3E}">
        <p14:creationId xmlns:p14="http://schemas.microsoft.com/office/powerpoint/2010/main" val="331278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8919E7-6AF0-4478-B345-77BF25ED58CE}"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8E9F8-421E-4C63-93EB-EA5EF08DCAA3}" type="slidenum">
              <a:rPr lang="en-US" smtClean="0"/>
              <a:t>‹#›</a:t>
            </a:fld>
            <a:endParaRPr lang="en-US"/>
          </a:p>
        </p:txBody>
      </p:sp>
    </p:spTree>
    <p:extLst>
      <p:ext uri="{BB962C8B-B14F-4D97-AF65-F5344CB8AC3E}">
        <p14:creationId xmlns:p14="http://schemas.microsoft.com/office/powerpoint/2010/main" val="231373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8919E7-6AF0-4478-B345-77BF25ED58CE}"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8E9F8-421E-4C63-93EB-EA5EF08DCAA3}" type="slidenum">
              <a:rPr lang="en-US" smtClean="0"/>
              <a:t>‹#›</a:t>
            </a:fld>
            <a:endParaRPr lang="en-US"/>
          </a:p>
        </p:txBody>
      </p:sp>
    </p:spTree>
    <p:extLst>
      <p:ext uri="{BB962C8B-B14F-4D97-AF65-F5344CB8AC3E}">
        <p14:creationId xmlns:p14="http://schemas.microsoft.com/office/powerpoint/2010/main" val="34821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8919E7-6AF0-4478-B345-77BF25ED58CE}"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8E9F8-421E-4C63-93EB-EA5EF08DCAA3}" type="slidenum">
              <a:rPr lang="en-US" smtClean="0"/>
              <a:t>‹#›</a:t>
            </a:fld>
            <a:endParaRPr lang="en-US"/>
          </a:p>
        </p:txBody>
      </p:sp>
    </p:spTree>
    <p:extLst>
      <p:ext uri="{BB962C8B-B14F-4D97-AF65-F5344CB8AC3E}">
        <p14:creationId xmlns:p14="http://schemas.microsoft.com/office/powerpoint/2010/main" val="166433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8919E7-6AF0-4478-B345-77BF25ED58CE}"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8E9F8-421E-4C63-93EB-EA5EF08DCAA3}" type="slidenum">
              <a:rPr lang="en-US" smtClean="0"/>
              <a:t>‹#›</a:t>
            </a:fld>
            <a:endParaRPr lang="en-US"/>
          </a:p>
        </p:txBody>
      </p:sp>
    </p:spTree>
    <p:extLst>
      <p:ext uri="{BB962C8B-B14F-4D97-AF65-F5344CB8AC3E}">
        <p14:creationId xmlns:p14="http://schemas.microsoft.com/office/powerpoint/2010/main" val="1653930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8919E7-6AF0-4478-B345-77BF25ED58CE}" type="datetimeFigureOut">
              <a:rPr lang="en-US" smtClean="0"/>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8E9F8-421E-4C63-93EB-EA5EF08DCAA3}" type="slidenum">
              <a:rPr lang="en-US" smtClean="0"/>
              <a:t>‹#›</a:t>
            </a:fld>
            <a:endParaRPr lang="en-US"/>
          </a:p>
        </p:txBody>
      </p:sp>
    </p:spTree>
    <p:extLst>
      <p:ext uri="{BB962C8B-B14F-4D97-AF65-F5344CB8AC3E}">
        <p14:creationId xmlns:p14="http://schemas.microsoft.com/office/powerpoint/2010/main" val="221380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8919E7-6AF0-4478-B345-77BF25ED58CE}" type="datetimeFigureOut">
              <a:rPr lang="en-US" smtClean="0"/>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8E9F8-421E-4C63-93EB-EA5EF08DCAA3}" type="slidenum">
              <a:rPr lang="en-US" smtClean="0"/>
              <a:t>‹#›</a:t>
            </a:fld>
            <a:endParaRPr lang="en-US"/>
          </a:p>
        </p:txBody>
      </p:sp>
    </p:spTree>
    <p:extLst>
      <p:ext uri="{BB962C8B-B14F-4D97-AF65-F5344CB8AC3E}">
        <p14:creationId xmlns:p14="http://schemas.microsoft.com/office/powerpoint/2010/main" val="298185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919E7-6AF0-4478-B345-77BF25ED58CE}" type="datetimeFigureOut">
              <a:rPr lang="en-US" smtClean="0"/>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8E9F8-421E-4C63-93EB-EA5EF08DCAA3}" type="slidenum">
              <a:rPr lang="en-US" smtClean="0"/>
              <a:t>‹#›</a:t>
            </a:fld>
            <a:endParaRPr lang="en-US"/>
          </a:p>
        </p:txBody>
      </p:sp>
    </p:spTree>
    <p:extLst>
      <p:ext uri="{BB962C8B-B14F-4D97-AF65-F5344CB8AC3E}">
        <p14:creationId xmlns:p14="http://schemas.microsoft.com/office/powerpoint/2010/main" val="1867145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919E7-6AF0-4478-B345-77BF25ED58CE}"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8E9F8-421E-4C63-93EB-EA5EF08DCAA3}" type="slidenum">
              <a:rPr lang="en-US" smtClean="0"/>
              <a:t>‹#›</a:t>
            </a:fld>
            <a:endParaRPr lang="en-US"/>
          </a:p>
        </p:txBody>
      </p:sp>
    </p:spTree>
    <p:extLst>
      <p:ext uri="{BB962C8B-B14F-4D97-AF65-F5344CB8AC3E}">
        <p14:creationId xmlns:p14="http://schemas.microsoft.com/office/powerpoint/2010/main" val="329008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919E7-6AF0-4478-B345-77BF25ED58CE}"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8E9F8-421E-4C63-93EB-EA5EF08DCAA3}" type="slidenum">
              <a:rPr lang="en-US" smtClean="0"/>
              <a:t>‹#›</a:t>
            </a:fld>
            <a:endParaRPr lang="en-US"/>
          </a:p>
        </p:txBody>
      </p:sp>
    </p:spTree>
    <p:extLst>
      <p:ext uri="{BB962C8B-B14F-4D97-AF65-F5344CB8AC3E}">
        <p14:creationId xmlns:p14="http://schemas.microsoft.com/office/powerpoint/2010/main" val="3210647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919E7-6AF0-4478-B345-77BF25ED58CE}" type="datetimeFigureOut">
              <a:rPr lang="en-US" smtClean="0"/>
              <a:t>2/23/2017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8E9F8-421E-4C63-93EB-EA5EF08DCAA3}" type="slidenum">
              <a:rPr lang="en-US" smtClean="0"/>
              <a:t>‹#›</a:t>
            </a:fld>
            <a:endParaRPr lang="en-US"/>
          </a:p>
        </p:txBody>
      </p:sp>
    </p:spTree>
    <p:extLst>
      <p:ext uri="{BB962C8B-B14F-4D97-AF65-F5344CB8AC3E}">
        <p14:creationId xmlns:p14="http://schemas.microsoft.com/office/powerpoint/2010/main" val="3970975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adiwijaya.staff.telkomuniversity.ac.id/wp-content/uploads/sites/56/2014/02/Terminology-of-graph-2015.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253" y="3190239"/>
            <a:ext cx="8663094" cy="3046988"/>
          </a:xfrm>
          <a:prstGeom prst="rect">
            <a:avLst/>
          </a:prstGeom>
          <a:noFill/>
        </p:spPr>
        <p:txBody>
          <a:bodyPr wrap="square" rtlCol="0">
            <a:spAutoFit/>
          </a:bodyPr>
          <a:lstStyle/>
          <a:p>
            <a:r>
              <a:rPr lang="en-US" sz="2400" dirty="0" smtClean="0"/>
              <a:t>To access a restricted article from off-campus, add  the following to the URL:</a:t>
            </a:r>
            <a:endParaRPr lang="en-US" sz="2400" dirty="0"/>
          </a:p>
          <a:p>
            <a:pPr algn="ctr"/>
            <a:r>
              <a:rPr lang="en-US" sz="2400" dirty="0" smtClean="0">
                <a:solidFill>
                  <a:srgbClr val="C00000"/>
                </a:solidFill>
              </a:rPr>
              <a:t>.proxy.lib.uiowa.edu</a:t>
            </a:r>
            <a:endParaRPr lang="en-US" sz="2400" dirty="0" smtClean="0"/>
          </a:p>
          <a:p>
            <a:r>
              <a:rPr lang="en-US" sz="2400" dirty="0" smtClean="0"/>
              <a:t>For example</a:t>
            </a:r>
            <a:r>
              <a:rPr lang="en-US" sz="2400" dirty="0"/>
              <a:t>, change    </a:t>
            </a:r>
            <a:r>
              <a:rPr lang="en-US" sz="2400" dirty="0">
                <a:solidFill>
                  <a:srgbClr val="1908B8"/>
                </a:solidFill>
              </a:rPr>
              <a:t>http://</a:t>
            </a:r>
            <a:r>
              <a:rPr lang="en-US" sz="2400" dirty="0" smtClean="0">
                <a:solidFill>
                  <a:srgbClr val="1908B8"/>
                </a:solidFill>
              </a:rPr>
              <a:t>stm.sciencemag.org/content/7/311/311ra174.full</a:t>
            </a:r>
          </a:p>
          <a:p>
            <a:pPr algn="ctr"/>
            <a:r>
              <a:rPr lang="en-US" sz="2400" dirty="0" smtClean="0"/>
              <a:t>to </a:t>
            </a:r>
          </a:p>
          <a:p>
            <a:r>
              <a:rPr lang="en-US" sz="2400" dirty="0">
                <a:solidFill>
                  <a:srgbClr val="1908B8"/>
                </a:solidFill>
              </a:rPr>
              <a:t>http://</a:t>
            </a:r>
            <a:r>
              <a:rPr lang="en-US" sz="2400" dirty="0" smtClean="0">
                <a:solidFill>
                  <a:srgbClr val="1908B8"/>
                </a:solidFill>
              </a:rPr>
              <a:t>stm.sciencemag.org</a:t>
            </a:r>
            <a:r>
              <a:rPr lang="en-US" sz="2400" dirty="0" smtClean="0">
                <a:solidFill>
                  <a:srgbClr val="C00000"/>
                </a:solidFill>
              </a:rPr>
              <a:t>.proxy.lib.uiowa.edu</a:t>
            </a:r>
            <a:r>
              <a:rPr lang="en-US" sz="2400" dirty="0" smtClean="0">
                <a:solidFill>
                  <a:srgbClr val="1908B8"/>
                </a:solidFill>
              </a:rPr>
              <a:t>/content/7/311/311ra174.full</a:t>
            </a:r>
          </a:p>
        </p:txBody>
      </p:sp>
      <p:pic>
        <p:nvPicPr>
          <p:cNvPr id="3" name="Picture 2"/>
          <p:cNvPicPr>
            <a:picLocks noChangeAspect="1"/>
          </p:cNvPicPr>
          <p:nvPr/>
        </p:nvPicPr>
        <p:blipFill>
          <a:blip r:embed="rId2"/>
          <a:stretch>
            <a:fillRect/>
          </a:stretch>
        </p:blipFill>
        <p:spPr>
          <a:xfrm>
            <a:off x="338665" y="354647"/>
            <a:ext cx="8465970" cy="2194560"/>
          </a:xfrm>
          <a:prstGeom prst="rect">
            <a:avLst/>
          </a:prstGeom>
        </p:spPr>
      </p:pic>
    </p:spTree>
    <p:extLst>
      <p:ext uri="{BB962C8B-B14F-4D97-AF65-F5344CB8AC3E}">
        <p14:creationId xmlns:p14="http://schemas.microsoft.com/office/powerpoint/2010/main" val="505107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498" y="97791"/>
            <a:ext cx="8686800" cy="6282126"/>
          </a:xfrm>
          <a:prstGeom prst="rect">
            <a:avLst/>
          </a:prstGeom>
        </p:spPr>
      </p:pic>
    </p:spTree>
    <p:extLst>
      <p:ext uri="{BB962C8B-B14F-4D97-AF65-F5344CB8AC3E}">
        <p14:creationId xmlns:p14="http://schemas.microsoft.com/office/powerpoint/2010/main" val="3082878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618" y="848987"/>
            <a:ext cx="5033557" cy="2743200"/>
          </a:xfr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3228"/>
          <a:stretch/>
        </p:blipFill>
        <p:spPr>
          <a:xfrm>
            <a:off x="3577732" y="2983230"/>
            <a:ext cx="5227748" cy="3017520"/>
          </a:xfrm>
          <a:prstGeom prst="rect">
            <a:avLst/>
          </a:prstGeom>
        </p:spPr>
      </p:pic>
      <p:sp>
        <p:nvSpPr>
          <p:cNvPr id="5" name="TextBox 4"/>
          <p:cNvSpPr txBox="1"/>
          <p:nvPr/>
        </p:nvSpPr>
        <p:spPr>
          <a:xfrm>
            <a:off x="5572125" y="1080342"/>
            <a:ext cx="3571875" cy="923330"/>
          </a:xfrm>
          <a:prstGeom prst="rect">
            <a:avLst/>
          </a:prstGeom>
          <a:noFill/>
        </p:spPr>
        <p:txBody>
          <a:bodyPr wrap="square" rtlCol="0">
            <a:spAutoFit/>
          </a:bodyPr>
          <a:lstStyle/>
          <a:p>
            <a:r>
              <a:rPr lang="en-US" sz="1350" dirty="0"/>
              <a:t>Metric:  Euclidian</a:t>
            </a:r>
          </a:p>
          <a:p>
            <a:r>
              <a:rPr lang="en-US" sz="1350" b="1" dirty="0"/>
              <a:t>Filter Function:  Eccentricity with </a:t>
            </a:r>
            <a:r>
              <a:rPr lang="en-US" sz="1350" b="1" i="1" dirty="0"/>
              <a:t>exponent </a:t>
            </a:r>
            <a:r>
              <a:rPr lang="en-US" sz="1350" b="1" dirty="0"/>
              <a:t>= 1</a:t>
            </a:r>
          </a:p>
          <a:p>
            <a:r>
              <a:rPr lang="en-US" sz="1350" dirty="0"/>
              <a:t>Cover:  Uniform 1-d cover</a:t>
            </a:r>
          </a:p>
          <a:p>
            <a:r>
              <a:rPr lang="en-US" sz="1350" dirty="0"/>
              <a:t>Clustering:  Single</a:t>
            </a:r>
          </a:p>
        </p:txBody>
      </p:sp>
      <p:grpSp>
        <p:nvGrpSpPr>
          <p:cNvPr id="9" name="Group 8"/>
          <p:cNvGrpSpPr/>
          <p:nvPr/>
        </p:nvGrpSpPr>
        <p:grpSpPr>
          <a:xfrm>
            <a:off x="261332" y="3815275"/>
            <a:ext cx="1728271" cy="2748153"/>
            <a:chOff x="291700" y="3480229"/>
            <a:chExt cx="2304361" cy="3664204"/>
          </a:xfrm>
        </p:grpSpPr>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9563"/>
            <a:stretch/>
          </p:blipFill>
          <p:spPr>
            <a:xfrm>
              <a:off x="291700" y="3944033"/>
              <a:ext cx="2304361" cy="3200400"/>
            </a:xfrm>
            <a:prstGeom prst="rect">
              <a:avLst/>
            </a:prstGeom>
          </p:spPr>
        </p:pic>
        <p:sp>
          <p:nvSpPr>
            <p:cNvPr id="11" name="TextBox 10"/>
            <p:cNvSpPr txBox="1"/>
            <p:nvPr/>
          </p:nvSpPr>
          <p:spPr>
            <a:xfrm>
              <a:off x="348443" y="3480229"/>
              <a:ext cx="2108318" cy="492443"/>
            </a:xfrm>
            <a:prstGeom prst="rect">
              <a:avLst/>
            </a:prstGeom>
            <a:noFill/>
          </p:spPr>
          <p:txBody>
            <a:bodyPr wrap="square" rtlCol="0">
              <a:spAutoFit/>
            </a:bodyPr>
            <a:lstStyle/>
            <a:p>
              <a:r>
                <a:rPr lang="en-US" dirty="0"/>
                <a:t>Maria </a:t>
              </a:r>
              <a:r>
                <a:rPr lang="en-US" dirty="0" err="1"/>
                <a:t>Gommel</a:t>
              </a:r>
              <a:endParaRPr lang="en-US" dirty="0"/>
            </a:p>
          </p:txBody>
        </p:sp>
      </p:grpSp>
    </p:spTree>
    <p:extLst>
      <p:ext uri="{BB962C8B-B14F-4D97-AF65-F5344CB8AC3E}">
        <p14:creationId xmlns:p14="http://schemas.microsoft.com/office/powerpoint/2010/main" val="3628854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57250"/>
            <a:ext cx="5039233" cy="2743200"/>
          </a:xfrm>
        </p:spPr>
      </p:pic>
      <mc:AlternateContent xmlns:mc="http://schemas.openxmlformats.org/markup-compatibility/2006" xmlns:a14="http://schemas.microsoft.com/office/drawing/2010/main">
        <mc:Choice Requires="a14">
          <p:sp>
            <p:nvSpPr>
              <p:cNvPr id="7" name="TextBox 6"/>
              <p:cNvSpPr txBox="1"/>
              <p:nvPr/>
            </p:nvSpPr>
            <p:spPr>
              <a:xfrm>
                <a:off x="5351746" y="1336221"/>
                <a:ext cx="3571875" cy="923330"/>
              </a:xfrm>
              <a:prstGeom prst="rect">
                <a:avLst/>
              </a:prstGeom>
              <a:noFill/>
            </p:spPr>
            <p:txBody>
              <a:bodyPr wrap="square" rtlCol="0">
                <a:spAutoFit/>
              </a:bodyPr>
              <a:lstStyle/>
              <a:p>
                <a:r>
                  <a:rPr lang="en-US" sz="1350" dirty="0"/>
                  <a:t>Metric:  Euclidian</a:t>
                </a:r>
              </a:p>
              <a:p>
                <a:r>
                  <a:rPr lang="en-US" sz="1350" b="1" dirty="0"/>
                  <a:t>Filter Function:  Gauss Density with </a:t>
                </a:r>
                <a14:m>
                  <m:oMath xmlns:m="http://schemas.openxmlformats.org/officeDocument/2006/math">
                    <m:r>
                      <a:rPr lang="en-US" sz="1350" b="1" i="1">
                        <a:latin typeface="Cambria Math" charset="0"/>
                        <a:ea typeface="Cambria Math" charset="0"/>
                        <a:cs typeface="Cambria Math" charset="0"/>
                      </a:rPr>
                      <m:t>𝝈</m:t>
                    </m:r>
                  </m:oMath>
                </a14:m>
                <a:r>
                  <a:rPr lang="en-US" sz="1350" b="1" dirty="0"/>
                  <a:t> = 1 </a:t>
                </a:r>
              </a:p>
              <a:p>
                <a:r>
                  <a:rPr lang="en-US" sz="1350" dirty="0"/>
                  <a:t>Cover:  Uniform 1-d cover</a:t>
                </a:r>
              </a:p>
              <a:p>
                <a:r>
                  <a:rPr lang="en-US" sz="1350" dirty="0"/>
                  <a:t>Clustering:  Single</a:t>
                </a:r>
              </a:p>
            </p:txBody>
          </p:sp>
        </mc:Choice>
        <mc:Fallback xmlns="">
          <p:sp>
            <p:nvSpPr>
              <p:cNvPr id="7" name="TextBox 6"/>
              <p:cNvSpPr txBox="1">
                <a:spLocks noRot="1" noChangeAspect="1" noMove="1" noResize="1" noEditPoints="1" noAdjustHandles="1" noChangeArrowheads="1" noChangeShapeType="1" noTextEdit="1"/>
              </p:cNvSpPr>
              <p:nvPr/>
            </p:nvSpPr>
            <p:spPr>
              <a:xfrm>
                <a:off x="5351746" y="1336221"/>
                <a:ext cx="3571875" cy="923330"/>
              </a:xfrm>
              <a:prstGeom prst="rect">
                <a:avLst/>
              </a:prstGeom>
              <a:blipFill rotWithShape="0">
                <a:blip r:embed="rId3"/>
                <a:stretch>
                  <a:fillRect l="-512" t="-658" b="-5921"/>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101" y="3088166"/>
            <a:ext cx="5683755" cy="2743200"/>
          </a:xfrm>
          <a:prstGeom prst="rect">
            <a:avLst/>
          </a:prstGeom>
        </p:spPr>
      </p:pic>
      <p:grpSp>
        <p:nvGrpSpPr>
          <p:cNvPr id="11" name="Group 10"/>
          <p:cNvGrpSpPr/>
          <p:nvPr/>
        </p:nvGrpSpPr>
        <p:grpSpPr>
          <a:xfrm>
            <a:off x="261332" y="3815275"/>
            <a:ext cx="1728271" cy="2748153"/>
            <a:chOff x="291700" y="3480229"/>
            <a:chExt cx="2304361" cy="3664204"/>
          </a:xfrm>
        </p:grpSpPr>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9563"/>
            <a:stretch/>
          </p:blipFill>
          <p:spPr>
            <a:xfrm>
              <a:off x="291700" y="3944033"/>
              <a:ext cx="2304361" cy="3200400"/>
            </a:xfrm>
            <a:prstGeom prst="rect">
              <a:avLst/>
            </a:prstGeom>
          </p:spPr>
        </p:pic>
        <p:sp>
          <p:nvSpPr>
            <p:cNvPr id="13" name="TextBox 12"/>
            <p:cNvSpPr txBox="1"/>
            <p:nvPr/>
          </p:nvSpPr>
          <p:spPr>
            <a:xfrm>
              <a:off x="348443" y="3480229"/>
              <a:ext cx="2108318" cy="492443"/>
            </a:xfrm>
            <a:prstGeom prst="rect">
              <a:avLst/>
            </a:prstGeom>
            <a:noFill/>
          </p:spPr>
          <p:txBody>
            <a:bodyPr wrap="square" rtlCol="0">
              <a:spAutoFit/>
            </a:bodyPr>
            <a:lstStyle/>
            <a:p>
              <a:r>
                <a:rPr lang="en-US" dirty="0"/>
                <a:t>Maria </a:t>
              </a:r>
              <a:r>
                <a:rPr lang="en-US" dirty="0" err="1"/>
                <a:t>Gommel</a:t>
              </a:r>
              <a:endParaRPr lang="en-US" dirty="0"/>
            </a:p>
          </p:txBody>
        </p:sp>
      </p:grpSp>
    </p:spTree>
    <p:extLst>
      <p:ext uri="{BB962C8B-B14F-4D97-AF65-F5344CB8AC3E}">
        <p14:creationId xmlns:p14="http://schemas.microsoft.com/office/powerpoint/2010/main" val="1830975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510" y="2064702"/>
            <a:ext cx="8229600" cy="1483944"/>
          </a:xfrm>
          <a:prstGeom prst="rect">
            <a:avLst/>
          </a:prstGeom>
        </p:spPr>
      </p:pic>
    </p:spTree>
    <p:extLst>
      <p:ext uri="{BB962C8B-B14F-4D97-AF65-F5344CB8AC3E}">
        <p14:creationId xmlns:p14="http://schemas.microsoft.com/office/powerpoint/2010/main" val="1974526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9925" y="2109787"/>
            <a:ext cx="2724150" cy="2638425"/>
          </a:xfrm>
          <a:prstGeom prst="rect">
            <a:avLst/>
          </a:prstGeom>
        </p:spPr>
      </p:pic>
    </p:spTree>
    <p:extLst>
      <p:ext uri="{BB962C8B-B14F-4D97-AF65-F5344CB8AC3E}">
        <p14:creationId xmlns:p14="http://schemas.microsoft.com/office/powerpoint/2010/main" val="886153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9184" y="903287"/>
            <a:ext cx="8814816" cy="4333138"/>
          </a:xfrm>
          <a:prstGeom prst="rect">
            <a:avLst/>
          </a:prstGeom>
        </p:spPr>
      </p:pic>
    </p:spTree>
    <p:extLst>
      <p:ext uri="{BB962C8B-B14F-4D97-AF65-F5344CB8AC3E}">
        <p14:creationId xmlns:p14="http://schemas.microsoft.com/office/powerpoint/2010/main" val="120748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8262" y="9525"/>
            <a:ext cx="6467475" cy="6838950"/>
          </a:xfrm>
          <a:prstGeom prst="rect">
            <a:avLst/>
          </a:prstGeom>
        </p:spPr>
      </p:pic>
    </p:spTree>
    <p:extLst>
      <p:ext uri="{BB962C8B-B14F-4D97-AF65-F5344CB8AC3E}">
        <p14:creationId xmlns:p14="http://schemas.microsoft.com/office/powerpoint/2010/main" val="410175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4971" y="0"/>
            <a:ext cx="3774057" cy="6858000"/>
          </a:xfrm>
          <a:prstGeom prst="rect">
            <a:avLst/>
          </a:prstGeom>
        </p:spPr>
      </p:pic>
    </p:spTree>
    <p:extLst>
      <p:ext uri="{BB962C8B-B14F-4D97-AF65-F5344CB8AC3E}">
        <p14:creationId xmlns:p14="http://schemas.microsoft.com/office/powerpoint/2010/main" val="3772697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260986" y="248181"/>
            <a:ext cx="8616210" cy="5127411"/>
            <a:chOff x="565785" y="93792"/>
            <a:chExt cx="9986962" cy="5397962"/>
          </a:xfrm>
        </p:grpSpPr>
        <p:pic>
          <p:nvPicPr>
            <p:cNvPr id="2" name="Picture 1"/>
            <p:cNvPicPr>
              <a:picLocks noChangeAspect="1"/>
            </p:cNvPicPr>
            <p:nvPr/>
          </p:nvPicPr>
          <p:blipFill>
            <a:blip r:embed="rId2"/>
            <a:stretch>
              <a:fillRect/>
            </a:stretch>
          </p:blipFill>
          <p:spPr>
            <a:xfrm>
              <a:off x="565785" y="93792"/>
              <a:ext cx="7524750" cy="5210176"/>
            </a:xfrm>
            <a:prstGeom prst="rect">
              <a:avLst/>
            </a:prstGeom>
          </p:spPr>
        </p:pic>
        <p:pic>
          <p:nvPicPr>
            <p:cNvPr id="3" name="Picture 2"/>
            <p:cNvPicPr>
              <a:picLocks noChangeAspect="1"/>
            </p:cNvPicPr>
            <p:nvPr/>
          </p:nvPicPr>
          <p:blipFill>
            <a:blip r:embed="rId3"/>
            <a:stretch>
              <a:fillRect/>
            </a:stretch>
          </p:blipFill>
          <p:spPr>
            <a:xfrm>
              <a:off x="5628322" y="367305"/>
              <a:ext cx="4924425" cy="5124449"/>
            </a:xfrm>
            <a:prstGeom prst="rect">
              <a:avLst/>
            </a:prstGeom>
          </p:spPr>
        </p:pic>
      </p:grpSp>
    </p:spTree>
    <p:extLst>
      <p:ext uri="{BB962C8B-B14F-4D97-AF65-F5344CB8AC3E}">
        <p14:creationId xmlns:p14="http://schemas.microsoft.com/office/powerpoint/2010/main" val="231028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454130" y="1309687"/>
            <a:ext cx="8370398" cy="4023360"/>
            <a:chOff x="61277" y="1309687"/>
            <a:chExt cx="8818245" cy="4238625"/>
          </a:xfrm>
        </p:grpSpPr>
        <p:pic>
          <p:nvPicPr>
            <p:cNvPr id="2" name="Picture 1"/>
            <p:cNvPicPr>
              <a:picLocks noChangeAspect="1"/>
            </p:cNvPicPr>
            <p:nvPr/>
          </p:nvPicPr>
          <p:blipFill>
            <a:blip r:embed="rId2"/>
            <a:stretch>
              <a:fillRect/>
            </a:stretch>
          </p:blipFill>
          <p:spPr>
            <a:xfrm>
              <a:off x="61277" y="1309687"/>
              <a:ext cx="5038725" cy="4238625"/>
            </a:xfrm>
            <a:prstGeom prst="rect">
              <a:avLst/>
            </a:prstGeom>
          </p:spPr>
        </p:pic>
        <p:pic>
          <p:nvPicPr>
            <p:cNvPr id="3" name="Picture 2"/>
            <p:cNvPicPr>
              <a:picLocks noChangeAspect="1"/>
            </p:cNvPicPr>
            <p:nvPr/>
          </p:nvPicPr>
          <p:blipFill>
            <a:blip r:embed="rId3"/>
            <a:stretch>
              <a:fillRect/>
            </a:stretch>
          </p:blipFill>
          <p:spPr>
            <a:xfrm>
              <a:off x="3840797" y="1452562"/>
              <a:ext cx="5038725" cy="4095750"/>
            </a:xfrm>
            <a:prstGeom prst="rect">
              <a:avLst/>
            </a:prstGeom>
          </p:spPr>
        </p:pic>
      </p:grpSp>
    </p:spTree>
    <p:extLst>
      <p:ext uri="{BB962C8B-B14F-4D97-AF65-F5344CB8AC3E}">
        <p14:creationId xmlns:p14="http://schemas.microsoft.com/office/powerpoint/2010/main" val="83009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8647" y="620400"/>
            <a:ext cx="7038975" cy="2609850"/>
          </a:xfrm>
          <a:prstGeom prst="rect">
            <a:avLst/>
          </a:prstGeom>
        </p:spPr>
      </p:pic>
      <p:sp>
        <p:nvSpPr>
          <p:cNvPr id="4" name="TextBox 3"/>
          <p:cNvSpPr txBox="1"/>
          <p:nvPr/>
        </p:nvSpPr>
        <p:spPr>
          <a:xfrm>
            <a:off x="625792" y="352213"/>
            <a:ext cx="8037301" cy="6432530"/>
          </a:xfrm>
          <a:prstGeom prst="rect">
            <a:avLst/>
          </a:prstGeom>
          <a:noFill/>
        </p:spPr>
        <p:txBody>
          <a:bodyPr wrap="square" rtlCol="0">
            <a:spAutoFit/>
          </a:bodyPr>
          <a:lstStyle/>
          <a:p>
            <a:r>
              <a:rPr lang="en-US" sz="2400" dirty="0">
                <a:solidFill>
                  <a:srgbClr val="7030A0"/>
                </a:solidFill>
              </a:rPr>
              <a:t>Distance between data points:</a:t>
            </a: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endParaRPr lang="en-US" sz="2800" dirty="0">
              <a:solidFill>
                <a:srgbClr val="7030A0"/>
              </a:solidFill>
            </a:endParaRPr>
          </a:p>
          <a:p>
            <a:r>
              <a:rPr lang="en-US" sz="2400" dirty="0">
                <a:solidFill>
                  <a:srgbClr val="7030A0"/>
                </a:solidFill>
              </a:rPr>
              <a:t>Filter functions</a:t>
            </a:r>
            <a:r>
              <a:rPr lang="en-US" sz="2400" dirty="0" smtClean="0">
                <a:solidFill>
                  <a:srgbClr val="7030A0"/>
                </a:solidFill>
              </a:rPr>
              <a:t>:</a:t>
            </a:r>
            <a:endParaRPr lang="en-US" sz="2400" dirty="0">
              <a:solidFill>
                <a:srgbClr val="7030A0"/>
              </a:solidFill>
            </a:endParaRPr>
          </a:p>
          <a:p>
            <a:pPr marL="514350">
              <a:tabLst>
                <a:tab pos="568325" algn="l"/>
              </a:tabLst>
            </a:pPr>
            <a:r>
              <a:rPr lang="en-US" sz="2400" dirty="0"/>
              <a:t>L-infinity </a:t>
            </a:r>
            <a:r>
              <a:rPr lang="en-US" sz="2400" dirty="0" smtClean="0"/>
              <a:t>centrality:</a:t>
            </a:r>
          </a:p>
          <a:p>
            <a:pPr marL="514350" indent="574675" algn="ctr"/>
            <a:r>
              <a:rPr lang="en-US" sz="2400" dirty="0" smtClean="0"/>
              <a:t> </a:t>
            </a:r>
            <a:r>
              <a:rPr lang="en-US" sz="2400" dirty="0"/>
              <a:t>f(x) = max{d(x, p) : p in data </a:t>
            </a:r>
            <a:r>
              <a:rPr lang="en-US" sz="2400" dirty="0" smtClean="0"/>
              <a:t>set}</a:t>
            </a:r>
          </a:p>
          <a:p>
            <a:pPr marL="514350"/>
            <a:r>
              <a:rPr lang="en-US" sz="2400" dirty="0" smtClean="0"/>
              <a:t>captures </a:t>
            </a:r>
            <a:r>
              <a:rPr lang="en-US" sz="2400" dirty="0"/>
              <a:t>the structure of the points far </a:t>
            </a:r>
            <a:r>
              <a:rPr lang="en-US" sz="2400" dirty="0" smtClean="0"/>
              <a:t>removed </a:t>
            </a:r>
            <a:r>
              <a:rPr lang="en-US" sz="2400" dirty="0"/>
              <a:t>from the center or norm. </a:t>
            </a:r>
            <a:endParaRPr lang="en-US" sz="2400" dirty="0" smtClean="0"/>
          </a:p>
          <a:p>
            <a:r>
              <a:rPr lang="en-US" sz="2400" dirty="0" smtClean="0"/>
              <a:t>and </a:t>
            </a:r>
            <a:endParaRPr lang="en-US" sz="2400" dirty="0"/>
          </a:p>
          <a:p>
            <a:pPr indent="514350"/>
            <a:r>
              <a:rPr lang="en-US" sz="2400" dirty="0"/>
              <a:t>principal metric singular value </a:t>
            </a:r>
            <a:endParaRPr lang="en-US" sz="2400" dirty="0" smtClean="0"/>
          </a:p>
          <a:p>
            <a:pPr indent="514350"/>
            <a:r>
              <a:rPr lang="en-US" sz="2400" dirty="0" smtClean="0"/>
              <a:t>decomposition </a:t>
            </a:r>
            <a:r>
              <a:rPr lang="en-US" sz="2400" dirty="0"/>
              <a:t>(SVD1)</a:t>
            </a:r>
            <a:endParaRPr lang="en-US" sz="2400" dirty="0">
              <a:solidFill>
                <a:srgbClr val="7030A0"/>
              </a:solidFill>
            </a:endParaRPr>
          </a:p>
          <a:p>
            <a:endParaRPr lang="en-US" sz="2400" dirty="0" smtClean="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850" t="16246" r="6199" b="12811"/>
          <a:stretch/>
        </p:blipFill>
        <p:spPr>
          <a:xfrm>
            <a:off x="5188383" y="4954906"/>
            <a:ext cx="2478148" cy="1920240"/>
          </a:xfrm>
          <a:prstGeom prst="rect">
            <a:avLst/>
          </a:prstGeom>
        </p:spPr>
      </p:pic>
    </p:spTree>
    <p:extLst>
      <p:ext uri="{BB962C8B-B14F-4D97-AF65-F5344CB8AC3E}">
        <p14:creationId xmlns:p14="http://schemas.microsoft.com/office/powerpoint/2010/main" val="285954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4971" y="0"/>
            <a:ext cx="3774057" cy="6858000"/>
          </a:xfrm>
          <a:prstGeom prst="rect">
            <a:avLst/>
          </a:prstGeom>
        </p:spPr>
      </p:pic>
    </p:spTree>
    <p:extLst>
      <p:ext uri="{BB962C8B-B14F-4D97-AF65-F5344CB8AC3E}">
        <p14:creationId xmlns:p14="http://schemas.microsoft.com/office/powerpoint/2010/main" val="215620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241"/>
            <a:ext cx="1226880" cy="652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8941" y="528625"/>
            <a:ext cx="269280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3227041" y="6473268"/>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a:latin typeface="Arial" panose="020B0604020202020204" pitchFamily="34" charset="0"/>
              </a:rPr>
              <a:t>Li </a:t>
            </a:r>
            <a:r>
              <a:rPr lang="en-GB" altLang="en-US" sz="1089" b="1" dirty="0" err="1">
                <a:latin typeface="Arial" panose="020B0604020202020204" pitchFamily="34" charset="0"/>
              </a:rPr>
              <a:t>Li</a:t>
            </a:r>
            <a:r>
              <a:rPr lang="en-GB" altLang="en-US" sz="1089" b="1" dirty="0">
                <a:latin typeface="Arial" panose="020B0604020202020204" pitchFamily="34" charset="0"/>
              </a:rPr>
              <a:t> et al., </a:t>
            </a:r>
            <a:r>
              <a:rPr lang="en-GB" altLang="en-US" sz="1089" b="1" dirty="0" err="1">
                <a:latin typeface="Arial" panose="020B0604020202020204" pitchFamily="34" charset="0"/>
              </a:rPr>
              <a:t>Sci</a:t>
            </a:r>
            <a:r>
              <a:rPr lang="en-GB" altLang="en-US" sz="1089" b="1" dirty="0">
                <a:latin typeface="Arial" panose="020B0604020202020204" pitchFamily="34" charset="0"/>
              </a:rPr>
              <a:t> </a:t>
            </a:r>
            <a:r>
              <a:rPr lang="en-GB" altLang="en-US" sz="1089" b="1" dirty="0" err="1">
                <a:latin typeface="Arial" panose="020B0604020202020204" pitchFamily="34" charset="0"/>
              </a:rPr>
              <a:t>Transl</a:t>
            </a:r>
            <a:r>
              <a:rPr lang="en-GB" altLang="en-US" sz="1089" b="1" dirty="0">
                <a:latin typeface="Arial" panose="020B0604020202020204" pitchFamily="34" charset="0"/>
              </a:rPr>
              <a:t> Med 2015;7:311ra174</a:t>
            </a:r>
          </a:p>
        </p:txBody>
      </p:sp>
      <p:sp>
        <p:nvSpPr>
          <p:cNvPr id="3077" name="Text Box 5"/>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Published by AAAS</a:t>
            </a:r>
          </a:p>
        </p:txBody>
      </p:sp>
      <p:sp>
        <p:nvSpPr>
          <p:cNvPr id="2" name="Rectangle 1"/>
          <p:cNvSpPr/>
          <p:nvPr/>
        </p:nvSpPr>
        <p:spPr>
          <a:xfrm>
            <a:off x="596301" y="339730"/>
            <a:ext cx="4902625" cy="6186309"/>
          </a:xfrm>
          <a:prstGeom prst="rect">
            <a:avLst/>
          </a:prstGeom>
        </p:spPr>
        <p:txBody>
          <a:bodyPr wrap="square">
            <a:spAutoFit/>
          </a:bodyPr>
          <a:lstStyle/>
          <a:p>
            <a:r>
              <a:rPr lang="en-US" b="1" dirty="0">
                <a:latin typeface="AdvTTaf7f9f4f.B"/>
              </a:rPr>
              <a:t>Fig. 1. Patient and genotype networks. </a:t>
            </a:r>
            <a:endParaRPr lang="en-US" b="1" dirty="0" smtClean="0">
              <a:latin typeface="AdvTTaf7f9f4f.B"/>
            </a:endParaRPr>
          </a:p>
          <a:p>
            <a:pPr marL="342900" indent="-342900">
              <a:buAutoNum type="alphaUcParenBoth"/>
            </a:pPr>
            <a:r>
              <a:rPr lang="en-US" dirty="0" smtClean="0">
                <a:latin typeface="AdvTTe45e47d2"/>
              </a:rPr>
              <a:t>Patient-patient </a:t>
            </a:r>
            <a:r>
              <a:rPr lang="en-US" dirty="0">
                <a:latin typeface="AdvTTe45e47d2"/>
              </a:rPr>
              <a:t>network for </a:t>
            </a:r>
            <a:r>
              <a:rPr lang="en-US" dirty="0" smtClean="0">
                <a:latin typeface="AdvTTe45e47d2"/>
              </a:rPr>
              <a:t>topology patterns on </a:t>
            </a:r>
            <a:r>
              <a:rPr lang="en-US" dirty="0">
                <a:latin typeface="AdvTTe45e47d2"/>
              </a:rPr>
              <a:t>11,210 Biobank patients. Each </a:t>
            </a:r>
            <a:r>
              <a:rPr lang="en-US" dirty="0" smtClean="0">
                <a:latin typeface="AdvTTe45e47d2"/>
              </a:rPr>
              <a:t>node represents a </a:t>
            </a:r>
            <a:r>
              <a:rPr lang="en-US" dirty="0">
                <a:latin typeface="AdvTTe45e47d2"/>
              </a:rPr>
              <a:t>single or a group of patients with </a:t>
            </a:r>
            <a:r>
              <a:rPr lang="en-US" dirty="0" smtClean="0">
                <a:latin typeface="AdvTTe45e47d2"/>
              </a:rPr>
              <a:t>the significant </a:t>
            </a:r>
            <a:r>
              <a:rPr lang="en-US" dirty="0">
                <a:latin typeface="AdvTTe45e47d2"/>
              </a:rPr>
              <a:t>similarity based on their </a:t>
            </a:r>
            <a:r>
              <a:rPr lang="en-US" dirty="0" smtClean="0">
                <a:latin typeface="AdvTTe45e47d2"/>
              </a:rPr>
              <a:t>clinical features</a:t>
            </a:r>
            <a:r>
              <a:rPr lang="en-US" dirty="0">
                <a:latin typeface="AdvTTe45e47d2"/>
              </a:rPr>
              <a:t>. Edge connected with nodes </a:t>
            </a:r>
            <a:r>
              <a:rPr lang="en-US" dirty="0" smtClean="0">
                <a:latin typeface="AdvTTe45e47d2"/>
              </a:rPr>
              <a:t>indicates the </a:t>
            </a:r>
            <a:r>
              <a:rPr lang="en-US" dirty="0">
                <a:latin typeface="AdvTTe45e47d2"/>
              </a:rPr>
              <a:t>nodes have shared patients. Red </a:t>
            </a:r>
            <a:r>
              <a:rPr lang="en-US" dirty="0" smtClean="0">
                <a:latin typeface="AdvTTe45e47d2"/>
              </a:rPr>
              <a:t>color represents the </a:t>
            </a:r>
            <a:r>
              <a:rPr lang="en-US" dirty="0">
                <a:latin typeface="AdvTTe45e47d2"/>
              </a:rPr>
              <a:t>enrichment for patients with </a:t>
            </a:r>
            <a:r>
              <a:rPr lang="en-US" dirty="0" smtClean="0">
                <a:latin typeface="AdvTTe45e47d2"/>
              </a:rPr>
              <a:t>T2D diagnosis</a:t>
            </a:r>
            <a:r>
              <a:rPr lang="en-US" dirty="0">
                <a:latin typeface="AdvTTe45e47d2"/>
              </a:rPr>
              <a:t>, and blue color represents </a:t>
            </a:r>
            <a:r>
              <a:rPr lang="en-US" dirty="0" smtClean="0">
                <a:latin typeface="AdvTTe45e47d2"/>
              </a:rPr>
              <a:t>the </a:t>
            </a:r>
            <a:r>
              <a:rPr lang="en-US" dirty="0" err="1" smtClean="0">
                <a:latin typeface="AdvTTe45e47d2"/>
              </a:rPr>
              <a:t>nonenrichment</a:t>
            </a:r>
            <a:r>
              <a:rPr lang="en-US" dirty="0" smtClean="0">
                <a:latin typeface="AdvTTe45e47d2"/>
              </a:rPr>
              <a:t> for </a:t>
            </a:r>
            <a:r>
              <a:rPr lang="en-US" dirty="0">
                <a:latin typeface="AdvTTe45e47d2"/>
              </a:rPr>
              <a:t>patients with T2D diagnosis</a:t>
            </a:r>
            <a:r>
              <a:rPr lang="en-US" dirty="0" smtClean="0">
                <a:latin typeface="AdvTTe45e47d2"/>
              </a:rPr>
              <a:t>.</a:t>
            </a:r>
          </a:p>
          <a:p>
            <a:endParaRPr lang="en-US" sz="400" dirty="0">
              <a:latin typeface="AdvTTe45e47d2"/>
            </a:endParaRPr>
          </a:p>
          <a:p>
            <a:r>
              <a:rPr lang="en-US" dirty="0">
                <a:latin typeface="AdvTTe45e47d2"/>
              </a:rPr>
              <a:t>(</a:t>
            </a:r>
            <a:r>
              <a:rPr lang="en-US" dirty="0">
                <a:latin typeface="AdvTTaf7f9f4f.B"/>
              </a:rPr>
              <a:t>B</a:t>
            </a:r>
            <a:r>
              <a:rPr lang="en-US" dirty="0">
                <a:latin typeface="AdvTTe45e47d2"/>
              </a:rPr>
              <a:t>) Patient-patient network for topology </a:t>
            </a:r>
            <a:r>
              <a:rPr lang="en-US" dirty="0" smtClean="0">
                <a:latin typeface="AdvTTe45e47d2"/>
              </a:rPr>
              <a:t>patterns on </a:t>
            </a:r>
            <a:r>
              <a:rPr lang="en-US" dirty="0">
                <a:latin typeface="AdvTTe45e47d2"/>
              </a:rPr>
              <a:t>2551 T2D patients. Each node </a:t>
            </a:r>
            <a:r>
              <a:rPr lang="en-US" dirty="0" smtClean="0">
                <a:latin typeface="AdvTTe45e47d2"/>
              </a:rPr>
              <a:t>represents a </a:t>
            </a:r>
            <a:r>
              <a:rPr lang="en-US" dirty="0">
                <a:latin typeface="AdvTTe45e47d2"/>
              </a:rPr>
              <a:t>single or a group of patients with </a:t>
            </a:r>
            <a:r>
              <a:rPr lang="en-US" dirty="0" smtClean="0">
                <a:latin typeface="AdvTTe45e47d2"/>
              </a:rPr>
              <a:t>the significant </a:t>
            </a:r>
            <a:r>
              <a:rPr lang="en-US" dirty="0">
                <a:latin typeface="AdvTTe45e47d2"/>
              </a:rPr>
              <a:t>similarity based on their clinical</a:t>
            </a:r>
          </a:p>
          <a:p>
            <a:r>
              <a:rPr lang="en-US" dirty="0">
                <a:latin typeface="AdvTTe45e47d2"/>
              </a:rPr>
              <a:t>features. Edge connected with </a:t>
            </a:r>
            <a:r>
              <a:rPr lang="en-US" dirty="0" smtClean="0">
                <a:latin typeface="AdvTTe45e47d2"/>
              </a:rPr>
              <a:t>nodes indicates the </a:t>
            </a:r>
            <a:r>
              <a:rPr lang="en-US" dirty="0">
                <a:latin typeface="AdvTTe45e47d2"/>
              </a:rPr>
              <a:t>nodes have shared patients. Red color </a:t>
            </a:r>
            <a:r>
              <a:rPr lang="en-US" dirty="0" smtClean="0">
                <a:latin typeface="AdvTTe45e47d2"/>
              </a:rPr>
              <a:t>represents the </a:t>
            </a:r>
            <a:r>
              <a:rPr lang="en-US" dirty="0">
                <a:latin typeface="AdvTTe45e47d2"/>
              </a:rPr>
              <a:t>enrichment for </a:t>
            </a:r>
            <a:r>
              <a:rPr lang="en-US" dirty="0" smtClean="0">
                <a:latin typeface="AdvTTe45e47d2"/>
              </a:rPr>
              <a:t>patients with females, and </a:t>
            </a:r>
            <a:r>
              <a:rPr lang="en-US" dirty="0">
                <a:latin typeface="AdvTTe45e47d2"/>
              </a:rPr>
              <a:t>blue color represents the enrichment </a:t>
            </a:r>
            <a:r>
              <a:rPr lang="en-US" dirty="0" smtClean="0">
                <a:latin typeface="AdvTTe45e47d2"/>
              </a:rPr>
              <a:t>for  males</a:t>
            </a:r>
            <a:r>
              <a:rPr lang="en-US" dirty="0">
                <a:latin typeface="AdvTTe45e47d2"/>
              </a:rPr>
              <a:t>.</a:t>
            </a:r>
            <a:endParaRPr lang="en-US" dirty="0"/>
          </a:p>
        </p:txBody>
      </p:sp>
    </p:spTree>
    <p:extLst>
      <p:ext uri="{BB962C8B-B14F-4D97-AF65-F5344CB8AC3E}">
        <p14:creationId xmlns:p14="http://schemas.microsoft.com/office/powerpoint/2010/main" val="40251109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8647" y="620400"/>
            <a:ext cx="7038975" cy="2609850"/>
          </a:xfrm>
          <a:prstGeom prst="rect">
            <a:avLst/>
          </a:prstGeom>
        </p:spPr>
      </p:pic>
      <p:sp>
        <p:nvSpPr>
          <p:cNvPr id="4" name="TextBox 3"/>
          <p:cNvSpPr txBox="1"/>
          <p:nvPr/>
        </p:nvSpPr>
        <p:spPr>
          <a:xfrm>
            <a:off x="625792" y="352213"/>
            <a:ext cx="8037301" cy="6432530"/>
          </a:xfrm>
          <a:prstGeom prst="rect">
            <a:avLst/>
          </a:prstGeom>
          <a:noFill/>
        </p:spPr>
        <p:txBody>
          <a:bodyPr wrap="square" rtlCol="0">
            <a:spAutoFit/>
          </a:bodyPr>
          <a:lstStyle/>
          <a:p>
            <a:r>
              <a:rPr lang="en-US" sz="2400" dirty="0">
                <a:solidFill>
                  <a:srgbClr val="7030A0"/>
                </a:solidFill>
              </a:rPr>
              <a:t>Distance between data points:</a:t>
            </a: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endParaRPr lang="en-US" sz="2800" dirty="0">
              <a:solidFill>
                <a:srgbClr val="7030A0"/>
              </a:solidFill>
            </a:endParaRPr>
          </a:p>
          <a:p>
            <a:r>
              <a:rPr lang="en-US" sz="2400" dirty="0">
                <a:solidFill>
                  <a:srgbClr val="7030A0"/>
                </a:solidFill>
              </a:rPr>
              <a:t>Filter functions</a:t>
            </a:r>
            <a:r>
              <a:rPr lang="en-US" sz="2400" dirty="0" smtClean="0">
                <a:solidFill>
                  <a:srgbClr val="7030A0"/>
                </a:solidFill>
              </a:rPr>
              <a:t>:</a:t>
            </a:r>
            <a:endParaRPr lang="en-US" sz="2400" dirty="0">
              <a:solidFill>
                <a:srgbClr val="7030A0"/>
              </a:solidFill>
            </a:endParaRPr>
          </a:p>
          <a:p>
            <a:pPr marL="514350">
              <a:tabLst>
                <a:tab pos="568325" algn="l"/>
              </a:tabLst>
            </a:pPr>
            <a:r>
              <a:rPr lang="en-US" sz="2400" dirty="0"/>
              <a:t>L-infinity </a:t>
            </a:r>
            <a:r>
              <a:rPr lang="en-US" sz="2400" dirty="0" smtClean="0"/>
              <a:t>centrality:</a:t>
            </a:r>
          </a:p>
          <a:p>
            <a:pPr marL="514350" indent="574675" algn="ctr"/>
            <a:r>
              <a:rPr lang="en-US" sz="2400" dirty="0" smtClean="0"/>
              <a:t> </a:t>
            </a:r>
            <a:r>
              <a:rPr lang="en-US" sz="2400" dirty="0"/>
              <a:t>f(x) = max{d(x, p) : p in data </a:t>
            </a:r>
            <a:r>
              <a:rPr lang="en-US" sz="2400" dirty="0" smtClean="0"/>
              <a:t>set}</a:t>
            </a:r>
          </a:p>
          <a:p>
            <a:pPr marL="514350"/>
            <a:r>
              <a:rPr lang="en-US" sz="2400" dirty="0" smtClean="0"/>
              <a:t>captures </a:t>
            </a:r>
            <a:r>
              <a:rPr lang="en-US" sz="2400" dirty="0"/>
              <a:t>the structure of the points far </a:t>
            </a:r>
            <a:r>
              <a:rPr lang="en-US" sz="2400" dirty="0" smtClean="0"/>
              <a:t>removed </a:t>
            </a:r>
            <a:r>
              <a:rPr lang="en-US" sz="2400" dirty="0"/>
              <a:t>from the center or norm. </a:t>
            </a:r>
            <a:endParaRPr lang="en-US" sz="2400" dirty="0" smtClean="0"/>
          </a:p>
          <a:p>
            <a:r>
              <a:rPr lang="en-US" sz="2400" dirty="0" smtClean="0"/>
              <a:t>and </a:t>
            </a:r>
            <a:endParaRPr lang="en-US" sz="2400" dirty="0"/>
          </a:p>
          <a:p>
            <a:pPr indent="514350"/>
            <a:r>
              <a:rPr lang="en-US" sz="2400" dirty="0"/>
              <a:t>principal metric singular value </a:t>
            </a:r>
            <a:endParaRPr lang="en-US" sz="2400" dirty="0" smtClean="0"/>
          </a:p>
          <a:p>
            <a:pPr indent="514350"/>
            <a:r>
              <a:rPr lang="en-US" sz="2400" dirty="0" smtClean="0"/>
              <a:t>decomposition </a:t>
            </a:r>
            <a:r>
              <a:rPr lang="en-US" sz="2400" dirty="0"/>
              <a:t>(SVD1)</a:t>
            </a:r>
            <a:endParaRPr lang="en-US" sz="2400" dirty="0">
              <a:solidFill>
                <a:srgbClr val="7030A0"/>
              </a:solidFill>
            </a:endParaRPr>
          </a:p>
          <a:p>
            <a:endParaRPr lang="en-US" sz="2400" dirty="0" smtClean="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850" t="16246" r="6199" b="12811"/>
          <a:stretch/>
        </p:blipFill>
        <p:spPr>
          <a:xfrm>
            <a:off x="5188383" y="4954906"/>
            <a:ext cx="2478148" cy="1920240"/>
          </a:xfrm>
          <a:prstGeom prst="rect">
            <a:avLst/>
          </a:prstGeom>
        </p:spPr>
      </p:pic>
    </p:spTree>
    <p:extLst>
      <p:ext uri="{BB962C8B-B14F-4D97-AF65-F5344CB8AC3E}">
        <p14:creationId xmlns:p14="http://schemas.microsoft.com/office/powerpoint/2010/main" val="302757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1"/>
          </p:nvPr>
        </p:nvSpPr>
        <p:spPr>
          <a:noFill/>
        </p:spPr>
        <p:txBody>
          <a:bodyPr/>
          <a:lstStyle/>
          <a:p>
            <a:fld id="{B24DECB0-7D28-42A5-9F94-A5443C57D1D8}" type="slidenum">
              <a:rPr lang="en-US"/>
              <a:pPr/>
              <a:t>9</a:t>
            </a:fld>
            <a:endParaRPr lang="en-US"/>
          </a:p>
        </p:txBody>
      </p:sp>
      <p:sp>
        <p:nvSpPr>
          <p:cNvPr id="48131" name="Rectangle 2"/>
          <p:cNvSpPr>
            <a:spLocks noGrp="1" noChangeArrowheads="1"/>
          </p:cNvSpPr>
          <p:nvPr>
            <p:ph type="title"/>
          </p:nvPr>
        </p:nvSpPr>
        <p:spPr>
          <a:xfrm>
            <a:off x="457200" y="457200"/>
            <a:ext cx="8229600" cy="811213"/>
          </a:xfrm>
        </p:spPr>
        <p:txBody>
          <a:bodyPr/>
          <a:lstStyle/>
          <a:p>
            <a:pPr eaLnBrk="1" hangingPunct="1"/>
            <a:r>
              <a:rPr lang="en-AU" smtClean="0"/>
              <a:t>Distances in Graphs</a:t>
            </a:r>
            <a:endParaRPr lang="en-US" smtClean="0"/>
          </a:p>
        </p:txBody>
      </p:sp>
      <p:sp>
        <p:nvSpPr>
          <p:cNvPr id="284675" name="Rectangle 3"/>
          <p:cNvSpPr>
            <a:spLocks noGrp="1" noChangeArrowheads="1"/>
          </p:cNvSpPr>
          <p:nvPr>
            <p:ph type="body" idx="1"/>
          </p:nvPr>
        </p:nvSpPr>
        <p:spPr>
          <a:xfrm>
            <a:off x="457200" y="1557338"/>
            <a:ext cx="4330700" cy="4248150"/>
          </a:xfrm>
        </p:spPr>
        <p:txBody>
          <a:bodyPr/>
          <a:lstStyle/>
          <a:p>
            <a:pPr eaLnBrk="1" hangingPunct="1"/>
            <a:r>
              <a:rPr lang="en-AU" sz="2800" dirty="0" smtClean="0"/>
              <a:t>The </a:t>
            </a:r>
            <a:r>
              <a:rPr lang="en-AU" sz="2800" b="1" dirty="0" smtClean="0">
                <a:solidFill>
                  <a:srgbClr val="7030A0"/>
                </a:solidFill>
              </a:rPr>
              <a:t>maximum distance from a vertex </a:t>
            </a:r>
            <a:r>
              <a:rPr lang="en-AU" sz="2800" b="1" i="1" dirty="0" smtClean="0">
                <a:solidFill>
                  <a:srgbClr val="7030A0"/>
                </a:solidFill>
              </a:rPr>
              <a:t>u</a:t>
            </a:r>
            <a:r>
              <a:rPr lang="en-AU" sz="2800" b="1" dirty="0" smtClean="0">
                <a:solidFill>
                  <a:srgbClr val="7030A0"/>
                </a:solidFill>
              </a:rPr>
              <a:t> to any other vertex in the graph    </a:t>
            </a:r>
          </a:p>
          <a:p>
            <a:pPr marL="0" indent="0" eaLnBrk="1" hangingPunct="1">
              <a:buNone/>
            </a:pPr>
            <a:r>
              <a:rPr lang="en-AU" b="1" dirty="0">
                <a:solidFill>
                  <a:srgbClr val="7030A0"/>
                </a:solidFill>
              </a:rPr>
              <a:t> </a:t>
            </a:r>
            <a:r>
              <a:rPr lang="en-AU" b="1" dirty="0" smtClean="0">
                <a:solidFill>
                  <a:srgbClr val="7030A0"/>
                </a:solidFill>
              </a:rPr>
              <a:t>          </a:t>
            </a:r>
            <a:r>
              <a:rPr lang="en-AU" sz="2800" dirty="0" smtClean="0"/>
              <a:t>is called the </a:t>
            </a:r>
          </a:p>
          <a:p>
            <a:pPr marL="0" indent="0" eaLnBrk="1" hangingPunct="1">
              <a:buNone/>
            </a:pPr>
            <a:r>
              <a:rPr lang="en-AU" b="1" dirty="0">
                <a:solidFill>
                  <a:srgbClr val="7030A0"/>
                </a:solidFill>
              </a:rPr>
              <a:t> </a:t>
            </a:r>
            <a:r>
              <a:rPr lang="en-AU" b="1" dirty="0" smtClean="0">
                <a:solidFill>
                  <a:srgbClr val="7030A0"/>
                </a:solidFill>
              </a:rPr>
              <a:t>  </a:t>
            </a:r>
            <a:r>
              <a:rPr lang="en-AU" sz="2800" b="1" dirty="0" smtClean="0">
                <a:solidFill>
                  <a:srgbClr val="7030A0"/>
                </a:solidFill>
              </a:rPr>
              <a:t>eccentricity of </a:t>
            </a:r>
            <a:r>
              <a:rPr lang="en-AU" sz="2800" b="1" i="1" dirty="0" smtClean="0">
                <a:solidFill>
                  <a:srgbClr val="7030A0"/>
                </a:solidFill>
              </a:rPr>
              <a:t>u</a:t>
            </a:r>
            <a:r>
              <a:rPr lang="en-AU" sz="2800" b="1" dirty="0" smtClean="0"/>
              <a:t> </a:t>
            </a:r>
            <a:r>
              <a:rPr lang="en-AU" sz="2800" dirty="0" smtClean="0"/>
              <a:t>e(</a:t>
            </a:r>
            <a:r>
              <a:rPr lang="en-AU" sz="2800" i="1" dirty="0" smtClean="0"/>
              <a:t>u</a:t>
            </a:r>
            <a:r>
              <a:rPr lang="en-AU" sz="2800" dirty="0" smtClean="0"/>
              <a:t>).</a:t>
            </a:r>
          </a:p>
          <a:p>
            <a:pPr eaLnBrk="1" hangingPunct="1"/>
            <a:r>
              <a:rPr lang="en-AU" sz="2800" dirty="0" smtClean="0"/>
              <a:t>The largest eccentricity is called the diameter, the smallest eccentricity is called the radius.</a:t>
            </a:r>
            <a:endParaRPr lang="en-US" dirty="0" smtClean="0"/>
          </a:p>
        </p:txBody>
      </p:sp>
      <p:sp>
        <p:nvSpPr>
          <p:cNvPr id="48133" name="Oval 4"/>
          <p:cNvSpPr>
            <a:spLocks noChangeArrowheads="1"/>
          </p:cNvSpPr>
          <p:nvPr/>
        </p:nvSpPr>
        <p:spPr bwMode="auto">
          <a:xfrm>
            <a:off x="5292725" y="1628775"/>
            <a:ext cx="71438" cy="71438"/>
          </a:xfrm>
          <a:prstGeom prst="ellipse">
            <a:avLst/>
          </a:prstGeom>
          <a:solidFill>
            <a:schemeClr val="tx1"/>
          </a:solidFill>
          <a:ln w="9525">
            <a:solidFill>
              <a:schemeClr val="tx1"/>
            </a:solidFill>
            <a:round/>
            <a:headEnd/>
            <a:tailEnd/>
          </a:ln>
        </p:spPr>
        <p:txBody>
          <a:bodyPr wrap="none" anchor="ctr"/>
          <a:lstStyle/>
          <a:p>
            <a:endParaRPr lang="id-ID"/>
          </a:p>
        </p:txBody>
      </p:sp>
      <p:sp>
        <p:nvSpPr>
          <p:cNvPr id="48134" name="Oval 5"/>
          <p:cNvSpPr>
            <a:spLocks noChangeArrowheads="1"/>
          </p:cNvSpPr>
          <p:nvPr/>
        </p:nvSpPr>
        <p:spPr bwMode="auto">
          <a:xfrm>
            <a:off x="4932363" y="2565400"/>
            <a:ext cx="71437" cy="71438"/>
          </a:xfrm>
          <a:prstGeom prst="ellipse">
            <a:avLst/>
          </a:prstGeom>
          <a:solidFill>
            <a:schemeClr val="tx1"/>
          </a:solidFill>
          <a:ln w="9525">
            <a:solidFill>
              <a:schemeClr val="tx1"/>
            </a:solidFill>
            <a:round/>
            <a:headEnd/>
            <a:tailEnd/>
          </a:ln>
        </p:spPr>
        <p:txBody>
          <a:bodyPr wrap="none" anchor="ctr"/>
          <a:lstStyle/>
          <a:p>
            <a:endParaRPr lang="id-ID"/>
          </a:p>
        </p:txBody>
      </p:sp>
      <p:sp>
        <p:nvSpPr>
          <p:cNvPr id="48135" name="Oval 6"/>
          <p:cNvSpPr>
            <a:spLocks noChangeArrowheads="1"/>
          </p:cNvSpPr>
          <p:nvPr/>
        </p:nvSpPr>
        <p:spPr bwMode="auto">
          <a:xfrm>
            <a:off x="5724525" y="2565400"/>
            <a:ext cx="71438" cy="71438"/>
          </a:xfrm>
          <a:prstGeom prst="ellipse">
            <a:avLst/>
          </a:prstGeom>
          <a:solidFill>
            <a:schemeClr val="tx1"/>
          </a:solidFill>
          <a:ln w="9525">
            <a:solidFill>
              <a:schemeClr val="tx1"/>
            </a:solidFill>
            <a:round/>
            <a:headEnd/>
            <a:tailEnd/>
          </a:ln>
        </p:spPr>
        <p:txBody>
          <a:bodyPr wrap="none" anchor="ctr"/>
          <a:lstStyle/>
          <a:p>
            <a:endParaRPr lang="id-ID"/>
          </a:p>
        </p:txBody>
      </p:sp>
      <p:sp>
        <p:nvSpPr>
          <p:cNvPr id="48136" name="Oval 7"/>
          <p:cNvSpPr>
            <a:spLocks noChangeArrowheads="1"/>
          </p:cNvSpPr>
          <p:nvPr/>
        </p:nvSpPr>
        <p:spPr bwMode="auto">
          <a:xfrm>
            <a:off x="7092950" y="2133600"/>
            <a:ext cx="71438" cy="71438"/>
          </a:xfrm>
          <a:prstGeom prst="ellipse">
            <a:avLst/>
          </a:prstGeom>
          <a:solidFill>
            <a:schemeClr val="tx1"/>
          </a:solidFill>
          <a:ln w="9525">
            <a:solidFill>
              <a:schemeClr val="tx1"/>
            </a:solidFill>
            <a:round/>
            <a:headEnd/>
            <a:tailEnd/>
          </a:ln>
        </p:spPr>
        <p:txBody>
          <a:bodyPr wrap="none" anchor="ctr"/>
          <a:lstStyle/>
          <a:p>
            <a:endParaRPr lang="id-ID"/>
          </a:p>
        </p:txBody>
      </p:sp>
      <p:sp>
        <p:nvSpPr>
          <p:cNvPr id="48137" name="Oval 8"/>
          <p:cNvSpPr>
            <a:spLocks noChangeArrowheads="1"/>
          </p:cNvSpPr>
          <p:nvPr/>
        </p:nvSpPr>
        <p:spPr bwMode="auto">
          <a:xfrm>
            <a:off x="6516688" y="2565400"/>
            <a:ext cx="71437" cy="71438"/>
          </a:xfrm>
          <a:prstGeom prst="ellipse">
            <a:avLst/>
          </a:prstGeom>
          <a:solidFill>
            <a:schemeClr val="tx1"/>
          </a:solidFill>
          <a:ln w="9525">
            <a:solidFill>
              <a:schemeClr val="tx1"/>
            </a:solidFill>
            <a:round/>
            <a:headEnd/>
            <a:tailEnd/>
          </a:ln>
        </p:spPr>
        <p:txBody>
          <a:bodyPr wrap="none" anchor="ctr"/>
          <a:lstStyle/>
          <a:p>
            <a:endParaRPr lang="id-ID"/>
          </a:p>
        </p:txBody>
      </p:sp>
      <p:sp>
        <p:nvSpPr>
          <p:cNvPr id="48138" name="Oval 9"/>
          <p:cNvSpPr>
            <a:spLocks noChangeArrowheads="1"/>
          </p:cNvSpPr>
          <p:nvPr/>
        </p:nvSpPr>
        <p:spPr bwMode="auto">
          <a:xfrm>
            <a:off x="7092950" y="3357563"/>
            <a:ext cx="71438" cy="71437"/>
          </a:xfrm>
          <a:prstGeom prst="ellipse">
            <a:avLst/>
          </a:prstGeom>
          <a:solidFill>
            <a:schemeClr val="tx1"/>
          </a:solidFill>
          <a:ln w="9525">
            <a:solidFill>
              <a:schemeClr val="tx1"/>
            </a:solidFill>
            <a:round/>
            <a:headEnd/>
            <a:tailEnd/>
          </a:ln>
        </p:spPr>
        <p:txBody>
          <a:bodyPr wrap="none" anchor="ctr"/>
          <a:lstStyle/>
          <a:p>
            <a:endParaRPr lang="id-ID"/>
          </a:p>
        </p:txBody>
      </p:sp>
      <p:sp>
        <p:nvSpPr>
          <p:cNvPr id="48139" name="Oval 10"/>
          <p:cNvSpPr>
            <a:spLocks noChangeArrowheads="1"/>
          </p:cNvSpPr>
          <p:nvPr/>
        </p:nvSpPr>
        <p:spPr bwMode="auto">
          <a:xfrm>
            <a:off x="8027988" y="3357563"/>
            <a:ext cx="71437" cy="71437"/>
          </a:xfrm>
          <a:prstGeom prst="ellipse">
            <a:avLst/>
          </a:prstGeom>
          <a:solidFill>
            <a:schemeClr val="tx1"/>
          </a:solidFill>
          <a:ln w="9525">
            <a:solidFill>
              <a:schemeClr val="tx1"/>
            </a:solidFill>
            <a:round/>
            <a:headEnd/>
            <a:tailEnd/>
          </a:ln>
        </p:spPr>
        <p:txBody>
          <a:bodyPr wrap="none" anchor="ctr"/>
          <a:lstStyle/>
          <a:p>
            <a:endParaRPr lang="id-ID"/>
          </a:p>
        </p:txBody>
      </p:sp>
      <p:sp>
        <p:nvSpPr>
          <p:cNvPr id="48140" name="Line 11"/>
          <p:cNvSpPr>
            <a:spLocks noChangeShapeType="1"/>
          </p:cNvSpPr>
          <p:nvPr/>
        </p:nvSpPr>
        <p:spPr bwMode="auto">
          <a:xfrm>
            <a:off x="5795963" y="2636838"/>
            <a:ext cx="720725" cy="0"/>
          </a:xfrm>
          <a:prstGeom prst="line">
            <a:avLst/>
          </a:prstGeom>
          <a:noFill/>
          <a:ln w="9525">
            <a:solidFill>
              <a:schemeClr val="tx1"/>
            </a:solidFill>
            <a:round/>
            <a:headEnd/>
            <a:tailEnd/>
          </a:ln>
        </p:spPr>
        <p:txBody>
          <a:bodyPr/>
          <a:lstStyle/>
          <a:p>
            <a:endParaRPr lang="id-ID"/>
          </a:p>
        </p:txBody>
      </p:sp>
      <p:sp>
        <p:nvSpPr>
          <p:cNvPr id="48141" name="Line 12"/>
          <p:cNvSpPr>
            <a:spLocks noChangeShapeType="1"/>
          </p:cNvSpPr>
          <p:nvPr/>
        </p:nvSpPr>
        <p:spPr bwMode="auto">
          <a:xfrm flipH="1">
            <a:off x="6516688" y="2133600"/>
            <a:ext cx="576262" cy="503238"/>
          </a:xfrm>
          <a:prstGeom prst="line">
            <a:avLst/>
          </a:prstGeom>
          <a:noFill/>
          <a:ln w="9525">
            <a:solidFill>
              <a:schemeClr val="tx1"/>
            </a:solidFill>
            <a:round/>
            <a:headEnd/>
            <a:tailEnd/>
          </a:ln>
        </p:spPr>
        <p:txBody>
          <a:bodyPr/>
          <a:lstStyle/>
          <a:p>
            <a:endParaRPr lang="id-ID"/>
          </a:p>
        </p:txBody>
      </p:sp>
      <p:sp>
        <p:nvSpPr>
          <p:cNvPr id="48142" name="Line 13"/>
          <p:cNvSpPr>
            <a:spLocks noChangeShapeType="1"/>
          </p:cNvSpPr>
          <p:nvPr/>
        </p:nvSpPr>
        <p:spPr bwMode="auto">
          <a:xfrm>
            <a:off x="6516688" y="2636838"/>
            <a:ext cx="647700" cy="792162"/>
          </a:xfrm>
          <a:prstGeom prst="line">
            <a:avLst/>
          </a:prstGeom>
          <a:noFill/>
          <a:ln w="9525">
            <a:solidFill>
              <a:schemeClr val="tx1"/>
            </a:solidFill>
            <a:round/>
            <a:headEnd/>
            <a:tailEnd/>
          </a:ln>
        </p:spPr>
        <p:txBody>
          <a:bodyPr/>
          <a:lstStyle/>
          <a:p>
            <a:endParaRPr lang="id-ID"/>
          </a:p>
        </p:txBody>
      </p:sp>
      <p:sp>
        <p:nvSpPr>
          <p:cNvPr id="48143" name="Line 14"/>
          <p:cNvSpPr>
            <a:spLocks noChangeShapeType="1"/>
          </p:cNvSpPr>
          <p:nvPr/>
        </p:nvSpPr>
        <p:spPr bwMode="auto">
          <a:xfrm>
            <a:off x="7092950" y="3429000"/>
            <a:ext cx="935038" cy="0"/>
          </a:xfrm>
          <a:prstGeom prst="line">
            <a:avLst/>
          </a:prstGeom>
          <a:noFill/>
          <a:ln w="9525">
            <a:solidFill>
              <a:schemeClr val="tx1"/>
            </a:solidFill>
            <a:round/>
            <a:headEnd/>
            <a:tailEnd/>
          </a:ln>
        </p:spPr>
        <p:txBody>
          <a:bodyPr/>
          <a:lstStyle/>
          <a:p>
            <a:endParaRPr lang="id-ID"/>
          </a:p>
        </p:txBody>
      </p:sp>
      <p:sp>
        <p:nvSpPr>
          <p:cNvPr id="48144" name="Line 15"/>
          <p:cNvSpPr>
            <a:spLocks noChangeShapeType="1"/>
          </p:cNvSpPr>
          <p:nvPr/>
        </p:nvSpPr>
        <p:spPr bwMode="auto">
          <a:xfrm flipH="1" flipV="1">
            <a:off x="5292725" y="1628775"/>
            <a:ext cx="431800" cy="1008063"/>
          </a:xfrm>
          <a:prstGeom prst="line">
            <a:avLst/>
          </a:prstGeom>
          <a:noFill/>
          <a:ln w="9525">
            <a:solidFill>
              <a:schemeClr val="tx1"/>
            </a:solidFill>
            <a:round/>
            <a:headEnd/>
            <a:tailEnd/>
          </a:ln>
        </p:spPr>
        <p:txBody>
          <a:bodyPr/>
          <a:lstStyle/>
          <a:p>
            <a:endParaRPr lang="id-ID"/>
          </a:p>
        </p:txBody>
      </p:sp>
      <p:sp>
        <p:nvSpPr>
          <p:cNvPr id="48145" name="Line 16"/>
          <p:cNvSpPr>
            <a:spLocks noChangeShapeType="1"/>
          </p:cNvSpPr>
          <p:nvPr/>
        </p:nvSpPr>
        <p:spPr bwMode="auto">
          <a:xfrm flipH="1">
            <a:off x="4932363" y="1628775"/>
            <a:ext cx="360362" cy="1008063"/>
          </a:xfrm>
          <a:prstGeom prst="line">
            <a:avLst/>
          </a:prstGeom>
          <a:noFill/>
          <a:ln w="9525">
            <a:solidFill>
              <a:schemeClr val="tx1"/>
            </a:solidFill>
            <a:round/>
            <a:headEnd/>
            <a:tailEnd/>
          </a:ln>
        </p:spPr>
        <p:txBody>
          <a:bodyPr/>
          <a:lstStyle/>
          <a:p>
            <a:endParaRPr lang="id-ID"/>
          </a:p>
        </p:txBody>
      </p:sp>
      <p:sp>
        <p:nvSpPr>
          <p:cNvPr id="48146" name="Line 17"/>
          <p:cNvSpPr>
            <a:spLocks noChangeShapeType="1"/>
          </p:cNvSpPr>
          <p:nvPr/>
        </p:nvSpPr>
        <p:spPr bwMode="auto">
          <a:xfrm>
            <a:off x="4932363" y="2636838"/>
            <a:ext cx="792162" cy="0"/>
          </a:xfrm>
          <a:prstGeom prst="line">
            <a:avLst/>
          </a:prstGeom>
          <a:noFill/>
          <a:ln w="9525">
            <a:solidFill>
              <a:schemeClr val="tx1"/>
            </a:solidFill>
            <a:round/>
            <a:headEnd/>
            <a:tailEnd/>
          </a:ln>
        </p:spPr>
        <p:txBody>
          <a:bodyPr/>
          <a:lstStyle/>
          <a:p>
            <a:endParaRPr lang="id-ID"/>
          </a:p>
        </p:txBody>
      </p:sp>
      <p:sp>
        <p:nvSpPr>
          <p:cNvPr id="48147" name="Oval 18"/>
          <p:cNvSpPr>
            <a:spLocks noChangeArrowheads="1"/>
          </p:cNvSpPr>
          <p:nvPr/>
        </p:nvSpPr>
        <p:spPr bwMode="auto">
          <a:xfrm>
            <a:off x="8027988" y="2060575"/>
            <a:ext cx="71437" cy="71438"/>
          </a:xfrm>
          <a:prstGeom prst="ellipse">
            <a:avLst/>
          </a:prstGeom>
          <a:solidFill>
            <a:schemeClr val="tx1"/>
          </a:solidFill>
          <a:ln w="9525">
            <a:solidFill>
              <a:schemeClr val="tx1"/>
            </a:solidFill>
            <a:round/>
            <a:headEnd/>
            <a:tailEnd/>
          </a:ln>
        </p:spPr>
        <p:txBody>
          <a:bodyPr wrap="none" anchor="ctr"/>
          <a:lstStyle/>
          <a:p>
            <a:endParaRPr lang="id-ID"/>
          </a:p>
        </p:txBody>
      </p:sp>
      <p:sp>
        <p:nvSpPr>
          <p:cNvPr id="48148" name="Line 19"/>
          <p:cNvSpPr>
            <a:spLocks noChangeShapeType="1"/>
          </p:cNvSpPr>
          <p:nvPr/>
        </p:nvSpPr>
        <p:spPr bwMode="auto">
          <a:xfrm flipV="1">
            <a:off x="8027988" y="2133600"/>
            <a:ext cx="0" cy="1295400"/>
          </a:xfrm>
          <a:prstGeom prst="line">
            <a:avLst/>
          </a:prstGeom>
          <a:noFill/>
          <a:ln w="9525">
            <a:solidFill>
              <a:schemeClr val="tx1"/>
            </a:solidFill>
            <a:round/>
            <a:headEnd/>
            <a:tailEnd/>
          </a:ln>
        </p:spPr>
        <p:txBody>
          <a:bodyPr/>
          <a:lstStyle/>
          <a:p>
            <a:endParaRPr lang="id-ID"/>
          </a:p>
        </p:txBody>
      </p:sp>
      <p:sp>
        <p:nvSpPr>
          <p:cNvPr id="48149" name="Line 20"/>
          <p:cNvSpPr>
            <a:spLocks noChangeShapeType="1"/>
          </p:cNvSpPr>
          <p:nvPr/>
        </p:nvSpPr>
        <p:spPr bwMode="auto">
          <a:xfrm flipH="1">
            <a:off x="7164388" y="2133600"/>
            <a:ext cx="863600" cy="0"/>
          </a:xfrm>
          <a:prstGeom prst="line">
            <a:avLst/>
          </a:prstGeom>
          <a:noFill/>
          <a:ln w="9525">
            <a:solidFill>
              <a:schemeClr val="tx1"/>
            </a:solidFill>
            <a:round/>
            <a:headEnd/>
            <a:tailEnd/>
          </a:ln>
        </p:spPr>
        <p:txBody>
          <a:bodyPr/>
          <a:lstStyle/>
          <a:p>
            <a:endParaRPr lang="id-ID"/>
          </a:p>
        </p:txBody>
      </p:sp>
      <p:sp>
        <p:nvSpPr>
          <p:cNvPr id="48150" name="Text Box 21"/>
          <p:cNvSpPr txBox="1">
            <a:spLocks noChangeArrowheads="1"/>
          </p:cNvSpPr>
          <p:nvPr/>
        </p:nvSpPr>
        <p:spPr bwMode="auto">
          <a:xfrm>
            <a:off x="5219700" y="1341438"/>
            <a:ext cx="292100" cy="304800"/>
          </a:xfrm>
          <a:prstGeom prst="rect">
            <a:avLst/>
          </a:prstGeom>
          <a:noFill/>
          <a:ln w="9525">
            <a:noFill/>
            <a:miter lim="800000"/>
            <a:headEnd/>
            <a:tailEnd/>
          </a:ln>
        </p:spPr>
        <p:txBody>
          <a:bodyPr wrap="none">
            <a:spAutoFit/>
          </a:bodyPr>
          <a:lstStyle/>
          <a:p>
            <a:r>
              <a:rPr lang="en-AU" sz="1400" b="1" i="1"/>
              <a:t>u</a:t>
            </a:r>
            <a:endParaRPr lang="en-US" sz="1400" b="1" i="1"/>
          </a:p>
        </p:txBody>
      </p:sp>
      <p:sp>
        <p:nvSpPr>
          <p:cNvPr id="48151" name="Text Box 22"/>
          <p:cNvSpPr txBox="1">
            <a:spLocks noChangeArrowheads="1"/>
          </p:cNvSpPr>
          <p:nvPr/>
        </p:nvSpPr>
        <p:spPr bwMode="auto">
          <a:xfrm>
            <a:off x="4716463" y="2636838"/>
            <a:ext cx="282575" cy="304800"/>
          </a:xfrm>
          <a:prstGeom prst="rect">
            <a:avLst/>
          </a:prstGeom>
          <a:noFill/>
          <a:ln w="9525">
            <a:noFill/>
            <a:miter lim="800000"/>
            <a:headEnd/>
            <a:tailEnd/>
          </a:ln>
        </p:spPr>
        <p:txBody>
          <a:bodyPr wrap="none">
            <a:spAutoFit/>
          </a:bodyPr>
          <a:lstStyle/>
          <a:p>
            <a:r>
              <a:rPr lang="en-AU" sz="1400" b="1"/>
              <a:t>a</a:t>
            </a:r>
            <a:endParaRPr lang="en-US" sz="1400" b="1"/>
          </a:p>
        </p:txBody>
      </p:sp>
      <p:sp>
        <p:nvSpPr>
          <p:cNvPr id="48152" name="Text Box 23"/>
          <p:cNvSpPr txBox="1">
            <a:spLocks noChangeArrowheads="1"/>
          </p:cNvSpPr>
          <p:nvPr/>
        </p:nvSpPr>
        <p:spPr bwMode="auto">
          <a:xfrm>
            <a:off x="5580063" y="2636838"/>
            <a:ext cx="292100" cy="304800"/>
          </a:xfrm>
          <a:prstGeom prst="rect">
            <a:avLst/>
          </a:prstGeom>
          <a:noFill/>
          <a:ln w="9525">
            <a:noFill/>
            <a:miter lim="800000"/>
            <a:headEnd/>
            <a:tailEnd/>
          </a:ln>
        </p:spPr>
        <p:txBody>
          <a:bodyPr wrap="none">
            <a:spAutoFit/>
          </a:bodyPr>
          <a:lstStyle/>
          <a:p>
            <a:r>
              <a:rPr lang="en-AU" sz="1400" b="1"/>
              <a:t>b</a:t>
            </a:r>
            <a:endParaRPr lang="en-US" sz="1400" b="1"/>
          </a:p>
        </p:txBody>
      </p:sp>
      <p:sp>
        <p:nvSpPr>
          <p:cNvPr id="48153" name="Text Box 24"/>
          <p:cNvSpPr txBox="1">
            <a:spLocks noChangeArrowheads="1"/>
          </p:cNvSpPr>
          <p:nvPr/>
        </p:nvSpPr>
        <p:spPr bwMode="auto">
          <a:xfrm>
            <a:off x="8027988" y="3429000"/>
            <a:ext cx="282575" cy="304800"/>
          </a:xfrm>
          <a:prstGeom prst="rect">
            <a:avLst/>
          </a:prstGeom>
          <a:noFill/>
          <a:ln w="9525">
            <a:noFill/>
            <a:miter lim="800000"/>
            <a:headEnd/>
            <a:tailEnd/>
          </a:ln>
        </p:spPr>
        <p:txBody>
          <a:bodyPr wrap="none">
            <a:spAutoFit/>
          </a:bodyPr>
          <a:lstStyle/>
          <a:p>
            <a:r>
              <a:rPr lang="en-AU" sz="1400" b="1" i="1"/>
              <a:t>v</a:t>
            </a:r>
            <a:endParaRPr lang="en-US" sz="1400" b="1" i="1"/>
          </a:p>
        </p:txBody>
      </p:sp>
      <p:sp>
        <p:nvSpPr>
          <p:cNvPr id="48154" name="Text Box 25"/>
          <p:cNvSpPr txBox="1">
            <a:spLocks noChangeArrowheads="1"/>
          </p:cNvSpPr>
          <p:nvPr/>
        </p:nvSpPr>
        <p:spPr bwMode="auto">
          <a:xfrm>
            <a:off x="8027988" y="1773238"/>
            <a:ext cx="282575" cy="304800"/>
          </a:xfrm>
          <a:prstGeom prst="rect">
            <a:avLst/>
          </a:prstGeom>
          <a:noFill/>
          <a:ln w="9525">
            <a:noFill/>
            <a:miter lim="800000"/>
            <a:headEnd/>
            <a:tailEnd/>
          </a:ln>
        </p:spPr>
        <p:txBody>
          <a:bodyPr wrap="none">
            <a:spAutoFit/>
          </a:bodyPr>
          <a:lstStyle/>
          <a:p>
            <a:r>
              <a:rPr lang="en-AU" sz="1400" b="1"/>
              <a:t>e</a:t>
            </a:r>
            <a:endParaRPr lang="en-US" sz="1400" b="1"/>
          </a:p>
        </p:txBody>
      </p:sp>
      <p:sp>
        <p:nvSpPr>
          <p:cNvPr id="48155" name="Text Box 26"/>
          <p:cNvSpPr txBox="1">
            <a:spLocks noChangeArrowheads="1"/>
          </p:cNvSpPr>
          <p:nvPr/>
        </p:nvSpPr>
        <p:spPr bwMode="auto">
          <a:xfrm>
            <a:off x="6877050" y="1844675"/>
            <a:ext cx="292100" cy="304800"/>
          </a:xfrm>
          <a:prstGeom prst="rect">
            <a:avLst/>
          </a:prstGeom>
          <a:noFill/>
          <a:ln w="9525">
            <a:noFill/>
            <a:miter lim="800000"/>
            <a:headEnd/>
            <a:tailEnd/>
          </a:ln>
        </p:spPr>
        <p:txBody>
          <a:bodyPr wrap="none">
            <a:spAutoFit/>
          </a:bodyPr>
          <a:lstStyle/>
          <a:p>
            <a:r>
              <a:rPr lang="en-AU" sz="1400" b="1"/>
              <a:t>d</a:t>
            </a:r>
            <a:endParaRPr lang="en-US" sz="1400" b="1"/>
          </a:p>
        </p:txBody>
      </p:sp>
      <p:sp>
        <p:nvSpPr>
          <p:cNvPr id="48156" name="Text Box 27"/>
          <p:cNvSpPr txBox="1">
            <a:spLocks noChangeArrowheads="1"/>
          </p:cNvSpPr>
          <p:nvPr/>
        </p:nvSpPr>
        <p:spPr bwMode="auto">
          <a:xfrm>
            <a:off x="6300788" y="2636838"/>
            <a:ext cx="282575" cy="304800"/>
          </a:xfrm>
          <a:prstGeom prst="rect">
            <a:avLst/>
          </a:prstGeom>
          <a:noFill/>
          <a:ln w="9525">
            <a:noFill/>
            <a:miter lim="800000"/>
            <a:headEnd/>
            <a:tailEnd/>
          </a:ln>
        </p:spPr>
        <p:txBody>
          <a:bodyPr wrap="none">
            <a:spAutoFit/>
          </a:bodyPr>
          <a:lstStyle/>
          <a:p>
            <a:r>
              <a:rPr lang="en-AU" sz="1400" b="1"/>
              <a:t>c</a:t>
            </a:r>
            <a:endParaRPr lang="en-US" sz="1400" b="1"/>
          </a:p>
        </p:txBody>
      </p:sp>
      <p:sp>
        <p:nvSpPr>
          <p:cNvPr id="48157" name="Text Box 28"/>
          <p:cNvSpPr txBox="1">
            <a:spLocks noChangeArrowheads="1"/>
          </p:cNvSpPr>
          <p:nvPr/>
        </p:nvSpPr>
        <p:spPr bwMode="auto">
          <a:xfrm>
            <a:off x="6804025" y="3429000"/>
            <a:ext cx="242888" cy="304800"/>
          </a:xfrm>
          <a:prstGeom prst="rect">
            <a:avLst/>
          </a:prstGeom>
          <a:noFill/>
          <a:ln w="9525">
            <a:noFill/>
            <a:miter lim="800000"/>
            <a:headEnd/>
            <a:tailEnd/>
          </a:ln>
        </p:spPr>
        <p:txBody>
          <a:bodyPr wrap="none">
            <a:spAutoFit/>
          </a:bodyPr>
          <a:lstStyle/>
          <a:p>
            <a:r>
              <a:rPr lang="en-AU" sz="1400" b="1"/>
              <a:t>f</a:t>
            </a:r>
            <a:endParaRPr lang="en-US" sz="1400" b="1"/>
          </a:p>
        </p:txBody>
      </p:sp>
      <p:sp>
        <p:nvSpPr>
          <p:cNvPr id="48158" name="Text Box 29"/>
          <p:cNvSpPr txBox="1">
            <a:spLocks noChangeArrowheads="1"/>
          </p:cNvSpPr>
          <p:nvPr/>
        </p:nvSpPr>
        <p:spPr bwMode="auto">
          <a:xfrm>
            <a:off x="6011863" y="4149725"/>
            <a:ext cx="977900" cy="1190625"/>
          </a:xfrm>
          <a:prstGeom prst="rect">
            <a:avLst/>
          </a:prstGeom>
          <a:noFill/>
          <a:ln w="9525">
            <a:noFill/>
            <a:miter lim="800000"/>
            <a:headEnd/>
            <a:tailEnd/>
          </a:ln>
        </p:spPr>
        <p:txBody>
          <a:bodyPr wrap="none">
            <a:spAutoFit/>
          </a:bodyPr>
          <a:lstStyle/>
          <a:p>
            <a:r>
              <a:rPr lang="en-AU"/>
              <a:t>e(u) = 4</a:t>
            </a:r>
          </a:p>
          <a:p>
            <a:r>
              <a:rPr lang="en-AU"/>
              <a:t>e(b) = 3</a:t>
            </a:r>
          </a:p>
          <a:p>
            <a:r>
              <a:rPr lang="en-AU"/>
              <a:t>e(e) = 4</a:t>
            </a:r>
          </a:p>
          <a:p>
            <a:r>
              <a:rPr lang="en-AU"/>
              <a:t>e(a) = 4</a:t>
            </a:r>
            <a:endParaRPr lang="en-US"/>
          </a:p>
        </p:txBody>
      </p:sp>
      <p:sp>
        <p:nvSpPr>
          <p:cNvPr id="284702" name="Text Box 30"/>
          <p:cNvSpPr txBox="1">
            <a:spLocks noChangeArrowheads="1"/>
          </p:cNvSpPr>
          <p:nvPr/>
        </p:nvSpPr>
        <p:spPr bwMode="auto">
          <a:xfrm>
            <a:off x="166688" y="5876925"/>
            <a:ext cx="8225329" cy="830997"/>
          </a:xfrm>
          <a:prstGeom prst="rect">
            <a:avLst/>
          </a:prstGeom>
          <a:noFill/>
          <a:ln w="9525">
            <a:noFill/>
            <a:miter lim="800000"/>
            <a:headEnd/>
            <a:tailEnd/>
          </a:ln>
        </p:spPr>
        <p:txBody>
          <a:bodyPr wrap="none">
            <a:spAutoFit/>
          </a:bodyPr>
          <a:lstStyle/>
          <a:p>
            <a:r>
              <a:rPr lang="en-AU" sz="2400" b="1" dirty="0">
                <a:sym typeface="Symbol" pitchFamily="18" charset="2"/>
              </a:rPr>
              <a:t>Note:</a:t>
            </a:r>
            <a:r>
              <a:rPr lang="en-AU" sz="2400" dirty="0">
                <a:sym typeface="Symbol" pitchFamily="18" charset="2"/>
              </a:rPr>
              <a:t> If the graph is disconnected, the radius and </a:t>
            </a:r>
            <a:r>
              <a:rPr lang="en-AU" sz="2400" dirty="0" smtClean="0">
                <a:sym typeface="Symbol" pitchFamily="18" charset="2"/>
              </a:rPr>
              <a:t>diameter</a:t>
            </a:r>
          </a:p>
          <a:p>
            <a:r>
              <a:rPr lang="en-AU" sz="2400" dirty="0" smtClean="0">
                <a:sym typeface="Symbol" pitchFamily="18" charset="2"/>
              </a:rPr>
              <a:t>           are infinity</a:t>
            </a:r>
            <a:endParaRPr lang="en-US" sz="2400" dirty="0">
              <a:sym typeface="Symbol" pitchFamily="18" charset="2"/>
            </a:endParaRPr>
          </a:p>
        </p:txBody>
      </p:sp>
      <p:sp>
        <p:nvSpPr>
          <p:cNvPr id="2" name="Rectangle 1"/>
          <p:cNvSpPr/>
          <p:nvPr/>
        </p:nvSpPr>
        <p:spPr>
          <a:xfrm>
            <a:off x="-14391" y="29244"/>
            <a:ext cx="9185488" cy="646331"/>
          </a:xfrm>
          <a:prstGeom prst="rect">
            <a:avLst/>
          </a:prstGeom>
        </p:spPr>
        <p:txBody>
          <a:bodyPr wrap="square">
            <a:spAutoFit/>
          </a:bodyPr>
          <a:lstStyle/>
          <a:p>
            <a:r>
              <a:rPr lang="en-US" dirty="0">
                <a:hlinkClick r:id="rId3"/>
              </a:rPr>
              <a:t>http://</a:t>
            </a:r>
            <a:r>
              <a:rPr lang="en-US" dirty="0" smtClean="0">
                <a:hlinkClick r:id="rId3"/>
              </a:rPr>
              <a:t>adiwijaya.staff.telkomuniversity.ac.id/wp-content/uploads/sites/56/2014/02/Terminology-of-graph-2015.pptx</a:t>
            </a:r>
            <a:r>
              <a:rPr lang="en-US" dirty="0" smtClean="0"/>
              <a:t> </a:t>
            </a:r>
            <a:endParaRPr lang="en-US" dirty="0"/>
          </a:p>
        </p:txBody>
      </p:sp>
    </p:spTree>
    <p:extLst>
      <p:ext uri="{BB962C8B-B14F-4D97-AF65-F5344CB8AC3E}">
        <p14:creationId xmlns:p14="http://schemas.microsoft.com/office/powerpoint/2010/main" val="54244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6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70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3506</TotalTime>
  <Words>537</Words>
  <Application>Microsoft Office PowerPoint</Application>
  <PresentationFormat>On-screen Show (4:3)</PresentationFormat>
  <Paragraphs>75</Paragraphs>
  <Slides>16</Slides>
  <Notes>2</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AdvTTaf7f9f4f.B</vt:lpstr>
      <vt:lpstr>AdvTTe45e47d2</vt:lpstr>
      <vt:lpstr>Arial</vt:lpstr>
      <vt:lpstr>Calibri</vt:lpstr>
      <vt:lpstr>Calibri Light</vt:lpstr>
      <vt:lpstr>Cambria Math</vt:lpstr>
      <vt:lpstr>msgothic</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Distances in 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Darcy, Isabel K</cp:lastModifiedBy>
  <cp:revision>34</cp:revision>
  <dcterms:created xsi:type="dcterms:W3CDTF">2017-02-05T18:02:13Z</dcterms:created>
  <dcterms:modified xsi:type="dcterms:W3CDTF">2017-02-23T15:18:02Z</dcterms:modified>
</cp:coreProperties>
</file>