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8" r:id="rId4"/>
    <p:sldId id="269" r:id="rId5"/>
    <p:sldId id="270" r:id="rId6"/>
    <p:sldId id="271" r:id="rId7"/>
    <p:sldId id="260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62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2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8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3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3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3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0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5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4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8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4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19E7-6AF0-4478-B345-77BF25ED58CE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7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eb_graph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Reeb_graph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Singular-Value-Decomposition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3D-Leveltorus-Reeb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4" y="773410"/>
            <a:ext cx="7467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62373" y="187300"/>
            <a:ext cx="6418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en.wikipedia.org/wiki/Reeb_graph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216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437" y="15118"/>
            <a:ext cx="3129685" cy="67787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200000">
            <a:off x="4440289" y="1763246"/>
            <a:ext cx="90688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</a:t>
            </a:r>
            <a:r>
              <a:rPr lang="en-US" sz="1600" dirty="0" err="1" smtClean="0"/>
              <a:t>www.nature.com</a:t>
            </a:r>
            <a:r>
              <a:rPr lang="en-US" sz="1600" dirty="0" smtClean="0"/>
              <a:t>/</a:t>
            </a:r>
            <a:r>
              <a:rPr lang="en-US" sz="1600" dirty="0" err="1" smtClean="0"/>
              <a:t>srep</a:t>
            </a:r>
            <a:r>
              <a:rPr lang="en-US" sz="1600" dirty="0" smtClean="0"/>
              <a:t>/2013/130207/srep01236/full/srep01236.html</a:t>
            </a:r>
            <a:endParaRPr lang="en-US" sz="1600" dirty="0"/>
          </a:p>
        </p:txBody>
      </p:sp>
      <p:pic>
        <p:nvPicPr>
          <p:cNvPr id="4" name="Picture 2" descr="File:3D-Leveltorus-Reeb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4" y="1504563"/>
            <a:ext cx="5029200" cy="38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634" y="959460"/>
            <a:ext cx="4642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en.wikipedia.org/wiki/Reeb_graph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690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9653" y="172044"/>
            <a:ext cx="8636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mapper.filters.kNN_distance</a:t>
            </a:r>
            <a:r>
              <a:rPr lang="en-US" sz="2400" dirty="0" smtClean="0">
                <a:solidFill>
                  <a:srgbClr val="C00000"/>
                </a:solidFill>
              </a:rPr>
              <a:t>(data, k, </a:t>
            </a:r>
            <a:r>
              <a:rPr lang="en-US" sz="2400" dirty="0" err="1" smtClean="0">
                <a:solidFill>
                  <a:srgbClr val="C00000"/>
                </a:solidFill>
              </a:rPr>
              <a:t>metricpar</a:t>
            </a:r>
            <a:r>
              <a:rPr lang="en-US" sz="2400" dirty="0" smtClean="0">
                <a:solidFill>
                  <a:srgbClr val="C00000"/>
                </a:solidFill>
              </a:rPr>
              <a:t>={}, callback=None)</a:t>
            </a:r>
          </a:p>
          <a:p>
            <a:endParaRPr lang="en-US" sz="2400" dirty="0" smtClean="0"/>
          </a:p>
          <a:p>
            <a:r>
              <a:rPr lang="en-US" sz="2400" dirty="0" smtClean="0"/>
              <a:t>The distance to the k-</a:t>
            </a:r>
            <a:r>
              <a:rPr lang="en-US" sz="2400" dirty="0" err="1" smtClean="0"/>
              <a:t>th</a:t>
            </a:r>
            <a:r>
              <a:rPr lang="en-US" sz="2400" dirty="0" smtClean="0"/>
              <a:t> nearest neighbor as an (inverse) measure of density.</a:t>
            </a:r>
          </a:p>
          <a:p>
            <a:endParaRPr lang="en-US" sz="2400" dirty="0" smtClean="0"/>
          </a:p>
          <a:p>
            <a:r>
              <a:rPr lang="en-US" sz="2400" dirty="0" smtClean="0"/>
              <a:t>Note how the number of nearest neighbors is understood: </a:t>
            </a:r>
          </a:p>
          <a:p>
            <a:endParaRPr lang="en-US" sz="2400" dirty="0" smtClean="0"/>
          </a:p>
          <a:p>
            <a:r>
              <a:rPr lang="en-US" sz="2400" dirty="0" smtClean="0"/>
              <a:t>k=1, the first neighbor, makes no sense for a filter function since the first nearest neighbor of a data point is always the point itself, and hence this filter function is constantly zero. </a:t>
            </a:r>
          </a:p>
          <a:p>
            <a:endParaRPr lang="en-US" sz="2400" dirty="0"/>
          </a:p>
          <a:p>
            <a:r>
              <a:rPr lang="en-US" sz="2400" dirty="0" smtClean="0"/>
              <a:t>The parameter k=2 measures the distance from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to the nearest data point other than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itself.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79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165253" y="4253653"/>
            <a:ext cx="182880" cy="18288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165253" y="6082453"/>
            <a:ext cx="182880" cy="18288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13973" y="6082453"/>
            <a:ext cx="182880" cy="18288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6895253" y="4375572"/>
            <a:ext cx="1361440" cy="1808481"/>
          </a:xfrm>
          <a:prstGeom prst="triangle">
            <a:avLst>
              <a:gd name="adj" fmla="val 990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06826" y="5019036"/>
            <a:ext cx="1496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5             4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413410" y="6126474"/>
            <a:ext cx="304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9653" y="117857"/>
            <a:ext cx="863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mapper.filters.kNN_distance</a:t>
            </a:r>
            <a:r>
              <a:rPr lang="en-US" sz="2400" dirty="0" smtClean="0">
                <a:solidFill>
                  <a:srgbClr val="C00000"/>
                </a:solidFill>
              </a:rPr>
              <a:t>(data, k, </a:t>
            </a:r>
            <a:r>
              <a:rPr lang="en-US" sz="2400" dirty="0" err="1" smtClean="0">
                <a:solidFill>
                  <a:srgbClr val="C00000"/>
                </a:solidFill>
              </a:rPr>
              <a:t>metricpar</a:t>
            </a:r>
            <a:r>
              <a:rPr lang="en-US" sz="2400" dirty="0" smtClean="0">
                <a:solidFill>
                  <a:srgbClr val="C00000"/>
                </a:solidFill>
              </a:rPr>
              <a:t>={}, callback=None)</a:t>
            </a:r>
          </a:p>
          <a:p>
            <a:endParaRPr lang="en-US" sz="900" dirty="0" smtClean="0"/>
          </a:p>
          <a:p>
            <a:r>
              <a:rPr lang="en-US" sz="2400" dirty="0" smtClean="0"/>
              <a:t>The distance to the k-</a:t>
            </a:r>
            <a:r>
              <a:rPr lang="en-US" sz="2400" dirty="0" err="1" smtClean="0"/>
              <a:t>th</a:t>
            </a:r>
            <a:r>
              <a:rPr lang="en-US" sz="2400" dirty="0" smtClean="0"/>
              <a:t> nearest neighbor as an (inverse) measure of density.</a:t>
            </a:r>
          </a:p>
          <a:p>
            <a:endParaRPr lang="en-US" sz="900" dirty="0" smtClean="0"/>
          </a:p>
          <a:p>
            <a:r>
              <a:rPr lang="en-US" sz="2400" dirty="0" smtClean="0"/>
              <a:t>Note how the number of nearest neighbors is understood: </a:t>
            </a:r>
          </a:p>
          <a:p>
            <a:endParaRPr lang="en-US" sz="900" dirty="0" smtClean="0"/>
          </a:p>
          <a:p>
            <a:r>
              <a:rPr lang="en-US" sz="2400" dirty="0" smtClean="0"/>
              <a:t>k=1, the first neighbor, makes no sense for a filter function since the first nearest neighbor of a data point is always the point itself, and hence this filter function is constantly zero. </a:t>
            </a:r>
          </a:p>
          <a:p>
            <a:endParaRPr lang="en-US" sz="900" dirty="0"/>
          </a:p>
          <a:p>
            <a:r>
              <a:rPr lang="en-US" sz="2400" dirty="0" smtClean="0"/>
              <a:t>The parameter k=2 measures the distance from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to the nearest data point other than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itself.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97227" y="6089229"/>
            <a:ext cx="211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x</a:t>
            </a:r>
            <a:r>
              <a:rPr lang="en-US" sz="2400" dirty="0" smtClean="0">
                <a:solidFill>
                  <a:srgbClr val="7030A0"/>
                </a:solidFill>
              </a:rPr>
              <a:t>                       y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44933" y="3840788"/>
            <a:ext cx="306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2213" y="3776131"/>
            <a:ext cx="2377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(x) =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(x) =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en-US" sz="2400" baseline="-25000" dirty="0">
                <a:solidFill>
                  <a:srgbClr val="C00000"/>
                </a:solidFill>
              </a:rPr>
              <a:t>3</a:t>
            </a:r>
            <a:r>
              <a:rPr lang="en-US" sz="2400" dirty="0" smtClean="0">
                <a:solidFill>
                  <a:srgbClr val="C00000"/>
                </a:solidFill>
              </a:rPr>
              <a:t>(x) =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en-US" sz="2400" baseline="-25000" dirty="0">
                <a:solidFill>
                  <a:srgbClr val="C00000"/>
                </a:solidFill>
              </a:rPr>
              <a:t>4</a:t>
            </a:r>
            <a:r>
              <a:rPr lang="en-US" sz="2400" dirty="0" smtClean="0">
                <a:solidFill>
                  <a:srgbClr val="C00000"/>
                </a:solidFill>
              </a:rPr>
              <a:t>(x) = </a:t>
            </a:r>
          </a:p>
        </p:txBody>
      </p:sp>
    </p:spTree>
    <p:extLst>
      <p:ext uri="{BB962C8B-B14F-4D97-AF65-F5344CB8AC3E}">
        <p14:creationId xmlns:p14="http://schemas.microsoft.com/office/powerpoint/2010/main" val="410522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56202" y="1334360"/>
            <a:ext cx="899160" cy="792480"/>
            <a:chOff x="1556202" y="1334360"/>
            <a:chExt cx="899160" cy="792480"/>
          </a:xfrm>
        </p:grpSpPr>
        <p:sp>
          <p:nvSpPr>
            <p:cNvPr id="2" name="Oval 1"/>
            <p:cNvSpPr/>
            <p:nvPr/>
          </p:nvSpPr>
          <p:spPr>
            <a:xfrm>
              <a:off x="1662882" y="1334360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1815282" y="1486760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556202" y="1669640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089602" y="1381787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98162" y="176108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272482" y="1584987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94991" y="1943960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03642" y="440280"/>
            <a:ext cx="2727960" cy="1866067"/>
            <a:chOff x="601162" y="623160"/>
            <a:chExt cx="2727960" cy="1866067"/>
          </a:xfrm>
        </p:grpSpPr>
        <p:sp>
          <p:nvSpPr>
            <p:cNvPr id="11" name="Oval 10"/>
            <p:cNvSpPr/>
            <p:nvPr/>
          </p:nvSpPr>
          <p:spPr>
            <a:xfrm>
              <a:off x="1114300" y="623160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93362" y="1845774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01162" y="1517240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88002" y="1259867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67122" y="2306347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146242" y="1022814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104111" y="2214907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40403" y="1747010"/>
            <a:ext cx="40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x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0344" y="1790498"/>
            <a:ext cx="40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6053" y="3745653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x is in a denser region than y, then  </a:t>
            </a:r>
            <a:r>
              <a:rPr lang="en-US" sz="240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en-US" sz="2400" baseline="-25000" dirty="0" err="1">
                <a:solidFill>
                  <a:srgbClr val="C00000"/>
                </a:solidFill>
              </a:rPr>
              <a:t>k</a:t>
            </a:r>
            <a:r>
              <a:rPr lang="en-US" sz="2400" dirty="0" smtClean="0">
                <a:solidFill>
                  <a:srgbClr val="C00000"/>
                </a:solidFill>
              </a:rPr>
              <a:t>(x)       </a:t>
            </a:r>
            <a:r>
              <a:rPr lang="en-US" sz="240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k</a:t>
            </a:r>
            <a:r>
              <a:rPr lang="en-US" sz="2400" dirty="0" smtClean="0">
                <a:solidFill>
                  <a:srgbClr val="C00000"/>
                </a:solidFill>
              </a:rPr>
              <a:t>(y) </a:t>
            </a:r>
          </a:p>
        </p:txBody>
      </p:sp>
    </p:spTree>
    <p:extLst>
      <p:ext uri="{BB962C8B-B14F-4D97-AF65-F5344CB8AC3E}">
        <p14:creationId xmlns:p14="http://schemas.microsoft.com/office/powerpoint/2010/main" val="285809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b="10894"/>
          <a:stretch/>
        </p:blipFill>
        <p:spPr>
          <a:xfrm>
            <a:off x="316130" y="-309428"/>
            <a:ext cx="4194913" cy="3777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b="11374"/>
          <a:stretch/>
        </p:blipFill>
        <p:spPr>
          <a:xfrm>
            <a:off x="4748109" y="-309428"/>
            <a:ext cx="4213013" cy="3757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" t="16246" r="6199" b="12811"/>
          <a:stretch/>
        </p:blipFill>
        <p:spPr>
          <a:xfrm>
            <a:off x="4023363" y="4030132"/>
            <a:ext cx="3881121" cy="300736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0" y="373210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66370" y="4490720"/>
            <a:ext cx="3226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Image of a circle under linear transformation T(x) = Ax where A is a symmetric matrix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367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Singular-Value-Decomposit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35" y="755331"/>
            <a:ext cx="48768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4960" y="5185956"/>
            <a:ext cx="8270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The SVD decomposes </a:t>
            </a:r>
            <a:r>
              <a:rPr lang="en-US" sz="2400" b="0" i="1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en-US" sz="24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into three simple transformations: </a:t>
            </a:r>
            <a:endParaRPr lang="en-US" sz="24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a rotation </a:t>
            </a:r>
            <a:r>
              <a:rPr lang="en-US" sz="2400" b="0" i="1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en-US" sz="2400" b="0" i="0" baseline="3000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*</a:t>
            </a:r>
            <a:r>
              <a:rPr lang="en-US" sz="24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a scaling Σ along the coordinate axes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a second rotation </a:t>
            </a:r>
            <a:r>
              <a:rPr lang="en-US" sz="2400" b="0" i="1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en-US" sz="24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64159" y="108293"/>
            <a:ext cx="8832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3"/>
              </a:rPr>
              <a:t>https://en.wikipedia.org/wiki/File:Singular-Value-Decomposition.svg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02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027" y="70277"/>
            <a:ext cx="8432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mapper.filters.dm_eigenvector</a:t>
            </a:r>
            <a:r>
              <a:rPr lang="en-US" sz="2400" dirty="0" smtClean="0">
                <a:solidFill>
                  <a:srgbClr val="C00000"/>
                </a:solidFill>
              </a:rPr>
              <a:t>(data, k=0, </a:t>
            </a:r>
            <a:r>
              <a:rPr lang="en-US" sz="2400" dirty="0" err="1" smtClean="0">
                <a:solidFill>
                  <a:srgbClr val="C00000"/>
                </a:solidFill>
              </a:rPr>
              <a:t>mean_center</a:t>
            </a:r>
            <a:r>
              <a:rPr lang="en-US" sz="2400" dirty="0" smtClean="0">
                <a:solidFill>
                  <a:srgbClr val="C00000"/>
                </a:solidFill>
              </a:rPr>
              <a:t>=True, </a:t>
            </a:r>
            <a:r>
              <a:rPr lang="en-US" sz="2400" dirty="0" err="1" smtClean="0">
                <a:solidFill>
                  <a:srgbClr val="C00000"/>
                </a:solidFill>
              </a:rPr>
              <a:t>metricpar</a:t>
            </a:r>
            <a:r>
              <a:rPr lang="en-US" sz="2400" dirty="0" smtClean="0">
                <a:solidFill>
                  <a:srgbClr val="C00000"/>
                </a:solidFill>
              </a:rPr>
              <a:t>={}, verbose=True, callback=None)</a:t>
            </a:r>
          </a:p>
          <a:p>
            <a:endParaRPr lang="en-US" sz="2400" dirty="0" smtClean="0"/>
          </a:p>
          <a:p>
            <a:r>
              <a:rPr lang="en-US" sz="2400" dirty="0" smtClean="0"/>
              <a:t>Return the k-</a:t>
            </a:r>
            <a:r>
              <a:rPr lang="en-US" sz="2400" dirty="0" err="1" smtClean="0"/>
              <a:t>th</a:t>
            </a:r>
            <a:r>
              <a:rPr lang="en-US" sz="2400" dirty="0" smtClean="0"/>
              <a:t> eigenvector of the distance matrix.</a:t>
            </a:r>
          </a:p>
          <a:p>
            <a:endParaRPr lang="en-US" sz="2400" dirty="0" smtClean="0"/>
          </a:p>
          <a:p>
            <a:r>
              <a:rPr lang="en-US" sz="2400" dirty="0" smtClean="0"/>
              <a:t>The matrix of pairwise distances is symmetric, so it has an orthonormal basis of eigenvectors. </a:t>
            </a:r>
          </a:p>
          <a:p>
            <a:endParaRPr lang="en-US" sz="2400" dirty="0"/>
          </a:p>
          <a:p>
            <a:r>
              <a:rPr lang="en-US" sz="2400" dirty="0" smtClean="0"/>
              <a:t>The parameter k can be either an integer or an array of integers (for multi-dimensional filter functions). </a:t>
            </a:r>
          </a:p>
          <a:p>
            <a:endParaRPr lang="en-US" sz="2400" dirty="0"/>
          </a:p>
          <a:p>
            <a:r>
              <a:rPr lang="en-US" sz="2400" dirty="0" smtClean="0"/>
              <a:t>The index is zero-based, and eigenvalues are sorted by absolute value, so k=0 returns the eigenvector corresponding to the largest eigenvalue in magnitude.</a:t>
            </a:r>
          </a:p>
          <a:p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 err="1" smtClean="0"/>
              <a:t>mean_center</a:t>
            </a:r>
            <a:r>
              <a:rPr lang="en-US" sz="2400" dirty="0" smtClean="0"/>
              <a:t> is True, the distance matrix is double-mean-centered before the eigenvalue decomposition.</a:t>
            </a:r>
          </a:p>
          <a:p>
            <a:r>
              <a:rPr lang="en-US" sz="2400" dirty="0" smtClean="0"/>
              <a:t>Reference: [R6], subsection “Principal metric SVD filters”.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94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2247</TotalTime>
  <Words>355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Reviewer</cp:lastModifiedBy>
  <cp:revision>11</cp:revision>
  <dcterms:created xsi:type="dcterms:W3CDTF">2017-02-05T18:02:13Z</dcterms:created>
  <dcterms:modified xsi:type="dcterms:W3CDTF">2017-02-07T14:58:05Z</dcterms:modified>
</cp:coreProperties>
</file>