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439" r:id="rId2"/>
    <p:sldId id="273" r:id="rId3"/>
    <p:sldId id="563" r:id="rId4"/>
    <p:sldId id="564" r:id="rId5"/>
    <p:sldId id="565" r:id="rId6"/>
    <p:sldId id="566" r:id="rId7"/>
    <p:sldId id="567" r:id="rId8"/>
    <p:sldId id="568" r:id="rId9"/>
    <p:sldId id="569" r:id="rId10"/>
    <p:sldId id="570" r:id="rId11"/>
    <p:sldId id="571" r:id="rId12"/>
    <p:sldId id="572" r:id="rId13"/>
    <p:sldId id="573" r:id="rId14"/>
    <p:sldId id="574" r:id="rId15"/>
    <p:sldId id="575" r:id="rId16"/>
    <p:sldId id="576" r:id="rId17"/>
    <p:sldId id="577" r:id="rId18"/>
    <p:sldId id="578" r:id="rId19"/>
    <p:sldId id="274" r:id="rId20"/>
    <p:sldId id="275" r:id="rId21"/>
    <p:sldId id="278" r:id="rId22"/>
    <p:sldId id="276" r:id="rId23"/>
    <p:sldId id="277" r:id="rId24"/>
    <p:sldId id="442" r:id="rId25"/>
    <p:sldId id="279" r:id="rId26"/>
    <p:sldId id="440" r:id="rId27"/>
    <p:sldId id="436" r:id="rId28"/>
    <p:sldId id="441" r:id="rId29"/>
    <p:sldId id="280" r:id="rId30"/>
    <p:sldId id="281" r:id="rId31"/>
    <p:sldId id="282" r:id="rId32"/>
    <p:sldId id="283" r:id="rId33"/>
    <p:sldId id="284" r:id="rId34"/>
    <p:sldId id="365" r:id="rId35"/>
    <p:sldId id="443" r:id="rId36"/>
    <p:sldId id="286" r:id="rId37"/>
    <p:sldId id="554" r:id="rId38"/>
    <p:sldId id="562" r:id="rId39"/>
    <p:sldId id="555" r:id="rId40"/>
    <p:sldId id="556" r:id="rId41"/>
    <p:sldId id="557" r:id="rId42"/>
    <p:sldId id="558" r:id="rId43"/>
    <p:sldId id="559" r:id="rId44"/>
    <p:sldId id="560" r:id="rId45"/>
    <p:sldId id="561" r:id="rId46"/>
    <p:sldId id="532" r:id="rId47"/>
    <p:sldId id="546" r:id="rId48"/>
    <p:sldId id="547" r:id="rId49"/>
    <p:sldId id="548" r:id="rId50"/>
    <p:sldId id="549" r:id="rId51"/>
    <p:sldId id="550" r:id="rId52"/>
    <p:sldId id="551" r:id="rId53"/>
    <p:sldId id="552" r:id="rId54"/>
    <p:sldId id="553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5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08" y="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03F687-9174-477F-A55B-C0A1E9831541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AC008-90CC-4549-A890-B92169F1F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23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Type 2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topo</a:t>
            </a:r>
            <a:r>
              <a:rPr lang="en-US" baseline="0" dirty="0" smtClean="0"/>
              <a:t> acting on supercoiled DNA.  note how the action of </a:t>
            </a:r>
            <a:r>
              <a:rPr lang="en-US" baseline="0" dirty="0" err="1" smtClean="0"/>
              <a:t>topo</a:t>
            </a:r>
            <a:r>
              <a:rPr lang="en-US" baseline="0" dirty="0" smtClean="0"/>
              <a:t> traps DNA supercoils.  Normally </a:t>
            </a:r>
            <a:r>
              <a:rPr lang="en-US" baseline="0" dirty="0" err="1" smtClean="0"/>
              <a:t>topo</a:t>
            </a:r>
            <a:r>
              <a:rPr lang="en-US" baseline="0" dirty="0" smtClean="0"/>
              <a:t> unknots instead of creating knots, but at high concentrations </a:t>
            </a:r>
            <a:r>
              <a:rPr lang="en-US" baseline="0" dirty="0" err="1" smtClean="0"/>
              <a:t>topo</a:t>
            </a:r>
            <a:r>
              <a:rPr lang="en-US" baseline="0" dirty="0" smtClean="0"/>
              <a:t> can create knots.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A1E51-86DC-3047-A7D4-94C962C5D58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0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action of 4 different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topos</a:t>
            </a:r>
            <a:r>
              <a:rPr lang="en-US" baseline="0" dirty="0" smtClean="0"/>
              <a:t> are shown acting on nicked DNA.  Note that 3 of them (human</a:t>
            </a:r>
          </a:p>
          <a:p>
            <a:pPr>
              <a:spcBef>
                <a:spcPct val="50000"/>
              </a:spcBef>
            </a:pPr>
            <a:r>
              <a:rPr lang="en-US" sz="1600" b="1" dirty="0" smtClean="0">
                <a:solidFill>
                  <a:srgbClr val="000066"/>
                </a:solidFill>
                <a:latin typeface="Palatino Linotype" charset="0"/>
              </a:rPr>
              <a:t>Experimentally,</a:t>
            </a:r>
            <a:r>
              <a:rPr lang="en-US" sz="1600" b="1" baseline="0" dirty="0" smtClean="0">
                <a:solidFill>
                  <a:srgbClr val="000066"/>
                </a:solidFill>
                <a:latin typeface="Palatino Linotype" charset="0"/>
              </a:rPr>
              <a:t> </a:t>
            </a:r>
            <a:r>
              <a:rPr lang="en-US" sz="1200" b="1" dirty="0" smtClean="0">
                <a:solidFill>
                  <a:srgbClr val="000066"/>
                </a:solidFill>
              </a:rPr>
              <a:t>Type-II topoisomerases (</a:t>
            </a:r>
            <a:r>
              <a:rPr lang="en-US" b="1" dirty="0" smtClean="0">
                <a:solidFill>
                  <a:srgbClr val="000066"/>
                </a:solidFill>
              </a:rPr>
              <a:t>with ATP hydrolysis</a:t>
            </a:r>
            <a:r>
              <a:rPr lang="en-US" sz="1200" b="1" dirty="0" smtClean="0">
                <a:solidFill>
                  <a:srgbClr val="000066"/>
                </a:solidFill>
              </a:rPr>
              <a:t>) lower knotted and </a:t>
            </a:r>
            <a:r>
              <a:rPr lang="en-US" sz="1200" b="1" dirty="0" err="1" smtClean="0">
                <a:solidFill>
                  <a:srgbClr val="000066"/>
                </a:solidFill>
              </a:rPr>
              <a:t>catenated</a:t>
            </a:r>
            <a:r>
              <a:rPr lang="en-US" sz="1200" b="1" dirty="0" smtClean="0">
                <a:solidFill>
                  <a:srgbClr val="000066"/>
                </a:solidFill>
              </a:rPr>
              <a:t> DNA populations to steady-state levels well below that at topological equilibrium.</a:t>
            </a:r>
            <a:endParaRPr lang="en-US" baseline="0" dirty="0" smtClean="0"/>
          </a:p>
          <a:p>
            <a:pPr>
              <a:spcBef>
                <a:spcPct val="50000"/>
              </a:spcBef>
            </a:pPr>
            <a:r>
              <a:rPr lang="en-US" b="1" dirty="0" smtClean="0">
                <a:latin typeface="Arial" charset="0"/>
              </a:rPr>
              <a:t>7-kb pAB4 DNA:</a:t>
            </a:r>
            <a:r>
              <a:rPr lang="en-US" b="1" baseline="0" dirty="0" smtClean="0">
                <a:latin typeface="Arial" charset="0"/>
              </a:rPr>
              <a:t> </a:t>
            </a:r>
            <a:r>
              <a:rPr lang="en-US" b="1" dirty="0" smtClean="0">
                <a:solidFill>
                  <a:srgbClr val="CC0066"/>
                </a:solidFill>
                <a:latin typeface="Palatino Linotype" charset="0"/>
              </a:rPr>
              <a:t>knots: 90 times lower </a:t>
            </a:r>
          </a:p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CC0066"/>
                </a:solidFill>
                <a:latin typeface="Palatino Linotype" charset="0"/>
              </a:rPr>
              <a:t>                             catenanes: 16 times lower</a:t>
            </a:r>
          </a:p>
          <a:p>
            <a:pPr>
              <a:spcBef>
                <a:spcPct val="50000"/>
              </a:spcBef>
            </a:pPr>
            <a:r>
              <a:rPr lang="en-US" b="1" dirty="0" smtClean="0">
                <a:latin typeface="Arial" charset="0"/>
              </a:rPr>
              <a:t>10-kb P4 DNA:</a:t>
            </a:r>
            <a:r>
              <a:rPr lang="en-US" b="1" baseline="0" dirty="0" smtClean="0">
                <a:latin typeface="Arial" charset="0"/>
              </a:rPr>
              <a:t>   </a:t>
            </a:r>
            <a:r>
              <a:rPr lang="en-US" b="1" dirty="0" smtClean="0">
                <a:solidFill>
                  <a:srgbClr val="CC0066"/>
                </a:solidFill>
                <a:latin typeface="Palatino Linotype" charset="0"/>
              </a:rPr>
              <a:t>knots: 50 times lower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A1E51-86DC-3047-A7D4-94C962C5D58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36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control needed for publication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A1E51-86DC-3047-A7D4-94C962C5D58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31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r>
              <a:rPr lang="en-GB">
                <a:latin typeface="Arial" charset="0"/>
                <a:cs typeface="msgothic" charset="0"/>
              </a:rPr>
              <a:t>DSGA decomposition of the original tumor vector into the Normal component its linear models fit onto the Healthy State Model and the Disease component vector of residuals.</a:t>
            </a:r>
          </a:p>
        </p:txBody>
      </p:sp>
    </p:spTree>
    <p:extLst>
      <p:ext uri="{BB962C8B-B14F-4D97-AF65-F5344CB8AC3E}">
        <p14:creationId xmlns:p14="http://schemas.microsoft.com/office/powerpoint/2010/main" val="2988660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r>
              <a:rPr lang="en-GB" dirty="0">
                <a:latin typeface="Arial" charset="0"/>
                <a:cs typeface="msgothic" charset="0"/>
              </a:rPr>
              <a:t>PAD analysis of the NKI data. The output has three progression arms, because </a:t>
            </a:r>
            <a:r>
              <a:rPr lang="en-GB" dirty="0" err="1">
                <a:latin typeface="Arial" charset="0"/>
                <a:cs typeface="msgothic" charset="0"/>
              </a:rPr>
              <a:t>tumors</a:t>
            </a:r>
            <a:r>
              <a:rPr lang="en-GB" dirty="0">
                <a:latin typeface="Arial" charset="0"/>
                <a:cs typeface="msgothic" charset="0"/>
              </a:rPr>
              <a:t> (data points) are ordered by the magnitude of deviation from normal (the HSM). Each bin is </a:t>
            </a:r>
            <a:r>
              <a:rPr lang="en-GB" dirty="0" err="1">
                <a:latin typeface="Arial" charset="0"/>
                <a:cs typeface="msgothic" charset="0"/>
              </a:rPr>
              <a:t>colored</a:t>
            </a:r>
            <a:r>
              <a:rPr lang="en-GB" dirty="0">
                <a:latin typeface="Arial" charset="0"/>
                <a:cs typeface="msgothic" charset="0"/>
              </a:rPr>
              <a:t> by the mean of the filter map on the points. Blue bins contain </a:t>
            </a:r>
            <a:r>
              <a:rPr lang="en-GB" dirty="0" err="1">
                <a:latin typeface="Arial" charset="0"/>
                <a:cs typeface="msgothic" charset="0"/>
              </a:rPr>
              <a:t>tumors</a:t>
            </a:r>
            <a:r>
              <a:rPr lang="en-GB" dirty="0">
                <a:latin typeface="Arial" charset="0"/>
                <a:cs typeface="msgothic" charset="0"/>
              </a:rPr>
              <a:t> whose total deviation from HSM is small (normal and Normal-like </a:t>
            </a:r>
            <a:r>
              <a:rPr lang="en-GB" dirty="0" err="1">
                <a:latin typeface="Arial" charset="0"/>
                <a:cs typeface="msgothic" charset="0"/>
              </a:rPr>
              <a:t>tumors</a:t>
            </a:r>
            <a:r>
              <a:rPr lang="en-GB" dirty="0">
                <a:latin typeface="Arial" charset="0"/>
                <a:cs typeface="msgothic" charset="0"/>
              </a:rPr>
              <a:t>). Red bins contain </a:t>
            </a:r>
            <a:r>
              <a:rPr lang="en-GB" dirty="0" err="1">
                <a:latin typeface="Arial" charset="0"/>
                <a:cs typeface="msgothic" charset="0"/>
              </a:rPr>
              <a:t>tumors</a:t>
            </a:r>
            <a:r>
              <a:rPr lang="en-GB" dirty="0">
                <a:latin typeface="Arial" charset="0"/>
                <a:cs typeface="msgothic" charset="0"/>
              </a:rPr>
              <a:t> whose deviation from HSM is large. The image of f was subdivided into 15 intervals with 80% overlap. All bins are seen (outliers included). Regions of sparse data show branching. Several bins are disconnected from the main graph. The ER− arm consists mostly of Basal </a:t>
            </a:r>
            <a:r>
              <a:rPr lang="en-GB" dirty="0" err="1">
                <a:latin typeface="Arial" charset="0"/>
                <a:cs typeface="msgothic" charset="0"/>
              </a:rPr>
              <a:t>tumors</a:t>
            </a:r>
            <a:r>
              <a:rPr lang="en-GB" dirty="0">
                <a:latin typeface="Arial" charset="0"/>
                <a:cs typeface="msgothic" charset="0"/>
              </a:rPr>
              <a:t>. The c-MYB+ group was chosen within the ER arm as the tightest subset, between the two sparse regions.</a:t>
            </a:r>
          </a:p>
        </p:txBody>
      </p:sp>
    </p:spTree>
    <p:extLst>
      <p:ext uri="{BB962C8B-B14F-4D97-AF65-F5344CB8AC3E}">
        <p14:creationId xmlns:p14="http://schemas.microsoft.com/office/powerpoint/2010/main" val="874504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33819-8353-3940-B7D6-4527171C65E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37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B1DC3-BC68-4F29-99D7-06103B13BD0E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512E-1477-42D6-A67F-44B450783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929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B1DC3-BC68-4F29-99D7-06103B13BD0E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512E-1477-42D6-A67F-44B450783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20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B1DC3-BC68-4F29-99D7-06103B13BD0E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512E-1477-42D6-A67F-44B450783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650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B1DC3-BC68-4F29-99D7-06103B13BD0E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512E-1477-42D6-A67F-44B450783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0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B1DC3-BC68-4F29-99D7-06103B13BD0E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512E-1477-42D6-A67F-44B450783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600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B1DC3-BC68-4F29-99D7-06103B13BD0E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512E-1477-42D6-A67F-44B450783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17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B1DC3-BC68-4F29-99D7-06103B13BD0E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512E-1477-42D6-A67F-44B450783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70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B1DC3-BC68-4F29-99D7-06103B13BD0E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512E-1477-42D6-A67F-44B450783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61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B1DC3-BC68-4F29-99D7-06103B13BD0E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512E-1477-42D6-A67F-44B450783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260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B1DC3-BC68-4F29-99D7-06103B13BD0E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512E-1477-42D6-A67F-44B450783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61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B1DC3-BC68-4F29-99D7-06103B13BD0E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512E-1477-42D6-A67F-44B450783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640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B1DC3-BC68-4F29-99D7-06103B13BD0E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E512E-1477-42D6-A67F-44B450783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265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hyperlink" Target="http://www.ncbi.nlm.nih.gov/pubmed/9235892" TargetMode="External"/><Relationship Id="rId4" Type="http://schemas.openxmlformats.org/officeDocument/2006/relationships/hyperlink" Target="http://www.sciencemag.org/content/277/5326/690.full.pdf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emf"/><Relationship Id="rId4" Type="http://schemas.openxmlformats.org/officeDocument/2006/relationships/package" Target="../embeddings/Microsoft_PowerPoint_Presentation1.pptx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srep/2013/130207/srep01236/full/srep01236.html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srep/2013/130207/srep01236/full/srep01236.html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srep/2013/130207/srep01236/full/srep01236.html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xkcd.com/882/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eeb_graph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nrm/journal/v3/n6/full/nrm831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73341" b="-4022"/>
          <a:stretch/>
        </p:blipFill>
        <p:spPr>
          <a:xfrm>
            <a:off x="5812079" y="3259386"/>
            <a:ext cx="3166261" cy="2103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7416" t="6710" r="17316" b="74614"/>
          <a:stretch/>
        </p:blipFill>
        <p:spPr>
          <a:xfrm>
            <a:off x="7002325" y="882099"/>
            <a:ext cx="2066544" cy="12801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1855" y="174609"/>
            <a:ext cx="8917014" cy="6058046"/>
          </a:xfrm>
          <a:prstGeom prst="rect">
            <a:avLst/>
          </a:prstGeom>
        </p:spPr>
        <p:txBody>
          <a:bodyPr wrap="square" lIns="91419" tIns="45709" rIns="91419" bIns="45709">
            <a:spAutoFit/>
          </a:bodyPr>
          <a:lstStyle/>
          <a:p>
            <a:r>
              <a:rPr lang="en-US" sz="2800" dirty="0" smtClean="0"/>
              <a:t>Three key ideas of topology that make extracting of patterns via shape possible. </a:t>
            </a:r>
          </a:p>
          <a:p>
            <a:endParaRPr lang="en-US" sz="3000" dirty="0"/>
          </a:p>
          <a:p>
            <a:pPr marL="111125"/>
            <a:r>
              <a:rPr lang="en-US" sz="3000" i="1" dirty="0" smtClean="0"/>
              <a:t>1.)  coordinate free</a:t>
            </a:r>
            <a:r>
              <a:rPr lang="en-US" sz="3000" dirty="0" smtClean="0"/>
              <a:t>. </a:t>
            </a:r>
            <a:endParaRPr lang="en-US" sz="3000" dirty="0"/>
          </a:p>
          <a:p>
            <a:pPr marL="566738" indent="-222250">
              <a:buFont typeface="Arial"/>
              <a:buChar char="•"/>
            </a:pPr>
            <a:r>
              <a:rPr lang="en-US" sz="3000" dirty="0" smtClean="0"/>
              <a:t>No dependence on the coordinate system chosen. </a:t>
            </a:r>
          </a:p>
          <a:p>
            <a:pPr marL="566738" indent="-222250">
              <a:buFont typeface="Arial"/>
              <a:buChar char="•"/>
            </a:pPr>
            <a:r>
              <a:rPr lang="en-US" sz="3000" dirty="0" smtClean="0"/>
              <a:t>Can compare data derived from different platforms</a:t>
            </a:r>
          </a:p>
          <a:p>
            <a:pPr marL="566738" indent="-222250">
              <a:buFont typeface="Arial"/>
              <a:buChar char="•"/>
            </a:pPr>
            <a:endParaRPr lang="en-US" sz="3000" dirty="0" smtClean="0"/>
          </a:p>
          <a:p>
            <a:pPr marL="111125"/>
            <a:r>
              <a:rPr lang="en-US" sz="2800" i="1" dirty="0" smtClean="0"/>
              <a:t>2</a:t>
            </a:r>
            <a:r>
              <a:rPr lang="en-US" sz="2800" i="1" dirty="0"/>
              <a:t>.) invariant under “small” deformations</a:t>
            </a:r>
            <a:r>
              <a:rPr lang="en-US" sz="2800" dirty="0"/>
              <a:t>. </a:t>
            </a:r>
          </a:p>
          <a:p>
            <a:pPr marL="566738" indent="-222250">
              <a:buFont typeface="Arial"/>
              <a:buChar char="•"/>
            </a:pPr>
            <a:r>
              <a:rPr lang="en-US" sz="2800" dirty="0"/>
              <a:t> less sensitive to noise</a:t>
            </a:r>
          </a:p>
          <a:p>
            <a:pPr marL="566738" indent="-222250">
              <a:buFont typeface="Arial"/>
              <a:buChar char="•"/>
            </a:pPr>
            <a:endParaRPr lang="en-US" sz="3000" dirty="0" smtClean="0"/>
          </a:p>
          <a:p>
            <a:pPr marL="111125"/>
            <a:r>
              <a:rPr lang="en-US" sz="2800" i="1" dirty="0"/>
              <a:t>3.)  compressed representations of shapes</a:t>
            </a:r>
            <a:r>
              <a:rPr lang="en-US" sz="2800" dirty="0"/>
              <a:t>. </a:t>
            </a:r>
            <a:endParaRPr lang="en-US" sz="1400" dirty="0"/>
          </a:p>
          <a:p>
            <a:pPr marL="566738" indent="-222250">
              <a:buFont typeface="Arial"/>
              <a:buChar char="•"/>
            </a:pPr>
            <a:r>
              <a:rPr lang="en-US" sz="2800" dirty="0"/>
              <a:t>Input:  dataset with thousands of points</a:t>
            </a:r>
          </a:p>
          <a:p>
            <a:pPr marL="566738" indent="-222250">
              <a:buFont typeface="Arial"/>
              <a:buChar char="•"/>
            </a:pPr>
            <a:r>
              <a:rPr lang="en-US" sz="2800" dirty="0"/>
              <a:t>Output: network with </a:t>
            </a:r>
            <a:r>
              <a:rPr lang="en-US" sz="2800" dirty="0" smtClean="0"/>
              <a:t>13 </a:t>
            </a:r>
            <a:r>
              <a:rPr lang="en-US" sz="2800" dirty="0"/>
              <a:t>vertices and 12 edges.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477486"/>
            <a:ext cx="90688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http://</a:t>
            </a:r>
            <a:r>
              <a:rPr lang="en-US" sz="1600" dirty="0" err="1" smtClean="0"/>
              <a:t>www.nature.com</a:t>
            </a:r>
            <a:r>
              <a:rPr lang="en-US" sz="1600" dirty="0" smtClean="0"/>
              <a:t>/</a:t>
            </a:r>
            <a:r>
              <a:rPr lang="en-US" sz="1600" dirty="0" err="1" smtClean="0"/>
              <a:t>srep</a:t>
            </a:r>
            <a:r>
              <a:rPr lang="en-US" sz="1600" dirty="0" smtClean="0"/>
              <a:t>/2013/130207/srep01236/full/srep01236.html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9596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opotrefoiltannec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2743200"/>
            <a:ext cx="6382889" cy="2209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" y="672405"/>
            <a:ext cx="8305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Topoisomerases are proteins which cut one segment of DNA allowing a second DNA segment to pass through before resealing the break.</a:t>
            </a:r>
          </a:p>
        </p:txBody>
      </p:sp>
    </p:spTree>
    <p:extLst>
      <p:ext uri="{BB962C8B-B14F-4D97-AF65-F5344CB8AC3E}">
        <p14:creationId xmlns:p14="http://schemas.microsoft.com/office/powerpoint/2010/main" val="156975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0462" r="21196" b="32157"/>
          <a:stretch/>
        </p:blipFill>
        <p:spPr bwMode="auto">
          <a:xfrm>
            <a:off x="1267265" y="228600"/>
            <a:ext cx="8653426" cy="2092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046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7" t="13743" r="29850" b="5816"/>
          <a:stretch/>
        </p:blipFill>
        <p:spPr bwMode="auto">
          <a:xfrm>
            <a:off x="14691" y="1203960"/>
            <a:ext cx="2194560" cy="557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046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30892" r="17857" b="25596"/>
          <a:stretch/>
        </p:blipFill>
        <p:spPr bwMode="auto">
          <a:xfrm>
            <a:off x="2819400" y="2545080"/>
            <a:ext cx="3383280" cy="301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046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6" t="28247" r="72447" b="16369"/>
          <a:stretch/>
        </p:blipFill>
        <p:spPr bwMode="auto">
          <a:xfrm>
            <a:off x="6705600" y="2407920"/>
            <a:ext cx="1828800" cy="384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838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" t="15163" r="1737" b="7784"/>
          <a:stretch/>
        </p:blipFill>
        <p:spPr bwMode="auto">
          <a:xfrm>
            <a:off x="0" y="466589"/>
            <a:ext cx="9108024" cy="448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996" y="8675"/>
            <a:ext cx="90637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/>
              </a:rPr>
              <a:t>http:</a:t>
            </a:r>
            <a:r>
              <a:rPr lang="en-US" dirty="0">
                <a:hlinkClick r:id="rId4"/>
              </a:rPr>
              <a:t>/</a:t>
            </a:r>
            <a:r>
              <a:rPr lang="en-US" dirty="0" smtClean="0">
                <a:hlinkClick r:id="rId4"/>
              </a:rPr>
              <a:t>/www.sciencemag.org/content/277/5326/690.full.pdf</a:t>
            </a:r>
            <a:r>
              <a:rPr lang="en-US" dirty="0" smtClean="0"/>
              <a:t>, </a:t>
            </a:r>
            <a:r>
              <a:rPr lang="fr-FR" u="sng" dirty="0">
                <a:hlinkClick r:id="rId5" tooltip="Science (New York, N.Y.)."/>
              </a:rPr>
              <a:t>Science.</a:t>
            </a:r>
            <a:r>
              <a:rPr lang="fr-FR" dirty="0"/>
              <a:t> </a:t>
            </a:r>
            <a:r>
              <a:rPr lang="fr-FR" dirty="0" smtClean="0"/>
              <a:t>1997;277(5326</a:t>
            </a:r>
            <a:r>
              <a:rPr lang="fr-FR" dirty="0"/>
              <a:t>):690-3.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1" t="30319" r="7022" b="3998"/>
          <a:stretch/>
        </p:blipFill>
        <p:spPr bwMode="auto">
          <a:xfrm>
            <a:off x="5070596" y="3072629"/>
            <a:ext cx="4037428" cy="374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234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096983" y="2086495"/>
            <a:ext cx="2964072" cy="28895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607" y="382487"/>
            <a:ext cx="88437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What products would you predict if topoisomerase acted exactly once on the following 5 crossing knot?</a:t>
            </a:r>
          </a:p>
        </p:txBody>
      </p:sp>
    </p:spTree>
    <p:extLst>
      <p:ext uri="{BB962C8B-B14F-4D97-AF65-F5344CB8AC3E}">
        <p14:creationId xmlns:p14="http://schemas.microsoft.com/office/powerpoint/2010/main" val="161187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130" y="90278"/>
            <a:ext cx="1777313" cy="17566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016" y="2024148"/>
            <a:ext cx="1777427" cy="16395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993948" y="3876275"/>
            <a:ext cx="1778000" cy="18161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686347" y="5524106"/>
            <a:ext cx="566121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sz="5400" dirty="0" smtClean="0"/>
              <a:t>.</a:t>
            </a:r>
          </a:p>
          <a:p>
            <a:pPr>
              <a:lnSpc>
                <a:spcPct val="50000"/>
              </a:lnSpc>
            </a:pPr>
            <a:r>
              <a:rPr lang="en-US" sz="5400" dirty="0" smtClean="0"/>
              <a:t>.</a:t>
            </a:r>
          </a:p>
          <a:p>
            <a:pPr>
              <a:lnSpc>
                <a:spcPct val="50000"/>
              </a:lnSpc>
            </a:pPr>
            <a:r>
              <a:rPr lang="en-US" sz="5400" dirty="0"/>
              <a:t>.</a:t>
            </a:r>
            <a:endParaRPr lang="en-US" sz="5400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520980" y="2086495"/>
            <a:ext cx="2964072" cy="2889504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V="1">
            <a:off x="4589506" y="3136397"/>
            <a:ext cx="1297335" cy="596087"/>
          </a:xfrm>
          <a:prstGeom prst="line">
            <a:avLst/>
          </a:prstGeom>
          <a:ln w="50800"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589506" y="3732484"/>
            <a:ext cx="1236131" cy="1193954"/>
          </a:xfrm>
          <a:prstGeom prst="line">
            <a:avLst/>
          </a:prstGeom>
          <a:ln w="50800"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589506" y="3732484"/>
            <a:ext cx="1311517" cy="2647407"/>
          </a:xfrm>
          <a:prstGeom prst="line">
            <a:avLst/>
          </a:prstGeom>
          <a:ln w="50800"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589506" y="1470599"/>
            <a:ext cx="1311517" cy="2261886"/>
          </a:xfrm>
          <a:prstGeom prst="line">
            <a:avLst/>
          </a:prstGeom>
          <a:ln w="50800"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523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4620108" y="3136397"/>
            <a:ext cx="1297335" cy="596087"/>
          </a:xfrm>
          <a:prstGeom prst="line">
            <a:avLst/>
          </a:prstGeom>
          <a:ln w="50800">
            <a:solidFill>
              <a:srgbClr val="BFBFBF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620108" y="3732484"/>
            <a:ext cx="1236131" cy="1193954"/>
          </a:xfrm>
          <a:prstGeom prst="line">
            <a:avLst/>
          </a:prstGeom>
          <a:ln w="50800">
            <a:solidFill>
              <a:schemeClr val="bg1">
                <a:lumMod val="75000"/>
              </a:schemeClr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620108" y="3732484"/>
            <a:ext cx="1311517" cy="2647407"/>
          </a:xfrm>
          <a:prstGeom prst="line">
            <a:avLst/>
          </a:prstGeom>
          <a:ln w="50800">
            <a:solidFill>
              <a:srgbClr val="BFBFBF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620108" y="1470599"/>
            <a:ext cx="1311517" cy="2261886"/>
          </a:xfrm>
          <a:prstGeom prst="line">
            <a:avLst/>
          </a:prstGeom>
          <a:ln w="127000"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130" y="90278"/>
            <a:ext cx="1777313" cy="17566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016" y="2024148"/>
            <a:ext cx="1777427" cy="16395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993948" y="3876275"/>
            <a:ext cx="1778000" cy="18161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686347" y="5524106"/>
            <a:ext cx="566121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sz="5400" dirty="0" smtClean="0"/>
              <a:t>.</a:t>
            </a:r>
          </a:p>
          <a:p>
            <a:pPr>
              <a:lnSpc>
                <a:spcPct val="50000"/>
              </a:lnSpc>
            </a:pPr>
            <a:r>
              <a:rPr lang="en-US" sz="5400" dirty="0" smtClean="0"/>
              <a:t>.</a:t>
            </a:r>
          </a:p>
          <a:p>
            <a:pPr>
              <a:lnSpc>
                <a:spcPct val="50000"/>
              </a:lnSpc>
            </a:pPr>
            <a:r>
              <a:rPr lang="en-US" sz="5400" dirty="0"/>
              <a:t>.</a:t>
            </a:r>
            <a:endParaRPr lang="en-US" sz="5400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520980" y="2086495"/>
            <a:ext cx="2964072" cy="28895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1206" y="337432"/>
            <a:ext cx="371327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Lynn </a:t>
            </a:r>
            <a:r>
              <a:rPr lang="en-US" sz="3200" dirty="0" err="1" smtClean="0"/>
              <a:t>Zechiedrich</a:t>
            </a:r>
            <a:r>
              <a:rPr lang="en-US" sz="3200" dirty="0" smtClean="0"/>
              <a:t> and </a:t>
            </a:r>
          </a:p>
          <a:p>
            <a:r>
              <a:rPr lang="en-US" sz="3200" dirty="0" smtClean="0"/>
              <a:t>Jennifer Mann, </a:t>
            </a:r>
          </a:p>
          <a:p>
            <a:r>
              <a:rPr lang="en-US" sz="3200" dirty="0" smtClean="0"/>
              <a:t>unpublished result.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2344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/>
          </p:nvPr>
        </p:nvGraphicFramePr>
        <p:xfrm>
          <a:off x="285551" y="194042"/>
          <a:ext cx="8536194" cy="640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Presentation" r:id="rId4" imgW="5038479" imgH="3778039" progId="PowerPoint.Show.12">
                  <p:embed/>
                </p:oleObj>
              </mc:Choice>
              <mc:Fallback>
                <p:oleObj name="Presentation" r:id="rId4" imgW="5038479" imgH="3778039" progId="PowerPoint.Show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551" y="194042"/>
                        <a:ext cx="8536194" cy="640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514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7217" y="260112"/>
            <a:ext cx="876722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How can topoisomerase </a:t>
            </a:r>
            <a:r>
              <a:rPr lang="en-US" sz="6600" dirty="0" smtClean="0">
                <a:solidFill>
                  <a:srgbClr val="FF0000"/>
                </a:solidFill>
              </a:rPr>
              <a:t>acting locally </a:t>
            </a:r>
            <a:r>
              <a:rPr lang="en-US" sz="6600" dirty="0" smtClean="0"/>
              <a:t>determine best action for </a:t>
            </a:r>
            <a:r>
              <a:rPr lang="en-US" sz="6600" dirty="0" smtClean="0">
                <a:solidFill>
                  <a:srgbClr val="0000FF"/>
                </a:solidFill>
              </a:rPr>
              <a:t>global</a:t>
            </a:r>
            <a:r>
              <a:rPr lang="en-US" sz="6600" dirty="0" smtClean="0"/>
              <a:t> result, unknotting the DNA??</a:t>
            </a:r>
          </a:p>
        </p:txBody>
      </p:sp>
    </p:spTree>
    <p:extLst>
      <p:ext uri="{BB962C8B-B14F-4D97-AF65-F5344CB8AC3E}">
        <p14:creationId xmlns:p14="http://schemas.microsoft.com/office/powerpoint/2010/main" val="183284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nastruct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0" y="539014"/>
            <a:ext cx="5577840" cy="5577840"/>
          </a:xfrm>
          <a:prstGeom prst="rect">
            <a:avLst/>
          </a:prstGeom>
        </p:spPr>
      </p:pic>
      <p:pic>
        <p:nvPicPr>
          <p:cNvPr id="3" name="Picture 2" descr="Fig1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47" y="869531"/>
            <a:ext cx="2232960" cy="53766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4445" y="201283"/>
            <a:ext cx="3358551" cy="461665"/>
          </a:xfrm>
          <a:prstGeom prst="rect">
            <a:avLst/>
          </a:prstGeom>
          <a:solidFill>
            <a:srgbClr val="E2F0D9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But first some fun biology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8372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670"/>
            <a:ext cx="9144000" cy="62585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396335"/>
            <a:ext cx="9144000" cy="338532"/>
          </a:xfrm>
          <a:prstGeom prst="rect">
            <a:avLst/>
          </a:prstGeom>
        </p:spPr>
        <p:txBody>
          <a:bodyPr wrap="square" lIns="91419" tIns="45709" rIns="91419" bIns="45709">
            <a:spAutoFit/>
          </a:bodyPr>
          <a:lstStyle/>
          <a:p>
            <a:r>
              <a:rPr lang="en-US" sz="1600" dirty="0" err="1"/>
              <a:t>www.nature.com</a:t>
            </a:r>
            <a:r>
              <a:rPr lang="en-US" sz="1600" dirty="0"/>
              <a:t>/</a:t>
            </a:r>
            <a:r>
              <a:rPr lang="en-US" sz="1600" dirty="0" err="1"/>
              <a:t>scitable</a:t>
            </a:r>
            <a:r>
              <a:rPr lang="en-US" sz="1600" dirty="0"/>
              <a:t>/</a:t>
            </a:r>
            <a:r>
              <a:rPr lang="en-US" sz="1600" dirty="0" err="1"/>
              <a:t>topicpage</a:t>
            </a:r>
            <a:r>
              <a:rPr lang="en-US" sz="1600" dirty="0"/>
              <a:t>/microarray-based-comparative-genomic-hybridization-acgh-45432</a:t>
            </a:r>
          </a:p>
        </p:txBody>
      </p:sp>
    </p:spTree>
    <p:extLst>
      <p:ext uri="{BB962C8B-B14F-4D97-AF65-F5344CB8AC3E}">
        <p14:creationId xmlns:p14="http://schemas.microsoft.com/office/powerpoint/2010/main" val="240103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334" y="181700"/>
            <a:ext cx="8787881" cy="6795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8000"/>
                </a:solidFill>
              </a:rPr>
              <a:t>Application 1:  breast cancer gene expression</a:t>
            </a:r>
            <a:endParaRPr lang="en-US" sz="1000" dirty="0" smtClean="0"/>
          </a:p>
          <a:p>
            <a:pPr>
              <a:lnSpc>
                <a:spcPct val="120000"/>
              </a:lnSpc>
            </a:pPr>
            <a:r>
              <a:rPr lang="en-US" sz="3200" dirty="0" smtClean="0">
                <a:solidFill>
                  <a:srgbClr val="0000FF"/>
                </a:solidFill>
              </a:rPr>
              <a:t>Data:  </a:t>
            </a:r>
            <a:r>
              <a:rPr lang="en-US" sz="3200" dirty="0" smtClean="0">
                <a:solidFill>
                  <a:srgbClr val="000000"/>
                </a:solidFill>
              </a:rPr>
              <a:t>microarray gene expression data from 2 data sets,</a:t>
            </a:r>
            <a:r>
              <a:rPr lang="en-US" sz="3200" dirty="0" smtClean="0">
                <a:solidFill>
                  <a:srgbClr val="0000FF"/>
                </a:solidFill>
              </a:rPr>
              <a:t>  </a:t>
            </a:r>
            <a:r>
              <a:rPr lang="en-US" sz="3200" dirty="0" smtClean="0">
                <a:solidFill>
                  <a:srgbClr val="000000"/>
                </a:solidFill>
              </a:rPr>
              <a:t>NKI and </a:t>
            </a:r>
            <a:r>
              <a:rPr lang="en-US" sz="3200" dirty="0" smtClean="0"/>
              <a:t>GSE2034</a:t>
            </a:r>
            <a:endParaRPr lang="en-US" sz="1000" dirty="0">
              <a:solidFill>
                <a:srgbClr val="0000FF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3200" dirty="0" smtClean="0">
                <a:solidFill>
                  <a:srgbClr val="0000FF"/>
                </a:solidFill>
              </a:rPr>
              <a:t>Distance:  </a:t>
            </a:r>
            <a:r>
              <a:rPr lang="en-US" sz="3200" dirty="0" smtClean="0">
                <a:solidFill>
                  <a:srgbClr val="000000"/>
                </a:solidFill>
              </a:rPr>
              <a:t>correlation distance</a:t>
            </a:r>
            <a:endParaRPr lang="en-US" sz="1000" dirty="0" smtClean="0">
              <a:solidFill>
                <a:srgbClr val="000000"/>
              </a:solidFill>
            </a:endParaRPr>
          </a:p>
          <a:p>
            <a:pPr>
              <a:lnSpc>
                <a:spcPct val="140000"/>
              </a:lnSpc>
            </a:pPr>
            <a:r>
              <a:rPr lang="en-US" sz="3200" dirty="0" smtClean="0">
                <a:solidFill>
                  <a:srgbClr val="0000FF"/>
                </a:solidFill>
              </a:rPr>
              <a:t>Filters:  </a:t>
            </a:r>
            <a:r>
              <a:rPr lang="en-US" sz="3200" dirty="0" smtClean="0">
                <a:solidFill>
                  <a:srgbClr val="000000"/>
                </a:solidFill>
              </a:rPr>
              <a:t>(1) </a:t>
            </a:r>
            <a:r>
              <a:rPr lang="en-US" sz="3200" dirty="0" smtClean="0"/>
              <a:t>L</a:t>
            </a:r>
            <a:r>
              <a:rPr lang="en-US" sz="3200" dirty="0"/>
              <a:t>-infinity centrality:  </a:t>
            </a:r>
          </a:p>
          <a:p>
            <a:pPr marL="514350" indent="574675" algn="ctr"/>
            <a:r>
              <a:rPr lang="en-US" sz="3200" dirty="0"/>
              <a:t>f(x) = max{d(x, p) : p in data set</a:t>
            </a:r>
            <a:r>
              <a:rPr lang="en-US" sz="3200" dirty="0" smtClean="0"/>
              <a:t>}</a:t>
            </a:r>
          </a:p>
          <a:p>
            <a:pPr marL="800100" indent="690563" algn="ctr"/>
            <a:r>
              <a:rPr lang="en-US" sz="3200" dirty="0" smtClean="0"/>
              <a:t>captures </a:t>
            </a:r>
            <a:r>
              <a:rPr lang="en-US" sz="3200" dirty="0"/>
              <a:t>the structure of the points </a:t>
            </a:r>
            <a:r>
              <a:rPr lang="en-US" sz="3200" dirty="0" smtClean="0"/>
              <a:t>far      removed </a:t>
            </a:r>
            <a:r>
              <a:rPr lang="en-US" sz="3200" dirty="0"/>
              <a:t>from the center or norm. </a:t>
            </a:r>
          </a:p>
          <a:p>
            <a:pPr marL="1312863">
              <a:lnSpc>
                <a:spcPct val="130000"/>
              </a:lnSpc>
            </a:pPr>
            <a:r>
              <a:rPr lang="en-US" sz="3200" dirty="0" smtClean="0"/>
              <a:t>(2) NKI:  survival vs. death</a:t>
            </a:r>
          </a:p>
          <a:p>
            <a:pPr marL="1312863"/>
            <a:r>
              <a:rPr lang="en-US" sz="3200" dirty="0"/>
              <a:t> </a:t>
            </a:r>
            <a:r>
              <a:rPr lang="en-US" sz="3200" dirty="0" smtClean="0"/>
              <a:t>     GSE2034:  no relapse vs. relapse</a:t>
            </a:r>
          </a:p>
          <a:p>
            <a:pPr marL="1312863"/>
            <a:endParaRPr lang="en-US" sz="1400" dirty="0" smtClean="0"/>
          </a:p>
          <a:p>
            <a:pPr marL="111125" defTabSz="-803275"/>
            <a:r>
              <a:rPr lang="en-US" sz="3200" dirty="0">
                <a:solidFill>
                  <a:srgbClr val="0000FF"/>
                </a:solidFill>
              </a:rPr>
              <a:t>Clustering:  </a:t>
            </a:r>
            <a:r>
              <a:rPr lang="en-US" sz="3200" dirty="0"/>
              <a:t>Single linkage. </a:t>
            </a:r>
          </a:p>
          <a:p>
            <a:pPr marL="111125" defTabSz="-803275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2731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531" y="13806"/>
            <a:ext cx="521676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0491" y="245389"/>
            <a:ext cx="3153117" cy="6370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Gene expression profiling predicts clinical outcome of breast cancer </a:t>
            </a:r>
            <a:endParaRPr lang="en-US" sz="2400" dirty="0" smtClean="0"/>
          </a:p>
          <a:p>
            <a:endParaRPr lang="en-US" sz="1200" dirty="0"/>
          </a:p>
          <a:p>
            <a:r>
              <a:rPr lang="en-US" sz="2400" dirty="0"/>
              <a:t>van 't Veer LJ, Dai H, van de </a:t>
            </a:r>
            <a:r>
              <a:rPr lang="en-US" sz="2400" dirty="0" err="1"/>
              <a:t>Vijver</a:t>
            </a:r>
            <a:r>
              <a:rPr lang="en-US" sz="2400" dirty="0"/>
              <a:t> MJ, He YD, Hart AA, Mao M, </a:t>
            </a:r>
            <a:r>
              <a:rPr lang="en-US" sz="2400" dirty="0" err="1"/>
              <a:t>Peterse</a:t>
            </a:r>
            <a:r>
              <a:rPr lang="en-US" sz="2400" dirty="0"/>
              <a:t> HL, van der </a:t>
            </a:r>
            <a:r>
              <a:rPr lang="en-US" sz="2400" dirty="0" err="1"/>
              <a:t>Kooy</a:t>
            </a:r>
            <a:r>
              <a:rPr lang="en-US" sz="2400" dirty="0"/>
              <a:t> K, </a:t>
            </a:r>
            <a:r>
              <a:rPr lang="en-US" sz="2400" dirty="0" err="1"/>
              <a:t>Marton</a:t>
            </a:r>
            <a:r>
              <a:rPr lang="en-US" sz="2400" dirty="0"/>
              <a:t> MJ, </a:t>
            </a:r>
            <a:r>
              <a:rPr lang="en-US" sz="2400" dirty="0" err="1"/>
              <a:t>Witteveen</a:t>
            </a:r>
            <a:r>
              <a:rPr lang="en-US" sz="2400" dirty="0"/>
              <a:t> AT, Schreiber GJ, </a:t>
            </a:r>
            <a:r>
              <a:rPr lang="en-US" sz="2400" dirty="0" err="1"/>
              <a:t>Kerkhoven</a:t>
            </a:r>
            <a:r>
              <a:rPr lang="en-US" sz="2400" dirty="0"/>
              <a:t> RM, Roberts C, </a:t>
            </a:r>
            <a:r>
              <a:rPr lang="en-US" sz="2400" dirty="0" err="1"/>
              <a:t>Linsley</a:t>
            </a:r>
            <a:r>
              <a:rPr lang="en-US" sz="2400" dirty="0"/>
              <a:t> PS, </a:t>
            </a:r>
            <a:r>
              <a:rPr lang="en-US" sz="2400" dirty="0" err="1"/>
              <a:t>Bernards</a:t>
            </a:r>
            <a:r>
              <a:rPr lang="en-US" sz="2400" dirty="0"/>
              <a:t> R, Friend SH </a:t>
            </a:r>
            <a:endParaRPr lang="en-US" sz="2400" dirty="0" smtClean="0"/>
          </a:p>
          <a:p>
            <a:endParaRPr lang="en-US" sz="1200" dirty="0"/>
          </a:p>
          <a:p>
            <a:r>
              <a:rPr lang="en-US" sz="2400" dirty="0"/>
              <a:t>Nature. 2002 Jan 31;415(6871):530-6.</a:t>
            </a:r>
          </a:p>
        </p:txBody>
      </p:sp>
    </p:spTree>
    <p:extLst>
      <p:ext uri="{BB962C8B-B14F-4D97-AF65-F5344CB8AC3E}">
        <p14:creationId xmlns:p14="http://schemas.microsoft.com/office/powerpoint/2010/main" val="350389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5613"/>
            <a:ext cx="9144000" cy="53167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53297" y="289891"/>
            <a:ext cx="637907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http://</a:t>
            </a:r>
            <a:r>
              <a:rPr lang="en-US" sz="3200" dirty="0" err="1"/>
              <a:t>bioinformatics.nki.nl</a:t>
            </a:r>
            <a:r>
              <a:rPr lang="en-US" sz="3200" dirty="0"/>
              <a:t>/</a:t>
            </a:r>
            <a:r>
              <a:rPr lang="en-US" sz="3200" dirty="0" err="1"/>
              <a:t>data.php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6183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0250" y="55224"/>
            <a:ext cx="8839945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2 breast cancer data sets:</a:t>
            </a:r>
          </a:p>
          <a:p>
            <a:endParaRPr lang="en-US" sz="1600" dirty="0"/>
          </a:p>
          <a:p>
            <a:r>
              <a:rPr lang="en-US" sz="3200" dirty="0" smtClean="0"/>
              <a:t>1.)  NKI (2002)</a:t>
            </a:r>
            <a:r>
              <a:rPr lang="en-US" sz="3200" dirty="0"/>
              <a:t>:</a:t>
            </a:r>
            <a:r>
              <a:rPr lang="en-US" sz="3200" dirty="0" smtClean="0"/>
              <a:t> </a:t>
            </a:r>
          </a:p>
          <a:p>
            <a:r>
              <a:rPr lang="en-US" sz="3200" dirty="0" smtClean="0"/>
              <a:t>gene expression </a:t>
            </a:r>
            <a:r>
              <a:rPr lang="en-US" sz="3200" dirty="0"/>
              <a:t>levels of </a:t>
            </a:r>
            <a:r>
              <a:rPr lang="en-US" sz="3200" dirty="0" smtClean="0"/>
              <a:t>24,000 from 272 tumors</a:t>
            </a:r>
            <a:r>
              <a:rPr lang="en-US" sz="3200" dirty="0"/>
              <a:t>. I</a:t>
            </a:r>
            <a:r>
              <a:rPr lang="en-US" sz="3200" dirty="0" smtClean="0"/>
              <a:t>ncludes </a:t>
            </a:r>
            <a:r>
              <a:rPr lang="en-US" sz="3200" dirty="0"/>
              <a:t>node-negative and node-positive patients, who had or had not received adjuvant systemic </a:t>
            </a:r>
            <a:r>
              <a:rPr lang="en-US" sz="3200" dirty="0" smtClean="0"/>
              <a:t>therapy</a:t>
            </a:r>
            <a:r>
              <a:rPr lang="en-US" sz="3200" dirty="0"/>
              <a:t>.</a:t>
            </a:r>
            <a:r>
              <a:rPr lang="en-US" sz="3200" dirty="0" smtClean="0"/>
              <a:t> </a:t>
            </a:r>
            <a:r>
              <a:rPr lang="en-US" sz="3200" dirty="0"/>
              <a:t> </a:t>
            </a:r>
            <a:r>
              <a:rPr lang="en-US" sz="3200" dirty="0" smtClean="0"/>
              <a:t> Also includes survival information.</a:t>
            </a:r>
          </a:p>
          <a:p>
            <a:endParaRPr lang="en-US" dirty="0"/>
          </a:p>
          <a:p>
            <a:r>
              <a:rPr lang="en-US" sz="3200" dirty="0" smtClean="0"/>
              <a:t>2.) GSE203414 (2005</a:t>
            </a:r>
            <a:r>
              <a:rPr lang="en-US" sz="3200" dirty="0"/>
              <a:t>) </a:t>
            </a:r>
            <a:endParaRPr lang="en-US" sz="3200" dirty="0" smtClean="0"/>
          </a:p>
          <a:p>
            <a:r>
              <a:rPr lang="en-US" sz="3200" dirty="0" smtClean="0"/>
              <a:t>expression </a:t>
            </a:r>
            <a:r>
              <a:rPr lang="en-US" sz="3200" dirty="0"/>
              <a:t>of </a:t>
            </a:r>
            <a:r>
              <a:rPr lang="en-US" sz="3200" dirty="0" smtClean="0"/>
              <a:t>22,000 </a:t>
            </a:r>
            <a:r>
              <a:rPr lang="en-US" sz="3200" dirty="0"/>
              <a:t>transcripts from total RNA of frozen </a:t>
            </a:r>
            <a:r>
              <a:rPr lang="en-US" sz="3200" dirty="0" err="1"/>
              <a:t>tumour</a:t>
            </a:r>
            <a:r>
              <a:rPr lang="en-US" sz="3200" dirty="0"/>
              <a:t> samples from 286 lymph-node-negative patients who had not received adjuvant systemic treatment</a:t>
            </a:r>
            <a:r>
              <a:rPr lang="en-US" sz="3200" dirty="0" smtClean="0"/>
              <a:t>.  Also includes time to relapse information.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9493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" r="51995"/>
          <a:stretch/>
        </p:blipFill>
        <p:spPr>
          <a:xfrm>
            <a:off x="0" y="0"/>
            <a:ext cx="438912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38095" y="49458"/>
            <a:ext cx="4905905" cy="6001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Fig. S1. Shape of the data becomes more distinct as the analysis columns are restricted to the top</a:t>
            </a:r>
          </a:p>
          <a:p>
            <a:r>
              <a:rPr lang="en-US" sz="2400" dirty="0"/>
              <a:t>varying genes. </a:t>
            </a:r>
          </a:p>
          <a:p>
            <a:r>
              <a:rPr lang="en-US" sz="2400" dirty="0" smtClean="0">
                <a:solidFill>
                  <a:srgbClr val="008000"/>
                </a:solidFill>
              </a:rPr>
              <a:t>24K</a:t>
            </a:r>
            <a:r>
              <a:rPr lang="en-US" sz="2400" dirty="0">
                <a:solidFill>
                  <a:srgbClr val="008000"/>
                </a:solidFill>
              </a:rPr>
              <a:t>: all the genes </a:t>
            </a:r>
            <a:r>
              <a:rPr lang="en-US" sz="2400" dirty="0"/>
              <a:t>on the microarray were used in the analysis; </a:t>
            </a:r>
            <a:endParaRPr lang="en-US" sz="2400" dirty="0" smtClean="0"/>
          </a:p>
          <a:p>
            <a:r>
              <a:rPr lang="en-US" sz="2400" dirty="0" smtClean="0">
                <a:solidFill>
                  <a:srgbClr val="008000"/>
                </a:solidFill>
              </a:rPr>
              <a:t>11K: 10,731 </a:t>
            </a:r>
            <a:r>
              <a:rPr lang="en-US" sz="2400" dirty="0">
                <a:solidFill>
                  <a:srgbClr val="008000"/>
                </a:solidFill>
              </a:rPr>
              <a:t>top most varying </a:t>
            </a:r>
            <a:r>
              <a:rPr lang="en-US" sz="2400" dirty="0"/>
              <a:t>genes were used in the analysis; </a:t>
            </a:r>
            <a:endParaRPr lang="en-US" sz="2400" dirty="0" smtClean="0"/>
          </a:p>
          <a:p>
            <a:r>
              <a:rPr lang="en-US" sz="2400" dirty="0" smtClean="0">
                <a:solidFill>
                  <a:srgbClr val="008000"/>
                </a:solidFill>
              </a:rPr>
              <a:t>7K</a:t>
            </a:r>
            <a:r>
              <a:rPr lang="en-US" sz="2400" dirty="0"/>
              <a:t>: 6.688 top most varying genes </a:t>
            </a:r>
            <a:r>
              <a:rPr lang="en-US" sz="2400" dirty="0" smtClean="0"/>
              <a:t>were used </a:t>
            </a:r>
            <a:r>
              <a:rPr lang="en-US" sz="2400" dirty="0"/>
              <a:t>in the analysis; </a:t>
            </a:r>
            <a:endParaRPr lang="en-US" sz="2400" dirty="0" smtClean="0"/>
          </a:p>
          <a:p>
            <a:r>
              <a:rPr lang="en-US" sz="2400" dirty="0" smtClean="0">
                <a:solidFill>
                  <a:srgbClr val="008000"/>
                </a:solidFill>
              </a:rPr>
              <a:t>3K</a:t>
            </a:r>
            <a:r>
              <a:rPr lang="en-US" sz="2400" dirty="0"/>
              <a:t>: 3212 top most varying genes were used in the analysis; </a:t>
            </a:r>
            <a:endParaRPr lang="en-US" sz="2400" dirty="0" smtClean="0"/>
          </a:p>
          <a:p>
            <a:r>
              <a:rPr lang="en-US" sz="2400" dirty="0" smtClean="0">
                <a:solidFill>
                  <a:srgbClr val="008000"/>
                </a:solidFill>
              </a:rPr>
              <a:t>1.5K</a:t>
            </a:r>
            <a:r>
              <a:rPr lang="en-US" sz="2400" dirty="0"/>
              <a:t>: 1553 </a:t>
            </a:r>
            <a:r>
              <a:rPr lang="en-US" sz="2400" dirty="0" smtClean="0"/>
              <a:t>top most </a:t>
            </a:r>
            <a:r>
              <a:rPr lang="en-US" sz="2400" dirty="0"/>
              <a:t>varying genes were used in the analysis. </a:t>
            </a:r>
            <a:endParaRPr lang="en-US" sz="2400" dirty="0" smtClean="0"/>
          </a:p>
          <a:p>
            <a:r>
              <a:rPr lang="en-US" sz="2400" dirty="0" smtClean="0">
                <a:solidFill>
                  <a:srgbClr val="008000"/>
                </a:solidFill>
              </a:rPr>
              <a:t>Graphs </a:t>
            </a:r>
            <a:r>
              <a:rPr lang="en-US" sz="2400" dirty="0">
                <a:solidFill>
                  <a:srgbClr val="008000"/>
                </a:solidFill>
              </a:rPr>
              <a:t>colored by the L-infinity </a:t>
            </a:r>
            <a:r>
              <a:rPr lang="en-US" sz="2400" dirty="0" smtClean="0">
                <a:solidFill>
                  <a:srgbClr val="008000"/>
                </a:solidFill>
              </a:rPr>
              <a:t>centrality values</a:t>
            </a:r>
            <a:r>
              <a:rPr lang="en-US" sz="2400" dirty="0">
                <a:solidFill>
                  <a:srgbClr val="008000"/>
                </a:solidFill>
              </a:rPr>
              <a:t>. </a:t>
            </a:r>
            <a:r>
              <a:rPr lang="en-US" sz="2400" dirty="0" smtClean="0">
                <a:solidFill>
                  <a:srgbClr val="FF0000"/>
                </a:solidFill>
              </a:rPr>
              <a:t>Red</a:t>
            </a:r>
            <a:r>
              <a:rPr lang="en-US" sz="2400" dirty="0">
                <a:solidFill>
                  <a:srgbClr val="FF0000"/>
                </a:solidFill>
              </a:rPr>
              <a:t>: high</a:t>
            </a:r>
            <a:r>
              <a:rPr lang="en-US" sz="2400" dirty="0">
                <a:solidFill>
                  <a:srgbClr val="008000"/>
                </a:solidFill>
              </a:rPr>
              <a:t>; </a:t>
            </a:r>
            <a:r>
              <a:rPr lang="en-US" sz="2400" dirty="0">
                <a:solidFill>
                  <a:srgbClr val="0000FF"/>
                </a:solidFill>
              </a:rPr>
              <a:t>Blue: low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477486"/>
            <a:ext cx="90688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/>
              <a:t>http://</a:t>
            </a:r>
            <a:r>
              <a:rPr lang="en-US" sz="2200" dirty="0" err="1" smtClean="0"/>
              <a:t>www.nature.com</a:t>
            </a:r>
            <a:r>
              <a:rPr lang="en-US" sz="2200" dirty="0" smtClean="0"/>
              <a:t>/</a:t>
            </a:r>
            <a:r>
              <a:rPr lang="en-US" sz="2200" dirty="0" err="1" smtClean="0"/>
              <a:t>srep</a:t>
            </a:r>
            <a:r>
              <a:rPr lang="en-US" sz="2200" dirty="0" smtClean="0"/>
              <a:t>/2013/130207/srep01236/full/srep01236.html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77681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6159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426838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Two filter functions, L-Infinity centrality and survival or relapse were used to generate the networks. The top half of panels A and B are the networks of patients who didn't survive, the bottom half are the patients who survived. Panels C and D are similar to panels A and B except that one of the filters is relapse instead of survival. Panels A and C are colored by the average expression of the ESR1 gene. Panels B and D are colored by the average expression of the genes in the KEGG chemokine pathway. Metric: Correlation; Lens: L-Infinity Centrality (Resolution 70, Gain 3.0x, Equalized) and Event Death (Resolution 30, Gain 3.0x). Color bar: red: high values, blue: low values.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0" y="6477486"/>
            <a:ext cx="90688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hlinkClick r:id="rId3"/>
              </a:rPr>
              <a:t>http://www.nature.com/srep/2013/130207/srep01236/full/srep01236.html</a:t>
            </a:r>
            <a:r>
              <a:rPr lang="en-US" sz="2200" dirty="0" smtClean="0"/>
              <a:t>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6176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830" y="45038"/>
            <a:ext cx="8986970" cy="6924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Comparison of our results with those of Van de </a:t>
            </a:r>
            <a:r>
              <a:rPr lang="en-US" sz="2800" dirty="0" err="1"/>
              <a:t>Vijver</a:t>
            </a:r>
            <a:r>
              <a:rPr lang="en-US" sz="2800" dirty="0"/>
              <a:t> and </a:t>
            </a:r>
            <a:r>
              <a:rPr lang="en-US" sz="2800" dirty="0" smtClean="0"/>
              <a:t>colleagues </a:t>
            </a:r>
            <a:r>
              <a:rPr lang="en-US" sz="2800" dirty="0"/>
              <a:t>is difficult because of differences in patients, techniques, and materials used. </a:t>
            </a:r>
            <a:endParaRPr lang="en-US" sz="2800" dirty="0" smtClean="0"/>
          </a:p>
          <a:p>
            <a:endParaRPr lang="en-US" dirty="0"/>
          </a:p>
          <a:p>
            <a:r>
              <a:rPr lang="en-US" dirty="0" smtClean="0"/>
              <a:t>Their </a:t>
            </a:r>
            <a:r>
              <a:rPr lang="en-US" dirty="0"/>
              <a:t>study included node-negative and node-positive patients, who had or had not received adjuvant systemic therapy, and only women younger than 53 years.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microarray </a:t>
            </a:r>
            <a:r>
              <a:rPr lang="en-US" dirty="0"/>
              <a:t>platforms used in the studies differ—</a:t>
            </a:r>
            <a:r>
              <a:rPr lang="en-US" dirty="0" err="1"/>
              <a:t>Affymetrix</a:t>
            </a:r>
            <a:r>
              <a:rPr lang="en-US" dirty="0"/>
              <a:t> and Agilent.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Of </a:t>
            </a:r>
            <a:r>
              <a:rPr lang="en-US" dirty="0"/>
              <a:t>the 70 genes in the study by </a:t>
            </a:r>
            <a:r>
              <a:rPr lang="en-US" dirty="0" err="1"/>
              <a:t>van't</a:t>
            </a:r>
            <a:r>
              <a:rPr lang="en-US" dirty="0"/>
              <a:t> Veer and co-workers</a:t>
            </a:r>
            <a:r>
              <a:rPr lang="en-US" dirty="0" smtClean="0"/>
              <a:t>, </a:t>
            </a:r>
            <a:r>
              <a:rPr lang="en-US" dirty="0"/>
              <a:t>48 are present on the </a:t>
            </a:r>
            <a:r>
              <a:rPr lang="en-US" dirty="0" err="1"/>
              <a:t>Affymetrix</a:t>
            </a:r>
            <a:r>
              <a:rPr lang="en-US" dirty="0"/>
              <a:t> U133a array, whereas only 38 of our 76 genes are present on the Agilent array. There is a three-gene overlap between the two signatures (</a:t>
            </a:r>
            <a:r>
              <a:rPr lang="en-US" dirty="0" err="1"/>
              <a:t>cyclin</a:t>
            </a:r>
            <a:r>
              <a:rPr lang="en-US" dirty="0"/>
              <a:t> E2, origin recognition complex, and TNF superfamily protein).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Despite </a:t>
            </a:r>
            <a:r>
              <a:rPr lang="en-US" dirty="0"/>
              <a:t>the apparent difference, both signatures included genes that identified several common pathways that might be involved in </a:t>
            </a:r>
            <a:r>
              <a:rPr lang="en-US" dirty="0" err="1"/>
              <a:t>tumour</a:t>
            </a:r>
            <a:r>
              <a:rPr lang="en-US" dirty="0"/>
              <a:t> recurrence. This finding supports the idea that although there might be redundancy in gene members, effective signatures could be required to include representation of specific pathways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From:  Gene</a:t>
            </a:r>
            <a:r>
              <a:rPr lang="en-US" dirty="0"/>
              <a:t>-expression profiles to predict distant metastasis of lymph-node-negative primary breast </a:t>
            </a:r>
            <a:r>
              <a:rPr lang="en-US" dirty="0" smtClean="0"/>
              <a:t>cancer, </a:t>
            </a:r>
            <a:r>
              <a:rPr lang="en-US" dirty="0" err="1" smtClean="0"/>
              <a:t>Yixin</a:t>
            </a:r>
            <a:r>
              <a:rPr lang="en-US" dirty="0" smtClean="0"/>
              <a:t> Wang et al, </a:t>
            </a:r>
            <a:r>
              <a:rPr lang="en-US" dirty="0"/>
              <a:t>The </a:t>
            </a:r>
            <a:r>
              <a:rPr lang="en-US" dirty="0" smtClean="0"/>
              <a:t>Lancet, Volume </a:t>
            </a:r>
            <a:r>
              <a:rPr lang="en-US" dirty="0"/>
              <a:t>365, Issue 9460, 19–25 February 2005, Pages 671–679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6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06"/>
            <a:ext cx="9077545" cy="4572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058" y="4334456"/>
            <a:ext cx="89674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NewRomanPSMT"/>
              </a:rPr>
              <a:t>The numbers in the first row are the average levels of expressions of genes belonging to </a:t>
            </a:r>
            <a:r>
              <a:rPr lang="en-US" dirty="0" smtClean="0">
                <a:latin typeface="TimesNewRomanPSMT"/>
              </a:rPr>
              <a:t>the chemokine </a:t>
            </a:r>
            <a:r>
              <a:rPr lang="en-US" dirty="0">
                <a:latin typeface="TimesNewRomanPSMT"/>
              </a:rPr>
              <a:t>pathway within the relevant groups. The second row gives these same </a:t>
            </a:r>
            <a:r>
              <a:rPr lang="en-US" dirty="0" smtClean="0">
                <a:latin typeface="TimesNewRomanPSMT"/>
              </a:rPr>
              <a:t>levels reported </a:t>
            </a:r>
            <a:r>
              <a:rPr lang="en-US" dirty="0">
                <a:latin typeface="TimesNewRomanPSMT"/>
              </a:rPr>
              <a:t>as percentiles belonging to the collection of the chemokine expression levels across </a:t>
            </a:r>
            <a:r>
              <a:rPr lang="en-US" i="1" dirty="0" smtClean="0">
                <a:latin typeface="TimesNewRomanPS-ItalicMT"/>
              </a:rPr>
              <a:t>all </a:t>
            </a:r>
            <a:r>
              <a:rPr lang="en-US" dirty="0" smtClean="0">
                <a:latin typeface="TimesNewRomanPSMT"/>
              </a:rPr>
              <a:t>the </a:t>
            </a:r>
            <a:r>
              <a:rPr lang="en-US" dirty="0">
                <a:latin typeface="TimesNewRomanPSMT"/>
              </a:rPr>
              <a:t>patients in the study to which the group belongs. Note that the </a:t>
            </a:r>
            <a:r>
              <a:rPr lang="en-US" dirty="0" err="1">
                <a:latin typeface="TimesNewRomanPSMT"/>
              </a:rPr>
              <a:t>lowERHS</a:t>
            </a:r>
            <a:r>
              <a:rPr lang="en-US" dirty="0">
                <a:latin typeface="TimesNewRomanPSMT"/>
              </a:rPr>
              <a:t> groups display </a:t>
            </a:r>
            <a:r>
              <a:rPr lang="en-US" dirty="0" smtClean="0">
                <a:latin typeface="TimesNewRomanPSMT"/>
              </a:rPr>
              <a:t>very high </a:t>
            </a:r>
            <a:r>
              <a:rPr lang="en-US" dirty="0">
                <a:latin typeface="TimesNewRomanPSMT"/>
              </a:rPr>
              <a:t>chemokine expression levels, 92</a:t>
            </a:r>
            <a:r>
              <a:rPr lang="en-US" sz="1050" dirty="0">
                <a:latin typeface="TimesNewRomanPSMT"/>
              </a:rPr>
              <a:t>nd </a:t>
            </a:r>
            <a:r>
              <a:rPr lang="en-US" dirty="0">
                <a:latin typeface="TimesNewRomanPSMT"/>
              </a:rPr>
              <a:t>percentile in the case of NKI and 84</a:t>
            </a:r>
            <a:r>
              <a:rPr lang="en-US" sz="1050" dirty="0">
                <a:latin typeface="TimesNewRomanPSMT"/>
              </a:rPr>
              <a:t>th </a:t>
            </a:r>
            <a:r>
              <a:rPr lang="en-US" dirty="0">
                <a:latin typeface="TimesNewRomanPSMT"/>
              </a:rPr>
              <a:t>percentile in </a:t>
            </a:r>
            <a:r>
              <a:rPr lang="en-US" dirty="0" smtClean="0">
                <a:latin typeface="TimesNewRomanPSMT"/>
              </a:rPr>
              <a:t>the case </a:t>
            </a:r>
            <a:r>
              <a:rPr lang="en-US" dirty="0">
                <a:latin typeface="TimesNewRomanPSMT"/>
              </a:rPr>
              <a:t>of GSE2304. The </a:t>
            </a:r>
            <a:r>
              <a:rPr lang="en-US" dirty="0" err="1">
                <a:latin typeface="TimesNewRomanPSMT"/>
              </a:rPr>
              <a:t>lowERNS</a:t>
            </a:r>
            <a:r>
              <a:rPr lang="en-US" dirty="0">
                <a:latin typeface="TimesNewRomanPSMT"/>
              </a:rPr>
              <a:t> groups are also consistently higher than the general </a:t>
            </a:r>
            <a:r>
              <a:rPr lang="en-US" dirty="0" smtClean="0">
                <a:latin typeface="TimesNewRomanPSMT"/>
              </a:rPr>
              <a:t>population in </a:t>
            </a:r>
            <a:r>
              <a:rPr lang="en-US" dirty="0">
                <a:latin typeface="TimesNewRomanPSMT"/>
              </a:rPr>
              <a:t>the study, although to different degrees in the studies. The difference can perhaps </a:t>
            </a:r>
            <a:r>
              <a:rPr lang="en-US" dirty="0" smtClean="0">
                <a:latin typeface="TimesNewRomanPSMT"/>
              </a:rPr>
              <a:t>be accounted </a:t>
            </a:r>
            <a:r>
              <a:rPr lang="en-US" dirty="0">
                <a:latin typeface="TimesNewRomanPSMT"/>
              </a:rPr>
              <a:t>for by the difference between the survival vs. non-relapse criteria in the two data sets.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99752" y="785448"/>
            <a:ext cx="8158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hlinkClick r:id="rId3"/>
              </a:rPr>
              <a:t>From:  http://www.nature.com/srep/2013/130207/srep01236/full/srep01236.html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43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670"/>
            <a:ext cx="9144000" cy="62585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396335"/>
            <a:ext cx="9144000" cy="338532"/>
          </a:xfrm>
          <a:prstGeom prst="rect">
            <a:avLst/>
          </a:prstGeom>
        </p:spPr>
        <p:txBody>
          <a:bodyPr wrap="square" lIns="91419" tIns="45709" rIns="91419" bIns="45709">
            <a:spAutoFit/>
          </a:bodyPr>
          <a:lstStyle/>
          <a:p>
            <a:r>
              <a:rPr lang="en-US" sz="1600" dirty="0" err="1"/>
              <a:t>www.nature.com</a:t>
            </a:r>
            <a:r>
              <a:rPr lang="en-US" sz="1600" dirty="0"/>
              <a:t>/</a:t>
            </a:r>
            <a:r>
              <a:rPr lang="en-US" sz="1600" dirty="0" err="1"/>
              <a:t>scitable</a:t>
            </a:r>
            <a:r>
              <a:rPr lang="en-US" sz="1600" dirty="0"/>
              <a:t>/</a:t>
            </a:r>
            <a:r>
              <a:rPr lang="en-US" sz="1600" dirty="0" err="1"/>
              <a:t>topicpage</a:t>
            </a:r>
            <a:r>
              <a:rPr lang="en-US" sz="1600" dirty="0"/>
              <a:t>/microarray-based-comparative-genomic-hybridization-acgh-45432</a:t>
            </a:r>
          </a:p>
        </p:txBody>
      </p:sp>
    </p:spTree>
    <p:extLst>
      <p:ext uri="{BB962C8B-B14F-4D97-AF65-F5344CB8AC3E}">
        <p14:creationId xmlns:p14="http://schemas.microsoft.com/office/powerpoint/2010/main" val="328455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73341" b="-4022"/>
          <a:stretch/>
        </p:blipFill>
        <p:spPr>
          <a:xfrm>
            <a:off x="5812079" y="3259386"/>
            <a:ext cx="3166261" cy="2103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7416" t="6710" r="17316" b="74614"/>
          <a:stretch/>
        </p:blipFill>
        <p:spPr>
          <a:xfrm>
            <a:off x="7002325" y="882099"/>
            <a:ext cx="2066544" cy="12801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1855" y="174609"/>
            <a:ext cx="8917014" cy="6058046"/>
          </a:xfrm>
          <a:prstGeom prst="rect">
            <a:avLst/>
          </a:prstGeom>
        </p:spPr>
        <p:txBody>
          <a:bodyPr wrap="square" lIns="91419" tIns="45709" rIns="91419" bIns="45709">
            <a:spAutoFit/>
          </a:bodyPr>
          <a:lstStyle/>
          <a:p>
            <a:r>
              <a:rPr lang="en-US" sz="2800" dirty="0" smtClean="0"/>
              <a:t>Three key ideas of topology that make extracting of patterns via shape possible. </a:t>
            </a:r>
          </a:p>
          <a:p>
            <a:endParaRPr lang="en-US" sz="3000" dirty="0"/>
          </a:p>
          <a:p>
            <a:pPr marL="111125"/>
            <a:r>
              <a:rPr lang="en-US" sz="3000" i="1" dirty="0" smtClean="0"/>
              <a:t>1.)  coordinate free</a:t>
            </a:r>
            <a:r>
              <a:rPr lang="en-US" sz="3000" dirty="0" smtClean="0"/>
              <a:t>. </a:t>
            </a:r>
            <a:endParaRPr lang="en-US" sz="3000" dirty="0"/>
          </a:p>
          <a:p>
            <a:pPr marL="566738" indent="-222250">
              <a:buFont typeface="Arial"/>
              <a:buChar char="•"/>
            </a:pPr>
            <a:r>
              <a:rPr lang="en-US" sz="3000" dirty="0" smtClean="0"/>
              <a:t>No dependence on the coordinate system chosen. </a:t>
            </a:r>
          </a:p>
          <a:p>
            <a:pPr marL="566738" indent="-222250">
              <a:buFont typeface="Arial"/>
              <a:buChar char="•"/>
            </a:pPr>
            <a:r>
              <a:rPr lang="en-US" sz="3000" dirty="0" smtClean="0"/>
              <a:t>Can compare data derived from different platforms</a:t>
            </a:r>
          </a:p>
          <a:p>
            <a:pPr marL="566738" indent="-222250">
              <a:buFont typeface="Arial"/>
              <a:buChar char="•"/>
            </a:pPr>
            <a:endParaRPr lang="en-US" sz="3000" dirty="0" smtClean="0"/>
          </a:p>
          <a:p>
            <a:pPr marL="111125"/>
            <a:r>
              <a:rPr lang="en-US" sz="2800" i="1" dirty="0" smtClean="0"/>
              <a:t>2</a:t>
            </a:r>
            <a:r>
              <a:rPr lang="en-US" sz="2800" i="1" dirty="0"/>
              <a:t>.) invariant under “small” deformations</a:t>
            </a:r>
            <a:r>
              <a:rPr lang="en-US" sz="2800" dirty="0"/>
              <a:t>. </a:t>
            </a:r>
          </a:p>
          <a:p>
            <a:pPr marL="566738" indent="-222250">
              <a:buFont typeface="Arial"/>
              <a:buChar char="•"/>
            </a:pPr>
            <a:r>
              <a:rPr lang="en-US" sz="2800" dirty="0"/>
              <a:t> less sensitive to noise</a:t>
            </a:r>
          </a:p>
          <a:p>
            <a:pPr marL="566738" indent="-222250">
              <a:buFont typeface="Arial"/>
              <a:buChar char="•"/>
            </a:pPr>
            <a:endParaRPr lang="en-US" sz="3000" dirty="0" smtClean="0"/>
          </a:p>
          <a:p>
            <a:pPr marL="111125"/>
            <a:r>
              <a:rPr lang="en-US" sz="2800" i="1" dirty="0"/>
              <a:t>3.)  compressed representations of shapes</a:t>
            </a:r>
            <a:r>
              <a:rPr lang="en-US" sz="2800" dirty="0"/>
              <a:t>. </a:t>
            </a:r>
            <a:endParaRPr lang="en-US" sz="1400" dirty="0"/>
          </a:p>
          <a:p>
            <a:pPr marL="566738" indent="-222250">
              <a:buFont typeface="Arial"/>
              <a:buChar char="•"/>
            </a:pPr>
            <a:r>
              <a:rPr lang="en-US" sz="2800" dirty="0"/>
              <a:t>Input:  dataset with thousands of points</a:t>
            </a:r>
          </a:p>
          <a:p>
            <a:pPr marL="566738" indent="-222250">
              <a:buFont typeface="Arial"/>
              <a:buChar char="•"/>
            </a:pPr>
            <a:r>
              <a:rPr lang="en-US" sz="2800" dirty="0"/>
              <a:t>Output: network with </a:t>
            </a:r>
            <a:r>
              <a:rPr lang="en-US" sz="2800" dirty="0" smtClean="0"/>
              <a:t>13 </a:t>
            </a:r>
            <a:r>
              <a:rPr lang="en-US" sz="2800" dirty="0"/>
              <a:t>vertices and 12 edges.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477486"/>
            <a:ext cx="90688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http://</a:t>
            </a:r>
            <a:r>
              <a:rPr lang="en-US" sz="1600" dirty="0" err="1" smtClean="0"/>
              <a:t>www.nature.com</a:t>
            </a:r>
            <a:r>
              <a:rPr lang="en-US" sz="1600" dirty="0" smtClean="0"/>
              <a:t>/</a:t>
            </a:r>
            <a:r>
              <a:rPr lang="en-US" sz="1600" dirty="0" err="1" smtClean="0"/>
              <a:t>srep</a:t>
            </a:r>
            <a:r>
              <a:rPr lang="en-US" sz="1600" dirty="0" smtClean="0"/>
              <a:t>/2013/130207/srep01236/full/srep01236.html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4266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6159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426838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Two filter functions, L-Infinity centrality and survival or relapse were used to generate the networks. The top half of panels A and B are the networks of patients who didn't survive, the bottom half are the patients who survived. Panels C and D are similar to panels A and B except that one of the filters is relapse instead of survival. Panels A and C are colored by the average expression of the ESR1 gene. Panels B and D are colored by the average expression of the genes in the KEGG chemokine pathway. Metric: Correlation; Lens: L-Infinity Centrality (Resolution 70, Gain 3.0x, Equalized) and Event Death (Resolution 30, Gain 3.0x). Color bar: red: high values, blue: low values.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0" y="6477486"/>
            <a:ext cx="90688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hlinkClick r:id="rId3"/>
              </a:rPr>
              <a:t>http://www.nature.com/srep/2013/130207/srep01236/full/srep01236.html</a:t>
            </a:r>
            <a:r>
              <a:rPr lang="en-US" sz="2200" dirty="0" smtClean="0"/>
              <a:t>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7251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nastruct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0" y="539014"/>
            <a:ext cx="5577840" cy="5577840"/>
          </a:xfrm>
          <a:prstGeom prst="rect">
            <a:avLst/>
          </a:prstGeom>
        </p:spPr>
      </p:pic>
      <p:pic>
        <p:nvPicPr>
          <p:cNvPr id="3" name="Picture 2" descr="Fig1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47" y="869531"/>
            <a:ext cx="2232960" cy="53766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4445" y="201283"/>
            <a:ext cx="3358551" cy="461665"/>
          </a:xfrm>
          <a:prstGeom prst="rect">
            <a:avLst/>
          </a:prstGeom>
          <a:solidFill>
            <a:srgbClr val="E2F0D9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But first some fun biology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50622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8856" y="244550"/>
            <a:ext cx="8839945" cy="6124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Identifying subtypes of cancer in a consistent manner is a challenge in the field since sub-populations can be small and their relationships complex</a:t>
            </a:r>
          </a:p>
          <a:p>
            <a:endParaRPr lang="en-US" sz="2200" dirty="0"/>
          </a:p>
          <a:p>
            <a:r>
              <a:rPr lang="en-US" sz="2200" dirty="0" smtClean="0"/>
              <a:t>High expression level of the estrogen receptor gene (ESR1) is positively correlated with improved prognosis, given that this set of patients is likely to respond to standard therapies.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But , there are still sub-groups of high ESR1 that do not respond well to therapy. </a:t>
            </a:r>
          </a:p>
          <a:p>
            <a:endParaRPr lang="en-US" sz="2200" dirty="0"/>
          </a:p>
          <a:p>
            <a:r>
              <a:rPr lang="en-US" sz="2200" dirty="0"/>
              <a:t>L</a:t>
            </a:r>
            <a:r>
              <a:rPr lang="en-US" sz="2200" dirty="0" smtClean="0"/>
              <a:t>ow ESR1 levels are strongly correlated with poor prognosis 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But there are patients with low ESR1 levels but high survival rates</a:t>
            </a:r>
          </a:p>
          <a:p>
            <a:endParaRPr lang="en-US" sz="2200" dirty="0" smtClean="0"/>
          </a:p>
          <a:p>
            <a:r>
              <a:rPr lang="en-US" sz="2200" dirty="0"/>
              <a:t>M</a:t>
            </a:r>
            <a:r>
              <a:rPr lang="en-US" sz="2200" dirty="0" smtClean="0"/>
              <a:t>any molecular sub-groups have been identified, 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But often difficult to identify the same sub-group in a broader setting, where data sets are generated on different platforms, on different sets of patients and at a different times, because of the noise and complexity in the data.</a:t>
            </a:r>
          </a:p>
          <a:p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0" y="6477486"/>
            <a:ext cx="90688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/>
              <a:t>http://</a:t>
            </a:r>
            <a:r>
              <a:rPr lang="en-US" sz="2200" dirty="0" err="1" smtClean="0"/>
              <a:t>www.nature.com</a:t>
            </a:r>
            <a:r>
              <a:rPr lang="en-US" sz="2200" dirty="0" smtClean="0"/>
              <a:t>/</a:t>
            </a:r>
            <a:r>
              <a:rPr lang="en-US" sz="2200" dirty="0" err="1" smtClean="0"/>
              <a:t>srep</a:t>
            </a:r>
            <a:r>
              <a:rPr lang="en-US" sz="2200" dirty="0" smtClean="0"/>
              <a:t>/2013/130207/srep01236/full/srep01236.html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3919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6159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950404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Highlighted in red are the </a:t>
            </a:r>
            <a:r>
              <a:rPr lang="en-US" dirty="0" err="1" smtClean="0"/>
              <a:t>lowERNS</a:t>
            </a:r>
            <a:r>
              <a:rPr lang="en-US" dirty="0" smtClean="0"/>
              <a:t> (top panel) and the </a:t>
            </a:r>
            <a:r>
              <a:rPr lang="en-US" dirty="0" err="1" smtClean="0"/>
              <a:t>lowERHS</a:t>
            </a:r>
            <a:r>
              <a:rPr lang="en-US" dirty="0" smtClean="0"/>
              <a:t> (bottom panel) patient sub-groups.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6477486"/>
            <a:ext cx="90688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/>
              <a:t>http://</a:t>
            </a:r>
            <a:r>
              <a:rPr lang="en-US" sz="2200" dirty="0" err="1" smtClean="0"/>
              <a:t>www.nature.com</a:t>
            </a:r>
            <a:r>
              <a:rPr lang="en-US" sz="2200" dirty="0" smtClean="0"/>
              <a:t>/</a:t>
            </a:r>
            <a:r>
              <a:rPr lang="en-US" sz="2200" dirty="0" err="1" smtClean="0"/>
              <a:t>srep</a:t>
            </a:r>
            <a:r>
              <a:rPr lang="en-US" sz="2200" dirty="0" smtClean="0"/>
              <a:t>/2013/130207/srep01236/full/srep01236.html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7652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571"/>
            <a:ext cx="9144000" cy="23294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5760" y="2537174"/>
            <a:ext cx="66541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www.pnas.org</a:t>
            </a:r>
            <a:r>
              <a:rPr lang="en-US" dirty="0" smtClean="0"/>
              <a:t>/content/early/2011/04/07/1102826108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98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5440" y="381640"/>
            <a:ext cx="8493120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algn="ctr"/>
            <a:r>
              <a:rPr lang="en-GB" sz="1500" b="1">
                <a:latin typeface="Arial" charset="0"/>
              </a:rPr>
              <a:t>DSGA decomposition of the original tumor vector into the Normal component its linear models fit onto the Healthy State Model and the Disease component vector of residuals.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" y="5943504"/>
            <a:ext cx="9106560" cy="943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40" y="979303"/>
            <a:ext cx="7014240" cy="48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067041" y="5972308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1100" b="1">
                <a:latin typeface="Arial" charset="0"/>
              </a:rPr>
              <a:t>Nicolau M et al. PNAS 2011;108:7265-7270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97920" y="6613175"/>
            <a:ext cx="4930560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900">
                <a:latin typeface="Arial" charset="0"/>
              </a:rPr>
              <a:t>©2011 by National Academy of Sciences</a:t>
            </a:r>
          </a:p>
        </p:txBody>
      </p:sp>
    </p:spTree>
    <p:extLst>
      <p:ext uri="{BB962C8B-B14F-4D97-AF65-F5344CB8AC3E}">
        <p14:creationId xmlns:p14="http://schemas.microsoft.com/office/powerpoint/2010/main" val="28791980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5440" y="381640"/>
            <a:ext cx="8493120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algn="ctr"/>
            <a:r>
              <a:rPr lang="en-GB" sz="1500" b="1">
                <a:latin typeface="Arial" charset="0"/>
              </a:rPr>
              <a:t>PAD analysis of the NKI data.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" y="5943504"/>
            <a:ext cx="9106560" cy="943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44" y="1445861"/>
            <a:ext cx="7804800" cy="4828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630160" y="6497243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1100" b="1" dirty="0" err="1">
                <a:latin typeface="Arial" charset="0"/>
              </a:rPr>
              <a:t>Nicolau</a:t>
            </a:r>
            <a:r>
              <a:rPr lang="en-GB" sz="1100" b="1" dirty="0">
                <a:latin typeface="Arial" charset="0"/>
              </a:rPr>
              <a:t> M et al. PNAS 2011;108:7265-7270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97920" y="6613175"/>
            <a:ext cx="4930560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900">
                <a:latin typeface="Arial" charset="0"/>
              </a:rPr>
              <a:t>©2011 by National Academy of Sciences</a:t>
            </a:r>
          </a:p>
        </p:txBody>
      </p:sp>
      <p:sp>
        <p:nvSpPr>
          <p:cNvPr id="2" name="Rectangle 1"/>
          <p:cNvSpPr/>
          <p:nvPr/>
        </p:nvSpPr>
        <p:spPr>
          <a:xfrm>
            <a:off x="5897391" y="46784"/>
            <a:ext cx="3212049" cy="4302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  <a:spcBef>
                <a:spcPct val="0"/>
              </a:spcBef>
              <a:buSzPct val="45000"/>
            </a:pPr>
            <a:r>
              <a:rPr lang="en-GB" sz="1400" dirty="0" smtClean="0">
                <a:latin typeface="Arial" charset="0"/>
                <a:cs typeface="msgothic" charset="0"/>
              </a:rPr>
              <a:t>PAD analysis of the NKI data. The output has three progression arms, because </a:t>
            </a:r>
            <a:r>
              <a:rPr lang="en-GB" sz="1400" dirty="0" err="1" smtClean="0">
                <a:latin typeface="Arial" charset="0"/>
                <a:cs typeface="msgothic" charset="0"/>
              </a:rPr>
              <a:t>tumors</a:t>
            </a:r>
            <a:r>
              <a:rPr lang="en-GB" sz="1400" dirty="0" smtClean="0">
                <a:latin typeface="Arial" charset="0"/>
                <a:cs typeface="msgothic" charset="0"/>
              </a:rPr>
              <a:t> (data points) are ordered by the magnitude of deviation from normal (the HSM). Each bin is </a:t>
            </a:r>
            <a:r>
              <a:rPr lang="en-GB" sz="1400" dirty="0" err="1" smtClean="0">
                <a:latin typeface="Arial" charset="0"/>
                <a:cs typeface="msgothic" charset="0"/>
              </a:rPr>
              <a:t>colored</a:t>
            </a:r>
            <a:r>
              <a:rPr lang="en-GB" sz="1400" dirty="0" smtClean="0">
                <a:latin typeface="Arial" charset="0"/>
                <a:cs typeface="msgothic" charset="0"/>
              </a:rPr>
              <a:t> by the mean of the filter map on the points. Blue bins contain </a:t>
            </a:r>
            <a:r>
              <a:rPr lang="en-GB" sz="1400" dirty="0" err="1" smtClean="0">
                <a:latin typeface="Arial" charset="0"/>
                <a:cs typeface="msgothic" charset="0"/>
              </a:rPr>
              <a:t>tumors</a:t>
            </a:r>
            <a:r>
              <a:rPr lang="en-GB" sz="1400" dirty="0" smtClean="0">
                <a:latin typeface="Arial" charset="0"/>
                <a:cs typeface="msgothic" charset="0"/>
              </a:rPr>
              <a:t> whose total deviation from HSM is small (normal and Normal-like </a:t>
            </a:r>
            <a:r>
              <a:rPr lang="en-GB" sz="1400" dirty="0" err="1" smtClean="0">
                <a:latin typeface="Arial" charset="0"/>
                <a:cs typeface="msgothic" charset="0"/>
              </a:rPr>
              <a:t>tumors</a:t>
            </a:r>
            <a:r>
              <a:rPr lang="en-GB" sz="1400" dirty="0" smtClean="0">
                <a:latin typeface="Arial" charset="0"/>
                <a:cs typeface="msgothic" charset="0"/>
              </a:rPr>
              <a:t>). Red bins contain </a:t>
            </a:r>
            <a:r>
              <a:rPr lang="en-GB" sz="1400" dirty="0" err="1" smtClean="0">
                <a:latin typeface="Arial" charset="0"/>
                <a:cs typeface="msgothic" charset="0"/>
              </a:rPr>
              <a:t>tumors</a:t>
            </a:r>
            <a:r>
              <a:rPr lang="en-GB" sz="1400" dirty="0" smtClean="0">
                <a:latin typeface="Arial" charset="0"/>
                <a:cs typeface="msgothic" charset="0"/>
              </a:rPr>
              <a:t> whose deviation from HSM is large. </a:t>
            </a:r>
            <a:r>
              <a:rPr lang="en-GB" sz="1400" dirty="0" smtClean="0">
                <a:solidFill>
                  <a:srgbClr val="0000FF"/>
                </a:solidFill>
                <a:latin typeface="Arial" charset="0"/>
                <a:cs typeface="msgothic" charset="0"/>
              </a:rPr>
              <a:t>The image of f was subdivided into 15 intervals with 80% overlap</a:t>
            </a:r>
            <a:r>
              <a:rPr lang="en-GB" sz="1400" dirty="0" smtClean="0">
                <a:latin typeface="Arial" charset="0"/>
                <a:cs typeface="msgothic" charset="0"/>
              </a:rPr>
              <a:t>. All bins are seen (outliers included). Regions of sparse data show branching. Several bins are disconnected from the main graph. The ER− arm consists mostly of Basal </a:t>
            </a:r>
            <a:r>
              <a:rPr lang="en-GB" sz="1400" dirty="0" err="1" smtClean="0">
                <a:latin typeface="Arial" charset="0"/>
                <a:cs typeface="msgothic" charset="0"/>
              </a:rPr>
              <a:t>tumors</a:t>
            </a:r>
            <a:r>
              <a:rPr lang="en-GB" sz="1400" dirty="0" smtClean="0">
                <a:latin typeface="Arial" charset="0"/>
                <a:cs typeface="msgothic" charset="0"/>
              </a:rPr>
              <a:t>. The c-MYB+ group was chosen within the ER arm as the tightest subset, between the two sparse regions.</a:t>
            </a:r>
            <a:endParaRPr lang="en-GB" sz="1400" dirty="0">
              <a:latin typeface="Arial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1687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, uh, we did the green study again and got no link. It was probably a-- &quot;RESEARCH CONFLICTED ON GREEN JELLY BEAN/ACNE LINK; MORE STUDY RECOMMENDED!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1937"/>
          <a:stretch/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o, uh, we did the green study again and got no link. It was probably a-- &quot;RESEARCH CONFLICTED ON GREEN JELLY BEAN/ACNE LINK; MORE STUDY RECOMMENDED!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63" b="409"/>
          <a:stretch/>
        </p:blipFill>
        <p:spPr bwMode="auto">
          <a:xfrm>
            <a:off x="5194286" y="895948"/>
            <a:ext cx="3949714" cy="560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43500" y="159391"/>
            <a:ext cx="4000500" cy="553998"/>
          </a:xfrm>
          <a:prstGeom prst="rect">
            <a:avLst/>
          </a:prstGeom>
          <a:solidFill>
            <a:srgbClr val="293315"/>
          </a:solidFill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A7DF7D"/>
                </a:solidFill>
              </a:rPr>
              <a:t>False Positives will occur</a:t>
            </a:r>
          </a:p>
        </p:txBody>
      </p:sp>
    </p:spTree>
    <p:extLst>
      <p:ext uri="{BB962C8B-B14F-4D97-AF65-F5344CB8AC3E}">
        <p14:creationId xmlns:p14="http://schemas.microsoft.com/office/powerpoint/2010/main" val="377591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55" y="120471"/>
            <a:ext cx="8613648" cy="41431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107" y="4527233"/>
            <a:ext cx="7324344" cy="211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0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4126" y="17867"/>
            <a:ext cx="7713241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</a:rPr>
              <a:t>Note: </a:t>
            </a:r>
            <a:r>
              <a:rPr lang="en-US" sz="9600" dirty="0">
                <a:solidFill>
                  <a:srgbClr val="FF0000"/>
                </a:solidFill>
              </a:rPr>
              <a:t>Many, many choices were made </a:t>
            </a:r>
            <a:endParaRPr lang="en-US" sz="9600" dirty="0" smtClean="0">
              <a:solidFill>
                <a:srgbClr val="FF0000"/>
              </a:solidFill>
            </a:endParaRPr>
          </a:p>
          <a:p>
            <a:pPr algn="ctr"/>
            <a:endParaRPr lang="en-US" sz="3200" dirty="0">
              <a:solidFill>
                <a:srgbClr val="FF0000"/>
              </a:solidFill>
            </a:endParaRPr>
          </a:p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It helps to know what you are doing when you make choices, so collaborating with others is highly recommended.</a:t>
            </a:r>
          </a:p>
        </p:txBody>
      </p:sp>
    </p:spTree>
    <p:extLst>
      <p:ext uri="{BB962C8B-B14F-4D97-AF65-F5344CB8AC3E}">
        <p14:creationId xmlns:p14="http://schemas.microsoft.com/office/powerpoint/2010/main" val="64862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62191" y="6562043"/>
            <a:ext cx="75866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http://</a:t>
            </a:r>
            <a:r>
              <a:rPr lang="en-US" sz="1600" dirty="0" err="1" smtClean="0"/>
              <a:t>www.nature.com</a:t>
            </a:r>
            <a:r>
              <a:rPr lang="en-US" sz="1600" dirty="0" smtClean="0"/>
              <a:t>/</a:t>
            </a:r>
            <a:r>
              <a:rPr lang="en-US" sz="1600" dirty="0" err="1" smtClean="0"/>
              <a:t>srep</a:t>
            </a:r>
            <a:r>
              <a:rPr lang="en-US" sz="1600" dirty="0" smtClean="0"/>
              <a:t>/2013/130207/srep01236/full/srep01236.html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03" y="166300"/>
            <a:ext cx="3003550" cy="65055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47852" y="30238"/>
            <a:ext cx="5836012" cy="658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smtClean="0"/>
              <a:t>A)  Data Set</a:t>
            </a:r>
          </a:p>
          <a:p>
            <a:pPr>
              <a:lnSpc>
                <a:spcPct val="120000"/>
              </a:lnSpc>
            </a:pPr>
            <a:r>
              <a:rPr lang="en-US" sz="2800" dirty="0" smtClean="0"/>
              <a:t>      </a:t>
            </a:r>
            <a:r>
              <a:rPr lang="en-US" sz="2800" dirty="0" smtClean="0">
                <a:solidFill>
                  <a:srgbClr val="0000FF"/>
                </a:solidFill>
              </a:rPr>
              <a:t>Example:  Point cloud data  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smtClean="0">
                <a:solidFill>
                  <a:srgbClr val="0000FF"/>
                </a:solidFill>
              </a:rPr>
              <a:t>                  representing a hand.</a:t>
            </a:r>
          </a:p>
          <a:p>
            <a:pPr>
              <a:lnSpc>
                <a:spcPct val="120000"/>
              </a:lnSpc>
            </a:pPr>
            <a:endParaRPr lang="en-US" sz="1200" dirty="0" smtClean="0"/>
          </a:p>
          <a:p>
            <a:pPr>
              <a:lnSpc>
                <a:spcPct val="120000"/>
              </a:lnSpc>
            </a:pPr>
            <a:r>
              <a:rPr lang="en-US" sz="2800" dirty="0" smtClean="0"/>
              <a:t>B)  Function  f :  Data Set </a:t>
            </a:r>
            <a:r>
              <a:rPr lang="en-US" sz="2800" dirty="0" smtClean="0">
                <a:sym typeface="Wingdings"/>
              </a:rPr>
              <a:t> </a:t>
            </a:r>
            <a:r>
              <a:rPr lang="en-US" sz="2800" b="1" dirty="0" smtClean="0">
                <a:sym typeface="Wingdings"/>
              </a:rPr>
              <a:t>R</a:t>
            </a:r>
            <a:endParaRPr lang="en-US" sz="2800" b="1" dirty="0" smtClean="0"/>
          </a:p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rgbClr val="0000FF"/>
                </a:solidFill>
              </a:rPr>
              <a:t>      Example:  x-coordinate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smtClean="0">
                <a:solidFill>
                  <a:srgbClr val="0000FF"/>
                </a:solidFill>
              </a:rPr>
              <a:t>                        f : (x, y, z) </a:t>
            </a:r>
            <a:r>
              <a:rPr lang="en-US" sz="2800" dirty="0" smtClean="0">
                <a:solidFill>
                  <a:srgbClr val="0000FF"/>
                </a:solidFill>
                <a:sym typeface="Wingdings"/>
              </a:rPr>
              <a:t> x</a:t>
            </a:r>
            <a:endParaRPr lang="en-US" sz="2800" dirty="0"/>
          </a:p>
          <a:p>
            <a:pPr marL="342900" indent="-342900">
              <a:lnSpc>
                <a:spcPct val="120000"/>
              </a:lnSpc>
              <a:buAutoNum type="alphaUcParenR" startAt="3"/>
            </a:pPr>
            <a:r>
              <a:rPr lang="en-US" sz="2800" dirty="0" smtClean="0"/>
              <a:t> Put data into overlapping bins. </a:t>
            </a:r>
          </a:p>
          <a:p>
            <a:pPr>
              <a:lnSpc>
                <a:spcPct val="120000"/>
              </a:lnSpc>
            </a:pPr>
            <a:r>
              <a:rPr lang="en-US" sz="2800" dirty="0" smtClean="0"/>
              <a:t>       </a:t>
            </a:r>
            <a:r>
              <a:rPr lang="en-US" sz="2800" dirty="0" smtClean="0">
                <a:solidFill>
                  <a:srgbClr val="0000FF"/>
                </a:solidFill>
              </a:rPr>
              <a:t>Example:  f</a:t>
            </a:r>
            <a:r>
              <a:rPr lang="en-US" sz="2800" baseline="30000" dirty="0" smtClean="0">
                <a:solidFill>
                  <a:srgbClr val="0000FF"/>
                </a:solidFill>
              </a:rPr>
              <a:t>-1</a:t>
            </a:r>
            <a:r>
              <a:rPr lang="en-US" sz="2800" dirty="0" smtClean="0">
                <a:solidFill>
                  <a:srgbClr val="0000FF"/>
                </a:solidFill>
              </a:rPr>
              <a:t>(</a:t>
            </a:r>
            <a:r>
              <a:rPr lang="en-US" sz="2800" dirty="0" err="1" smtClean="0">
                <a:solidFill>
                  <a:srgbClr val="0000FF"/>
                </a:solidFill>
              </a:rPr>
              <a:t>a</a:t>
            </a:r>
            <a:r>
              <a:rPr lang="en-US" sz="2800" baseline="-25000" dirty="0" err="1" smtClean="0">
                <a:solidFill>
                  <a:srgbClr val="0000FF"/>
                </a:solidFill>
              </a:rPr>
              <a:t>i</a:t>
            </a:r>
            <a:r>
              <a:rPr lang="en-US" sz="2800" dirty="0" smtClean="0">
                <a:solidFill>
                  <a:srgbClr val="0000FF"/>
                </a:solidFill>
              </a:rPr>
              <a:t>, b</a:t>
            </a:r>
            <a:r>
              <a:rPr lang="en-US" sz="2800" baseline="-25000" dirty="0" smtClean="0">
                <a:solidFill>
                  <a:srgbClr val="0000FF"/>
                </a:solidFill>
              </a:rPr>
              <a:t>i</a:t>
            </a:r>
            <a:r>
              <a:rPr lang="en-US" sz="2800" dirty="0" smtClean="0">
                <a:solidFill>
                  <a:srgbClr val="0000FF"/>
                </a:solidFill>
              </a:rPr>
              <a:t>) </a:t>
            </a:r>
          </a:p>
          <a:p>
            <a:pPr>
              <a:lnSpc>
                <a:spcPct val="120000"/>
              </a:lnSpc>
            </a:pPr>
            <a:endParaRPr lang="en-US" sz="800" dirty="0" smtClean="0">
              <a:solidFill>
                <a:srgbClr val="0000FF"/>
              </a:solidFill>
            </a:endParaRPr>
          </a:p>
          <a:p>
            <a:pPr marL="514350" indent="-514350">
              <a:lnSpc>
                <a:spcPct val="120000"/>
              </a:lnSpc>
              <a:buAutoNum type="alphaUcParenR" startAt="4"/>
            </a:pPr>
            <a:r>
              <a:rPr lang="en-US" sz="2800" dirty="0" smtClean="0"/>
              <a:t>Cluster each bin &amp; create network.</a:t>
            </a:r>
          </a:p>
          <a:p>
            <a:pPr>
              <a:lnSpc>
                <a:spcPct val="120000"/>
              </a:lnSpc>
            </a:pPr>
            <a:r>
              <a:rPr lang="en-US" sz="2800" dirty="0"/>
              <a:t> </a:t>
            </a:r>
            <a:r>
              <a:rPr lang="en-US" sz="2800" dirty="0" smtClean="0"/>
              <a:t>      Vertex = a cluster of a bin.  </a:t>
            </a:r>
            <a:endParaRPr lang="en-US" sz="2800" dirty="0"/>
          </a:p>
          <a:p>
            <a:pPr>
              <a:lnSpc>
                <a:spcPct val="120000"/>
              </a:lnSpc>
            </a:pPr>
            <a:r>
              <a:rPr lang="en-US" sz="2800" dirty="0"/>
              <a:t> </a:t>
            </a:r>
            <a:r>
              <a:rPr lang="en-US" sz="2800" dirty="0" smtClean="0"/>
              <a:t>         Edge = nonempty intersection             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                           between clusters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1503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8970" y="138811"/>
            <a:ext cx="842200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Note: Many, many choices were made </a:t>
            </a:r>
          </a:p>
          <a:p>
            <a:pPr algn="ctr"/>
            <a:endParaRPr lang="en-US" sz="2400" dirty="0" smtClean="0">
              <a:solidFill>
                <a:srgbClr val="FF0000"/>
              </a:solidFill>
            </a:endParaRPr>
          </a:p>
          <a:p>
            <a:pPr algn="ctr"/>
            <a:endParaRPr lang="en-US" sz="2400" dirty="0">
              <a:solidFill>
                <a:srgbClr val="000000"/>
              </a:solidFill>
            </a:endParaRPr>
          </a:p>
          <a:p>
            <a:r>
              <a:rPr lang="en-US" sz="3200" dirty="0" smtClean="0"/>
              <a:t>“It is useful to think of it as a camera, with lens adjustments and other settings. A different filter function may generate a network with a different shape, thus allowing one to explore the data from a different mathematical perspective.” </a:t>
            </a:r>
          </a:p>
          <a:p>
            <a:endParaRPr lang="en-US" sz="3200" dirty="0" smtClean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77486"/>
            <a:ext cx="90688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/>
              <a:t>http://</a:t>
            </a:r>
            <a:r>
              <a:rPr lang="en-US" sz="2200" dirty="0" err="1" smtClean="0"/>
              <a:t>www.nature.com</a:t>
            </a:r>
            <a:r>
              <a:rPr lang="en-US" sz="2200" dirty="0" smtClean="0"/>
              <a:t>/</a:t>
            </a:r>
            <a:r>
              <a:rPr lang="en-US" sz="2200" dirty="0" err="1" smtClean="0"/>
              <a:t>srep</a:t>
            </a:r>
            <a:r>
              <a:rPr lang="en-US" sz="2200" dirty="0" smtClean="0"/>
              <a:t>/2013/130207/srep01236/full/srep01236.html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64458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87" y="441447"/>
            <a:ext cx="5562600" cy="3403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95624" y="4963065"/>
            <a:ext cx="1242204" cy="461665"/>
          </a:xfrm>
          <a:prstGeom prst="rect">
            <a:avLst/>
          </a:prstGeom>
          <a:solidFill>
            <a:srgbClr val="E2F0D9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Fun fact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87540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370" y="138811"/>
            <a:ext cx="8422006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Note: we made many, many choices</a:t>
            </a:r>
          </a:p>
          <a:p>
            <a:pPr algn="ctr"/>
            <a:endParaRPr lang="en-US" sz="2400" dirty="0">
              <a:solidFill>
                <a:srgbClr val="FF0000"/>
              </a:solidFill>
            </a:endParaRPr>
          </a:p>
          <a:p>
            <a:pPr algn="ctr"/>
            <a:endParaRPr lang="en-US" sz="2400" dirty="0">
              <a:solidFill>
                <a:srgbClr val="000000"/>
              </a:solidFill>
            </a:endParaRPr>
          </a:p>
          <a:p>
            <a:r>
              <a:rPr lang="en-US" sz="3200" dirty="0" smtClean="0"/>
              <a:t>“It is useful to think of it as a camera, with lens adjustments and other settings. A different filter function may generate a network with a different shape, thus allowing one to explore the data from a different mathematical perspective.” </a:t>
            </a:r>
          </a:p>
          <a:p>
            <a:endParaRPr lang="en-US" sz="1400" dirty="0" smtClean="0">
              <a:solidFill>
                <a:srgbClr val="000000"/>
              </a:solidFill>
            </a:endParaRPr>
          </a:p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False positives???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477486"/>
            <a:ext cx="90688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/>
              <a:t>http://</a:t>
            </a:r>
            <a:r>
              <a:rPr lang="en-US" sz="2200" dirty="0" err="1" smtClean="0"/>
              <a:t>www.nature.com</a:t>
            </a:r>
            <a:r>
              <a:rPr lang="en-US" sz="2200" dirty="0" smtClean="0"/>
              <a:t>/</a:t>
            </a:r>
            <a:r>
              <a:rPr lang="en-US" sz="2200" dirty="0" err="1" smtClean="0"/>
              <a:t>srep</a:t>
            </a:r>
            <a:r>
              <a:rPr lang="en-US" sz="2200" dirty="0" smtClean="0"/>
              <a:t>/2013/130207/srep01236/full/srep01236.html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52356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, uh, we did the green study again and got no link. It was probably a-- &quot;RESEARCH CONFLICTED ON GREEN JELLY BEAN/ACNE LINK; MORE STUDY RECOMMENDED!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1937"/>
          <a:stretch/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o, uh, we did the green study again and got no link. It was probably a-- &quot;RESEARCH CONFLICTED ON GREEN JELLY BEAN/ACNE LINK; MORE STUDY RECOMMENDED!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63" b="409"/>
          <a:stretch/>
        </p:blipFill>
        <p:spPr bwMode="auto">
          <a:xfrm>
            <a:off x="5194286" y="768948"/>
            <a:ext cx="3949714" cy="56019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43500" y="159391"/>
            <a:ext cx="4000500" cy="553998"/>
          </a:xfrm>
          <a:prstGeom prst="rect">
            <a:avLst/>
          </a:prstGeom>
          <a:solidFill>
            <a:srgbClr val="293315"/>
          </a:solidFill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A7DF7D"/>
                </a:solidFill>
              </a:rPr>
              <a:t>False Positives will occur</a:t>
            </a:r>
          </a:p>
        </p:txBody>
      </p:sp>
      <p:sp>
        <p:nvSpPr>
          <p:cNvPr id="6" name="Rectangle 5"/>
          <p:cNvSpPr/>
          <p:nvPr/>
        </p:nvSpPr>
        <p:spPr>
          <a:xfrm>
            <a:off x="6129674" y="6488668"/>
            <a:ext cx="2368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https://xkcd.com/882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14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370" y="138811"/>
            <a:ext cx="8422006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Note: </a:t>
            </a:r>
            <a:r>
              <a:rPr lang="en-US" sz="3200" dirty="0">
                <a:solidFill>
                  <a:srgbClr val="FF0000"/>
                </a:solidFill>
              </a:rPr>
              <a:t>M</a:t>
            </a:r>
            <a:r>
              <a:rPr lang="en-US" sz="3200" dirty="0" smtClean="0">
                <a:solidFill>
                  <a:srgbClr val="FF0000"/>
                </a:solidFill>
              </a:rPr>
              <a:t>any, many </a:t>
            </a:r>
            <a:r>
              <a:rPr lang="en-US" sz="3200" dirty="0">
                <a:solidFill>
                  <a:srgbClr val="FF0000"/>
                </a:solidFill>
              </a:rPr>
              <a:t>choices </a:t>
            </a:r>
            <a:r>
              <a:rPr lang="en-US" sz="3200" dirty="0" smtClean="0">
                <a:solidFill>
                  <a:srgbClr val="FF0000"/>
                </a:solidFill>
              </a:rPr>
              <a:t>were </a:t>
            </a:r>
            <a:r>
              <a:rPr lang="en-US" sz="3200" dirty="0">
                <a:solidFill>
                  <a:srgbClr val="FF0000"/>
                </a:solidFill>
              </a:rPr>
              <a:t>made </a:t>
            </a:r>
            <a:endParaRPr lang="en-US" sz="3200" dirty="0" smtClean="0">
              <a:solidFill>
                <a:srgbClr val="FF0000"/>
              </a:solidFill>
            </a:endParaRPr>
          </a:p>
          <a:p>
            <a:pPr algn="ctr"/>
            <a:endParaRPr lang="en-US" sz="2400" dirty="0" smtClean="0">
              <a:solidFill>
                <a:srgbClr val="000000"/>
              </a:solidFill>
            </a:endParaRPr>
          </a:p>
          <a:p>
            <a:pPr algn="ctr"/>
            <a:endParaRPr lang="en-US" sz="2400" dirty="0">
              <a:solidFill>
                <a:srgbClr val="000000"/>
              </a:solidFill>
            </a:endParaRPr>
          </a:p>
          <a:p>
            <a:r>
              <a:rPr lang="en-US" sz="3200" dirty="0" smtClean="0"/>
              <a:t>“It is useful to think of it as a camera, with lens adjustments and other settings. A different filter function may generate a network with a different shape, thus allowing one to explore the data from a different mathematical perspective.” </a:t>
            </a:r>
          </a:p>
          <a:p>
            <a:endParaRPr lang="en-US" sz="1400" dirty="0" smtClean="0">
              <a:solidFill>
                <a:srgbClr val="000000"/>
              </a:solidFill>
            </a:endParaRPr>
          </a:p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False positives  vs.   robustness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477486"/>
            <a:ext cx="90688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/>
              <a:t>http://</a:t>
            </a:r>
            <a:r>
              <a:rPr lang="en-US" sz="2200" dirty="0" err="1" smtClean="0"/>
              <a:t>www.nature.com</a:t>
            </a:r>
            <a:r>
              <a:rPr lang="en-US" sz="2200" dirty="0" smtClean="0"/>
              <a:t>/</a:t>
            </a:r>
            <a:r>
              <a:rPr lang="en-US" sz="2200" dirty="0" err="1" smtClean="0"/>
              <a:t>srep</a:t>
            </a:r>
            <a:r>
              <a:rPr lang="en-US" sz="2200" dirty="0" smtClean="0"/>
              <a:t>/2013/130207/srep01236/full/srep01236.html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5643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455" y="174609"/>
            <a:ext cx="8627759" cy="6093954"/>
          </a:xfrm>
          <a:prstGeom prst="rect">
            <a:avLst/>
          </a:prstGeom>
        </p:spPr>
        <p:txBody>
          <a:bodyPr wrap="square" lIns="91419" tIns="45709" rIns="91419" bIns="45709">
            <a:spAutoFit/>
          </a:bodyPr>
          <a:lstStyle/>
          <a:p>
            <a:r>
              <a:rPr lang="en-US" sz="3000" dirty="0" smtClean="0"/>
              <a:t>Topological Data Analysis (TDA): Three key ideas of topology that make extracting of patterns via shape possible. </a:t>
            </a:r>
          </a:p>
          <a:p>
            <a:endParaRPr lang="en-US" sz="3000" dirty="0"/>
          </a:p>
          <a:p>
            <a:r>
              <a:rPr lang="en-US" sz="3000" i="1" dirty="0" smtClean="0"/>
              <a:t>1.)  coordinate free</a:t>
            </a:r>
            <a:r>
              <a:rPr lang="en-US" sz="3000" dirty="0" smtClean="0"/>
              <a:t>. </a:t>
            </a:r>
          </a:p>
          <a:p>
            <a:endParaRPr lang="en-US" sz="3000" dirty="0"/>
          </a:p>
          <a:p>
            <a:pPr marL="285683" indent="-285683">
              <a:buFont typeface="Arial"/>
              <a:buChar char="•"/>
            </a:pPr>
            <a:r>
              <a:rPr lang="en-US" sz="3000" dirty="0" smtClean="0"/>
              <a:t>No dependence on the coordinate system chosen. </a:t>
            </a:r>
          </a:p>
          <a:p>
            <a:endParaRPr lang="en-US" sz="3000" dirty="0"/>
          </a:p>
          <a:p>
            <a:pPr marL="285683" indent="-285683">
              <a:buFont typeface="Arial"/>
              <a:buChar char="•"/>
            </a:pPr>
            <a:r>
              <a:rPr lang="en-US" sz="3000" dirty="0" smtClean="0"/>
              <a:t>Can compare data derived from different platforms</a:t>
            </a:r>
          </a:p>
          <a:p>
            <a:endParaRPr lang="en-US" sz="3000" dirty="0"/>
          </a:p>
          <a:p>
            <a:pPr marL="285683" indent="-285683">
              <a:buFont typeface="Arial"/>
              <a:buChar char="•"/>
            </a:pPr>
            <a:r>
              <a:rPr lang="en-US" sz="3000" dirty="0" smtClean="0"/>
              <a:t>vital when one is studying data collected with different technologies, or from different labs when the methodologies cannot be standardized. </a:t>
            </a:r>
            <a:endParaRPr lang="en-US" sz="3000" dirty="0"/>
          </a:p>
        </p:txBody>
      </p:sp>
      <p:sp>
        <p:nvSpPr>
          <p:cNvPr id="4" name="Rectangle 3"/>
          <p:cNvSpPr/>
          <p:nvPr/>
        </p:nvSpPr>
        <p:spPr>
          <a:xfrm>
            <a:off x="0" y="6477486"/>
            <a:ext cx="90688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http://</a:t>
            </a:r>
            <a:r>
              <a:rPr lang="en-US" sz="1600" dirty="0" err="1" smtClean="0"/>
              <a:t>www.nature.com</a:t>
            </a:r>
            <a:r>
              <a:rPr lang="en-US" sz="1600" dirty="0" smtClean="0"/>
              <a:t>/</a:t>
            </a:r>
            <a:r>
              <a:rPr lang="en-US" sz="1600" dirty="0" err="1" smtClean="0"/>
              <a:t>srep</a:t>
            </a:r>
            <a:r>
              <a:rPr lang="en-US" sz="1600" dirty="0" smtClean="0"/>
              <a:t>/2013/130207/srep01236/full/srep01236.html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7160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2976" y="204845"/>
            <a:ext cx="8537038" cy="3539408"/>
          </a:xfrm>
          <a:prstGeom prst="rect">
            <a:avLst/>
          </a:prstGeom>
        </p:spPr>
        <p:txBody>
          <a:bodyPr wrap="square" lIns="91419" tIns="45709" rIns="91419" bIns="45709">
            <a:spAutoFit/>
          </a:bodyPr>
          <a:lstStyle/>
          <a:p>
            <a:r>
              <a:rPr lang="en-US" sz="3200" dirty="0" smtClean="0"/>
              <a:t>Topological Data Analysis (TDA): Three key ideas of topology that make extracting of patterns via shape possible. </a:t>
            </a:r>
          </a:p>
          <a:p>
            <a:r>
              <a:rPr lang="en-US" sz="3200" dirty="0" smtClean="0"/>
              <a:t> </a:t>
            </a:r>
            <a:endParaRPr lang="en-US" sz="3200" dirty="0"/>
          </a:p>
          <a:p>
            <a:r>
              <a:rPr lang="en-US" sz="3200" i="1" dirty="0" smtClean="0"/>
              <a:t>2.) invariant under “small” deformations</a:t>
            </a:r>
            <a:r>
              <a:rPr lang="en-US" sz="3200" dirty="0" smtClean="0"/>
              <a:t>. </a:t>
            </a:r>
          </a:p>
          <a:p>
            <a:endParaRPr lang="en-US" sz="3200" dirty="0"/>
          </a:p>
          <a:p>
            <a:pPr marL="285683" indent="-285683">
              <a:buFont typeface="Arial"/>
              <a:buChar char="•"/>
            </a:pPr>
            <a:r>
              <a:rPr lang="en-US" sz="3200" dirty="0" smtClean="0"/>
              <a:t> less sensitive to noise</a:t>
            </a:r>
          </a:p>
        </p:txBody>
      </p:sp>
      <p:sp>
        <p:nvSpPr>
          <p:cNvPr id="4" name="Rectangle 3"/>
          <p:cNvSpPr/>
          <p:nvPr/>
        </p:nvSpPr>
        <p:spPr>
          <a:xfrm>
            <a:off x="75131" y="6486513"/>
            <a:ext cx="90688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http://</a:t>
            </a:r>
            <a:r>
              <a:rPr lang="en-US" sz="1600" dirty="0" err="1" smtClean="0"/>
              <a:t>www.nature.com</a:t>
            </a:r>
            <a:r>
              <a:rPr lang="en-US" sz="1600" dirty="0" smtClean="0"/>
              <a:t>/</a:t>
            </a:r>
            <a:r>
              <a:rPr lang="en-US" sz="1600" dirty="0" err="1" smtClean="0"/>
              <a:t>srep</a:t>
            </a:r>
            <a:r>
              <a:rPr lang="en-US" sz="1600" dirty="0" smtClean="0"/>
              <a:t>/2013/130207/srep01236/full/srep01236.html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" b="72495"/>
          <a:stretch/>
        </p:blipFill>
        <p:spPr>
          <a:xfrm>
            <a:off x="0" y="4107926"/>
            <a:ext cx="9144000" cy="1828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480" y="6148777"/>
            <a:ext cx="854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Figure from http://</a:t>
            </a:r>
            <a:r>
              <a:rPr lang="en-US" dirty="0" err="1" smtClean="0"/>
              <a:t>comptop.stanford.edu</a:t>
            </a:r>
            <a:r>
              <a:rPr lang="en-US" dirty="0" smtClean="0"/>
              <a:t>/u/preprints/</a:t>
            </a:r>
            <a:r>
              <a:rPr lang="en-US" dirty="0" err="1" smtClean="0"/>
              <a:t>mapperPBG.pdf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858239" y="6070443"/>
            <a:ext cx="23155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Topological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Methods for the Analysis of High Dimensional</a:t>
            </a:r>
          </a:p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Data Sets and 3D Object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Recognition, Singh,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Mémoli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Carlsson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68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582" y="15118"/>
            <a:ext cx="3129685" cy="67787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2976" y="83901"/>
            <a:ext cx="5270636" cy="6832617"/>
          </a:xfrm>
          <a:prstGeom prst="rect">
            <a:avLst/>
          </a:prstGeom>
        </p:spPr>
        <p:txBody>
          <a:bodyPr wrap="square" lIns="91419" tIns="45709" rIns="91419" bIns="45709">
            <a:spAutoFit/>
          </a:bodyPr>
          <a:lstStyle/>
          <a:p>
            <a:r>
              <a:rPr lang="en-US" sz="3200" dirty="0" smtClean="0"/>
              <a:t>Topological Data Analysis (TDA): Three key ideas of topology that make extracting of patterns via shape possible. </a:t>
            </a:r>
            <a:endParaRPr lang="en-US" sz="3200" dirty="0"/>
          </a:p>
          <a:p>
            <a:endParaRPr lang="en-US" sz="3200" dirty="0"/>
          </a:p>
          <a:p>
            <a:r>
              <a:rPr lang="en-US" sz="3200" i="1" dirty="0" smtClean="0"/>
              <a:t>3.)  compressed representations of shapes</a:t>
            </a:r>
            <a:r>
              <a:rPr lang="en-US" sz="3200" dirty="0" smtClean="0"/>
              <a:t>. </a:t>
            </a:r>
          </a:p>
          <a:p>
            <a:endParaRPr lang="en-US" sz="1600" dirty="0"/>
          </a:p>
          <a:p>
            <a:pPr marL="285683" indent="-285683">
              <a:buFont typeface="Arial"/>
              <a:buChar char="•"/>
            </a:pPr>
            <a:r>
              <a:rPr lang="en-US" sz="3200" dirty="0" smtClean="0"/>
              <a:t>Input:  dataset with thousands of points</a:t>
            </a:r>
          </a:p>
          <a:p>
            <a:pPr marL="285683" indent="-285683">
              <a:lnSpc>
                <a:spcPct val="150000"/>
              </a:lnSpc>
              <a:buFont typeface="Arial"/>
              <a:buChar char="•"/>
            </a:pPr>
            <a:r>
              <a:rPr lang="en-US" sz="3200" dirty="0" smtClean="0"/>
              <a:t>Output: network with 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13 vertices and 12 edges. </a:t>
            </a:r>
          </a:p>
          <a:p>
            <a:endParaRPr lang="en-US" dirty="0"/>
          </a:p>
          <a:p>
            <a:endParaRPr lang="en-US" dirty="0"/>
          </a:p>
          <a:p>
            <a:pPr marL="342819" indent="-342819">
              <a:buAutoNum type="alphaUcParenR"/>
            </a:pP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6477486"/>
            <a:ext cx="90688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http://</a:t>
            </a:r>
            <a:r>
              <a:rPr lang="en-US" sz="1600" dirty="0" err="1" smtClean="0"/>
              <a:t>www.nature.com</a:t>
            </a:r>
            <a:r>
              <a:rPr lang="en-US" sz="1600" dirty="0" smtClean="0"/>
              <a:t>/</a:t>
            </a:r>
            <a:r>
              <a:rPr lang="en-US" sz="1600" dirty="0" err="1" smtClean="0"/>
              <a:t>srep</a:t>
            </a:r>
            <a:r>
              <a:rPr lang="en-US" sz="1600" dirty="0" smtClean="0"/>
              <a:t>/2013/130207/srep01236/full/srep01236.html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4330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3D-Leveltorus-Reebgrap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74" y="773410"/>
            <a:ext cx="74676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62373" y="187300"/>
            <a:ext cx="64181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hlinkClick r:id="rId3"/>
              </a:rPr>
              <a:t>https://</a:t>
            </a:r>
            <a:r>
              <a:rPr lang="en-US" sz="2800" dirty="0" smtClean="0">
                <a:hlinkClick r:id="rId3"/>
              </a:rPr>
              <a:t>en.wikipedia.org/wiki/Reeb_graph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482527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495702"/>
            <a:ext cx="89746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scitation.aip.org</a:t>
            </a:r>
            <a:r>
              <a:rPr lang="en-US" dirty="0" smtClean="0"/>
              <a:t>/content/</a:t>
            </a:r>
            <a:r>
              <a:rPr lang="en-US" dirty="0" err="1" smtClean="0"/>
              <a:t>aip</a:t>
            </a:r>
            <a:r>
              <a:rPr lang="en-US" dirty="0" smtClean="0"/>
              <a:t>/journal/</a:t>
            </a:r>
            <a:r>
              <a:rPr lang="en-US" dirty="0" err="1" smtClean="0"/>
              <a:t>jcp</a:t>
            </a:r>
            <a:r>
              <a:rPr lang="en-US" dirty="0" smtClean="0"/>
              <a:t>/130/14/10.1063/1.3103496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" b="43174"/>
          <a:stretch/>
        </p:blipFill>
        <p:spPr>
          <a:xfrm>
            <a:off x="406401" y="3269899"/>
            <a:ext cx="3758184" cy="31363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93"/>
            <a:ext cx="9144000" cy="3217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64666" b="3344"/>
          <a:stretch/>
        </p:blipFill>
        <p:spPr>
          <a:xfrm>
            <a:off x="4909648" y="3958338"/>
            <a:ext cx="3758184" cy="176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7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47308"/>
            <a:ext cx="8940799" cy="344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Data:  Contact maps from 2,800 Serial Replica Exchange Molecular Dynamics (SREMD) simulations </a:t>
            </a:r>
            <a:r>
              <a:rPr lang="en-US" sz="3200" dirty="0"/>
              <a:t>of the GCAA </a:t>
            </a:r>
            <a:r>
              <a:rPr lang="en-US" sz="3200" dirty="0" err="1" smtClean="0"/>
              <a:t>tetraloop</a:t>
            </a:r>
            <a:r>
              <a:rPr lang="en-US" sz="3200" baseline="30000" dirty="0" smtClean="0"/>
              <a:t> </a:t>
            </a:r>
            <a:r>
              <a:rPr lang="en-US" sz="3200" dirty="0" smtClean="0"/>
              <a:t>on </a:t>
            </a:r>
            <a:r>
              <a:rPr lang="en-US" sz="3200" dirty="0"/>
              <a:t>the </a:t>
            </a:r>
            <a:r>
              <a:rPr lang="en-US" sz="3200" dirty="0" err="1"/>
              <a:t>Folding@home</a:t>
            </a:r>
            <a:r>
              <a:rPr lang="en-US" sz="3200" dirty="0"/>
              <a:t> distributed computing platform. </a:t>
            </a:r>
            <a:endParaRPr lang="en-US" sz="3200" dirty="0" smtClean="0"/>
          </a:p>
          <a:p>
            <a:pPr>
              <a:lnSpc>
                <a:spcPct val="80000"/>
              </a:lnSpc>
            </a:pPr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760 trajectories with a complete unfolding </a:t>
            </a:r>
            <a:r>
              <a:rPr lang="en-US" sz="3200" dirty="0" smtClean="0"/>
              <a:t>event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550 </a:t>
            </a:r>
            <a:r>
              <a:rPr lang="en-US" sz="3200" dirty="0"/>
              <a:t>trajectories with a complete refolding event.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64666" b="3344"/>
          <a:stretch/>
        </p:blipFill>
        <p:spPr>
          <a:xfrm>
            <a:off x="4909648" y="3755142"/>
            <a:ext cx="3758184" cy="17647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1736" y="3755142"/>
            <a:ext cx="3640667" cy="25545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Goal:  To determine secondary structure pathways between folded and unfolded state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7808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4507" b="-28"/>
          <a:stretch/>
        </p:blipFill>
        <p:spPr>
          <a:xfrm>
            <a:off x="0" y="1700120"/>
            <a:ext cx="9144000" cy="30998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152402"/>
            <a:ext cx="89238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Problem:  Many more folded and unfolded conformations than intermediate conformations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How to distinguish intermediate conformations from noise?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381213"/>
            <a:ext cx="7569200" cy="18004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Solution</a:t>
            </a:r>
          </a:p>
          <a:p>
            <a:endParaRPr lang="en-US" sz="800" dirty="0" smtClean="0"/>
          </a:p>
          <a:p>
            <a:r>
              <a:rPr lang="en-US" sz="3200" dirty="0" smtClean="0"/>
              <a:t> Choose  f: space of conformations  </a:t>
            </a:r>
            <a:r>
              <a:rPr lang="en-US" sz="3200" dirty="0" smtClean="0">
                <a:sym typeface="Wingdings"/>
              </a:rPr>
              <a:t>  R</a:t>
            </a:r>
          </a:p>
          <a:p>
            <a:pPr>
              <a:lnSpc>
                <a:spcPct val="50000"/>
              </a:lnSpc>
            </a:pPr>
            <a:endParaRPr lang="en-US" sz="1400" dirty="0" smtClean="0">
              <a:sym typeface="Wingdings"/>
            </a:endParaRPr>
          </a:p>
          <a:p>
            <a:pPr algn="r"/>
            <a:r>
              <a:rPr lang="en-US" sz="3200" dirty="0" smtClean="0">
                <a:sym typeface="Wingdings"/>
              </a:rPr>
              <a:t> f(conformation) = density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5529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87" y="441447"/>
            <a:ext cx="5562600" cy="340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882" y="3910960"/>
            <a:ext cx="3467100" cy="2743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53775" y="4719652"/>
            <a:ext cx="3480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Antiparallel implied no </a:t>
            </a:r>
            <a:r>
              <a:rPr lang="en-US" sz="3200" dirty="0">
                <a:solidFill>
                  <a:srgbClr val="660066"/>
                </a:solidFill>
              </a:rPr>
              <a:t>M</a:t>
            </a:r>
            <a:r>
              <a:rPr lang="en-US" sz="3200" dirty="0" smtClean="0">
                <a:solidFill>
                  <a:srgbClr val="660066"/>
                </a:solidFill>
              </a:rPr>
              <a:t>obius bands</a:t>
            </a:r>
            <a:endParaRPr lang="en-US" sz="32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15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3" y="0"/>
            <a:ext cx="829548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24404" y="4958603"/>
            <a:ext cx="455506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550 trajectories with a complete refolding event</a:t>
            </a:r>
          </a:p>
          <a:p>
            <a:endParaRPr lang="en-US" sz="900" dirty="0"/>
          </a:p>
          <a:p>
            <a:r>
              <a:rPr lang="en-US" sz="3200" dirty="0" smtClean="0"/>
              <a:t>2952 configurations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3216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56635"/>
            <a:ext cx="9144000" cy="5275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4" y="4969944"/>
            <a:ext cx="4708284" cy="5618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2" y="241307"/>
            <a:ext cx="5626100" cy="58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700" y="791641"/>
            <a:ext cx="7073900" cy="2197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4100" y="3268126"/>
            <a:ext cx="4483100" cy="1054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6275" y="5977477"/>
            <a:ext cx="51102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Distance = Hamming distance</a:t>
            </a:r>
          </a:p>
        </p:txBody>
      </p:sp>
    </p:spTree>
    <p:extLst>
      <p:ext uri="{BB962C8B-B14F-4D97-AF65-F5344CB8AC3E}">
        <p14:creationId xmlns:p14="http://schemas.microsoft.com/office/powerpoint/2010/main" val="81484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3" y="0"/>
            <a:ext cx="829548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24404" y="4958603"/>
            <a:ext cx="455506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550 trajectories with a complete refolding event</a:t>
            </a:r>
          </a:p>
          <a:p>
            <a:endParaRPr lang="en-US" sz="900" dirty="0"/>
          </a:p>
          <a:p>
            <a:r>
              <a:rPr lang="en-US" sz="3200" dirty="0" smtClean="0"/>
              <a:t>2952 configurations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2093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9144000" cy="576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1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5749"/>
            <a:ext cx="9144000" cy="41047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04537" y="4438650"/>
            <a:ext cx="455506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760 trajectories with a complete unfolding event</a:t>
            </a:r>
          </a:p>
          <a:p>
            <a:endParaRPr lang="en-US" sz="900" dirty="0"/>
          </a:p>
          <a:p>
            <a:r>
              <a:rPr lang="en-US" sz="3200" dirty="0" smtClean="0"/>
              <a:t>4330 configurations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8007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2" b="3462"/>
          <a:stretch>
            <a:fillRect/>
          </a:stretch>
        </p:blipFill>
        <p:spPr bwMode="auto">
          <a:xfrm>
            <a:off x="304800" y="152400"/>
            <a:ext cx="3602038" cy="641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4038600" y="5922963"/>
            <a:ext cx="457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http://www.ch.cam.ac.uk/magnus/molecules/nucleic/dna1.jpg</a:t>
            </a:r>
          </a:p>
        </p:txBody>
      </p:sp>
      <p:pic>
        <p:nvPicPr>
          <p:cNvPr id="717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1200" r="8000" b="3200"/>
          <a:stretch>
            <a:fillRect/>
          </a:stretch>
        </p:blipFill>
        <p:spPr bwMode="auto">
          <a:xfrm>
            <a:off x="4038600" y="152400"/>
            <a:ext cx="4800600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4572000" y="5045075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http://www.accessexcellence.org/RC/VL/GG/images/dna_replicating.gif</a:t>
            </a:r>
          </a:p>
        </p:txBody>
      </p:sp>
    </p:spTree>
    <p:extLst>
      <p:ext uri="{BB962C8B-B14F-4D97-AF65-F5344CB8AC3E}">
        <p14:creationId xmlns:p14="http://schemas.microsoft.com/office/powerpoint/2010/main" val="416809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40" r="68800"/>
          <a:stretch>
            <a:fillRect/>
          </a:stretch>
        </p:blipFill>
        <p:spPr bwMode="auto">
          <a:xfrm>
            <a:off x="6629400" y="4164013"/>
            <a:ext cx="2103438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4013"/>
            <a:ext cx="8026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609600" y="46038"/>
            <a:ext cx="5181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/>
              <a:t>(J. Mann) http://</a:t>
            </a:r>
            <a:r>
              <a:rPr lang="en-US" sz="1400" dirty="0" err="1"/>
              <a:t>www.sbs.utexas.edu</a:t>
            </a:r>
            <a:r>
              <a:rPr lang="en-US" sz="1400" dirty="0"/>
              <a:t>/</a:t>
            </a:r>
            <a:r>
              <a:rPr lang="en-US" sz="1400" dirty="0" err="1"/>
              <a:t>herrin</a:t>
            </a:r>
            <a:r>
              <a:rPr lang="en-US" sz="1400" dirty="0"/>
              <a:t>/bio344/</a:t>
            </a:r>
          </a:p>
        </p:txBody>
      </p:sp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8" t="11012" r="38251" b="44894"/>
          <a:stretch>
            <a:fillRect/>
          </a:stretch>
        </p:blipFill>
        <p:spPr bwMode="auto">
          <a:xfrm>
            <a:off x="304800" y="4343400"/>
            <a:ext cx="1955800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" t="65224" r="63000" b="847"/>
          <a:stretch>
            <a:fillRect/>
          </a:stretch>
        </p:blipFill>
        <p:spPr bwMode="auto">
          <a:xfrm>
            <a:off x="2362200" y="4343400"/>
            <a:ext cx="2413000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 Box 4"/>
          <p:cNvSpPr txBox="1">
            <a:spLocks noChangeArrowheads="1"/>
          </p:cNvSpPr>
          <p:nvPr/>
        </p:nvSpPr>
        <p:spPr bwMode="auto">
          <a:xfrm>
            <a:off x="2309813" y="6330950"/>
            <a:ext cx="4319587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400" b="1">
                <a:solidFill>
                  <a:schemeClr val="bg1"/>
                </a:solidFill>
              </a:rPr>
              <a:t>Postow L. et.al. PNAS;2001;98:8219-8226</a:t>
            </a:r>
          </a:p>
        </p:txBody>
      </p:sp>
    </p:spTree>
    <p:extLst>
      <p:ext uri="{BB962C8B-B14F-4D97-AF65-F5344CB8AC3E}">
        <p14:creationId xmlns:p14="http://schemas.microsoft.com/office/powerpoint/2010/main" val="295040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to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98"/>
          <a:stretch>
            <a:fillRect/>
          </a:stretch>
        </p:blipFill>
        <p:spPr bwMode="auto">
          <a:xfrm>
            <a:off x="533400" y="1295400"/>
            <a:ext cx="8007350" cy="358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609600" y="5181600"/>
            <a:ext cx="8077200" cy="6461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2"/>
                </a:solidFill>
                <a:latin typeface="Calibri" charset="0"/>
                <a:hlinkClick r:id="rId3"/>
              </a:rPr>
              <a:t>Cellular roles of DNA topoisomerases: a molecular perspective</a:t>
            </a:r>
            <a:r>
              <a:rPr lang="en-US" dirty="0">
                <a:latin typeface="Calibri" charset="0"/>
              </a:rPr>
              <a:t>, James C. Wang, Nature Reviews Molecular Cell Biology 3, 430-440 (June 2002)</a:t>
            </a:r>
          </a:p>
        </p:txBody>
      </p:sp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81000" y="533400"/>
            <a:ext cx="8458200" cy="519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latin typeface="Calibri" charset="0"/>
              </a:rPr>
              <a:t>Topoisomerase II performing a crossing change on DNA:</a:t>
            </a:r>
          </a:p>
        </p:txBody>
      </p:sp>
    </p:spTree>
    <p:extLst>
      <p:ext uri="{BB962C8B-B14F-4D97-AF65-F5344CB8AC3E}">
        <p14:creationId xmlns:p14="http://schemas.microsoft.com/office/powerpoint/2010/main" val="5863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1066800"/>
            <a:ext cx="7162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Topoisomerases are involved in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/>
              <a:t> Replication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/>
              <a:t> Transcription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/>
              <a:t> Unknotting, unlinking, </a:t>
            </a:r>
            <a:r>
              <a:rPr lang="en-US" sz="3200" dirty="0" err="1" smtClean="0"/>
              <a:t>supercoiling</a:t>
            </a:r>
            <a:r>
              <a:rPr lang="en-US" sz="3200" dirty="0" smtClean="0"/>
              <a:t>.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/>
              <a:t> Targets of many anti-cancer drugs.</a:t>
            </a:r>
          </a:p>
        </p:txBody>
      </p:sp>
    </p:spTree>
    <p:extLst>
      <p:ext uri="{BB962C8B-B14F-4D97-AF65-F5344CB8AC3E}">
        <p14:creationId xmlns:p14="http://schemas.microsoft.com/office/powerpoint/2010/main" val="380562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E2F0D9"/>
        </a:solidFill>
      </a:spPr>
      <a:bodyPr wrap="square" rtlCol="0">
        <a:spAutoFit/>
      </a:bodyPr>
      <a:lstStyle>
        <a:defPPr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1245</TotalTime>
  <Words>2552</Words>
  <Application>Microsoft Office PowerPoint</Application>
  <PresentationFormat>On-screen Show (4:3)</PresentationFormat>
  <Paragraphs>231</Paragraphs>
  <Slides>54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7" baseType="lpstr">
      <vt:lpstr>ＭＳ Ｐゴシック</vt:lpstr>
      <vt:lpstr>ＭＳ Ｐゴシック</vt:lpstr>
      <vt:lpstr>Arial</vt:lpstr>
      <vt:lpstr>Calibri</vt:lpstr>
      <vt:lpstr>Calibri Light</vt:lpstr>
      <vt:lpstr>msgothic</vt:lpstr>
      <vt:lpstr>Palatino Linotype</vt:lpstr>
      <vt:lpstr>StarSymbol</vt:lpstr>
      <vt:lpstr>TimesNewRomanPS-ItalicMT</vt:lpstr>
      <vt:lpstr>TimesNewRomanPSMT</vt:lpstr>
      <vt:lpstr>Wingdings</vt:lpstr>
      <vt:lpstr>Office Theme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The University of Iowa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Darcy, Isabel K</dc:creator>
  <cp:keywords/>
  <dc:description/>
  <cp:lastModifiedBy>Reviewer</cp:lastModifiedBy>
  <cp:revision>55</cp:revision>
  <dcterms:created xsi:type="dcterms:W3CDTF">2017-01-17T19:31:54Z</dcterms:created>
  <dcterms:modified xsi:type="dcterms:W3CDTF">2017-02-02T04:20:44Z</dcterms:modified>
  <cp:category/>
</cp:coreProperties>
</file>