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66" r:id="rId2"/>
    <p:sldId id="367" r:id="rId3"/>
    <p:sldId id="368" r:id="rId4"/>
    <p:sldId id="369" r:id="rId5"/>
    <p:sldId id="370" r:id="rId6"/>
    <p:sldId id="371" r:id="rId7"/>
    <p:sldId id="372" r:id="rId8"/>
    <p:sldId id="348" r:id="rId9"/>
    <p:sldId id="343" r:id="rId10"/>
    <p:sldId id="349" r:id="rId11"/>
    <p:sldId id="347" r:id="rId12"/>
    <p:sldId id="351" r:id="rId13"/>
    <p:sldId id="352" r:id="rId14"/>
    <p:sldId id="354" r:id="rId15"/>
    <p:sldId id="355" r:id="rId16"/>
    <p:sldId id="356" r:id="rId17"/>
    <p:sldId id="357" r:id="rId18"/>
    <p:sldId id="358" r:id="rId19"/>
    <p:sldId id="359" r:id="rId20"/>
    <p:sldId id="360" r:id="rId21"/>
    <p:sldId id="361" r:id="rId22"/>
    <p:sldId id="362" r:id="rId23"/>
    <p:sldId id="363" r:id="rId24"/>
    <p:sldId id="350" r:id="rId25"/>
    <p:sldId id="333" r:id="rId26"/>
    <p:sldId id="341" r:id="rId27"/>
    <p:sldId id="334" r:id="rId28"/>
    <p:sldId id="340" r:id="rId29"/>
    <p:sldId id="332" r:id="rId30"/>
    <p:sldId id="335" r:id="rId31"/>
    <p:sldId id="336" r:id="rId32"/>
    <p:sldId id="337" r:id="rId33"/>
    <p:sldId id="339" r:id="rId34"/>
    <p:sldId id="345" r:id="rId35"/>
    <p:sldId id="344" r:id="rId36"/>
    <p:sldId id="346" r:id="rId37"/>
    <p:sldId id="342" r:id="rId38"/>
    <p:sldId id="331" r:id="rId39"/>
    <p:sldId id="330"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257" r:id="rId56"/>
    <p:sldId id="258" r:id="rId57"/>
    <p:sldId id="259" r:id="rId58"/>
    <p:sldId id="260" r:id="rId59"/>
    <p:sldId id="261" r:id="rId60"/>
    <p:sldId id="262" r:id="rId61"/>
    <p:sldId id="263" r:id="rId62"/>
    <p:sldId id="264" r:id="rId63"/>
    <p:sldId id="265"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365" r:id="rId84"/>
    <p:sldId id="285" r:id="rId85"/>
    <p:sldId id="286" r:id="rId86"/>
    <p:sldId id="287" r:id="rId87"/>
    <p:sldId id="288" r:id="rId88"/>
    <p:sldId id="289" r:id="rId89"/>
    <p:sldId id="290" r:id="rId90"/>
    <p:sldId id="291" r:id="rId91"/>
    <p:sldId id="292" r:id="rId92"/>
    <p:sldId id="293" r:id="rId93"/>
    <p:sldId id="29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varScale="1">
        <p:scale>
          <a:sx n="93" d="100"/>
          <a:sy n="93" d="100"/>
        </p:scale>
        <p:origin x="53" y="91"/>
      </p:cViewPr>
      <p:guideLst>
        <p:guide orient="horz" pos="2160"/>
        <p:guide pos="2880"/>
      </p:guideLst>
    </p:cSldViewPr>
  </p:slideViewPr>
  <p:notesTextViewPr>
    <p:cViewPr>
      <p:scale>
        <a:sx n="1" d="1"/>
        <a:sy n="1" d="1"/>
      </p:scale>
      <p:origin x="0" y="0"/>
    </p:cViewPr>
  </p:notesTextViewPr>
  <p:sorterViewPr>
    <p:cViewPr>
      <p:scale>
        <a:sx n="119" d="100"/>
        <a:sy n="119" d="100"/>
      </p:scale>
      <p:origin x="0" y="-2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data points.</a:t>
            </a:r>
            <a:endParaRPr lang="en-US" sz="1200" dirty="0" smtClean="0"/>
          </a:p>
          <a:p>
            <a:r>
              <a:rPr lang="en-US" dirty="0" smtClean="0"/>
              <a:t>In this very simplified case my data points lie in a two-dimensional plane.  Normally data points are high dimensional.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 I may be comparing the</a:t>
            </a:r>
            <a:r>
              <a:rPr lang="en-US" baseline="0" dirty="0" smtClean="0"/>
              <a:t> </a:t>
            </a:r>
            <a:r>
              <a:rPr lang="en-US" dirty="0" smtClean="0"/>
              <a:t>expression or thousands of genes</a:t>
            </a:r>
            <a:r>
              <a:rPr lang="en-US" baseline="0" dirty="0" smtClean="0"/>
              <a:t> in</a:t>
            </a:r>
            <a:r>
              <a:rPr lang="en-US" dirty="0" smtClean="0"/>
              <a:t> tumor cells to healthy cells using microarray data.  OR I might be comparing politicians voting records.  Or I might be comparing the stats of basketball players.  These three applications were all, by the way, published  by </a:t>
            </a:r>
            <a:r>
              <a:rPr lang="en-US" dirty="0" err="1" smtClean="0"/>
              <a:t>Lum</a:t>
            </a:r>
            <a:r>
              <a:rPr lang="en-US" dirty="0" smtClean="0"/>
              <a:t> et al this past February in Nature’s Scientific Reports.  I have included</a:t>
            </a:r>
            <a:r>
              <a:rPr lang="en-US" baseline="0" dirty="0" smtClean="0"/>
              <a:t> a link to their paper on my </a:t>
            </a:r>
            <a:r>
              <a:rPr lang="en-US" baseline="0" dirty="0" err="1" smtClean="0"/>
              <a:t>youtube</a:t>
            </a:r>
            <a:r>
              <a:rPr lang="en-US" baseline="0" dirty="0" smtClean="0"/>
              <a:t> site.</a:t>
            </a:r>
            <a:endParaRPr lang="en-US" dirty="0" smtClean="0"/>
          </a:p>
          <a:p>
            <a:endParaRPr lang="en-US" dirty="0" smtClean="0"/>
          </a:p>
          <a:p>
            <a:r>
              <a:rPr lang="en-US" dirty="0" smtClean="0"/>
              <a:t>http://</a:t>
            </a:r>
            <a:r>
              <a:rPr lang="en-US" dirty="0" err="1" smtClean="0"/>
              <a:t>www.nature.com</a:t>
            </a:r>
            <a:r>
              <a:rPr lang="en-US" dirty="0" smtClean="0"/>
              <a:t>/</a:t>
            </a:r>
            <a:r>
              <a:rPr lang="en-US" dirty="0" err="1" smtClean="0"/>
              <a:t>srep</a:t>
            </a:r>
            <a:r>
              <a:rPr lang="en-US" dirty="0" smtClean="0"/>
              <a:t>/2013/130207/srep01236/full/srep01236.html</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a:t>
            </a:fld>
            <a:endParaRPr lang="en-US"/>
          </a:p>
        </p:txBody>
      </p:sp>
    </p:spTree>
    <p:extLst>
      <p:ext uri="{BB962C8B-B14F-4D97-AF65-F5344CB8AC3E}">
        <p14:creationId xmlns:p14="http://schemas.microsoft.com/office/powerpoint/2010/main" val="398869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43</a:t>
            </a:fld>
            <a:endParaRPr lang="en-US"/>
          </a:p>
        </p:txBody>
      </p:sp>
    </p:spTree>
    <p:extLst>
      <p:ext uri="{BB962C8B-B14F-4D97-AF65-F5344CB8AC3E}">
        <p14:creationId xmlns:p14="http://schemas.microsoft.com/office/powerpoint/2010/main" val="369159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distance</a:t>
            </a:r>
          </a:p>
          <a:p>
            <a:r>
              <a:rPr lang="en-US" dirty="0" smtClean="0"/>
              <a:t>Depends on what prop you want to explore</a:t>
            </a:r>
          </a:p>
          <a:p>
            <a:r>
              <a:rPr lang="en-US" dirty="0" smtClean="0"/>
              <a:t>Can also choose any co-domain</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46</a:t>
            </a:fld>
            <a:endParaRPr lang="en-US"/>
          </a:p>
        </p:txBody>
      </p:sp>
    </p:spTree>
    <p:extLst>
      <p:ext uri="{BB962C8B-B14F-4D97-AF65-F5344CB8AC3E}">
        <p14:creationId xmlns:p14="http://schemas.microsoft.com/office/powerpoint/2010/main" val="30546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47</a:t>
            </a:fld>
            <a:endParaRPr lang="en-US"/>
          </a:p>
        </p:txBody>
      </p:sp>
    </p:spTree>
    <p:extLst>
      <p:ext uri="{BB962C8B-B14F-4D97-AF65-F5344CB8AC3E}">
        <p14:creationId xmlns:p14="http://schemas.microsoft.com/office/powerpoint/2010/main" val="270294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53</a:t>
            </a:fld>
            <a:endParaRPr lang="en-US"/>
          </a:p>
        </p:txBody>
      </p:sp>
    </p:spTree>
    <p:extLst>
      <p:ext uri="{BB962C8B-B14F-4D97-AF65-F5344CB8AC3E}">
        <p14:creationId xmlns:p14="http://schemas.microsoft.com/office/powerpoint/2010/main" val="27594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65</a:t>
            </a:fld>
            <a:endParaRPr lang="en-US"/>
          </a:p>
        </p:txBody>
      </p:sp>
    </p:spTree>
    <p:extLst>
      <p:ext uri="{BB962C8B-B14F-4D97-AF65-F5344CB8AC3E}">
        <p14:creationId xmlns:p14="http://schemas.microsoft.com/office/powerpoint/2010/main" val="265671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1/24/2017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th.uiowa.edu/~idarc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mail.divms.uiowa.edu/clas_linux/"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569" y="-2963541"/>
            <a:ext cx="184666" cy="584776"/>
          </a:xfrm>
          <a:prstGeom prst="rect">
            <a:avLst/>
          </a:prstGeom>
          <a:noFill/>
        </p:spPr>
        <p:txBody>
          <a:bodyPr wrap="none" rtlCol="0">
            <a:spAutoFit/>
          </a:bodyPr>
          <a:lstStyle/>
          <a:p>
            <a:endParaRPr lang="en-US" sz="3200" dirty="0" smtClean="0"/>
          </a:p>
        </p:txBody>
      </p:sp>
      <p:sp>
        <p:nvSpPr>
          <p:cNvPr id="20" name="TextBox 19"/>
          <p:cNvSpPr txBox="1"/>
          <p:nvPr/>
        </p:nvSpPr>
        <p:spPr>
          <a:xfrm>
            <a:off x="2551235" y="617229"/>
            <a:ext cx="3397624" cy="1323439"/>
          </a:xfrm>
          <a:prstGeom prst="rect">
            <a:avLst/>
          </a:prstGeom>
          <a:solidFill>
            <a:srgbClr val="DAEFC3"/>
          </a:solidFill>
        </p:spPr>
        <p:txBody>
          <a:bodyPr wrap="square" rtlCol="0">
            <a:spAutoFit/>
          </a:bodyPr>
          <a:lstStyle/>
          <a:p>
            <a:pPr algn="ctr"/>
            <a:r>
              <a:rPr lang="en-US" sz="4000" dirty="0">
                <a:latin typeface="Linux Libertine"/>
              </a:rPr>
              <a:t>Hierarchical clustering</a:t>
            </a:r>
          </a:p>
        </p:txBody>
      </p:sp>
      <p:sp>
        <p:nvSpPr>
          <p:cNvPr id="9" name="Subtitle 2"/>
          <p:cNvSpPr>
            <a:spLocks noGrp="1"/>
          </p:cNvSpPr>
          <p:nvPr>
            <p:ph type="subTitle" idx="1"/>
          </p:nvPr>
        </p:nvSpPr>
        <p:spPr>
          <a:xfrm>
            <a:off x="298532" y="2691448"/>
            <a:ext cx="8682183" cy="4447309"/>
          </a:xfrm>
        </p:spPr>
        <p:txBody>
          <a:bodyPr>
            <a:normAutofit fontScale="70000" lnSpcReduction="20000"/>
          </a:bodyPr>
          <a:lstStyle/>
          <a:p>
            <a:pPr algn="l"/>
            <a:r>
              <a:rPr lang="en-US" sz="4600" dirty="0" smtClean="0">
                <a:solidFill>
                  <a:srgbClr val="006C31"/>
                </a:solidFill>
              </a:rPr>
              <a:t>Isabel </a:t>
            </a:r>
            <a:r>
              <a:rPr lang="en-US" sz="4600" dirty="0">
                <a:solidFill>
                  <a:srgbClr val="006C31"/>
                </a:solidFill>
              </a:rPr>
              <a:t>K. </a:t>
            </a:r>
            <a:r>
              <a:rPr lang="en-US" sz="4600" dirty="0" smtClean="0">
                <a:solidFill>
                  <a:srgbClr val="006C31"/>
                </a:solidFill>
              </a:rPr>
              <a:t>Darcy</a:t>
            </a:r>
          </a:p>
          <a:p>
            <a:pPr algn="l"/>
            <a:endParaRPr lang="en-US" sz="100" dirty="0">
              <a:solidFill>
                <a:srgbClr val="006C31"/>
              </a:solidFill>
            </a:endParaRPr>
          </a:p>
          <a:p>
            <a:pPr algn="l">
              <a:lnSpc>
                <a:spcPct val="120000"/>
              </a:lnSpc>
              <a:spcBef>
                <a:spcPts val="0"/>
              </a:spcBef>
            </a:pPr>
            <a:r>
              <a:rPr lang="en-US" sz="3400" dirty="0" smtClean="0">
                <a:solidFill>
                  <a:srgbClr val="006C31"/>
                </a:solidFill>
              </a:rPr>
              <a:t>Mathematics </a:t>
            </a:r>
            <a:r>
              <a:rPr lang="en-US" sz="3400" dirty="0">
                <a:solidFill>
                  <a:srgbClr val="006C31"/>
                </a:solidFill>
              </a:rPr>
              <a:t>Department/Applied </a:t>
            </a:r>
            <a:r>
              <a:rPr lang="en-US" sz="3400" dirty="0" smtClean="0">
                <a:solidFill>
                  <a:srgbClr val="006C31"/>
                </a:solidFill>
              </a:rPr>
              <a:t>Math </a:t>
            </a:r>
            <a:r>
              <a:rPr lang="en-US" sz="3400" dirty="0">
                <a:solidFill>
                  <a:srgbClr val="006C31"/>
                </a:solidFill>
              </a:rPr>
              <a:t>&amp; Computational Sciences </a:t>
            </a:r>
          </a:p>
          <a:p>
            <a:pPr algn="l">
              <a:lnSpc>
                <a:spcPct val="120000"/>
              </a:lnSpc>
              <a:spcBef>
                <a:spcPts val="0"/>
              </a:spcBef>
            </a:pPr>
            <a:r>
              <a:rPr lang="en-US" sz="3400" dirty="0" smtClean="0">
                <a:solidFill>
                  <a:srgbClr val="006C31"/>
                </a:solidFill>
              </a:rPr>
              <a:t>University </a:t>
            </a:r>
            <a:r>
              <a:rPr lang="en-US" sz="3400" dirty="0">
                <a:solidFill>
                  <a:srgbClr val="006C31"/>
                </a:solidFill>
              </a:rPr>
              <a:t>of Iowa</a:t>
            </a:r>
          </a:p>
          <a:p>
            <a:pPr algn="l">
              <a:lnSpc>
                <a:spcPct val="120000"/>
              </a:lnSpc>
            </a:pPr>
            <a:endParaRPr lang="en-US" sz="1050" dirty="0">
              <a:solidFill>
                <a:srgbClr val="0000FF"/>
              </a:solidFill>
            </a:endParaRPr>
          </a:p>
          <a:p>
            <a:pPr algn="l">
              <a:lnSpc>
                <a:spcPct val="120000"/>
              </a:lnSpc>
            </a:pPr>
            <a:r>
              <a:rPr lang="en-US" sz="3400" dirty="0">
                <a:solidFill>
                  <a:srgbClr val="0070C0"/>
                </a:solidFill>
                <a:hlinkClick r:id="rId3"/>
              </a:rPr>
              <a:t>http://www.math.uiowa.edu/~</a:t>
            </a:r>
            <a:r>
              <a:rPr lang="en-US" sz="3400" dirty="0" smtClean="0">
                <a:solidFill>
                  <a:srgbClr val="0070C0"/>
                </a:solidFill>
                <a:hlinkClick r:id="rId3"/>
              </a:rPr>
              <a:t>idarcy/</a:t>
            </a:r>
            <a:r>
              <a:rPr lang="en-US" sz="3400" dirty="0" smtClean="0">
                <a:solidFill>
                  <a:srgbClr val="0070C0"/>
                </a:solidFill>
              </a:rPr>
              <a:t>  </a:t>
            </a:r>
          </a:p>
          <a:p>
            <a:pPr algn="l">
              <a:lnSpc>
                <a:spcPct val="120000"/>
              </a:lnSpc>
            </a:pPr>
            <a:endParaRPr lang="en-US" sz="1600" dirty="0">
              <a:solidFill>
                <a:srgbClr val="D00000"/>
              </a:solidFill>
            </a:endParaRPr>
          </a:p>
          <a:p>
            <a:pPr algn="l">
              <a:lnSpc>
                <a:spcPct val="120000"/>
              </a:lnSpc>
            </a:pPr>
            <a:r>
              <a:rPr lang="en-US" dirty="0">
                <a:solidFill>
                  <a:schemeClr val="tx1"/>
                </a:solidFill>
              </a:rPr>
              <a:t>This material is based upon work supported by the National Science Foundation under Grant No</a:t>
            </a:r>
            <a:r>
              <a:rPr lang="en-US" dirty="0" smtClean="0">
                <a:solidFill>
                  <a:schemeClr val="tx1"/>
                </a:solidFill>
              </a:rPr>
              <a:t>. DMS-1407216: EXTREEMS-QED</a:t>
            </a:r>
            <a:r>
              <a:rPr lang="en-US" dirty="0">
                <a:solidFill>
                  <a:schemeClr val="tx1"/>
                </a:solidFill>
              </a:rPr>
              <a:t>: Large Data Analysis and Visualization at the University of </a:t>
            </a:r>
            <a:r>
              <a:rPr lang="en-US" dirty="0" smtClean="0">
                <a:solidFill>
                  <a:schemeClr val="tx1"/>
                </a:solidFill>
              </a:rPr>
              <a:t>Iowa</a:t>
            </a:r>
          </a:p>
          <a:p>
            <a:pPr algn="l">
              <a:lnSpc>
                <a:spcPct val="120000"/>
              </a:lnSpc>
            </a:pPr>
            <a:endParaRPr lang="en-US" sz="100" dirty="0">
              <a:solidFill>
                <a:schemeClr val="tx1"/>
              </a:solidFill>
            </a:endParaRPr>
          </a:p>
          <a:p>
            <a:pPr algn="l">
              <a:lnSpc>
                <a:spcPct val="120000"/>
              </a:lnSpc>
            </a:pPr>
            <a:r>
              <a:rPr lang="en-US" dirty="0">
                <a:solidFill>
                  <a:schemeClr val="tx1"/>
                </a:solidFill>
              </a:rPr>
              <a:t>Any opinions, findings, and conclusions or recommendations expressed in this material are those of the author(s) and do not necessarily reflect the views of the National Science Foundation</a:t>
            </a:r>
            <a:r>
              <a:rPr lang="en-US" dirty="0" smtClean="0">
                <a:solidFill>
                  <a:schemeClr val="tx1"/>
                </a:solidFill>
              </a:rPr>
              <a:t>.</a:t>
            </a:r>
            <a:endParaRPr lang="en-US" dirty="0">
              <a:solidFill>
                <a:schemeClr val="tx1"/>
              </a:solidFill>
            </a:endParaRPr>
          </a:p>
        </p:txBody>
      </p:sp>
      <p:pic>
        <p:nvPicPr>
          <p:cNvPr id="12" name="Picture 4" descr="File:Hierarchical clustering simple diagram.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961" y="313012"/>
            <a:ext cx="2832754" cy="225671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File:Cluster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85" y="178953"/>
            <a:ext cx="1893941" cy="19015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231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3922257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603587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1965215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62258" y="5104007"/>
            <a:ext cx="8645237" cy="1077218"/>
          </a:xfrm>
          <a:prstGeom prst="rect">
            <a:avLst/>
          </a:prstGeom>
          <a:noFill/>
        </p:spPr>
        <p:txBody>
          <a:bodyPr wrap="square" rtlCol="0">
            <a:spAutoFit/>
          </a:bodyPr>
          <a:lstStyle/>
          <a:p>
            <a:r>
              <a:rPr lang="en-US" sz="3200" dirty="0" smtClean="0"/>
              <a:t>What graph do you get when you apply mapper to the above blob if filter = projection to x-axis?</a:t>
            </a:r>
          </a:p>
        </p:txBody>
      </p:sp>
    </p:spTree>
    <p:extLst>
      <p:ext uri="{BB962C8B-B14F-4D97-AF65-F5344CB8AC3E}">
        <p14:creationId xmlns:p14="http://schemas.microsoft.com/office/powerpoint/2010/main" val="3272962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5" name="Group 4"/>
          <p:cNvGrpSpPr>
            <a:grpSpLocks noChangeAspect="1"/>
          </p:cNvGrpSpPr>
          <p:nvPr/>
        </p:nvGrpSpPr>
        <p:grpSpPr>
          <a:xfrm>
            <a:off x="898483" y="145993"/>
            <a:ext cx="7123812" cy="4446612"/>
            <a:chOff x="3449435" y="3089563"/>
            <a:chExt cx="2152138" cy="1525848"/>
          </a:xfrm>
        </p:grpSpPr>
        <p:sp>
          <p:nvSpPr>
            <p:cNvPr id="13" name="Rectangle 1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Tree>
    <p:extLst>
      <p:ext uri="{BB962C8B-B14F-4D97-AF65-F5344CB8AC3E}">
        <p14:creationId xmlns:p14="http://schemas.microsoft.com/office/powerpoint/2010/main" val="2400184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98483" y="145993"/>
            <a:ext cx="1604185" cy="4446612"/>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41669" y="145993"/>
            <a:ext cx="1604185" cy="4446612"/>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347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114992" y="145993"/>
            <a:ext cx="1604185" cy="4446612"/>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395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292987" y="145993"/>
            <a:ext cx="1604185" cy="4446612"/>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572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337826" y="145993"/>
            <a:ext cx="1604185" cy="4446612"/>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0092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luster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03" y="2847108"/>
            <a:ext cx="2381250" cy="23907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ile:Hierarchical clustering simple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304" y="2216350"/>
            <a:ext cx="3981450" cy="31718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463891" y="168622"/>
            <a:ext cx="4216219" cy="584775"/>
          </a:xfrm>
          <a:prstGeom prst="rect">
            <a:avLst/>
          </a:prstGeom>
        </p:spPr>
        <p:txBody>
          <a:bodyPr wrap="none">
            <a:spAutoFit/>
          </a:bodyPr>
          <a:lstStyle/>
          <a:p>
            <a:r>
              <a:rPr lang="en-US" sz="3200" b="0" i="0" dirty="0" smtClean="0">
                <a:solidFill>
                  <a:srgbClr val="7030A0"/>
                </a:solidFill>
                <a:effectLst/>
                <a:latin typeface="Linux Libertine"/>
              </a:rPr>
              <a:t>Hierarchical clustering</a:t>
            </a:r>
            <a:endParaRPr lang="en-US" sz="3200" b="0" i="0" dirty="0">
              <a:solidFill>
                <a:srgbClr val="7030A0"/>
              </a:solidFill>
              <a:effectLst/>
              <a:latin typeface="Linux Libertine"/>
            </a:endParaRPr>
          </a:p>
        </p:txBody>
      </p:sp>
      <p:sp>
        <p:nvSpPr>
          <p:cNvPr id="3" name="Rectangle 2"/>
          <p:cNvSpPr/>
          <p:nvPr/>
        </p:nvSpPr>
        <p:spPr>
          <a:xfrm>
            <a:off x="5068396" y="5998664"/>
            <a:ext cx="3851160" cy="646331"/>
          </a:xfrm>
          <a:prstGeom prst="rect">
            <a:avLst/>
          </a:prstGeom>
        </p:spPr>
        <p:txBody>
          <a:bodyPr wrap="square">
            <a:spAutoFit/>
          </a:bodyPr>
          <a:lstStyle/>
          <a:p>
            <a:r>
              <a:rPr lang="en-US" dirty="0" smtClean="0"/>
              <a:t>http://en.wikipedia.org/wiki/File:Hierarchical_clustering_simple_diagram.svg</a:t>
            </a:r>
            <a:endParaRPr lang="en-US" dirty="0"/>
          </a:p>
        </p:txBody>
      </p:sp>
      <p:sp>
        <p:nvSpPr>
          <p:cNvPr id="4" name="Rectangle 3"/>
          <p:cNvSpPr/>
          <p:nvPr/>
        </p:nvSpPr>
        <p:spPr>
          <a:xfrm>
            <a:off x="245850" y="5887782"/>
            <a:ext cx="2914430" cy="646331"/>
          </a:xfrm>
          <a:prstGeom prst="rect">
            <a:avLst/>
          </a:prstGeom>
        </p:spPr>
        <p:txBody>
          <a:bodyPr wrap="square">
            <a:spAutoFit/>
          </a:bodyPr>
          <a:lstStyle/>
          <a:p>
            <a:r>
              <a:rPr lang="en-US" dirty="0" smtClean="0"/>
              <a:t>http://en.wikipedia.org/wiki/File:Clusters.svg</a:t>
            </a:r>
            <a:endParaRPr lang="en-US" dirty="0"/>
          </a:p>
        </p:txBody>
      </p:sp>
      <p:sp>
        <p:nvSpPr>
          <p:cNvPr id="7" name="Rectangle 6"/>
          <p:cNvSpPr/>
          <p:nvPr/>
        </p:nvSpPr>
        <p:spPr>
          <a:xfrm>
            <a:off x="5828541" y="1387886"/>
            <a:ext cx="2014975" cy="523220"/>
          </a:xfrm>
          <a:prstGeom prst="rect">
            <a:avLst/>
          </a:prstGeom>
        </p:spPr>
        <p:txBody>
          <a:bodyPr wrap="none">
            <a:spAutoFit/>
          </a:bodyPr>
          <a:lstStyle/>
          <a:p>
            <a:r>
              <a:rPr lang="en-US" sz="2800" dirty="0" err="1" smtClean="0">
                <a:solidFill>
                  <a:schemeClr val="accent6">
                    <a:lumMod val="50000"/>
                  </a:schemeClr>
                </a:solidFill>
              </a:rPr>
              <a:t>Dendrogram</a:t>
            </a:r>
            <a:endParaRPr lang="en-US" sz="2800" dirty="0">
              <a:solidFill>
                <a:schemeClr val="accent6">
                  <a:lumMod val="50000"/>
                </a:schemeClr>
              </a:solidFill>
            </a:endParaRPr>
          </a:p>
        </p:txBody>
      </p:sp>
      <p:sp>
        <p:nvSpPr>
          <p:cNvPr id="10" name="Rectangle 9"/>
          <p:cNvSpPr/>
          <p:nvPr/>
        </p:nvSpPr>
        <p:spPr>
          <a:xfrm>
            <a:off x="1201134" y="1387886"/>
            <a:ext cx="861454" cy="523220"/>
          </a:xfrm>
          <a:prstGeom prst="rect">
            <a:avLst/>
          </a:prstGeom>
        </p:spPr>
        <p:txBody>
          <a:bodyPr wrap="none">
            <a:spAutoFit/>
          </a:bodyPr>
          <a:lstStyle/>
          <a:p>
            <a:r>
              <a:rPr lang="en-US" sz="2800" dirty="0" smtClean="0">
                <a:solidFill>
                  <a:schemeClr val="accent6">
                    <a:lumMod val="50000"/>
                  </a:schemeClr>
                </a:solidFill>
              </a:rPr>
              <a:t>Data</a:t>
            </a:r>
            <a:endParaRPr lang="en-US" sz="2800" dirty="0">
              <a:solidFill>
                <a:schemeClr val="accent6">
                  <a:lumMod val="50000"/>
                </a:schemeClr>
              </a:solidFill>
            </a:endParaRPr>
          </a:p>
        </p:txBody>
      </p:sp>
      <p:cxnSp>
        <p:nvCxnSpPr>
          <p:cNvPr id="9" name="Straight Connector 8"/>
          <p:cNvCxnSpPr/>
          <p:nvPr/>
        </p:nvCxnSpPr>
        <p:spPr>
          <a:xfrm>
            <a:off x="4056611" y="2216350"/>
            <a:ext cx="0" cy="4275888"/>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1" name="Right Arrow 10"/>
          <p:cNvSpPr/>
          <p:nvPr/>
        </p:nvSpPr>
        <p:spPr>
          <a:xfrm>
            <a:off x="3676576" y="1325299"/>
            <a:ext cx="922712" cy="64839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355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6418110" y="145993"/>
            <a:ext cx="1604185" cy="4446612"/>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103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0256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3895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7389" y="145993"/>
            <a:ext cx="6993815" cy="4379777"/>
            <a:chOff x="991672" y="145993"/>
            <a:chExt cx="6993815" cy="4379777"/>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8" name="Group 27"/>
          <p:cNvGrpSpPr/>
          <p:nvPr/>
        </p:nvGrpSpPr>
        <p:grpSpPr>
          <a:xfrm>
            <a:off x="1528894" y="4802499"/>
            <a:ext cx="5940143" cy="1274112"/>
            <a:chOff x="1513177" y="1747406"/>
            <a:chExt cx="5940143" cy="1274112"/>
          </a:xfrm>
        </p:grpSpPr>
        <p:cxnSp>
          <p:nvCxnSpPr>
            <p:cNvPr id="33" name="Straight Connector 32"/>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1513177" y="1747406"/>
              <a:ext cx="5940143" cy="1274112"/>
              <a:chOff x="1513177" y="1747406"/>
              <a:chExt cx="5940143" cy="1274112"/>
            </a:xfrm>
          </p:grpSpPr>
          <p:grpSp>
            <p:nvGrpSpPr>
              <p:cNvPr id="42" name="Group 41"/>
              <p:cNvGrpSpPr/>
              <p:nvPr/>
            </p:nvGrpSpPr>
            <p:grpSpPr>
              <a:xfrm>
                <a:off x="1513177" y="1749826"/>
                <a:ext cx="179377" cy="946524"/>
                <a:chOff x="1513177" y="1749826"/>
                <a:chExt cx="179377" cy="946524"/>
              </a:xfrm>
            </p:grpSpPr>
            <p:sp>
              <p:nvSpPr>
                <p:cNvPr id="54" name="Oval 53"/>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953703" y="1747406"/>
                <a:ext cx="179377" cy="1267702"/>
                <a:chOff x="1513177" y="1428648"/>
                <a:chExt cx="179377" cy="1267702"/>
              </a:xfrm>
            </p:grpSpPr>
            <p:sp>
              <p:nvSpPr>
                <p:cNvPr id="52" name="Oval 51"/>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273943" y="1753816"/>
                <a:ext cx="179377" cy="1267702"/>
                <a:chOff x="1513177" y="1428648"/>
                <a:chExt cx="179377" cy="1267702"/>
              </a:xfrm>
            </p:grpSpPr>
            <p:sp>
              <p:nvSpPr>
                <p:cNvPr id="50" name="Oval 4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5169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5.)  </a:t>
            </a:r>
            <a:r>
              <a:rPr lang="en-US" sz="2400" dirty="0" err="1" smtClean="0"/>
              <a:t>Sweave</a:t>
            </a:r>
            <a:r>
              <a:rPr lang="en-US" sz="2400" dirty="0" smtClean="0"/>
              <a:t>??</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2316767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smtClean="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smtClean="0"/>
              <a:t>Additional packages can be found at other repositories such as http</a:t>
            </a:r>
            <a:r>
              <a:rPr lang="en-US" dirty="0"/>
              <a:t>://</a:t>
            </a:r>
            <a:r>
              <a:rPr lang="en-US" dirty="0" err="1"/>
              <a:t>bioconductor.org</a:t>
            </a:r>
            <a:r>
              <a:rPr lang="en-US" dirty="0"/>
              <a:t>/</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smtClean="0"/>
              <a:t>The </a:t>
            </a:r>
            <a:r>
              <a:rPr lang="en-US" sz="2400" dirty="0" err="1" smtClean="0"/>
              <a:t>TDAmapper</a:t>
            </a:r>
            <a:r>
              <a:rPr lang="en-US" sz="2400" dirty="0" smtClean="0"/>
              <a:t> package</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569660"/>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whose distance is less than a given threshold</a:t>
            </a:r>
            <a:endParaRPr lang="en-US" sz="2400" dirty="0">
              <a:solidFill>
                <a:srgbClr val="C00000"/>
              </a:solidFill>
            </a:endParaRPr>
          </a:p>
        </p:txBody>
      </p:sp>
      <p:sp>
        <p:nvSpPr>
          <p:cNvPr id="3" name="TextBox 2"/>
          <p:cNvSpPr txBox="1"/>
          <p:nvPr/>
        </p:nvSpPr>
        <p:spPr>
          <a:xfrm>
            <a:off x="2794005" y="6442365"/>
            <a:ext cx="3555991" cy="369332"/>
          </a:xfrm>
          <a:prstGeom prst="rect">
            <a:avLst/>
          </a:prstGeom>
          <a:solidFill>
            <a:srgbClr val="E8D9F3"/>
          </a:solidFill>
        </p:spPr>
        <p:txBody>
          <a:bodyPr wrap="square" rtlCol="0">
            <a:spAutoFit/>
          </a:bodyPr>
          <a:lstStyle/>
          <a:p>
            <a:pPr algn="ctr"/>
            <a:r>
              <a:rPr lang="en-US" dirty="0" smtClean="0">
                <a:solidFill>
                  <a:srgbClr val="7030A0"/>
                </a:solidFill>
              </a:rPr>
              <a:t>single </a:t>
            </a:r>
            <a:r>
              <a:rPr lang="en-US" dirty="0">
                <a:solidFill>
                  <a:srgbClr val="7030A0"/>
                </a:solidFill>
              </a:rPr>
              <a:t>l</a:t>
            </a:r>
            <a:r>
              <a:rPr lang="en-US" dirty="0" smtClean="0">
                <a:solidFill>
                  <a:srgbClr val="7030A0"/>
                </a:solidFill>
              </a:rPr>
              <a:t>inkage </a:t>
            </a:r>
            <a:r>
              <a:rPr lang="en-US" dirty="0">
                <a:solidFill>
                  <a:srgbClr val="7030A0"/>
                </a:solidFill>
              </a:rPr>
              <a:t>hierarchical clustering </a:t>
            </a:r>
          </a:p>
        </p:txBody>
      </p:sp>
      <p:grpSp>
        <p:nvGrpSpPr>
          <p:cNvPr id="93" name="Group 92"/>
          <p:cNvGrpSpPr/>
          <p:nvPr/>
        </p:nvGrpSpPr>
        <p:grpSpPr>
          <a:xfrm>
            <a:off x="412862" y="1091006"/>
            <a:ext cx="8264531" cy="1285278"/>
            <a:chOff x="412862" y="1091006"/>
            <a:chExt cx="8264531" cy="1285278"/>
          </a:xfrm>
        </p:grpSpPr>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101"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309221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smtClean="0"/>
              <a:t>Vignettes are also useful</a:t>
            </a:r>
            <a:endParaRPr lang="en-US" dirty="0"/>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smtClean="0"/>
              <a:t>README</a:t>
            </a:r>
            <a:endParaRPr lang="en-US" sz="2400" dirty="0"/>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smtClean="0"/>
              <a:t>Do not install from </a:t>
            </a:r>
            <a:r>
              <a:rPr lang="en-US" sz="2400" dirty="0" err="1" smtClean="0"/>
              <a:t>GitHub</a:t>
            </a:r>
            <a:r>
              <a:rPr lang="en-US" sz="2400" dirty="0" smtClean="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smtClean="0"/>
              <a:t>Install in </a:t>
            </a:r>
            <a:r>
              <a:rPr lang="en-US" sz="2400" dirty="0" err="1" smtClean="0"/>
              <a:t>Rstudio</a:t>
            </a:r>
            <a:endParaRPr lang="en-US" sz="2400" dirty="0" smtClean="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smtClean="0"/>
              <a:t>Examples are sometimes found in READMEs or Vignettes</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smtClean="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1538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0096"/>
            <a:ext cx="9144000" cy="6203216"/>
          </a:xfrm>
          <a:prstGeom prst="rect">
            <a:avLst/>
          </a:prstGeom>
        </p:spPr>
      </p:pic>
      <p:sp>
        <p:nvSpPr>
          <p:cNvPr id="3" name="Rectangle 2"/>
          <p:cNvSpPr/>
          <p:nvPr/>
        </p:nvSpPr>
        <p:spPr>
          <a:xfrm>
            <a:off x="1780439" y="145100"/>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8466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972619" y="1889555"/>
            <a:ext cx="461130" cy="4225959"/>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095545" y="3295769"/>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668051" y="5306493"/>
            <a:ext cx="1723714" cy="830997"/>
          </a:xfrm>
          <a:prstGeom prst="rect">
            <a:avLst/>
          </a:prstGeom>
          <a:solidFill>
            <a:srgbClr val="FFF2CC"/>
          </a:solidFill>
        </p:spPr>
        <p:txBody>
          <a:bodyPr wrap="square" rtlCol="0">
            <a:spAutoFit/>
          </a:bodyPr>
          <a:lstStyle/>
          <a:p>
            <a:r>
              <a:rPr lang="en-US" sz="2400" dirty="0" smtClean="0"/>
              <a:t>Description of inputs</a:t>
            </a:r>
          </a:p>
        </p:txBody>
      </p:sp>
    </p:spTree>
    <p:extLst>
      <p:ext uri="{BB962C8B-B14F-4D97-AF65-F5344CB8AC3E}">
        <p14:creationId xmlns:p14="http://schemas.microsoft.com/office/powerpoint/2010/main" val="3667419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smtClean="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smtClean="0"/>
              <a:t>Description of output(s)</a:t>
            </a:r>
          </a:p>
        </p:txBody>
      </p:sp>
    </p:spTree>
    <p:extLst>
      <p:ext uri="{BB962C8B-B14F-4D97-AF65-F5344CB8AC3E}">
        <p14:creationId xmlns:p14="http://schemas.microsoft.com/office/powerpoint/2010/main" val="2567866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893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smtClean="0"/>
              <a:t>Note the version on </a:t>
            </a:r>
            <a:r>
              <a:rPr lang="en-US" sz="2400" dirty="0" err="1" smtClean="0"/>
              <a:t>GitHub</a:t>
            </a:r>
            <a:r>
              <a:rPr lang="en-US" sz="2400" dirty="0" smtClean="0"/>
              <a:t> contains commenting</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smtClean="0"/>
              <a:t>You can take a look at the code in </a:t>
            </a:r>
            <a:r>
              <a:rPr lang="en-US" sz="2400" dirty="0" err="1" smtClean="0"/>
              <a:t>Rstudio</a:t>
            </a:r>
            <a:r>
              <a:rPr lang="en-US" sz="2400" dirty="0" smtClean="0"/>
              <a:t> for any command just by typing the name of the command.</a:t>
            </a:r>
          </a:p>
          <a:p>
            <a:endParaRPr lang="en-US" sz="2400" dirty="0" smtClean="0"/>
          </a:p>
          <a:p>
            <a:r>
              <a:rPr lang="en-US" sz="2400" dirty="0" smtClean="0"/>
              <a:t>Note:    </a:t>
            </a:r>
            <a:r>
              <a:rPr lang="en-US" sz="2400" dirty="0" smtClean="0">
                <a:solidFill>
                  <a:srgbClr val="0000FF"/>
                </a:solidFill>
              </a:rPr>
              <a:t>mapper1d()</a:t>
            </a:r>
            <a:r>
              <a:rPr lang="en-US" sz="2400" dirty="0" smtClean="0"/>
              <a:t>    calls this function</a:t>
            </a:r>
          </a:p>
          <a:p>
            <a:r>
              <a:rPr lang="en-US" sz="2400" dirty="0"/>
              <a:t> </a:t>
            </a:r>
            <a:r>
              <a:rPr lang="en-US" sz="2400" dirty="0" smtClean="0"/>
              <a:t>             </a:t>
            </a:r>
            <a:r>
              <a:rPr lang="en-US" sz="2400" dirty="0" smtClean="0">
                <a:solidFill>
                  <a:srgbClr val="0000FF"/>
                </a:solidFill>
              </a:rPr>
              <a:t>mapper1d</a:t>
            </a:r>
            <a:r>
              <a:rPr lang="en-US" sz="2400" dirty="0" smtClean="0"/>
              <a:t>       allows you to view the code.  Note no ()</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luster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03" y="2847108"/>
            <a:ext cx="2381250" cy="23907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ile:Hierarchical clustering simple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304" y="2216350"/>
            <a:ext cx="3981450" cy="31718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463891" y="168622"/>
            <a:ext cx="4216219" cy="584775"/>
          </a:xfrm>
          <a:prstGeom prst="rect">
            <a:avLst/>
          </a:prstGeom>
        </p:spPr>
        <p:txBody>
          <a:bodyPr wrap="none">
            <a:spAutoFit/>
          </a:bodyPr>
          <a:lstStyle/>
          <a:p>
            <a:r>
              <a:rPr lang="en-US" sz="3200" b="0" i="0" dirty="0" smtClean="0">
                <a:solidFill>
                  <a:srgbClr val="7030A0"/>
                </a:solidFill>
                <a:effectLst/>
                <a:latin typeface="Linux Libertine"/>
              </a:rPr>
              <a:t>Hierarchical clustering</a:t>
            </a:r>
            <a:endParaRPr lang="en-US" sz="3200" b="0" i="0" dirty="0">
              <a:solidFill>
                <a:srgbClr val="7030A0"/>
              </a:solidFill>
              <a:effectLst/>
              <a:latin typeface="Linux Libertine"/>
            </a:endParaRPr>
          </a:p>
        </p:txBody>
      </p:sp>
      <p:sp>
        <p:nvSpPr>
          <p:cNvPr id="3" name="Rectangle 2"/>
          <p:cNvSpPr/>
          <p:nvPr/>
        </p:nvSpPr>
        <p:spPr>
          <a:xfrm>
            <a:off x="5068396" y="5998664"/>
            <a:ext cx="3851160" cy="646331"/>
          </a:xfrm>
          <a:prstGeom prst="rect">
            <a:avLst/>
          </a:prstGeom>
        </p:spPr>
        <p:txBody>
          <a:bodyPr wrap="square">
            <a:spAutoFit/>
          </a:bodyPr>
          <a:lstStyle/>
          <a:p>
            <a:r>
              <a:rPr lang="en-US" dirty="0" smtClean="0"/>
              <a:t>http://en.wikipedia.org/wiki/File:Hierarchical_clustering_simple_diagram.svg</a:t>
            </a:r>
            <a:endParaRPr lang="en-US" dirty="0"/>
          </a:p>
        </p:txBody>
      </p:sp>
      <p:sp>
        <p:nvSpPr>
          <p:cNvPr id="4" name="Rectangle 3"/>
          <p:cNvSpPr/>
          <p:nvPr/>
        </p:nvSpPr>
        <p:spPr>
          <a:xfrm>
            <a:off x="245850" y="5887782"/>
            <a:ext cx="2914430" cy="646331"/>
          </a:xfrm>
          <a:prstGeom prst="rect">
            <a:avLst/>
          </a:prstGeom>
        </p:spPr>
        <p:txBody>
          <a:bodyPr wrap="square">
            <a:spAutoFit/>
          </a:bodyPr>
          <a:lstStyle/>
          <a:p>
            <a:r>
              <a:rPr lang="en-US" dirty="0" smtClean="0"/>
              <a:t>http://en.wikipedia.org/wiki/File:Clusters.svg</a:t>
            </a:r>
            <a:endParaRPr lang="en-US" dirty="0"/>
          </a:p>
        </p:txBody>
      </p:sp>
      <p:sp>
        <p:nvSpPr>
          <p:cNvPr id="7" name="Rectangle 6"/>
          <p:cNvSpPr/>
          <p:nvPr/>
        </p:nvSpPr>
        <p:spPr>
          <a:xfrm>
            <a:off x="5828541" y="1387886"/>
            <a:ext cx="2014975" cy="523220"/>
          </a:xfrm>
          <a:prstGeom prst="rect">
            <a:avLst/>
          </a:prstGeom>
        </p:spPr>
        <p:txBody>
          <a:bodyPr wrap="none">
            <a:spAutoFit/>
          </a:bodyPr>
          <a:lstStyle/>
          <a:p>
            <a:r>
              <a:rPr lang="en-US" sz="2800" dirty="0" err="1" smtClean="0">
                <a:solidFill>
                  <a:schemeClr val="accent6">
                    <a:lumMod val="50000"/>
                  </a:schemeClr>
                </a:solidFill>
              </a:rPr>
              <a:t>Dendrogram</a:t>
            </a:r>
            <a:endParaRPr lang="en-US" sz="2800" dirty="0">
              <a:solidFill>
                <a:schemeClr val="accent6">
                  <a:lumMod val="50000"/>
                </a:schemeClr>
              </a:solidFill>
            </a:endParaRPr>
          </a:p>
        </p:txBody>
      </p:sp>
      <p:sp>
        <p:nvSpPr>
          <p:cNvPr id="10" name="Rectangle 9"/>
          <p:cNvSpPr/>
          <p:nvPr/>
        </p:nvSpPr>
        <p:spPr>
          <a:xfrm>
            <a:off x="1201134" y="1387886"/>
            <a:ext cx="861454" cy="523220"/>
          </a:xfrm>
          <a:prstGeom prst="rect">
            <a:avLst/>
          </a:prstGeom>
        </p:spPr>
        <p:txBody>
          <a:bodyPr wrap="none">
            <a:spAutoFit/>
          </a:bodyPr>
          <a:lstStyle/>
          <a:p>
            <a:r>
              <a:rPr lang="en-US" sz="2800" dirty="0" smtClean="0">
                <a:solidFill>
                  <a:schemeClr val="accent6">
                    <a:lumMod val="50000"/>
                  </a:schemeClr>
                </a:solidFill>
              </a:rPr>
              <a:t>Data</a:t>
            </a:r>
            <a:endParaRPr lang="en-US" sz="2800" dirty="0">
              <a:solidFill>
                <a:schemeClr val="accent6">
                  <a:lumMod val="50000"/>
                </a:schemeClr>
              </a:solidFill>
            </a:endParaRPr>
          </a:p>
        </p:txBody>
      </p:sp>
      <p:cxnSp>
        <p:nvCxnSpPr>
          <p:cNvPr id="9" name="Straight Connector 8"/>
          <p:cNvCxnSpPr/>
          <p:nvPr/>
        </p:nvCxnSpPr>
        <p:spPr>
          <a:xfrm>
            <a:off x="4056611" y="2216350"/>
            <a:ext cx="0" cy="4275888"/>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1" name="Right Arrow 10"/>
          <p:cNvSpPr/>
          <p:nvPr/>
        </p:nvSpPr>
        <p:spPr>
          <a:xfrm>
            <a:off x="3676576" y="1325299"/>
            <a:ext cx="922712" cy="64839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7020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701193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1951112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8519545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2441171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1432662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76964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504" b="53832"/>
          <a:stretch/>
        </p:blipFill>
        <p:spPr>
          <a:xfrm>
            <a:off x="223597" y="384558"/>
            <a:ext cx="6967814" cy="2967694"/>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solidFill>
                  <a:srgbClr val="660066"/>
                </a:solidFill>
              </a:rPr>
              <a:t>http://</a:t>
            </a:r>
            <a:r>
              <a:rPr lang="en-US" sz="2200" dirty="0" err="1" smtClean="0">
                <a:solidFill>
                  <a:srgbClr val="660066"/>
                </a:solidFill>
              </a:rPr>
              <a:t>www.nature.com</a:t>
            </a:r>
            <a:r>
              <a:rPr lang="en-US" sz="2200" dirty="0" smtClean="0">
                <a:solidFill>
                  <a:srgbClr val="660066"/>
                </a:solidFill>
              </a:rPr>
              <a:t>/</a:t>
            </a:r>
            <a:r>
              <a:rPr lang="en-US" sz="2200" dirty="0" err="1" smtClean="0">
                <a:solidFill>
                  <a:srgbClr val="660066"/>
                </a:solidFill>
              </a:rPr>
              <a:t>srep</a:t>
            </a:r>
            <a:r>
              <a:rPr lang="en-US" sz="2200" dirty="0" smtClean="0">
                <a:solidFill>
                  <a:srgbClr val="660066"/>
                </a:solidFill>
              </a:rPr>
              <a:t>/2013/130207/srep01236/full/srep01236.html</a:t>
            </a:r>
            <a:endParaRPr lang="en-US" sz="2200" dirty="0">
              <a:solidFill>
                <a:srgbClr val="660066"/>
              </a:solidFill>
            </a:endParaRPr>
          </a:p>
        </p:txBody>
      </p:sp>
      <p:sp>
        <p:nvSpPr>
          <p:cNvPr id="5" name="Rectangle 4"/>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3" name="TextBox 2"/>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6" name="Rectangle 5"/>
          <p:cNvSpPr/>
          <p:nvPr/>
        </p:nvSpPr>
        <p:spPr>
          <a:xfrm>
            <a:off x="510863" y="3163881"/>
            <a:ext cx="8304271" cy="3252172"/>
          </a:xfrm>
          <a:prstGeom prst="rect">
            <a:avLst/>
          </a:prstGeom>
        </p:spPr>
        <p:txBody>
          <a:bodyPr wrap="square">
            <a:spAutoFit/>
          </a:bodyPr>
          <a:lstStyle/>
          <a:p>
            <a:r>
              <a:rPr lang="en-US" sz="3200" dirty="0" smtClean="0"/>
              <a:t>Possible filter functions:</a:t>
            </a:r>
          </a:p>
          <a:p>
            <a:pPr marL="514350" indent="574675">
              <a:lnSpc>
                <a:spcPct val="150000"/>
              </a:lnSpc>
            </a:pPr>
            <a:r>
              <a:rPr lang="en-US" sz="3200" dirty="0" smtClean="0"/>
              <a:t>Principle component analysis</a:t>
            </a:r>
          </a:p>
          <a:p>
            <a:pPr marL="514350" indent="574675">
              <a:lnSpc>
                <a:spcPct val="150000"/>
              </a:lnSpc>
            </a:pPr>
            <a:r>
              <a:rPr lang="en-US" sz="3200" dirty="0" smtClean="0"/>
              <a:t>L-infinity centrality:  </a:t>
            </a:r>
          </a:p>
          <a:p>
            <a:pPr marL="514350" indent="574675" algn="ctr"/>
            <a:r>
              <a:rPr lang="en-US" sz="3200" dirty="0" smtClean="0"/>
              <a:t>f(x) = max{d(x, p) : p in data set}</a:t>
            </a:r>
          </a:p>
          <a:p>
            <a:pPr marL="514350" indent="574675">
              <a:lnSpc>
                <a:spcPct val="150000"/>
              </a:lnSpc>
            </a:pPr>
            <a:r>
              <a:rPr lang="en-US" sz="3200" dirty="0" smtClean="0"/>
              <a:t>Norm:   f(x) = ||x || = length of x</a:t>
            </a:r>
            <a:endParaRPr lang="en-US" sz="3200" dirty="0"/>
          </a:p>
        </p:txBody>
      </p:sp>
    </p:spTree>
    <p:extLst>
      <p:ext uri="{BB962C8B-B14F-4D97-AF65-F5344CB8AC3E}">
        <p14:creationId xmlns:p14="http://schemas.microsoft.com/office/powerpoint/2010/main" val="3458460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584776"/>
          </a:xfrm>
          <a:prstGeom prst="rect">
            <a:avLst/>
          </a:prstGeom>
          <a:noFill/>
        </p:spPr>
        <p:txBody>
          <a:bodyPr wrap="square" rtlCol="0">
            <a:spAutoFit/>
          </a:bodyPr>
          <a:lstStyle/>
          <a:p>
            <a:r>
              <a:rPr lang="en-US" sz="3200" dirty="0" smtClean="0">
                <a:solidFill>
                  <a:srgbClr val="FF0000"/>
                </a:solidFill>
              </a:rPr>
              <a:t>Chose bins</a:t>
            </a:r>
          </a:p>
        </p:txBody>
      </p:sp>
    </p:spTree>
    <p:extLst>
      <p:ext uri="{BB962C8B-B14F-4D97-AF65-F5344CB8AC3E}">
        <p14:creationId xmlns:p14="http://schemas.microsoft.com/office/powerpoint/2010/main" val="4230870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2164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705478"/>
            <a:ext cx="3657600" cy="5791487"/>
          </a:xfrm>
          <a:prstGeom prst="rect">
            <a:avLst/>
          </a:prstGeom>
        </p:spPr>
      </p:pic>
      <p:cxnSp>
        <p:nvCxnSpPr>
          <p:cNvPr id="5" name="Straight Arrow Connector 4"/>
          <p:cNvCxnSpPr/>
          <p:nvPr/>
        </p:nvCxnSpPr>
        <p:spPr>
          <a:xfrm>
            <a:off x="4218564" y="3555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Create overlapping bins: </a:t>
            </a:r>
          </a:p>
        </p:txBody>
      </p:sp>
    </p:spTree>
    <p:extLst>
      <p:ext uri="{BB962C8B-B14F-4D97-AF65-F5344CB8AC3E}">
        <p14:creationId xmlns:p14="http://schemas.microsoft.com/office/powerpoint/2010/main" val="2470203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151859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938992"/>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(or clusters) whose distance is less than a given threshold</a:t>
            </a:r>
            <a:endParaRPr lang="en-US" sz="2400" dirty="0">
              <a:solidFill>
                <a:srgbClr val="C00000"/>
              </a:solidFill>
            </a:endParaRPr>
          </a:p>
        </p:txBody>
      </p:sp>
      <p:grpSp>
        <p:nvGrpSpPr>
          <p:cNvPr id="11" name="Group 10"/>
          <p:cNvGrpSpPr/>
          <p:nvPr/>
        </p:nvGrpSpPr>
        <p:grpSpPr>
          <a:xfrm>
            <a:off x="412862" y="1091006"/>
            <a:ext cx="8264531" cy="1285278"/>
            <a:chOff x="412862" y="1091006"/>
            <a:chExt cx="8264531" cy="1285278"/>
          </a:xfrm>
        </p:grpSpPr>
        <p:pic>
          <p:nvPicPr>
            <p:cNvPr id="93" name="Picture 92"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049291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a:t>
            </a:r>
            <a:r>
              <a:rPr lang="en-US" sz="9600" dirty="0">
                <a:solidFill>
                  <a:srgbClr val="FF0000"/>
                </a:solidFill>
              </a:rPr>
              <a:t>Many, many choices were made </a:t>
            </a:r>
            <a:endParaRPr lang="en-US" sz="9600" dirty="0" smtClean="0">
              <a:solidFill>
                <a:srgbClr val="FF0000"/>
              </a:solidFill>
            </a:endParaRP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1701242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a:solidFill>
                  <a:srgbClr val="FF0000"/>
                </a:solidFill>
              </a:rPr>
              <a:t>Note: Many, many choices were made </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7899891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68877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51334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8015606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5866810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multid.se/genex/clustering_distan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97" y="2610127"/>
            <a:ext cx="4254681" cy="29260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577597" y="5987534"/>
            <a:ext cx="3965188" cy="369332"/>
          </a:xfrm>
          <a:prstGeom prst="rect">
            <a:avLst/>
          </a:prstGeom>
        </p:spPr>
        <p:txBody>
          <a:bodyPr wrap="none">
            <a:spAutoFit/>
          </a:bodyPr>
          <a:lstStyle/>
          <a:p>
            <a:r>
              <a:rPr lang="en-US" dirty="0" smtClean="0"/>
              <a:t>http://www.multid.se/genex/hs515.htm</a:t>
            </a:r>
            <a:endParaRPr lang="en-US" dirty="0"/>
          </a:p>
        </p:txBody>
      </p:sp>
      <p:sp>
        <p:nvSpPr>
          <p:cNvPr id="7" name="Rectangle 6"/>
          <p:cNvSpPr/>
          <p:nvPr/>
        </p:nvSpPr>
        <p:spPr>
          <a:xfrm>
            <a:off x="777703" y="470625"/>
            <a:ext cx="7632218" cy="1569660"/>
          </a:xfrm>
          <a:prstGeom prst="rect">
            <a:avLst/>
          </a:prstGeom>
        </p:spPr>
        <p:txBody>
          <a:bodyPr wrap="none">
            <a:spAutoFit/>
          </a:bodyPr>
          <a:lstStyle/>
          <a:p>
            <a:r>
              <a:rPr lang="en-US" sz="3200" dirty="0" smtClean="0">
                <a:solidFill>
                  <a:srgbClr val="7030A0"/>
                </a:solidFill>
                <a:latin typeface="Linux Libertine"/>
              </a:rPr>
              <a:t>Different type of h</a:t>
            </a:r>
            <a:r>
              <a:rPr lang="en-US" sz="3200" b="0" i="0" dirty="0" smtClean="0">
                <a:solidFill>
                  <a:srgbClr val="7030A0"/>
                </a:solidFill>
                <a:effectLst/>
                <a:latin typeface="Linux Libertine"/>
              </a:rPr>
              <a:t>ierarchical clustering </a:t>
            </a:r>
          </a:p>
          <a:p>
            <a:endParaRPr lang="en-US" sz="3200" dirty="0">
              <a:solidFill>
                <a:srgbClr val="7030A0"/>
              </a:solidFill>
              <a:latin typeface="Linux Libertine"/>
            </a:endParaRPr>
          </a:p>
          <a:p>
            <a:r>
              <a:rPr lang="en-US" sz="3200" b="0" i="0" dirty="0" smtClean="0">
                <a:solidFill>
                  <a:srgbClr val="7030A0"/>
                </a:solidFill>
                <a:effectLst/>
                <a:latin typeface="Linux Libertine"/>
              </a:rPr>
              <a:t>What is the distance between 2 clusters?</a:t>
            </a:r>
            <a:endParaRPr lang="en-US" sz="3200" b="0" i="0" dirty="0">
              <a:solidFill>
                <a:srgbClr val="7030A0"/>
              </a:solidFill>
              <a:effectLst/>
              <a:latin typeface="Linux Libertine"/>
            </a:endParaRPr>
          </a:p>
        </p:txBody>
      </p:sp>
      <p:pic>
        <p:nvPicPr>
          <p:cNvPr id="8" name="Picture 4" descr="File:Hierarchical clustering simple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 y="2602244"/>
            <a:ext cx="3981450" cy="31718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6332" y="5998664"/>
            <a:ext cx="3851160" cy="646331"/>
          </a:xfrm>
          <a:prstGeom prst="rect">
            <a:avLst/>
          </a:prstGeom>
        </p:spPr>
        <p:txBody>
          <a:bodyPr wrap="square">
            <a:spAutoFit/>
          </a:bodyPr>
          <a:lstStyle/>
          <a:p>
            <a:r>
              <a:rPr lang="en-US" dirty="0" smtClean="0"/>
              <a:t>http://en.wikipedia.org/wiki/File:Hierarchical_clustering_simple_diagram.svg</a:t>
            </a:r>
            <a:endParaRPr lang="en-US" dirty="0"/>
          </a:p>
        </p:txBody>
      </p:sp>
    </p:spTree>
    <p:extLst>
      <p:ext uri="{BB962C8B-B14F-4D97-AF65-F5344CB8AC3E}">
        <p14:creationId xmlns:p14="http://schemas.microsoft.com/office/powerpoint/2010/main" val="1432254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22019649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Tree>
    <p:extLst>
      <p:ext uri="{BB962C8B-B14F-4D97-AF65-F5344CB8AC3E}">
        <p14:creationId xmlns:p14="http://schemas.microsoft.com/office/powerpoint/2010/main" val="40049750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29065"/>
          </a:xfrm>
          <a:prstGeom prst="rect">
            <a:avLst/>
          </a:prstGeom>
        </p:spPr>
      </p:pic>
    </p:spTree>
    <p:extLst>
      <p:ext uri="{BB962C8B-B14F-4D97-AF65-F5344CB8AC3E}">
        <p14:creationId xmlns:p14="http://schemas.microsoft.com/office/powerpoint/2010/main" val="22334311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 (meet in basement B5 MLH):</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a:t>
            </a:r>
            <a:r>
              <a:rPr lang="en-US" sz="2400" dirty="0" smtClean="0"/>
              <a:t>laptop</a:t>
            </a:r>
            <a:r>
              <a:rPr lang="en-US" sz="2400" dirty="0"/>
              <a:t>:  </a:t>
            </a:r>
            <a:r>
              <a:rPr lang="en-US" sz="2400" dirty="0">
                <a:hlinkClick r:id="rId2"/>
              </a:rPr>
              <a:t>https://</a:t>
            </a:r>
            <a:r>
              <a:rPr lang="en-US" sz="2400">
                <a:hlinkClick r:id="rId2"/>
              </a:rPr>
              <a:t>mail.divms.uiowa.edu/clas_linux</a:t>
            </a:r>
            <a:r>
              <a:rPr lang="en-US" sz="2400" smtClean="0">
                <a:hlinkClick r:id="rId2"/>
              </a:rPr>
              <a:t>/</a:t>
            </a:r>
            <a:r>
              <a:rPr lang="en-US" sz="2400" smtClean="0"/>
              <a:t> </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4315667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95702"/>
            <a:ext cx="8974667" cy="369332"/>
          </a:xfrm>
          <a:prstGeom prst="rect">
            <a:avLst/>
          </a:prstGeom>
        </p:spPr>
        <p:txBody>
          <a:bodyPr wrap="square">
            <a:spAutoFit/>
          </a:bodyPr>
          <a:lstStyle/>
          <a:p>
            <a:r>
              <a:rPr lang="en-US" dirty="0" smtClean="0"/>
              <a:t>http://</a:t>
            </a:r>
            <a:r>
              <a:rPr lang="en-US" dirty="0" err="1" smtClean="0"/>
              <a:t>scitation.aip.org</a:t>
            </a:r>
            <a:r>
              <a:rPr lang="en-US" dirty="0" smtClean="0"/>
              <a:t>/content/</a:t>
            </a:r>
            <a:r>
              <a:rPr lang="en-US" dirty="0" err="1" smtClean="0"/>
              <a:t>aip</a:t>
            </a:r>
            <a:r>
              <a:rPr lang="en-US" dirty="0" smtClean="0"/>
              <a:t>/journal/</a:t>
            </a:r>
            <a:r>
              <a:rPr lang="en-US" dirty="0" err="1" smtClean="0"/>
              <a:t>jcp</a:t>
            </a:r>
            <a:r>
              <a:rPr lang="en-US" dirty="0" smtClean="0"/>
              <a:t>/130/14/10.1063/1.3103496</a:t>
            </a:r>
            <a:endParaRPr lang="en-US" dirty="0"/>
          </a:p>
        </p:txBody>
      </p:sp>
      <p:pic>
        <p:nvPicPr>
          <p:cNvPr id="5" name="Picture 4"/>
          <p:cNvPicPr>
            <a:picLocks noChangeAspect="1"/>
          </p:cNvPicPr>
          <p:nvPr/>
        </p:nvPicPr>
        <p:blipFill rotWithShape="1">
          <a:blip r:embed="rId2"/>
          <a:srcRect t="1" b="43174"/>
          <a:stretch/>
        </p:blipFill>
        <p:spPr>
          <a:xfrm>
            <a:off x="406401" y="3269899"/>
            <a:ext cx="3758184" cy="3136392"/>
          </a:xfrm>
          <a:prstGeom prst="rect">
            <a:avLst/>
          </a:prstGeom>
        </p:spPr>
      </p:pic>
      <p:pic>
        <p:nvPicPr>
          <p:cNvPr id="2" name="Picture 1"/>
          <p:cNvPicPr>
            <a:picLocks noChangeAspect="1"/>
          </p:cNvPicPr>
          <p:nvPr/>
        </p:nvPicPr>
        <p:blipFill>
          <a:blip r:embed="rId3"/>
          <a:stretch>
            <a:fillRect/>
          </a:stretch>
        </p:blipFill>
        <p:spPr>
          <a:xfrm>
            <a:off x="0" y="18193"/>
            <a:ext cx="9144000" cy="3217040"/>
          </a:xfrm>
          <a:prstGeom prst="rect">
            <a:avLst/>
          </a:prstGeom>
        </p:spPr>
      </p:pic>
      <p:pic>
        <p:nvPicPr>
          <p:cNvPr id="6" name="Picture 5"/>
          <p:cNvPicPr>
            <a:picLocks noChangeAspect="1"/>
          </p:cNvPicPr>
          <p:nvPr/>
        </p:nvPicPr>
        <p:blipFill rotWithShape="1">
          <a:blip r:embed="rId2"/>
          <a:srcRect t="64666" b="3344"/>
          <a:stretch/>
        </p:blipFill>
        <p:spPr>
          <a:xfrm>
            <a:off x="4909648" y="3958338"/>
            <a:ext cx="3758184" cy="1764792"/>
          </a:xfrm>
          <a:prstGeom prst="rect">
            <a:avLst/>
          </a:prstGeom>
        </p:spPr>
      </p:pic>
    </p:spTree>
    <p:extLst>
      <p:ext uri="{BB962C8B-B14F-4D97-AF65-F5344CB8AC3E}">
        <p14:creationId xmlns:p14="http://schemas.microsoft.com/office/powerpoint/2010/main" val="27997893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7308"/>
            <a:ext cx="8940799" cy="3440942"/>
          </a:xfrm>
          <a:prstGeom prst="rect">
            <a:avLst/>
          </a:prstGeom>
        </p:spPr>
        <p:txBody>
          <a:bodyPr wrap="square">
            <a:spAutoFit/>
          </a:bodyPr>
          <a:lstStyle/>
          <a:p>
            <a:r>
              <a:rPr lang="en-US" sz="3200" dirty="0" smtClean="0"/>
              <a:t>Data:  Contact maps from 2,800 Serial Replica Exchange Molecular Dynamics (SREMD) simulations </a:t>
            </a:r>
            <a:r>
              <a:rPr lang="en-US" sz="3200" dirty="0"/>
              <a:t>of the GCAA </a:t>
            </a:r>
            <a:r>
              <a:rPr lang="en-US" sz="3200" dirty="0" err="1" smtClean="0"/>
              <a:t>tetraloop</a:t>
            </a:r>
            <a:r>
              <a:rPr lang="en-US" sz="3200" baseline="30000" dirty="0" smtClean="0"/>
              <a:t> </a:t>
            </a:r>
            <a:r>
              <a:rPr lang="en-US" sz="3200" dirty="0" smtClean="0"/>
              <a:t>on </a:t>
            </a:r>
            <a:r>
              <a:rPr lang="en-US" sz="3200" dirty="0"/>
              <a:t>the </a:t>
            </a:r>
            <a:r>
              <a:rPr lang="en-US" sz="3200" dirty="0" err="1"/>
              <a:t>Folding@home</a:t>
            </a:r>
            <a:r>
              <a:rPr lang="en-US" sz="3200" dirty="0"/>
              <a:t> distributed computing platform. </a:t>
            </a:r>
            <a:endParaRPr lang="en-US" sz="3200" dirty="0" smtClean="0"/>
          </a:p>
          <a:p>
            <a:pPr>
              <a:lnSpc>
                <a:spcPct val="80000"/>
              </a:lnSpc>
            </a:pPr>
            <a:endParaRPr lang="en-US" sz="3200" dirty="0"/>
          </a:p>
          <a:p>
            <a:pPr marL="457200" indent="-457200">
              <a:buFont typeface="Arial"/>
              <a:buChar char="•"/>
            </a:pPr>
            <a:r>
              <a:rPr lang="en-US" sz="3200" dirty="0"/>
              <a:t>760 trajectories with a complete unfolding </a:t>
            </a:r>
            <a:r>
              <a:rPr lang="en-US" sz="3200" dirty="0" smtClean="0"/>
              <a:t>event</a:t>
            </a:r>
          </a:p>
          <a:p>
            <a:pPr marL="457200" indent="-457200">
              <a:buFont typeface="Arial"/>
              <a:buChar char="•"/>
            </a:pPr>
            <a:r>
              <a:rPr lang="en-US" sz="3200" dirty="0" smtClean="0"/>
              <a:t>550 </a:t>
            </a:r>
            <a:r>
              <a:rPr lang="en-US" sz="3200" dirty="0"/>
              <a:t>trajectories with a complete refolding event.</a:t>
            </a:r>
          </a:p>
        </p:txBody>
      </p:sp>
      <p:pic>
        <p:nvPicPr>
          <p:cNvPr id="3" name="Picture 2"/>
          <p:cNvPicPr>
            <a:picLocks noChangeAspect="1"/>
          </p:cNvPicPr>
          <p:nvPr/>
        </p:nvPicPr>
        <p:blipFill rotWithShape="1">
          <a:blip r:embed="rId2"/>
          <a:srcRect t="64666" b="3344"/>
          <a:stretch/>
        </p:blipFill>
        <p:spPr>
          <a:xfrm>
            <a:off x="4909648" y="3755142"/>
            <a:ext cx="3758184" cy="1764792"/>
          </a:xfrm>
          <a:prstGeom prst="rect">
            <a:avLst/>
          </a:prstGeom>
        </p:spPr>
      </p:pic>
      <p:sp>
        <p:nvSpPr>
          <p:cNvPr id="4" name="TextBox 3"/>
          <p:cNvSpPr txBox="1"/>
          <p:nvPr/>
        </p:nvSpPr>
        <p:spPr>
          <a:xfrm>
            <a:off x="321736" y="3755142"/>
            <a:ext cx="3640667" cy="2554545"/>
          </a:xfrm>
          <a:prstGeom prst="rect">
            <a:avLst/>
          </a:prstGeom>
          <a:solidFill>
            <a:schemeClr val="accent6">
              <a:lumMod val="20000"/>
              <a:lumOff val="80000"/>
            </a:schemeClr>
          </a:solidFill>
        </p:spPr>
        <p:txBody>
          <a:bodyPr wrap="square" rtlCol="0">
            <a:spAutoFit/>
          </a:bodyPr>
          <a:lstStyle/>
          <a:p>
            <a:r>
              <a:rPr lang="en-US" sz="3200" dirty="0" smtClean="0"/>
              <a:t>Goal:  To determine secondary structure pathways between folded and unfolded state</a:t>
            </a:r>
            <a:endParaRPr lang="en-US" sz="3200" dirty="0"/>
          </a:p>
        </p:txBody>
      </p:sp>
    </p:spTree>
    <p:extLst>
      <p:ext uri="{BB962C8B-B14F-4D97-AF65-F5344CB8AC3E}">
        <p14:creationId xmlns:p14="http://schemas.microsoft.com/office/powerpoint/2010/main" val="405731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507" b="-28"/>
          <a:stretch/>
        </p:blipFill>
        <p:spPr>
          <a:xfrm>
            <a:off x="0" y="1700120"/>
            <a:ext cx="9144000" cy="3099816"/>
          </a:xfrm>
          <a:prstGeom prst="rect">
            <a:avLst/>
          </a:prstGeom>
        </p:spPr>
      </p:pic>
      <p:sp>
        <p:nvSpPr>
          <p:cNvPr id="5" name="TextBox 4"/>
          <p:cNvSpPr txBox="1"/>
          <p:nvPr/>
        </p:nvSpPr>
        <p:spPr>
          <a:xfrm>
            <a:off x="152400" y="152402"/>
            <a:ext cx="8923868" cy="2062103"/>
          </a:xfrm>
          <a:prstGeom prst="rect">
            <a:avLst/>
          </a:prstGeom>
          <a:noFill/>
        </p:spPr>
        <p:txBody>
          <a:bodyPr wrap="square" rtlCol="0">
            <a:spAutoFit/>
          </a:bodyPr>
          <a:lstStyle/>
          <a:p>
            <a:r>
              <a:rPr lang="en-US" sz="3200" dirty="0" smtClean="0"/>
              <a:t>Problem:  Many more folded and unfolded conformations than intermediate conformations</a:t>
            </a:r>
          </a:p>
          <a:p>
            <a:r>
              <a:rPr lang="en-US" sz="3200" dirty="0" smtClean="0">
                <a:solidFill>
                  <a:srgbClr val="FF0000"/>
                </a:solidFill>
              </a:rPr>
              <a:t>How to distinguish intermediate conformations from noise?</a:t>
            </a:r>
            <a:endParaRPr lang="en-US" sz="3200" dirty="0">
              <a:solidFill>
                <a:srgbClr val="FF0000"/>
              </a:solidFill>
            </a:endParaRPr>
          </a:p>
        </p:txBody>
      </p:sp>
      <p:sp>
        <p:nvSpPr>
          <p:cNvPr id="8" name="TextBox 7"/>
          <p:cNvSpPr txBox="1"/>
          <p:nvPr/>
        </p:nvSpPr>
        <p:spPr>
          <a:xfrm>
            <a:off x="0" y="4381213"/>
            <a:ext cx="7569200" cy="1800493"/>
          </a:xfrm>
          <a:prstGeom prst="rect">
            <a:avLst/>
          </a:prstGeom>
          <a:solidFill>
            <a:schemeClr val="bg1"/>
          </a:solidFill>
        </p:spPr>
        <p:txBody>
          <a:bodyPr wrap="square" rtlCol="0">
            <a:spAutoFit/>
          </a:bodyPr>
          <a:lstStyle/>
          <a:p>
            <a:r>
              <a:rPr lang="en-US" sz="3200" dirty="0" smtClean="0"/>
              <a:t> Solution</a:t>
            </a:r>
          </a:p>
          <a:p>
            <a:endParaRPr lang="en-US" sz="800" dirty="0" smtClean="0"/>
          </a:p>
          <a:p>
            <a:r>
              <a:rPr lang="en-US" sz="3200" dirty="0" smtClean="0"/>
              <a:t> Choose  f: space of conformations  </a:t>
            </a:r>
            <a:r>
              <a:rPr lang="en-US" sz="3200" dirty="0" smtClean="0">
                <a:sym typeface="Wingdings"/>
              </a:rPr>
              <a:t>  R</a:t>
            </a:r>
          </a:p>
          <a:p>
            <a:pPr>
              <a:lnSpc>
                <a:spcPct val="50000"/>
              </a:lnSpc>
            </a:pPr>
            <a:endParaRPr lang="en-US" sz="1400" dirty="0" smtClean="0">
              <a:sym typeface="Wingdings"/>
            </a:endParaRPr>
          </a:p>
          <a:p>
            <a:pPr algn="r"/>
            <a:r>
              <a:rPr lang="en-US" sz="3200" dirty="0" smtClean="0">
                <a:sym typeface="Wingdings"/>
              </a:rPr>
              <a:t> f(conformation) = density</a:t>
            </a:r>
            <a:endParaRPr lang="en-US" sz="3200" dirty="0" smtClean="0"/>
          </a:p>
        </p:txBody>
      </p:sp>
    </p:spTree>
    <p:extLst>
      <p:ext uri="{BB962C8B-B14F-4D97-AF65-F5344CB8AC3E}">
        <p14:creationId xmlns:p14="http://schemas.microsoft.com/office/powerpoint/2010/main" val="32155160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4290913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342964" y="3668018"/>
            <a:ext cx="4572000" cy="923330"/>
          </a:xfrm>
          <a:prstGeom prst="rect">
            <a:avLst/>
          </a:prstGeom>
          <a:solidFill>
            <a:schemeClr val="accent6">
              <a:lumMod val="20000"/>
              <a:lumOff val="80000"/>
            </a:schemeClr>
          </a:solidFill>
        </p:spPr>
        <p:txBody>
          <a:bodyPr>
            <a:spAutoFit/>
          </a:bodyPr>
          <a:lstStyle/>
          <a:p>
            <a:r>
              <a:rPr lang="en-US" dirty="0" smtClean="0"/>
              <a:t>See also mappersummary2a.pdf </a:t>
            </a:r>
            <a:r>
              <a:rPr lang="en-US" dirty="0"/>
              <a:t>- A quick introduction to Mapper for </a:t>
            </a:r>
            <a:r>
              <a:rPr lang="en-US" dirty="0" err="1"/>
              <a:t>linux</a:t>
            </a:r>
            <a:r>
              <a:rPr lang="en-US" dirty="0"/>
              <a:t> computers in B5 </a:t>
            </a:r>
            <a:r>
              <a:rPr lang="en-US" dirty="0" smtClean="0"/>
              <a:t>MLH</a:t>
            </a:r>
          </a:p>
        </p:txBody>
      </p:sp>
      <p:sp>
        <p:nvSpPr>
          <p:cNvPr id="5" name="Rectangle 4"/>
          <p:cNvSpPr/>
          <p:nvPr/>
        </p:nvSpPr>
        <p:spPr>
          <a:xfrm>
            <a:off x="4498288" y="145102"/>
            <a:ext cx="4498572" cy="369332"/>
          </a:xfrm>
          <a:prstGeom prst="rect">
            <a:avLst/>
          </a:prstGeom>
        </p:spPr>
        <p:txBody>
          <a:bodyPr wrap="none">
            <a:spAutoFit/>
          </a:bodyPr>
          <a:lstStyle/>
          <a:p>
            <a:r>
              <a:rPr lang="en-US" dirty="0" smtClean="0"/>
              <a:t>Python Mapper:  http</a:t>
            </a:r>
            <a:r>
              <a:rPr lang="en-US" dirty="0"/>
              <a:t>://</a:t>
            </a:r>
            <a:r>
              <a:rPr lang="en-US" dirty="0" err="1"/>
              <a:t>danifold.net</a:t>
            </a:r>
            <a:r>
              <a:rPr lang="en-US" dirty="0"/>
              <a:t>/mapper/</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256635"/>
            <a:ext cx="9144000" cy="527538"/>
          </a:xfrm>
          <a:prstGeom prst="rect">
            <a:avLst/>
          </a:prstGeom>
        </p:spPr>
      </p:pic>
      <p:pic>
        <p:nvPicPr>
          <p:cNvPr id="4" name="Picture 3"/>
          <p:cNvPicPr>
            <a:picLocks noChangeAspect="1"/>
          </p:cNvPicPr>
          <p:nvPr/>
        </p:nvPicPr>
        <p:blipFill>
          <a:blip r:embed="rId3"/>
          <a:stretch>
            <a:fillRect/>
          </a:stretch>
        </p:blipFill>
        <p:spPr>
          <a:xfrm>
            <a:off x="2159004" y="4969944"/>
            <a:ext cx="4708284" cy="561848"/>
          </a:xfrm>
          <a:prstGeom prst="rect">
            <a:avLst/>
          </a:prstGeom>
        </p:spPr>
      </p:pic>
      <p:pic>
        <p:nvPicPr>
          <p:cNvPr id="5" name="Picture 4"/>
          <p:cNvPicPr>
            <a:picLocks noChangeAspect="1"/>
          </p:cNvPicPr>
          <p:nvPr/>
        </p:nvPicPr>
        <p:blipFill>
          <a:blip r:embed="rId4"/>
          <a:stretch>
            <a:fillRect/>
          </a:stretch>
        </p:blipFill>
        <p:spPr>
          <a:xfrm>
            <a:off x="228602" y="241307"/>
            <a:ext cx="5626100" cy="584200"/>
          </a:xfrm>
          <a:prstGeom prst="rect">
            <a:avLst/>
          </a:prstGeom>
        </p:spPr>
      </p:pic>
      <p:pic>
        <p:nvPicPr>
          <p:cNvPr id="6" name="Picture 5"/>
          <p:cNvPicPr>
            <a:picLocks noChangeAspect="1"/>
          </p:cNvPicPr>
          <p:nvPr/>
        </p:nvPicPr>
        <p:blipFill>
          <a:blip r:embed="rId5"/>
          <a:stretch>
            <a:fillRect/>
          </a:stretch>
        </p:blipFill>
        <p:spPr>
          <a:xfrm>
            <a:off x="1028700" y="791641"/>
            <a:ext cx="7073900" cy="2197100"/>
          </a:xfrm>
          <a:prstGeom prst="rect">
            <a:avLst/>
          </a:prstGeom>
        </p:spPr>
      </p:pic>
      <p:pic>
        <p:nvPicPr>
          <p:cNvPr id="7" name="Picture 6"/>
          <p:cNvPicPr>
            <a:picLocks noChangeAspect="1"/>
          </p:cNvPicPr>
          <p:nvPr/>
        </p:nvPicPr>
        <p:blipFill>
          <a:blip r:embed="rId6"/>
          <a:stretch>
            <a:fillRect/>
          </a:stretch>
        </p:blipFill>
        <p:spPr>
          <a:xfrm>
            <a:off x="2324100" y="3268126"/>
            <a:ext cx="4483100" cy="1054100"/>
          </a:xfrm>
          <a:prstGeom prst="rect">
            <a:avLst/>
          </a:prstGeom>
        </p:spPr>
      </p:pic>
      <p:sp>
        <p:nvSpPr>
          <p:cNvPr id="8" name="TextBox 7"/>
          <p:cNvSpPr txBox="1"/>
          <p:nvPr/>
        </p:nvSpPr>
        <p:spPr>
          <a:xfrm>
            <a:off x="186275" y="5977477"/>
            <a:ext cx="5110293" cy="584776"/>
          </a:xfrm>
          <a:prstGeom prst="rect">
            <a:avLst/>
          </a:prstGeom>
          <a:noFill/>
        </p:spPr>
        <p:txBody>
          <a:bodyPr wrap="none" rtlCol="0">
            <a:spAutoFit/>
          </a:bodyPr>
          <a:lstStyle/>
          <a:p>
            <a:r>
              <a:rPr lang="en-US" sz="3200" dirty="0" smtClean="0"/>
              <a:t>Distance = Hamming distance</a:t>
            </a:r>
          </a:p>
        </p:txBody>
      </p:sp>
    </p:spTree>
    <p:extLst>
      <p:ext uri="{BB962C8B-B14F-4D97-AF65-F5344CB8AC3E}">
        <p14:creationId xmlns:p14="http://schemas.microsoft.com/office/powerpoint/2010/main" val="3554421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27420183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65962"/>
          </a:xfrm>
          <a:prstGeom prst="rect">
            <a:avLst/>
          </a:prstGeom>
        </p:spPr>
      </p:pic>
    </p:spTree>
    <p:extLst>
      <p:ext uri="{BB962C8B-B14F-4D97-AF65-F5344CB8AC3E}">
        <p14:creationId xmlns:p14="http://schemas.microsoft.com/office/powerpoint/2010/main" val="16870824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749"/>
            <a:ext cx="9144000" cy="4104721"/>
          </a:xfrm>
          <a:prstGeom prst="rect">
            <a:avLst/>
          </a:prstGeom>
        </p:spPr>
      </p:pic>
      <p:sp>
        <p:nvSpPr>
          <p:cNvPr id="3" name="Rectangle 2"/>
          <p:cNvSpPr/>
          <p:nvPr/>
        </p:nvSpPr>
        <p:spPr>
          <a:xfrm>
            <a:off x="2404537" y="4438650"/>
            <a:ext cx="4555066" cy="1708160"/>
          </a:xfrm>
          <a:prstGeom prst="rect">
            <a:avLst/>
          </a:prstGeom>
        </p:spPr>
        <p:txBody>
          <a:bodyPr wrap="square">
            <a:spAutoFit/>
          </a:bodyPr>
          <a:lstStyle/>
          <a:p>
            <a:r>
              <a:rPr lang="en-US" sz="3200" dirty="0" smtClean="0"/>
              <a:t>760 trajectories with a complete </a:t>
            </a:r>
            <a:r>
              <a:rPr lang="en-US" sz="3200" dirty="0" smtClean="0"/>
              <a:t>un</a:t>
            </a:r>
            <a:r>
              <a:rPr lang="en-US" sz="3200" dirty="0" smtClean="0"/>
              <a:t>folding </a:t>
            </a:r>
            <a:r>
              <a:rPr lang="en-US" sz="3200" dirty="0" smtClean="0"/>
              <a:t>event</a:t>
            </a:r>
          </a:p>
          <a:p>
            <a:endParaRPr lang="en-US" sz="900" dirty="0"/>
          </a:p>
          <a:p>
            <a:r>
              <a:rPr lang="en-US" sz="3200" dirty="0" smtClean="0"/>
              <a:t>4330 configurations</a:t>
            </a:r>
            <a:endParaRPr lang="en-US" sz="3200" dirty="0"/>
          </a:p>
        </p:txBody>
      </p:sp>
    </p:spTree>
    <p:extLst>
      <p:ext uri="{BB962C8B-B14F-4D97-AF65-F5344CB8AC3E}">
        <p14:creationId xmlns:p14="http://schemas.microsoft.com/office/powerpoint/2010/main" val="268398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4322</Words>
  <Application>Microsoft Office PowerPoint</Application>
  <PresentationFormat>On-screen Show (4:3)</PresentationFormat>
  <Paragraphs>455</Paragraphs>
  <Slides>93</Slides>
  <Notes>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MS PGothic</vt:lpstr>
      <vt:lpstr>Arial</vt:lpstr>
      <vt:lpstr>Calibri</vt:lpstr>
      <vt:lpstr>Calibri Light</vt:lpstr>
      <vt:lpstr>Linux Libertine</vt:lpstr>
      <vt:lpstr>msgothic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28</cp:revision>
  <dcterms:created xsi:type="dcterms:W3CDTF">2017-01-17T19:31:54Z</dcterms:created>
  <dcterms:modified xsi:type="dcterms:W3CDTF">2017-01-24T15:15:47Z</dcterms:modified>
  <cp:category/>
</cp:coreProperties>
</file>