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1" r:id="rId3"/>
    <p:sldId id="262" r:id="rId4"/>
    <p:sldId id="258" r:id="rId5"/>
    <p:sldId id="265" r:id="rId6"/>
    <p:sldId id="263" r:id="rId7"/>
    <p:sldId id="264" r:id="rId8"/>
    <p:sldId id="266" r:id="rId9"/>
    <p:sldId id="267" r:id="rId10"/>
    <p:sldId id="268" r:id="rId11"/>
    <p:sldId id="269" r:id="rId12"/>
    <p:sldId id="270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69" autoAdjust="0"/>
    <p:restoredTop sz="94660"/>
  </p:normalViewPr>
  <p:slideViewPr>
    <p:cSldViewPr snapToGrid="0">
      <p:cViewPr>
        <p:scale>
          <a:sx n="72" d="100"/>
          <a:sy n="72" d="100"/>
        </p:scale>
        <p:origin x="-1760" y="-3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742C4-203E-465F-96B5-D34110EA5089}" type="datetimeFigureOut">
              <a:rPr lang="en-US" smtClean="0"/>
              <a:t>1/18/17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ABC18-87FE-42DC-8723-BBDEEB0BB9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191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742C4-203E-465F-96B5-D34110EA5089}" type="datetimeFigureOut">
              <a:rPr lang="en-US" smtClean="0"/>
              <a:t>1/18/17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ABC18-87FE-42DC-8723-BBDEEB0BB9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118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742C4-203E-465F-96B5-D34110EA5089}" type="datetimeFigureOut">
              <a:rPr lang="en-US" smtClean="0"/>
              <a:t>1/18/17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ABC18-87FE-42DC-8723-BBDEEB0BB9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938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742C4-203E-465F-96B5-D34110EA5089}" type="datetimeFigureOut">
              <a:rPr lang="en-US" smtClean="0"/>
              <a:t>1/18/17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ABC18-87FE-42DC-8723-BBDEEB0BB9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987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742C4-203E-465F-96B5-D34110EA5089}" type="datetimeFigureOut">
              <a:rPr lang="en-US" smtClean="0"/>
              <a:t>1/18/17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ABC18-87FE-42DC-8723-BBDEEB0BB9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973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742C4-203E-465F-96B5-D34110EA5089}" type="datetimeFigureOut">
              <a:rPr lang="en-US" smtClean="0"/>
              <a:t>1/18/17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ABC18-87FE-42DC-8723-BBDEEB0BB9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604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742C4-203E-465F-96B5-D34110EA5089}" type="datetimeFigureOut">
              <a:rPr lang="en-US" smtClean="0"/>
              <a:t>1/18/17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ABC18-87FE-42DC-8723-BBDEEB0BB9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043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742C4-203E-465F-96B5-D34110EA5089}" type="datetimeFigureOut">
              <a:rPr lang="en-US" smtClean="0"/>
              <a:t>1/18/17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ABC18-87FE-42DC-8723-BBDEEB0BB9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905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742C4-203E-465F-96B5-D34110EA5089}" type="datetimeFigureOut">
              <a:rPr lang="en-US" smtClean="0"/>
              <a:t>1/18/17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ABC18-87FE-42DC-8723-BBDEEB0BB9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268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742C4-203E-465F-96B5-D34110EA5089}" type="datetimeFigureOut">
              <a:rPr lang="en-US" smtClean="0"/>
              <a:t>1/18/17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ABC18-87FE-42DC-8723-BBDEEB0BB9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776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742C4-203E-465F-96B5-D34110EA5089}" type="datetimeFigureOut">
              <a:rPr lang="en-US" smtClean="0"/>
              <a:t>1/18/17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ABC18-87FE-42DC-8723-BBDEEB0BB9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978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7742C4-203E-465F-96B5-D34110EA5089}" type="datetimeFigureOut">
              <a:rPr lang="en-US" smtClean="0"/>
              <a:t>1/18/17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0ABC18-87FE-42DC-8723-BBDEEB0BB9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736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studio.com/products/rstudio/download/" TargetMode="External"/><Relationship Id="rId4" Type="http://schemas.openxmlformats.org/officeDocument/2006/relationships/hyperlink" Target="http://streaming.stat.iastate.edu/CRAN/" TargetMode="External"/><Relationship Id="rId1" Type="http://schemas.openxmlformats.org/officeDocument/2006/relationships/slideLayout" Target="../slideLayouts/slideLayout1.xml"/><Relationship Id="rId2" Type="http://schemas.openxmlformats.org/officeDocument/2006/relationships/hyperlink" Target="https://cran.rstudio.com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://homepage.divms.uiowa.edu/~idarcy/COURSES/TDA/SPRING17/Rfiles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://danifold.net/mapper/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streaming.stat.iastate.edu/CRAN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hyperlink" Target="https://cran.rstudio.com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rstudio.com/products/rstudio/download/" TargetMode="External"/><Relationship Id="rId3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://swirlstats.com/students.html" TargetMode="External"/><Relationship Id="rId3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github.com/swirldev/swirl_courses%23swirl-courses" TargetMode="External"/><Relationship Id="rId3" Type="http://schemas.openxmlformats.org/officeDocument/2006/relationships/hyperlink" Target="http://swirlstats.com/scn/title.html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Relationship Id="rId3" Type="http://schemas.openxmlformats.org/officeDocument/2006/relationships/hyperlink" Target="https://CRAN.R-project.org/package=TDAmappe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0459" y="54067"/>
            <a:ext cx="9135123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Step 1:  Download R and install R:</a:t>
            </a:r>
          </a:p>
          <a:p>
            <a:endParaRPr lang="en-US" sz="1600" dirty="0"/>
          </a:p>
          <a:p>
            <a:r>
              <a:rPr lang="en-US" sz="3600" dirty="0">
                <a:hlinkClick r:id="rId2"/>
              </a:rPr>
              <a:t>https://cran.rstudio.com</a:t>
            </a:r>
            <a:r>
              <a:rPr lang="en-US" sz="3600" dirty="0" smtClean="0">
                <a:hlinkClick r:id="rId2"/>
              </a:rPr>
              <a:t>/</a:t>
            </a:r>
            <a:r>
              <a:rPr lang="en-US" sz="3600" dirty="0" smtClean="0"/>
              <a:t> </a:t>
            </a:r>
          </a:p>
          <a:p>
            <a:endParaRPr lang="en-US" sz="3600" dirty="0"/>
          </a:p>
          <a:p>
            <a:r>
              <a:rPr lang="en-US" sz="3600" dirty="0" smtClean="0"/>
              <a:t>Step 2:  Download and install </a:t>
            </a:r>
            <a:r>
              <a:rPr lang="en-US" sz="3600" dirty="0" err="1" smtClean="0"/>
              <a:t>Rstudio</a:t>
            </a:r>
            <a:r>
              <a:rPr lang="en-US" sz="3600" dirty="0" smtClean="0"/>
              <a:t> </a:t>
            </a:r>
            <a:r>
              <a:rPr lang="en-US" sz="3600" b="1" dirty="0" smtClean="0">
                <a:solidFill>
                  <a:srgbClr val="C00000"/>
                </a:solidFill>
              </a:rPr>
              <a:t>after you install R</a:t>
            </a:r>
            <a:r>
              <a:rPr lang="en-US" sz="3600" dirty="0" smtClean="0"/>
              <a:t>:</a:t>
            </a:r>
          </a:p>
          <a:p>
            <a:endParaRPr lang="en-US" sz="1600" dirty="0" smtClean="0"/>
          </a:p>
          <a:p>
            <a:r>
              <a:rPr lang="en-US" sz="3200" dirty="0" smtClean="0">
                <a:hlinkClick r:id="rId3"/>
              </a:rPr>
              <a:t>http://www.rstudio.com/products/rstudio/download/</a:t>
            </a:r>
            <a:endParaRPr lang="en-US" sz="3200" dirty="0" smtClean="0"/>
          </a:p>
          <a:p>
            <a:endParaRPr lang="en-US" sz="3600" dirty="0" smtClean="0"/>
          </a:p>
          <a:p>
            <a:r>
              <a:rPr lang="en-US" sz="3600" dirty="0" smtClean="0"/>
              <a:t>For some potentially useful tips, see:</a:t>
            </a:r>
          </a:p>
          <a:p>
            <a:endParaRPr lang="en-US" sz="1600" dirty="0" smtClean="0"/>
          </a:p>
          <a:p>
            <a:r>
              <a:rPr lang="en-US" sz="3200" dirty="0" smtClean="0">
                <a:hlinkClick r:id="rId4"/>
              </a:rPr>
              <a:t>http://socserv.mcmaster.ca/jfox/Courses/R/ICPSR/</a:t>
            </a:r>
          </a:p>
          <a:p>
            <a:r>
              <a:rPr lang="en-US" sz="3200" dirty="0" smtClean="0">
                <a:hlinkClick r:id="rId4"/>
              </a:rPr>
              <a:t>R-install-instructions.html</a:t>
            </a: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8759146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2794" y="282262"/>
            <a:ext cx="8519993" cy="7079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800" dirty="0" smtClean="0"/>
              <a:t>If you click on a  .r file, it will load in the upper left box of R-studio.</a:t>
            </a:r>
          </a:p>
          <a:p>
            <a:pPr>
              <a:lnSpc>
                <a:spcPct val="90000"/>
              </a:lnSpc>
            </a:pP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 smtClean="0"/>
              <a:t>You should download the following files from: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hlinkClick r:id="rId2"/>
              </a:rPr>
              <a:t>http://homepage.divms.uiowa.edu/~idarcy/COURSES/TDA/SPRING17</a:t>
            </a:r>
            <a:r>
              <a:rPr lang="en-US" sz="2800" dirty="0" smtClean="0">
                <a:hlinkClick r:id="rId2"/>
              </a:rPr>
              <a:t>/Rfiles</a:t>
            </a:r>
            <a:r>
              <a:rPr lang="en-US" sz="2800" dirty="0" smtClean="0"/>
              <a:t> </a:t>
            </a:r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>
              <a:lnSpc>
                <a:spcPct val="90000"/>
              </a:lnSpc>
            </a:pPr>
            <a:r>
              <a:rPr lang="en-US" sz="2800" dirty="0" err="1" smtClean="0"/>
              <a:t>Matrices_and_Data_Frames.R</a:t>
            </a:r>
            <a:r>
              <a:rPr lang="en-US" sz="2800" dirty="0" smtClean="0"/>
              <a:t>:  commands from the Swirl course by this name.</a:t>
            </a:r>
          </a:p>
          <a:p>
            <a:pPr>
              <a:lnSpc>
                <a:spcPct val="90000"/>
              </a:lnSpc>
            </a:pP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 err="1" smtClean="0"/>
              <a:t>uploadDatatoRetc.R</a:t>
            </a:r>
            <a:r>
              <a:rPr lang="en-US" sz="2800" dirty="0" smtClean="0"/>
              <a:t>:  How to upload and work with data.  Modified from Swirl course.</a:t>
            </a:r>
          </a:p>
          <a:p>
            <a:pPr>
              <a:lnSpc>
                <a:spcPct val="90000"/>
              </a:lnSpc>
            </a:pP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 err="1"/>
              <a:t>clustering.r</a:t>
            </a:r>
            <a:r>
              <a:rPr lang="en-US" sz="2800" dirty="0"/>
              <a:t>:   contains code for k-means and hierarchical clustering.  Also discusses how to reduce the size of a data set.</a:t>
            </a:r>
          </a:p>
          <a:p>
            <a:pPr>
              <a:lnSpc>
                <a:spcPct val="90000"/>
              </a:lnSpc>
            </a:pP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 smtClean="0"/>
              <a:t>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109109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3352" y="374852"/>
            <a:ext cx="8396518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800" dirty="0"/>
          </a:p>
          <a:p>
            <a:r>
              <a:rPr lang="en-US" sz="2800" dirty="0" err="1"/>
              <a:t>imageclustering.r</a:t>
            </a:r>
            <a:r>
              <a:rPr lang="en-US" sz="2800" dirty="0"/>
              <a:t>:  download an image from the web and use clustering to reduce the number of colors.</a:t>
            </a:r>
          </a:p>
          <a:p>
            <a:endParaRPr lang="en-US" sz="2800" dirty="0"/>
          </a:p>
          <a:p>
            <a:r>
              <a:rPr lang="en-US" sz="2800" dirty="0" err="1"/>
              <a:t>TDAmapper.r</a:t>
            </a:r>
            <a:r>
              <a:rPr lang="en-US" sz="2800" dirty="0"/>
              <a:t>:  code from the </a:t>
            </a:r>
            <a:r>
              <a:rPr lang="en-US" sz="2800" dirty="0" err="1"/>
              <a:t>TDAmapper</a:t>
            </a:r>
            <a:r>
              <a:rPr lang="en-US" sz="2800" dirty="0"/>
              <a:t> website for running </a:t>
            </a:r>
            <a:r>
              <a:rPr lang="en-US" sz="2800" dirty="0" err="1"/>
              <a:t>TDAmapper</a:t>
            </a:r>
            <a:r>
              <a:rPr lang="en-US" sz="2800" dirty="0"/>
              <a:t> on some data</a:t>
            </a:r>
            <a:r>
              <a:rPr lang="en-US" sz="2800" dirty="0" smtClean="0"/>
              <a:t>.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/>
          </a:p>
          <a:p>
            <a:r>
              <a:rPr lang="en-US" sz="2800" dirty="0" smtClean="0"/>
              <a:t>The files </a:t>
            </a:r>
          </a:p>
          <a:p>
            <a:r>
              <a:rPr lang="en-US" sz="2800" dirty="0" smtClean="0"/>
              <a:t>mappersummary2a.pdf and </a:t>
            </a:r>
            <a:r>
              <a:rPr lang="en-US" sz="2800" dirty="0" err="1" smtClean="0"/>
              <a:t>mappersummary.pdf</a:t>
            </a:r>
            <a:endParaRPr lang="en-US" sz="2800" dirty="0" smtClean="0"/>
          </a:p>
          <a:p>
            <a:r>
              <a:rPr lang="en-US" sz="2800" dirty="0" smtClean="0"/>
              <a:t>refer to the python version of mapper which can </a:t>
            </a:r>
            <a:r>
              <a:rPr lang="en-US" sz="2800" dirty="0"/>
              <a:t>be found at </a:t>
            </a:r>
            <a:r>
              <a:rPr lang="en-US" sz="2800" dirty="0">
                <a:hlinkClick r:id="rId2"/>
              </a:rPr>
              <a:t>http://danifold.net/mapper</a:t>
            </a:r>
            <a:r>
              <a:rPr lang="en-US" sz="2800" dirty="0" smtClean="0">
                <a:hlinkClick r:id="rId2"/>
              </a:rPr>
              <a:t>/</a:t>
            </a:r>
            <a:r>
              <a:rPr lang="en-US" sz="2800" dirty="0" smtClean="0"/>
              <a:t> </a:t>
            </a:r>
            <a:endParaRPr lang="en-US" sz="2800" dirty="0"/>
          </a:p>
          <a:p>
            <a:r>
              <a:rPr lang="en-US" sz="2800" dirty="0" smtClean="0"/>
              <a:t> </a:t>
            </a:r>
            <a:endParaRPr lang="en-US" sz="2800" dirty="0"/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0" y="3581154"/>
            <a:ext cx="9144000" cy="0"/>
          </a:xfrm>
          <a:prstGeom prst="line">
            <a:avLst/>
          </a:prstGeom>
          <a:ln w="57150" cmpd="sng">
            <a:solidFill>
              <a:srgbClr val="66006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09109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93912" y="229335"/>
            <a:ext cx="8431795" cy="4893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To run an R file:</a:t>
            </a:r>
          </a:p>
          <a:p>
            <a:endParaRPr lang="en-US" sz="400" dirty="0"/>
          </a:p>
          <a:p>
            <a:r>
              <a:rPr lang="en-US" sz="2800" dirty="0" smtClean="0"/>
              <a:t>1.) Select the section you want to run and click run</a:t>
            </a:r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2.)  Click on the line you want to run and click run.  Continue clicking run to run the code line by line.  </a:t>
            </a: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b="12537"/>
          <a:stretch/>
        </p:blipFill>
        <p:spPr>
          <a:xfrm>
            <a:off x="2017238" y="1316473"/>
            <a:ext cx="6908800" cy="2388170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6244480" y="1534781"/>
            <a:ext cx="846707" cy="476311"/>
          </a:xfrm>
          <a:prstGeom prst="ellipse">
            <a:avLst/>
          </a:prstGeom>
          <a:noFill/>
          <a:ln w="5715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>
            <a:endCxn id="5" idx="7"/>
          </p:cNvCxnSpPr>
          <p:nvPr/>
        </p:nvCxnSpPr>
        <p:spPr>
          <a:xfrm flipH="1">
            <a:off x="6967190" y="1181958"/>
            <a:ext cx="653177" cy="422577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6340" y="5129676"/>
            <a:ext cx="6883400" cy="1397000"/>
          </a:xfrm>
          <a:prstGeom prst="rect">
            <a:avLst/>
          </a:prstGeom>
        </p:spPr>
      </p:pic>
      <p:sp>
        <p:nvSpPr>
          <p:cNvPr id="9" name="Oval 8"/>
          <p:cNvSpPr/>
          <p:nvPr/>
        </p:nvSpPr>
        <p:spPr>
          <a:xfrm>
            <a:off x="6485080" y="5409432"/>
            <a:ext cx="846707" cy="476311"/>
          </a:xfrm>
          <a:prstGeom prst="ellipse">
            <a:avLst/>
          </a:prstGeom>
          <a:noFill/>
          <a:ln w="5715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>
            <a:endCxn id="9" idx="7"/>
          </p:cNvCxnSpPr>
          <p:nvPr/>
        </p:nvCxnSpPr>
        <p:spPr>
          <a:xfrm flipH="1">
            <a:off x="7207790" y="4569060"/>
            <a:ext cx="430217" cy="910126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46956" y="2099298"/>
            <a:ext cx="1640496" cy="12003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Run blue highlighted portion 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423359" y="5832849"/>
            <a:ext cx="1428813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Run line 8</a:t>
            </a:r>
            <a:endParaRPr lang="en-US" sz="2400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1799252" y="6063682"/>
            <a:ext cx="740869" cy="0"/>
          </a:xfrm>
          <a:prstGeom prst="straightConnector1">
            <a:avLst/>
          </a:prstGeom>
          <a:ln w="57150" cmpd="sng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0910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0920" y="146023"/>
            <a:ext cx="8922059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hlinkClick r:id="rId2"/>
              </a:rPr>
              <a:t>From:  http://socserv.mcmaster.ca/jfox/Courses/R/ICPSR/R-install-instructions.html</a:t>
            </a:r>
            <a:endParaRPr lang="en-US" sz="2400" dirty="0" smtClean="0"/>
          </a:p>
          <a:p>
            <a:endParaRPr lang="en-US" sz="800" b="1" i="0" dirty="0" smtClean="0">
              <a:solidFill>
                <a:srgbClr val="0000FF"/>
              </a:solidFill>
              <a:effectLst/>
              <a:latin typeface="Verdana" panose="020B0604030504040204" pitchFamily="34" charset="0"/>
            </a:endParaRPr>
          </a:p>
          <a:p>
            <a:r>
              <a:rPr lang="en-US" sz="2800" b="1" i="0" dirty="0" smtClean="0">
                <a:solidFill>
                  <a:srgbClr val="0000FF"/>
                </a:solidFill>
                <a:effectLst/>
                <a:latin typeface="Verdana" panose="020B0604030504040204" pitchFamily="34" charset="0"/>
              </a:rPr>
              <a:t>Installing R on Windows</a:t>
            </a:r>
          </a:p>
          <a:p>
            <a:endParaRPr lang="en-US" sz="1400" b="1" dirty="0">
              <a:solidFill>
                <a:srgbClr val="0000FF"/>
              </a:solidFill>
              <a:latin typeface="Verdana" panose="020B0604030504040204" pitchFamily="34" charset="0"/>
            </a:endParaRPr>
          </a:p>
          <a:p>
            <a:r>
              <a:rPr lang="en-US" sz="2800" dirty="0"/>
              <a:t>Instead of installing R in the standard location, C:\Program Files\R\R-3.1.1, I suggest that you use C:\R\R-3.1.1. This will allow you to install packages without running R with administrator privileges and will avoid problems that sometimes occur when there are spaces in paths</a:t>
            </a:r>
            <a:r>
              <a:rPr lang="en-US" sz="2800" dirty="0" smtClean="0"/>
              <a:t>.</a:t>
            </a:r>
          </a:p>
          <a:p>
            <a:endParaRPr lang="en-US" sz="2800" b="1" i="0" dirty="0">
              <a:solidFill>
                <a:srgbClr val="0000FF"/>
              </a:solidFill>
              <a:effectLst/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63683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66800"/>
            <a:ext cx="9144000" cy="4717957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522409" y="174773"/>
            <a:ext cx="4467890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hlinkClick r:id="rId3"/>
              </a:rPr>
              <a:t>https://cran.rstudio.com/</a:t>
            </a:r>
            <a:r>
              <a:rPr lang="en-US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215943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39188" y="346309"/>
            <a:ext cx="1070666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hlinkClick r:id="rId2"/>
              </a:rPr>
              <a:t>http://www.rstudio.com/products/rstudio/download</a:t>
            </a:r>
            <a:r>
              <a:rPr lang="en-US" sz="2800" dirty="0" smtClean="0">
                <a:hlinkClick r:id="rId2"/>
              </a:rPr>
              <a:t>/</a:t>
            </a:r>
            <a:r>
              <a:rPr lang="en-US" sz="2800" dirty="0" smtClean="0"/>
              <a:t> </a:t>
            </a: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350370"/>
            <a:ext cx="9144000" cy="308874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039500" y="5063012"/>
            <a:ext cx="3157514" cy="954107"/>
          </a:xfrm>
          <a:prstGeom prst="rect">
            <a:avLst/>
          </a:prstGeom>
          <a:solidFill>
            <a:srgbClr val="FDEADA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Scroll down until you get to installers</a:t>
            </a:r>
            <a:endParaRPr lang="en-US" sz="2800" dirty="0"/>
          </a:p>
        </p:txBody>
      </p:sp>
      <p:sp>
        <p:nvSpPr>
          <p:cNvPr id="6" name="Bent Arrow 5"/>
          <p:cNvSpPr/>
          <p:nvPr/>
        </p:nvSpPr>
        <p:spPr>
          <a:xfrm flipH="1">
            <a:off x="3563227" y="2363915"/>
            <a:ext cx="687950" cy="2716738"/>
          </a:xfrm>
          <a:prstGeom prst="bentArrow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03667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8600"/>
            <a:ext cx="9144000" cy="639707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469555" y="6192046"/>
            <a:ext cx="5221371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This is where you type commands</a:t>
            </a:r>
            <a:endParaRPr lang="en-US" sz="2800" dirty="0"/>
          </a:p>
        </p:txBody>
      </p:sp>
      <p:cxnSp>
        <p:nvCxnSpPr>
          <p:cNvPr id="6" name="Straight Arrow Connector 5"/>
          <p:cNvCxnSpPr>
            <a:stCxn id="3" idx="1"/>
          </p:cNvCxnSpPr>
          <p:nvPr/>
        </p:nvCxnSpPr>
        <p:spPr>
          <a:xfrm flipH="1" flipV="1">
            <a:off x="388075" y="6439024"/>
            <a:ext cx="2081480" cy="14632"/>
          </a:xfrm>
          <a:prstGeom prst="straightConnector1">
            <a:avLst/>
          </a:prstGeom>
          <a:ln w="50800">
            <a:solidFill>
              <a:schemeClr val="accent4">
                <a:lumMod val="75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09109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910" y="1339079"/>
            <a:ext cx="6936289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3600" dirty="0" smtClean="0">
                <a:hlinkClick r:id="rId2"/>
              </a:rPr>
              <a:t>http</a:t>
            </a:r>
            <a:r>
              <a:rPr lang="en-US" sz="3600" dirty="0">
                <a:hlinkClick r:id="rId2"/>
              </a:rPr>
              <a:t>://swirlstats.com/</a:t>
            </a:r>
            <a:r>
              <a:rPr lang="en-US" sz="3600" dirty="0" smtClean="0">
                <a:hlinkClick r:id="rId2"/>
              </a:rPr>
              <a:t>students.html</a:t>
            </a:r>
            <a:r>
              <a:rPr lang="en-US" sz="3600" dirty="0" smtClean="0"/>
              <a:t> </a:t>
            </a:r>
            <a:endParaRPr lang="en-US" sz="36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920" y="2379260"/>
            <a:ext cx="9144000" cy="4211737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2399189"/>
            <a:ext cx="1675775" cy="67036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64595" y="370464"/>
            <a:ext cx="8714031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/>
              <a:t>If you would like to learn R or statistics or data analysis via Swirl: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36069228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2244" y="5346263"/>
            <a:ext cx="87917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hlinkClick r:id="rId2"/>
              </a:rPr>
              <a:t>https://github.com/swirldev/swirl_courses#swirl-</a:t>
            </a:r>
            <a:r>
              <a:rPr lang="en-US" sz="2800" dirty="0" smtClean="0">
                <a:hlinkClick r:id="rId2"/>
              </a:rPr>
              <a:t>courses</a:t>
            </a:r>
            <a:r>
              <a:rPr lang="en-US" sz="2800" dirty="0" smtClean="0"/>
              <a:t> </a:t>
            </a: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345626" y="215315"/>
            <a:ext cx="8209645" cy="69218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800" dirty="0" smtClean="0"/>
              <a:t>After you have installed a package using</a:t>
            </a:r>
          </a:p>
          <a:p>
            <a:pPr>
              <a:lnSpc>
                <a:spcPct val="120000"/>
              </a:lnSpc>
            </a:pPr>
            <a:r>
              <a:rPr lang="en-US" sz="2800" dirty="0" smtClean="0"/>
              <a:t>	&gt;  </a:t>
            </a:r>
            <a:r>
              <a:rPr lang="en-US" sz="2800" dirty="0" err="1" smtClean="0"/>
              <a:t>install.packages</a:t>
            </a:r>
            <a:r>
              <a:rPr lang="en-US" sz="2800" dirty="0" smtClean="0"/>
              <a:t>(“swirl”)</a:t>
            </a:r>
          </a:p>
          <a:p>
            <a:pPr>
              <a:lnSpc>
                <a:spcPct val="120000"/>
              </a:lnSpc>
            </a:pPr>
            <a:r>
              <a:rPr lang="en-US" sz="2800" dirty="0" smtClean="0"/>
              <a:t>You can load the package using the library command:</a:t>
            </a:r>
          </a:p>
          <a:p>
            <a:pPr>
              <a:lnSpc>
                <a:spcPct val="120000"/>
              </a:lnSpc>
            </a:pPr>
            <a:r>
              <a:rPr lang="en-US" sz="2800" dirty="0" smtClean="0"/>
              <a:t>	&gt;  library</a:t>
            </a:r>
            <a:r>
              <a:rPr lang="en-US" sz="2800" dirty="0"/>
              <a:t>(swirl</a:t>
            </a:r>
            <a:r>
              <a:rPr lang="en-US" sz="2800" dirty="0" smtClean="0"/>
              <a:t>)</a:t>
            </a:r>
          </a:p>
          <a:p>
            <a:pPr>
              <a:lnSpc>
                <a:spcPct val="120000"/>
              </a:lnSpc>
            </a:pPr>
            <a:r>
              <a:rPr lang="en-US" sz="2800" dirty="0" smtClean="0"/>
              <a:t>Use the following to install Swirl courses:</a:t>
            </a:r>
            <a:endParaRPr lang="en-US" sz="2800" dirty="0"/>
          </a:p>
          <a:p>
            <a:pPr>
              <a:lnSpc>
                <a:spcPct val="120000"/>
              </a:lnSpc>
            </a:pPr>
            <a:r>
              <a:rPr lang="en-US" sz="2800" dirty="0" smtClean="0"/>
              <a:t>	&gt;  </a:t>
            </a:r>
            <a:r>
              <a:rPr lang="en-US" sz="2800" dirty="0" err="1" smtClean="0"/>
              <a:t>install_from_swirl</a:t>
            </a:r>
            <a:r>
              <a:rPr lang="en-US" sz="2800" dirty="0" smtClean="0"/>
              <a:t>(</a:t>
            </a:r>
            <a:r>
              <a:rPr lang="en-US" sz="2800" dirty="0"/>
              <a:t>"Course Name Here"</a:t>
            </a:r>
            <a:r>
              <a:rPr lang="en-US" sz="2800" dirty="0" smtClean="0"/>
              <a:t>)</a:t>
            </a:r>
          </a:p>
          <a:p>
            <a:pPr>
              <a:lnSpc>
                <a:spcPct val="120000"/>
              </a:lnSpc>
            </a:pPr>
            <a:r>
              <a:rPr lang="en-US" sz="2800" dirty="0" smtClean="0"/>
              <a:t>The following will start swirl:</a:t>
            </a:r>
            <a:endParaRPr lang="en-US" sz="2800" dirty="0"/>
          </a:p>
          <a:p>
            <a:pPr>
              <a:lnSpc>
                <a:spcPct val="120000"/>
              </a:lnSpc>
            </a:pPr>
            <a:r>
              <a:rPr lang="en-US" sz="2800" dirty="0" smtClean="0"/>
              <a:t>	&gt;  swirl</a:t>
            </a:r>
            <a:r>
              <a:rPr lang="en-US" sz="2800" dirty="0"/>
              <a:t>(</a:t>
            </a:r>
            <a:r>
              <a:rPr lang="en-US" sz="2800" dirty="0" smtClean="0"/>
              <a:t>)</a:t>
            </a:r>
          </a:p>
          <a:p>
            <a:endParaRPr lang="en-US" sz="2400" dirty="0" smtClean="0"/>
          </a:p>
          <a:p>
            <a:r>
              <a:rPr lang="en-US" sz="2800" dirty="0" smtClean="0"/>
              <a:t>For a list of courses:</a:t>
            </a:r>
          </a:p>
          <a:p>
            <a:endParaRPr lang="en-US" sz="2400" dirty="0" smtClean="0"/>
          </a:p>
          <a:p>
            <a:endParaRPr lang="en-US" sz="2800" dirty="0" smtClean="0"/>
          </a:p>
          <a:p>
            <a:endParaRPr lang="en-US" sz="1100" b="1" dirty="0" smtClean="0"/>
          </a:p>
          <a:p>
            <a:r>
              <a:rPr lang="en-US" sz="2800" dirty="0">
                <a:hlinkClick r:id="rId3"/>
              </a:rPr>
              <a:t>http://swirlstats.com/scn/</a:t>
            </a:r>
            <a:r>
              <a:rPr lang="en-US" sz="2800" dirty="0" smtClean="0">
                <a:hlinkClick r:id="rId3"/>
              </a:rPr>
              <a:t>title.html</a:t>
            </a:r>
            <a:r>
              <a:rPr lang="en-US" sz="2800" dirty="0" smtClean="0"/>
              <a:t> </a:t>
            </a:r>
            <a:endParaRPr lang="en-US" sz="28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109109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9874" y="70565"/>
            <a:ext cx="8590554" cy="6555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Some notes:</a:t>
            </a:r>
          </a:p>
          <a:p>
            <a:endParaRPr lang="en-US" sz="2800" dirty="0"/>
          </a:p>
          <a:p>
            <a:r>
              <a:rPr lang="en-US" sz="2800" dirty="0" smtClean="0"/>
              <a:t>1.) Normally you only need to install a package once.</a:t>
            </a:r>
          </a:p>
          <a:p>
            <a:r>
              <a:rPr lang="en-US" sz="2800" dirty="0" smtClean="0"/>
              <a:t>            </a:t>
            </a:r>
            <a:r>
              <a:rPr lang="en-US" sz="2800" dirty="0" err="1" smtClean="0"/>
              <a:t>e.g</a:t>
            </a:r>
            <a:r>
              <a:rPr lang="en-US" sz="2800" dirty="0" smtClean="0"/>
              <a:t>   &gt; </a:t>
            </a:r>
            <a:r>
              <a:rPr lang="en-US" sz="2800" dirty="0" err="1" smtClean="0"/>
              <a:t>install.packages</a:t>
            </a:r>
            <a:r>
              <a:rPr lang="en-US" sz="2800" dirty="0" smtClean="0"/>
              <a:t>(“</a:t>
            </a:r>
            <a:r>
              <a:rPr lang="en-US" sz="2800" dirty="0" err="1" smtClean="0"/>
              <a:t>TDAmapper</a:t>
            </a:r>
            <a:r>
              <a:rPr lang="en-US" sz="2800" dirty="0" smtClean="0"/>
              <a:t>”)</a:t>
            </a:r>
          </a:p>
          <a:p>
            <a:endParaRPr lang="en-US" sz="2800" dirty="0"/>
          </a:p>
          <a:p>
            <a:r>
              <a:rPr lang="en-US" sz="2800" dirty="0" smtClean="0"/>
              <a:t>2.)  If you want to use a package, you must load it</a:t>
            </a:r>
          </a:p>
          <a:p>
            <a:r>
              <a:rPr lang="en-US" sz="2800" dirty="0" smtClean="0"/>
              <a:t>    </a:t>
            </a:r>
            <a:r>
              <a:rPr lang="en-US" sz="2800" dirty="0"/>
              <a:t> </a:t>
            </a:r>
            <a:r>
              <a:rPr lang="en-US" sz="2800" dirty="0" smtClean="0"/>
              <a:t>       </a:t>
            </a:r>
            <a:r>
              <a:rPr lang="en-US" sz="2800" dirty="0" err="1" smtClean="0"/>
              <a:t>e.g</a:t>
            </a:r>
            <a:r>
              <a:rPr lang="en-US" sz="2800" dirty="0" smtClean="0"/>
              <a:t>   </a:t>
            </a:r>
            <a:r>
              <a:rPr lang="en-US" sz="2800" dirty="0"/>
              <a:t>&gt; </a:t>
            </a:r>
            <a:r>
              <a:rPr lang="en-US" sz="2800" dirty="0" smtClean="0"/>
              <a:t>library(</a:t>
            </a:r>
            <a:r>
              <a:rPr lang="en-US" sz="2800" dirty="0"/>
              <a:t>“</a:t>
            </a:r>
            <a:r>
              <a:rPr lang="en-US" sz="2800" dirty="0" err="1"/>
              <a:t>TDAmapper</a:t>
            </a:r>
            <a:r>
              <a:rPr lang="en-US" sz="2800" dirty="0"/>
              <a:t>”</a:t>
            </a:r>
            <a:r>
              <a:rPr lang="en-US" sz="2800" dirty="0" smtClean="0"/>
              <a:t>)</a:t>
            </a:r>
          </a:p>
          <a:p>
            <a:r>
              <a:rPr lang="en-US" sz="2800" dirty="0" smtClean="0"/>
              <a:t>       You only need to do this once per session.</a:t>
            </a:r>
          </a:p>
          <a:p>
            <a:endParaRPr lang="en-US" sz="2800" dirty="0"/>
          </a:p>
          <a:p>
            <a:r>
              <a:rPr lang="en-US" sz="2800" dirty="0" smtClean="0"/>
              <a:t>3.)  If you want to repeat a command, you can use the  up-arrow on your keyboard to obtain previously typed commands in the console.</a:t>
            </a:r>
          </a:p>
          <a:p>
            <a:endParaRPr lang="en-US" sz="2800" dirty="0"/>
          </a:p>
          <a:p>
            <a:r>
              <a:rPr lang="en-US" sz="2800" dirty="0" smtClean="0"/>
              <a:t>4.)  When you start typing commands, R will show you some choices.  You can click on the one you want.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109109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64669"/>
            <a:ext cx="9144000" cy="629333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51589" y="52923"/>
            <a:ext cx="73805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hlinkClick r:id="rId3"/>
              </a:rPr>
              <a:t>https://CRAN.R-project.org/package=</a:t>
            </a:r>
            <a:r>
              <a:rPr lang="en-US" sz="2400" dirty="0" smtClean="0">
                <a:hlinkClick r:id="rId3"/>
              </a:rPr>
              <a:t>TDAmapper</a:t>
            </a:r>
            <a:r>
              <a:rPr lang="en-US" sz="2400" dirty="0" smtClean="0"/>
              <a:t>   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5256642" y="3598798"/>
            <a:ext cx="2857638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Click on README for info about package</a:t>
            </a:r>
            <a:endParaRPr lang="en-US" sz="2400" dirty="0"/>
          </a:p>
        </p:txBody>
      </p:sp>
      <p:cxnSp>
        <p:nvCxnSpPr>
          <p:cNvPr id="8" name="Straight Arrow Connector 7"/>
          <p:cNvCxnSpPr>
            <a:stCxn id="6" idx="1"/>
          </p:cNvCxnSpPr>
          <p:nvPr/>
        </p:nvCxnSpPr>
        <p:spPr>
          <a:xfrm flipH="1">
            <a:off x="2169689" y="4014297"/>
            <a:ext cx="3086953" cy="431275"/>
          </a:xfrm>
          <a:prstGeom prst="straightConnector1">
            <a:avLst/>
          </a:prstGeom>
          <a:ln w="38100" cmpd="sng">
            <a:solidFill>
              <a:srgbClr val="BF9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792544" y="4763113"/>
            <a:ext cx="3792544" cy="8309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Click on </a:t>
            </a:r>
            <a:r>
              <a:rPr lang="en-US" sz="2400" dirty="0" err="1" smtClean="0"/>
              <a:t>pdf</a:t>
            </a:r>
            <a:r>
              <a:rPr lang="en-US" sz="2400" dirty="0" smtClean="0"/>
              <a:t> for description of all </a:t>
            </a:r>
            <a:r>
              <a:rPr lang="en-US" sz="2400" dirty="0" err="1" smtClean="0"/>
              <a:t>TDAmapper</a:t>
            </a:r>
            <a:r>
              <a:rPr lang="en-US" sz="2400" dirty="0" smtClean="0"/>
              <a:t> commands</a:t>
            </a:r>
            <a:endParaRPr lang="en-US" sz="2400" dirty="0"/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2857639" y="5221783"/>
            <a:ext cx="934905" cy="123488"/>
          </a:xfrm>
          <a:prstGeom prst="straightConnector1">
            <a:avLst/>
          </a:prstGeom>
          <a:ln w="38100" cmpd="sng">
            <a:solidFill>
              <a:schemeClr val="accent6">
                <a:lumMod val="5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09109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1674</TotalTime>
  <Words>522</Words>
  <Application>Microsoft Macintosh PowerPoint</Application>
  <PresentationFormat>On-screen Show (4:3)</PresentationFormat>
  <Paragraphs>89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University of Iowa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Darcy, Isabel K</dc:creator>
  <cp:lastModifiedBy>a anonymous</cp:lastModifiedBy>
  <cp:revision>24</cp:revision>
  <dcterms:created xsi:type="dcterms:W3CDTF">2015-01-28T02:42:36Z</dcterms:created>
  <dcterms:modified xsi:type="dcterms:W3CDTF">2017-01-19T06:31:59Z</dcterms:modified>
</cp:coreProperties>
</file>