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69" r:id="rId3"/>
    <p:sldId id="271" r:id="rId4"/>
    <p:sldId id="276" r:id="rId5"/>
    <p:sldId id="274" r:id="rId6"/>
    <p:sldId id="275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0591" autoAdjust="0"/>
    <p:restoredTop sz="94660"/>
  </p:normalViewPr>
  <p:slideViewPr>
    <p:cSldViewPr snapToGrid="0" showGuides="1">
      <p:cViewPr varScale="1">
        <p:scale>
          <a:sx n="44" d="100"/>
          <a:sy n="44" d="100"/>
        </p:scale>
        <p:origin x="1045" y="2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954B-E533-455A-B8C6-4CF2DBEE38D5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2F044-0E3B-4221-AAB5-39A905D47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160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954B-E533-455A-B8C6-4CF2DBEE38D5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2F044-0E3B-4221-AAB5-39A905D47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621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954B-E533-455A-B8C6-4CF2DBEE38D5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2F044-0E3B-4221-AAB5-39A905D47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84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954B-E533-455A-B8C6-4CF2DBEE38D5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2F044-0E3B-4221-AAB5-39A905D47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84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954B-E533-455A-B8C6-4CF2DBEE38D5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2F044-0E3B-4221-AAB5-39A905D47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070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954B-E533-455A-B8C6-4CF2DBEE38D5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2F044-0E3B-4221-AAB5-39A905D47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119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954B-E533-455A-B8C6-4CF2DBEE38D5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2F044-0E3B-4221-AAB5-39A905D47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834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954B-E533-455A-B8C6-4CF2DBEE38D5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2F044-0E3B-4221-AAB5-39A905D47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613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954B-E533-455A-B8C6-4CF2DBEE38D5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2F044-0E3B-4221-AAB5-39A905D47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414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954B-E533-455A-B8C6-4CF2DBEE38D5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2F044-0E3B-4221-AAB5-39A905D47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381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954B-E533-455A-B8C6-4CF2DBEE38D5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2F044-0E3B-4221-AAB5-39A905D47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11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EB954B-E533-455A-B8C6-4CF2DBEE38D5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2F044-0E3B-4221-AAB5-39A905D47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014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mplehtmlguide.com/cheatsheet.php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reu.dimacs.rutgers.edu/Symbols.pdf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84" y="1675748"/>
            <a:ext cx="8942832" cy="2123864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00" y="276526"/>
            <a:ext cx="2743200" cy="8763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14398" y="250257"/>
            <a:ext cx="3359217" cy="10780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Click on Upload to Upload </a:t>
            </a:r>
            <a:r>
              <a:rPr lang="en-US" sz="2400" dirty="0" err="1" smtClean="0">
                <a:solidFill>
                  <a:schemeClr val="tx1"/>
                </a:solidFill>
              </a:rPr>
              <a:t>mapper.ipynb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273616" y="789269"/>
            <a:ext cx="1001028" cy="1"/>
          </a:xfrm>
          <a:prstGeom prst="straightConnector1">
            <a:avLst/>
          </a:prstGeom>
          <a:ln w="92075">
            <a:solidFill>
              <a:schemeClr val="accent4">
                <a:lumMod val="60000"/>
                <a:lumOff val="4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2105" y="4341947"/>
            <a:ext cx="4638675" cy="2390775"/>
          </a:xfrm>
          <a:prstGeom prst="rect">
            <a:avLst/>
          </a:prstGeom>
        </p:spPr>
      </p:pic>
      <p:cxnSp>
        <p:nvCxnSpPr>
          <p:cNvPr id="9" name="Straight Arrow Connector 8"/>
          <p:cNvCxnSpPr>
            <a:stCxn id="5" idx="3"/>
          </p:cNvCxnSpPr>
          <p:nvPr/>
        </p:nvCxnSpPr>
        <p:spPr>
          <a:xfrm>
            <a:off x="4273615" y="789272"/>
            <a:ext cx="3498785" cy="2319688"/>
          </a:xfrm>
          <a:prstGeom prst="straightConnector1">
            <a:avLst/>
          </a:prstGeom>
          <a:ln w="92075">
            <a:solidFill>
              <a:schemeClr val="accent4">
                <a:lumMod val="60000"/>
                <a:lumOff val="4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5284268" y="5003539"/>
            <a:ext cx="3359217" cy="10780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Click on New, Python2 to open new Python2 notebook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2406316" y="5501643"/>
            <a:ext cx="2839274" cy="398643"/>
          </a:xfrm>
          <a:prstGeom prst="straightConnector1">
            <a:avLst/>
          </a:prstGeom>
          <a:ln w="92075">
            <a:solidFill>
              <a:schemeClr val="accent4">
                <a:lumMod val="60000"/>
                <a:lumOff val="4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0"/>
          </p:cNvCxnSpPr>
          <p:nvPr/>
        </p:nvCxnSpPr>
        <p:spPr>
          <a:xfrm flipV="1">
            <a:off x="6963877" y="3221276"/>
            <a:ext cx="1583357" cy="1782263"/>
          </a:xfrm>
          <a:prstGeom prst="straightConnector1">
            <a:avLst/>
          </a:prstGeom>
          <a:ln w="92075">
            <a:solidFill>
              <a:schemeClr val="accent4">
                <a:lumMod val="60000"/>
                <a:lumOff val="4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2" idx="1"/>
          </p:cNvCxnSpPr>
          <p:nvPr/>
        </p:nvCxnSpPr>
        <p:spPr>
          <a:xfrm flipH="1" flipV="1">
            <a:off x="3734602" y="5031155"/>
            <a:ext cx="1549666" cy="511399"/>
          </a:xfrm>
          <a:prstGeom prst="straightConnector1">
            <a:avLst/>
          </a:prstGeom>
          <a:ln w="92075">
            <a:solidFill>
              <a:schemeClr val="accent4">
                <a:lumMod val="60000"/>
                <a:lumOff val="4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328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93419"/>
            <a:ext cx="9125613" cy="484632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914398" y="211757"/>
            <a:ext cx="3869358" cy="53901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Click to run highlighted line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4" name="Straight Arrow Connector 3"/>
          <p:cNvCxnSpPr>
            <a:stCxn id="3" idx="2"/>
          </p:cNvCxnSpPr>
          <p:nvPr/>
        </p:nvCxnSpPr>
        <p:spPr>
          <a:xfrm>
            <a:off x="2849077" y="750769"/>
            <a:ext cx="1549668" cy="1732549"/>
          </a:xfrm>
          <a:prstGeom prst="straightConnector1">
            <a:avLst/>
          </a:prstGeom>
          <a:ln w="92075">
            <a:solidFill>
              <a:schemeClr val="accent4">
                <a:lumMod val="60000"/>
                <a:lumOff val="4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4215865" y="2387065"/>
            <a:ext cx="567891" cy="55826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915426" y="5959941"/>
            <a:ext cx="5342023" cy="62562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Highlighted line indicated by blue strip.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9" idx="1"/>
          </p:cNvCxnSpPr>
          <p:nvPr/>
        </p:nvCxnSpPr>
        <p:spPr>
          <a:xfrm flipH="1" flipV="1">
            <a:off x="539016" y="5111015"/>
            <a:ext cx="1376410" cy="1161740"/>
          </a:xfrm>
          <a:prstGeom prst="straightConnector1">
            <a:avLst/>
          </a:prstGeom>
          <a:ln w="92075">
            <a:solidFill>
              <a:schemeClr val="accent4">
                <a:lumMod val="60000"/>
                <a:lumOff val="4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486684" y="4456497"/>
            <a:ext cx="2600427" cy="81814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Can also press shift enter to run a cell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73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63152"/>
            <a:ext cx="9107424" cy="4971014"/>
          </a:xfrm>
          <a:prstGeom prst="rect">
            <a:avLst/>
          </a:prstGeom>
        </p:spPr>
      </p:pic>
      <p:sp>
        <p:nvSpPr>
          <p:cNvPr id="4" name="Left Brace 3"/>
          <p:cNvSpPr/>
          <p:nvPr/>
        </p:nvSpPr>
        <p:spPr>
          <a:xfrm>
            <a:off x="3070459" y="2059806"/>
            <a:ext cx="596764" cy="1369194"/>
          </a:xfrm>
          <a:prstGeom prst="leftBrace">
            <a:avLst>
              <a:gd name="adj1" fmla="val 8333"/>
              <a:gd name="adj2" fmla="val 44488"/>
            </a:avLst>
          </a:prstGeom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48640" y="2059806"/>
            <a:ext cx="2521819" cy="89514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Or click on one of these to run cells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012709" y="4424864"/>
            <a:ext cx="789272" cy="59089"/>
          </a:xfrm>
          <a:prstGeom prst="straightConnector1">
            <a:avLst/>
          </a:prstGeom>
          <a:ln w="92075">
            <a:solidFill>
              <a:schemeClr val="accent4">
                <a:lumMod val="60000"/>
                <a:lumOff val="4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279130" y="4251608"/>
            <a:ext cx="2791329" cy="4042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To change cell type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12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77" y="4485320"/>
            <a:ext cx="8486775" cy="22764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10185"/>
            <a:ext cx="9144000" cy="1923277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>
            <a:off x="4119613" y="2342263"/>
            <a:ext cx="9625" cy="2633998"/>
          </a:xfrm>
          <a:prstGeom prst="straightConnector1">
            <a:avLst/>
          </a:prstGeom>
          <a:ln w="92075">
            <a:solidFill>
              <a:schemeClr val="accent4">
                <a:lumMod val="60000"/>
                <a:lumOff val="4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300438" y="924025"/>
            <a:ext cx="606391" cy="683394"/>
          </a:xfrm>
          <a:prstGeom prst="straightConnector1">
            <a:avLst/>
          </a:prstGeom>
          <a:ln w="92075">
            <a:solidFill>
              <a:schemeClr val="accent4">
                <a:lumMod val="60000"/>
                <a:lumOff val="4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89821" y="167925"/>
            <a:ext cx="8364357" cy="84015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If you run a Markdown cell, you get nice looking text, note  Markdown cells do not have </a:t>
            </a:r>
            <a:r>
              <a:rPr lang="en-US" sz="2400" dirty="0" smtClean="0">
                <a:solidFill>
                  <a:srgbClr val="0000CC"/>
                </a:solidFill>
              </a:rPr>
              <a:t>In [ ]: </a:t>
            </a:r>
            <a:r>
              <a:rPr lang="en-US" sz="2400" dirty="0" smtClean="0">
                <a:solidFill>
                  <a:schemeClr val="tx1"/>
                </a:solidFill>
              </a:rPr>
              <a:t>in front of them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760395" y="3022333"/>
            <a:ext cx="500514" cy="513233"/>
          </a:xfrm>
          <a:prstGeom prst="straightConnector1">
            <a:avLst/>
          </a:prstGeom>
          <a:ln w="92075">
            <a:solidFill>
              <a:schemeClr val="accent4">
                <a:lumMod val="60000"/>
                <a:lumOff val="4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228296" y="3535565"/>
            <a:ext cx="9040832" cy="88930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0000CC"/>
                </a:solidFill>
              </a:rPr>
              <a:t>In [ ]: </a:t>
            </a:r>
            <a:r>
              <a:rPr lang="en-US" sz="2200" dirty="0" smtClean="0">
                <a:solidFill>
                  <a:schemeClr val="tx1"/>
                </a:solidFill>
              </a:rPr>
              <a:t>means this cell contains code.  After your run this cell, the bracket [ ] will contain a number indicating the order in which you have run your code cells.</a:t>
            </a:r>
            <a:endParaRPr lang="en-US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5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53165" y="1351390"/>
            <a:ext cx="12215365" cy="3952875"/>
            <a:chOff x="0" y="947339"/>
            <a:chExt cx="12215365" cy="3952875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 rotWithShape="1">
            <a:blip r:embed="rId2"/>
            <a:srcRect r="72963"/>
            <a:stretch/>
          </p:blipFill>
          <p:spPr>
            <a:xfrm>
              <a:off x="0" y="947339"/>
              <a:ext cx="4182317" cy="3952875"/>
            </a:xfrm>
            <a:prstGeom prst="rect">
              <a:avLst/>
            </a:prstGeom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 rotWithShape="1">
            <a:blip r:embed="rId2"/>
            <a:srcRect l="47579"/>
            <a:stretch/>
          </p:blipFill>
          <p:spPr>
            <a:xfrm>
              <a:off x="4106596" y="947339"/>
              <a:ext cx="8108769" cy="3952875"/>
            </a:xfrm>
            <a:prstGeom prst="rect">
              <a:avLst/>
            </a:prstGeom>
          </p:spPr>
        </p:pic>
      </p:grpSp>
      <p:sp>
        <p:nvSpPr>
          <p:cNvPr id="5" name="Rectangle 4"/>
          <p:cNvSpPr/>
          <p:nvPr/>
        </p:nvSpPr>
        <p:spPr>
          <a:xfrm>
            <a:off x="244548" y="405166"/>
            <a:ext cx="86655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hlinkClick r:id="rId3"/>
              </a:rPr>
              <a:t>http://</a:t>
            </a:r>
            <a:r>
              <a:rPr lang="en-US" sz="3200" dirty="0" smtClean="0">
                <a:hlinkClick r:id="rId3"/>
              </a:rPr>
              <a:t>www.simplehtmlguide.com/cheatsheet.php</a:t>
            </a:r>
            <a:r>
              <a:rPr lang="en-US" sz="3200" dirty="0" smtClean="0"/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1122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2444" y="320380"/>
            <a:ext cx="8788047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hlinkClick r:id="rId2"/>
              </a:rPr>
              <a:t>http://</a:t>
            </a:r>
            <a:r>
              <a:rPr lang="en-US" sz="3200" dirty="0" smtClean="0">
                <a:hlinkClick r:id="rId2"/>
              </a:rPr>
              <a:t>reu.dimacs.rutgers.edu/Symbols.pdf</a:t>
            </a:r>
            <a:endParaRPr lang="en-US" sz="3200" dirty="0" smtClean="0"/>
          </a:p>
          <a:p>
            <a:pPr>
              <a:lnSpc>
                <a:spcPct val="150000"/>
              </a:lnSpc>
            </a:pPr>
            <a:r>
              <a:rPr lang="en-US" sz="3200" dirty="0" smtClean="0"/>
              <a:t>Put latex command between $ </a:t>
            </a:r>
            <a:r>
              <a:rPr lang="en-US" sz="3200" dirty="0" err="1" smtClean="0"/>
              <a:t>signs,e.g</a:t>
            </a:r>
            <a:r>
              <a:rPr lang="en-US" sz="3200" dirty="0" smtClean="0"/>
              <a:t>.:  </a:t>
            </a:r>
            <a:r>
              <a:rPr lang="en-US" sz="3200" dirty="0" smtClean="0">
                <a:solidFill>
                  <a:srgbClr val="C00000"/>
                </a:solidFill>
              </a:rPr>
              <a:t>$\alpha$ </a:t>
            </a:r>
            <a:endParaRPr lang="en-US" sz="3200" dirty="0">
              <a:solidFill>
                <a:srgbClr val="C0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8441"/>
          <a:stretch/>
        </p:blipFill>
        <p:spPr>
          <a:xfrm>
            <a:off x="116957" y="1702597"/>
            <a:ext cx="5651205" cy="23717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444" y="4323795"/>
            <a:ext cx="7124700" cy="23145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69640" y="1797595"/>
            <a:ext cx="5276850" cy="287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17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771</TotalTime>
  <Words>127</Words>
  <Application>Microsoft Office PowerPoint</Application>
  <PresentationFormat>On-screen Show (4:3)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Iowa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Darcy, Isabel K</dc:creator>
  <cp:lastModifiedBy>Darcy, Isabel K</cp:lastModifiedBy>
  <cp:revision>14</cp:revision>
  <dcterms:created xsi:type="dcterms:W3CDTF">2018-02-06T21:43:29Z</dcterms:created>
  <dcterms:modified xsi:type="dcterms:W3CDTF">2018-02-08T14:51:19Z</dcterms:modified>
</cp:coreProperties>
</file>