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6"/>
  </p:handoutMasterIdLst>
  <p:sldIdLst>
    <p:sldId id="290" r:id="rId2"/>
    <p:sldId id="291" r:id="rId3"/>
    <p:sldId id="263" r:id="rId4"/>
    <p:sldId id="264" r:id="rId5"/>
    <p:sldId id="266" r:id="rId6"/>
    <p:sldId id="272" r:id="rId7"/>
    <p:sldId id="268" r:id="rId8"/>
    <p:sldId id="270" r:id="rId9"/>
    <p:sldId id="274" r:id="rId10"/>
    <p:sldId id="275" r:id="rId11"/>
    <p:sldId id="276" r:id="rId12"/>
    <p:sldId id="277" r:id="rId13"/>
    <p:sldId id="278" r:id="rId14"/>
    <p:sldId id="267" r:id="rId15"/>
    <p:sldId id="279" r:id="rId16"/>
    <p:sldId id="280" r:id="rId17"/>
    <p:sldId id="281" r:id="rId18"/>
    <p:sldId id="283" r:id="rId19"/>
    <p:sldId id="284" r:id="rId20"/>
    <p:sldId id="288" r:id="rId21"/>
    <p:sldId id="287" r:id="rId22"/>
    <p:sldId id="286" r:id="rId23"/>
    <p:sldId id="293" r:id="rId24"/>
    <p:sldId id="29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>
      <p:cViewPr varScale="1">
        <p:scale>
          <a:sx n="52" d="100"/>
          <a:sy n="52" d="100"/>
        </p:scale>
        <p:origin x="779" y="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85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12927-36C8-48BD-ABAA-747C002209BA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29624-52D4-4733-9FCA-E64C4BA07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544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42C4-203E-465F-96B5-D34110EA5089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ABC18-87FE-42DC-8723-BBDEEB0BB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91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42C4-203E-465F-96B5-D34110EA5089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ABC18-87FE-42DC-8723-BBDEEB0BB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18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42C4-203E-465F-96B5-D34110EA5089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ABC18-87FE-42DC-8723-BBDEEB0BB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38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42C4-203E-465F-96B5-D34110EA5089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ABC18-87FE-42DC-8723-BBDEEB0BB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987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42C4-203E-465F-96B5-D34110EA5089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ABC18-87FE-42DC-8723-BBDEEB0BB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973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42C4-203E-465F-96B5-D34110EA5089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ABC18-87FE-42DC-8723-BBDEEB0BB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604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42C4-203E-465F-96B5-D34110EA5089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ABC18-87FE-42DC-8723-BBDEEB0BB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43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42C4-203E-465F-96B5-D34110EA5089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ABC18-87FE-42DC-8723-BBDEEB0BB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905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42C4-203E-465F-96B5-D34110EA5089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ABC18-87FE-42DC-8723-BBDEEB0BB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268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42C4-203E-465F-96B5-D34110EA5089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ABC18-87FE-42DC-8723-BBDEEB0BB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76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42C4-203E-465F-96B5-D34110EA5089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ABC18-87FE-42DC-8723-BBDEEB0BB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978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742C4-203E-465F-96B5-D34110EA5089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ABC18-87FE-42DC-8723-BBDEEB0BB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736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RAN.R-project.org/package=TDAmapper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kateto.net/network-visualization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wirlstats.com/students.html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wirlstats.com/scn/title.html" TargetMode="External"/><Relationship Id="rId2" Type="http://schemas.openxmlformats.org/officeDocument/2006/relationships/hyperlink" Target="https://github.com/swirldev/swirl_courses#swirl-courses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omepage.divms.uiowa.edu/~idarcy/COURSES/TDA/Rfiles" TargetMode="External"/><Relationship Id="rId2" Type="http://schemas.openxmlformats.org/officeDocument/2006/relationships/hyperlink" Target="http://homepage.divms.uiowa.edu/~idarcy/COURSES/TDA/Data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349"/>
            <a:ext cx="9144000" cy="6397075"/>
          </a:xfrm>
          <a:prstGeom prst="rect">
            <a:avLst/>
          </a:prstGeom>
        </p:spPr>
      </p:pic>
      <p:cxnSp>
        <p:nvCxnSpPr>
          <p:cNvPr id="6" name="Straight Arrow Connector 5"/>
          <p:cNvCxnSpPr>
            <a:stCxn id="3" idx="1"/>
          </p:cNvCxnSpPr>
          <p:nvPr/>
        </p:nvCxnSpPr>
        <p:spPr>
          <a:xfrm flipH="1" flipV="1">
            <a:off x="388075" y="6390899"/>
            <a:ext cx="2081480" cy="14632"/>
          </a:xfrm>
          <a:prstGeom prst="straightConnector1">
            <a:avLst/>
          </a:prstGeom>
          <a:ln w="50800">
            <a:solidFill>
              <a:schemeClr val="accent4">
                <a:lumMod val="75000"/>
              </a:schemeClr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83328" y="1540041"/>
            <a:ext cx="3172454" cy="2677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This is where R scripts will load.  Feel free to modify R scripts (you may wish to save older versions).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367097" y="3636743"/>
            <a:ext cx="3172454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This is where you will see images and help info, etc.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080240" y="1578541"/>
            <a:ext cx="3600441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List of all available data sets and variables.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883328" y="6136605"/>
            <a:ext cx="826067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This is where you type commands </a:t>
            </a:r>
            <a:r>
              <a:rPr lang="en-US" sz="2400" dirty="0" smtClean="0"/>
              <a:t>(unless creating a script).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3584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7900"/>
            <a:ext cx="9144000" cy="489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30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557"/>
            <a:ext cx="9144000" cy="53046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0095" y="5724525"/>
            <a:ext cx="6949440" cy="78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31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2300"/>
            <a:ext cx="9144000" cy="55901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8533" y="145101"/>
            <a:ext cx="8396574" cy="369332"/>
          </a:xfrm>
          <a:prstGeom prst="rect">
            <a:avLst/>
          </a:prstGeom>
          <a:solidFill>
            <a:srgbClr val="FFF2CC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Additional packages can be found at other repositories such as http</a:t>
            </a:r>
            <a:r>
              <a:rPr lang="en-US" dirty="0"/>
              <a:t>://</a:t>
            </a:r>
            <a:r>
              <a:rPr lang="en-US" dirty="0" err="1"/>
              <a:t>bioconductor.org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88650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0"/>
            <a:ext cx="888318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83172" y="4187745"/>
            <a:ext cx="164811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Can download source code</a:t>
            </a:r>
            <a:endParaRPr lang="en-US" dirty="0"/>
          </a:p>
        </p:txBody>
      </p:sp>
      <p:cxnSp>
        <p:nvCxnSpPr>
          <p:cNvPr id="5" name="Straight Arrow Connector 4"/>
          <p:cNvCxnSpPr>
            <a:stCxn id="3" idx="1"/>
          </p:cNvCxnSpPr>
          <p:nvPr/>
        </p:nvCxnSpPr>
        <p:spPr>
          <a:xfrm flipH="1" flipV="1">
            <a:off x="5004819" y="4248218"/>
            <a:ext cx="1678353" cy="262693"/>
          </a:xfrm>
          <a:prstGeom prst="straightConnector1">
            <a:avLst/>
          </a:prstGeom>
          <a:ln w="57150" cmpd="sng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3" idx="1"/>
          </p:cNvCxnSpPr>
          <p:nvPr/>
        </p:nvCxnSpPr>
        <p:spPr>
          <a:xfrm flipH="1">
            <a:off x="3825435" y="4510911"/>
            <a:ext cx="2857737" cy="1702675"/>
          </a:xfrm>
          <a:prstGeom prst="straightConnector1">
            <a:avLst/>
          </a:prstGeom>
          <a:ln w="57150" cmpd="sng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77667" y="4792474"/>
            <a:ext cx="81649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useful info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2420446" y="4778576"/>
            <a:ext cx="1072343" cy="74371"/>
          </a:xfrm>
          <a:prstGeom prst="straightConnector1">
            <a:avLst/>
          </a:prstGeom>
          <a:ln w="57150" cmpd="sng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797256" y="5382084"/>
            <a:ext cx="740894" cy="468665"/>
          </a:xfrm>
          <a:prstGeom prst="straightConnector1">
            <a:avLst/>
          </a:prstGeom>
          <a:ln w="57150" cmpd="sng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248803" y="2177024"/>
            <a:ext cx="3356706" cy="461665"/>
          </a:xfrm>
          <a:prstGeom prst="rect">
            <a:avLst/>
          </a:prstGeom>
          <a:solidFill>
            <a:srgbClr val="E2F0D9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dirty="0" err="1" smtClean="0"/>
              <a:t>TDAmapper</a:t>
            </a:r>
            <a:r>
              <a:rPr lang="en-US" sz="2400" dirty="0" smtClean="0"/>
              <a:t> package</a:t>
            </a:r>
          </a:p>
        </p:txBody>
      </p:sp>
    </p:spTree>
    <p:extLst>
      <p:ext uri="{BB962C8B-B14F-4D97-AF65-F5344CB8AC3E}">
        <p14:creationId xmlns:p14="http://schemas.microsoft.com/office/powerpoint/2010/main" val="302943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4669"/>
            <a:ext cx="9144000" cy="62933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1589" y="52923"/>
            <a:ext cx="73805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3"/>
              </a:rPr>
              <a:t>https://CRAN.R-project.org/package=</a:t>
            </a:r>
            <a:r>
              <a:rPr lang="en-US" sz="2400" dirty="0" smtClean="0">
                <a:hlinkClick r:id="rId3"/>
              </a:rPr>
              <a:t>TDAmapper</a:t>
            </a:r>
            <a:r>
              <a:rPr lang="en-US" sz="2400" dirty="0" smtClean="0"/>
              <a:t>  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256642" y="3598798"/>
            <a:ext cx="2857638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Click on README for info about package</a:t>
            </a:r>
            <a:endParaRPr lang="en-US" sz="2400" dirty="0"/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>
            <a:off x="2169689" y="4014297"/>
            <a:ext cx="3086953" cy="431275"/>
          </a:xfrm>
          <a:prstGeom prst="straightConnector1">
            <a:avLst/>
          </a:prstGeom>
          <a:ln w="38100" cmpd="sng">
            <a:solidFill>
              <a:srgbClr val="BF9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792544" y="4763113"/>
            <a:ext cx="3792544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Click on </a:t>
            </a:r>
            <a:r>
              <a:rPr lang="en-US" sz="2400" dirty="0" err="1" smtClean="0"/>
              <a:t>pdf</a:t>
            </a:r>
            <a:r>
              <a:rPr lang="en-US" sz="2400" dirty="0" smtClean="0"/>
              <a:t> for description of all </a:t>
            </a:r>
            <a:r>
              <a:rPr lang="en-US" sz="2400" dirty="0" err="1" smtClean="0"/>
              <a:t>TDAmapper</a:t>
            </a:r>
            <a:r>
              <a:rPr lang="en-US" sz="2400" dirty="0" smtClean="0"/>
              <a:t> commands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857639" y="5221783"/>
            <a:ext cx="934905" cy="123488"/>
          </a:xfrm>
          <a:prstGeom prst="straightConnector1">
            <a:avLst/>
          </a:prstGeom>
          <a:ln w="38100" cmpd="sng">
            <a:solidFill>
              <a:schemeClr val="accent6">
                <a:lumMod val="50000"/>
              </a:schemeClr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91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0"/>
            <a:ext cx="9144000" cy="63471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38841" y="4202864"/>
            <a:ext cx="2071481" cy="646331"/>
          </a:xfrm>
          <a:prstGeom prst="rect">
            <a:avLst/>
          </a:prstGeom>
          <a:solidFill>
            <a:srgbClr val="E2F0D9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Vignettes are also useful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4384888" y="4822710"/>
            <a:ext cx="1814434" cy="755912"/>
          </a:xfrm>
          <a:prstGeom prst="straightConnector1">
            <a:avLst/>
          </a:prstGeom>
          <a:ln w="57150" cmpd="sng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75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8174" y="62910"/>
            <a:ext cx="9921142" cy="67705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04133" y="544256"/>
            <a:ext cx="1300345" cy="461665"/>
          </a:xfrm>
          <a:prstGeom prst="rect">
            <a:avLst/>
          </a:prstGeom>
          <a:solidFill>
            <a:srgbClr val="E2F0D9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README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153961" y="2116550"/>
            <a:ext cx="2551550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 not install from </a:t>
            </a:r>
            <a:r>
              <a:rPr lang="en-US" sz="2400" dirty="0" err="1" smtClean="0"/>
              <a:t>GitHub</a:t>
            </a:r>
            <a:r>
              <a:rPr lang="en-US" sz="2400" dirty="0" smtClean="0"/>
              <a:t> unless you know what your are doing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73846" y="4954289"/>
            <a:ext cx="2273261" cy="461665"/>
          </a:xfrm>
          <a:prstGeom prst="rect">
            <a:avLst/>
          </a:prstGeom>
          <a:solidFill>
            <a:srgbClr val="E2F0D9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Install in </a:t>
            </a:r>
            <a:r>
              <a:rPr lang="en-US" sz="2400" dirty="0" err="1" smtClean="0"/>
              <a:t>Rstudio</a:t>
            </a:r>
            <a:endParaRPr lang="en-U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057403" y="4875480"/>
            <a:ext cx="1859797" cy="1938992"/>
          </a:xfrm>
          <a:prstGeom prst="rect">
            <a:avLst/>
          </a:prstGeom>
          <a:solidFill>
            <a:srgbClr val="E2F0D9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Examples are sometimes found in READMEs or Vignettes</a:t>
            </a:r>
          </a:p>
        </p:txBody>
      </p:sp>
    </p:spTree>
    <p:extLst>
      <p:ext uri="{BB962C8B-B14F-4D97-AF65-F5344CB8AC3E}">
        <p14:creationId xmlns:p14="http://schemas.microsoft.com/office/powerpoint/2010/main" val="24489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0100"/>
            <a:ext cx="9144000" cy="524532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80794" y="190455"/>
            <a:ext cx="254408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dirty="0"/>
              <a:t>Reference manual: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38834" y="5896102"/>
            <a:ext cx="5307225" cy="830997"/>
          </a:xfrm>
          <a:prstGeom prst="rect">
            <a:avLst/>
          </a:prstGeom>
          <a:solidFill>
            <a:srgbClr val="E2F0D9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reference manual lists all commands contained in the package.</a:t>
            </a:r>
          </a:p>
        </p:txBody>
      </p:sp>
      <p:sp>
        <p:nvSpPr>
          <p:cNvPr id="5" name="Left Brace 4"/>
          <p:cNvSpPr/>
          <p:nvPr/>
        </p:nvSpPr>
        <p:spPr>
          <a:xfrm>
            <a:off x="574571" y="4913420"/>
            <a:ext cx="393128" cy="861738"/>
          </a:xfrm>
          <a:prstGeom prst="leftBrace">
            <a:avLst/>
          </a:prstGeom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87999" y="5336695"/>
            <a:ext cx="1635715" cy="1028073"/>
          </a:xfrm>
          <a:custGeom>
            <a:avLst/>
            <a:gdLst>
              <a:gd name="connsiteX0" fmla="*/ 1635715 w 1635715"/>
              <a:gd name="connsiteY0" fmla="*/ 1028073 h 1028073"/>
              <a:gd name="connsiteX1" fmla="*/ 138805 w 1635715"/>
              <a:gd name="connsiteY1" fmla="*/ 665236 h 1028073"/>
              <a:gd name="connsiteX2" fmla="*/ 108565 w 1635715"/>
              <a:gd name="connsiteY2" fmla="*/ 105862 h 1028073"/>
              <a:gd name="connsiteX3" fmla="*/ 516813 w 1635715"/>
              <a:gd name="connsiteY3" fmla="*/ 35 h 1028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5715" h="1028073">
                <a:moveTo>
                  <a:pt x="1635715" y="1028073"/>
                </a:moveTo>
                <a:cubicBezTo>
                  <a:pt x="1014522" y="923505"/>
                  <a:pt x="393330" y="818938"/>
                  <a:pt x="138805" y="665236"/>
                </a:cubicBezTo>
                <a:cubicBezTo>
                  <a:pt x="-115720" y="511534"/>
                  <a:pt x="45564" y="216729"/>
                  <a:pt x="108565" y="105862"/>
                </a:cubicBezTo>
                <a:cubicBezTo>
                  <a:pt x="171566" y="-5005"/>
                  <a:pt x="516813" y="35"/>
                  <a:pt x="516813" y="35"/>
                </a:cubicBezTo>
              </a:path>
            </a:pathLst>
          </a:custGeom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0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0"/>
            <a:ext cx="8277586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82839" y="1142888"/>
            <a:ext cx="5586535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dirty="0" smtClean="0"/>
              <a:t>All reference manuals follow same format.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318224" y="90719"/>
            <a:ext cx="1451549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command name</a:t>
            </a:r>
          </a:p>
        </p:txBody>
      </p:sp>
      <p:sp>
        <p:nvSpPr>
          <p:cNvPr id="5" name="Left Brace 4"/>
          <p:cNvSpPr/>
          <p:nvPr/>
        </p:nvSpPr>
        <p:spPr>
          <a:xfrm rot="5400000">
            <a:off x="5859220" y="1020286"/>
            <a:ext cx="430882" cy="3938673"/>
          </a:xfrm>
          <a:prstGeom prst="leftBrace">
            <a:avLst/>
          </a:prstGeom>
          <a:ln w="57150" cmpd="sng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59465" y="2297981"/>
            <a:ext cx="2222684" cy="461665"/>
          </a:xfrm>
          <a:prstGeom prst="rect">
            <a:avLst/>
          </a:prstGeom>
          <a:solidFill>
            <a:srgbClr val="FFF2CC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Function inputs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13412" y="4036565"/>
            <a:ext cx="1723714" cy="830997"/>
          </a:xfrm>
          <a:prstGeom prst="rect">
            <a:avLst/>
          </a:prstGeom>
          <a:solidFill>
            <a:srgbClr val="FFF2CC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Description of inputs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29729" y="5746141"/>
            <a:ext cx="1723714" cy="830997"/>
          </a:xfrm>
          <a:prstGeom prst="rect">
            <a:avLst/>
          </a:prstGeom>
          <a:solidFill>
            <a:srgbClr val="FFF2CC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Description of output(s)</a:t>
            </a:r>
          </a:p>
        </p:txBody>
      </p:sp>
    </p:spTree>
    <p:extLst>
      <p:ext uri="{BB962C8B-B14F-4D97-AF65-F5344CB8AC3E}">
        <p14:creationId xmlns:p14="http://schemas.microsoft.com/office/powerpoint/2010/main" val="362793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86832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10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349"/>
            <a:ext cx="9144000" cy="6397075"/>
          </a:xfrm>
          <a:prstGeom prst="rect">
            <a:avLst/>
          </a:prstGeom>
        </p:spPr>
      </p:pic>
      <p:cxnSp>
        <p:nvCxnSpPr>
          <p:cNvPr id="6" name="Straight Arrow Connector 5"/>
          <p:cNvCxnSpPr>
            <a:stCxn id="3" idx="1"/>
          </p:cNvCxnSpPr>
          <p:nvPr/>
        </p:nvCxnSpPr>
        <p:spPr>
          <a:xfrm flipH="1" flipV="1">
            <a:off x="388075" y="6390899"/>
            <a:ext cx="2081480" cy="14632"/>
          </a:xfrm>
          <a:prstGeom prst="straightConnector1">
            <a:avLst/>
          </a:prstGeom>
          <a:ln w="50800">
            <a:solidFill>
              <a:schemeClr val="accent4">
                <a:lumMod val="75000"/>
              </a:schemeClr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83328" y="6136605"/>
            <a:ext cx="826067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This is where you type commands </a:t>
            </a:r>
            <a:r>
              <a:rPr lang="en-US" sz="2400" dirty="0" smtClean="0"/>
              <a:t>(unless creating a script).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3717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2498817"/>
            <a:ext cx="7975600" cy="387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9209" y="362837"/>
            <a:ext cx="83464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 can take a look at the code in </a:t>
            </a:r>
            <a:r>
              <a:rPr lang="en-US" sz="2400" dirty="0" err="1" smtClean="0"/>
              <a:t>Rstudio</a:t>
            </a:r>
            <a:r>
              <a:rPr lang="en-US" sz="2400" dirty="0" smtClean="0"/>
              <a:t> for any command just by typing the name of the command.</a:t>
            </a:r>
          </a:p>
          <a:p>
            <a:endParaRPr lang="en-US" sz="2400" dirty="0" smtClean="0"/>
          </a:p>
          <a:p>
            <a:r>
              <a:rPr lang="en-US" sz="2400" dirty="0" smtClean="0"/>
              <a:t>Note:    </a:t>
            </a:r>
            <a:r>
              <a:rPr lang="en-US" sz="2400" dirty="0" smtClean="0">
                <a:solidFill>
                  <a:srgbClr val="0000FF"/>
                </a:solidFill>
              </a:rPr>
              <a:t>mapper1d()</a:t>
            </a:r>
            <a:r>
              <a:rPr lang="en-US" sz="2400" dirty="0" smtClean="0"/>
              <a:t>    calls this function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</a:t>
            </a:r>
            <a:r>
              <a:rPr lang="en-US" sz="2400" dirty="0" smtClean="0">
                <a:solidFill>
                  <a:srgbClr val="0000FF"/>
                </a:solidFill>
              </a:rPr>
              <a:t>mapper1d</a:t>
            </a:r>
            <a:r>
              <a:rPr lang="en-US" sz="2400" dirty="0" smtClean="0"/>
              <a:t>       allows you to view the code.  Note no ()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186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4600"/>
            <a:ext cx="9144000" cy="43566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1135" y="196538"/>
            <a:ext cx="6925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Note the version on </a:t>
            </a:r>
            <a:r>
              <a:rPr lang="en-US" sz="2400" dirty="0" err="1" smtClean="0"/>
              <a:t>GitHub</a:t>
            </a:r>
            <a:r>
              <a:rPr lang="en-US" sz="2400" dirty="0" smtClean="0"/>
              <a:t> contains commenting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7389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144000" cy="441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6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557" y="0"/>
            <a:ext cx="4587670" cy="30579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182" y="3018397"/>
            <a:ext cx="4553585" cy="3791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1"/>
          <a:stretch/>
        </p:blipFill>
        <p:spPr>
          <a:xfrm>
            <a:off x="6073541" y="-29932"/>
            <a:ext cx="3595454" cy="30579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840" y="3076146"/>
            <a:ext cx="4553585" cy="37914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86"/>
          <a:stretch/>
        </p:blipFill>
        <p:spPr>
          <a:xfrm>
            <a:off x="254280" y="186730"/>
            <a:ext cx="2190538" cy="30579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90204" y="3641271"/>
            <a:ext cx="2579914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Possible Project:</a:t>
            </a:r>
          </a:p>
          <a:p>
            <a:r>
              <a:rPr lang="en-US" sz="2400" dirty="0" smtClean="0"/>
              <a:t>Improve R package </a:t>
            </a:r>
            <a:r>
              <a:rPr lang="en-US" sz="2400" dirty="0" err="1" smtClean="0"/>
              <a:t>TDAmapper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Alternatively, use Python Mapper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7403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098" y="971527"/>
            <a:ext cx="6400847" cy="64008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9814" y="68428"/>
            <a:ext cx="51740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Network visualization with </a:t>
            </a:r>
            <a:r>
              <a:rPr lang="en-US" sz="2400" b="1" dirty="0" smtClean="0"/>
              <a:t>R</a:t>
            </a:r>
            <a:endParaRPr lang="en-US" sz="2400" dirty="0" smtClean="0"/>
          </a:p>
          <a:p>
            <a:r>
              <a:rPr lang="en-US" sz="2400" dirty="0" smtClean="0">
                <a:hlinkClick r:id="rId3"/>
              </a:rPr>
              <a:t>http</a:t>
            </a:r>
            <a:r>
              <a:rPr lang="en-US" sz="2400" dirty="0">
                <a:hlinkClick r:id="rId3"/>
              </a:rPr>
              <a:t>://</a:t>
            </a:r>
            <a:r>
              <a:rPr lang="en-US" sz="2400" dirty="0" smtClean="0">
                <a:hlinkClick r:id="rId3"/>
              </a:rPr>
              <a:t>kateto.net/network-visualization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3677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910" y="1339079"/>
            <a:ext cx="693628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600" dirty="0" smtClean="0">
                <a:hlinkClick r:id="rId2"/>
              </a:rPr>
              <a:t>http</a:t>
            </a:r>
            <a:r>
              <a:rPr lang="en-US" sz="3600" dirty="0">
                <a:hlinkClick r:id="rId2"/>
              </a:rPr>
              <a:t>://swirlstats.com/</a:t>
            </a:r>
            <a:r>
              <a:rPr lang="en-US" sz="3600" dirty="0" smtClean="0">
                <a:hlinkClick r:id="rId2"/>
              </a:rPr>
              <a:t>students.html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" y="2379260"/>
            <a:ext cx="9144000" cy="42117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399189"/>
            <a:ext cx="1675775" cy="6703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4595" y="370464"/>
            <a:ext cx="871403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If you would like to learn R or statistics or data analysis via Swirl: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60692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2244" y="5346263"/>
            <a:ext cx="87917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2"/>
              </a:rPr>
              <a:t>https://github.com/swirldev/swirl_courses#swirl-</a:t>
            </a:r>
            <a:r>
              <a:rPr lang="en-US" sz="2800" dirty="0" smtClean="0">
                <a:hlinkClick r:id="rId2"/>
              </a:rPr>
              <a:t>courses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345626" y="215315"/>
            <a:ext cx="8209645" cy="6921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/>
              <a:t>After you have installed a package using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	&gt;  </a:t>
            </a:r>
            <a:r>
              <a:rPr lang="en-US" sz="2800" dirty="0" err="1" smtClean="0"/>
              <a:t>install.packages</a:t>
            </a:r>
            <a:r>
              <a:rPr lang="en-US" sz="2800" dirty="0" smtClean="0"/>
              <a:t>(“swirl”)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You can load the package using the library command: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	&gt;  library</a:t>
            </a:r>
            <a:r>
              <a:rPr lang="en-US" sz="2800" dirty="0"/>
              <a:t>(swirl</a:t>
            </a:r>
            <a:r>
              <a:rPr lang="en-US" sz="2800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Use the following to install Swirl courses:</a:t>
            </a:r>
            <a:endParaRPr lang="en-US" sz="2800" dirty="0"/>
          </a:p>
          <a:p>
            <a:pPr>
              <a:lnSpc>
                <a:spcPct val="120000"/>
              </a:lnSpc>
            </a:pPr>
            <a:r>
              <a:rPr lang="en-US" sz="2800" dirty="0" smtClean="0"/>
              <a:t>	&gt;  </a:t>
            </a:r>
            <a:r>
              <a:rPr lang="en-US" sz="2800" dirty="0" err="1" smtClean="0"/>
              <a:t>install_from_swirl</a:t>
            </a:r>
            <a:r>
              <a:rPr lang="en-US" sz="2800" dirty="0" smtClean="0"/>
              <a:t>(</a:t>
            </a:r>
            <a:r>
              <a:rPr lang="en-US" sz="2800" dirty="0"/>
              <a:t>"Course Name Here"</a:t>
            </a:r>
            <a:r>
              <a:rPr lang="en-US" sz="2800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The following will start swirl:</a:t>
            </a:r>
            <a:endParaRPr lang="en-US" sz="2800" dirty="0"/>
          </a:p>
          <a:p>
            <a:pPr>
              <a:lnSpc>
                <a:spcPct val="120000"/>
              </a:lnSpc>
            </a:pPr>
            <a:r>
              <a:rPr lang="en-US" sz="2800" dirty="0" smtClean="0"/>
              <a:t>	&gt;  swirl</a:t>
            </a:r>
            <a:r>
              <a:rPr lang="en-US" sz="2800" dirty="0"/>
              <a:t>(</a:t>
            </a:r>
            <a:r>
              <a:rPr lang="en-US" sz="2800" dirty="0" smtClean="0"/>
              <a:t>)</a:t>
            </a:r>
          </a:p>
          <a:p>
            <a:endParaRPr lang="en-US" sz="2400" dirty="0" smtClean="0"/>
          </a:p>
          <a:p>
            <a:r>
              <a:rPr lang="en-US" sz="2800" dirty="0" smtClean="0"/>
              <a:t>For a list of courses:</a:t>
            </a:r>
          </a:p>
          <a:p>
            <a:endParaRPr lang="en-US" sz="2400" dirty="0" smtClean="0"/>
          </a:p>
          <a:p>
            <a:endParaRPr lang="en-US" sz="2800" dirty="0" smtClean="0"/>
          </a:p>
          <a:p>
            <a:endParaRPr lang="en-US" sz="1100" b="1" dirty="0" smtClean="0"/>
          </a:p>
          <a:p>
            <a:r>
              <a:rPr lang="en-US" sz="2800" dirty="0">
                <a:hlinkClick r:id="rId3"/>
              </a:rPr>
              <a:t>http://swirlstats.com/scn/</a:t>
            </a:r>
            <a:r>
              <a:rPr lang="en-US" sz="2800" dirty="0" smtClean="0">
                <a:hlinkClick r:id="rId3"/>
              </a:rPr>
              <a:t>title.html</a:t>
            </a:r>
            <a:r>
              <a:rPr lang="en-US" sz="2800" dirty="0" smtClean="0"/>
              <a:t> </a:t>
            </a:r>
            <a:endParaRPr lang="en-US" sz="28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1091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874" y="70565"/>
            <a:ext cx="8590554" cy="6555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Some notes:</a:t>
            </a:r>
          </a:p>
          <a:p>
            <a:endParaRPr lang="en-US" sz="2800" dirty="0"/>
          </a:p>
          <a:p>
            <a:r>
              <a:rPr lang="en-US" sz="2800" dirty="0" smtClean="0"/>
              <a:t>1.) Normally you only need to install a package once.</a:t>
            </a:r>
          </a:p>
          <a:p>
            <a:r>
              <a:rPr lang="en-US" sz="2800" dirty="0" smtClean="0"/>
              <a:t>            </a:t>
            </a:r>
            <a:r>
              <a:rPr lang="en-US" sz="2800" dirty="0" err="1" smtClean="0"/>
              <a:t>e.g</a:t>
            </a:r>
            <a:r>
              <a:rPr lang="en-US" sz="2800" dirty="0" smtClean="0"/>
              <a:t>   &gt; </a:t>
            </a:r>
            <a:r>
              <a:rPr lang="en-US" sz="2800" dirty="0" err="1" smtClean="0"/>
              <a:t>install.packages</a:t>
            </a:r>
            <a:r>
              <a:rPr lang="en-US" sz="2800" dirty="0" smtClean="0"/>
              <a:t>(“</a:t>
            </a:r>
            <a:r>
              <a:rPr lang="en-US" sz="2800" dirty="0" err="1" smtClean="0"/>
              <a:t>TDAmapper</a:t>
            </a:r>
            <a:r>
              <a:rPr lang="en-US" sz="2800" dirty="0" smtClean="0"/>
              <a:t>”)</a:t>
            </a:r>
          </a:p>
          <a:p>
            <a:endParaRPr lang="en-US" sz="2800" dirty="0"/>
          </a:p>
          <a:p>
            <a:r>
              <a:rPr lang="en-US" sz="2800" dirty="0" smtClean="0"/>
              <a:t>2.)  If you want to use a package, you must load it</a:t>
            </a:r>
          </a:p>
          <a:p>
            <a:r>
              <a:rPr lang="en-US" sz="2800" dirty="0" smtClean="0"/>
              <a:t>    </a:t>
            </a:r>
            <a:r>
              <a:rPr lang="en-US" sz="2800" dirty="0"/>
              <a:t> </a:t>
            </a:r>
            <a:r>
              <a:rPr lang="en-US" sz="2800" dirty="0" smtClean="0"/>
              <a:t>       </a:t>
            </a:r>
            <a:r>
              <a:rPr lang="en-US" sz="2800" dirty="0" err="1" smtClean="0"/>
              <a:t>e.g</a:t>
            </a:r>
            <a:r>
              <a:rPr lang="en-US" sz="2800" dirty="0" smtClean="0"/>
              <a:t>   </a:t>
            </a:r>
            <a:r>
              <a:rPr lang="en-US" sz="2800" dirty="0"/>
              <a:t>&gt; </a:t>
            </a:r>
            <a:r>
              <a:rPr lang="en-US" sz="2800" dirty="0" smtClean="0"/>
              <a:t>library(</a:t>
            </a:r>
            <a:r>
              <a:rPr lang="en-US" sz="2800" dirty="0"/>
              <a:t>“</a:t>
            </a:r>
            <a:r>
              <a:rPr lang="en-US" sz="2800" dirty="0" err="1"/>
              <a:t>TDAmapper</a:t>
            </a:r>
            <a:r>
              <a:rPr lang="en-US" sz="2800" dirty="0"/>
              <a:t>”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       You only need to do this once per session.</a:t>
            </a:r>
          </a:p>
          <a:p>
            <a:endParaRPr lang="en-US" sz="2800" dirty="0"/>
          </a:p>
          <a:p>
            <a:r>
              <a:rPr lang="en-US" sz="2800" dirty="0" smtClean="0"/>
              <a:t>3.)  If you want to repeat a command, you can use the  up-arrow on your keyboard to obtain previously typed commands in the console.</a:t>
            </a:r>
          </a:p>
          <a:p>
            <a:endParaRPr lang="en-US" sz="2800" dirty="0"/>
          </a:p>
          <a:p>
            <a:r>
              <a:rPr lang="en-US" sz="2800" dirty="0" smtClean="0"/>
              <a:t>4.)  When you start typing commands, R will show you some choices.  You can click on the one you want.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1091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349"/>
            <a:ext cx="9144000" cy="6397075"/>
          </a:xfrm>
          <a:prstGeom prst="rect">
            <a:avLst/>
          </a:prstGeom>
        </p:spPr>
      </p:pic>
      <p:cxnSp>
        <p:nvCxnSpPr>
          <p:cNvPr id="6" name="Straight Arrow Connector 5"/>
          <p:cNvCxnSpPr>
            <a:stCxn id="3" idx="1"/>
          </p:cNvCxnSpPr>
          <p:nvPr/>
        </p:nvCxnSpPr>
        <p:spPr>
          <a:xfrm flipH="1" flipV="1">
            <a:off x="388075" y="6390899"/>
            <a:ext cx="2081480" cy="14632"/>
          </a:xfrm>
          <a:prstGeom prst="straightConnector1">
            <a:avLst/>
          </a:prstGeom>
          <a:ln w="50800">
            <a:solidFill>
              <a:schemeClr val="accent4">
                <a:lumMod val="75000"/>
              </a:schemeClr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83328" y="1540041"/>
            <a:ext cx="3172454" cy="2677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This is where R scripts will load.  Feel free to modify R scripts (you may wish to save older versions).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367097" y="3636743"/>
            <a:ext cx="3172454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This is where you will see images and help info, etc.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080240" y="1578541"/>
            <a:ext cx="3600441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List of all available data sets and variables.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883328" y="6136605"/>
            <a:ext cx="826067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This is where you type commands </a:t>
            </a:r>
            <a:r>
              <a:rPr lang="en-US" sz="2400" dirty="0" smtClean="0"/>
              <a:t>(unless creating a script).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3881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616" y="265933"/>
            <a:ext cx="8554442" cy="617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If you click on a  .r file, it will load in the upper left box of R-studio.  You can also copy and past r scripts (.r files) into this box.</a:t>
            </a:r>
          </a:p>
          <a:p>
            <a:pPr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You can download some </a:t>
            </a:r>
            <a:r>
              <a:rPr lang="en-US" sz="2400" b="1" dirty="0" smtClean="0"/>
              <a:t>data files </a:t>
            </a:r>
            <a:r>
              <a:rPr lang="en-US" sz="2400" dirty="0" smtClean="0"/>
              <a:t>from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://homepage.divms.uiowa.edu/~</a:t>
            </a:r>
            <a:r>
              <a:rPr lang="en-US" sz="2400" dirty="0" smtClean="0">
                <a:hlinkClick r:id="rId2"/>
              </a:rPr>
              <a:t>idarcy/COURSES/TDA/Data</a:t>
            </a: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sample R scripts available at </a:t>
            </a:r>
            <a:r>
              <a:rPr lang="en-US" sz="2400" dirty="0">
                <a:hlinkClick r:id="rId3"/>
              </a:rPr>
              <a:t>http://homepage.divms.uiowa.edu/~</a:t>
            </a:r>
            <a:r>
              <a:rPr lang="en-US" sz="2400" dirty="0" smtClean="0">
                <a:hlinkClick r:id="rId3"/>
              </a:rPr>
              <a:t>idarcy/COURSES/TDA/Rfiles</a:t>
            </a:r>
            <a:r>
              <a:rPr lang="en-US" sz="2400" dirty="0" smtClean="0"/>
              <a:t>  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Matrices_and_Data_Frames.R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commands from the Swirl course by this name.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uploadDatatoRetc.R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 commands for reading data into R.   Also includes 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commands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the Swirl course: Manipulating data with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dplyr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Getting and Cleaning Data.          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createArtificalDataSets.r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various ways to create artificial data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TDAmapper.r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Modify this script by changing parameters and applying TDA mapper to a variety of data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sets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91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3912" y="229335"/>
            <a:ext cx="8431795" cy="4893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 run an R script:</a:t>
            </a:r>
          </a:p>
          <a:p>
            <a:endParaRPr lang="en-US" sz="400" dirty="0"/>
          </a:p>
          <a:p>
            <a:r>
              <a:rPr lang="en-US" sz="2800" dirty="0" smtClean="0"/>
              <a:t>1.) Select the section you want to run and click run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2.)  Click on the line you want to run and click run.  Continue clicking run to run the code line by line. 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2537"/>
          <a:stretch/>
        </p:blipFill>
        <p:spPr>
          <a:xfrm>
            <a:off x="2017238" y="1316473"/>
            <a:ext cx="6908800" cy="238817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244480" y="1534781"/>
            <a:ext cx="846707" cy="476311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endCxn id="5" idx="7"/>
          </p:cNvCxnSpPr>
          <p:nvPr/>
        </p:nvCxnSpPr>
        <p:spPr>
          <a:xfrm flipH="1">
            <a:off x="6967190" y="1181958"/>
            <a:ext cx="653177" cy="42257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340" y="5129676"/>
            <a:ext cx="6883400" cy="13970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485080" y="5409432"/>
            <a:ext cx="846707" cy="476311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endCxn id="9" idx="7"/>
          </p:cNvCxnSpPr>
          <p:nvPr/>
        </p:nvCxnSpPr>
        <p:spPr>
          <a:xfrm flipH="1">
            <a:off x="7207790" y="4569060"/>
            <a:ext cx="430217" cy="910126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46956" y="2099298"/>
            <a:ext cx="1640496" cy="1200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Run blue highlighted portion 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23359" y="5832849"/>
            <a:ext cx="142881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Run line 8</a:t>
            </a:r>
            <a:endParaRPr lang="en-US" sz="24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799252" y="6063682"/>
            <a:ext cx="740869" cy="0"/>
          </a:xfrm>
          <a:prstGeom prst="straightConnector1">
            <a:avLst/>
          </a:prstGeom>
          <a:ln w="57150" cmpd="sng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91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"/>
            <a:ext cx="9144000" cy="66096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56588" y="1648824"/>
            <a:ext cx="346005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dirty="0" smtClean="0"/>
              <a:t>You can find R </a:t>
            </a:r>
            <a:r>
              <a:rPr lang="en-US" sz="2400" dirty="0" err="1" smtClean="0"/>
              <a:t>packates</a:t>
            </a:r>
            <a:r>
              <a:rPr lang="en-US" sz="2400" dirty="0" smtClean="0"/>
              <a:t> at</a:t>
            </a:r>
          </a:p>
          <a:p>
            <a:r>
              <a:rPr lang="en-US" sz="2400" dirty="0" smtClean="0"/>
              <a:t>https</a:t>
            </a:r>
            <a:r>
              <a:rPr lang="en-US" sz="2400" dirty="0"/>
              <a:t>://cran.r-project.org/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8901" y="3824904"/>
            <a:ext cx="1421308" cy="461665"/>
          </a:xfrm>
          <a:prstGeom prst="rect">
            <a:avLst/>
          </a:prstGeom>
          <a:solidFill>
            <a:srgbClr val="E2F0D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Packages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90891" y="3930736"/>
            <a:ext cx="528011" cy="1221"/>
          </a:xfrm>
          <a:prstGeom prst="straightConnector1">
            <a:avLst/>
          </a:prstGeom>
          <a:ln w="57150" cmpd="sng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498105" y="3492308"/>
            <a:ext cx="361692" cy="337874"/>
          </a:xfrm>
          <a:prstGeom prst="straightConnector1">
            <a:avLst/>
          </a:prstGeom>
          <a:ln w="57150" cmpd="sng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61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1840</TotalTime>
  <Words>613</Words>
  <Application>Microsoft Office PowerPoint</Application>
  <PresentationFormat>On-screen Show (4:3)</PresentationFormat>
  <Paragraphs>94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University of Iowa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Darcy, Isabel K</dc:creator>
  <cp:lastModifiedBy>Darcy, Isabel K</cp:lastModifiedBy>
  <cp:revision>46</cp:revision>
  <cp:lastPrinted>2018-01-21T22:45:07Z</cp:lastPrinted>
  <dcterms:created xsi:type="dcterms:W3CDTF">2015-01-28T02:42:36Z</dcterms:created>
  <dcterms:modified xsi:type="dcterms:W3CDTF">2018-01-23T05:05:16Z</dcterms:modified>
</cp:coreProperties>
</file>