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sldIdLst>
    <p:sldId id="257" r:id="rId3"/>
    <p:sldId id="260" r:id="rId4"/>
    <p:sldId id="261" r:id="rId5"/>
    <p:sldId id="258" r:id="rId6"/>
    <p:sldId id="259" r:id="rId7"/>
    <p:sldId id="256" r:id="rId8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68" y="40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6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1E13-9699-B14D-A69F-E9968DA5ECE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8AA8-5A3A-8B41-952B-857E4C811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4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1E13-9699-B14D-A69F-E9968DA5ECE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8AA8-5A3A-8B41-952B-857E4C811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9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4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4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1E13-9699-B14D-A69F-E9968DA5ECE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8AA8-5A3A-8B41-952B-857E4C811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83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1E13-9699-B14D-A69F-E9968DA5ECE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8AA8-5A3A-8B41-952B-857E4C811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38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6"/>
            <a:ext cx="6217920" cy="205803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AB43DB09-ECA5-664F-BAED-DD2B4CE86126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FFAC662C-81D7-5641-A74E-44A2E8DD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01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2240281"/>
            <a:ext cx="6583680" cy="63363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AB43DB09-ECA5-664F-BAED-DD2B4CE86126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FFAC662C-81D7-5641-A74E-44A2E8DD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17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6169661"/>
            <a:ext cx="6217920" cy="190690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069399"/>
            <a:ext cx="6217920" cy="21002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AB43DB09-ECA5-664F-BAED-DD2B4CE86126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FFAC662C-81D7-5641-A74E-44A2E8DD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14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1"/>
            <a:ext cx="3230880" cy="633634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1"/>
            <a:ext cx="3230880" cy="633634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AB43DB09-ECA5-664F-BAED-DD2B4CE86126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FFAC662C-81D7-5641-A74E-44A2E8DD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11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49158"/>
            <a:ext cx="3232150" cy="8956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3044825"/>
            <a:ext cx="3232150" cy="553180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2149158"/>
            <a:ext cx="3233420" cy="8956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3044825"/>
            <a:ext cx="3233420" cy="553180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AB43DB09-ECA5-664F-BAED-DD2B4CE86126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FFAC662C-81D7-5641-A74E-44A2E8DD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25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AB43DB09-ECA5-664F-BAED-DD2B4CE86126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FFAC662C-81D7-5641-A74E-44A2E8DD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09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AB43DB09-ECA5-664F-BAED-DD2B4CE86126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FFAC662C-81D7-5641-A74E-44A2E8DD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1E13-9699-B14D-A69F-E9968DA5ECE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8AA8-5A3A-8B41-952B-857E4C811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664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82270"/>
            <a:ext cx="2406650" cy="162687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0" cy="819435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2009141"/>
            <a:ext cx="2406650" cy="6567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AB43DB09-ECA5-664F-BAED-DD2B4CE86126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FFAC662C-81D7-5641-A74E-44A2E8DD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456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3"/>
            <a:ext cx="4389120" cy="11268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AB43DB09-ECA5-664F-BAED-DD2B4CE86126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FFAC662C-81D7-5641-A74E-44A2E8DD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87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240281"/>
            <a:ext cx="6583680" cy="633634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AB43DB09-ECA5-664F-BAED-DD2B4CE86126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FFAC662C-81D7-5641-A74E-44A2E8DD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62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4"/>
            <a:ext cx="1645920" cy="819213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4"/>
            <a:ext cx="4815840" cy="819213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AB43DB09-ECA5-664F-BAED-DD2B4CE86126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/>
          <a:lstStyle/>
          <a:p>
            <a:fld id="{FFAC662C-81D7-5641-A74E-44A2E8DD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1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6169661"/>
            <a:ext cx="6217920" cy="19069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069399"/>
            <a:ext cx="6217920" cy="21002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1E13-9699-B14D-A69F-E9968DA5ECE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8AA8-5A3A-8B41-952B-857E4C811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3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1"/>
            <a:ext cx="3230880" cy="6336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1"/>
            <a:ext cx="3230880" cy="6336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1E13-9699-B14D-A69F-E9968DA5ECE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8AA8-5A3A-8B41-952B-857E4C811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8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49158"/>
            <a:ext cx="323215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3044825"/>
            <a:ext cx="323215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2149158"/>
            <a:ext cx="323342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3044825"/>
            <a:ext cx="323342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1E13-9699-B14D-A69F-E9968DA5ECE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8AA8-5A3A-8B41-952B-857E4C811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4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1E13-9699-B14D-A69F-E9968DA5ECE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8AA8-5A3A-8B41-952B-857E4C811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1E13-9699-B14D-A69F-E9968DA5ECE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8AA8-5A3A-8B41-952B-857E4C811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3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82270"/>
            <a:ext cx="2406650" cy="162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0" cy="81943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2009141"/>
            <a:ext cx="2406650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1E13-9699-B14D-A69F-E9968DA5ECE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8AA8-5A3A-8B41-952B-857E4C811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9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3"/>
            <a:ext cx="4389120" cy="11268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1E13-9699-B14D-A69F-E9968DA5ECE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8AA8-5A3A-8B41-952B-857E4C811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1"/>
            <a:ext cx="658368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51E13-9699-B14D-A69F-E9968DA5ECE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78AA8-5A3A-8B41-952B-857E4C811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0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786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6578" y="250600"/>
            <a:ext cx="7128622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 C be the </a:t>
            </a:r>
            <a:r>
              <a:rPr lang="en-US" dirty="0" err="1" smtClean="0"/>
              <a:t>simplicial</a:t>
            </a:r>
            <a:r>
              <a:rPr lang="en-US" dirty="0" smtClean="0"/>
              <a:t> complex on the right (the boundary of a tetrahedron).  Find the following:</a:t>
            </a:r>
          </a:p>
          <a:p>
            <a:endParaRPr lang="en-US" dirty="0"/>
          </a:p>
          <a:p>
            <a:r>
              <a:rPr lang="en-US" dirty="0" smtClean="0"/>
              <a:t>C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=</a:t>
            </a:r>
          </a:p>
          <a:p>
            <a:endParaRPr lang="en-US" dirty="0" smtClean="0"/>
          </a:p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=</a:t>
            </a:r>
          </a:p>
          <a:p>
            <a:endParaRPr lang="en-US" dirty="0" smtClean="0"/>
          </a:p>
          <a:p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/>
              <a:t> =</a:t>
            </a:r>
          </a:p>
          <a:p>
            <a:endParaRPr lang="en-US" dirty="0" smtClean="0"/>
          </a:p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/>
              <a:t>=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=</a:t>
            </a:r>
          </a:p>
          <a:p>
            <a:endParaRPr lang="en-US" dirty="0" smtClean="0"/>
          </a:p>
          <a:p>
            <a:r>
              <a:rPr lang="en-US" dirty="0" smtClean="0"/>
              <a:t>Explain your answer for Z</a:t>
            </a:r>
            <a:r>
              <a:rPr lang="en-US" baseline="-25000" dirty="0" smtClean="0"/>
              <a:t>0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=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=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Rank C</a:t>
            </a:r>
            <a:r>
              <a:rPr lang="en-US" baseline="-25000" dirty="0" smtClean="0"/>
              <a:t>0</a:t>
            </a:r>
            <a:r>
              <a:rPr lang="en-US" dirty="0" smtClean="0"/>
              <a:t> =                Rank Z</a:t>
            </a:r>
            <a:r>
              <a:rPr lang="en-US" baseline="-25000" dirty="0" smtClean="0"/>
              <a:t>0</a:t>
            </a:r>
            <a:r>
              <a:rPr lang="en-US" dirty="0" smtClean="0"/>
              <a:t> =                    Rank B</a:t>
            </a:r>
            <a:r>
              <a:rPr lang="en-US" baseline="-25000" dirty="0" smtClean="0"/>
              <a:t>0</a:t>
            </a:r>
            <a:r>
              <a:rPr lang="en-US" dirty="0" smtClean="0"/>
              <a:t> =                    Rank H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 smtClean="0"/>
              <a:t>=</a:t>
            </a:r>
          </a:p>
          <a:p>
            <a:endParaRPr lang="en-US" dirty="0"/>
          </a:p>
          <a:p>
            <a:r>
              <a:rPr lang="en-US" dirty="0" smtClean="0"/>
              <a:t>  |C</a:t>
            </a:r>
            <a:r>
              <a:rPr lang="en-US" baseline="-25000" dirty="0" smtClean="0"/>
              <a:t>0</a:t>
            </a:r>
            <a:r>
              <a:rPr lang="en-US" dirty="0" smtClean="0"/>
              <a:t>| =                      |Z</a:t>
            </a:r>
            <a:r>
              <a:rPr lang="en-US" baseline="-25000" dirty="0" smtClean="0"/>
              <a:t>0</a:t>
            </a:r>
            <a:r>
              <a:rPr lang="en-US" dirty="0" smtClean="0"/>
              <a:t>| =                          |B</a:t>
            </a:r>
            <a:r>
              <a:rPr lang="en-US" baseline="-25000" dirty="0" smtClean="0"/>
              <a:t>0</a:t>
            </a:r>
            <a:r>
              <a:rPr lang="en-US" dirty="0" smtClean="0"/>
              <a:t>| =                          |H</a:t>
            </a:r>
            <a:r>
              <a:rPr lang="en-US" baseline="-25000" dirty="0" smtClean="0"/>
              <a:t>0</a:t>
            </a:r>
            <a:r>
              <a:rPr lang="en-US" dirty="0" smtClean="0"/>
              <a:t>|=</a:t>
            </a:r>
            <a:endParaRPr lang="en-US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5042479" y="470421"/>
            <a:ext cx="2413911" cy="2286000"/>
            <a:chOff x="2665211" y="1139596"/>
            <a:chExt cx="2766573" cy="2619976"/>
          </a:xfrm>
        </p:grpSpPr>
        <p:grpSp>
          <p:nvGrpSpPr>
            <p:cNvPr id="5" name="Group 4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10" name="Isosceles Triangle 9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Isosceles Triangle 10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Oval 13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4780532" y="2497021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079093" y="31747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65211" y="31747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56819" y="11395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274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6578" y="250600"/>
            <a:ext cx="71286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 C be the </a:t>
            </a:r>
            <a:r>
              <a:rPr lang="en-US" dirty="0" err="1" smtClean="0"/>
              <a:t>simplicial</a:t>
            </a:r>
            <a:r>
              <a:rPr lang="en-US" dirty="0" smtClean="0"/>
              <a:t> complex on the right (the boundary of a tetrahedron).  Find the following:</a:t>
            </a:r>
          </a:p>
          <a:p>
            <a:endParaRPr lang="en-US" dirty="0"/>
          </a:p>
          <a:p>
            <a:r>
              <a:rPr lang="en-US" dirty="0" smtClean="0"/>
              <a:t>Find the matrix for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baseline="-25000" dirty="0" smtClean="0"/>
              <a:t>0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Find the matrix for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baseline="-25000" dirty="0" smtClean="0"/>
              <a:t>1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Simplify the matrix for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baseline="-25000" dirty="0" smtClean="0"/>
              <a:t>1 </a:t>
            </a:r>
            <a:r>
              <a:rPr lang="en-US" dirty="0" smtClean="0"/>
              <a:t>so that the nonzero columns are linearly independent.  Write the basis element above its corresponding column.</a:t>
            </a:r>
            <a:endParaRPr lang="en-US" dirty="0"/>
          </a:p>
          <a:p>
            <a:endParaRPr lang="en-US" dirty="0" smtClean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5042479" y="470421"/>
            <a:ext cx="2413911" cy="2286000"/>
            <a:chOff x="2665211" y="1139596"/>
            <a:chExt cx="2766573" cy="2619976"/>
          </a:xfrm>
        </p:grpSpPr>
        <p:grpSp>
          <p:nvGrpSpPr>
            <p:cNvPr id="5" name="Group 4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10" name="Isosceles Triangle 9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Isosceles Triangle 10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Oval 13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4780532" y="2497021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079093" y="31747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65211" y="31747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56819" y="11395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6654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6578" y="250600"/>
            <a:ext cx="71286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 C be the </a:t>
            </a:r>
            <a:r>
              <a:rPr lang="en-US" dirty="0" err="1" smtClean="0"/>
              <a:t>simplicial</a:t>
            </a:r>
            <a:r>
              <a:rPr lang="en-US" dirty="0" smtClean="0"/>
              <a:t> complex on the right (the boundary of a tetrahedron).  Find the following:</a:t>
            </a:r>
          </a:p>
          <a:p>
            <a:endParaRPr lang="en-US" dirty="0"/>
          </a:p>
          <a:p>
            <a:r>
              <a:rPr lang="en-US" dirty="0" smtClean="0"/>
              <a:t>Find </a:t>
            </a:r>
            <a:r>
              <a:rPr lang="en-US" dirty="0"/>
              <a:t>the matrix for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baseline="-25000" dirty="0"/>
              <a:t>2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Simplify the matrix for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baseline="-25000" dirty="0"/>
              <a:t>2</a:t>
            </a:r>
            <a:r>
              <a:rPr lang="en-US" baseline="-25000" dirty="0" smtClean="0"/>
              <a:t> </a:t>
            </a:r>
            <a:r>
              <a:rPr lang="en-US" dirty="0" smtClean="0"/>
              <a:t>so that the </a:t>
            </a:r>
            <a:r>
              <a:rPr lang="en-US" dirty="0"/>
              <a:t>nonzero </a:t>
            </a:r>
            <a:r>
              <a:rPr lang="en-US" dirty="0" smtClean="0"/>
              <a:t>columns are linearly independent.  Write the basis element above its corresponding column.</a:t>
            </a:r>
            <a:endParaRPr lang="en-US" dirty="0"/>
          </a:p>
          <a:p>
            <a:endParaRPr lang="en-US" dirty="0" smtClean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5042479" y="470421"/>
            <a:ext cx="2413911" cy="2286000"/>
            <a:chOff x="2665211" y="1139596"/>
            <a:chExt cx="2766573" cy="2619976"/>
          </a:xfrm>
        </p:grpSpPr>
        <p:grpSp>
          <p:nvGrpSpPr>
            <p:cNvPr id="5" name="Group 4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10" name="Isosceles Triangle 9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Isosceles Triangle 10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Oval 13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4780532" y="2497021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079093" y="31747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65211" y="31747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56819" y="11395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868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6578" y="250600"/>
            <a:ext cx="7128622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 C be the </a:t>
            </a:r>
            <a:r>
              <a:rPr lang="en-US" dirty="0" err="1" smtClean="0"/>
              <a:t>simplicial</a:t>
            </a:r>
            <a:r>
              <a:rPr lang="en-US" dirty="0" smtClean="0"/>
              <a:t> complex on the right (the boundary of a tetrahedron).  Find the following:</a:t>
            </a:r>
          </a:p>
          <a:p>
            <a:endParaRPr lang="en-US" dirty="0" smtClean="0"/>
          </a:p>
          <a:p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=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Explain your answer for Z</a:t>
            </a:r>
            <a:r>
              <a:rPr lang="en-US" baseline="-25000" dirty="0"/>
              <a:t>1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=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=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Rank C</a:t>
            </a:r>
            <a:r>
              <a:rPr lang="en-US" baseline="-25000" dirty="0"/>
              <a:t>1</a:t>
            </a:r>
            <a:r>
              <a:rPr lang="en-US" dirty="0" smtClean="0"/>
              <a:t> =                Rank Z</a:t>
            </a:r>
            <a:r>
              <a:rPr lang="en-US" baseline="-25000" dirty="0"/>
              <a:t>1</a:t>
            </a:r>
            <a:r>
              <a:rPr lang="en-US" dirty="0" smtClean="0"/>
              <a:t> =                    Rank B</a:t>
            </a:r>
            <a:r>
              <a:rPr lang="en-US" baseline="-25000" dirty="0"/>
              <a:t>1</a:t>
            </a:r>
            <a:r>
              <a:rPr lang="en-US" dirty="0" smtClean="0"/>
              <a:t> =                    Rank H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 smtClean="0"/>
              <a:t>=</a:t>
            </a:r>
          </a:p>
          <a:p>
            <a:endParaRPr lang="en-US" dirty="0"/>
          </a:p>
          <a:p>
            <a:r>
              <a:rPr lang="en-US" dirty="0"/>
              <a:t>  |</a:t>
            </a:r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| </a:t>
            </a:r>
            <a:r>
              <a:rPr lang="en-US" dirty="0"/>
              <a:t>=                      |</a:t>
            </a:r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r>
              <a:rPr lang="en-US" dirty="0" smtClean="0"/>
              <a:t>| </a:t>
            </a:r>
            <a:r>
              <a:rPr lang="en-US" dirty="0"/>
              <a:t>=                          |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| </a:t>
            </a:r>
            <a:r>
              <a:rPr lang="en-US" dirty="0"/>
              <a:t>=                          |</a:t>
            </a:r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|=</a:t>
            </a:r>
            <a:endParaRPr lang="en-US" dirty="0"/>
          </a:p>
          <a:p>
            <a:endParaRPr lang="en-US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5042479" y="470421"/>
            <a:ext cx="2413911" cy="2286000"/>
            <a:chOff x="2665211" y="1139596"/>
            <a:chExt cx="2766573" cy="2619976"/>
          </a:xfrm>
        </p:grpSpPr>
        <p:grpSp>
          <p:nvGrpSpPr>
            <p:cNvPr id="5" name="Group 4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10" name="Isosceles Triangle 9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Isosceles Triangle 10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Oval 13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4780532" y="2497021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079093" y="31747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65211" y="31747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56819" y="11395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9216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6578" y="250600"/>
            <a:ext cx="7128622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 C be the </a:t>
            </a:r>
            <a:r>
              <a:rPr lang="en-US" dirty="0" err="1" smtClean="0"/>
              <a:t>simplicial</a:t>
            </a:r>
            <a:r>
              <a:rPr lang="en-US" dirty="0" smtClean="0"/>
              <a:t> complex on the right (the boundary of a tetrahedron).  Find the following:</a:t>
            </a:r>
          </a:p>
          <a:p>
            <a:endParaRPr lang="en-US" dirty="0" smtClean="0"/>
          </a:p>
          <a:p>
            <a:r>
              <a:rPr lang="en-US" dirty="0" smtClean="0"/>
              <a:t>Z</a:t>
            </a:r>
            <a:r>
              <a:rPr lang="en-US" baseline="-25000" dirty="0"/>
              <a:t>2</a:t>
            </a:r>
            <a:r>
              <a:rPr lang="en-US" dirty="0" smtClean="0"/>
              <a:t> </a:t>
            </a:r>
            <a:r>
              <a:rPr lang="en-US" dirty="0"/>
              <a:t>=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Explain your answer for Z</a:t>
            </a:r>
            <a:r>
              <a:rPr lang="en-US" baseline="-25000" dirty="0" smtClean="0"/>
              <a:t>2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</a:t>
            </a:r>
            <a:r>
              <a:rPr lang="en-US" baseline="-25000" dirty="0"/>
              <a:t>2</a:t>
            </a:r>
            <a:r>
              <a:rPr lang="en-US" dirty="0" smtClean="0"/>
              <a:t> </a:t>
            </a:r>
            <a:r>
              <a:rPr lang="en-US" dirty="0"/>
              <a:t>=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</a:t>
            </a:r>
            <a:r>
              <a:rPr lang="en-US" baseline="-25000" dirty="0"/>
              <a:t>2</a:t>
            </a:r>
            <a:r>
              <a:rPr lang="en-US" dirty="0" smtClean="0"/>
              <a:t> </a:t>
            </a:r>
            <a:r>
              <a:rPr lang="en-US" dirty="0"/>
              <a:t>=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Rank C</a:t>
            </a:r>
            <a:r>
              <a:rPr lang="en-US" baseline="-25000" dirty="0"/>
              <a:t>2</a:t>
            </a:r>
            <a:r>
              <a:rPr lang="en-US" dirty="0" smtClean="0"/>
              <a:t> =                Rank Z</a:t>
            </a:r>
            <a:r>
              <a:rPr lang="en-US" baseline="-25000" dirty="0" smtClean="0"/>
              <a:t>2</a:t>
            </a:r>
            <a:r>
              <a:rPr lang="en-US" dirty="0" smtClean="0"/>
              <a:t> =                    Rank B</a:t>
            </a:r>
            <a:r>
              <a:rPr lang="en-US" baseline="-25000" dirty="0" smtClean="0"/>
              <a:t>2</a:t>
            </a:r>
            <a:r>
              <a:rPr lang="en-US" dirty="0" smtClean="0"/>
              <a:t> =                    Rank H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=</a:t>
            </a:r>
          </a:p>
          <a:p>
            <a:endParaRPr lang="en-US" dirty="0"/>
          </a:p>
          <a:p>
            <a:r>
              <a:rPr lang="en-US" dirty="0"/>
              <a:t>  |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| </a:t>
            </a:r>
            <a:r>
              <a:rPr lang="en-US" dirty="0"/>
              <a:t>=                      |</a:t>
            </a:r>
            <a:r>
              <a:rPr lang="en-US" dirty="0" smtClean="0"/>
              <a:t>Z</a:t>
            </a:r>
            <a:r>
              <a:rPr lang="en-US" baseline="-25000" dirty="0" smtClean="0"/>
              <a:t>2</a:t>
            </a:r>
            <a:r>
              <a:rPr lang="en-US" dirty="0" smtClean="0"/>
              <a:t>| </a:t>
            </a:r>
            <a:r>
              <a:rPr lang="en-US" dirty="0"/>
              <a:t>=                          |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| </a:t>
            </a:r>
            <a:r>
              <a:rPr lang="en-US" dirty="0"/>
              <a:t>=                          |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|=</a:t>
            </a:r>
            <a:endParaRPr lang="en-US" dirty="0"/>
          </a:p>
          <a:p>
            <a:endParaRPr lang="en-US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5042479" y="470421"/>
            <a:ext cx="2413911" cy="2286000"/>
            <a:chOff x="2665211" y="1139596"/>
            <a:chExt cx="2766573" cy="2619976"/>
          </a:xfrm>
        </p:grpSpPr>
        <p:grpSp>
          <p:nvGrpSpPr>
            <p:cNvPr id="5" name="Group 4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10" name="Isosceles Triangle 9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Isosceles Triangle 10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Oval 13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4780532" y="2497021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079093" y="31747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65211" y="31747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56819" y="11395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923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51" y="2682194"/>
            <a:ext cx="7043087" cy="186990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903" y="243738"/>
            <a:ext cx="201426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Barcode for H</a:t>
            </a:r>
            <a:r>
              <a:rPr lang="en-US" sz="2400" baseline="-25000" dirty="0"/>
              <a:t>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05" y="7635185"/>
            <a:ext cx="7043087" cy="18699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7157" y="5027763"/>
            <a:ext cx="201426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Barcode for H</a:t>
            </a:r>
            <a:r>
              <a:rPr lang="en-US" sz="2400" baseline="-25000" dirty="0"/>
              <a:t>1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9939" y="4780718"/>
            <a:ext cx="73052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8180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318</Words>
  <Application>Microsoft Office PowerPoint</Application>
  <PresentationFormat>Custom</PresentationFormat>
  <Paragraphs>143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 D</dc:creator>
  <cp:keywords/>
  <dc:description/>
  <cp:lastModifiedBy>Darcy, Isabel K</cp:lastModifiedBy>
  <cp:revision>11</cp:revision>
  <dcterms:created xsi:type="dcterms:W3CDTF">2015-02-26T01:31:27Z</dcterms:created>
  <dcterms:modified xsi:type="dcterms:W3CDTF">2015-02-26T16:13:22Z</dcterms:modified>
  <cp:category/>
</cp:coreProperties>
</file>