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sldIdLst>
    <p:sldId id="1032" r:id="rId2"/>
    <p:sldId id="1074" r:id="rId3"/>
    <p:sldId id="1073" r:id="rId4"/>
    <p:sldId id="1076" r:id="rId5"/>
    <p:sldId id="990" r:id="rId6"/>
    <p:sldId id="1063" r:id="rId7"/>
    <p:sldId id="1064" r:id="rId8"/>
    <p:sldId id="1065" r:id="rId9"/>
    <p:sldId id="1078" r:id="rId10"/>
    <p:sldId id="1079" r:id="rId11"/>
    <p:sldId id="1080" r:id="rId12"/>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781"/>
    <a:srgbClr val="9B6309"/>
    <a:srgbClr val="F3E04B"/>
    <a:srgbClr val="F3DB4B"/>
    <a:srgbClr val="F3F34B"/>
    <a:srgbClr val="1A9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62" autoAdjust="0"/>
    <p:restoredTop sz="94660"/>
  </p:normalViewPr>
  <p:slideViewPr>
    <p:cSldViewPr snapToGrid="0">
      <p:cViewPr varScale="1">
        <p:scale>
          <a:sx n="81" d="100"/>
          <a:sy n="81" d="100"/>
        </p:scale>
        <p:origin x="701" y="48"/>
      </p:cViewPr>
      <p:guideLst/>
    </p:cSldViewPr>
  </p:slideViewPr>
  <p:notesTextViewPr>
    <p:cViewPr>
      <p:scale>
        <a:sx n="1" d="1"/>
        <a:sy n="1" d="1"/>
      </p:scale>
      <p:origin x="0" y="0"/>
    </p:cViewPr>
  </p:notesTextViewPr>
  <p:sorterViewPr>
    <p:cViewPr>
      <p:scale>
        <a:sx n="80" d="100"/>
        <a:sy n="80" d="100"/>
      </p:scale>
      <p:origin x="0" y="-15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AAC91-AEBC-44AB-9ECB-6ED71ABA3947}" type="datetimeFigureOut">
              <a:rPr lang="en-US" smtClean="0"/>
              <a:t>4/26/2024</a:t>
            </a:fld>
            <a:endParaRPr lang="en-US"/>
          </a:p>
        </p:txBody>
      </p:sp>
      <p:sp>
        <p:nvSpPr>
          <p:cNvPr id="4" name="Slide Image Placeholder 3"/>
          <p:cNvSpPr>
            <a:spLocks noGrp="1" noRot="1" noChangeAspect="1"/>
          </p:cNvSpPr>
          <p:nvPr>
            <p:ph type="sldImg" idx="2"/>
          </p:nvPr>
        </p:nvSpPr>
        <p:spPr>
          <a:xfrm>
            <a:off x="1068388" y="1143000"/>
            <a:ext cx="472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6135-8356-4C6B-918A-2B09B36720E5}" type="slidenum">
              <a:rPr lang="en-US" smtClean="0"/>
              <a:t>‹#›</a:t>
            </a:fld>
            <a:endParaRPr lang="en-US"/>
          </a:p>
        </p:txBody>
      </p:sp>
    </p:spTree>
    <p:extLst>
      <p:ext uri="{BB962C8B-B14F-4D97-AF65-F5344CB8AC3E}">
        <p14:creationId xmlns:p14="http://schemas.microsoft.com/office/powerpoint/2010/main" val="160865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93464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0967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63913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6997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9153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952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82411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821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16679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5033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0618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4/26/2024</a:t>
            </a:fld>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a:p>
        </p:txBody>
      </p:sp>
    </p:spTree>
    <p:extLst>
      <p:ext uri="{BB962C8B-B14F-4D97-AF65-F5344CB8AC3E}">
        <p14:creationId xmlns:p14="http://schemas.microsoft.com/office/powerpoint/2010/main" val="36960326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statlearning.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statlearning.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youtube.com/watch?v=nk2CQITm_eo"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it.wikipedia.org/wiki/Overfitting" TargetMode="External"/><Relationship Id="rId5" Type="http://schemas.openxmlformats.org/officeDocument/2006/relationships/hyperlink" Target="http://turing.iimas.unam.mx/~ivanvladimir/slides/rpyaa/02_regression.html#/60" TargetMode="External"/><Relationship Id="rId4" Type="http://schemas.openxmlformats.org/officeDocument/2006/relationships/hyperlink" Target="http://ivanvladimir.github.com/" TargetMode="External"/><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hyperlink" Target="https://stats.stackexchange.com/questions/71946/overfitting-a-logistic-regression-model"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devopedia.org/logistic-regression"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A2D2B-C340-4D8A-87CF-7BA1130B809F}"/>
              </a:ext>
            </a:extLst>
          </p:cNvPr>
          <p:cNvSpPr txBox="1"/>
          <p:nvPr/>
        </p:nvSpPr>
        <p:spPr>
          <a:xfrm>
            <a:off x="401378" y="115937"/>
            <a:ext cx="11084443" cy="6924973"/>
          </a:xfrm>
          <a:prstGeom prst="rect">
            <a:avLst/>
          </a:prstGeom>
          <a:noFill/>
        </p:spPr>
        <p:txBody>
          <a:bodyPr wrap="square">
            <a:spAutoFit/>
          </a:bodyPr>
          <a:lstStyle/>
          <a:p>
            <a:r>
              <a:rPr lang="en-US" sz="2400" u="sng" dirty="0">
                <a:latin typeface="CMTI10"/>
              </a:rPr>
              <a:t>Multivariable</a:t>
            </a:r>
            <a:r>
              <a:rPr lang="en-US" sz="2400" dirty="0">
                <a:latin typeface="CMTI10"/>
              </a:rPr>
              <a:t> Linear and Logistic Regression:</a:t>
            </a:r>
          </a:p>
          <a:p>
            <a:endParaRPr lang="en-US" sz="1200" dirty="0">
              <a:latin typeface="CMTI10"/>
            </a:endParaRPr>
          </a:p>
          <a:p>
            <a:r>
              <a:rPr lang="en-US" sz="2400" dirty="0">
                <a:latin typeface="CMTI10"/>
              </a:rPr>
              <a:t>One normally must perform f</a:t>
            </a:r>
            <a:r>
              <a:rPr lang="en-US" sz="2400" b="0" i="0" u="none" strike="noStrike" baseline="0" dirty="0">
                <a:latin typeface="CMTI10"/>
              </a:rPr>
              <a:t>eature (variable) selection if you have too many variables and/or if they are not independent.</a:t>
            </a:r>
          </a:p>
          <a:p>
            <a:endParaRPr lang="en-US" sz="1200" dirty="0">
              <a:latin typeface="CMTI10"/>
            </a:endParaRPr>
          </a:p>
          <a:p>
            <a:r>
              <a:rPr lang="en-US" sz="2400" b="0" i="0" u="none" strike="noStrike" baseline="0" dirty="0">
                <a:latin typeface="CMTI10"/>
              </a:rPr>
              <a:t>Some methods for feature selection:</a:t>
            </a:r>
          </a:p>
          <a:p>
            <a:endParaRPr lang="en-US" sz="1200" dirty="0">
              <a:latin typeface="CMTI10"/>
            </a:endParaRPr>
          </a:p>
          <a:p>
            <a:pPr algn="l"/>
            <a:r>
              <a:rPr lang="en-US" sz="2400" b="0" i="0" u="none" strike="noStrike" baseline="0" dirty="0">
                <a:latin typeface="CMSY10"/>
              </a:rPr>
              <a:t>• </a:t>
            </a:r>
            <a:r>
              <a:rPr lang="en-US" sz="2400" b="1" i="0" u="none" strike="noStrike" baseline="0" dirty="0">
                <a:latin typeface="CMTI10"/>
              </a:rPr>
              <a:t>Subset Selection</a:t>
            </a:r>
            <a:r>
              <a:rPr lang="en-US" sz="2400" b="1" i="0" u="none" strike="noStrike" baseline="0" dirty="0">
                <a:latin typeface="CMR10"/>
              </a:rPr>
              <a:t>. </a:t>
            </a:r>
            <a:r>
              <a:rPr lang="en-US" sz="2400" b="0" i="0" u="none" strike="noStrike" baseline="0" dirty="0">
                <a:latin typeface="CMR10"/>
              </a:rPr>
              <a:t>This approach involves identifying a subset of the </a:t>
            </a:r>
            <a:r>
              <a:rPr lang="en-US" sz="2400" b="0" i="0" u="none" strike="noStrike" baseline="0" dirty="0">
                <a:latin typeface="CMMI10"/>
              </a:rPr>
              <a:t>p </a:t>
            </a:r>
            <a:r>
              <a:rPr lang="en-US" sz="2400" b="0" i="0" u="none" strike="noStrike" baseline="0" dirty="0">
                <a:latin typeface="CMR10"/>
              </a:rPr>
              <a:t>predictors that we believe to be related to the response. We then fit a model using least squares on the reduced set of variables.</a:t>
            </a:r>
          </a:p>
          <a:p>
            <a:pPr algn="l"/>
            <a:r>
              <a:rPr lang="en-US" sz="2400" b="0" i="0" u="none" strike="noStrike" baseline="0" dirty="0">
                <a:latin typeface="CMSY10"/>
              </a:rPr>
              <a:t>• </a:t>
            </a:r>
            <a:r>
              <a:rPr lang="en-US" sz="2400" b="1" i="0" u="none" strike="noStrike" baseline="0" dirty="0">
                <a:latin typeface="CMTI10"/>
              </a:rPr>
              <a:t>Shrinkage</a:t>
            </a:r>
            <a:r>
              <a:rPr lang="en-US" sz="2400" b="1" i="0" u="none" strike="noStrike" baseline="0" dirty="0">
                <a:latin typeface="CMR10"/>
              </a:rPr>
              <a:t>. </a:t>
            </a:r>
            <a:r>
              <a:rPr lang="en-US" sz="2400" b="0" i="0" u="none" strike="noStrike" baseline="0" dirty="0">
                <a:latin typeface="CMR10"/>
              </a:rPr>
              <a:t>This approach involves fitting a model involving all </a:t>
            </a:r>
            <a:r>
              <a:rPr lang="en-US" sz="2400" b="0" i="0" u="none" strike="noStrike" baseline="0" dirty="0">
                <a:latin typeface="CMMI10"/>
              </a:rPr>
              <a:t>p </a:t>
            </a:r>
            <a:r>
              <a:rPr lang="en-US" sz="2400" b="0" i="0" u="none" strike="noStrike" baseline="0" dirty="0">
                <a:latin typeface="CMR10"/>
              </a:rPr>
              <a:t>predictors. However, the estimated coefficients are shrunken towards zero relative to the least squares estimates. This shrinkage (also known as </a:t>
            </a:r>
            <a:r>
              <a:rPr lang="en-US" sz="2400" b="0" i="0" u="none" strike="noStrike" baseline="0" dirty="0">
                <a:latin typeface="CMTI10"/>
              </a:rPr>
              <a:t>regularization</a:t>
            </a:r>
            <a:r>
              <a:rPr lang="en-US" sz="2400" b="0" i="0" u="none" strike="noStrike" baseline="0" dirty="0">
                <a:latin typeface="CMR10"/>
              </a:rPr>
              <a:t>) has the effect of reducing variance. Depending on what type of shrinkage is performed, some of the coefficients may be estimated to be exactly zero. Hence, shrinkage methods can also perform</a:t>
            </a:r>
          </a:p>
          <a:p>
            <a:pPr algn="l"/>
            <a:r>
              <a:rPr lang="en-US" sz="2400" b="0" i="0" u="none" strike="noStrike" baseline="0" dirty="0">
                <a:latin typeface="CMR10"/>
              </a:rPr>
              <a:t>variable selection.</a:t>
            </a:r>
          </a:p>
          <a:p>
            <a:pPr algn="l"/>
            <a:r>
              <a:rPr lang="en-US" sz="2400" b="0" i="0" u="none" strike="noStrike" baseline="0" dirty="0">
                <a:latin typeface="CMSY10"/>
              </a:rPr>
              <a:t>• </a:t>
            </a:r>
            <a:r>
              <a:rPr lang="en-US" sz="2400" b="1" i="0" u="none" strike="noStrike" baseline="0" dirty="0">
                <a:latin typeface="CMTI10"/>
              </a:rPr>
              <a:t>Dimension Reduction</a:t>
            </a:r>
            <a:r>
              <a:rPr lang="en-US" sz="2400" b="1" i="0" u="none" strike="noStrike" baseline="0" dirty="0">
                <a:latin typeface="CMR10"/>
              </a:rPr>
              <a:t>. </a:t>
            </a:r>
            <a:r>
              <a:rPr lang="en-US" sz="2400" b="0" i="0" u="none" strike="noStrike" baseline="0" dirty="0">
                <a:latin typeface="CMR10"/>
              </a:rPr>
              <a:t>This approach involves </a:t>
            </a:r>
            <a:r>
              <a:rPr lang="en-US" sz="2400" b="0" i="0" u="none" strike="noStrike" baseline="0" dirty="0">
                <a:latin typeface="CMTI10"/>
              </a:rPr>
              <a:t>projecting </a:t>
            </a:r>
            <a:r>
              <a:rPr lang="en-US" sz="2400" b="0" i="0" u="none" strike="noStrike" baseline="0" dirty="0">
                <a:latin typeface="CMR10"/>
              </a:rPr>
              <a:t>the </a:t>
            </a:r>
            <a:r>
              <a:rPr lang="en-US" sz="2400" b="0" i="0" u="none" strike="noStrike" baseline="0" dirty="0">
                <a:latin typeface="CMMI10"/>
              </a:rPr>
              <a:t>p </a:t>
            </a:r>
            <a:r>
              <a:rPr lang="en-US" sz="2400" b="0" i="0" u="none" strike="noStrike" baseline="0" dirty="0">
                <a:latin typeface="CMR10"/>
              </a:rPr>
              <a:t>predictors into an </a:t>
            </a:r>
            <a:r>
              <a:rPr lang="en-US" sz="2400" b="0" i="0" u="none" strike="noStrike" baseline="0" dirty="0">
                <a:latin typeface="CMMI10"/>
              </a:rPr>
              <a:t>M</a:t>
            </a:r>
            <a:r>
              <a:rPr lang="en-US" sz="2400" b="0" i="0" u="none" strike="noStrike" baseline="0" dirty="0">
                <a:latin typeface="CMR10"/>
              </a:rPr>
              <a:t>-dimensional subspace, where </a:t>
            </a:r>
            <a:r>
              <a:rPr lang="en-US" sz="2400" b="0" i="0" u="none" strike="noStrike" baseline="0" dirty="0">
                <a:latin typeface="CMMI10"/>
              </a:rPr>
              <a:t>M &lt;p</a:t>
            </a:r>
            <a:r>
              <a:rPr lang="en-US" sz="2400" b="0" i="0" u="none" strike="noStrike" baseline="0" dirty="0">
                <a:latin typeface="CMR10"/>
              </a:rPr>
              <a:t>. This is achieved by computing </a:t>
            </a:r>
            <a:r>
              <a:rPr lang="en-US" sz="2400" b="0" i="0" u="none" strike="noStrike" baseline="0" dirty="0">
                <a:latin typeface="CMMI10"/>
              </a:rPr>
              <a:t>M </a:t>
            </a:r>
            <a:r>
              <a:rPr lang="en-US" sz="2400" b="0" i="0" u="none" strike="noStrike" baseline="0" dirty="0">
                <a:latin typeface="CMR10"/>
              </a:rPr>
              <a:t>different </a:t>
            </a:r>
            <a:r>
              <a:rPr lang="en-US" sz="2400" b="0" i="0" u="none" strike="noStrike" baseline="0" dirty="0">
                <a:latin typeface="CMTI10"/>
              </a:rPr>
              <a:t>linear combinations</a:t>
            </a:r>
            <a:r>
              <a:rPr lang="en-US" sz="2400" b="0" i="0" u="none" strike="noStrike" baseline="0" dirty="0">
                <a:latin typeface="CMR10"/>
              </a:rPr>
              <a:t>, or </a:t>
            </a:r>
            <a:r>
              <a:rPr lang="en-US" sz="2400" b="0" i="0" u="none" strike="noStrike" baseline="0" dirty="0">
                <a:latin typeface="CMTI10"/>
              </a:rPr>
              <a:t>projections</a:t>
            </a:r>
            <a:r>
              <a:rPr lang="en-US" sz="2400" b="0" i="0" u="none" strike="noStrike" baseline="0" dirty="0">
                <a:latin typeface="CMR10"/>
              </a:rPr>
              <a:t>, of the variables. Then these </a:t>
            </a:r>
            <a:r>
              <a:rPr lang="en-US" sz="2400" b="0" i="0" u="none" strike="noStrike" baseline="0" dirty="0">
                <a:latin typeface="CMMI10"/>
              </a:rPr>
              <a:t>M </a:t>
            </a:r>
            <a:r>
              <a:rPr lang="en-US" sz="2400" b="0" i="0" u="none" strike="noStrike" baseline="0" dirty="0">
                <a:latin typeface="CMR10"/>
              </a:rPr>
              <a:t>projections are used as predictors to fit a linear regression model by least squares.</a:t>
            </a:r>
            <a:endParaRPr lang="en-US" sz="3600" b="0" i="0" u="none" strike="noStrike" baseline="0" dirty="0">
              <a:latin typeface="CMTI10"/>
            </a:endParaRPr>
          </a:p>
        </p:txBody>
      </p:sp>
      <p:sp>
        <p:nvSpPr>
          <p:cNvPr id="4" name="TextBox 3">
            <a:extLst>
              <a:ext uri="{FF2B5EF4-FFF2-40B4-BE49-F238E27FC236}">
                <a16:creationId xmlns:a16="http://schemas.microsoft.com/office/drawing/2014/main" id="{996F3593-736D-43EC-A54C-C33A5D8E0E74}"/>
              </a:ext>
            </a:extLst>
          </p:cNvPr>
          <p:cNvSpPr txBox="1"/>
          <p:nvPr/>
        </p:nvSpPr>
        <p:spPr>
          <a:xfrm>
            <a:off x="1531938" y="7310735"/>
            <a:ext cx="10036174" cy="461665"/>
          </a:xfrm>
          <a:prstGeom prst="rect">
            <a:avLst/>
          </a:prstGeom>
          <a:noFill/>
        </p:spPr>
        <p:txBody>
          <a:bodyPr wrap="square">
            <a:spAutoFit/>
          </a:bodyPr>
          <a:lstStyle/>
          <a:p>
            <a:pPr algn="l"/>
            <a:r>
              <a:rPr lang="en-US" sz="2400" b="0" i="0" u="none" strike="noStrike" baseline="0" dirty="0">
                <a:latin typeface="AdvTT5ada87cc"/>
              </a:rPr>
              <a:t>An Introduction to Statistical Learning  </a:t>
            </a:r>
            <a:r>
              <a:rPr lang="en-US" sz="2400" dirty="0">
                <a:hlinkClick r:id="rId2"/>
              </a:rPr>
              <a:t>https://www.statlearning.com/</a:t>
            </a:r>
            <a:r>
              <a:rPr lang="en-US" sz="2400" dirty="0"/>
              <a:t> </a:t>
            </a:r>
          </a:p>
        </p:txBody>
      </p:sp>
    </p:spTree>
    <p:extLst>
      <p:ext uri="{BB962C8B-B14F-4D97-AF65-F5344CB8AC3E}">
        <p14:creationId xmlns:p14="http://schemas.microsoft.com/office/powerpoint/2010/main" val="134457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15713-B585-9842-C99A-F230DD52E74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BCB0F0-9C90-C360-1182-8753E5F0B855}"/>
                  </a:ext>
                </a:extLst>
              </p:cNvPr>
              <p:cNvSpPr txBox="1"/>
              <p:nvPr/>
            </p:nvSpPr>
            <p:spPr>
              <a:xfrm>
                <a:off x="534877" y="152904"/>
                <a:ext cx="11352323" cy="7258718"/>
              </a:xfrm>
              <a:prstGeom prst="rect">
                <a:avLst/>
              </a:prstGeom>
              <a:noFill/>
            </p:spPr>
            <p:txBody>
              <a:bodyPr wrap="square" lIns="0" tIns="0" rIns="0" bIns="0" rtlCol="0">
                <a:spAutoFit/>
              </a:bodyPr>
              <a:lstStyle/>
              <a:p>
                <a:pPr algn="l"/>
                <a:endParaRPr lang="en-US" sz="3200" dirty="0">
                  <a:solidFill>
                    <a:srgbClr val="5A2781"/>
                  </a:solidFill>
                </a:endParaRPr>
              </a:p>
              <a:p>
                <a:pPr algn="l"/>
                <a:r>
                  <a:rPr lang="en-US" sz="3200" dirty="0">
                    <a:solidFill>
                      <a:srgbClr val="5A2781"/>
                    </a:solidFill>
                  </a:rPr>
                  <a:t>Ridge penalty:      </a:t>
                </a:r>
                <a14:m>
                  <m:oMath xmlns:m="http://schemas.openxmlformats.org/officeDocument/2006/math">
                    <m:r>
                      <a:rPr lang="en-US" sz="3600" i="1" dirty="0" smtClean="0">
                        <a:solidFill>
                          <a:srgbClr val="5A2781"/>
                        </a:solidFill>
                        <a:latin typeface="Cambria Math" panose="02040503050406030204" pitchFamily="18" charset="0"/>
                      </a:rPr>
                      <m:t>𝜆</m:t>
                    </m:r>
                    <m:r>
                      <a:rPr lang="en-US" sz="3600" b="0" i="1" dirty="0" smtClean="0">
                        <a:solidFill>
                          <a:srgbClr val="5A2781"/>
                        </a:solidFill>
                        <a:latin typeface="Cambria Math" panose="02040503050406030204" pitchFamily="18" charset="0"/>
                      </a:rPr>
                      <m:t>(</m:t>
                    </m:r>
                    <m:r>
                      <a:rPr lang="en-US" sz="3600" i="1" dirty="0" smtClean="0">
                        <a:solidFill>
                          <a:srgbClr val="5A2781"/>
                        </a:solidFill>
                        <a:latin typeface="Cambria Math" panose="02040503050406030204" pitchFamily="18" charset="0"/>
                      </a:rPr>
                      <m:t>𝛴</m:t>
                    </m:r>
                    <m:sSubSup>
                      <m:sSubSupPr>
                        <m:ctrlPr>
                          <a:rPr lang="en-US" sz="3600" i="1" dirty="0" smtClean="0">
                            <a:solidFill>
                              <a:srgbClr val="5A2781"/>
                            </a:solidFill>
                            <a:latin typeface="Cambria Math" panose="02040503050406030204" pitchFamily="18" charset="0"/>
                          </a:rPr>
                        </m:ctrlPr>
                      </m:sSubSupPr>
                      <m:e>
                        <m:r>
                          <a:rPr lang="en-US" sz="3600" i="1" dirty="0" smtClean="0">
                            <a:solidFill>
                              <a:srgbClr val="5A2781"/>
                            </a:solidFill>
                            <a:latin typeface="Cambria Math" panose="02040503050406030204" pitchFamily="18" charset="0"/>
                          </a:rPr>
                          <m:t>𝑎</m:t>
                        </m:r>
                      </m:e>
                      <m:sub>
                        <m:r>
                          <a:rPr lang="en-US" sz="3600" i="1" dirty="0" smtClean="0">
                            <a:solidFill>
                              <a:srgbClr val="5A2781"/>
                            </a:solidFill>
                            <a:latin typeface="Cambria Math" panose="02040503050406030204" pitchFamily="18" charset="0"/>
                          </a:rPr>
                          <m:t>𝑖</m:t>
                        </m:r>
                      </m:sub>
                      <m:sup>
                        <m:r>
                          <a:rPr lang="en-US" sz="3600" i="0" dirty="0" smtClean="0">
                            <a:solidFill>
                              <a:srgbClr val="5A2781"/>
                            </a:solidFill>
                            <a:latin typeface="Cambria Math" panose="02040503050406030204" pitchFamily="18" charset="0"/>
                          </a:rPr>
                          <m:t>2</m:t>
                        </m:r>
                      </m:sup>
                    </m:sSubSup>
                    <m:r>
                      <a:rPr lang="en-US" sz="3600" b="0" i="1" dirty="0" smtClean="0">
                        <a:solidFill>
                          <a:srgbClr val="5A2781"/>
                        </a:solidFill>
                        <a:latin typeface="Cambria Math" panose="02040503050406030204" pitchFamily="18" charset="0"/>
                      </a:rPr>
                      <m:t>)</m:t>
                    </m:r>
                  </m:oMath>
                </a14:m>
                <a:r>
                  <a:rPr lang="en-US" sz="3600" dirty="0">
                    <a:solidFill>
                      <a:srgbClr val="5A2781"/>
                    </a:solidFill>
                  </a:rPr>
                  <a:t>                </a:t>
                </a:r>
                <a:r>
                  <a:rPr lang="en-US" sz="3200" dirty="0">
                    <a:solidFill>
                      <a:srgbClr val="5A2781"/>
                    </a:solidFill>
                  </a:rPr>
                  <a:t>won’t eliminate parameters</a:t>
                </a:r>
                <a:endParaRPr lang="en-US" sz="3600" dirty="0">
                  <a:solidFill>
                    <a:srgbClr val="5A2781"/>
                  </a:solidFill>
                </a:endParaRPr>
              </a:p>
              <a:p>
                <a:pPr algn="l"/>
                <a:r>
                  <a:rPr lang="en-US" sz="3200" dirty="0">
                    <a:solidFill>
                      <a:srgbClr val="5A2781"/>
                    </a:solidFill>
                  </a:rPr>
                  <a:t>                                                                    better at co-linearity</a:t>
                </a:r>
              </a:p>
              <a:p>
                <a:pPr algn="l"/>
                <a:r>
                  <a:rPr lang="en-US" sz="3200" dirty="0">
                    <a:solidFill>
                      <a:srgbClr val="5A2781"/>
                    </a:solidFill>
                  </a:rPr>
                  <a:t>                                                              Ex:  column 1 = 2 x column 2</a:t>
                </a:r>
              </a:p>
              <a:p>
                <a:pPr algn="l"/>
                <a:endParaRPr lang="en-US" sz="3200" dirty="0">
                  <a:solidFill>
                    <a:srgbClr val="5A2781"/>
                  </a:solidFill>
                </a:endParaRPr>
              </a:p>
              <a:p>
                <a:pPr algn="l"/>
                <a:endParaRPr lang="en-US" sz="3200" dirty="0">
                  <a:solidFill>
                    <a:srgbClr val="5A2781"/>
                  </a:solidFill>
                </a:endParaRPr>
              </a:p>
              <a:p>
                <a:r>
                  <a:rPr lang="en-US" sz="3200" dirty="0">
                    <a:solidFill>
                      <a:srgbClr val="5A2781"/>
                    </a:solidFill>
                  </a:rPr>
                  <a:t>Lasso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r>
                      <a:rPr lang="en-US" sz="3200" b="0" i="1" dirty="0" smtClean="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b="0" i="0" dirty="0" smtClean="0">
                            <a:solidFill>
                              <a:srgbClr val="5A2781"/>
                            </a:solidFill>
                            <a:latin typeface="Cambria Math" panose="02040503050406030204" pitchFamily="18" charset="0"/>
                          </a:rPr>
                          <m:t>i</m:t>
                        </m:r>
                      </m:sub>
                    </m:sSub>
                    <m:r>
                      <a:rPr lang="en-US" sz="3200" b="0" i="1" dirty="0" smtClean="0">
                        <a:solidFill>
                          <a:srgbClr val="5A2781"/>
                        </a:solidFill>
                        <a:latin typeface="Cambria Math" panose="02040503050406030204" pitchFamily="18" charset="0"/>
                      </a:rPr>
                      <m:t>|)</m:t>
                    </m:r>
                  </m:oMath>
                </a14:m>
                <a:r>
                  <a:rPr lang="en-US" sz="3200" dirty="0">
                    <a:solidFill>
                      <a:srgbClr val="5A2781"/>
                    </a:solidFill>
                  </a:rPr>
                  <a:t>                will “arbitrarily” choose among</a:t>
                </a:r>
              </a:p>
              <a:p>
                <a:r>
                  <a:rPr lang="en-US" sz="3200" dirty="0">
                    <a:solidFill>
                      <a:srgbClr val="5A2781"/>
                    </a:solidFill>
                  </a:rPr>
                  <a:t>                                                                      co-linear parameters.</a:t>
                </a:r>
              </a:p>
              <a:p>
                <a:pPr algn="l"/>
                <a:endParaRPr lang="en-US" sz="3200" dirty="0">
                  <a:solidFill>
                    <a:srgbClr val="5A2781"/>
                  </a:solidFill>
                </a:endParaRPr>
              </a:p>
              <a:p>
                <a:pPr algn="l"/>
                <a:endParaRPr lang="en-US" sz="3200" dirty="0">
                  <a:solidFill>
                    <a:srgbClr val="5A2781"/>
                  </a:solidFill>
                </a:endParaRPr>
              </a:p>
              <a:p>
                <a:r>
                  <a:rPr lang="en-US" sz="3200" dirty="0">
                    <a:solidFill>
                      <a:srgbClr val="5A2781"/>
                    </a:solidFill>
                  </a:rPr>
                  <a:t>Elastic-net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1</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sSubSup>
                      <m:sSubSupPr>
                        <m:ctrlPr>
                          <a:rPr lang="en-US" sz="3200" i="1" dirty="0" smtClean="0">
                            <a:solidFill>
                              <a:srgbClr val="5A2781"/>
                            </a:solidFill>
                            <a:latin typeface="Cambria Math" panose="02040503050406030204" pitchFamily="18" charset="0"/>
                          </a:rPr>
                        </m:ctrlPr>
                      </m:sSubSup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𝑖</m:t>
                        </m:r>
                      </m:sub>
                      <m:sup>
                        <m:r>
                          <a:rPr lang="en-US" sz="3200" i="0" dirty="0" smtClean="0">
                            <a:solidFill>
                              <a:srgbClr val="5A2781"/>
                            </a:solidFill>
                            <a:latin typeface="Cambria Math" panose="02040503050406030204" pitchFamily="18" charset="0"/>
                          </a:rPr>
                          <m:t>2</m:t>
                        </m:r>
                      </m:sup>
                    </m:sSubSup>
                    <m:r>
                      <a:rPr lang="en-US" sz="3200" b="0" i="1" dirty="0" smtClean="0">
                        <a:solidFill>
                          <a:srgbClr val="5A2781"/>
                        </a:solidFill>
                        <a:latin typeface="Cambria Math" panose="02040503050406030204" pitchFamily="18" charset="0"/>
                      </a:rPr>
                      <m:t>)</m:t>
                    </m:r>
                  </m:oMath>
                </a14:m>
                <a:r>
                  <a:rPr lang="en-US" sz="3200" dirty="0">
                    <a:solidFill>
                      <a:srgbClr val="5A2781"/>
                    </a:solidFill>
                  </a:rPr>
                  <a:t> + </a:t>
                </a:r>
                <a14:m>
                  <m:oMath xmlns:m="http://schemas.openxmlformats.org/officeDocument/2006/math">
                    <m:r>
                      <a:rPr lang="en-US" sz="3200" i="1" dirty="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2</m:t>
                    </m:r>
                    <m:r>
                      <a:rPr lang="en-US" sz="3200" i="1" dirty="0">
                        <a:solidFill>
                          <a:srgbClr val="5A2781"/>
                        </a:solidFill>
                        <a:latin typeface="Cambria Math" panose="02040503050406030204" pitchFamily="18" charset="0"/>
                      </a:rPr>
                      <m:t>(</m:t>
                    </m:r>
                    <m:r>
                      <a:rPr lang="en-US" sz="3200" i="1" dirty="0">
                        <a:solidFill>
                          <a:srgbClr val="5A2781"/>
                        </a:solidFill>
                        <a:latin typeface="Cambria Math" panose="02040503050406030204" pitchFamily="18" charset="0"/>
                      </a:rPr>
                      <m:t>𝛴</m:t>
                    </m:r>
                    <m:r>
                      <a:rPr lang="en-US" sz="3200" i="1" dirty="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dirty="0">
                            <a:solidFill>
                              <a:srgbClr val="5A2781"/>
                            </a:solidFill>
                            <a:latin typeface="Cambria Math" panose="02040503050406030204" pitchFamily="18" charset="0"/>
                          </a:rPr>
                          <m:t>i</m:t>
                        </m:r>
                      </m:sub>
                    </m:sSub>
                    <m:r>
                      <a:rPr lang="en-US" sz="3200" i="1" dirty="0">
                        <a:solidFill>
                          <a:srgbClr val="5A2781"/>
                        </a:solidFill>
                        <a:latin typeface="Cambria Math" panose="02040503050406030204" pitchFamily="18" charset="0"/>
                      </a:rPr>
                      <m:t>|)</m:t>
                    </m:r>
                  </m:oMath>
                </a14:m>
                <a:endParaRPr lang="en-US" sz="3200" dirty="0">
                  <a:solidFill>
                    <a:srgbClr val="5A2781"/>
                  </a:solidFill>
                </a:endParaRPr>
              </a:p>
              <a:p>
                <a:pPr algn="l"/>
                <a:endParaRPr lang="en-US" sz="1600" dirty="0">
                  <a:solidFill>
                    <a:srgbClr val="5A2781"/>
                  </a:solidFill>
                </a:endParaRPr>
              </a:p>
              <a:p>
                <a:pPr algn="l"/>
                <a:r>
                  <a:rPr lang="en-US" sz="3200" dirty="0">
                    <a:solidFill>
                      <a:srgbClr val="5A2781"/>
                    </a:solidFill>
                  </a:rPr>
                  <a:t>                                                              will either keep all or eliminate                                                                       </a:t>
                </a:r>
              </a:p>
              <a:p>
                <a:pPr algn="l"/>
                <a:r>
                  <a:rPr lang="en-US" sz="3200" dirty="0">
                    <a:solidFill>
                      <a:srgbClr val="5A2781"/>
                    </a:solidFill>
                  </a:rPr>
                  <a:t>                                                                      all co-linear parameters.</a:t>
                </a:r>
              </a:p>
              <a:p>
                <a:pPr algn="l"/>
                <a:endParaRPr lang="en-US" sz="3200" dirty="0">
                  <a:solidFill>
                    <a:srgbClr val="5A2781"/>
                  </a:solidFill>
                </a:endParaRPr>
              </a:p>
            </p:txBody>
          </p:sp>
        </mc:Choice>
        <mc:Fallback xmlns="">
          <p:sp>
            <p:nvSpPr>
              <p:cNvPr id="3" name="TextBox 2">
                <a:extLst>
                  <a:ext uri="{FF2B5EF4-FFF2-40B4-BE49-F238E27FC236}">
                    <a16:creationId xmlns:a16="http://schemas.microsoft.com/office/drawing/2014/main" id="{02BCB0F0-9C90-C360-1182-8753E5F0B855}"/>
                  </a:ext>
                </a:extLst>
              </p:cNvPr>
              <p:cNvSpPr txBox="1">
                <a:spLocks noRot="1" noChangeAspect="1" noMove="1" noResize="1" noEditPoints="1" noAdjustHandles="1" noChangeArrowheads="1" noChangeShapeType="1" noTextEdit="1"/>
              </p:cNvSpPr>
              <p:nvPr/>
            </p:nvSpPr>
            <p:spPr>
              <a:xfrm>
                <a:off x="534877" y="152904"/>
                <a:ext cx="11352323" cy="7258718"/>
              </a:xfrm>
              <a:prstGeom prst="rect">
                <a:avLst/>
              </a:prstGeom>
              <a:blipFill>
                <a:blip r:embed="rId2"/>
                <a:stretch>
                  <a:fillRect l="-2202" r="-24114"/>
                </a:stretch>
              </a:blipFill>
            </p:spPr>
            <p:txBody>
              <a:bodyPr/>
              <a:lstStyle/>
              <a:p>
                <a:r>
                  <a:rPr lang="en-US">
                    <a:noFill/>
                  </a:rPr>
                  <a:t> </a:t>
                </a:r>
              </a:p>
            </p:txBody>
          </p:sp>
        </mc:Fallback>
      </mc:AlternateContent>
    </p:spTree>
    <p:extLst>
      <p:ext uri="{BB962C8B-B14F-4D97-AF65-F5344CB8AC3E}">
        <p14:creationId xmlns:p14="http://schemas.microsoft.com/office/powerpoint/2010/main" val="99244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A2D2B-C340-4D8A-87CF-7BA1130B809F}"/>
              </a:ext>
            </a:extLst>
          </p:cNvPr>
          <p:cNvSpPr txBox="1"/>
          <p:nvPr/>
        </p:nvSpPr>
        <p:spPr>
          <a:xfrm>
            <a:off x="401378" y="115937"/>
            <a:ext cx="11084443" cy="6924973"/>
          </a:xfrm>
          <a:prstGeom prst="rect">
            <a:avLst/>
          </a:prstGeom>
          <a:noFill/>
        </p:spPr>
        <p:txBody>
          <a:bodyPr wrap="square">
            <a:spAutoFit/>
          </a:bodyPr>
          <a:lstStyle/>
          <a:p>
            <a:r>
              <a:rPr lang="en-US" sz="2400" u="sng" dirty="0">
                <a:latin typeface="CMTI10"/>
              </a:rPr>
              <a:t>Multivariable</a:t>
            </a:r>
            <a:r>
              <a:rPr lang="en-US" sz="2400" dirty="0">
                <a:latin typeface="CMTI10"/>
              </a:rPr>
              <a:t> Linear and Logistic Regression:</a:t>
            </a:r>
          </a:p>
          <a:p>
            <a:endParaRPr lang="en-US" sz="1200" dirty="0">
              <a:latin typeface="CMTI10"/>
            </a:endParaRPr>
          </a:p>
          <a:p>
            <a:r>
              <a:rPr lang="en-US" sz="2400" dirty="0">
                <a:latin typeface="CMTI10"/>
              </a:rPr>
              <a:t>One normally must perform f</a:t>
            </a:r>
            <a:r>
              <a:rPr lang="en-US" sz="2400" b="0" i="0" u="none" strike="noStrike" baseline="0" dirty="0">
                <a:latin typeface="CMTI10"/>
              </a:rPr>
              <a:t>eature (variable) selection if you have too many variables and/or if they are not independent.</a:t>
            </a:r>
          </a:p>
          <a:p>
            <a:endParaRPr lang="en-US" sz="1200" dirty="0">
              <a:latin typeface="CMTI10"/>
            </a:endParaRPr>
          </a:p>
          <a:p>
            <a:r>
              <a:rPr lang="en-US" sz="2400" b="0" i="0" u="none" strike="noStrike" baseline="0" dirty="0">
                <a:latin typeface="CMTI10"/>
              </a:rPr>
              <a:t>Some methods for feature selection:</a:t>
            </a:r>
          </a:p>
          <a:p>
            <a:endParaRPr lang="en-US" sz="1200" dirty="0">
              <a:latin typeface="CMTI10"/>
            </a:endParaRPr>
          </a:p>
          <a:p>
            <a:pPr algn="l"/>
            <a:r>
              <a:rPr lang="en-US" sz="2400" b="0" i="0" u="none" strike="noStrike" baseline="0" dirty="0">
                <a:latin typeface="CMSY10"/>
              </a:rPr>
              <a:t>• </a:t>
            </a:r>
            <a:r>
              <a:rPr lang="en-US" sz="2400" b="1" i="0" u="none" strike="noStrike" baseline="0" dirty="0">
                <a:latin typeface="CMTI10"/>
              </a:rPr>
              <a:t>Subset Selection</a:t>
            </a:r>
            <a:r>
              <a:rPr lang="en-US" sz="2400" b="1" i="0" u="none" strike="noStrike" baseline="0" dirty="0">
                <a:latin typeface="CMR10"/>
              </a:rPr>
              <a:t>. </a:t>
            </a:r>
            <a:r>
              <a:rPr lang="en-US" sz="2400" b="0" i="0" u="none" strike="noStrike" baseline="0" dirty="0">
                <a:latin typeface="CMR10"/>
              </a:rPr>
              <a:t>This approach involves identifying a subset of the </a:t>
            </a:r>
            <a:r>
              <a:rPr lang="en-US" sz="2400" b="0" i="0" u="none" strike="noStrike" baseline="0" dirty="0">
                <a:latin typeface="CMMI10"/>
              </a:rPr>
              <a:t>p </a:t>
            </a:r>
            <a:r>
              <a:rPr lang="en-US" sz="2400" b="0" i="0" u="none" strike="noStrike" baseline="0" dirty="0">
                <a:latin typeface="CMR10"/>
              </a:rPr>
              <a:t>predictors that we believe to be related to the response. We then fit a model using least squares on the reduced set of variables.</a:t>
            </a:r>
          </a:p>
          <a:p>
            <a:pPr algn="l"/>
            <a:r>
              <a:rPr lang="en-US" sz="2400" b="0" i="0" u="none" strike="noStrike" baseline="0" dirty="0">
                <a:latin typeface="CMSY10"/>
              </a:rPr>
              <a:t>• </a:t>
            </a:r>
            <a:r>
              <a:rPr lang="en-US" sz="2400" b="1" i="0" u="none" strike="noStrike" baseline="0" dirty="0">
                <a:latin typeface="CMTI10"/>
              </a:rPr>
              <a:t>Shrinkage</a:t>
            </a:r>
            <a:r>
              <a:rPr lang="en-US" sz="2400" b="1" i="0" u="none" strike="noStrike" baseline="0" dirty="0">
                <a:latin typeface="CMR10"/>
              </a:rPr>
              <a:t>. </a:t>
            </a:r>
            <a:r>
              <a:rPr lang="en-US" sz="2400" b="0" i="0" u="none" strike="noStrike" baseline="0" dirty="0">
                <a:latin typeface="CMR10"/>
              </a:rPr>
              <a:t>This approach involves fitting a model involving all </a:t>
            </a:r>
            <a:r>
              <a:rPr lang="en-US" sz="2400" b="0" i="0" u="none" strike="noStrike" baseline="0" dirty="0">
                <a:latin typeface="CMMI10"/>
              </a:rPr>
              <a:t>p </a:t>
            </a:r>
            <a:r>
              <a:rPr lang="en-US" sz="2400" b="0" i="0" u="none" strike="noStrike" baseline="0" dirty="0">
                <a:latin typeface="CMR10"/>
              </a:rPr>
              <a:t>predictors. However, the estimated coefficients are shrunken towards zero relative to the least squares estimates. This shrinkage (also known as </a:t>
            </a:r>
            <a:r>
              <a:rPr lang="en-US" sz="2400" b="0" i="0" u="none" strike="noStrike" baseline="0" dirty="0">
                <a:latin typeface="CMTI10"/>
              </a:rPr>
              <a:t>regularization</a:t>
            </a:r>
            <a:r>
              <a:rPr lang="en-US" sz="2400" b="0" i="0" u="none" strike="noStrike" baseline="0" dirty="0">
                <a:latin typeface="CMR10"/>
              </a:rPr>
              <a:t>) has the effect of reducing variance. Depending on what type of shrinkage is performed, some of the coefficients may be estimated to be exactly zero. Hence, shrinkage methods can also perform</a:t>
            </a:r>
          </a:p>
          <a:p>
            <a:pPr algn="l"/>
            <a:r>
              <a:rPr lang="en-US" sz="2400" b="0" i="0" u="none" strike="noStrike" baseline="0" dirty="0">
                <a:latin typeface="CMR10"/>
              </a:rPr>
              <a:t>variable selection.</a:t>
            </a:r>
          </a:p>
          <a:p>
            <a:pPr algn="l"/>
            <a:r>
              <a:rPr lang="en-US" sz="2400" b="0" i="0" u="none" strike="noStrike" baseline="0" dirty="0">
                <a:latin typeface="CMSY10"/>
              </a:rPr>
              <a:t>• </a:t>
            </a:r>
            <a:r>
              <a:rPr lang="en-US" sz="2400" b="1" i="0" u="none" strike="noStrike" baseline="0" dirty="0">
                <a:latin typeface="CMTI10"/>
              </a:rPr>
              <a:t>Dimension Reduction</a:t>
            </a:r>
            <a:r>
              <a:rPr lang="en-US" sz="2400" b="1" i="0" u="none" strike="noStrike" baseline="0" dirty="0">
                <a:latin typeface="CMR10"/>
              </a:rPr>
              <a:t>. </a:t>
            </a:r>
            <a:r>
              <a:rPr lang="en-US" sz="2400" b="0" i="0" u="none" strike="noStrike" baseline="0" dirty="0">
                <a:latin typeface="CMR10"/>
              </a:rPr>
              <a:t>This approach involves </a:t>
            </a:r>
            <a:r>
              <a:rPr lang="en-US" sz="2400" b="0" i="0" u="none" strike="noStrike" baseline="0" dirty="0">
                <a:latin typeface="CMTI10"/>
              </a:rPr>
              <a:t>projecting </a:t>
            </a:r>
            <a:r>
              <a:rPr lang="en-US" sz="2400" b="0" i="0" u="none" strike="noStrike" baseline="0" dirty="0">
                <a:latin typeface="CMR10"/>
              </a:rPr>
              <a:t>the </a:t>
            </a:r>
            <a:r>
              <a:rPr lang="en-US" sz="2400" b="0" i="0" u="none" strike="noStrike" baseline="0" dirty="0">
                <a:latin typeface="CMMI10"/>
              </a:rPr>
              <a:t>p </a:t>
            </a:r>
            <a:r>
              <a:rPr lang="en-US" sz="2400" b="0" i="0" u="none" strike="noStrike" baseline="0" dirty="0">
                <a:latin typeface="CMR10"/>
              </a:rPr>
              <a:t>predictors into an </a:t>
            </a:r>
            <a:r>
              <a:rPr lang="en-US" sz="2400" b="0" i="0" u="none" strike="noStrike" baseline="0" dirty="0">
                <a:latin typeface="CMMI10"/>
              </a:rPr>
              <a:t>M</a:t>
            </a:r>
            <a:r>
              <a:rPr lang="en-US" sz="2400" b="0" i="0" u="none" strike="noStrike" baseline="0" dirty="0">
                <a:latin typeface="CMR10"/>
              </a:rPr>
              <a:t>-dimensional subspace, where </a:t>
            </a:r>
            <a:r>
              <a:rPr lang="en-US" sz="2400" b="0" i="0" u="none" strike="noStrike" baseline="0" dirty="0">
                <a:latin typeface="CMMI10"/>
              </a:rPr>
              <a:t>M &lt;p</a:t>
            </a:r>
            <a:r>
              <a:rPr lang="en-US" sz="2400" b="0" i="0" u="none" strike="noStrike" baseline="0" dirty="0">
                <a:latin typeface="CMR10"/>
              </a:rPr>
              <a:t>. This is achieved by computing </a:t>
            </a:r>
            <a:r>
              <a:rPr lang="en-US" sz="2400" b="0" i="0" u="none" strike="noStrike" baseline="0" dirty="0">
                <a:latin typeface="CMMI10"/>
              </a:rPr>
              <a:t>M </a:t>
            </a:r>
            <a:r>
              <a:rPr lang="en-US" sz="2400" b="0" i="0" u="none" strike="noStrike" baseline="0" dirty="0">
                <a:latin typeface="CMR10"/>
              </a:rPr>
              <a:t>different </a:t>
            </a:r>
            <a:r>
              <a:rPr lang="en-US" sz="2400" b="0" i="0" u="none" strike="noStrike" baseline="0" dirty="0">
                <a:latin typeface="CMTI10"/>
              </a:rPr>
              <a:t>linear combinations</a:t>
            </a:r>
            <a:r>
              <a:rPr lang="en-US" sz="2400" b="0" i="0" u="none" strike="noStrike" baseline="0" dirty="0">
                <a:latin typeface="CMR10"/>
              </a:rPr>
              <a:t>, or </a:t>
            </a:r>
            <a:r>
              <a:rPr lang="en-US" sz="2400" b="0" i="0" u="none" strike="noStrike" baseline="0" dirty="0">
                <a:latin typeface="CMTI10"/>
              </a:rPr>
              <a:t>projections</a:t>
            </a:r>
            <a:r>
              <a:rPr lang="en-US" sz="2400" b="0" i="0" u="none" strike="noStrike" baseline="0" dirty="0">
                <a:latin typeface="CMR10"/>
              </a:rPr>
              <a:t>, of the variables. Then these </a:t>
            </a:r>
            <a:r>
              <a:rPr lang="en-US" sz="2400" b="0" i="0" u="none" strike="noStrike" baseline="0" dirty="0">
                <a:latin typeface="CMMI10"/>
              </a:rPr>
              <a:t>M </a:t>
            </a:r>
            <a:r>
              <a:rPr lang="en-US" sz="2400" b="0" i="0" u="none" strike="noStrike" baseline="0" dirty="0">
                <a:latin typeface="CMR10"/>
              </a:rPr>
              <a:t>projections are used as predictors to fit a linear regression model by least squares.</a:t>
            </a:r>
            <a:endParaRPr lang="en-US" sz="3600" b="0" i="0" u="none" strike="noStrike" baseline="0" dirty="0">
              <a:latin typeface="CMTI10"/>
            </a:endParaRPr>
          </a:p>
        </p:txBody>
      </p:sp>
      <p:sp>
        <p:nvSpPr>
          <p:cNvPr id="4" name="TextBox 3">
            <a:extLst>
              <a:ext uri="{FF2B5EF4-FFF2-40B4-BE49-F238E27FC236}">
                <a16:creationId xmlns:a16="http://schemas.microsoft.com/office/drawing/2014/main" id="{996F3593-736D-43EC-A54C-C33A5D8E0E74}"/>
              </a:ext>
            </a:extLst>
          </p:cNvPr>
          <p:cNvSpPr txBox="1"/>
          <p:nvPr/>
        </p:nvSpPr>
        <p:spPr>
          <a:xfrm>
            <a:off x="1531938" y="7310735"/>
            <a:ext cx="10036174" cy="461665"/>
          </a:xfrm>
          <a:prstGeom prst="rect">
            <a:avLst/>
          </a:prstGeom>
          <a:noFill/>
        </p:spPr>
        <p:txBody>
          <a:bodyPr wrap="square">
            <a:spAutoFit/>
          </a:bodyPr>
          <a:lstStyle/>
          <a:p>
            <a:pPr algn="l"/>
            <a:r>
              <a:rPr lang="en-US" sz="2400" b="0" i="0" u="none" strike="noStrike" baseline="0" dirty="0">
                <a:latin typeface="AdvTT5ada87cc"/>
              </a:rPr>
              <a:t>An Introduction to Statistical Learning  </a:t>
            </a:r>
            <a:r>
              <a:rPr lang="en-US" sz="2400" dirty="0">
                <a:hlinkClick r:id="rId2"/>
              </a:rPr>
              <a:t>https://www.statlearning.com/</a:t>
            </a:r>
            <a:r>
              <a:rPr lang="en-US" sz="2400" dirty="0"/>
              <a:t> </a:t>
            </a:r>
          </a:p>
        </p:txBody>
      </p:sp>
    </p:spTree>
    <p:extLst>
      <p:ext uri="{BB962C8B-B14F-4D97-AF65-F5344CB8AC3E}">
        <p14:creationId xmlns:p14="http://schemas.microsoft.com/office/powerpoint/2010/main" val="2497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BC3C1-7A82-CC06-133F-98A5797D301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5561ABC-A78F-A70B-DC15-291B56EAAB6D}"/>
              </a:ext>
            </a:extLst>
          </p:cNvPr>
          <p:cNvPicPr>
            <a:picLocks noChangeAspect="1"/>
          </p:cNvPicPr>
          <p:nvPr/>
        </p:nvPicPr>
        <p:blipFill>
          <a:blip r:embed="rId2"/>
          <a:stretch>
            <a:fillRect/>
          </a:stretch>
        </p:blipFill>
        <p:spPr>
          <a:xfrm>
            <a:off x="207446" y="910969"/>
            <a:ext cx="11433105" cy="59436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7899447-68D0-08CE-E738-FE1D11A5D8DC}"/>
                  </a:ext>
                </a:extLst>
              </p:cNvPr>
              <p:cNvSpPr txBox="1"/>
              <p:nvPr/>
            </p:nvSpPr>
            <p:spPr>
              <a:xfrm>
                <a:off x="1233377" y="292604"/>
                <a:ext cx="6461769" cy="49244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3200" i="1" dirty="0" smtClean="0">
                          <a:solidFill>
                            <a:srgbClr val="5A2781"/>
                          </a:solidFill>
                          <a:latin typeface="Cambria Math" panose="02040503050406030204" pitchFamily="18" charset="0"/>
                        </a:rPr>
                        <m:t>𝑓</m:t>
                      </m:r>
                      <m:d>
                        <m:dPr>
                          <m:ctrlPr>
                            <a:rPr lang="en-US" sz="3200" i="1" dirty="0" smtClean="0">
                              <a:solidFill>
                                <a:srgbClr val="5A2781"/>
                              </a:solidFill>
                              <a:latin typeface="Cambria Math" panose="02040503050406030204" pitchFamily="18" charset="0"/>
                            </a:rPr>
                          </m:ctrlPr>
                        </m:dPr>
                        <m:e>
                          <m:r>
                            <a:rPr lang="en-US" sz="3200" i="1" dirty="0" smtClean="0">
                              <a:solidFill>
                                <a:srgbClr val="5A2781"/>
                              </a:solidFill>
                              <a:latin typeface="Cambria Math" panose="02040503050406030204" pitchFamily="18" charset="0"/>
                            </a:rPr>
                            <m:t>𝑥</m:t>
                          </m:r>
                        </m:e>
                      </m:d>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0</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𝑎</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2</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1" dirty="0" smtClean="0">
                              <a:solidFill>
                                <a:srgbClr val="5A2781"/>
                              </a:solidFill>
                              <a:latin typeface="Cambria Math" panose="02040503050406030204" pitchFamily="18" charset="0"/>
                            </a:rPr>
                            <m:t>𝑛</m:t>
                          </m:r>
                        </m:sub>
                      </m:sSub>
                    </m:oMath>
                  </m:oMathPara>
                </a14:m>
                <a:endParaRPr lang="en-US" sz="3200" dirty="0">
                  <a:solidFill>
                    <a:srgbClr val="5A2781"/>
                  </a:solidFill>
                </a:endParaRPr>
              </a:p>
            </p:txBody>
          </p:sp>
        </mc:Choice>
        <mc:Fallback xmlns="">
          <p:sp>
            <p:nvSpPr>
              <p:cNvPr id="2" name="TextBox 1">
                <a:extLst>
                  <a:ext uri="{FF2B5EF4-FFF2-40B4-BE49-F238E27FC236}">
                    <a16:creationId xmlns:a16="http://schemas.microsoft.com/office/drawing/2014/main" id="{BD3E2DEA-E5B9-46C8-A456-89A476435564}"/>
                  </a:ext>
                </a:extLst>
              </p:cNvPr>
              <p:cNvSpPr txBox="1">
                <a:spLocks noRot="1" noChangeAspect="1" noMove="1" noResize="1" noEditPoints="1" noAdjustHandles="1" noChangeArrowheads="1" noChangeShapeType="1" noTextEdit="1"/>
              </p:cNvSpPr>
              <p:nvPr/>
            </p:nvSpPr>
            <p:spPr>
              <a:xfrm>
                <a:off x="1233377" y="292604"/>
                <a:ext cx="6461769" cy="492443"/>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B51E961-54F5-5592-A8E0-F9A32464E87A}"/>
              </a:ext>
            </a:extLst>
          </p:cNvPr>
          <p:cNvSpPr txBox="1"/>
          <p:nvPr/>
        </p:nvSpPr>
        <p:spPr>
          <a:xfrm>
            <a:off x="231732" y="7327726"/>
            <a:ext cx="11887200" cy="400110"/>
          </a:xfrm>
          <a:prstGeom prst="rect">
            <a:avLst/>
          </a:prstGeom>
          <a:noFill/>
        </p:spPr>
        <p:txBody>
          <a:bodyPr wrap="square">
            <a:spAutoFit/>
          </a:bodyPr>
          <a:lstStyle/>
          <a:p>
            <a:r>
              <a:rPr lang="en-US" sz="2000" b="0" i="0" dirty="0" err="1">
                <a:effectLst/>
                <a:latin typeface="Roboto"/>
              </a:rPr>
              <a:t>StatQuest</a:t>
            </a:r>
            <a:r>
              <a:rPr lang="en-US" sz="2000" b="0" i="0" dirty="0">
                <a:effectLst/>
                <a:latin typeface="Roboto"/>
              </a:rPr>
              <a:t>: Linear Models Pt.1 - Linear Regression  </a:t>
            </a:r>
            <a:r>
              <a:rPr lang="en-US" sz="2000" dirty="0">
                <a:hlinkClick r:id="rId4"/>
              </a:rPr>
              <a:t>https://www.youtube.com/watch?v=nk2CQITm_eo</a:t>
            </a:r>
            <a:r>
              <a:rPr lang="en-US" sz="2000" dirty="0"/>
              <a:t> </a:t>
            </a:r>
          </a:p>
        </p:txBody>
      </p:sp>
      <p:sp>
        <p:nvSpPr>
          <p:cNvPr id="5" name="TextBox 4">
            <a:extLst>
              <a:ext uri="{FF2B5EF4-FFF2-40B4-BE49-F238E27FC236}">
                <a16:creationId xmlns:a16="http://schemas.microsoft.com/office/drawing/2014/main" id="{7976D677-3FC3-8698-7991-7534DA7C55AC}"/>
              </a:ext>
            </a:extLst>
          </p:cNvPr>
          <p:cNvSpPr txBox="1"/>
          <p:nvPr/>
        </p:nvSpPr>
        <p:spPr>
          <a:xfrm>
            <a:off x="246650" y="2336800"/>
            <a:ext cx="4592050" cy="3785652"/>
          </a:xfrm>
          <a:prstGeom prst="rect">
            <a:avLst/>
          </a:prstGeom>
          <a:solidFill>
            <a:schemeClr val="accent6">
              <a:lumMod val="20000"/>
              <a:lumOff val="80000"/>
            </a:schemeClr>
          </a:solidFill>
        </p:spPr>
        <p:txBody>
          <a:bodyPr wrap="square" rtlCol="0">
            <a:spAutoFit/>
          </a:bodyPr>
          <a:lstStyle/>
          <a:p>
            <a:pPr algn="l"/>
            <a:r>
              <a:rPr lang="en-US" sz="2400" b="1" dirty="0">
                <a:solidFill>
                  <a:srgbClr val="7030A0"/>
                </a:solidFill>
              </a:rPr>
              <a:t>Many variables:  low bias, </a:t>
            </a:r>
          </a:p>
          <a:p>
            <a:pPr algn="l"/>
            <a:r>
              <a:rPr lang="en-US" sz="2400" dirty="0">
                <a:solidFill>
                  <a:srgbClr val="5A2781"/>
                </a:solidFill>
              </a:rPr>
              <a:t>can find a good fit given enough variables.</a:t>
            </a:r>
          </a:p>
          <a:p>
            <a:pPr algn="l"/>
            <a:endParaRPr lang="en-US" sz="2400" dirty="0">
              <a:solidFill>
                <a:srgbClr val="5A2781"/>
              </a:solidFill>
            </a:endParaRPr>
          </a:p>
          <a:p>
            <a:pPr algn="l"/>
            <a:r>
              <a:rPr lang="en-US" sz="2400" dirty="0">
                <a:solidFill>
                  <a:srgbClr val="5A2781"/>
                </a:solidFill>
              </a:rPr>
              <a:t>But </a:t>
            </a:r>
            <a:r>
              <a:rPr lang="en-US" sz="2400" b="1" dirty="0">
                <a:solidFill>
                  <a:srgbClr val="5A2781"/>
                </a:solidFill>
              </a:rPr>
              <a:t>High Variance:</a:t>
            </a:r>
          </a:p>
          <a:p>
            <a:pPr algn="l"/>
            <a:r>
              <a:rPr lang="en-US" sz="2400" dirty="0">
                <a:solidFill>
                  <a:srgbClr val="5A2781"/>
                </a:solidFill>
              </a:rPr>
              <a:t>Coin flip will improve fit for training set, but will usually result in a bad fit for the testing data set. Thus there will be high variance in sum of squares for different testing sets.</a:t>
            </a:r>
          </a:p>
        </p:txBody>
      </p:sp>
    </p:spTree>
    <p:extLst>
      <p:ext uri="{BB962C8B-B14F-4D97-AF65-F5344CB8AC3E}">
        <p14:creationId xmlns:p14="http://schemas.microsoft.com/office/powerpoint/2010/main" val="57181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5C016-0BBE-E9DD-F6CC-CB61BEE2156A}"/>
            </a:ext>
          </a:extLst>
        </p:cNvPr>
        <p:cNvGrpSpPr/>
        <p:nvPr/>
      </p:nvGrpSpPr>
      <p:grpSpPr>
        <a:xfrm>
          <a:off x="0" y="0"/>
          <a:ext cx="0" cy="0"/>
          <a:chOff x="0" y="0"/>
          <a:chExt cx="0" cy="0"/>
        </a:xfrm>
      </p:grpSpPr>
      <p:pic>
        <p:nvPicPr>
          <p:cNvPr id="7" name="Picture 6" descr="A picture containing line, diagram, text, screenshot&#10;&#10;Description automatically generated">
            <a:extLst>
              <a:ext uri="{FF2B5EF4-FFF2-40B4-BE49-F238E27FC236}">
                <a16:creationId xmlns:a16="http://schemas.microsoft.com/office/drawing/2014/main" id="{9E28AB37-4DA1-7120-4939-3050E26EE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7" y="381255"/>
            <a:ext cx="11887200" cy="4245429"/>
          </a:xfrm>
          <a:prstGeom prst="rect">
            <a:avLst/>
          </a:prstGeom>
        </p:spPr>
      </p:pic>
      <p:pic>
        <p:nvPicPr>
          <p:cNvPr id="9" name="Picture 8" descr="A picture containing line, diagram, plot, screenshot&#10;&#10;Description automatically generated">
            <a:extLst>
              <a:ext uri="{FF2B5EF4-FFF2-40B4-BE49-F238E27FC236}">
                <a16:creationId xmlns:a16="http://schemas.microsoft.com/office/drawing/2014/main" id="{51F53C47-3593-6DED-F173-8AF165EE1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31" y="4550469"/>
            <a:ext cx="4309109" cy="2926080"/>
          </a:xfrm>
          <a:prstGeom prst="rect">
            <a:avLst/>
          </a:prstGeom>
        </p:spPr>
      </p:pic>
      <p:sp>
        <p:nvSpPr>
          <p:cNvPr id="5" name="TextBox 4">
            <a:extLst>
              <a:ext uri="{FF2B5EF4-FFF2-40B4-BE49-F238E27FC236}">
                <a16:creationId xmlns:a16="http://schemas.microsoft.com/office/drawing/2014/main" id="{A9C7DB3E-F3DA-4492-E878-0E4F5DA56938}"/>
              </a:ext>
            </a:extLst>
          </p:cNvPr>
          <p:cNvSpPr txBox="1"/>
          <p:nvPr/>
        </p:nvSpPr>
        <p:spPr>
          <a:xfrm>
            <a:off x="112188" y="59313"/>
            <a:ext cx="9563986" cy="369332"/>
          </a:xfrm>
          <a:prstGeom prst="rect">
            <a:avLst/>
          </a:prstGeom>
          <a:noFill/>
        </p:spPr>
        <p:txBody>
          <a:bodyPr wrap="square">
            <a:spAutoFit/>
          </a:bodyPr>
          <a:lstStyle/>
          <a:p>
            <a:r>
              <a:rPr lang="en-US" dirty="0">
                <a:hlinkClick r:id="rId4"/>
              </a:rPr>
              <a:t>Ivan Meza</a:t>
            </a:r>
            <a:r>
              <a:rPr lang="en-US" dirty="0"/>
              <a:t> </a:t>
            </a:r>
            <a:r>
              <a:rPr lang="en-US" dirty="0">
                <a:hlinkClick r:id="rId5"/>
              </a:rPr>
              <a:t>http://turing.iimas.unam.mx/~ivanvladimir/slides/rpyaa/02_regression.html#/60</a:t>
            </a:r>
            <a:r>
              <a:rPr lang="en-US" dirty="0"/>
              <a:t> </a:t>
            </a:r>
          </a:p>
        </p:txBody>
      </p:sp>
      <p:sp>
        <p:nvSpPr>
          <p:cNvPr id="11" name="TextBox 10">
            <a:extLst>
              <a:ext uri="{FF2B5EF4-FFF2-40B4-BE49-F238E27FC236}">
                <a16:creationId xmlns:a16="http://schemas.microsoft.com/office/drawing/2014/main" id="{D5A08BDB-82F9-2837-6C68-6443F17A4635}"/>
              </a:ext>
            </a:extLst>
          </p:cNvPr>
          <p:cNvSpPr txBox="1"/>
          <p:nvPr/>
        </p:nvSpPr>
        <p:spPr>
          <a:xfrm>
            <a:off x="7704997" y="7291883"/>
            <a:ext cx="3942355" cy="369332"/>
          </a:xfrm>
          <a:prstGeom prst="rect">
            <a:avLst/>
          </a:prstGeom>
          <a:noFill/>
        </p:spPr>
        <p:txBody>
          <a:bodyPr wrap="square">
            <a:spAutoFit/>
          </a:bodyPr>
          <a:lstStyle/>
          <a:p>
            <a:r>
              <a:rPr lang="en-US" dirty="0">
                <a:hlinkClick r:id="rId6"/>
              </a:rPr>
              <a:t>https://it.wikipedia.org/wiki/Overfitting</a:t>
            </a:r>
            <a:r>
              <a:rPr lang="en-US" dirty="0"/>
              <a:t> </a:t>
            </a:r>
          </a:p>
        </p:txBody>
      </p:sp>
      <p:sp>
        <p:nvSpPr>
          <p:cNvPr id="14" name="TextBox 13">
            <a:extLst>
              <a:ext uri="{FF2B5EF4-FFF2-40B4-BE49-F238E27FC236}">
                <a16:creationId xmlns:a16="http://schemas.microsoft.com/office/drawing/2014/main" id="{3319B700-602C-84E8-7195-6E4CCDA3AF00}"/>
              </a:ext>
            </a:extLst>
          </p:cNvPr>
          <p:cNvSpPr txBox="1"/>
          <p:nvPr/>
        </p:nvSpPr>
        <p:spPr>
          <a:xfrm>
            <a:off x="1244010" y="5256180"/>
            <a:ext cx="5018567" cy="523220"/>
          </a:xfrm>
          <a:prstGeom prst="rect">
            <a:avLst/>
          </a:prstGeom>
          <a:noFill/>
        </p:spPr>
        <p:txBody>
          <a:bodyPr wrap="square" rtlCol="0">
            <a:spAutoFit/>
          </a:bodyPr>
          <a:lstStyle/>
          <a:p>
            <a:r>
              <a:rPr lang="en-US" sz="2800" dirty="0">
                <a:solidFill>
                  <a:srgbClr val="C00000"/>
                </a:solidFill>
              </a:rPr>
              <a:t>Underfitting</a:t>
            </a:r>
            <a:r>
              <a:rPr lang="en-US" sz="2800" dirty="0">
                <a:solidFill>
                  <a:srgbClr val="5A2781"/>
                </a:solidFill>
              </a:rPr>
              <a:t> versus </a:t>
            </a:r>
            <a:r>
              <a:rPr lang="en-US" sz="2800" dirty="0">
                <a:solidFill>
                  <a:srgbClr val="002060"/>
                </a:solidFill>
              </a:rPr>
              <a:t>overfitting</a:t>
            </a:r>
          </a:p>
        </p:txBody>
      </p:sp>
      <p:pic>
        <p:nvPicPr>
          <p:cNvPr id="16" name="Graphic 15">
            <a:extLst>
              <a:ext uri="{FF2B5EF4-FFF2-40B4-BE49-F238E27FC236}">
                <a16:creationId xmlns:a16="http://schemas.microsoft.com/office/drawing/2014/main" id="{1BF19EC4-261C-8620-3AAE-752926DEBA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9819" y="5866500"/>
            <a:ext cx="3166948" cy="9144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FFFF454-1CED-9CF4-A06A-6BCFD3A97674}"/>
                  </a:ext>
                </a:extLst>
              </p:cNvPr>
              <p:cNvSpPr txBox="1"/>
              <p:nvPr/>
            </p:nvSpPr>
            <p:spPr>
              <a:xfrm>
                <a:off x="916396" y="7098709"/>
                <a:ext cx="5438412"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800" b="0" i="1" dirty="0" smtClean="0">
                          <a:solidFill>
                            <a:srgbClr val="5A2781"/>
                          </a:solidFill>
                          <a:latin typeface="Cambria Math" panose="02040503050406030204" pitchFamily="18" charset="0"/>
                        </a:rPr>
                        <m:t>𝐸𝑥</m:t>
                      </m:r>
                      <m:r>
                        <a:rPr lang="en-US" sz="2800" b="0" i="1" dirty="0" smtClean="0">
                          <a:solidFill>
                            <a:srgbClr val="5A2781"/>
                          </a:solidFill>
                          <a:latin typeface="Cambria Math" panose="02040503050406030204" pitchFamily="18" charset="0"/>
                        </a:rPr>
                        <m:t>:    </m:t>
                      </m:r>
                      <m:r>
                        <a:rPr lang="en-US" sz="2800" i="1" dirty="0" smtClean="0">
                          <a:solidFill>
                            <a:srgbClr val="5A2781"/>
                          </a:solidFill>
                          <a:latin typeface="Cambria Math" panose="02040503050406030204" pitchFamily="18" charset="0"/>
                        </a:rPr>
                        <m:t>𝑓</m:t>
                      </m:r>
                      <m:d>
                        <m:dPr>
                          <m:ctrlPr>
                            <a:rPr lang="en-US" sz="2800" i="1" dirty="0" smtClean="0">
                              <a:solidFill>
                                <a:srgbClr val="5A2781"/>
                              </a:solidFill>
                              <a:latin typeface="Cambria Math" panose="02040503050406030204" pitchFamily="18" charset="0"/>
                            </a:rPr>
                          </m:ctrlPr>
                        </m:dPr>
                        <m:e>
                          <m:r>
                            <a:rPr lang="en-US" sz="2800" i="1" dirty="0" smtClean="0">
                              <a:solidFill>
                                <a:srgbClr val="5A2781"/>
                              </a:solidFill>
                              <a:latin typeface="Cambria Math" panose="02040503050406030204" pitchFamily="18" charset="0"/>
                            </a:rPr>
                            <m:t>𝑥</m:t>
                          </m:r>
                        </m:e>
                      </m:d>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0</m:t>
                          </m:r>
                        </m:sub>
                      </m:sSub>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1</m:t>
                          </m:r>
                        </m:sub>
                      </m:sSub>
                      <m:r>
                        <a:rPr lang="en-US" sz="2800" i="1" dirty="0" smtClean="0">
                          <a:solidFill>
                            <a:srgbClr val="5A2781"/>
                          </a:solidFill>
                          <a:latin typeface="Cambria Math" panose="02040503050406030204" pitchFamily="18" charset="0"/>
                        </a:rPr>
                        <m:t>𝑥</m:t>
                      </m:r>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1" dirty="0" smtClean="0">
                              <a:solidFill>
                                <a:srgbClr val="5A2781"/>
                              </a:solidFill>
                              <a:latin typeface="Cambria Math" panose="02040503050406030204" pitchFamily="18" charset="0"/>
                            </a:rPr>
                            <m:t>𝑛</m:t>
                          </m:r>
                        </m:sub>
                      </m:sSub>
                      <m:sSup>
                        <m:sSupPr>
                          <m:ctrlPr>
                            <a:rPr lang="en-US" sz="2800" i="1" dirty="0" smtClean="0">
                              <a:solidFill>
                                <a:srgbClr val="5A2781"/>
                              </a:solidFill>
                              <a:latin typeface="Cambria Math" panose="02040503050406030204" pitchFamily="18" charset="0"/>
                            </a:rPr>
                          </m:ctrlPr>
                        </m:sSupPr>
                        <m:e>
                          <m:r>
                            <a:rPr lang="en-US" sz="2800" i="1" dirty="0" smtClean="0">
                              <a:solidFill>
                                <a:srgbClr val="5A2781"/>
                              </a:solidFill>
                              <a:latin typeface="Cambria Math" panose="02040503050406030204" pitchFamily="18" charset="0"/>
                            </a:rPr>
                            <m:t>𝑥</m:t>
                          </m:r>
                        </m:e>
                        <m:sup>
                          <m:r>
                            <a:rPr lang="en-US" sz="2800" i="1" dirty="0" smtClean="0">
                              <a:solidFill>
                                <a:srgbClr val="5A2781"/>
                              </a:solidFill>
                              <a:latin typeface="Cambria Math" panose="02040503050406030204" pitchFamily="18" charset="0"/>
                            </a:rPr>
                            <m:t>𝑛</m:t>
                          </m:r>
                        </m:sup>
                      </m:sSup>
                    </m:oMath>
                  </m:oMathPara>
                </a14:m>
                <a:endParaRPr lang="en-US" sz="2800" dirty="0">
                  <a:solidFill>
                    <a:srgbClr val="5A2781"/>
                  </a:solidFill>
                </a:endParaRPr>
              </a:p>
            </p:txBody>
          </p:sp>
        </mc:Choice>
        <mc:Fallback xmlns="">
          <p:sp>
            <p:nvSpPr>
              <p:cNvPr id="3" name="TextBox 2">
                <a:extLst>
                  <a:ext uri="{FF2B5EF4-FFF2-40B4-BE49-F238E27FC236}">
                    <a16:creationId xmlns:a16="http://schemas.microsoft.com/office/drawing/2014/main" id="{1FFFF454-1CED-9CF4-A06A-6BCFD3A97674}"/>
                  </a:ext>
                </a:extLst>
              </p:cNvPr>
              <p:cNvSpPr txBox="1">
                <a:spLocks noRot="1" noChangeAspect="1" noMove="1" noResize="1" noEditPoints="1" noAdjustHandles="1" noChangeArrowheads="1" noChangeShapeType="1" noTextEdit="1"/>
              </p:cNvSpPr>
              <p:nvPr/>
            </p:nvSpPr>
            <p:spPr>
              <a:xfrm>
                <a:off x="916396" y="7098709"/>
                <a:ext cx="5438412" cy="430887"/>
              </a:xfrm>
              <a:prstGeom prst="rect">
                <a:avLst/>
              </a:prstGeom>
              <a:blipFill>
                <a:blip r:embed="rId9"/>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D2EBDB3E-FC04-74C8-FBE4-46F38850FB38}"/>
              </a:ext>
            </a:extLst>
          </p:cNvPr>
          <p:cNvSpPr txBox="1"/>
          <p:nvPr/>
        </p:nvSpPr>
        <p:spPr>
          <a:xfrm>
            <a:off x="482600" y="4432300"/>
            <a:ext cx="6184900" cy="523220"/>
          </a:xfrm>
          <a:prstGeom prst="rect">
            <a:avLst/>
          </a:prstGeom>
          <a:noFill/>
        </p:spPr>
        <p:txBody>
          <a:bodyPr wrap="square" rtlCol="0">
            <a:spAutoFit/>
          </a:bodyPr>
          <a:lstStyle/>
          <a:p>
            <a:pPr algn="l"/>
            <a:r>
              <a:rPr lang="en-US" sz="2800" dirty="0">
                <a:solidFill>
                  <a:srgbClr val="C00000"/>
                </a:solidFill>
              </a:rPr>
              <a:t>High bias                                </a:t>
            </a:r>
            <a:r>
              <a:rPr lang="en-US" sz="2800" dirty="0">
                <a:solidFill>
                  <a:srgbClr val="002060"/>
                </a:solidFill>
              </a:rPr>
              <a:t>High variance                           </a:t>
            </a:r>
          </a:p>
        </p:txBody>
      </p:sp>
      <p:cxnSp>
        <p:nvCxnSpPr>
          <p:cNvPr id="6" name="Straight Arrow Connector 5">
            <a:extLst>
              <a:ext uri="{FF2B5EF4-FFF2-40B4-BE49-F238E27FC236}">
                <a16:creationId xmlns:a16="http://schemas.microsoft.com/office/drawing/2014/main" id="{32C96403-F5CB-8242-3F3C-17D9111D6AE5}"/>
              </a:ext>
            </a:extLst>
          </p:cNvPr>
          <p:cNvCxnSpPr>
            <a:cxnSpLocks/>
          </p:cNvCxnSpPr>
          <p:nvPr/>
        </p:nvCxnSpPr>
        <p:spPr>
          <a:xfrm>
            <a:off x="1524000" y="4955520"/>
            <a:ext cx="266700" cy="30066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74E8383-54AB-96E5-2D6E-0E20F848DFA9}"/>
              </a:ext>
            </a:extLst>
          </p:cNvPr>
          <p:cNvCxnSpPr>
            <a:cxnSpLocks/>
          </p:cNvCxnSpPr>
          <p:nvPr/>
        </p:nvCxnSpPr>
        <p:spPr>
          <a:xfrm flipH="1">
            <a:off x="5092700" y="4955520"/>
            <a:ext cx="266700" cy="300660"/>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7B4F187-AAF8-82FF-468F-A96D4DAEDE15}"/>
              </a:ext>
            </a:extLst>
          </p:cNvPr>
          <p:cNvSpPr/>
          <p:nvPr/>
        </p:nvSpPr>
        <p:spPr>
          <a:xfrm>
            <a:off x="97155" y="4267199"/>
            <a:ext cx="7241087" cy="3445887"/>
          </a:xfrm>
          <a:prstGeom prst="rect">
            <a:avLst/>
          </a:prstGeom>
          <a:noFill/>
          <a:ln w="476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0FA6D9FF-BC3D-D1F3-5A17-2954BD691214}"/>
              </a:ext>
            </a:extLst>
          </p:cNvPr>
          <p:cNvCxnSpPr>
            <a:cxnSpLocks/>
          </p:cNvCxnSpPr>
          <p:nvPr/>
        </p:nvCxnSpPr>
        <p:spPr>
          <a:xfrm flipV="1">
            <a:off x="1257300" y="3622316"/>
            <a:ext cx="304800" cy="809984"/>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B54421B-6ECD-075F-E5D1-9761727F3231}"/>
              </a:ext>
            </a:extLst>
          </p:cNvPr>
          <p:cNvCxnSpPr>
            <a:cxnSpLocks/>
          </p:cNvCxnSpPr>
          <p:nvPr/>
        </p:nvCxnSpPr>
        <p:spPr>
          <a:xfrm flipV="1">
            <a:off x="6218137" y="3457215"/>
            <a:ext cx="1605063" cy="975085"/>
          </a:xfrm>
          <a:prstGeom prst="straightConnector1">
            <a:avLst/>
          </a:prstGeom>
          <a:ln w="381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98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54B95-3438-58CB-4D53-81DD822869DD}"/>
            </a:ext>
          </a:extLst>
        </p:cNvPr>
        <p:cNvGrpSpPr/>
        <p:nvPr/>
      </p:nvGrpSpPr>
      <p:grpSpPr>
        <a:xfrm>
          <a:off x="0" y="0"/>
          <a:ext cx="0" cy="0"/>
          <a:chOff x="0" y="0"/>
          <a:chExt cx="0" cy="0"/>
        </a:xfrm>
      </p:grpSpPr>
      <p:pic>
        <p:nvPicPr>
          <p:cNvPr id="2" name="Picture 1" descr="A picture containing text, diagram, font, handwriting&#10;&#10;Description automatically generated">
            <a:extLst>
              <a:ext uri="{FF2B5EF4-FFF2-40B4-BE49-F238E27FC236}">
                <a16:creationId xmlns:a16="http://schemas.microsoft.com/office/drawing/2014/main" id="{FEF357FE-ABDB-58AC-2917-F12CFADA3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60" y="580804"/>
            <a:ext cx="10976934" cy="5669280"/>
          </a:xfrm>
          <a:prstGeom prst="rect">
            <a:avLst/>
          </a:prstGeom>
        </p:spPr>
      </p:pic>
      <p:sp>
        <p:nvSpPr>
          <p:cNvPr id="4" name="TextBox 3">
            <a:extLst>
              <a:ext uri="{FF2B5EF4-FFF2-40B4-BE49-F238E27FC236}">
                <a16:creationId xmlns:a16="http://schemas.microsoft.com/office/drawing/2014/main" id="{AD8B157A-E43F-CFF4-D3B0-9DC34969FBB1}"/>
              </a:ext>
            </a:extLst>
          </p:cNvPr>
          <p:cNvSpPr txBox="1"/>
          <p:nvPr/>
        </p:nvSpPr>
        <p:spPr>
          <a:xfrm>
            <a:off x="1478145" y="7403068"/>
            <a:ext cx="8963025" cy="369332"/>
          </a:xfrm>
          <a:prstGeom prst="rect">
            <a:avLst/>
          </a:prstGeom>
          <a:noFill/>
        </p:spPr>
        <p:txBody>
          <a:bodyPr wrap="square">
            <a:spAutoFit/>
          </a:bodyPr>
          <a:lstStyle/>
          <a:p>
            <a:r>
              <a:rPr lang="en-US" dirty="0">
                <a:hlinkClick r:id="rId3"/>
              </a:rPr>
              <a:t>https://stats.stackexchange.com/questions/71946/overfitting-a-logistic-regression-model</a:t>
            </a:r>
            <a:r>
              <a:rPr lang="en-US" dirty="0"/>
              <a:t> </a:t>
            </a:r>
          </a:p>
        </p:txBody>
      </p:sp>
      <p:sp>
        <p:nvSpPr>
          <p:cNvPr id="5" name="TextBox 4">
            <a:extLst>
              <a:ext uri="{FF2B5EF4-FFF2-40B4-BE49-F238E27FC236}">
                <a16:creationId xmlns:a16="http://schemas.microsoft.com/office/drawing/2014/main" id="{BB3BE129-8BDA-D791-1AFA-71A32F3E6F2F}"/>
              </a:ext>
            </a:extLst>
          </p:cNvPr>
          <p:cNvSpPr txBox="1"/>
          <p:nvPr/>
        </p:nvSpPr>
        <p:spPr>
          <a:xfrm>
            <a:off x="3615070" y="6434922"/>
            <a:ext cx="5018567" cy="523220"/>
          </a:xfrm>
          <a:prstGeom prst="rect">
            <a:avLst/>
          </a:prstGeom>
          <a:noFill/>
        </p:spPr>
        <p:txBody>
          <a:bodyPr wrap="square" rtlCol="0">
            <a:spAutoFit/>
          </a:bodyPr>
          <a:lstStyle/>
          <a:p>
            <a:r>
              <a:rPr lang="en-US" sz="2800" dirty="0">
                <a:solidFill>
                  <a:srgbClr val="5A2781"/>
                </a:solidFill>
              </a:rPr>
              <a:t>Underfitting versus overfitting</a:t>
            </a:r>
          </a:p>
        </p:txBody>
      </p:sp>
    </p:spTree>
    <p:extLst>
      <p:ext uri="{BB962C8B-B14F-4D97-AF65-F5344CB8AC3E}">
        <p14:creationId xmlns:p14="http://schemas.microsoft.com/office/powerpoint/2010/main" val="121315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with low confidence">
            <a:extLst>
              <a:ext uri="{FF2B5EF4-FFF2-40B4-BE49-F238E27FC236}">
                <a16:creationId xmlns:a16="http://schemas.microsoft.com/office/drawing/2014/main" id="{6E6AB274-0361-40FC-83EB-13BB2E0B3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03" y="347305"/>
            <a:ext cx="9601200" cy="4114800"/>
          </a:xfrm>
          <a:prstGeom prst="rect">
            <a:avLst/>
          </a:prstGeom>
        </p:spPr>
      </p:pic>
      <p:sp>
        <p:nvSpPr>
          <p:cNvPr id="7" name="TextBox 6">
            <a:extLst>
              <a:ext uri="{FF2B5EF4-FFF2-40B4-BE49-F238E27FC236}">
                <a16:creationId xmlns:a16="http://schemas.microsoft.com/office/drawing/2014/main" id="{108F3EE6-BB53-45EE-B3BB-738F9F2A3F7F}"/>
              </a:ext>
            </a:extLst>
          </p:cNvPr>
          <p:cNvSpPr txBox="1"/>
          <p:nvPr/>
        </p:nvSpPr>
        <p:spPr>
          <a:xfrm>
            <a:off x="144377" y="0"/>
            <a:ext cx="11983454" cy="338554"/>
          </a:xfrm>
          <a:prstGeom prst="rect">
            <a:avLst/>
          </a:prstGeom>
          <a:noFill/>
        </p:spPr>
        <p:txBody>
          <a:bodyPr wrap="square">
            <a:spAutoFit/>
          </a:bodyPr>
          <a:lstStyle/>
          <a:p>
            <a:r>
              <a:rPr lang="en-US" sz="1600" dirty="0" err="1"/>
              <a:t>Devopedia</a:t>
            </a:r>
            <a:r>
              <a:rPr lang="en-US" sz="1600" dirty="0"/>
              <a:t>. 2022. "Logistic Regression." Version 10, January 19. Accessed 2023-02-11. </a:t>
            </a:r>
            <a:r>
              <a:rPr lang="en-US" sz="1600" dirty="0">
                <a:hlinkClick r:id="rId3"/>
              </a:rPr>
              <a:t>https://devopedia.org/logistic-regression</a:t>
            </a:r>
            <a:r>
              <a:rPr lang="en-US" sz="1600" dirty="0"/>
              <a:t> </a:t>
            </a:r>
          </a:p>
        </p:txBody>
      </p:sp>
      <p:pic>
        <p:nvPicPr>
          <p:cNvPr id="8" name="Picture 7">
            <a:extLst>
              <a:ext uri="{FF2B5EF4-FFF2-40B4-BE49-F238E27FC236}">
                <a16:creationId xmlns:a16="http://schemas.microsoft.com/office/drawing/2014/main" id="{57ADDE13-1C14-49B1-9B37-C46CEC5C7EB8}"/>
              </a:ext>
            </a:extLst>
          </p:cNvPr>
          <p:cNvPicPr>
            <a:picLocks noChangeAspect="1"/>
          </p:cNvPicPr>
          <p:nvPr/>
        </p:nvPicPr>
        <p:blipFill rotWithShape="1">
          <a:blip r:embed="rId4">
            <a:extLst>
              <a:ext uri="{28A0092B-C50C-407E-A947-70E740481C1C}">
                <a14:useLocalDpi xmlns:a14="http://schemas.microsoft.com/office/drawing/2010/main" val="0"/>
              </a:ext>
            </a:extLst>
          </a:blip>
          <a:srcRect l="2542" t="6820" r="2595" b="5799"/>
          <a:stretch/>
        </p:blipFill>
        <p:spPr bwMode="auto">
          <a:xfrm>
            <a:off x="5943600" y="4581030"/>
            <a:ext cx="5785338" cy="2077417"/>
          </a:xfrm>
          <a:prstGeom prst="rect">
            <a:avLst/>
          </a:prstGeom>
          <a:noFill/>
          <a:ln>
            <a:noFill/>
          </a:ln>
        </p:spPr>
      </p:pic>
      <p:pic>
        <p:nvPicPr>
          <p:cNvPr id="9" name="Graphic 8">
            <a:extLst>
              <a:ext uri="{FF2B5EF4-FFF2-40B4-BE49-F238E27FC236}">
                <a16:creationId xmlns:a16="http://schemas.microsoft.com/office/drawing/2014/main" id="{4154C740-ACD2-4EA6-8D84-FB3FF5CA55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5585" y="4959918"/>
            <a:ext cx="3166948" cy="914400"/>
          </a:xfrm>
          <a:prstGeom prst="rect">
            <a:avLst/>
          </a:prstGeom>
        </p:spPr>
      </p:pic>
      <p:sp>
        <p:nvSpPr>
          <p:cNvPr id="4" name="TextBox 3">
            <a:extLst>
              <a:ext uri="{FF2B5EF4-FFF2-40B4-BE49-F238E27FC236}">
                <a16:creationId xmlns:a16="http://schemas.microsoft.com/office/drawing/2014/main" id="{4C149BC9-027D-2B57-E288-0152F631FEBE}"/>
              </a:ext>
            </a:extLst>
          </p:cNvPr>
          <p:cNvSpPr txBox="1"/>
          <p:nvPr/>
        </p:nvSpPr>
        <p:spPr>
          <a:xfrm>
            <a:off x="459714" y="4511493"/>
            <a:ext cx="11779178" cy="3046988"/>
          </a:xfrm>
          <a:prstGeom prst="rect">
            <a:avLst/>
          </a:prstGeom>
          <a:noFill/>
        </p:spPr>
        <p:txBody>
          <a:bodyPr wrap="square">
            <a:spAutoFit/>
          </a:bodyPr>
          <a:lstStyle/>
          <a:p>
            <a:r>
              <a:rPr lang="en-US" sz="1800" dirty="0">
                <a:solidFill>
                  <a:srgbClr val="5A2781"/>
                </a:solidFill>
              </a:rPr>
              <a:t>Cost function for linear regression                                          Cost function for logistic regression (maximum likelihood)</a:t>
            </a:r>
          </a:p>
          <a:p>
            <a:endParaRPr lang="en-US" dirty="0">
              <a:solidFill>
                <a:srgbClr val="5A2781"/>
              </a:solidFill>
            </a:endParaRPr>
          </a:p>
          <a:p>
            <a:endParaRPr lang="en-US" dirty="0">
              <a:solidFill>
                <a:srgbClr val="5A2781"/>
              </a:solidFill>
            </a:endParaRPr>
          </a:p>
          <a:p>
            <a:endParaRPr lang="en-US" dirty="0">
              <a:solidFill>
                <a:srgbClr val="5A2781"/>
              </a:solidFill>
            </a:endParaRPr>
          </a:p>
          <a:p>
            <a:endParaRPr lang="en-US" dirty="0">
              <a:solidFill>
                <a:srgbClr val="5A2781"/>
              </a:solidFill>
            </a:endParaRPr>
          </a:p>
          <a:p>
            <a:endParaRPr lang="en-US" sz="1200" dirty="0">
              <a:solidFill>
                <a:srgbClr val="5A2781"/>
              </a:solidFill>
            </a:endParaRPr>
          </a:p>
          <a:p>
            <a:r>
              <a:rPr lang="en-US" dirty="0">
                <a:solidFill>
                  <a:srgbClr val="5A2781"/>
                </a:solidFill>
              </a:rPr>
              <a:t>Minimize cost function to find best  function f</a:t>
            </a:r>
          </a:p>
          <a:p>
            <a:r>
              <a:rPr lang="en-US" dirty="0">
                <a:solidFill>
                  <a:srgbClr val="5A2781"/>
                </a:solidFill>
              </a:rPr>
              <a:t>(</a:t>
            </a:r>
            <a:r>
              <a:rPr lang="en-US" dirty="0" err="1">
                <a:solidFill>
                  <a:srgbClr val="5A2781"/>
                </a:solidFill>
              </a:rPr>
              <a:t>eg</a:t>
            </a:r>
            <a:r>
              <a:rPr lang="en-US" dirty="0">
                <a:solidFill>
                  <a:srgbClr val="5A2781"/>
                </a:solidFill>
              </a:rPr>
              <a:t>: if f(x) = mx + b, find m and b that minimizes                  Minimize cost function to find best probability function.  This</a:t>
            </a:r>
          </a:p>
          <a:p>
            <a:r>
              <a:rPr lang="en-US" dirty="0">
                <a:solidFill>
                  <a:srgbClr val="5A2781"/>
                </a:solidFill>
              </a:rPr>
              <a:t>cost function RSS.                                                                       corresponds to finding best m and b that minimizes cost for</a:t>
            </a:r>
          </a:p>
          <a:p>
            <a:r>
              <a:rPr lang="en-US" dirty="0"/>
              <a:t>                                                                                                                                   </a:t>
            </a:r>
            <a:r>
              <a:rPr lang="en-US" altLang="en-US" dirty="0">
                <a:solidFill>
                  <a:srgbClr val="5A2781"/>
                </a:solidFill>
                <a:latin typeface="Benguiat Frisky" pitchFamily="66" charset="0"/>
              </a:rPr>
              <a:t>p(x) = 1/[1 + exp(-</a:t>
            </a:r>
            <a:r>
              <a:rPr lang="en-US" altLang="en-US" i="1" dirty="0">
                <a:solidFill>
                  <a:srgbClr val="5A2781"/>
                </a:solidFill>
                <a:latin typeface="Benguiat Frisky" pitchFamily="66" charset="0"/>
                <a:sym typeface="Symbol" panose="05050102010706020507" pitchFamily="18" charset="2"/>
              </a:rPr>
              <a:t>b </a:t>
            </a:r>
            <a:r>
              <a:rPr lang="en-US" altLang="en-US" dirty="0">
                <a:solidFill>
                  <a:srgbClr val="5A2781"/>
                </a:solidFill>
                <a:latin typeface="Benguiat Frisky" pitchFamily="66" charset="0"/>
              </a:rPr>
              <a:t>- </a:t>
            </a:r>
            <a:r>
              <a:rPr lang="en-US" altLang="en-US" i="1" dirty="0">
                <a:solidFill>
                  <a:srgbClr val="5A2781"/>
                </a:solidFill>
                <a:latin typeface="Benguiat Frisky" pitchFamily="66" charset="0"/>
                <a:sym typeface="Symbol" panose="05050102010706020507" pitchFamily="18" charset="2"/>
              </a:rPr>
              <a:t>m</a:t>
            </a:r>
            <a:r>
              <a:rPr lang="en-US" altLang="en-US" dirty="0">
                <a:solidFill>
                  <a:srgbClr val="5A2781"/>
                </a:solidFill>
                <a:latin typeface="Benguiat Frisky" pitchFamily="66" charset="0"/>
              </a:rPr>
              <a:t>x)]</a:t>
            </a:r>
            <a:r>
              <a:rPr lang="en-US" dirty="0">
                <a:solidFill>
                  <a:srgbClr val="5A2781"/>
                </a:solidFill>
              </a:rPr>
              <a:t> </a:t>
            </a:r>
          </a:p>
          <a:p>
            <a:r>
              <a:rPr lang="en-US" dirty="0">
                <a:solidFill>
                  <a:srgbClr val="C00000"/>
                </a:solidFill>
              </a:rPr>
              <a:t>Validating model:  R</a:t>
            </a:r>
            <a:r>
              <a:rPr lang="en-US" baseline="30000" dirty="0">
                <a:solidFill>
                  <a:srgbClr val="C00000"/>
                </a:solidFill>
              </a:rPr>
              <a:t>2</a:t>
            </a:r>
            <a:r>
              <a:rPr lang="en-US" dirty="0">
                <a:solidFill>
                  <a:srgbClr val="C00000"/>
                </a:solidFill>
              </a:rPr>
              <a:t>, F-statistic, p-value, </a:t>
            </a:r>
            <a:r>
              <a:rPr lang="en-US" dirty="0" err="1">
                <a:solidFill>
                  <a:srgbClr val="C00000"/>
                </a:solidFill>
              </a:rPr>
              <a:t>etc</a:t>
            </a:r>
            <a:endParaRPr lang="en-US" dirty="0">
              <a:solidFill>
                <a:srgbClr val="C00000"/>
              </a:solidFill>
            </a:endParaRPr>
          </a:p>
        </p:txBody>
      </p:sp>
      <p:sp>
        <p:nvSpPr>
          <p:cNvPr id="5" name="TextBox 4">
            <a:extLst>
              <a:ext uri="{FF2B5EF4-FFF2-40B4-BE49-F238E27FC236}">
                <a16:creationId xmlns:a16="http://schemas.microsoft.com/office/drawing/2014/main" id="{4D268173-C22D-970A-5316-05BEBF1355E6}"/>
              </a:ext>
            </a:extLst>
          </p:cNvPr>
          <p:cNvSpPr txBox="1"/>
          <p:nvPr/>
        </p:nvSpPr>
        <p:spPr>
          <a:xfrm>
            <a:off x="1899138" y="743581"/>
            <a:ext cx="7750968" cy="461665"/>
          </a:xfrm>
          <a:prstGeom prst="rect">
            <a:avLst/>
          </a:prstGeom>
          <a:noFill/>
        </p:spPr>
        <p:txBody>
          <a:bodyPr wrap="none" rtlCol="0">
            <a:spAutoFit/>
          </a:bodyPr>
          <a:lstStyle/>
          <a:p>
            <a:pPr algn="l"/>
            <a:r>
              <a:rPr lang="en-US" sz="2400" dirty="0">
                <a:solidFill>
                  <a:srgbClr val="5A2781"/>
                </a:solidFill>
              </a:rPr>
              <a:t>Linear model                                                 General linear model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F629D-7828-C21E-EFF1-D2C4863DCA9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09236C3-19C7-8CB8-51D7-4BD32A1B249A}"/>
                  </a:ext>
                </a:extLst>
              </p:cNvPr>
              <p:cNvSpPr txBox="1"/>
              <p:nvPr/>
            </p:nvSpPr>
            <p:spPr>
              <a:xfrm>
                <a:off x="534877" y="152904"/>
                <a:ext cx="10437923" cy="7935827"/>
              </a:xfrm>
              <a:prstGeom prst="rect">
                <a:avLst/>
              </a:prstGeom>
              <a:noFill/>
            </p:spPr>
            <p:txBody>
              <a:bodyPr wrap="square" lIns="0" tIns="0" rIns="0" bIns="0" rtlCol="0">
                <a:spAutoFit/>
              </a:bodyPr>
              <a:lstStyle/>
              <a:p>
                <a:pPr algn="l"/>
                <a:r>
                  <a:rPr lang="en-US" sz="3200" dirty="0">
                    <a:solidFill>
                      <a:srgbClr val="5A2781"/>
                    </a:solidFill>
                    <a:latin typeface="Cambria Math" panose="02040503050406030204" pitchFamily="18" charset="0"/>
                  </a:rPr>
                  <a:t>The coefficients for our model   </a:t>
                </a:r>
              </a:p>
              <a:p>
                <a:pPr algn="l"/>
                <a:endParaRPr lang="en-US" sz="1400" i="1" dirty="0">
                  <a:solidFill>
                    <a:srgbClr val="5A2781"/>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sz="3200" i="1" dirty="0" smtClean="0">
                          <a:solidFill>
                            <a:srgbClr val="5A2781"/>
                          </a:solidFill>
                          <a:latin typeface="Cambria Math" panose="02040503050406030204" pitchFamily="18" charset="0"/>
                        </a:rPr>
                        <m:t>𝑓</m:t>
                      </m:r>
                      <m:d>
                        <m:dPr>
                          <m:ctrlPr>
                            <a:rPr lang="en-US" sz="3200" i="1" dirty="0" smtClean="0">
                              <a:solidFill>
                                <a:srgbClr val="5A2781"/>
                              </a:solidFill>
                              <a:latin typeface="Cambria Math" panose="02040503050406030204" pitchFamily="18" charset="0"/>
                            </a:rPr>
                          </m:ctrlPr>
                        </m:dPr>
                        <m:e>
                          <m:r>
                            <a:rPr lang="en-US" sz="3200" i="1" dirty="0" smtClean="0">
                              <a:solidFill>
                                <a:srgbClr val="5A2781"/>
                              </a:solidFill>
                              <a:latin typeface="Cambria Math" panose="02040503050406030204" pitchFamily="18" charset="0"/>
                            </a:rPr>
                            <m:t>𝑥</m:t>
                          </m:r>
                        </m:e>
                      </m:d>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0</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𝑎</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2</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1" dirty="0" smtClean="0">
                              <a:solidFill>
                                <a:srgbClr val="5A2781"/>
                              </a:solidFill>
                              <a:latin typeface="Cambria Math" panose="02040503050406030204" pitchFamily="18" charset="0"/>
                            </a:rPr>
                            <m:t>𝑛</m:t>
                          </m:r>
                        </m:sub>
                      </m:sSub>
                    </m:oMath>
                  </m:oMathPara>
                </a14:m>
                <a:endParaRPr lang="en-US" sz="3200" dirty="0">
                  <a:solidFill>
                    <a:srgbClr val="5A2781"/>
                  </a:solidFill>
                </a:endParaRPr>
              </a:p>
              <a:p>
                <a:pPr algn="l"/>
                <a:endParaRPr lang="en-US" sz="1400" dirty="0">
                  <a:solidFill>
                    <a:srgbClr val="5A2781"/>
                  </a:solidFill>
                </a:endParaRPr>
              </a:p>
              <a:p>
                <a:r>
                  <a:rPr lang="en-US" sz="3200" dirty="0">
                    <a:solidFill>
                      <a:srgbClr val="5A2781"/>
                    </a:solidFill>
                  </a:rPr>
                  <a:t>are found by optimizing the cost </a:t>
                </a:r>
                <a:r>
                  <a:rPr lang="en-US" sz="3200" dirty="0" err="1">
                    <a:solidFill>
                      <a:srgbClr val="5A2781"/>
                    </a:solidFill>
                  </a:rPr>
                  <a:t>function</a:t>
                </a:r>
                <a:r>
                  <a:rPr lang="en-US" sz="3200" dirty="0">
                    <a:solidFill>
                      <a:srgbClr val="5A2781"/>
                    </a:solidFill>
                  </a:rPr>
                  <a:t> = </a:t>
                </a:r>
                <a14:m>
                  <m:oMath xmlns:m="http://schemas.openxmlformats.org/officeDocument/2006/math">
                    <m:r>
                      <a:rPr lang="en-US" sz="3200" i="1" dirty="0" smtClean="0">
                        <a:solidFill>
                          <a:srgbClr val="5A2781"/>
                        </a:solidFill>
                        <a:latin typeface="Cambria Math" panose="02040503050406030204" pitchFamily="18" charset="0"/>
                      </a:rPr>
                      <m:t>𝐶</m:t>
                    </m:r>
                    <m:d>
                      <m:dPr>
                        <m:ctrlPr>
                          <a:rPr lang="en-US" sz="3200" i="1" dirty="0" smtClean="0">
                            <a:solidFill>
                              <a:srgbClr val="5A2781"/>
                            </a:solidFill>
                            <a:latin typeface="Cambria Math" panose="02040503050406030204" pitchFamily="18" charset="0"/>
                          </a:rPr>
                        </m:ctrlPr>
                      </m:dPr>
                      <m:e>
                        <m:sSub>
                          <m:sSubPr>
                            <m:ctrlPr>
                              <a:rPr lang="en-US" sz="3200" i="1" dirty="0" smtClean="0">
                                <a:solidFill>
                                  <a:srgbClr val="5A2781"/>
                                </a:solidFill>
                                <a:latin typeface="Cambria Math" panose="02040503050406030204" pitchFamily="18" charset="0"/>
                              </a:rPr>
                            </m:ctrlPr>
                          </m:sSubPr>
                          <m:e>
                            <m:r>
                              <a:rPr lang="en-US" sz="3200" b="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e>
                    </m:d>
                  </m:oMath>
                </a14:m>
                <a:endParaRPr lang="en-US" sz="3200" dirty="0">
                  <a:solidFill>
                    <a:srgbClr val="5A2781"/>
                  </a:solidFill>
                </a:endParaRPr>
              </a:p>
              <a:p>
                <a:endParaRPr lang="en-US" sz="3200" dirty="0">
                  <a:solidFill>
                    <a:srgbClr val="5A2781"/>
                  </a:solidFill>
                </a:endParaRPr>
              </a:p>
              <a:p>
                <a:pPr algn="l"/>
                <a:r>
                  <a:rPr lang="en-US" sz="3200" dirty="0">
                    <a:solidFill>
                      <a:srgbClr val="5A2781"/>
                    </a:solidFill>
                  </a:rPr>
                  <a:t>Ridge, lasso, elastic-net apply a penalty to models involving too many (large parameters):</a:t>
                </a:r>
              </a:p>
              <a:p>
                <a:pPr algn="l"/>
                <a:endParaRPr lang="en-US" sz="3200" dirty="0">
                  <a:solidFill>
                    <a:srgbClr val="5A2781"/>
                  </a:solidFill>
                </a:endParaRPr>
              </a:p>
              <a:p>
                <a:pPr algn="ctr"/>
                <a:r>
                  <a:rPr lang="en-US" sz="3200" dirty="0">
                    <a:solidFill>
                      <a:srgbClr val="5A2781"/>
                    </a:solidFill>
                  </a:rPr>
                  <a:t>New cost function = </a:t>
                </a:r>
                <a14:m>
                  <m:oMath xmlns:m="http://schemas.openxmlformats.org/officeDocument/2006/math">
                    <m:r>
                      <a:rPr lang="en-US" sz="3200" i="1" dirty="0" smtClean="0">
                        <a:solidFill>
                          <a:srgbClr val="5A2781"/>
                        </a:solidFill>
                        <a:latin typeface="Cambria Math" panose="02040503050406030204" pitchFamily="18" charset="0"/>
                      </a:rPr>
                      <m:t>𝐶</m:t>
                    </m:r>
                    <m:d>
                      <m:dPr>
                        <m:ctrlPr>
                          <a:rPr lang="en-US" sz="3200" i="1" dirty="0" smtClean="0">
                            <a:solidFill>
                              <a:srgbClr val="5A2781"/>
                            </a:solidFill>
                            <a:latin typeface="Cambria Math" panose="02040503050406030204" pitchFamily="18" charset="0"/>
                          </a:rPr>
                        </m:ctrlPr>
                      </m:dPr>
                      <m:e>
                        <m:sSub>
                          <m:sSubPr>
                            <m:ctrlPr>
                              <a:rPr lang="en-US" sz="3200" i="1" dirty="0" smtClean="0">
                                <a:solidFill>
                                  <a:srgbClr val="5A2781"/>
                                </a:solidFill>
                                <a:latin typeface="Cambria Math" panose="02040503050406030204" pitchFamily="18" charset="0"/>
                              </a:rPr>
                            </m:ctrlPr>
                          </m:sSubPr>
                          <m:e>
                            <m:r>
                              <a:rPr lang="en-US" sz="3200" b="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e>
                    </m:d>
                  </m:oMath>
                </a14:m>
                <a:r>
                  <a:rPr lang="en-US" sz="3200" dirty="0">
                    <a:solidFill>
                      <a:srgbClr val="5A2781"/>
                    </a:solidFill>
                  </a:rPr>
                  <a:t> + penalty</a:t>
                </a:r>
              </a:p>
              <a:p>
                <a:pPr algn="l"/>
                <a:endParaRPr lang="en-US" sz="3200" dirty="0">
                  <a:solidFill>
                    <a:srgbClr val="5A2781"/>
                  </a:solidFill>
                </a:endParaRPr>
              </a:p>
              <a:p>
                <a:pPr algn="l"/>
                <a:r>
                  <a:rPr lang="en-US" sz="3200" dirty="0">
                    <a:solidFill>
                      <a:srgbClr val="5A2781"/>
                    </a:solidFill>
                  </a:rPr>
                  <a:t>Ridge penalty:      </a:t>
                </a:r>
                <a14:m>
                  <m:oMath xmlns:m="http://schemas.openxmlformats.org/officeDocument/2006/math">
                    <m:r>
                      <a:rPr lang="en-US" sz="3600" i="1" dirty="0" smtClean="0">
                        <a:solidFill>
                          <a:srgbClr val="5A2781"/>
                        </a:solidFill>
                        <a:latin typeface="Cambria Math" panose="02040503050406030204" pitchFamily="18" charset="0"/>
                      </a:rPr>
                      <m:t>𝜆</m:t>
                    </m:r>
                    <m:r>
                      <a:rPr lang="en-US" sz="3600" b="0" i="1" dirty="0" smtClean="0">
                        <a:solidFill>
                          <a:srgbClr val="5A2781"/>
                        </a:solidFill>
                        <a:latin typeface="Cambria Math" panose="02040503050406030204" pitchFamily="18" charset="0"/>
                      </a:rPr>
                      <m:t>(</m:t>
                    </m:r>
                    <m:r>
                      <a:rPr lang="en-US" sz="3600" i="1" dirty="0" smtClean="0">
                        <a:solidFill>
                          <a:srgbClr val="5A2781"/>
                        </a:solidFill>
                        <a:latin typeface="Cambria Math" panose="02040503050406030204" pitchFamily="18" charset="0"/>
                      </a:rPr>
                      <m:t>𝛴</m:t>
                    </m:r>
                    <m:sSubSup>
                      <m:sSubSupPr>
                        <m:ctrlPr>
                          <a:rPr lang="en-US" sz="3600" i="1" dirty="0" smtClean="0">
                            <a:solidFill>
                              <a:srgbClr val="5A2781"/>
                            </a:solidFill>
                            <a:latin typeface="Cambria Math" panose="02040503050406030204" pitchFamily="18" charset="0"/>
                          </a:rPr>
                        </m:ctrlPr>
                      </m:sSubSupPr>
                      <m:e>
                        <m:r>
                          <a:rPr lang="en-US" sz="3600" i="1" dirty="0" smtClean="0">
                            <a:solidFill>
                              <a:srgbClr val="5A2781"/>
                            </a:solidFill>
                            <a:latin typeface="Cambria Math" panose="02040503050406030204" pitchFamily="18" charset="0"/>
                          </a:rPr>
                          <m:t>𝑎</m:t>
                        </m:r>
                      </m:e>
                      <m:sub>
                        <m:r>
                          <a:rPr lang="en-US" sz="3600" i="1" dirty="0" smtClean="0">
                            <a:solidFill>
                              <a:srgbClr val="5A2781"/>
                            </a:solidFill>
                            <a:latin typeface="Cambria Math" panose="02040503050406030204" pitchFamily="18" charset="0"/>
                          </a:rPr>
                          <m:t>𝑖</m:t>
                        </m:r>
                      </m:sub>
                      <m:sup>
                        <m:r>
                          <a:rPr lang="en-US" sz="3600" i="0" dirty="0" smtClean="0">
                            <a:solidFill>
                              <a:srgbClr val="5A2781"/>
                            </a:solidFill>
                            <a:latin typeface="Cambria Math" panose="02040503050406030204" pitchFamily="18" charset="0"/>
                          </a:rPr>
                          <m:t>2</m:t>
                        </m:r>
                      </m:sup>
                    </m:sSubSup>
                    <m:r>
                      <a:rPr lang="en-US" sz="3600" b="0" i="1" dirty="0" smtClean="0">
                        <a:solidFill>
                          <a:srgbClr val="5A2781"/>
                        </a:solidFill>
                        <a:latin typeface="Cambria Math" panose="02040503050406030204" pitchFamily="18" charset="0"/>
                      </a:rPr>
                      <m:t>)</m:t>
                    </m:r>
                  </m:oMath>
                </a14:m>
                <a:endParaRPr lang="en-US" sz="3600" dirty="0">
                  <a:solidFill>
                    <a:srgbClr val="5A2781"/>
                  </a:solidFill>
                </a:endParaRPr>
              </a:p>
              <a:p>
                <a:pPr algn="l"/>
                <a:endParaRPr lang="en-US" sz="3200" dirty="0">
                  <a:solidFill>
                    <a:srgbClr val="5A2781"/>
                  </a:solidFill>
                </a:endParaRPr>
              </a:p>
              <a:p>
                <a:r>
                  <a:rPr lang="en-US" sz="3200" dirty="0">
                    <a:solidFill>
                      <a:srgbClr val="5A2781"/>
                    </a:solidFill>
                  </a:rPr>
                  <a:t>Lasso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r>
                      <a:rPr lang="en-US" sz="3200" b="0" i="1" dirty="0" smtClean="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b="0" i="0" dirty="0" smtClean="0">
                            <a:solidFill>
                              <a:srgbClr val="5A2781"/>
                            </a:solidFill>
                            <a:latin typeface="Cambria Math" panose="02040503050406030204" pitchFamily="18" charset="0"/>
                          </a:rPr>
                          <m:t>i</m:t>
                        </m:r>
                      </m:sub>
                    </m:sSub>
                    <m:r>
                      <a:rPr lang="en-US" sz="3200" b="0" i="1" dirty="0" smtClean="0">
                        <a:solidFill>
                          <a:srgbClr val="5A2781"/>
                        </a:solidFill>
                        <a:latin typeface="Cambria Math" panose="02040503050406030204" pitchFamily="18" charset="0"/>
                      </a:rPr>
                      <m:t>|)</m:t>
                    </m:r>
                  </m:oMath>
                </a14:m>
                <a:endParaRPr lang="en-US" sz="3200" dirty="0">
                  <a:solidFill>
                    <a:srgbClr val="5A2781"/>
                  </a:solidFill>
                </a:endParaRPr>
              </a:p>
              <a:p>
                <a:pPr algn="l"/>
                <a:endParaRPr lang="en-US" sz="3200" dirty="0">
                  <a:solidFill>
                    <a:srgbClr val="5A2781"/>
                  </a:solidFill>
                </a:endParaRPr>
              </a:p>
              <a:p>
                <a:r>
                  <a:rPr lang="en-US" sz="3200" dirty="0">
                    <a:solidFill>
                      <a:srgbClr val="5A2781"/>
                    </a:solidFill>
                  </a:rPr>
                  <a:t>Elastic-net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1</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sSubSup>
                      <m:sSubSupPr>
                        <m:ctrlPr>
                          <a:rPr lang="en-US" sz="3200" i="1" dirty="0" smtClean="0">
                            <a:solidFill>
                              <a:srgbClr val="5A2781"/>
                            </a:solidFill>
                            <a:latin typeface="Cambria Math" panose="02040503050406030204" pitchFamily="18" charset="0"/>
                          </a:rPr>
                        </m:ctrlPr>
                      </m:sSubSup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𝑖</m:t>
                        </m:r>
                      </m:sub>
                      <m:sup>
                        <m:r>
                          <a:rPr lang="en-US" sz="3200" i="0" dirty="0" smtClean="0">
                            <a:solidFill>
                              <a:srgbClr val="5A2781"/>
                            </a:solidFill>
                            <a:latin typeface="Cambria Math" panose="02040503050406030204" pitchFamily="18" charset="0"/>
                          </a:rPr>
                          <m:t>2</m:t>
                        </m:r>
                      </m:sup>
                    </m:sSubSup>
                    <m:r>
                      <a:rPr lang="en-US" sz="3200" b="0" i="1" dirty="0" smtClean="0">
                        <a:solidFill>
                          <a:srgbClr val="5A2781"/>
                        </a:solidFill>
                        <a:latin typeface="Cambria Math" panose="02040503050406030204" pitchFamily="18" charset="0"/>
                      </a:rPr>
                      <m:t>)</m:t>
                    </m:r>
                  </m:oMath>
                </a14:m>
                <a:r>
                  <a:rPr lang="en-US" sz="3200" dirty="0">
                    <a:solidFill>
                      <a:srgbClr val="5A2781"/>
                    </a:solidFill>
                  </a:rPr>
                  <a:t> + </a:t>
                </a:r>
                <a14:m>
                  <m:oMath xmlns:m="http://schemas.openxmlformats.org/officeDocument/2006/math">
                    <m:r>
                      <a:rPr lang="en-US" sz="3200" i="1" dirty="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2</m:t>
                    </m:r>
                    <m:r>
                      <a:rPr lang="en-US" sz="3200" i="1" dirty="0">
                        <a:solidFill>
                          <a:srgbClr val="5A2781"/>
                        </a:solidFill>
                        <a:latin typeface="Cambria Math" panose="02040503050406030204" pitchFamily="18" charset="0"/>
                      </a:rPr>
                      <m:t>(</m:t>
                    </m:r>
                    <m:r>
                      <a:rPr lang="en-US" sz="3200" i="1" dirty="0">
                        <a:solidFill>
                          <a:srgbClr val="5A2781"/>
                        </a:solidFill>
                        <a:latin typeface="Cambria Math" panose="02040503050406030204" pitchFamily="18" charset="0"/>
                      </a:rPr>
                      <m:t>𝛴</m:t>
                    </m:r>
                    <m:r>
                      <a:rPr lang="en-US" sz="3200" i="1" dirty="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dirty="0">
                            <a:solidFill>
                              <a:srgbClr val="5A2781"/>
                            </a:solidFill>
                            <a:latin typeface="Cambria Math" panose="02040503050406030204" pitchFamily="18" charset="0"/>
                          </a:rPr>
                          <m:t>i</m:t>
                        </m:r>
                      </m:sub>
                    </m:sSub>
                    <m:r>
                      <a:rPr lang="en-US" sz="3200" i="1" dirty="0">
                        <a:solidFill>
                          <a:srgbClr val="5A2781"/>
                        </a:solidFill>
                        <a:latin typeface="Cambria Math" panose="02040503050406030204" pitchFamily="18" charset="0"/>
                      </a:rPr>
                      <m:t>|)</m:t>
                    </m:r>
                  </m:oMath>
                </a14:m>
                <a:endParaRPr lang="en-US" sz="3200" dirty="0">
                  <a:solidFill>
                    <a:srgbClr val="5A2781"/>
                  </a:solidFill>
                </a:endParaRPr>
              </a:p>
              <a:p>
                <a:pPr algn="l"/>
                <a:endParaRPr lang="en-US" sz="3200" dirty="0">
                  <a:solidFill>
                    <a:srgbClr val="5A2781"/>
                  </a:solidFill>
                </a:endParaRPr>
              </a:p>
            </p:txBody>
          </p:sp>
        </mc:Choice>
        <mc:Fallback xmlns="">
          <p:sp>
            <p:nvSpPr>
              <p:cNvPr id="3" name="TextBox 2">
                <a:extLst>
                  <a:ext uri="{FF2B5EF4-FFF2-40B4-BE49-F238E27FC236}">
                    <a16:creationId xmlns:a16="http://schemas.microsoft.com/office/drawing/2014/main" id="{009236C3-19C7-8CB8-51D7-4BD32A1B249A}"/>
                  </a:ext>
                </a:extLst>
              </p:cNvPr>
              <p:cNvSpPr txBox="1">
                <a:spLocks noRot="1" noChangeAspect="1" noMove="1" noResize="1" noEditPoints="1" noAdjustHandles="1" noChangeArrowheads="1" noChangeShapeType="1" noTextEdit="1"/>
              </p:cNvSpPr>
              <p:nvPr/>
            </p:nvSpPr>
            <p:spPr>
              <a:xfrm>
                <a:off x="534877" y="152904"/>
                <a:ext cx="10437923" cy="7935827"/>
              </a:xfrm>
              <a:prstGeom prst="rect">
                <a:avLst/>
              </a:prstGeom>
              <a:blipFill>
                <a:blip r:embed="rId2"/>
                <a:stretch>
                  <a:fillRect l="-2395" t="-1536" r="-297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4DD0E08-88BD-4429-8C65-457123CF8476}"/>
              </a:ext>
            </a:extLst>
          </p:cNvPr>
          <p:cNvSpPr txBox="1"/>
          <p:nvPr/>
        </p:nvSpPr>
        <p:spPr>
          <a:xfrm>
            <a:off x="8196096" y="5183256"/>
            <a:ext cx="3691104" cy="1815882"/>
          </a:xfrm>
          <a:prstGeom prst="rect">
            <a:avLst/>
          </a:prstGeom>
          <a:noFill/>
        </p:spPr>
        <p:txBody>
          <a:bodyPr wrap="square" rtlCol="0">
            <a:spAutoFit/>
          </a:bodyPr>
          <a:lstStyle/>
          <a:p>
            <a:pPr algn="l"/>
            <a:r>
              <a:rPr lang="en-US" sz="2800" b="1" i="0" u="none" strike="noStrike" baseline="0" dirty="0">
                <a:latin typeface="CMR10"/>
              </a:rPr>
              <a:t>Shrinkage:</a:t>
            </a:r>
            <a:r>
              <a:rPr lang="en-US" sz="2800" b="0" i="0" u="none" strike="noStrike" baseline="0" dirty="0">
                <a:latin typeface="CMR10"/>
              </a:rPr>
              <a:t>  the estimated coefficients are shrunken towards zero</a:t>
            </a:r>
            <a:endParaRPr lang="en-US" sz="2800" dirty="0">
              <a:solidFill>
                <a:srgbClr val="5A2781"/>
              </a:solidFill>
            </a:endParaRPr>
          </a:p>
        </p:txBody>
      </p:sp>
    </p:spTree>
    <p:extLst>
      <p:ext uri="{BB962C8B-B14F-4D97-AF65-F5344CB8AC3E}">
        <p14:creationId xmlns:p14="http://schemas.microsoft.com/office/powerpoint/2010/main" val="225874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87A21-9266-9481-A2EE-C82175DA45C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2A41BB2-F698-84E7-CE28-A1A8F876696C}"/>
              </a:ext>
            </a:extLst>
          </p:cNvPr>
          <p:cNvPicPr>
            <a:picLocks noChangeAspect="1"/>
          </p:cNvPicPr>
          <p:nvPr/>
        </p:nvPicPr>
        <p:blipFill>
          <a:blip r:embed="rId2"/>
          <a:stretch>
            <a:fillRect/>
          </a:stretch>
        </p:blipFill>
        <p:spPr>
          <a:xfrm>
            <a:off x="79210" y="977811"/>
            <a:ext cx="11801458" cy="6400800"/>
          </a:xfrm>
          <a:prstGeom prst="rect">
            <a:avLst/>
          </a:prstGeom>
        </p:spPr>
      </p:pic>
      <p:sp>
        <p:nvSpPr>
          <p:cNvPr id="4" name="TextBox 3">
            <a:extLst>
              <a:ext uri="{FF2B5EF4-FFF2-40B4-BE49-F238E27FC236}">
                <a16:creationId xmlns:a16="http://schemas.microsoft.com/office/drawing/2014/main" id="{0BD5B570-D463-5664-A25F-715C577694D5}"/>
              </a:ext>
            </a:extLst>
          </p:cNvPr>
          <p:cNvSpPr txBox="1"/>
          <p:nvPr/>
        </p:nvSpPr>
        <p:spPr>
          <a:xfrm>
            <a:off x="4140200" y="342900"/>
            <a:ext cx="5003800" cy="584775"/>
          </a:xfrm>
          <a:prstGeom prst="rect">
            <a:avLst/>
          </a:prstGeom>
          <a:noFill/>
        </p:spPr>
        <p:txBody>
          <a:bodyPr wrap="square" rtlCol="0">
            <a:spAutoFit/>
          </a:bodyPr>
          <a:lstStyle/>
          <a:p>
            <a:pPr algn="l"/>
            <a:r>
              <a:rPr lang="en-US" sz="3200" dirty="0">
                <a:solidFill>
                  <a:srgbClr val="5A2781"/>
                </a:solidFill>
              </a:rPr>
              <a:t>Ridge Regression</a:t>
            </a:r>
          </a:p>
        </p:txBody>
      </p:sp>
    </p:spTree>
    <p:extLst>
      <p:ext uri="{BB962C8B-B14F-4D97-AF65-F5344CB8AC3E}">
        <p14:creationId xmlns:p14="http://schemas.microsoft.com/office/powerpoint/2010/main" val="1430832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AFDCB-02BB-50DC-BA98-FC51EEA716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3DB35C2-864B-275B-A9B6-751872B79F38}"/>
              </a:ext>
            </a:extLst>
          </p:cNvPr>
          <p:cNvSpPr txBox="1"/>
          <p:nvPr/>
        </p:nvSpPr>
        <p:spPr>
          <a:xfrm>
            <a:off x="4140200" y="342900"/>
            <a:ext cx="5003800" cy="584775"/>
          </a:xfrm>
          <a:prstGeom prst="rect">
            <a:avLst/>
          </a:prstGeom>
          <a:noFill/>
        </p:spPr>
        <p:txBody>
          <a:bodyPr wrap="square" rtlCol="0">
            <a:spAutoFit/>
          </a:bodyPr>
          <a:lstStyle/>
          <a:p>
            <a:pPr algn="l"/>
            <a:r>
              <a:rPr lang="en-US" sz="3200" dirty="0">
                <a:solidFill>
                  <a:srgbClr val="5A2781"/>
                </a:solidFill>
              </a:rPr>
              <a:t>Lasso Regression</a:t>
            </a:r>
          </a:p>
        </p:txBody>
      </p:sp>
      <p:pic>
        <p:nvPicPr>
          <p:cNvPr id="4" name="Picture 3">
            <a:extLst>
              <a:ext uri="{FF2B5EF4-FFF2-40B4-BE49-F238E27FC236}">
                <a16:creationId xmlns:a16="http://schemas.microsoft.com/office/drawing/2014/main" id="{72857A80-D83B-ABB7-5912-B8AD018961A7}"/>
              </a:ext>
            </a:extLst>
          </p:cNvPr>
          <p:cNvPicPr>
            <a:picLocks noChangeAspect="1"/>
          </p:cNvPicPr>
          <p:nvPr/>
        </p:nvPicPr>
        <p:blipFill>
          <a:blip r:embed="rId2"/>
          <a:stretch>
            <a:fillRect/>
          </a:stretch>
        </p:blipFill>
        <p:spPr>
          <a:xfrm>
            <a:off x="126678" y="1165135"/>
            <a:ext cx="11599144" cy="6492240"/>
          </a:xfrm>
          <a:prstGeom prst="rect">
            <a:avLst/>
          </a:prstGeom>
        </p:spPr>
      </p:pic>
    </p:spTree>
    <p:extLst>
      <p:ext uri="{BB962C8B-B14F-4D97-AF65-F5344CB8AC3E}">
        <p14:creationId xmlns:p14="http://schemas.microsoft.com/office/powerpoint/2010/main" val="426313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9654F-8CAB-733A-3F55-F8B2482DAD4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0BBB94-63D7-030E-38C0-832330455AF2}"/>
                  </a:ext>
                </a:extLst>
              </p:cNvPr>
              <p:cNvSpPr txBox="1"/>
              <p:nvPr/>
            </p:nvSpPr>
            <p:spPr>
              <a:xfrm>
                <a:off x="534877" y="152904"/>
                <a:ext cx="10437923" cy="7935827"/>
              </a:xfrm>
              <a:prstGeom prst="rect">
                <a:avLst/>
              </a:prstGeom>
              <a:noFill/>
            </p:spPr>
            <p:txBody>
              <a:bodyPr wrap="square" lIns="0" tIns="0" rIns="0" bIns="0" rtlCol="0">
                <a:spAutoFit/>
              </a:bodyPr>
              <a:lstStyle/>
              <a:p>
                <a:pPr algn="l"/>
                <a:r>
                  <a:rPr lang="en-US" sz="3200" dirty="0">
                    <a:solidFill>
                      <a:srgbClr val="5A2781"/>
                    </a:solidFill>
                    <a:latin typeface="Cambria Math" panose="02040503050406030204" pitchFamily="18" charset="0"/>
                  </a:rPr>
                  <a:t>The coefficients for our model   </a:t>
                </a:r>
              </a:p>
              <a:p>
                <a:pPr algn="l"/>
                <a:endParaRPr lang="en-US" sz="1400" i="1" dirty="0">
                  <a:solidFill>
                    <a:srgbClr val="5A2781"/>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sz="3200" i="1" dirty="0" smtClean="0">
                          <a:solidFill>
                            <a:srgbClr val="5A2781"/>
                          </a:solidFill>
                          <a:latin typeface="Cambria Math" panose="02040503050406030204" pitchFamily="18" charset="0"/>
                        </a:rPr>
                        <m:t>𝑓</m:t>
                      </m:r>
                      <m:d>
                        <m:dPr>
                          <m:ctrlPr>
                            <a:rPr lang="en-US" sz="3200" i="1" dirty="0" smtClean="0">
                              <a:solidFill>
                                <a:srgbClr val="5A2781"/>
                              </a:solidFill>
                              <a:latin typeface="Cambria Math" panose="02040503050406030204" pitchFamily="18" charset="0"/>
                            </a:rPr>
                          </m:ctrlPr>
                        </m:dPr>
                        <m:e>
                          <m:r>
                            <a:rPr lang="en-US" sz="3200" i="1" dirty="0" smtClean="0">
                              <a:solidFill>
                                <a:srgbClr val="5A2781"/>
                              </a:solidFill>
                              <a:latin typeface="Cambria Math" panose="02040503050406030204" pitchFamily="18" charset="0"/>
                            </a:rPr>
                            <m:t>𝑥</m:t>
                          </m:r>
                        </m:e>
                      </m:d>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0</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𝑎</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2</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1" dirty="0" smtClean="0">
                              <a:solidFill>
                                <a:srgbClr val="5A2781"/>
                              </a:solidFill>
                              <a:latin typeface="Cambria Math" panose="02040503050406030204" pitchFamily="18" charset="0"/>
                            </a:rPr>
                            <m:t>𝑛</m:t>
                          </m:r>
                        </m:sub>
                      </m:sSub>
                    </m:oMath>
                  </m:oMathPara>
                </a14:m>
                <a:endParaRPr lang="en-US" sz="3200" dirty="0">
                  <a:solidFill>
                    <a:srgbClr val="5A2781"/>
                  </a:solidFill>
                </a:endParaRPr>
              </a:p>
              <a:p>
                <a:pPr algn="l"/>
                <a:endParaRPr lang="en-US" sz="1400" dirty="0">
                  <a:solidFill>
                    <a:srgbClr val="5A2781"/>
                  </a:solidFill>
                </a:endParaRPr>
              </a:p>
              <a:p>
                <a:r>
                  <a:rPr lang="en-US" sz="3200" dirty="0">
                    <a:solidFill>
                      <a:srgbClr val="5A2781"/>
                    </a:solidFill>
                  </a:rPr>
                  <a:t>are found by optimizing the cost </a:t>
                </a:r>
                <a:r>
                  <a:rPr lang="en-US" sz="3200" dirty="0" err="1">
                    <a:solidFill>
                      <a:srgbClr val="5A2781"/>
                    </a:solidFill>
                  </a:rPr>
                  <a:t>function</a:t>
                </a:r>
                <a:r>
                  <a:rPr lang="en-US" sz="3200" dirty="0">
                    <a:solidFill>
                      <a:srgbClr val="5A2781"/>
                    </a:solidFill>
                  </a:rPr>
                  <a:t> = </a:t>
                </a:r>
                <a14:m>
                  <m:oMath xmlns:m="http://schemas.openxmlformats.org/officeDocument/2006/math">
                    <m:r>
                      <a:rPr lang="en-US" sz="3200" i="1" dirty="0" smtClean="0">
                        <a:solidFill>
                          <a:srgbClr val="5A2781"/>
                        </a:solidFill>
                        <a:latin typeface="Cambria Math" panose="02040503050406030204" pitchFamily="18" charset="0"/>
                      </a:rPr>
                      <m:t>𝐶</m:t>
                    </m:r>
                    <m:d>
                      <m:dPr>
                        <m:ctrlPr>
                          <a:rPr lang="en-US" sz="3200" i="1" dirty="0" smtClean="0">
                            <a:solidFill>
                              <a:srgbClr val="5A2781"/>
                            </a:solidFill>
                            <a:latin typeface="Cambria Math" panose="02040503050406030204" pitchFamily="18" charset="0"/>
                          </a:rPr>
                        </m:ctrlPr>
                      </m:dPr>
                      <m:e>
                        <m:sSub>
                          <m:sSubPr>
                            <m:ctrlPr>
                              <a:rPr lang="en-US" sz="3200" i="1" dirty="0" smtClean="0">
                                <a:solidFill>
                                  <a:srgbClr val="5A2781"/>
                                </a:solidFill>
                                <a:latin typeface="Cambria Math" panose="02040503050406030204" pitchFamily="18" charset="0"/>
                              </a:rPr>
                            </m:ctrlPr>
                          </m:sSubPr>
                          <m:e>
                            <m:r>
                              <a:rPr lang="en-US" sz="3200" b="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e>
                    </m:d>
                  </m:oMath>
                </a14:m>
                <a:endParaRPr lang="en-US" sz="3200" dirty="0">
                  <a:solidFill>
                    <a:srgbClr val="5A2781"/>
                  </a:solidFill>
                </a:endParaRPr>
              </a:p>
              <a:p>
                <a:endParaRPr lang="en-US" sz="3200" dirty="0">
                  <a:solidFill>
                    <a:srgbClr val="5A2781"/>
                  </a:solidFill>
                </a:endParaRPr>
              </a:p>
              <a:p>
                <a:pPr algn="l"/>
                <a:r>
                  <a:rPr lang="en-US" sz="3200" dirty="0">
                    <a:solidFill>
                      <a:srgbClr val="5A2781"/>
                    </a:solidFill>
                  </a:rPr>
                  <a:t>Ridge, lasso, elastic-net apply a penalty to models involving too many (large parameters):</a:t>
                </a:r>
              </a:p>
              <a:p>
                <a:pPr algn="l"/>
                <a:endParaRPr lang="en-US" sz="3200" dirty="0">
                  <a:solidFill>
                    <a:srgbClr val="5A2781"/>
                  </a:solidFill>
                </a:endParaRPr>
              </a:p>
              <a:p>
                <a:pPr algn="ctr"/>
                <a:r>
                  <a:rPr lang="en-US" sz="3200" dirty="0">
                    <a:solidFill>
                      <a:srgbClr val="5A2781"/>
                    </a:solidFill>
                  </a:rPr>
                  <a:t>New cost function = </a:t>
                </a:r>
                <a14:m>
                  <m:oMath xmlns:m="http://schemas.openxmlformats.org/officeDocument/2006/math">
                    <m:r>
                      <a:rPr lang="en-US" sz="3200" i="1" dirty="0" smtClean="0">
                        <a:solidFill>
                          <a:srgbClr val="5A2781"/>
                        </a:solidFill>
                        <a:latin typeface="Cambria Math" panose="02040503050406030204" pitchFamily="18" charset="0"/>
                      </a:rPr>
                      <m:t>𝐶</m:t>
                    </m:r>
                    <m:d>
                      <m:dPr>
                        <m:ctrlPr>
                          <a:rPr lang="en-US" sz="3200" i="1" dirty="0" smtClean="0">
                            <a:solidFill>
                              <a:srgbClr val="5A2781"/>
                            </a:solidFill>
                            <a:latin typeface="Cambria Math" panose="02040503050406030204" pitchFamily="18" charset="0"/>
                          </a:rPr>
                        </m:ctrlPr>
                      </m:dPr>
                      <m:e>
                        <m:sSub>
                          <m:sSubPr>
                            <m:ctrlPr>
                              <a:rPr lang="en-US" sz="3200" i="1" dirty="0" smtClean="0">
                                <a:solidFill>
                                  <a:srgbClr val="5A2781"/>
                                </a:solidFill>
                                <a:latin typeface="Cambria Math" panose="02040503050406030204" pitchFamily="18" charset="0"/>
                              </a:rPr>
                            </m:ctrlPr>
                          </m:sSubPr>
                          <m:e>
                            <m:r>
                              <a:rPr lang="en-US" sz="3200" b="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e>
                    </m:d>
                  </m:oMath>
                </a14:m>
                <a:r>
                  <a:rPr lang="en-US" sz="3200" dirty="0">
                    <a:solidFill>
                      <a:srgbClr val="5A2781"/>
                    </a:solidFill>
                  </a:rPr>
                  <a:t> + penalty</a:t>
                </a:r>
              </a:p>
              <a:p>
                <a:pPr algn="l"/>
                <a:endParaRPr lang="en-US" sz="3200" dirty="0">
                  <a:solidFill>
                    <a:srgbClr val="5A2781"/>
                  </a:solidFill>
                </a:endParaRPr>
              </a:p>
              <a:p>
                <a:pPr algn="l"/>
                <a:r>
                  <a:rPr lang="en-US" sz="3200" dirty="0">
                    <a:solidFill>
                      <a:srgbClr val="5A2781"/>
                    </a:solidFill>
                  </a:rPr>
                  <a:t>Ridge penalty:      </a:t>
                </a:r>
                <a14:m>
                  <m:oMath xmlns:m="http://schemas.openxmlformats.org/officeDocument/2006/math">
                    <m:r>
                      <a:rPr lang="en-US" sz="3600" i="1" dirty="0" smtClean="0">
                        <a:solidFill>
                          <a:srgbClr val="5A2781"/>
                        </a:solidFill>
                        <a:latin typeface="Cambria Math" panose="02040503050406030204" pitchFamily="18" charset="0"/>
                      </a:rPr>
                      <m:t>𝜆</m:t>
                    </m:r>
                    <m:r>
                      <a:rPr lang="en-US" sz="3600" b="0" i="1" dirty="0" smtClean="0">
                        <a:solidFill>
                          <a:srgbClr val="5A2781"/>
                        </a:solidFill>
                        <a:latin typeface="Cambria Math" panose="02040503050406030204" pitchFamily="18" charset="0"/>
                      </a:rPr>
                      <m:t>(</m:t>
                    </m:r>
                    <m:r>
                      <a:rPr lang="en-US" sz="3600" i="1" dirty="0" smtClean="0">
                        <a:solidFill>
                          <a:srgbClr val="5A2781"/>
                        </a:solidFill>
                        <a:latin typeface="Cambria Math" panose="02040503050406030204" pitchFamily="18" charset="0"/>
                      </a:rPr>
                      <m:t>𝛴</m:t>
                    </m:r>
                    <m:sSubSup>
                      <m:sSubSupPr>
                        <m:ctrlPr>
                          <a:rPr lang="en-US" sz="3600" i="1" dirty="0" smtClean="0">
                            <a:solidFill>
                              <a:srgbClr val="5A2781"/>
                            </a:solidFill>
                            <a:latin typeface="Cambria Math" panose="02040503050406030204" pitchFamily="18" charset="0"/>
                          </a:rPr>
                        </m:ctrlPr>
                      </m:sSubSupPr>
                      <m:e>
                        <m:r>
                          <a:rPr lang="en-US" sz="3600" i="1" dirty="0" smtClean="0">
                            <a:solidFill>
                              <a:srgbClr val="5A2781"/>
                            </a:solidFill>
                            <a:latin typeface="Cambria Math" panose="02040503050406030204" pitchFamily="18" charset="0"/>
                          </a:rPr>
                          <m:t>𝑎</m:t>
                        </m:r>
                      </m:e>
                      <m:sub>
                        <m:r>
                          <a:rPr lang="en-US" sz="3600" i="1" dirty="0" smtClean="0">
                            <a:solidFill>
                              <a:srgbClr val="5A2781"/>
                            </a:solidFill>
                            <a:latin typeface="Cambria Math" panose="02040503050406030204" pitchFamily="18" charset="0"/>
                          </a:rPr>
                          <m:t>𝑖</m:t>
                        </m:r>
                      </m:sub>
                      <m:sup>
                        <m:r>
                          <a:rPr lang="en-US" sz="3600" i="0" dirty="0" smtClean="0">
                            <a:solidFill>
                              <a:srgbClr val="5A2781"/>
                            </a:solidFill>
                            <a:latin typeface="Cambria Math" panose="02040503050406030204" pitchFamily="18" charset="0"/>
                          </a:rPr>
                          <m:t>2</m:t>
                        </m:r>
                      </m:sup>
                    </m:sSubSup>
                    <m:r>
                      <a:rPr lang="en-US" sz="3600" b="0" i="1" dirty="0" smtClean="0">
                        <a:solidFill>
                          <a:srgbClr val="5A2781"/>
                        </a:solidFill>
                        <a:latin typeface="Cambria Math" panose="02040503050406030204" pitchFamily="18" charset="0"/>
                      </a:rPr>
                      <m:t>)</m:t>
                    </m:r>
                  </m:oMath>
                </a14:m>
                <a:endParaRPr lang="en-US" sz="3600" dirty="0">
                  <a:solidFill>
                    <a:srgbClr val="5A2781"/>
                  </a:solidFill>
                </a:endParaRPr>
              </a:p>
              <a:p>
                <a:pPr algn="l"/>
                <a:endParaRPr lang="en-US" sz="3200" dirty="0">
                  <a:solidFill>
                    <a:srgbClr val="5A2781"/>
                  </a:solidFill>
                </a:endParaRPr>
              </a:p>
              <a:p>
                <a:r>
                  <a:rPr lang="en-US" sz="3200" dirty="0">
                    <a:solidFill>
                      <a:srgbClr val="5A2781"/>
                    </a:solidFill>
                  </a:rPr>
                  <a:t>Lasso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r>
                      <a:rPr lang="en-US" sz="3200" b="0" i="1" dirty="0" smtClean="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b="0" i="0" dirty="0" smtClean="0">
                            <a:solidFill>
                              <a:srgbClr val="5A2781"/>
                            </a:solidFill>
                            <a:latin typeface="Cambria Math" panose="02040503050406030204" pitchFamily="18" charset="0"/>
                          </a:rPr>
                          <m:t>i</m:t>
                        </m:r>
                      </m:sub>
                    </m:sSub>
                    <m:r>
                      <a:rPr lang="en-US" sz="3200" b="0" i="1" dirty="0" smtClean="0">
                        <a:solidFill>
                          <a:srgbClr val="5A2781"/>
                        </a:solidFill>
                        <a:latin typeface="Cambria Math" panose="02040503050406030204" pitchFamily="18" charset="0"/>
                      </a:rPr>
                      <m:t>|)</m:t>
                    </m:r>
                  </m:oMath>
                </a14:m>
                <a:endParaRPr lang="en-US" sz="3200" dirty="0">
                  <a:solidFill>
                    <a:srgbClr val="5A2781"/>
                  </a:solidFill>
                </a:endParaRPr>
              </a:p>
              <a:p>
                <a:pPr algn="l"/>
                <a:endParaRPr lang="en-US" sz="3200" dirty="0">
                  <a:solidFill>
                    <a:srgbClr val="5A2781"/>
                  </a:solidFill>
                </a:endParaRPr>
              </a:p>
              <a:p>
                <a:r>
                  <a:rPr lang="en-US" sz="3200" dirty="0">
                    <a:solidFill>
                      <a:srgbClr val="5A2781"/>
                    </a:solidFill>
                  </a:rPr>
                  <a:t>Elastic-net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1</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sSubSup>
                      <m:sSubSupPr>
                        <m:ctrlPr>
                          <a:rPr lang="en-US" sz="3200" i="1" dirty="0" smtClean="0">
                            <a:solidFill>
                              <a:srgbClr val="5A2781"/>
                            </a:solidFill>
                            <a:latin typeface="Cambria Math" panose="02040503050406030204" pitchFamily="18" charset="0"/>
                          </a:rPr>
                        </m:ctrlPr>
                      </m:sSubSup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𝑖</m:t>
                        </m:r>
                      </m:sub>
                      <m:sup>
                        <m:r>
                          <a:rPr lang="en-US" sz="3200" i="0" dirty="0" smtClean="0">
                            <a:solidFill>
                              <a:srgbClr val="5A2781"/>
                            </a:solidFill>
                            <a:latin typeface="Cambria Math" panose="02040503050406030204" pitchFamily="18" charset="0"/>
                          </a:rPr>
                          <m:t>2</m:t>
                        </m:r>
                      </m:sup>
                    </m:sSubSup>
                    <m:r>
                      <a:rPr lang="en-US" sz="3200" b="0" i="1" dirty="0" smtClean="0">
                        <a:solidFill>
                          <a:srgbClr val="5A2781"/>
                        </a:solidFill>
                        <a:latin typeface="Cambria Math" panose="02040503050406030204" pitchFamily="18" charset="0"/>
                      </a:rPr>
                      <m:t>)</m:t>
                    </m:r>
                  </m:oMath>
                </a14:m>
                <a:r>
                  <a:rPr lang="en-US" sz="3200" dirty="0">
                    <a:solidFill>
                      <a:srgbClr val="5A2781"/>
                    </a:solidFill>
                  </a:rPr>
                  <a:t> + </a:t>
                </a:r>
                <a14:m>
                  <m:oMath xmlns:m="http://schemas.openxmlformats.org/officeDocument/2006/math">
                    <m:r>
                      <a:rPr lang="en-US" sz="3200" i="1" dirty="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2</m:t>
                    </m:r>
                    <m:r>
                      <a:rPr lang="en-US" sz="3200" i="1" dirty="0">
                        <a:solidFill>
                          <a:srgbClr val="5A2781"/>
                        </a:solidFill>
                        <a:latin typeface="Cambria Math" panose="02040503050406030204" pitchFamily="18" charset="0"/>
                      </a:rPr>
                      <m:t>(</m:t>
                    </m:r>
                    <m:r>
                      <a:rPr lang="en-US" sz="3200" i="1" dirty="0">
                        <a:solidFill>
                          <a:srgbClr val="5A2781"/>
                        </a:solidFill>
                        <a:latin typeface="Cambria Math" panose="02040503050406030204" pitchFamily="18" charset="0"/>
                      </a:rPr>
                      <m:t>𝛴</m:t>
                    </m:r>
                    <m:r>
                      <a:rPr lang="en-US" sz="3200" i="1" dirty="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dirty="0">
                            <a:solidFill>
                              <a:srgbClr val="5A2781"/>
                            </a:solidFill>
                            <a:latin typeface="Cambria Math" panose="02040503050406030204" pitchFamily="18" charset="0"/>
                          </a:rPr>
                          <m:t>i</m:t>
                        </m:r>
                      </m:sub>
                    </m:sSub>
                    <m:r>
                      <a:rPr lang="en-US" sz="3200" i="1" dirty="0">
                        <a:solidFill>
                          <a:srgbClr val="5A2781"/>
                        </a:solidFill>
                        <a:latin typeface="Cambria Math" panose="02040503050406030204" pitchFamily="18" charset="0"/>
                      </a:rPr>
                      <m:t>|)</m:t>
                    </m:r>
                  </m:oMath>
                </a14:m>
                <a:endParaRPr lang="en-US" sz="3200" dirty="0">
                  <a:solidFill>
                    <a:srgbClr val="5A2781"/>
                  </a:solidFill>
                </a:endParaRPr>
              </a:p>
              <a:p>
                <a:pPr algn="l"/>
                <a:endParaRPr lang="en-US" sz="3200" dirty="0">
                  <a:solidFill>
                    <a:srgbClr val="5A2781"/>
                  </a:solidFill>
                </a:endParaRPr>
              </a:p>
            </p:txBody>
          </p:sp>
        </mc:Choice>
        <mc:Fallback xmlns="">
          <p:sp>
            <p:nvSpPr>
              <p:cNvPr id="3" name="TextBox 2">
                <a:extLst>
                  <a:ext uri="{FF2B5EF4-FFF2-40B4-BE49-F238E27FC236}">
                    <a16:creationId xmlns:a16="http://schemas.microsoft.com/office/drawing/2014/main" id="{B00BBB94-63D7-030E-38C0-832330455AF2}"/>
                  </a:ext>
                </a:extLst>
              </p:cNvPr>
              <p:cNvSpPr txBox="1">
                <a:spLocks noRot="1" noChangeAspect="1" noMove="1" noResize="1" noEditPoints="1" noAdjustHandles="1" noChangeArrowheads="1" noChangeShapeType="1" noTextEdit="1"/>
              </p:cNvSpPr>
              <p:nvPr/>
            </p:nvSpPr>
            <p:spPr>
              <a:xfrm>
                <a:off x="534877" y="152904"/>
                <a:ext cx="10437923" cy="7935827"/>
              </a:xfrm>
              <a:prstGeom prst="rect">
                <a:avLst/>
              </a:prstGeom>
              <a:blipFill>
                <a:blip r:embed="rId2"/>
                <a:stretch>
                  <a:fillRect l="-2395" t="-1536" r="-297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950F57AA-D57F-7DB0-A1D8-E655A978420C}"/>
              </a:ext>
            </a:extLst>
          </p:cNvPr>
          <p:cNvSpPr txBox="1"/>
          <p:nvPr/>
        </p:nvSpPr>
        <p:spPr>
          <a:xfrm>
            <a:off x="8196096" y="5183256"/>
            <a:ext cx="3132303" cy="1569660"/>
          </a:xfrm>
          <a:prstGeom prst="rect">
            <a:avLst/>
          </a:prstGeom>
          <a:noFill/>
        </p:spPr>
        <p:txBody>
          <a:bodyPr wrap="square" rtlCol="0">
            <a:spAutoFit/>
          </a:bodyPr>
          <a:lstStyle/>
          <a:p>
            <a:pPr algn="l"/>
            <a:r>
              <a:rPr lang="en-US" sz="2400" b="1" i="0" u="none" strike="noStrike" baseline="0" dirty="0">
                <a:latin typeface="CMR10"/>
              </a:rPr>
              <a:t>Shrinkage:</a:t>
            </a:r>
            <a:r>
              <a:rPr lang="en-US" sz="2400" b="0" i="0" u="none" strike="noStrike" baseline="0" dirty="0">
                <a:latin typeface="CMR10"/>
              </a:rPr>
              <a:t>  the estimated coefficients are shrunken towards zero</a:t>
            </a:r>
            <a:endParaRPr lang="en-US" sz="2400" dirty="0">
              <a:solidFill>
                <a:srgbClr val="5A2781"/>
              </a:solidFill>
            </a:endParaRPr>
          </a:p>
        </p:txBody>
      </p:sp>
    </p:spTree>
    <p:extLst>
      <p:ext uri="{BB962C8B-B14F-4D97-AF65-F5344CB8AC3E}">
        <p14:creationId xmlns:p14="http://schemas.microsoft.com/office/powerpoint/2010/main" val="15791166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rgbClr val="5A2781"/>
            </a:solidFill>
          </a:defRPr>
        </a:defPPr>
      </a:lstStyle>
    </a:tx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39024</TotalTime>
  <Words>1002</Words>
  <Application>Microsoft Office PowerPoint</Application>
  <PresentationFormat>Custom</PresentationFormat>
  <Paragraphs>97</Paragraphs>
  <Slides>11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AdvTT5ada87cc</vt:lpstr>
      <vt:lpstr>Arial</vt:lpstr>
      <vt:lpstr>Benguiat Frisky</vt:lpstr>
      <vt:lpstr>Calibri</vt:lpstr>
      <vt:lpstr>Calibri Light</vt:lpstr>
      <vt:lpstr>Cambria Math</vt:lpstr>
      <vt:lpstr>CMMI10</vt:lpstr>
      <vt:lpstr>CMR10</vt:lpstr>
      <vt:lpstr>CMSY10</vt:lpstr>
      <vt:lpstr>CMTI10</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Darcy, Isabel K</cp:lastModifiedBy>
  <cp:revision>501</cp:revision>
  <dcterms:created xsi:type="dcterms:W3CDTF">2020-09-07T00:11:40Z</dcterms:created>
  <dcterms:modified xsi:type="dcterms:W3CDTF">2024-04-29T20:14:11Z</dcterms:modified>
</cp:coreProperties>
</file>